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7"/>
  </p:notesMasterIdLst>
  <p:sldIdLst>
    <p:sldId id="4271" r:id="rId5"/>
    <p:sldId id="4272" r:id="rId6"/>
    <p:sldId id="295" r:id="rId7"/>
    <p:sldId id="4134" r:id="rId8"/>
    <p:sldId id="4267" r:id="rId9"/>
    <p:sldId id="4274" r:id="rId10"/>
    <p:sldId id="4113" r:id="rId11"/>
    <p:sldId id="274" r:id="rId12"/>
    <p:sldId id="4286" r:id="rId13"/>
    <p:sldId id="4275" r:id="rId14"/>
    <p:sldId id="321" r:id="rId15"/>
    <p:sldId id="4115" r:id="rId16"/>
    <p:sldId id="4114" r:id="rId17"/>
    <p:sldId id="4273" r:id="rId18"/>
    <p:sldId id="4297" r:id="rId19"/>
    <p:sldId id="4268" r:id="rId20"/>
    <p:sldId id="4118" r:id="rId21"/>
    <p:sldId id="4298" r:id="rId22"/>
    <p:sldId id="4119" r:id="rId23"/>
    <p:sldId id="4132" r:id="rId24"/>
    <p:sldId id="4120" r:id="rId25"/>
    <p:sldId id="4299" r:id="rId26"/>
    <p:sldId id="4287" r:id="rId27"/>
    <p:sldId id="4288" r:id="rId28"/>
    <p:sldId id="4289" r:id="rId29"/>
    <p:sldId id="4292" r:id="rId30"/>
    <p:sldId id="4300" r:id="rId31"/>
    <p:sldId id="4259" r:id="rId32"/>
    <p:sldId id="4263" r:id="rId33"/>
    <p:sldId id="4301" r:id="rId34"/>
    <p:sldId id="4264" r:id="rId35"/>
    <p:sldId id="4302" r:id="rId36"/>
    <p:sldId id="4276" r:id="rId37"/>
    <p:sldId id="4277" r:id="rId38"/>
    <p:sldId id="4278" r:id="rId39"/>
    <p:sldId id="4279" r:id="rId40"/>
    <p:sldId id="4281" r:id="rId41"/>
    <p:sldId id="4282" r:id="rId42"/>
    <p:sldId id="4303" r:id="rId43"/>
    <p:sldId id="4261" r:id="rId44"/>
    <p:sldId id="4260" r:id="rId45"/>
    <p:sldId id="4255"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B9DB37"/>
    <a:srgbClr val="F48120"/>
    <a:srgbClr val="FFFFFF"/>
    <a:srgbClr val="E7E7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0AFAF9-A012-44F7-9807-B6336E513486}" v="5094" dt="2025-07-23T11:08:42.075"/>
    <p1510:client id="{1C2303E1-EF24-4B92-8BF7-74B272F5D5E9}" v="79" dt="2025-07-23T11:48:54.486"/>
    <p1510:client id="{AE337E2D-89FE-4CDB-9543-6362EB2F577F}" v="803" dt="2025-07-23T10:52:59.082"/>
    <p1510:client id="{B39149F4-5A40-4231-AE22-64A45AA07036}" v="78" dt="2025-07-23T11:50:40.8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8" d="100"/>
          <a:sy n="78" d="100"/>
        </p:scale>
        <p:origin x="-39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CD8E1F-47F8-4E59-9706-0E9BD2CC5A31}"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D0A0014E-0F6D-4335-B9E4-143CEE7ADC8C}">
      <dgm:prSet phldrT="[Text]" custT="1"/>
      <dgm:spPr>
        <a:solidFill>
          <a:srgbClr val="F48120"/>
        </a:solidFill>
        <a:ln>
          <a:solidFill>
            <a:srgbClr val="F48120"/>
          </a:solidFill>
        </a:ln>
      </dgm:spPr>
      <dgm:t>
        <a:bodyPr/>
        <a:lstStyle/>
        <a:p>
          <a:endParaRPr lang="en-US" sz="1400" b="1">
            <a:latin typeface="Raleway" pitchFamily="2" charset="0"/>
            <a:ea typeface="Microsoft GothicNeo" panose="020B0500000101010101" pitchFamily="34" charset="-127"/>
            <a:cs typeface="Microsoft GothicNeo" panose="020B0500000101010101" pitchFamily="34" charset="-127"/>
          </a:endParaRPr>
        </a:p>
      </dgm:t>
    </dgm:pt>
    <dgm:pt modelId="{B4B7A985-EDD8-4165-821B-0B303FC998C3}" type="parTrans" cxnId="{1A46BA66-B3C9-46FC-A9D0-2622893B6070}">
      <dgm:prSet/>
      <dgm:spPr/>
      <dgm:t>
        <a:bodyPr/>
        <a:lstStyle/>
        <a:p>
          <a:endParaRPr lang="en-US"/>
        </a:p>
      </dgm:t>
    </dgm:pt>
    <dgm:pt modelId="{98E97902-6BCD-4E87-8D13-EAC1BF2EB249}" type="sibTrans" cxnId="{1A46BA66-B3C9-46FC-A9D0-2622893B6070}">
      <dgm:prSet/>
      <dgm:spPr/>
      <dgm:t>
        <a:bodyPr/>
        <a:lstStyle/>
        <a:p>
          <a:endParaRPr lang="en-US"/>
        </a:p>
      </dgm:t>
    </dgm:pt>
    <dgm:pt modelId="{1C0E96CE-F623-46AB-903C-ADA77C05E68E}">
      <dgm:prSet phldrT="[Text]" custT="1"/>
      <dgm:spPr>
        <a:solidFill>
          <a:srgbClr val="B9DB37"/>
        </a:solidFill>
        <a:ln>
          <a:solidFill>
            <a:srgbClr val="B9DB37"/>
          </a:solidFill>
        </a:ln>
      </dgm:spPr>
      <dgm:t>
        <a:bodyPr/>
        <a:lstStyle/>
        <a:p>
          <a:endParaRPr lang="en-US" sz="1400" b="1">
            <a:latin typeface="Raleway" pitchFamily="2" charset="0"/>
            <a:ea typeface="Microsoft GothicNeo" panose="020B0500000101010101" pitchFamily="34" charset="-127"/>
            <a:cs typeface="Microsoft GothicNeo" panose="020B0500000101010101" pitchFamily="34" charset="-127"/>
          </a:endParaRPr>
        </a:p>
        <a:p>
          <a:endParaRPr lang="en-US" sz="1400" b="1">
            <a:latin typeface="Raleway" pitchFamily="2" charset="0"/>
            <a:ea typeface="Microsoft GothicNeo" panose="020B0500000101010101" pitchFamily="34" charset="-127"/>
            <a:cs typeface="Microsoft GothicNeo" panose="020B0500000101010101" pitchFamily="34" charset="-127"/>
          </a:endParaRPr>
        </a:p>
      </dgm:t>
    </dgm:pt>
    <dgm:pt modelId="{C6F0C3F7-9E03-4CD1-A674-415965F4DE66}" type="parTrans" cxnId="{AE0B02DE-6260-4963-B25E-93E0DD71F8F0}">
      <dgm:prSet/>
      <dgm:spPr/>
      <dgm:t>
        <a:bodyPr/>
        <a:lstStyle/>
        <a:p>
          <a:endParaRPr lang="en-US"/>
        </a:p>
      </dgm:t>
    </dgm:pt>
    <dgm:pt modelId="{DE2616DE-5FEE-4BF1-94A1-C40D25908399}" type="sibTrans" cxnId="{AE0B02DE-6260-4963-B25E-93E0DD71F8F0}">
      <dgm:prSet/>
      <dgm:spPr/>
      <dgm:t>
        <a:bodyPr/>
        <a:lstStyle/>
        <a:p>
          <a:endParaRPr lang="en-US"/>
        </a:p>
      </dgm:t>
    </dgm:pt>
    <dgm:pt modelId="{6D3A292C-D9E7-4EBF-ABFD-15291738B8AE}">
      <dgm:prSet phldrT="[Text]" custT="1"/>
      <dgm:spPr>
        <a:solidFill>
          <a:srgbClr val="00B0F0"/>
        </a:solidFill>
        <a:ln>
          <a:solidFill>
            <a:srgbClr val="00B0F0"/>
          </a:solidFill>
        </a:ln>
      </dgm:spPr>
      <dgm:t>
        <a:bodyPr/>
        <a:lstStyle/>
        <a:p>
          <a:endParaRPr lang="en-US" sz="1400" b="1">
            <a:latin typeface="Raleway" pitchFamily="2" charset="0"/>
            <a:ea typeface="Microsoft GothicNeo" panose="020B0500000101010101" pitchFamily="34" charset="-127"/>
            <a:cs typeface="Microsoft GothicNeo" panose="020B0500000101010101" pitchFamily="34" charset="-127"/>
          </a:endParaRPr>
        </a:p>
      </dgm:t>
    </dgm:pt>
    <dgm:pt modelId="{FF78CF0E-E37E-4328-ABA3-5C59379C5DDE}" type="parTrans" cxnId="{93E3312A-7492-4941-ABDE-3C70514CE1C6}">
      <dgm:prSet/>
      <dgm:spPr/>
      <dgm:t>
        <a:bodyPr/>
        <a:lstStyle/>
        <a:p>
          <a:endParaRPr lang="en-US"/>
        </a:p>
      </dgm:t>
    </dgm:pt>
    <dgm:pt modelId="{3AB0E8F4-F43F-46BD-A05B-5BD975B45C44}" type="sibTrans" cxnId="{93E3312A-7492-4941-ABDE-3C70514CE1C6}">
      <dgm:prSet/>
      <dgm:spPr/>
      <dgm:t>
        <a:bodyPr/>
        <a:lstStyle/>
        <a:p>
          <a:endParaRPr lang="en-US"/>
        </a:p>
      </dgm:t>
    </dgm:pt>
    <dgm:pt modelId="{730368CE-46AF-46F8-B20C-73B240A72D11}">
      <dgm:prSet phldrT="[Text]" custT="1"/>
      <dgm:spPr>
        <a:ln>
          <a:solidFill>
            <a:srgbClr val="00B0F0"/>
          </a:solidFill>
        </a:ln>
      </dgm:spPr>
      <dgm:t>
        <a:bodyPr/>
        <a:lstStyle/>
        <a:p>
          <a:pPr>
            <a:buClr>
              <a:srgbClr val="F48120"/>
            </a:buClr>
            <a:buFont typeface="Wingdings" panose="05000000000000000000" pitchFamily="2" charset="2"/>
            <a:buChar char="v"/>
          </a:pPr>
          <a:r>
            <a:rPr lang="en-US" sz="1200">
              <a:latin typeface="Raleway" pitchFamily="2" charset="0"/>
              <a:ea typeface="Microsoft GothicNeo" panose="020B0500000101010101" pitchFamily="34" charset="-127"/>
              <a:cs typeface="Microsoft GothicNeo" panose="020B0500000101010101" pitchFamily="34" charset="-127"/>
            </a:rPr>
            <a:t>For validation of bank account details provided in the refund application</a:t>
          </a:r>
        </a:p>
      </dgm:t>
    </dgm:pt>
    <dgm:pt modelId="{3A19CF37-F242-4A39-BA03-20D7EFDEF00A}" type="parTrans" cxnId="{91D43D9D-8AA3-4FAA-9E7E-D0A8DBA64F76}">
      <dgm:prSet/>
      <dgm:spPr/>
      <dgm:t>
        <a:bodyPr/>
        <a:lstStyle/>
        <a:p>
          <a:endParaRPr lang="en-US"/>
        </a:p>
      </dgm:t>
    </dgm:pt>
    <dgm:pt modelId="{8056FAA6-5428-4C4E-A838-2F33CDF55EBD}" type="sibTrans" cxnId="{91D43D9D-8AA3-4FAA-9E7E-D0A8DBA64F76}">
      <dgm:prSet/>
      <dgm:spPr/>
      <dgm:t>
        <a:bodyPr/>
        <a:lstStyle/>
        <a:p>
          <a:endParaRPr lang="en-US"/>
        </a:p>
      </dgm:t>
    </dgm:pt>
    <dgm:pt modelId="{92C7B42B-5096-4DBA-9EC7-AC0C7F366BA3}">
      <dgm:prSet custT="1"/>
      <dgm:spPr>
        <a:solidFill>
          <a:srgbClr val="F48120"/>
        </a:solidFill>
        <a:ln>
          <a:solidFill>
            <a:srgbClr val="F48120"/>
          </a:solidFill>
        </a:ln>
      </dgm:spPr>
      <dgm:t>
        <a:bodyPr/>
        <a:lstStyle/>
        <a:p>
          <a:endParaRPr lang="en-US" sz="1400" b="1">
            <a:latin typeface="Raleway" pitchFamily="2" charset="0"/>
            <a:ea typeface="Microsoft GothicNeo" panose="020B0500000101010101" pitchFamily="34" charset="-127"/>
            <a:cs typeface="Microsoft GothicNeo" panose="020B0500000101010101" pitchFamily="34" charset="-127"/>
          </a:endParaRPr>
        </a:p>
        <a:p>
          <a:endParaRPr lang="en-US" sz="1400" b="1">
            <a:latin typeface="Raleway" pitchFamily="2" charset="0"/>
            <a:ea typeface="Microsoft GothicNeo" panose="020B0500000101010101" pitchFamily="34" charset="-127"/>
            <a:cs typeface="Microsoft GothicNeo" panose="020B0500000101010101" pitchFamily="34" charset="-127"/>
          </a:endParaRPr>
        </a:p>
      </dgm:t>
    </dgm:pt>
    <dgm:pt modelId="{CA16E60C-6924-47A6-B765-8780DE07DB73}" type="parTrans" cxnId="{C44E6B8D-D666-49DF-9CD5-84101B310587}">
      <dgm:prSet/>
      <dgm:spPr/>
      <dgm:t>
        <a:bodyPr/>
        <a:lstStyle/>
        <a:p>
          <a:endParaRPr lang="en-US"/>
        </a:p>
      </dgm:t>
    </dgm:pt>
    <dgm:pt modelId="{C4EB44B2-B772-484C-865A-2D0C0B2E8E68}" type="sibTrans" cxnId="{C44E6B8D-D666-49DF-9CD5-84101B310587}">
      <dgm:prSet/>
      <dgm:spPr/>
      <dgm:t>
        <a:bodyPr/>
        <a:lstStyle/>
        <a:p>
          <a:endParaRPr lang="en-US"/>
        </a:p>
      </dgm:t>
    </dgm:pt>
    <dgm:pt modelId="{88DD8E8C-9357-42A2-A5F9-57200FCE6E84}">
      <dgm:prSet custT="1"/>
      <dgm:spPr>
        <a:ln>
          <a:solidFill>
            <a:srgbClr val="F48120"/>
          </a:solidFill>
        </a:ln>
      </dgm:spPr>
      <dgm:t>
        <a:bodyPr/>
        <a:lstStyle/>
        <a:p>
          <a:pPr>
            <a:buClr>
              <a:srgbClr val="F48120"/>
            </a:buClr>
            <a:buFont typeface="Wingdings" panose="05000000000000000000" pitchFamily="2" charset="2"/>
            <a:buChar char="v"/>
          </a:pPr>
          <a:r>
            <a:rPr lang="en-US" sz="1200" b="1" dirty="0">
              <a:latin typeface="Raleway" pitchFamily="2" charset="0"/>
              <a:ea typeface="Microsoft GothicNeo" panose="020B0500000101010101" pitchFamily="34" charset="-127"/>
              <a:cs typeface="Microsoft GothicNeo" panose="020B0500000101010101" pitchFamily="34" charset="-127"/>
            </a:rPr>
            <a:t>Unique </a:t>
          </a:r>
          <a:r>
            <a:rPr lang="en-US" sz="1200" b="1" dirty="0" err="1">
              <a:latin typeface="Raleway" pitchFamily="2" charset="0"/>
              <a:ea typeface="Microsoft GothicNeo" panose="020B0500000101010101" pitchFamily="34" charset="-127"/>
              <a:cs typeface="Microsoft GothicNeo" panose="020B0500000101010101" pitchFamily="34" charset="-127"/>
            </a:rPr>
            <a:t>Assessee</a:t>
          </a:r>
          <a:r>
            <a:rPr lang="en-US" sz="1200" b="1" dirty="0">
              <a:latin typeface="Raleway" pitchFamily="2" charset="0"/>
              <a:ea typeface="Microsoft GothicNeo" panose="020B0500000101010101" pitchFamily="34" charset="-127"/>
              <a:cs typeface="Microsoft GothicNeo" panose="020B0500000101010101" pitchFamily="34" charset="-127"/>
            </a:rPr>
            <a:t> code</a:t>
          </a:r>
          <a:r>
            <a:rPr lang="en-US" sz="1200" dirty="0">
              <a:latin typeface="Raleway" pitchFamily="2" charset="0"/>
              <a:ea typeface="Microsoft GothicNeo" panose="020B0500000101010101" pitchFamily="34" charset="-127"/>
              <a:cs typeface="Microsoft GothicNeo" panose="020B0500000101010101" pitchFamily="34" charset="-127"/>
            </a:rPr>
            <a:t> is a combination of </a:t>
          </a:r>
          <a:r>
            <a:rPr lang="en-US" sz="1200" b="1" dirty="0">
              <a:latin typeface="Raleway" pitchFamily="2" charset="0"/>
              <a:ea typeface="Microsoft GothicNeo" panose="020B0500000101010101" pitchFamily="34" charset="-127"/>
              <a:cs typeface="Microsoft GothicNeo" panose="020B0500000101010101" pitchFamily="34" charset="-127"/>
            </a:rPr>
            <a:t>GSTIN + validated bank account number</a:t>
          </a:r>
          <a:r>
            <a:rPr lang="en-US" sz="1200" dirty="0">
              <a:latin typeface="Raleway" pitchFamily="2" charset="0"/>
              <a:ea typeface="Microsoft GothicNeo" panose="020B0500000101010101" pitchFamily="34" charset="-127"/>
              <a:cs typeface="Microsoft GothicNeo" panose="020B0500000101010101" pitchFamily="34" charset="-127"/>
            </a:rPr>
            <a:t>	</a:t>
          </a:r>
        </a:p>
      </dgm:t>
    </dgm:pt>
    <dgm:pt modelId="{45DD915B-2117-465D-8C99-B6D63CD16EDC}" type="parTrans" cxnId="{FF4AB9AA-B8CE-4FFE-AA8E-6408E28C9C38}">
      <dgm:prSet/>
      <dgm:spPr/>
      <dgm:t>
        <a:bodyPr/>
        <a:lstStyle/>
        <a:p>
          <a:endParaRPr lang="en-US"/>
        </a:p>
      </dgm:t>
    </dgm:pt>
    <dgm:pt modelId="{C5EE3E7D-7FC5-4069-800D-4800BA0EDB94}" type="sibTrans" cxnId="{FF4AB9AA-B8CE-4FFE-AA8E-6408E28C9C38}">
      <dgm:prSet/>
      <dgm:spPr/>
      <dgm:t>
        <a:bodyPr/>
        <a:lstStyle/>
        <a:p>
          <a:endParaRPr lang="en-US"/>
        </a:p>
      </dgm:t>
    </dgm:pt>
    <dgm:pt modelId="{FE59E3C9-8750-493D-8181-296E7DD37F7A}">
      <dgm:prSet custT="1"/>
      <dgm:spPr>
        <a:ln>
          <a:solidFill>
            <a:srgbClr val="B9DB37"/>
          </a:solidFill>
        </a:ln>
      </dgm:spPr>
      <dgm:t>
        <a:bodyPr/>
        <a:lstStyle/>
        <a:p>
          <a:pPr marL="114300" lvl="1" indent="-114300" algn="l" defTabSz="533400">
            <a:lnSpc>
              <a:spcPct val="90000"/>
            </a:lnSpc>
            <a:spcBef>
              <a:spcPct val="0"/>
            </a:spcBef>
            <a:spcAft>
              <a:spcPct val="15000"/>
            </a:spcAft>
            <a:buClr>
              <a:srgbClr val="F48120"/>
            </a:buClr>
            <a:buFont typeface="Wingdings" panose="05000000000000000000" pitchFamily="2" charset="2"/>
            <a:buChar char="v"/>
          </a:pPr>
          <a:r>
            <a:rPr lang="en-US" sz="1200" kern="1200" dirty="0">
              <a:solidFill>
                <a:prstClr val="black">
                  <a:hueOff val="0"/>
                  <a:satOff val="0"/>
                  <a:lumOff val="0"/>
                  <a:alphaOff val="0"/>
                </a:prstClr>
              </a:solidFill>
              <a:latin typeface="Raleway" pitchFamily="2" charset="0"/>
              <a:ea typeface="Microsoft GothicNeo" panose="020B0500000101010101" pitchFamily="34" charset="-127"/>
              <a:cs typeface="Microsoft GothicNeo" panose="020B0500000101010101" pitchFamily="34" charset="-127"/>
            </a:rPr>
            <a:t>UAC will be used by PFMS for all refund payments made to the applicant in the said bank account</a:t>
          </a:r>
        </a:p>
      </dgm:t>
    </dgm:pt>
    <dgm:pt modelId="{D0DDB7EA-A63D-4A0C-B316-252F2D18525B}" type="parTrans" cxnId="{57DB1D31-FDED-4506-8E6E-B8F8A1745779}">
      <dgm:prSet/>
      <dgm:spPr/>
      <dgm:t>
        <a:bodyPr/>
        <a:lstStyle/>
        <a:p>
          <a:endParaRPr lang="en-US"/>
        </a:p>
      </dgm:t>
    </dgm:pt>
    <dgm:pt modelId="{F7E9DC1D-3B50-44B2-9FB5-BC897BF206A3}" type="sibTrans" cxnId="{57DB1D31-FDED-4506-8E6E-B8F8A1745779}">
      <dgm:prSet/>
      <dgm:spPr/>
      <dgm:t>
        <a:bodyPr/>
        <a:lstStyle/>
        <a:p>
          <a:endParaRPr lang="en-US"/>
        </a:p>
      </dgm:t>
    </dgm:pt>
    <dgm:pt modelId="{E8750625-717A-486C-BD50-18241002BF78}">
      <dgm:prSet phldrT="[Text]" custT="1"/>
      <dgm:spPr>
        <a:ln>
          <a:solidFill>
            <a:srgbClr val="F48120"/>
          </a:solidFill>
        </a:ln>
      </dgm:spPr>
      <dgm:t>
        <a:bodyPr/>
        <a:lstStyle/>
        <a:p>
          <a:pPr>
            <a:spcBef>
              <a:spcPts val="125"/>
            </a:spcBef>
            <a:spcAft>
              <a:spcPts val="125"/>
            </a:spcAft>
            <a:buClr>
              <a:srgbClr val="F48120"/>
            </a:buClr>
            <a:buFont typeface="Wingdings" panose="05000000000000000000" pitchFamily="2" charset="2"/>
            <a:buNone/>
          </a:pPr>
          <a:r>
            <a:rPr lang="en-US" sz="1200" b="1">
              <a:latin typeface="Raleway" pitchFamily="2" charset="0"/>
              <a:ea typeface="Microsoft GothicNeo" panose="020B0500000101010101" pitchFamily="34" charset="-127"/>
              <a:cs typeface="Microsoft GothicNeo" panose="020B0500000101010101" pitchFamily="34" charset="-127"/>
            </a:rPr>
            <a:t>   Filing of refund application</a:t>
          </a:r>
          <a:endParaRPr lang="en-US" sz="1200">
            <a:latin typeface="Raleway" pitchFamily="2" charset="0"/>
            <a:ea typeface="Microsoft GothicNeo" panose="020B0500000101010101" pitchFamily="34" charset="-127"/>
            <a:cs typeface="Microsoft GothicNeo" panose="020B0500000101010101" pitchFamily="34" charset="-127"/>
          </a:endParaRPr>
        </a:p>
      </dgm:t>
    </dgm:pt>
    <dgm:pt modelId="{9E50B470-C494-428E-BCDA-83AA015A54EF}" type="parTrans" cxnId="{B0BBB6E4-37A8-4BF5-98F2-F30B81DA8DE5}">
      <dgm:prSet/>
      <dgm:spPr/>
      <dgm:t>
        <a:bodyPr/>
        <a:lstStyle/>
        <a:p>
          <a:endParaRPr lang="en-IN"/>
        </a:p>
      </dgm:t>
    </dgm:pt>
    <dgm:pt modelId="{A9C10B46-BFE2-4936-B220-AE228C1A5534}" type="sibTrans" cxnId="{B0BBB6E4-37A8-4BF5-98F2-F30B81DA8DE5}">
      <dgm:prSet/>
      <dgm:spPr/>
      <dgm:t>
        <a:bodyPr/>
        <a:lstStyle/>
        <a:p>
          <a:endParaRPr lang="en-IN"/>
        </a:p>
      </dgm:t>
    </dgm:pt>
    <dgm:pt modelId="{BD973884-3245-4AF6-ACE3-BF2A990B9B62}">
      <dgm:prSet phldrT="[Text]" custT="1"/>
      <dgm:spPr>
        <a:ln>
          <a:solidFill>
            <a:srgbClr val="B9DB37"/>
          </a:solidFill>
        </a:ln>
      </dgm:spPr>
      <dgm:t>
        <a:bodyPr/>
        <a:lstStyle/>
        <a:p>
          <a:pPr>
            <a:buClr>
              <a:srgbClr val="F48120"/>
            </a:buClr>
            <a:buFont typeface="Wingdings" panose="05000000000000000000" pitchFamily="2" charset="2"/>
            <a:buNone/>
          </a:pPr>
          <a:r>
            <a:rPr lang="en-US" sz="1200" b="1">
              <a:latin typeface="Raleway" pitchFamily="2" charset="0"/>
              <a:ea typeface="Microsoft GothicNeo" panose="020B0500000101010101" pitchFamily="34" charset="-127"/>
              <a:cs typeface="Microsoft GothicNeo" panose="020B0500000101010101" pitchFamily="34" charset="-127"/>
            </a:rPr>
            <a:t>   Master file is generated</a:t>
          </a:r>
          <a:endParaRPr lang="en-US" sz="1200" b="1" u="none">
            <a:latin typeface="Raleway" pitchFamily="2" charset="0"/>
            <a:ea typeface="Microsoft GothicNeo" panose="020B0500000101010101" pitchFamily="34" charset="-127"/>
            <a:cs typeface="Microsoft GothicNeo" panose="020B0500000101010101" pitchFamily="34" charset="-127"/>
          </a:endParaRPr>
        </a:p>
      </dgm:t>
    </dgm:pt>
    <dgm:pt modelId="{E07A2478-6297-43F1-96A3-B4A575F19D13}" type="parTrans" cxnId="{D241BA95-2FF0-4D48-93A3-CEDC393A9C04}">
      <dgm:prSet/>
      <dgm:spPr/>
      <dgm:t>
        <a:bodyPr/>
        <a:lstStyle/>
        <a:p>
          <a:endParaRPr lang="en-IN"/>
        </a:p>
      </dgm:t>
    </dgm:pt>
    <dgm:pt modelId="{54EB85A9-E0FE-40D3-969F-AA2405ACB662}" type="sibTrans" cxnId="{D241BA95-2FF0-4D48-93A3-CEDC393A9C04}">
      <dgm:prSet/>
      <dgm:spPr/>
      <dgm:t>
        <a:bodyPr/>
        <a:lstStyle/>
        <a:p>
          <a:endParaRPr lang="en-IN"/>
        </a:p>
      </dgm:t>
    </dgm:pt>
    <dgm:pt modelId="{A923F428-8656-473D-BE02-26081AE5F6A0}">
      <dgm:prSet phldrT="[Text]" custT="1"/>
      <dgm:spPr>
        <a:ln>
          <a:solidFill>
            <a:srgbClr val="00B0F0"/>
          </a:solidFill>
        </a:ln>
      </dgm:spPr>
      <dgm:t>
        <a:bodyPr/>
        <a:lstStyle/>
        <a:p>
          <a:pPr>
            <a:buNone/>
          </a:pPr>
          <a:r>
            <a:rPr lang="en-US" sz="1200" b="1">
              <a:latin typeface="Raleway" pitchFamily="2" charset="0"/>
              <a:ea typeface="Microsoft GothicNeo" panose="020B0500000101010101" pitchFamily="34" charset="-127"/>
              <a:cs typeface="Microsoft GothicNeo" panose="020B0500000101010101" pitchFamily="34" charset="-127"/>
            </a:rPr>
            <a:t>   Master file is shared with PFMS</a:t>
          </a:r>
          <a:endParaRPr lang="en-US" sz="1200">
            <a:latin typeface="Raleway" pitchFamily="2" charset="0"/>
            <a:ea typeface="Microsoft GothicNeo" panose="020B0500000101010101" pitchFamily="34" charset="-127"/>
            <a:cs typeface="Microsoft GothicNeo" panose="020B0500000101010101" pitchFamily="34" charset="-127"/>
          </a:endParaRPr>
        </a:p>
      </dgm:t>
    </dgm:pt>
    <dgm:pt modelId="{C0DA7BC2-9521-48D9-AC20-9A0F243EB6D2}" type="parTrans" cxnId="{5CD82C74-7EFD-45FA-AD49-C48163411178}">
      <dgm:prSet/>
      <dgm:spPr/>
      <dgm:t>
        <a:bodyPr/>
        <a:lstStyle/>
        <a:p>
          <a:endParaRPr lang="en-IN"/>
        </a:p>
      </dgm:t>
    </dgm:pt>
    <dgm:pt modelId="{F4D3FD59-D359-424C-9BD9-5ED4630BFF54}" type="sibTrans" cxnId="{5CD82C74-7EFD-45FA-AD49-C48163411178}">
      <dgm:prSet/>
      <dgm:spPr/>
      <dgm:t>
        <a:bodyPr/>
        <a:lstStyle/>
        <a:p>
          <a:endParaRPr lang="en-IN"/>
        </a:p>
      </dgm:t>
    </dgm:pt>
    <dgm:pt modelId="{277F760C-7D8C-4D2A-8341-172390606DF0}">
      <dgm:prSet custT="1"/>
      <dgm:spPr>
        <a:ln>
          <a:solidFill>
            <a:srgbClr val="F48120"/>
          </a:solidFill>
        </a:ln>
      </dgm:spPr>
      <dgm:t>
        <a:bodyPr/>
        <a:lstStyle/>
        <a:p>
          <a:pPr>
            <a:buNone/>
          </a:pPr>
          <a:r>
            <a:rPr lang="en-US" sz="1200" b="1">
              <a:latin typeface="Raleway" pitchFamily="2" charset="0"/>
              <a:ea typeface="Microsoft GothicNeo" panose="020B0500000101010101" pitchFamily="34" charset="-127"/>
              <a:cs typeface="Microsoft GothicNeo" panose="020B0500000101010101" pitchFamily="34" charset="-127"/>
            </a:rPr>
            <a:t>   PFMS will create a UAC</a:t>
          </a:r>
          <a:endParaRPr lang="en-US" sz="1200">
            <a:latin typeface="Raleway" pitchFamily="2" charset="0"/>
            <a:ea typeface="Microsoft GothicNeo" panose="020B0500000101010101" pitchFamily="34" charset="-127"/>
            <a:cs typeface="Microsoft GothicNeo" panose="020B0500000101010101" pitchFamily="34" charset="-127"/>
          </a:endParaRPr>
        </a:p>
      </dgm:t>
    </dgm:pt>
    <dgm:pt modelId="{E05162D9-A5B9-44AA-B536-2C251DCE21B0}" type="parTrans" cxnId="{66086865-E48F-495A-9AA6-A43703D8BF86}">
      <dgm:prSet/>
      <dgm:spPr/>
      <dgm:t>
        <a:bodyPr/>
        <a:lstStyle/>
        <a:p>
          <a:endParaRPr lang="en-IN"/>
        </a:p>
      </dgm:t>
    </dgm:pt>
    <dgm:pt modelId="{929D0EE1-3EB8-4577-BD31-12C50C4264A8}" type="sibTrans" cxnId="{66086865-E48F-495A-9AA6-A43703D8BF86}">
      <dgm:prSet/>
      <dgm:spPr/>
      <dgm:t>
        <a:bodyPr/>
        <a:lstStyle/>
        <a:p>
          <a:endParaRPr lang="en-IN"/>
        </a:p>
      </dgm:t>
    </dgm:pt>
    <dgm:pt modelId="{035CFB8A-22C2-46FC-8BCE-B08108AB7F86}">
      <dgm:prSet custT="1"/>
      <dgm:spPr>
        <a:ln>
          <a:solidFill>
            <a:srgbClr val="B9DB37"/>
          </a:solidFill>
        </a:ln>
      </dgm:spPr>
      <dgm:t>
        <a:bodyPr/>
        <a:lstStyle/>
        <a:p>
          <a:pPr marL="114300" lvl="1" indent="0" algn="l" defTabSz="622300">
            <a:lnSpc>
              <a:spcPct val="90000"/>
            </a:lnSpc>
            <a:spcBef>
              <a:spcPct val="0"/>
            </a:spcBef>
            <a:spcAft>
              <a:spcPct val="15000"/>
            </a:spcAft>
            <a:buNone/>
          </a:pPr>
          <a:r>
            <a:rPr lang="en-US" sz="1200" b="1" kern="1200">
              <a:latin typeface="Raleway" pitchFamily="2" charset="0"/>
              <a:ea typeface="Microsoft GothicNeo" panose="020B0500000101010101" pitchFamily="34" charset="-127"/>
              <a:cs typeface="Microsoft GothicNeo" panose="020B0500000101010101" pitchFamily="34" charset="-127"/>
            </a:rPr>
            <a:t>Refund credited to bank account basis UAC</a:t>
          </a:r>
          <a:endParaRPr lang="en-US" sz="1200" kern="1200">
            <a:latin typeface="Raleway" pitchFamily="2" charset="0"/>
            <a:ea typeface="Microsoft GothicNeo" panose="020B0500000101010101" pitchFamily="34" charset="-127"/>
            <a:cs typeface="Microsoft GothicNeo" panose="020B0500000101010101" pitchFamily="34" charset="-127"/>
          </a:endParaRPr>
        </a:p>
      </dgm:t>
    </dgm:pt>
    <dgm:pt modelId="{928C4137-2DC1-4E6C-998B-81B3FC4B7B88}" type="parTrans" cxnId="{76892F91-4C0F-44DC-96B0-15C95CBD93B4}">
      <dgm:prSet/>
      <dgm:spPr/>
      <dgm:t>
        <a:bodyPr/>
        <a:lstStyle/>
        <a:p>
          <a:endParaRPr lang="en-IN"/>
        </a:p>
      </dgm:t>
    </dgm:pt>
    <dgm:pt modelId="{FDE8A7EC-D3F4-49CB-8EEF-5DA3AFB83B0B}" type="sibTrans" cxnId="{76892F91-4C0F-44DC-96B0-15C95CBD93B4}">
      <dgm:prSet/>
      <dgm:spPr/>
      <dgm:t>
        <a:bodyPr/>
        <a:lstStyle/>
        <a:p>
          <a:endParaRPr lang="en-IN"/>
        </a:p>
      </dgm:t>
    </dgm:pt>
    <dgm:pt modelId="{AEAA86C8-EB79-4B4B-AA7B-71259E820048}">
      <dgm:prSet custT="1"/>
      <dgm:spPr>
        <a:solidFill>
          <a:srgbClr val="B9DB37"/>
        </a:solidFill>
        <a:ln>
          <a:solidFill>
            <a:srgbClr val="B9DB37"/>
          </a:solidFill>
        </a:ln>
      </dgm:spPr>
      <dgm:t>
        <a:bodyPr/>
        <a:lstStyle/>
        <a:p>
          <a:endParaRPr lang="en-US" sz="1400" b="1">
            <a:latin typeface="Raleway" pitchFamily="2" charset="0"/>
            <a:ea typeface="Microsoft GothicNeo" panose="020B0500000101010101" pitchFamily="34" charset="-127"/>
            <a:cs typeface="Microsoft GothicNeo" panose="020B0500000101010101" pitchFamily="34" charset="-127"/>
          </a:endParaRPr>
        </a:p>
      </dgm:t>
    </dgm:pt>
    <dgm:pt modelId="{E55EEE3A-E058-4BCB-9613-41DB936A38C5}" type="sibTrans" cxnId="{4C3DF635-6BC0-4801-A9C4-43D3D85C4D09}">
      <dgm:prSet/>
      <dgm:spPr/>
      <dgm:t>
        <a:bodyPr/>
        <a:lstStyle/>
        <a:p>
          <a:endParaRPr lang="en-US"/>
        </a:p>
      </dgm:t>
    </dgm:pt>
    <dgm:pt modelId="{9ED1AB13-E9D3-48B6-8567-DF039C2116DD}" type="parTrans" cxnId="{4C3DF635-6BC0-4801-A9C4-43D3D85C4D09}">
      <dgm:prSet/>
      <dgm:spPr/>
      <dgm:t>
        <a:bodyPr/>
        <a:lstStyle/>
        <a:p>
          <a:endParaRPr lang="en-US"/>
        </a:p>
      </dgm:t>
    </dgm:pt>
    <dgm:pt modelId="{7E3282E4-FE18-4F7E-B175-A1AB283A521C}">
      <dgm:prSet phldrT="[Text]" custT="1"/>
      <dgm:spPr>
        <a:ln>
          <a:solidFill>
            <a:srgbClr val="F48120"/>
          </a:solidFill>
        </a:ln>
      </dgm:spPr>
      <dgm:t>
        <a:bodyPr/>
        <a:lstStyle/>
        <a:p>
          <a:pPr>
            <a:spcBef>
              <a:spcPts val="125"/>
            </a:spcBef>
            <a:spcAft>
              <a:spcPts val="125"/>
            </a:spcAft>
            <a:buClr>
              <a:srgbClr val="F48120"/>
            </a:buClr>
            <a:buFont typeface="Wingdings" panose="05000000000000000000" pitchFamily="2" charset="2"/>
            <a:buChar char="v"/>
          </a:pPr>
          <a:r>
            <a:rPr lang="en-US" sz="1200">
              <a:latin typeface="Raleway" pitchFamily="2" charset="0"/>
              <a:ea typeface="Microsoft GothicNeo" panose="020B0500000101010101" pitchFamily="34" charset="-127"/>
              <a:cs typeface="Microsoft GothicNeo" panose="020B0500000101010101" pitchFamily="34" charset="-127"/>
            </a:rPr>
            <a:t>GST RFD - 01 is filed by the applicant</a:t>
          </a:r>
        </a:p>
      </dgm:t>
    </dgm:pt>
    <dgm:pt modelId="{898AA530-EEB1-4310-B87B-B15EC1A5D2CE}" type="parTrans" cxnId="{CF7A569A-F45D-406A-B19B-18B299D4BD27}">
      <dgm:prSet/>
      <dgm:spPr/>
      <dgm:t>
        <a:bodyPr/>
        <a:lstStyle/>
        <a:p>
          <a:endParaRPr lang="en-IN"/>
        </a:p>
      </dgm:t>
    </dgm:pt>
    <dgm:pt modelId="{4B7A61B0-14D0-4087-8E38-FBAFDB307A8A}" type="sibTrans" cxnId="{CF7A569A-F45D-406A-B19B-18B299D4BD27}">
      <dgm:prSet/>
      <dgm:spPr/>
      <dgm:t>
        <a:bodyPr/>
        <a:lstStyle/>
        <a:p>
          <a:endParaRPr lang="en-IN"/>
        </a:p>
      </dgm:t>
    </dgm:pt>
    <dgm:pt modelId="{1F51BB1C-6DBA-4015-80CA-203349B25147}">
      <dgm:prSet phldrT="[Text]" custT="1"/>
      <dgm:spPr>
        <a:ln>
          <a:solidFill>
            <a:srgbClr val="F48120"/>
          </a:solidFill>
        </a:ln>
      </dgm:spPr>
      <dgm:t>
        <a:bodyPr/>
        <a:lstStyle/>
        <a:p>
          <a:pPr>
            <a:spcBef>
              <a:spcPts val="125"/>
            </a:spcBef>
            <a:spcAft>
              <a:spcPts val="125"/>
            </a:spcAft>
            <a:buClr>
              <a:srgbClr val="F48120"/>
            </a:buClr>
            <a:buFont typeface="Wingdings" panose="05000000000000000000" pitchFamily="2" charset="2"/>
            <a:buChar char="v"/>
          </a:pPr>
          <a:r>
            <a:rPr lang="en-US" sz="1200">
              <a:latin typeface="Raleway" pitchFamily="2" charset="0"/>
              <a:ea typeface="Microsoft GothicNeo" panose="020B0500000101010101" pitchFamily="34" charset="-127"/>
              <a:cs typeface="Microsoft GothicNeo" panose="020B0500000101010101" pitchFamily="34" charset="-127"/>
            </a:rPr>
            <a:t>Details of Bank account to which applicant wishes to credit the refund is to be selected (if there are multiple bank accounts)</a:t>
          </a:r>
        </a:p>
      </dgm:t>
    </dgm:pt>
    <dgm:pt modelId="{69C21422-679E-425D-80B3-23F5DBE09F63}" type="parTrans" cxnId="{56D09477-1104-44D0-A246-D0F9E7B7B164}">
      <dgm:prSet/>
      <dgm:spPr/>
      <dgm:t>
        <a:bodyPr/>
        <a:lstStyle/>
        <a:p>
          <a:endParaRPr lang="en-IN"/>
        </a:p>
      </dgm:t>
    </dgm:pt>
    <dgm:pt modelId="{4061EB1D-3329-4971-9A52-AE756CBCAB6E}" type="sibTrans" cxnId="{56D09477-1104-44D0-A246-D0F9E7B7B164}">
      <dgm:prSet/>
      <dgm:spPr/>
      <dgm:t>
        <a:bodyPr/>
        <a:lstStyle/>
        <a:p>
          <a:endParaRPr lang="en-IN"/>
        </a:p>
      </dgm:t>
    </dgm:pt>
    <dgm:pt modelId="{E60770B1-7D44-4187-9E6A-9C7F402DCFDF}">
      <dgm:prSet phldrT="[Text]" custT="1"/>
      <dgm:spPr>
        <a:ln>
          <a:solidFill>
            <a:srgbClr val="B9DB37"/>
          </a:solidFill>
        </a:ln>
      </dgm:spPr>
      <dgm:t>
        <a:bodyPr/>
        <a:lstStyle/>
        <a:p>
          <a:pPr>
            <a:buClr>
              <a:srgbClr val="F48120"/>
            </a:buClr>
            <a:buFont typeface="Wingdings" panose="05000000000000000000" pitchFamily="2" charset="2"/>
            <a:buChar char="v"/>
          </a:pPr>
          <a:r>
            <a:rPr lang="en-US" sz="1200" b="0" u="none">
              <a:latin typeface="Raleway" pitchFamily="2" charset="0"/>
              <a:ea typeface="Microsoft GothicNeo" panose="020B0500000101010101" pitchFamily="34" charset="-127"/>
              <a:cs typeface="Microsoft GothicNeo" panose="020B0500000101010101" pitchFamily="34" charset="-127"/>
            </a:rPr>
            <a:t>Master File will contain the relevant details like (</a:t>
          </a:r>
          <a:r>
            <a:rPr lang="en-US" sz="1200">
              <a:latin typeface="Raleway" pitchFamily="2" charset="0"/>
              <a:ea typeface="Microsoft GothicNeo" panose="020B0500000101010101" pitchFamily="34" charset="-127"/>
              <a:cs typeface="Microsoft GothicNeo" panose="020B0500000101010101" pitchFamily="34" charset="-127"/>
            </a:rPr>
            <a:t>Name + GSTN + Bank Account)</a:t>
          </a:r>
          <a:endParaRPr lang="en-US" sz="1200" b="1" u="none">
            <a:latin typeface="Raleway" pitchFamily="2" charset="0"/>
            <a:ea typeface="Microsoft GothicNeo" panose="020B0500000101010101" pitchFamily="34" charset="-127"/>
            <a:cs typeface="Microsoft GothicNeo" panose="020B0500000101010101" pitchFamily="34" charset="-127"/>
          </a:endParaRPr>
        </a:p>
      </dgm:t>
    </dgm:pt>
    <dgm:pt modelId="{5248A5C4-B9F0-4938-8A52-9BEDA7CE0DA3}" type="parTrans" cxnId="{1155D662-26F0-4BD9-997F-4C9447F9A69A}">
      <dgm:prSet/>
      <dgm:spPr/>
      <dgm:t>
        <a:bodyPr/>
        <a:lstStyle/>
        <a:p>
          <a:endParaRPr lang="en-IN"/>
        </a:p>
      </dgm:t>
    </dgm:pt>
    <dgm:pt modelId="{2B9994D1-0F83-4106-97E1-1F60B3B2066D}" type="sibTrans" cxnId="{1155D662-26F0-4BD9-997F-4C9447F9A69A}">
      <dgm:prSet/>
      <dgm:spPr/>
      <dgm:t>
        <a:bodyPr/>
        <a:lstStyle/>
        <a:p>
          <a:endParaRPr lang="en-IN"/>
        </a:p>
      </dgm:t>
    </dgm:pt>
    <dgm:pt modelId="{758BDD3D-65F4-471E-A04A-B9012B3ACCD4}" type="pres">
      <dgm:prSet presAssocID="{0DCD8E1F-47F8-4E59-9706-0E9BD2CC5A31}" presName="linearFlow" presStyleCnt="0">
        <dgm:presLayoutVars>
          <dgm:dir/>
          <dgm:animLvl val="lvl"/>
          <dgm:resizeHandles val="exact"/>
        </dgm:presLayoutVars>
      </dgm:prSet>
      <dgm:spPr/>
      <dgm:t>
        <a:bodyPr/>
        <a:lstStyle/>
        <a:p>
          <a:endParaRPr lang="en-US"/>
        </a:p>
      </dgm:t>
    </dgm:pt>
    <dgm:pt modelId="{F725A881-22F7-466C-8F8D-3396A728B810}" type="pres">
      <dgm:prSet presAssocID="{D0A0014E-0F6D-4335-B9E4-143CEE7ADC8C}" presName="composite" presStyleCnt="0"/>
      <dgm:spPr/>
    </dgm:pt>
    <dgm:pt modelId="{DE9AF98A-D4E4-4495-94F0-69B4EE156FD9}" type="pres">
      <dgm:prSet presAssocID="{D0A0014E-0F6D-4335-B9E4-143CEE7ADC8C}" presName="parentText" presStyleLbl="alignNode1" presStyleIdx="0" presStyleCnt="5" custLinFactNeighborY="-8434">
        <dgm:presLayoutVars>
          <dgm:chMax val="1"/>
          <dgm:bulletEnabled val="1"/>
        </dgm:presLayoutVars>
      </dgm:prSet>
      <dgm:spPr/>
      <dgm:t>
        <a:bodyPr/>
        <a:lstStyle/>
        <a:p>
          <a:endParaRPr lang="en-US"/>
        </a:p>
      </dgm:t>
    </dgm:pt>
    <dgm:pt modelId="{BBE2D7EA-A62A-4682-A22F-05803C324186}" type="pres">
      <dgm:prSet presAssocID="{D0A0014E-0F6D-4335-B9E4-143CEE7ADC8C}" presName="descendantText" presStyleLbl="alignAcc1" presStyleIdx="0" presStyleCnt="5" custScaleY="134515">
        <dgm:presLayoutVars>
          <dgm:bulletEnabled val="1"/>
        </dgm:presLayoutVars>
      </dgm:prSet>
      <dgm:spPr/>
      <dgm:t>
        <a:bodyPr/>
        <a:lstStyle/>
        <a:p>
          <a:endParaRPr lang="en-US"/>
        </a:p>
      </dgm:t>
    </dgm:pt>
    <dgm:pt modelId="{932DF8B6-C433-4F13-B7F0-64148A0EE6D8}" type="pres">
      <dgm:prSet presAssocID="{98E97902-6BCD-4E87-8D13-EAC1BF2EB249}" presName="sp" presStyleCnt="0"/>
      <dgm:spPr/>
    </dgm:pt>
    <dgm:pt modelId="{C62BB412-4F50-4E0D-BE15-216FCD81F61B}" type="pres">
      <dgm:prSet presAssocID="{1C0E96CE-F623-46AB-903C-ADA77C05E68E}" presName="composite" presStyleCnt="0"/>
      <dgm:spPr/>
    </dgm:pt>
    <dgm:pt modelId="{3D2F9FC0-D90F-4774-8D06-AC4DC7DC648D}" type="pres">
      <dgm:prSet presAssocID="{1C0E96CE-F623-46AB-903C-ADA77C05E68E}" presName="parentText" presStyleLbl="alignNode1" presStyleIdx="1" presStyleCnt="5" custLinFactNeighborY="-4216">
        <dgm:presLayoutVars>
          <dgm:chMax val="1"/>
          <dgm:bulletEnabled val="1"/>
        </dgm:presLayoutVars>
      </dgm:prSet>
      <dgm:spPr/>
      <dgm:t>
        <a:bodyPr/>
        <a:lstStyle/>
        <a:p>
          <a:endParaRPr lang="en-US"/>
        </a:p>
      </dgm:t>
    </dgm:pt>
    <dgm:pt modelId="{F5A670E0-DB10-424F-B46E-536D644419EA}" type="pres">
      <dgm:prSet presAssocID="{1C0E96CE-F623-46AB-903C-ADA77C05E68E}" presName="descendantText" presStyleLbl="alignAcc1" presStyleIdx="1" presStyleCnt="5" custScaleY="119703">
        <dgm:presLayoutVars>
          <dgm:bulletEnabled val="1"/>
        </dgm:presLayoutVars>
      </dgm:prSet>
      <dgm:spPr/>
      <dgm:t>
        <a:bodyPr/>
        <a:lstStyle/>
        <a:p>
          <a:endParaRPr lang="en-US"/>
        </a:p>
      </dgm:t>
    </dgm:pt>
    <dgm:pt modelId="{4F9C15B0-4832-4BCC-99C5-29EBB3A66BAC}" type="pres">
      <dgm:prSet presAssocID="{DE2616DE-5FEE-4BF1-94A1-C40D25908399}" presName="sp" presStyleCnt="0"/>
      <dgm:spPr/>
    </dgm:pt>
    <dgm:pt modelId="{A7AB8423-A3DC-4788-9C12-65D80DCF80DA}" type="pres">
      <dgm:prSet presAssocID="{6D3A292C-D9E7-4EBF-ABFD-15291738B8AE}" presName="composite" presStyleCnt="0"/>
      <dgm:spPr/>
    </dgm:pt>
    <dgm:pt modelId="{DBF3242B-1F18-4E61-B15E-F4F3FD753BEF}" type="pres">
      <dgm:prSet presAssocID="{6D3A292C-D9E7-4EBF-ABFD-15291738B8AE}" presName="parentText" presStyleLbl="alignNode1" presStyleIdx="2" presStyleCnt="5" custLinFactNeighborY="-3149">
        <dgm:presLayoutVars>
          <dgm:chMax val="1"/>
          <dgm:bulletEnabled val="1"/>
        </dgm:presLayoutVars>
      </dgm:prSet>
      <dgm:spPr/>
      <dgm:t>
        <a:bodyPr/>
        <a:lstStyle/>
        <a:p>
          <a:endParaRPr lang="en-US"/>
        </a:p>
      </dgm:t>
    </dgm:pt>
    <dgm:pt modelId="{C0961AB5-2237-4110-859E-4D4C06A5962A}" type="pres">
      <dgm:prSet presAssocID="{6D3A292C-D9E7-4EBF-ABFD-15291738B8AE}" presName="descendantText" presStyleLbl="alignAcc1" presStyleIdx="2" presStyleCnt="5">
        <dgm:presLayoutVars>
          <dgm:bulletEnabled val="1"/>
        </dgm:presLayoutVars>
      </dgm:prSet>
      <dgm:spPr/>
      <dgm:t>
        <a:bodyPr/>
        <a:lstStyle/>
        <a:p>
          <a:endParaRPr lang="en-US"/>
        </a:p>
      </dgm:t>
    </dgm:pt>
    <dgm:pt modelId="{C4FD9045-2E6C-44A2-959E-849EF9BC6C1F}" type="pres">
      <dgm:prSet presAssocID="{3AB0E8F4-F43F-46BD-A05B-5BD975B45C44}" presName="sp" presStyleCnt="0"/>
      <dgm:spPr/>
    </dgm:pt>
    <dgm:pt modelId="{D34BE7B9-AEA6-419B-873D-CAE07A7D13A7}" type="pres">
      <dgm:prSet presAssocID="{92C7B42B-5096-4DBA-9EC7-AC0C7F366BA3}" presName="composite" presStyleCnt="0"/>
      <dgm:spPr/>
    </dgm:pt>
    <dgm:pt modelId="{DC2F55AE-073A-4E1C-A3E0-19413331BF70}" type="pres">
      <dgm:prSet presAssocID="{92C7B42B-5096-4DBA-9EC7-AC0C7F366BA3}" presName="parentText" presStyleLbl="alignNode1" presStyleIdx="3" presStyleCnt="5" custLinFactNeighborY="-4216">
        <dgm:presLayoutVars>
          <dgm:chMax val="1"/>
          <dgm:bulletEnabled val="1"/>
        </dgm:presLayoutVars>
      </dgm:prSet>
      <dgm:spPr/>
      <dgm:t>
        <a:bodyPr/>
        <a:lstStyle/>
        <a:p>
          <a:endParaRPr lang="en-US"/>
        </a:p>
      </dgm:t>
    </dgm:pt>
    <dgm:pt modelId="{A84FEDB4-6DD6-4F75-A03A-D763C3023488}" type="pres">
      <dgm:prSet presAssocID="{92C7B42B-5096-4DBA-9EC7-AC0C7F366BA3}" presName="descendantText" presStyleLbl="alignAcc1" presStyleIdx="3" presStyleCnt="5" custScaleY="118834">
        <dgm:presLayoutVars>
          <dgm:bulletEnabled val="1"/>
        </dgm:presLayoutVars>
      </dgm:prSet>
      <dgm:spPr/>
      <dgm:t>
        <a:bodyPr/>
        <a:lstStyle/>
        <a:p>
          <a:endParaRPr lang="en-US"/>
        </a:p>
      </dgm:t>
    </dgm:pt>
    <dgm:pt modelId="{783EC7EB-42AC-4286-A617-DD0C7384CA9E}" type="pres">
      <dgm:prSet presAssocID="{C4EB44B2-B772-484C-865A-2D0C0B2E8E68}" presName="sp" presStyleCnt="0"/>
      <dgm:spPr/>
    </dgm:pt>
    <dgm:pt modelId="{611F47AB-0A79-4B31-B8E4-B991C4574D97}" type="pres">
      <dgm:prSet presAssocID="{AEAA86C8-EB79-4B4B-AA7B-71259E820048}" presName="composite" presStyleCnt="0"/>
      <dgm:spPr/>
    </dgm:pt>
    <dgm:pt modelId="{190A9535-5565-4814-9B63-D2BC4FB00475}" type="pres">
      <dgm:prSet presAssocID="{AEAA86C8-EB79-4B4B-AA7B-71259E820048}" presName="parentText" presStyleLbl="alignNode1" presStyleIdx="4" presStyleCnt="5" custLinFactNeighborY="-4216">
        <dgm:presLayoutVars>
          <dgm:chMax val="1"/>
          <dgm:bulletEnabled val="1"/>
        </dgm:presLayoutVars>
      </dgm:prSet>
      <dgm:spPr/>
      <dgm:t>
        <a:bodyPr/>
        <a:lstStyle/>
        <a:p>
          <a:endParaRPr lang="en-US"/>
        </a:p>
      </dgm:t>
    </dgm:pt>
    <dgm:pt modelId="{C4731682-FB85-4882-98E7-F40923ECC8ED}" type="pres">
      <dgm:prSet presAssocID="{AEAA86C8-EB79-4B4B-AA7B-71259E820048}" presName="descendantText" presStyleLbl="alignAcc1" presStyleIdx="4" presStyleCnt="5">
        <dgm:presLayoutVars>
          <dgm:bulletEnabled val="1"/>
        </dgm:presLayoutVars>
      </dgm:prSet>
      <dgm:spPr/>
      <dgm:t>
        <a:bodyPr/>
        <a:lstStyle/>
        <a:p>
          <a:endParaRPr lang="en-US"/>
        </a:p>
      </dgm:t>
    </dgm:pt>
  </dgm:ptLst>
  <dgm:cxnLst>
    <dgm:cxn modelId="{9229DEB5-7BD3-47CA-A99D-F141A3E3F0A1}" type="presOf" srcId="{035CFB8A-22C2-46FC-8BCE-B08108AB7F86}" destId="{C4731682-FB85-4882-98E7-F40923ECC8ED}" srcOrd="0" destOrd="0" presId="urn:microsoft.com/office/officeart/2005/8/layout/chevron2"/>
    <dgm:cxn modelId="{D241BA95-2FF0-4D48-93A3-CEDC393A9C04}" srcId="{1C0E96CE-F623-46AB-903C-ADA77C05E68E}" destId="{BD973884-3245-4AF6-ACE3-BF2A990B9B62}" srcOrd="0" destOrd="0" parTransId="{E07A2478-6297-43F1-96A3-B4A575F19D13}" sibTransId="{54EB85A9-E0FE-40D3-969F-AA2405ACB662}"/>
    <dgm:cxn modelId="{66086865-E48F-495A-9AA6-A43703D8BF86}" srcId="{92C7B42B-5096-4DBA-9EC7-AC0C7F366BA3}" destId="{277F760C-7D8C-4D2A-8341-172390606DF0}" srcOrd="0" destOrd="0" parTransId="{E05162D9-A5B9-44AA-B536-2C251DCE21B0}" sibTransId="{929D0EE1-3EB8-4577-BD31-12C50C4264A8}"/>
    <dgm:cxn modelId="{72081A87-99EB-480E-BEE0-646756312EE0}" type="presOf" srcId="{D0A0014E-0F6D-4335-B9E4-143CEE7ADC8C}" destId="{DE9AF98A-D4E4-4495-94F0-69B4EE156FD9}" srcOrd="0" destOrd="0" presId="urn:microsoft.com/office/officeart/2005/8/layout/chevron2"/>
    <dgm:cxn modelId="{B0BBB6E4-37A8-4BF5-98F2-F30B81DA8DE5}" srcId="{D0A0014E-0F6D-4335-B9E4-143CEE7ADC8C}" destId="{E8750625-717A-486C-BD50-18241002BF78}" srcOrd="0" destOrd="0" parTransId="{9E50B470-C494-428E-BCDA-83AA015A54EF}" sibTransId="{A9C10B46-BFE2-4936-B220-AE228C1A5534}"/>
    <dgm:cxn modelId="{6B09A901-B708-4FBA-9B39-AED599C0348E}" type="presOf" srcId="{1F51BB1C-6DBA-4015-80CA-203349B25147}" destId="{BBE2D7EA-A62A-4682-A22F-05803C324186}" srcOrd="0" destOrd="2" presId="urn:microsoft.com/office/officeart/2005/8/layout/chevron2"/>
    <dgm:cxn modelId="{3360D6CA-9D46-4A2B-98D6-6E39FB6DD015}" type="presOf" srcId="{92C7B42B-5096-4DBA-9EC7-AC0C7F366BA3}" destId="{DC2F55AE-073A-4E1C-A3E0-19413331BF70}" srcOrd="0" destOrd="0" presId="urn:microsoft.com/office/officeart/2005/8/layout/chevron2"/>
    <dgm:cxn modelId="{C44E6B8D-D666-49DF-9CD5-84101B310587}" srcId="{0DCD8E1F-47F8-4E59-9706-0E9BD2CC5A31}" destId="{92C7B42B-5096-4DBA-9EC7-AC0C7F366BA3}" srcOrd="3" destOrd="0" parTransId="{CA16E60C-6924-47A6-B765-8780DE07DB73}" sibTransId="{C4EB44B2-B772-484C-865A-2D0C0B2E8E68}"/>
    <dgm:cxn modelId="{6BE67BB8-9E6B-461B-808E-842807D88E70}" type="presOf" srcId="{E60770B1-7D44-4187-9E6A-9C7F402DCFDF}" destId="{F5A670E0-DB10-424F-B46E-536D644419EA}" srcOrd="0" destOrd="1" presId="urn:microsoft.com/office/officeart/2005/8/layout/chevron2"/>
    <dgm:cxn modelId="{1A46BA66-B3C9-46FC-A9D0-2622893B6070}" srcId="{0DCD8E1F-47F8-4E59-9706-0E9BD2CC5A31}" destId="{D0A0014E-0F6D-4335-B9E4-143CEE7ADC8C}" srcOrd="0" destOrd="0" parTransId="{B4B7A985-EDD8-4165-821B-0B303FC998C3}" sibTransId="{98E97902-6BCD-4E87-8D13-EAC1BF2EB249}"/>
    <dgm:cxn modelId="{56D09477-1104-44D0-A246-D0F9E7B7B164}" srcId="{D0A0014E-0F6D-4335-B9E4-143CEE7ADC8C}" destId="{1F51BB1C-6DBA-4015-80CA-203349B25147}" srcOrd="2" destOrd="0" parTransId="{69C21422-679E-425D-80B3-23F5DBE09F63}" sibTransId="{4061EB1D-3329-4971-9A52-AE756CBCAB6E}"/>
    <dgm:cxn modelId="{0AA61493-89AF-4F8B-802F-219FE6E548B6}" type="presOf" srcId="{A923F428-8656-473D-BE02-26081AE5F6A0}" destId="{C0961AB5-2237-4110-859E-4D4C06A5962A}" srcOrd="0" destOrd="0" presId="urn:microsoft.com/office/officeart/2005/8/layout/chevron2"/>
    <dgm:cxn modelId="{4C3DF635-6BC0-4801-A9C4-43D3D85C4D09}" srcId="{0DCD8E1F-47F8-4E59-9706-0E9BD2CC5A31}" destId="{AEAA86C8-EB79-4B4B-AA7B-71259E820048}" srcOrd="4" destOrd="0" parTransId="{9ED1AB13-E9D3-48B6-8567-DF039C2116DD}" sibTransId="{E55EEE3A-E058-4BCB-9613-41DB936A38C5}"/>
    <dgm:cxn modelId="{EC99467E-73ED-407E-A877-23B2982CBA0F}" type="presOf" srcId="{0DCD8E1F-47F8-4E59-9706-0E9BD2CC5A31}" destId="{758BDD3D-65F4-471E-A04A-B9012B3ACCD4}" srcOrd="0" destOrd="0" presId="urn:microsoft.com/office/officeart/2005/8/layout/chevron2"/>
    <dgm:cxn modelId="{726BBBB3-49C0-41A2-8F4E-516B00EDBFD4}" type="presOf" srcId="{730368CE-46AF-46F8-B20C-73B240A72D11}" destId="{C0961AB5-2237-4110-859E-4D4C06A5962A}" srcOrd="0" destOrd="1" presId="urn:microsoft.com/office/officeart/2005/8/layout/chevron2"/>
    <dgm:cxn modelId="{9993009F-47F5-40B0-B577-285471B46AA9}" type="presOf" srcId="{1C0E96CE-F623-46AB-903C-ADA77C05E68E}" destId="{3D2F9FC0-D90F-4774-8D06-AC4DC7DC648D}" srcOrd="0" destOrd="0" presId="urn:microsoft.com/office/officeart/2005/8/layout/chevron2"/>
    <dgm:cxn modelId="{4DF87174-F79D-40C3-B7A2-7BD1BF139030}" type="presOf" srcId="{E8750625-717A-486C-BD50-18241002BF78}" destId="{BBE2D7EA-A62A-4682-A22F-05803C324186}" srcOrd="0" destOrd="0" presId="urn:microsoft.com/office/officeart/2005/8/layout/chevron2"/>
    <dgm:cxn modelId="{1155D662-26F0-4BD9-997F-4C9447F9A69A}" srcId="{1C0E96CE-F623-46AB-903C-ADA77C05E68E}" destId="{E60770B1-7D44-4187-9E6A-9C7F402DCFDF}" srcOrd="1" destOrd="0" parTransId="{5248A5C4-B9F0-4938-8A52-9BEDA7CE0DA3}" sibTransId="{2B9994D1-0F83-4106-97E1-1F60B3B2066D}"/>
    <dgm:cxn modelId="{F5A8FA82-A314-4B4A-B4EB-78109CB46537}" type="presOf" srcId="{88DD8E8C-9357-42A2-A5F9-57200FCE6E84}" destId="{A84FEDB4-6DD6-4F75-A03A-D763C3023488}" srcOrd="0" destOrd="1" presId="urn:microsoft.com/office/officeart/2005/8/layout/chevron2"/>
    <dgm:cxn modelId="{CF7A569A-F45D-406A-B19B-18B299D4BD27}" srcId="{D0A0014E-0F6D-4335-B9E4-143CEE7ADC8C}" destId="{7E3282E4-FE18-4F7E-B175-A1AB283A521C}" srcOrd="1" destOrd="0" parTransId="{898AA530-EEB1-4310-B87B-B15EC1A5D2CE}" sibTransId="{4B7A61B0-14D0-4087-8E38-FBAFDB307A8A}"/>
    <dgm:cxn modelId="{91D43D9D-8AA3-4FAA-9E7E-D0A8DBA64F76}" srcId="{6D3A292C-D9E7-4EBF-ABFD-15291738B8AE}" destId="{730368CE-46AF-46F8-B20C-73B240A72D11}" srcOrd="1" destOrd="0" parTransId="{3A19CF37-F242-4A39-BA03-20D7EFDEF00A}" sibTransId="{8056FAA6-5428-4C4E-A838-2F33CDF55EBD}"/>
    <dgm:cxn modelId="{5CD82C74-7EFD-45FA-AD49-C48163411178}" srcId="{6D3A292C-D9E7-4EBF-ABFD-15291738B8AE}" destId="{A923F428-8656-473D-BE02-26081AE5F6A0}" srcOrd="0" destOrd="0" parTransId="{C0DA7BC2-9521-48D9-AC20-9A0F243EB6D2}" sibTransId="{F4D3FD59-D359-424C-9BD9-5ED4630BFF54}"/>
    <dgm:cxn modelId="{B2332CEF-4597-4324-AAE0-8961DF7502A4}" type="presOf" srcId="{BD973884-3245-4AF6-ACE3-BF2A990B9B62}" destId="{F5A670E0-DB10-424F-B46E-536D644419EA}" srcOrd="0" destOrd="0" presId="urn:microsoft.com/office/officeart/2005/8/layout/chevron2"/>
    <dgm:cxn modelId="{57DB1D31-FDED-4506-8E6E-B8F8A1745779}" srcId="{AEAA86C8-EB79-4B4B-AA7B-71259E820048}" destId="{FE59E3C9-8750-493D-8181-296E7DD37F7A}" srcOrd="1" destOrd="0" parTransId="{D0DDB7EA-A63D-4A0C-B316-252F2D18525B}" sibTransId="{F7E9DC1D-3B50-44B2-9FB5-BC897BF206A3}"/>
    <dgm:cxn modelId="{76892F91-4C0F-44DC-96B0-15C95CBD93B4}" srcId="{AEAA86C8-EB79-4B4B-AA7B-71259E820048}" destId="{035CFB8A-22C2-46FC-8BCE-B08108AB7F86}" srcOrd="0" destOrd="0" parTransId="{928C4137-2DC1-4E6C-998B-81B3FC4B7B88}" sibTransId="{FDE8A7EC-D3F4-49CB-8EEF-5DA3AFB83B0B}"/>
    <dgm:cxn modelId="{9E171351-AE7A-4E1F-9078-7623A235AC38}" type="presOf" srcId="{6D3A292C-D9E7-4EBF-ABFD-15291738B8AE}" destId="{DBF3242B-1F18-4E61-B15E-F4F3FD753BEF}" srcOrd="0" destOrd="0" presId="urn:microsoft.com/office/officeart/2005/8/layout/chevron2"/>
    <dgm:cxn modelId="{1628FB07-62B2-4ED1-AC0B-90E11E17C2E2}" type="presOf" srcId="{FE59E3C9-8750-493D-8181-296E7DD37F7A}" destId="{C4731682-FB85-4882-98E7-F40923ECC8ED}" srcOrd="0" destOrd="1" presId="urn:microsoft.com/office/officeart/2005/8/layout/chevron2"/>
    <dgm:cxn modelId="{45BB21B4-5A1B-4CDF-B461-E9E54E13AD12}" type="presOf" srcId="{277F760C-7D8C-4D2A-8341-172390606DF0}" destId="{A84FEDB4-6DD6-4F75-A03A-D763C3023488}" srcOrd="0" destOrd="0" presId="urn:microsoft.com/office/officeart/2005/8/layout/chevron2"/>
    <dgm:cxn modelId="{83E21B85-5523-4DF0-9F91-FEAB7CFBB498}" type="presOf" srcId="{AEAA86C8-EB79-4B4B-AA7B-71259E820048}" destId="{190A9535-5565-4814-9B63-D2BC4FB00475}" srcOrd="0" destOrd="0" presId="urn:microsoft.com/office/officeart/2005/8/layout/chevron2"/>
    <dgm:cxn modelId="{FF4AB9AA-B8CE-4FFE-AA8E-6408E28C9C38}" srcId="{92C7B42B-5096-4DBA-9EC7-AC0C7F366BA3}" destId="{88DD8E8C-9357-42A2-A5F9-57200FCE6E84}" srcOrd="1" destOrd="0" parTransId="{45DD915B-2117-465D-8C99-B6D63CD16EDC}" sibTransId="{C5EE3E7D-7FC5-4069-800D-4800BA0EDB94}"/>
    <dgm:cxn modelId="{E09F1405-A3CE-4DCC-B90F-35732CAAC8B7}" type="presOf" srcId="{7E3282E4-FE18-4F7E-B175-A1AB283A521C}" destId="{BBE2D7EA-A62A-4682-A22F-05803C324186}" srcOrd="0" destOrd="1" presId="urn:microsoft.com/office/officeart/2005/8/layout/chevron2"/>
    <dgm:cxn modelId="{93E3312A-7492-4941-ABDE-3C70514CE1C6}" srcId="{0DCD8E1F-47F8-4E59-9706-0E9BD2CC5A31}" destId="{6D3A292C-D9E7-4EBF-ABFD-15291738B8AE}" srcOrd="2" destOrd="0" parTransId="{FF78CF0E-E37E-4328-ABA3-5C59379C5DDE}" sibTransId="{3AB0E8F4-F43F-46BD-A05B-5BD975B45C44}"/>
    <dgm:cxn modelId="{AE0B02DE-6260-4963-B25E-93E0DD71F8F0}" srcId="{0DCD8E1F-47F8-4E59-9706-0E9BD2CC5A31}" destId="{1C0E96CE-F623-46AB-903C-ADA77C05E68E}" srcOrd="1" destOrd="0" parTransId="{C6F0C3F7-9E03-4CD1-A674-415965F4DE66}" sibTransId="{DE2616DE-5FEE-4BF1-94A1-C40D25908399}"/>
    <dgm:cxn modelId="{A08C8022-16D7-4521-BB34-3C98453B6335}" type="presParOf" srcId="{758BDD3D-65F4-471E-A04A-B9012B3ACCD4}" destId="{F725A881-22F7-466C-8F8D-3396A728B810}" srcOrd="0" destOrd="0" presId="urn:microsoft.com/office/officeart/2005/8/layout/chevron2"/>
    <dgm:cxn modelId="{6507EFEE-820D-452A-8DD1-3C5882A8395D}" type="presParOf" srcId="{F725A881-22F7-466C-8F8D-3396A728B810}" destId="{DE9AF98A-D4E4-4495-94F0-69B4EE156FD9}" srcOrd="0" destOrd="0" presId="urn:microsoft.com/office/officeart/2005/8/layout/chevron2"/>
    <dgm:cxn modelId="{15BD122F-9745-4DF3-B7CF-6936F629F3A1}" type="presParOf" srcId="{F725A881-22F7-466C-8F8D-3396A728B810}" destId="{BBE2D7EA-A62A-4682-A22F-05803C324186}" srcOrd="1" destOrd="0" presId="urn:microsoft.com/office/officeart/2005/8/layout/chevron2"/>
    <dgm:cxn modelId="{351ABBA9-CF49-4D7C-BE9C-D238F4AA016F}" type="presParOf" srcId="{758BDD3D-65F4-471E-A04A-B9012B3ACCD4}" destId="{932DF8B6-C433-4F13-B7F0-64148A0EE6D8}" srcOrd="1" destOrd="0" presId="urn:microsoft.com/office/officeart/2005/8/layout/chevron2"/>
    <dgm:cxn modelId="{A20C760E-BCDB-4947-B941-559140990BFD}" type="presParOf" srcId="{758BDD3D-65F4-471E-A04A-B9012B3ACCD4}" destId="{C62BB412-4F50-4E0D-BE15-216FCD81F61B}" srcOrd="2" destOrd="0" presId="urn:microsoft.com/office/officeart/2005/8/layout/chevron2"/>
    <dgm:cxn modelId="{A66C30A0-111D-4ED9-A7AE-7B3B90CBFD48}" type="presParOf" srcId="{C62BB412-4F50-4E0D-BE15-216FCD81F61B}" destId="{3D2F9FC0-D90F-4774-8D06-AC4DC7DC648D}" srcOrd="0" destOrd="0" presId="urn:microsoft.com/office/officeart/2005/8/layout/chevron2"/>
    <dgm:cxn modelId="{4D1E0E2C-A71C-420C-9788-2474C370B989}" type="presParOf" srcId="{C62BB412-4F50-4E0D-BE15-216FCD81F61B}" destId="{F5A670E0-DB10-424F-B46E-536D644419EA}" srcOrd="1" destOrd="0" presId="urn:microsoft.com/office/officeart/2005/8/layout/chevron2"/>
    <dgm:cxn modelId="{51A40970-6F51-4AEA-8CC1-9525D422006C}" type="presParOf" srcId="{758BDD3D-65F4-471E-A04A-B9012B3ACCD4}" destId="{4F9C15B0-4832-4BCC-99C5-29EBB3A66BAC}" srcOrd="3" destOrd="0" presId="urn:microsoft.com/office/officeart/2005/8/layout/chevron2"/>
    <dgm:cxn modelId="{101F44DC-086E-4D8D-8034-3B94EB3E2E36}" type="presParOf" srcId="{758BDD3D-65F4-471E-A04A-B9012B3ACCD4}" destId="{A7AB8423-A3DC-4788-9C12-65D80DCF80DA}" srcOrd="4" destOrd="0" presId="urn:microsoft.com/office/officeart/2005/8/layout/chevron2"/>
    <dgm:cxn modelId="{D6B71020-2EE5-4E10-9BB5-54FF50F20F6C}" type="presParOf" srcId="{A7AB8423-A3DC-4788-9C12-65D80DCF80DA}" destId="{DBF3242B-1F18-4E61-B15E-F4F3FD753BEF}" srcOrd="0" destOrd="0" presId="urn:microsoft.com/office/officeart/2005/8/layout/chevron2"/>
    <dgm:cxn modelId="{EEADBFD5-1D0E-48E5-A102-5BF5CB1EE192}" type="presParOf" srcId="{A7AB8423-A3DC-4788-9C12-65D80DCF80DA}" destId="{C0961AB5-2237-4110-859E-4D4C06A5962A}" srcOrd="1" destOrd="0" presId="urn:microsoft.com/office/officeart/2005/8/layout/chevron2"/>
    <dgm:cxn modelId="{A984D5C0-5C38-44EE-8650-3CC079877D0D}" type="presParOf" srcId="{758BDD3D-65F4-471E-A04A-B9012B3ACCD4}" destId="{C4FD9045-2E6C-44A2-959E-849EF9BC6C1F}" srcOrd="5" destOrd="0" presId="urn:microsoft.com/office/officeart/2005/8/layout/chevron2"/>
    <dgm:cxn modelId="{FD6F4CF7-7057-4680-8089-3EFD2C2FFCFE}" type="presParOf" srcId="{758BDD3D-65F4-471E-A04A-B9012B3ACCD4}" destId="{D34BE7B9-AEA6-419B-873D-CAE07A7D13A7}" srcOrd="6" destOrd="0" presId="urn:microsoft.com/office/officeart/2005/8/layout/chevron2"/>
    <dgm:cxn modelId="{1DD1BA2A-48D4-45E9-BFFB-8CA9489DB2C1}" type="presParOf" srcId="{D34BE7B9-AEA6-419B-873D-CAE07A7D13A7}" destId="{DC2F55AE-073A-4E1C-A3E0-19413331BF70}" srcOrd="0" destOrd="0" presId="urn:microsoft.com/office/officeart/2005/8/layout/chevron2"/>
    <dgm:cxn modelId="{84BE77B2-EA73-4E9C-894B-A9FDBE82B9BE}" type="presParOf" srcId="{D34BE7B9-AEA6-419B-873D-CAE07A7D13A7}" destId="{A84FEDB4-6DD6-4F75-A03A-D763C3023488}" srcOrd="1" destOrd="0" presId="urn:microsoft.com/office/officeart/2005/8/layout/chevron2"/>
    <dgm:cxn modelId="{2588E727-1B8A-4F86-AE13-64531CD28964}" type="presParOf" srcId="{758BDD3D-65F4-471E-A04A-B9012B3ACCD4}" destId="{783EC7EB-42AC-4286-A617-DD0C7384CA9E}" srcOrd="7" destOrd="0" presId="urn:microsoft.com/office/officeart/2005/8/layout/chevron2"/>
    <dgm:cxn modelId="{D6592944-CB33-4830-99FB-9D5F581880B3}" type="presParOf" srcId="{758BDD3D-65F4-471E-A04A-B9012B3ACCD4}" destId="{611F47AB-0A79-4B31-B8E4-B991C4574D97}" srcOrd="8" destOrd="0" presId="urn:microsoft.com/office/officeart/2005/8/layout/chevron2"/>
    <dgm:cxn modelId="{B3BB9715-157B-4AD6-A332-BAB66DA191D4}" type="presParOf" srcId="{611F47AB-0A79-4B31-B8E4-B991C4574D97}" destId="{190A9535-5565-4814-9B63-D2BC4FB00475}" srcOrd="0" destOrd="0" presId="urn:microsoft.com/office/officeart/2005/8/layout/chevron2"/>
    <dgm:cxn modelId="{C5F35644-BA7D-4D46-815D-DA7ED5759D97}" type="presParOf" srcId="{611F47AB-0A79-4B31-B8E4-B991C4574D97}" destId="{C4731682-FB85-4882-98E7-F40923ECC8E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D22917-ACA9-43C8-BF96-1F7EAD2BE3C2}" type="datetimeFigureOut">
              <a:rPr lang="en-IN" smtClean="0"/>
              <a:t>25-07-2025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A17C8-76C6-4C99-9E63-D15F84B5C391}" type="slidenum">
              <a:rPr lang="en-IN" smtClean="0"/>
              <a:t>‹#›</a:t>
            </a:fld>
            <a:endParaRPr lang="en-IN"/>
          </a:p>
        </p:txBody>
      </p:sp>
    </p:spTree>
    <p:extLst>
      <p:ext uri="{BB962C8B-B14F-4D97-AF65-F5344CB8AC3E}">
        <p14:creationId xmlns:p14="http://schemas.microsoft.com/office/powerpoint/2010/main" val="3131902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0F4D229-049B-3813-6A10-9D7B4D2954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9D2B0038-176D-4C27-EED3-E874A0D1AA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420C1EC0-FD44-B953-6CB6-10D8E58E7140}"/>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xmlns="" id="{200AC792-7719-1747-6AAC-437771A74B52}"/>
              </a:ext>
            </a:extLst>
          </p:cNvPr>
          <p:cNvSpPr>
            <a:spLocks noGrp="1"/>
          </p:cNvSpPr>
          <p:nvPr>
            <p:ph type="sldNum" sz="quarter" idx="5"/>
          </p:nvPr>
        </p:nvSpPr>
        <p:spPr/>
        <p:txBody>
          <a:bodyPr/>
          <a:lstStyle/>
          <a:p>
            <a:fld id="{E13A8616-B4A1-41E7-ACBC-3409D0F8DC27}" type="slidenum">
              <a:rPr lang="en-IN" smtClean="0"/>
              <a:t>2</a:t>
            </a:fld>
            <a:endParaRPr lang="en-IN"/>
          </a:p>
        </p:txBody>
      </p:sp>
    </p:spTree>
    <p:extLst>
      <p:ext uri="{BB962C8B-B14F-4D97-AF65-F5344CB8AC3E}">
        <p14:creationId xmlns:p14="http://schemas.microsoft.com/office/powerpoint/2010/main" val="2087149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4426428-60D9-3A02-E3A2-1532AD6AA0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EE7DA87F-CBB3-C92D-2D3D-37115C9D78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BF96105D-E89D-E61F-5CB1-0353464699B2}"/>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xmlns="" id="{594706B2-CB1A-96D2-3CC4-22CA305DE276}"/>
              </a:ext>
            </a:extLst>
          </p:cNvPr>
          <p:cNvSpPr>
            <a:spLocks noGrp="1"/>
          </p:cNvSpPr>
          <p:nvPr>
            <p:ph type="sldNum" sz="quarter" idx="5"/>
          </p:nvPr>
        </p:nvSpPr>
        <p:spPr/>
        <p:txBody>
          <a:bodyPr/>
          <a:lstStyle/>
          <a:p>
            <a:fld id="{E13A8616-B4A1-41E7-ACBC-3409D0F8DC27}" type="slidenum">
              <a:rPr lang="en-IN" smtClean="0"/>
              <a:t>36</a:t>
            </a:fld>
            <a:endParaRPr lang="en-IN"/>
          </a:p>
        </p:txBody>
      </p:sp>
    </p:spTree>
    <p:extLst>
      <p:ext uri="{BB962C8B-B14F-4D97-AF65-F5344CB8AC3E}">
        <p14:creationId xmlns:p14="http://schemas.microsoft.com/office/powerpoint/2010/main" val="2031865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5090885-07ED-52D5-0C52-33066395CF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FEAF3BAF-4271-A38F-CB0B-438A4932C6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3D0D597E-5827-CFDA-6C7D-5981CBA0DE7E}"/>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xmlns="" id="{33438532-9C7F-0E91-9F42-11FA2F5563FF}"/>
              </a:ext>
            </a:extLst>
          </p:cNvPr>
          <p:cNvSpPr>
            <a:spLocks noGrp="1"/>
          </p:cNvSpPr>
          <p:nvPr>
            <p:ph type="sldNum" sz="quarter" idx="5"/>
          </p:nvPr>
        </p:nvSpPr>
        <p:spPr/>
        <p:txBody>
          <a:bodyPr/>
          <a:lstStyle/>
          <a:p>
            <a:fld id="{E13A8616-B4A1-41E7-ACBC-3409D0F8DC27}" type="slidenum">
              <a:rPr lang="en-IN" smtClean="0"/>
              <a:t>37</a:t>
            </a:fld>
            <a:endParaRPr lang="en-IN"/>
          </a:p>
        </p:txBody>
      </p:sp>
    </p:spTree>
    <p:extLst>
      <p:ext uri="{BB962C8B-B14F-4D97-AF65-F5344CB8AC3E}">
        <p14:creationId xmlns:p14="http://schemas.microsoft.com/office/powerpoint/2010/main" val="1529295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99DFBC6-F397-61F4-8993-3A3FF8FC47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3BDD9B0D-2DDA-33F2-917A-9AD54F7CCC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7F16C121-F4EA-C42B-EF96-19C04DE64323}"/>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xmlns="" id="{2BFD00DD-15B6-3996-FC07-175EA1675585}"/>
              </a:ext>
            </a:extLst>
          </p:cNvPr>
          <p:cNvSpPr>
            <a:spLocks noGrp="1"/>
          </p:cNvSpPr>
          <p:nvPr>
            <p:ph type="sldNum" sz="quarter" idx="5"/>
          </p:nvPr>
        </p:nvSpPr>
        <p:spPr/>
        <p:txBody>
          <a:bodyPr/>
          <a:lstStyle/>
          <a:p>
            <a:fld id="{E13A8616-B4A1-41E7-ACBC-3409D0F8DC27}" type="slidenum">
              <a:rPr lang="en-IN" smtClean="0"/>
              <a:t>38</a:t>
            </a:fld>
            <a:endParaRPr lang="en-IN"/>
          </a:p>
        </p:txBody>
      </p:sp>
    </p:spTree>
    <p:extLst>
      <p:ext uri="{BB962C8B-B14F-4D97-AF65-F5344CB8AC3E}">
        <p14:creationId xmlns:p14="http://schemas.microsoft.com/office/powerpoint/2010/main" val="982159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FA89F7E-2466-4026-4338-7D21A59BBA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B5DC1B39-5240-F557-860E-8FB848FE8B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736796A9-D155-F68E-BBA3-E3107C859B62}"/>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xmlns="" id="{72C877FA-0961-0A3D-94CC-8A8AF3DE10CD}"/>
              </a:ext>
            </a:extLst>
          </p:cNvPr>
          <p:cNvSpPr>
            <a:spLocks noGrp="1"/>
          </p:cNvSpPr>
          <p:nvPr>
            <p:ph type="sldNum" sz="quarter" idx="5"/>
          </p:nvPr>
        </p:nvSpPr>
        <p:spPr/>
        <p:txBody>
          <a:bodyPr/>
          <a:lstStyle/>
          <a:p>
            <a:fld id="{E13A8616-B4A1-41E7-ACBC-3409D0F8DC27}" type="slidenum">
              <a:rPr lang="en-IN" smtClean="0"/>
              <a:t>40</a:t>
            </a:fld>
            <a:endParaRPr lang="en-IN"/>
          </a:p>
        </p:txBody>
      </p:sp>
    </p:spTree>
    <p:extLst>
      <p:ext uri="{BB962C8B-B14F-4D97-AF65-F5344CB8AC3E}">
        <p14:creationId xmlns:p14="http://schemas.microsoft.com/office/powerpoint/2010/main" val="4906225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2F2A86E-2520-86F7-F3D6-6B02E43215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129873FE-8440-CFEC-B680-B0778B984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CBFDD556-C0CA-77C4-F737-208E4C117A84}"/>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xmlns="" id="{B4049ED8-481F-DF5E-F2D5-A620AF520C35}"/>
              </a:ext>
            </a:extLst>
          </p:cNvPr>
          <p:cNvSpPr>
            <a:spLocks noGrp="1"/>
          </p:cNvSpPr>
          <p:nvPr>
            <p:ph type="sldNum" sz="quarter" idx="5"/>
          </p:nvPr>
        </p:nvSpPr>
        <p:spPr/>
        <p:txBody>
          <a:bodyPr/>
          <a:lstStyle/>
          <a:p>
            <a:fld id="{E13A8616-B4A1-41E7-ACBC-3409D0F8DC27}" type="slidenum">
              <a:rPr lang="en-IN" smtClean="0"/>
              <a:t>41</a:t>
            </a:fld>
            <a:endParaRPr lang="en-IN"/>
          </a:p>
        </p:txBody>
      </p:sp>
    </p:spTree>
    <p:extLst>
      <p:ext uri="{BB962C8B-B14F-4D97-AF65-F5344CB8AC3E}">
        <p14:creationId xmlns:p14="http://schemas.microsoft.com/office/powerpoint/2010/main" val="2103353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E77C7CE6-5F55-4418-B02E-3CC1D623EE5F}"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703547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A68A17C8-76C6-4C99-9E63-D15F84B5C391}" type="slidenum">
              <a:rPr lang="en-IN" smtClean="0"/>
              <a:t>13</a:t>
            </a:fld>
            <a:endParaRPr lang="en-IN"/>
          </a:p>
        </p:txBody>
      </p:sp>
    </p:spTree>
    <p:extLst>
      <p:ext uri="{BB962C8B-B14F-4D97-AF65-F5344CB8AC3E}">
        <p14:creationId xmlns:p14="http://schemas.microsoft.com/office/powerpoint/2010/main" val="2833923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8F1866E-73AE-D16D-1B28-19F1E92B08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2ED90E14-7E70-91E0-766F-73A4164A80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58C4C8CD-4914-C8C4-E681-542951268F6D}"/>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xmlns="" id="{C0ED0DBA-0660-2B54-D646-DCAE0EA5036E}"/>
              </a:ext>
            </a:extLst>
          </p:cNvPr>
          <p:cNvSpPr>
            <a:spLocks noGrp="1"/>
          </p:cNvSpPr>
          <p:nvPr>
            <p:ph type="sldNum" sz="quarter" idx="5"/>
          </p:nvPr>
        </p:nvSpPr>
        <p:spPr/>
        <p:txBody>
          <a:bodyPr/>
          <a:lstStyle/>
          <a:p>
            <a:fld id="{E13A8616-B4A1-41E7-ACBC-3409D0F8DC27}" type="slidenum">
              <a:rPr lang="en-IN" smtClean="0"/>
              <a:t>28</a:t>
            </a:fld>
            <a:endParaRPr lang="en-IN"/>
          </a:p>
        </p:txBody>
      </p:sp>
    </p:spTree>
    <p:extLst>
      <p:ext uri="{BB962C8B-B14F-4D97-AF65-F5344CB8AC3E}">
        <p14:creationId xmlns:p14="http://schemas.microsoft.com/office/powerpoint/2010/main" val="79660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98C7203-AD55-59D5-378A-147DF1678B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80FD3FF0-50B1-A6D9-DA6B-A9D89EC008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C3B4EAF4-8531-04B8-63CB-223311EDCCB1}"/>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xmlns="" id="{E0E76CE4-C73D-35E1-6F3A-17E7578B098D}"/>
              </a:ext>
            </a:extLst>
          </p:cNvPr>
          <p:cNvSpPr>
            <a:spLocks noGrp="1"/>
          </p:cNvSpPr>
          <p:nvPr>
            <p:ph type="sldNum" sz="quarter" idx="5"/>
          </p:nvPr>
        </p:nvSpPr>
        <p:spPr/>
        <p:txBody>
          <a:bodyPr/>
          <a:lstStyle/>
          <a:p>
            <a:fld id="{E13A8616-B4A1-41E7-ACBC-3409D0F8DC27}" type="slidenum">
              <a:rPr lang="en-IN" smtClean="0"/>
              <a:t>29</a:t>
            </a:fld>
            <a:endParaRPr lang="en-IN"/>
          </a:p>
        </p:txBody>
      </p:sp>
    </p:spTree>
    <p:extLst>
      <p:ext uri="{BB962C8B-B14F-4D97-AF65-F5344CB8AC3E}">
        <p14:creationId xmlns:p14="http://schemas.microsoft.com/office/powerpoint/2010/main" val="2654353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DE237A6-0EC1-2756-7912-C035A0C0B0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2AA3F9CD-8715-E26B-1532-1542D37F3B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C3BA900E-6FAC-63F7-B0CC-B25B0C8A7A1C}"/>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xmlns="" id="{3C670795-49D4-CDE4-B5E1-7F31B2C0D954}"/>
              </a:ext>
            </a:extLst>
          </p:cNvPr>
          <p:cNvSpPr>
            <a:spLocks noGrp="1"/>
          </p:cNvSpPr>
          <p:nvPr>
            <p:ph type="sldNum" sz="quarter" idx="5"/>
          </p:nvPr>
        </p:nvSpPr>
        <p:spPr/>
        <p:txBody>
          <a:bodyPr/>
          <a:lstStyle/>
          <a:p>
            <a:fld id="{E13A8616-B4A1-41E7-ACBC-3409D0F8DC27}" type="slidenum">
              <a:rPr lang="en-IN" smtClean="0"/>
              <a:t>31</a:t>
            </a:fld>
            <a:endParaRPr lang="en-IN"/>
          </a:p>
        </p:txBody>
      </p:sp>
    </p:spTree>
    <p:extLst>
      <p:ext uri="{BB962C8B-B14F-4D97-AF65-F5344CB8AC3E}">
        <p14:creationId xmlns:p14="http://schemas.microsoft.com/office/powerpoint/2010/main" val="3253323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4AC7078-A623-9A7C-5F9C-DA3A72838B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817B0A76-C671-C985-9A37-54D4AC32C3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65025127-3E93-E2DD-A58B-DDFB1E40BFF8}"/>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xmlns="" id="{E43CB833-79D3-29B4-5D26-4220C9FE81BD}"/>
              </a:ext>
            </a:extLst>
          </p:cNvPr>
          <p:cNvSpPr>
            <a:spLocks noGrp="1"/>
          </p:cNvSpPr>
          <p:nvPr>
            <p:ph type="sldNum" sz="quarter" idx="5"/>
          </p:nvPr>
        </p:nvSpPr>
        <p:spPr/>
        <p:txBody>
          <a:bodyPr/>
          <a:lstStyle/>
          <a:p>
            <a:fld id="{E13A8616-B4A1-41E7-ACBC-3409D0F8DC27}" type="slidenum">
              <a:rPr lang="en-IN" smtClean="0"/>
              <a:t>33</a:t>
            </a:fld>
            <a:endParaRPr lang="en-IN"/>
          </a:p>
        </p:txBody>
      </p:sp>
    </p:spTree>
    <p:extLst>
      <p:ext uri="{BB962C8B-B14F-4D97-AF65-F5344CB8AC3E}">
        <p14:creationId xmlns:p14="http://schemas.microsoft.com/office/powerpoint/2010/main" val="3040964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D72E4FB-2947-D933-522B-0DA3A512FB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08512E89-A0FB-1B6B-32A8-CCB8D6ECF3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7996AE39-433C-486E-D99E-153986520E5C}"/>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xmlns="" id="{D723834F-9542-CFDD-4DC6-5C034A454B0A}"/>
              </a:ext>
            </a:extLst>
          </p:cNvPr>
          <p:cNvSpPr>
            <a:spLocks noGrp="1"/>
          </p:cNvSpPr>
          <p:nvPr>
            <p:ph type="sldNum" sz="quarter" idx="5"/>
          </p:nvPr>
        </p:nvSpPr>
        <p:spPr/>
        <p:txBody>
          <a:bodyPr/>
          <a:lstStyle/>
          <a:p>
            <a:fld id="{E13A8616-B4A1-41E7-ACBC-3409D0F8DC27}" type="slidenum">
              <a:rPr lang="en-IN" smtClean="0"/>
              <a:t>34</a:t>
            </a:fld>
            <a:endParaRPr lang="en-IN"/>
          </a:p>
        </p:txBody>
      </p:sp>
    </p:spTree>
    <p:extLst>
      <p:ext uri="{BB962C8B-B14F-4D97-AF65-F5344CB8AC3E}">
        <p14:creationId xmlns:p14="http://schemas.microsoft.com/office/powerpoint/2010/main" val="2569653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BAAC04F-240C-0AC7-2503-1A9232FD91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5DE6EB3C-CBEE-0E62-5B5A-C68A82A6EA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C756BE98-F3A5-9CFF-0609-27A8B1B7B7FE}"/>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xmlns="" id="{AD08A0A0-8F46-4638-CA8D-08CD1CC13A1D}"/>
              </a:ext>
            </a:extLst>
          </p:cNvPr>
          <p:cNvSpPr>
            <a:spLocks noGrp="1"/>
          </p:cNvSpPr>
          <p:nvPr>
            <p:ph type="sldNum" sz="quarter" idx="5"/>
          </p:nvPr>
        </p:nvSpPr>
        <p:spPr/>
        <p:txBody>
          <a:bodyPr/>
          <a:lstStyle/>
          <a:p>
            <a:fld id="{E13A8616-B4A1-41E7-ACBC-3409D0F8DC27}" type="slidenum">
              <a:rPr lang="en-IN" smtClean="0"/>
              <a:t>35</a:t>
            </a:fld>
            <a:endParaRPr lang="en-IN"/>
          </a:p>
        </p:txBody>
      </p:sp>
    </p:spTree>
    <p:extLst>
      <p:ext uri="{BB962C8B-B14F-4D97-AF65-F5344CB8AC3E}">
        <p14:creationId xmlns:p14="http://schemas.microsoft.com/office/powerpoint/2010/main" val="3754920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8A5049B-C3CA-4A1B-B21D-21349B4810D4}" type="datetimeFigureOut">
              <a:rPr lang="en-IN" smtClean="0"/>
              <a:t>25-07-2025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A1E742C-1B66-45F9-9C40-7A697381AE16}" type="slidenum">
              <a:rPr lang="en-IN" smtClean="0"/>
              <a:t>‹#›</a:t>
            </a:fld>
            <a:endParaRPr lang="en-IN"/>
          </a:p>
        </p:txBody>
      </p:sp>
    </p:spTree>
    <p:extLst>
      <p:ext uri="{BB962C8B-B14F-4D97-AF65-F5344CB8AC3E}">
        <p14:creationId xmlns:p14="http://schemas.microsoft.com/office/powerpoint/2010/main" val="1459207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A5049B-C3CA-4A1B-B21D-21349B4810D4}" type="datetimeFigureOut">
              <a:rPr lang="en-IN" smtClean="0"/>
              <a:t>25-07-2025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A1E742C-1B66-45F9-9C40-7A697381AE16}" type="slidenum">
              <a:rPr lang="en-IN" smtClean="0"/>
              <a:t>‹#›</a:t>
            </a:fld>
            <a:endParaRPr lang="en-IN"/>
          </a:p>
        </p:txBody>
      </p:sp>
    </p:spTree>
    <p:extLst>
      <p:ext uri="{BB962C8B-B14F-4D97-AF65-F5344CB8AC3E}">
        <p14:creationId xmlns:p14="http://schemas.microsoft.com/office/powerpoint/2010/main" val="4147233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A5049B-C3CA-4A1B-B21D-21349B4810D4}" type="datetimeFigureOut">
              <a:rPr lang="en-IN" smtClean="0"/>
              <a:t>25-07-2025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A1E742C-1B66-45F9-9C40-7A697381AE16}" type="slidenum">
              <a:rPr lang="en-IN" smtClean="0"/>
              <a:t>‹#›</a:t>
            </a:fld>
            <a:endParaRPr lang="en-IN"/>
          </a:p>
        </p:txBody>
      </p:sp>
    </p:spTree>
    <p:extLst>
      <p:ext uri="{BB962C8B-B14F-4D97-AF65-F5344CB8AC3E}">
        <p14:creationId xmlns:p14="http://schemas.microsoft.com/office/powerpoint/2010/main" val="3414789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3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8020597" y="0"/>
            <a:ext cx="4171407" cy="6858000"/>
          </a:xfrm>
          <a:prstGeom prst="rect">
            <a:avLst/>
          </a:prstGeom>
        </p:spPr>
        <p:txBody>
          <a:bodyPr/>
          <a:lstStyle/>
          <a:p>
            <a:endParaRPr lang="en-US"/>
          </a:p>
        </p:txBody>
      </p:sp>
      <p:sp>
        <p:nvSpPr>
          <p:cNvPr id="11" name="Text Placeholder 10">
            <a:extLst>
              <a:ext uri="{FF2B5EF4-FFF2-40B4-BE49-F238E27FC236}">
                <a16:creationId xmlns:a16="http://schemas.microsoft.com/office/drawing/2014/main" xmlns="" id="{3357EFA5-9407-4998-B538-8C1A16495AE6}"/>
              </a:ext>
            </a:extLst>
          </p:cNvPr>
          <p:cNvSpPr>
            <a:spLocks noGrp="1"/>
          </p:cNvSpPr>
          <p:nvPr>
            <p:ph type="body" sz="quarter" idx="11" hasCustomPrompt="1"/>
          </p:nvPr>
        </p:nvSpPr>
        <p:spPr>
          <a:xfrm>
            <a:off x="625855" y="601663"/>
            <a:ext cx="6603935" cy="469148"/>
          </a:xfrm>
          <a:prstGeom prst="rect">
            <a:avLst/>
          </a:prstGeom>
        </p:spPr>
        <p:txBody>
          <a:bodyPr>
            <a:noAutofit/>
          </a:bodyPr>
          <a:lstStyle>
            <a:lvl1pPr marL="0" indent="0">
              <a:buNone/>
              <a:defRPr sz="3597" b="1">
                <a:solidFill>
                  <a:srgbClr val="FFC313"/>
                </a:solidFill>
                <a:latin typeface="Arial" panose="020B0604020202020204" pitchFamily="34" charset="0"/>
                <a:cs typeface="Arial" panose="020B0604020202020204" pitchFamily="34" charset="0"/>
              </a:defRPr>
            </a:lvl1pPr>
            <a:lvl2pPr marL="456869" indent="0">
              <a:buNone/>
              <a:defRPr/>
            </a:lvl2pPr>
            <a:lvl3pPr marL="913737" indent="0">
              <a:buNone/>
              <a:defRPr/>
            </a:lvl3pPr>
            <a:lvl4pPr marL="1370606" indent="0">
              <a:buNone/>
              <a:defRPr/>
            </a:lvl4pPr>
            <a:lvl5pPr marL="1827474" indent="0">
              <a:buNone/>
              <a:defRPr/>
            </a:lvl5pPr>
          </a:lstStyle>
          <a:p>
            <a:pPr lvl="0"/>
            <a:r>
              <a:rPr lang="en-US"/>
              <a:t>Click to edit heading text</a:t>
            </a:r>
          </a:p>
        </p:txBody>
      </p:sp>
      <p:sp>
        <p:nvSpPr>
          <p:cNvPr id="12" name="Text Placeholder 10">
            <a:extLst>
              <a:ext uri="{FF2B5EF4-FFF2-40B4-BE49-F238E27FC236}">
                <a16:creationId xmlns:a16="http://schemas.microsoft.com/office/drawing/2014/main" xmlns="" id="{A459DACF-7791-492F-AB43-577E70C7FBD1}"/>
              </a:ext>
            </a:extLst>
          </p:cNvPr>
          <p:cNvSpPr>
            <a:spLocks noGrp="1"/>
          </p:cNvSpPr>
          <p:nvPr>
            <p:ph type="body" sz="quarter" idx="12" hasCustomPrompt="1"/>
          </p:nvPr>
        </p:nvSpPr>
        <p:spPr>
          <a:xfrm>
            <a:off x="625855" y="1118854"/>
            <a:ext cx="6603935" cy="469148"/>
          </a:xfrm>
          <a:prstGeom prst="rect">
            <a:avLst/>
          </a:prstGeom>
        </p:spPr>
        <p:txBody>
          <a:bodyPr>
            <a:noAutofit/>
          </a:bodyPr>
          <a:lstStyle>
            <a:lvl1pPr marL="0" indent="0">
              <a:buNone/>
              <a:defRPr sz="2199">
                <a:solidFill>
                  <a:srgbClr val="595959"/>
                </a:solidFill>
                <a:latin typeface="Arial" panose="020B0604020202020204" pitchFamily="34" charset="0"/>
                <a:cs typeface="Arial" panose="020B0604020202020204" pitchFamily="34" charset="0"/>
              </a:defRPr>
            </a:lvl1pPr>
            <a:lvl2pPr marL="456869" indent="0">
              <a:buNone/>
              <a:defRPr/>
            </a:lvl2pPr>
            <a:lvl3pPr marL="913737" indent="0">
              <a:buNone/>
              <a:defRPr/>
            </a:lvl3pPr>
            <a:lvl4pPr marL="1370606" indent="0">
              <a:buNone/>
              <a:defRPr/>
            </a:lvl4pPr>
            <a:lvl5pPr marL="1827474" indent="0">
              <a:buNone/>
              <a:defRPr/>
            </a:lvl5pPr>
          </a:lstStyle>
          <a:p>
            <a:pPr lvl="0"/>
            <a:r>
              <a:rPr lang="en-US"/>
              <a:t>Click to edit sub-heading text</a:t>
            </a:r>
          </a:p>
        </p:txBody>
      </p:sp>
      <p:sp>
        <p:nvSpPr>
          <p:cNvPr id="14" name="Text Placeholder 10">
            <a:extLst>
              <a:ext uri="{FF2B5EF4-FFF2-40B4-BE49-F238E27FC236}">
                <a16:creationId xmlns:a16="http://schemas.microsoft.com/office/drawing/2014/main" xmlns="" id="{998117CB-7A97-45FA-8D58-F3D055F2561F}"/>
              </a:ext>
            </a:extLst>
          </p:cNvPr>
          <p:cNvSpPr>
            <a:spLocks noGrp="1"/>
          </p:cNvSpPr>
          <p:nvPr>
            <p:ph type="body" sz="quarter" idx="13" hasCustomPrompt="1"/>
          </p:nvPr>
        </p:nvSpPr>
        <p:spPr>
          <a:xfrm>
            <a:off x="625855" y="2538585"/>
            <a:ext cx="6603935" cy="3573463"/>
          </a:xfrm>
          <a:prstGeom prst="rect">
            <a:avLst/>
          </a:prstGeom>
        </p:spPr>
        <p:txBody>
          <a:bodyPr>
            <a:noAutofit/>
          </a:bodyPr>
          <a:lstStyle>
            <a:lvl1pPr marL="0" indent="0">
              <a:lnSpc>
                <a:spcPct val="100000"/>
              </a:lnSpc>
              <a:buNone/>
              <a:defRPr sz="1599">
                <a:solidFill>
                  <a:srgbClr val="595959"/>
                </a:solidFill>
                <a:latin typeface="Arial" panose="020B0604020202020204" pitchFamily="34" charset="0"/>
                <a:cs typeface="Arial" panose="020B0604020202020204" pitchFamily="34" charset="0"/>
              </a:defRPr>
            </a:lvl1pPr>
            <a:lvl2pPr marL="456869" indent="0">
              <a:buNone/>
              <a:defRPr/>
            </a:lvl2pPr>
            <a:lvl3pPr marL="913737" indent="0">
              <a:buNone/>
              <a:defRPr/>
            </a:lvl3pPr>
            <a:lvl4pPr marL="1370606" indent="0">
              <a:buNone/>
              <a:defRPr/>
            </a:lvl4pPr>
            <a:lvl5pPr marL="1827474" indent="0">
              <a:buNone/>
              <a:defRPr/>
            </a:lvl5pPr>
          </a:lstStyle>
          <a:p>
            <a:pPr lvl="0"/>
            <a:r>
              <a:rPr lang="en-US"/>
              <a:t>Click to edit the content</a:t>
            </a:r>
          </a:p>
        </p:txBody>
      </p:sp>
      <p:sp>
        <p:nvSpPr>
          <p:cNvPr id="7" name="Footer Placeholder 6">
            <a:extLst>
              <a:ext uri="{FF2B5EF4-FFF2-40B4-BE49-F238E27FC236}">
                <a16:creationId xmlns:a16="http://schemas.microsoft.com/office/drawing/2014/main" xmlns="" id="{98DF90CB-7076-C051-A4CC-E8A754E180B9}"/>
              </a:ext>
            </a:extLst>
          </p:cNvPr>
          <p:cNvSpPr>
            <a:spLocks noGrp="1"/>
          </p:cNvSpPr>
          <p:nvPr>
            <p:ph type="ftr" sz="quarter" idx="14"/>
          </p:nvPr>
        </p:nvSpPr>
        <p:spPr>
          <a:xfrm>
            <a:off x="4038601" y="6356356"/>
            <a:ext cx="4114800" cy="365125"/>
          </a:xfrm>
          <a:prstGeom prst="rect">
            <a:avLst/>
          </a:prstGeom>
        </p:spPr>
        <p:txBody>
          <a:bodyPr/>
          <a:lstStyle/>
          <a:p>
            <a:endParaRPr lang="en-US"/>
          </a:p>
        </p:txBody>
      </p:sp>
      <p:sp>
        <p:nvSpPr>
          <p:cNvPr id="8" name="Slide Number Placeholder 7">
            <a:extLst>
              <a:ext uri="{FF2B5EF4-FFF2-40B4-BE49-F238E27FC236}">
                <a16:creationId xmlns:a16="http://schemas.microsoft.com/office/drawing/2014/main" xmlns="" id="{FC5D2E33-516F-53D6-D40D-AF8341B4982A}"/>
              </a:ext>
            </a:extLst>
          </p:cNvPr>
          <p:cNvSpPr>
            <a:spLocks noGrp="1"/>
          </p:cNvSpPr>
          <p:nvPr>
            <p:ph type="sldNum" sz="quarter" idx="15"/>
          </p:nvPr>
        </p:nvSpPr>
        <p:spPr>
          <a:xfrm>
            <a:off x="8610881" y="6356355"/>
            <a:ext cx="2743359" cy="365125"/>
          </a:xfrm>
          <a:prstGeom prst="rect">
            <a:avLst/>
          </a:prstGeom>
        </p:spPr>
        <p:txBody>
          <a:bodyPr/>
          <a:lstStyle/>
          <a:p>
            <a:fld id="{754CBD13-9104-4C61-AF8B-A11E1475267C}" type="slidenum">
              <a:rPr lang="en-IN" smtClean="0"/>
              <a:t>‹#›</a:t>
            </a:fld>
            <a:endParaRPr lang="en-IN"/>
          </a:p>
        </p:txBody>
      </p:sp>
    </p:spTree>
    <p:extLst>
      <p:ext uri="{BB962C8B-B14F-4D97-AF65-F5344CB8AC3E}">
        <p14:creationId xmlns:p14="http://schemas.microsoft.com/office/powerpoint/2010/main" val="2345092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A5049B-C3CA-4A1B-B21D-21349B4810D4}" type="datetimeFigureOut">
              <a:rPr lang="en-IN" smtClean="0"/>
              <a:t>25-07-2025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A1E742C-1B66-45F9-9C40-7A697381AE16}" type="slidenum">
              <a:rPr lang="en-IN" smtClean="0"/>
              <a:t>‹#›</a:t>
            </a:fld>
            <a:endParaRPr lang="en-IN"/>
          </a:p>
        </p:txBody>
      </p:sp>
    </p:spTree>
    <p:extLst>
      <p:ext uri="{BB962C8B-B14F-4D97-AF65-F5344CB8AC3E}">
        <p14:creationId xmlns:p14="http://schemas.microsoft.com/office/powerpoint/2010/main" val="4230360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A5049B-C3CA-4A1B-B21D-21349B4810D4}" type="datetimeFigureOut">
              <a:rPr lang="en-IN" smtClean="0"/>
              <a:t>25-07-2025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A1E742C-1B66-45F9-9C40-7A697381AE16}" type="slidenum">
              <a:rPr lang="en-IN" smtClean="0"/>
              <a:t>‹#›</a:t>
            </a:fld>
            <a:endParaRPr lang="en-IN"/>
          </a:p>
        </p:txBody>
      </p:sp>
    </p:spTree>
    <p:extLst>
      <p:ext uri="{BB962C8B-B14F-4D97-AF65-F5344CB8AC3E}">
        <p14:creationId xmlns:p14="http://schemas.microsoft.com/office/powerpoint/2010/main" val="3471803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A5049B-C3CA-4A1B-B21D-21349B4810D4}" type="datetimeFigureOut">
              <a:rPr lang="en-IN" smtClean="0"/>
              <a:t>25-07-2025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A1E742C-1B66-45F9-9C40-7A697381AE16}" type="slidenum">
              <a:rPr lang="en-IN" smtClean="0"/>
              <a:t>‹#›</a:t>
            </a:fld>
            <a:endParaRPr lang="en-IN"/>
          </a:p>
        </p:txBody>
      </p:sp>
    </p:spTree>
    <p:extLst>
      <p:ext uri="{BB962C8B-B14F-4D97-AF65-F5344CB8AC3E}">
        <p14:creationId xmlns:p14="http://schemas.microsoft.com/office/powerpoint/2010/main" val="416247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A5049B-C3CA-4A1B-B21D-21349B4810D4}" type="datetimeFigureOut">
              <a:rPr lang="en-IN" smtClean="0"/>
              <a:t>25-07-2025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A1E742C-1B66-45F9-9C40-7A697381AE16}" type="slidenum">
              <a:rPr lang="en-IN" smtClean="0"/>
              <a:t>‹#›</a:t>
            </a:fld>
            <a:endParaRPr lang="en-IN"/>
          </a:p>
        </p:txBody>
      </p:sp>
    </p:spTree>
    <p:extLst>
      <p:ext uri="{BB962C8B-B14F-4D97-AF65-F5344CB8AC3E}">
        <p14:creationId xmlns:p14="http://schemas.microsoft.com/office/powerpoint/2010/main" val="2792332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A5049B-C3CA-4A1B-B21D-21349B4810D4}" type="datetimeFigureOut">
              <a:rPr lang="en-IN" smtClean="0"/>
              <a:t>25-07-2025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A1E742C-1B66-45F9-9C40-7A697381AE16}" type="slidenum">
              <a:rPr lang="en-IN" smtClean="0"/>
              <a:t>‹#›</a:t>
            </a:fld>
            <a:endParaRPr lang="en-IN"/>
          </a:p>
        </p:txBody>
      </p:sp>
    </p:spTree>
    <p:extLst>
      <p:ext uri="{BB962C8B-B14F-4D97-AF65-F5344CB8AC3E}">
        <p14:creationId xmlns:p14="http://schemas.microsoft.com/office/powerpoint/2010/main" val="3873184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A5049B-C3CA-4A1B-B21D-21349B4810D4}" type="datetimeFigureOut">
              <a:rPr lang="en-IN" smtClean="0"/>
              <a:t>25-07-2025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A1E742C-1B66-45F9-9C40-7A697381AE16}" type="slidenum">
              <a:rPr lang="en-IN" smtClean="0"/>
              <a:t>‹#›</a:t>
            </a:fld>
            <a:endParaRPr lang="en-IN"/>
          </a:p>
        </p:txBody>
      </p:sp>
    </p:spTree>
    <p:extLst>
      <p:ext uri="{BB962C8B-B14F-4D97-AF65-F5344CB8AC3E}">
        <p14:creationId xmlns:p14="http://schemas.microsoft.com/office/powerpoint/2010/main" val="1462931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A5049B-C3CA-4A1B-B21D-21349B4810D4}" type="datetimeFigureOut">
              <a:rPr lang="en-IN" smtClean="0"/>
              <a:t>25-07-2025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A1E742C-1B66-45F9-9C40-7A697381AE16}" type="slidenum">
              <a:rPr lang="en-IN" smtClean="0"/>
              <a:t>‹#›</a:t>
            </a:fld>
            <a:endParaRPr lang="en-IN"/>
          </a:p>
        </p:txBody>
      </p:sp>
    </p:spTree>
    <p:extLst>
      <p:ext uri="{BB962C8B-B14F-4D97-AF65-F5344CB8AC3E}">
        <p14:creationId xmlns:p14="http://schemas.microsoft.com/office/powerpoint/2010/main" val="2989652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A5049B-C3CA-4A1B-B21D-21349B4810D4}" type="datetimeFigureOut">
              <a:rPr lang="en-IN" smtClean="0"/>
              <a:t>25-07-2025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A1E742C-1B66-45F9-9C40-7A697381AE16}" type="slidenum">
              <a:rPr lang="en-IN" smtClean="0"/>
              <a:t>‹#›</a:t>
            </a:fld>
            <a:endParaRPr lang="en-IN"/>
          </a:p>
        </p:txBody>
      </p:sp>
    </p:spTree>
    <p:extLst>
      <p:ext uri="{BB962C8B-B14F-4D97-AF65-F5344CB8AC3E}">
        <p14:creationId xmlns:p14="http://schemas.microsoft.com/office/powerpoint/2010/main" val="150028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A5049B-C3CA-4A1B-B21D-21349B4810D4}" type="datetimeFigureOut">
              <a:rPr lang="en-IN" smtClean="0"/>
              <a:t>25-07-2025</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1E742C-1B66-45F9-9C40-7A697381AE16}" type="slidenum">
              <a:rPr lang="en-IN" smtClean="0"/>
              <a:t>‹#›</a:t>
            </a:fld>
            <a:endParaRPr lang="en-IN"/>
          </a:p>
        </p:txBody>
      </p:sp>
    </p:spTree>
    <p:extLst>
      <p:ext uri="{BB962C8B-B14F-4D97-AF65-F5344CB8AC3E}">
        <p14:creationId xmlns:p14="http://schemas.microsoft.com/office/powerpoint/2010/main" val="35103512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4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hyperlink" Target="http://www.akiraadvisors.in/" TargetMode="External"/><Relationship Id="rId7" Type="http://schemas.openxmlformats.org/officeDocument/2006/relationships/image" Target="../media/image14.png"/><Relationship Id="rId2" Type="http://schemas.openxmlformats.org/officeDocument/2006/relationships/hyperlink" Target="mailto:Info@akiraadvisors.in" TargetMode="External"/><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6.png"/><Relationship Id="rId4" Type="http://schemas.openxmlformats.org/officeDocument/2006/relationships/image" Target="../media/image12.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itting at a desk looking at a magnifying glass&#10;&#10;AI-generated content may be incorrect.">
            <a:extLst>
              <a:ext uri="{FF2B5EF4-FFF2-40B4-BE49-F238E27FC236}">
                <a16:creationId xmlns:a16="http://schemas.microsoft.com/office/drawing/2014/main" xmlns="" id="{A8A11686-8C09-2A18-D74C-92FA1C4278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0"/>
            <a:ext cx="6858000" cy="6939280"/>
          </a:xfrm>
          <a:prstGeom prst="rect">
            <a:avLst/>
          </a:prstGeom>
        </p:spPr>
      </p:pic>
      <p:sp>
        <p:nvSpPr>
          <p:cNvPr id="4" name="Content Placeholder 12">
            <a:extLst>
              <a:ext uri="{FF2B5EF4-FFF2-40B4-BE49-F238E27FC236}">
                <a16:creationId xmlns:a16="http://schemas.microsoft.com/office/drawing/2014/main" xmlns="" id="{667030FA-885C-2CFA-192A-3AC8EF010509}"/>
              </a:ext>
            </a:extLst>
          </p:cNvPr>
          <p:cNvSpPr txBox="1">
            <a:spLocks/>
          </p:cNvSpPr>
          <p:nvPr/>
        </p:nvSpPr>
        <p:spPr>
          <a:xfrm>
            <a:off x="344424" y="3855221"/>
            <a:ext cx="4989576" cy="1522476"/>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i="1">
                <a:latin typeface="Raleway" pitchFamily="2" charset="0"/>
              </a:rPr>
              <a:t>Refunds under GST</a:t>
            </a:r>
          </a:p>
          <a:p>
            <a:pPr marL="0" indent="0" algn="ctr">
              <a:buFont typeface="Arial" panose="020B0604020202020204" pitchFamily="34" charset="0"/>
              <a:buNone/>
            </a:pPr>
            <a:r>
              <a:rPr lang="en-US" sz="2000" b="1" i="1">
                <a:latin typeface="Raleway" pitchFamily="2" charset="0"/>
              </a:rPr>
              <a:t>CA. Phani Kiran MVS</a:t>
            </a:r>
          </a:p>
          <a:p>
            <a:pPr marL="0" indent="0" algn="ctr">
              <a:buFont typeface="Arial" panose="020B0604020202020204" pitchFamily="34" charset="0"/>
              <a:buNone/>
            </a:pPr>
            <a:r>
              <a:rPr lang="en-US" sz="2000" b="1" i="1">
                <a:latin typeface="Raleway" pitchFamily="2" charset="0"/>
              </a:rPr>
              <a:t>23.07.2025</a:t>
            </a:r>
          </a:p>
        </p:txBody>
      </p:sp>
      <p:sp>
        <p:nvSpPr>
          <p:cNvPr id="5" name="Content Placeholder 12">
            <a:extLst>
              <a:ext uri="{FF2B5EF4-FFF2-40B4-BE49-F238E27FC236}">
                <a16:creationId xmlns:a16="http://schemas.microsoft.com/office/drawing/2014/main" xmlns="" id="{BFA9A78D-0134-2B6A-537F-0821C0376259}"/>
              </a:ext>
            </a:extLst>
          </p:cNvPr>
          <p:cNvSpPr txBox="1">
            <a:spLocks/>
          </p:cNvSpPr>
          <p:nvPr/>
        </p:nvSpPr>
        <p:spPr>
          <a:xfrm>
            <a:off x="835470" y="2608970"/>
            <a:ext cx="4007485" cy="139865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i="1">
                <a:latin typeface="Raleway" pitchFamily="2" charset="0"/>
              </a:rPr>
              <a:t>Hyderabad Branch of SIRC of ICAI</a:t>
            </a:r>
          </a:p>
        </p:txBody>
      </p:sp>
      <p:pic>
        <p:nvPicPr>
          <p:cNvPr id="6" name="Picture 5" descr="A logo with colorful people&#10;&#10;AI-generated content may be incorrect.">
            <a:extLst>
              <a:ext uri="{FF2B5EF4-FFF2-40B4-BE49-F238E27FC236}">
                <a16:creationId xmlns:a16="http://schemas.microsoft.com/office/drawing/2014/main" xmlns="" id="{95D9C988-5C01-E7CF-E606-0048C2C2E9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0275" y="-938454"/>
            <a:ext cx="2989736" cy="2989736"/>
          </a:xfrm>
          <a:prstGeom prst="rect">
            <a:avLst/>
          </a:prstGeom>
        </p:spPr>
      </p:pic>
      <p:sp>
        <p:nvSpPr>
          <p:cNvPr id="8" name="Rectangle 7">
            <a:extLst>
              <a:ext uri="{FF2B5EF4-FFF2-40B4-BE49-F238E27FC236}">
                <a16:creationId xmlns:a16="http://schemas.microsoft.com/office/drawing/2014/main" xmlns="" id="{39EBE1ED-A1BA-0225-8863-5A9072D565F3}"/>
              </a:ext>
            </a:extLst>
          </p:cNvPr>
          <p:cNvSpPr/>
          <p:nvPr/>
        </p:nvSpPr>
        <p:spPr>
          <a:xfrm rot="16200000" flipV="1">
            <a:off x="-3334182" y="3334179"/>
            <a:ext cx="6858001" cy="189641"/>
          </a:xfrm>
          <a:prstGeom prst="rect">
            <a:avLst/>
          </a:prstGeom>
          <a:solidFill>
            <a:srgbClr val="F48120"/>
          </a:solidFill>
          <a:ln w="12700" cap="flat" cmpd="sng" algn="ctr">
            <a:solidFill>
              <a:srgbClr val="F4812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n" panose="02020603050405020304"/>
              <a:ea typeface="+mn-ea"/>
              <a:cs typeface="+mn-cs"/>
            </a:endParaRPr>
          </a:p>
        </p:txBody>
      </p:sp>
      <p:sp>
        <p:nvSpPr>
          <p:cNvPr id="9" name="Rectangle 8">
            <a:extLst>
              <a:ext uri="{FF2B5EF4-FFF2-40B4-BE49-F238E27FC236}">
                <a16:creationId xmlns:a16="http://schemas.microsoft.com/office/drawing/2014/main" xmlns="" id="{3EDC524B-F3B5-12EC-84A5-F74852840F41}"/>
              </a:ext>
            </a:extLst>
          </p:cNvPr>
          <p:cNvSpPr/>
          <p:nvPr/>
        </p:nvSpPr>
        <p:spPr>
          <a:xfrm rot="16200000" flipV="1">
            <a:off x="-3183480" y="3373121"/>
            <a:ext cx="6858001" cy="111760"/>
          </a:xfrm>
          <a:prstGeom prst="rect">
            <a:avLst/>
          </a:prstGeom>
          <a:solidFill>
            <a:srgbClr val="B9DB37"/>
          </a:solidFill>
          <a:ln w="12700" cap="flat" cmpd="sng" algn="ctr">
            <a:solidFill>
              <a:srgbClr val="B9DB3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n" panose="02020603050405020304"/>
              <a:ea typeface="+mn-ea"/>
              <a:cs typeface="+mn-cs"/>
            </a:endParaRPr>
          </a:p>
        </p:txBody>
      </p:sp>
      <p:sp>
        <p:nvSpPr>
          <p:cNvPr id="10" name="Rectangle 9">
            <a:extLst>
              <a:ext uri="{FF2B5EF4-FFF2-40B4-BE49-F238E27FC236}">
                <a16:creationId xmlns:a16="http://schemas.microsoft.com/office/drawing/2014/main" xmlns="" id="{7A3B76E9-87F0-B891-5EE8-2266AA374811}"/>
              </a:ext>
            </a:extLst>
          </p:cNvPr>
          <p:cNvSpPr/>
          <p:nvPr/>
        </p:nvSpPr>
        <p:spPr>
          <a:xfrm rot="16200000" flipV="1">
            <a:off x="-3071720" y="3373121"/>
            <a:ext cx="6858001" cy="111760"/>
          </a:xfrm>
          <a:prstGeom prst="rect">
            <a:avLst/>
          </a:prstGeom>
          <a:solidFill>
            <a:srgbClr val="00B0F0"/>
          </a:solidFill>
          <a:ln w="1270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n" panose="02020603050405020304"/>
              <a:ea typeface="+mn-ea"/>
              <a:cs typeface="+mn-cs"/>
            </a:endParaRPr>
          </a:p>
        </p:txBody>
      </p:sp>
      <p:sp>
        <p:nvSpPr>
          <p:cNvPr id="11" name="Rectangle 10">
            <a:extLst>
              <a:ext uri="{FF2B5EF4-FFF2-40B4-BE49-F238E27FC236}">
                <a16:creationId xmlns:a16="http://schemas.microsoft.com/office/drawing/2014/main" xmlns="" id="{310578D0-2120-9DFE-CBD6-4F7CC8C5C82F}"/>
              </a:ext>
            </a:extLst>
          </p:cNvPr>
          <p:cNvSpPr/>
          <p:nvPr/>
        </p:nvSpPr>
        <p:spPr>
          <a:xfrm>
            <a:off x="7508240" y="4616458"/>
            <a:ext cx="345440" cy="21970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0484C1DC-8746-31CE-B8FC-026D8941EBE2}"/>
              </a:ext>
            </a:extLst>
          </p:cNvPr>
          <p:cNvSpPr/>
          <p:nvPr/>
        </p:nvSpPr>
        <p:spPr>
          <a:xfrm rot="307211">
            <a:off x="11238177" y="4927819"/>
            <a:ext cx="373580" cy="33455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7652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A4DC278-EAD2-7D0F-560C-CADB0AAD42DB}"/>
            </a:ext>
          </a:extLst>
        </p:cNvPr>
        <p:cNvGrpSpPr/>
        <p:nvPr/>
      </p:nvGrpSpPr>
      <p:grpSpPr>
        <a:xfrm>
          <a:off x="0" y="0"/>
          <a:ext cx="0" cy="0"/>
          <a:chOff x="0" y="0"/>
          <a:chExt cx="0" cy="0"/>
        </a:xfrm>
      </p:grpSpPr>
      <p:sp>
        <p:nvSpPr>
          <p:cNvPr id="19" name="TextBox 18">
            <a:extLst>
              <a:ext uri="{FF2B5EF4-FFF2-40B4-BE49-F238E27FC236}">
                <a16:creationId xmlns:a16="http://schemas.microsoft.com/office/drawing/2014/main" xmlns="" id="{68CA1714-8236-F864-6D1C-6B04F6073863}"/>
              </a:ext>
            </a:extLst>
          </p:cNvPr>
          <p:cNvSpPr txBox="1"/>
          <p:nvPr/>
        </p:nvSpPr>
        <p:spPr>
          <a:xfrm>
            <a:off x="436081" y="907822"/>
            <a:ext cx="10623805" cy="4767331"/>
          </a:xfrm>
          <a:prstGeom prst="rect">
            <a:avLst/>
          </a:prstGeom>
          <a:noFill/>
        </p:spPr>
        <p:txBody>
          <a:bodyPr wrap="square" rtlCol="0">
            <a:spAutoFit/>
          </a:bodyPr>
          <a:lstStyle/>
          <a:p>
            <a:pPr marL="285750" indent="-285750" algn="just">
              <a:lnSpc>
                <a:spcPct val="200000"/>
              </a:lnSpc>
              <a:buClr>
                <a:srgbClr val="F48120"/>
              </a:buClr>
              <a:buFont typeface="Wingdings" panose="05000000000000000000" pitchFamily="2" charset="2"/>
              <a:buChar char="v"/>
            </a:pPr>
            <a:r>
              <a:rPr lang="en-US" sz="1400">
                <a:latin typeface="Raleway" pitchFamily="2" charset="0"/>
              </a:rPr>
              <a:t>The details of the invoices to be submitted with application for refund of unutilized ITC shall be reported in the statement - </a:t>
            </a:r>
            <a:r>
              <a:rPr lang="en-US" sz="1400" b="1" i="1">
                <a:latin typeface="Raleway" pitchFamily="2" charset="0"/>
              </a:rPr>
              <a:t>Annexure - B </a:t>
            </a:r>
            <a:r>
              <a:rPr lang="en-US" sz="1400">
                <a:latin typeface="Raleway" pitchFamily="2" charset="0"/>
              </a:rPr>
              <a:t>as provided in the prescribed format in Circular No. 135/05/2020- GST.</a:t>
            </a:r>
          </a:p>
          <a:p>
            <a:pPr marL="285750" indent="-285750" algn="just">
              <a:lnSpc>
                <a:spcPct val="200000"/>
              </a:lnSpc>
              <a:buClr>
                <a:srgbClr val="F48120"/>
              </a:buClr>
              <a:buFont typeface="Wingdings" panose="05000000000000000000" pitchFamily="2" charset="2"/>
              <a:buChar char="v"/>
            </a:pPr>
            <a:endParaRPr lang="en-US" sz="1400" b="1" i="1">
              <a:latin typeface="Raleway" pitchFamily="2" charset="0"/>
            </a:endParaRPr>
          </a:p>
          <a:p>
            <a:pPr marL="285750" indent="-285750" algn="just">
              <a:lnSpc>
                <a:spcPct val="200000"/>
              </a:lnSpc>
              <a:buClr>
                <a:srgbClr val="F48120"/>
              </a:buClr>
              <a:buFont typeface="Wingdings" panose="05000000000000000000" pitchFamily="2" charset="2"/>
              <a:buChar char="v"/>
            </a:pPr>
            <a:endParaRPr lang="en-US" sz="1400" b="1" i="1">
              <a:latin typeface="Raleway" pitchFamily="2" charset="0"/>
            </a:endParaRPr>
          </a:p>
          <a:p>
            <a:pPr marL="285750" indent="-285750" algn="just">
              <a:lnSpc>
                <a:spcPct val="200000"/>
              </a:lnSpc>
              <a:buClr>
                <a:srgbClr val="F48120"/>
              </a:buClr>
              <a:buFont typeface="Wingdings" panose="05000000000000000000" pitchFamily="2" charset="2"/>
              <a:buChar char="v"/>
            </a:pPr>
            <a:endParaRPr lang="en-US" sz="1400" b="1" i="1">
              <a:latin typeface="Raleway" pitchFamily="2" charset="0"/>
            </a:endParaRPr>
          </a:p>
          <a:p>
            <a:pPr marL="285750" indent="-285750" algn="just">
              <a:lnSpc>
                <a:spcPct val="200000"/>
              </a:lnSpc>
              <a:buClr>
                <a:srgbClr val="F48120"/>
              </a:buClr>
              <a:buFont typeface="Wingdings" panose="05000000000000000000" pitchFamily="2" charset="2"/>
              <a:buChar char="v"/>
            </a:pPr>
            <a:endParaRPr lang="en-US" sz="1400" b="1" i="1">
              <a:latin typeface="Raleway" pitchFamily="2" charset="0"/>
            </a:endParaRPr>
          </a:p>
          <a:p>
            <a:pPr marL="285750" indent="-285750" algn="just">
              <a:lnSpc>
                <a:spcPct val="200000"/>
              </a:lnSpc>
              <a:buClr>
                <a:srgbClr val="F48120"/>
              </a:buClr>
              <a:buFont typeface="Wingdings" panose="05000000000000000000" pitchFamily="2" charset="2"/>
              <a:buChar char="v"/>
            </a:pPr>
            <a:endParaRPr lang="en-US" sz="1400" b="1" i="1">
              <a:latin typeface="Raleway" pitchFamily="2" charset="0"/>
            </a:endParaRPr>
          </a:p>
          <a:p>
            <a:pPr marL="285750" indent="-285750" algn="just">
              <a:lnSpc>
                <a:spcPct val="200000"/>
              </a:lnSpc>
              <a:buClr>
                <a:srgbClr val="F48120"/>
              </a:buClr>
              <a:buFont typeface="Wingdings" panose="05000000000000000000" pitchFamily="2" charset="2"/>
              <a:buChar char="v"/>
            </a:pPr>
            <a:endParaRPr lang="en-US" sz="1400" b="1" i="1">
              <a:latin typeface="Raleway" pitchFamily="2" charset="0"/>
            </a:endParaRPr>
          </a:p>
          <a:p>
            <a:pPr marL="285750" indent="-285750" algn="just">
              <a:lnSpc>
                <a:spcPct val="200000"/>
              </a:lnSpc>
              <a:buClr>
                <a:srgbClr val="F48120"/>
              </a:buClr>
              <a:buFont typeface="Wingdings" panose="05000000000000000000" pitchFamily="2" charset="2"/>
              <a:buChar char="v"/>
            </a:pPr>
            <a:r>
              <a:rPr lang="en-US" sz="1400">
                <a:latin typeface="Raleway" pitchFamily="2" charset="0"/>
              </a:rPr>
              <a:t>The turnover of zero-rated supply of goods and services should not be greater that or equal to adjusted total turnover.</a:t>
            </a:r>
          </a:p>
          <a:p>
            <a:pPr marL="285750" indent="-285750" algn="just">
              <a:lnSpc>
                <a:spcPct val="200000"/>
              </a:lnSpc>
              <a:buClr>
                <a:srgbClr val="F48120"/>
              </a:buClr>
              <a:buFont typeface="Wingdings" panose="05000000000000000000" pitchFamily="2" charset="2"/>
              <a:buChar char="v"/>
            </a:pPr>
            <a:r>
              <a:rPr lang="en-US" sz="1400">
                <a:latin typeface="Raleway" pitchFamily="2" charset="0"/>
              </a:rPr>
              <a:t>The refund application for the past period shall be filed before filing the refund application for relevant refund period. In case of no refund available for the previous period a nil return has to be filed by the taxpayer.</a:t>
            </a:r>
          </a:p>
        </p:txBody>
      </p:sp>
      <p:sp>
        <p:nvSpPr>
          <p:cNvPr id="2" name="TextBox 1">
            <a:extLst>
              <a:ext uri="{FF2B5EF4-FFF2-40B4-BE49-F238E27FC236}">
                <a16:creationId xmlns:a16="http://schemas.microsoft.com/office/drawing/2014/main" xmlns="" id="{28AC88E4-DE18-9099-F1EE-37C553D2C6E6}"/>
              </a:ext>
            </a:extLst>
          </p:cNvPr>
          <p:cNvSpPr txBox="1"/>
          <p:nvPr/>
        </p:nvSpPr>
        <p:spPr>
          <a:xfrm>
            <a:off x="436081" y="193832"/>
            <a:ext cx="9392421" cy="658493"/>
          </a:xfrm>
          <a:prstGeom prst="rect">
            <a:avLst/>
          </a:prstGeom>
        </p:spPr>
        <p:txBody>
          <a:bodyPr vert="horz" lIns="91440" tIns="45720" rIns="91440" bIns="45720" rtlCol="0" anchor="ctr">
            <a:normAutofit/>
          </a:bodyPr>
          <a:lstStyle/>
          <a:p>
            <a:pPr defTabSz="914400">
              <a:lnSpc>
                <a:spcPct val="90000"/>
              </a:lnSpc>
              <a:spcBef>
                <a:spcPts val="1000"/>
              </a:spcBef>
              <a:spcAft>
                <a:spcPts val="600"/>
              </a:spcAft>
            </a:pPr>
            <a:r>
              <a:rPr lang="en-US" sz="2400" b="1">
                <a:solidFill>
                  <a:srgbClr val="374D81"/>
                </a:solidFill>
                <a:latin typeface="Raleway" pitchFamily="2" charset="0"/>
                <a:cs typeface="Arial" panose="020B0604020202020204" pitchFamily="34" charset="0"/>
              </a:rPr>
              <a:t>Refund Application – Key points</a:t>
            </a:r>
          </a:p>
        </p:txBody>
      </p:sp>
      <p:pic>
        <p:nvPicPr>
          <p:cNvPr id="3" name="Picture 2" descr="A logo with colorful people&#10;&#10;AI-generated content may be incorrect.">
            <a:extLst>
              <a:ext uri="{FF2B5EF4-FFF2-40B4-BE49-F238E27FC236}">
                <a16:creationId xmlns:a16="http://schemas.microsoft.com/office/drawing/2014/main" xmlns="" id="{E2650577-A55D-2330-D738-2F2206ECC1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0275" y="-938454"/>
            <a:ext cx="2989736" cy="2989736"/>
          </a:xfrm>
          <a:prstGeom prst="rect">
            <a:avLst/>
          </a:prstGeom>
        </p:spPr>
      </p:pic>
      <p:grpSp>
        <p:nvGrpSpPr>
          <p:cNvPr id="4" name="Group 3">
            <a:extLst>
              <a:ext uri="{FF2B5EF4-FFF2-40B4-BE49-F238E27FC236}">
                <a16:creationId xmlns:a16="http://schemas.microsoft.com/office/drawing/2014/main" xmlns="" id="{D7734C4F-DC94-B975-7E04-D76D1E751878}"/>
              </a:ext>
            </a:extLst>
          </p:cNvPr>
          <p:cNvGrpSpPr/>
          <p:nvPr/>
        </p:nvGrpSpPr>
        <p:grpSpPr>
          <a:xfrm>
            <a:off x="547192" y="789574"/>
            <a:ext cx="2743200" cy="60333"/>
            <a:chOff x="591751" y="962184"/>
            <a:chExt cx="2743200" cy="60333"/>
          </a:xfrm>
        </p:grpSpPr>
        <p:sp>
          <p:nvSpPr>
            <p:cNvPr id="5" name="Rectangle 4">
              <a:extLst>
                <a:ext uri="{FF2B5EF4-FFF2-40B4-BE49-F238E27FC236}">
                  <a16:creationId xmlns:a16="http://schemas.microsoft.com/office/drawing/2014/main" xmlns="" id="{22BD90A1-7403-0A37-F887-E8056F426F4A}"/>
                </a:ext>
              </a:extLst>
            </p:cNvPr>
            <p:cNvSpPr/>
            <p:nvPr/>
          </p:nvSpPr>
          <p:spPr>
            <a:xfrm>
              <a:off x="591751" y="962184"/>
              <a:ext cx="914400" cy="603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sp>
          <p:nvSpPr>
            <p:cNvPr id="6" name="Rectangle 5">
              <a:extLst>
                <a:ext uri="{FF2B5EF4-FFF2-40B4-BE49-F238E27FC236}">
                  <a16:creationId xmlns:a16="http://schemas.microsoft.com/office/drawing/2014/main" xmlns="" id="{70990718-1457-E5C9-8F89-0B4A46BDFC17}"/>
                </a:ext>
              </a:extLst>
            </p:cNvPr>
            <p:cNvSpPr/>
            <p:nvPr/>
          </p:nvSpPr>
          <p:spPr>
            <a:xfrm>
              <a:off x="1506151" y="962184"/>
              <a:ext cx="914400" cy="6033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sp>
          <p:nvSpPr>
            <p:cNvPr id="7" name="Rectangle 6">
              <a:extLst>
                <a:ext uri="{FF2B5EF4-FFF2-40B4-BE49-F238E27FC236}">
                  <a16:creationId xmlns:a16="http://schemas.microsoft.com/office/drawing/2014/main" xmlns="" id="{DFC3B3C1-B0AF-BFF7-50C2-C6FC8E2F9B38}"/>
                </a:ext>
              </a:extLst>
            </p:cNvPr>
            <p:cNvSpPr/>
            <p:nvPr/>
          </p:nvSpPr>
          <p:spPr>
            <a:xfrm>
              <a:off x="2420551" y="962184"/>
              <a:ext cx="914400" cy="6033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grpSp>
      <p:sp>
        <p:nvSpPr>
          <p:cNvPr id="8" name="Rectangle 7">
            <a:extLst>
              <a:ext uri="{FF2B5EF4-FFF2-40B4-BE49-F238E27FC236}">
                <a16:creationId xmlns:a16="http://schemas.microsoft.com/office/drawing/2014/main" xmlns="" id="{D54E6505-43BC-25F2-7C92-B54BDB22211C}"/>
              </a:ext>
            </a:extLst>
          </p:cNvPr>
          <p:cNvSpPr/>
          <p:nvPr/>
        </p:nvSpPr>
        <p:spPr>
          <a:xfrm>
            <a:off x="0" y="6785496"/>
            <a:ext cx="12192000" cy="72504"/>
          </a:xfrm>
          <a:prstGeom prst="rect">
            <a:avLst/>
          </a:prstGeom>
          <a:solidFill>
            <a:srgbClr val="F4812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Raleway" pitchFamily="2" charset="0"/>
            </a:endParaRPr>
          </a:p>
        </p:txBody>
      </p:sp>
      <p:pic>
        <p:nvPicPr>
          <p:cNvPr id="11" name="Picture 10">
            <a:extLst>
              <a:ext uri="{FF2B5EF4-FFF2-40B4-BE49-F238E27FC236}">
                <a16:creationId xmlns:a16="http://schemas.microsoft.com/office/drawing/2014/main" xmlns="" id="{E93D6507-6DAB-4CF3-056E-0E69EDBB99AC}"/>
              </a:ext>
            </a:extLst>
          </p:cNvPr>
          <p:cNvPicPr>
            <a:picLocks noChangeAspect="1"/>
          </p:cNvPicPr>
          <p:nvPr/>
        </p:nvPicPr>
        <p:blipFill>
          <a:blip r:embed="rId3"/>
          <a:srcRect l="3206" t="23935" r="2468"/>
          <a:stretch>
            <a:fillRect/>
          </a:stretch>
        </p:blipFill>
        <p:spPr>
          <a:xfrm>
            <a:off x="770023" y="1960250"/>
            <a:ext cx="10485120" cy="2098823"/>
          </a:xfrm>
          <a:prstGeom prst="rect">
            <a:avLst/>
          </a:prstGeom>
        </p:spPr>
      </p:pic>
    </p:spTree>
    <p:extLst>
      <p:ext uri="{BB962C8B-B14F-4D97-AF65-F5344CB8AC3E}">
        <p14:creationId xmlns:p14="http://schemas.microsoft.com/office/powerpoint/2010/main" val="3863953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923D9179-5540-705A-95E8-C06455CBFAB6}"/>
              </a:ext>
            </a:extLst>
          </p:cNvPr>
          <p:cNvGrpSpPr/>
          <p:nvPr/>
        </p:nvGrpSpPr>
        <p:grpSpPr>
          <a:xfrm>
            <a:off x="113263" y="1367178"/>
            <a:ext cx="11986502" cy="3683778"/>
            <a:chOff x="113484" y="1628495"/>
            <a:chExt cx="12078516" cy="3683778"/>
          </a:xfrm>
        </p:grpSpPr>
        <p:grpSp>
          <p:nvGrpSpPr>
            <p:cNvPr id="200" name="Group 199"/>
            <p:cNvGrpSpPr/>
            <p:nvPr/>
          </p:nvGrpSpPr>
          <p:grpSpPr>
            <a:xfrm>
              <a:off x="145980" y="1628495"/>
              <a:ext cx="1662567" cy="728346"/>
              <a:chOff x="64195" y="3167761"/>
              <a:chExt cx="1662567" cy="728346"/>
            </a:xfrm>
          </p:grpSpPr>
          <p:sp>
            <p:nvSpPr>
              <p:cNvPr id="201" name="Сквиркл"/>
              <p:cNvSpPr/>
              <p:nvPr/>
            </p:nvSpPr>
            <p:spPr>
              <a:xfrm>
                <a:off x="64195" y="3210307"/>
                <a:ext cx="1662567" cy="685800"/>
              </a:xfrm>
              <a:prstGeom prst="roundRect">
                <a:avLst>
                  <a:gd name="adj" fmla="val 50000"/>
                </a:avLst>
              </a:prstGeom>
              <a:solidFill>
                <a:srgbClr val="646979"/>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0" cap="none" spc="0" normalizeH="0" baseline="0" noProof="0">
                  <a:ln>
                    <a:noFill/>
                  </a:ln>
                  <a:solidFill>
                    <a:prstClr val="black"/>
                  </a:solidFill>
                  <a:effectLst/>
                  <a:uLnTx/>
                  <a:uFillTx/>
                  <a:latin typeface="Raleway" pitchFamily="2" charset="0"/>
                </a:endParaRPr>
              </a:p>
            </p:txBody>
          </p:sp>
          <p:sp>
            <p:nvSpPr>
              <p:cNvPr id="202" name="Text Box 2"/>
              <p:cNvSpPr txBox="1">
                <a:spLocks noChangeArrowheads="1"/>
              </p:cNvSpPr>
              <p:nvPr/>
            </p:nvSpPr>
            <p:spPr bwMode="auto">
              <a:xfrm>
                <a:off x="64195" y="3167761"/>
                <a:ext cx="1626370" cy="637098"/>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spcBef>
                    <a:spcPts val="0"/>
                  </a:spcBef>
                  <a:spcAft>
                    <a:spcPts val="800"/>
                  </a:spcAft>
                  <a:buClrTx/>
                  <a:buSzTx/>
                  <a:buFontTx/>
                  <a:buNone/>
                  <a:tabLst/>
                  <a:defRPr/>
                </a:pPr>
                <a:r>
                  <a:rPr kumimoji="0" lang="en-IN" sz="1100" b="0" i="0" u="none" strike="noStrike" kern="0" cap="none" spc="0" normalizeH="0" baseline="0" noProof="0">
                    <a:ln>
                      <a:noFill/>
                    </a:ln>
                    <a:solidFill>
                      <a:srgbClr val="FFFFFF"/>
                    </a:solidFill>
                    <a:effectLst/>
                    <a:uLnTx/>
                    <a:uFillTx/>
                    <a:latin typeface="Raleway" pitchFamily="2" charset="0"/>
                    <a:ea typeface="Calibri" panose="020F0502020204030204" pitchFamily="34" charset="0"/>
                    <a:cs typeface="Times New Roman" panose="02020603050405020304" pitchFamily="18" charset="0"/>
                  </a:rPr>
                  <a:t>ARN will be generated &amp; transferred to proper jurisdictional officer</a:t>
                </a:r>
                <a:endParaRPr kumimoji="0" lang="en-IN" sz="1100" b="0" i="0" u="none" strike="noStrike" kern="0" cap="none" spc="0" normalizeH="0" baseline="0" noProof="0">
                  <a:ln>
                    <a:noFill/>
                  </a:ln>
                  <a:solidFill>
                    <a:prstClr val="black"/>
                  </a:solidFill>
                  <a:effectLst/>
                  <a:uLnTx/>
                  <a:uFillTx/>
                  <a:latin typeface="Raleway" pitchFamily="2" charset="0"/>
                  <a:ea typeface="Calibri" panose="020F0502020204030204" pitchFamily="34" charset="0"/>
                  <a:cs typeface="Times New Roman" panose="02020603050405020304" pitchFamily="18" charset="0"/>
                </a:endParaRPr>
              </a:p>
            </p:txBody>
          </p:sp>
        </p:grpSp>
        <p:grpSp>
          <p:nvGrpSpPr>
            <p:cNvPr id="207" name="Group 206"/>
            <p:cNvGrpSpPr/>
            <p:nvPr/>
          </p:nvGrpSpPr>
          <p:grpSpPr>
            <a:xfrm>
              <a:off x="113484" y="3550691"/>
              <a:ext cx="1658866" cy="645718"/>
              <a:chOff x="1899025" y="3232495"/>
              <a:chExt cx="1658866" cy="645718"/>
            </a:xfrm>
          </p:grpSpPr>
          <p:sp>
            <p:nvSpPr>
              <p:cNvPr id="208" name="Прямоугольник"/>
              <p:cNvSpPr/>
              <p:nvPr/>
            </p:nvSpPr>
            <p:spPr>
              <a:xfrm>
                <a:off x="1980759" y="3245753"/>
                <a:ext cx="1495732" cy="632460"/>
              </a:xfrm>
              <a:prstGeom prst="rect">
                <a:avLst/>
              </a:prstGeom>
              <a:solidFill>
                <a:srgbClr val="ED7D31">
                  <a:lumMod val="40000"/>
                  <a:lumOff val="60000"/>
                </a:srgbClr>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0" cap="none" spc="0" normalizeH="0" baseline="0" noProof="0">
                  <a:ln>
                    <a:noFill/>
                  </a:ln>
                  <a:solidFill>
                    <a:srgbClr val="FF0000"/>
                  </a:solidFill>
                  <a:effectLst/>
                  <a:uLnTx/>
                  <a:uFillTx/>
                  <a:latin typeface="Raleway" pitchFamily="2" charset="0"/>
                </a:endParaRPr>
              </a:p>
            </p:txBody>
          </p:sp>
          <p:sp>
            <p:nvSpPr>
              <p:cNvPr id="209" name="Text Box 56"/>
              <p:cNvSpPr txBox="1">
                <a:spLocks noChangeArrowheads="1"/>
              </p:cNvSpPr>
              <p:nvPr/>
            </p:nvSpPr>
            <p:spPr bwMode="auto">
              <a:xfrm>
                <a:off x="1899025" y="3232495"/>
                <a:ext cx="1658866"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0" cap="none" spc="0" normalizeH="0" baseline="0" noProof="0">
                    <a:ln>
                      <a:noFill/>
                    </a:ln>
                    <a:solidFill>
                      <a:prstClr val="black"/>
                    </a:solidFill>
                    <a:effectLst/>
                    <a:uLnTx/>
                    <a:uFillTx/>
                    <a:latin typeface="Raleway" pitchFamily="2" charset="0"/>
                    <a:ea typeface="Times New Roman" panose="02020603050405020304" pitchFamily="18" charset="0"/>
                    <a:cs typeface="Times New Roman" panose="02020603050405020304" pitchFamily="18" charset="0"/>
                  </a:rPr>
                  <a:t>Within 15 days of ARN, Officer</a:t>
                </a:r>
                <a:r>
                  <a:rPr kumimoji="0" lang="en-US" altLang="en-US" sz="1100" b="0" i="0" u="none" strike="noStrike" kern="0" cap="none" spc="0" normalizeH="0" baseline="0" noProof="0">
                    <a:ln>
                      <a:noFill/>
                    </a:ln>
                    <a:solidFill>
                      <a:prstClr val="black"/>
                    </a:solidFill>
                    <a:effectLst/>
                    <a:uLnTx/>
                    <a:uFillTx/>
                    <a:latin typeface="Raleway" pitchFamily="2" charset="0"/>
                    <a:ea typeface="Times New Roman" panose="02020603050405020304" pitchFamily="18" charset="0"/>
                  </a:rPr>
                  <a:t> </a:t>
                </a:r>
                <a:r>
                  <a:rPr kumimoji="0" lang="en-US" altLang="en-US" sz="1100" b="0" i="0" u="none" strike="noStrike" kern="0" cap="none" spc="0" normalizeH="0" baseline="0" noProof="0">
                    <a:ln>
                      <a:noFill/>
                    </a:ln>
                    <a:solidFill>
                      <a:prstClr val="black"/>
                    </a:solidFill>
                    <a:effectLst/>
                    <a:uLnTx/>
                    <a:uFillTx/>
                    <a:latin typeface="Raleway" pitchFamily="2" charset="0"/>
                    <a:ea typeface="Times New Roman" panose="02020603050405020304" pitchFamily="18" charset="0"/>
                    <a:cs typeface="Times New Roman" panose="02020603050405020304" pitchFamily="18" charset="0"/>
                  </a:rPr>
                  <a:t>find application as </a:t>
                </a:r>
                <a:r>
                  <a:rPr kumimoji="0" lang="en-US" altLang="en-US" sz="1100" b="1" u="none" strike="noStrike" kern="0" cap="none" spc="0" normalizeH="0" baseline="0" noProof="0">
                    <a:ln>
                      <a:noFill/>
                    </a:ln>
                    <a:solidFill>
                      <a:prstClr val="black"/>
                    </a:solidFill>
                    <a:effectLst/>
                    <a:uLnTx/>
                    <a:uFillTx/>
                    <a:latin typeface="Raleway" pitchFamily="2" charset="0"/>
                    <a:ea typeface="Times New Roman" panose="02020603050405020304" pitchFamily="18" charset="0"/>
                    <a:cs typeface="Times New Roman" panose="02020603050405020304" pitchFamily="18" charset="0"/>
                  </a:rPr>
                  <a:t>COMPLETE</a:t>
                </a:r>
                <a:endParaRPr kumimoji="0" lang="en-US" altLang="en-US" sz="1100" b="1" u="none" strike="noStrike" kern="0" cap="none" spc="0" normalizeH="0" baseline="0" noProof="0">
                  <a:ln>
                    <a:noFill/>
                  </a:ln>
                  <a:solidFill>
                    <a:prstClr val="black"/>
                  </a:solidFill>
                  <a:effectLst/>
                  <a:uLnTx/>
                  <a:uFillTx/>
                  <a:latin typeface="Raleway" pitchFamily="2" charset="0"/>
                </a:endParaRPr>
              </a:p>
            </p:txBody>
          </p:sp>
        </p:grpSp>
        <p:grpSp>
          <p:nvGrpSpPr>
            <p:cNvPr id="16" name="Group 15">
              <a:extLst>
                <a:ext uri="{FF2B5EF4-FFF2-40B4-BE49-F238E27FC236}">
                  <a16:creationId xmlns:a16="http://schemas.microsoft.com/office/drawing/2014/main" xmlns="" id="{F431E661-A98F-E4E3-2C38-09FDC65C33CC}"/>
                </a:ext>
              </a:extLst>
            </p:cNvPr>
            <p:cNvGrpSpPr/>
            <p:nvPr/>
          </p:nvGrpSpPr>
          <p:grpSpPr>
            <a:xfrm>
              <a:off x="840485" y="1770609"/>
              <a:ext cx="11351515" cy="3541664"/>
              <a:chOff x="840485" y="2047063"/>
              <a:chExt cx="11351515" cy="3541664"/>
            </a:xfrm>
          </p:grpSpPr>
          <p:sp>
            <p:nvSpPr>
              <p:cNvPr id="203" name="Rectangle 202"/>
              <p:cNvSpPr/>
              <p:nvPr/>
            </p:nvSpPr>
            <p:spPr>
              <a:xfrm>
                <a:off x="1895189" y="2047063"/>
                <a:ext cx="3840259" cy="414959"/>
              </a:xfrm>
              <a:prstGeom prst="rect">
                <a:avLst/>
              </a:prstGeom>
            </p:spPr>
            <p:txBody>
              <a:bodyPr lIns="0" tIns="0" rIns="0" bIns="0">
                <a:noAutofit/>
              </a:bodyPr>
              <a:lstStyle/>
              <a:p>
                <a:pPr marL="0" marR="0" lvl="0" indent="0" algn="l" defTabSz="914400" rtl="0" eaLnBrk="1" fontAlgn="auto" latinLnBrk="0" hangingPunct="1">
                  <a:lnSpc>
                    <a:spcPts val="1320"/>
                  </a:lnSpc>
                  <a:spcBef>
                    <a:spcPts val="0"/>
                  </a:spcBef>
                  <a:spcAft>
                    <a:spcPts val="0"/>
                  </a:spcAft>
                  <a:buClrTx/>
                  <a:buSzTx/>
                  <a:buFontTx/>
                  <a:buNone/>
                  <a:tabLst/>
                  <a:defRPr/>
                </a:pPr>
                <a:r>
                  <a:rPr kumimoji="0" lang="en-US" sz="1200" b="0" i="0" u="none" strike="noStrike" kern="0" cap="none" spc="0" normalizeH="0" baseline="0" noProof="0">
                    <a:ln>
                      <a:noFill/>
                    </a:ln>
                    <a:solidFill>
                      <a:srgbClr val="0070C0"/>
                    </a:solidFill>
                    <a:effectLst/>
                    <a:uLnTx/>
                    <a:uFillTx/>
                    <a:latin typeface="Raleway" pitchFamily="2" charset="0"/>
                  </a:rPr>
                  <a:t>If transferred to wrong jurisdictional officer, then he/she shall reassign to correct jurisdictional officer</a:t>
                </a:r>
              </a:p>
            </p:txBody>
          </p:sp>
          <p:cxnSp>
            <p:nvCxnSpPr>
              <p:cNvPr id="204" name="Линия"/>
              <p:cNvCxnSpPr/>
              <p:nvPr/>
            </p:nvCxnSpPr>
            <p:spPr>
              <a:xfrm flipH="1" flipV="1">
                <a:off x="2865686" y="5275786"/>
                <a:ext cx="525780" cy="0"/>
              </a:xfrm>
              <a:prstGeom prst="line">
                <a:avLst/>
              </a:prstGeom>
              <a:ln w="12700">
                <a:solidFill>
                  <a:srgbClr val="C4C6CC"/>
                </a:solidFill>
                <a:miter lim="400000"/>
                <a:tailEnd type="triangle"/>
              </a:ln>
            </p:spPr>
          </p:cxnSp>
          <p:cxnSp>
            <p:nvCxnSpPr>
              <p:cNvPr id="205" name="Линия"/>
              <p:cNvCxnSpPr/>
              <p:nvPr/>
            </p:nvCxnSpPr>
            <p:spPr>
              <a:xfrm flipH="1">
                <a:off x="10324334" y="4110777"/>
                <a:ext cx="229083" cy="0"/>
              </a:xfrm>
              <a:prstGeom prst="line">
                <a:avLst/>
              </a:prstGeom>
              <a:ln w="19050">
                <a:solidFill>
                  <a:srgbClr val="E7E6E6">
                    <a:lumMod val="50000"/>
                  </a:srgbClr>
                </a:solidFill>
                <a:miter lim="400000"/>
                <a:headEnd type="triangle"/>
              </a:ln>
            </p:spPr>
          </p:cxnSp>
          <p:sp>
            <p:nvSpPr>
              <p:cNvPr id="206" name="Прямоугольник"/>
              <p:cNvSpPr/>
              <p:nvPr/>
            </p:nvSpPr>
            <p:spPr>
              <a:xfrm>
                <a:off x="1895189" y="3856715"/>
                <a:ext cx="1719647" cy="665036"/>
              </a:xfrm>
              <a:prstGeom prst="rect">
                <a:avLst/>
              </a:prstGeom>
              <a:solidFill>
                <a:srgbClr val="00B050"/>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0" cap="none" spc="0" normalizeH="0" baseline="0" noProof="0">
                  <a:ln>
                    <a:noFill/>
                  </a:ln>
                  <a:solidFill>
                    <a:srgbClr val="FF0000"/>
                  </a:solidFill>
                  <a:effectLst/>
                  <a:uLnTx/>
                  <a:uFillTx/>
                  <a:latin typeface="Raleway" pitchFamily="2" charset="0"/>
                </a:endParaRPr>
              </a:p>
            </p:txBody>
          </p:sp>
          <p:sp>
            <p:nvSpPr>
              <p:cNvPr id="210" name="Text Box 48"/>
              <p:cNvSpPr txBox="1">
                <a:spLocks noChangeArrowheads="1"/>
              </p:cNvSpPr>
              <p:nvPr/>
            </p:nvSpPr>
            <p:spPr bwMode="auto">
              <a:xfrm>
                <a:off x="1765932" y="3841847"/>
                <a:ext cx="198513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0" cap="none" spc="0" normalizeH="0" baseline="0" noProof="0">
                    <a:ln>
                      <a:noFill/>
                    </a:ln>
                    <a:solidFill>
                      <a:prstClr val="white"/>
                    </a:solidFill>
                    <a:effectLst/>
                    <a:uLnTx/>
                    <a:uFillTx/>
                    <a:latin typeface="Raleway" pitchFamily="2" charset="0"/>
                    <a:ea typeface="Times New Roman" panose="02020603050405020304" pitchFamily="18" charset="0"/>
                    <a:cs typeface="Times New Roman" panose="02020603050405020304" pitchFamily="18" charset="0"/>
                  </a:rPr>
                  <a:t>Once an acknowledgement has been issued, then no deficiency memo can be issued</a:t>
                </a:r>
                <a:endParaRPr kumimoji="0" lang="en-US" altLang="en-US" sz="1000" b="0" i="0" u="none" strike="noStrike" kern="0" cap="none" spc="0" normalizeH="0" baseline="0" noProof="0">
                  <a:ln>
                    <a:noFill/>
                  </a:ln>
                  <a:solidFill>
                    <a:prstClr val="white"/>
                  </a:solidFill>
                  <a:effectLst/>
                  <a:uLnTx/>
                  <a:uFillTx/>
                  <a:latin typeface="Raleway" pitchFamily="2" charset="0"/>
                </a:endParaRPr>
              </a:p>
            </p:txBody>
          </p:sp>
          <p:sp>
            <p:nvSpPr>
              <p:cNvPr id="211" name="Прямоугольник"/>
              <p:cNvSpPr/>
              <p:nvPr/>
            </p:nvSpPr>
            <p:spPr>
              <a:xfrm>
                <a:off x="10635723" y="2772466"/>
                <a:ext cx="1477739" cy="642824"/>
              </a:xfrm>
              <a:prstGeom prst="rect">
                <a:avLst/>
              </a:prstGeom>
              <a:solidFill>
                <a:srgbClr val="00B050"/>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0" cap="none" spc="0" normalizeH="0" baseline="0" noProof="0">
                  <a:ln>
                    <a:noFill/>
                  </a:ln>
                  <a:solidFill>
                    <a:prstClr val="white"/>
                  </a:solidFill>
                  <a:effectLst/>
                  <a:uLnTx/>
                  <a:uFillTx/>
                  <a:latin typeface="Raleway" pitchFamily="2" charset="0"/>
                </a:endParaRPr>
              </a:p>
            </p:txBody>
          </p:sp>
          <p:grpSp>
            <p:nvGrpSpPr>
              <p:cNvPr id="212" name="Group 211"/>
              <p:cNvGrpSpPr/>
              <p:nvPr/>
            </p:nvGrpSpPr>
            <p:grpSpPr>
              <a:xfrm>
                <a:off x="6339566" y="3827086"/>
                <a:ext cx="946308" cy="632460"/>
                <a:chOff x="5412915" y="3394854"/>
                <a:chExt cx="946308" cy="632460"/>
              </a:xfrm>
            </p:grpSpPr>
            <p:sp>
              <p:nvSpPr>
                <p:cNvPr id="213" name="Прямоугольник"/>
                <p:cNvSpPr/>
                <p:nvPr/>
              </p:nvSpPr>
              <p:spPr>
                <a:xfrm>
                  <a:off x="5487897" y="3394854"/>
                  <a:ext cx="787408" cy="632460"/>
                </a:xfrm>
                <a:prstGeom prst="rect">
                  <a:avLst/>
                </a:prstGeom>
                <a:solidFill>
                  <a:srgbClr val="ED7D31">
                    <a:lumMod val="40000"/>
                    <a:lumOff val="60000"/>
                  </a:srgbClr>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0" cap="none" spc="0" normalizeH="0" baseline="0" noProof="0">
                    <a:ln>
                      <a:noFill/>
                    </a:ln>
                    <a:solidFill>
                      <a:prstClr val="black"/>
                    </a:solidFill>
                    <a:effectLst/>
                    <a:uLnTx/>
                    <a:uFillTx/>
                    <a:latin typeface="Raleway" pitchFamily="2" charset="0"/>
                  </a:endParaRPr>
                </a:p>
              </p:txBody>
            </p:sp>
            <p:sp>
              <p:nvSpPr>
                <p:cNvPr id="214" name="Text Box 28"/>
                <p:cNvSpPr txBox="1">
                  <a:spLocks noChangeArrowheads="1"/>
                </p:cNvSpPr>
                <p:nvPr/>
              </p:nvSpPr>
              <p:spPr bwMode="auto">
                <a:xfrm>
                  <a:off x="5412915" y="3492474"/>
                  <a:ext cx="946308"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0" cap="none" spc="0" normalizeH="0" baseline="0" noProof="0">
                      <a:ln>
                        <a:noFill/>
                      </a:ln>
                      <a:solidFill>
                        <a:prstClr val="black"/>
                      </a:solidFill>
                      <a:effectLst/>
                      <a:uLnTx/>
                      <a:uFillTx/>
                      <a:latin typeface="Raleway" pitchFamily="2" charset="0"/>
                      <a:ea typeface="Times New Roman" panose="02020603050405020304" pitchFamily="18" charset="0"/>
                      <a:cs typeface="Times New Roman" panose="02020603050405020304" pitchFamily="18" charset="0"/>
                    </a:rPr>
                    <a:t>Upon </a:t>
                  </a:r>
                  <a:endParaRPr kumimoji="0" lang="en-US" altLang="en-US" sz="1100" b="0" i="0" u="none" strike="noStrike" kern="0" cap="none" spc="0" normalizeH="0" baseline="0" noProof="0">
                    <a:ln>
                      <a:noFill/>
                    </a:ln>
                    <a:solidFill>
                      <a:prstClr val="black"/>
                    </a:solidFill>
                    <a:effectLst/>
                    <a:uLnTx/>
                    <a:uFillTx/>
                    <a:latin typeface="Raleway" pitchFamily="2" charset="0"/>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0" cap="none" spc="0" normalizeH="0" baseline="0" noProof="0">
                      <a:ln>
                        <a:noFill/>
                      </a:ln>
                      <a:solidFill>
                        <a:prstClr val="black"/>
                      </a:solidFill>
                      <a:effectLst/>
                      <a:uLnTx/>
                      <a:uFillTx/>
                      <a:latin typeface="Raleway" pitchFamily="2" charset="0"/>
                      <a:ea typeface="Times New Roman" panose="02020603050405020304" pitchFamily="18" charset="0"/>
                      <a:cs typeface="Times New Roman" panose="02020603050405020304" pitchFamily="18" charset="0"/>
                    </a:rPr>
                    <a:t>Verification</a:t>
                  </a:r>
                  <a:endParaRPr kumimoji="0" lang="en-US" altLang="en-US" sz="1100" b="0" i="0" u="none" strike="noStrike" kern="0" cap="none" spc="0" normalizeH="0" baseline="0" noProof="0">
                    <a:ln>
                      <a:noFill/>
                    </a:ln>
                    <a:solidFill>
                      <a:prstClr val="black"/>
                    </a:solidFill>
                    <a:effectLst/>
                    <a:uLnTx/>
                    <a:uFillTx/>
                    <a:latin typeface="Raleway" pitchFamily="2" charset="0"/>
                  </a:endParaRPr>
                </a:p>
              </p:txBody>
            </p:sp>
          </p:grpSp>
          <p:grpSp>
            <p:nvGrpSpPr>
              <p:cNvPr id="215" name="Group 214"/>
              <p:cNvGrpSpPr/>
              <p:nvPr/>
            </p:nvGrpSpPr>
            <p:grpSpPr>
              <a:xfrm>
                <a:off x="7107993" y="2795942"/>
                <a:ext cx="2080895" cy="646713"/>
                <a:chOff x="6824266" y="2344948"/>
                <a:chExt cx="2080895" cy="646713"/>
              </a:xfrm>
            </p:grpSpPr>
            <p:sp>
              <p:nvSpPr>
                <p:cNvPr id="216" name="Прямоугольник"/>
                <p:cNvSpPr/>
                <p:nvPr/>
              </p:nvSpPr>
              <p:spPr>
                <a:xfrm>
                  <a:off x="6851832" y="2344948"/>
                  <a:ext cx="1960151" cy="640081"/>
                </a:xfrm>
                <a:prstGeom prst="rect">
                  <a:avLst/>
                </a:prstGeom>
                <a:solidFill>
                  <a:srgbClr val="0070C0"/>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0" cap="none" spc="0" normalizeH="0" baseline="0" noProof="0">
                    <a:ln>
                      <a:noFill/>
                    </a:ln>
                    <a:solidFill>
                      <a:srgbClr val="FF0000"/>
                    </a:solidFill>
                    <a:effectLst/>
                    <a:uLnTx/>
                    <a:uFillTx/>
                    <a:latin typeface="Raleway" pitchFamily="2" charset="0"/>
                  </a:endParaRPr>
                </a:p>
              </p:txBody>
            </p:sp>
            <p:sp>
              <p:nvSpPr>
                <p:cNvPr id="217" name="Text Box 27"/>
                <p:cNvSpPr txBox="1">
                  <a:spLocks noChangeArrowheads="1"/>
                </p:cNvSpPr>
                <p:nvPr/>
              </p:nvSpPr>
              <p:spPr bwMode="auto">
                <a:xfrm>
                  <a:off x="6824266" y="2359200"/>
                  <a:ext cx="2080895" cy="632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0" cap="none" spc="0" normalizeH="0" baseline="0" noProof="0">
                      <a:ln>
                        <a:noFill/>
                      </a:ln>
                      <a:solidFill>
                        <a:prstClr val="white"/>
                      </a:solidFill>
                      <a:effectLst/>
                      <a:uLnTx/>
                      <a:uFillTx/>
                      <a:latin typeface="Raleway" pitchFamily="2" charset="0"/>
                      <a:ea typeface="Times New Roman" panose="02020603050405020304" pitchFamily="18" charset="0"/>
                      <a:cs typeface="Times New Roman" panose="02020603050405020304" pitchFamily="18" charset="0"/>
                    </a:rPr>
                    <a:t>Is amount sanctioned in RFD 06 is </a:t>
                  </a:r>
                  <a:r>
                    <a:rPr kumimoji="0" lang="en-US" altLang="en-US" sz="1100" b="1" i="0" u="none" strike="noStrike" kern="0" cap="none" spc="0" normalizeH="0" baseline="0" noProof="0">
                      <a:ln>
                        <a:noFill/>
                      </a:ln>
                      <a:solidFill>
                        <a:prstClr val="white"/>
                      </a:solidFill>
                      <a:effectLst/>
                      <a:uLnTx/>
                      <a:uFillTx/>
                      <a:latin typeface="Raleway" pitchFamily="2" charset="0"/>
                      <a:ea typeface="Times New Roman" panose="02020603050405020304" pitchFamily="18" charset="0"/>
                      <a:cs typeface="Times New Roman" panose="02020603050405020304" pitchFamily="18" charset="0"/>
                    </a:rPr>
                    <a:t>greater</a:t>
                  </a:r>
                  <a:r>
                    <a:rPr kumimoji="0" lang="en-US" altLang="en-US" sz="1100" b="0" i="0" u="none" strike="noStrike" kern="0" cap="none" spc="0" normalizeH="0" baseline="0" noProof="0">
                      <a:ln>
                        <a:noFill/>
                      </a:ln>
                      <a:solidFill>
                        <a:prstClr val="white"/>
                      </a:solidFill>
                      <a:effectLst/>
                      <a:uLnTx/>
                      <a:uFillTx/>
                      <a:latin typeface="Raleway" pitchFamily="2" charset="0"/>
                      <a:ea typeface="Times New Roman" panose="02020603050405020304" pitchFamily="18" charset="0"/>
                      <a:cs typeface="Times New Roman" panose="02020603050405020304" pitchFamily="18" charset="0"/>
                    </a:rPr>
                    <a:t> </a:t>
                  </a:r>
                  <a:r>
                    <a:rPr kumimoji="0" lang="en-US" altLang="en-US" sz="1100" b="1" i="0" u="none" strike="noStrike" kern="0" cap="none" spc="0" normalizeH="0" baseline="0" noProof="0">
                      <a:ln>
                        <a:noFill/>
                      </a:ln>
                      <a:solidFill>
                        <a:prstClr val="white"/>
                      </a:solidFill>
                      <a:effectLst/>
                      <a:uLnTx/>
                      <a:uFillTx/>
                      <a:latin typeface="Raleway" pitchFamily="2" charset="0"/>
                      <a:ea typeface="Times New Roman" panose="02020603050405020304" pitchFamily="18" charset="0"/>
                      <a:cs typeface="Times New Roman" panose="02020603050405020304" pitchFamily="18" charset="0"/>
                    </a:rPr>
                    <a:t>than </a:t>
                  </a:r>
                  <a:r>
                    <a:rPr kumimoji="0" lang="en-US" altLang="en-US" sz="1100" b="0" i="0" u="none" strike="noStrike" kern="0" cap="none" spc="0" normalizeH="0" baseline="0" noProof="0">
                      <a:ln>
                        <a:noFill/>
                      </a:ln>
                      <a:solidFill>
                        <a:prstClr val="white"/>
                      </a:solidFill>
                      <a:effectLst/>
                      <a:uLnTx/>
                      <a:uFillTx/>
                      <a:latin typeface="Raleway" pitchFamily="2" charset="0"/>
                      <a:ea typeface="Times New Roman" panose="02020603050405020304" pitchFamily="18" charset="0"/>
                      <a:cs typeface="Times New Roman" panose="02020603050405020304" pitchFamily="18" charset="0"/>
                    </a:rPr>
                    <a:t>amount disbursed in RFD 04</a:t>
                  </a:r>
                  <a:endParaRPr kumimoji="0" lang="en-US" altLang="en-US" sz="1100" b="0" i="0" u="none" strike="noStrike" kern="0" cap="none" spc="0" normalizeH="0" baseline="0" noProof="0">
                    <a:ln>
                      <a:noFill/>
                    </a:ln>
                    <a:solidFill>
                      <a:prstClr val="white"/>
                    </a:solidFill>
                    <a:effectLst/>
                    <a:uLnTx/>
                    <a:uFillTx/>
                    <a:latin typeface="Raleway" pitchFamily="2" charset="0"/>
                  </a:endParaRPr>
                </a:p>
              </p:txBody>
            </p:sp>
          </p:grpSp>
          <p:grpSp>
            <p:nvGrpSpPr>
              <p:cNvPr id="218" name="Group 217"/>
              <p:cNvGrpSpPr/>
              <p:nvPr/>
            </p:nvGrpSpPr>
            <p:grpSpPr>
              <a:xfrm>
                <a:off x="9002971" y="3779109"/>
                <a:ext cx="1321363" cy="680437"/>
                <a:chOff x="8984975" y="3334656"/>
                <a:chExt cx="1321363" cy="680437"/>
              </a:xfrm>
            </p:grpSpPr>
            <p:sp>
              <p:nvSpPr>
                <p:cNvPr id="219" name="Прямоугольник"/>
                <p:cNvSpPr/>
                <p:nvPr/>
              </p:nvSpPr>
              <p:spPr>
                <a:xfrm>
                  <a:off x="9026029" y="3334656"/>
                  <a:ext cx="1239256" cy="680437"/>
                </a:xfrm>
                <a:prstGeom prst="rect">
                  <a:avLst/>
                </a:prstGeom>
                <a:solidFill>
                  <a:srgbClr val="0070C0"/>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0" cap="none" spc="0" normalizeH="0" baseline="0" noProof="0">
                    <a:ln>
                      <a:noFill/>
                    </a:ln>
                    <a:solidFill>
                      <a:srgbClr val="FF0000"/>
                    </a:solidFill>
                    <a:effectLst/>
                    <a:uLnTx/>
                    <a:uFillTx/>
                    <a:latin typeface="Raleway" pitchFamily="2" charset="0"/>
                  </a:endParaRPr>
                </a:p>
              </p:txBody>
            </p:sp>
            <p:sp>
              <p:nvSpPr>
                <p:cNvPr id="220" name="Text Box 25"/>
                <p:cNvSpPr txBox="1">
                  <a:spLocks noChangeArrowheads="1"/>
                </p:cNvSpPr>
                <p:nvPr/>
              </p:nvSpPr>
              <p:spPr bwMode="auto">
                <a:xfrm>
                  <a:off x="8984975" y="3390224"/>
                  <a:ext cx="1321363"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0" cap="none" spc="0" normalizeH="0" baseline="0" noProof="0">
                      <a:ln>
                        <a:noFill/>
                      </a:ln>
                      <a:solidFill>
                        <a:prstClr val="white"/>
                      </a:solidFill>
                      <a:effectLst/>
                      <a:uLnTx/>
                      <a:uFillTx/>
                      <a:latin typeface="Raleway" pitchFamily="2" charset="0"/>
                      <a:ea typeface="Times New Roman" panose="02020603050405020304" pitchFamily="18" charset="0"/>
                      <a:cs typeface="Times New Roman" panose="02020603050405020304" pitchFamily="18" charset="0"/>
                    </a:rPr>
                    <a:t>If Difference is </a:t>
                  </a:r>
                  <a:endParaRPr kumimoji="0" lang="en-US" altLang="en-US" sz="1100" b="0" i="0" u="none" strike="noStrike" kern="0" cap="none" spc="0" normalizeH="0" baseline="0" noProof="0">
                    <a:ln>
                      <a:noFill/>
                    </a:ln>
                    <a:solidFill>
                      <a:prstClr val="white"/>
                    </a:solidFill>
                    <a:effectLst/>
                    <a:uLnTx/>
                    <a:uFillTx/>
                    <a:latin typeface="Raleway" pitchFamily="2" charset="0"/>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0" cap="none" spc="0" normalizeH="0" baseline="0" noProof="0">
                      <a:ln>
                        <a:noFill/>
                      </a:ln>
                      <a:solidFill>
                        <a:prstClr val="white"/>
                      </a:solidFill>
                      <a:effectLst/>
                      <a:uLnTx/>
                      <a:uFillTx/>
                      <a:latin typeface="Raleway" pitchFamily="2" charset="0"/>
                      <a:ea typeface="Times New Roman" panose="02020603050405020304" pitchFamily="18" charset="0"/>
                      <a:cs typeface="Times New Roman" panose="02020603050405020304" pitchFamily="18" charset="0"/>
                    </a:rPr>
                    <a:t>Between </a:t>
                  </a:r>
                  <a:r>
                    <a:rPr kumimoji="0" lang="en-US" altLang="en-US" sz="1100" b="1" i="0" u="none" strike="noStrike" kern="0" cap="none" spc="0" normalizeH="0" baseline="0" noProof="0">
                      <a:ln>
                        <a:noFill/>
                      </a:ln>
                      <a:solidFill>
                        <a:prstClr val="white"/>
                      </a:solidFill>
                      <a:effectLst/>
                      <a:uLnTx/>
                      <a:uFillTx/>
                      <a:latin typeface="Raleway" pitchFamily="2" charset="0"/>
                      <a:ea typeface="Times New Roman" panose="02020603050405020304" pitchFamily="18" charset="0"/>
                      <a:cs typeface="Times New Roman" panose="02020603050405020304" pitchFamily="18" charset="0"/>
                    </a:rPr>
                    <a:t>90 -100%</a:t>
                  </a:r>
                  <a:endParaRPr kumimoji="0" lang="en-US" altLang="en-US" sz="1100" b="0" i="0" u="none" strike="noStrike" kern="0" cap="none" spc="0" normalizeH="0" baseline="0" noProof="0">
                    <a:ln>
                      <a:noFill/>
                    </a:ln>
                    <a:solidFill>
                      <a:prstClr val="white"/>
                    </a:solidFill>
                    <a:effectLst/>
                    <a:uLnTx/>
                    <a:uFillTx/>
                    <a:latin typeface="Raleway" pitchFamily="2" charset="0"/>
                  </a:endParaRPr>
                </a:p>
              </p:txBody>
            </p:sp>
          </p:grpSp>
          <p:sp>
            <p:nvSpPr>
              <p:cNvPr id="221" name="Text Box 23"/>
              <p:cNvSpPr txBox="1">
                <a:spLocks noChangeArrowheads="1"/>
              </p:cNvSpPr>
              <p:nvPr/>
            </p:nvSpPr>
            <p:spPr bwMode="auto">
              <a:xfrm>
                <a:off x="10553418" y="2834043"/>
                <a:ext cx="1629835" cy="585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0" cap="none" spc="0" normalizeH="0" baseline="0" noProof="0">
                    <a:ln>
                      <a:noFill/>
                    </a:ln>
                    <a:solidFill>
                      <a:prstClr val="white"/>
                    </a:solidFill>
                    <a:effectLst/>
                    <a:uLnTx/>
                    <a:uFillTx/>
                    <a:latin typeface="Raleway" pitchFamily="2" charset="0"/>
                    <a:ea typeface="Times New Roman" panose="02020603050405020304" pitchFamily="18" charset="0"/>
                    <a:cs typeface="Times New Roman" panose="02020603050405020304" pitchFamily="18" charset="0"/>
                  </a:rPr>
                  <a:t>Residual amount will be </a:t>
                </a:r>
                <a:endParaRPr kumimoji="0" lang="en-US" altLang="en-US" sz="1100" b="0" i="0" u="none" strike="noStrike" kern="0" cap="none" spc="0" normalizeH="0" baseline="0" noProof="0">
                  <a:ln>
                    <a:noFill/>
                  </a:ln>
                  <a:solidFill>
                    <a:prstClr val="white"/>
                  </a:solidFill>
                  <a:effectLst/>
                  <a:uLnTx/>
                  <a:uFillTx/>
                  <a:latin typeface="Raleway" pitchFamily="2" charset="0"/>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0" cap="none" spc="0" normalizeH="0" baseline="0" noProof="0">
                    <a:ln>
                      <a:noFill/>
                    </a:ln>
                    <a:solidFill>
                      <a:prstClr val="white"/>
                    </a:solidFill>
                    <a:effectLst/>
                    <a:uLnTx/>
                    <a:uFillTx/>
                    <a:latin typeface="Raleway" pitchFamily="2" charset="0"/>
                    <a:ea typeface="Times New Roman" panose="02020603050405020304" pitchFamily="18" charset="0"/>
                    <a:cs typeface="Times New Roman" panose="02020603050405020304" pitchFamily="18" charset="0"/>
                  </a:rPr>
                  <a:t>Credited in Bank</a:t>
                </a:r>
                <a:endParaRPr kumimoji="0" lang="en-US" altLang="en-US" sz="1100" b="0" i="0" u="none" strike="noStrike" kern="0" cap="none" spc="0" normalizeH="0" baseline="0" noProof="0">
                  <a:ln>
                    <a:noFill/>
                  </a:ln>
                  <a:solidFill>
                    <a:prstClr val="white"/>
                  </a:solidFill>
                  <a:effectLst/>
                  <a:uLnTx/>
                  <a:uFillTx/>
                  <a:latin typeface="Raleway" pitchFamily="2" charset="0"/>
                </a:endParaRPr>
              </a:p>
            </p:txBody>
          </p:sp>
          <p:cxnSp>
            <p:nvCxnSpPr>
              <p:cNvPr id="222" name="Линия"/>
              <p:cNvCxnSpPr/>
              <p:nvPr/>
            </p:nvCxnSpPr>
            <p:spPr>
              <a:xfrm flipV="1">
                <a:off x="840485" y="2649704"/>
                <a:ext cx="0" cy="1177383"/>
              </a:xfrm>
              <a:prstGeom prst="line">
                <a:avLst/>
              </a:prstGeom>
              <a:ln w="19050">
                <a:solidFill>
                  <a:srgbClr val="E7E6E6">
                    <a:lumMod val="50000"/>
                  </a:srgbClr>
                </a:solidFill>
                <a:miter lim="400000"/>
                <a:headEnd type="triangle"/>
              </a:ln>
            </p:spPr>
          </p:cxnSp>
          <p:cxnSp>
            <p:nvCxnSpPr>
              <p:cNvPr id="223" name="Линия"/>
              <p:cNvCxnSpPr/>
              <p:nvPr/>
            </p:nvCxnSpPr>
            <p:spPr>
              <a:xfrm flipV="1">
                <a:off x="8066561" y="4519344"/>
                <a:ext cx="0" cy="407829"/>
              </a:xfrm>
              <a:prstGeom prst="line">
                <a:avLst/>
              </a:prstGeom>
              <a:ln w="19050">
                <a:solidFill>
                  <a:srgbClr val="E7E6E6">
                    <a:lumMod val="50000"/>
                  </a:srgbClr>
                </a:solidFill>
                <a:miter lim="400000"/>
                <a:headEnd type="triangle"/>
              </a:ln>
            </p:spPr>
          </p:cxnSp>
          <p:grpSp>
            <p:nvGrpSpPr>
              <p:cNvPr id="224" name="Group 223"/>
              <p:cNvGrpSpPr/>
              <p:nvPr/>
            </p:nvGrpSpPr>
            <p:grpSpPr>
              <a:xfrm>
                <a:off x="7507346" y="3803654"/>
                <a:ext cx="1161574" cy="718142"/>
                <a:chOff x="7129889" y="3356099"/>
                <a:chExt cx="1509414" cy="718142"/>
              </a:xfrm>
            </p:grpSpPr>
            <p:grpSp>
              <p:nvGrpSpPr>
                <p:cNvPr id="225" name="Group 224"/>
                <p:cNvGrpSpPr/>
                <p:nvPr/>
              </p:nvGrpSpPr>
              <p:grpSpPr>
                <a:xfrm>
                  <a:off x="7142304" y="3356099"/>
                  <a:ext cx="1496999" cy="718142"/>
                  <a:chOff x="-1" y="0"/>
                  <a:chExt cx="1609377" cy="808475"/>
                </a:xfrm>
              </p:grpSpPr>
              <p:sp>
                <p:nvSpPr>
                  <p:cNvPr id="227" name="Фигура"/>
                  <p:cNvSpPr/>
                  <p:nvPr/>
                </p:nvSpPr>
                <p:spPr>
                  <a:xfrm>
                    <a:off x="129541" y="0"/>
                    <a:ext cx="1479835" cy="709415"/>
                  </a:xfrm>
                  <a:prstGeom prst="rect">
                    <a:avLst/>
                  </a:prstGeom>
                  <a:solidFill>
                    <a:srgbClr val="C4C6CB"/>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0" cap="none" spc="0" normalizeH="0" baseline="0" noProof="0">
                      <a:ln>
                        <a:noFill/>
                      </a:ln>
                      <a:solidFill>
                        <a:srgbClr val="FF0000"/>
                      </a:solidFill>
                      <a:effectLst/>
                      <a:uLnTx/>
                      <a:uFillTx/>
                      <a:latin typeface="Raleway" pitchFamily="2" charset="0"/>
                    </a:endParaRPr>
                  </a:p>
                </p:txBody>
              </p:sp>
              <p:sp>
                <p:nvSpPr>
                  <p:cNvPr id="228" name="Фигура"/>
                  <p:cNvSpPr/>
                  <p:nvPr/>
                </p:nvSpPr>
                <p:spPr>
                  <a:xfrm>
                    <a:off x="60960" y="53340"/>
                    <a:ext cx="1479834" cy="709415"/>
                  </a:xfrm>
                  <a:prstGeom prst="rect">
                    <a:avLst/>
                  </a:prstGeom>
                  <a:solidFill>
                    <a:srgbClr val="656978"/>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0" cap="none" spc="0" normalizeH="0" baseline="0" noProof="0">
                      <a:ln>
                        <a:noFill/>
                      </a:ln>
                      <a:solidFill>
                        <a:srgbClr val="FF0000"/>
                      </a:solidFill>
                      <a:effectLst/>
                      <a:uLnTx/>
                      <a:uFillTx/>
                      <a:latin typeface="Raleway" pitchFamily="2" charset="0"/>
                    </a:endParaRPr>
                  </a:p>
                </p:txBody>
              </p:sp>
              <p:sp>
                <p:nvSpPr>
                  <p:cNvPr id="229" name="Фигура"/>
                  <p:cNvSpPr/>
                  <p:nvPr/>
                </p:nvSpPr>
                <p:spPr>
                  <a:xfrm>
                    <a:off x="-1" y="99060"/>
                    <a:ext cx="1479835" cy="709415"/>
                  </a:xfrm>
                  <a:prstGeom prst="rect">
                    <a:avLst/>
                  </a:prstGeom>
                  <a:solidFill>
                    <a:srgbClr val="474853"/>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0" cap="none" spc="0" normalizeH="0" baseline="0" noProof="0">
                      <a:ln>
                        <a:noFill/>
                      </a:ln>
                      <a:solidFill>
                        <a:srgbClr val="FF0000"/>
                      </a:solidFill>
                      <a:effectLst/>
                      <a:uLnTx/>
                      <a:uFillTx/>
                      <a:latin typeface="Raleway" pitchFamily="2" charset="0"/>
                    </a:endParaRPr>
                  </a:p>
                </p:txBody>
              </p:sp>
            </p:grpSp>
            <p:sp>
              <p:nvSpPr>
                <p:cNvPr id="226" name="Text Box 15"/>
                <p:cNvSpPr txBox="1">
                  <a:spLocks noChangeArrowheads="1"/>
                </p:cNvSpPr>
                <p:nvPr/>
              </p:nvSpPr>
              <p:spPr bwMode="auto">
                <a:xfrm>
                  <a:off x="7129889" y="3435906"/>
                  <a:ext cx="1327662" cy="53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0" cap="none" spc="0" normalizeH="0" baseline="0" noProof="0">
                      <a:ln>
                        <a:noFill/>
                      </a:ln>
                      <a:solidFill>
                        <a:prstClr val="white"/>
                      </a:solidFill>
                      <a:effectLst/>
                      <a:uLnTx/>
                      <a:uFillTx/>
                      <a:latin typeface="Raleway" pitchFamily="2" charset="0"/>
                      <a:ea typeface="Times New Roman" panose="02020603050405020304" pitchFamily="18" charset="0"/>
                      <a:cs typeface="Times New Roman" panose="02020603050405020304" pitchFamily="18" charset="0"/>
                    </a:rPr>
                    <a:t>RFD 06</a:t>
                  </a:r>
                  <a:endParaRPr kumimoji="0" lang="en-US" altLang="en-US" sz="1100" b="0" i="0" u="none" strike="noStrike" kern="0" cap="none" spc="0" normalizeH="0" baseline="0" noProof="0">
                    <a:ln>
                      <a:noFill/>
                    </a:ln>
                    <a:solidFill>
                      <a:prstClr val="white"/>
                    </a:solidFill>
                    <a:effectLst/>
                    <a:uLnTx/>
                    <a:uFillTx/>
                    <a:latin typeface="Raleway" pitchFamily="2" charset="0"/>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0" cap="none" spc="0" normalizeH="0" baseline="0" noProof="0">
                      <a:ln>
                        <a:noFill/>
                      </a:ln>
                      <a:solidFill>
                        <a:prstClr val="white"/>
                      </a:solidFill>
                      <a:effectLst/>
                      <a:uLnTx/>
                      <a:uFillTx/>
                      <a:latin typeface="Raleway" pitchFamily="2" charset="0"/>
                      <a:ea typeface="Times New Roman" panose="02020603050405020304" pitchFamily="18" charset="0"/>
                      <a:cs typeface="Times New Roman" panose="02020603050405020304" pitchFamily="18" charset="0"/>
                    </a:rPr>
                    <a:t>Final Refund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0" cap="none" spc="0" normalizeH="0" baseline="0" noProof="0">
                      <a:ln>
                        <a:noFill/>
                      </a:ln>
                      <a:solidFill>
                        <a:prstClr val="white"/>
                      </a:solidFill>
                      <a:effectLst/>
                      <a:uLnTx/>
                      <a:uFillTx/>
                      <a:latin typeface="Raleway" pitchFamily="2" charset="0"/>
                      <a:ea typeface="Times New Roman" panose="02020603050405020304" pitchFamily="18" charset="0"/>
                      <a:cs typeface="Times New Roman" panose="02020603050405020304" pitchFamily="18" charset="0"/>
                    </a:rPr>
                    <a:t> Order</a:t>
                  </a:r>
                  <a:endParaRPr kumimoji="0" lang="en-US" altLang="en-US" sz="1100" b="0" i="0" u="none" strike="noStrike" kern="0" cap="none" spc="0" normalizeH="0" baseline="0" noProof="0">
                    <a:ln>
                      <a:noFill/>
                    </a:ln>
                    <a:solidFill>
                      <a:prstClr val="white"/>
                    </a:solidFill>
                    <a:effectLst/>
                    <a:uLnTx/>
                    <a:uFillTx/>
                    <a:latin typeface="Raleway" pitchFamily="2" charset="0"/>
                  </a:endParaRPr>
                </a:p>
              </p:txBody>
            </p:sp>
          </p:grpSp>
          <p:grpSp>
            <p:nvGrpSpPr>
              <p:cNvPr id="230" name="Group 229"/>
              <p:cNvGrpSpPr/>
              <p:nvPr/>
            </p:nvGrpSpPr>
            <p:grpSpPr>
              <a:xfrm>
                <a:off x="5081954" y="4894322"/>
                <a:ext cx="1100141" cy="694405"/>
                <a:chOff x="4786009" y="4597650"/>
                <a:chExt cx="1100141" cy="694405"/>
              </a:xfrm>
            </p:grpSpPr>
            <p:grpSp>
              <p:nvGrpSpPr>
                <p:cNvPr id="231" name="Group 230"/>
                <p:cNvGrpSpPr/>
                <p:nvPr/>
              </p:nvGrpSpPr>
              <p:grpSpPr>
                <a:xfrm>
                  <a:off x="4786009" y="4597650"/>
                  <a:ext cx="1100141" cy="694405"/>
                  <a:chOff x="0" y="0"/>
                  <a:chExt cx="1609374" cy="808475"/>
                </a:xfrm>
              </p:grpSpPr>
              <p:sp>
                <p:nvSpPr>
                  <p:cNvPr id="233" name="Фигура"/>
                  <p:cNvSpPr/>
                  <p:nvPr/>
                </p:nvSpPr>
                <p:spPr>
                  <a:xfrm>
                    <a:off x="129540" y="0"/>
                    <a:ext cx="1479834" cy="709415"/>
                  </a:xfrm>
                  <a:prstGeom prst="rect">
                    <a:avLst/>
                  </a:prstGeom>
                  <a:solidFill>
                    <a:srgbClr val="C4C6CB"/>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0" cap="none" spc="0" normalizeH="0" baseline="0" noProof="0">
                      <a:ln>
                        <a:noFill/>
                      </a:ln>
                      <a:solidFill>
                        <a:srgbClr val="FF0000"/>
                      </a:solidFill>
                      <a:effectLst/>
                      <a:uLnTx/>
                      <a:uFillTx/>
                      <a:latin typeface="Raleway" pitchFamily="2" charset="0"/>
                    </a:endParaRPr>
                  </a:p>
                </p:txBody>
              </p:sp>
              <p:sp>
                <p:nvSpPr>
                  <p:cNvPr id="234" name="Фигура"/>
                  <p:cNvSpPr/>
                  <p:nvPr/>
                </p:nvSpPr>
                <p:spPr>
                  <a:xfrm>
                    <a:off x="60960" y="53340"/>
                    <a:ext cx="1479834" cy="709415"/>
                  </a:xfrm>
                  <a:prstGeom prst="rect">
                    <a:avLst/>
                  </a:prstGeom>
                  <a:solidFill>
                    <a:srgbClr val="656978"/>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0" cap="none" spc="0" normalizeH="0" baseline="0" noProof="0">
                      <a:ln>
                        <a:noFill/>
                      </a:ln>
                      <a:solidFill>
                        <a:srgbClr val="FF0000"/>
                      </a:solidFill>
                      <a:effectLst/>
                      <a:uLnTx/>
                      <a:uFillTx/>
                      <a:latin typeface="Raleway" pitchFamily="2" charset="0"/>
                    </a:endParaRPr>
                  </a:p>
                </p:txBody>
              </p:sp>
              <p:sp>
                <p:nvSpPr>
                  <p:cNvPr id="235" name="Фигура"/>
                  <p:cNvSpPr/>
                  <p:nvPr/>
                </p:nvSpPr>
                <p:spPr>
                  <a:xfrm>
                    <a:off x="0" y="99060"/>
                    <a:ext cx="1479834" cy="709415"/>
                  </a:xfrm>
                  <a:prstGeom prst="rect">
                    <a:avLst/>
                  </a:prstGeom>
                  <a:solidFill>
                    <a:srgbClr val="474853"/>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0" cap="none" spc="0" normalizeH="0" baseline="0" noProof="0">
                      <a:ln>
                        <a:noFill/>
                      </a:ln>
                      <a:solidFill>
                        <a:srgbClr val="FF0000"/>
                      </a:solidFill>
                      <a:effectLst/>
                      <a:uLnTx/>
                      <a:uFillTx/>
                      <a:latin typeface="Raleway" pitchFamily="2" charset="0"/>
                    </a:endParaRPr>
                  </a:p>
                </p:txBody>
              </p:sp>
            </p:grpSp>
            <p:sp>
              <p:nvSpPr>
                <p:cNvPr id="232" name="Text Box 4"/>
                <p:cNvSpPr txBox="1">
                  <a:spLocks noChangeArrowheads="1"/>
                </p:cNvSpPr>
                <p:nvPr/>
              </p:nvSpPr>
              <p:spPr bwMode="auto">
                <a:xfrm>
                  <a:off x="4817780" y="4695447"/>
                  <a:ext cx="1009543"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0" cap="none" spc="0" normalizeH="0" baseline="0" noProof="0">
                      <a:ln>
                        <a:noFill/>
                      </a:ln>
                      <a:solidFill>
                        <a:prstClr val="white"/>
                      </a:solidFill>
                      <a:effectLst/>
                      <a:uLnTx/>
                      <a:uFillTx/>
                      <a:latin typeface="Raleway" pitchFamily="2" charset="0"/>
                      <a:ea typeface="Times New Roman" panose="02020603050405020304" pitchFamily="18" charset="0"/>
                      <a:cs typeface="Times New Roman" panose="02020603050405020304" pitchFamily="18" charset="0"/>
                    </a:rPr>
                    <a:t>RFD 06</a:t>
                  </a:r>
                  <a:endParaRPr kumimoji="0" lang="en-US" altLang="en-US" sz="1100" b="0" i="0" u="none" strike="noStrike" kern="0" cap="none" spc="0" normalizeH="0" baseline="0" noProof="0">
                    <a:ln>
                      <a:noFill/>
                    </a:ln>
                    <a:solidFill>
                      <a:prstClr val="white"/>
                    </a:solidFill>
                    <a:effectLst/>
                    <a:uLnTx/>
                    <a:uFillTx/>
                    <a:latin typeface="Raleway" pitchFamily="2" charset="0"/>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0" cap="none" spc="0" normalizeH="0" baseline="0" noProof="0">
                      <a:ln>
                        <a:noFill/>
                      </a:ln>
                      <a:solidFill>
                        <a:prstClr val="white"/>
                      </a:solidFill>
                      <a:effectLst/>
                      <a:uLnTx/>
                      <a:uFillTx/>
                      <a:latin typeface="Raleway" pitchFamily="2" charset="0"/>
                      <a:ea typeface="Times New Roman" panose="02020603050405020304" pitchFamily="18" charset="0"/>
                      <a:cs typeface="Times New Roman" panose="02020603050405020304" pitchFamily="18" charset="0"/>
                    </a:rPr>
                    <a:t>Final Refund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0" cap="none" spc="0" normalizeH="0" baseline="0" noProof="0">
                      <a:ln>
                        <a:noFill/>
                      </a:ln>
                      <a:solidFill>
                        <a:prstClr val="white"/>
                      </a:solidFill>
                      <a:effectLst/>
                      <a:uLnTx/>
                      <a:uFillTx/>
                      <a:latin typeface="Raleway" pitchFamily="2" charset="0"/>
                      <a:ea typeface="Times New Roman" panose="02020603050405020304" pitchFamily="18" charset="0"/>
                      <a:cs typeface="Times New Roman" panose="02020603050405020304" pitchFamily="18" charset="0"/>
                    </a:rPr>
                    <a:t> Order</a:t>
                  </a:r>
                  <a:endParaRPr kumimoji="0" lang="en-US" altLang="en-US" sz="1100" b="0" i="0" u="none" strike="noStrike" kern="0" cap="none" spc="0" normalizeH="0" baseline="0" noProof="0">
                    <a:ln>
                      <a:noFill/>
                    </a:ln>
                    <a:solidFill>
                      <a:prstClr val="white"/>
                    </a:solidFill>
                    <a:effectLst/>
                    <a:uLnTx/>
                    <a:uFillTx/>
                    <a:latin typeface="Raleway" pitchFamily="2" charset="0"/>
                  </a:endParaRPr>
                </a:p>
              </p:txBody>
            </p:sp>
          </p:grpSp>
          <p:sp>
            <p:nvSpPr>
              <p:cNvPr id="236" name="Прямоугольник"/>
              <p:cNvSpPr/>
              <p:nvPr/>
            </p:nvSpPr>
            <p:spPr>
              <a:xfrm>
                <a:off x="10618252" y="3773339"/>
                <a:ext cx="1477739" cy="674877"/>
              </a:xfrm>
              <a:prstGeom prst="rect">
                <a:avLst/>
              </a:prstGeom>
              <a:solidFill>
                <a:srgbClr val="00B050"/>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0" cap="none" spc="0" normalizeH="0" baseline="0" noProof="0">
                  <a:ln>
                    <a:noFill/>
                  </a:ln>
                  <a:solidFill>
                    <a:prstClr val="white"/>
                  </a:solidFill>
                  <a:effectLst/>
                  <a:uLnTx/>
                  <a:uFillTx/>
                  <a:latin typeface="Raleway" pitchFamily="2" charset="0"/>
                </a:endParaRPr>
              </a:p>
            </p:txBody>
          </p:sp>
          <p:sp>
            <p:nvSpPr>
              <p:cNvPr id="237" name="Text Box 23"/>
              <p:cNvSpPr txBox="1">
                <a:spLocks noChangeArrowheads="1"/>
              </p:cNvSpPr>
              <p:nvPr/>
            </p:nvSpPr>
            <p:spPr bwMode="auto">
              <a:xfrm>
                <a:off x="10562612" y="3803858"/>
                <a:ext cx="1589017" cy="437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prstClr val="white"/>
                    </a:solidFill>
                    <a:effectLst/>
                    <a:uLnTx/>
                    <a:uFillTx/>
                    <a:latin typeface="Raleway" pitchFamily="2" charset="0"/>
                    <a:ea typeface="Times New Roman" panose="02020603050405020304" pitchFamily="18" charset="0"/>
                    <a:cs typeface="Times New Roman" panose="02020603050405020304" pitchFamily="18" charset="0"/>
                  </a:rPr>
                  <a:t>Difference – Credit in Bank Not sanctioned – Credit in ECL</a:t>
                </a:r>
              </a:p>
            </p:txBody>
          </p:sp>
          <p:sp>
            <p:nvSpPr>
              <p:cNvPr id="238" name="Прямоугольник"/>
              <p:cNvSpPr/>
              <p:nvPr/>
            </p:nvSpPr>
            <p:spPr>
              <a:xfrm>
                <a:off x="10644471" y="4912830"/>
                <a:ext cx="1477739" cy="642824"/>
              </a:xfrm>
              <a:prstGeom prst="rect">
                <a:avLst/>
              </a:prstGeom>
              <a:solidFill>
                <a:srgbClr val="00B050"/>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0" cap="none" spc="0" normalizeH="0" baseline="0" noProof="0">
                  <a:ln>
                    <a:noFill/>
                  </a:ln>
                  <a:solidFill>
                    <a:prstClr val="white"/>
                  </a:solidFill>
                  <a:effectLst/>
                  <a:uLnTx/>
                  <a:uFillTx/>
                  <a:latin typeface="Raleway" pitchFamily="2" charset="0"/>
                </a:endParaRPr>
              </a:p>
            </p:txBody>
          </p:sp>
          <p:sp>
            <p:nvSpPr>
              <p:cNvPr id="239" name="Text Box 23"/>
              <p:cNvSpPr txBox="1">
                <a:spLocks noChangeArrowheads="1"/>
              </p:cNvSpPr>
              <p:nvPr/>
            </p:nvSpPr>
            <p:spPr bwMode="auto">
              <a:xfrm>
                <a:off x="10602983" y="4926764"/>
                <a:ext cx="1589017" cy="59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prstClr val="white"/>
                    </a:solidFill>
                    <a:effectLst/>
                    <a:uLnTx/>
                    <a:uFillTx/>
                    <a:latin typeface="Raleway" pitchFamily="2" charset="0"/>
                    <a:ea typeface="Times New Roman" panose="02020603050405020304" pitchFamily="18" charset="0"/>
                    <a:cs typeface="Times New Roman" panose="02020603050405020304" pitchFamily="18" charset="0"/>
                  </a:rPr>
                  <a:t>Show cause in RFD 08 for excess refund credited</a:t>
                </a:r>
              </a:p>
            </p:txBody>
          </p:sp>
          <p:grpSp>
            <p:nvGrpSpPr>
              <p:cNvPr id="240" name="Group 239"/>
              <p:cNvGrpSpPr/>
              <p:nvPr/>
            </p:nvGrpSpPr>
            <p:grpSpPr>
              <a:xfrm>
                <a:off x="7018126" y="4906422"/>
                <a:ext cx="2170765" cy="663575"/>
                <a:chOff x="6343134" y="4233484"/>
                <a:chExt cx="2170765" cy="663575"/>
              </a:xfrm>
            </p:grpSpPr>
            <p:sp>
              <p:nvSpPr>
                <p:cNvPr id="241" name="Прямоугольник"/>
                <p:cNvSpPr/>
                <p:nvPr/>
              </p:nvSpPr>
              <p:spPr>
                <a:xfrm>
                  <a:off x="6433001" y="4254235"/>
                  <a:ext cx="1960151" cy="640081"/>
                </a:xfrm>
                <a:prstGeom prst="rect">
                  <a:avLst/>
                </a:prstGeom>
                <a:solidFill>
                  <a:srgbClr val="0070C0"/>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0" cap="none" spc="0" normalizeH="0" baseline="0" noProof="0">
                    <a:ln>
                      <a:noFill/>
                    </a:ln>
                    <a:solidFill>
                      <a:srgbClr val="FF0000"/>
                    </a:solidFill>
                    <a:effectLst/>
                    <a:uLnTx/>
                    <a:uFillTx/>
                    <a:latin typeface="Raleway" pitchFamily="2" charset="0"/>
                  </a:endParaRPr>
                </a:p>
              </p:txBody>
            </p:sp>
            <p:sp>
              <p:nvSpPr>
                <p:cNvPr id="242" name="Text Box 26"/>
                <p:cNvSpPr txBox="1">
                  <a:spLocks noChangeArrowheads="1"/>
                </p:cNvSpPr>
                <p:nvPr/>
              </p:nvSpPr>
              <p:spPr bwMode="auto">
                <a:xfrm>
                  <a:off x="6343134" y="4233484"/>
                  <a:ext cx="217076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0" cap="none" spc="0" normalizeH="0" baseline="0" noProof="0">
                      <a:ln>
                        <a:noFill/>
                      </a:ln>
                      <a:solidFill>
                        <a:schemeClr val="bg1"/>
                      </a:solidFill>
                      <a:effectLst/>
                      <a:uLnTx/>
                      <a:uFillTx/>
                      <a:latin typeface="Raleway" pitchFamily="2" charset="0"/>
                      <a:ea typeface="Times New Roman" panose="02020603050405020304" pitchFamily="18" charset="0"/>
                      <a:cs typeface="Times New Roman" panose="02020603050405020304" pitchFamily="18" charset="0"/>
                    </a:rPr>
                    <a:t>Is amount sanctioned in RFD 06 is </a:t>
                  </a:r>
                  <a:r>
                    <a:rPr kumimoji="0" lang="en-US" altLang="en-US" sz="1100" b="1" i="0" u="none" strike="noStrike" kern="0" cap="none" spc="0" normalizeH="0" baseline="0" noProof="0">
                      <a:ln>
                        <a:noFill/>
                      </a:ln>
                      <a:solidFill>
                        <a:schemeClr val="bg1"/>
                      </a:solidFill>
                      <a:effectLst/>
                      <a:uLnTx/>
                      <a:uFillTx/>
                      <a:latin typeface="Raleway" pitchFamily="2" charset="0"/>
                      <a:ea typeface="Times New Roman" panose="02020603050405020304" pitchFamily="18" charset="0"/>
                      <a:cs typeface="Times New Roman" panose="02020603050405020304" pitchFamily="18" charset="0"/>
                    </a:rPr>
                    <a:t>less than</a:t>
                  </a:r>
                  <a:r>
                    <a:rPr kumimoji="0" lang="en-US" altLang="en-US" sz="1100" b="0" i="0" u="none" strike="noStrike" kern="0" cap="none" spc="0" normalizeH="0" baseline="0" noProof="0">
                      <a:ln>
                        <a:noFill/>
                      </a:ln>
                      <a:solidFill>
                        <a:schemeClr val="bg1"/>
                      </a:solidFill>
                      <a:effectLst/>
                      <a:uLnTx/>
                      <a:uFillTx/>
                      <a:latin typeface="Raleway" pitchFamily="2" charset="0"/>
                      <a:ea typeface="Times New Roman" panose="02020603050405020304" pitchFamily="18" charset="0"/>
                      <a:cs typeface="Times New Roman" panose="02020603050405020304" pitchFamily="18" charset="0"/>
                    </a:rPr>
                    <a:t> amount disbursed in RFD 04</a:t>
                  </a:r>
                  <a:endParaRPr kumimoji="0" lang="en-US" altLang="en-US" sz="1100" b="0" i="0" u="none" strike="noStrike" kern="0" cap="none" spc="0" normalizeH="0" baseline="0" noProof="0">
                    <a:ln>
                      <a:noFill/>
                    </a:ln>
                    <a:solidFill>
                      <a:schemeClr val="bg1"/>
                    </a:solidFill>
                    <a:effectLst/>
                    <a:uLnTx/>
                    <a:uFillTx/>
                    <a:latin typeface="Raleway" pitchFamily="2" charset="0"/>
                  </a:endParaRPr>
                </a:p>
              </p:txBody>
            </p:sp>
          </p:grpSp>
          <p:grpSp>
            <p:nvGrpSpPr>
              <p:cNvPr id="243" name="Group 242"/>
              <p:cNvGrpSpPr/>
              <p:nvPr/>
            </p:nvGrpSpPr>
            <p:grpSpPr>
              <a:xfrm>
                <a:off x="5031710" y="3771526"/>
                <a:ext cx="1102694" cy="694405"/>
                <a:chOff x="0" y="0"/>
                <a:chExt cx="1609374" cy="808475"/>
              </a:xfrm>
            </p:grpSpPr>
            <p:sp>
              <p:nvSpPr>
                <p:cNvPr id="244" name="Фигура"/>
                <p:cNvSpPr/>
                <p:nvPr/>
              </p:nvSpPr>
              <p:spPr>
                <a:xfrm>
                  <a:off x="129540" y="0"/>
                  <a:ext cx="1479834" cy="709415"/>
                </a:xfrm>
                <a:prstGeom prst="rect">
                  <a:avLst/>
                </a:prstGeom>
                <a:solidFill>
                  <a:srgbClr val="C4C6CB"/>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0" cap="none" spc="0" normalizeH="0" baseline="0" noProof="0">
                    <a:ln>
                      <a:noFill/>
                    </a:ln>
                    <a:solidFill>
                      <a:srgbClr val="FF0000"/>
                    </a:solidFill>
                    <a:effectLst/>
                    <a:uLnTx/>
                    <a:uFillTx/>
                    <a:latin typeface="Raleway" pitchFamily="2" charset="0"/>
                  </a:endParaRPr>
                </a:p>
              </p:txBody>
            </p:sp>
            <p:sp>
              <p:nvSpPr>
                <p:cNvPr id="245" name="Фигура"/>
                <p:cNvSpPr/>
                <p:nvPr/>
              </p:nvSpPr>
              <p:spPr>
                <a:xfrm>
                  <a:off x="60960" y="53340"/>
                  <a:ext cx="1479834" cy="709415"/>
                </a:xfrm>
                <a:prstGeom prst="rect">
                  <a:avLst/>
                </a:prstGeom>
                <a:solidFill>
                  <a:srgbClr val="656978"/>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0" cap="none" spc="0" normalizeH="0" baseline="0" noProof="0">
                    <a:ln>
                      <a:noFill/>
                    </a:ln>
                    <a:solidFill>
                      <a:srgbClr val="FF0000"/>
                    </a:solidFill>
                    <a:effectLst/>
                    <a:uLnTx/>
                    <a:uFillTx/>
                    <a:latin typeface="Raleway" pitchFamily="2" charset="0"/>
                  </a:endParaRPr>
                </a:p>
              </p:txBody>
            </p:sp>
            <p:sp>
              <p:nvSpPr>
                <p:cNvPr id="246" name="Фигура"/>
                <p:cNvSpPr/>
                <p:nvPr/>
              </p:nvSpPr>
              <p:spPr>
                <a:xfrm>
                  <a:off x="0" y="99060"/>
                  <a:ext cx="1479834" cy="709415"/>
                </a:xfrm>
                <a:prstGeom prst="rect">
                  <a:avLst/>
                </a:prstGeom>
                <a:solidFill>
                  <a:srgbClr val="474853"/>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0" cap="none" spc="0" normalizeH="0" baseline="0" noProof="0">
                    <a:ln>
                      <a:noFill/>
                    </a:ln>
                    <a:solidFill>
                      <a:srgbClr val="FF0000"/>
                    </a:solidFill>
                    <a:effectLst/>
                    <a:uLnTx/>
                    <a:uFillTx/>
                    <a:latin typeface="Raleway" pitchFamily="2" charset="0"/>
                  </a:endParaRPr>
                </a:p>
              </p:txBody>
            </p:sp>
          </p:grpSp>
          <p:sp>
            <p:nvSpPr>
              <p:cNvPr id="247" name="Text Box 9"/>
              <p:cNvSpPr txBox="1">
                <a:spLocks noChangeArrowheads="1"/>
              </p:cNvSpPr>
              <p:nvPr/>
            </p:nvSpPr>
            <p:spPr bwMode="auto">
              <a:xfrm>
                <a:off x="4967285" y="3867447"/>
                <a:ext cx="1178663"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0" cap="none" spc="0" normalizeH="0" baseline="0" noProof="0">
                    <a:ln>
                      <a:noFill/>
                    </a:ln>
                    <a:solidFill>
                      <a:prstClr val="white"/>
                    </a:solidFill>
                    <a:effectLst/>
                    <a:uLnTx/>
                    <a:uFillTx/>
                    <a:latin typeface="Raleway" pitchFamily="2" charset="0"/>
                    <a:ea typeface="Times New Roman" panose="02020603050405020304" pitchFamily="18" charset="0"/>
                    <a:cs typeface="Times New Roman" panose="02020603050405020304" pitchFamily="18" charset="0"/>
                  </a:rPr>
                  <a:t>RFD 04</a:t>
                </a:r>
                <a:endParaRPr kumimoji="0" lang="en-US" altLang="en-US" sz="1100" b="0" i="0" u="none" strike="noStrike" kern="0" cap="none" spc="0" normalizeH="0" baseline="0" noProof="0">
                  <a:ln>
                    <a:noFill/>
                  </a:ln>
                  <a:solidFill>
                    <a:prstClr val="white"/>
                  </a:solidFill>
                  <a:effectLst/>
                  <a:uLnTx/>
                  <a:uFillTx/>
                  <a:latin typeface="Raleway" pitchFamily="2" charset="0"/>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0" cap="none" spc="0" normalizeH="0" baseline="0" noProof="0">
                    <a:ln>
                      <a:noFill/>
                    </a:ln>
                    <a:solidFill>
                      <a:prstClr val="white"/>
                    </a:solidFill>
                    <a:effectLst/>
                    <a:uLnTx/>
                    <a:uFillTx/>
                    <a:latin typeface="Raleway" pitchFamily="2" charset="0"/>
                    <a:ea typeface="Times New Roman" panose="02020603050405020304" pitchFamily="18" charset="0"/>
                    <a:cs typeface="Times New Roman" panose="02020603050405020304" pitchFamily="18" charset="0"/>
                  </a:rPr>
                  <a:t>Provisional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0" cap="none" spc="0" normalizeH="0" baseline="0" noProof="0">
                    <a:ln>
                      <a:noFill/>
                    </a:ln>
                    <a:solidFill>
                      <a:prstClr val="white"/>
                    </a:solidFill>
                    <a:effectLst/>
                    <a:uLnTx/>
                    <a:uFillTx/>
                    <a:latin typeface="Raleway" pitchFamily="2" charset="0"/>
                    <a:ea typeface="Times New Roman" panose="02020603050405020304" pitchFamily="18" charset="0"/>
                    <a:cs typeface="Times New Roman" panose="02020603050405020304" pitchFamily="18" charset="0"/>
                  </a:rPr>
                  <a:t>Refund @ 90%</a:t>
                </a:r>
                <a:endParaRPr kumimoji="0" lang="en-US" altLang="en-US" sz="1100" b="0" i="0" u="none" strike="noStrike" kern="0" cap="none" spc="0" normalizeH="0" baseline="0" noProof="0">
                  <a:ln>
                    <a:noFill/>
                  </a:ln>
                  <a:solidFill>
                    <a:prstClr val="white"/>
                  </a:solidFill>
                  <a:effectLst/>
                  <a:uLnTx/>
                  <a:uFillTx/>
                  <a:latin typeface="Raleway" pitchFamily="2"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0" cap="none" spc="0" normalizeH="0" baseline="0" noProof="0">
                  <a:ln>
                    <a:noFill/>
                  </a:ln>
                  <a:solidFill>
                    <a:prstClr val="white"/>
                  </a:solidFill>
                  <a:effectLst/>
                  <a:uLnTx/>
                  <a:uFillTx/>
                  <a:latin typeface="Raleway" pitchFamily="2" charset="0"/>
                </a:endParaRPr>
              </a:p>
            </p:txBody>
          </p:sp>
          <p:grpSp>
            <p:nvGrpSpPr>
              <p:cNvPr id="248" name="Group 247"/>
              <p:cNvGrpSpPr/>
              <p:nvPr/>
            </p:nvGrpSpPr>
            <p:grpSpPr>
              <a:xfrm>
                <a:off x="1772350" y="4851781"/>
                <a:ext cx="1741196" cy="694405"/>
                <a:chOff x="4727920" y="4597650"/>
                <a:chExt cx="1158230" cy="694405"/>
              </a:xfrm>
            </p:grpSpPr>
            <p:grpSp>
              <p:nvGrpSpPr>
                <p:cNvPr id="249" name="Group 248"/>
                <p:cNvGrpSpPr/>
                <p:nvPr/>
              </p:nvGrpSpPr>
              <p:grpSpPr>
                <a:xfrm>
                  <a:off x="4786009" y="4597650"/>
                  <a:ext cx="1100141" cy="694405"/>
                  <a:chOff x="0" y="0"/>
                  <a:chExt cx="1609374" cy="808475"/>
                </a:xfrm>
              </p:grpSpPr>
              <p:sp>
                <p:nvSpPr>
                  <p:cNvPr id="251" name="Фигура"/>
                  <p:cNvSpPr/>
                  <p:nvPr/>
                </p:nvSpPr>
                <p:spPr>
                  <a:xfrm>
                    <a:off x="129540" y="0"/>
                    <a:ext cx="1479834" cy="709415"/>
                  </a:xfrm>
                  <a:prstGeom prst="rect">
                    <a:avLst/>
                  </a:prstGeom>
                  <a:solidFill>
                    <a:srgbClr val="C4C6CB"/>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0" cap="none" spc="0" normalizeH="0" baseline="0" noProof="0">
                      <a:ln>
                        <a:noFill/>
                      </a:ln>
                      <a:solidFill>
                        <a:srgbClr val="FF0000"/>
                      </a:solidFill>
                      <a:effectLst/>
                      <a:uLnTx/>
                      <a:uFillTx/>
                      <a:latin typeface="Raleway" pitchFamily="2" charset="0"/>
                    </a:endParaRPr>
                  </a:p>
                </p:txBody>
              </p:sp>
              <p:sp>
                <p:nvSpPr>
                  <p:cNvPr id="252" name="Фигура"/>
                  <p:cNvSpPr/>
                  <p:nvPr/>
                </p:nvSpPr>
                <p:spPr>
                  <a:xfrm>
                    <a:off x="60960" y="53340"/>
                    <a:ext cx="1479834" cy="709415"/>
                  </a:xfrm>
                  <a:prstGeom prst="rect">
                    <a:avLst/>
                  </a:prstGeom>
                  <a:solidFill>
                    <a:srgbClr val="656978"/>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0" cap="none" spc="0" normalizeH="0" baseline="0" noProof="0">
                      <a:ln>
                        <a:noFill/>
                      </a:ln>
                      <a:solidFill>
                        <a:srgbClr val="FF0000"/>
                      </a:solidFill>
                      <a:effectLst/>
                      <a:uLnTx/>
                      <a:uFillTx/>
                      <a:latin typeface="Raleway" pitchFamily="2" charset="0"/>
                    </a:endParaRPr>
                  </a:p>
                </p:txBody>
              </p:sp>
              <p:sp>
                <p:nvSpPr>
                  <p:cNvPr id="253" name="Фигура"/>
                  <p:cNvSpPr/>
                  <p:nvPr/>
                </p:nvSpPr>
                <p:spPr>
                  <a:xfrm>
                    <a:off x="0" y="99060"/>
                    <a:ext cx="1479834" cy="709415"/>
                  </a:xfrm>
                  <a:prstGeom prst="rect">
                    <a:avLst/>
                  </a:prstGeom>
                  <a:solidFill>
                    <a:srgbClr val="474853"/>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0" cap="none" spc="0" normalizeH="0" baseline="0" noProof="0">
                      <a:ln>
                        <a:noFill/>
                      </a:ln>
                      <a:solidFill>
                        <a:srgbClr val="FF0000"/>
                      </a:solidFill>
                      <a:effectLst/>
                      <a:uLnTx/>
                      <a:uFillTx/>
                      <a:latin typeface="Raleway" pitchFamily="2" charset="0"/>
                    </a:endParaRPr>
                  </a:p>
                </p:txBody>
              </p:sp>
            </p:grpSp>
            <p:sp>
              <p:nvSpPr>
                <p:cNvPr id="250" name="Text Box 4"/>
                <p:cNvSpPr txBox="1">
                  <a:spLocks noChangeArrowheads="1"/>
                </p:cNvSpPr>
                <p:nvPr/>
              </p:nvSpPr>
              <p:spPr bwMode="auto">
                <a:xfrm>
                  <a:off x="4727920" y="4661794"/>
                  <a:ext cx="1138499" cy="59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0" cap="none" spc="0" normalizeH="0" baseline="0" noProof="0">
                      <a:ln>
                        <a:noFill/>
                      </a:ln>
                      <a:solidFill>
                        <a:prstClr val="white"/>
                      </a:solidFill>
                      <a:effectLst/>
                      <a:uLnTx/>
                      <a:uFillTx/>
                      <a:latin typeface="Raleway" pitchFamily="2" charset="0"/>
                      <a:ea typeface="Times New Roman" panose="02020603050405020304" pitchFamily="18" charset="0"/>
                      <a:cs typeface="Times New Roman" panose="02020603050405020304" pitchFamily="18" charset="0"/>
                    </a:rPr>
                    <a:t>RFD 02</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0" cap="none" spc="0" normalizeH="0" baseline="0" noProof="0">
                      <a:ln>
                        <a:noFill/>
                      </a:ln>
                      <a:solidFill>
                        <a:prstClr val="white"/>
                      </a:solidFill>
                      <a:effectLst/>
                      <a:uLnTx/>
                      <a:uFillTx/>
                      <a:latin typeface="Raleway" pitchFamily="2" charset="0"/>
                      <a:ea typeface="Times New Roman" panose="02020603050405020304" pitchFamily="18" charset="0"/>
                      <a:cs typeface="Times New Roman" panose="02020603050405020304" pitchFamily="18" charset="0"/>
                    </a:rPr>
                    <a:t>Acknowledgement for complete application</a:t>
                  </a:r>
                </a:p>
              </p:txBody>
            </p:sp>
          </p:grpSp>
          <p:grpSp>
            <p:nvGrpSpPr>
              <p:cNvPr id="254" name="Group 253"/>
              <p:cNvGrpSpPr/>
              <p:nvPr/>
            </p:nvGrpSpPr>
            <p:grpSpPr>
              <a:xfrm>
                <a:off x="1942832" y="2830239"/>
                <a:ext cx="1587932" cy="694405"/>
                <a:chOff x="0" y="0"/>
                <a:chExt cx="1609374" cy="808475"/>
              </a:xfrm>
            </p:grpSpPr>
            <p:sp>
              <p:nvSpPr>
                <p:cNvPr id="255" name="Фигура"/>
                <p:cNvSpPr/>
                <p:nvPr/>
              </p:nvSpPr>
              <p:spPr>
                <a:xfrm>
                  <a:off x="129540" y="0"/>
                  <a:ext cx="1479834" cy="709415"/>
                </a:xfrm>
                <a:prstGeom prst="rect">
                  <a:avLst/>
                </a:prstGeom>
                <a:solidFill>
                  <a:srgbClr val="C4C6CB"/>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0" cap="none" spc="0" normalizeH="0" baseline="0" noProof="0">
                    <a:ln>
                      <a:noFill/>
                    </a:ln>
                    <a:solidFill>
                      <a:srgbClr val="FF0000"/>
                    </a:solidFill>
                    <a:effectLst/>
                    <a:uLnTx/>
                    <a:uFillTx/>
                    <a:latin typeface="Raleway" pitchFamily="2" charset="0"/>
                  </a:endParaRPr>
                </a:p>
              </p:txBody>
            </p:sp>
            <p:sp>
              <p:nvSpPr>
                <p:cNvPr id="256" name="Фигура"/>
                <p:cNvSpPr/>
                <p:nvPr/>
              </p:nvSpPr>
              <p:spPr>
                <a:xfrm>
                  <a:off x="60960" y="53340"/>
                  <a:ext cx="1479834" cy="709415"/>
                </a:xfrm>
                <a:prstGeom prst="rect">
                  <a:avLst/>
                </a:prstGeom>
                <a:solidFill>
                  <a:srgbClr val="656978"/>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0" cap="none" spc="0" normalizeH="0" baseline="0" noProof="0">
                    <a:ln>
                      <a:noFill/>
                    </a:ln>
                    <a:solidFill>
                      <a:srgbClr val="FF0000"/>
                    </a:solidFill>
                    <a:effectLst/>
                    <a:uLnTx/>
                    <a:uFillTx/>
                    <a:latin typeface="Raleway" pitchFamily="2" charset="0"/>
                  </a:endParaRPr>
                </a:p>
              </p:txBody>
            </p:sp>
            <p:sp>
              <p:nvSpPr>
                <p:cNvPr id="257" name="Фигура"/>
                <p:cNvSpPr/>
                <p:nvPr/>
              </p:nvSpPr>
              <p:spPr>
                <a:xfrm>
                  <a:off x="0" y="99060"/>
                  <a:ext cx="1479834" cy="709415"/>
                </a:xfrm>
                <a:prstGeom prst="rect">
                  <a:avLst/>
                </a:prstGeom>
                <a:solidFill>
                  <a:srgbClr val="474853"/>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0" cap="none" spc="0" normalizeH="0" baseline="0" noProof="0">
                    <a:ln>
                      <a:noFill/>
                    </a:ln>
                    <a:solidFill>
                      <a:srgbClr val="FF0000"/>
                    </a:solidFill>
                    <a:effectLst/>
                    <a:uLnTx/>
                    <a:uFillTx/>
                    <a:latin typeface="Raleway" pitchFamily="2" charset="0"/>
                  </a:endParaRPr>
                </a:p>
              </p:txBody>
            </p:sp>
          </p:grpSp>
          <p:sp>
            <p:nvSpPr>
              <p:cNvPr id="258" name="Text Box 9"/>
              <p:cNvSpPr txBox="1">
                <a:spLocks noChangeArrowheads="1"/>
              </p:cNvSpPr>
              <p:nvPr/>
            </p:nvSpPr>
            <p:spPr bwMode="auto">
              <a:xfrm>
                <a:off x="2092682" y="2921941"/>
                <a:ext cx="1178663"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prstClr val="white"/>
                    </a:solidFill>
                    <a:effectLst/>
                    <a:uLnTx/>
                    <a:uFillTx/>
                    <a:latin typeface="Raleway" pitchFamily="2" charset="0"/>
                    <a:ea typeface="Times New Roman" panose="02020603050405020304" pitchFamily="18" charset="0"/>
                    <a:cs typeface="Times New Roman" panose="02020603050405020304" pitchFamily="18" charset="0"/>
                  </a:rPr>
                  <a:t>RFD 03</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prstClr val="white"/>
                    </a:solidFill>
                    <a:effectLst/>
                    <a:uLnTx/>
                    <a:uFillTx/>
                    <a:latin typeface="Raleway" pitchFamily="2" charset="0"/>
                    <a:ea typeface="Times New Roman" panose="02020603050405020304" pitchFamily="18" charset="0"/>
                    <a:cs typeface="Times New Roman" panose="02020603050405020304" pitchFamily="18" charset="0"/>
                  </a:rPr>
                  <a:t>Deficiency Memo</a:t>
                </a:r>
              </a:p>
            </p:txBody>
          </p:sp>
          <p:grpSp>
            <p:nvGrpSpPr>
              <p:cNvPr id="259" name="Group 258"/>
              <p:cNvGrpSpPr/>
              <p:nvPr/>
            </p:nvGrpSpPr>
            <p:grpSpPr>
              <a:xfrm>
                <a:off x="3925012" y="2713054"/>
                <a:ext cx="2265629" cy="813989"/>
                <a:chOff x="0" y="0"/>
                <a:chExt cx="1609374" cy="808475"/>
              </a:xfrm>
            </p:grpSpPr>
            <p:sp>
              <p:nvSpPr>
                <p:cNvPr id="260" name="Фигура"/>
                <p:cNvSpPr/>
                <p:nvPr/>
              </p:nvSpPr>
              <p:spPr>
                <a:xfrm>
                  <a:off x="129540" y="0"/>
                  <a:ext cx="1479834" cy="709415"/>
                </a:xfrm>
                <a:prstGeom prst="rect">
                  <a:avLst/>
                </a:prstGeom>
                <a:solidFill>
                  <a:srgbClr val="C4C6CB"/>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0" cap="none" spc="0" normalizeH="0" baseline="0" noProof="0">
                    <a:ln>
                      <a:noFill/>
                    </a:ln>
                    <a:solidFill>
                      <a:srgbClr val="FF0000"/>
                    </a:solidFill>
                    <a:effectLst/>
                    <a:uLnTx/>
                    <a:uFillTx/>
                    <a:latin typeface="Raleway" pitchFamily="2" charset="0"/>
                  </a:endParaRPr>
                </a:p>
              </p:txBody>
            </p:sp>
            <p:sp>
              <p:nvSpPr>
                <p:cNvPr id="261" name="Фигура"/>
                <p:cNvSpPr/>
                <p:nvPr/>
              </p:nvSpPr>
              <p:spPr>
                <a:xfrm>
                  <a:off x="60960" y="53340"/>
                  <a:ext cx="1479834" cy="709415"/>
                </a:xfrm>
                <a:prstGeom prst="rect">
                  <a:avLst/>
                </a:prstGeom>
                <a:solidFill>
                  <a:srgbClr val="656978"/>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0" cap="none" spc="0" normalizeH="0" baseline="0" noProof="0">
                    <a:ln>
                      <a:noFill/>
                    </a:ln>
                    <a:solidFill>
                      <a:srgbClr val="FF0000"/>
                    </a:solidFill>
                    <a:effectLst/>
                    <a:uLnTx/>
                    <a:uFillTx/>
                    <a:latin typeface="Raleway" pitchFamily="2" charset="0"/>
                  </a:endParaRPr>
                </a:p>
              </p:txBody>
            </p:sp>
            <p:sp>
              <p:nvSpPr>
                <p:cNvPr id="262" name="Фигура"/>
                <p:cNvSpPr/>
                <p:nvPr/>
              </p:nvSpPr>
              <p:spPr>
                <a:xfrm>
                  <a:off x="0" y="99060"/>
                  <a:ext cx="1479834" cy="709415"/>
                </a:xfrm>
                <a:prstGeom prst="rect">
                  <a:avLst/>
                </a:prstGeom>
                <a:solidFill>
                  <a:srgbClr val="474853"/>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0" cap="none" spc="0" normalizeH="0" baseline="0" noProof="0">
                    <a:ln>
                      <a:noFill/>
                    </a:ln>
                    <a:solidFill>
                      <a:srgbClr val="FF0000"/>
                    </a:solidFill>
                    <a:effectLst/>
                    <a:uLnTx/>
                    <a:uFillTx/>
                    <a:latin typeface="Raleway" pitchFamily="2" charset="0"/>
                  </a:endParaRPr>
                </a:p>
              </p:txBody>
            </p:sp>
          </p:grpSp>
          <p:sp>
            <p:nvSpPr>
              <p:cNvPr id="263" name="Text Box 9"/>
              <p:cNvSpPr txBox="1">
                <a:spLocks noChangeArrowheads="1"/>
              </p:cNvSpPr>
              <p:nvPr/>
            </p:nvSpPr>
            <p:spPr bwMode="auto">
              <a:xfrm>
                <a:off x="3955091" y="2788716"/>
                <a:ext cx="2023107" cy="71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prstClr val="white"/>
                    </a:solidFill>
                    <a:effectLst/>
                    <a:uLnTx/>
                    <a:uFillTx/>
                    <a:latin typeface="Raleway" pitchFamily="2" charset="0"/>
                    <a:ea typeface="Times New Roman" panose="02020603050405020304" pitchFamily="18" charset="0"/>
                    <a:cs typeface="Times New Roman" panose="02020603050405020304" pitchFamily="18" charset="0"/>
                  </a:rPr>
                  <a:t>Application is deemed to have not been filed and a will re-credited to ECL automatically. File fresh RFD 01 for this period again</a:t>
                </a:r>
              </a:p>
            </p:txBody>
          </p:sp>
          <p:grpSp>
            <p:nvGrpSpPr>
              <p:cNvPr id="264" name="Group 263"/>
              <p:cNvGrpSpPr/>
              <p:nvPr/>
            </p:nvGrpSpPr>
            <p:grpSpPr>
              <a:xfrm>
                <a:off x="3663518" y="4899485"/>
                <a:ext cx="1088466" cy="632460"/>
                <a:chOff x="5408862" y="3394854"/>
                <a:chExt cx="1088466" cy="632460"/>
              </a:xfrm>
            </p:grpSpPr>
            <p:sp>
              <p:nvSpPr>
                <p:cNvPr id="265" name="Прямоугольник"/>
                <p:cNvSpPr/>
                <p:nvPr/>
              </p:nvSpPr>
              <p:spPr>
                <a:xfrm>
                  <a:off x="5487896" y="3394854"/>
                  <a:ext cx="949951" cy="632460"/>
                </a:xfrm>
                <a:prstGeom prst="rect">
                  <a:avLst/>
                </a:prstGeom>
                <a:solidFill>
                  <a:srgbClr val="ED7D31">
                    <a:lumMod val="40000"/>
                    <a:lumOff val="60000"/>
                  </a:srgbClr>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0" cap="none" spc="0" normalizeH="0" baseline="0" noProof="0">
                    <a:ln>
                      <a:noFill/>
                    </a:ln>
                    <a:solidFill>
                      <a:prstClr val="black"/>
                    </a:solidFill>
                    <a:effectLst/>
                    <a:uLnTx/>
                    <a:uFillTx/>
                    <a:latin typeface="Raleway" pitchFamily="2" charset="0"/>
                  </a:endParaRPr>
                </a:p>
              </p:txBody>
            </p:sp>
            <p:sp>
              <p:nvSpPr>
                <p:cNvPr id="266" name="Text Box 28"/>
                <p:cNvSpPr txBox="1">
                  <a:spLocks noChangeArrowheads="1"/>
                </p:cNvSpPr>
                <p:nvPr/>
              </p:nvSpPr>
              <p:spPr bwMode="auto">
                <a:xfrm>
                  <a:off x="5408862" y="3419943"/>
                  <a:ext cx="1088466" cy="538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0" cap="none" spc="0" normalizeH="0" baseline="0" noProof="0">
                      <a:ln>
                        <a:noFill/>
                      </a:ln>
                      <a:solidFill>
                        <a:prstClr val="black"/>
                      </a:solidFill>
                      <a:effectLst/>
                      <a:uLnTx/>
                      <a:uFillTx/>
                      <a:latin typeface="Raleway" pitchFamily="2" charset="0"/>
                      <a:ea typeface="Times New Roman" panose="02020603050405020304" pitchFamily="18" charset="0"/>
                      <a:cs typeface="Times New Roman" panose="02020603050405020304" pitchFamily="18" charset="0"/>
                    </a:rPr>
                    <a:t>Within 7 days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0" cap="none" spc="0" normalizeH="0" baseline="0" noProof="0">
                      <a:ln>
                        <a:noFill/>
                      </a:ln>
                      <a:solidFill>
                        <a:prstClr val="black"/>
                      </a:solidFill>
                      <a:effectLst/>
                      <a:uLnTx/>
                      <a:uFillTx/>
                      <a:latin typeface="Raleway" pitchFamily="2" charset="0"/>
                      <a:ea typeface="Times New Roman" panose="02020603050405020304" pitchFamily="18" charset="0"/>
                      <a:cs typeface="Times New Roman" panose="02020603050405020304" pitchFamily="18" charset="0"/>
                    </a:rPr>
                    <a:t>Officer fully Satisfied</a:t>
                  </a:r>
                </a:p>
              </p:txBody>
            </p:sp>
          </p:grpSp>
          <p:cxnSp>
            <p:nvCxnSpPr>
              <p:cNvPr id="267" name="Линия"/>
              <p:cNvCxnSpPr>
                <a:cxnSpLocks/>
                <a:stCxn id="221" idx="1"/>
                <a:endCxn id="217" idx="3"/>
              </p:cNvCxnSpPr>
              <p:nvPr/>
            </p:nvCxnSpPr>
            <p:spPr>
              <a:xfrm flipH="1" flipV="1">
                <a:off x="9188889" y="3126425"/>
                <a:ext cx="1364529" cy="514"/>
              </a:xfrm>
              <a:prstGeom prst="line">
                <a:avLst/>
              </a:prstGeom>
              <a:ln w="19050">
                <a:solidFill>
                  <a:srgbClr val="E7E6E6">
                    <a:lumMod val="50000"/>
                  </a:srgbClr>
                </a:solidFill>
                <a:miter lim="400000"/>
                <a:headEnd type="triangle"/>
              </a:ln>
            </p:spPr>
          </p:cxnSp>
          <p:cxnSp>
            <p:nvCxnSpPr>
              <p:cNvPr id="268" name="Линия"/>
              <p:cNvCxnSpPr/>
              <p:nvPr/>
            </p:nvCxnSpPr>
            <p:spPr>
              <a:xfrm flipH="1">
                <a:off x="7248111" y="4142156"/>
                <a:ext cx="229083" cy="0"/>
              </a:xfrm>
              <a:prstGeom prst="line">
                <a:avLst/>
              </a:prstGeom>
              <a:ln w="19050">
                <a:solidFill>
                  <a:srgbClr val="E7E6E6">
                    <a:lumMod val="50000"/>
                  </a:srgbClr>
                </a:solidFill>
                <a:miter lim="400000"/>
                <a:headEnd type="triangle"/>
              </a:ln>
            </p:spPr>
          </p:cxnSp>
          <p:cxnSp>
            <p:nvCxnSpPr>
              <p:cNvPr id="269" name="Линия"/>
              <p:cNvCxnSpPr/>
              <p:nvPr/>
            </p:nvCxnSpPr>
            <p:spPr>
              <a:xfrm flipH="1">
                <a:off x="8749988" y="4127971"/>
                <a:ext cx="229083" cy="0"/>
              </a:xfrm>
              <a:prstGeom prst="line">
                <a:avLst/>
              </a:prstGeom>
              <a:ln w="19050">
                <a:solidFill>
                  <a:srgbClr val="E7E6E6">
                    <a:lumMod val="50000"/>
                  </a:srgbClr>
                </a:solidFill>
                <a:miter lim="400000"/>
                <a:headEnd type="triangle"/>
              </a:ln>
            </p:spPr>
          </p:cxnSp>
          <p:cxnSp>
            <p:nvCxnSpPr>
              <p:cNvPr id="270" name="Линия"/>
              <p:cNvCxnSpPr/>
              <p:nvPr/>
            </p:nvCxnSpPr>
            <p:spPr>
              <a:xfrm>
                <a:off x="8043395" y="3439561"/>
                <a:ext cx="0" cy="407829"/>
              </a:xfrm>
              <a:prstGeom prst="line">
                <a:avLst/>
              </a:prstGeom>
              <a:ln w="19050">
                <a:solidFill>
                  <a:srgbClr val="E7E6E6">
                    <a:lumMod val="50000"/>
                  </a:srgbClr>
                </a:solidFill>
                <a:miter lim="400000"/>
                <a:headEnd type="triangle"/>
              </a:ln>
            </p:spPr>
          </p:cxnSp>
          <p:cxnSp>
            <p:nvCxnSpPr>
              <p:cNvPr id="271" name="Линия"/>
              <p:cNvCxnSpPr/>
              <p:nvPr/>
            </p:nvCxnSpPr>
            <p:spPr>
              <a:xfrm flipH="1">
                <a:off x="6162864" y="4142156"/>
                <a:ext cx="229083" cy="0"/>
              </a:xfrm>
              <a:prstGeom prst="line">
                <a:avLst/>
              </a:prstGeom>
              <a:ln w="19050">
                <a:solidFill>
                  <a:srgbClr val="E7E6E6">
                    <a:lumMod val="50000"/>
                  </a:srgbClr>
                </a:solidFill>
                <a:miter lim="400000"/>
                <a:headEnd type="triangle"/>
              </a:ln>
            </p:spPr>
          </p:cxnSp>
          <p:cxnSp>
            <p:nvCxnSpPr>
              <p:cNvPr id="272" name="Линия"/>
              <p:cNvCxnSpPr/>
              <p:nvPr/>
            </p:nvCxnSpPr>
            <p:spPr>
              <a:xfrm flipH="1">
                <a:off x="3530764" y="5213030"/>
                <a:ext cx="229083" cy="0"/>
              </a:xfrm>
              <a:prstGeom prst="line">
                <a:avLst/>
              </a:prstGeom>
              <a:ln w="19050">
                <a:solidFill>
                  <a:srgbClr val="E7E6E6">
                    <a:lumMod val="50000"/>
                  </a:srgbClr>
                </a:solidFill>
                <a:miter lim="400000"/>
                <a:headEnd type="triangle"/>
              </a:ln>
            </p:spPr>
          </p:cxnSp>
          <p:sp>
            <p:nvSpPr>
              <p:cNvPr id="273" name="Линия"/>
              <p:cNvSpPr/>
              <p:nvPr/>
            </p:nvSpPr>
            <p:spPr>
              <a:xfrm>
                <a:off x="1181894" y="3129417"/>
                <a:ext cx="690033" cy="688704"/>
              </a:xfrm>
              <a:custGeom>
                <a:avLst/>
                <a:gdLst/>
                <a:ahLst/>
                <a:cxnLst>
                  <a:cxn ang="0">
                    <a:pos x="wd2" y="hd2"/>
                  </a:cxn>
                  <a:cxn ang="5400000">
                    <a:pos x="wd2" y="hd2"/>
                  </a:cxn>
                  <a:cxn ang="10800000">
                    <a:pos x="wd2" y="hd2"/>
                  </a:cxn>
                  <a:cxn ang="16200000">
                    <a:pos x="wd2" y="hd2"/>
                  </a:cxn>
                </a:cxnLst>
                <a:rect l="0" t="0" r="r" b="b"/>
                <a:pathLst>
                  <a:path w="21600" h="21459" extrusionOk="0">
                    <a:moveTo>
                      <a:pt x="21600" y="19"/>
                    </a:moveTo>
                    <a:lnTo>
                      <a:pt x="5846" y="19"/>
                    </a:lnTo>
                    <a:cubicBezTo>
                      <a:pt x="4263" y="-141"/>
                      <a:pt x="2708" y="678"/>
                      <a:pt x="1584" y="2264"/>
                    </a:cubicBezTo>
                    <a:cubicBezTo>
                      <a:pt x="655" y="3575"/>
                      <a:pt x="93" y="5317"/>
                      <a:pt x="0" y="7168"/>
                    </a:cubicBezTo>
                    <a:lnTo>
                      <a:pt x="0" y="21459"/>
                    </a:lnTo>
                  </a:path>
                </a:pathLst>
              </a:custGeom>
              <a:noFill/>
              <a:ln w="19050" cap="flat">
                <a:solidFill>
                  <a:srgbClr val="E7E6E6">
                    <a:lumMod val="50000"/>
                  </a:srgbClr>
                </a:solidFill>
                <a:prstDash val="solid"/>
                <a:miter lim="400000"/>
                <a:headEnd type="triangle" w="med" len="med"/>
              </a:ln>
              <a:effectLst/>
            </p:spPr>
            <p:txBody>
              <a:bodyPr wrap="square" lIns="0" tIns="0" rIns="0" bIns="0" numCol="1"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sz="3200">
                    <a:solidFill>
                      <a:srgbClr val="FFFFFF"/>
                    </a:solidFill>
                  </a:defRPr>
                </a:pPr>
                <a:endParaRPr kumimoji="0" sz="3200" b="0" i="0" u="none" strike="noStrike" kern="0" cap="none" spc="0" normalizeH="0" baseline="0" noProof="0">
                  <a:ln>
                    <a:noFill/>
                  </a:ln>
                  <a:solidFill>
                    <a:srgbClr val="FFFFFF"/>
                  </a:solidFill>
                  <a:effectLst/>
                  <a:uLnTx/>
                  <a:uFillTx/>
                  <a:latin typeface="Raleway" pitchFamily="2" charset="0"/>
                  <a:sym typeface="Helvetica Neue Medium"/>
                </a:endParaRPr>
              </a:p>
            </p:txBody>
          </p:sp>
          <p:sp>
            <p:nvSpPr>
              <p:cNvPr id="274" name="Линия"/>
              <p:cNvSpPr/>
              <p:nvPr/>
            </p:nvSpPr>
            <p:spPr>
              <a:xfrm>
                <a:off x="1173022" y="4524346"/>
                <a:ext cx="690033" cy="688684"/>
              </a:xfrm>
              <a:custGeom>
                <a:avLst/>
                <a:gdLst/>
                <a:ahLst/>
                <a:cxnLst>
                  <a:cxn ang="0">
                    <a:pos x="wd2" y="hd2"/>
                  </a:cxn>
                  <a:cxn ang="5400000">
                    <a:pos x="wd2" y="hd2"/>
                  </a:cxn>
                  <a:cxn ang="10800000">
                    <a:pos x="wd2" y="hd2"/>
                  </a:cxn>
                  <a:cxn ang="16200000">
                    <a:pos x="wd2" y="hd2"/>
                  </a:cxn>
                </a:cxnLst>
                <a:rect l="0" t="0" r="r" b="b"/>
                <a:pathLst>
                  <a:path w="21600" h="21459" extrusionOk="0">
                    <a:moveTo>
                      <a:pt x="21600" y="21440"/>
                    </a:moveTo>
                    <a:lnTo>
                      <a:pt x="5846" y="21440"/>
                    </a:lnTo>
                    <a:cubicBezTo>
                      <a:pt x="4263" y="21600"/>
                      <a:pt x="2708" y="20781"/>
                      <a:pt x="1584" y="19195"/>
                    </a:cubicBezTo>
                    <a:cubicBezTo>
                      <a:pt x="655" y="17884"/>
                      <a:pt x="93" y="16142"/>
                      <a:pt x="0" y="14291"/>
                    </a:cubicBezTo>
                    <a:lnTo>
                      <a:pt x="0" y="0"/>
                    </a:lnTo>
                  </a:path>
                </a:pathLst>
              </a:custGeom>
              <a:noFill/>
              <a:ln w="19050" cap="flat">
                <a:solidFill>
                  <a:srgbClr val="E7E6E6">
                    <a:lumMod val="50000"/>
                  </a:srgbClr>
                </a:solidFill>
                <a:prstDash val="solid"/>
                <a:miter lim="400000"/>
                <a:headEnd type="triangle" w="med" len="med"/>
              </a:ln>
              <a:effectLst/>
            </p:spPr>
            <p:txBody>
              <a:bodyPr wrap="square" lIns="0" tIns="0" rIns="0" bIns="0" numCol="1"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sz="3200">
                    <a:solidFill>
                      <a:srgbClr val="FFFFFF"/>
                    </a:solidFill>
                  </a:defRPr>
                </a:pPr>
                <a:endParaRPr kumimoji="0" sz="3200" b="0" i="0" u="none" strike="noStrike" kern="0" cap="none" spc="0" normalizeH="0" baseline="0" noProof="0">
                  <a:ln>
                    <a:noFill/>
                  </a:ln>
                  <a:solidFill>
                    <a:srgbClr val="FFFFFF"/>
                  </a:solidFill>
                  <a:effectLst/>
                  <a:uLnTx/>
                  <a:uFillTx/>
                  <a:latin typeface="Raleway" pitchFamily="2" charset="0"/>
                  <a:sym typeface="Helvetica Neue Medium"/>
                </a:endParaRPr>
              </a:p>
            </p:txBody>
          </p:sp>
          <p:grpSp>
            <p:nvGrpSpPr>
              <p:cNvPr id="275" name="Группа"/>
              <p:cNvGrpSpPr/>
              <p:nvPr/>
            </p:nvGrpSpPr>
            <p:grpSpPr>
              <a:xfrm>
                <a:off x="916045" y="3307670"/>
                <a:ext cx="513080" cy="346710"/>
                <a:chOff x="0" y="4240932"/>
                <a:chExt cx="706211" cy="478251"/>
              </a:xfrm>
            </p:grpSpPr>
            <p:sp>
              <p:nvSpPr>
                <p:cNvPr id="276" name="Сквиркл"/>
                <p:cNvSpPr/>
                <p:nvPr/>
              </p:nvSpPr>
              <p:spPr>
                <a:xfrm>
                  <a:off x="0" y="4293494"/>
                  <a:ext cx="706211" cy="362793"/>
                </a:xfrm>
                <a:prstGeom prst="roundRect">
                  <a:avLst>
                    <a:gd name="adj" fmla="val 50000"/>
                  </a:avLst>
                </a:prstGeom>
                <a:solidFill>
                  <a:srgbClr val="FF5050"/>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ysClr val="windowText" lastClr="000000"/>
                    </a:solidFill>
                    <a:effectLst/>
                    <a:uLnTx/>
                    <a:uFillTx/>
                    <a:latin typeface="Raleway" pitchFamily="2" charset="0"/>
                  </a:endParaRPr>
                </a:p>
              </p:txBody>
            </p:sp>
            <p:sp>
              <p:nvSpPr>
                <p:cNvPr id="277" name="NO"/>
                <p:cNvSpPr txBox="1"/>
                <p:nvPr/>
              </p:nvSpPr>
              <p:spPr>
                <a:xfrm>
                  <a:off x="55412" y="4240932"/>
                  <a:ext cx="603250" cy="478251"/>
                </a:xfrm>
                <a:prstGeom prst="rect">
                  <a:avLst/>
                </a:prstGeom>
                <a:noFill/>
                <a:ln w="12700" cap="flat">
                  <a:noFill/>
                  <a:miter lim="400000"/>
                </a:ln>
                <a:effectLst/>
                <a:extLst>
                  <a:ext uri="{C572A759-6A51-4108-AA02-DFA0A04FC94B}">
                    <ma14:wrappingTextBoxFlag xmlns="" xmlns:lc="http://schemas.openxmlformats.org/drawingml/2006/lockedCanvas" xmlns:a14="http://schemas.microsoft.com/office/drawing/2010/main" xmlns:ma14="http://schemas.microsoft.com/office/mac/drawingml/2011/main" xmlns:w="http://schemas.openxmlformats.org/wordprocessingml/2006/main" xmlns:w10="urn:schemas-microsoft-com:office:word" xmlns:v="urn:schemas-microsoft-com:vml" xmlns:o="urn:schemas-microsoft-com:office:office"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val="1"/>
                  </a:ext>
                </a:extLst>
              </p:spPr>
              <p:txBody>
                <a:bodyPr wrap="square" lIns="50800" tIns="50800" rIns="50800" bIns="50800" numCol="1" anchor="ctr">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IN" sz="1200" b="1" i="0" u="none" strike="noStrike" kern="0" cap="none" spc="0" normalizeH="0" baseline="0" noProof="0">
                      <a:ln>
                        <a:noFill/>
                      </a:ln>
                      <a:solidFill>
                        <a:srgbClr val="FFFFFF"/>
                      </a:solidFill>
                      <a:effectLst/>
                      <a:uLnTx/>
                      <a:uFillTx/>
                      <a:latin typeface="Raleway" pitchFamily="2" charset="0"/>
                      <a:ea typeface="Helvetica Neue Medium"/>
                    </a:rPr>
                    <a:t>NO</a:t>
                  </a:r>
                  <a:endParaRPr kumimoji="0" lang="en-IN" sz="1100" b="0" i="0" u="none" strike="noStrike" kern="0" cap="none" spc="0" normalizeH="0" baseline="0" noProof="0">
                    <a:ln>
                      <a:noFill/>
                    </a:ln>
                    <a:solidFill>
                      <a:sysClr val="windowText" lastClr="000000"/>
                    </a:solidFill>
                    <a:effectLst/>
                    <a:uLnTx/>
                    <a:uFillTx/>
                    <a:latin typeface="Raleway" pitchFamily="2" charset="0"/>
                    <a:ea typeface="Times New Roman" panose="02020603050405020304" pitchFamily="18" charset="0"/>
                  </a:endParaRPr>
                </a:p>
              </p:txBody>
            </p:sp>
          </p:grpSp>
          <p:grpSp>
            <p:nvGrpSpPr>
              <p:cNvPr id="278" name="Группа"/>
              <p:cNvGrpSpPr/>
              <p:nvPr/>
            </p:nvGrpSpPr>
            <p:grpSpPr>
              <a:xfrm>
                <a:off x="919209" y="4643851"/>
                <a:ext cx="513080" cy="346710"/>
                <a:chOff x="0" y="4230338"/>
                <a:chExt cx="706211" cy="478251"/>
              </a:xfrm>
            </p:grpSpPr>
            <p:sp>
              <p:nvSpPr>
                <p:cNvPr id="279" name="Сквиркл"/>
                <p:cNvSpPr/>
                <p:nvPr/>
              </p:nvSpPr>
              <p:spPr>
                <a:xfrm>
                  <a:off x="0" y="4293494"/>
                  <a:ext cx="706211" cy="362793"/>
                </a:xfrm>
                <a:prstGeom prst="roundRect">
                  <a:avLst>
                    <a:gd name="adj" fmla="val 50000"/>
                  </a:avLst>
                </a:prstGeom>
                <a:solidFill>
                  <a:srgbClr val="00B050"/>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ysClr val="windowText" lastClr="000000"/>
                    </a:solidFill>
                    <a:effectLst/>
                    <a:uLnTx/>
                    <a:uFillTx/>
                    <a:latin typeface="Raleway" pitchFamily="2" charset="0"/>
                  </a:endParaRPr>
                </a:p>
              </p:txBody>
            </p:sp>
            <p:sp>
              <p:nvSpPr>
                <p:cNvPr id="280" name="NO"/>
                <p:cNvSpPr txBox="1"/>
                <p:nvPr/>
              </p:nvSpPr>
              <p:spPr>
                <a:xfrm>
                  <a:off x="25787" y="4230338"/>
                  <a:ext cx="603249" cy="478251"/>
                </a:xfrm>
                <a:prstGeom prst="rect">
                  <a:avLst/>
                </a:prstGeom>
                <a:noFill/>
                <a:ln w="12700" cap="flat">
                  <a:noFill/>
                  <a:miter lim="400000"/>
                </a:ln>
                <a:effectLst/>
                <a:extLst>
                  <a:ext uri="{C572A759-6A51-4108-AA02-DFA0A04FC94B}">
                    <ma14:wrappingTextBoxFlag xmlns="" xmlns:lc="http://schemas.openxmlformats.org/drawingml/2006/lockedCanvas" xmlns:a14="http://schemas.microsoft.com/office/drawing/2010/main" xmlns:ma14="http://schemas.microsoft.com/office/mac/drawingml/2011/main" xmlns:w="http://schemas.openxmlformats.org/wordprocessingml/2006/main" xmlns:w10="urn:schemas-microsoft-com:office:word" xmlns:v="urn:schemas-microsoft-com:vml" xmlns:o="urn:schemas-microsoft-com:office:office"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val="1"/>
                  </a:ext>
                </a:extLst>
              </p:spPr>
              <p:txBody>
                <a:bodyPr wrap="square" lIns="50800" tIns="50800" rIns="50800" bIns="50800" numCol="1" anchor="ctr">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IN" sz="1200" b="1" i="0" u="none" strike="noStrike" kern="0" cap="none" spc="0" normalizeH="0" baseline="0" noProof="0">
                      <a:ln>
                        <a:noFill/>
                      </a:ln>
                      <a:solidFill>
                        <a:srgbClr val="FFFFFF"/>
                      </a:solidFill>
                      <a:effectLst/>
                      <a:uLnTx/>
                      <a:uFillTx/>
                      <a:latin typeface="Raleway" pitchFamily="2" charset="0"/>
                      <a:ea typeface="Helvetica Neue Medium"/>
                    </a:rPr>
                    <a:t>YES</a:t>
                  </a:r>
                  <a:endParaRPr kumimoji="0" lang="en-IN" sz="1100" b="0" i="0" u="none" strike="noStrike" kern="0" cap="none" spc="0" normalizeH="0" baseline="0" noProof="0">
                    <a:ln>
                      <a:noFill/>
                    </a:ln>
                    <a:solidFill>
                      <a:sysClr val="windowText" lastClr="000000"/>
                    </a:solidFill>
                    <a:effectLst/>
                    <a:uLnTx/>
                    <a:uFillTx/>
                    <a:latin typeface="Raleway" pitchFamily="2" charset="0"/>
                    <a:ea typeface="Times New Roman" panose="02020603050405020304" pitchFamily="18" charset="0"/>
                  </a:endParaRPr>
                </a:p>
              </p:txBody>
            </p:sp>
          </p:grpSp>
          <p:cxnSp>
            <p:nvCxnSpPr>
              <p:cNvPr id="281" name="Линия"/>
              <p:cNvCxnSpPr/>
              <p:nvPr/>
            </p:nvCxnSpPr>
            <p:spPr>
              <a:xfrm flipH="1">
                <a:off x="4680274" y="5232554"/>
                <a:ext cx="401552" cy="0"/>
              </a:xfrm>
              <a:prstGeom prst="line">
                <a:avLst/>
              </a:prstGeom>
              <a:ln w="19050">
                <a:solidFill>
                  <a:srgbClr val="E7E6E6">
                    <a:lumMod val="50000"/>
                  </a:srgbClr>
                </a:solidFill>
                <a:miter lim="400000"/>
                <a:headEnd type="triangle"/>
              </a:ln>
            </p:spPr>
          </p:cxnSp>
          <p:grpSp>
            <p:nvGrpSpPr>
              <p:cNvPr id="282" name="Группа"/>
              <p:cNvGrpSpPr/>
              <p:nvPr/>
            </p:nvGrpSpPr>
            <p:grpSpPr>
              <a:xfrm>
                <a:off x="4700771" y="4944726"/>
                <a:ext cx="362074" cy="275847"/>
                <a:chOff x="-18403" y="4263636"/>
                <a:chExt cx="583616" cy="380503"/>
              </a:xfrm>
            </p:grpSpPr>
            <p:sp>
              <p:nvSpPr>
                <p:cNvPr id="283" name="Сквиркл"/>
                <p:cNvSpPr/>
                <p:nvPr/>
              </p:nvSpPr>
              <p:spPr>
                <a:xfrm>
                  <a:off x="0" y="4293494"/>
                  <a:ext cx="557123" cy="321209"/>
                </a:xfrm>
                <a:prstGeom prst="roundRect">
                  <a:avLst>
                    <a:gd name="adj" fmla="val 50000"/>
                  </a:avLst>
                </a:prstGeom>
                <a:solidFill>
                  <a:srgbClr val="00B050"/>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ysClr val="windowText" lastClr="000000"/>
                    </a:solidFill>
                    <a:effectLst/>
                    <a:uLnTx/>
                    <a:uFillTx/>
                    <a:latin typeface="Raleway" pitchFamily="2" charset="0"/>
                  </a:endParaRPr>
                </a:p>
              </p:txBody>
            </p:sp>
            <p:sp>
              <p:nvSpPr>
                <p:cNvPr id="284" name="NO"/>
                <p:cNvSpPr txBox="1"/>
                <p:nvPr/>
              </p:nvSpPr>
              <p:spPr>
                <a:xfrm>
                  <a:off x="-18403" y="4263636"/>
                  <a:ext cx="583616" cy="380503"/>
                </a:xfrm>
                <a:prstGeom prst="rect">
                  <a:avLst/>
                </a:prstGeom>
                <a:noFill/>
                <a:ln w="12700" cap="flat">
                  <a:noFill/>
                  <a:miter lim="400000"/>
                </a:ln>
                <a:effectLst/>
                <a:extLst>
                  <a:ext uri="{C572A759-6A51-4108-AA02-DFA0A04FC94B}">
                    <ma14:wrappingTextBoxFlag xmlns="" xmlns:lc="http://schemas.openxmlformats.org/drawingml/2006/lockedCanvas" xmlns:a14="http://schemas.microsoft.com/office/drawing/2010/main" xmlns:ma14="http://schemas.microsoft.com/office/mac/drawingml/2011/main" xmlns:w="http://schemas.openxmlformats.org/wordprocessingml/2006/main" xmlns:w10="urn:schemas-microsoft-com:office:word" xmlns:v="urn:schemas-microsoft-com:vml" xmlns:o="urn:schemas-microsoft-com:office:office"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val="1"/>
                  </a:ext>
                </a:extLst>
              </p:spPr>
              <p:txBody>
                <a:bodyPr wrap="square" lIns="50800" tIns="50800" rIns="50800" bIns="50800" numCol="1" anchor="ctr">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IN" sz="1050" b="1" i="0" u="none" strike="noStrike" kern="0" cap="none" spc="0" normalizeH="0" baseline="0" noProof="0">
                      <a:ln>
                        <a:noFill/>
                      </a:ln>
                      <a:solidFill>
                        <a:srgbClr val="FFFFFF"/>
                      </a:solidFill>
                      <a:effectLst/>
                      <a:uLnTx/>
                      <a:uFillTx/>
                      <a:latin typeface="Raleway" pitchFamily="2" charset="0"/>
                      <a:ea typeface="Helvetica Neue Medium"/>
                    </a:rPr>
                    <a:t>YES</a:t>
                  </a:r>
                  <a:endParaRPr kumimoji="0" lang="en-IN" sz="1000" b="0" i="0" u="none" strike="noStrike" kern="0" cap="none" spc="0" normalizeH="0" baseline="0" noProof="0">
                    <a:ln>
                      <a:noFill/>
                    </a:ln>
                    <a:solidFill>
                      <a:sysClr val="windowText" lastClr="000000"/>
                    </a:solidFill>
                    <a:effectLst/>
                    <a:uLnTx/>
                    <a:uFillTx/>
                    <a:latin typeface="Raleway" pitchFamily="2" charset="0"/>
                    <a:ea typeface="Times New Roman" panose="02020603050405020304" pitchFamily="18" charset="0"/>
                  </a:endParaRPr>
                </a:p>
              </p:txBody>
            </p:sp>
          </p:grpSp>
          <p:sp>
            <p:nvSpPr>
              <p:cNvPr id="285" name="Линия"/>
              <p:cNvSpPr/>
              <p:nvPr/>
            </p:nvSpPr>
            <p:spPr>
              <a:xfrm>
                <a:off x="4127096" y="4110777"/>
                <a:ext cx="884252" cy="783545"/>
              </a:xfrm>
              <a:custGeom>
                <a:avLst/>
                <a:gdLst/>
                <a:ahLst/>
                <a:cxnLst>
                  <a:cxn ang="0">
                    <a:pos x="wd2" y="hd2"/>
                  </a:cxn>
                  <a:cxn ang="5400000">
                    <a:pos x="wd2" y="hd2"/>
                  </a:cxn>
                  <a:cxn ang="10800000">
                    <a:pos x="wd2" y="hd2"/>
                  </a:cxn>
                  <a:cxn ang="16200000">
                    <a:pos x="wd2" y="hd2"/>
                  </a:cxn>
                </a:cxnLst>
                <a:rect l="0" t="0" r="r" b="b"/>
                <a:pathLst>
                  <a:path w="21600" h="21459" extrusionOk="0">
                    <a:moveTo>
                      <a:pt x="21600" y="19"/>
                    </a:moveTo>
                    <a:lnTo>
                      <a:pt x="5846" y="19"/>
                    </a:lnTo>
                    <a:cubicBezTo>
                      <a:pt x="4263" y="-141"/>
                      <a:pt x="2708" y="678"/>
                      <a:pt x="1584" y="2264"/>
                    </a:cubicBezTo>
                    <a:cubicBezTo>
                      <a:pt x="655" y="3575"/>
                      <a:pt x="93" y="5317"/>
                      <a:pt x="0" y="7168"/>
                    </a:cubicBezTo>
                    <a:lnTo>
                      <a:pt x="0" y="21459"/>
                    </a:lnTo>
                  </a:path>
                </a:pathLst>
              </a:custGeom>
              <a:noFill/>
              <a:ln w="19050" cap="flat">
                <a:solidFill>
                  <a:srgbClr val="E7E6E6">
                    <a:lumMod val="50000"/>
                  </a:srgbClr>
                </a:solidFill>
                <a:prstDash val="solid"/>
                <a:miter lim="400000"/>
                <a:headEnd type="triangle" w="med" len="med"/>
              </a:ln>
              <a:effectLst/>
            </p:spPr>
            <p:txBody>
              <a:bodyPr wrap="square" lIns="0" tIns="0" rIns="0" bIns="0" numCol="1"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sz="3200">
                    <a:solidFill>
                      <a:srgbClr val="FFFFFF"/>
                    </a:solidFill>
                  </a:defRPr>
                </a:pPr>
                <a:endParaRPr kumimoji="0" sz="3200" b="0" i="0" u="none" strike="noStrike" kern="0" cap="none" spc="0" normalizeH="0" baseline="0" noProof="0">
                  <a:ln>
                    <a:noFill/>
                  </a:ln>
                  <a:solidFill>
                    <a:srgbClr val="FFFFFF"/>
                  </a:solidFill>
                  <a:effectLst/>
                  <a:uLnTx/>
                  <a:uFillTx/>
                  <a:latin typeface="Raleway" pitchFamily="2" charset="0"/>
                  <a:sym typeface="Helvetica Neue Medium"/>
                </a:endParaRPr>
              </a:p>
            </p:txBody>
          </p:sp>
          <p:grpSp>
            <p:nvGrpSpPr>
              <p:cNvPr id="286" name="Группа"/>
              <p:cNvGrpSpPr/>
              <p:nvPr/>
            </p:nvGrpSpPr>
            <p:grpSpPr>
              <a:xfrm>
                <a:off x="3861247" y="4354809"/>
                <a:ext cx="513080" cy="346710"/>
                <a:chOff x="0" y="4200844"/>
                <a:chExt cx="706211" cy="478251"/>
              </a:xfrm>
            </p:grpSpPr>
            <p:sp>
              <p:nvSpPr>
                <p:cNvPr id="287" name="Сквиркл"/>
                <p:cNvSpPr/>
                <p:nvPr/>
              </p:nvSpPr>
              <p:spPr>
                <a:xfrm>
                  <a:off x="0" y="4293494"/>
                  <a:ext cx="706211" cy="362793"/>
                </a:xfrm>
                <a:prstGeom prst="roundRect">
                  <a:avLst>
                    <a:gd name="adj" fmla="val 50000"/>
                  </a:avLst>
                </a:prstGeom>
                <a:solidFill>
                  <a:srgbClr val="FF5050"/>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ysClr val="windowText" lastClr="000000"/>
                    </a:solidFill>
                    <a:effectLst/>
                    <a:uLnTx/>
                    <a:uFillTx/>
                    <a:latin typeface="Raleway" pitchFamily="2" charset="0"/>
                  </a:endParaRPr>
                </a:p>
              </p:txBody>
            </p:sp>
            <p:sp>
              <p:nvSpPr>
                <p:cNvPr id="288" name="NO"/>
                <p:cNvSpPr txBox="1"/>
                <p:nvPr/>
              </p:nvSpPr>
              <p:spPr>
                <a:xfrm>
                  <a:off x="55584" y="4200844"/>
                  <a:ext cx="603250" cy="478251"/>
                </a:xfrm>
                <a:prstGeom prst="rect">
                  <a:avLst/>
                </a:prstGeom>
                <a:noFill/>
                <a:ln w="12700" cap="flat">
                  <a:noFill/>
                  <a:miter lim="400000"/>
                </a:ln>
                <a:effectLst/>
                <a:extLst>
                  <a:ext uri="{C572A759-6A51-4108-AA02-DFA0A04FC94B}">
                    <ma14:wrappingTextBoxFlag xmlns="" xmlns:lc="http://schemas.openxmlformats.org/drawingml/2006/lockedCanvas" xmlns:a14="http://schemas.microsoft.com/office/drawing/2010/main" xmlns:ma14="http://schemas.microsoft.com/office/mac/drawingml/2011/main" xmlns:w="http://schemas.openxmlformats.org/wordprocessingml/2006/main" xmlns:w10="urn:schemas-microsoft-com:office:word" xmlns:v="urn:schemas-microsoft-com:vml" xmlns:o="urn:schemas-microsoft-com:office:office"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val="1"/>
                  </a:ext>
                </a:extLst>
              </p:spPr>
              <p:txBody>
                <a:bodyPr wrap="square" lIns="50800" tIns="50800" rIns="50800" bIns="50800" numCol="1" anchor="ctr">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IN" sz="1100" b="1" i="0" u="none" strike="noStrike" kern="0" cap="none" spc="0" normalizeH="0" baseline="0" noProof="0">
                      <a:ln>
                        <a:noFill/>
                      </a:ln>
                      <a:solidFill>
                        <a:srgbClr val="FFFFFF"/>
                      </a:solidFill>
                      <a:effectLst/>
                      <a:uLnTx/>
                      <a:uFillTx/>
                      <a:latin typeface="Raleway" pitchFamily="2" charset="0"/>
                      <a:ea typeface="Helvetica Neue Medium"/>
                    </a:rPr>
                    <a:t>NO</a:t>
                  </a:r>
                  <a:endParaRPr kumimoji="0" lang="en-IN" sz="1050" b="0" i="0" u="none" strike="noStrike" kern="0" cap="none" spc="0" normalizeH="0" baseline="0" noProof="0">
                    <a:ln>
                      <a:noFill/>
                    </a:ln>
                    <a:solidFill>
                      <a:sysClr val="windowText" lastClr="000000"/>
                    </a:solidFill>
                    <a:effectLst/>
                    <a:uLnTx/>
                    <a:uFillTx/>
                    <a:latin typeface="Raleway" pitchFamily="2" charset="0"/>
                    <a:ea typeface="Times New Roman" panose="02020603050405020304" pitchFamily="18" charset="0"/>
                  </a:endParaRPr>
                </a:p>
              </p:txBody>
            </p:sp>
          </p:grpSp>
          <p:cxnSp>
            <p:nvCxnSpPr>
              <p:cNvPr id="289" name="Линия"/>
              <p:cNvCxnSpPr/>
              <p:nvPr/>
            </p:nvCxnSpPr>
            <p:spPr>
              <a:xfrm flipH="1" flipV="1">
                <a:off x="9129768" y="5228279"/>
                <a:ext cx="1444913" cy="4275"/>
              </a:xfrm>
              <a:prstGeom prst="line">
                <a:avLst/>
              </a:prstGeom>
              <a:ln w="19050">
                <a:solidFill>
                  <a:srgbClr val="E7E6E6">
                    <a:lumMod val="50000"/>
                  </a:srgbClr>
                </a:solidFill>
                <a:miter lim="400000"/>
                <a:headEnd type="triangle"/>
              </a:ln>
            </p:spPr>
          </p:cxnSp>
          <p:cxnSp>
            <p:nvCxnSpPr>
              <p:cNvPr id="290" name="Линия"/>
              <p:cNvCxnSpPr/>
              <p:nvPr/>
            </p:nvCxnSpPr>
            <p:spPr>
              <a:xfrm flipH="1">
                <a:off x="3591509" y="3138105"/>
                <a:ext cx="269738" cy="0"/>
              </a:xfrm>
              <a:prstGeom prst="line">
                <a:avLst/>
              </a:prstGeom>
              <a:ln w="19050">
                <a:solidFill>
                  <a:srgbClr val="E7E6E6">
                    <a:lumMod val="50000"/>
                  </a:srgbClr>
                </a:solidFill>
                <a:miter lim="400000"/>
                <a:headEnd type="triangle"/>
              </a:ln>
            </p:spPr>
          </p:cxnSp>
        </p:grpSp>
      </p:grpSp>
      <p:sp>
        <p:nvSpPr>
          <p:cNvPr id="294" name="Rectangle 293"/>
          <p:cNvSpPr/>
          <p:nvPr/>
        </p:nvSpPr>
        <p:spPr>
          <a:xfrm>
            <a:off x="493548" y="1018959"/>
            <a:ext cx="5035296" cy="309169"/>
          </a:xfrm>
          <a:prstGeom prst="rect">
            <a:avLst/>
          </a:prstGeom>
        </p:spPr>
        <p:txBody>
          <a:bodyPr wrap="none"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effectLst/>
                <a:uLnTx/>
                <a:uFillTx/>
                <a:latin typeface="Raleway" pitchFamily="2" charset="0"/>
              </a:rPr>
              <a:t>File RFD 01 with all relevant details </a:t>
            </a:r>
            <a:r>
              <a:rPr kumimoji="0" lang="en-US" sz="1400" b="1" i="0" u="none" strike="noStrike" kern="0" cap="none" spc="0" normalizeH="0" baseline="0" noProof="0">
                <a:ln>
                  <a:noFill/>
                </a:ln>
                <a:effectLst/>
                <a:uLnTx/>
                <a:uFillTx/>
                <a:latin typeface="Raleway" pitchFamily="2" charset="0"/>
              </a:rPr>
              <a:t>within 2 years </a:t>
            </a:r>
            <a:r>
              <a:rPr kumimoji="0" lang="en-US" sz="1400" b="0" i="0" u="none" strike="noStrike" kern="0" cap="none" spc="0" normalizeH="0" baseline="0" noProof="0">
                <a:ln>
                  <a:noFill/>
                </a:ln>
                <a:effectLst/>
                <a:uLnTx/>
                <a:uFillTx/>
                <a:latin typeface="Raleway" pitchFamily="2" charset="0"/>
              </a:rPr>
              <a:t>from relevant date*</a:t>
            </a:r>
          </a:p>
        </p:txBody>
      </p:sp>
      <p:sp>
        <p:nvSpPr>
          <p:cNvPr id="295" name="Rectangle 294"/>
          <p:cNvSpPr/>
          <p:nvPr/>
        </p:nvSpPr>
        <p:spPr>
          <a:xfrm>
            <a:off x="379893" y="5377744"/>
            <a:ext cx="11624599" cy="1092607"/>
          </a:xfrm>
          <a:prstGeom prst="rect">
            <a:avLst/>
          </a:prstGeom>
        </p:spPr>
        <p:txBody>
          <a:bodyPr wrap="square">
            <a:spAutoFit/>
          </a:bodyPr>
          <a:lstStyle/>
          <a:p>
            <a:pPr marL="285750" marR="0" lvl="0" indent="-285750" algn="l" defTabSz="914400" rtl="0" eaLnBrk="1" fontAlgn="auto" latinLnBrk="0" hangingPunct="1">
              <a:lnSpc>
                <a:spcPct val="100000"/>
              </a:lnSpc>
              <a:spcBef>
                <a:spcPts val="125"/>
              </a:spcBef>
              <a:spcAft>
                <a:spcPts val="125"/>
              </a:spcAft>
              <a:buClr>
                <a:srgbClr val="F48120"/>
              </a:buClr>
              <a:buSzTx/>
              <a:buFont typeface="Wingdings" panose="05000000000000000000" pitchFamily="2" charset="2"/>
              <a:buChar char="v"/>
              <a:tabLst/>
              <a:defRPr/>
            </a:pPr>
            <a:r>
              <a:rPr kumimoji="0" lang="en-US" sz="1200" b="0" i="0" u="none" strike="noStrike" kern="0" cap="none" spc="0" normalizeH="0" baseline="0" noProof="0">
                <a:ln>
                  <a:noFill/>
                </a:ln>
                <a:solidFill>
                  <a:prstClr val="black"/>
                </a:solidFill>
                <a:effectLst/>
                <a:uLnTx/>
                <a:uFillTx/>
                <a:latin typeface="Raleway" pitchFamily="2" charset="0"/>
              </a:rPr>
              <a:t>Statements/ declarations/ undertakings shall form part of the application and are not required to be uploaded separately</a:t>
            </a:r>
          </a:p>
          <a:p>
            <a:pPr marL="285750" marR="0" lvl="0" indent="-285750" algn="l" defTabSz="914400" rtl="0" eaLnBrk="1" fontAlgn="auto" latinLnBrk="0" hangingPunct="1">
              <a:lnSpc>
                <a:spcPct val="100000"/>
              </a:lnSpc>
              <a:spcBef>
                <a:spcPts val="125"/>
              </a:spcBef>
              <a:spcAft>
                <a:spcPts val="125"/>
              </a:spcAft>
              <a:buClr>
                <a:srgbClr val="F48120"/>
              </a:buClr>
              <a:buSzTx/>
              <a:buFont typeface="Wingdings" panose="05000000000000000000" pitchFamily="2" charset="2"/>
              <a:buChar char="v"/>
              <a:tabLst/>
              <a:defRPr/>
            </a:pPr>
            <a:r>
              <a:rPr kumimoji="0" lang="en-US" sz="1200" b="0" i="0" u="none" strike="noStrike" kern="0" cap="none" spc="0" normalizeH="0" baseline="0" noProof="0">
                <a:ln>
                  <a:noFill/>
                </a:ln>
                <a:solidFill>
                  <a:prstClr val="black"/>
                </a:solidFill>
                <a:effectLst/>
                <a:uLnTx/>
                <a:uFillTx/>
                <a:latin typeface="Raleway" pitchFamily="2" charset="0"/>
              </a:rPr>
              <a:t>Comprehensive list of documents is provided in Annexure A to the circular. Requisite documents are to be uploaded online, no physical submission required</a:t>
            </a:r>
          </a:p>
          <a:p>
            <a:pPr marL="285750" marR="0" lvl="0" indent="-285750" algn="l" defTabSz="914400" rtl="0" eaLnBrk="1" fontAlgn="auto" latinLnBrk="0" hangingPunct="1">
              <a:lnSpc>
                <a:spcPct val="100000"/>
              </a:lnSpc>
              <a:spcBef>
                <a:spcPts val="125"/>
              </a:spcBef>
              <a:spcAft>
                <a:spcPts val="125"/>
              </a:spcAft>
              <a:buClr>
                <a:srgbClr val="F48120"/>
              </a:buClr>
              <a:buSzTx/>
              <a:buFont typeface="Wingdings" panose="05000000000000000000" pitchFamily="2" charset="2"/>
              <a:buChar char="v"/>
              <a:tabLst/>
              <a:defRPr/>
            </a:pPr>
            <a:r>
              <a:rPr kumimoji="0" lang="en-US" sz="1200" b="0" i="0" u="none" strike="noStrike" kern="0" cap="none" spc="0" normalizeH="0" baseline="0" noProof="0">
                <a:ln>
                  <a:noFill/>
                </a:ln>
                <a:solidFill>
                  <a:prstClr val="black"/>
                </a:solidFill>
                <a:effectLst/>
                <a:uLnTx/>
                <a:uFillTx/>
                <a:latin typeface="Raleway" pitchFamily="2" charset="0"/>
              </a:rPr>
              <a:t>The jurisdictional officer shall issue both the sanction order (FORM GST RFD-04/06) and the corresponding payment order (FORM GST RFD-05) for the sanctioned refund amount, under all tax heads (i.e., both central/ state tax portions).</a:t>
            </a:r>
          </a:p>
          <a:p>
            <a:pPr marL="285750" marR="0" lvl="0" indent="-285750" algn="l" defTabSz="914400" rtl="0" eaLnBrk="1" fontAlgn="auto" latinLnBrk="0" hangingPunct="1">
              <a:lnSpc>
                <a:spcPct val="100000"/>
              </a:lnSpc>
              <a:spcBef>
                <a:spcPts val="125"/>
              </a:spcBef>
              <a:spcAft>
                <a:spcPts val="125"/>
              </a:spcAft>
              <a:buClr>
                <a:srgbClr val="F48120"/>
              </a:buClr>
              <a:buSzTx/>
              <a:buFont typeface="Wingdings" panose="05000000000000000000" pitchFamily="2" charset="2"/>
              <a:buChar char="v"/>
              <a:tabLst/>
              <a:defRPr/>
            </a:pPr>
            <a:r>
              <a:rPr kumimoji="0" lang="en-US" sz="1200" b="0" i="0" u="none" strike="noStrike" kern="0" cap="none" spc="0" normalizeH="0" baseline="0" noProof="0">
                <a:ln>
                  <a:noFill/>
                </a:ln>
                <a:solidFill>
                  <a:prstClr val="black"/>
                </a:solidFill>
                <a:effectLst/>
                <a:uLnTx/>
                <a:uFillTx/>
                <a:latin typeface="Raleway" pitchFamily="2" charset="0"/>
              </a:rPr>
              <a:t>Sanctioned refund shall be disbursed through PFMS after validation of Bank a/c.</a:t>
            </a:r>
            <a:endParaRPr kumimoji="0" lang="en-IN" sz="1200" b="0" i="0" u="none" strike="noStrike" kern="0" cap="none" spc="0" normalizeH="0" baseline="0" noProof="0">
              <a:ln>
                <a:noFill/>
              </a:ln>
              <a:solidFill>
                <a:prstClr val="black"/>
              </a:solidFill>
              <a:effectLst/>
              <a:uLnTx/>
              <a:uFillTx/>
              <a:latin typeface="Raleway" pitchFamily="2" charset="0"/>
            </a:endParaRPr>
          </a:p>
        </p:txBody>
      </p:sp>
      <p:sp>
        <p:nvSpPr>
          <p:cNvPr id="296" name="Rectangle 295">
            <a:extLst>
              <a:ext uri="{FF2B5EF4-FFF2-40B4-BE49-F238E27FC236}">
                <a16:creationId xmlns:a16="http://schemas.microsoft.com/office/drawing/2014/main" xmlns="" id="{0B2A97AF-96F2-48FA-A894-4EF567512FE1}"/>
              </a:ext>
            </a:extLst>
          </p:cNvPr>
          <p:cNvSpPr/>
          <p:nvPr/>
        </p:nvSpPr>
        <p:spPr>
          <a:xfrm>
            <a:off x="0" y="6785496"/>
            <a:ext cx="12192000" cy="72504"/>
          </a:xfrm>
          <a:prstGeom prst="rect">
            <a:avLst/>
          </a:prstGeom>
          <a:solidFill>
            <a:srgbClr val="F4812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Raleway" pitchFamily="2" charset="0"/>
            </a:endParaRPr>
          </a:p>
        </p:txBody>
      </p:sp>
      <p:pic>
        <p:nvPicPr>
          <p:cNvPr id="2" name="Picture 1" descr="A logo with colorful people&#10;&#10;AI-generated content may be incorrect.">
            <a:extLst>
              <a:ext uri="{FF2B5EF4-FFF2-40B4-BE49-F238E27FC236}">
                <a16:creationId xmlns:a16="http://schemas.microsoft.com/office/drawing/2014/main" xmlns="" id="{9319EF3A-8000-7787-D808-6C85A1D92D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0275" y="-938454"/>
            <a:ext cx="2989736" cy="2989736"/>
          </a:xfrm>
          <a:prstGeom prst="rect">
            <a:avLst/>
          </a:prstGeom>
        </p:spPr>
      </p:pic>
      <p:grpSp>
        <p:nvGrpSpPr>
          <p:cNvPr id="14" name="Group 13">
            <a:extLst>
              <a:ext uri="{FF2B5EF4-FFF2-40B4-BE49-F238E27FC236}">
                <a16:creationId xmlns:a16="http://schemas.microsoft.com/office/drawing/2014/main" xmlns="" id="{3867672D-0A93-2B5B-B5A3-A632B0F5EE6E}"/>
              </a:ext>
            </a:extLst>
          </p:cNvPr>
          <p:cNvGrpSpPr/>
          <p:nvPr/>
        </p:nvGrpSpPr>
        <p:grpSpPr>
          <a:xfrm>
            <a:off x="379893" y="158615"/>
            <a:ext cx="9392421" cy="709293"/>
            <a:chOff x="379893" y="158615"/>
            <a:chExt cx="9392421" cy="709293"/>
          </a:xfrm>
        </p:grpSpPr>
        <p:sp>
          <p:nvSpPr>
            <p:cNvPr id="15" name="TextBox 14">
              <a:extLst>
                <a:ext uri="{FF2B5EF4-FFF2-40B4-BE49-F238E27FC236}">
                  <a16:creationId xmlns:a16="http://schemas.microsoft.com/office/drawing/2014/main" xmlns="" id="{228B7F47-59A1-3E89-602C-82C686AD16EE}"/>
                </a:ext>
              </a:extLst>
            </p:cNvPr>
            <p:cNvSpPr txBox="1"/>
            <p:nvPr/>
          </p:nvSpPr>
          <p:spPr>
            <a:xfrm>
              <a:off x="379893" y="158615"/>
              <a:ext cx="9392421" cy="658493"/>
            </a:xfrm>
            <a:prstGeom prst="rect">
              <a:avLst/>
            </a:prstGeom>
          </p:spPr>
          <p:txBody>
            <a:bodyPr vert="horz" lIns="91440" tIns="45720" rIns="91440" bIns="45720" rtlCol="0" anchor="ctr">
              <a:normAutofit lnSpcReduction="10000"/>
            </a:bodyPr>
            <a:lstStyle/>
            <a:p>
              <a:pPr defTabSz="914400">
                <a:lnSpc>
                  <a:spcPct val="90000"/>
                </a:lnSpc>
                <a:spcBef>
                  <a:spcPts val="1000"/>
                </a:spcBef>
                <a:spcAft>
                  <a:spcPts val="600"/>
                </a:spcAft>
              </a:pPr>
              <a:r>
                <a:rPr lang="en-US" sz="2400" b="1">
                  <a:solidFill>
                    <a:srgbClr val="374D81"/>
                  </a:solidFill>
                  <a:latin typeface="Raleway" pitchFamily="2" charset="0"/>
                  <a:cs typeface="Arial" panose="020B0604020202020204" pitchFamily="34" charset="0"/>
                </a:rPr>
                <a:t>Refund claim</a:t>
              </a:r>
              <a:br>
                <a:rPr lang="en-US" sz="2400" b="1">
                  <a:solidFill>
                    <a:srgbClr val="374D81"/>
                  </a:solidFill>
                  <a:latin typeface="Raleway" pitchFamily="2" charset="0"/>
                  <a:cs typeface="Arial" panose="020B0604020202020204" pitchFamily="34" charset="0"/>
                </a:rPr>
              </a:br>
              <a:r>
                <a:rPr lang="en-US" sz="1900" i="1">
                  <a:solidFill>
                    <a:srgbClr val="374D81"/>
                  </a:solidFill>
                  <a:latin typeface="Raleway" pitchFamily="2" charset="0"/>
                  <a:cs typeface="Arial" panose="020B0604020202020204" pitchFamily="34" charset="0"/>
                </a:rPr>
                <a:t>(Procedure for filing and processing)</a:t>
              </a:r>
            </a:p>
          </p:txBody>
        </p:sp>
        <p:grpSp>
          <p:nvGrpSpPr>
            <p:cNvPr id="17" name="Group 16">
              <a:extLst>
                <a:ext uri="{FF2B5EF4-FFF2-40B4-BE49-F238E27FC236}">
                  <a16:creationId xmlns:a16="http://schemas.microsoft.com/office/drawing/2014/main" xmlns="" id="{49ADDDF6-F8F3-E836-FAEF-BEBB30CB27EC}"/>
                </a:ext>
              </a:extLst>
            </p:cNvPr>
            <p:cNvGrpSpPr/>
            <p:nvPr/>
          </p:nvGrpSpPr>
          <p:grpSpPr>
            <a:xfrm>
              <a:off x="495456" y="807575"/>
              <a:ext cx="2743200" cy="60333"/>
              <a:chOff x="591751" y="962184"/>
              <a:chExt cx="2743200" cy="60333"/>
            </a:xfrm>
          </p:grpSpPr>
          <p:sp>
            <p:nvSpPr>
              <p:cNvPr id="18" name="Rectangle 17">
                <a:extLst>
                  <a:ext uri="{FF2B5EF4-FFF2-40B4-BE49-F238E27FC236}">
                    <a16:creationId xmlns:a16="http://schemas.microsoft.com/office/drawing/2014/main" xmlns="" id="{635DC5FE-8935-0E2D-27B9-3FAFF15DB366}"/>
                  </a:ext>
                </a:extLst>
              </p:cNvPr>
              <p:cNvSpPr/>
              <p:nvPr/>
            </p:nvSpPr>
            <p:spPr>
              <a:xfrm>
                <a:off x="591751" y="962184"/>
                <a:ext cx="914400" cy="603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sp>
            <p:nvSpPr>
              <p:cNvPr id="19" name="Rectangle 18">
                <a:extLst>
                  <a:ext uri="{FF2B5EF4-FFF2-40B4-BE49-F238E27FC236}">
                    <a16:creationId xmlns:a16="http://schemas.microsoft.com/office/drawing/2014/main" xmlns="" id="{EAE92D5A-D3C5-8096-07F5-E7309275DCF9}"/>
                  </a:ext>
                </a:extLst>
              </p:cNvPr>
              <p:cNvSpPr/>
              <p:nvPr/>
            </p:nvSpPr>
            <p:spPr>
              <a:xfrm>
                <a:off x="1506151" y="962184"/>
                <a:ext cx="914400" cy="6033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sp>
            <p:nvSpPr>
              <p:cNvPr id="20" name="Rectangle 19">
                <a:extLst>
                  <a:ext uri="{FF2B5EF4-FFF2-40B4-BE49-F238E27FC236}">
                    <a16:creationId xmlns:a16="http://schemas.microsoft.com/office/drawing/2014/main" xmlns="" id="{D69CDB76-3BA6-981D-47C9-77DABF229E5D}"/>
                  </a:ext>
                </a:extLst>
              </p:cNvPr>
              <p:cNvSpPr/>
              <p:nvPr/>
            </p:nvSpPr>
            <p:spPr>
              <a:xfrm>
                <a:off x="2420551" y="962184"/>
                <a:ext cx="914400" cy="6033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grpSp>
      </p:grpSp>
    </p:spTree>
    <p:extLst>
      <p:ext uri="{BB962C8B-B14F-4D97-AF65-F5344CB8AC3E}">
        <p14:creationId xmlns:p14="http://schemas.microsoft.com/office/powerpoint/2010/main" val="147570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5408069B-F6C2-8DE2-08A0-9B22F24D232D}"/>
              </a:ext>
            </a:extLst>
          </p:cNvPr>
          <p:cNvSpPr txBox="1"/>
          <p:nvPr/>
        </p:nvSpPr>
        <p:spPr>
          <a:xfrm>
            <a:off x="818118" y="816432"/>
            <a:ext cx="7259080" cy="307777"/>
          </a:xfrm>
          <a:prstGeom prst="rect">
            <a:avLst/>
          </a:prstGeom>
          <a:noFill/>
        </p:spPr>
        <p:txBody>
          <a:bodyPr wrap="square" rtlCol="0">
            <a:spAutoFit/>
          </a:bodyPr>
          <a:lstStyle/>
          <a:p>
            <a:endParaRPr lang="en-IN" sz="1400" b="1">
              <a:latin typeface="Raleway" pitchFamily="2" charset="0"/>
            </a:endParaRPr>
          </a:p>
        </p:txBody>
      </p:sp>
      <p:sp>
        <p:nvSpPr>
          <p:cNvPr id="6" name="TextBox 5">
            <a:extLst>
              <a:ext uri="{FF2B5EF4-FFF2-40B4-BE49-F238E27FC236}">
                <a16:creationId xmlns:a16="http://schemas.microsoft.com/office/drawing/2014/main" xmlns="" id="{D0BFA6D9-482E-6C70-2B76-99084B384298}"/>
              </a:ext>
            </a:extLst>
          </p:cNvPr>
          <p:cNvSpPr txBox="1"/>
          <p:nvPr/>
        </p:nvSpPr>
        <p:spPr>
          <a:xfrm>
            <a:off x="517159" y="6003198"/>
            <a:ext cx="10067597" cy="523220"/>
          </a:xfrm>
          <a:prstGeom prst="rect">
            <a:avLst/>
          </a:prstGeom>
          <a:noFill/>
        </p:spPr>
        <p:txBody>
          <a:bodyPr wrap="square" rtlCol="0">
            <a:spAutoFit/>
          </a:bodyPr>
          <a:lstStyle/>
          <a:p>
            <a:pPr algn="just"/>
            <a:r>
              <a:rPr lang="en-US" sz="1400" b="1" i="1">
                <a:latin typeface="Raleway" pitchFamily="2" charset="0"/>
              </a:rPr>
              <a:t>Note:</a:t>
            </a:r>
            <a:r>
              <a:rPr lang="en-US" sz="1400" i="1">
                <a:latin typeface="Raleway" pitchFamily="2" charset="0"/>
              </a:rPr>
              <a:t> If the application wishes to get the refund credited to a new bank account, then the above validation process and creation of new unique assessee code shall be repeated.</a:t>
            </a:r>
          </a:p>
        </p:txBody>
      </p:sp>
      <p:graphicFrame>
        <p:nvGraphicFramePr>
          <p:cNvPr id="2" name="Diagram 1">
            <a:extLst>
              <a:ext uri="{FF2B5EF4-FFF2-40B4-BE49-F238E27FC236}">
                <a16:creationId xmlns:a16="http://schemas.microsoft.com/office/drawing/2014/main" xmlns="" id="{1870B089-F175-5809-C9DD-A350FCADF33E}"/>
              </a:ext>
            </a:extLst>
          </p:cNvPr>
          <p:cNvGraphicFramePr/>
          <p:nvPr>
            <p:extLst>
              <p:ext uri="{D42A27DB-BD31-4B8C-83A1-F6EECF244321}">
                <p14:modId xmlns:p14="http://schemas.microsoft.com/office/powerpoint/2010/main" val="3707494479"/>
              </p:ext>
            </p:extLst>
          </p:nvPr>
        </p:nvGraphicFramePr>
        <p:xfrm>
          <a:off x="517159" y="1104484"/>
          <a:ext cx="10269066" cy="47796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logo with colorful people&#10;&#10;AI-generated content may be incorrect.">
            <a:extLst>
              <a:ext uri="{FF2B5EF4-FFF2-40B4-BE49-F238E27FC236}">
                <a16:creationId xmlns:a16="http://schemas.microsoft.com/office/drawing/2014/main" xmlns="" id="{37487935-B56C-81F4-E882-0CE63F2EFB7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60275" y="-938454"/>
            <a:ext cx="2989736" cy="2989736"/>
          </a:xfrm>
          <a:prstGeom prst="rect">
            <a:avLst/>
          </a:prstGeom>
        </p:spPr>
      </p:pic>
      <p:sp>
        <p:nvSpPr>
          <p:cNvPr id="22" name="Rectangle 21">
            <a:extLst>
              <a:ext uri="{FF2B5EF4-FFF2-40B4-BE49-F238E27FC236}">
                <a16:creationId xmlns:a16="http://schemas.microsoft.com/office/drawing/2014/main" xmlns="" id="{27C96CB3-4C41-28B5-FD46-A13DD22D1B8B}"/>
              </a:ext>
            </a:extLst>
          </p:cNvPr>
          <p:cNvSpPr/>
          <p:nvPr/>
        </p:nvSpPr>
        <p:spPr>
          <a:xfrm>
            <a:off x="0" y="6785496"/>
            <a:ext cx="12192000" cy="72504"/>
          </a:xfrm>
          <a:prstGeom prst="rect">
            <a:avLst/>
          </a:prstGeom>
          <a:solidFill>
            <a:srgbClr val="F4812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Raleway" pitchFamily="2" charset="0"/>
            </a:endParaRPr>
          </a:p>
        </p:txBody>
      </p:sp>
      <p:grpSp>
        <p:nvGrpSpPr>
          <p:cNvPr id="29" name="Group 28">
            <a:extLst>
              <a:ext uri="{FF2B5EF4-FFF2-40B4-BE49-F238E27FC236}">
                <a16:creationId xmlns:a16="http://schemas.microsoft.com/office/drawing/2014/main" xmlns="" id="{969E47A5-ADE3-DD63-FFEC-69E350CADD7C}"/>
              </a:ext>
            </a:extLst>
          </p:cNvPr>
          <p:cNvGrpSpPr/>
          <p:nvPr/>
        </p:nvGrpSpPr>
        <p:grpSpPr>
          <a:xfrm>
            <a:off x="379893" y="158615"/>
            <a:ext cx="9392421" cy="709293"/>
            <a:chOff x="379893" y="158615"/>
            <a:chExt cx="9392421" cy="709293"/>
          </a:xfrm>
        </p:grpSpPr>
        <p:sp>
          <p:nvSpPr>
            <p:cNvPr id="30" name="TextBox 29">
              <a:extLst>
                <a:ext uri="{FF2B5EF4-FFF2-40B4-BE49-F238E27FC236}">
                  <a16:creationId xmlns:a16="http://schemas.microsoft.com/office/drawing/2014/main" xmlns="" id="{F75D40DD-251E-51F1-C65F-913FCC42DC5B}"/>
                </a:ext>
              </a:extLst>
            </p:cNvPr>
            <p:cNvSpPr txBox="1"/>
            <p:nvPr/>
          </p:nvSpPr>
          <p:spPr>
            <a:xfrm>
              <a:off x="379893" y="158615"/>
              <a:ext cx="9392421" cy="658493"/>
            </a:xfrm>
            <a:prstGeom prst="rect">
              <a:avLst/>
            </a:prstGeom>
          </p:spPr>
          <p:txBody>
            <a:bodyPr vert="horz" lIns="91440" tIns="45720" rIns="91440" bIns="45720" rtlCol="0" anchor="ctr">
              <a:normAutofit lnSpcReduction="10000"/>
            </a:bodyPr>
            <a:lstStyle/>
            <a:p>
              <a:pPr defTabSz="914400">
                <a:lnSpc>
                  <a:spcPct val="90000"/>
                </a:lnSpc>
                <a:spcBef>
                  <a:spcPts val="1000"/>
                </a:spcBef>
                <a:spcAft>
                  <a:spcPts val="600"/>
                </a:spcAft>
              </a:pPr>
              <a:r>
                <a:rPr lang="en-US" sz="2400" b="1">
                  <a:solidFill>
                    <a:srgbClr val="374D81"/>
                  </a:solidFill>
                  <a:latin typeface="Raleway" pitchFamily="2" charset="0"/>
                  <a:cs typeface="Arial" panose="020B0604020202020204" pitchFamily="34" charset="0"/>
                </a:rPr>
                <a:t>Refund claim</a:t>
              </a:r>
              <a:br>
                <a:rPr lang="en-US" sz="2400" b="1">
                  <a:solidFill>
                    <a:srgbClr val="374D81"/>
                  </a:solidFill>
                  <a:latin typeface="Raleway" pitchFamily="2" charset="0"/>
                  <a:cs typeface="Arial" panose="020B0604020202020204" pitchFamily="34" charset="0"/>
                </a:rPr>
              </a:br>
              <a:r>
                <a:rPr lang="en-US" sz="1900" i="1">
                  <a:solidFill>
                    <a:srgbClr val="374D81"/>
                  </a:solidFill>
                  <a:latin typeface="Raleway" pitchFamily="2" charset="0"/>
                  <a:cs typeface="Arial" panose="020B0604020202020204" pitchFamily="34" charset="0"/>
                </a:rPr>
                <a:t>(Bank Account Validation Procedures)</a:t>
              </a:r>
            </a:p>
          </p:txBody>
        </p:sp>
        <p:grpSp>
          <p:nvGrpSpPr>
            <p:cNvPr id="31" name="Group 30">
              <a:extLst>
                <a:ext uri="{FF2B5EF4-FFF2-40B4-BE49-F238E27FC236}">
                  <a16:creationId xmlns:a16="http://schemas.microsoft.com/office/drawing/2014/main" xmlns="" id="{759B7997-04D7-9975-F2D1-4BE3512124E7}"/>
                </a:ext>
              </a:extLst>
            </p:cNvPr>
            <p:cNvGrpSpPr/>
            <p:nvPr/>
          </p:nvGrpSpPr>
          <p:grpSpPr>
            <a:xfrm>
              <a:off x="495456" y="807575"/>
              <a:ext cx="2743200" cy="60333"/>
              <a:chOff x="591751" y="962184"/>
              <a:chExt cx="2743200" cy="60333"/>
            </a:xfrm>
          </p:grpSpPr>
          <p:sp>
            <p:nvSpPr>
              <p:cNvPr id="32" name="Rectangle 31">
                <a:extLst>
                  <a:ext uri="{FF2B5EF4-FFF2-40B4-BE49-F238E27FC236}">
                    <a16:creationId xmlns:a16="http://schemas.microsoft.com/office/drawing/2014/main" xmlns="" id="{D84252A8-232E-196C-9DF8-16798603B78A}"/>
                  </a:ext>
                </a:extLst>
              </p:cNvPr>
              <p:cNvSpPr/>
              <p:nvPr/>
            </p:nvSpPr>
            <p:spPr>
              <a:xfrm>
                <a:off x="591751" y="962184"/>
                <a:ext cx="914400" cy="603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sp>
            <p:nvSpPr>
              <p:cNvPr id="33" name="Rectangle 32">
                <a:extLst>
                  <a:ext uri="{FF2B5EF4-FFF2-40B4-BE49-F238E27FC236}">
                    <a16:creationId xmlns:a16="http://schemas.microsoft.com/office/drawing/2014/main" xmlns="" id="{9688D92F-9F7C-7F1A-DADA-772EC425C896}"/>
                  </a:ext>
                </a:extLst>
              </p:cNvPr>
              <p:cNvSpPr/>
              <p:nvPr/>
            </p:nvSpPr>
            <p:spPr>
              <a:xfrm>
                <a:off x="1506151" y="962184"/>
                <a:ext cx="914400" cy="6033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sp>
            <p:nvSpPr>
              <p:cNvPr id="34" name="Rectangle 33">
                <a:extLst>
                  <a:ext uri="{FF2B5EF4-FFF2-40B4-BE49-F238E27FC236}">
                    <a16:creationId xmlns:a16="http://schemas.microsoft.com/office/drawing/2014/main" xmlns="" id="{7529AB83-4A24-97A8-FE42-3BAF0B3921C8}"/>
                  </a:ext>
                </a:extLst>
              </p:cNvPr>
              <p:cNvSpPr/>
              <p:nvPr/>
            </p:nvSpPr>
            <p:spPr>
              <a:xfrm>
                <a:off x="2420551" y="962184"/>
                <a:ext cx="914400" cy="6033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grpSp>
      </p:grpSp>
    </p:spTree>
    <p:extLst>
      <p:ext uri="{BB962C8B-B14F-4D97-AF65-F5344CB8AC3E}">
        <p14:creationId xmlns:p14="http://schemas.microsoft.com/office/powerpoint/2010/main" val="1886733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5408069B-F6C2-8DE2-08A0-9B22F24D232D}"/>
              </a:ext>
            </a:extLst>
          </p:cNvPr>
          <p:cNvSpPr txBox="1"/>
          <p:nvPr/>
        </p:nvSpPr>
        <p:spPr>
          <a:xfrm>
            <a:off x="818118" y="816432"/>
            <a:ext cx="7259080" cy="307777"/>
          </a:xfrm>
          <a:prstGeom prst="rect">
            <a:avLst/>
          </a:prstGeom>
          <a:noFill/>
        </p:spPr>
        <p:txBody>
          <a:bodyPr wrap="square" rtlCol="0">
            <a:spAutoFit/>
          </a:bodyPr>
          <a:lstStyle/>
          <a:p>
            <a:endParaRPr lang="en-IN" sz="1400" b="1">
              <a:latin typeface="Raleway" pitchFamily="2" charset="0"/>
            </a:endParaRPr>
          </a:p>
        </p:txBody>
      </p:sp>
      <p:graphicFrame>
        <p:nvGraphicFramePr>
          <p:cNvPr id="3" name="Table 2">
            <a:extLst>
              <a:ext uri="{FF2B5EF4-FFF2-40B4-BE49-F238E27FC236}">
                <a16:creationId xmlns:a16="http://schemas.microsoft.com/office/drawing/2014/main" xmlns="" id="{53FBADB7-F0C5-EFC0-1813-D761B66C1056}"/>
              </a:ext>
            </a:extLst>
          </p:cNvPr>
          <p:cNvGraphicFramePr>
            <a:graphicFrameLocks noGrp="1"/>
          </p:cNvGraphicFramePr>
          <p:nvPr>
            <p:extLst>
              <p:ext uri="{D42A27DB-BD31-4B8C-83A1-F6EECF244321}">
                <p14:modId xmlns:p14="http://schemas.microsoft.com/office/powerpoint/2010/main" val="3429228673"/>
              </p:ext>
            </p:extLst>
          </p:nvPr>
        </p:nvGraphicFramePr>
        <p:xfrm>
          <a:off x="1811783" y="2521008"/>
          <a:ext cx="8208923" cy="1205699"/>
        </p:xfrm>
        <a:graphic>
          <a:graphicData uri="http://schemas.openxmlformats.org/drawingml/2006/table">
            <a:tbl>
              <a:tblPr firstRow="1" firstCol="1" bandRow="1">
                <a:tableStyleId>{74C1A8A3-306A-4EB7-A6B1-4F7E0EB9C5D6}</a:tableStyleId>
              </a:tblPr>
              <a:tblGrid>
                <a:gridCol w="1691165">
                  <a:extLst>
                    <a:ext uri="{9D8B030D-6E8A-4147-A177-3AD203B41FA5}">
                      <a16:colId xmlns:a16="http://schemas.microsoft.com/office/drawing/2014/main" xmlns="" val="2674570052"/>
                    </a:ext>
                  </a:extLst>
                </a:gridCol>
                <a:gridCol w="3338624">
                  <a:extLst>
                    <a:ext uri="{9D8B030D-6E8A-4147-A177-3AD203B41FA5}">
                      <a16:colId xmlns:a16="http://schemas.microsoft.com/office/drawing/2014/main" xmlns="" val="1062832717"/>
                    </a:ext>
                  </a:extLst>
                </a:gridCol>
                <a:gridCol w="3179134">
                  <a:extLst>
                    <a:ext uri="{9D8B030D-6E8A-4147-A177-3AD203B41FA5}">
                      <a16:colId xmlns:a16="http://schemas.microsoft.com/office/drawing/2014/main" xmlns="" val="2593419554"/>
                    </a:ext>
                  </a:extLst>
                </a:gridCol>
              </a:tblGrid>
              <a:tr h="232360">
                <a:tc>
                  <a:txBody>
                    <a:bodyPr/>
                    <a:lstStyle/>
                    <a:p>
                      <a:pPr marL="0" indent="0" algn="ctr">
                        <a:lnSpc>
                          <a:spcPct val="107000"/>
                        </a:lnSpc>
                      </a:pPr>
                      <a:r>
                        <a:rPr lang="en-US" sz="1200">
                          <a:effectLst/>
                          <a:latin typeface="Raleway" pitchFamily="2" charset="0"/>
                        </a:rPr>
                        <a:t>Refund assigned to</a:t>
                      </a:r>
                      <a:endParaRPr lang="en-IN" sz="1200">
                        <a:effectLst/>
                        <a:latin typeface="Raleway" pitchFamily="2" charset="0"/>
                        <a:ea typeface="Calibri" panose="020F0502020204030204" pitchFamily="34" charset="0"/>
                        <a:cs typeface="Times New Roman" panose="02020603050405020304" pitchFamily="18" charset="0"/>
                      </a:endParaRPr>
                    </a:p>
                  </a:txBody>
                  <a:tcPr marL="68580" marR="68580" marT="0" marB="0" anchor="ctr">
                    <a:solidFill>
                      <a:srgbClr val="00B0F0"/>
                    </a:solidFill>
                  </a:tcPr>
                </a:tc>
                <a:tc>
                  <a:txBody>
                    <a:bodyPr/>
                    <a:lstStyle/>
                    <a:p>
                      <a:pPr marL="0" indent="0" algn="ctr">
                        <a:lnSpc>
                          <a:spcPct val="107000"/>
                        </a:lnSpc>
                      </a:pPr>
                      <a:r>
                        <a:rPr lang="en-US" sz="1200" b="1" kern="1200">
                          <a:solidFill>
                            <a:schemeClr val="lt1"/>
                          </a:solidFill>
                          <a:effectLst/>
                          <a:latin typeface="Raleway" pitchFamily="2" charset="0"/>
                        </a:rPr>
                        <a:t>Forms</a:t>
                      </a:r>
                      <a:endParaRPr lang="en-IN" sz="1200" b="1" kern="1200">
                        <a:solidFill>
                          <a:schemeClr val="lt1"/>
                        </a:solidFill>
                        <a:effectLst/>
                        <a:latin typeface="Raleway" pitchFamily="2" charset="0"/>
                        <a:ea typeface="+mn-ea"/>
                        <a:cs typeface="+mn-cs"/>
                      </a:endParaRPr>
                    </a:p>
                  </a:txBody>
                  <a:tcPr marL="68580" marR="68580" marT="0" marB="0" anchor="ctr">
                    <a:solidFill>
                      <a:srgbClr val="00B0F0"/>
                    </a:solidFill>
                  </a:tcPr>
                </a:tc>
                <a:tc>
                  <a:txBody>
                    <a:bodyPr/>
                    <a:lstStyle/>
                    <a:p>
                      <a:pPr marL="0" indent="0" algn="ctr">
                        <a:lnSpc>
                          <a:spcPct val="107000"/>
                        </a:lnSpc>
                        <a:spcAft>
                          <a:spcPts val="800"/>
                        </a:spcAft>
                      </a:pPr>
                      <a:r>
                        <a:rPr lang="en-US" sz="1200">
                          <a:effectLst/>
                          <a:latin typeface="Raleway" pitchFamily="2" charset="0"/>
                        </a:rPr>
                        <a:t>Disbursement authority</a:t>
                      </a:r>
                      <a:endParaRPr lang="en-IN" sz="1200">
                        <a:effectLst/>
                        <a:latin typeface="Raleway" pitchFamily="2" charset="0"/>
                        <a:ea typeface="Calibri" panose="020F0502020204030204" pitchFamily="34" charset="0"/>
                        <a:cs typeface="Times New Roman" panose="02020603050405020304" pitchFamily="18" charset="0"/>
                      </a:endParaRPr>
                    </a:p>
                  </a:txBody>
                  <a:tcPr marL="68580" marR="68580" marT="0" marB="0" anchor="ctr">
                    <a:solidFill>
                      <a:srgbClr val="00B0F0"/>
                    </a:solidFill>
                  </a:tcPr>
                </a:tc>
                <a:extLst>
                  <a:ext uri="{0D108BD9-81ED-4DB2-BD59-A6C34878D82A}">
                    <a16:rowId xmlns:a16="http://schemas.microsoft.com/office/drawing/2014/main" xmlns="" val="2036305145"/>
                  </a:ext>
                </a:extLst>
              </a:tr>
              <a:tr h="209557">
                <a:tc rowSpan="2">
                  <a:txBody>
                    <a:bodyPr/>
                    <a:lstStyle/>
                    <a:p>
                      <a:pPr marL="0" indent="0" algn="l" defTabSz="914400" rtl="0" eaLnBrk="1" latinLnBrk="0" hangingPunct="1">
                        <a:lnSpc>
                          <a:spcPct val="107000"/>
                        </a:lnSpc>
                      </a:pPr>
                      <a:r>
                        <a:rPr lang="en-US" sz="1200" b="0" kern="1200">
                          <a:solidFill>
                            <a:schemeClr val="tx1"/>
                          </a:solidFill>
                          <a:effectLst/>
                          <a:latin typeface="Raleway" pitchFamily="2" charset="0"/>
                        </a:rPr>
                        <a:t>State tax officer</a:t>
                      </a:r>
                      <a:endParaRPr lang="en-IN" sz="1200" b="0" kern="1200">
                        <a:solidFill>
                          <a:schemeClr val="tx1"/>
                        </a:solidFill>
                        <a:effectLst/>
                        <a:latin typeface="Raleway" pitchFamily="2" charset="0"/>
                        <a:ea typeface="+mn-ea"/>
                        <a:cs typeface="+mn-cs"/>
                      </a:endParaRPr>
                    </a:p>
                  </a:txBody>
                  <a:tcPr marL="68580" marR="68580" marT="0" marB="0" anchor="ctr">
                    <a:solidFill>
                      <a:schemeClr val="bg1"/>
                    </a:solidFill>
                  </a:tcPr>
                </a:tc>
                <a:tc>
                  <a:txBody>
                    <a:bodyPr/>
                    <a:lstStyle/>
                    <a:p>
                      <a:pPr marL="0" indent="0" algn="ctr" defTabSz="914400" rtl="0" eaLnBrk="1" latinLnBrk="0" hangingPunct="1">
                        <a:lnSpc>
                          <a:spcPct val="107000"/>
                        </a:lnSpc>
                      </a:pPr>
                      <a:r>
                        <a:rPr lang="en-US" sz="1200" b="0" kern="1200">
                          <a:solidFill>
                            <a:schemeClr val="tx1"/>
                          </a:solidFill>
                          <a:effectLst/>
                          <a:latin typeface="Raleway" pitchFamily="2" charset="0"/>
                        </a:rPr>
                        <a:t>Refund sanction order (RFD – 04 / 06)</a:t>
                      </a:r>
                      <a:endParaRPr lang="en-IN" sz="1200" b="0" kern="1200">
                        <a:solidFill>
                          <a:schemeClr val="tx1"/>
                        </a:solidFill>
                        <a:effectLst/>
                        <a:latin typeface="Raleway" pitchFamily="2" charset="0"/>
                        <a:ea typeface="+mn-ea"/>
                        <a:cs typeface="+mn-cs"/>
                      </a:endParaRPr>
                    </a:p>
                  </a:txBody>
                  <a:tcPr marL="68580" marR="68580" marT="0" marB="0" anchor="ctr">
                    <a:solidFill>
                      <a:schemeClr val="bg1"/>
                    </a:solidFill>
                  </a:tcPr>
                </a:tc>
                <a:tc rowSpan="2">
                  <a:txBody>
                    <a:bodyPr/>
                    <a:lstStyle/>
                    <a:p>
                      <a:pPr marL="0" indent="0" algn="ctr" defTabSz="914400" rtl="0" eaLnBrk="1" latinLnBrk="0" hangingPunct="1">
                        <a:lnSpc>
                          <a:spcPct val="100000"/>
                        </a:lnSpc>
                        <a:spcAft>
                          <a:spcPts val="800"/>
                        </a:spcAft>
                      </a:pPr>
                      <a:r>
                        <a:rPr lang="en-US" sz="1200" b="0" kern="1200">
                          <a:solidFill>
                            <a:schemeClr val="tx1"/>
                          </a:solidFill>
                          <a:effectLst/>
                          <a:latin typeface="Raleway" pitchFamily="2" charset="0"/>
                        </a:rPr>
                        <a:t>State Tax authority </a:t>
                      </a:r>
                    </a:p>
                    <a:p>
                      <a:pPr marL="0" indent="0" algn="ctr" defTabSz="914400" rtl="0" eaLnBrk="1" latinLnBrk="0" hangingPunct="1">
                        <a:lnSpc>
                          <a:spcPct val="100000"/>
                        </a:lnSpc>
                        <a:spcAft>
                          <a:spcPts val="800"/>
                        </a:spcAft>
                      </a:pPr>
                      <a:r>
                        <a:rPr lang="en-US" sz="1200" b="0" kern="1200">
                          <a:solidFill>
                            <a:schemeClr val="tx1"/>
                          </a:solidFill>
                          <a:effectLst/>
                          <a:latin typeface="Raleway" pitchFamily="2" charset="0"/>
                        </a:rPr>
                        <a:t>(Irrespective of the refund of IGST, CGST)</a:t>
                      </a:r>
                      <a:endParaRPr lang="en-IN" sz="1200" b="0" kern="1200">
                        <a:solidFill>
                          <a:schemeClr val="tx1"/>
                        </a:solidFill>
                        <a:effectLst/>
                        <a:latin typeface="Raleway" pitchFamily="2" charset="0"/>
                        <a:ea typeface="+mn-ea"/>
                        <a:cs typeface="+mn-cs"/>
                      </a:endParaRPr>
                    </a:p>
                  </a:txBody>
                  <a:tcPr marL="68580" marR="68580" marT="0" marB="0" anchor="ctr">
                    <a:solidFill>
                      <a:schemeClr val="bg1"/>
                    </a:solidFill>
                  </a:tcPr>
                </a:tc>
                <a:extLst>
                  <a:ext uri="{0D108BD9-81ED-4DB2-BD59-A6C34878D82A}">
                    <a16:rowId xmlns:a16="http://schemas.microsoft.com/office/drawing/2014/main" xmlns="" val="3607004194"/>
                  </a:ext>
                </a:extLst>
              </a:tr>
              <a:tr h="255674">
                <a:tc vMerge="1">
                  <a:txBody>
                    <a:bodyPr/>
                    <a:lstStyle/>
                    <a:p>
                      <a:endParaRPr lang="en-IN"/>
                    </a:p>
                  </a:txBody>
                  <a:tcPr/>
                </a:tc>
                <a:tc>
                  <a:txBody>
                    <a:bodyPr/>
                    <a:lstStyle/>
                    <a:p>
                      <a:pPr marL="0" indent="0" algn="ctr" defTabSz="914400" rtl="0" eaLnBrk="1" latinLnBrk="0" hangingPunct="1">
                        <a:lnSpc>
                          <a:spcPct val="107000"/>
                        </a:lnSpc>
                      </a:pPr>
                      <a:r>
                        <a:rPr lang="en-US" sz="1200" b="0" kern="1200">
                          <a:solidFill>
                            <a:schemeClr val="tx1"/>
                          </a:solidFill>
                          <a:effectLst/>
                          <a:latin typeface="Raleway" pitchFamily="2" charset="0"/>
                        </a:rPr>
                        <a:t>Corresponding payment order (RFD – 05)</a:t>
                      </a:r>
                      <a:endParaRPr lang="en-IN" sz="1200" b="0" kern="1200">
                        <a:solidFill>
                          <a:schemeClr val="tx1"/>
                        </a:solidFill>
                        <a:effectLst/>
                        <a:latin typeface="Raleway" pitchFamily="2" charset="0"/>
                        <a:ea typeface="+mn-ea"/>
                        <a:cs typeface="+mn-cs"/>
                      </a:endParaRPr>
                    </a:p>
                  </a:txBody>
                  <a:tcPr marL="68580" marR="68580" marT="0" marB="0" anchor="ctr">
                    <a:solidFill>
                      <a:schemeClr val="bg1"/>
                    </a:solidFill>
                  </a:tcPr>
                </a:tc>
                <a:tc vMerge="1">
                  <a:txBody>
                    <a:bodyPr/>
                    <a:lstStyle/>
                    <a:p>
                      <a:endParaRPr lang="en-IN"/>
                    </a:p>
                  </a:txBody>
                  <a:tcPr/>
                </a:tc>
                <a:extLst>
                  <a:ext uri="{0D108BD9-81ED-4DB2-BD59-A6C34878D82A}">
                    <a16:rowId xmlns:a16="http://schemas.microsoft.com/office/drawing/2014/main" xmlns="" val="3498623403"/>
                  </a:ext>
                </a:extLst>
              </a:tr>
              <a:tr h="258235">
                <a:tc rowSpan="2">
                  <a:txBody>
                    <a:bodyPr/>
                    <a:lstStyle/>
                    <a:p>
                      <a:pPr marL="0" indent="0" algn="l" defTabSz="914400" rtl="0" eaLnBrk="1" latinLnBrk="0" hangingPunct="1">
                        <a:lnSpc>
                          <a:spcPct val="107000"/>
                        </a:lnSpc>
                      </a:pPr>
                      <a:r>
                        <a:rPr lang="en-US" sz="1200" b="0" kern="1200">
                          <a:solidFill>
                            <a:schemeClr val="tx1"/>
                          </a:solidFill>
                          <a:effectLst/>
                          <a:latin typeface="Raleway" pitchFamily="2" charset="0"/>
                        </a:rPr>
                        <a:t>Central Tax officer</a:t>
                      </a:r>
                      <a:endParaRPr lang="en-IN" sz="1200" b="0" kern="1200">
                        <a:solidFill>
                          <a:schemeClr val="tx1"/>
                        </a:solidFill>
                        <a:effectLst/>
                        <a:latin typeface="Raleway" pitchFamily="2" charset="0"/>
                        <a:ea typeface="+mn-ea"/>
                        <a:cs typeface="+mn-cs"/>
                      </a:endParaRPr>
                    </a:p>
                  </a:txBody>
                  <a:tcPr marL="68580" marR="68580" marT="0" marB="0" anchor="ctr">
                    <a:solidFill>
                      <a:srgbClr val="E7E7E7"/>
                    </a:solidFill>
                  </a:tcPr>
                </a:tc>
                <a:tc>
                  <a:txBody>
                    <a:bodyPr/>
                    <a:lstStyle/>
                    <a:p>
                      <a:pPr marL="0" indent="0" algn="ctr" defTabSz="914400" rtl="0" eaLnBrk="1" latinLnBrk="0" hangingPunct="1">
                        <a:lnSpc>
                          <a:spcPct val="107000"/>
                        </a:lnSpc>
                      </a:pPr>
                      <a:r>
                        <a:rPr lang="en-US" sz="1200" b="0" kern="1200">
                          <a:solidFill>
                            <a:schemeClr val="tx1"/>
                          </a:solidFill>
                          <a:effectLst/>
                          <a:latin typeface="Raleway" pitchFamily="2" charset="0"/>
                        </a:rPr>
                        <a:t>Refund sanction order (RFD – 04 / 06)</a:t>
                      </a:r>
                      <a:endParaRPr lang="en-IN" sz="1200" b="0" kern="1200">
                        <a:solidFill>
                          <a:schemeClr val="tx1"/>
                        </a:solidFill>
                        <a:effectLst/>
                        <a:latin typeface="Raleway" pitchFamily="2" charset="0"/>
                        <a:ea typeface="+mn-ea"/>
                        <a:cs typeface="+mn-cs"/>
                      </a:endParaRPr>
                    </a:p>
                  </a:txBody>
                  <a:tcPr marL="68580" marR="68580" marT="0" marB="0" anchor="ctr">
                    <a:solidFill>
                      <a:srgbClr val="E7E7E7"/>
                    </a:solidFill>
                  </a:tcPr>
                </a:tc>
                <a:tc rowSpan="2">
                  <a:txBody>
                    <a:bodyPr/>
                    <a:lstStyle/>
                    <a:p>
                      <a:pPr marL="0" indent="0" algn="ctr" defTabSz="914400" rtl="0" eaLnBrk="1" latinLnBrk="0" hangingPunct="1">
                        <a:lnSpc>
                          <a:spcPct val="100000"/>
                        </a:lnSpc>
                        <a:spcAft>
                          <a:spcPts val="800"/>
                        </a:spcAft>
                      </a:pPr>
                      <a:r>
                        <a:rPr lang="en-US" sz="1200" b="0" kern="1200">
                          <a:solidFill>
                            <a:schemeClr val="tx1"/>
                          </a:solidFill>
                          <a:effectLst/>
                          <a:latin typeface="Raleway" pitchFamily="2" charset="0"/>
                        </a:rPr>
                        <a:t>Central Tax authority</a:t>
                      </a:r>
                    </a:p>
                    <a:p>
                      <a:pPr marL="0" indent="0" algn="ctr" defTabSz="914400" rtl="0" eaLnBrk="1" latinLnBrk="0" hangingPunct="1">
                        <a:lnSpc>
                          <a:spcPct val="100000"/>
                        </a:lnSpc>
                        <a:spcAft>
                          <a:spcPts val="800"/>
                        </a:spcAft>
                      </a:pPr>
                      <a:r>
                        <a:rPr lang="en-US" sz="1200" b="0" kern="1200">
                          <a:solidFill>
                            <a:schemeClr val="tx1"/>
                          </a:solidFill>
                          <a:effectLst/>
                          <a:latin typeface="Raleway" pitchFamily="2" charset="0"/>
                        </a:rPr>
                        <a:t>(Irrespective of the refund of SGST)</a:t>
                      </a:r>
                      <a:endParaRPr lang="en-IN" sz="1200" b="0" kern="1200">
                        <a:solidFill>
                          <a:schemeClr val="tx1"/>
                        </a:solidFill>
                        <a:effectLst/>
                        <a:latin typeface="Raleway" pitchFamily="2" charset="0"/>
                        <a:ea typeface="+mn-ea"/>
                        <a:cs typeface="+mn-cs"/>
                      </a:endParaRPr>
                    </a:p>
                  </a:txBody>
                  <a:tcPr marL="68580" marR="68580" marT="0" marB="0" anchor="ctr"/>
                </a:tc>
                <a:extLst>
                  <a:ext uri="{0D108BD9-81ED-4DB2-BD59-A6C34878D82A}">
                    <a16:rowId xmlns:a16="http://schemas.microsoft.com/office/drawing/2014/main" xmlns="" val="2229565936"/>
                  </a:ext>
                </a:extLst>
              </a:tr>
              <a:tr h="247744">
                <a:tc vMerge="1">
                  <a:txBody>
                    <a:bodyPr/>
                    <a:lstStyle/>
                    <a:p>
                      <a:endParaRPr lang="en-IN"/>
                    </a:p>
                  </a:txBody>
                  <a:tcPr/>
                </a:tc>
                <a:tc>
                  <a:txBody>
                    <a:bodyPr/>
                    <a:lstStyle/>
                    <a:p>
                      <a:pPr marL="0" indent="0" algn="ctr" defTabSz="914400" rtl="0" eaLnBrk="1" latinLnBrk="0" hangingPunct="1">
                        <a:lnSpc>
                          <a:spcPct val="107000"/>
                        </a:lnSpc>
                      </a:pPr>
                      <a:r>
                        <a:rPr lang="en-US" sz="1200" b="0" kern="1200">
                          <a:solidFill>
                            <a:schemeClr val="tx1"/>
                          </a:solidFill>
                          <a:effectLst/>
                          <a:latin typeface="Raleway" pitchFamily="2" charset="0"/>
                        </a:rPr>
                        <a:t>Corresponding payment order (RFD – 05)</a:t>
                      </a:r>
                      <a:endParaRPr lang="en-IN" sz="1200" b="0" kern="1200">
                        <a:solidFill>
                          <a:schemeClr val="tx1"/>
                        </a:solidFill>
                        <a:effectLst/>
                        <a:latin typeface="Raleway" pitchFamily="2" charset="0"/>
                        <a:ea typeface="+mn-ea"/>
                        <a:cs typeface="+mn-cs"/>
                      </a:endParaRPr>
                    </a:p>
                  </a:txBody>
                  <a:tcPr marL="68580" marR="68580" marT="0" marB="0" anchor="ctr">
                    <a:solidFill>
                      <a:srgbClr val="E7E7E7"/>
                    </a:solidFill>
                  </a:tcPr>
                </a:tc>
                <a:tc vMerge="1">
                  <a:txBody>
                    <a:bodyPr/>
                    <a:lstStyle/>
                    <a:p>
                      <a:endParaRPr lang="en-IN"/>
                    </a:p>
                  </a:txBody>
                  <a:tcPr/>
                </a:tc>
                <a:extLst>
                  <a:ext uri="{0D108BD9-81ED-4DB2-BD59-A6C34878D82A}">
                    <a16:rowId xmlns:a16="http://schemas.microsoft.com/office/drawing/2014/main" xmlns="" val="3576071668"/>
                  </a:ext>
                </a:extLst>
              </a:tr>
            </a:tbl>
          </a:graphicData>
        </a:graphic>
      </p:graphicFrame>
      <p:sp>
        <p:nvSpPr>
          <p:cNvPr id="6" name="TextBox 5">
            <a:extLst>
              <a:ext uri="{FF2B5EF4-FFF2-40B4-BE49-F238E27FC236}">
                <a16:creationId xmlns:a16="http://schemas.microsoft.com/office/drawing/2014/main" xmlns="" id="{D0BFA6D9-482E-6C70-2B76-99084B384298}"/>
              </a:ext>
            </a:extLst>
          </p:cNvPr>
          <p:cNvSpPr txBox="1"/>
          <p:nvPr/>
        </p:nvSpPr>
        <p:spPr>
          <a:xfrm>
            <a:off x="495456" y="1058940"/>
            <a:ext cx="10957140" cy="1384995"/>
          </a:xfrm>
          <a:prstGeom prst="rect">
            <a:avLst/>
          </a:prstGeom>
          <a:noFill/>
        </p:spPr>
        <p:txBody>
          <a:bodyPr wrap="square" rtlCol="0">
            <a:spAutoFit/>
          </a:bodyPr>
          <a:lstStyle/>
          <a:p>
            <a:pPr algn="just"/>
            <a:r>
              <a:rPr lang="en-US" sz="1200" b="1">
                <a:latin typeface="Raleway" pitchFamily="2" charset="0"/>
              </a:rPr>
              <a:t>Earlier</a:t>
            </a:r>
            <a:r>
              <a:rPr lang="en-US" sz="1200">
                <a:latin typeface="Raleway" pitchFamily="2" charset="0"/>
              </a:rPr>
              <a:t> the disbursement of refund was done as follows:</a:t>
            </a:r>
          </a:p>
          <a:p>
            <a:pPr marL="285750" indent="-285750" algn="just">
              <a:lnSpc>
                <a:spcPct val="150000"/>
              </a:lnSpc>
              <a:buClr>
                <a:srgbClr val="F48120"/>
              </a:buClr>
              <a:buFont typeface="Wingdings" panose="05000000000000000000" pitchFamily="2" charset="2"/>
              <a:buChar char="v"/>
            </a:pPr>
            <a:r>
              <a:rPr lang="en-US" sz="1200">
                <a:latin typeface="Raleway" pitchFamily="2" charset="0"/>
              </a:rPr>
              <a:t>IGST and CGST component was disbursed by Central Authorities</a:t>
            </a:r>
          </a:p>
          <a:p>
            <a:pPr marL="285750" indent="-285750" algn="just">
              <a:lnSpc>
                <a:spcPct val="150000"/>
              </a:lnSpc>
              <a:buClr>
                <a:srgbClr val="F48120"/>
              </a:buClr>
              <a:buFont typeface="Wingdings" panose="05000000000000000000" pitchFamily="2" charset="2"/>
              <a:buChar char="v"/>
            </a:pPr>
            <a:r>
              <a:rPr lang="en-US" sz="1200">
                <a:latin typeface="Raleway" pitchFamily="2" charset="0"/>
              </a:rPr>
              <a:t>SGST was disbursed by State authorities.</a:t>
            </a:r>
          </a:p>
          <a:p>
            <a:pPr algn="just"/>
            <a:endParaRPr lang="en-US" sz="1200">
              <a:latin typeface="Raleway" pitchFamily="2" charset="0"/>
            </a:endParaRPr>
          </a:p>
          <a:p>
            <a:pPr algn="just"/>
            <a:r>
              <a:rPr lang="en-US" sz="1200">
                <a:latin typeface="Raleway" pitchFamily="2" charset="0"/>
              </a:rPr>
              <a:t>The above process is changed and </a:t>
            </a:r>
            <a:r>
              <a:rPr lang="en-US" sz="1200" b="1">
                <a:latin typeface="Raleway" pitchFamily="2" charset="0"/>
              </a:rPr>
              <a:t>currently</a:t>
            </a:r>
            <a:r>
              <a:rPr lang="en-US" sz="1200">
                <a:latin typeface="Raleway" pitchFamily="2" charset="0"/>
              </a:rPr>
              <a:t>, the entire refund is processed by the respective jurisdictional authority (i.e.  Central / state) to whom the refund application is assigned to.</a:t>
            </a:r>
          </a:p>
        </p:txBody>
      </p:sp>
      <p:sp>
        <p:nvSpPr>
          <p:cNvPr id="9" name="TextBox 8">
            <a:extLst>
              <a:ext uri="{FF2B5EF4-FFF2-40B4-BE49-F238E27FC236}">
                <a16:creationId xmlns:a16="http://schemas.microsoft.com/office/drawing/2014/main" xmlns="" id="{BC1BF98E-44D1-C9F4-FF25-B8670BFFE4AF}"/>
              </a:ext>
            </a:extLst>
          </p:cNvPr>
          <p:cNvSpPr txBox="1"/>
          <p:nvPr/>
        </p:nvSpPr>
        <p:spPr>
          <a:xfrm>
            <a:off x="379892" y="3726707"/>
            <a:ext cx="11072704" cy="890885"/>
          </a:xfrm>
          <a:prstGeom prst="rect">
            <a:avLst/>
          </a:prstGeom>
          <a:noFill/>
        </p:spPr>
        <p:txBody>
          <a:bodyPr wrap="square" rtlCol="0">
            <a:spAutoFit/>
          </a:bodyPr>
          <a:lstStyle/>
          <a:p>
            <a:pPr marL="285750" indent="-285750" algn="just">
              <a:lnSpc>
                <a:spcPct val="150000"/>
              </a:lnSpc>
              <a:buClr>
                <a:srgbClr val="F48120"/>
              </a:buClr>
              <a:buFont typeface="Wingdings" panose="05000000000000000000" pitchFamily="2" charset="2"/>
              <a:buChar char="v"/>
            </a:pPr>
            <a:r>
              <a:rPr lang="en-US" sz="1200">
                <a:latin typeface="Raleway" pitchFamily="2" charset="0"/>
              </a:rPr>
              <a:t>The refund disbursement procedure has been explained vide para 27 to the Circular No. 125/44/2019 – GST dated 18th November 2019 and is outlined below:</a:t>
            </a:r>
            <a:endParaRPr lang="en-IN" sz="1200">
              <a:latin typeface="Raleway" pitchFamily="2" charset="0"/>
            </a:endParaRPr>
          </a:p>
          <a:p>
            <a:pPr marL="285750" indent="-285750" algn="just">
              <a:lnSpc>
                <a:spcPct val="150000"/>
              </a:lnSpc>
              <a:buClr>
                <a:srgbClr val="F48120"/>
              </a:buClr>
              <a:buFont typeface="Wingdings" panose="05000000000000000000" pitchFamily="2" charset="2"/>
              <a:buChar char="v"/>
            </a:pPr>
            <a:r>
              <a:rPr lang="en-US" sz="1200">
                <a:latin typeface="Raleway" pitchFamily="2" charset="0"/>
              </a:rPr>
              <a:t>Refund is disbursed through </a:t>
            </a:r>
            <a:r>
              <a:rPr lang="en-US" sz="1200" b="1">
                <a:latin typeface="Raleway" pitchFamily="2" charset="0"/>
              </a:rPr>
              <a:t>Public Financial Management System</a:t>
            </a:r>
            <a:r>
              <a:rPr lang="en-US" sz="1200">
                <a:latin typeface="Raleway" pitchFamily="2" charset="0"/>
              </a:rPr>
              <a:t> (PFMS) of Controller General of Accounts (CGA), Ministry of Finance, GOI.</a:t>
            </a:r>
            <a:endParaRPr lang="en-IN" sz="1200">
              <a:latin typeface="Raleway" pitchFamily="2" charset="0"/>
            </a:endParaRPr>
          </a:p>
        </p:txBody>
      </p:sp>
      <p:pic>
        <p:nvPicPr>
          <p:cNvPr id="22" name="Picture 21" descr="A logo with colorful people&#10;&#10;AI-generated content may be incorrect.">
            <a:extLst>
              <a:ext uri="{FF2B5EF4-FFF2-40B4-BE49-F238E27FC236}">
                <a16:creationId xmlns:a16="http://schemas.microsoft.com/office/drawing/2014/main" xmlns="" id="{60F34277-90FC-A5BB-A1FA-EBD1857444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0275" y="-938454"/>
            <a:ext cx="2989736" cy="2989736"/>
          </a:xfrm>
          <a:prstGeom prst="rect">
            <a:avLst/>
          </a:prstGeom>
        </p:spPr>
      </p:pic>
      <p:sp>
        <p:nvSpPr>
          <p:cNvPr id="23" name="Rectangle 22">
            <a:extLst>
              <a:ext uri="{FF2B5EF4-FFF2-40B4-BE49-F238E27FC236}">
                <a16:creationId xmlns:a16="http://schemas.microsoft.com/office/drawing/2014/main" xmlns="" id="{9C1387AD-F5DC-E958-6337-E1BB7F121C71}"/>
              </a:ext>
            </a:extLst>
          </p:cNvPr>
          <p:cNvSpPr/>
          <p:nvPr/>
        </p:nvSpPr>
        <p:spPr>
          <a:xfrm>
            <a:off x="0" y="6775336"/>
            <a:ext cx="12192000" cy="72504"/>
          </a:xfrm>
          <a:prstGeom prst="rect">
            <a:avLst/>
          </a:prstGeom>
          <a:solidFill>
            <a:srgbClr val="F4812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n" panose="02020603050405020304"/>
              <a:ea typeface="+mn-ea"/>
              <a:cs typeface="+mn-cs"/>
            </a:endParaRPr>
          </a:p>
        </p:txBody>
      </p:sp>
      <p:grpSp>
        <p:nvGrpSpPr>
          <p:cNvPr id="24" name="Group 23">
            <a:extLst>
              <a:ext uri="{FF2B5EF4-FFF2-40B4-BE49-F238E27FC236}">
                <a16:creationId xmlns:a16="http://schemas.microsoft.com/office/drawing/2014/main" xmlns="" id="{3CB6CE47-4C9D-B0C9-FFDB-EC46BAE4441C}"/>
              </a:ext>
            </a:extLst>
          </p:cNvPr>
          <p:cNvGrpSpPr/>
          <p:nvPr/>
        </p:nvGrpSpPr>
        <p:grpSpPr>
          <a:xfrm>
            <a:off x="379893" y="158615"/>
            <a:ext cx="9392421" cy="709293"/>
            <a:chOff x="379893" y="158615"/>
            <a:chExt cx="9392421" cy="709293"/>
          </a:xfrm>
        </p:grpSpPr>
        <p:sp>
          <p:nvSpPr>
            <p:cNvPr id="25" name="TextBox 24">
              <a:extLst>
                <a:ext uri="{FF2B5EF4-FFF2-40B4-BE49-F238E27FC236}">
                  <a16:creationId xmlns:a16="http://schemas.microsoft.com/office/drawing/2014/main" xmlns="" id="{700ABF6E-1F27-89A7-CBFB-33F664109747}"/>
                </a:ext>
              </a:extLst>
            </p:cNvPr>
            <p:cNvSpPr txBox="1"/>
            <p:nvPr/>
          </p:nvSpPr>
          <p:spPr>
            <a:xfrm>
              <a:off x="379893" y="158615"/>
              <a:ext cx="9392421" cy="658493"/>
            </a:xfrm>
            <a:prstGeom prst="rect">
              <a:avLst/>
            </a:prstGeom>
          </p:spPr>
          <p:txBody>
            <a:bodyPr vert="horz" lIns="91440" tIns="45720" rIns="91440" bIns="45720" rtlCol="0" anchor="ctr">
              <a:normAutofit lnSpcReduction="10000"/>
            </a:bodyPr>
            <a:lstStyle/>
            <a:p>
              <a:pPr defTabSz="914400">
                <a:lnSpc>
                  <a:spcPct val="90000"/>
                </a:lnSpc>
                <a:spcBef>
                  <a:spcPts val="1000"/>
                </a:spcBef>
                <a:spcAft>
                  <a:spcPts val="600"/>
                </a:spcAft>
              </a:pPr>
              <a:r>
                <a:rPr lang="en-US" sz="2400" b="1">
                  <a:solidFill>
                    <a:srgbClr val="374D81"/>
                  </a:solidFill>
                  <a:latin typeface="Raleway" pitchFamily="2" charset="0"/>
                  <a:cs typeface="Arial" panose="020B0604020202020204" pitchFamily="34" charset="0"/>
                </a:rPr>
                <a:t>Refund claim</a:t>
              </a:r>
              <a:br>
                <a:rPr lang="en-US" sz="2400" b="1">
                  <a:solidFill>
                    <a:srgbClr val="374D81"/>
                  </a:solidFill>
                  <a:latin typeface="Raleway" pitchFamily="2" charset="0"/>
                  <a:cs typeface="Arial" panose="020B0604020202020204" pitchFamily="34" charset="0"/>
                </a:rPr>
              </a:br>
              <a:r>
                <a:rPr lang="en-US" sz="1900" i="1">
                  <a:solidFill>
                    <a:srgbClr val="374D81"/>
                  </a:solidFill>
                  <a:latin typeface="Raleway" pitchFamily="2" charset="0"/>
                  <a:cs typeface="Arial" panose="020B0604020202020204" pitchFamily="34" charset="0"/>
                </a:rPr>
                <a:t>(Procedure for disbursement)</a:t>
              </a:r>
            </a:p>
          </p:txBody>
        </p:sp>
        <p:grpSp>
          <p:nvGrpSpPr>
            <p:cNvPr id="26" name="Group 25">
              <a:extLst>
                <a:ext uri="{FF2B5EF4-FFF2-40B4-BE49-F238E27FC236}">
                  <a16:creationId xmlns:a16="http://schemas.microsoft.com/office/drawing/2014/main" xmlns="" id="{1D8514C9-FDD2-6DEC-D52E-12B2AFE535E7}"/>
                </a:ext>
              </a:extLst>
            </p:cNvPr>
            <p:cNvGrpSpPr/>
            <p:nvPr/>
          </p:nvGrpSpPr>
          <p:grpSpPr>
            <a:xfrm>
              <a:off x="495456" y="807575"/>
              <a:ext cx="2743200" cy="60333"/>
              <a:chOff x="591751" y="962184"/>
              <a:chExt cx="2743200" cy="60333"/>
            </a:xfrm>
          </p:grpSpPr>
          <p:sp>
            <p:nvSpPr>
              <p:cNvPr id="27" name="Rectangle 26">
                <a:extLst>
                  <a:ext uri="{FF2B5EF4-FFF2-40B4-BE49-F238E27FC236}">
                    <a16:creationId xmlns:a16="http://schemas.microsoft.com/office/drawing/2014/main" xmlns="" id="{C0D6A2E9-2F48-9B85-9153-D80D497E7E43}"/>
                  </a:ext>
                </a:extLst>
              </p:cNvPr>
              <p:cNvSpPr/>
              <p:nvPr/>
            </p:nvSpPr>
            <p:spPr>
              <a:xfrm>
                <a:off x="591751" y="962184"/>
                <a:ext cx="914400" cy="603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sp>
            <p:nvSpPr>
              <p:cNvPr id="28" name="Rectangle 27">
                <a:extLst>
                  <a:ext uri="{FF2B5EF4-FFF2-40B4-BE49-F238E27FC236}">
                    <a16:creationId xmlns:a16="http://schemas.microsoft.com/office/drawing/2014/main" xmlns="" id="{71EA46FE-CA70-E9F4-0313-7CDBDA398832}"/>
                  </a:ext>
                </a:extLst>
              </p:cNvPr>
              <p:cNvSpPr/>
              <p:nvPr/>
            </p:nvSpPr>
            <p:spPr>
              <a:xfrm>
                <a:off x="1506151" y="962184"/>
                <a:ext cx="914400" cy="6033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sp>
            <p:nvSpPr>
              <p:cNvPr id="29" name="Rectangle 28">
                <a:extLst>
                  <a:ext uri="{FF2B5EF4-FFF2-40B4-BE49-F238E27FC236}">
                    <a16:creationId xmlns:a16="http://schemas.microsoft.com/office/drawing/2014/main" xmlns="" id="{9B31991B-757E-EAAC-1899-58D30338B986}"/>
                  </a:ext>
                </a:extLst>
              </p:cNvPr>
              <p:cNvSpPr/>
              <p:nvPr/>
            </p:nvSpPr>
            <p:spPr>
              <a:xfrm>
                <a:off x="2420551" y="962184"/>
                <a:ext cx="914400" cy="6033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grpSp>
      </p:grpSp>
      <p:sp>
        <p:nvSpPr>
          <p:cNvPr id="4" name="TextBox 3">
            <a:extLst>
              <a:ext uri="{FF2B5EF4-FFF2-40B4-BE49-F238E27FC236}">
                <a16:creationId xmlns:a16="http://schemas.microsoft.com/office/drawing/2014/main" xmlns="" id="{D6ED1F84-943F-2486-D533-5614DCA744D1}"/>
              </a:ext>
            </a:extLst>
          </p:cNvPr>
          <p:cNvSpPr txBox="1"/>
          <p:nvPr/>
        </p:nvSpPr>
        <p:spPr>
          <a:xfrm>
            <a:off x="660480" y="4760965"/>
            <a:ext cx="10627091" cy="830997"/>
          </a:xfrm>
          <a:prstGeom prst="rect">
            <a:avLst/>
          </a:prstGeom>
          <a:noFill/>
        </p:spPr>
        <p:txBody>
          <a:bodyPr wrap="square" rtlCol="0">
            <a:spAutoFit/>
          </a:bodyPr>
          <a:lstStyle/>
          <a:p>
            <a:pPr algn="just"/>
            <a:r>
              <a:rPr lang="en-US" sz="1200">
                <a:latin typeface="Raleway" pitchFamily="2" charset="0"/>
              </a:rPr>
              <a:t>As per </a:t>
            </a:r>
            <a:r>
              <a:rPr lang="en-US" sz="1200" b="1">
                <a:latin typeface="Raleway" pitchFamily="2" charset="0"/>
              </a:rPr>
              <a:t>Section 54(10)</a:t>
            </a:r>
            <a:r>
              <a:rPr lang="en-US" sz="1200">
                <a:latin typeface="Raleway" pitchFamily="2" charset="0"/>
              </a:rPr>
              <a:t> of the CGST Act,2017:</a:t>
            </a:r>
          </a:p>
          <a:p>
            <a:pPr algn="just"/>
            <a:endParaRPr lang="en-US" sz="1200">
              <a:latin typeface="Raleway" pitchFamily="2" charset="0"/>
            </a:endParaRPr>
          </a:p>
          <a:p>
            <a:pPr marL="171450" indent="-171450" algn="just">
              <a:buFont typeface="Wingdings" panose="05000000000000000000" pitchFamily="2" charset="2"/>
              <a:buChar char="ü"/>
            </a:pPr>
            <a:r>
              <a:rPr lang="en-US" sz="1200">
                <a:latin typeface="Raleway" pitchFamily="2" charset="0"/>
              </a:rPr>
              <a:t>The taxable person who has </a:t>
            </a:r>
            <a:r>
              <a:rPr lang="en-US" sz="1200" b="1">
                <a:latin typeface="Raleway" pitchFamily="2" charset="0"/>
              </a:rPr>
              <a:t>defaulted</a:t>
            </a:r>
            <a:r>
              <a:rPr lang="en-US" sz="1200">
                <a:latin typeface="Raleway" pitchFamily="2" charset="0"/>
              </a:rPr>
              <a:t> in furnishing </a:t>
            </a:r>
            <a:r>
              <a:rPr lang="en-US" sz="1200" b="1">
                <a:latin typeface="Raleway" pitchFamily="2" charset="0"/>
              </a:rPr>
              <a:t>any returns </a:t>
            </a:r>
            <a:r>
              <a:rPr lang="en-US" sz="1200">
                <a:latin typeface="Raleway" pitchFamily="2" charset="0"/>
              </a:rPr>
              <a:t>or required to </a:t>
            </a:r>
            <a:r>
              <a:rPr lang="en-US" sz="1200" b="1">
                <a:latin typeface="Raleway" pitchFamily="2" charset="0"/>
              </a:rPr>
              <a:t>pay</a:t>
            </a:r>
            <a:r>
              <a:rPr lang="en-US" sz="1200">
                <a:latin typeface="Raleway" pitchFamily="2" charset="0"/>
              </a:rPr>
              <a:t> any tax, interest or penalty which has </a:t>
            </a:r>
            <a:r>
              <a:rPr lang="en-US" sz="1200" b="1">
                <a:latin typeface="Raleway" pitchFamily="2" charset="0"/>
              </a:rPr>
              <a:t>not been </a:t>
            </a:r>
            <a:r>
              <a:rPr lang="en-US" sz="1200">
                <a:latin typeface="Raleway" pitchFamily="2" charset="0"/>
              </a:rPr>
              <a:t>stayed by court, tribunal or appellate authority by specified date, then the proper officer can -</a:t>
            </a:r>
          </a:p>
        </p:txBody>
      </p:sp>
      <p:grpSp>
        <p:nvGrpSpPr>
          <p:cNvPr id="7" name="Group 6">
            <a:extLst>
              <a:ext uri="{FF2B5EF4-FFF2-40B4-BE49-F238E27FC236}">
                <a16:creationId xmlns:a16="http://schemas.microsoft.com/office/drawing/2014/main" xmlns="" id="{20F845F9-E635-A5C4-AFA2-C1654C8BAB13}"/>
              </a:ext>
            </a:extLst>
          </p:cNvPr>
          <p:cNvGrpSpPr/>
          <p:nvPr/>
        </p:nvGrpSpPr>
        <p:grpSpPr>
          <a:xfrm>
            <a:off x="1694336" y="5734802"/>
            <a:ext cx="9219926" cy="785021"/>
            <a:chOff x="1854474" y="1981545"/>
            <a:chExt cx="9219926" cy="967020"/>
          </a:xfrm>
        </p:grpSpPr>
        <p:sp>
          <p:nvSpPr>
            <p:cNvPr id="8" name="Rectangle: Rounded Corners 7">
              <a:extLst>
                <a:ext uri="{FF2B5EF4-FFF2-40B4-BE49-F238E27FC236}">
                  <a16:creationId xmlns:a16="http://schemas.microsoft.com/office/drawing/2014/main" xmlns="" id="{C64B52BC-CDE1-996C-5056-DDFA15C267E9}"/>
                </a:ext>
              </a:extLst>
            </p:cNvPr>
            <p:cNvSpPr/>
            <p:nvPr/>
          </p:nvSpPr>
          <p:spPr>
            <a:xfrm>
              <a:off x="1854474" y="1981545"/>
              <a:ext cx="9219926" cy="301738"/>
            </a:xfrm>
            <a:prstGeom prst="roundRect">
              <a:avLst/>
            </a:prstGeom>
            <a:noFill/>
            <a:ln w="19050">
              <a:solidFill>
                <a:srgbClr val="B9DB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latin typeface="Raleway" pitchFamily="2" charset="0"/>
                </a:rPr>
                <a:t>Withhold payment of refund until the taxable person furnish the returns or make payment against the tax, interest or penalty</a:t>
              </a:r>
            </a:p>
          </p:txBody>
        </p:sp>
        <p:sp>
          <p:nvSpPr>
            <p:cNvPr id="10" name="Rectangle: Rounded Corners 9">
              <a:extLst>
                <a:ext uri="{FF2B5EF4-FFF2-40B4-BE49-F238E27FC236}">
                  <a16:creationId xmlns:a16="http://schemas.microsoft.com/office/drawing/2014/main" xmlns="" id="{03D97E53-FF25-72F7-761A-E8AF68275596}"/>
                </a:ext>
              </a:extLst>
            </p:cNvPr>
            <p:cNvSpPr/>
            <p:nvPr/>
          </p:nvSpPr>
          <p:spPr>
            <a:xfrm>
              <a:off x="1854474" y="2646827"/>
              <a:ext cx="9219926" cy="301738"/>
            </a:xfrm>
            <a:prstGeom prst="roundRect">
              <a:avLst/>
            </a:prstGeom>
            <a:noFill/>
            <a:ln w="19050">
              <a:solidFill>
                <a:srgbClr val="B9DB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1200">
                  <a:solidFill>
                    <a:schemeClr val="tx1"/>
                  </a:solidFill>
                  <a:latin typeface="Raleway" pitchFamily="2" charset="0"/>
                </a:rPr>
                <a:t>Deduct the same from the refund amount which the taxable person is liable to pay </a:t>
              </a:r>
            </a:p>
          </p:txBody>
        </p:sp>
        <p:sp>
          <p:nvSpPr>
            <p:cNvPr id="11" name="TextBox 10">
              <a:extLst>
                <a:ext uri="{FF2B5EF4-FFF2-40B4-BE49-F238E27FC236}">
                  <a16:creationId xmlns:a16="http://schemas.microsoft.com/office/drawing/2014/main" xmlns="" id="{FF972575-A88D-B24A-F478-557A4A2150FC}"/>
                </a:ext>
              </a:extLst>
            </p:cNvPr>
            <p:cNvSpPr txBox="1"/>
            <p:nvPr/>
          </p:nvSpPr>
          <p:spPr>
            <a:xfrm>
              <a:off x="6059196" y="2269063"/>
              <a:ext cx="501741" cy="360175"/>
            </a:xfrm>
            <a:prstGeom prst="rect">
              <a:avLst/>
            </a:prstGeom>
            <a:noFill/>
          </p:spPr>
          <p:txBody>
            <a:bodyPr wrap="square" rtlCol="0">
              <a:spAutoFit/>
            </a:bodyPr>
            <a:lstStyle/>
            <a:p>
              <a:r>
                <a:rPr lang="en-US" sz="1300" b="1" i="1">
                  <a:latin typeface="Raleway" pitchFamily="2" charset="0"/>
                </a:rPr>
                <a:t>(Or)</a:t>
              </a:r>
            </a:p>
          </p:txBody>
        </p:sp>
      </p:grpSp>
      <p:sp>
        <p:nvSpPr>
          <p:cNvPr id="12" name="Rectangle 11">
            <a:extLst>
              <a:ext uri="{FF2B5EF4-FFF2-40B4-BE49-F238E27FC236}">
                <a16:creationId xmlns:a16="http://schemas.microsoft.com/office/drawing/2014/main" xmlns="" id="{C8E11BD0-6076-BD55-1099-565050ED6B6E}"/>
              </a:ext>
            </a:extLst>
          </p:cNvPr>
          <p:cNvSpPr/>
          <p:nvPr/>
        </p:nvSpPr>
        <p:spPr>
          <a:xfrm>
            <a:off x="495456" y="4690095"/>
            <a:ext cx="11168224" cy="1946211"/>
          </a:xfrm>
          <a:prstGeom prst="rect">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2403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467FF68-B427-EB59-EDCB-8F0DDB609A9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xmlns="" id="{BE4C276B-1349-68F3-D559-77094166CF49}"/>
              </a:ext>
            </a:extLst>
          </p:cNvPr>
          <p:cNvSpPr txBox="1"/>
          <p:nvPr/>
        </p:nvSpPr>
        <p:spPr>
          <a:xfrm>
            <a:off x="818118" y="816432"/>
            <a:ext cx="7259080" cy="307777"/>
          </a:xfrm>
          <a:prstGeom prst="rect">
            <a:avLst/>
          </a:prstGeom>
          <a:noFill/>
        </p:spPr>
        <p:txBody>
          <a:bodyPr wrap="square" rtlCol="0">
            <a:spAutoFit/>
          </a:bodyPr>
          <a:lstStyle/>
          <a:p>
            <a:endParaRPr lang="en-IN" sz="1400" b="1">
              <a:latin typeface="Raleway" pitchFamily="2" charset="0"/>
            </a:endParaRPr>
          </a:p>
        </p:txBody>
      </p:sp>
      <p:pic>
        <p:nvPicPr>
          <p:cNvPr id="22" name="Picture 21" descr="A logo with colorful people&#10;&#10;AI-generated content may be incorrect.">
            <a:extLst>
              <a:ext uri="{FF2B5EF4-FFF2-40B4-BE49-F238E27FC236}">
                <a16:creationId xmlns:a16="http://schemas.microsoft.com/office/drawing/2014/main" xmlns="" id="{FACF2C00-8A49-CB77-2F35-7DA5C921D8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0275" y="-938454"/>
            <a:ext cx="2989736" cy="2989736"/>
          </a:xfrm>
          <a:prstGeom prst="rect">
            <a:avLst/>
          </a:prstGeom>
        </p:spPr>
      </p:pic>
      <p:sp>
        <p:nvSpPr>
          <p:cNvPr id="23" name="Rectangle 22">
            <a:extLst>
              <a:ext uri="{FF2B5EF4-FFF2-40B4-BE49-F238E27FC236}">
                <a16:creationId xmlns:a16="http://schemas.microsoft.com/office/drawing/2014/main" xmlns="" id="{DB820BDE-9D01-E7FB-0009-F434DD4B7FA6}"/>
              </a:ext>
            </a:extLst>
          </p:cNvPr>
          <p:cNvSpPr/>
          <p:nvPr/>
        </p:nvSpPr>
        <p:spPr>
          <a:xfrm>
            <a:off x="0" y="6775336"/>
            <a:ext cx="12192000" cy="72504"/>
          </a:xfrm>
          <a:prstGeom prst="rect">
            <a:avLst/>
          </a:prstGeom>
          <a:solidFill>
            <a:srgbClr val="F4812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n" panose="02020603050405020304"/>
              <a:ea typeface="+mn-ea"/>
              <a:cs typeface="+mn-cs"/>
            </a:endParaRPr>
          </a:p>
        </p:txBody>
      </p:sp>
      <p:grpSp>
        <p:nvGrpSpPr>
          <p:cNvPr id="24" name="Group 23">
            <a:extLst>
              <a:ext uri="{FF2B5EF4-FFF2-40B4-BE49-F238E27FC236}">
                <a16:creationId xmlns:a16="http://schemas.microsoft.com/office/drawing/2014/main" xmlns="" id="{0C2B4B27-7A77-2F79-6688-012E67D7CAC3}"/>
              </a:ext>
            </a:extLst>
          </p:cNvPr>
          <p:cNvGrpSpPr/>
          <p:nvPr/>
        </p:nvGrpSpPr>
        <p:grpSpPr>
          <a:xfrm>
            <a:off x="379893" y="158615"/>
            <a:ext cx="9392421" cy="709293"/>
            <a:chOff x="379893" y="158615"/>
            <a:chExt cx="9392421" cy="709293"/>
          </a:xfrm>
        </p:grpSpPr>
        <p:sp>
          <p:nvSpPr>
            <p:cNvPr id="25" name="TextBox 24">
              <a:extLst>
                <a:ext uri="{FF2B5EF4-FFF2-40B4-BE49-F238E27FC236}">
                  <a16:creationId xmlns:a16="http://schemas.microsoft.com/office/drawing/2014/main" xmlns="" id="{CB39A9B7-8748-4AA8-6378-F68D9399B4EA}"/>
                </a:ext>
              </a:extLst>
            </p:cNvPr>
            <p:cNvSpPr txBox="1"/>
            <p:nvPr/>
          </p:nvSpPr>
          <p:spPr>
            <a:xfrm>
              <a:off x="379893" y="158615"/>
              <a:ext cx="9392421" cy="658493"/>
            </a:xfrm>
            <a:prstGeom prst="rect">
              <a:avLst/>
            </a:prstGeom>
          </p:spPr>
          <p:txBody>
            <a:bodyPr vert="horz" lIns="91440" tIns="45720" rIns="91440" bIns="45720" rtlCol="0" anchor="ctr">
              <a:normAutofit lnSpcReduction="10000"/>
            </a:bodyPr>
            <a:lstStyle/>
            <a:p>
              <a:pPr defTabSz="914400">
                <a:lnSpc>
                  <a:spcPct val="90000"/>
                </a:lnSpc>
                <a:spcBef>
                  <a:spcPts val="1000"/>
                </a:spcBef>
                <a:spcAft>
                  <a:spcPts val="600"/>
                </a:spcAft>
              </a:pPr>
              <a:r>
                <a:rPr lang="en-US" sz="2400" b="1">
                  <a:solidFill>
                    <a:srgbClr val="374D81"/>
                  </a:solidFill>
                  <a:latin typeface="Raleway" pitchFamily="2" charset="0"/>
                  <a:cs typeface="Arial" panose="020B0604020202020204" pitchFamily="34" charset="0"/>
                </a:rPr>
                <a:t>Refund claim</a:t>
              </a:r>
              <a:br>
                <a:rPr lang="en-US" sz="2400" b="1">
                  <a:solidFill>
                    <a:srgbClr val="374D81"/>
                  </a:solidFill>
                  <a:latin typeface="Raleway" pitchFamily="2" charset="0"/>
                  <a:cs typeface="Arial" panose="020B0604020202020204" pitchFamily="34" charset="0"/>
                </a:rPr>
              </a:br>
              <a:r>
                <a:rPr lang="en-US" sz="1900" i="1">
                  <a:solidFill>
                    <a:srgbClr val="374D81"/>
                  </a:solidFill>
                  <a:latin typeface="Raleway" pitchFamily="2" charset="0"/>
                  <a:cs typeface="Arial" panose="020B0604020202020204" pitchFamily="34" charset="0"/>
                </a:rPr>
                <a:t>(Status – Track application)</a:t>
              </a:r>
            </a:p>
          </p:txBody>
        </p:sp>
        <p:grpSp>
          <p:nvGrpSpPr>
            <p:cNvPr id="26" name="Group 25">
              <a:extLst>
                <a:ext uri="{FF2B5EF4-FFF2-40B4-BE49-F238E27FC236}">
                  <a16:creationId xmlns:a16="http://schemas.microsoft.com/office/drawing/2014/main" xmlns="" id="{46102E85-C433-45AE-DB3B-7A23E6EB6743}"/>
                </a:ext>
              </a:extLst>
            </p:cNvPr>
            <p:cNvGrpSpPr/>
            <p:nvPr/>
          </p:nvGrpSpPr>
          <p:grpSpPr>
            <a:xfrm>
              <a:off x="495456" y="807575"/>
              <a:ext cx="2743200" cy="60333"/>
              <a:chOff x="591751" y="962184"/>
              <a:chExt cx="2743200" cy="60333"/>
            </a:xfrm>
          </p:grpSpPr>
          <p:sp>
            <p:nvSpPr>
              <p:cNvPr id="27" name="Rectangle 26">
                <a:extLst>
                  <a:ext uri="{FF2B5EF4-FFF2-40B4-BE49-F238E27FC236}">
                    <a16:creationId xmlns:a16="http://schemas.microsoft.com/office/drawing/2014/main" xmlns="" id="{B93AFFBB-A767-65BD-0304-34FD695495F1}"/>
                  </a:ext>
                </a:extLst>
              </p:cNvPr>
              <p:cNvSpPr/>
              <p:nvPr/>
            </p:nvSpPr>
            <p:spPr>
              <a:xfrm>
                <a:off x="591751" y="962184"/>
                <a:ext cx="914400" cy="603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sp>
            <p:nvSpPr>
              <p:cNvPr id="28" name="Rectangle 27">
                <a:extLst>
                  <a:ext uri="{FF2B5EF4-FFF2-40B4-BE49-F238E27FC236}">
                    <a16:creationId xmlns:a16="http://schemas.microsoft.com/office/drawing/2014/main" xmlns="" id="{D25EF448-4852-2340-0C34-762B8FF3714E}"/>
                  </a:ext>
                </a:extLst>
              </p:cNvPr>
              <p:cNvSpPr/>
              <p:nvPr/>
            </p:nvSpPr>
            <p:spPr>
              <a:xfrm>
                <a:off x="1506151" y="962184"/>
                <a:ext cx="914400" cy="6033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sp>
            <p:nvSpPr>
              <p:cNvPr id="29" name="Rectangle 28">
                <a:extLst>
                  <a:ext uri="{FF2B5EF4-FFF2-40B4-BE49-F238E27FC236}">
                    <a16:creationId xmlns:a16="http://schemas.microsoft.com/office/drawing/2014/main" xmlns="" id="{3294B0A3-F7D5-02F9-3E72-99E495B6DD37}"/>
                  </a:ext>
                </a:extLst>
              </p:cNvPr>
              <p:cNvSpPr/>
              <p:nvPr/>
            </p:nvSpPr>
            <p:spPr>
              <a:xfrm>
                <a:off x="2420551" y="962184"/>
                <a:ext cx="914400" cy="6033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grpSp>
      </p:grpSp>
      <p:pic>
        <p:nvPicPr>
          <p:cNvPr id="2" name="Picture 1">
            <a:extLst>
              <a:ext uri="{FF2B5EF4-FFF2-40B4-BE49-F238E27FC236}">
                <a16:creationId xmlns:a16="http://schemas.microsoft.com/office/drawing/2014/main" xmlns="" id="{56D90E10-7370-C645-898E-F5DC1FB1CECD}"/>
              </a:ext>
            </a:extLst>
          </p:cNvPr>
          <p:cNvPicPr>
            <a:picLocks noChangeAspect="1"/>
          </p:cNvPicPr>
          <p:nvPr/>
        </p:nvPicPr>
        <p:blipFill>
          <a:blip r:embed="rId3">
            <a:extLst>
              <a:ext uri="{28A0092B-C50C-407E-A947-70E740481C1C}">
                <a14:useLocalDpi xmlns:a14="http://schemas.microsoft.com/office/drawing/2010/main" val="0"/>
              </a:ext>
            </a:extLst>
          </a:blip>
          <a:srcRect l="11323" r="13660" b="5075"/>
          <a:stretch>
            <a:fillRect/>
          </a:stretch>
        </p:blipFill>
        <p:spPr>
          <a:xfrm>
            <a:off x="495456" y="985520"/>
            <a:ext cx="10878426" cy="5314305"/>
          </a:xfrm>
          <a:prstGeom prst="rect">
            <a:avLst/>
          </a:prstGeom>
        </p:spPr>
      </p:pic>
      <p:sp>
        <p:nvSpPr>
          <p:cNvPr id="4" name="Rectangle 3">
            <a:extLst>
              <a:ext uri="{FF2B5EF4-FFF2-40B4-BE49-F238E27FC236}">
                <a16:creationId xmlns:a16="http://schemas.microsoft.com/office/drawing/2014/main" xmlns="" id="{5EDAA750-38AC-C6AF-B9BA-BD2BFFB5C683}"/>
              </a:ext>
            </a:extLst>
          </p:cNvPr>
          <p:cNvSpPr/>
          <p:nvPr/>
        </p:nvSpPr>
        <p:spPr>
          <a:xfrm>
            <a:off x="9611360" y="3952240"/>
            <a:ext cx="1270000" cy="111760"/>
          </a:xfrm>
          <a:prstGeom prst="rect">
            <a:avLst/>
          </a:prstGeom>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0070C0"/>
                </a:solidFill>
              </a:ln>
            </a:endParaRPr>
          </a:p>
        </p:txBody>
      </p:sp>
      <p:sp>
        <p:nvSpPr>
          <p:cNvPr id="7" name="Rectangle 6">
            <a:extLst>
              <a:ext uri="{FF2B5EF4-FFF2-40B4-BE49-F238E27FC236}">
                <a16:creationId xmlns:a16="http://schemas.microsoft.com/office/drawing/2014/main" xmlns="" id="{9B010400-6BF7-A017-0FB9-F011EA25B72C}"/>
              </a:ext>
            </a:extLst>
          </p:cNvPr>
          <p:cNvSpPr/>
          <p:nvPr/>
        </p:nvSpPr>
        <p:spPr>
          <a:xfrm>
            <a:off x="9611360" y="4286515"/>
            <a:ext cx="1270000" cy="111760"/>
          </a:xfrm>
          <a:prstGeom prst="rect">
            <a:avLst/>
          </a:prstGeom>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0070C0"/>
                </a:solidFill>
              </a:ln>
            </a:endParaRPr>
          </a:p>
        </p:txBody>
      </p:sp>
      <p:sp>
        <p:nvSpPr>
          <p:cNvPr id="8" name="Rectangle 7">
            <a:extLst>
              <a:ext uri="{FF2B5EF4-FFF2-40B4-BE49-F238E27FC236}">
                <a16:creationId xmlns:a16="http://schemas.microsoft.com/office/drawing/2014/main" xmlns="" id="{671FC5C3-DAF0-165B-D5E5-FFE31ED1FBB0}"/>
              </a:ext>
            </a:extLst>
          </p:cNvPr>
          <p:cNvSpPr/>
          <p:nvPr/>
        </p:nvSpPr>
        <p:spPr>
          <a:xfrm>
            <a:off x="9611360" y="4620790"/>
            <a:ext cx="1270000" cy="111760"/>
          </a:xfrm>
          <a:prstGeom prst="rect">
            <a:avLst/>
          </a:prstGeom>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0070C0"/>
                </a:solidFill>
              </a:ln>
            </a:endParaRPr>
          </a:p>
        </p:txBody>
      </p:sp>
      <p:sp>
        <p:nvSpPr>
          <p:cNvPr id="10" name="Rectangle 9">
            <a:extLst>
              <a:ext uri="{FF2B5EF4-FFF2-40B4-BE49-F238E27FC236}">
                <a16:creationId xmlns:a16="http://schemas.microsoft.com/office/drawing/2014/main" xmlns="" id="{F3EBD7C8-F312-167A-3F37-046576A5DAD9}"/>
              </a:ext>
            </a:extLst>
          </p:cNvPr>
          <p:cNvSpPr/>
          <p:nvPr/>
        </p:nvSpPr>
        <p:spPr>
          <a:xfrm>
            <a:off x="9611360" y="4955065"/>
            <a:ext cx="1270000" cy="111760"/>
          </a:xfrm>
          <a:prstGeom prst="rect">
            <a:avLst/>
          </a:prstGeom>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0070C0"/>
                </a:solidFill>
              </a:ln>
            </a:endParaRPr>
          </a:p>
        </p:txBody>
      </p:sp>
      <p:sp>
        <p:nvSpPr>
          <p:cNvPr id="11" name="Rectangle 10">
            <a:extLst>
              <a:ext uri="{FF2B5EF4-FFF2-40B4-BE49-F238E27FC236}">
                <a16:creationId xmlns:a16="http://schemas.microsoft.com/office/drawing/2014/main" xmlns="" id="{078FBEEC-1DF5-F431-2EAA-2E0B11411179}"/>
              </a:ext>
            </a:extLst>
          </p:cNvPr>
          <p:cNvSpPr/>
          <p:nvPr/>
        </p:nvSpPr>
        <p:spPr>
          <a:xfrm>
            <a:off x="9611360" y="5248700"/>
            <a:ext cx="1270000" cy="111760"/>
          </a:xfrm>
          <a:prstGeom prst="rect">
            <a:avLst/>
          </a:prstGeom>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0070C0"/>
                </a:solidFill>
              </a:ln>
            </a:endParaRPr>
          </a:p>
        </p:txBody>
      </p:sp>
      <p:sp>
        <p:nvSpPr>
          <p:cNvPr id="12" name="Rectangle 11">
            <a:extLst>
              <a:ext uri="{FF2B5EF4-FFF2-40B4-BE49-F238E27FC236}">
                <a16:creationId xmlns:a16="http://schemas.microsoft.com/office/drawing/2014/main" xmlns="" id="{895673FE-8F9B-4200-DBD1-32F6354866A6}"/>
              </a:ext>
            </a:extLst>
          </p:cNvPr>
          <p:cNvSpPr/>
          <p:nvPr/>
        </p:nvSpPr>
        <p:spPr>
          <a:xfrm>
            <a:off x="9611360" y="5618480"/>
            <a:ext cx="1270000" cy="111760"/>
          </a:xfrm>
          <a:prstGeom prst="rect">
            <a:avLst/>
          </a:prstGeom>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0070C0"/>
                </a:solidFill>
              </a:ln>
            </a:endParaRPr>
          </a:p>
        </p:txBody>
      </p:sp>
    </p:spTree>
    <p:extLst>
      <p:ext uri="{BB962C8B-B14F-4D97-AF65-F5344CB8AC3E}">
        <p14:creationId xmlns:p14="http://schemas.microsoft.com/office/powerpoint/2010/main" val="3873940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7F38E5C-C9C8-8B48-B9A7-F5D2A7B0E81C}"/>
            </a:ext>
          </a:extLst>
        </p:cNvPr>
        <p:cNvGrpSpPr/>
        <p:nvPr/>
      </p:nvGrpSpPr>
      <p:grpSpPr>
        <a:xfrm>
          <a:off x="0" y="0"/>
          <a:ext cx="0" cy="0"/>
          <a:chOff x="0" y="0"/>
          <a:chExt cx="0" cy="0"/>
        </a:xfrm>
      </p:grpSpPr>
      <p:pic>
        <p:nvPicPr>
          <p:cNvPr id="6" name="Picture 5" descr="A logo with colorful people&#10;&#10;AI-generated content may be incorrect.">
            <a:extLst>
              <a:ext uri="{FF2B5EF4-FFF2-40B4-BE49-F238E27FC236}">
                <a16:creationId xmlns:a16="http://schemas.microsoft.com/office/drawing/2014/main" xmlns="" id="{90AAE773-5112-479F-6D84-9545BD1BF5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0275" y="-938454"/>
            <a:ext cx="2989736" cy="2989736"/>
          </a:xfrm>
          <a:prstGeom prst="rect">
            <a:avLst/>
          </a:prstGeom>
        </p:spPr>
      </p:pic>
      <p:sp>
        <p:nvSpPr>
          <p:cNvPr id="8" name="Rectangle 7">
            <a:extLst>
              <a:ext uri="{FF2B5EF4-FFF2-40B4-BE49-F238E27FC236}">
                <a16:creationId xmlns:a16="http://schemas.microsoft.com/office/drawing/2014/main" xmlns="" id="{E9D06E99-9FAB-EC62-C6F3-3CFFAFC1583A}"/>
              </a:ext>
            </a:extLst>
          </p:cNvPr>
          <p:cNvSpPr/>
          <p:nvPr/>
        </p:nvSpPr>
        <p:spPr>
          <a:xfrm rot="16200000" flipV="1">
            <a:off x="-3334182" y="3334179"/>
            <a:ext cx="6858001" cy="189641"/>
          </a:xfrm>
          <a:prstGeom prst="rect">
            <a:avLst/>
          </a:prstGeom>
          <a:solidFill>
            <a:srgbClr val="F48120"/>
          </a:solidFill>
          <a:ln w="12700" cap="flat" cmpd="sng" algn="ctr">
            <a:solidFill>
              <a:srgbClr val="F4812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n" panose="02020603050405020304"/>
              <a:ea typeface="+mn-ea"/>
              <a:cs typeface="+mn-cs"/>
            </a:endParaRPr>
          </a:p>
        </p:txBody>
      </p:sp>
      <p:sp>
        <p:nvSpPr>
          <p:cNvPr id="9" name="Rectangle 8">
            <a:extLst>
              <a:ext uri="{FF2B5EF4-FFF2-40B4-BE49-F238E27FC236}">
                <a16:creationId xmlns:a16="http://schemas.microsoft.com/office/drawing/2014/main" xmlns="" id="{B55F9CD8-25E6-459F-D8AD-F9A4D2AE40A5}"/>
              </a:ext>
            </a:extLst>
          </p:cNvPr>
          <p:cNvSpPr/>
          <p:nvPr/>
        </p:nvSpPr>
        <p:spPr>
          <a:xfrm rot="16200000" flipV="1">
            <a:off x="-3183480" y="3373121"/>
            <a:ext cx="6858001" cy="111760"/>
          </a:xfrm>
          <a:prstGeom prst="rect">
            <a:avLst/>
          </a:prstGeom>
          <a:solidFill>
            <a:srgbClr val="B9DB37"/>
          </a:solidFill>
          <a:ln w="12700" cap="flat" cmpd="sng" algn="ctr">
            <a:solidFill>
              <a:srgbClr val="B9DB3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n" panose="02020603050405020304"/>
              <a:ea typeface="+mn-ea"/>
              <a:cs typeface="+mn-cs"/>
            </a:endParaRPr>
          </a:p>
        </p:txBody>
      </p:sp>
      <p:sp>
        <p:nvSpPr>
          <p:cNvPr id="10" name="Rectangle 9">
            <a:extLst>
              <a:ext uri="{FF2B5EF4-FFF2-40B4-BE49-F238E27FC236}">
                <a16:creationId xmlns:a16="http://schemas.microsoft.com/office/drawing/2014/main" xmlns="" id="{D613E3E6-2A28-C68D-2ABF-E1236B114A9C}"/>
              </a:ext>
            </a:extLst>
          </p:cNvPr>
          <p:cNvSpPr/>
          <p:nvPr/>
        </p:nvSpPr>
        <p:spPr>
          <a:xfrm rot="16200000" flipV="1">
            <a:off x="-3071720" y="3373121"/>
            <a:ext cx="6858001" cy="111760"/>
          </a:xfrm>
          <a:prstGeom prst="rect">
            <a:avLst/>
          </a:prstGeom>
          <a:solidFill>
            <a:srgbClr val="00B0F0"/>
          </a:solidFill>
          <a:ln w="1270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n" panose="02020603050405020304"/>
              <a:ea typeface="+mn-ea"/>
              <a:cs typeface="+mn-cs"/>
            </a:endParaRPr>
          </a:p>
        </p:txBody>
      </p:sp>
      <p:sp>
        <p:nvSpPr>
          <p:cNvPr id="11" name="Rectangle 10">
            <a:extLst>
              <a:ext uri="{FF2B5EF4-FFF2-40B4-BE49-F238E27FC236}">
                <a16:creationId xmlns:a16="http://schemas.microsoft.com/office/drawing/2014/main" xmlns="" id="{260B3148-4396-941C-4040-CF89711CE8A0}"/>
              </a:ext>
            </a:extLst>
          </p:cNvPr>
          <p:cNvSpPr/>
          <p:nvPr/>
        </p:nvSpPr>
        <p:spPr>
          <a:xfrm>
            <a:off x="7508240" y="4616458"/>
            <a:ext cx="345440" cy="21970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1FA5F91A-9FA6-8EC0-1C05-09E2EBB6CC39}"/>
              </a:ext>
            </a:extLst>
          </p:cNvPr>
          <p:cNvSpPr/>
          <p:nvPr/>
        </p:nvSpPr>
        <p:spPr>
          <a:xfrm rot="307211">
            <a:off x="11238177" y="4927819"/>
            <a:ext cx="373580" cy="33455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xmlns="" id="{C5255FD7-A7A5-56E7-82D5-4D3518D1DCC4}"/>
              </a:ext>
            </a:extLst>
          </p:cNvPr>
          <p:cNvGrpSpPr/>
          <p:nvPr/>
        </p:nvGrpSpPr>
        <p:grpSpPr>
          <a:xfrm>
            <a:off x="748397" y="3957805"/>
            <a:ext cx="2743200" cy="60333"/>
            <a:chOff x="591751" y="962184"/>
            <a:chExt cx="2743200" cy="60333"/>
          </a:xfrm>
        </p:grpSpPr>
        <p:sp>
          <p:nvSpPr>
            <p:cNvPr id="12" name="Rectangle 11">
              <a:extLst>
                <a:ext uri="{FF2B5EF4-FFF2-40B4-BE49-F238E27FC236}">
                  <a16:creationId xmlns:a16="http://schemas.microsoft.com/office/drawing/2014/main" xmlns="" id="{EF543A04-7D42-201E-657A-0FF2C807D3B7}"/>
                </a:ext>
              </a:extLst>
            </p:cNvPr>
            <p:cNvSpPr/>
            <p:nvPr/>
          </p:nvSpPr>
          <p:spPr>
            <a:xfrm>
              <a:off x="591751" y="962184"/>
              <a:ext cx="914400" cy="603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sp>
          <p:nvSpPr>
            <p:cNvPr id="13" name="Rectangle 12">
              <a:extLst>
                <a:ext uri="{FF2B5EF4-FFF2-40B4-BE49-F238E27FC236}">
                  <a16:creationId xmlns:a16="http://schemas.microsoft.com/office/drawing/2014/main" xmlns="" id="{04F8D436-F37E-6C43-D39A-E73C986555D7}"/>
                </a:ext>
              </a:extLst>
            </p:cNvPr>
            <p:cNvSpPr/>
            <p:nvPr/>
          </p:nvSpPr>
          <p:spPr>
            <a:xfrm>
              <a:off x="1506151" y="962184"/>
              <a:ext cx="914400" cy="6033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sp>
          <p:nvSpPr>
            <p:cNvPr id="15" name="Rectangle 14">
              <a:extLst>
                <a:ext uri="{FF2B5EF4-FFF2-40B4-BE49-F238E27FC236}">
                  <a16:creationId xmlns:a16="http://schemas.microsoft.com/office/drawing/2014/main" xmlns="" id="{0E0F7AED-1879-77E0-3052-B6CAC34F12B7}"/>
                </a:ext>
              </a:extLst>
            </p:cNvPr>
            <p:cNvSpPr/>
            <p:nvPr/>
          </p:nvSpPr>
          <p:spPr>
            <a:xfrm>
              <a:off x="2420551" y="962184"/>
              <a:ext cx="914400" cy="6033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grpSp>
      <p:pic>
        <p:nvPicPr>
          <p:cNvPr id="16" name="Picture 15" descr="Stacks of gold coins">
            <a:extLst>
              <a:ext uri="{FF2B5EF4-FFF2-40B4-BE49-F238E27FC236}">
                <a16:creationId xmlns:a16="http://schemas.microsoft.com/office/drawing/2014/main" xmlns="" id="{79A6D01E-2C2F-E818-1F49-D5F6E7B0424A}"/>
              </a:ext>
            </a:extLst>
          </p:cNvPr>
          <p:cNvPicPr>
            <a:picLocks noChangeAspect="1"/>
          </p:cNvPicPr>
          <p:nvPr/>
        </p:nvPicPr>
        <p:blipFill>
          <a:blip r:embed="rId3" cstate="print">
            <a:extLst>
              <a:ext uri="{28A0092B-C50C-407E-A947-70E740481C1C}">
                <a14:useLocalDpi xmlns:a14="http://schemas.microsoft.com/office/drawing/2010/main" val="0"/>
              </a:ext>
            </a:extLst>
          </a:blip>
          <a:srcRect l="17893" r="17893"/>
          <a:stretch/>
        </p:blipFill>
        <p:spPr>
          <a:xfrm>
            <a:off x="7800443" y="2568202"/>
            <a:ext cx="3941064" cy="4096512"/>
          </a:xfrm>
          <a:prstGeom prst="rect">
            <a:avLst/>
          </a:prstGeom>
        </p:spPr>
      </p:pic>
      <p:sp>
        <p:nvSpPr>
          <p:cNvPr id="2" name="Title 1">
            <a:extLst>
              <a:ext uri="{FF2B5EF4-FFF2-40B4-BE49-F238E27FC236}">
                <a16:creationId xmlns:a16="http://schemas.microsoft.com/office/drawing/2014/main" xmlns="" id="{490549B2-F123-0B2E-FA2C-77B650BD86AA}"/>
              </a:ext>
            </a:extLst>
          </p:cNvPr>
          <p:cNvSpPr txBox="1">
            <a:spLocks/>
          </p:cNvSpPr>
          <p:nvPr/>
        </p:nvSpPr>
        <p:spPr>
          <a:xfrm>
            <a:off x="491044" y="751014"/>
            <a:ext cx="8869680" cy="311745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200" b="1" dirty="0">
                <a:latin typeface="Raleway" pitchFamily="2" charset="0"/>
              </a:rPr>
              <a:t>Rule 89(4) – Refund of accumulated ITC on export of goods and services – without payment of IGST</a:t>
            </a:r>
          </a:p>
        </p:txBody>
      </p:sp>
    </p:spTree>
    <p:extLst>
      <p:ext uri="{BB962C8B-B14F-4D97-AF65-F5344CB8AC3E}">
        <p14:creationId xmlns:p14="http://schemas.microsoft.com/office/powerpoint/2010/main" val="3826367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B38ABD5-52BA-8571-4690-D13CCA96E030}"/>
            </a:ext>
          </a:extLst>
        </p:cNvPr>
        <p:cNvGrpSpPr/>
        <p:nvPr/>
      </p:nvGrpSpPr>
      <p:grpSpPr>
        <a:xfrm>
          <a:off x="0" y="0"/>
          <a:ext cx="0" cy="0"/>
          <a:chOff x="0" y="0"/>
          <a:chExt cx="0" cy="0"/>
        </a:xfrm>
      </p:grpSpPr>
      <p:pic>
        <p:nvPicPr>
          <p:cNvPr id="2" name="Picture 1" descr="A logo with colorful people&#10;&#10;AI-generated content may be incorrect.">
            <a:extLst>
              <a:ext uri="{FF2B5EF4-FFF2-40B4-BE49-F238E27FC236}">
                <a16:creationId xmlns:a16="http://schemas.microsoft.com/office/drawing/2014/main" xmlns="" id="{DD379E11-AE8F-9F98-6053-370B35B55F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0275" y="-938454"/>
            <a:ext cx="2989736" cy="2989736"/>
          </a:xfrm>
          <a:prstGeom prst="rect">
            <a:avLst/>
          </a:prstGeom>
        </p:spPr>
      </p:pic>
      <p:sp>
        <p:nvSpPr>
          <p:cNvPr id="20" name="Rectangle 19">
            <a:extLst>
              <a:ext uri="{FF2B5EF4-FFF2-40B4-BE49-F238E27FC236}">
                <a16:creationId xmlns:a16="http://schemas.microsoft.com/office/drawing/2014/main" xmlns="" id="{79BE83FE-8FDB-7386-D08B-546A419BC7A9}"/>
              </a:ext>
            </a:extLst>
          </p:cNvPr>
          <p:cNvSpPr/>
          <p:nvPr/>
        </p:nvSpPr>
        <p:spPr>
          <a:xfrm>
            <a:off x="0" y="6785496"/>
            <a:ext cx="12192000" cy="72504"/>
          </a:xfrm>
          <a:prstGeom prst="rect">
            <a:avLst/>
          </a:prstGeom>
          <a:solidFill>
            <a:srgbClr val="F4812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Raleway" pitchFamily="2" charset="0"/>
            </a:endParaRPr>
          </a:p>
        </p:txBody>
      </p:sp>
      <p:grpSp>
        <p:nvGrpSpPr>
          <p:cNvPr id="5" name="Group 4">
            <a:extLst>
              <a:ext uri="{FF2B5EF4-FFF2-40B4-BE49-F238E27FC236}">
                <a16:creationId xmlns:a16="http://schemas.microsoft.com/office/drawing/2014/main" xmlns="" id="{C697514E-E1DD-20B8-5580-0D0B70A0D630}"/>
              </a:ext>
            </a:extLst>
          </p:cNvPr>
          <p:cNvGrpSpPr/>
          <p:nvPr/>
        </p:nvGrpSpPr>
        <p:grpSpPr>
          <a:xfrm>
            <a:off x="480491" y="993765"/>
            <a:ext cx="11123550" cy="1422320"/>
            <a:chOff x="527397" y="1000482"/>
            <a:chExt cx="11123550" cy="1418599"/>
          </a:xfrm>
        </p:grpSpPr>
        <p:sp>
          <p:nvSpPr>
            <p:cNvPr id="6" name="Rectangle 5">
              <a:extLst>
                <a:ext uri="{FF2B5EF4-FFF2-40B4-BE49-F238E27FC236}">
                  <a16:creationId xmlns:a16="http://schemas.microsoft.com/office/drawing/2014/main" xmlns="" id="{E05F6E0A-E988-F555-6E13-E3DAA8DDBAF7}"/>
                </a:ext>
              </a:extLst>
            </p:cNvPr>
            <p:cNvSpPr/>
            <p:nvPr/>
          </p:nvSpPr>
          <p:spPr>
            <a:xfrm>
              <a:off x="1673246" y="1891228"/>
              <a:ext cx="1984839" cy="369332"/>
            </a:xfrm>
            <a:prstGeom prst="rect">
              <a:avLst/>
            </a:prstGeom>
          </p:spPr>
          <p:txBody>
            <a:bodyPr wrap="none">
              <a:spAutoFit/>
            </a:bodyPr>
            <a:lstStyle/>
            <a:p>
              <a:r>
                <a:rPr lang="en-IN" b="1">
                  <a:latin typeface="Raleway" pitchFamily="2" charset="0"/>
                </a:rPr>
                <a:t>Refund Amount </a:t>
              </a:r>
            </a:p>
          </p:txBody>
        </p:sp>
        <p:sp>
          <p:nvSpPr>
            <p:cNvPr id="7" name="Rectangle 6">
              <a:extLst>
                <a:ext uri="{FF2B5EF4-FFF2-40B4-BE49-F238E27FC236}">
                  <a16:creationId xmlns:a16="http://schemas.microsoft.com/office/drawing/2014/main" xmlns="" id="{D2EC6790-6622-5DE9-DF5B-7B3DF765D642}"/>
                </a:ext>
              </a:extLst>
            </p:cNvPr>
            <p:cNvSpPr/>
            <p:nvPr/>
          </p:nvSpPr>
          <p:spPr>
            <a:xfrm>
              <a:off x="4241831" y="1395933"/>
              <a:ext cx="7379963" cy="646331"/>
            </a:xfrm>
            <a:prstGeom prst="rect">
              <a:avLst/>
            </a:prstGeom>
          </p:spPr>
          <p:txBody>
            <a:bodyPr wrap="square">
              <a:spAutoFit/>
            </a:bodyPr>
            <a:lstStyle/>
            <a:p>
              <a:pPr algn="ctr"/>
              <a:r>
                <a:rPr lang="en-US">
                  <a:latin typeface="Raleway" pitchFamily="2" charset="0"/>
                </a:rPr>
                <a:t>(Turnover of zero-rated supply of goods + Turnover of zero-rated supply of services) x Net ITC</a:t>
              </a:r>
              <a:endParaRPr lang="en-IN">
                <a:latin typeface="Raleway" pitchFamily="2" charset="0"/>
              </a:endParaRPr>
            </a:p>
          </p:txBody>
        </p:sp>
        <p:sp>
          <p:nvSpPr>
            <p:cNvPr id="8" name="Rectangle 7">
              <a:extLst>
                <a:ext uri="{FF2B5EF4-FFF2-40B4-BE49-F238E27FC236}">
                  <a16:creationId xmlns:a16="http://schemas.microsoft.com/office/drawing/2014/main" xmlns="" id="{BB8CD525-9890-C8AE-0701-E3E7588C7005}"/>
                </a:ext>
              </a:extLst>
            </p:cNvPr>
            <p:cNvSpPr/>
            <p:nvPr/>
          </p:nvSpPr>
          <p:spPr>
            <a:xfrm>
              <a:off x="6541848" y="2049749"/>
              <a:ext cx="2779928" cy="369332"/>
            </a:xfrm>
            <a:prstGeom prst="rect">
              <a:avLst/>
            </a:prstGeom>
          </p:spPr>
          <p:txBody>
            <a:bodyPr wrap="none">
              <a:spAutoFit/>
            </a:bodyPr>
            <a:lstStyle/>
            <a:p>
              <a:r>
                <a:rPr lang="en-IN">
                  <a:latin typeface="Raleway" pitchFamily="2" charset="0"/>
                </a:rPr>
                <a:t>Adjusted Total Turnover</a:t>
              </a:r>
            </a:p>
          </p:txBody>
        </p:sp>
        <p:cxnSp>
          <p:nvCxnSpPr>
            <p:cNvPr id="9" name="Straight Connector 8">
              <a:extLst>
                <a:ext uri="{FF2B5EF4-FFF2-40B4-BE49-F238E27FC236}">
                  <a16:creationId xmlns:a16="http://schemas.microsoft.com/office/drawing/2014/main" xmlns="" id="{4188E001-BCD7-6914-3A48-853FA3D6742B}"/>
                </a:ext>
              </a:extLst>
            </p:cNvPr>
            <p:cNvCxnSpPr>
              <a:cxnSpLocks/>
            </p:cNvCxnSpPr>
            <p:nvPr/>
          </p:nvCxnSpPr>
          <p:spPr>
            <a:xfrm>
              <a:off x="4510505" y="2046201"/>
              <a:ext cx="7140442" cy="25138"/>
            </a:xfrm>
            <a:prstGeom prst="line">
              <a:avLst/>
            </a:prstGeom>
            <a:ln w="19050">
              <a:solidFill>
                <a:srgbClr val="B9DB37"/>
              </a:solidFill>
            </a:ln>
          </p:spPr>
          <p:style>
            <a:lnRef idx="1">
              <a:schemeClr val="accent1"/>
            </a:lnRef>
            <a:fillRef idx="0">
              <a:schemeClr val="accent1"/>
            </a:fillRef>
            <a:effectRef idx="0">
              <a:schemeClr val="accent1"/>
            </a:effectRef>
            <a:fontRef idx="minor">
              <a:schemeClr val="tx1"/>
            </a:fontRef>
          </p:style>
        </p:cxnSp>
        <p:sp>
          <p:nvSpPr>
            <p:cNvPr id="10" name="Equal 17">
              <a:extLst>
                <a:ext uri="{FF2B5EF4-FFF2-40B4-BE49-F238E27FC236}">
                  <a16:creationId xmlns:a16="http://schemas.microsoft.com/office/drawing/2014/main" xmlns="" id="{56913B22-FD26-2A03-EA8D-AAFF32FDFAF6}"/>
                </a:ext>
              </a:extLst>
            </p:cNvPr>
            <p:cNvSpPr/>
            <p:nvPr/>
          </p:nvSpPr>
          <p:spPr>
            <a:xfrm>
              <a:off x="3947291" y="1951981"/>
              <a:ext cx="320512" cy="180563"/>
            </a:xfrm>
            <a:prstGeom prst="mathEqual">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latin typeface="Raleway" pitchFamily="2" charset="0"/>
              </a:endParaRPr>
            </a:p>
          </p:txBody>
        </p:sp>
        <p:grpSp>
          <p:nvGrpSpPr>
            <p:cNvPr id="11" name="Group 10">
              <a:extLst>
                <a:ext uri="{FF2B5EF4-FFF2-40B4-BE49-F238E27FC236}">
                  <a16:creationId xmlns:a16="http://schemas.microsoft.com/office/drawing/2014/main" xmlns="" id="{172638CC-623F-2DB8-2E79-BC1ED70BD0F1}"/>
                </a:ext>
              </a:extLst>
            </p:cNvPr>
            <p:cNvGrpSpPr/>
            <p:nvPr/>
          </p:nvGrpSpPr>
          <p:grpSpPr>
            <a:xfrm>
              <a:off x="527397" y="1000482"/>
              <a:ext cx="3813109" cy="514325"/>
              <a:chOff x="610775" y="4705948"/>
              <a:chExt cx="2780195" cy="514325"/>
            </a:xfrm>
          </p:grpSpPr>
          <p:sp>
            <p:nvSpPr>
              <p:cNvPr id="12" name="Rounded Rectangle 20">
                <a:extLst>
                  <a:ext uri="{FF2B5EF4-FFF2-40B4-BE49-F238E27FC236}">
                    <a16:creationId xmlns:a16="http://schemas.microsoft.com/office/drawing/2014/main" xmlns="" id="{DB1CC9A8-7276-E2A6-3E20-2BDF43B0DB1F}"/>
                  </a:ext>
                </a:extLst>
              </p:cNvPr>
              <p:cNvSpPr/>
              <p:nvPr/>
            </p:nvSpPr>
            <p:spPr>
              <a:xfrm>
                <a:off x="610775" y="4705948"/>
                <a:ext cx="2780195" cy="514325"/>
              </a:xfrm>
              <a:prstGeom prst="roundRect">
                <a:avLst/>
              </a:prstGeom>
              <a:solidFill>
                <a:srgbClr val="00B0F0"/>
              </a:solidFill>
            </p:spPr>
            <p:txBody>
              <a:bodyPr wrap="square" anchor="ctr">
                <a:spAutoFit/>
              </a:bodyPr>
              <a:lstStyle/>
              <a:p>
                <a:pPr lvl="0">
                  <a:lnSpc>
                    <a:spcPct val="150000"/>
                  </a:lnSpc>
                </a:pPr>
                <a:endParaRPr lang="en-IN">
                  <a:solidFill>
                    <a:schemeClr val="bg1"/>
                  </a:solidFill>
                  <a:latin typeface="Raleway" pitchFamily="2" charset="0"/>
                  <a:ea typeface="Calibri" panose="020F050202020403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xmlns="" id="{935F5DF1-0567-A5CA-C8E4-E51EDCFB25C1}"/>
                  </a:ext>
                </a:extLst>
              </p:cNvPr>
              <p:cNvSpPr/>
              <p:nvPr/>
            </p:nvSpPr>
            <p:spPr>
              <a:xfrm>
                <a:off x="760052" y="4776900"/>
                <a:ext cx="2411414" cy="369332"/>
              </a:xfrm>
              <a:prstGeom prst="rect">
                <a:avLst/>
              </a:prstGeom>
            </p:spPr>
            <p:txBody>
              <a:bodyPr wrap="none">
                <a:spAutoFit/>
              </a:bodyPr>
              <a:lstStyle/>
              <a:p>
                <a:r>
                  <a:rPr lang="en-US" b="1">
                    <a:solidFill>
                      <a:schemeClr val="bg1"/>
                    </a:solidFill>
                    <a:latin typeface="Raleway" pitchFamily="2" charset="0"/>
                  </a:rPr>
                  <a:t>In case of Zero-rated supply</a:t>
                </a:r>
              </a:p>
            </p:txBody>
          </p:sp>
        </p:grpSp>
      </p:grpSp>
      <p:grpSp>
        <p:nvGrpSpPr>
          <p:cNvPr id="14" name="Group 13">
            <a:extLst>
              <a:ext uri="{FF2B5EF4-FFF2-40B4-BE49-F238E27FC236}">
                <a16:creationId xmlns:a16="http://schemas.microsoft.com/office/drawing/2014/main" xmlns="" id="{B6FF3512-4A13-F0B4-1A9E-7E598C688590}"/>
              </a:ext>
            </a:extLst>
          </p:cNvPr>
          <p:cNvGrpSpPr/>
          <p:nvPr/>
        </p:nvGrpSpPr>
        <p:grpSpPr>
          <a:xfrm>
            <a:off x="379893" y="158615"/>
            <a:ext cx="9392421" cy="709293"/>
            <a:chOff x="379893" y="158615"/>
            <a:chExt cx="9392421" cy="709293"/>
          </a:xfrm>
        </p:grpSpPr>
        <p:sp>
          <p:nvSpPr>
            <p:cNvPr id="21" name="TextBox 20">
              <a:extLst>
                <a:ext uri="{FF2B5EF4-FFF2-40B4-BE49-F238E27FC236}">
                  <a16:creationId xmlns:a16="http://schemas.microsoft.com/office/drawing/2014/main" xmlns="" id="{EEE3CB12-4CAD-66D6-EEAE-53341CB57A50}"/>
                </a:ext>
              </a:extLst>
            </p:cNvPr>
            <p:cNvSpPr txBox="1"/>
            <p:nvPr/>
          </p:nvSpPr>
          <p:spPr>
            <a:xfrm>
              <a:off x="379893" y="158615"/>
              <a:ext cx="9392421" cy="658493"/>
            </a:xfrm>
            <a:prstGeom prst="rect">
              <a:avLst/>
            </a:prstGeom>
          </p:spPr>
          <p:txBody>
            <a:bodyPr vert="horz" lIns="91440" tIns="45720" rIns="91440" bIns="45720" rtlCol="0" anchor="ctr">
              <a:normAutofit lnSpcReduction="10000"/>
            </a:bodyPr>
            <a:lstStyle/>
            <a:p>
              <a:pPr defTabSz="914400">
                <a:lnSpc>
                  <a:spcPct val="90000"/>
                </a:lnSpc>
                <a:spcBef>
                  <a:spcPts val="1000"/>
                </a:spcBef>
                <a:spcAft>
                  <a:spcPts val="600"/>
                </a:spcAft>
              </a:pPr>
              <a:r>
                <a:rPr lang="en-US" sz="2400" b="1">
                  <a:solidFill>
                    <a:srgbClr val="374D81"/>
                  </a:solidFill>
                  <a:latin typeface="Raleway" pitchFamily="2" charset="0"/>
                  <a:cs typeface="Arial" panose="020B0604020202020204" pitchFamily="34" charset="0"/>
                </a:rPr>
                <a:t>Refund of accumulated ITC – without payment of IGST</a:t>
              </a:r>
              <a:br>
                <a:rPr lang="en-US" sz="2400" b="1">
                  <a:solidFill>
                    <a:srgbClr val="374D81"/>
                  </a:solidFill>
                  <a:latin typeface="Raleway" pitchFamily="2" charset="0"/>
                  <a:cs typeface="Arial" panose="020B0604020202020204" pitchFamily="34" charset="0"/>
                </a:rPr>
              </a:br>
              <a:r>
                <a:rPr lang="en-US" sz="1900" i="1">
                  <a:solidFill>
                    <a:srgbClr val="374D81"/>
                  </a:solidFill>
                  <a:latin typeface="Raleway" pitchFamily="2" charset="0"/>
                  <a:cs typeface="Arial" panose="020B0604020202020204" pitchFamily="34" charset="0"/>
                </a:rPr>
                <a:t>(Refund computation – under Rule 89 (4))</a:t>
              </a:r>
            </a:p>
          </p:txBody>
        </p:sp>
        <p:grpSp>
          <p:nvGrpSpPr>
            <p:cNvPr id="22" name="Group 21">
              <a:extLst>
                <a:ext uri="{FF2B5EF4-FFF2-40B4-BE49-F238E27FC236}">
                  <a16:creationId xmlns:a16="http://schemas.microsoft.com/office/drawing/2014/main" xmlns="" id="{F3ADD03A-B72D-EE36-9D7F-2B49B5F449CF}"/>
                </a:ext>
              </a:extLst>
            </p:cNvPr>
            <p:cNvGrpSpPr/>
            <p:nvPr/>
          </p:nvGrpSpPr>
          <p:grpSpPr>
            <a:xfrm>
              <a:off x="495456" y="807575"/>
              <a:ext cx="2743200" cy="60333"/>
              <a:chOff x="591751" y="962184"/>
              <a:chExt cx="2743200" cy="60333"/>
            </a:xfrm>
          </p:grpSpPr>
          <p:sp>
            <p:nvSpPr>
              <p:cNvPr id="23" name="Rectangle 22">
                <a:extLst>
                  <a:ext uri="{FF2B5EF4-FFF2-40B4-BE49-F238E27FC236}">
                    <a16:creationId xmlns:a16="http://schemas.microsoft.com/office/drawing/2014/main" xmlns="" id="{4E9843EA-A350-F5CF-65B6-49F2175F3D16}"/>
                  </a:ext>
                </a:extLst>
              </p:cNvPr>
              <p:cNvSpPr/>
              <p:nvPr/>
            </p:nvSpPr>
            <p:spPr>
              <a:xfrm>
                <a:off x="591751" y="962184"/>
                <a:ext cx="914400" cy="603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sp>
            <p:nvSpPr>
              <p:cNvPr id="24" name="Rectangle 23">
                <a:extLst>
                  <a:ext uri="{FF2B5EF4-FFF2-40B4-BE49-F238E27FC236}">
                    <a16:creationId xmlns:a16="http://schemas.microsoft.com/office/drawing/2014/main" xmlns="" id="{6708E309-F7D7-8D48-A42C-56BB775B9941}"/>
                  </a:ext>
                </a:extLst>
              </p:cNvPr>
              <p:cNvSpPr/>
              <p:nvPr/>
            </p:nvSpPr>
            <p:spPr>
              <a:xfrm>
                <a:off x="1506151" y="962184"/>
                <a:ext cx="914400" cy="6033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sp>
            <p:nvSpPr>
              <p:cNvPr id="25" name="Rectangle 24">
                <a:extLst>
                  <a:ext uri="{FF2B5EF4-FFF2-40B4-BE49-F238E27FC236}">
                    <a16:creationId xmlns:a16="http://schemas.microsoft.com/office/drawing/2014/main" xmlns="" id="{D062BB86-F767-9D42-86CB-EA73CEE08A66}"/>
                  </a:ext>
                </a:extLst>
              </p:cNvPr>
              <p:cNvSpPr/>
              <p:nvPr/>
            </p:nvSpPr>
            <p:spPr>
              <a:xfrm>
                <a:off x="2420551" y="962184"/>
                <a:ext cx="914400" cy="6033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grpSp>
      </p:grpSp>
      <p:sp>
        <p:nvSpPr>
          <p:cNvPr id="4" name="Rectangle 3">
            <a:extLst>
              <a:ext uri="{FF2B5EF4-FFF2-40B4-BE49-F238E27FC236}">
                <a16:creationId xmlns:a16="http://schemas.microsoft.com/office/drawing/2014/main" xmlns="" id="{40D1DF64-9C9D-09E0-F274-504877C401A7}"/>
              </a:ext>
            </a:extLst>
          </p:cNvPr>
          <p:cNvSpPr/>
          <p:nvPr/>
        </p:nvSpPr>
        <p:spPr>
          <a:xfrm>
            <a:off x="216067" y="2551880"/>
            <a:ext cx="10539716" cy="3937873"/>
          </a:xfrm>
          <a:prstGeom prst="rect">
            <a:avLst/>
          </a:prstGeom>
        </p:spPr>
        <p:txBody>
          <a:bodyPr wrap="square">
            <a:spAutoFit/>
          </a:bodyPr>
          <a:lstStyle/>
          <a:p>
            <a:pPr marL="628650" lvl="0" indent="-171450" algn="just">
              <a:lnSpc>
                <a:spcPct val="150000"/>
              </a:lnSpc>
              <a:buFont typeface="Wingdings" panose="05000000000000000000" pitchFamily="2" charset="2"/>
              <a:buChar char="ü"/>
            </a:pPr>
            <a:r>
              <a:rPr lang="en-IN" sz="1200" b="1">
                <a:solidFill>
                  <a:prstClr val="black"/>
                </a:solidFill>
                <a:latin typeface="Raleway" pitchFamily="2" charset="0"/>
                <a:ea typeface="Calibri" panose="020F0502020204030204" pitchFamily="34" charset="0"/>
                <a:cs typeface="Times New Roman" panose="02020603050405020304" pitchFamily="18" charset="0"/>
              </a:rPr>
              <a:t>Net ITC </a:t>
            </a:r>
            <a:r>
              <a:rPr lang="en-IN" sz="1200">
                <a:solidFill>
                  <a:prstClr val="black"/>
                </a:solidFill>
                <a:latin typeface="Raleway" pitchFamily="2" charset="0"/>
                <a:ea typeface="Calibri" panose="020F0502020204030204" pitchFamily="34" charset="0"/>
                <a:cs typeface="Times New Roman" panose="02020603050405020304" pitchFamily="18" charset="0"/>
              </a:rPr>
              <a:t>= ITC on Goods &amp; Services available during the period – ITC on Capital Goods</a:t>
            </a:r>
          </a:p>
          <a:p>
            <a:pPr marL="628650" lvl="0" indent="-171450" algn="just">
              <a:lnSpc>
                <a:spcPct val="150000"/>
              </a:lnSpc>
              <a:buFont typeface="Wingdings" panose="05000000000000000000" pitchFamily="2" charset="2"/>
              <a:buChar char="ü"/>
            </a:pPr>
            <a:r>
              <a:rPr lang="en-IN" sz="1200" b="1">
                <a:solidFill>
                  <a:prstClr val="black"/>
                </a:solidFill>
                <a:latin typeface="Raleway" pitchFamily="2" charset="0"/>
                <a:ea typeface="Calibri" panose="020F0502020204030204" pitchFamily="34" charset="0"/>
                <a:cs typeface="Times New Roman" panose="02020603050405020304" pitchFamily="18" charset="0"/>
              </a:rPr>
              <a:t>Turnover of Zero-rated Supply of goods = </a:t>
            </a:r>
            <a:r>
              <a:rPr lang="en-US" sz="1200">
                <a:solidFill>
                  <a:prstClr val="black"/>
                </a:solidFill>
                <a:latin typeface="Raleway" pitchFamily="2" charset="0"/>
                <a:ea typeface="Calibri" panose="020F0502020204030204" pitchFamily="34" charset="0"/>
                <a:cs typeface="Times New Roman" panose="02020603050405020304" pitchFamily="18" charset="0"/>
              </a:rPr>
              <a:t>Turnover of zero-rated supply of goods" means</a:t>
            </a:r>
          </a:p>
          <a:p>
            <a:pPr marL="628650" lvl="0" indent="-171450" algn="just">
              <a:lnSpc>
                <a:spcPct val="150000"/>
              </a:lnSpc>
              <a:buFont typeface="Wingdings" panose="05000000000000000000" pitchFamily="2" charset="2"/>
              <a:buChar char="ü"/>
            </a:pPr>
            <a:endParaRPr lang="en-US" sz="1200" b="1" i="1">
              <a:solidFill>
                <a:prstClr val="black"/>
              </a:solidFill>
              <a:latin typeface="Raleway" pitchFamily="2" charset="0"/>
              <a:ea typeface="Calibri" panose="020F0502020204030204" pitchFamily="34" charset="0"/>
              <a:cs typeface="Times New Roman" panose="02020603050405020304" pitchFamily="18" charset="0"/>
            </a:endParaRPr>
          </a:p>
          <a:p>
            <a:pPr marL="628650" lvl="0" indent="-171450" algn="just">
              <a:lnSpc>
                <a:spcPct val="150000"/>
              </a:lnSpc>
              <a:buFont typeface="Wingdings" panose="05000000000000000000" pitchFamily="2" charset="2"/>
              <a:buChar char="ü"/>
            </a:pPr>
            <a:endParaRPr lang="en-US" sz="1200" b="1" i="1">
              <a:solidFill>
                <a:prstClr val="black"/>
              </a:solidFill>
              <a:latin typeface="Raleway" pitchFamily="2" charset="0"/>
              <a:ea typeface="Calibri" panose="020F0502020204030204" pitchFamily="34" charset="0"/>
              <a:cs typeface="Times New Roman" panose="02020603050405020304" pitchFamily="18" charset="0"/>
            </a:endParaRPr>
          </a:p>
          <a:p>
            <a:pPr marL="628650" lvl="0" indent="-171450" algn="just">
              <a:lnSpc>
                <a:spcPct val="150000"/>
              </a:lnSpc>
              <a:buFont typeface="Wingdings" panose="05000000000000000000" pitchFamily="2" charset="2"/>
              <a:buChar char="ü"/>
            </a:pPr>
            <a:endParaRPr lang="en-US" sz="1200" b="1" i="1">
              <a:solidFill>
                <a:prstClr val="black"/>
              </a:solidFill>
              <a:latin typeface="Raleway" pitchFamily="2" charset="0"/>
              <a:ea typeface="Calibri" panose="020F0502020204030204" pitchFamily="34" charset="0"/>
              <a:cs typeface="Times New Roman" panose="02020603050405020304" pitchFamily="18" charset="0"/>
            </a:endParaRPr>
          </a:p>
          <a:p>
            <a:pPr marL="628650" lvl="0" indent="-171450" algn="just">
              <a:lnSpc>
                <a:spcPct val="150000"/>
              </a:lnSpc>
              <a:buFont typeface="Wingdings" panose="05000000000000000000" pitchFamily="2" charset="2"/>
              <a:buChar char="ü"/>
            </a:pPr>
            <a:endParaRPr lang="en-US" sz="1200" b="1" i="1">
              <a:solidFill>
                <a:prstClr val="black"/>
              </a:solidFill>
              <a:latin typeface="Raleway" pitchFamily="2" charset="0"/>
              <a:ea typeface="Calibri" panose="020F0502020204030204" pitchFamily="34" charset="0"/>
              <a:cs typeface="Times New Roman" panose="02020603050405020304" pitchFamily="18" charset="0"/>
            </a:endParaRPr>
          </a:p>
          <a:p>
            <a:pPr marL="1168400" lvl="0" algn="ctr">
              <a:lnSpc>
                <a:spcPct val="150000"/>
              </a:lnSpc>
            </a:pPr>
            <a:endParaRPr lang="en-US" sz="1200">
              <a:solidFill>
                <a:prstClr val="black"/>
              </a:solidFill>
              <a:latin typeface="Raleway" pitchFamily="2" charset="0"/>
              <a:ea typeface="Calibri" panose="020F0502020204030204" pitchFamily="34" charset="0"/>
              <a:cs typeface="Times New Roman" panose="02020603050405020304" pitchFamily="18" charset="0"/>
            </a:endParaRPr>
          </a:p>
          <a:p>
            <a:pPr marL="457200" lvl="0" algn="just">
              <a:lnSpc>
                <a:spcPct val="150000"/>
              </a:lnSpc>
            </a:pPr>
            <a:endParaRPr lang="en-IN" sz="1200" b="1">
              <a:solidFill>
                <a:prstClr val="black"/>
              </a:solidFill>
              <a:latin typeface="Raleway" pitchFamily="2" charset="0"/>
              <a:ea typeface="Calibri" panose="020F0502020204030204" pitchFamily="34" charset="0"/>
              <a:cs typeface="Times New Roman" panose="02020603050405020304" pitchFamily="18" charset="0"/>
            </a:endParaRPr>
          </a:p>
          <a:p>
            <a:pPr marL="457200" lvl="0" algn="just">
              <a:lnSpc>
                <a:spcPct val="150000"/>
              </a:lnSpc>
            </a:pPr>
            <a:endParaRPr lang="en-IN" sz="1200" b="1">
              <a:solidFill>
                <a:prstClr val="black"/>
              </a:solidFill>
              <a:latin typeface="Raleway" pitchFamily="2" charset="0"/>
              <a:ea typeface="Calibri" panose="020F0502020204030204" pitchFamily="34" charset="0"/>
              <a:cs typeface="Times New Roman" panose="02020603050405020304" pitchFamily="18" charset="0"/>
            </a:endParaRPr>
          </a:p>
          <a:p>
            <a:pPr marL="628650" lvl="0" indent="-171450" algn="just">
              <a:lnSpc>
                <a:spcPct val="150000"/>
              </a:lnSpc>
              <a:buFont typeface="Wingdings" panose="05000000000000000000" pitchFamily="2" charset="2"/>
              <a:buChar char="ü"/>
            </a:pPr>
            <a:r>
              <a:rPr lang="en-IN" sz="1200" b="1">
                <a:solidFill>
                  <a:prstClr val="black"/>
                </a:solidFill>
                <a:latin typeface="Raleway" pitchFamily="2" charset="0"/>
                <a:ea typeface="Calibri" panose="020F0502020204030204" pitchFamily="34" charset="0"/>
                <a:cs typeface="Times New Roman" panose="02020603050405020304" pitchFamily="18" charset="0"/>
              </a:rPr>
              <a:t>Turnover of Zero-rated Supply of Services: </a:t>
            </a:r>
            <a:r>
              <a:rPr lang="en-US" sz="1200">
                <a:solidFill>
                  <a:prstClr val="black"/>
                </a:solidFill>
                <a:latin typeface="Raleway" pitchFamily="2" charset="0"/>
                <a:ea typeface="Calibri" panose="020F0502020204030204" pitchFamily="34" charset="0"/>
                <a:cs typeface="Times New Roman" panose="02020603050405020304" pitchFamily="18" charset="0"/>
              </a:rPr>
              <a:t>Zero-rated supply of services is</a:t>
            </a:r>
          </a:p>
          <a:p>
            <a:pPr marL="628650" lvl="0" indent="-171450" algn="just">
              <a:lnSpc>
                <a:spcPct val="150000"/>
              </a:lnSpc>
              <a:buFont typeface="Wingdings" panose="05000000000000000000" pitchFamily="2" charset="2"/>
              <a:buChar char="ü"/>
            </a:pPr>
            <a:endParaRPr lang="en-US" sz="1200">
              <a:solidFill>
                <a:prstClr val="black"/>
              </a:solidFill>
              <a:latin typeface="Raleway" pitchFamily="2" charset="0"/>
              <a:ea typeface="Calibri" panose="020F0502020204030204" pitchFamily="34" charset="0"/>
              <a:cs typeface="Times New Roman" panose="02020603050405020304" pitchFamily="18" charset="0"/>
            </a:endParaRPr>
          </a:p>
          <a:p>
            <a:pPr marL="628650" lvl="0" indent="-171450" algn="just">
              <a:lnSpc>
                <a:spcPct val="150000"/>
              </a:lnSpc>
              <a:buFont typeface="Wingdings" panose="05000000000000000000" pitchFamily="2" charset="2"/>
              <a:buChar char="ü"/>
            </a:pPr>
            <a:endParaRPr lang="en-US" sz="1200">
              <a:solidFill>
                <a:prstClr val="black"/>
              </a:solidFill>
              <a:latin typeface="Raleway" pitchFamily="2" charset="0"/>
              <a:ea typeface="Calibri" panose="020F0502020204030204" pitchFamily="34" charset="0"/>
              <a:cs typeface="Times New Roman" panose="02020603050405020304" pitchFamily="18" charset="0"/>
            </a:endParaRPr>
          </a:p>
          <a:p>
            <a:pPr marL="628650" lvl="0" indent="-171450" algn="just">
              <a:lnSpc>
                <a:spcPct val="150000"/>
              </a:lnSpc>
              <a:buFont typeface="Wingdings" panose="05000000000000000000" pitchFamily="2" charset="2"/>
              <a:buChar char="ü"/>
            </a:pPr>
            <a:endParaRPr lang="en-US" sz="1200">
              <a:solidFill>
                <a:prstClr val="black"/>
              </a:solidFill>
              <a:latin typeface="Raleway" pitchFamily="2" charset="0"/>
              <a:ea typeface="Calibri" panose="020F0502020204030204" pitchFamily="34" charset="0"/>
              <a:cs typeface="Times New Roman" panose="02020603050405020304" pitchFamily="18" charset="0"/>
            </a:endParaRPr>
          </a:p>
          <a:p>
            <a:pPr marL="457200" lvl="0" algn="just">
              <a:lnSpc>
                <a:spcPct val="150000"/>
              </a:lnSpc>
            </a:pPr>
            <a:endParaRPr lang="en-US" sz="1200">
              <a:solidFill>
                <a:prstClr val="black"/>
              </a:solidFill>
              <a:latin typeface="Raleway" pitchFamily="2" charset="0"/>
              <a:ea typeface="Calibri" panose="020F0502020204030204" pitchFamily="34" charset="0"/>
              <a:cs typeface="Times New Roman" panose="02020603050405020304" pitchFamily="18" charset="0"/>
            </a:endParaRPr>
          </a:p>
        </p:txBody>
      </p:sp>
      <p:grpSp>
        <p:nvGrpSpPr>
          <p:cNvPr id="45" name="Group 44">
            <a:extLst>
              <a:ext uri="{FF2B5EF4-FFF2-40B4-BE49-F238E27FC236}">
                <a16:creationId xmlns:a16="http://schemas.microsoft.com/office/drawing/2014/main" xmlns="" id="{3821F42C-0E1A-5A62-C6ED-2D69D7AC081C}"/>
              </a:ext>
            </a:extLst>
          </p:cNvPr>
          <p:cNvGrpSpPr/>
          <p:nvPr/>
        </p:nvGrpSpPr>
        <p:grpSpPr>
          <a:xfrm>
            <a:off x="854429" y="3409179"/>
            <a:ext cx="10947834" cy="1426860"/>
            <a:chOff x="946993" y="3146589"/>
            <a:chExt cx="10947834" cy="1426860"/>
          </a:xfrm>
        </p:grpSpPr>
        <p:sp>
          <p:nvSpPr>
            <p:cNvPr id="26" name="Right Brace 25">
              <a:extLst>
                <a:ext uri="{FF2B5EF4-FFF2-40B4-BE49-F238E27FC236}">
                  <a16:creationId xmlns:a16="http://schemas.microsoft.com/office/drawing/2014/main" xmlns="" id="{B4187422-1FF3-6D2C-51BA-B16453BC0BD8}"/>
                </a:ext>
              </a:extLst>
            </p:cNvPr>
            <p:cNvSpPr/>
            <p:nvPr/>
          </p:nvSpPr>
          <p:spPr>
            <a:xfrm>
              <a:off x="10615076" y="3159761"/>
              <a:ext cx="200143" cy="1388484"/>
            </a:xfrm>
            <a:prstGeom prst="rightBrace">
              <a:avLst/>
            </a:prstGeom>
            <a:ln>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a:extLst>
                <a:ext uri="{FF2B5EF4-FFF2-40B4-BE49-F238E27FC236}">
                  <a16:creationId xmlns:a16="http://schemas.microsoft.com/office/drawing/2014/main" xmlns="" id="{7E83F558-354D-30F6-ED80-F221E4C167A9}"/>
                </a:ext>
              </a:extLst>
            </p:cNvPr>
            <p:cNvSpPr txBox="1"/>
            <p:nvPr/>
          </p:nvSpPr>
          <p:spPr>
            <a:xfrm>
              <a:off x="10848347" y="3609911"/>
              <a:ext cx="1046480" cy="461665"/>
            </a:xfrm>
            <a:prstGeom prst="rect">
              <a:avLst/>
            </a:prstGeom>
            <a:noFill/>
          </p:spPr>
          <p:txBody>
            <a:bodyPr wrap="square" rtlCol="0">
              <a:spAutoFit/>
            </a:bodyPr>
            <a:lstStyle/>
            <a:p>
              <a:r>
                <a:rPr lang="en-US" sz="1200" b="1">
                  <a:solidFill>
                    <a:prstClr val="black"/>
                  </a:solidFill>
                  <a:latin typeface="Raleway" pitchFamily="2" charset="0"/>
                  <a:ea typeface="Calibri" panose="020F0502020204030204" pitchFamily="34" charset="0"/>
                  <a:cs typeface="Times New Roman" panose="02020603050405020304" pitchFamily="18" charset="0"/>
                </a:rPr>
                <a:t>whichever is less</a:t>
              </a:r>
              <a:endParaRPr lang="en-US" sz="1200">
                <a:latin typeface="Raleway" pitchFamily="2" charset="0"/>
              </a:endParaRPr>
            </a:p>
          </p:txBody>
        </p:sp>
        <p:grpSp>
          <p:nvGrpSpPr>
            <p:cNvPr id="43" name="Group 42">
              <a:extLst>
                <a:ext uri="{FF2B5EF4-FFF2-40B4-BE49-F238E27FC236}">
                  <a16:creationId xmlns:a16="http://schemas.microsoft.com/office/drawing/2014/main" xmlns="" id="{1E748792-A632-E5C7-838E-45FC50567FA7}"/>
                </a:ext>
              </a:extLst>
            </p:cNvPr>
            <p:cNvGrpSpPr/>
            <p:nvPr/>
          </p:nvGrpSpPr>
          <p:grpSpPr>
            <a:xfrm>
              <a:off x="946993" y="3785816"/>
              <a:ext cx="8418222" cy="787633"/>
              <a:chOff x="952656" y="3583855"/>
              <a:chExt cx="8418222" cy="787633"/>
            </a:xfrm>
          </p:grpSpPr>
          <p:grpSp>
            <p:nvGrpSpPr>
              <p:cNvPr id="38" name="Group 37">
                <a:extLst>
                  <a:ext uri="{FF2B5EF4-FFF2-40B4-BE49-F238E27FC236}">
                    <a16:creationId xmlns:a16="http://schemas.microsoft.com/office/drawing/2014/main" xmlns="" id="{B98ADCD0-7FD6-DC17-38D9-8D8017DBE29A}"/>
                  </a:ext>
                </a:extLst>
              </p:cNvPr>
              <p:cNvGrpSpPr/>
              <p:nvPr/>
            </p:nvGrpSpPr>
            <p:grpSpPr>
              <a:xfrm>
                <a:off x="2968548" y="3583855"/>
                <a:ext cx="6402330" cy="787633"/>
                <a:chOff x="2968548" y="3583855"/>
                <a:chExt cx="6402330" cy="787633"/>
              </a:xfrm>
            </p:grpSpPr>
            <p:grpSp>
              <p:nvGrpSpPr>
                <p:cNvPr id="37" name="Group 36">
                  <a:extLst>
                    <a:ext uri="{FF2B5EF4-FFF2-40B4-BE49-F238E27FC236}">
                      <a16:creationId xmlns:a16="http://schemas.microsoft.com/office/drawing/2014/main" xmlns="" id="{3AC8D3A6-A7FE-4C70-5D54-492916CF0B86}"/>
                    </a:ext>
                  </a:extLst>
                </p:cNvPr>
                <p:cNvGrpSpPr/>
                <p:nvPr/>
              </p:nvGrpSpPr>
              <p:grpSpPr>
                <a:xfrm>
                  <a:off x="2968548" y="3583855"/>
                  <a:ext cx="6402330" cy="787633"/>
                  <a:chOff x="2968548" y="3583855"/>
                  <a:chExt cx="6402330" cy="787633"/>
                </a:xfrm>
              </p:grpSpPr>
              <p:sp>
                <p:nvSpPr>
                  <p:cNvPr id="28" name="Oval 27">
                    <a:extLst>
                      <a:ext uri="{FF2B5EF4-FFF2-40B4-BE49-F238E27FC236}">
                        <a16:creationId xmlns:a16="http://schemas.microsoft.com/office/drawing/2014/main" xmlns="" id="{934D4B8E-46C6-AFFD-4CFA-A6D7019AF0A6}"/>
                      </a:ext>
                    </a:extLst>
                  </p:cNvPr>
                  <p:cNvSpPr/>
                  <p:nvPr/>
                </p:nvSpPr>
                <p:spPr>
                  <a:xfrm>
                    <a:off x="2968548" y="3675065"/>
                    <a:ext cx="1175110" cy="558445"/>
                  </a:xfrm>
                  <a:prstGeom prst="ellipse">
                    <a:avLst/>
                  </a:prstGeom>
                  <a:solidFill>
                    <a:srgbClr val="F48120"/>
                  </a:solidFill>
                  <a:ln>
                    <a:solidFill>
                      <a:srgbClr val="F481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latin typeface="Raleway" pitchFamily="2" charset="0"/>
                        <a:ea typeface="Calibri" panose="020F0502020204030204" pitchFamily="34" charset="0"/>
                        <a:cs typeface="Times New Roman" panose="02020603050405020304" pitchFamily="18" charset="0"/>
                      </a:rPr>
                      <a:t>1.5 times</a:t>
                    </a:r>
                    <a:endParaRPr lang="en-US" sz="1200">
                      <a:solidFill>
                        <a:schemeClr val="tx1"/>
                      </a:solidFill>
                    </a:endParaRPr>
                  </a:p>
                </p:txBody>
              </p:sp>
              <p:sp>
                <p:nvSpPr>
                  <p:cNvPr id="29" name="Rectangle: Rounded Corners 28">
                    <a:extLst>
                      <a:ext uri="{FF2B5EF4-FFF2-40B4-BE49-F238E27FC236}">
                        <a16:creationId xmlns:a16="http://schemas.microsoft.com/office/drawing/2014/main" xmlns="" id="{D081B6BB-BA42-260A-306C-FE3199017CFD}"/>
                      </a:ext>
                    </a:extLst>
                  </p:cNvPr>
                  <p:cNvSpPr/>
                  <p:nvPr/>
                </p:nvSpPr>
                <p:spPr>
                  <a:xfrm>
                    <a:off x="4463598" y="3583855"/>
                    <a:ext cx="4907280" cy="236252"/>
                  </a:xfrm>
                  <a:prstGeom prst="roundRect">
                    <a:avLst/>
                  </a:prstGeom>
                  <a:solidFill>
                    <a:srgbClr val="B9DB37"/>
                  </a:solidFill>
                  <a:ln>
                    <a:solidFill>
                      <a:srgbClr val="B9DB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latin typeface="Raleway" pitchFamily="2" charset="0"/>
                        <a:ea typeface="Calibri" panose="020F0502020204030204" pitchFamily="34" charset="0"/>
                        <a:cs typeface="Times New Roman" panose="02020603050405020304" pitchFamily="18" charset="0"/>
                      </a:rPr>
                      <a:t>The value of like goods domestically supplied by the same</a:t>
                    </a:r>
                    <a:endParaRPr lang="en-US" sz="1200" b="1">
                      <a:solidFill>
                        <a:schemeClr val="tx1"/>
                      </a:solidFill>
                    </a:endParaRPr>
                  </a:p>
                </p:txBody>
              </p:sp>
              <p:sp>
                <p:nvSpPr>
                  <p:cNvPr id="30" name="Rectangle: Rounded Corners 29">
                    <a:extLst>
                      <a:ext uri="{FF2B5EF4-FFF2-40B4-BE49-F238E27FC236}">
                        <a16:creationId xmlns:a16="http://schemas.microsoft.com/office/drawing/2014/main" xmlns="" id="{495BB927-3826-9A20-2B69-B18355158D90}"/>
                      </a:ext>
                    </a:extLst>
                  </p:cNvPr>
                  <p:cNvSpPr/>
                  <p:nvPr/>
                </p:nvSpPr>
                <p:spPr>
                  <a:xfrm>
                    <a:off x="4463598" y="4135236"/>
                    <a:ext cx="4907280" cy="236252"/>
                  </a:xfrm>
                  <a:prstGeom prst="roundRect">
                    <a:avLst/>
                  </a:prstGeom>
                  <a:solidFill>
                    <a:srgbClr val="B9DB37"/>
                  </a:solidFill>
                  <a:ln>
                    <a:solidFill>
                      <a:srgbClr val="B9DB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solidFill>
                          <a:prstClr val="black"/>
                        </a:solidFill>
                        <a:latin typeface="Raleway" pitchFamily="2" charset="0"/>
                        <a:ea typeface="Calibri" panose="020F0502020204030204" pitchFamily="34" charset="0"/>
                        <a:cs typeface="Times New Roman" panose="02020603050405020304" pitchFamily="18" charset="0"/>
                      </a:rPr>
                      <a:t>The value of similar goods supplied by others in the market</a:t>
                    </a:r>
                    <a:endParaRPr lang="en-US" sz="1200" b="1">
                      <a:solidFill>
                        <a:schemeClr val="bg1"/>
                      </a:solidFill>
                    </a:endParaRPr>
                  </a:p>
                </p:txBody>
              </p:sp>
              <p:sp>
                <p:nvSpPr>
                  <p:cNvPr id="31" name="Left Brace 30">
                    <a:extLst>
                      <a:ext uri="{FF2B5EF4-FFF2-40B4-BE49-F238E27FC236}">
                        <a16:creationId xmlns:a16="http://schemas.microsoft.com/office/drawing/2014/main" xmlns="" id="{B1334393-5254-52C1-45E6-4F7C3BC14056}"/>
                      </a:ext>
                    </a:extLst>
                  </p:cNvPr>
                  <p:cNvSpPr/>
                  <p:nvPr/>
                </p:nvSpPr>
                <p:spPr>
                  <a:xfrm>
                    <a:off x="4194925" y="3583855"/>
                    <a:ext cx="185863" cy="728528"/>
                  </a:xfrm>
                  <a:prstGeom prst="leftBrace">
                    <a:avLst/>
                  </a:prstGeom>
                  <a:ln>
                    <a:solidFill>
                      <a:srgbClr val="F48120"/>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grpSp>
            <p:sp>
              <p:nvSpPr>
                <p:cNvPr id="36" name="TextBox 35">
                  <a:extLst>
                    <a:ext uri="{FF2B5EF4-FFF2-40B4-BE49-F238E27FC236}">
                      <a16:creationId xmlns:a16="http://schemas.microsoft.com/office/drawing/2014/main" xmlns="" id="{078A269A-57E8-A2F7-52D4-C39AB497AEDA}"/>
                    </a:ext>
                  </a:extLst>
                </p:cNvPr>
                <p:cNvSpPr txBox="1"/>
                <p:nvPr/>
              </p:nvSpPr>
              <p:spPr>
                <a:xfrm>
                  <a:off x="6627804" y="3843534"/>
                  <a:ext cx="447558" cy="276999"/>
                </a:xfrm>
                <a:prstGeom prst="rect">
                  <a:avLst/>
                </a:prstGeom>
                <a:noFill/>
              </p:spPr>
              <p:txBody>
                <a:bodyPr wrap="none" rtlCol="0">
                  <a:spAutoFit/>
                </a:bodyPr>
                <a:lstStyle/>
                <a:p>
                  <a:r>
                    <a:rPr lang="en-US" sz="1200" b="1" i="1">
                      <a:latin typeface="Raleway" pitchFamily="2" charset="0"/>
                    </a:rPr>
                    <a:t>(Or)</a:t>
                  </a:r>
                </a:p>
              </p:txBody>
            </p:sp>
          </p:grpSp>
          <p:sp>
            <p:nvSpPr>
              <p:cNvPr id="39" name="TextBox 38">
                <a:extLst>
                  <a:ext uri="{FF2B5EF4-FFF2-40B4-BE49-F238E27FC236}">
                    <a16:creationId xmlns:a16="http://schemas.microsoft.com/office/drawing/2014/main" xmlns="" id="{F8C596C5-155D-F8F8-4FF8-7ACC1A4676EC}"/>
                  </a:ext>
                </a:extLst>
              </p:cNvPr>
              <p:cNvSpPr txBox="1"/>
              <p:nvPr/>
            </p:nvSpPr>
            <p:spPr>
              <a:xfrm>
                <a:off x="952656" y="3843533"/>
                <a:ext cx="1627369" cy="276999"/>
              </a:xfrm>
              <a:prstGeom prst="rect">
                <a:avLst/>
              </a:prstGeom>
              <a:ln/>
            </p:spPr>
            <p:style>
              <a:lnRef idx="2">
                <a:schemeClr val="accent5"/>
              </a:lnRef>
              <a:fillRef idx="1">
                <a:schemeClr val="lt1"/>
              </a:fillRef>
              <a:effectRef idx="0">
                <a:schemeClr val="accent5"/>
              </a:effectRef>
              <a:fontRef idx="minor">
                <a:schemeClr val="dk1"/>
              </a:fontRef>
            </p:style>
            <p:txBody>
              <a:bodyPr wrap="none" rtlCol="0">
                <a:spAutoFit/>
              </a:bodyPr>
              <a:lstStyle/>
              <a:p>
                <a:r>
                  <a:rPr lang="en-US" sz="1200">
                    <a:latin typeface="Raleway" pitchFamily="2" charset="0"/>
                  </a:rPr>
                  <a:t>ii. The value which is</a:t>
                </a:r>
              </a:p>
            </p:txBody>
          </p:sp>
          <p:cxnSp>
            <p:nvCxnSpPr>
              <p:cNvPr id="41" name="Straight Arrow Connector 40">
                <a:extLst>
                  <a:ext uri="{FF2B5EF4-FFF2-40B4-BE49-F238E27FC236}">
                    <a16:creationId xmlns:a16="http://schemas.microsoft.com/office/drawing/2014/main" xmlns="" id="{4D8DDA9F-D62D-A43C-3AFB-59B78AE0B2F6}"/>
                  </a:ext>
                </a:extLst>
              </p:cNvPr>
              <p:cNvCxnSpPr>
                <a:stCxn id="39" idx="3"/>
              </p:cNvCxnSpPr>
              <p:nvPr/>
            </p:nvCxnSpPr>
            <p:spPr>
              <a:xfrm flipV="1">
                <a:off x="2580025" y="3982032"/>
                <a:ext cx="388523" cy="1"/>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sp>
          <p:nvSpPr>
            <p:cNvPr id="42" name="TextBox 41">
              <a:extLst>
                <a:ext uri="{FF2B5EF4-FFF2-40B4-BE49-F238E27FC236}">
                  <a16:creationId xmlns:a16="http://schemas.microsoft.com/office/drawing/2014/main" xmlns="" id="{442E51CA-4943-DB46-F809-AD15257EFEF3}"/>
                </a:ext>
              </a:extLst>
            </p:cNvPr>
            <p:cNvSpPr txBox="1"/>
            <p:nvPr/>
          </p:nvSpPr>
          <p:spPr>
            <a:xfrm>
              <a:off x="946993" y="3146589"/>
              <a:ext cx="9565439" cy="276999"/>
            </a:xfrm>
            <a:prstGeom prst="rect">
              <a:avLst/>
            </a:prstGeom>
            <a:noFill/>
            <a:ln>
              <a:solidFill>
                <a:srgbClr val="00B0F0"/>
              </a:solidFill>
            </a:ln>
          </p:spPr>
          <p:txBody>
            <a:bodyPr wrap="none" rtlCol="0">
              <a:spAutoFit/>
            </a:bodyPr>
            <a:lstStyle/>
            <a:p>
              <a:r>
                <a:rPr lang="en-US" sz="1200" err="1">
                  <a:solidFill>
                    <a:prstClr val="black"/>
                  </a:solidFill>
                  <a:latin typeface="Raleway" pitchFamily="2" charset="0"/>
                  <a:ea typeface="Calibri" panose="020F0502020204030204" pitchFamily="34" charset="0"/>
                  <a:cs typeface="Times New Roman" panose="02020603050405020304" pitchFamily="18" charset="0"/>
                </a:rPr>
                <a:t>i</a:t>
              </a:r>
              <a:r>
                <a:rPr lang="en-US" sz="1200">
                  <a:solidFill>
                    <a:prstClr val="black"/>
                  </a:solidFill>
                  <a:latin typeface="Raleway" pitchFamily="2" charset="0"/>
                  <a:ea typeface="Calibri" panose="020F0502020204030204" pitchFamily="34" charset="0"/>
                  <a:cs typeface="Times New Roman" panose="02020603050405020304" pitchFamily="18" charset="0"/>
                </a:rPr>
                <a:t>. Value of zero-rated supply of goods made during the relevant period </a:t>
              </a:r>
              <a:r>
                <a:rPr lang="en-US" sz="1200" b="1">
                  <a:solidFill>
                    <a:prstClr val="black"/>
                  </a:solidFill>
                  <a:latin typeface="Raleway" pitchFamily="2" charset="0"/>
                  <a:ea typeface="Calibri" panose="020F0502020204030204" pitchFamily="34" charset="0"/>
                  <a:cs typeface="Times New Roman" panose="02020603050405020304" pitchFamily="18" charset="0"/>
                </a:rPr>
                <a:t>without payment </a:t>
              </a:r>
              <a:r>
                <a:rPr lang="en-US" sz="1200">
                  <a:solidFill>
                    <a:prstClr val="black"/>
                  </a:solidFill>
                  <a:latin typeface="Raleway" pitchFamily="2" charset="0"/>
                  <a:ea typeface="Calibri" panose="020F0502020204030204" pitchFamily="34" charset="0"/>
                  <a:cs typeface="Times New Roman" panose="02020603050405020304" pitchFamily="18" charset="0"/>
                </a:rPr>
                <a:t>of tax under </a:t>
              </a:r>
              <a:r>
                <a:rPr lang="en-US" sz="1200" b="1">
                  <a:solidFill>
                    <a:prstClr val="black"/>
                  </a:solidFill>
                  <a:latin typeface="Raleway" pitchFamily="2" charset="0"/>
                  <a:ea typeface="Calibri" panose="020F0502020204030204" pitchFamily="34" charset="0"/>
                  <a:cs typeface="Times New Roman" panose="02020603050405020304" pitchFamily="18" charset="0"/>
                </a:rPr>
                <a:t>bond or letter of undertaking</a:t>
              </a:r>
              <a:endParaRPr lang="en-US" sz="1200" b="1"/>
            </a:p>
          </p:txBody>
        </p:sp>
        <p:sp>
          <p:nvSpPr>
            <p:cNvPr id="44" name="TextBox 43">
              <a:extLst>
                <a:ext uri="{FF2B5EF4-FFF2-40B4-BE49-F238E27FC236}">
                  <a16:creationId xmlns:a16="http://schemas.microsoft.com/office/drawing/2014/main" xmlns="" id="{AB3E6517-19F6-AE8F-BA8A-9C90F904CD0D}"/>
                </a:ext>
              </a:extLst>
            </p:cNvPr>
            <p:cNvSpPr txBox="1"/>
            <p:nvPr/>
          </p:nvSpPr>
          <p:spPr>
            <a:xfrm>
              <a:off x="4908283" y="3485390"/>
              <a:ext cx="447558" cy="276999"/>
            </a:xfrm>
            <a:prstGeom prst="rect">
              <a:avLst/>
            </a:prstGeom>
            <a:noFill/>
          </p:spPr>
          <p:txBody>
            <a:bodyPr wrap="none" rtlCol="0">
              <a:spAutoFit/>
            </a:bodyPr>
            <a:lstStyle/>
            <a:p>
              <a:r>
                <a:rPr lang="en-US" sz="1200" b="1" i="1">
                  <a:latin typeface="Raleway" pitchFamily="2" charset="0"/>
                </a:rPr>
                <a:t>(Or)</a:t>
              </a:r>
            </a:p>
          </p:txBody>
        </p:sp>
      </p:grpSp>
      <p:grpSp>
        <p:nvGrpSpPr>
          <p:cNvPr id="51" name="Group 50">
            <a:extLst>
              <a:ext uri="{FF2B5EF4-FFF2-40B4-BE49-F238E27FC236}">
                <a16:creationId xmlns:a16="http://schemas.microsoft.com/office/drawing/2014/main" xmlns="" id="{F8F7952F-7346-69F4-22BF-F7CE280871DC}"/>
              </a:ext>
            </a:extLst>
          </p:cNvPr>
          <p:cNvGrpSpPr/>
          <p:nvPr/>
        </p:nvGrpSpPr>
        <p:grpSpPr>
          <a:xfrm>
            <a:off x="854429" y="5467747"/>
            <a:ext cx="9993918" cy="1037848"/>
            <a:chOff x="854429" y="5409837"/>
            <a:chExt cx="9993918" cy="1037848"/>
          </a:xfrm>
        </p:grpSpPr>
        <p:sp>
          <p:nvSpPr>
            <p:cNvPr id="46" name="Rectangle: Rounded Corners 45">
              <a:extLst>
                <a:ext uri="{FF2B5EF4-FFF2-40B4-BE49-F238E27FC236}">
                  <a16:creationId xmlns:a16="http://schemas.microsoft.com/office/drawing/2014/main" xmlns="" id="{55A3C6C4-2CCF-5445-8791-60061657BA58}"/>
                </a:ext>
              </a:extLst>
            </p:cNvPr>
            <p:cNvSpPr/>
            <p:nvPr/>
          </p:nvSpPr>
          <p:spPr>
            <a:xfrm>
              <a:off x="854429" y="5429617"/>
              <a:ext cx="2756750" cy="1018068"/>
            </a:xfrm>
            <a:prstGeom prst="roundRect">
              <a:avLst/>
            </a:prstGeom>
            <a:solidFill>
              <a:srgbClr val="FFFFFF"/>
            </a:solidFill>
            <a:ln>
              <a:solidFill>
                <a:srgbClr val="F481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solidFill>
                    <a:sysClr val="windowText" lastClr="000000"/>
                  </a:solidFill>
                  <a:latin typeface="Raleway" pitchFamily="2" charset="0"/>
                  <a:ea typeface="Calibri" panose="020F0502020204030204" pitchFamily="34" charset="0"/>
                  <a:cs typeface="Times New Roman" panose="02020603050405020304" pitchFamily="18" charset="0"/>
                </a:rPr>
                <a:t>Payments received </a:t>
              </a:r>
              <a:r>
                <a:rPr lang="en-US" sz="1200">
                  <a:solidFill>
                    <a:sysClr val="windowText" lastClr="000000"/>
                  </a:solidFill>
                  <a:latin typeface="Raleway" pitchFamily="2" charset="0"/>
                  <a:ea typeface="Calibri" panose="020F0502020204030204" pitchFamily="34" charset="0"/>
                  <a:cs typeface="Times New Roman" panose="02020603050405020304" pitchFamily="18" charset="0"/>
                </a:rPr>
                <a:t>during the </a:t>
              </a:r>
              <a:r>
                <a:rPr lang="en-US" sz="1200" b="1">
                  <a:solidFill>
                    <a:sysClr val="windowText" lastClr="000000"/>
                  </a:solidFill>
                  <a:latin typeface="Raleway" pitchFamily="2" charset="0"/>
                  <a:ea typeface="Calibri" panose="020F0502020204030204" pitchFamily="34" charset="0"/>
                  <a:cs typeface="Times New Roman" panose="02020603050405020304" pitchFamily="18" charset="0"/>
                </a:rPr>
                <a:t>relevant period </a:t>
              </a:r>
              <a:r>
                <a:rPr lang="en-US" sz="1200">
                  <a:solidFill>
                    <a:sysClr val="windowText" lastClr="000000"/>
                  </a:solidFill>
                  <a:latin typeface="Raleway" pitchFamily="2" charset="0"/>
                  <a:ea typeface="Calibri" panose="020F0502020204030204" pitchFamily="34" charset="0"/>
                  <a:cs typeface="Times New Roman" panose="02020603050405020304" pitchFamily="18" charset="0"/>
                </a:rPr>
                <a:t>for zero-rated supply of services.</a:t>
              </a:r>
              <a:endParaRPr lang="en-US" sz="1200">
                <a:solidFill>
                  <a:sysClr val="windowText" lastClr="000000"/>
                </a:solidFill>
              </a:endParaRPr>
            </a:p>
          </p:txBody>
        </p:sp>
        <p:sp>
          <p:nvSpPr>
            <p:cNvPr id="47" name="Rectangle: Rounded Corners 46">
              <a:extLst>
                <a:ext uri="{FF2B5EF4-FFF2-40B4-BE49-F238E27FC236}">
                  <a16:creationId xmlns:a16="http://schemas.microsoft.com/office/drawing/2014/main" xmlns="" id="{6D2ECC3E-AF32-0FB7-C426-0D93911F6465}"/>
                </a:ext>
              </a:extLst>
            </p:cNvPr>
            <p:cNvSpPr/>
            <p:nvPr/>
          </p:nvSpPr>
          <p:spPr>
            <a:xfrm>
              <a:off x="4313095" y="5409837"/>
              <a:ext cx="2911412" cy="1018068"/>
            </a:xfrm>
            <a:prstGeom prst="roundRect">
              <a:avLst/>
            </a:prstGeom>
            <a:solidFill>
              <a:srgbClr val="FFFFFF"/>
            </a:solidFill>
            <a:ln>
              <a:solidFill>
                <a:srgbClr val="F481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solidFill>
                    <a:prstClr val="black"/>
                  </a:solidFill>
                  <a:latin typeface="Raleway" pitchFamily="2" charset="0"/>
                  <a:ea typeface="Calibri" panose="020F0502020204030204" pitchFamily="34" charset="0"/>
                  <a:cs typeface="Times New Roman" panose="02020603050405020304" pitchFamily="18" charset="0"/>
                </a:rPr>
                <a:t>Zero-rated supply of services where </a:t>
              </a:r>
              <a:r>
                <a:rPr lang="en-US" sz="1200" b="1">
                  <a:solidFill>
                    <a:prstClr val="black"/>
                  </a:solidFill>
                  <a:latin typeface="Raleway" pitchFamily="2" charset="0"/>
                  <a:ea typeface="Calibri" panose="020F0502020204030204" pitchFamily="34" charset="0"/>
                  <a:cs typeface="Times New Roman" panose="02020603050405020304" pitchFamily="18" charset="0"/>
                </a:rPr>
                <a:t>supply</a:t>
              </a:r>
              <a:r>
                <a:rPr lang="en-US" sz="1200">
                  <a:solidFill>
                    <a:prstClr val="black"/>
                  </a:solidFill>
                  <a:latin typeface="Raleway" pitchFamily="2" charset="0"/>
                  <a:ea typeface="Calibri" panose="020F0502020204030204" pitchFamily="34" charset="0"/>
                  <a:cs typeface="Times New Roman" panose="02020603050405020304" pitchFamily="18" charset="0"/>
                </a:rPr>
                <a:t> has been </a:t>
              </a:r>
              <a:r>
                <a:rPr lang="en-US" sz="1200" b="1">
                  <a:solidFill>
                    <a:prstClr val="black"/>
                  </a:solidFill>
                  <a:latin typeface="Raleway" pitchFamily="2" charset="0"/>
                  <a:ea typeface="Calibri" panose="020F0502020204030204" pitchFamily="34" charset="0"/>
                  <a:cs typeface="Times New Roman" panose="02020603050405020304" pitchFamily="18" charset="0"/>
                </a:rPr>
                <a:t>completed</a:t>
              </a:r>
              <a:r>
                <a:rPr lang="en-US" sz="1200">
                  <a:solidFill>
                    <a:prstClr val="black"/>
                  </a:solidFill>
                  <a:latin typeface="Raleway" pitchFamily="2" charset="0"/>
                  <a:ea typeface="Calibri" panose="020F0502020204030204" pitchFamily="34" charset="0"/>
                  <a:cs typeface="Times New Roman" panose="02020603050405020304" pitchFamily="18" charset="0"/>
                </a:rPr>
                <a:t> for which </a:t>
              </a:r>
              <a:r>
                <a:rPr lang="en-US" sz="1200" b="1">
                  <a:solidFill>
                    <a:prstClr val="black"/>
                  </a:solidFill>
                  <a:latin typeface="Raleway" pitchFamily="2" charset="0"/>
                  <a:ea typeface="Calibri" panose="020F0502020204030204" pitchFamily="34" charset="0"/>
                  <a:cs typeface="Times New Roman" panose="02020603050405020304" pitchFamily="18" charset="0"/>
                </a:rPr>
                <a:t>payment had been received in advance</a:t>
              </a:r>
              <a:r>
                <a:rPr lang="en-US" sz="1200">
                  <a:solidFill>
                    <a:prstClr val="black"/>
                  </a:solidFill>
                  <a:latin typeface="Raleway" pitchFamily="2" charset="0"/>
                  <a:ea typeface="Calibri" panose="020F0502020204030204" pitchFamily="34" charset="0"/>
                  <a:cs typeface="Times New Roman" panose="02020603050405020304" pitchFamily="18" charset="0"/>
                </a:rPr>
                <a:t> in any period prior to the relevant period.</a:t>
              </a:r>
              <a:endParaRPr lang="en-US" sz="1200">
                <a:solidFill>
                  <a:sysClr val="windowText" lastClr="000000"/>
                </a:solidFill>
              </a:endParaRPr>
            </a:p>
          </p:txBody>
        </p:sp>
        <p:sp>
          <p:nvSpPr>
            <p:cNvPr id="48" name="Rectangle: Rounded Corners 47">
              <a:extLst>
                <a:ext uri="{FF2B5EF4-FFF2-40B4-BE49-F238E27FC236}">
                  <a16:creationId xmlns:a16="http://schemas.microsoft.com/office/drawing/2014/main" xmlns="" id="{99028A10-C005-E121-FED2-3399F7AADB79}"/>
                </a:ext>
              </a:extLst>
            </p:cNvPr>
            <p:cNvSpPr/>
            <p:nvPr/>
          </p:nvSpPr>
          <p:spPr>
            <a:xfrm>
              <a:off x="7936935" y="5409837"/>
              <a:ext cx="2911412" cy="1018068"/>
            </a:xfrm>
            <a:prstGeom prst="roundRect">
              <a:avLst/>
            </a:prstGeom>
            <a:solidFill>
              <a:srgbClr val="FFFFFF"/>
            </a:solidFill>
            <a:ln>
              <a:solidFill>
                <a:srgbClr val="F481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solidFill>
                    <a:prstClr val="black"/>
                  </a:solidFill>
                  <a:latin typeface="Raleway" pitchFamily="2" charset="0"/>
                  <a:ea typeface="Calibri" panose="020F0502020204030204" pitchFamily="34" charset="0"/>
                  <a:cs typeface="Times New Roman" panose="02020603050405020304" pitchFamily="18" charset="0"/>
                </a:rPr>
                <a:t>Advances received</a:t>
              </a:r>
              <a:r>
                <a:rPr lang="en-US" sz="1200">
                  <a:solidFill>
                    <a:prstClr val="black"/>
                  </a:solidFill>
                  <a:latin typeface="Raleway" pitchFamily="2" charset="0"/>
                  <a:ea typeface="Calibri" panose="020F0502020204030204" pitchFamily="34" charset="0"/>
                  <a:cs typeface="Times New Roman" panose="02020603050405020304" pitchFamily="18" charset="0"/>
                </a:rPr>
                <a:t> for zero-rated supply of services for which the </a:t>
              </a:r>
              <a:r>
                <a:rPr lang="en-US" sz="1200" b="1">
                  <a:solidFill>
                    <a:prstClr val="black"/>
                  </a:solidFill>
                  <a:latin typeface="Raleway" pitchFamily="2" charset="0"/>
                  <a:ea typeface="Calibri" panose="020F0502020204030204" pitchFamily="34" charset="0"/>
                  <a:cs typeface="Times New Roman" panose="02020603050405020304" pitchFamily="18" charset="0"/>
                </a:rPr>
                <a:t>supply of services </a:t>
              </a:r>
              <a:r>
                <a:rPr lang="en-US" sz="1200">
                  <a:solidFill>
                    <a:prstClr val="black"/>
                  </a:solidFill>
                  <a:latin typeface="Raleway" pitchFamily="2" charset="0"/>
                  <a:ea typeface="Calibri" panose="020F0502020204030204" pitchFamily="34" charset="0"/>
                  <a:cs typeface="Times New Roman" panose="02020603050405020304" pitchFamily="18" charset="0"/>
                </a:rPr>
                <a:t>has </a:t>
              </a:r>
              <a:r>
                <a:rPr lang="en-US" sz="1200" b="1">
                  <a:solidFill>
                    <a:prstClr val="black"/>
                  </a:solidFill>
                  <a:latin typeface="Raleway" pitchFamily="2" charset="0"/>
                  <a:ea typeface="Calibri" panose="020F0502020204030204" pitchFamily="34" charset="0"/>
                  <a:cs typeface="Times New Roman" panose="02020603050405020304" pitchFamily="18" charset="0"/>
                </a:rPr>
                <a:t>not</a:t>
              </a:r>
              <a:r>
                <a:rPr lang="en-US" sz="1200">
                  <a:solidFill>
                    <a:prstClr val="black"/>
                  </a:solidFill>
                  <a:latin typeface="Raleway" pitchFamily="2" charset="0"/>
                  <a:ea typeface="Calibri" panose="020F0502020204030204" pitchFamily="34" charset="0"/>
                  <a:cs typeface="Times New Roman" panose="02020603050405020304" pitchFamily="18" charset="0"/>
                </a:rPr>
                <a:t> been </a:t>
              </a:r>
              <a:r>
                <a:rPr lang="en-US" sz="1200" b="1">
                  <a:solidFill>
                    <a:prstClr val="black"/>
                  </a:solidFill>
                  <a:latin typeface="Raleway" pitchFamily="2" charset="0"/>
                  <a:ea typeface="Calibri" panose="020F0502020204030204" pitchFamily="34" charset="0"/>
                  <a:cs typeface="Times New Roman" panose="02020603050405020304" pitchFamily="18" charset="0"/>
                </a:rPr>
                <a:t>completed</a:t>
              </a:r>
              <a:r>
                <a:rPr lang="en-US" sz="1200">
                  <a:solidFill>
                    <a:prstClr val="black"/>
                  </a:solidFill>
                  <a:latin typeface="Raleway" pitchFamily="2" charset="0"/>
                  <a:ea typeface="Calibri" panose="020F0502020204030204" pitchFamily="34" charset="0"/>
                  <a:cs typeface="Times New Roman" panose="02020603050405020304" pitchFamily="18" charset="0"/>
                </a:rPr>
                <a:t> during the relevant period.</a:t>
              </a:r>
              <a:endParaRPr lang="en-US" sz="1200">
                <a:solidFill>
                  <a:sysClr val="windowText" lastClr="000000"/>
                </a:solidFill>
              </a:endParaRPr>
            </a:p>
          </p:txBody>
        </p:sp>
        <p:sp>
          <p:nvSpPr>
            <p:cNvPr id="49" name="Plus Sign 48">
              <a:extLst>
                <a:ext uri="{FF2B5EF4-FFF2-40B4-BE49-F238E27FC236}">
                  <a16:creationId xmlns:a16="http://schemas.microsoft.com/office/drawing/2014/main" xmlns="" id="{B345BCAF-701A-5762-2F82-37B7AD7B549F}"/>
                </a:ext>
              </a:extLst>
            </p:cNvPr>
            <p:cNvSpPr/>
            <p:nvPr/>
          </p:nvSpPr>
          <p:spPr>
            <a:xfrm>
              <a:off x="3799840" y="5895606"/>
              <a:ext cx="306900" cy="241901"/>
            </a:xfrm>
            <a:prstGeom prst="mathPlus">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inus Sign 49">
              <a:extLst>
                <a:ext uri="{FF2B5EF4-FFF2-40B4-BE49-F238E27FC236}">
                  <a16:creationId xmlns:a16="http://schemas.microsoft.com/office/drawing/2014/main" xmlns="" id="{7E323BBC-FCD2-A8B3-B646-9B81421B7792}"/>
                </a:ext>
              </a:extLst>
            </p:cNvPr>
            <p:cNvSpPr/>
            <p:nvPr/>
          </p:nvSpPr>
          <p:spPr>
            <a:xfrm>
              <a:off x="7429084" y="5894805"/>
              <a:ext cx="304800" cy="214228"/>
            </a:xfrm>
            <a:prstGeom prst="mathMinus">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99900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xmlns="" id="{C9D717A4-80BD-B206-3FBE-782F2ADEF3D5}"/>
              </a:ext>
            </a:extLst>
          </p:cNvPr>
          <p:cNvSpPr txBox="1"/>
          <p:nvPr/>
        </p:nvSpPr>
        <p:spPr>
          <a:xfrm>
            <a:off x="508298" y="3540230"/>
            <a:ext cx="10623805" cy="946413"/>
          </a:xfrm>
          <a:prstGeom prst="rect">
            <a:avLst/>
          </a:prstGeom>
          <a:noFill/>
        </p:spPr>
        <p:txBody>
          <a:bodyPr wrap="square" rtlCol="0">
            <a:spAutoFit/>
          </a:bodyPr>
          <a:lstStyle/>
          <a:p>
            <a:pPr marL="285750" indent="-285750" algn="just">
              <a:lnSpc>
                <a:spcPct val="150000"/>
              </a:lnSpc>
              <a:buClr>
                <a:srgbClr val="F48120"/>
              </a:buClr>
              <a:buFont typeface="Wingdings" panose="05000000000000000000" pitchFamily="2" charset="2"/>
              <a:buChar char="v"/>
            </a:pPr>
            <a:r>
              <a:rPr lang="en-US" sz="1300" b="1" u="sng">
                <a:latin typeface="Raleway" pitchFamily="2" charset="0"/>
              </a:rPr>
              <a:t>Illustration:</a:t>
            </a:r>
          </a:p>
          <a:p>
            <a:pPr marL="285750" indent="-285750" algn="just">
              <a:buFont typeface="Wingdings" panose="05000000000000000000" pitchFamily="2" charset="2"/>
              <a:buChar char="v"/>
            </a:pPr>
            <a:endParaRPr lang="en-US" sz="1200" b="1" u="sng">
              <a:latin typeface="Raleway" pitchFamily="2" charset="0"/>
            </a:endParaRPr>
          </a:p>
          <a:p>
            <a:pPr algn="just"/>
            <a:r>
              <a:rPr lang="en-US" sz="1200">
                <a:latin typeface="Raleway" pitchFamily="2" charset="0"/>
              </a:rPr>
              <a:t>Below is the sales structure of a manufacturer who supplies in both domestic and international market. Suppose the supplier has an ITC of INR. 1,100. Compute the refund eligible. </a:t>
            </a:r>
          </a:p>
        </p:txBody>
      </p:sp>
      <p:graphicFrame>
        <p:nvGraphicFramePr>
          <p:cNvPr id="2" name="Table 1">
            <a:extLst>
              <a:ext uri="{FF2B5EF4-FFF2-40B4-BE49-F238E27FC236}">
                <a16:creationId xmlns:a16="http://schemas.microsoft.com/office/drawing/2014/main" xmlns="" id="{9A68AAF0-5C49-EDC8-2505-51425BF37D45}"/>
              </a:ext>
            </a:extLst>
          </p:cNvPr>
          <p:cNvGraphicFramePr>
            <a:graphicFrameLocks noGrp="1"/>
          </p:cNvGraphicFramePr>
          <p:nvPr>
            <p:extLst>
              <p:ext uri="{D42A27DB-BD31-4B8C-83A1-F6EECF244321}">
                <p14:modId xmlns:p14="http://schemas.microsoft.com/office/powerpoint/2010/main" val="3213652027"/>
              </p:ext>
            </p:extLst>
          </p:nvPr>
        </p:nvGraphicFramePr>
        <p:xfrm>
          <a:off x="2313762" y="4551802"/>
          <a:ext cx="6558914" cy="1645920"/>
        </p:xfrm>
        <a:graphic>
          <a:graphicData uri="http://schemas.openxmlformats.org/drawingml/2006/table">
            <a:tbl>
              <a:tblPr firstRow="1" bandRow="1">
                <a:tableStyleId>{6E25E649-3F16-4E02-A733-19D2CDBF48F0}</a:tableStyleId>
              </a:tblPr>
              <a:tblGrid>
                <a:gridCol w="533651">
                  <a:extLst>
                    <a:ext uri="{9D8B030D-6E8A-4147-A177-3AD203B41FA5}">
                      <a16:colId xmlns:a16="http://schemas.microsoft.com/office/drawing/2014/main" xmlns="" val="299103326"/>
                    </a:ext>
                  </a:extLst>
                </a:gridCol>
                <a:gridCol w="2127316">
                  <a:extLst>
                    <a:ext uri="{9D8B030D-6E8A-4147-A177-3AD203B41FA5}">
                      <a16:colId xmlns:a16="http://schemas.microsoft.com/office/drawing/2014/main" xmlns="" val="637989683"/>
                    </a:ext>
                  </a:extLst>
                </a:gridCol>
                <a:gridCol w="1600517">
                  <a:extLst>
                    <a:ext uri="{9D8B030D-6E8A-4147-A177-3AD203B41FA5}">
                      <a16:colId xmlns:a16="http://schemas.microsoft.com/office/drawing/2014/main" xmlns="" val="3749170487"/>
                    </a:ext>
                  </a:extLst>
                </a:gridCol>
                <a:gridCol w="2297430">
                  <a:extLst>
                    <a:ext uri="{9D8B030D-6E8A-4147-A177-3AD203B41FA5}">
                      <a16:colId xmlns:a16="http://schemas.microsoft.com/office/drawing/2014/main" xmlns="" val="1226559701"/>
                    </a:ext>
                  </a:extLst>
                </a:gridCol>
              </a:tblGrid>
              <a:tr h="232648">
                <a:tc>
                  <a:txBody>
                    <a:bodyPr/>
                    <a:lstStyle/>
                    <a:p>
                      <a:pPr algn="ctr"/>
                      <a:r>
                        <a:rPr lang="en-IN" sz="1200">
                          <a:latin typeface="Raleway" pitchFamily="2" charset="0"/>
                        </a:rPr>
                        <a:t>#</a:t>
                      </a:r>
                    </a:p>
                  </a:txBody>
                  <a:tcPr>
                    <a:solidFill>
                      <a:srgbClr val="00B0F0"/>
                    </a:solidFill>
                  </a:tcPr>
                </a:tc>
                <a:tc>
                  <a:txBody>
                    <a:bodyPr/>
                    <a:lstStyle/>
                    <a:p>
                      <a:r>
                        <a:rPr lang="en-IN" sz="1200">
                          <a:latin typeface="Raleway" pitchFamily="2" charset="0"/>
                        </a:rPr>
                        <a:t>Particulars</a:t>
                      </a:r>
                    </a:p>
                  </a:txBody>
                  <a:tcPr>
                    <a:solidFill>
                      <a:srgbClr val="00B0F0"/>
                    </a:solidFill>
                  </a:tcPr>
                </a:tc>
                <a:tc>
                  <a:txBody>
                    <a:bodyPr/>
                    <a:lstStyle/>
                    <a:p>
                      <a:pPr algn="ctr"/>
                      <a:r>
                        <a:rPr lang="en-IN" sz="1200">
                          <a:latin typeface="Raleway" pitchFamily="2" charset="0"/>
                        </a:rPr>
                        <a:t>Actual Turnover</a:t>
                      </a:r>
                    </a:p>
                  </a:txBody>
                  <a:tcPr>
                    <a:solidFill>
                      <a:srgbClr val="00B0F0"/>
                    </a:solidFill>
                  </a:tcPr>
                </a:tc>
                <a:tc>
                  <a:txBody>
                    <a:bodyPr/>
                    <a:lstStyle/>
                    <a:p>
                      <a:pPr algn="ctr"/>
                      <a:r>
                        <a:rPr lang="en-IN" sz="1200">
                          <a:latin typeface="Raleway" pitchFamily="2" charset="0"/>
                        </a:rPr>
                        <a:t>Adjusted Total Turnover</a:t>
                      </a:r>
                    </a:p>
                  </a:txBody>
                  <a:tcPr>
                    <a:solidFill>
                      <a:srgbClr val="00B0F0"/>
                    </a:solidFill>
                  </a:tcPr>
                </a:tc>
                <a:extLst>
                  <a:ext uri="{0D108BD9-81ED-4DB2-BD59-A6C34878D82A}">
                    <a16:rowId xmlns:a16="http://schemas.microsoft.com/office/drawing/2014/main" xmlns="" val="733473348"/>
                  </a:ext>
                </a:extLst>
              </a:tr>
              <a:tr h="232648">
                <a:tc>
                  <a:txBody>
                    <a:bodyPr/>
                    <a:lstStyle/>
                    <a:p>
                      <a:pPr algn="ctr"/>
                      <a:r>
                        <a:rPr lang="en-IN" sz="1200">
                          <a:latin typeface="Raleway" pitchFamily="2" charset="0"/>
                        </a:rPr>
                        <a:t>1</a:t>
                      </a:r>
                    </a:p>
                  </a:txBody>
                  <a:tcPr/>
                </a:tc>
                <a:tc>
                  <a:txBody>
                    <a:bodyPr/>
                    <a:lstStyle/>
                    <a:p>
                      <a:r>
                        <a:rPr lang="en-IN" sz="1200">
                          <a:latin typeface="Raleway" pitchFamily="2" charset="0"/>
                        </a:rPr>
                        <a:t>Domestic Turnover</a:t>
                      </a:r>
                    </a:p>
                  </a:txBody>
                  <a:tcPr/>
                </a:tc>
                <a:tc>
                  <a:txBody>
                    <a:bodyPr/>
                    <a:lstStyle/>
                    <a:p>
                      <a:pPr algn="r"/>
                      <a:r>
                        <a:rPr lang="en-IN" sz="1200">
                          <a:latin typeface="Raleway" pitchFamily="2" charset="0"/>
                        </a:rPr>
                        <a:t>5,000</a:t>
                      </a:r>
                    </a:p>
                  </a:txBody>
                  <a:tcPr/>
                </a:tc>
                <a:tc>
                  <a:txBody>
                    <a:bodyPr/>
                    <a:lstStyle/>
                    <a:p>
                      <a:pPr algn="r"/>
                      <a:r>
                        <a:rPr lang="en-IN" sz="1200">
                          <a:latin typeface="Raleway" pitchFamily="2" charset="0"/>
                        </a:rPr>
                        <a:t>5,000</a:t>
                      </a:r>
                    </a:p>
                  </a:txBody>
                  <a:tcPr/>
                </a:tc>
                <a:extLst>
                  <a:ext uri="{0D108BD9-81ED-4DB2-BD59-A6C34878D82A}">
                    <a16:rowId xmlns:a16="http://schemas.microsoft.com/office/drawing/2014/main" xmlns="" val="2681772964"/>
                  </a:ext>
                </a:extLst>
              </a:tr>
              <a:tr h="232648">
                <a:tc>
                  <a:txBody>
                    <a:bodyPr/>
                    <a:lstStyle/>
                    <a:p>
                      <a:pPr algn="ctr"/>
                      <a:r>
                        <a:rPr lang="en-IN" sz="1200">
                          <a:latin typeface="Raleway" pitchFamily="2" charset="0"/>
                        </a:rPr>
                        <a:t>2</a:t>
                      </a:r>
                    </a:p>
                  </a:txBody>
                  <a:tcPr/>
                </a:tc>
                <a:tc>
                  <a:txBody>
                    <a:bodyPr/>
                    <a:lstStyle/>
                    <a:p>
                      <a:r>
                        <a:rPr lang="en-IN" sz="1200">
                          <a:latin typeface="Raleway" pitchFamily="2" charset="0"/>
                        </a:rPr>
                        <a:t>Export Turnover</a:t>
                      </a:r>
                    </a:p>
                  </a:txBody>
                  <a:tcPr/>
                </a:tc>
                <a:tc>
                  <a:txBody>
                    <a:bodyPr/>
                    <a:lstStyle/>
                    <a:p>
                      <a:pPr algn="r"/>
                      <a:r>
                        <a:rPr lang="en-IN" sz="1200">
                          <a:latin typeface="Raleway" pitchFamily="2" charset="0"/>
                        </a:rPr>
                        <a:t>10,000</a:t>
                      </a:r>
                    </a:p>
                  </a:txBody>
                  <a:tcPr/>
                </a:tc>
                <a:tc>
                  <a:txBody>
                    <a:bodyPr/>
                    <a:lstStyle/>
                    <a:p>
                      <a:pPr algn="r"/>
                      <a:r>
                        <a:rPr lang="en-IN" sz="1200" kern="1200">
                          <a:solidFill>
                            <a:schemeClr val="dk1"/>
                          </a:solidFill>
                          <a:effectLst/>
                          <a:latin typeface="Raleway" pitchFamily="2" charset="0"/>
                        </a:rPr>
                        <a:t>7,500</a:t>
                      </a:r>
                      <a:r>
                        <a:rPr lang="en-IN" sz="1200" kern="1200" baseline="30000">
                          <a:solidFill>
                            <a:schemeClr val="dk1"/>
                          </a:solidFill>
                          <a:effectLst/>
                          <a:latin typeface="Raleway" pitchFamily="2" charset="0"/>
                        </a:rPr>
                        <a:t>1</a:t>
                      </a:r>
                      <a:endParaRPr lang="en-IN" sz="1200">
                        <a:latin typeface="Raleway" pitchFamily="2" charset="0"/>
                      </a:endParaRPr>
                    </a:p>
                  </a:txBody>
                  <a:tcPr/>
                </a:tc>
                <a:extLst>
                  <a:ext uri="{0D108BD9-81ED-4DB2-BD59-A6C34878D82A}">
                    <a16:rowId xmlns:a16="http://schemas.microsoft.com/office/drawing/2014/main" xmlns="" val="397732244"/>
                  </a:ext>
                </a:extLst>
              </a:tr>
              <a:tr h="232648">
                <a:tc gridSpan="2">
                  <a:txBody>
                    <a:bodyPr/>
                    <a:lstStyle/>
                    <a:p>
                      <a:r>
                        <a:rPr lang="en-IN" sz="1200" b="1">
                          <a:latin typeface="Raleway" pitchFamily="2" charset="0"/>
                        </a:rPr>
                        <a:t>Total Turnover (1+2=3)</a:t>
                      </a:r>
                    </a:p>
                  </a:txBody>
                  <a:tcPr/>
                </a:tc>
                <a:tc hMerge="1">
                  <a:txBody>
                    <a:bodyPr/>
                    <a:lstStyle/>
                    <a:p>
                      <a:r>
                        <a:rPr lang="en-IN" sz="1400" b="1">
                          <a:latin typeface="Raleway" pitchFamily="2" charset="0"/>
                        </a:rPr>
                        <a:t>Total Turnover</a:t>
                      </a:r>
                    </a:p>
                  </a:txBody>
                  <a:tcPr/>
                </a:tc>
                <a:tc>
                  <a:txBody>
                    <a:bodyPr/>
                    <a:lstStyle/>
                    <a:p>
                      <a:pPr algn="r"/>
                      <a:r>
                        <a:rPr lang="en-IN" sz="1200" b="1">
                          <a:latin typeface="Raleway" pitchFamily="2" charset="0"/>
                        </a:rPr>
                        <a:t>15,000</a:t>
                      </a:r>
                    </a:p>
                  </a:txBody>
                  <a:tcPr/>
                </a:tc>
                <a:tc>
                  <a:txBody>
                    <a:bodyPr/>
                    <a:lstStyle/>
                    <a:p>
                      <a:pPr algn="r"/>
                      <a:r>
                        <a:rPr lang="en-IN" sz="1200" b="1">
                          <a:latin typeface="Raleway" pitchFamily="2" charset="0"/>
                        </a:rPr>
                        <a:t>12,500</a:t>
                      </a:r>
                    </a:p>
                  </a:txBody>
                  <a:tcPr/>
                </a:tc>
                <a:extLst>
                  <a:ext uri="{0D108BD9-81ED-4DB2-BD59-A6C34878D82A}">
                    <a16:rowId xmlns:a16="http://schemas.microsoft.com/office/drawing/2014/main" xmlns="" val="726709873"/>
                  </a:ext>
                </a:extLst>
              </a:tr>
              <a:tr h="232648">
                <a:tc>
                  <a:txBody>
                    <a:bodyPr/>
                    <a:lstStyle/>
                    <a:p>
                      <a:pPr algn="ctr"/>
                      <a:endParaRPr lang="en-IN" sz="1200">
                        <a:latin typeface="Raleway" pitchFamily="2" charset="0"/>
                      </a:endParaRPr>
                    </a:p>
                  </a:txBody>
                  <a:tcPr/>
                </a:tc>
                <a:tc>
                  <a:txBody>
                    <a:bodyPr/>
                    <a:lstStyle/>
                    <a:p>
                      <a:r>
                        <a:rPr lang="en-IN" sz="1200">
                          <a:latin typeface="Raleway" pitchFamily="2" charset="0"/>
                        </a:rPr>
                        <a:t>Net ITC (4)</a:t>
                      </a:r>
                    </a:p>
                  </a:txBody>
                  <a:tcPr/>
                </a:tc>
                <a:tc>
                  <a:txBody>
                    <a:bodyPr/>
                    <a:lstStyle/>
                    <a:p>
                      <a:pPr algn="r"/>
                      <a:r>
                        <a:rPr lang="en-IN" sz="1200">
                          <a:latin typeface="Raleway" pitchFamily="2" charset="0"/>
                        </a:rPr>
                        <a:t>1,100</a:t>
                      </a:r>
                    </a:p>
                  </a:txBody>
                  <a:tcPr/>
                </a:tc>
                <a:tc>
                  <a:txBody>
                    <a:bodyPr/>
                    <a:lstStyle/>
                    <a:p>
                      <a:pPr algn="r"/>
                      <a:r>
                        <a:rPr lang="en-IN" sz="1200">
                          <a:latin typeface="Raleway" pitchFamily="2" charset="0"/>
                        </a:rPr>
                        <a:t>1,100</a:t>
                      </a:r>
                    </a:p>
                  </a:txBody>
                  <a:tcPr/>
                </a:tc>
                <a:extLst>
                  <a:ext uri="{0D108BD9-81ED-4DB2-BD59-A6C34878D82A}">
                    <a16:rowId xmlns:a16="http://schemas.microsoft.com/office/drawing/2014/main" xmlns="" val="1742731106"/>
                  </a:ext>
                </a:extLst>
              </a:tr>
              <a:tr h="232648">
                <a:tc gridSpan="2">
                  <a:txBody>
                    <a:bodyPr/>
                    <a:lstStyle/>
                    <a:p>
                      <a:r>
                        <a:rPr lang="en-IN" sz="1200" b="1">
                          <a:latin typeface="Raleway" pitchFamily="2" charset="0"/>
                        </a:rPr>
                        <a:t>Refund Amount (2*4/3)</a:t>
                      </a:r>
                    </a:p>
                  </a:txBody>
                  <a:tcPr/>
                </a:tc>
                <a:tc hMerge="1">
                  <a:txBody>
                    <a:bodyPr/>
                    <a:lstStyle/>
                    <a:p>
                      <a:r>
                        <a:rPr lang="en-IN" sz="1400">
                          <a:latin typeface="Raleway" pitchFamily="2" charset="0"/>
                        </a:rPr>
                        <a:t>Refund Amount</a:t>
                      </a:r>
                    </a:p>
                  </a:txBody>
                  <a:tcPr/>
                </a:tc>
                <a:tc>
                  <a:txBody>
                    <a:bodyPr/>
                    <a:lstStyle/>
                    <a:p>
                      <a:pPr algn="r"/>
                      <a:r>
                        <a:rPr lang="en-IN" sz="1200">
                          <a:latin typeface="Raleway" pitchFamily="2" charset="0"/>
                        </a:rPr>
                        <a:t>733</a:t>
                      </a:r>
                    </a:p>
                  </a:txBody>
                  <a:tcPr/>
                </a:tc>
                <a:tc>
                  <a:txBody>
                    <a:bodyPr/>
                    <a:lstStyle/>
                    <a:p>
                      <a:pPr algn="r"/>
                      <a:r>
                        <a:rPr lang="en-IN" sz="1200">
                          <a:latin typeface="Raleway" pitchFamily="2" charset="0"/>
                        </a:rPr>
                        <a:t>660</a:t>
                      </a:r>
                    </a:p>
                  </a:txBody>
                  <a:tcPr/>
                </a:tc>
                <a:extLst>
                  <a:ext uri="{0D108BD9-81ED-4DB2-BD59-A6C34878D82A}">
                    <a16:rowId xmlns:a16="http://schemas.microsoft.com/office/drawing/2014/main" xmlns="" val="1004506728"/>
                  </a:ext>
                </a:extLst>
              </a:tr>
            </a:tbl>
          </a:graphicData>
        </a:graphic>
      </p:graphicFrame>
      <p:sp>
        <p:nvSpPr>
          <p:cNvPr id="3" name="TextBox 2">
            <a:extLst>
              <a:ext uri="{FF2B5EF4-FFF2-40B4-BE49-F238E27FC236}">
                <a16:creationId xmlns:a16="http://schemas.microsoft.com/office/drawing/2014/main" xmlns="" id="{99530DBD-38BC-4377-824E-5C1A608503DF}"/>
              </a:ext>
            </a:extLst>
          </p:cNvPr>
          <p:cNvSpPr txBox="1"/>
          <p:nvPr/>
        </p:nvSpPr>
        <p:spPr>
          <a:xfrm>
            <a:off x="508298" y="6327610"/>
            <a:ext cx="10746845" cy="276999"/>
          </a:xfrm>
          <a:prstGeom prst="rect">
            <a:avLst/>
          </a:prstGeom>
          <a:noFill/>
        </p:spPr>
        <p:txBody>
          <a:bodyPr wrap="square" rtlCol="0">
            <a:spAutoFit/>
          </a:bodyPr>
          <a:lstStyle/>
          <a:p>
            <a:pPr marL="342900" indent="-342900" algn="just">
              <a:buFont typeface="+mj-lt"/>
              <a:buAutoNum type="arabicPeriod"/>
            </a:pPr>
            <a:r>
              <a:rPr lang="en-US" sz="1200">
                <a:latin typeface="Raleway" pitchFamily="2" charset="0"/>
              </a:rPr>
              <a:t>As per the amendments, the </a:t>
            </a:r>
            <a:r>
              <a:rPr lang="en-US" sz="1200" b="1">
                <a:latin typeface="Raleway" pitchFamily="2" charset="0"/>
              </a:rPr>
              <a:t>export turnover </a:t>
            </a:r>
            <a:r>
              <a:rPr lang="en-US" sz="1200">
                <a:latin typeface="Raleway" pitchFamily="2" charset="0"/>
              </a:rPr>
              <a:t>will be considered as </a:t>
            </a:r>
            <a:r>
              <a:rPr lang="en-US" sz="1200" b="1">
                <a:latin typeface="Raleway" pitchFamily="2" charset="0"/>
              </a:rPr>
              <a:t>7,500 (5,000 x  1.5 times).</a:t>
            </a:r>
          </a:p>
        </p:txBody>
      </p:sp>
      <p:pic>
        <p:nvPicPr>
          <p:cNvPr id="16" name="Picture 15" descr="A logo with colorful people&#10;&#10;AI-generated content may be incorrect.">
            <a:extLst>
              <a:ext uri="{FF2B5EF4-FFF2-40B4-BE49-F238E27FC236}">
                <a16:creationId xmlns:a16="http://schemas.microsoft.com/office/drawing/2014/main" xmlns="" id="{E2452A9C-6557-81B0-32F4-70BDA8BC33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0275" y="-938454"/>
            <a:ext cx="2989736" cy="2989736"/>
          </a:xfrm>
          <a:prstGeom prst="rect">
            <a:avLst/>
          </a:prstGeom>
        </p:spPr>
      </p:pic>
      <p:sp>
        <p:nvSpPr>
          <p:cNvPr id="22" name="Rectangle 21">
            <a:extLst>
              <a:ext uri="{FF2B5EF4-FFF2-40B4-BE49-F238E27FC236}">
                <a16:creationId xmlns:a16="http://schemas.microsoft.com/office/drawing/2014/main" xmlns="" id="{F40121B5-913D-505E-45C2-A5B956555793}"/>
              </a:ext>
            </a:extLst>
          </p:cNvPr>
          <p:cNvSpPr/>
          <p:nvPr/>
        </p:nvSpPr>
        <p:spPr>
          <a:xfrm>
            <a:off x="0" y="6785496"/>
            <a:ext cx="12192000" cy="72504"/>
          </a:xfrm>
          <a:prstGeom prst="rect">
            <a:avLst/>
          </a:prstGeom>
          <a:solidFill>
            <a:srgbClr val="F4812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Raleway" pitchFamily="2" charset="0"/>
            </a:endParaRPr>
          </a:p>
        </p:txBody>
      </p:sp>
      <p:grpSp>
        <p:nvGrpSpPr>
          <p:cNvPr id="24" name="Group 23">
            <a:extLst>
              <a:ext uri="{FF2B5EF4-FFF2-40B4-BE49-F238E27FC236}">
                <a16:creationId xmlns:a16="http://schemas.microsoft.com/office/drawing/2014/main" xmlns="" id="{A6318476-6928-8B48-FDF4-58B5AC45AB04}"/>
              </a:ext>
            </a:extLst>
          </p:cNvPr>
          <p:cNvGrpSpPr/>
          <p:nvPr/>
        </p:nvGrpSpPr>
        <p:grpSpPr>
          <a:xfrm>
            <a:off x="379893" y="158615"/>
            <a:ext cx="9392421" cy="709293"/>
            <a:chOff x="379893" y="158615"/>
            <a:chExt cx="9392421" cy="709293"/>
          </a:xfrm>
        </p:grpSpPr>
        <p:sp>
          <p:nvSpPr>
            <p:cNvPr id="25" name="TextBox 24">
              <a:extLst>
                <a:ext uri="{FF2B5EF4-FFF2-40B4-BE49-F238E27FC236}">
                  <a16:creationId xmlns:a16="http://schemas.microsoft.com/office/drawing/2014/main" xmlns="" id="{377BA1E6-B856-7773-290B-2A352B7132D4}"/>
                </a:ext>
              </a:extLst>
            </p:cNvPr>
            <p:cNvSpPr txBox="1"/>
            <p:nvPr/>
          </p:nvSpPr>
          <p:spPr>
            <a:xfrm>
              <a:off x="379893" y="158615"/>
              <a:ext cx="9392421" cy="658493"/>
            </a:xfrm>
            <a:prstGeom prst="rect">
              <a:avLst/>
            </a:prstGeom>
          </p:spPr>
          <p:txBody>
            <a:bodyPr vert="horz" lIns="91440" tIns="45720" rIns="91440" bIns="45720" rtlCol="0" anchor="ctr">
              <a:normAutofit lnSpcReduction="10000"/>
            </a:bodyPr>
            <a:lstStyle/>
            <a:p>
              <a:pPr defTabSz="914400">
                <a:lnSpc>
                  <a:spcPct val="90000"/>
                </a:lnSpc>
                <a:spcBef>
                  <a:spcPts val="1000"/>
                </a:spcBef>
                <a:spcAft>
                  <a:spcPts val="600"/>
                </a:spcAft>
              </a:pPr>
              <a:r>
                <a:rPr lang="en-US" sz="2400" b="1">
                  <a:solidFill>
                    <a:srgbClr val="374D81"/>
                  </a:solidFill>
                  <a:latin typeface="Raleway" pitchFamily="2" charset="0"/>
                  <a:cs typeface="Arial" panose="020B0604020202020204" pitchFamily="34" charset="0"/>
                </a:rPr>
                <a:t>Refund of accumulated ITC – without payment of IGST</a:t>
              </a:r>
              <a:br>
                <a:rPr lang="en-US" sz="2400" b="1">
                  <a:solidFill>
                    <a:srgbClr val="374D81"/>
                  </a:solidFill>
                  <a:latin typeface="Raleway" pitchFamily="2" charset="0"/>
                  <a:cs typeface="Arial" panose="020B0604020202020204" pitchFamily="34" charset="0"/>
                </a:rPr>
              </a:br>
              <a:r>
                <a:rPr lang="en-US" sz="1900" i="1">
                  <a:solidFill>
                    <a:srgbClr val="374D81"/>
                  </a:solidFill>
                  <a:latin typeface="Raleway" pitchFamily="2" charset="0"/>
                  <a:cs typeface="Arial" panose="020B0604020202020204" pitchFamily="34" charset="0"/>
                </a:rPr>
                <a:t>(Refund computation – under Rule 89 (4))</a:t>
              </a:r>
            </a:p>
          </p:txBody>
        </p:sp>
        <p:grpSp>
          <p:nvGrpSpPr>
            <p:cNvPr id="26" name="Group 25">
              <a:extLst>
                <a:ext uri="{FF2B5EF4-FFF2-40B4-BE49-F238E27FC236}">
                  <a16:creationId xmlns:a16="http://schemas.microsoft.com/office/drawing/2014/main" xmlns="" id="{35926991-E7C5-0C56-9866-B60F90445C27}"/>
                </a:ext>
              </a:extLst>
            </p:cNvPr>
            <p:cNvGrpSpPr/>
            <p:nvPr/>
          </p:nvGrpSpPr>
          <p:grpSpPr>
            <a:xfrm>
              <a:off x="495456" y="807575"/>
              <a:ext cx="2743200" cy="60333"/>
              <a:chOff x="591751" y="962184"/>
              <a:chExt cx="2743200" cy="60333"/>
            </a:xfrm>
          </p:grpSpPr>
          <p:sp>
            <p:nvSpPr>
              <p:cNvPr id="27" name="Rectangle 26">
                <a:extLst>
                  <a:ext uri="{FF2B5EF4-FFF2-40B4-BE49-F238E27FC236}">
                    <a16:creationId xmlns:a16="http://schemas.microsoft.com/office/drawing/2014/main" xmlns="" id="{50D50DAF-B0FD-97F1-95C7-CA5D8A70B628}"/>
                  </a:ext>
                </a:extLst>
              </p:cNvPr>
              <p:cNvSpPr/>
              <p:nvPr/>
            </p:nvSpPr>
            <p:spPr>
              <a:xfrm>
                <a:off x="591751" y="962184"/>
                <a:ext cx="914400" cy="603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sp>
            <p:nvSpPr>
              <p:cNvPr id="28" name="Rectangle 27">
                <a:extLst>
                  <a:ext uri="{FF2B5EF4-FFF2-40B4-BE49-F238E27FC236}">
                    <a16:creationId xmlns:a16="http://schemas.microsoft.com/office/drawing/2014/main" xmlns="" id="{6968628B-DF9B-0D19-340B-B72C92629166}"/>
                  </a:ext>
                </a:extLst>
              </p:cNvPr>
              <p:cNvSpPr/>
              <p:nvPr/>
            </p:nvSpPr>
            <p:spPr>
              <a:xfrm>
                <a:off x="1506151" y="962184"/>
                <a:ext cx="914400" cy="6033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sp>
            <p:nvSpPr>
              <p:cNvPr id="29" name="Rectangle 28">
                <a:extLst>
                  <a:ext uri="{FF2B5EF4-FFF2-40B4-BE49-F238E27FC236}">
                    <a16:creationId xmlns:a16="http://schemas.microsoft.com/office/drawing/2014/main" xmlns="" id="{2988E6D0-9EC4-990C-FAC4-EB99CD572953}"/>
                  </a:ext>
                </a:extLst>
              </p:cNvPr>
              <p:cNvSpPr/>
              <p:nvPr/>
            </p:nvSpPr>
            <p:spPr>
              <a:xfrm>
                <a:off x="2420551" y="962184"/>
                <a:ext cx="914400" cy="6033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grpSp>
      </p:grpSp>
      <p:grpSp>
        <p:nvGrpSpPr>
          <p:cNvPr id="78" name="Group 77">
            <a:extLst>
              <a:ext uri="{FF2B5EF4-FFF2-40B4-BE49-F238E27FC236}">
                <a16:creationId xmlns:a16="http://schemas.microsoft.com/office/drawing/2014/main" xmlns="" id="{EA22A78C-B684-C8B2-34E9-2D5677DAEC9F}"/>
              </a:ext>
            </a:extLst>
          </p:cNvPr>
          <p:cNvGrpSpPr/>
          <p:nvPr/>
        </p:nvGrpSpPr>
        <p:grpSpPr>
          <a:xfrm>
            <a:off x="508298" y="1029691"/>
            <a:ext cx="9392421" cy="2459739"/>
            <a:chOff x="1066511" y="858683"/>
            <a:chExt cx="8040269" cy="2288079"/>
          </a:xfrm>
        </p:grpSpPr>
        <p:grpSp>
          <p:nvGrpSpPr>
            <p:cNvPr id="69" name="Group 68">
              <a:extLst>
                <a:ext uri="{FF2B5EF4-FFF2-40B4-BE49-F238E27FC236}">
                  <a16:creationId xmlns:a16="http://schemas.microsoft.com/office/drawing/2014/main" xmlns="" id="{CFA02CEF-933D-0BA6-6313-B7177B9BA118}"/>
                </a:ext>
              </a:extLst>
            </p:cNvPr>
            <p:cNvGrpSpPr/>
            <p:nvPr/>
          </p:nvGrpSpPr>
          <p:grpSpPr>
            <a:xfrm>
              <a:off x="3270160" y="858683"/>
              <a:ext cx="3356768" cy="2288079"/>
              <a:chOff x="3270160" y="858683"/>
              <a:chExt cx="3356768" cy="2288079"/>
            </a:xfrm>
          </p:grpSpPr>
          <p:sp>
            <p:nvSpPr>
              <p:cNvPr id="51" name="Partial Circle 50">
                <a:extLst>
                  <a:ext uri="{FF2B5EF4-FFF2-40B4-BE49-F238E27FC236}">
                    <a16:creationId xmlns:a16="http://schemas.microsoft.com/office/drawing/2014/main" xmlns="" id="{D52FFFCF-0AF4-C9D2-E0D8-3E7CCAFE097C}"/>
                  </a:ext>
                </a:extLst>
              </p:cNvPr>
              <p:cNvSpPr/>
              <p:nvPr/>
            </p:nvSpPr>
            <p:spPr>
              <a:xfrm>
                <a:off x="3290835" y="879259"/>
                <a:ext cx="3248167" cy="2173252"/>
              </a:xfrm>
              <a:prstGeom prst="pie">
                <a:avLst>
                  <a:gd name="adj1" fmla="val 11717872"/>
                  <a:gd name="adj2" fmla="val 16337763"/>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Partial Circle 57">
                <a:extLst>
                  <a:ext uri="{FF2B5EF4-FFF2-40B4-BE49-F238E27FC236}">
                    <a16:creationId xmlns:a16="http://schemas.microsoft.com/office/drawing/2014/main" xmlns="" id="{BDD8925F-B299-24FA-E9B8-92F774BE875E}"/>
                  </a:ext>
                </a:extLst>
              </p:cNvPr>
              <p:cNvSpPr/>
              <p:nvPr/>
            </p:nvSpPr>
            <p:spPr>
              <a:xfrm rot="21419869">
                <a:off x="3418891" y="888176"/>
                <a:ext cx="3136805" cy="2246812"/>
              </a:xfrm>
              <a:prstGeom prst="pie">
                <a:avLst>
                  <a:gd name="adj1" fmla="val 16468522"/>
                  <a:gd name="adj2" fmla="val 3212846"/>
                </a:avLst>
              </a:prstGeom>
              <a:solidFill>
                <a:srgbClr val="B9DB37"/>
              </a:solidFill>
              <a:ln>
                <a:solidFill>
                  <a:srgbClr val="00B0F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Partial Circle 58">
                <a:extLst>
                  <a:ext uri="{FF2B5EF4-FFF2-40B4-BE49-F238E27FC236}">
                    <a16:creationId xmlns:a16="http://schemas.microsoft.com/office/drawing/2014/main" xmlns="" id="{339DF79E-1620-ECF3-6E7D-77D9FFC05206}"/>
                  </a:ext>
                </a:extLst>
              </p:cNvPr>
              <p:cNvSpPr/>
              <p:nvPr/>
            </p:nvSpPr>
            <p:spPr>
              <a:xfrm>
                <a:off x="3290835" y="858683"/>
                <a:ext cx="3213390" cy="2288079"/>
              </a:xfrm>
              <a:prstGeom prst="pie">
                <a:avLst>
                  <a:gd name="adj1" fmla="val 7353985"/>
                  <a:gd name="adj2" fmla="val 11717740"/>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Partial Circle 63">
                <a:extLst>
                  <a:ext uri="{FF2B5EF4-FFF2-40B4-BE49-F238E27FC236}">
                    <a16:creationId xmlns:a16="http://schemas.microsoft.com/office/drawing/2014/main" xmlns="" id="{FD623497-419A-0EB6-BDFD-B5336850A068}"/>
                  </a:ext>
                </a:extLst>
              </p:cNvPr>
              <p:cNvSpPr/>
              <p:nvPr/>
            </p:nvSpPr>
            <p:spPr>
              <a:xfrm>
                <a:off x="3270160" y="879259"/>
                <a:ext cx="3356768" cy="2267503"/>
              </a:xfrm>
              <a:prstGeom prst="pie">
                <a:avLst>
                  <a:gd name="adj1" fmla="val 3062623"/>
                  <a:gd name="adj2" fmla="val 7338716"/>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53" name="Straight Arrow Connector 52">
              <a:extLst>
                <a:ext uri="{FF2B5EF4-FFF2-40B4-BE49-F238E27FC236}">
                  <a16:creationId xmlns:a16="http://schemas.microsoft.com/office/drawing/2014/main" xmlns="" id="{0D138384-9573-76C8-9E4C-136FAF79E66F}"/>
                </a:ext>
              </a:extLst>
            </p:cNvPr>
            <p:cNvCxnSpPr>
              <a:cxnSpLocks/>
            </p:cNvCxnSpPr>
            <p:nvPr/>
          </p:nvCxnSpPr>
          <p:spPr>
            <a:xfrm>
              <a:off x="6504225" y="1736376"/>
              <a:ext cx="776198" cy="0"/>
            </a:xfrm>
            <a:prstGeom prst="straightConnector1">
              <a:avLst/>
            </a:prstGeom>
            <a:ln>
              <a:solidFill>
                <a:srgbClr val="00B0F0"/>
              </a:solidFill>
              <a:tailEnd type="triangle"/>
            </a:ln>
          </p:spPr>
          <p:style>
            <a:lnRef idx="3">
              <a:schemeClr val="accent1"/>
            </a:lnRef>
            <a:fillRef idx="0">
              <a:schemeClr val="accent1"/>
            </a:fillRef>
            <a:effectRef idx="2">
              <a:schemeClr val="accent1"/>
            </a:effectRef>
            <a:fontRef idx="minor">
              <a:schemeClr val="tx1"/>
            </a:fontRef>
          </p:style>
        </p:cxnSp>
        <p:sp>
          <p:nvSpPr>
            <p:cNvPr id="57" name="TextBox 56">
              <a:extLst>
                <a:ext uri="{FF2B5EF4-FFF2-40B4-BE49-F238E27FC236}">
                  <a16:creationId xmlns:a16="http://schemas.microsoft.com/office/drawing/2014/main" xmlns="" id="{653AF65E-A2BF-FE6A-F06F-A2681D4EC7AA}"/>
                </a:ext>
              </a:extLst>
            </p:cNvPr>
            <p:cNvSpPr txBox="1"/>
            <p:nvPr/>
          </p:nvSpPr>
          <p:spPr>
            <a:xfrm>
              <a:off x="5167033" y="1640159"/>
              <a:ext cx="1199756" cy="601225"/>
            </a:xfrm>
            <a:prstGeom prst="rect">
              <a:avLst/>
            </a:prstGeom>
            <a:noFill/>
          </p:spPr>
          <p:txBody>
            <a:bodyPr wrap="square" rtlCol="0">
              <a:spAutoFit/>
            </a:bodyPr>
            <a:lstStyle/>
            <a:p>
              <a:pPr algn="ctr"/>
              <a:r>
                <a:rPr lang="en-US" sz="1200" b="1">
                  <a:latin typeface="Raleway" pitchFamily="2" charset="0"/>
                </a:rPr>
                <a:t>Value of all taxable supplies*</a:t>
              </a:r>
            </a:p>
          </p:txBody>
        </p:sp>
        <p:sp>
          <p:nvSpPr>
            <p:cNvPr id="60" name="TextBox 59">
              <a:extLst>
                <a:ext uri="{FF2B5EF4-FFF2-40B4-BE49-F238E27FC236}">
                  <a16:creationId xmlns:a16="http://schemas.microsoft.com/office/drawing/2014/main" xmlns="" id="{147275F2-5B2D-DDBE-7CAF-DBD7BB675640}"/>
                </a:ext>
              </a:extLst>
            </p:cNvPr>
            <p:cNvSpPr txBox="1"/>
            <p:nvPr/>
          </p:nvSpPr>
          <p:spPr>
            <a:xfrm>
              <a:off x="3869285" y="1176729"/>
              <a:ext cx="1107440" cy="429446"/>
            </a:xfrm>
            <a:prstGeom prst="rect">
              <a:avLst/>
            </a:prstGeom>
            <a:noFill/>
          </p:spPr>
          <p:txBody>
            <a:bodyPr wrap="square" rtlCol="0">
              <a:spAutoFit/>
            </a:bodyPr>
            <a:lstStyle/>
            <a:p>
              <a:pPr algn="ctr"/>
              <a:r>
                <a:rPr lang="en-US" sz="1200" b="1">
                  <a:latin typeface="Raleway" pitchFamily="2" charset="0"/>
                </a:rPr>
                <a:t>Exempt supplies</a:t>
              </a:r>
            </a:p>
          </p:txBody>
        </p:sp>
        <p:sp>
          <p:nvSpPr>
            <p:cNvPr id="63" name="TextBox 62">
              <a:extLst>
                <a:ext uri="{FF2B5EF4-FFF2-40B4-BE49-F238E27FC236}">
                  <a16:creationId xmlns:a16="http://schemas.microsoft.com/office/drawing/2014/main" xmlns="" id="{82DFE444-7145-66C1-DE1C-12D83F25F8C9}"/>
                </a:ext>
              </a:extLst>
            </p:cNvPr>
            <p:cNvSpPr txBox="1"/>
            <p:nvPr/>
          </p:nvSpPr>
          <p:spPr>
            <a:xfrm>
              <a:off x="3347658" y="2045025"/>
              <a:ext cx="1330120" cy="429446"/>
            </a:xfrm>
            <a:prstGeom prst="rect">
              <a:avLst/>
            </a:prstGeom>
            <a:noFill/>
          </p:spPr>
          <p:txBody>
            <a:bodyPr wrap="square" rtlCol="0">
              <a:spAutoFit/>
            </a:bodyPr>
            <a:lstStyle/>
            <a:p>
              <a:pPr algn="ctr"/>
              <a:r>
                <a:rPr lang="en-US" sz="1200" b="1">
                  <a:latin typeface="Raleway" pitchFamily="2" charset="0"/>
                </a:rPr>
                <a:t>Exports of goods or services</a:t>
              </a:r>
            </a:p>
          </p:txBody>
        </p:sp>
        <p:sp>
          <p:nvSpPr>
            <p:cNvPr id="65" name="TextBox 64">
              <a:extLst>
                <a:ext uri="{FF2B5EF4-FFF2-40B4-BE49-F238E27FC236}">
                  <a16:creationId xmlns:a16="http://schemas.microsoft.com/office/drawing/2014/main" xmlns="" id="{499BE308-F3DB-0BB4-EC17-C11620405988}"/>
                </a:ext>
              </a:extLst>
            </p:cNvPr>
            <p:cNvSpPr txBox="1"/>
            <p:nvPr/>
          </p:nvSpPr>
          <p:spPr>
            <a:xfrm>
              <a:off x="4433572" y="2566738"/>
              <a:ext cx="1107440" cy="429446"/>
            </a:xfrm>
            <a:prstGeom prst="rect">
              <a:avLst/>
            </a:prstGeom>
            <a:noFill/>
          </p:spPr>
          <p:txBody>
            <a:bodyPr wrap="square" rtlCol="0">
              <a:spAutoFit/>
            </a:bodyPr>
            <a:lstStyle/>
            <a:p>
              <a:pPr algn="ctr"/>
              <a:r>
                <a:rPr lang="en-US" sz="1200" b="1">
                  <a:solidFill>
                    <a:schemeClr val="bg1"/>
                  </a:solidFill>
                  <a:latin typeface="Raleway" pitchFamily="2" charset="0"/>
                </a:rPr>
                <a:t>Inter-state supplies</a:t>
              </a:r>
            </a:p>
          </p:txBody>
        </p:sp>
        <p:sp>
          <p:nvSpPr>
            <p:cNvPr id="68" name="TextBox 67">
              <a:extLst>
                <a:ext uri="{FF2B5EF4-FFF2-40B4-BE49-F238E27FC236}">
                  <a16:creationId xmlns:a16="http://schemas.microsoft.com/office/drawing/2014/main" xmlns="" id="{34B24B26-5458-1EDE-E146-EA79003EA19B}"/>
                </a:ext>
              </a:extLst>
            </p:cNvPr>
            <p:cNvSpPr txBox="1"/>
            <p:nvPr/>
          </p:nvSpPr>
          <p:spPr>
            <a:xfrm>
              <a:off x="1066511" y="1734583"/>
              <a:ext cx="1814976" cy="553998"/>
            </a:xfrm>
            <a:prstGeom prst="rect">
              <a:avLst/>
            </a:prstGeom>
            <a:noFill/>
          </p:spPr>
          <p:txBody>
            <a:bodyPr wrap="square" rtlCol="0">
              <a:spAutoFit/>
            </a:bodyPr>
            <a:lstStyle/>
            <a:p>
              <a:r>
                <a:rPr lang="en-US" sz="1500" b="1">
                  <a:latin typeface="Raleway" pitchFamily="2" charset="0"/>
                </a:rPr>
                <a:t>Adjusted total turnover</a:t>
              </a:r>
            </a:p>
          </p:txBody>
        </p:sp>
        <p:sp>
          <p:nvSpPr>
            <p:cNvPr id="74" name="Rectangle 73">
              <a:extLst>
                <a:ext uri="{FF2B5EF4-FFF2-40B4-BE49-F238E27FC236}">
                  <a16:creationId xmlns:a16="http://schemas.microsoft.com/office/drawing/2014/main" xmlns="" id="{C2DC2A34-0439-8AAB-703D-1A165E549EE8}"/>
                </a:ext>
              </a:extLst>
            </p:cNvPr>
            <p:cNvSpPr/>
            <p:nvPr/>
          </p:nvSpPr>
          <p:spPr>
            <a:xfrm>
              <a:off x="7280423" y="1176729"/>
              <a:ext cx="1826357" cy="1196696"/>
            </a:xfrm>
            <a:prstGeom prst="rect">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Equals 74">
              <a:extLst>
                <a:ext uri="{FF2B5EF4-FFF2-40B4-BE49-F238E27FC236}">
                  <a16:creationId xmlns:a16="http://schemas.microsoft.com/office/drawing/2014/main" xmlns="" id="{321BCC74-9E24-A464-431A-98C217424098}"/>
                </a:ext>
              </a:extLst>
            </p:cNvPr>
            <p:cNvSpPr/>
            <p:nvPr/>
          </p:nvSpPr>
          <p:spPr>
            <a:xfrm>
              <a:off x="2712386" y="1938325"/>
              <a:ext cx="348059" cy="197532"/>
            </a:xfrm>
            <a:prstGeom prst="mathEqual">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79" name="TextBox 78">
            <a:extLst>
              <a:ext uri="{FF2B5EF4-FFF2-40B4-BE49-F238E27FC236}">
                <a16:creationId xmlns:a16="http://schemas.microsoft.com/office/drawing/2014/main" xmlns="" id="{6803B36B-4135-2404-CE37-433536BBA0F9}"/>
              </a:ext>
            </a:extLst>
          </p:cNvPr>
          <p:cNvSpPr txBox="1"/>
          <p:nvPr/>
        </p:nvSpPr>
        <p:spPr>
          <a:xfrm>
            <a:off x="7767929" y="1522975"/>
            <a:ext cx="2209494" cy="1015663"/>
          </a:xfrm>
          <a:prstGeom prst="rect">
            <a:avLst/>
          </a:prstGeom>
          <a:noFill/>
        </p:spPr>
        <p:txBody>
          <a:bodyPr wrap="square" rtlCol="0">
            <a:spAutoFit/>
          </a:bodyPr>
          <a:lstStyle/>
          <a:p>
            <a:pPr algn="just"/>
            <a:r>
              <a:rPr lang="en-US" sz="1200" b="1">
                <a:latin typeface="Raleway" pitchFamily="2" charset="0"/>
              </a:rPr>
              <a:t>*Note : </a:t>
            </a:r>
            <a:r>
              <a:rPr lang="en-US" sz="1200">
                <a:latin typeface="Raleway" pitchFamily="2" charset="0"/>
              </a:rPr>
              <a:t>Value of all taxable supplies is </a:t>
            </a:r>
            <a:r>
              <a:rPr lang="en-US" sz="1200" b="1">
                <a:latin typeface="Raleway" pitchFamily="2" charset="0"/>
              </a:rPr>
              <a:t>exclusion</a:t>
            </a:r>
            <a:r>
              <a:rPr lang="en-US" sz="1200">
                <a:latin typeface="Raleway" pitchFamily="2" charset="0"/>
              </a:rPr>
              <a:t> of value of </a:t>
            </a:r>
            <a:r>
              <a:rPr lang="en-US" sz="1200" b="1">
                <a:latin typeface="Raleway" pitchFamily="2" charset="0"/>
              </a:rPr>
              <a:t>inward supplies </a:t>
            </a:r>
            <a:r>
              <a:rPr lang="en-US" sz="1200">
                <a:latin typeface="Raleway" pitchFamily="2" charset="0"/>
              </a:rPr>
              <a:t>on which tax is payable under </a:t>
            </a:r>
            <a:r>
              <a:rPr lang="en-US" sz="1200" b="1">
                <a:latin typeface="Raleway" pitchFamily="2" charset="0"/>
              </a:rPr>
              <a:t>reverse charge</a:t>
            </a:r>
          </a:p>
        </p:txBody>
      </p:sp>
    </p:spTree>
    <p:extLst>
      <p:ext uri="{BB962C8B-B14F-4D97-AF65-F5344CB8AC3E}">
        <p14:creationId xmlns:p14="http://schemas.microsoft.com/office/powerpoint/2010/main" val="1041982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A7B9E93-653E-E168-D204-8810A19DABC0}"/>
            </a:ext>
          </a:extLst>
        </p:cNvPr>
        <p:cNvGrpSpPr/>
        <p:nvPr/>
      </p:nvGrpSpPr>
      <p:grpSpPr>
        <a:xfrm>
          <a:off x="0" y="0"/>
          <a:ext cx="0" cy="0"/>
          <a:chOff x="0" y="0"/>
          <a:chExt cx="0" cy="0"/>
        </a:xfrm>
      </p:grpSpPr>
      <p:pic>
        <p:nvPicPr>
          <p:cNvPr id="6" name="Picture 5" descr="A logo with colorful people&#10;&#10;AI-generated content may be incorrect.">
            <a:extLst>
              <a:ext uri="{FF2B5EF4-FFF2-40B4-BE49-F238E27FC236}">
                <a16:creationId xmlns:a16="http://schemas.microsoft.com/office/drawing/2014/main" xmlns="" id="{B2041FA9-C699-EE80-0665-F301A79547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0275" y="-938454"/>
            <a:ext cx="2989736" cy="2989736"/>
          </a:xfrm>
          <a:prstGeom prst="rect">
            <a:avLst/>
          </a:prstGeom>
        </p:spPr>
      </p:pic>
      <p:sp>
        <p:nvSpPr>
          <p:cNvPr id="8" name="Rectangle 7">
            <a:extLst>
              <a:ext uri="{FF2B5EF4-FFF2-40B4-BE49-F238E27FC236}">
                <a16:creationId xmlns:a16="http://schemas.microsoft.com/office/drawing/2014/main" xmlns="" id="{D5EFF6FD-0642-9D63-0550-15CC7F1D4E63}"/>
              </a:ext>
            </a:extLst>
          </p:cNvPr>
          <p:cNvSpPr/>
          <p:nvPr/>
        </p:nvSpPr>
        <p:spPr>
          <a:xfrm rot="16200000" flipV="1">
            <a:off x="-3334182" y="3334179"/>
            <a:ext cx="6858001" cy="189641"/>
          </a:xfrm>
          <a:prstGeom prst="rect">
            <a:avLst/>
          </a:prstGeom>
          <a:solidFill>
            <a:srgbClr val="F48120"/>
          </a:solidFill>
          <a:ln w="12700" cap="flat" cmpd="sng" algn="ctr">
            <a:solidFill>
              <a:srgbClr val="F4812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n" panose="02020603050405020304"/>
              <a:ea typeface="+mn-ea"/>
              <a:cs typeface="+mn-cs"/>
            </a:endParaRPr>
          </a:p>
        </p:txBody>
      </p:sp>
      <p:sp>
        <p:nvSpPr>
          <p:cNvPr id="9" name="Rectangle 8">
            <a:extLst>
              <a:ext uri="{FF2B5EF4-FFF2-40B4-BE49-F238E27FC236}">
                <a16:creationId xmlns:a16="http://schemas.microsoft.com/office/drawing/2014/main" xmlns="" id="{1D57FAB1-6D6A-DB32-40AA-EC37EA052ED4}"/>
              </a:ext>
            </a:extLst>
          </p:cNvPr>
          <p:cNvSpPr/>
          <p:nvPr/>
        </p:nvSpPr>
        <p:spPr>
          <a:xfrm rot="16200000" flipV="1">
            <a:off x="-3183480" y="3373121"/>
            <a:ext cx="6858001" cy="111760"/>
          </a:xfrm>
          <a:prstGeom prst="rect">
            <a:avLst/>
          </a:prstGeom>
          <a:solidFill>
            <a:srgbClr val="B9DB37"/>
          </a:solidFill>
          <a:ln w="12700" cap="flat" cmpd="sng" algn="ctr">
            <a:solidFill>
              <a:srgbClr val="B9DB3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n" panose="02020603050405020304"/>
              <a:ea typeface="+mn-ea"/>
              <a:cs typeface="+mn-cs"/>
            </a:endParaRPr>
          </a:p>
        </p:txBody>
      </p:sp>
      <p:sp>
        <p:nvSpPr>
          <p:cNvPr id="10" name="Rectangle 9">
            <a:extLst>
              <a:ext uri="{FF2B5EF4-FFF2-40B4-BE49-F238E27FC236}">
                <a16:creationId xmlns:a16="http://schemas.microsoft.com/office/drawing/2014/main" xmlns="" id="{EBA21791-4C1D-C60C-2F6D-663FCEFCCC8F}"/>
              </a:ext>
            </a:extLst>
          </p:cNvPr>
          <p:cNvSpPr/>
          <p:nvPr/>
        </p:nvSpPr>
        <p:spPr>
          <a:xfrm rot="16200000" flipV="1">
            <a:off x="-3071720" y="3373121"/>
            <a:ext cx="6858001" cy="111760"/>
          </a:xfrm>
          <a:prstGeom prst="rect">
            <a:avLst/>
          </a:prstGeom>
          <a:solidFill>
            <a:srgbClr val="00B0F0"/>
          </a:solidFill>
          <a:ln w="1270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n" panose="02020603050405020304"/>
              <a:ea typeface="+mn-ea"/>
              <a:cs typeface="+mn-cs"/>
            </a:endParaRPr>
          </a:p>
        </p:txBody>
      </p:sp>
      <p:sp>
        <p:nvSpPr>
          <p:cNvPr id="11" name="Rectangle 10">
            <a:extLst>
              <a:ext uri="{FF2B5EF4-FFF2-40B4-BE49-F238E27FC236}">
                <a16:creationId xmlns:a16="http://schemas.microsoft.com/office/drawing/2014/main" xmlns="" id="{0EC22D24-B8D8-4028-11F2-F6F53A5CC9E9}"/>
              </a:ext>
            </a:extLst>
          </p:cNvPr>
          <p:cNvSpPr/>
          <p:nvPr/>
        </p:nvSpPr>
        <p:spPr>
          <a:xfrm>
            <a:off x="7508240" y="4616458"/>
            <a:ext cx="345440" cy="21970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6EA80933-1AB7-900C-12C4-03C9DE36C323}"/>
              </a:ext>
            </a:extLst>
          </p:cNvPr>
          <p:cNvSpPr/>
          <p:nvPr/>
        </p:nvSpPr>
        <p:spPr>
          <a:xfrm rot="307211">
            <a:off x="11238177" y="4927819"/>
            <a:ext cx="373580" cy="33455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xmlns="" id="{32C5E910-54CB-004A-4067-0DA9CE5F44FF}"/>
              </a:ext>
            </a:extLst>
          </p:cNvPr>
          <p:cNvGrpSpPr/>
          <p:nvPr/>
        </p:nvGrpSpPr>
        <p:grpSpPr>
          <a:xfrm>
            <a:off x="748397" y="3957805"/>
            <a:ext cx="2743200" cy="60333"/>
            <a:chOff x="591751" y="962184"/>
            <a:chExt cx="2743200" cy="60333"/>
          </a:xfrm>
        </p:grpSpPr>
        <p:sp>
          <p:nvSpPr>
            <p:cNvPr id="12" name="Rectangle 11">
              <a:extLst>
                <a:ext uri="{FF2B5EF4-FFF2-40B4-BE49-F238E27FC236}">
                  <a16:creationId xmlns:a16="http://schemas.microsoft.com/office/drawing/2014/main" xmlns="" id="{805C9E44-5CAC-9043-52F5-067741AC546A}"/>
                </a:ext>
              </a:extLst>
            </p:cNvPr>
            <p:cNvSpPr/>
            <p:nvPr/>
          </p:nvSpPr>
          <p:spPr>
            <a:xfrm>
              <a:off x="591751" y="962184"/>
              <a:ext cx="914400" cy="603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sp>
          <p:nvSpPr>
            <p:cNvPr id="13" name="Rectangle 12">
              <a:extLst>
                <a:ext uri="{FF2B5EF4-FFF2-40B4-BE49-F238E27FC236}">
                  <a16:creationId xmlns:a16="http://schemas.microsoft.com/office/drawing/2014/main" xmlns="" id="{5A2E690B-DF3C-1FAF-D3D7-CD033BA9ED94}"/>
                </a:ext>
              </a:extLst>
            </p:cNvPr>
            <p:cNvSpPr/>
            <p:nvPr/>
          </p:nvSpPr>
          <p:spPr>
            <a:xfrm>
              <a:off x="1506151" y="962184"/>
              <a:ext cx="914400" cy="6033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sp>
          <p:nvSpPr>
            <p:cNvPr id="15" name="Rectangle 14">
              <a:extLst>
                <a:ext uri="{FF2B5EF4-FFF2-40B4-BE49-F238E27FC236}">
                  <a16:creationId xmlns:a16="http://schemas.microsoft.com/office/drawing/2014/main" xmlns="" id="{3D254FF0-7AE0-8D37-FF3E-D873B703B326}"/>
                </a:ext>
              </a:extLst>
            </p:cNvPr>
            <p:cNvSpPr/>
            <p:nvPr/>
          </p:nvSpPr>
          <p:spPr>
            <a:xfrm>
              <a:off x="2420551" y="962184"/>
              <a:ext cx="914400" cy="6033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grpSp>
      <p:pic>
        <p:nvPicPr>
          <p:cNvPr id="16" name="Picture 15" descr="Stacks of gold coins">
            <a:extLst>
              <a:ext uri="{FF2B5EF4-FFF2-40B4-BE49-F238E27FC236}">
                <a16:creationId xmlns:a16="http://schemas.microsoft.com/office/drawing/2014/main" xmlns="" id="{A85B5D32-A99C-2B5A-C05B-5C4B1044298A}"/>
              </a:ext>
            </a:extLst>
          </p:cNvPr>
          <p:cNvPicPr>
            <a:picLocks noChangeAspect="1"/>
          </p:cNvPicPr>
          <p:nvPr/>
        </p:nvPicPr>
        <p:blipFill>
          <a:blip r:embed="rId3" cstate="print">
            <a:extLst>
              <a:ext uri="{28A0092B-C50C-407E-A947-70E740481C1C}">
                <a14:useLocalDpi xmlns:a14="http://schemas.microsoft.com/office/drawing/2010/main" val="0"/>
              </a:ext>
            </a:extLst>
          </a:blip>
          <a:srcRect l="17893" r="17893"/>
          <a:stretch/>
        </p:blipFill>
        <p:spPr>
          <a:xfrm>
            <a:off x="7800443" y="2568202"/>
            <a:ext cx="3941064" cy="4096512"/>
          </a:xfrm>
          <a:prstGeom prst="rect">
            <a:avLst/>
          </a:prstGeom>
        </p:spPr>
      </p:pic>
      <p:sp>
        <p:nvSpPr>
          <p:cNvPr id="3" name="Title 1">
            <a:extLst>
              <a:ext uri="{FF2B5EF4-FFF2-40B4-BE49-F238E27FC236}">
                <a16:creationId xmlns:a16="http://schemas.microsoft.com/office/drawing/2014/main" xmlns="" id="{6F43784A-AD7D-F753-5715-B4DB492E4DAA}"/>
              </a:ext>
            </a:extLst>
          </p:cNvPr>
          <p:cNvSpPr txBox="1">
            <a:spLocks/>
          </p:cNvSpPr>
          <p:nvPr/>
        </p:nvSpPr>
        <p:spPr>
          <a:xfrm>
            <a:off x="705363" y="1560046"/>
            <a:ext cx="5845443" cy="239775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Raleway" pitchFamily="2" charset="0"/>
              </a:rPr>
              <a:t>Refund under Inverted Duty Structure (IDS)</a:t>
            </a:r>
            <a:endParaRPr lang="en-IN" sz="4000" b="1" dirty="0">
              <a:latin typeface="Raleway" pitchFamily="2" charset="0"/>
            </a:endParaRPr>
          </a:p>
        </p:txBody>
      </p:sp>
    </p:spTree>
    <p:extLst>
      <p:ext uri="{BB962C8B-B14F-4D97-AF65-F5344CB8AC3E}">
        <p14:creationId xmlns:p14="http://schemas.microsoft.com/office/powerpoint/2010/main" val="4140462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7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Box 5126">
            <a:extLst>
              <a:ext uri="{FF2B5EF4-FFF2-40B4-BE49-F238E27FC236}">
                <a16:creationId xmlns:a16="http://schemas.microsoft.com/office/drawing/2014/main" xmlns="" id="{A27281DC-650E-120F-6B92-D34894265D47}"/>
              </a:ext>
            </a:extLst>
          </p:cNvPr>
          <p:cNvSpPr txBox="1"/>
          <p:nvPr/>
        </p:nvSpPr>
        <p:spPr>
          <a:xfrm>
            <a:off x="477447" y="2722733"/>
            <a:ext cx="11232987" cy="1089101"/>
          </a:xfrm>
          <a:prstGeom prst="rect">
            <a:avLst/>
          </a:prstGeom>
          <a:noFill/>
          <a:ln>
            <a:solidFill>
              <a:srgbClr val="FF0000"/>
            </a:solidFill>
          </a:ln>
        </p:spPr>
        <p:txBody>
          <a:bodyPr wrap="square" rtlCol="0">
            <a:spAutoFit/>
          </a:bodyPr>
          <a:lstStyle/>
          <a:p>
            <a:endParaRPr lang="en-US"/>
          </a:p>
        </p:txBody>
      </p:sp>
      <p:sp>
        <p:nvSpPr>
          <p:cNvPr id="52" name="TextBox 51">
            <a:extLst>
              <a:ext uri="{FF2B5EF4-FFF2-40B4-BE49-F238E27FC236}">
                <a16:creationId xmlns:a16="http://schemas.microsoft.com/office/drawing/2014/main" xmlns="" id="{F5FCC574-4250-538D-3DFB-A23B10E0F616}"/>
              </a:ext>
            </a:extLst>
          </p:cNvPr>
          <p:cNvSpPr txBox="1"/>
          <p:nvPr/>
        </p:nvSpPr>
        <p:spPr>
          <a:xfrm>
            <a:off x="481566" y="4257040"/>
            <a:ext cx="11232987" cy="1345082"/>
          </a:xfrm>
          <a:prstGeom prst="rect">
            <a:avLst/>
          </a:prstGeom>
          <a:noFill/>
          <a:ln>
            <a:solidFill>
              <a:srgbClr val="FF0000"/>
            </a:solidFill>
          </a:ln>
        </p:spPr>
        <p:txBody>
          <a:bodyPr wrap="square" rtlCol="0">
            <a:spAutoFit/>
          </a:bodyPr>
          <a:lstStyle/>
          <a:p>
            <a:endParaRPr lang="en-US"/>
          </a:p>
        </p:txBody>
      </p:sp>
      <p:sp>
        <p:nvSpPr>
          <p:cNvPr id="19" name="TextBox 18">
            <a:extLst>
              <a:ext uri="{FF2B5EF4-FFF2-40B4-BE49-F238E27FC236}">
                <a16:creationId xmlns:a16="http://schemas.microsoft.com/office/drawing/2014/main" xmlns="" id="{C9D717A4-80BD-B206-3FBE-782F2ADEF3D5}"/>
              </a:ext>
            </a:extLst>
          </p:cNvPr>
          <p:cNvSpPr txBox="1"/>
          <p:nvPr/>
        </p:nvSpPr>
        <p:spPr>
          <a:xfrm>
            <a:off x="477447" y="960166"/>
            <a:ext cx="11033833" cy="5447645"/>
          </a:xfrm>
          <a:prstGeom prst="rect">
            <a:avLst/>
          </a:prstGeom>
          <a:noFill/>
        </p:spPr>
        <p:txBody>
          <a:bodyPr wrap="square" rtlCol="0">
            <a:spAutoFit/>
          </a:bodyPr>
          <a:lstStyle/>
          <a:p>
            <a:pPr marL="285750" indent="-285750" algn="just">
              <a:buClr>
                <a:srgbClr val="F48120"/>
              </a:buClr>
              <a:buFont typeface="Wingdings" panose="05000000000000000000" pitchFamily="2" charset="2"/>
              <a:buChar char="v"/>
            </a:pPr>
            <a:r>
              <a:rPr lang="en-US" sz="1200">
                <a:latin typeface="Raleway" pitchFamily="2" charset="0"/>
              </a:rPr>
              <a:t>Where the credit has accumulated on account of rate of tax on inputs being higher than the rate of tax on outward supplies (other than nil rated or fully exempt supplies), except supplies of goods or services or both.</a:t>
            </a:r>
          </a:p>
          <a:p>
            <a:pPr marL="285750" indent="-285750" algn="just">
              <a:buClr>
                <a:srgbClr val="F48120"/>
              </a:buClr>
              <a:buFont typeface="Wingdings" panose="05000000000000000000" pitchFamily="2" charset="2"/>
              <a:buChar char="v"/>
            </a:pPr>
            <a:endParaRPr lang="en-US" sz="1200">
              <a:latin typeface="Raleway" pitchFamily="2" charset="0"/>
            </a:endParaRPr>
          </a:p>
          <a:p>
            <a:pPr marL="285750" indent="-285750" algn="just">
              <a:buClr>
                <a:srgbClr val="F48120"/>
              </a:buClr>
              <a:buFont typeface="Wingdings" panose="05000000000000000000" pitchFamily="2" charset="2"/>
              <a:buChar char="v"/>
            </a:pPr>
            <a:r>
              <a:rPr lang="en-US" sz="1200">
                <a:latin typeface="Raleway" pitchFamily="2" charset="0"/>
              </a:rPr>
              <a:t>The taxpayer should have atleast one of the inward supplies of goods which attracts higher rate of tax than the outward supply made in order to be eligible for refund under IDS.</a:t>
            </a:r>
          </a:p>
          <a:p>
            <a:pPr marL="285750" indent="-285750" algn="just">
              <a:buClr>
                <a:srgbClr val="F48120"/>
              </a:buClr>
              <a:buFont typeface="Wingdings" panose="05000000000000000000" pitchFamily="2" charset="2"/>
              <a:buChar char="v"/>
            </a:pPr>
            <a:endParaRPr lang="en-US" sz="1200">
              <a:latin typeface="Raleway" pitchFamily="2" charset="0"/>
            </a:endParaRPr>
          </a:p>
          <a:p>
            <a:pPr marL="285750" indent="-285750" algn="just">
              <a:buClr>
                <a:srgbClr val="F48120"/>
              </a:buClr>
              <a:buFont typeface="Wingdings" panose="05000000000000000000" pitchFamily="2" charset="2"/>
              <a:buChar char="v"/>
            </a:pPr>
            <a:r>
              <a:rPr lang="en-US" sz="1200">
                <a:latin typeface="Raleway" pitchFamily="2" charset="0"/>
              </a:rPr>
              <a:t>Amendment of the formula for computation of the refund under the IDS. The changes of the same are highlighted below:</a:t>
            </a:r>
          </a:p>
          <a:p>
            <a:pPr marL="285750" indent="-285750" algn="just">
              <a:buClr>
                <a:srgbClr val="F48120"/>
              </a:buClr>
              <a:buFont typeface="Wingdings" panose="05000000000000000000" pitchFamily="2" charset="2"/>
              <a:buChar char="v"/>
            </a:pPr>
            <a:endParaRPr lang="en-US" sz="1200">
              <a:latin typeface="Raleway" pitchFamily="2" charset="0"/>
            </a:endParaRPr>
          </a:p>
          <a:p>
            <a:pPr marL="171450" indent="-171450" algn="just">
              <a:buClr>
                <a:srgbClr val="F48120"/>
              </a:buClr>
              <a:buFont typeface="Wingdings" panose="05000000000000000000" pitchFamily="2" charset="2"/>
              <a:buChar char="v"/>
            </a:pPr>
            <a:r>
              <a:rPr lang="en-US" sz="1200" b="1">
                <a:latin typeface="Raleway" pitchFamily="2" charset="0"/>
              </a:rPr>
              <a:t>Old Formula:</a:t>
            </a:r>
          </a:p>
          <a:p>
            <a:pPr marL="285750" indent="-285750" algn="just">
              <a:buClr>
                <a:srgbClr val="F48120"/>
              </a:buClr>
              <a:buFont typeface="Wingdings" panose="05000000000000000000" pitchFamily="2" charset="2"/>
              <a:buChar char="v"/>
            </a:pPr>
            <a:endParaRPr lang="en-US" sz="1200" b="1">
              <a:latin typeface="Raleway" pitchFamily="2" charset="0"/>
            </a:endParaRPr>
          </a:p>
          <a:p>
            <a:pPr marL="285750" indent="-285750" algn="just">
              <a:buClr>
                <a:srgbClr val="F48120"/>
              </a:buClr>
              <a:buFont typeface="Wingdings" panose="05000000000000000000" pitchFamily="2" charset="2"/>
              <a:buChar char="v"/>
            </a:pPr>
            <a:endParaRPr lang="en-US" sz="1200" b="1">
              <a:latin typeface="Raleway" pitchFamily="2" charset="0"/>
            </a:endParaRPr>
          </a:p>
          <a:p>
            <a:pPr marL="285750" indent="-285750" algn="just">
              <a:buClr>
                <a:srgbClr val="F48120"/>
              </a:buClr>
              <a:buFont typeface="Wingdings" panose="05000000000000000000" pitchFamily="2" charset="2"/>
              <a:buChar char="v"/>
            </a:pPr>
            <a:endParaRPr lang="en-US" sz="1200" b="1">
              <a:latin typeface="Raleway" pitchFamily="2" charset="0"/>
            </a:endParaRPr>
          </a:p>
          <a:p>
            <a:pPr marL="285750" indent="-285750" algn="just">
              <a:buClr>
                <a:srgbClr val="F48120"/>
              </a:buClr>
              <a:buFont typeface="Wingdings" panose="05000000000000000000" pitchFamily="2" charset="2"/>
              <a:buChar char="v"/>
            </a:pPr>
            <a:endParaRPr lang="en-US" sz="1200" b="1">
              <a:latin typeface="Raleway" pitchFamily="2" charset="0"/>
            </a:endParaRPr>
          </a:p>
          <a:p>
            <a:pPr marL="285750" indent="-285750" algn="just">
              <a:buClr>
                <a:srgbClr val="F48120"/>
              </a:buClr>
              <a:buFont typeface="Wingdings" panose="05000000000000000000" pitchFamily="2" charset="2"/>
              <a:buChar char="v"/>
            </a:pPr>
            <a:endParaRPr lang="en-US" sz="1200" b="1">
              <a:latin typeface="Raleway" pitchFamily="2" charset="0"/>
            </a:endParaRPr>
          </a:p>
          <a:p>
            <a:pPr marL="285750" indent="-285750" algn="just">
              <a:buClr>
                <a:srgbClr val="F48120"/>
              </a:buClr>
              <a:buFont typeface="Wingdings" panose="05000000000000000000" pitchFamily="2" charset="2"/>
              <a:buChar char="v"/>
            </a:pPr>
            <a:endParaRPr lang="en-US" sz="1200" b="1">
              <a:latin typeface="Raleway" pitchFamily="2" charset="0"/>
            </a:endParaRPr>
          </a:p>
          <a:p>
            <a:pPr marL="285750" indent="-285750" algn="just">
              <a:buClr>
                <a:srgbClr val="F48120"/>
              </a:buClr>
              <a:buFont typeface="Wingdings" panose="05000000000000000000" pitchFamily="2" charset="2"/>
              <a:buChar char="v"/>
            </a:pPr>
            <a:endParaRPr lang="en-US" sz="1200" b="1">
              <a:latin typeface="Raleway" pitchFamily="2" charset="0"/>
            </a:endParaRPr>
          </a:p>
          <a:p>
            <a:pPr marL="171450" indent="-171450" algn="just">
              <a:buClr>
                <a:srgbClr val="F48120"/>
              </a:buClr>
              <a:buFont typeface="Wingdings" panose="05000000000000000000" pitchFamily="2" charset="2"/>
              <a:buChar char="v"/>
            </a:pPr>
            <a:r>
              <a:rPr lang="en-US" sz="1200" b="1">
                <a:latin typeface="Raleway" pitchFamily="2" charset="0"/>
              </a:rPr>
              <a:t>New Formula:</a:t>
            </a:r>
          </a:p>
          <a:p>
            <a:pPr marL="285750" indent="-285750" algn="just">
              <a:buClr>
                <a:srgbClr val="F48120"/>
              </a:buClr>
              <a:buFont typeface="Wingdings" panose="05000000000000000000" pitchFamily="2" charset="2"/>
              <a:buChar char="v"/>
            </a:pPr>
            <a:endParaRPr lang="en-US" sz="1200" b="1">
              <a:latin typeface="Raleway" pitchFamily="2" charset="0"/>
            </a:endParaRPr>
          </a:p>
          <a:p>
            <a:pPr marL="285750" indent="-285750" algn="just">
              <a:buClr>
                <a:srgbClr val="F48120"/>
              </a:buClr>
              <a:buFont typeface="Wingdings" panose="05000000000000000000" pitchFamily="2" charset="2"/>
              <a:buChar char="v"/>
            </a:pPr>
            <a:endParaRPr lang="en-US" sz="1200" b="1">
              <a:latin typeface="Raleway" pitchFamily="2" charset="0"/>
            </a:endParaRPr>
          </a:p>
          <a:p>
            <a:pPr marL="285750" indent="-285750" algn="just">
              <a:buClr>
                <a:srgbClr val="F48120"/>
              </a:buClr>
              <a:buFont typeface="Wingdings" panose="05000000000000000000" pitchFamily="2" charset="2"/>
              <a:buChar char="v"/>
            </a:pPr>
            <a:endParaRPr lang="en-US" sz="1200" b="1">
              <a:latin typeface="Raleway" pitchFamily="2" charset="0"/>
            </a:endParaRPr>
          </a:p>
          <a:p>
            <a:pPr marL="285750" indent="-285750" algn="just">
              <a:buClr>
                <a:srgbClr val="F48120"/>
              </a:buClr>
              <a:buFont typeface="Wingdings" panose="05000000000000000000" pitchFamily="2" charset="2"/>
              <a:buChar char="v"/>
            </a:pPr>
            <a:endParaRPr lang="en-US" sz="1200" b="1">
              <a:latin typeface="Raleway" pitchFamily="2" charset="0"/>
            </a:endParaRPr>
          </a:p>
          <a:p>
            <a:pPr marL="285750" indent="-285750" algn="just">
              <a:buClr>
                <a:srgbClr val="F48120"/>
              </a:buClr>
              <a:buFont typeface="Wingdings" panose="05000000000000000000" pitchFamily="2" charset="2"/>
              <a:buChar char="v"/>
            </a:pPr>
            <a:endParaRPr lang="en-US" sz="1200" b="1">
              <a:latin typeface="Raleway" pitchFamily="2" charset="0"/>
            </a:endParaRPr>
          </a:p>
          <a:p>
            <a:pPr marL="285750" indent="-285750" algn="just">
              <a:buClr>
                <a:srgbClr val="F48120"/>
              </a:buClr>
              <a:buFont typeface="Wingdings" panose="05000000000000000000" pitchFamily="2" charset="2"/>
              <a:buChar char="v"/>
            </a:pPr>
            <a:endParaRPr lang="en-US" sz="1200" b="1">
              <a:latin typeface="Raleway" pitchFamily="2" charset="0"/>
            </a:endParaRPr>
          </a:p>
          <a:p>
            <a:pPr marL="171450" indent="-171450" algn="just">
              <a:buClr>
                <a:srgbClr val="F48120"/>
              </a:buClr>
              <a:buFont typeface="Wingdings" panose="05000000000000000000" pitchFamily="2" charset="2"/>
              <a:buChar char="v"/>
            </a:pPr>
            <a:endParaRPr lang="en-US" sz="1200" b="1">
              <a:latin typeface="Raleway" pitchFamily="2" charset="0"/>
            </a:endParaRPr>
          </a:p>
          <a:p>
            <a:pPr marL="285750" indent="-285750" algn="just">
              <a:buClr>
                <a:srgbClr val="F48120"/>
              </a:buClr>
              <a:buFont typeface="Wingdings" panose="05000000000000000000" pitchFamily="2" charset="2"/>
              <a:buChar char="v"/>
            </a:pPr>
            <a:endParaRPr lang="en-US" sz="1200">
              <a:latin typeface="Raleway" pitchFamily="2" charset="0"/>
            </a:endParaRPr>
          </a:p>
          <a:p>
            <a:pPr marL="285750" indent="-285750" algn="just">
              <a:buClr>
                <a:srgbClr val="F48120"/>
              </a:buClr>
              <a:buFont typeface="Wingdings" panose="05000000000000000000" pitchFamily="2" charset="2"/>
              <a:buChar char="v"/>
            </a:pPr>
            <a:endParaRPr lang="en-US" sz="1200">
              <a:latin typeface="Raleway" pitchFamily="2" charset="0"/>
            </a:endParaRPr>
          </a:p>
          <a:p>
            <a:pPr marL="285750" indent="-285750" algn="just">
              <a:buClr>
                <a:srgbClr val="F48120"/>
              </a:buClr>
              <a:buFont typeface="Wingdings" panose="05000000000000000000" pitchFamily="2" charset="2"/>
              <a:buChar char="v"/>
            </a:pPr>
            <a:endParaRPr lang="en-US" sz="1200">
              <a:latin typeface="Raleway" pitchFamily="2" charset="0"/>
            </a:endParaRPr>
          </a:p>
          <a:p>
            <a:pPr marL="285750" indent="-285750" algn="just">
              <a:buClr>
                <a:srgbClr val="F48120"/>
              </a:buClr>
              <a:buFont typeface="Wingdings" panose="05000000000000000000" pitchFamily="2" charset="2"/>
              <a:buChar char="v"/>
            </a:pPr>
            <a:r>
              <a:rPr lang="en-US" sz="1200" b="1" i="1">
                <a:latin typeface="Raleway" pitchFamily="2" charset="0"/>
              </a:rPr>
              <a:t>The effect of the change in formula is that reduction of output tax on inverted rated supply is to be done in the same proportion in which input tax credit has been availed on inputs and input services.</a:t>
            </a:r>
          </a:p>
        </p:txBody>
      </p:sp>
      <p:pic>
        <p:nvPicPr>
          <p:cNvPr id="2" name="Picture 1" descr="A logo with colorful people&#10;&#10;AI-generated content may be incorrect.">
            <a:extLst>
              <a:ext uri="{FF2B5EF4-FFF2-40B4-BE49-F238E27FC236}">
                <a16:creationId xmlns:a16="http://schemas.microsoft.com/office/drawing/2014/main" xmlns="" id="{A0FA81AF-E2ED-3641-6B3D-A5F9079932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0275" y="-938454"/>
            <a:ext cx="2989736" cy="2989736"/>
          </a:xfrm>
          <a:prstGeom prst="rect">
            <a:avLst/>
          </a:prstGeom>
        </p:spPr>
      </p:pic>
      <p:sp>
        <p:nvSpPr>
          <p:cNvPr id="21" name="Rectangle 20">
            <a:extLst>
              <a:ext uri="{FF2B5EF4-FFF2-40B4-BE49-F238E27FC236}">
                <a16:creationId xmlns:a16="http://schemas.microsoft.com/office/drawing/2014/main" xmlns="" id="{17E940C8-4F1D-1145-F627-7C5AF2308C14}"/>
              </a:ext>
            </a:extLst>
          </p:cNvPr>
          <p:cNvSpPr/>
          <p:nvPr/>
        </p:nvSpPr>
        <p:spPr>
          <a:xfrm>
            <a:off x="0" y="6785496"/>
            <a:ext cx="12192000" cy="72504"/>
          </a:xfrm>
          <a:prstGeom prst="rect">
            <a:avLst/>
          </a:prstGeom>
          <a:solidFill>
            <a:srgbClr val="F4812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Raleway" pitchFamily="2" charset="0"/>
            </a:endParaRPr>
          </a:p>
        </p:txBody>
      </p:sp>
      <p:grpSp>
        <p:nvGrpSpPr>
          <p:cNvPr id="28" name="Group 27">
            <a:extLst>
              <a:ext uri="{FF2B5EF4-FFF2-40B4-BE49-F238E27FC236}">
                <a16:creationId xmlns:a16="http://schemas.microsoft.com/office/drawing/2014/main" xmlns="" id="{16FB1987-13C2-E35D-9423-BA480E4A83A2}"/>
              </a:ext>
            </a:extLst>
          </p:cNvPr>
          <p:cNvGrpSpPr/>
          <p:nvPr/>
        </p:nvGrpSpPr>
        <p:grpSpPr>
          <a:xfrm>
            <a:off x="379893" y="158615"/>
            <a:ext cx="9392421" cy="709293"/>
            <a:chOff x="379893" y="158615"/>
            <a:chExt cx="9392421" cy="709293"/>
          </a:xfrm>
        </p:grpSpPr>
        <p:sp>
          <p:nvSpPr>
            <p:cNvPr id="29" name="TextBox 28">
              <a:extLst>
                <a:ext uri="{FF2B5EF4-FFF2-40B4-BE49-F238E27FC236}">
                  <a16:creationId xmlns:a16="http://schemas.microsoft.com/office/drawing/2014/main" xmlns="" id="{BCADDB95-97BA-EFEE-C08D-4532129C9316}"/>
                </a:ext>
              </a:extLst>
            </p:cNvPr>
            <p:cNvSpPr txBox="1"/>
            <p:nvPr/>
          </p:nvSpPr>
          <p:spPr>
            <a:xfrm>
              <a:off x="379893" y="158615"/>
              <a:ext cx="9392421" cy="658493"/>
            </a:xfrm>
            <a:prstGeom prst="rect">
              <a:avLst/>
            </a:prstGeom>
          </p:spPr>
          <p:txBody>
            <a:bodyPr vert="horz" lIns="91440" tIns="45720" rIns="91440" bIns="45720" rtlCol="0" anchor="ctr">
              <a:normAutofit lnSpcReduction="10000"/>
            </a:bodyPr>
            <a:lstStyle/>
            <a:p>
              <a:pPr defTabSz="914400">
                <a:lnSpc>
                  <a:spcPct val="90000"/>
                </a:lnSpc>
                <a:spcBef>
                  <a:spcPts val="1000"/>
                </a:spcBef>
                <a:spcAft>
                  <a:spcPts val="600"/>
                </a:spcAft>
              </a:pPr>
              <a:r>
                <a:rPr lang="en-US" sz="2400" b="1">
                  <a:solidFill>
                    <a:srgbClr val="374D81"/>
                  </a:solidFill>
                  <a:latin typeface="Raleway" pitchFamily="2" charset="0"/>
                  <a:cs typeface="Arial" panose="020B0604020202020204" pitchFamily="34" charset="0"/>
                </a:rPr>
                <a:t>Refund under Inverted Duty Structure (IDS)</a:t>
              </a:r>
              <a:br>
                <a:rPr lang="en-US" sz="2400" b="1">
                  <a:solidFill>
                    <a:srgbClr val="374D81"/>
                  </a:solidFill>
                  <a:latin typeface="Raleway" pitchFamily="2" charset="0"/>
                  <a:cs typeface="Arial" panose="020B0604020202020204" pitchFamily="34" charset="0"/>
                </a:rPr>
              </a:br>
              <a:r>
                <a:rPr lang="en-US" sz="1900" i="1">
                  <a:solidFill>
                    <a:srgbClr val="374D81"/>
                  </a:solidFill>
                  <a:latin typeface="Raleway" pitchFamily="2" charset="0"/>
                  <a:cs typeface="Arial" panose="020B0604020202020204" pitchFamily="34" charset="0"/>
                </a:rPr>
                <a:t>(Refund computation)</a:t>
              </a:r>
            </a:p>
          </p:txBody>
        </p:sp>
        <p:grpSp>
          <p:nvGrpSpPr>
            <p:cNvPr id="30" name="Group 29">
              <a:extLst>
                <a:ext uri="{FF2B5EF4-FFF2-40B4-BE49-F238E27FC236}">
                  <a16:creationId xmlns:a16="http://schemas.microsoft.com/office/drawing/2014/main" xmlns="" id="{DA84D8A7-10D4-242E-0A4A-F5CA2D344CB7}"/>
                </a:ext>
              </a:extLst>
            </p:cNvPr>
            <p:cNvGrpSpPr/>
            <p:nvPr/>
          </p:nvGrpSpPr>
          <p:grpSpPr>
            <a:xfrm>
              <a:off x="495456" y="807575"/>
              <a:ext cx="2743200" cy="60333"/>
              <a:chOff x="591751" y="962184"/>
              <a:chExt cx="2743200" cy="60333"/>
            </a:xfrm>
          </p:grpSpPr>
          <p:sp>
            <p:nvSpPr>
              <p:cNvPr id="31" name="Rectangle 30">
                <a:extLst>
                  <a:ext uri="{FF2B5EF4-FFF2-40B4-BE49-F238E27FC236}">
                    <a16:creationId xmlns:a16="http://schemas.microsoft.com/office/drawing/2014/main" xmlns="" id="{5B11AF5E-A5D2-EE63-AA2D-03BAEBA80D50}"/>
                  </a:ext>
                </a:extLst>
              </p:cNvPr>
              <p:cNvSpPr/>
              <p:nvPr/>
            </p:nvSpPr>
            <p:spPr>
              <a:xfrm>
                <a:off x="591751" y="962184"/>
                <a:ext cx="914400" cy="603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sp>
            <p:nvSpPr>
              <p:cNvPr id="32" name="Rectangle 31">
                <a:extLst>
                  <a:ext uri="{FF2B5EF4-FFF2-40B4-BE49-F238E27FC236}">
                    <a16:creationId xmlns:a16="http://schemas.microsoft.com/office/drawing/2014/main" xmlns="" id="{3A5E67D8-035E-DEF1-D1E5-55FCD33E6386}"/>
                  </a:ext>
                </a:extLst>
              </p:cNvPr>
              <p:cNvSpPr/>
              <p:nvPr/>
            </p:nvSpPr>
            <p:spPr>
              <a:xfrm>
                <a:off x="1506151" y="962184"/>
                <a:ext cx="914400" cy="6033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sp>
            <p:nvSpPr>
              <p:cNvPr id="33" name="Rectangle 32">
                <a:extLst>
                  <a:ext uri="{FF2B5EF4-FFF2-40B4-BE49-F238E27FC236}">
                    <a16:creationId xmlns:a16="http://schemas.microsoft.com/office/drawing/2014/main" xmlns="" id="{C53FE00C-F964-876D-0BB7-C36EAAB4E3E0}"/>
                  </a:ext>
                </a:extLst>
              </p:cNvPr>
              <p:cNvSpPr/>
              <p:nvPr/>
            </p:nvSpPr>
            <p:spPr>
              <a:xfrm>
                <a:off x="2420551" y="962184"/>
                <a:ext cx="914400" cy="6033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grpSp>
      </p:grpSp>
      <p:grpSp>
        <p:nvGrpSpPr>
          <p:cNvPr id="5128" name="Group 5127">
            <a:extLst>
              <a:ext uri="{FF2B5EF4-FFF2-40B4-BE49-F238E27FC236}">
                <a16:creationId xmlns:a16="http://schemas.microsoft.com/office/drawing/2014/main" xmlns="" id="{7259820F-239B-DE85-D2A9-4CC6A36448C6}"/>
              </a:ext>
            </a:extLst>
          </p:cNvPr>
          <p:cNvGrpSpPr/>
          <p:nvPr/>
        </p:nvGrpSpPr>
        <p:grpSpPr>
          <a:xfrm>
            <a:off x="560466" y="4448047"/>
            <a:ext cx="10894365" cy="1043652"/>
            <a:chOff x="453996" y="4431442"/>
            <a:chExt cx="10894365" cy="1043652"/>
          </a:xfrm>
        </p:grpSpPr>
        <p:grpSp>
          <p:nvGrpSpPr>
            <p:cNvPr id="34" name="Group 33">
              <a:extLst>
                <a:ext uri="{FF2B5EF4-FFF2-40B4-BE49-F238E27FC236}">
                  <a16:creationId xmlns:a16="http://schemas.microsoft.com/office/drawing/2014/main" xmlns="" id="{B95A3C6B-66C1-BE10-BEC0-534FA2A7BAE8}"/>
                </a:ext>
              </a:extLst>
            </p:cNvPr>
            <p:cNvGrpSpPr/>
            <p:nvPr/>
          </p:nvGrpSpPr>
          <p:grpSpPr>
            <a:xfrm>
              <a:off x="453996" y="4431442"/>
              <a:ext cx="10705391" cy="1043652"/>
              <a:chOff x="477563" y="5105883"/>
              <a:chExt cx="10705391" cy="1043652"/>
            </a:xfrm>
          </p:grpSpPr>
          <p:sp>
            <p:nvSpPr>
              <p:cNvPr id="35" name="Rectangle 34">
                <a:extLst>
                  <a:ext uri="{FF2B5EF4-FFF2-40B4-BE49-F238E27FC236}">
                    <a16:creationId xmlns:a16="http://schemas.microsoft.com/office/drawing/2014/main" xmlns="" id="{A9E2C73E-9CFA-3071-3B0C-334AEAC68DB3}"/>
                  </a:ext>
                </a:extLst>
              </p:cNvPr>
              <p:cNvSpPr/>
              <p:nvPr/>
            </p:nvSpPr>
            <p:spPr>
              <a:xfrm>
                <a:off x="477563" y="5344771"/>
                <a:ext cx="1810112" cy="553998"/>
              </a:xfrm>
              <a:prstGeom prst="rect">
                <a:avLst/>
              </a:prstGeom>
            </p:spPr>
            <p:txBody>
              <a:bodyPr wrap="square">
                <a:spAutoFit/>
              </a:bodyPr>
              <a:lstStyle/>
              <a:p>
                <a:pPr algn="ctr"/>
                <a:r>
                  <a:rPr lang="en-IN" sz="1500" b="1">
                    <a:latin typeface="Raleway" pitchFamily="2" charset="0"/>
                  </a:rPr>
                  <a:t>Maximum Refund Amount </a:t>
                </a:r>
              </a:p>
            </p:txBody>
          </p:sp>
          <p:sp>
            <p:nvSpPr>
              <p:cNvPr id="36" name="Rectangle 35">
                <a:extLst>
                  <a:ext uri="{FF2B5EF4-FFF2-40B4-BE49-F238E27FC236}">
                    <a16:creationId xmlns:a16="http://schemas.microsoft.com/office/drawing/2014/main" xmlns="" id="{3070B2A6-791B-0BA1-C576-2014DA2E1BCE}"/>
                  </a:ext>
                </a:extLst>
              </p:cNvPr>
              <p:cNvSpPr/>
              <p:nvPr/>
            </p:nvSpPr>
            <p:spPr>
              <a:xfrm>
                <a:off x="3018950" y="5105883"/>
                <a:ext cx="3616408" cy="492443"/>
              </a:xfrm>
              <a:prstGeom prst="rect">
                <a:avLst/>
              </a:prstGeom>
            </p:spPr>
            <p:txBody>
              <a:bodyPr wrap="square">
                <a:spAutoFit/>
              </a:bodyPr>
              <a:lstStyle/>
              <a:p>
                <a:pPr algn="ctr"/>
                <a:r>
                  <a:rPr lang="en-US" sz="1300" dirty="0">
                    <a:latin typeface="Raleway" pitchFamily="2" charset="0"/>
                  </a:rPr>
                  <a:t>(Turnover of inverted rated supply of goods and services) x Net ITC </a:t>
                </a:r>
                <a:endParaRPr lang="en-IN" sz="1300" dirty="0">
                  <a:latin typeface="Raleway" pitchFamily="2" charset="0"/>
                </a:endParaRPr>
              </a:p>
            </p:txBody>
          </p:sp>
          <p:sp>
            <p:nvSpPr>
              <p:cNvPr id="37" name="Rectangle 36">
                <a:extLst>
                  <a:ext uri="{FF2B5EF4-FFF2-40B4-BE49-F238E27FC236}">
                    <a16:creationId xmlns:a16="http://schemas.microsoft.com/office/drawing/2014/main" xmlns="" id="{B48967E8-4B82-FAED-C034-434667DBA83A}"/>
                  </a:ext>
                </a:extLst>
              </p:cNvPr>
              <p:cNvSpPr/>
              <p:nvPr/>
            </p:nvSpPr>
            <p:spPr>
              <a:xfrm>
                <a:off x="3737148" y="5688530"/>
                <a:ext cx="2186817" cy="292388"/>
              </a:xfrm>
              <a:prstGeom prst="rect">
                <a:avLst/>
              </a:prstGeom>
            </p:spPr>
            <p:txBody>
              <a:bodyPr wrap="none">
                <a:spAutoFit/>
              </a:bodyPr>
              <a:lstStyle/>
              <a:p>
                <a:r>
                  <a:rPr lang="en-US" sz="1300">
                    <a:latin typeface="Raleway" pitchFamily="2" charset="0"/>
                  </a:rPr>
                  <a:t>{Adjusted Total Turnover} </a:t>
                </a:r>
              </a:p>
            </p:txBody>
          </p:sp>
          <p:cxnSp>
            <p:nvCxnSpPr>
              <p:cNvPr id="38" name="Straight Connector 37">
                <a:extLst>
                  <a:ext uri="{FF2B5EF4-FFF2-40B4-BE49-F238E27FC236}">
                    <a16:creationId xmlns:a16="http://schemas.microsoft.com/office/drawing/2014/main" xmlns="" id="{8D856DE3-129F-2437-F8E4-AF06C4E82D0B}"/>
                  </a:ext>
                </a:extLst>
              </p:cNvPr>
              <p:cNvCxnSpPr>
                <a:cxnSpLocks/>
              </p:cNvCxnSpPr>
              <p:nvPr/>
            </p:nvCxnSpPr>
            <p:spPr>
              <a:xfrm>
                <a:off x="2905370" y="5603232"/>
                <a:ext cx="3843569" cy="0"/>
              </a:xfrm>
              <a:prstGeom prst="line">
                <a:avLst/>
              </a:prstGeom>
              <a:ln w="19050">
                <a:solidFill>
                  <a:srgbClr val="B9DB37"/>
                </a:solidFill>
              </a:ln>
            </p:spPr>
            <p:style>
              <a:lnRef idx="1">
                <a:schemeClr val="accent1"/>
              </a:lnRef>
              <a:fillRef idx="0">
                <a:schemeClr val="accent1"/>
              </a:fillRef>
              <a:effectRef idx="0">
                <a:schemeClr val="accent1"/>
              </a:effectRef>
              <a:fontRef idx="minor">
                <a:schemeClr val="tx1"/>
              </a:fontRef>
            </p:style>
          </p:cxnSp>
          <p:sp>
            <p:nvSpPr>
              <p:cNvPr id="39" name="Equal 28">
                <a:extLst>
                  <a:ext uri="{FF2B5EF4-FFF2-40B4-BE49-F238E27FC236}">
                    <a16:creationId xmlns:a16="http://schemas.microsoft.com/office/drawing/2014/main" xmlns="" id="{938F7DA8-8342-F379-9AFF-FC742EA45D5F}"/>
                  </a:ext>
                </a:extLst>
              </p:cNvPr>
              <p:cNvSpPr/>
              <p:nvPr/>
            </p:nvSpPr>
            <p:spPr>
              <a:xfrm>
                <a:off x="2317245" y="5517758"/>
                <a:ext cx="320512" cy="180563"/>
              </a:xfrm>
              <a:prstGeom prst="mathEqual">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00">
                  <a:solidFill>
                    <a:schemeClr val="tx1"/>
                  </a:solidFill>
                  <a:latin typeface="Raleway" pitchFamily="2" charset="0"/>
                </a:endParaRPr>
              </a:p>
            </p:txBody>
          </p:sp>
          <p:sp>
            <p:nvSpPr>
              <p:cNvPr id="40" name="TextBox 39">
                <a:extLst>
                  <a:ext uri="{FF2B5EF4-FFF2-40B4-BE49-F238E27FC236}">
                    <a16:creationId xmlns:a16="http://schemas.microsoft.com/office/drawing/2014/main" xmlns="" id="{60D0A6AE-1C1F-2C50-619D-42F40DB90397}"/>
                  </a:ext>
                </a:extLst>
              </p:cNvPr>
              <p:cNvSpPr txBox="1"/>
              <p:nvPr/>
            </p:nvSpPr>
            <p:spPr>
              <a:xfrm>
                <a:off x="7244579" y="5256983"/>
                <a:ext cx="1675471" cy="892552"/>
              </a:xfrm>
              <a:prstGeom prst="rect">
                <a:avLst/>
              </a:prstGeom>
              <a:noFill/>
            </p:spPr>
            <p:txBody>
              <a:bodyPr wrap="square" rtlCol="0">
                <a:spAutoFit/>
              </a:bodyPr>
              <a:lstStyle/>
              <a:p>
                <a:pPr algn="ctr"/>
                <a:r>
                  <a:rPr lang="en-US" sz="1300" dirty="0">
                    <a:latin typeface="Raleway" pitchFamily="2" charset="0"/>
                  </a:rPr>
                  <a:t>Tax payable on such inverted rated supply of goods and services </a:t>
                </a:r>
                <a:endParaRPr lang="en-IN" sz="1300" dirty="0">
                  <a:latin typeface="Raleway" pitchFamily="2" charset="0"/>
                </a:endParaRPr>
              </a:p>
            </p:txBody>
          </p:sp>
          <p:sp>
            <p:nvSpPr>
              <p:cNvPr id="41" name="TextBox 40">
                <a:extLst>
                  <a:ext uri="{FF2B5EF4-FFF2-40B4-BE49-F238E27FC236}">
                    <a16:creationId xmlns:a16="http://schemas.microsoft.com/office/drawing/2014/main" xmlns="" id="{8AEE4057-DC55-4315-A0B4-7388A8498CDD}"/>
                  </a:ext>
                </a:extLst>
              </p:cNvPr>
              <p:cNvSpPr txBox="1"/>
              <p:nvPr/>
            </p:nvSpPr>
            <p:spPr>
              <a:xfrm>
                <a:off x="6862120" y="5407985"/>
                <a:ext cx="231555" cy="400110"/>
              </a:xfrm>
              <a:prstGeom prst="rect">
                <a:avLst/>
              </a:prstGeom>
              <a:noFill/>
            </p:spPr>
            <p:txBody>
              <a:bodyPr wrap="square" rtlCol="0">
                <a:spAutoFit/>
              </a:bodyPr>
              <a:lstStyle/>
              <a:p>
                <a:r>
                  <a:rPr lang="en-US" sz="2000" b="1">
                    <a:latin typeface="Raleway" pitchFamily="2" charset="0"/>
                  </a:rPr>
                  <a:t>-</a:t>
                </a:r>
                <a:endParaRPr lang="en-IN" sz="2000" b="1">
                  <a:latin typeface="Raleway" pitchFamily="2" charset="0"/>
                </a:endParaRPr>
              </a:p>
            </p:txBody>
          </p:sp>
          <p:sp>
            <p:nvSpPr>
              <p:cNvPr id="42" name="TextBox 41">
                <a:extLst>
                  <a:ext uri="{FF2B5EF4-FFF2-40B4-BE49-F238E27FC236}">
                    <a16:creationId xmlns:a16="http://schemas.microsoft.com/office/drawing/2014/main" xmlns="" id="{0C6F1AB8-801F-4243-3155-7F9B292A392B}"/>
                  </a:ext>
                </a:extLst>
              </p:cNvPr>
              <p:cNvSpPr txBox="1"/>
              <p:nvPr/>
            </p:nvSpPr>
            <p:spPr>
              <a:xfrm>
                <a:off x="9689215" y="5256983"/>
                <a:ext cx="768209" cy="292388"/>
              </a:xfrm>
              <a:prstGeom prst="rect">
                <a:avLst/>
              </a:prstGeom>
              <a:noFill/>
            </p:spPr>
            <p:txBody>
              <a:bodyPr wrap="square" rtlCol="0">
                <a:spAutoFit/>
              </a:bodyPr>
              <a:lstStyle/>
              <a:p>
                <a:pPr algn="just"/>
                <a:r>
                  <a:rPr lang="en-US" sz="1300">
                    <a:highlight>
                      <a:srgbClr val="FFFF00"/>
                    </a:highlight>
                    <a:latin typeface="Raleway" pitchFamily="2" charset="0"/>
                  </a:rPr>
                  <a:t>Net ITC</a:t>
                </a:r>
                <a:endParaRPr lang="en-IN" sz="1300">
                  <a:highlight>
                    <a:srgbClr val="FFFF00"/>
                  </a:highlight>
                  <a:latin typeface="Raleway" pitchFamily="2" charset="0"/>
                </a:endParaRPr>
              </a:p>
            </p:txBody>
          </p:sp>
          <p:sp>
            <p:nvSpPr>
              <p:cNvPr id="43" name="TextBox 42">
                <a:extLst>
                  <a:ext uri="{FF2B5EF4-FFF2-40B4-BE49-F238E27FC236}">
                    <a16:creationId xmlns:a16="http://schemas.microsoft.com/office/drawing/2014/main" xmlns="" id="{FA0ED1AB-6DE4-249C-8B4C-EA3357CCC275}"/>
                  </a:ext>
                </a:extLst>
              </p:cNvPr>
              <p:cNvSpPr txBox="1"/>
              <p:nvPr/>
            </p:nvSpPr>
            <p:spPr>
              <a:xfrm>
                <a:off x="8867151" y="5457037"/>
                <a:ext cx="320512" cy="292388"/>
              </a:xfrm>
              <a:prstGeom prst="rect">
                <a:avLst/>
              </a:prstGeom>
              <a:noFill/>
            </p:spPr>
            <p:txBody>
              <a:bodyPr wrap="square" rtlCol="0">
                <a:spAutoFit/>
              </a:bodyPr>
              <a:lstStyle/>
              <a:p>
                <a:r>
                  <a:rPr lang="en-IN" sz="1300" b="1">
                    <a:latin typeface="Raleway" pitchFamily="2" charset="0"/>
                  </a:rPr>
                  <a:t>x</a:t>
                </a:r>
              </a:p>
            </p:txBody>
          </p:sp>
          <p:cxnSp>
            <p:nvCxnSpPr>
              <p:cNvPr id="44" name="Straight Connector 43">
                <a:extLst>
                  <a:ext uri="{FF2B5EF4-FFF2-40B4-BE49-F238E27FC236}">
                    <a16:creationId xmlns:a16="http://schemas.microsoft.com/office/drawing/2014/main" xmlns="" id="{8F2E7589-6A2B-D448-E210-E5F5ABD26F64}"/>
                  </a:ext>
                </a:extLst>
              </p:cNvPr>
              <p:cNvCxnSpPr>
                <a:cxnSpLocks/>
              </p:cNvCxnSpPr>
              <p:nvPr/>
            </p:nvCxnSpPr>
            <p:spPr>
              <a:xfrm>
                <a:off x="9187663" y="5547793"/>
                <a:ext cx="1995291" cy="0"/>
              </a:xfrm>
              <a:prstGeom prst="line">
                <a:avLst/>
              </a:prstGeom>
              <a:ln w="19050">
                <a:solidFill>
                  <a:srgbClr val="B9DB37"/>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xmlns="" id="{F20FE7DE-8BE1-5E3E-8A20-1DF9AE4FA9EE}"/>
                  </a:ext>
                </a:extLst>
              </p:cNvPr>
              <p:cNvSpPr txBox="1"/>
              <p:nvPr/>
            </p:nvSpPr>
            <p:spPr>
              <a:xfrm>
                <a:off x="9287177" y="5576508"/>
                <a:ext cx="1810882" cy="492443"/>
              </a:xfrm>
              <a:prstGeom prst="rect">
                <a:avLst/>
              </a:prstGeom>
              <a:noFill/>
            </p:spPr>
            <p:txBody>
              <a:bodyPr wrap="square" rtlCol="0">
                <a:spAutoFit/>
              </a:bodyPr>
              <a:lstStyle/>
              <a:p>
                <a:pPr algn="ctr"/>
                <a:r>
                  <a:rPr lang="en-US" sz="1300">
                    <a:highlight>
                      <a:srgbClr val="FFFF00"/>
                    </a:highlight>
                    <a:latin typeface="Raleway" pitchFamily="2" charset="0"/>
                  </a:rPr>
                  <a:t>ITC availed on inputs &amp; input services</a:t>
                </a:r>
                <a:endParaRPr lang="en-IN" sz="1300">
                  <a:highlight>
                    <a:srgbClr val="FFFF00"/>
                  </a:highlight>
                  <a:latin typeface="Raleway" pitchFamily="2" charset="0"/>
                </a:endParaRPr>
              </a:p>
            </p:txBody>
          </p:sp>
        </p:grpSp>
        <p:sp>
          <p:nvSpPr>
            <p:cNvPr id="46" name="Left Brace 45">
              <a:extLst>
                <a:ext uri="{FF2B5EF4-FFF2-40B4-BE49-F238E27FC236}">
                  <a16:creationId xmlns:a16="http://schemas.microsoft.com/office/drawing/2014/main" xmlns="" id="{BDDA8F4A-22B3-FC5E-8841-9AD03F83CE17}"/>
                </a:ext>
              </a:extLst>
            </p:cNvPr>
            <p:cNvSpPr/>
            <p:nvPr/>
          </p:nvSpPr>
          <p:spPr>
            <a:xfrm>
              <a:off x="7071360" y="4521200"/>
              <a:ext cx="172720" cy="833120"/>
            </a:xfrm>
            <a:prstGeom prst="leftBrace">
              <a:avLst/>
            </a:prstGeom>
            <a:ln>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Right Brace 48">
              <a:extLst>
                <a:ext uri="{FF2B5EF4-FFF2-40B4-BE49-F238E27FC236}">
                  <a16:creationId xmlns:a16="http://schemas.microsoft.com/office/drawing/2014/main" xmlns="" id="{AB23CC08-D392-B18B-7BC8-9E52F42781B6}"/>
                </a:ext>
              </a:extLst>
            </p:cNvPr>
            <p:cNvSpPr/>
            <p:nvPr/>
          </p:nvSpPr>
          <p:spPr>
            <a:xfrm>
              <a:off x="11175641" y="4528995"/>
              <a:ext cx="172720" cy="833120"/>
            </a:xfrm>
            <a:prstGeom prst="rightBrace">
              <a:avLst/>
            </a:prstGeom>
            <a:ln>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Left Brace 49">
              <a:extLst>
                <a:ext uri="{FF2B5EF4-FFF2-40B4-BE49-F238E27FC236}">
                  <a16:creationId xmlns:a16="http://schemas.microsoft.com/office/drawing/2014/main" xmlns="" id="{5E004E8B-9BC3-E9D6-7797-FDB50C3BABCA}"/>
                </a:ext>
              </a:extLst>
            </p:cNvPr>
            <p:cNvSpPr/>
            <p:nvPr/>
          </p:nvSpPr>
          <p:spPr>
            <a:xfrm>
              <a:off x="2726530" y="4528995"/>
              <a:ext cx="172720" cy="833120"/>
            </a:xfrm>
            <a:prstGeom prst="leftBrace">
              <a:avLst/>
            </a:prstGeom>
            <a:ln>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Right Brace 50">
              <a:extLst>
                <a:ext uri="{FF2B5EF4-FFF2-40B4-BE49-F238E27FC236}">
                  <a16:creationId xmlns:a16="http://schemas.microsoft.com/office/drawing/2014/main" xmlns="" id="{ED6211C3-D355-85AC-2B22-0916B0DA2999}"/>
                </a:ext>
              </a:extLst>
            </p:cNvPr>
            <p:cNvSpPr/>
            <p:nvPr/>
          </p:nvSpPr>
          <p:spPr>
            <a:xfrm>
              <a:off x="6685511" y="4538314"/>
              <a:ext cx="172720" cy="833120"/>
            </a:xfrm>
            <a:prstGeom prst="rightBrace">
              <a:avLst/>
            </a:prstGeom>
            <a:ln>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129" name="Group 5128">
            <a:extLst>
              <a:ext uri="{FF2B5EF4-FFF2-40B4-BE49-F238E27FC236}">
                <a16:creationId xmlns:a16="http://schemas.microsoft.com/office/drawing/2014/main" xmlns="" id="{CA66F27A-BC2E-EAF9-4627-26CF0E6A4FCA}"/>
              </a:ext>
            </a:extLst>
          </p:cNvPr>
          <p:cNvGrpSpPr/>
          <p:nvPr/>
        </p:nvGrpSpPr>
        <p:grpSpPr>
          <a:xfrm>
            <a:off x="221844" y="2850723"/>
            <a:ext cx="11232987" cy="910883"/>
            <a:chOff x="411197" y="2850723"/>
            <a:chExt cx="10494515" cy="910883"/>
          </a:xfrm>
        </p:grpSpPr>
        <p:grpSp>
          <p:nvGrpSpPr>
            <p:cNvPr id="53" name="Group 52">
              <a:extLst>
                <a:ext uri="{FF2B5EF4-FFF2-40B4-BE49-F238E27FC236}">
                  <a16:creationId xmlns:a16="http://schemas.microsoft.com/office/drawing/2014/main" xmlns="" id="{6F4DD6B3-82D3-C8A6-EBAC-F27BC4D5DA92}"/>
                </a:ext>
              </a:extLst>
            </p:cNvPr>
            <p:cNvGrpSpPr/>
            <p:nvPr/>
          </p:nvGrpSpPr>
          <p:grpSpPr>
            <a:xfrm>
              <a:off x="411197" y="2931962"/>
              <a:ext cx="10404363" cy="829644"/>
              <a:chOff x="477563" y="5235262"/>
              <a:chExt cx="8080158" cy="829644"/>
            </a:xfrm>
          </p:grpSpPr>
          <p:sp>
            <p:nvSpPr>
              <p:cNvPr id="54" name="Rectangle 53">
                <a:extLst>
                  <a:ext uri="{FF2B5EF4-FFF2-40B4-BE49-F238E27FC236}">
                    <a16:creationId xmlns:a16="http://schemas.microsoft.com/office/drawing/2014/main" xmlns="" id="{44CB8B6A-8337-E548-25A2-723A4CDA2C5A}"/>
                  </a:ext>
                </a:extLst>
              </p:cNvPr>
              <p:cNvSpPr/>
              <p:nvPr/>
            </p:nvSpPr>
            <p:spPr>
              <a:xfrm>
                <a:off x="477563" y="5344771"/>
                <a:ext cx="1810112" cy="553998"/>
              </a:xfrm>
              <a:prstGeom prst="rect">
                <a:avLst/>
              </a:prstGeom>
            </p:spPr>
            <p:txBody>
              <a:bodyPr wrap="square">
                <a:spAutoFit/>
              </a:bodyPr>
              <a:lstStyle/>
              <a:p>
                <a:pPr algn="ctr"/>
                <a:r>
                  <a:rPr lang="en-IN" sz="1500" b="1">
                    <a:latin typeface="Raleway" pitchFamily="2" charset="0"/>
                  </a:rPr>
                  <a:t>Maximum Refund Amount </a:t>
                </a:r>
              </a:p>
            </p:txBody>
          </p:sp>
          <p:sp>
            <p:nvSpPr>
              <p:cNvPr id="55" name="Rectangle 54">
                <a:extLst>
                  <a:ext uri="{FF2B5EF4-FFF2-40B4-BE49-F238E27FC236}">
                    <a16:creationId xmlns:a16="http://schemas.microsoft.com/office/drawing/2014/main" xmlns="" id="{31F48538-F0C7-CCF9-3D1D-E3AD247CD556}"/>
                  </a:ext>
                </a:extLst>
              </p:cNvPr>
              <p:cNvSpPr/>
              <p:nvPr/>
            </p:nvSpPr>
            <p:spPr>
              <a:xfrm>
                <a:off x="2656621" y="5235262"/>
                <a:ext cx="3616408" cy="492443"/>
              </a:xfrm>
              <a:prstGeom prst="rect">
                <a:avLst/>
              </a:prstGeom>
            </p:spPr>
            <p:txBody>
              <a:bodyPr wrap="square">
                <a:spAutoFit/>
              </a:bodyPr>
              <a:lstStyle/>
              <a:p>
                <a:pPr algn="ctr"/>
                <a:r>
                  <a:rPr lang="en-US" sz="1300" dirty="0">
                    <a:latin typeface="Raleway" pitchFamily="2" charset="0"/>
                  </a:rPr>
                  <a:t>(Turnover of inverted rated supply of goods and services) x Net ITC </a:t>
                </a:r>
                <a:endParaRPr lang="en-IN" sz="1300" dirty="0">
                  <a:latin typeface="Raleway" pitchFamily="2" charset="0"/>
                </a:endParaRPr>
              </a:p>
            </p:txBody>
          </p:sp>
          <p:sp>
            <p:nvSpPr>
              <p:cNvPr id="56" name="Rectangle 55">
                <a:extLst>
                  <a:ext uri="{FF2B5EF4-FFF2-40B4-BE49-F238E27FC236}">
                    <a16:creationId xmlns:a16="http://schemas.microsoft.com/office/drawing/2014/main" xmlns="" id="{E149899C-3807-56EE-9602-8DFE5CB30542}"/>
                  </a:ext>
                </a:extLst>
              </p:cNvPr>
              <p:cNvSpPr/>
              <p:nvPr/>
            </p:nvSpPr>
            <p:spPr>
              <a:xfrm>
                <a:off x="3662218" y="5772518"/>
                <a:ext cx="2186817" cy="292388"/>
              </a:xfrm>
              <a:prstGeom prst="rect">
                <a:avLst/>
              </a:prstGeom>
            </p:spPr>
            <p:txBody>
              <a:bodyPr wrap="none">
                <a:spAutoFit/>
              </a:bodyPr>
              <a:lstStyle/>
              <a:p>
                <a:r>
                  <a:rPr lang="en-US" sz="1300" dirty="0">
                    <a:latin typeface="Raleway" pitchFamily="2" charset="0"/>
                  </a:rPr>
                  <a:t>{Adjusted Total Turnover} </a:t>
                </a:r>
              </a:p>
            </p:txBody>
          </p:sp>
          <p:cxnSp>
            <p:nvCxnSpPr>
              <p:cNvPr id="57" name="Straight Connector 56">
                <a:extLst>
                  <a:ext uri="{FF2B5EF4-FFF2-40B4-BE49-F238E27FC236}">
                    <a16:creationId xmlns:a16="http://schemas.microsoft.com/office/drawing/2014/main" xmlns="" id="{6E856AA8-AB43-3168-6858-A7BD7F96AB61}"/>
                  </a:ext>
                </a:extLst>
              </p:cNvPr>
              <p:cNvCxnSpPr>
                <a:cxnSpLocks/>
              </p:cNvCxnSpPr>
              <p:nvPr/>
            </p:nvCxnSpPr>
            <p:spPr>
              <a:xfrm flipV="1">
                <a:off x="2544249" y="5715415"/>
                <a:ext cx="3613576" cy="1"/>
              </a:xfrm>
              <a:prstGeom prst="line">
                <a:avLst/>
              </a:prstGeom>
              <a:ln w="19050">
                <a:solidFill>
                  <a:srgbClr val="B9DB37"/>
                </a:solidFill>
              </a:ln>
            </p:spPr>
            <p:style>
              <a:lnRef idx="1">
                <a:schemeClr val="accent1"/>
              </a:lnRef>
              <a:fillRef idx="0">
                <a:schemeClr val="accent1"/>
              </a:fillRef>
              <a:effectRef idx="0">
                <a:schemeClr val="accent1"/>
              </a:effectRef>
              <a:fontRef idx="minor">
                <a:schemeClr val="tx1"/>
              </a:fontRef>
            </p:style>
          </p:cxnSp>
          <p:sp>
            <p:nvSpPr>
              <p:cNvPr id="58" name="Equal 28">
                <a:extLst>
                  <a:ext uri="{FF2B5EF4-FFF2-40B4-BE49-F238E27FC236}">
                    <a16:creationId xmlns:a16="http://schemas.microsoft.com/office/drawing/2014/main" xmlns="" id="{8BD3634C-64D5-5C8B-571F-E3DBEF9D783A}"/>
                  </a:ext>
                </a:extLst>
              </p:cNvPr>
              <p:cNvSpPr/>
              <p:nvPr/>
            </p:nvSpPr>
            <p:spPr>
              <a:xfrm>
                <a:off x="2068916" y="5506812"/>
                <a:ext cx="256093" cy="225488"/>
              </a:xfrm>
              <a:prstGeom prst="mathEqual">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00">
                  <a:solidFill>
                    <a:schemeClr val="tx1"/>
                  </a:solidFill>
                  <a:latin typeface="Raleway" pitchFamily="2" charset="0"/>
                </a:endParaRPr>
              </a:p>
            </p:txBody>
          </p:sp>
          <p:sp>
            <p:nvSpPr>
              <p:cNvPr id="59" name="TextBox 58">
                <a:extLst>
                  <a:ext uri="{FF2B5EF4-FFF2-40B4-BE49-F238E27FC236}">
                    <a16:creationId xmlns:a16="http://schemas.microsoft.com/office/drawing/2014/main" xmlns="" id="{200187B8-3337-409E-D4D3-569390F5D1E9}"/>
                  </a:ext>
                </a:extLst>
              </p:cNvPr>
              <p:cNvSpPr txBox="1"/>
              <p:nvPr/>
            </p:nvSpPr>
            <p:spPr>
              <a:xfrm>
                <a:off x="6807108" y="5247538"/>
                <a:ext cx="1750613" cy="692497"/>
              </a:xfrm>
              <a:prstGeom prst="rect">
                <a:avLst/>
              </a:prstGeom>
              <a:noFill/>
            </p:spPr>
            <p:txBody>
              <a:bodyPr wrap="square" rtlCol="0">
                <a:spAutoFit/>
              </a:bodyPr>
              <a:lstStyle/>
              <a:p>
                <a:pPr algn="ctr"/>
                <a:r>
                  <a:rPr lang="en-US" sz="1300">
                    <a:latin typeface="Raleway" pitchFamily="2" charset="0"/>
                  </a:rPr>
                  <a:t>Tax payable on such inverted supply of goods and services</a:t>
                </a:r>
                <a:endParaRPr lang="en-IN" sz="1300">
                  <a:latin typeface="Raleway" pitchFamily="2" charset="0"/>
                </a:endParaRPr>
              </a:p>
            </p:txBody>
          </p:sp>
          <p:sp>
            <p:nvSpPr>
              <p:cNvPr id="60" name="TextBox 59">
                <a:extLst>
                  <a:ext uri="{FF2B5EF4-FFF2-40B4-BE49-F238E27FC236}">
                    <a16:creationId xmlns:a16="http://schemas.microsoft.com/office/drawing/2014/main" xmlns="" id="{F80F7A79-2616-1318-AA9E-28464BF7C9E4}"/>
                  </a:ext>
                </a:extLst>
              </p:cNvPr>
              <p:cNvSpPr txBox="1"/>
              <p:nvPr/>
            </p:nvSpPr>
            <p:spPr>
              <a:xfrm>
                <a:off x="6499791" y="5398540"/>
                <a:ext cx="231555" cy="400110"/>
              </a:xfrm>
              <a:prstGeom prst="rect">
                <a:avLst/>
              </a:prstGeom>
              <a:noFill/>
            </p:spPr>
            <p:txBody>
              <a:bodyPr wrap="square" rtlCol="0">
                <a:spAutoFit/>
              </a:bodyPr>
              <a:lstStyle/>
              <a:p>
                <a:r>
                  <a:rPr lang="en-US" sz="2000" b="1">
                    <a:latin typeface="Raleway" pitchFamily="2" charset="0"/>
                  </a:rPr>
                  <a:t>-</a:t>
                </a:r>
                <a:endParaRPr lang="en-IN" sz="2000" b="1">
                  <a:latin typeface="Raleway" pitchFamily="2" charset="0"/>
                </a:endParaRPr>
              </a:p>
            </p:txBody>
          </p:sp>
        </p:grpSp>
        <p:sp>
          <p:nvSpPr>
            <p:cNvPr id="5121" name="Left Brace 5120">
              <a:extLst>
                <a:ext uri="{FF2B5EF4-FFF2-40B4-BE49-F238E27FC236}">
                  <a16:creationId xmlns:a16="http://schemas.microsoft.com/office/drawing/2014/main" xmlns="" id="{B6D5823A-4D76-7BA8-CA58-7B2A6F6CDE78}"/>
                </a:ext>
              </a:extLst>
            </p:cNvPr>
            <p:cNvSpPr/>
            <p:nvPr/>
          </p:nvSpPr>
          <p:spPr>
            <a:xfrm>
              <a:off x="2850692" y="2850723"/>
              <a:ext cx="172720" cy="833120"/>
            </a:xfrm>
            <a:prstGeom prst="leftBrace">
              <a:avLst/>
            </a:prstGeom>
            <a:ln>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23" name="Right Brace 5122">
              <a:extLst>
                <a:ext uri="{FF2B5EF4-FFF2-40B4-BE49-F238E27FC236}">
                  <a16:creationId xmlns:a16="http://schemas.microsoft.com/office/drawing/2014/main" xmlns="" id="{951E596A-9CB4-F45A-9EBE-24F6F8E6CBFF}"/>
                </a:ext>
              </a:extLst>
            </p:cNvPr>
            <p:cNvSpPr/>
            <p:nvPr/>
          </p:nvSpPr>
          <p:spPr>
            <a:xfrm>
              <a:off x="7866603" y="2867789"/>
              <a:ext cx="172720" cy="833120"/>
            </a:xfrm>
            <a:prstGeom prst="rightBrace">
              <a:avLst/>
            </a:prstGeom>
            <a:ln>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25" name="Left Brace 5124">
              <a:extLst>
                <a:ext uri="{FF2B5EF4-FFF2-40B4-BE49-F238E27FC236}">
                  <a16:creationId xmlns:a16="http://schemas.microsoft.com/office/drawing/2014/main" xmlns="" id="{6A92EAA4-0008-A1CD-413A-48F7BC8BD258}"/>
                </a:ext>
              </a:extLst>
            </p:cNvPr>
            <p:cNvSpPr/>
            <p:nvPr/>
          </p:nvSpPr>
          <p:spPr>
            <a:xfrm>
              <a:off x="8568716" y="2887037"/>
              <a:ext cx="172720" cy="833120"/>
            </a:xfrm>
            <a:prstGeom prst="leftBrace">
              <a:avLst/>
            </a:prstGeom>
            <a:ln>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26" name="Right Brace 5125">
              <a:extLst>
                <a:ext uri="{FF2B5EF4-FFF2-40B4-BE49-F238E27FC236}">
                  <a16:creationId xmlns:a16="http://schemas.microsoft.com/office/drawing/2014/main" xmlns="" id="{EA858B58-BC13-32AA-6AA7-C55D9E8F71E6}"/>
                </a:ext>
              </a:extLst>
            </p:cNvPr>
            <p:cNvSpPr/>
            <p:nvPr/>
          </p:nvSpPr>
          <p:spPr>
            <a:xfrm>
              <a:off x="10732992" y="2889520"/>
              <a:ext cx="172720" cy="833120"/>
            </a:xfrm>
            <a:prstGeom prst="rightBrace">
              <a:avLst/>
            </a:prstGeom>
            <a:ln>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109638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34CA773-7B33-3D3E-D58D-D9CAA7C279F8}"/>
            </a:ext>
          </a:extLst>
        </p:cNvPr>
        <p:cNvGrpSpPr/>
        <p:nvPr/>
      </p:nvGrpSpPr>
      <p:grpSpPr>
        <a:xfrm>
          <a:off x="0" y="0"/>
          <a:ext cx="0" cy="0"/>
          <a:chOff x="0" y="0"/>
          <a:chExt cx="0" cy="0"/>
        </a:xfrm>
      </p:grpSpPr>
      <p:pic>
        <p:nvPicPr>
          <p:cNvPr id="5" name="Picture Placeholder 4" descr="A picture containing text, person, indoor, computer&#10;&#10;Description automatically generated">
            <a:extLst>
              <a:ext uri="{FF2B5EF4-FFF2-40B4-BE49-F238E27FC236}">
                <a16:creationId xmlns:a16="http://schemas.microsoft.com/office/drawing/2014/main" xmlns="" id="{9C50F1C2-AEDE-8FE1-DBFA-FFFA4558243E}"/>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l="29722" r="29722"/>
          <a:stretch/>
        </p:blipFill>
        <p:spPr>
          <a:xfrm>
            <a:off x="7508240" y="0"/>
            <a:ext cx="4683760" cy="6858000"/>
          </a:xfrm>
          <a:prstGeom prst="rect">
            <a:avLst/>
          </a:prstGeom>
        </p:spPr>
      </p:pic>
      <p:sp>
        <p:nvSpPr>
          <p:cNvPr id="32" name="object 3" descr="People with documents">
            <a:extLst>
              <a:ext uri="{FF2B5EF4-FFF2-40B4-BE49-F238E27FC236}">
                <a16:creationId xmlns:a16="http://schemas.microsoft.com/office/drawing/2014/main" xmlns="" id="{6CA1A1DB-6EDD-0F8E-B0F1-144936135D78}"/>
              </a:ext>
            </a:extLst>
          </p:cNvPr>
          <p:cNvSpPr/>
          <p:nvPr/>
        </p:nvSpPr>
        <p:spPr bwMode="ltGray">
          <a:xfrm>
            <a:off x="7508240" y="0"/>
            <a:ext cx="4683760" cy="68580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1">
              <a:alpha val="70000"/>
            </a:schemeClr>
          </a:solidFill>
        </p:spPr>
        <p:txBody>
          <a:bodyPr wrap="square" lIns="0" tIns="0" rIns="0" bIns="0" rtlCol="0"/>
          <a:lstStyle/>
          <a:p>
            <a:endParaRPr lang="en-US"/>
          </a:p>
        </p:txBody>
      </p:sp>
      <p:pic>
        <p:nvPicPr>
          <p:cNvPr id="4" name="Picture 3" descr="A logo with colorful people on a black background&#10;&#10;Description automatically generated">
            <a:extLst>
              <a:ext uri="{FF2B5EF4-FFF2-40B4-BE49-F238E27FC236}">
                <a16:creationId xmlns:a16="http://schemas.microsoft.com/office/drawing/2014/main" xmlns="" id="{8200A990-B69E-DFDB-9230-56C4F38EC1F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361" t="38316" r="25854" b="39258"/>
          <a:stretch/>
        </p:blipFill>
        <p:spPr>
          <a:xfrm>
            <a:off x="10209658" y="72586"/>
            <a:ext cx="1715100" cy="757323"/>
          </a:xfrm>
          <a:prstGeom prst="rect">
            <a:avLst/>
          </a:prstGeom>
        </p:spPr>
      </p:pic>
      <p:sp>
        <p:nvSpPr>
          <p:cNvPr id="12" name="TextBox 11">
            <a:extLst>
              <a:ext uri="{FF2B5EF4-FFF2-40B4-BE49-F238E27FC236}">
                <a16:creationId xmlns:a16="http://schemas.microsoft.com/office/drawing/2014/main" xmlns="" id="{5578A84A-1548-67E9-2610-D48C48120EE3}"/>
              </a:ext>
            </a:extLst>
          </p:cNvPr>
          <p:cNvSpPr txBox="1"/>
          <p:nvPr/>
        </p:nvSpPr>
        <p:spPr>
          <a:xfrm>
            <a:off x="474018" y="871963"/>
            <a:ext cx="6094070" cy="5871479"/>
          </a:xfrm>
          <a:prstGeom prst="rect">
            <a:avLst/>
          </a:prstGeom>
          <a:noFill/>
        </p:spPr>
        <p:txBody>
          <a:bodyPr wrap="square">
            <a:spAutoFit/>
          </a:bodyPr>
          <a:lstStyle/>
          <a:p>
            <a:pPr marL="285750" lvl="0" indent="-285750">
              <a:lnSpc>
                <a:spcPct val="150000"/>
              </a:lnSpc>
              <a:buFont typeface="Wingdings" panose="05000000000000000000" pitchFamily="2" charset="2"/>
              <a:buChar char="ü"/>
            </a:pPr>
            <a:r>
              <a:rPr lang="en-US" sz="1400" dirty="0">
                <a:latin typeface="Raleway" pitchFamily="2" charset="0"/>
                <a:cs typeface="Raavi" panose="020B0502040204020203" pitchFamily="34" charset="0"/>
              </a:rPr>
              <a:t>Brief overview of refunds</a:t>
            </a:r>
          </a:p>
          <a:p>
            <a:pPr marL="285750" lvl="0" indent="-285750">
              <a:lnSpc>
                <a:spcPct val="150000"/>
              </a:lnSpc>
              <a:buFont typeface="Wingdings" panose="05000000000000000000" pitchFamily="2" charset="2"/>
              <a:buChar char="ü"/>
            </a:pPr>
            <a:r>
              <a:rPr lang="en-US" sz="1400" dirty="0">
                <a:latin typeface="Raleway" pitchFamily="2" charset="0"/>
                <a:cs typeface="Raavi" panose="020B0502040204020203" pitchFamily="34" charset="0"/>
              </a:rPr>
              <a:t>Types of Refunds</a:t>
            </a:r>
          </a:p>
          <a:p>
            <a:pPr marL="285750" lvl="0" indent="-285750">
              <a:lnSpc>
                <a:spcPct val="150000"/>
              </a:lnSpc>
              <a:buFont typeface="Wingdings" panose="05000000000000000000" pitchFamily="2" charset="2"/>
              <a:buChar char="ü"/>
            </a:pPr>
            <a:r>
              <a:rPr lang="en-US" sz="1400" dirty="0">
                <a:latin typeface="Raleway" pitchFamily="2" charset="0"/>
                <a:cs typeface="Raavi" panose="020B0502040204020203" pitchFamily="34" charset="0"/>
              </a:rPr>
              <a:t>Relevant date </a:t>
            </a:r>
          </a:p>
          <a:p>
            <a:pPr marL="285750" lvl="0" indent="-285750">
              <a:lnSpc>
                <a:spcPct val="150000"/>
              </a:lnSpc>
              <a:buFont typeface="Wingdings" panose="05000000000000000000" pitchFamily="2" charset="2"/>
              <a:buChar char="ü"/>
            </a:pPr>
            <a:r>
              <a:rPr lang="en-US" sz="1400" dirty="0">
                <a:latin typeface="Raleway" pitchFamily="2" charset="0"/>
                <a:cs typeface="Raavi" panose="020B0502040204020203" pitchFamily="34" charset="0"/>
              </a:rPr>
              <a:t>Refund application – Documents to be submitted</a:t>
            </a:r>
          </a:p>
          <a:p>
            <a:pPr marL="285750" lvl="0" indent="-285750">
              <a:lnSpc>
                <a:spcPct val="150000"/>
              </a:lnSpc>
              <a:buFont typeface="Wingdings" panose="05000000000000000000" pitchFamily="2" charset="2"/>
              <a:buChar char="ü"/>
            </a:pPr>
            <a:r>
              <a:rPr lang="en-US" sz="1400" dirty="0">
                <a:latin typeface="Raleway" pitchFamily="2" charset="0"/>
                <a:cs typeface="Raavi" panose="020B0502040204020203" pitchFamily="34" charset="0"/>
              </a:rPr>
              <a:t>Refund application – Key points</a:t>
            </a:r>
          </a:p>
          <a:p>
            <a:pPr marL="285750" lvl="0" indent="-285750">
              <a:lnSpc>
                <a:spcPct val="150000"/>
              </a:lnSpc>
              <a:buFont typeface="Wingdings" panose="05000000000000000000" pitchFamily="2" charset="2"/>
              <a:buChar char="ü"/>
            </a:pPr>
            <a:r>
              <a:rPr lang="en-US" sz="1400" dirty="0">
                <a:latin typeface="Raleway" pitchFamily="2" charset="0"/>
                <a:cs typeface="Raavi" panose="020B0502040204020203" pitchFamily="34" charset="0"/>
              </a:rPr>
              <a:t>Procedure for filing and processing</a:t>
            </a:r>
          </a:p>
          <a:p>
            <a:pPr marL="285750" lvl="0" indent="-285750">
              <a:lnSpc>
                <a:spcPct val="150000"/>
              </a:lnSpc>
              <a:buFont typeface="Wingdings" panose="05000000000000000000" pitchFamily="2" charset="2"/>
              <a:buChar char="ü"/>
            </a:pPr>
            <a:r>
              <a:rPr lang="en-US" sz="1400" dirty="0">
                <a:latin typeface="Raleway" pitchFamily="2" charset="0"/>
                <a:cs typeface="Raavi" panose="020B0502040204020203" pitchFamily="34" charset="0"/>
              </a:rPr>
              <a:t>Procedure for bank account validation</a:t>
            </a:r>
          </a:p>
          <a:p>
            <a:pPr marL="285750" indent="-285750">
              <a:lnSpc>
                <a:spcPct val="150000"/>
              </a:lnSpc>
              <a:buFont typeface="Wingdings" panose="05000000000000000000" pitchFamily="2" charset="2"/>
              <a:buChar char="ü"/>
            </a:pPr>
            <a:r>
              <a:rPr lang="en-US" sz="1400" dirty="0">
                <a:latin typeface="Raleway" pitchFamily="2" charset="0"/>
                <a:cs typeface="Raavi" panose="020B0502040204020203" pitchFamily="34" charset="0"/>
              </a:rPr>
              <a:t>Procedure for disbursement</a:t>
            </a:r>
          </a:p>
          <a:p>
            <a:pPr marL="285750" indent="-285750">
              <a:lnSpc>
                <a:spcPct val="150000"/>
              </a:lnSpc>
              <a:buFont typeface="Wingdings" panose="05000000000000000000" pitchFamily="2" charset="2"/>
              <a:buChar char="ü"/>
            </a:pPr>
            <a:r>
              <a:rPr lang="en-US" sz="1400" dirty="0">
                <a:latin typeface="Raleway" pitchFamily="2" charset="0"/>
                <a:cs typeface="Raavi" panose="020B0502040204020203" pitchFamily="34" charset="0"/>
              </a:rPr>
              <a:t>Refund claim – Track application</a:t>
            </a:r>
          </a:p>
          <a:p>
            <a:pPr marL="285750" indent="-285750">
              <a:lnSpc>
                <a:spcPct val="150000"/>
              </a:lnSpc>
              <a:buFont typeface="Wingdings" panose="05000000000000000000" pitchFamily="2" charset="2"/>
              <a:buChar char="ü"/>
            </a:pPr>
            <a:r>
              <a:rPr lang="en-US" sz="1400" dirty="0">
                <a:latin typeface="Raleway" pitchFamily="2" charset="0"/>
              </a:rPr>
              <a:t>Rule 89(4) – Refund of accumulated ITC on export of goods and services – without payment of IGST</a:t>
            </a:r>
          </a:p>
          <a:p>
            <a:pPr marL="285750" indent="-285750">
              <a:lnSpc>
                <a:spcPct val="150000"/>
              </a:lnSpc>
              <a:buFont typeface="Wingdings" panose="05000000000000000000" pitchFamily="2" charset="2"/>
              <a:buChar char="ü"/>
            </a:pPr>
            <a:r>
              <a:rPr lang="en-US" sz="1400" dirty="0">
                <a:latin typeface="Raleway" pitchFamily="2" charset="0"/>
              </a:rPr>
              <a:t>Refund under Inverted Duty Structure (IDS)</a:t>
            </a:r>
          </a:p>
          <a:p>
            <a:pPr marL="285750" indent="-285750">
              <a:lnSpc>
                <a:spcPct val="150000"/>
              </a:lnSpc>
              <a:buFont typeface="Wingdings" panose="05000000000000000000" pitchFamily="2" charset="2"/>
              <a:buChar char="ü"/>
            </a:pPr>
            <a:r>
              <a:rPr lang="en-US" sz="1400" dirty="0">
                <a:latin typeface="Raleway" pitchFamily="2" charset="0"/>
              </a:rPr>
              <a:t>Refund to unregistered persons, Merchant exporters and Refund under deemed exports</a:t>
            </a:r>
          </a:p>
          <a:p>
            <a:pPr marL="285750" indent="-285750">
              <a:lnSpc>
                <a:spcPct val="150000"/>
              </a:lnSpc>
              <a:buFont typeface="Wingdings" panose="05000000000000000000" pitchFamily="2" charset="2"/>
              <a:buChar char="ü"/>
            </a:pPr>
            <a:r>
              <a:rPr lang="en-US" sz="1400" dirty="0">
                <a:latin typeface="Raleway" pitchFamily="2" charset="0"/>
              </a:rPr>
              <a:t>Notification 54/ 2018 – central tax</a:t>
            </a:r>
          </a:p>
          <a:p>
            <a:pPr marL="285750" indent="-285750">
              <a:lnSpc>
                <a:spcPct val="150000"/>
              </a:lnSpc>
              <a:buFont typeface="Wingdings" panose="05000000000000000000" pitchFamily="2" charset="2"/>
              <a:buChar char="ü"/>
            </a:pPr>
            <a:r>
              <a:rPr lang="en-US" sz="1400" dirty="0">
                <a:latin typeface="Raleway" pitchFamily="2" charset="0"/>
              </a:rPr>
              <a:t>Case laws on GST refunds</a:t>
            </a:r>
          </a:p>
          <a:p>
            <a:pPr marL="285750" indent="-285750">
              <a:lnSpc>
                <a:spcPct val="150000"/>
              </a:lnSpc>
              <a:buFont typeface="Wingdings" panose="05000000000000000000" pitchFamily="2" charset="2"/>
              <a:buChar char="ü"/>
            </a:pPr>
            <a:r>
              <a:rPr lang="en-US" sz="1400" dirty="0">
                <a:latin typeface="Raleway" pitchFamily="2" charset="0"/>
              </a:rPr>
              <a:t>GST refunds - Circulars</a:t>
            </a:r>
          </a:p>
          <a:p>
            <a:pPr marL="285750" indent="-285750">
              <a:lnSpc>
                <a:spcPct val="150000"/>
              </a:lnSpc>
              <a:buFont typeface="Wingdings" panose="05000000000000000000" pitchFamily="2" charset="2"/>
              <a:buChar char="ü"/>
            </a:pPr>
            <a:r>
              <a:rPr lang="en-IN" sz="1400" dirty="0">
                <a:latin typeface="Raleway" pitchFamily="2" charset="0"/>
              </a:rPr>
              <a:t>GSTN Advisory on refunds</a:t>
            </a:r>
            <a:endParaRPr lang="en-US" sz="1400" dirty="0">
              <a:latin typeface="Raleway" pitchFamily="2" charset="0"/>
              <a:cs typeface="Raavi" panose="020B0502040204020203" pitchFamily="34" charset="0"/>
            </a:endParaRPr>
          </a:p>
        </p:txBody>
      </p:sp>
      <p:sp>
        <p:nvSpPr>
          <p:cNvPr id="2" name="Text Placeholder 27">
            <a:extLst>
              <a:ext uri="{FF2B5EF4-FFF2-40B4-BE49-F238E27FC236}">
                <a16:creationId xmlns:a16="http://schemas.microsoft.com/office/drawing/2014/main" xmlns="" id="{2C5CB5A9-8459-9D2F-F770-E7A39D0A6A45}"/>
              </a:ext>
            </a:extLst>
          </p:cNvPr>
          <p:cNvSpPr>
            <a:spLocks noGrp="1"/>
          </p:cNvSpPr>
          <p:nvPr>
            <p:ph type="body" sz="quarter" idx="11"/>
          </p:nvPr>
        </p:nvSpPr>
        <p:spPr>
          <a:xfrm>
            <a:off x="474018" y="293795"/>
            <a:ext cx="7269178" cy="659703"/>
          </a:xfrm>
        </p:spPr>
        <p:txBody>
          <a:bodyPr vert="horz" lIns="91440" tIns="45720" rIns="91440" bIns="45720" rtlCol="0">
            <a:noAutofit/>
          </a:bodyPr>
          <a:lstStyle/>
          <a:p>
            <a:r>
              <a:rPr lang="en-IN" sz="2400">
                <a:solidFill>
                  <a:srgbClr val="374D81"/>
                </a:solidFill>
                <a:latin typeface="Raleway" pitchFamily="2" charset="0"/>
              </a:rPr>
              <a:t>Contents</a:t>
            </a:r>
          </a:p>
        </p:txBody>
      </p:sp>
      <p:grpSp>
        <p:nvGrpSpPr>
          <p:cNvPr id="6" name="Group 5">
            <a:extLst>
              <a:ext uri="{FF2B5EF4-FFF2-40B4-BE49-F238E27FC236}">
                <a16:creationId xmlns:a16="http://schemas.microsoft.com/office/drawing/2014/main" xmlns="" id="{118EE180-6DBE-7848-3161-72158A80BE65}"/>
              </a:ext>
            </a:extLst>
          </p:cNvPr>
          <p:cNvGrpSpPr/>
          <p:nvPr/>
        </p:nvGrpSpPr>
        <p:grpSpPr>
          <a:xfrm>
            <a:off x="556416" y="761085"/>
            <a:ext cx="2743200" cy="60333"/>
            <a:chOff x="591751" y="962184"/>
            <a:chExt cx="2743200" cy="60333"/>
          </a:xfrm>
        </p:grpSpPr>
        <p:sp>
          <p:nvSpPr>
            <p:cNvPr id="7" name="Rectangle 6">
              <a:extLst>
                <a:ext uri="{FF2B5EF4-FFF2-40B4-BE49-F238E27FC236}">
                  <a16:creationId xmlns:a16="http://schemas.microsoft.com/office/drawing/2014/main" xmlns="" id="{19F1B243-D7B6-3DF4-D224-65C865C037B6}"/>
                </a:ext>
              </a:extLst>
            </p:cNvPr>
            <p:cNvSpPr/>
            <p:nvPr/>
          </p:nvSpPr>
          <p:spPr>
            <a:xfrm>
              <a:off x="591751" y="962184"/>
              <a:ext cx="914400" cy="603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sp>
          <p:nvSpPr>
            <p:cNvPr id="8" name="Rectangle 7">
              <a:extLst>
                <a:ext uri="{FF2B5EF4-FFF2-40B4-BE49-F238E27FC236}">
                  <a16:creationId xmlns:a16="http://schemas.microsoft.com/office/drawing/2014/main" xmlns="" id="{FD6F0A27-D26F-C1FA-D632-61C1EC4FB327}"/>
                </a:ext>
              </a:extLst>
            </p:cNvPr>
            <p:cNvSpPr/>
            <p:nvPr/>
          </p:nvSpPr>
          <p:spPr>
            <a:xfrm>
              <a:off x="1506151" y="962184"/>
              <a:ext cx="914400" cy="6033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sp>
          <p:nvSpPr>
            <p:cNvPr id="9" name="Rectangle 8">
              <a:extLst>
                <a:ext uri="{FF2B5EF4-FFF2-40B4-BE49-F238E27FC236}">
                  <a16:creationId xmlns:a16="http://schemas.microsoft.com/office/drawing/2014/main" xmlns="" id="{D91002EE-158A-9489-8858-E3FDBF0B758F}"/>
                </a:ext>
              </a:extLst>
            </p:cNvPr>
            <p:cNvSpPr/>
            <p:nvPr/>
          </p:nvSpPr>
          <p:spPr>
            <a:xfrm>
              <a:off x="2420551" y="962184"/>
              <a:ext cx="914400" cy="6033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grpSp>
      <p:sp>
        <p:nvSpPr>
          <p:cNvPr id="10" name="Rectangle 9">
            <a:extLst>
              <a:ext uri="{FF2B5EF4-FFF2-40B4-BE49-F238E27FC236}">
                <a16:creationId xmlns:a16="http://schemas.microsoft.com/office/drawing/2014/main" xmlns="" id="{CD1DD610-4DA4-4976-9883-846418A1084C}"/>
              </a:ext>
            </a:extLst>
          </p:cNvPr>
          <p:cNvSpPr/>
          <p:nvPr/>
        </p:nvSpPr>
        <p:spPr>
          <a:xfrm>
            <a:off x="0" y="6785496"/>
            <a:ext cx="12192000" cy="72504"/>
          </a:xfrm>
          <a:prstGeom prst="rect">
            <a:avLst/>
          </a:prstGeom>
          <a:solidFill>
            <a:srgbClr val="F48120"/>
          </a:solidFill>
          <a:ln w="12700" cap="flat" cmpd="sng" algn="ctr">
            <a:solidFill>
              <a:srgbClr val="F4812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n" panose="02020603050405020304"/>
              <a:ea typeface="+mn-ea"/>
              <a:cs typeface="+mn-cs"/>
            </a:endParaRPr>
          </a:p>
        </p:txBody>
      </p:sp>
    </p:spTree>
    <p:extLst>
      <p:ext uri="{BB962C8B-B14F-4D97-AF65-F5344CB8AC3E}">
        <p14:creationId xmlns:p14="http://schemas.microsoft.com/office/powerpoint/2010/main" val="3355217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xmlns="" id="{B0F6710A-D68D-E3AB-1DB9-D620C84A4BA3}"/>
              </a:ext>
            </a:extLst>
          </p:cNvPr>
          <p:cNvGraphicFramePr>
            <a:graphicFrameLocks noGrp="1"/>
          </p:cNvGraphicFramePr>
          <p:nvPr>
            <p:extLst>
              <p:ext uri="{D42A27DB-BD31-4B8C-83A1-F6EECF244321}">
                <p14:modId xmlns:p14="http://schemas.microsoft.com/office/powerpoint/2010/main" val="4214431030"/>
              </p:ext>
            </p:extLst>
          </p:nvPr>
        </p:nvGraphicFramePr>
        <p:xfrm>
          <a:off x="495456" y="1790804"/>
          <a:ext cx="5041743" cy="2831997"/>
        </p:xfrm>
        <a:graphic>
          <a:graphicData uri="http://schemas.openxmlformats.org/drawingml/2006/table">
            <a:tbl>
              <a:tblPr/>
              <a:tblGrid>
                <a:gridCol w="3614153">
                  <a:extLst>
                    <a:ext uri="{9D8B030D-6E8A-4147-A177-3AD203B41FA5}">
                      <a16:colId xmlns:a16="http://schemas.microsoft.com/office/drawing/2014/main" xmlns="" val="4174757394"/>
                    </a:ext>
                  </a:extLst>
                </a:gridCol>
                <a:gridCol w="1427590">
                  <a:extLst>
                    <a:ext uri="{9D8B030D-6E8A-4147-A177-3AD203B41FA5}">
                      <a16:colId xmlns:a16="http://schemas.microsoft.com/office/drawing/2014/main" xmlns="" val="581573676"/>
                    </a:ext>
                  </a:extLst>
                </a:gridCol>
              </a:tblGrid>
              <a:tr h="316355">
                <a:tc>
                  <a:txBody>
                    <a:bodyPr/>
                    <a:lstStyle/>
                    <a:p>
                      <a:pPr algn="ctr" fontAlgn="ctr"/>
                      <a:r>
                        <a:rPr lang="en-IN" sz="1400" b="1" i="0" u="none" strike="noStrike">
                          <a:solidFill>
                            <a:schemeClr val="bg1"/>
                          </a:solidFill>
                          <a:effectLst/>
                          <a:latin typeface="Raleway" pitchFamily="2" charset="0"/>
                        </a:rPr>
                        <a:t>Particulars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IN" sz="1400" b="1" i="0" u="none" strike="noStrike">
                          <a:solidFill>
                            <a:schemeClr val="bg1"/>
                          </a:solidFill>
                          <a:effectLst/>
                          <a:latin typeface="Raleway" pitchFamily="2" charset="0"/>
                        </a:rPr>
                        <a:t>Amount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xmlns="" val="394148989"/>
                  </a:ext>
                </a:extLst>
              </a:tr>
              <a:tr h="268568">
                <a:tc>
                  <a:txBody>
                    <a:bodyPr/>
                    <a:lstStyle/>
                    <a:p>
                      <a:pPr marL="92075" indent="0" algn="just" fontAlgn="ctr"/>
                      <a:r>
                        <a:rPr lang="en-IN" sz="1400" b="0" i="0" u="none" strike="noStrike">
                          <a:solidFill>
                            <a:srgbClr val="000000"/>
                          </a:solidFill>
                          <a:effectLst/>
                          <a:latin typeface="Raleway" pitchFamily="2" charset="0"/>
                        </a:rPr>
                        <a:t>ITC on Inputs </a:t>
                      </a:r>
                      <a:r>
                        <a:rPr lang="en-IN" sz="1400" b="1" i="0" u="none" strike="noStrike">
                          <a:solidFill>
                            <a:srgbClr val="000000"/>
                          </a:solidFill>
                          <a:effectLst/>
                          <a:latin typeface="Raleway" pitchFamily="2" charset="0"/>
                        </a:rPr>
                        <a:t>[A]</a:t>
                      </a:r>
                      <a:endParaRPr lang="en-IN" sz="1400" b="0" i="0" u="none" strike="noStrike">
                        <a:solidFill>
                          <a:srgbClr val="000000"/>
                        </a:solidFill>
                        <a:effectLst/>
                        <a:latin typeface="Raleway" pitchFamily="2"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1400" b="0" i="0" u="none" strike="noStrike">
                          <a:solidFill>
                            <a:srgbClr val="000000"/>
                          </a:solidFill>
                          <a:effectLst/>
                          <a:latin typeface="Raleway" pitchFamily="2" charset="0"/>
                        </a:rPr>
                        <a:t>5,000.00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84998345"/>
                  </a:ext>
                </a:extLst>
              </a:tr>
              <a:tr h="316355">
                <a:tc>
                  <a:txBody>
                    <a:bodyPr/>
                    <a:lstStyle/>
                    <a:p>
                      <a:pPr marL="92075" indent="0" algn="just" defTabSz="914400" rtl="0" eaLnBrk="1" fontAlgn="ctr" latinLnBrk="0" hangingPunct="1"/>
                      <a:r>
                        <a:rPr lang="en-IN" sz="1400" b="0" i="0" u="none" strike="noStrike" kern="1200">
                          <a:solidFill>
                            <a:srgbClr val="000000"/>
                          </a:solidFill>
                          <a:effectLst/>
                          <a:latin typeface="Raleway" pitchFamily="2" charset="0"/>
                          <a:ea typeface="+mn-ea"/>
                          <a:cs typeface="+mn-cs"/>
                        </a:rPr>
                        <a:t>ITC on Services </a:t>
                      </a:r>
                      <a:r>
                        <a:rPr lang="en-IN" sz="1400" b="1" i="0" u="none" strike="noStrike" kern="1200">
                          <a:solidFill>
                            <a:srgbClr val="000000"/>
                          </a:solidFill>
                          <a:effectLst/>
                          <a:latin typeface="Raleway" pitchFamily="2" charset="0"/>
                          <a:ea typeface="+mn-ea"/>
                          <a:cs typeface="+mn-cs"/>
                        </a:rPr>
                        <a:t>[B]</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1400" b="0" i="0" u="none" strike="noStrike">
                          <a:solidFill>
                            <a:srgbClr val="000000"/>
                          </a:solidFill>
                          <a:effectLst/>
                          <a:latin typeface="Raleway" pitchFamily="2" charset="0"/>
                        </a:rPr>
                        <a:t>2,000.00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80050280"/>
                  </a:ext>
                </a:extLst>
              </a:tr>
              <a:tr h="316355">
                <a:tc>
                  <a:txBody>
                    <a:bodyPr/>
                    <a:lstStyle/>
                    <a:p>
                      <a:pPr marL="92075" indent="0" algn="just" defTabSz="914400" rtl="0" eaLnBrk="1" fontAlgn="ctr" latinLnBrk="0" hangingPunct="1"/>
                      <a:r>
                        <a:rPr lang="en-IN" sz="1400" b="0" i="0" u="none" strike="noStrike" kern="1200">
                          <a:solidFill>
                            <a:srgbClr val="000000"/>
                          </a:solidFill>
                          <a:effectLst/>
                          <a:latin typeface="Raleway" pitchFamily="2" charset="0"/>
                          <a:ea typeface="+mn-ea"/>
                          <a:cs typeface="+mn-cs"/>
                        </a:rPr>
                        <a:t>Total ITC </a:t>
                      </a:r>
                      <a:r>
                        <a:rPr lang="en-IN" sz="1400" b="1" i="0" u="none" strike="noStrike" kern="1200">
                          <a:solidFill>
                            <a:srgbClr val="000000"/>
                          </a:solidFill>
                          <a:effectLst/>
                          <a:latin typeface="Raleway" pitchFamily="2" charset="0"/>
                          <a:ea typeface="+mn-ea"/>
                          <a:cs typeface="+mn-cs"/>
                        </a:rPr>
                        <a:t>[C]</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1400" b="1" i="0" u="none" strike="noStrike">
                          <a:solidFill>
                            <a:srgbClr val="000000"/>
                          </a:solidFill>
                          <a:effectLst/>
                          <a:latin typeface="Raleway" pitchFamily="2" charset="0"/>
                        </a:rPr>
                        <a:t>     7,000.00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34535326"/>
                  </a:ext>
                </a:extLst>
              </a:tr>
              <a:tr h="316355">
                <a:tc>
                  <a:txBody>
                    <a:bodyPr/>
                    <a:lstStyle/>
                    <a:p>
                      <a:pPr marL="92075" indent="0" algn="just" defTabSz="914400" rtl="0" eaLnBrk="1" fontAlgn="ctr" latinLnBrk="0" hangingPunct="1"/>
                      <a:r>
                        <a:rPr lang="en-IN" sz="1400" b="0" i="0" u="none" strike="noStrike" kern="1200">
                          <a:solidFill>
                            <a:srgbClr val="000000"/>
                          </a:solidFill>
                          <a:effectLst/>
                          <a:latin typeface="Raleway" pitchFamily="2" charset="0"/>
                          <a:ea typeface="+mn-ea"/>
                          <a:cs typeface="+mn-cs"/>
                        </a:rPr>
                        <a:t>Total Turnover </a:t>
                      </a:r>
                      <a:r>
                        <a:rPr lang="en-IN" sz="1400" b="1" i="0" u="none" strike="noStrike" kern="1200">
                          <a:solidFill>
                            <a:srgbClr val="000000"/>
                          </a:solidFill>
                          <a:effectLst/>
                          <a:latin typeface="Raleway" pitchFamily="2" charset="0"/>
                          <a:ea typeface="+mn-ea"/>
                          <a:cs typeface="+mn-cs"/>
                        </a:rPr>
                        <a:t>[D]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1400" b="0" i="0" u="none" strike="noStrike">
                          <a:solidFill>
                            <a:srgbClr val="000000"/>
                          </a:solidFill>
                          <a:effectLst/>
                          <a:latin typeface="Raleway" pitchFamily="2" charset="0"/>
                        </a:rPr>
                        <a:t>15,000.00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7698716"/>
                  </a:ext>
                </a:extLst>
              </a:tr>
              <a:tr h="316355">
                <a:tc>
                  <a:txBody>
                    <a:bodyPr/>
                    <a:lstStyle/>
                    <a:p>
                      <a:pPr marL="92075" indent="0" algn="just" defTabSz="914400" rtl="0" eaLnBrk="1" fontAlgn="ctr" latinLnBrk="0" hangingPunct="1"/>
                      <a:r>
                        <a:rPr lang="en-IN" sz="1400" b="0" i="0" u="none" strike="noStrike" kern="1200">
                          <a:solidFill>
                            <a:srgbClr val="000000"/>
                          </a:solidFill>
                          <a:effectLst/>
                          <a:latin typeface="Raleway" pitchFamily="2" charset="0"/>
                          <a:ea typeface="+mn-ea"/>
                          <a:cs typeface="+mn-cs"/>
                        </a:rPr>
                        <a:t>TO of IDS </a:t>
                      </a:r>
                      <a:r>
                        <a:rPr lang="en-IN" sz="1400" b="1" i="0" u="none" strike="noStrike" kern="1200">
                          <a:solidFill>
                            <a:srgbClr val="000000"/>
                          </a:solidFill>
                          <a:effectLst/>
                          <a:latin typeface="Raleway" pitchFamily="2" charset="0"/>
                          <a:ea typeface="+mn-ea"/>
                          <a:cs typeface="+mn-cs"/>
                        </a:rPr>
                        <a:t>[E]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1400" b="0" i="0" u="none" strike="noStrike">
                          <a:solidFill>
                            <a:srgbClr val="000000"/>
                          </a:solidFill>
                          <a:effectLst/>
                          <a:latin typeface="Raleway" pitchFamily="2" charset="0"/>
                        </a:rPr>
                        <a:t>10,000.00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97349129"/>
                  </a:ext>
                </a:extLst>
              </a:tr>
              <a:tr h="316355">
                <a:tc>
                  <a:txBody>
                    <a:bodyPr/>
                    <a:lstStyle/>
                    <a:p>
                      <a:pPr marL="92075" indent="0" algn="just" defTabSz="914400" rtl="0" eaLnBrk="1" fontAlgn="ctr" latinLnBrk="0" hangingPunct="1"/>
                      <a:r>
                        <a:rPr lang="en-US" sz="1400" b="0" i="0" u="none" strike="noStrike" kern="1200">
                          <a:solidFill>
                            <a:srgbClr val="000000"/>
                          </a:solidFill>
                          <a:effectLst/>
                          <a:latin typeface="Raleway" pitchFamily="2" charset="0"/>
                          <a:ea typeface="+mn-ea"/>
                          <a:cs typeface="+mn-cs"/>
                        </a:rPr>
                        <a:t>TO other than IDS </a:t>
                      </a:r>
                      <a:r>
                        <a:rPr lang="en-US" sz="1400" b="1" i="0" u="none" strike="noStrike" kern="1200">
                          <a:solidFill>
                            <a:srgbClr val="000000"/>
                          </a:solidFill>
                          <a:effectLst/>
                          <a:latin typeface="Raleway" pitchFamily="2" charset="0"/>
                          <a:ea typeface="+mn-ea"/>
                          <a:cs typeface="+mn-cs"/>
                        </a:rPr>
                        <a:t>[F]</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1400" b="0" i="0" u="none" strike="noStrike">
                          <a:solidFill>
                            <a:srgbClr val="000000"/>
                          </a:solidFill>
                          <a:effectLst/>
                          <a:latin typeface="Raleway" pitchFamily="2" charset="0"/>
                        </a:rPr>
                        <a:t>5,000.00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08399686"/>
                  </a:ext>
                </a:extLst>
              </a:tr>
              <a:tr h="348944">
                <a:tc>
                  <a:txBody>
                    <a:bodyPr/>
                    <a:lstStyle/>
                    <a:p>
                      <a:pPr marL="92075" indent="0" algn="just" defTabSz="914400" rtl="0" eaLnBrk="1" fontAlgn="ctr" latinLnBrk="0" hangingPunct="1"/>
                      <a:r>
                        <a:rPr lang="en-US" sz="1400" b="0" i="0" u="none" strike="noStrike" kern="1200">
                          <a:solidFill>
                            <a:srgbClr val="000000"/>
                          </a:solidFill>
                          <a:effectLst/>
                          <a:latin typeface="Raleway" pitchFamily="2" charset="0"/>
                          <a:ea typeface="+mn-ea"/>
                          <a:cs typeface="+mn-cs"/>
                        </a:rPr>
                        <a:t>Output tax on IDS </a:t>
                      </a:r>
                      <a:r>
                        <a:rPr lang="en-US" sz="1400" b="1" i="0" u="none" strike="noStrike" kern="1200">
                          <a:solidFill>
                            <a:srgbClr val="000000"/>
                          </a:solidFill>
                          <a:effectLst/>
                          <a:latin typeface="Raleway" pitchFamily="2" charset="0"/>
                          <a:ea typeface="+mn-ea"/>
                          <a:cs typeface="+mn-cs"/>
                        </a:rPr>
                        <a:t>[G]</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1400" b="0" i="0" u="none" strike="noStrike">
                          <a:solidFill>
                            <a:srgbClr val="000000"/>
                          </a:solidFill>
                          <a:effectLst/>
                          <a:latin typeface="Raleway" pitchFamily="2" charset="0"/>
                        </a:rPr>
                        <a:t>500.00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38486686"/>
                  </a:ext>
                </a:extLst>
              </a:tr>
              <a:tr h="316355">
                <a:tc>
                  <a:txBody>
                    <a:bodyPr/>
                    <a:lstStyle/>
                    <a:p>
                      <a:pPr marL="92075" indent="0" algn="just" defTabSz="914400" rtl="0" eaLnBrk="1" fontAlgn="ctr" latinLnBrk="0" hangingPunct="1"/>
                      <a:r>
                        <a:rPr lang="en-IN" sz="1400" b="1" i="0" u="none" strike="noStrike" kern="1200">
                          <a:solidFill>
                            <a:srgbClr val="000000"/>
                          </a:solidFill>
                          <a:effectLst/>
                          <a:latin typeface="Raleway" pitchFamily="2" charset="0"/>
                          <a:ea typeface="+mn-ea"/>
                          <a:cs typeface="+mn-cs"/>
                        </a:rPr>
                        <a:t>Formula  [(E*A/D)-(G)]</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1400" b="1" i="0" u="none" strike="noStrike">
                          <a:solidFill>
                            <a:srgbClr val="000000"/>
                          </a:solidFill>
                          <a:effectLst/>
                          <a:latin typeface="Raleway" pitchFamily="2" charset="0"/>
                        </a:rPr>
                        <a:t>2,833.33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89155198"/>
                  </a:ext>
                </a:extLst>
              </a:tr>
            </a:tbl>
          </a:graphicData>
        </a:graphic>
      </p:graphicFrame>
      <p:graphicFrame>
        <p:nvGraphicFramePr>
          <p:cNvPr id="13" name="Table 12">
            <a:extLst>
              <a:ext uri="{FF2B5EF4-FFF2-40B4-BE49-F238E27FC236}">
                <a16:creationId xmlns:a16="http://schemas.microsoft.com/office/drawing/2014/main" xmlns="" id="{3CB90469-D3D8-0EB7-467A-309E6E32A433}"/>
              </a:ext>
            </a:extLst>
          </p:cNvPr>
          <p:cNvGraphicFramePr>
            <a:graphicFrameLocks noGrp="1"/>
          </p:cNvGraphicFramePr>
          <p:nvPr>
            <p:extLst>
              <p:ext uri="{D42A27DB-BD31-4B8C-83A1-F6EECF244321}">
                <p14:modId xmlns:p14="http://schemas.microsoft.com/office/powerpoint/2010/main" val="3933530855"/>
              </p:ext>
            </p:extLst>
          </p:nvPr>
        </p:nvGraphicFramePr>
        <p:xfrm>
          <a:off x="6096000" y="1790804"/>
          <a:ext cx="5252720" cy="2831997"/>
        </p:xfrm>
        <a:graphic>
          <a:graphicData uri="http://schemas.openxmlformats.org/drawingml/2006/table">
            <a:tbl>
              <a:tblPr/>
              <a:tblGrid>
                <a:gridCol w="3613841">
                  <a:extLst>
                    <a:ext uri="{9D8B030D-6E8A-4147-A177-3AD203B41FA5}">
                      <a16:colId xmlns:a16="http://schemas.microsoft.com/office/drawing/2014/main" xmlns="" val="1326674091"/>
                    </a:ext>
                  </a:extLst>
                </a:gridCol>
                <a:gridCol w="1638879">
                  <a:extLst>
                    <a:ext uri="{9D8B030D-6E8A-4147-A177-3AD203B41FA5}">
                      <a16:colId xmlns:a16="http://schemas.microsoft.com/office/drawing/2014/main" xmlns="" val="270036272"/>
                    </a:ext>
                  </a:extLst>
                </a:gridCol>
              </a:tblGrid>
              <a:tr h="330756">
                <a:tc>
                  <a:txBody>
                    <a:bodyPr/>
                    <a:lstStyle/>
                    <a:p>
                      <a:pPr algn="ctr" fontAlgn="ctr"/>
                      <a:r>
                        <a:rPr lang="en-IN" sz="1400" b="1" i="0" u="none" strike="noStrike">
                          <a:solidFill>
                            <a:schemeClr val="bg1"/>
                          </a:solidFill>
                          <a:effectLst/>
                          <a:latin typeface="Raleway" pitchFamily="2" charset="0"/>
                        </a:rPr>
                        <a:t>Particulars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IN" sz="1400" b="1" i="0" u="none" strike="noStrike">
                          <a:solidFill>
                            <a:schemeClr val="bg1"/>
                          </a:solidFill>
                          <a:effectLst/>
                          <a:latin typeface="Raleway" pitchFamily="2" charset="0"/>
                        </a:rPr>
                        <a:t>Amount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xmlns="" val="178417466"/>
                  </a:ext>
                </a:extLst>
              </a:tr>
              <a:tr h="282487">
                <a:tc>
                  <a:txBody>
                    <a:bodyPr/>
                    <a:lstStyle/>
                    <a:p>
                      <a:pPr marL="92075" indent="0" algn="just" defTabSz="914400" rtl="0" eaLnBrk="1" fontAlgn="ctr" latinLnBrk="0" hangingPunct="1"/>
                      <a:r>
                        <a:rPr lang="en-IN" sz="1400" b="0" i="0" u="none" strike="noStrike" kern="1200">
                          <a:solidFill>
                            <a:srgbClr val="000000"/>
                          </a:solidFill>
                          <a:effectLst/>
                          <a:latin typeface="Raleway" pitchFamily="2" charset="0"/>
                          <a:ea typeface="+mn-ea"/>
                          <a:cs typeface="+mn-cs"/>
                        </a:rPr>
                        <a:t>ITC on Inputs </a:t>
                      </a:r>
                      <a:r>
                        <a:rPr lang="en-IN" sz="1400" b="1" i="0" u="none" strike="noStrike" kern="1200">
                          <a:solidFill>
                            <a:srgbClr val="000000"/>
                          </a:solidFill>
                          <a:effectLst/>
                          <a:latin typeface="Raleway" pitchFamily="2" charset="0"/>
                          <a:ea typeface="+mn-ea"/>
                          <a:cs typeface="+mn-cs"/>
                        </a:rPr>
                        <a:t>[A]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400" b="0" i="0" u="none" strike="noStrike">
                          <a:solidFill>
                            <a:srgbClr val="000000"/>
                          </a:solidFill>
                          <a:effectLst/>
                          <a:latin typeface="Raleway" pitchFamily="2" charset="0"/>
                        </a:rPr>
                        <a:t>5,000.00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16654129"/>
                  </a:ext>
                </a:extLst>
              </a:tr>
              <a:tr h="282487">
                <a:tc>
                  <a:txBody>
                    <a:bodyPr/>
                    <a:lstStyle/>
                    <a:p>
                      <a:pPr marL="92075" indent="0" algn="just" defTabSz="914400" rtl="0" eaLnBrk="1" fontAlgn="ctr" latinLnBrk="0" hangingPunct="1"/>
                      <a:r>
                        <a:rPr lang="en-IN" sz="1400" b="0" i="0" u="none" strike="noStrike" kern="1200">
                          <a:solidFill>
                            <a:srgbClr val="000000"/>
                          </a:solidFill>
                          <a:effectLst/>
                          <a:latin typeface="Raleway" pitchFamily="2" charset="0"/>
                          <a:ea typeface="+mn-ea"/>
                          <a:cs typeface="+mn-cs"/>
                        </a:rPr>
                        <a:t>ITC on Services </a:t>
                      </a:r>
                      <a:r>
                        <a:rPr lang="en-IN" sz="1400" b="1" i="0" u="none" strike="noStrike" kern="1200">
                          <a:solidFill>
                            <a:srgbClr val="000000"/>
                          </a:solidFill>
                          <a:effectLst/>
                          <a:latin typeface="Raleway" pitchFamily="2" charset="0"/>
                          <a:ea typeface="+mn-ea"/>
                          <a:cs typeface="+mn-cs"/>
                        </a:rPr>
                        <a:t>[B]</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400" b="0" i="0" u="none" strike="noStrike">
                          <a:solidFill>
                            <a:srgbClr val="000000"/>
                          </a:solidFill>
                          <a:effectLst/>
                          <a:latin typeface="Raleway" pitchFamily="2" charset="0"/>
                        </a:rPr>
                        <a:t>2,000.00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17675992"/>
                  </a:ext>
                </a:extLst>
              </a:tr>
              <a:tr h="330756">
                <a:tc>
                  <a:txBody>
                    <a:bodyPr/>
                    <a:lstStyle/>
                    <a:p>
                      <a:pPr marL="92075" indent="0" algn="just" defTabSz="914400" rtl="0" eaLnBrk="1" fontAlgn="ctr" latinLnBrk="0" hangingPunct="1"/>
                      <a:r>
                        <a:rPr lang="en-IN" sz="1400" b="0" i="0" u="none" strike="noStrike" kern="1200">
                          <a:solidFill>
                            <a:srgbClr val="000000"/>
                          </a:solidFill>
                          <a:effectLst/>
                          <a:latin typeface="Raleway" pitchFamily="2" charset="0"/>
                          <a:ea typeface="+mn-ea"/>
                          <a:cs typeface="+mn-cs"/>
                        </a:rPr>
                        <a:t>Total ITC </a:t>
                      </a:r>
                      <a:r>
                        <a:rPr lang="en-IN" sz="1400" b="1" i="0" u="none" strike="noStrike" kern="1200">
                          <a:solidFill>
                            <a:srgbClr val="000000"/>
                          </a:solidFill>
                          <a:effectLst/>
                          <a:latin typeface="Raleway" pitchFamily="2" charset="0"/>
                          <a:ea typeface="+mn-ea"/>
                          <a:cs typeface="+mn-cs"/>
                        </a:rPr>
                        <a:t>[C]</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400" b="1" i="0" u="none" strike="noStrike">
                          <a:solidFill>
                            <a:srgbClr val="000000"/>
                          </a:solidFill>
                          <a:effectLst/>
                          <a:latin typeface="Raleway" pitchFamily="2" charset="0"/>
                        </a:rPr>
                        <a:t>7,000.00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5610074"/>
                  </a:ext>
                </a:extLst>
              </a:tr>
              <a:tr h="282487">
                <a:tc>
                  <a:txBody>
                    <a:bodyPr/>
                    <a:lstStyle/>
                    <a:p>
                      <a:pPr marL="92075" indent="0" algn="just" defTabSz="914400" rtl="0" eaLnBrk="1" fontAlgn="ctr" latinLnBrk="0" hangingPunct="1"/>
                      <a:r>
                        <a:rPr lang="en-IN" sz="1400" b="0" i="0" u="none" strike="noStrike" kern="1200">
                          <a:solidFill>
                            <a:srgbClr val="000000"/>
                          </a:solidFill>
                          <a:effectLst/>
                          <a:latin typeface="Raleway" pitchFamily="2" charset="0"/>
                          <a:ea typeface="+mn-ea"/>
                          <a:cs typeface="+mn-cs"/>
                        </a:rPr>
                        <a:t>Total Turnover </a:t>
                      </a:r>
                      <a:r>
                        <a:rPr lang="en-IN" sz="1400" b="1" i="0" u="none" strike="noStrike" kern="1200">
                          <a:solidFill>
                            <a:srgbClr val="000000"/>
                          </a:solidFill>
                          <a:effectLst/>
                          <a:latin typeface="Raleway" pitchFamily="2" charset="0"/>
                          <a:ea typeface="+mn-ea"/>
                          <a:cs typeface="+mn-cs"/>
                        </a:rPr>
                        <a:t>[D]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400" b="0" i="0" u="none" strike="noStrike">
                          <a:solidFill>
                            <a:srgbClr val="000000"/>
                          </a:solidFill>
                          <a:effectLst/>
                          <a:latin typeface="Raleway" pitchFamily="2" charset="0"/>
                        </a:rPr>
                        <a:t>15,000.00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65701387"/>
                  </a:ext>
                </a:extLst>
              </a:tr>
              <a:tr h="330756">
                <a:tc>
                  <a:txBody>
                    <a:bodyPr/>
                    <a:lstStyle/>
                    <a:p>
                      <a:pPr marL="92075" indent="0" algn="just" defTabSz="914400" rtl="0" eaLnBrk="1" fontAlgn="ctr" latinLnBrk="0" hangingPunct="1"/>
                      <a:r>
                        <a:rPr lang="en-IN" sz="1400" b="0" i="0" u="none" strike="noStrike" kern="1200">
                          <a:solidFill>
                            <a:srgbClr val="000000"/>
                          </a:solidFill>
                          <a:effectLst/>
                          <a:latin typeface="Raleway" pitchFamily="2" charset="0"/>
                          <a:ea typeface="+mn-ea"/>
                          <a:cs typeface="+mn-cs"/>
                        </a:rPr>
                        <a:t>TO of IDS </a:t>
                      </a:r>
                      <a:r>
                        <a:rPr lang="en-IN" sz="1400" b="1" i="0" u="none" strike="noStrike" kern="1200">
                          <a:solidFill>
                            <a:srgbClr val="000000"/>
                          </a:solidFill>
                          <a:effectLst/>
                          <a:latin typeface="Raleway" pitchFamily="2" charset="0"/>
                          <a:ea typeface="+mn-ea"/>
                          <a:cs typeface="+mn-cs"/>
                        </a:rPr>
                        <a:t>[E]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400" b="0" i="0" u="none" strike="noStrike">
                          <a:solidFill>
                            <a:srgbClr val="000000"/>
                          </a:solidFill>
                          <a:effectLst/>
                          <a:latin typeface="Raleway" pitchFamily="2" charset="0"/>
                        </a:rPr>
                        <a:t>10,000.00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4380613"/>
                  </a:ext>
                </a:extLst>
              </a:tr>
              <a:tr h="330756">
                <a:tc>
                  <a:txBody>
                    <a:bodyPr/>
                    <a:lstStyle/>
                    <a:p>
                      <a:pPr marL="92075" indent="0" algn="just" defTabSz="914400" rtl="0" eaLnBrk="1" fontAlgn="ctr" latinLnBrk="0" hangingPunct="1"/>
                      <a:r>
                        <a:rPr lang="en-US" sz="1400" b="0" i="0" u="none" strike="noStrike" kern="1200">
                          <a:solidFill>
                            <a:srgbClr val="000000"/>
                          </a:solidFill>
                          <a:effectLst/>
                          <a:latin typeface="Raleway" pitchFamily="2" charset="0"/>
                          <a:ea typeface="+mn-ea"/>
                          <a:cs typeface="+mn-cs"/>
                        </a:rPr>
                        <a:t>TO other than IDS </a:t>
                      </a:r>
                      <a:r>
                        <a:rPr lang="en-US" sz="1400" b="1" i="0" u="none" strike="noStrike" kern="1200">
                          <a:solidFill>
                            <a:srgbClr val="000000"/>
                          </a:solidFill>
                          <a:effectLst/>
                          <a:latin typeface="Raleway" pitchFamily="2" charset="0"/>
                          <a:ea typeface="+mn-ea"/>
                          <a:cs typeface="+mn-cs"/>
                        </a:rPr>
                        <a:t>[F]</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400" b="0" i="0" u="none" strike="noStrike">
                          <a:solidFill>
                            <a:srgbClr val="000000"/>
                          </a:solidFill>
                          <a:effectLst/>
                          <a:latin typeface="Raleway" pitchFamily="2" charset="0"/>
                        </a:rPr>
                        <a:t>5,000.00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29699858"/>
                  </a:ext>
                </a:extLst>
              </a:tr>
              <a:tr h="330756">
                <a:tc>
                  <a:txBody>
                    <a:bodyPr/>
                    <a:lstStyle/>
                    <a:p>
                      <a:pPr marL="92075" indent="0" algn="just" defTabSz="914400" rtl="0" eaLnBrk="1" fontAlgn="ctr" latinLnBrk="0" hangingPunct="1"/>
                      <a:r>
                        <a:rPr lang="en-US" sz="1400" b="0" i="0" u="none" strike="noStrike" kern="1200">
                          <a:solidFill>
                            <a:srgbClr val="000000"/>
                          </a:solidFill>
                          <a:effectLst/>
                          <a:latin typeface="Raleway" pitchFamily="2" charset="0"/>
                          <a:ea typeface="+mn-ea"/>
                          <a:cs typeface="+mn-cs"/>
                        </a:rPr>
                        <a:t>Output tax on IDS </a:t>
                      </a:r>
                      <a:r>
                        <a:rPr lang="en-US" sz="1400" b="1" i="0" u="none" strike="noStrike" kern="1200">
                          <a:solidFill>
                            <a:srgbClr val="000000"/>
                          </a:solidFill>
                          <a:effectLst/>
                          <a:latin typeface="Raleway" pitchFamily="2" charset="0"/>
                          <a:ea typeface="+mn-ea"/>
                          <a:cs typeface="+mn-cs"/>
                        </a:rPr>
                        <a:t>[G]</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400" b="0" i="0" u="none" strike="noStrike">
                          <a:solidFill>
                            <a:srgbClr val="000000"/>
                          </a:solidFill>
                          <a:effectLst/>
                          <a:latin typeface="Raleway" pitchFamily="2" charset="0"/>
                        </a:rPr>
                        <a:t>500.00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31908346"/>
                  </a:ext>
                </a:extLst>
              </a:tr>
              <a:tr h="330756">
                <a:tc>
                  <a:txBody>
                    <a:bodyPr/>
                    <a:lstStyle/>
                    <a:p>
                      <a:pPr marL="92075" indent="0" algn="just" defTabSz="914400" rtl="0" eaLnBrk="1" fontAlgn="ctr" latinLnBrk="0" hangingPunct="1"/>
                      <a:r>
                        <a:rPr lang="en-IN" sz="1400" b="1" i="0" u="none" strike="noStrike" kern="1200">
                          <a:solidFill>
                            <a:srgbClr val="000000"/>
                          </a:solidFill>
                          <a:effectLst/>
                          <a:latin typeface="Raleway" pitchFamily="2" charset="0"/>
                          <a:ea typeface="+mn-ea"/>
                          <a:cs typeface="+mn-cs"/>
                        </a:rPr>
                        <a:t>Formula  [(E*A/D)-(G*A/C)]</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400" b="1" i="0" u="none" strike="noStrike">
                          <a:solidFill>
                            <a:srgbClr val="000000"/>
                          </a:solidFill>
                          <a:effectLst/>
                          <a:latin typeface="Raleway" pitchFamily="2" charset="0"/>
                        </a:rPr>
                        <a:t>2,976.19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43536912"/>
                  </a:ext>
                </a:extLst>
              </a:tr>
            </a:tbl>
          </a:graphicData>
        </a:graphic>
      </p:graphicFrame>
      <p:sp>
        <p:nvSpPr>
          <p:cNvPr id="8" name="TextBox 7">
            <a:extLst>
              <a:ext uri="{FF2B5EF4-FFF2-40B4-BE49-F238E27FC236}">
                <a16:creationId xmlns:a16="http://schemas.microsoft.com/office/drawing/2014/main" xmlns="" id="{3E5CD935-F3DD-0A8E-171A-92F288399AD6}"/>
              </a:ext>
            </a:extLst>
          </p:cNvPr>
          <p:cNvSpPr txBox="1"/>
          <p:nvPr/>
        </p:nvSpPr>
        <p:spPr>
          <a:xfrm>
            <a:off x="495456" y="1286697"/>
            <a:ext cx="3543300" cy="384721"/>
          </a:xfrm>
          <a:prstGeom prst="rect">
            <a:avLst/>
          </a:prstGeom>
          <a:noFill/>
        </p:spPr>
        <p:txBody>
          <a:bodyPr wrap="square" rtlCol="0">
            <a:spAutoFit/>
          </a:bodyPr>
          <a:lstStyle/>
          <a:p>
            <a:r>
              <a:rPr lang="en-IN" sz="1900" b="1">
                <a:latin typeface="Raleway" pitchFamily="2" charset="0"/>
              </a:rPr>
              <a:t>Refund under Old Formula</a:t>
            </a:r>
          </a:p>
        </p:txBody>
      </p:sp>
      <p:sp>
        <p:nvSpPr>
          <p:cNvPr id="14" name="TextBox 13">
            <a:extLst>
              <a:ext uri="{FF2B5EF4-FFF2-40B4-BE49-F238E27FC236}">
                <a16:creationId xmlns:a16="http://schemas.microsoft.com/office/drawing/2014/main" xmlns="" id="{A797DD8A-001B-E823-D206-F18D945D96A5}"/>
              </a:ext>
            </a:extLst>
          </p:cNvPr>
          <p:cNvSpPr txBox="1"/>
          <p:nvPr/>
        </p:nvSpPr>
        <p:spPr>
          <a:xfrm>
            <a:off x="6096000" y="1286696"/>
            <a:ext cx="3543300" cy="384721"/>
          </a:xfrm>
          <a:prstGeom prst="rect">
            <a:avLst/>
          </a:prstGeom>
          <a:noFill/>
        </p:spPr>
        <p:txBody>
          <a:bodyPr wrap="square" rtlCol="0">
            <a:spAutoFit/>
          </a:bodyPr>
          <a:lstStyle/>
          <a:p>
            <a:r>
              <a:rPr lang="en-IN" sz="1900" b="1">
                <a:latin typeface="Raleway" pitchFamily="2" charset="0"/>
              </a:rPr>
              <a:t>Refund under New Formula</a:t>
            </a:r>
          </a:p>
        </p:txBody>
      </p:sp>
      <p:pic>
        <p:nvPicPr>
          <p:cNvPr id="3" name="Picture 2" descr="A logo with colorful people&#10;&#10;AI-generated content may be incorrect.">
            <a:extLst>
              <a:ext uri="{FF2B5EF4-FFF2-40B4-BE49-F238E27FC236}">
                <a16:creationId xmlns:a16="http://schemas.microsoft.com/office/drawing/2014/main" xmlns="" id="{2B64F37F-C186-7C59-3843-244743D391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0275" y="-938454"/>
            <a:ext cx="2989736" cy="2989736"/>
          </a:xfrm>
          <a:prstGeom prst="rect">
            <a:avLst/>
          </a:prstGeom>
        </p:spPr>
      </p:pic>
      <p:sp>
        <p:nvSpPr>
          <p:cNvPr id="9" name="Rectangle 8">
            <a:extLst>
              <a:ext uri="{FF2B5EF4-FFF2-40B4-BE49-F238E27FC236}">
                <a16:creationId xmlns:a16="http://schemas.microsoft.com/office/drawing/2014/main" xmlns="" id="{2CD5C9B7-A688-5C00-99D8-C44ACA603F7B}"/>
              </a:ext>
            </a:extLst>
          </p:cNvPr>
          <p:cNvSpPr/>
          <p:nvPr/>
        </p:nvSpPr>
        <p:spPr>
          <a:xfrm>
            <a:off x="0" y="6785496"/>
            <a:ext cx="12192000" cy="72504"/>
          </a:xfrm>
          <a:prstGeom prst="rect">
            <a:avLst/>
          </a:prstGeom>
          <a:solidFill>
            <a:srgbClr val="F4812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Raleway" pitchFamily="2" charset="0"/>
            </a:endParaRPr>
          </a:p>
        </p:txBody>
      </p:sp>
      <p:grpSp>
        <p:nvGrpSpPr>
          <p:cNvPr id="10" name="Group 9">
            <a:extLst>
              <a:ext uri="{FF2B5EF4-FFF2-40B4-BE49-F238E27FC236}">
                <a16:creationId xmlns:a16="http://schemas.microsoft.com/office/drawing/2014/main" xmlns="" id="{0774451C-CED4-3A83-8B3D-BBDA0FD218E1}"/>
              </a:ext>
            </a:extLst>
          </p:cNvPr>
          <p:cNvGrpSpPr/>
          <p:nvPr/>
        </p:nvGrpSpPr>
        <p:grpSpPr>
          <a:xfrm>
            <a:off x="379893" y="158615"/>
            <a:ext cx="9392421" cy="709293"/>
            <a:chOff x="379893" y="158615"/>
            <a:chExt cx="9392421" cy="709293"/>
          </a:xfrm>
        </p:grpSpPr>
        <p:sp>
          <p:nvSpPr>
            <p:cNvPr id="12" name="TextBox 11">
              <a:extLst>
                <a:ext uri="{FF2B5EF4-FFF2-40B4-BE49-F238E27FC236}">
                  <a16:creationId xmlns:a16="http://schemas.microsoft.com/office/drawing/2014/main" xmlns="" id="{BB4203AC-FAA7-0C20-F848-E7B1E39BCA49}"/>
                </a:ext>
              </a:extLst>
            </p:cNvPr>
            <p:cNvSpPr txBox="1"/>
            <p:nvPr/>
          </p:nvSpPr>
          <p:spPr>
            <a:xfrm>
              <a:off x="379893" y="158615"/>
              <a:ext cx="9392421" cy="658493"/>
            </a:xfrm>
            <a:prstGeom prst="rect">
              <a:avLst/>
            </a:prstGeom>
          </p:spPr>
          <p:txBody>
            <a:bodyPr vert="horz" lIns="91440" tIns="45720" rIns="91440" bIns="45720" rtlCol="0" anchor="ctr">
              <a:normAutofit lnSpcReduction="10000"/>
            </a:bodyPr>
            <a:lstStyle/>
            <a:p>
              <a:pPr defTabSz="914400">
                <a:lnSpc>
                  <a:spcPct val="90000"/>
                </a:lnSpc>
                <a:spcBef>
                  <a:spcPts val="1000"/>
                </a:spcBef>
                <a:spcAft>
                  <a:spcPts val="600"/>
                </a:spcAft>
              </a:pPr>
              <a:r>
                <a:rPr lang="en-US" sz="2400" b="1">
                  <a:solidFill>
                    <a:srgbClr val="374D81"/>
                  </a:solidFill>
                  <a:latin typeface="Raleway" pitchFamily="2" charset="0"/>
                  <a:cs typeface="Arial" panose="020B0604020202020204" pitchFamily="34" charset="0"/>
                </a:rPr>
                <a:t>Refund under Inverted Duty Structure (IDS)</a:t>
              </a:r>
              <a:br>
                <a:rPr lang="en-US" sz="2400" b="1">
                  <a:solidFill>
                    <a:srgbClr val="374D81"/>
                  </a:solidFill>
                  <a:latin typeface="Raleway" pitchFamily="2" charset="0"/>
                  <a:cs typeface="Arial" panose="020B0604020202020204" pitchFamily="34" charset="0"/>
                </a:rPr>
              </a:br>
              <a:r>
                <a:rPr lang="en-US" sz="1900" i="1">
                  <a:solidFill>
                    <a:srgbClr val="374D81"/>
                  </a:solidFill>
                  <a:latin typeface="Raleway" pitchFamily="2" charset="0"/>
                  <a:cs typeface="Arial" panose="020B0604020202020204" pitchFamily="34" charset="0"/>
                </a:rPr>
                <a:t>(Refund computation - Illustration)</a:t>
              </a:r>
            </a:p>
          </p:txBody>
        </p:sp>
        <p:grpSp>
          <p:nvGrpSpPr>
            <p:cNvPr id="19" name="Group 18">
              <a:extLst>
                <a:ext uri="{FF2B5EF4-FFF2-40B4-BE49-F238E27FC236}">
                  <a16:creationId xmlns:a16="http://schemas.microsoft.com/office/drawing/2014/main" xmlns="" id="{FDCE045B-1166-C92E-035B-855F979C6536}"/>
                </a:ext>
              </a:extLst>
            </p:cNvPr>
            <p:cNvGrpSpPr/>
            <p:nvPr/>
          </p:nvGrpSpPr>
          <p:grpSpPr>
            <a:xfrm>
              <a:off x="495456" y="807575"/>
              <a:ext cx="2743200" cy="60333"/>
              <a:chOff x="591751" y="962184"/>
              <a:chExt cx="2743200" cy="60333"/>
            </a:xfrm>
          </p:grpSpPr>
          <p:sp>
            <p:nvSpPr>
              <p:cNvPr id="24" name="Rectangle 23">
                <a:extLst>
                  <a:ext uri="{FF2B5EF4-FFF2-40B4-BE49-F238E27FC236}">
                    <a16:creationId xmlns:a16="http://schemas.microsoft.com/office/drawing/2014/main" xmlns="" id="{C81041D5-064B-94B9-3E73-9C4BB6A5507E}"/>
                  </a:ext>
                </a:extLst>
              </p:cNvPr>
              <p:cNvSpPr/>
              <p:nvPr/>
            </p:nvSpPr>
            <p:spPr>
              <a:xfrm>
                <a:off x="591751" y="962184"/>
                <a:ext cx="914400" cy="603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sp>
            <p:nvSpPr>
              <p:cNvPr id="26" name="Rectangle 25">
                <a:extLst>
                  <a:ext uri="{FF2B5EF4-FFF2-40B4-BE49-F238E27FC236}">
                    <a16:creationId xmlns:a16="http://schemas.microsoft.com/office/drawing/2014/main" xmlns="" id="{B3CBA077-C048-24E8-773A-7B496E0290DD}"/>
                  </a:ext>
                </a:extLst>
              </p:cNvPr>
              <p:cNvSpPr/>
              <p:nvPr/>
            </p:nvSpPr>
            <p:spPr>
              <a:xfrm>
                <a:off x="1506151" y="962184"/>
                <a:ext cx="914400" cy="6033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sp>
            <p:nvSpPr>
              <p:cNvPr id="28" name="Rectangle 27">
                <a:extLst>
                  <a:ext uri="{FF2B5EF4-FFF2-40B4-BE49-F238E27FC236}">
                    <a16:creationId xmlns:a16="http://schemas.microsoft.com/office/drawing/2014/main" xmlns="" id="{8FCD3262-DB67-AC1C-6D91-045440C4FCCB}"/>
                  </a:ext>
                </a:extLst>
              </p:cNvPr>
              <p:cNvSpPr/>
              <p:nvPr/>
            </p:nvSpPr>
            <p:spPr>
              <a:xfrm>
                <a:off x="2420551" y="962184"/>
                <a:ext cx="914400" cy="6033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grpSp>
      </p:grpSp>
    </p:spTree>
    <p:extLst>
      <p:ext uri="{BB962C8B-B14F-4D97-AF65-F5344CB8AC3E}">
        <p14:creationId xmlns:p14="http://schemas.microsoft.com/office/powerpoint/2010/main" val="4245774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xmlns="" id="{C9D717A4-80BD-B206-3FBE-782F2ADEF3D5}"/>
              </a:ext>
            </a:extLst>
          </p:cNvPr>
          <p:cNvSpPr txBox="1"/>
          <p:nvPr/>
        </p:nvSpPr>
        <p:spPr>
          <a:xfrm>
            <a:off x="436081" y="1032930"/>
            <a:ext cx="10623805" cy="4491871"/>
          </a:xfrm>
          <a:prstGeom prst="rect">
            <a:avLst/>
          </a:prstGeom>
          <a:noFill/>
        </p:spPr>
        <p:txBody>
          <a:bodyPr wrap="square" rtlCol="0">
            <a:spAutoFit/>
          </a:bodyPr>
          <a:lstStyle/>
          <a:p>
            <a:pPr marL="285750" indent="-285750" algn="just">
              <a:lnSpc>
                <a:spcPct val="150000"/>
              </a:lnSpc>
              <a:buClr>
                <a:srgbClr val="F48120"/>
              </a:buClr>
              <a:buFont typeface="Wingdings" panose="05000000000000000000" pitchFamily="2" charset="2"/>
              <a:buChar char="v"/>
            </a:pPr>
            <a:r>
              <a:rPr lang="en-US" sz="1200" b="1">
                <a:latin typeface="Raleway" pitchFamily="2" charset="0"/>
              </a:rPr>
              <a:t>Can refund under IDS category applicable where input and output is same ? (Circular 173/05/2022 – dated 06.07.22)</a:t>
            </a:r>
          </a:p>
          <a:p>
            <a:pPr marL="742950" lvl="1" indent="-285750" algn="just">
              <a:lnSpc>
                <a:spcPct val="150000"/>
              </a:lnSpc>
              <a:buClr>
                <a:srgbClr val="F48120"/>
              </a:buClr>
              <a:buFont typeface="Wingdings" panose="05000000000000000000" pitchFamily="2" charset="2"/>
              <a:buChar char="ü"/>
            </a:pPr>
            <a:r>
              <a:rPr lang="en-US" sz="1200">
                <a:latin typeface="Raleway" pitchFamily="2" charset="0"/>
              </a:rPr>
              <a:t>Clarified that refund under IDS is applicable in case where there is an accumulation due to higher rate of tax on inputs when compared to tax rate on output.</a:t>
            </a:r>
          </a:p>
          <a:p>
            <a:pPr marL="742950" lvl="1" indent="-285750" algn="just">
              <a:lnSpc>
                <a:spcPct val="150000"/>
              </a:lnSpc>
              <a:buClr>
                <a:srgbClr val="F48120"/>
              </a:buClr>
              <a:buFont typeface="Wingdings" panose="05000000000000000000" pitchFamily="2" charset="2"/>
              <a:buChar char="ü"/>
            </a:pPr>
            <a:r>
              <a:rPr lang="en-US" sz="1200">
                <a:latin typeface="Raleway" pitchFamily="2" charset="0"/>
              </a:rPr>
              <a:t>Where the input and output being same and different tax rates apply to both at different points of time, the same shall not be covered under IDS refund category.</a:t>
            </a:r>
          </a:p>
          <a:p>
            <a:pPr marL="742950" lvl="1" indent="-285750" algn="just">
              <a:lnSpc>
                <a:spcPct val="150000"/>
              </a:lnSpc>
              <a:buClr>
                <a:srgbClr val="F48120"/>
              </a:buClr>
              <a:buFont typeface="Wingdings" panose="05000000000000000000" pitchFamily="2" charset="2"/>
              <a:buChar char="ü"/>
            </a:pPr>
            <a:r>
              <a:rPr lang="en-US" sz="1200">
                <a:latin typeface="Raleway" pitchFamily="2" charset="0"/>
              </a:rPr>
              <a:t>In such cases, where there is an accumulation due to concessional rate of tax on output tax rate, then IDS is applicable</a:t>
            </a:r>
          </a:p>
          <a:p>
            <a:pPr marL="742950" lvl="1" indent="-285750" algn="just">
              <a:lnSpc>
                <a:spcPct val="150000"/>
              </a:lnSpc>
              <a:buClr>
                <a:srgbClr val="F48120"/>
              </a:buClr>
              <a:buFont typeface="Wingdings" panose="05000000000000000000" pitchFamily="2" charset="2"/>
              <a:buChar char="ü"/>
            </a:pPr>
            <a:r>
              <a:rPr lang="en-US" sz="1200">
                <a:latin typeface="Raleway" pitchFamily="2" charset="0"/>
              </a:rPr>
              <a:t>IDS is not applicable in the case where output tax on goods is </a:t>
            </a:r>
          </a:p>
          <a:p>
            <a:pPr marL="1200150" lvl="2" indent="-285750" algn="just">
              <a:lnSpc>
                <a:spcPct val="150000"/>
              </a:lnSpc>
              <a:buClr>
                <a:srgbClr val="F48120"/>
              </a:buClr>
              <a:buFont typeface="Arial" panose="020B0604020202020204" pitchFamily="34" charset="0"/>
              <a:buChar char="•"/>
            </a:pPr>
            <a:r>
              <a:rPr lang="en-US" sz="1200">
                <a:latin typeface="Raleway" pitchFamily="2" charset="0"/>
              </a:rPr>
              <a:t>Exempted</a:t>
            </a:r>
          </a:p>
          <a:p>
            <a:pPr marL="1200150" lvl="2" indent="-285750" algn="just">
              <a:lnSpc>
                <a:spcPct val="150000"/>
              </a:lnSpc>
              <a:buClr>
                <a:srgbClr val="F48120"/>
              </a:buClr>
              <a:buFont typeface="Arial" panose="020B0604020202020204" pitchFamily="34" charset="0"/>
              <a:buChar char="•"/>
            </a:pPr>
            <a:r>
              <a:rPr lang="en-US" sz="1200">
                <a:latin typeface="Raleway" pitchFamily="2" charset="0"/>
              </a:rPr>
              <a:t>Nil rate</a:t>
            </a:r>
          </a:p>
          <a:p>
            <a:pPr marL="1200150" lvl="2" indent="-285750" algn="just">
              <a:lnSpc>
                <a:spcPct val="150000"/>
              </a:lnSpc>
              <a:buClr>
                <a:srgbClr val="F48120"/>
              </a:buClr>
              <a:buFont typeface="Arial" panose="020B0604020202020204" pitchFamily="34" charset="0"/>
              <a:buChar char="•"/>
            </a:pPr>
            <a:r>
              <a:rPr lang="en-US" sz="1200">
                <a:latin typeface="Raleway" pitchFamily="2" charset="0"/>
              </a:rPr>
              <a:t>Good which are notified by the Government on the non applicability of IDS.</a:t>
            </a:r>
          </a:p>
          <a:p>
            <a:pPr lvl="2" algn="just">
              <a:lnSpc>
                <a:spcPct val="150000"/>
              </a:lnSpc>
              <a:buClr>
                <a:srgbClr val="F48120"/>
              </a:buClr>
            </a:pPr>
            <a:endParaRPr lang="en-US" sz="1200">
              <a:latin typeface="Raleway" pitchFamily="2" charset="0"/>
            </a:endParaRPr>
          </a:p>
          <a:p>
            <a:pPr marL="285750" indent="-285750" algn="just">
              <a:lnSpc>
                <a:spcPct val="150000"/>
              </a:lnSpc>
              <a:buClr>
                <a:srgbClr val="F48120"/>
              </a:buClr>
              <a:buFont typeface="Wingdings" panose="05000000000000000000" pitchFamily="2" charset="2"/>
              <a:buChar char="v"/>
            </a:pPr>
            <a:r>
              <a:rPr lang="en-US" sz="1200" b="1">
                <a:latin typeface="Raleway" pitchFamily="2" charset="0"/>
              </a:rPr>
              <a:t>New formula under Rule 89 (5)  - Where the Net ITC includes Input services (Circular 181 /13/2022 – GST dated 10.11.22)</a:t>
            </a:r>
          </a:p>
          <a:p>
            <a:pPr marL="742950" lvl="1" indent="-285750" algn="just">
              <a:lnSpc>
                <a:spcPct val="150000"/>
              </a:lnSpc>
              <a:buClr>
                <a:srgbClr val="F48120"/>
              </a:buClr>
              <a:buFont typeface="Wingdings" panose="05000000000000000000" pitchFamily="2" charset="2"/>
              <a:buChar char="ü"/>
            </a:pPr>
            <a:r>
              <a:rPr lang="en-US" sz="1200">
                <a:latin typeface="Raleway" pitchFamily="2" charset="0"/>
              </a:rPr>
              <a:t>As this is a prospective amendment, the new formula is  be applicable for refund applications filed on or after 05.07.22. </a:t>
            </a:r>
          </a:p>
          <a:p>
            <a:pPr marL="742950" lvl="1" indent="-285750" algn="just">
              <a:lnSpc>
                <a:spcPct val="150000"/>
              </a:lnSpc>
              <a:buClr>
                <a:srgbClr val="F48120"/>
              </a:buClr>
              <a:buFont typeface="Wingdings" panose="05000000000000000000" pitchFamily="2" charset="2"/>
              <a:buChar char="ü"/>
            </a:pPr>
            <a:r>
              <a:rPr lang="en-US" sz="1200">
                <a:latin typeface="Raleway" pitchFamily="2" charset="0"/>
              </a:rPr>
              <a:t>For applications filed before 05.07.22,  - Old formula is applicable</a:t>
            </a:r>
          </a:p>
          <a:p>
            <a:pPr marL="742950" lvl="1" indent="-285750" algn="just">
              <a:lnSpc>
                <a:spcPct val="150000"/>
              </a:lnSpc>
              <a:buClr>
                <a:srgbClr val="F48120"/>
              </a:buClr>
              <a:buFont typeface="Wingdings" panose="05000000000000000000" pitchFamily="2" charset="2"/>
              <a:buChar char="ü"/>
            </a:pPr>
            <a:r>
              <a:rPr lang="en-US" sz="1200">
                <a:latin typeface="Raleway" pitchFamily="2" charset="0"/>
              </a:rPr>
              <a:t>Restriction placed on refund of </a:t>
            </a:r>
            <a:r>
              <a:rPr lang="en-US" sz="1200" err="1">
                <a:latin typeface="Raleway" pitchFamily="2" charset="0"/>
              </a:rPr>
              <a:t>Unutilised</a:t>
            </a:r>
            <a:r>
              <a:rPr lang="en-US" sz="1200">
                <a:latin typeface="Raleway" pitchFamily="2" charset="0"/>
              </a:rPr>
              <a:t> ITC on account of IDS on edible oils and coal, shall apply prospectively, i.e., for all refund applications to be made on or after 18 July 2022.</a:t>
            </a:r>
          </a:p>
        </p:txBody>
      </p:sp>
      <p:pic>
        <p:nvPicPr>
          <p:cNvPr id="14" name="Picture 13" descr="A logo with colorful people&#10;&#10;AI-generated content may be incorrect.">
            <a:extLst>
              <a:ext uri="{FF2B5EF4-FFF2-40B4-BE49-F238E27FC236}">
                <a16:creationId xmlns:a16="http://schemas.microsoft.com/office/drawing/2014/main" xmlns="" id="{302C7F88-DD81-96BB-390C-3595D9F623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0275" y="-938454"/>
            <a:ext cx="2989736" cy="2989736"/>
          </a:xfrm>
          <a:prstGeom prst="rect">
            <a:avLst/>
          </a:prstGeom>
        </p:spPr>
      </p:pic>
      <p:sp>
        <p:nvSpPr>
          <p:cNvPr id="20" name="Rectangle 19">
            <a:extLst>
              <a:ext uri="{FF2B5EF4-FFF2-40B4-BE49-F238E27FC236}">
                <a16:creationId xmlns:a16="http://schemas.microsoft.com/office/drawing/2014/main" xmlns="" id="{2BD4E223-D7E1-D0AA-056D-D5E8C05A9AA4}"/>
              </a:ext>
            </a:extLst>
          </p:cNvPr>
          <p:cNvSpPr/>
          <p:nvPr/>
        </p:nvSpPr>
        <p:spPr>
          <a:xfrm>
            <a:off x="0" y="6785496"/>
            <a:ext cx="12192000" cy="72504"/>
          </a:xfrm>
          <a:prstGeom prst="rect">
            <a:avLst/>
          </a:prstGeom>
          <a:solidFill>
            <a:srgbClr val="F4812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Raleway" pitchFamily="2" charset="0"/>
            </a:endParaRPr>
          </a:p>
        </p:txBody>
      </p:sp>
      <p:grpSp>
        <p:nvGrpSpPr>
          <p:cNvPr id="27" name="Group 26">
            <a:extLst>
              <a:ext uri="{FF2B5EF4-FFF2-40B4-BE49-F238E27FC236}">
                <a16:creationId xmlns:a16="http://schemas.microsoft.com/office/drawing/2014/main" xmlns="" id="{ECE92AB2-EDFB-91C4-B727-265994142FA9}"/>
              </a:ext>
            </a:extLst>
          </p:cNvPr>
          <p:cNvGrpSpPr/>
          <p:nvPr/>
        </p:nvGrpSpPr>
        <p:grpSpPr>
          <a:xfrm>
            <a:off x="379893" y="158615"/>
            <a:ext cx="9392421" cy="709293"/>
            <a:chOff x="379893" y="158615"/>
            <a:chExt cx="9392421" cy="709293"/>
          </a:xfrm>
        </p:grpSpPr>
        <p:sp>
          <p:nvSpPr>
            <p:cNvPr id="28" name="TextBox 27">
              <a:extLst>
                <a:ext uri="{FF2B5EF4-FFF2-40B4-BE49-F238E27FC236}">
                  <a16:creationId xmlns:a16="http://schemas.microsoft.com/office/drawing/2014/main" xmlns="" id="{D2DA3592-F5DC-61F0-CC5E-D4E2113D0E9E}"/>
                </a:ext>
              </a:extLst>
            </p:cNvPr>
            <p:cNvSpPr txBox="1"/>
            <p:nvPr/>
          </p:nvSpPr>
          <p:spPr>
            <a:xfrm>
              <a:off x="379893" y="158615"/>
              <a:ext cx="9392421" cy="658493"/>
            </a:xfrm>
            <a:prstGeom prst="rect">
              <a:avLst/>
            </a:prstGeom>
          </p:spPr>
          <p:txBody>
            <a:bodyPr vert="horz" lIns="91440" tIns="45720" rIns="91440" bIns="45720" rtlCol="0" anchor="ctr">
              <a:normAutofit lnSpcReduction="10000"/>
            </a:bodyPr>
            <a:lstStyle/>
            <a:p>
              <a:pPr defTabSz="914400">
                <a:lnSpc>
                  <a:spcPct val="90000"/>
                </a:lnSpc>
                <a:spcBef>
                  <a:spcPts val="1000"/>
                </a:spcBef>
                <a:spcAft>
                  <a:spcPts val="600"/>
                </a:spcAft>
              </a:pPr>
              <a:r>
                <a:rPr lang="en-US" sz="2400" b="1">
                  <a:solidFill>
                    <a:srgbClr val="374D81"/>
                  </a:solidFill>
                  <a:latin typeface="Raleway" pitchFamily="2" charset="0"/>
                  <a:cs typeface="Arial" panose="020B0604020202020204" pitchFamily="34" charset="0"/>
                </a:rPr>
                <a:t>Refund under Inverted Duty Structure (IDS)</a:t>
              </a:r>
              <a:br>
                <a:rPr lang="en-US" sz="2400" b="1">
                  <a:solidFill>
                    <a:srgbClr val="374D81"/>
                  </a:solidFill>
                  <a:latin typeface="Raleway" pitchFamily="2" charset="0"/>
                  <a:cs typeface="Arial" panose="020B0604020202020204" pitchFamily="34" charset="0"/>
                </a:rPr>
              </a:br>
              <a:r>
                <a:rPr lang="en-US" sz="1900" i="1">
                  <a:solidFill>
                    <a:srgbClr val="374D81"/>
                  </a:solidFill>
                  <a:latin typeface="Raleway" pitchFamily="2" charset="0"/>
                  <a:cs typeface="Arial" panose="020B0604020202020204" pitchFamily="34" charset="0"/>
                </a:rPr>
                <a:t>(Key changes and clarifications)</a:t>
              </a:r>
            </a:p>
          </p:txBody>
        </p:sp>
        <p:grpSp>
          <p:nvGrpSpPr>
            <p:cNvPr id="29" name="Group 28">
              <a:extLst>
                <a:ext uri="{FF2B5EF4-FFF2-40B4-BE49-F238E27FC236}">
                  <a16:creationId xmlns:a16="http://schemas.microsoft.com/office/drawing/2014/main" xmlns="" id="{F56565A0-4885-F737-BC07-6234716A0D61}"/>
                </a:ext>
              </a:extLst>
            </p:cNvPr>
            <p:cNvGrpSpPr/>
            <p:nvPr/>
          </p:nvGrpSpPr>
          <p:grpSpPr>
            <a:xfrm>
              <a:off x="495456" y="807575"/>
              <a:ext cx="2743200" cy="60333"/>
              <a:chOff x="591751" y="962184"/>
              <a:chExt cx="2743200" cy="60333"/>
            </a:xfrm>
          </p:grpSpPr>
          <p:sp>
            <p:nvSpPr>
              <p:cNvPr id="30" name="Rectangle 29">
                <a:extLst>
                  <a:ext uri="{FF2B5EF4-FFF2-40B4-BE49-F238E27FC236}">
                    <a16:creationId xmlns:a16="http://schemas.microsoft.com/office/drawing/2014/main" xmlns="" id="{82DFB6E2-C2DF-67C4-0D83-D0B0D5D586C1}"/>
                  </a:ext>
                </a:extLst>
              </p:cNvPr>
              <p:cNvSpPr/>
              <p:nvPr/>
            </p:nvSpPr>
            <p:spPr>
              <a:xfrm>
                <a:off x="591751" y="962184"/>
                <a:ext cx="914400" cy="603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sp>
            <p:nvSpPr>
              <p:cNvPr id="31" name="Rectangle 30">
                <a:extLst>
                  <a:ext uri="{FF2B5EF4-FFF2-40B4-BE49-F238E27FC236}">
                    <a16:creationId xmlns:a16="http://schemas.microsoft.com/office/drawing/2014/main" xmlns="" id="{9C9378FB-0E9A-5F4F-7E79-EEF100DA8A89}"/>
                  </a:ext>
                </a:extLst>
              </p:cNvPr>
              <p:cNvSpPr/>
              <p:nvPr/>
            </p:nvSpPr>
            <p:spPr>
              <a:xfrm>
                <a:off x="1506151" y="962184"/>
                <a:ext cx="914400" cy="6033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sp>
            <p:nvSpPr>
              <p:cNvPr id="32" name="Rectangle 31">
                <a:extLst>
                  <a:ext uri="{FF2B5EF4-FFF2-40B4-BE49-F238E27FC236}">
                    <a16:creationId xmlns:a16="http://schemas.microsoft.com/office/drawing/2014/main" xmlns="" id="{72D60727-8833-5B55-B068-B2C8BD3270FC}"/>
                  </a:ext>
                </a:extLst>
              </p:cNvPr>
              <p:cNvSpPr/>
              <p:nvPr/>
            </p:nvSpPr>
            <p:spPr>
              <a:xfrm>
                <a:off x="2420551" y="962184"/>
                <a:ext cx="914400" cy="6033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grpSp>
      </p:grpSp>
    </p:spTree>
    <p:extLst>
      <p:ext uri="{BB962C8B-B14F-4D97-AF65-F5344CB8AC3E}">
        <p14:creationId xmlns:p14="http://schemas.microsoft.com/office/powerpoint/2010/main" val="318165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76D5483-4D23-AF51-685D-CC38FAD4F760}"/>
            </a:ext>
          </a:extLst>
        </p:cNvPr>
        <p:cNvGrpSpPr/>
        <p:nvPr/>
      </p:nvGrpSpPr>
      <p:grpSpPr>
        <a:xfrm>
          <a:off x="0" y="0"/>
          <a:ext cx="0" cy="0"/>
          <a:chOff x="0" y="0"/>
          <a:chExt cx="0" cy="0"/>
        </a:xfrm>
      </p:grpSpPr>
      <p:pic>
        <p:nvPicPr>
          <p:cNvPr id="6" name="Picture 5" descr="A logo with colorful people&#10;&#10;AI-generated content may be incorrect.">
            <a:extLst>
              <a:ext uri="{FF2B5EF4-FFF2-40B4-BE49-F238E27FC236}">
                <a16:creationId xmlns:a16="http://schemas.microsoft.com/office/drawing/2014/main" xmlns="" id="{A48A97EC-2421-4DD1-ADA0-01B575613E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0275" y="-938454"/>
            <a:ext cx="2989736" cy="2989736"/>
          </a:xfrm>
          <a:prstGeom prst="rect">
            <a:avLst/>
          </a:prstGeom>
        </p:spPr>
      </p:pic>
      <p:sp>
        <p:nvSpPr>
          <p:cNvPr id="8" name="Rectangle 7">
            <a:extLst>
              <a:ext uri="{FF2B5EF4-FFF2-40B4-BE49-F238E27FC236}">
                <a16:creationId xmlns:a16="http://schemas.microsoft.com/office/drawing/2014/main" xmlns="" id="{AD3B184F-BBB4-7E23-F8A3-C5C0C0D3BE8B}"/>
              </a:ext>
            </a:extLst>
          </p:cNvPr>
          <p:cNvSpPr/>
          <p:nvPr/>
        </p:nvSpPr>
        <p:spPr>
          <a:xfrm rot="16200000" flipV="1">
            <a:off x="-3334182" y="3334179"/>
            <a:ext cx="6858001" cy="189641"/>
          </a:xfrm>
          <a:prstGeom prst="rect">
            <a:avLst/>
          </a:prstGeom>
          <a:solidFill>
            <a:srgbClr val="F48120"/>
          </a:solidFill>
          <a:ln w="12700" cap="flat" cmpd="sng" algn="ctr">
            <a:solidFill>
              <a:srgbClr val="F4812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n" panose="02020603050405020304"/>
              <a:ea typeface="+mn-ea"/>
              <a:cs typeface="+mn-cs"/>
            </a:endParaRPr>
          </a:p>
        </p:txBody>
      </p:sp>
      <p:sp>
        <p:nvSpPr>
          <p:cNvPr id="9" name="Rectangle 8">
            <a:extLst>
              <a:ext uri="{FF2B5EF4-FFF2-40B4-BE49-F238E27FC236}">
                <a16:creationId xmlns:a16="http://schemas.microsoft.com/office/drawing/2014/main" xmlns="" id="{6DF72AD0-5376-C344-65E6-0D8F86F8CC4A}"/>
              </a:ext>
            </a:extLst>
          </p:cNvPr>
          <p:cNvSpPr/>
          <p:nvPr/>
        </p:nvSpPr>
        <p:spPr>
          <a:xfrm rot="16200000" flipV="1">
            <a:off x="-3183480" y="3373121"/>
            <a:ext cx="6858001" cy="111760"/>
          </a:xfrm>
          <a:prstGeom prst="rect">
            <a:avLst/>
          </a:prstGeom>
          <a:solidFill>
            <a:srgbClr val="B9DB37"/>
          </a:solidFill>
          <a:ln w="12700" cap="flat" cmpd="sng" algn="ctr">
            <a:solidFill>
              <a:srgbClr val="B9DB3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n" panose="02020603050405020304"/>
              <a:ea typeface="+mn-ea"/>
              <a:cs typeface="+mn-cs"/>
            </a:endParaRPr>
          </a:p>
        </p:txBody>
      </p:sp>
      <p:sp>
        <p:nvSpPr>
          <p:cNvPr id="10" name="Rectangle 9">
            <a:extLst>
              <a:ext uri="{FF2B5EF4-FFF2-40B4-BE49-F238E27FC236}">
                <a16:creationId xmlns:a16="http://schemas.microsoft.com/office/drawing/2014/main" xmlns="" id="{D2D793B1-D8AD-9C6F-C3B8-F9CF6183C6A7}"/>
              </a:ext>
            </a:extLst>
          </p:cNvPr>
          <p:cNvSpPr/>
          <p:nvPr/>
        </p:nvSpPr>
        <p:spPr>
          <a:xfrm rot="16200000" flipV="1">
            <a:off x="-3071720" y="3373121"/>
            <a:ext cx="6858001" cy="111760"/>
          </a:xfrm>
          <a:prstGeom prst="rect">
            <a:avLst/>
          </a:prstGeom>
          <a:solidFill>
            <a:srgbClr val="00B0F0"/>
          </a:solidFill>
          <a:ln w="1270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n" panose="02020603050405020304"/>
              <a:ea typeface="+mn-ea"/>
              <a:cs typeface="+mn-cs"/>
            </a:endParaRPr>
          </a:p>
        </p:txBody>
      </p:sp>
      <p:sp>
        <p:nvSpPr>
          <p:cNvPr id="11" name="Rectangle 10">
            <a:extLst>
              <a:ext uri="{FF2B5EF4-FFF2-40B4-BE49-F238E27FC236}">
                <a16:creationId xmlns:a16="http://schemas.microsoft.com/office/drawing/2014/main" xmlns="" id="{C2908940-06C0-5A00-B373-CEE83350252D}"/>
              </a:ext>
            </a:extLst>
          </p:cNvPr>
          <p:cNvSpPr/>
          <p:nvPr/>
        </p:nvSpPr>
        <p:spPr>
          <a:xfrm>
            <a:off x="7508240" y="4616458"/>
            <a:ext cx="345440" cy="21970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16FEAFFB-79CD-D8BD-CB7B-24A033A91A38}"/>
              </a:ext>
            </a:extLst>
          </p:cNvPr>
          <p:cNvSpPr/>
          <p:nvPr/>
        </p:nvSpPr>
        <p:spPr>
          <a:xfrm rot="307211">
            <a:off x="11238177" y="4927819"/>
            <a:ext cx="373580" cy="33455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xmlns="" id="{ACCC78DA-3590-C350-5291-8A157970C1B5}"/>
              </a:ext>
            </a:extLst>
          </p:cNvPr>
          <p:cNvGrpSpPr/>
          <p:nvPr/>
        </p:nvGrpSpPr>
        <p:grpSpPr>
          <a:xfrm>
            <a:off x="748397" y="3957805"/>
            <a:ext cx="2743200" cy="60333"/>
            <a:chOff x="591751" y="962184"/>
            <a:chExt cx="2743200" cy="60333"/>
          </a:xfrm>
        </p:grpSpPr>
        <p:sp>
          <p:nvSpPr>
            <p:cNvPr id="12" name="Rectangle 11">
              <a:extLst>
                <a:ext uri="{FF2B5EF4-FFF2-40B4-BE49-F238E27FC236}">
                  <a16:creationId xmlns:a16="http://schemas.microsoft.com/office/drawing/2014/main" xmlns="" id="{FF53BDD5-8335-0474-D1F6-179B490A65CF}"/>
                </a:ext>
              </a:extLst>
            </p:cNvPr>
            <p:cNvSpPr/>
            <p:nvPr/>
          </p:nvSpPr>
          <p:spPr>
            <a:xfrm>
              <a:off x="591751" y="962184"/>
              <a:ext cx="914400" cy="603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sp>
          <p:nvSpPr>
            <p:cNvPr id="13" name="Rectangle 12">
              <a:extLst>
                <a:ext uri="{FF2B5EF4-FFF2-40B4-BE49-F238E27FC236}">
                  <a16:creationId xmlns:a16="http://schemas.microsoft.com/office/drawing/2014/main" xmlns="" id="{4B91C126-20C0-90E2-8326-CFB1380516C3}"/>
                </a:ext>
              </a:extLst>
            </p:cNvPr>
            <p:cNvSpPr/>
            <p:nvPr/>
          </p:nvSpPr>
          <p:spPr>
            <a:xfrm>
              <a:off x="1506151" y="962184"/>
              <a:ext cx="914400" cy="6033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sp>
          <p:nvSpPr>
            <p:cNvPr id="15" name="Rectangle 14">
              <a:extLst>
                <a:ext uri="{FF2B5EF4-FFF2-40B4-BE49-F238E27FC236}">
                  <a16:creationId xmlns:a16="http://schemas.microsoft.com/office/drawing/2014/main" xmlns="" id="{7BCEB14A-ED52-1C5A-55DE-7D0D9E860BA5}"/>
                </a:ext>
              </a:extLst>
            </p:cNvPr>
            <p:cNvSpPr/>
            <p:nvPr/>
          </p:nvSpPr>
          <p:spPr>
            <a:xfrm>
              <a:off x="2420551" y="962184"/>
              <a:ext cx="914400" cy="6033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grpSp>
      <p:pic>
        <p:nvPicPr>
          <p:cNvPr id="16" name="Picture 15" descr="Stacks of gold coins">
            <a:extLst>
              <a:ext uri="{FF2B5EF4-FFF2-40B4-BE49-F238E27FC236}">
                <a16:creationId xmlns:a16="http://schemas.microsoft.com/office/drawing/2014/main" xmlns="" id="{9DF53EE3-E63D-7FD3-8AF4-019057180096}"/>
              </a:ext>
            </a:extLst>
          </p:cNvPr>
          <p:cNvPicPr>
            <a:picLocks noChangeAspect="1"/>
          </p:cNvPicPr>
          <p:nvPr/>
        </p:nvPicPr>
        <p:blipFill>
          <a:blip r:embed="rId3" cstate="print">
            <a:extLst>
              <a:ext uri="{28A0092B-C50C-407E-A947-70E740481C1C}">
                <a14:useLocalDpi xmlns:a14="http://schemas.microsoft.com/office/drawing/2010/main" val="0"/>
              </a:ext>
            </a:extLst>
          </a:blip>
          <a:srcRect l="17893" r="17893"/>
          <a:stretch/>
        </p:blipFill>
        <p:spPr>
          <a:xfrm>
            <a:off x="7800443" y="2568202"/>
            <a:ext cx="3941064" cy="4096512"/>
          </a:xfrm>
          <a:prstGeom prst="rect">
            <a:avLst/>
          </a:prstGeom>
        </p:spPr>
      </p:pic>
      <p:sp>
        <p:nvSpPr>
          <p:cNvPr id="2" name="Title 1">
            <a:extLst>
              <a:ext uri="{FF2B5EF4-FFF2-40B4-BE49-F238E27FC236}">
                <a16:creationId xmlns:a16="http://schemas.microsoft.com/office/drawing/2014/main" xmlns="" id="{2E3502DA-C783-91A2-A6E5-0EFB5C8EB220}"/>
              </a:ext>
            </a:extLst>
          </p:cNvPr>
          <p:cNvSpPr txBox="1">
            <a:spLocks/>
          </p:cNvSpPr>
          <p:nvPr/>
        </p:nvSpPr>
        <p:spPr>
          <a:xfrm>
            <a:off x="593604" y="1589024"/>
            <a:ext cx="7369163" cy="239775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Raleway" pitchFamily="2" charset="0"/>
              </a:rPr>
              <a:t>Refund to </a:t>
            </a:r>
            <a:r>
              <a:rPr lang="en-US" sz="4000" b="1">
                <a:latin typeface="Raleway" pitchFamily="2" charset="0"/>
              </a:rPr>
              <a:t>Unregistered</a:t>
            </a:r>
            <a:r>
              <a:rPr lang="en-US" sz="4000" b="1" dirty="0">
                <a:latin typeface="Raleway" pitchFamily="2" charset="0"/>
              </a:rPr>
              <a:t> person, Merchant exporter and Refund under deemed exports</a:t>
            </a:r>
            <a:endParaRPr lang="en-IN" sz="4000" b="1" dirty="0">
              <a:latin typeface="Raleway" pitchFamily="2" charset="0"/>
            </a:endParaRPr>
          </a:p>
        </p:txBody>
      </p:sp>
    </p:spTree>
    <p:extLst>
      <p:ext uri="{BB962C8B-B14F-4D97-AF65-F5344CB8AC3E}">
        <p14:creationId xmlns:p14="http://schemas.microsoft.com/office/powerpoint/2010/main" val="1820629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ACA3FF0-B158-4F04-E6E0-7EBB6B55DF5C}"/>
            </a:ext>
          </a:extLst>
        </p:cNvPr>
        <p:cNvGrpSpPr/>
        <p:nvPr/>
      </p:nvGrpSpPr>
      <p:grpSpPr>
        <a:xfrm>
          <a:off x="0" y="0"/>
          <a:ext cx="0" cy="0"/>
          <a:chOff x="0" y="0"/>
          <a:chExt cx="0" cy="0"/>
        </a:xfrm>
      </p:grpSpPr>
      <p:sp>
        <p:nvSpPr>
          <p:cNvPr id="19" name="TextBox 18">
            <a:extLst>
              <a:ext uri="{FF2B5EF4-FFF2-40B4-BE49-F238E27FC236}">
                <a16:creationId xmlns:a16="http://schemas.microsoft.com/office/drawing/2014/main" xmlns="" id="{40923952-2C07-76DF-FC04-28347139C95A}"/>
              </a:ext>
            </a:extLst>
          </p:cNvPr>
          <p:cNvSpPr txBox="1"/>
          <p:nvPr/>
        </p:nvSpPr>
        <p:spPr>
          <a:xfrm>
            <a:off x="436081" y="1032930"/>
            <a:ext cx="10623805" cy="6707862"/>
          </a:xfrm>
          <a:prstGeom prst="rect">
            <a:avLst/>
          </a:prstGeom>
          <a:noFill/>
        </p:spPr>
        <p:txBody>
          <a:bodyPr wrap="square" rtlCol="0">
            <a:spAutoFit/>
          </a:bodyPr>
          <a:lstStyle/>
          <a:p>
            <a:pPr marL="285750" indent="-285750" algn="just">
              <a:lnSpc>
                <a:spcPct val="150000"/>
              </a:lnSpc>
              <a:buClr>
                <a:srgbClr val="F48120"/>
              </a:buClr>
              <a:buFont typeface="Wingdings" panose="05000000000000000000" pitchFamily="2" charset="2"/>
              <a:buChar char="v"/>
            </a:pPr>
            <a:r>
              <a:rPr lang="en-US" sz="1200" b="1">
                <a:latin typeface="Raleway" pitchFamily="2" charset="0"/>
              </a:rPr>
              <a:t>Circular No 188/20/2022 </a:t>
            </a:r>
            <a:r>
              <a:rPr lang="en-US" sz="1200">
                <a:latin typeface="Raleway" pitchFamily="2" charset="0"/>
              </a:rPr>
              <a:t>dated 27.12.2022 has been issued along with amendment in GST rules providing mechanism for un-registered person to claim refund and verification to be carried out by the Proper officer for allowing refund application of such nature by un-registered person.</a:t>
            </a:r>
          </a:p>
          <a:p>
            <a:pPr algn="just">
              <a:lnSpc>
                <a:spcPct val="150000"/>
              </a:lnSpc>
              <a:buClr>
                <a:srgbClr val="F48120"/>
              </a:buClr>
            </a:pPr>
            <a:r>
              <a:rPr lang="en-US" sz="1200">
                <a:latin typeface="Raleway" pitchFamily="2" charset="0"/>
              </a:rPr>
              <a:t> </a:t>
            </a:r>
          </a:p>
          <a:p>
            <a:pPr marL="285750" indent="-285750" algn="just">
              <a:lnSpc>
                <a:spcPct val="150000"/>
              </a:lnSpc>
              <a:buClr>
                <a:srgbClr val="F48120"/>
              </a:buClr>
              <a:buFont typeface="Wingdings" panose="05000000000000000000" pitchFamily="2" charset="2"/>
              <a:buChar char="v"/>
            </a:pPr>
            <a:r>
              <a:rPr lang="en-US" sz="1200" b="1">
                <a:latin typeface="Raleway" pitchFamily="2" charset="0"/>
              </a:rPr>
              <a:t>Eligibility:</a:t>
            </a:r>
          </a:p>
          <a:p>
            <a:pPr marL="720725" indent="-365125" algn="just">
              <a:lnSpc>
                <a:spcPct val="150000"/>
              </a:lnSpc>
              <a:buClr>
                <a:srgbClr val="F48120"/>
              </a:buClr>
              <a:buFont typeface="Wingdings" panose="05000000000000000000" pitchFamily="2" charset="2"/>
              <a:buChar char="ü"/>
            </a:pPr>
            <a:r>
              <a:rPr lang="en-US" sz="1200">
                <a:latin typeface="Raleway" pitchFamily="2" charset="0"/>
              </a:rPr>
              <a:t>In case of </a:t>
            </a:r>
            <a:r>
              <a:rPr lang="en-US" sz="1200" b="1">
                <a:latin typeface="Raleway" pitchFamily="2" charset="0"/>
              </a:rPr>
              <a:t>TERMINATION </a:t>
            </a:r>
            <a:r>
              <a:rPr lang="en-US" sz="1200">
                <a:latin typeface="Raleway" pitchFamily="2" charset="0"/>
              </a:rPr>
              <a:t>of contracts with unregistered recipients for </a:t>
            </a:r>
            <a:r>
              <a:rPr lang="en-US" sz="1200" b="1">
                <a:latin typeface="Raleway" pitchFamily="2" charset="0"/>
              </a:rPr>
              <a:t>construction of flat/building </a:t>
            </a:r>
            <a:r>
              <a:rPr lang="en-US" sz="1200">
                <a:latin typeface="Raleway" pitchFamily="2" charset="0"/>
              </a:rPr>
              <a:t>or on termination of </a:t>
            </a:r>
            <a:r>
              <a:rPr lang="en-US" sz="1200" b="1">
                <a:latin typeface="Raleway" pitchFamily="2" charset="0"/>
              </a:rPr>
              <a:t>long-term insurance policy</a:t>
            </a:r>
            <a:r>
              <a:rPr lang="en-US" sz="1200">
                <a:latin typeface="Raleway" pitchFamily="2" charset="0"/>
              </a:rPr>
              <a:t>,</a:t>
            </a:r>
          </a:p>
          <a:p>
            <a:pPr marL="720725" indent="-365125" algn="just">
              <a:lnSpc>
                <a:spcPct val="150000"/>
              </a:lnSpc>
              <a:buClr>
                <a:srgbClr val="F48120"/>
              </a:buClr>
              <a:buFont typeface="Wingdings" panose="05000000000000000000" pitchFamily="2" charset="2"/>
              <a:buChar char="ü"/>
            </a:pPr>
            <a:r>
              <a:rPr lang="en-US" sz="1200" b="1">
                <a:latin typeface="Raleway" pitchFamily="2" charset="0"/>
              </a:rPr>
              <a:t>Time limit </a:t>
            </a:r>
            <a:r>
              <a:rPr lang="en-US" sz="1200">
                <a:latin typeface="Raleway" pitchFamily="2" charset="0"/>
              </a:rPr>
              <a:t>under Section 34 for issuance of credit note would have been expired and there is </a:t>
            </a:r>
            <a:r>
              <a:rPr lang="en-US" sz="1200" b="1">
                <a:latin typeface="Raleway" pitchFamily="2" charset="0"/>
              </a:rPr>
              <a:t>no scope </a:t>
            </a:r>
            <a:r>
              <a:rPr lang="en-US" sz="1200">
                <a:latin typeface="Raleway" pitchFamily="2" charset="0"/>
              </a:rPr>
              <a:t>of issuance credit note for such supply could be issued by the registered person</a:t>
            </a:r>
          </a:p>
          <a:p>
            <a:pPr marL="720725" indent="-365125" algn="just">
              <a:lnSpc>
                <a:spcPct val="150000"/>
              </a:lnSpc>
              <a:buClr>
                <a:srgbClr val="F48120"/>
              </a:buClr>
              <a:buFont typeface="Wingdings" panose="05000000000000000000" pitchFamily="2" charset="2"/>
              <a:buChar char="ü"/>
            </a:pPr>
            <a:r>
              <a:rPr lang="en-US" sz="1200">
                <a:latin typeface="Raleway" pitchFamily="2" charset="0"/>
              </a:rPr>
              <a:t>Section 54(1) allows </a:t>
            </a:r>
            <a:r>
              <a:rPr lang="en-US" sz="1200" b="1">
                <a:latin typeface="Raleway" pitchFamily="2" charset="0"/>
              </a:rPr>
              <a:t>any person</a:t>
            </a:r>
            <a:r>
              <a:rPr lang="en-US" sz="1200">
                <a:latin typeface="Raleway" pitchFamily="2" charset="0"/>
              </a:rPr>
              <a:t>, including unregistered persons, to claim a refund of tax paid. If the tax burden has not been passed on, refund is granted </a:t>
            </a:r>
            <a:r>
              <a:rPr lang="en-US" sz="1200" b="1">
                <a:latin typeface="Raleway" pitchFamily="2" charset="0"/>
              </a:rPr>
              <a:t>directly to the person.</a:t>
            </a:r>
          </a:p>
          <a:p>
            <a:pPr marL="720725" indent="-365125" algn="just">
              <a:lnSpc>
                <a:spcPct val="150000"/>
              </a:lnSpc>
              <a:buClr>
                <a:srgbClr val="F48120"/>
              </a:buClr>
              <a:buFont typeface="Wingdings" panose="05000000000000000000" pitchFamily="2" charset="2"/>
              <a:buChar char="ü"/>
            </a:pPr>
            <a:endParaRPr lang="en-US" sz="1200" b="1">
              <a:latin typeface="Raleway" pitchFamily="2" charset="0"/>
            </a:endParaRPr>
          </a:p>
          <a:p>
            <a:pPr marL="285750" indent="-285750" algn="just">
              <a:lnSpc>
                <a:spcPct val="150000"/>
              </a:lnSpc>
              <a:buClr>
                <a:srgbClr val="F48120"/>
              </a:buClr>
              <a:buFont typeface="Wingdings" panose="05000000000000000000" pitchFamily="2" charset="2"/>
              <a:buChar char="v"/>
            </a:pPr>
            <a:r>
              <a:rPr lang="en-US" sz="1200" b="1">
                <a:latin typeface="Raleway" pitchFamily="2" charset="0"/>
              </a:rPr>
              <a:t>Relevant date:</a:t>
            </a:r>
          </a:p>
          <a:p>
            <a:pPr marL="720725" indent="-365125" algn="just">
              <a:lnSpc>
                <a:spcPct val="150000"/>
              </a:lnSpc>
              <a:buClr>
                <a:srgbClr val="F48120"/>
              </a:buClr>
              <a:buFont typeface="Wingdings" panose="05000000000000000000" pitchFamily="2" charset="2"/>
              <a:buChar char="ü"/>
            </a:pPr>
            <a:r>
              <a:rPr lang="en-US" sz="1200" b="1">
                <a:latin typeface="Raleway" pitchFamily="2" charset="0"/>
              </a:rPr>
              <a:t>2 years from the date of </a:t>
            </a:r>
            <a:r>
              <a:rPr lang="en-US" sz="1200">
                <a:latin typeface="Raleway" pitchFamily="2" charset="0"/>
              </a:rPr>
              <a:t>cancellation letter of the contract/ agreement for supply by the supplier will be considered as the date of receipt of the services by the applicant.” </a:t>
            </a:r>
          </a:p>
          <a:p>
            <a:pPr marL="720725" indent="-365125" algn="just">
              <a:lnSpc>
                <a:spcPct val="150000"/>
              </a:lnSpc>
              <a:buClr>
                <a:srgbClr val="F48120"/>
              </a:buClr>
              <a:buFont typeface="Wingdings" panose="05000000000000000000" pitchFamily="2" charset="2"/>
              <a:buChar char="ü"/>
            </a:pPr>
            <a:endParaRPr lang="en-US" sz="1200">
              <a:latin typeface="Raleway" pitchFamily="2" charset="0"/>
            </a:endParaRPr>
          </a:p>
          <a:p>
            <a:pPr marL="285750" indent="-285750" algn="just">
              <a:lnSpc>
                <a:spcPct val="150000"/>
              </a:lnSpc>
              <a:buClr>
                <a:srgbClr val="F48120"/>
              </a:buClr>
              <a:buFont typeface="Wingdings" panose="05000000000000000000" pitchFamily="2" charset="2"/>
              <a:buChar char="v"/>
            </a:pPr>
            <a:r>
              <a:rPr lang="en-US" sz="1200" b="1">
                <a:latin typeface="Raleway" pitchFamily="2" charset="0"/>
              </a:rPr>
              <a:t>Refund application: </a:t>
            </a:r>
          </a:p>
          <a:p>
            <a:pPr marL="720725" indent="-365125" algn="just">
              <a:lnSpc>
                <a:spcPct val="150000"/>
              </a:lnSpc>
              <a:buClr>
                <a:srgbClr val="F48120"/>
              </a:buClr>
              <a:buFont typeface="Wingdings" panose="05000000000000000000" pitchFamily="2" charset="2"/>
              <a:buChar char="ü"/>
            </a:pPr>
            <a:r>
              <a:rPr lang="en-US" sz="1200" b="1">
                <a:latin typeface="Raleway" pitchFamily="2" charset="0"/>
              </a:rPr>
              <a:t>Temporary </a:t>
            </a:r>
            <a:r>
              <a:rPr lang="en-US" sz="1200">
                <a:latin typeface="Raleway" pitchFamily="2" charset="0"/>
              </a:rPr>
              <a:t>registration shall be obtained using PAN </a:t>
            </a:r>
          </a:p>
          <a:p>
            <a:pPr marL="720725" indent="-365125" algn="just">
              <a:lnSpc>
                <a:spcPct val="150000"/>
              </a:lnSpc>
              <a:buClr>
                <a:srgbClr val="F48120"/>
              </a:buClr>
              <a:buFont typeface="Wingdings" panose="05000000000000000000" pitchFamily="2" charset="2"/>
              <a:buChar char="ü"/>
            </a:pPr>
            <a:r>
              <a:rPr lang="en-US" sz="1200">
                <a:latin typeface="Raleway" pitchFamily="2" charset="0"/>
              </a:rPr>
              <a:t>Refund application shall be filed in FORM GST RFD-01 in the common portal along with </a:t>
            </a:r>
            <a:r>
              <a:rPr lang="en-US" sz="1200" b="1">
                <a:latin typeface="Raleway" pitchFamily="2" charset="0"/>
              </a:rPr>
              <a:t>Statement 8.</a:t>
            </a:r>
          </a:p>
          <a:p>
            <a:pPr marL="720725" indent="-365125" algn="just">
              <a:lnSpc>
                <a:spcPct val="150000"/>
              </a:lnSpc>
              <a:buClr>
                <a:srgbClr val="F48120"/>
              </a:buClr>
              <a:buFont typeface="Wingdings" panose="05000000000000000000" pitchFamily="2" charset="2"/>
              <a:buChar char="ü"/>
            </a:pPr>
            <a:r>
              <a:rPr lang="en-US" sz="1200" b="1">
                <a:latin typeface="Raleway" pitchFamily="2" charset="0"/>
              </a:rPr>
              <a:t>Separate applications </a:t>
            </a:r>
            <a:r>
              <a:rPr lang="en-US" sz="1200">
                <a:latin typeface="Raleway" pitchFamily="2" charset="0"/>
              </a:rPr>
              <a:t>must be filed for </a:t>
            </a:r>
            <a:r>
              <a:rPr lang="en-US" sz="1200" b="1">
                <a:latin typeface="Raleway" pitchFamily="2" charset="0"/>
              </a:rPr>
              <a:t>each supplier </a:t>
            </a:r>
            <a:r>
              <a:rPr lang="en-US" sz="1200">
                <a:latin typeface="Raleway" pitchFamily="2" charset="0"/>
              </a:rPr>
              <a:t>and for </a:t>
            </a:r>
            <a:r>
              <a:rPr lang="en-US" sz="1200" b="1">
                <a:latin typeface="Raleway" pitchFamily="2" charset="0"/>
              </a:rPr>
              <a:t>suppliers in different States/UTs</a:t>
            </a:r>
            <a:r>
              <a:rPr lang="en-US" sz="1200">
                <a:latin typeface="Raleway" pitchFamily="2" charset="0"/>
              </a:rPr>
              <a:t>.</a:t>
            </a:r>
          </a:p>
          <a:p>
            <a:pPr marL="285750" indent="-285750" algn="just">
              <a:lnSpc>
                <a:spcPct val="150000"/>
              </a:lnSpc>
              <a:buClr>
                <a:srgbClr val="F48120"/>
              </a:buClr>
              <a:buFont typeface="Wingdings" panose="05000000000000000000" pitchFamily="2" charset="2"/>
              <a:buChar char="v"/>
            </a:pPr>
            <a:endParaRPr lang="en-US" sz="1200" b="1">
              <a:latin typeface="Raleway" pitchFamily="2" charset="0"/>
            </a:endParaRPr>
          </a:p>
          <a:p>
            <a:pPr marL="720725" indent="-365125" algn="just">
              <a:lnSpc>
                <a:spcPct val="150000"/>
              </a:lnSpc>
              <a:buClr>
                <a:srgbClr val="F48120"/>
              </a:buClr>
              <a:buFont typeface="Wingdings" panose="05000000000000000000" pitchFamily="2" charset="2"/>
              <a:buChar char="ü"/>
            </a:pPr>
            <a:endParaRPr lang="en-US" sz="1200" b="1">
              <a:latin typeface="Raleway" pitchFamily="2" charset="0"/>
            </a:endParaRPr>
          </a:p>
          <a:p>
            <a:pPr marL="538163" indent="-274638" algn="just">
              <a:lnSpc>
                <a:spcPct val="150000"/>
              </a:lnSpc>
              <a:buClr>
                <a:srgbClr val="F48120"/>
              </a:buClr>
              <a:buFont typeface="Wingdings" panose="05000000000000000000" pitchFamily="2" charset="2"/>
              <a:buChar char="ü"/>
            </a:pPr>
            <a:endParaRPr lang="en-US" sz="1200" b="1">
              <a:latin typeface="Raleway" pitchFamily="2" charset="0"/>
            </a:endParaRPr>
          </a:p>
          <a:p>
            <a:pPr marL="285750" indent="-285750" algn="just">
              <a:lnSpc>
                <a:spcPct val="150000"/>
              </a:lnSpc>
              <a:buClr>
                <a:srgbClr val="F48120"/>
              </a:buClr>
              <a:buFont typeface="Wingdings" panose="05000000000000000000" pitchFamily="2" charset="2"/>
              <a:buChar char="v"/>
            </a:pPr>
            <a:endParaRPr lang="en-US" sz="1200">
              <a:latin typeface="Raleway" pitchFamily="2" charset="0"/>
            </a:endParaRPr>
          </a:p>
          <a:p>
            <a:pPr marL="285750" indent="-285750" algn="just">
              <a:lnSpc>
                <a:spcPct val="150000"/>
              </a:lnSpc>
              <a:buClr>
                <a:srgbClr val="F48120"/>
              </a:buClr>
              <a:buFont typeface="Wingdings" panose="05000000000000000000" pitchFamily="2" charset="2"/>
              <a:buChar char="v"/>
            </a:pPr>
            <a:endParaRPr lang="en-US" sz="1200">
              <a:latin typeface="Raleway" pitchFamily="2" charset="0"/>
            </a:endParaRPr>
          </a:p>
        </p:txBody>
      </p:sp>
      <p:pic>
        <p:nvPicPr>
          <p:cNvPr id="14" name="Picture 13" descr="A logo with colorful people&#10;&#10;AI-generated content may be incorrect.">
            <a:extLst>
              <a:ext uri="{FF2B5EF4-FFF2-40B4-BE49-F238E27FC236}">
                <a16:creationId xmlns:a16="http://schemas.microsoft.com/office/drawing/2014/main" xmlns="" id="{978654D2-66F8-4F1D-B2C7-862BB2EE8B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0275" y="-938454"/>
            <a:ext cx="2989736" cy="2989736"/>
          </a:xfrm>
          <a:prstGeom prst="rect">
            <a:avLst/>
          </a:prstGeom>
        </p:spPr>
      </p:pic>
      <p:sp>
        <p:nvSpPr>
          <p:cNvPr id="20" name="Rectangle 19">
            <a:extLst>
              <a:ext uri="{FF2B5EF4-FFF2-40B4-BE49-F238E27FC236}">
                <a16:creationId xmlns:a16="http://schemas.microsoft.com/office/drawing/2014/main" xmlns="" id="{BC1E4049-001E-4190-BE82-1C984ABEDE91}"/>
              </a:ext>
            </a:extLst>
          </p:cNvPr>
          <p:cNvSpPr/>
          <p:nvPr/>
        </p:nvSpPr>
        <p:spPr>
          <a:xfrm>
            <a:off x="0" y="6785496"/>
            <a:ext cx="12192000" cy="72504"/>
          </a:xfrm>
          <a:prstGeom prst="rect">
            <a:avLst/>
          </a:prstGeom>
          <a:solidFill>
            <a:srgbClr val="F4812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Raleway" pitchFamily="2" charset="0"/>
            </a:endParaRPr>
          </a:p>
        </p:txBody>
      </p:sp>
      <p:grpSp>
        <p:nvGrpSpPr>
          <p:cNvPr id="27" name="Group 26">
            <a:extLst>
              <a:ext uri="{FF2B5EF4-FFF2-40B4-BE49-F238E27FC236}">
                <a16:creationId xmlns:a16="http://schemas.microsoft.com/office/drawing/2014/main" xmlns="" id="{5E235EBB-B36B-AC5F-7C30-FEAC69E2801E}"/>
              </a:ext>
            </a:extLst>
          </p:cNvPr>
          <p:cNvGrpSpPr/>
          <p:nvPr/>
        </p:nvGrpSpPr>
        <p:grpSpPr>
          <a:xfrm>
            <a:off x="379893" y="158615"/>
            <a:ext cx="9392421" cy="709293"/>
            <a:chOff x="379893" y="158615"/>
            <a:chExt cx="9392421" cy="709293"/>
          </a:xfrm>
        </p:grpSpPr>
        <p:sp>
          <p:nvSpPr>
            <p:cNvPr id="28" name="TextBox 27">
              <a:extLst>
                <a:ext uri="{FF2B5EF4-FFF2-40B4-BE49-F238E27FC236}">
                  <a16:creationId xmlns:a16="http://schemas.microsoft.com/office/drawing/2014/main" xmlns="" id="{29A169A0-6329-C5A1-B7D9-8500D09E6E7C}"/>
                </a:ext>
              </a:extLst>
            </p:cNvPr>
            <p:cNvSpPr txBox="1"/>
            <p:nvPr/>
          </p:nvSpPr>
          <p:spPr>
            <a:xfrm>
              <a:off x="379893" y="158615"/>
              <a:ext cx="9392421" cy="658493"/>
            </a:xfrm>
            <a:prstGeom prst="rect">
              <a:avLst/>
            </a:prstGeom>
          </p:spPr>
          <p:txBody>
            <a:bodyPr vert="horz" lIns="91440" tIns="45720" rIns="91440" bIns="45720" rtlCol="0" anchor="ctr">
              <a:normAutofit/>
            </a:bodyPr>
            <a:lstStyle/>
            <a:p>
              <a:pPr defTabSz="914400">
                <a:lnSpc>
                  <a:spcPct val="90000"/>
                </a:lnSpc>
                <a:spcBef>
                  <a:spcPts val="1000"/>
                </a:spcBef>
                <a:spcAft>
                  <a:spcPts val="600"/>
                </a:spcAft>
              </a:pPr>
              <a:r>
                <a:rPr lang="en-US" sz="2400" b="1">
                  <a:solidFill>
                    <a:srgbClr val="374D81"/>
                  </a:solidFill>
                  <a:latin typeface="Raleway" pitchFamily="2" charset="0"/>
                  <a:cs typeface="Arial" panose="020B0604020202020204" pitchFamily="34" charset="0"/>
                </a:rPr>
                <a:t>Refund to unregistered person</a:t>
              </a:r>
              <a:endParaRPr lang="en-US" sz="1900" i="1">
                <a:solidFill>
                  <a:srgbClr val="374D81"/>
                </a:solidFill>
                <a:latin typeface="Raleway" pitchFamily="2" charset="0"/>
                <a:cs typeface="Arial" panose="020B0604020202020204" pitchFamily="34" charset="0"/>
              </a:endParaRPr>
            </a:p>
          </p:txBody>
        </p:sp>
        <p:grpSp>
          <p:nvGrpSpPr>
            <p:cNvPr id="29" name="Group 28">
              <a:extLst>
                <a:ext uri="{FF2B5EF4-FFF2-40B4-BE49-F238E27FC236}">
                  <a16:creationId xmlns:a16="http://schemas.microsoft.com/office/drawing/2014/main" xmlns="" id="{AB0C9DFF-4FA6-125E-7248-A7EB79619772}"/>
                </a:ext>
              </a:extLst>
            </p:cNvPr>
            <p:cNvGrpSpPr/>
            <p:nvPr/>
          </p:nvGrpSpPr>
          <p:grpSpPr>
            <a:xfrm>
              <a:off x="495456" y="807575"/>
              <a:ext cx="2743200" cy="60333"/>
              <a:chOff x="591751" y="962184"/>
              <a:chExt cx="2743200" cy="60333"/>
            </a:xfrm>
          </p:grpSpPr>
          <p:sp>
            <p:nvSpPr>
              <p:cNvPr id="30" name="Rectangle 29">
                <a:extLst>
                  <a:ext uri="{FF2B5EF4-FFF2-40B4-BE49-F238E27FC236}">
                    <a16:creationId xmlns:a16="http://schemas.microsoft.com/office/drawing/2014/main" xmlns="" id="{481E7C20-1345-DE76-6DAA-98AE0E3AC620}"/>
                  </a:ext>
                </a:extLst>
              </p:cNvPr>
              <p:cNvSpPr/>
              <p:nvPr/>
            </p:nvSpPr>
            <p:spPr>
              <a:xfrm>
                <a:off x="591751" y="962184"/>
                <a:ext cx="914400" cy="603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sp>
            <p:nvSpPr>
              <p:cNvPr id="31" name="Rectangle 30">
                <a:extLst>
                  <a:ext uri="{FF2B5EF4-FFF2-40B4-BE49-F238E27FC236}">
                    <a16:creationId xmlns:a16="http://schemas.microsoft.com/office/drawing/2014/main" xmlns="" id="{321E8048-8A8A-E8FA-66C1-B318E32C4880}"/>
                  </a:ext>
                </a:extLst>
              </p:cNvPr>
              <p:cNvSpPr/>
              <p:nvPr/>
            </p:nvSpPr>
            <p:spPr>
              <a:xfrm>
                <a:off x="1506151" y="962184"/>
                <a:ext cx="914400" cy="6033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sp>
            <p:nvSpPr>
              <p:cNvPr id="32" name="Rectangle 31">
                <a:extLst>
                  <a:ext uri="{FF2B5EF4-FFF2-40B4-BE49-F238E27FC236}">
                    <a16:creationId xmlns:a16="http://schemas.microsoft.com/office/drawing/2014/main" xmlns="" id="{6280B913-B257-538E-E657-64B82A99AB2E}"/>
                  </a:ext>
                </a:extLst>
              </p:cNvPr>
              <p:cNvSpPr/>
              <p:nvPr/>
            </p:nvSpPr>
            <p:spPr>
              <a:xfrm>
                <a:off x="2420551" y="962184"/>
                <a:ext cx="914400" cy="6033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grpSp>
      </p:grpSp>
    </p:spTree>
    <p:extLst>
      <p:ext uri="{BB962C8B-B14F-4D97-AF65-F5344CB8AC3E}">
        <p14:creationId xmlns:p14="http://schemas.microsoft.com/office/powerpoint/2010/main" val="3639419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473EA27-4AD8-1E92-65EA-FDF1709543B3}"/>
            </a:ext>
          </a:extLst>
        </p:cNvPr>
        <p:cNvGrpSpPr/>
        <p:nvPr/>
      </p:nvGrpSpPr>
      <p:grpSpPr>
        <a:xfrm>
          <a:off x="0" y="0"/>
          <a:ext cx="0" cy="0"/>
          <a:chOff x="0" y="0"/>
          <a:chExt cx="0" cy="0"/>
        </a:xfrm>
      </p:grpSpPr>
      <p:sp>
        <p:nvSpPr>
          <p:cNvPr id="19" name="TextBox 18">
            <a:extLst>
              <a:ext uri="{FF2B5EF4-FFF2-40B4-BE49-F238E27FC236}">
                <a16:creationId xmlns:a16="http://schemas.microsoft.com/office/drawing/2014/main" xmlns="" id="{524CDB89-9B2F-1699-0EF4-4DFF5C545E81}"/>
              </a:ext>
            </a:extLst>
          </p:cNvPr>
          <p:cNvSpPr txBox="1"/>
          <p:nvPr/>
        </p:nvSpPr>
        <p:spPr>
          <a:xfrm>
            <a:off x="495457" y="934759"/>
            <a:ext cx="10192863" cy="1569660"/>
          </a:xfrm>
          <a:prstGeom prst="rect">
            <a:avLst/>
          </a:prstGeom>
          <a:noFill/>
        </p:spPr>
        <p:txBody>
          <a:bodyPr wrap="square" rtlCol="0">
            <a:spAutoFit/>
          </a:bodyPr>
          <a:lstStyle/>
          <a:p>
            <a:pPr marL="285750" indent="-285750" algn="just">
              <a:buFont typeface="Wingdings" panose="05000000000000000000" pitchFamily="2" charset="2"/>
              <a:buChar char="v"/>
            </a:pPr>
            <a:r>
              <a:rPr lang="en-US" sz="1200">
                <a:latin typeface="Raleway" pitchFamily="2" charset="0"/>
              </a:rPr>
              <a:t>The manufacturer supplier is a registered supplier under GST. He supplies goods to a merchant exporter, who is a registered recipient. The Merchant Exporter can clear the goods on payment of </a:t>
            </a:r>
            <a:r>
              <a:rPr lang="en-US" sz="1200" b="1">
                <a:latin typeface="Raleway" pitchFamily="2" charset="0"/>
              </a:rPr>
              <a:t>0.10% IGST </a:t>
            </a:r>
            <a:r>
              <a:rPr lang="en-US" sz="1200">
                <a:latin typeface="Raleway" pitchFamily="2" charset="0"/>
              </a:rPr>
              <a:t>or </a:t>
            </a:r>
            <a:r>
              <a:rPr lang="en-US" sz="1200" b="1">
                <a:latin typeface="Raleway" pitchFamily="2" charset="0"/>
              </a:rPr>
              <a:t>0.5% CGST and 0.5% SGST/UGST</a:t>
            </a:r>
            <a:r>
              <a:rPr lang="en-US" sz="1200">
                <a:latin typeface="Raleway" pitchFamily="2" charset="0"/>
              </a:rPr>
              <a:t>. Merchant exporters must also fulfill </a:t>
            </a:r>
            <a:r>
              <a:rPr lang="en-US" sz="1200" b="1">
                <a:latin typeface="Raleway" pitchFamily="2" charset="0"/>
              </a:rPr>
              <a:t>crucial conditions </a:t>
            </a:r>
            <a:r>
              <a:rPr lang="en-US" sz="1200">
                <a:latin typeface="Raleway" pitchFamily="2" charset="0"/>
              </a:rPr>
              <a:t>when procuring supplies at a </a:t>
            </a:r>
            <a:r>
              <a:rPr lang="en-US" sz="1200" b="1">
                <a:latin typeface="Raleway" pitchFamily="2" charset="0"/>
              </a:rPr>
              <a:t>concessional GST rate </a:t>
            </a:r>
            <a:r>
              <a:rPr lang="en-US" sz="1200">
                <a:latin typeface="Raleway" pitchFamily="2" charset="0"/>
              </a:rPr>
              <a:t>of </a:t>
            </a:r>
            <a:r>
              <a:rPr lang="en-US" sz="1200" b="1">
                <a:latin typeface="Raleway" pitchFamily="2" charset="0"/>
              </a:rPr>
              <a:t>0.10%</a:t>
            </a:r>
            <a:r>
              <a:rPr lang="en-US" sz="1200">
                <a:latin typeface="Raleway" pitchFamily="2" charset="0"/>
              </a:rPr>
              <a:t> for export.</a:t>
            </a:r>
          </a:p>
          <a:p>
            <a:pPr marL="285750" indent="-285750" algn="just">
              <a:buFont typeface="Wingdings" panose="05000000000000000000" pitchFamily="2" charset="2"/>
              <a:buChar char="v"/>
            </a:pPr>
            <a:endParaRPr lang="en-US" sz="1200">
              <a:latin typeface="Raleway" pitchFamily="2" charset="0"/>
            </a:endParaRPr>
          </a:p>
          <a:p>
            <a:pPr marL="285750" lvl="0" indent="-285750" algn="just">
              <a:buFont typeface="Wingdings" panose="05000000000000000000" pitchFamily="2" charset="2"/>
              <a:buChar char="v"/>
            </a:pPr>
            <a:r>
              <a:rPr lang="en-US" sz="1200">
                <a:latin typeface="Raleway" pitchFamily="2" charset="0"/>
              </a:rPr>
              <a:t>In order for a supplier to supply the goods at a concessional rate of tax, the conditions specified in the concessional rate notification are to be fulfilled by the recipient, where the goods procured by such recipient are exported by the recipient. </a:t>
            </a:r>
          </a:p>
          <a:p>
            <a:pPr lvl="0" algn="just"/>
            <a:endParaRPr lang="en-US" sz="1200">
              <a:latin typeface="Raleway" pitchFamily="2" charset="0"/>
            </a:endParaRPr>
          </a:p>
          <a:p>
            <a:pPr marL="285750" indent="-285750" algn="just">
              <a:buFont typeface="Wingdings" panose="05000000000000000000" pitchFamily="2" charset="2"/>
              <a:buChar char="v"/>
            </a:pPr>
            <a:r>
              <a:rPr lang="en-US" sz="1200">
                <a:latin typeface="Raleway" pitchFamily="2" charset="0"/>
              </a:rPr>
              <a:t>The conditions the said notification are as follows:</a:t>
            </a:r>
            <a:endParaRPr lang="en-US" sz="1200" b="1">
              <a:latin typeface="Raleway" pitchFamily="2" charset="0"/>
            </a:endParaRPr>
          </a:p>
        </p:txBody>
      </p:sp>
      <p:pic>
        <p:nvPicPr>
          <p:cNvPr id="14" name="Picture 13" descr="A logo with colorful people&#10;&#10;AI-generated content may be incorrect.">
            <a:extLst>
              <a:ext uri="{FF2B5EF4-FFF2-40B4-BE49-F238E27FC236}">
                <a16:creationId xmlns:a16="http://schemas.microsoft.com/office/drawing/2014/main" xmlns="" id="{B71EDEAC-37B0-384B-95D7-1A779E40AD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0275" y="-938454"/>
            <a:ext cx="2989736" cy="2989736"/>
          </a:xfrm>
          <a:prstGeom prst="rect">
            <a:avLst/>
          </a:prstGeom>
        </p:spPr>
      </p:pic>
      <p:sp>
        <p:nvSpPr>
          <p:cNvPr id="20" name="Rectangle 19">
            <a:extLst>
              <a:ext uri="{FF2B5EF4-FFF2-40B4-BE49-F238E27FC236}">
                <a16:creationId xmlns:a16="http://schemas.microsoft.com/office/drawing/2014/main" xmlns="" id="{3E1FFF29-BB33-1751-ADFF-1F4AC33857E7}"/>
              </a:ext>
            </a:extLst>
          </p:cNvPr>
          <p:cNvSpPr/>
          <p:nvPr/>
        </p:nvSpPr>
        <p:spPr>
          <a:xfrm>
            <a:off x="0" y="6785496"/>
            <a:ext cx="12192000" cy="72504"/>
          </a:xfrm>
          <a:prstGeom prst="rect">
            <a:avLst/>
          </a:prstGeom>
          <a:solidFill>
            <a:srgbClr val="F4812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Raleway" pitchFamily="2" charset="0"/>
            </a:endParaRPr>
          </a:p>
        </p:txBody>
      </p:sp>
      <p:grpSp>
        <p:nvGrpSpPr>
          <p:cNvPr id="27" name="Group 26">
            <a:extLst>
              <a:ext uri="{FF2B5EF4-FFF2-40B4-BE49-F238E27FC236}">
                <a16:creationId xmlns:a16="http://schemas.microsoft.com/office/drawing/2014/main" xmlns="" id="{904A73D1-285E-2146-1281-B2ACB994E467}"/>
              </a:ext>
            </a:extLst>
          </p:cNvPr>
          <p:cNvGrpSpPr/>
          <p:nvPr/>
        </p:nvGrpSpPr>
        <p:grpSpPr>
          <a:xfrm>
            <a:off x="379893" y="158615"/>
            <a:ext cx="9392421" cy="709293"/>
            <a:chOff x="379893" y="158615"/>
            <a:chExt cx="9392421" cy="709293"/>
          </a:xfrm>
        </p:grpSpPr>
        <p:sp>
          <p:nvSpPr>
            <p:cNvPr id="28" name="TextBox 27">
              <a:extLst>
                <a:ext uri="{FF2B5EF4-FFF2-40B4-BE49-F238E27FC236}">
                  <a16:creationId xmlns:a16="http://schemas.microsoft.com/office/drawing/2014/main" xmlns="" id="{5FF0C06D-36AB-7400-9459-4F600FBF8EAD}"/>
                </a:ext>
              </a:extLst>
            </p:cNvPr>
            <p:cNvSpPr txBox="1"/>
            <p:nvPr/>
          </p:nvSpPr>
          <p:spPr>
            <a:xfrm>
              <a:off x="379893" y="158615"/>
              <a:ext cx="9392421" cy="658493"/>
            </a:xfrm>
            <a:prstGeom prst="rect">
              <a:avLst/>
            </a:prstGeom>
          </p:spPr>
          <p:txBody>
            <a:bodyPr vert="horz" lIns="91440" tIns="45720" rIns="91440" bIns="45720" rtlCol="0" anchor="ctr">
              <a:normAutofit/>
            </a:bodyPr>
            <a:lstStyle/>
            <a:p>
              <a:pPr defTabSz="914400">
                <a:lnSpc>
                  <a:spcPct val="90000"/>
                </a:lnSpc>
                <a:spcBef>
                  <a:spcPts val="1000"/>
                </a:spcBef>
                <a:spcAft>
                  <a:spcPts val="600"/>
                </a:spcAft>
              </a:pPr>
              <a:r>
                <a:rPr lang="en-US" sz="2400" b="1">
                  <a:solidFill>
                    <a:srgbClr val="374D81"/>
                  </a:solidFill>
                  <a:latin typeface="Raleway" pitchFamily="2" charset="0"/>
                  <a:cs typeface="Arial" panose="020B0604020202020204" pitchFamily="34" charset="0"/>
                </a:rPr>
                <a:t>Refund to Merchant exporter</a:t>
              </a:r>
              <a:endParaRPr lang="en-US" sz="1900" i="1">
                <a:solidFill>
                  <a:srgbClr val="374D81"/>
                </a:solidFill>
                <a:latin typeface="Raleway" pitchFamily="2" charset="0"/>
                <a:cs typeface="Arial" panose="020B0604020202020204" pitchFamily="34" charset="0"/>
              </a:endParaRPr>
            </a:p>
          </p:txBody>
        </p:sp>
        <p:grpSp>
          <p:nvGrpSpPr>
            <p:cNvPr id="29" name="Group 28">
              <a:extLst>
                <a:ext uri="{FF2B5EF4-FFF2-40B4-BE49-F238E27FC236}">
                  <a16:creationId xmlns:a16="http://schemas.microsoft.com/office/drawing/2014/main" xmlns="" id="{A760DB93-4558-DE7E-C597-952E4AF3A36A}"/>
                </a:ext>
              </a:extLst>
            </p:cNvPr>
            <p:cNvGrpSpPr/>
            <p:nvPr/>
          </p:nvGrpSpPr>
          <p:grpSpPr>
            <a:xfrm>
              <a:off x="495456" y="807575"/>
              <a:ext cx="2743200" cy="60333"/>
              <a:chOff x="591751" y="962184"/>
              <a:chExt cx="2743200" cy="60333"/>
            </a:xfrm>
          </p:grpSpPr>
          <p:sp>
            <p:nvSpPr>
              <p:cNvPr id="30" name="Rectangle 29">
                <a:extLst>
                  <a:ext uri="{FF2B5EF4-FFF2-40B4-BE49-F238E27FC236}">
                    <a16:creationId xmlns:a16="http://schemas.microsoft.com/office/drawing/2014/main" xmlns="" id="{F832C28D-C8C7-C9CB-6FA8-01C0DD0AAEB6}"/>
                  </a:ext>
                </a:extLst>
              </p:cNvPr>
              <p:cNvSpPr/>
              <p:nvPr/>
            </p:nvSpPr>
            <p:spPr>
              <a:xfrm>
                <a:off x="591751" y="962184"/>
                <a:ext cx="914400" cy="603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sp>
            <p:nvSpPr>
              <p:cNvPr id="31" name="Rectangle 30">
                <a:extLst>
                  <a:ext uri="{FF2B5EF4-FFF2-40B4-BE49-F238E27FC236}">
                    <a16:creationId xmlns:a16="http://schemas.microsoft.com/office/drawing/2014/main" xmlns="" id="{76763EB8-192E-ED19-BEA4-7D3DD6DFFE48}"/>
                  </a:ext>
                </a:extLst>
              </p:cNvPr>
              <p:cNvSpPr/>
              <p:nvPr/>
            </p:nvSpPr>
            <p:spPr>
              <a:xfrm>
                <a:off x="1506151" y="962184"/>
                <a:ext cx="914400" cy="6033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sp>
            <p:nvSpPr>
              <p:cNvPr id="32" name="Rectangle 31">
                <a:extLst>
                  <a:ext uri="{FF2B5EF4-FFF2-40B4-BE49-F238E27FC236}">
                    <a16:creationId xmlns:a16="http://schemas.microsoft.com/office/drawing/2014/main" xmlns="" id="{0241E254-3524-02D6-0101-7B0512649360}"/>
                  </a:ext>
                </a:extLst>
              </p:cNvPr>
              <p:cNvSpPr/>
              <p:nvPr/>
            </p:nvSpPr>
            <p:spPr>
              <a:xfrm>
                <a:off x="2420551" y="962184"/>
                <a:ext cx="914400" cy="6033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grpSp>
      </p:grpSp>
      <p:grpSp>
        <p:nvGrpSpPr>
          <p:cNvPr id="23" name="Group 22">
            <a:extLst>
              <a:ext uri="{FF2B5EF4-FFF2-40B4-BE49-F238E27FC236}">
                <a16:creationId xmlns:a16="http://schemas.microsoft.com/office/drawing/2014/main" xmlns="" id="{29B9DE1B-EC1C-3FEA-A860-CE9B60A481FA}"/>
              </a:ext>
            </a:extLst>
          </p:cNvPr>
          <p:cNvGrpSpPr/>
          <p:nvPr/>
        </p:nvGrpSpPr>
        <p:grpSpPr>
          <a:xfrm>
            <a:off x="495456" y="2555219"/>
            <a:ext cx="9494208" cy="4071662"/>
            <a:chOff x="495456" y="2111465"/>
            <a:chExt cx="9494208" cy="3272499"/>
          </a:xfrm>
        </p:grpSpPr>
        <p:grpSp>
          <p:nvGrpSpPr>
            <p:cNvPr id="16" name="Group 15">
              <a:extLst>
                <a:ext uri="{FF2B5EF4-FFF2-40B4-BE49-F238E27FC236}">
                  <a16:creationId xmlns:a16="http://schemas.microsoft.com/office/drawing/2014/main" xmlns="" id="{AE72661B-AB62-CE0A-4BA7-6D0E4C151CB7}"/>
                </a:ext>
              </a:extLst>
            </p:cNvPr>
            <p:cNvGrpSpPr/>
            <p:nvPr/>
          </p:nvGrpSpPr>
          <p:grpSpPr>
            <a:xfrm>
              <a:off x="495456" y="2111465"/>
              <a:ext cx="9494208" cy="2400601"/>
              <a:chOff x="495456" y="2839999"/>
              <a:chExt cx="9494208" cy="2400601"/>
            </a:xfrm>
          </p:grpSpPr>
          <p:sp>
            <p:nvSpPr>
              <p:cNvPr id="3" name="Rectangle 2">
                <a:extLst>
                  <a:ext uri="{FF2B5EF4-FFF2-40B4-BE49-F238E27FC236}">
                    <a16:creationId xmlns:a16="http://schemas.microsoft.com/office/drawing/2014/main" xmlns="" id="{C263152E-2D4D-D51C-BFBD-8DE017515F5A}"/>
                  </a:ext>
                </a:extLst>
              </p:cNvPr>
              <p:cNvSpPr/>
              <p:nvPr/>
            </p:nvSpPr>
            <p:spPr>
              <a:xfrm>
                <a:off x="1838960" y="2842755"/>
                <a:ext cx="8150704" cy="619049"/>
              </a:xfrm>
              <a:prstGeom prst="rect">
                <a:avLst/>
              </a:prstGeom>
              <a:noFill/>
              <a:ln>
                <a:solidFill>
                  <a:srgbClr val="F481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1200">
                    <a:solidFill>
                      <a:sysClr val="windowText" lastClr="000000"/>
                    </a:solidFill>
                    <a:latin typeface="Raleway" pitchFamily="2" charset="0"/>
                  </a:rPr>
                  <a:t>The registered supplier shall supply the goods to the registered recipient on a </a:t>
                </a:r>
                <a:r>
                  <a:rPr lang="en-US" sz="1200" b="1">
                    <a:solidFill>
                      <a:sysClr val="windowText" lastClr="000000"/>
                    </a:solidFill>
                    <a:latin typeface="Raleway" pitchFamily="2" charset="0"/>
                  </a:rPr>
                  <a:t>tax invoice</a:t>
                </a:r>
              </a:p>
            </p:txBody>
          </p:sp>
          <p:sp>
            <p:nvSpPr>
              <p:cNvPr id="7" name="Rectangle 6">
                <a:extLst>
                  <a:ext uri="{FF2B5EF4-FFF2-40B4-BE49-F238E27FC236}">
                    <a16:creationId xmlns:a16="http://schemas.microsoft.com/office/drawing/2014/main" xmlns="" id="{126FD530-60F9-C830-E35E-4D61AD83D2A9}"/>
                  </a:ext>
                </a:extLst>
              </p:cNvPr>
              <p:cNvSpPr/>
              <p:nvPr/>
            </p:nvSpPr>
            <p:spPr>
              <a:xfrm>
                <a:off x="1838960" y="3608742"/>
                <a:ext cx="8150704" cy="736600"/>
              </a:xfrm>
              <a:prstGeom prst="rect">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1200" dirty="0">
                    <a:solidFill>
                      <a:sysClr val="windowText" lastClr="000000"/>
                    </a:solidFill>
                    <a:latin typeface="Raleway" pitchFamily="2" charset="0"/>
                  </a:rPr>
                  <a:t>The registered recipient shall </a:t>
                </a:r>
                <a:r>
                  <a:rPr lang="en-US" sz="1200" b="1" dirty="0">
                    <a:solidFill>
                      <a:sysClr val="windowText" lastClr="000000"/>
                    </a:solidFill>
                    <a:latin typeface="Raleway" pitchFamily="2" charset="0"/>
                  </a:rPr>
                  <a:t>export the said goods</a:t>
                </a:r>
                <a:r>
                  <a:rPr lang="en-US" sz="1200" dirty="0">
                    <a:solidFill>
                      <a:sysClr val="windowText" lastClr="000000"/>
                    </a:solidFill>
                    <a:latin typeface="Raleway" pitchFamily="2" charset="0"/>
                  </a:rPr>
                  <a:t> within a period of </a:t>
                </a:r>
                <a:r>
                  <a:rPr lang="en-US" sz="1200" b="1" dirty="0">
                    <a:solidFill>
                      <a:sysClr val="windowText" lastClr="000000"/>
                    </a:solidFill>
                    <a:latin typeface="Raleway" pitchFamily="2" charset="0"/>
                  </a:rPr>
                  <a:t>ninety days from the date of issue of a tax invoice</a:t>
                </a:r>
                <a:r>
                  <a:rPr lang="en-US" sz="1200" dirty="0">
                    <a:solidFill>
                      <a:sysClr val="windowText" lastClr="000000"/>
                    </a:solidFill>
                    <a:latin typeface="Raleway" pitchFamily="2" charset="0"/>
                  </a:rPr>
                  <a:t> by the registered supplier</a:t>
                </a:r>
              </a:p>
            </p:txBody>
          </p:sp>
          <p:sp>
            <p:nvSpPr>
              <p:cNvPr id="10" name="Rectangle 9">
                <a:extLst>
                  <a:ext uri="{FF2B5EF4-FFF2-40B4-BE49-F238E27FC236}">
                    <a16:creationId xmlns:a16="http://schemas.microsoft.com/office/drawing/2014/main" xmlns="" id="{0E49BF71-CA21-61BB-3895-A92A315E19D8}"/>
                  </a:ext>
                </a:extLst>
              </p:cNvPr>
              <p:cNvSpPr/>
              <p:nvPr/>
            </p:nvSpPr>
            <p:spPr>
              <a:xfrm>
                <a:off x="1838960" y="4492280"/>
                <a:ext cx="8150704" cy="736600"/>
              </a:xfrm>
              <a:prstGeom prst="rect">
                <a:avLst/>
              </a:prstGeom>
              <a:noFill/>
              <a:ln>
                <a:solidFill>
                  <a:srgbClr val="F481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1200" dirty="0">
                    <a:solidFill>
                      <a:sysClr val="windowText" lastClr="000000"/>
                    </a:solidFill>
                    <a:latin typeface="Raleway" pitchFamily="2" charset="0"/>
                  </a:rPr>
                  <a:t>The registered recipient shall </a:t>
                </a:r>
                <a:r>
                  <a:rPr lang="en-US" sz="1200" b="1" dirty="0">
                    <a:solidFill>
                      <a:sysClr val="windowText" lastClr="000000"/>
                    </a:solidFill>
                    <a:latin typeface="Raleway" pitchFamily="2" charset="0"/>
                  </a:rPr>
                  <a:t>indicate the Goods and Services Tax Identification Number</a:t>
                </a:r>
                <a:r>
                  <a:rPr lang="en-US" sz="1200" dirty="0">
                    <a:solidFill>
                      <a:sysClr val="windowText" lastClr="000000"/>
                    </a:solidFill>
                    <a:latin typeface="Raleway" pitchFamily="2" charset="0"/>
                  </a:rPr>
                  <a:t> of the registered supplier and the tax invoice number issued by the registered supplier in respect of the said goods in the </a:t>
                </a:r>
                <a:r>
                  <a:rPr lang="en-US" sz="1200" b="1" dirty="0">
                    <a:solidFill>
                      <a:sysClr val="windowText" lastClr="000000"/>
                    </a:solidFill>
                    <a:latin typeface="Raleway" pitchFamily="2" charset="0"/>
                  </a:rPr>
                  <a:t>shipping bill or bill of export</a:t>
                </a:r>
                <a:r>
                  <a:rPr lang="en-US" sz="1200" dirty="0">
                    <a:solidFill>
                      <a:sysClr val="windowText" lastClr="000000"/>
                    </a:solidFill>
                    <a:latin typeface="Raleway" pitchFamily="2" charset="0"/>
                  </a:rPr>
                  <a:t>, as the case may be</a:t>
                </a:r>
              </a:p>
            </p:txBody>
          </p:sp>
          <p:sp>
            <p:nvSpPr>
              <p:cNvPr id="12" name="Rectangle: Rounded Corners 11">
                <a:extLst>
                  <a:ext uri="{FF2B5EF4-FFF2-40B4-BE49-F238E27FC236}">
                    <a16:creationId xmlns:a16="http://schemas.microsoft.com/office/drawing/2014/main" xmlns="" id="{900E5E39-D4F6-BA04-37DB-6002343EC931}"/>
                  </a:ext>
                </a:extLst>
              </p:cNvPr>
              <p:cNvSpPr/>
              <p:nvPr/>
            </p:nvSpPr>
            <p:spPr>
              <a:xfrm>
                <a:off x="495456" y="2839999"/>
                <a:ext cx="1252064" cy="643202"/>
              </a:xfrm>
              <a:prstGeom prst="roundRect">
                <a:avLst/>
              </a:prstGeom>
              <a:noFill/>
              <a:ln w="19050">
                <a:solidFill>
                  <a:srgbClr val="F481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solidFill>
                      <a:sysClr val="windowText" lastClr="000000"/>
                    </a:solidFill>
                    <a:latin typeface="Raleway" pitchFamily="2" charset="0"/>
                  </a:rPr>
                  <a:t>Condition 1</a:t>
                </a:r>
              </a:p>
            </p:txBody>
          </p:sp>
          <p:sp>
            <p:nvSpPr>
              <p:cNvPr id="13" name="Rectangle: Rounded Corners 12">
                <a:extLst>
                  <a:ext uri="{FF2B5EF4-FFF2-40B4-BE49-F238E27FC236}">
                    <a16:creationId xmlns:a16="http://schemas.microsoft.com/office/drawing/2014/main" xmlns="" id="{DD9C1805-C56D-5047-75DE-73799E85F13E}"/>
                  </a:ext>
                </a:extLst>
              </p:cNvPr>
              <p:cNvSpPr/>
              <p:nvPr/>
            </p:nvSpPr>
            <p:spPr>
              <a:xfrm>
                <a:off x="495456" y="3610684"/>
                <a:ext cx="1252064" cy="736600"/>
              </a:xfrm>
              <a:prstGeom prst="roundRect">
                <a:avLst/>
              </a:prstGeom>
              <a:noFill/>
              <a:ln w="190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solidFill>
                      <a:sysClr val="windowText" lastClr="000000"/>
                    </a:solidFill>
                    <a:latin typeface="Raleway" pitchFamily="2" charset="0"/>
                  </a:rPr>
                  <a:t>Condition 2</a:t>
                </a:r>
              </a:p>
            </p:txBody>
          </p:sp>
          <p:sp>
            <p:nvSpPr>
              <p:cNvPr id="15" name="Rectangle: Rounded Corners 14">
                <a:extLst>
                  <a:ext uri="{FF2B5EF4-FFF2-40B4-BE49-F238E27FC236}">
                    <a16:creationId xmlns:a16="http://schemas.microsoft.com/office/drawing/2014/main" xmlns="" id="{BCC4F204-6271-8436-363D-958BDF6916B9}"/>
                  </a:ext>
                </a:extLst>
              </p:cNvPr>
              <p:cNvSpPr/>
              <p:nvPr/>
            </p:nvSpPr>
            <p:spPr>
              <a:xfrm>
                <a:off x="495456" y="4504000"/>
                <a:ext cx="1252064" cy="736600"/>
              </a:xfrm>
              <a:prstGeom prst="roundRect">
                <a:avLst/>
              </a:prstGeom>
              <a:noFill/>
              <a:ln w="19050">
                <a:solidFill>
                  <a:srgbClr val="F481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solidFill>
                      <a:sysClr val="windowText" lastClr="000000"/>
                    </a:solidFill>
                    <a:latin typeface="Raleway" pitchFamily="2" charset="0"/>
                  </a:rPr>
                  <a:t>Condition 3</a:t>
                </a:r>
              </a:p>
            </p:txBody>
          </p:sp>
        </p:grpSp>
        <p:sp>
          <p:nvSpPr>
            <p:cNvPr id="17" name="Rectangle 16">
              <a:extLst>
                <a:ext uri="{FF2B5EF4-FFF2-40B4-BE49-F238E27FC236}">
                  <a16:creationId xmlns:a16="http://schemas.microsoft.com/office/drawing/2014/main" xmlns="" id="{83585631-C725-45F3-D058-DAF8739963EE}"/>
                </a:ext>
              </a:extLst>
            </p:cNvPr>
            <p:cNvSpPr/>
            <p:nvPr/>
          </p:nvSpPr>
          <p:spPr>
            <a:xfrm>
              <a:off x="1838960" y="4635644"/>
              <a:ext cx="8150704" cy="736600"/>
            </a:xfrm>
            <a:prstGeom prst="rect">
              <a:avLst/>
            </a:prstGeom>
            <a:noFill/>
            <a:ln>
              <a:solidFill>
                <a:srgbClr val="B9DB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1200" dirty="0">
                  <a:solidFill>
                    <a:sysClr val="windowText" lastClr="000000"/>
                  </a:solidFill>
                  <a:latin typeface="Raleway" pitchFamily="2" charset="0"/>
                </a:rPr>
                <a:t>The registered recipient shall be registered with an </a:t>
              </a:r>
              <a:r>
                <a:rPr lang="en-US" sz="1200" b="1" dirty="0">
                  <a:solidFill>
                    <a:sysClr val="windowText" lastClr="000000"/>
                  </a:solidFill>
                  <a:latin typeface="Raleway" pitchFamily="2" charset="0"/>
                </a:rPr>
                <a:t>Export Promotion Council or a Commodity Board</a:t>
              </a:r>
              <a:r>
                <a:rPr lang="en-US" sz="1200" dirty="0">
                  <a:solidFill>
                    <a:sysClr val="windowText" lastClr="000000"/>
                  </a:solidFill>
                  <a:latin typeface="Raleway" pitchFamily="2" charset="0"/>
                </a:rPr>
                <a:t> recognized by the </a:t>
              </a:r>
              <a:r>
                <a:rPr lang="en-US" sz="1200" b="1" dirty="0">
                  <a:solidFill>
                    <a:sysClr val="windowText" lastClr="000000"/>
                  </a:solidFill>
                  <a:latin typeface="Raleway" pitchFamily="2" charset="0"/>
                </a:rPr>
                <a:t>Department of Commerce</a:t>
              </a:r>
            </a:p>
          </p:txBody>
        </p:sp>
        <p:sp>
          <p:nvSpPr>
            <p:cNvPr id="18" name="Rectangle: Rounded Corners 17">
              <a:extLst>
                <a:ext uri="{FF2B5EF4-FFF2-40B4-BE49-F238E27FC236}">
                  <a16:creationId xmlns:a16="http://schemas.microsoft.com/office/drawing/2014/main" xmlns="" id="{2B2FD66A-F767-44F7-8700-C92C16D7574D}"/>
                </a:ext>
              </a:extLst>
            </p:cNvPr>
            <p:cNvSpPr/>
            <p:nvPr/>
          </p:nvSpPr>
          <p:spPr>
            <a:xfrm>
              <a:off x="495456" y="4647364"/>
              <a:ext cx="1252064" cy="736600"/>
            </a:xfrm>
            <a:prstGeom prst="roundRect">
              <a:avLst/>
            </a:prstGeom>
            <a:noFill/>
            <a:ln w="19050">
              <a:solidFill>
                <a:srgbClr val="B9DB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solidFill>
                    <a:sysClr val="windowText" lastClr="000000"/>
                  </a:solidFill>
                  <a:latin typeface="Raleway" pitchFamily="2" charset="0"/>
                </a:rPr>
                <a:t>Condition 4</a:t>
              </a:r>
            </a:p>
          </p:txBody>
        </p:sp>
      </p:grpSp>
    </p:spTree>
    <p:extLst>
      <p:ext uri="{BB962C8B-B14F-4D97-AF65-F5344CB8AC3E}">
        <p14:creationId xmlns:p14="http://schemas.microsoft.com/office/powerpoint/2010/main" val="27277631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78FB18E-3FF0-87AC-7333-C6F4252CE1F4}"/>
            </a:ext>
          </a:extLst>
        </p:cNvPr>
        <p:cNvGrpSpPr/>
        <p:nvPr/>
      </p:nvGrpSpPr>
      <p:grpSpPr>
        <a:xfrm>
          <a:off x="0" y="0"/>
          <a:ext cx="0" cy="0"/>
          <a:chOff x="0" y="0"/>
          <a:chExt cx="0" cy="0"/>
        </a:xfrm>
      </p:grpSpPr>
      <p:pic>
        <p:nvPicPr>
          <p:cNvPr id="14" name="Picture 13" descr="A logo with colorful people&#10;&#10;AI-generated content may be incorrect.">
            <a:extLst>
              <a:ext uri="{FF2B5EF4-FFF2-40B4-BE49-F238E27FC236}">
                <a16:creationId xmlns:a16="http://schemas.microsoft.com/office/drawing/2014/main" xmlns="" id="{F9966FEF-DB6E-879D-F134-BCF5AA56F8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0275" y="-938454"/>
            <a:ext cx="2989736" cy="2989736"/>
          </a:xfrm>
          <a:prstGeom prst="rect">
            <a:avLst/>
          </a:prstGeom>
        </p:spPr>
      </p:pic>
      <p:sp>
        <p:nvSpPr>
          <p:cNvPr id="20" name="Rectangle 19">
            <a:extLst>
              <a:ext uri="{FF2B5EF4-FFF2-40B4-BE49-F238E27FC236}">
                <a16:creationId xmlns:a16="http://schemas.microsoft.com/office/drawing/2014/main" xmlns="" id="{6896681B-6AAE-DDD7-052E-499C3A82EAF6}"/>
              </a:ext>
            </a:extLst>
          </p:cNvPr>
          <p:cNvSpPr/>
          <p:nvPr/>
        </p:nvSpPr>
        <p:spPr>
          <a:xfrm>
            <a:off x="0" y="6785496"/>
            <a:ext cx="12192000" cy="72504"/>
          </a:xfrm>
          <a:prstGeom prst="rect">
            <a:avLst/>
          </a:prstGeom>
          <a:solidFill>
            <a:srgbClr val="F4812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Raleway" pitchFamily="2" charset="0"/>
            </a:endParaRPr>
          </a:p>
        </p:txBody>
      </p:sp>
      <p:grpSp>
        <p:nvGrpSpPr>
          <p:cNvPr id="27" name="Group 26">
            <a:extLst>
              <a:ext uri="{FF2B5EF4-FFF2-40B4-BE49-F238E27FC236}">
                <a16:creationId xmlns:a16="http://schemas.microsoft.com/office/drawing/2014/main" xmlns="" id="{AC2357BD-DC27-F2C7-74C0-6205A4BCC5BF}"/>
              </a:ext>
            </a:extLst>
          </p:cNvPr>
          <p:cNvGrpSpPr/>
          <p:nvPr/>
        </p:nvGrpSpPr>
        <p:grpSpPr>
          <a:xfrm>
            <a:off x="379893" y="158615"/>
            <a:ext cx="9392421" cy="709293"/>
            <a:chOff x="379893" y="158615"/>
            <a:chExt cx="9392421" cy="709293"/>
          </a:xfrm>
        </p:grpSpPr>
        <p:sp>
          <p:nvSpPr>
            <p:cNvPr id="28" name="TextBox 27">
              <a:extLst>
                <a:ext uri="{FF2B5EF4-FFF2-40B4-BE49-F238E27FC236}">
                  <a16:creationId xmlns:a16="http://schemas.microsoft.com/office/drawing/2014/main" xmlns="" id="{BA4205BF-62CE-28DC-6EDF-CB13515C2535}"/>
                </a:ext>
              </a:extLst>
            </p:cNvPr>
            <p:cNvSpPr txBox="1"/>
            <p:nvPr/>
          </p:nvSpPr>
          <p:spPr>
            <a:xfrm>
              <a:off x="379893" y="158615"/>
              <a:ext cx="9392421" cy="658493"/>
            </a:xfrm>
            <a:prstGeom prst="rect">
              <a:avLst/>
            </a:prstGeom>
          </p:spPr>
          <p:txBody>
            <a:bodyPr vert="horz" lIns="91440" tIns="45720" rIns="91440" bIns="45720" rtlCol="0" anchor="ctr">
              <a:normAutofit/>
            </a:bodyPr>
            <a:lstStyle/>
            <a:p>
              <a:pPr defTabSz="914400">
                <a:lnSpc>
                  <a:spcPct val="90000"/>
                </a:lnSpc>
                <a:spcBef>
                  <a:spcPts val="1000"/>
                </a:spcBef>
                <a:spcAft>
                  <a:spcPts val="600"/>
                </a:spcAft>
              </a:pPr>
              <a:r>
                <a:rPr lang="en-US" sz="2400" b="1">
                  <a:solidFill>
                    <a:srgbClr val="374D81"/>
                  </a:solidFill>
                  <a:latin typeface="Raleway" pitchFamily="2" charset="0"/>
                  <a:cs typeface="Arial" panose="020B0604020202020204" pitchFamily="34" charset="0"/>
                </a:rPr>
                <a:t>Refund to Merchant exporter</a:t>
              </a:r>
              <a:endParaRPr lang="en-US" sz="1900" i="1">
                <a:solidFill>
                  <a:srgbClr val="374D81"/>
                </a:solidFill>
                <a:latin typeface="Raleway" pitchFamily="2" charset="0"/>
                <a:cs typeface="Arial" panose="020B0604020202020204" pitchFamily="34" charset="0"/>
              </a:endParaRPr>
            </a:p>
          </p:txBody>
        </p:sp>
        <p:grpSp>
          <p:nvGrpSpPr>
            <p:cNvPr id="29" name="Group 28">
              <a:extLst>
                <a:ext uri="{FF2B5EF4-FFF2-40B4-BE49-F238E27FC236}">
                  <a16:creationId xmlns:a16="http://schemas.microsoft.com/office/drawing/2014/main" xmlns="" id="{483BAAA6-2FAB-3553-4514-095FFB39DA58}"/>
                </a:ext>
              </a:extLst>
            </p:cNvPr>
            <p:cNvGrpSpPr/>
            <p:nvPr/>
          </p:nvGrpSpPr>
          <p:grpSpPr>
            <a:xfrm>
              <a:off x="495456" y="807575"/>
              <a:ext cx="2743200" cy="60333"/>
              <a:chOff x="591751" y="962184"/>
              <a:chExt cx="2743200" cy="60333"/>
            </a:xfrm>
          </p:grpSpPr>
          <p:sp>
            <p:nvSpPr>
              <p:cNvPr id="30" name="Rectangle 29">
                <a:extLst>
                  <a:ext uri="{FF2B5EF4-FFF2-40B4-BE49-F238E27FC236}">
                    <a16:creationId xmlns:a16="http://schemas.microsoft.com/office/drawing/2014/main" xmlns="" id="{EBA83DEB-C760-98C8-BCDB-524E9EFD71AB}"/>
                  </a:ext>
                </a:extLst>
              </p:cNvPr>
              <p:cNvSpPr/>
              <p:nvPr/>
            </p:nvSpPr>
            <p:spPr>
              <a:xfrm>
                <a:off x="591751" y="962184"/>
                <a:ext cx="914400" cy="603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sp>
            <p:nvSpPr>
              <p:cNvPr id="31" name="Rectangle 30">
                <a:extLst>
                  <a:ext uri="{FF2B5EF4-FFF2-40B4-BE49-F238E27FC236}">
                    <a16:creationId xmlns:a16="http://schemas.microsoft.com/office/drawing/2014/main" xmlns="" id="{010574E5-6B97-1FC4-0174-7A5CAC6BA12A}"/>
                  </a:ext>
                </a:extLst>
              </p:cNvPr>
              <p:cNvSpPr/>
              <p:nvPr/>
            </p:nvSpPr>
            <p:spPr>
              <a:xfrm>
                <a:off x="1506151" y="962184"/>
                <a:ext cx="914400" cy="6033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sp>
            <p:nvSpPr>
              <p:cNvPr id="32" name="Rectangle 31">
                <a:extLst>
                  <a:ext uri="{FF2B5EF4-FFF2-40B4-BE49-F238E27FC236}">
                    <a16:creationId xmlns:a16="http://schemas.microsoft.com/office/drawing/2014/main" xmlns="" id="{0D7E5C13-9923-8506-9378-C9DD7AF0EB77}"/>
                  </a:ext>
                </a:extLst>
              </p:cNvPr>
              <p:cNvSpPr/>
              <p:nvPr/>
            </p:nvSpPr>
            <p:spPr>
              <a:xfrm>
                <a:off x="2420551" y="962184"/>
                <a:ext cx="914400" cy="6033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grpSp>
      </p:grpSp>
      <p:grpSp>
        <p:nvGrpSpPr>
          <p:cNvPr id="6" name="Group 5">
            <a:extLst>
              <a:ext uri="{FF2B5EF4-FFF2-40B4-BE49-F238E27FC236}">
                <a16:creationId xmlns:a16="http://schemas.microsoft.com/office/drawing/2014/main" xmlns="" id="{BA9D2EB2-6164-D5A0-4B37-3EB523F8BF2A}"/>
              </a:ext>
            </a:extLst>
          </p:cNvPr>
          <p:cNvGrpSpPr/>
          <p:nvPr/>
        </p:nvGrpSpPr>
        <p:grpSpPr>
          <a:xfrm>
            <a:off x="495456" y="1129342"/>
            <a:ext cx="9494208" cy="5343920"/>
            <a:chOff x="495456" y="1006080"/>
            <a:chExt cx="9494208" cy="5624810"/>
          </a:xfrm>
        </p:grpSpPr>
        <p:grpSp>
          <p:nvGrpSpPr>
            <p:cNvPr id="2" name="Group 1">
              <a:extLst>
                <a:ext uri="{FF2B5EF4-FFF2-40B4-BE49-F238E27FC236}">
                  <a16:creationId xmlns:a16="http://schemas.microsoft.com/office/drawing/2014/main" xmlns="" id="{49DB5A0C-B019-3133-D075-C1A3DFACEC69}"/>
                </a:ext>
              </a:extLst>
            </p:cNvPr>
            <p:cNvGrpSpPr/>
            <p:nvPr/>
          </p:nvGrpSpPr>
          <p:grpSpPr>
            <a:xfrm>
              <a:off x="495456" y="2042505"/>
              <a:ext cx="9494208" cy="4588385"/>
              <a:chOff x="495456" y="1987417"/>
              <a:chExt cx="9494208" cy="3396547"/>
            </a:xfrm>
          </p:grpSpPr>
          <p:grpSp>
            <p:nvGrpSpPr>
              <p:cNvPr id="16" name="Group 15">
                <a:extLst>
                  <a:ext uri="{FF2B5EF4-FFF2-40B4-BE49-F238E27FC236}">
                    <a16:creationId xmlns:a16="http://schemas.microsoft.com/office/drawing/2014/main" xmlns="" id="{FBA57C2E-CF2F-B872-11D4-72842E964514}"/>
                  </a:ext>
                </a:extLst>
              </p:cNvPr>
              <p:cNvGrpSpPr/>
              <p:nvPr/>
            </p:nvGrpSpPr>
            <p:grpSpPr>
              <a:xfrm>
                <a:off x="495456" y="1987417"/>
                <a:ext cx="9494208" cy="2524649"/>
                <a:chOff x="495456" y="2715951"/>
                <a:chExt cx="9494208" cy="2524649"/>
              </a:xfrm>
            </p:grpSpPr>
            <p:sp>
              <p:nvSpPr>
                <p:cNvPr id="3" name="Rectangle 2">
                  <a:extLst>
                    <a:ext uri="{FF2B5EF4-FFF2-40B4-BE49-F238E27FC236}">
                      <a16:creationId xmlns:a16="http://schemas.microsoft.com/office/drawing/2014/main" xmlns="" id="{B8D7106A-A8BA-D2A1-71C2-5970562BD809}"/>
                    </a:ext>
                  </a:extLst>
                </p:cNvPr>
                <p:cNvSpPr/>
                <p:nvPr/>
              </p:nvSpPr>
              <p:spPr>
                <a:xfrm>
                  <a:off x="1838960" y="2715951"/>
                  <a:ext cx="8150704" cy="736600"/>
                </a:xfrm>
                <a:prstGeom prst="rect">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1200" dirty="0">
                      <a:solidFill>
                        <a:sysClr val="windowText" lastClr="000000"/>
                      </a:solidFill>
                      <a:latin typeface="Raleway" pitchFamily="2" charset="0"/>
                    </a:rPr>
                    <a:t>The registered recipient shall </a:t>
                  </a:r>
                  <a:r>
                    <a:rPr lang="en-US" sz="1200" b="1" dirty="0">
                      <a:solidFill>
                        <a:sysClr val="windowText" lastClr="000000"/>
                      </a:solidFill>
                      <a:latin typeface="Raleway" pitchFamily="2" charset="0"/>
                    </a:rPr>
                    <a:t>move the said goods</a:t>
                  </a:r>
                  <a:r>
                    <a:rPr lang="en-US" sz="1200" dirty="0">
                      <a:solidFill>
                        <a:sysClr val="windowText" lastClr="000000"/>
                      </a:solidFill>
                      <a:latin typeface="Raleway" pitchFamily="2" charset="0"/>
                    </a:rPr>
                    <a:t> from place of </a:t>
                  </a:r>
                  <a:r>
                    <a:rPr lang="en-US" sz="1200" b="1" dirty="0">
                      <a:solidFill>
                        <a:sysClr val="windowText" lastClr="000000"/>
                      </a:solidFill>
                      <a:latin typeface="Raleway" pitchFamily="2" charset="0"/>
                    </a:rPr>
                    <a:t>registered supplier</a:t>
                  </a:r>
                  <a:r>
                    <a:rPr lang="en-US" sz="1200" dirty="0">
                      <a:solidFill>
                        <a:sysClr val="windowText" lastClr="000000"/>
                      </a:solidFill>
                      <a:latin typeface="Raleway" pitchFamily="2" charset="0"/>
                    </a:rPr>
                    <a:t> –</a:t>
                  </a:r>
                </a:p>
                <a:p>
                  <a:pPr marL="182563" lvl="0" indent="-182563" algn="just"/>
                  <a:r>
                    <a:rPr lang="en-US" sz="1200" dirty="0">
                      <a:solidFill>
                        <a:sysClr val="windowText" lastClr="000000"/>
                      </a:solidFill>
                      <a:latin typeface="Raleway" pitchFamily="2" charset="0"/>
                    </a:rPr>
                    <a:t>(a) directly to the Port, Inland Container Deport, Airport or Land Customs Station from where the said goods are to be exported; </a:t>
                  </a:r>
                  <a:r>
                    <a:rPr lang="en-US" sz="1200" b="1" dirty="0">
                      <a:solidFill>
                        <a:sysClr val="windowText" lastClr="000000"/>
                      </a:solidFill>
                      <a:latin typeface="Raleway" pitchFamily="2" charset="0"/>
                    </a:rPr>
                    <a:t>(or)</a:t>
                  </a:r>
                </a:p>
                <a:p>
                  <a:pPr marL="182563" indent="-182563" algn="just"/>
                  <a:r>
                    <a:rPr lang="en-US" sz="1200" dirty="0">
                      <a:solidFill>
                        <a:sysClr val="windowText" lastClr="000000"/>
                      </a:solidFill>
                      <a:latin typeface="Raleway" pitchFamily="2" charset="0"/>
                    </a:rPr>
                    <a:t>(b) directly to a registered warehouse from where the said goods shall be move to the Port, Inland Container Deport, Airport or Land Customs Station from where the said goods are to be exported</a:t>
                  </a:r>
                </a:p>
              </p:txBody>
            </p:sp>
            <p:sp>
              <p:nvSpPr>
                <p:cNvPr id="7" name="Rectangle 6">
                  <a:extLst>
                    <a:ext uri="{FF2B5EF4-FFF2-40B4-BE49-F238E27FC236}">
                      <a16:creationId xmlns:a16="http://schemas.microsoft.com/office/drawing/2014/main" xmlns="" id="{B06D42D6-E5E3-D605-4949-E2F5055EA2C1}"/>
                    </a:ext>
                  </a:extLst>
                </p:cNvPr>
                <p:cNvSpPr/>
                <p:nvPr/>
              </p:nvSpPr>
              <p:spPr>
                <a:xfrm>
                  <a:off x="1838960" y="3608742"/>
                  <a:ext cx="8150704" cy="736600"/>
                </a:xfrm>
                <a:prstGeom prst="rect">
                  <a:avLst/>
                </a:prstGeom>
                <a:noFill/>
                <a:ln>
                  <a:solidFill>
                    <a:srgbClr val="F481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1200">
                      <a:solidFill>
                        <a:sysClr val="windowText" lastClr="000000"/>
                      </a:solidFill>
                      <a:latin typeface="Raleway" pitchFamily="2" charset="0"/>
                    </a:rPr>
                    <a:t>If the registered recipient intends to </a:t>
                  </a:r>
                  <a:r>
                    <a:rPr lang="en-US" sz="1200" b="1">
                      <a:solidFill>
                        <a:sysClr val="windowText" lastClr="000000"/>
                      </a:solidFill>
                      <a:latin typeface="Raleway" pitchFamily="2" charset="0"/>
                    </a:rPr>
                    <a:t>aggregate supplies from multiple registered suppliers</a:t>
                  </a:r>
                  <a:r>
                    <a:rPr lang="en-US" sz="1200">
                      <a:solidFill>
                        <a:sysClr val="windowText" lastClr="000000"/>
                      </a:solidFill>
                      <a:latin typeface="Raleway" pitchFamily="2" charset="0"/>
                    </a:rPr>
                    <a:t> and then export, the goods from each registered supplier </a:t>
                  </a:r>
                  <a:r>
                    <a:rPr lang="en-US" sz="1200" b="1">
                      <a:solidFill>
                        <a:sysClr val="windowText" lastClr="000000"/>
                      </a:solidFill>
                      <a:latin typeface="Raleway" pitchFamily="2" charset="0"/>
                    </a:rPr>
                    <a:t>shall move to a registered warehouse</a:t>
                  </a:r>
                  <a:r>
                    <a:rPr lang="en-US" sz="1200">
                      <a:solidFill>
                        <a:sysClr val="windowText" lastClr="000000"/>
                      </a:solidFill>
                      <a:latin typeface="Raleway" pitchFamily="2" charset="0"/>
                    </a:rPr>
                    <a:t> and after aggregation, the </a:t>
                  </a:r>
                  <a:r>
                    <a:rPr lang="en-US" sz="1200" b="1">
                      <a:solidFill>
                        <a:sysClr val="windowText" lastClr="000000"/>
                      </a:solidFill>
                      <a:latin typeface="Raleway" pitchFamily="2" charset="0"/>
                    </a:rPr>
                    <a:t>registered recipient shall move goods to the Port</a:t>
                  </a:r>
                  <a:r>
                    <a:rPr lang="en-US" sz="1200">
                      <a:solidFill>
                        <a:sysClr val="windowText" lastClr="000000"/>
                      </a:solidFill>
                      <a:latin typeface="Raleway" pitchFamily="2" charset="0"/>
                    </a:rPr>
                    <a:t>, Inland Container Deport, Airport or Land Customs Station </a:t>
                  </a:r>
                  <a:r>
                    <a:rPr lang="en-US" sz="1200" b="1">
                      <a:solidFill>
                        <a:sysClr val="windowText" lastClr="000000"/>
                      </a:solidFill>
                      <a:latin typeface="Raleway" pitchFamily="2" charset="0"/>
                    </a:rPr>
                    <a:t>from where they shall be exported</a:t>
                  </a:r>
                  <a:r>
                    <a:rPr lang="en-US" sz="1200">
                      <a:solidFill>
                        <a:sysClr val="windowText" lastClr="000000"/>
                      </a:solidFill>
                      <a:latin typeface="Raleway" pitchFamily="2" charset="0"/>
                    </a:rPr>
                    <a:t>.</a:t>
                  </a:r>
                </a:p>
              </p:txBody>
            </p:sp>
            <p:sp>
              <p:nvSpPr>
                <p:cNvPr id="10" name="Rectangle 9">
                  <a:extLst>
                    <a:ext uri="{FF2B5EF4-FFF2-40B4-BE49-F238E27FC236}">
                      <a16:creationId xmlns:a16="http://schemas.microsoft.com/office/drawing/2014/main" xmlns="" id="{6FDB4D61-11F1-2824-5820-671F77329F75}"/>
                    </a:ext>
                  </a:extLst>
                </p:cNvPr>
                <p:cNvSpPr/>
                <p:nvPr/>
              </p:nvSpPr>
              <p:spPr>
                <a:xfrm>
                  <a:off x="1838960" y="4492280"/>
                  <a:ext cx="8150704" cy="736600"/>
                </a:xfrm>
                <a:prstGeom prst="rect">
                  <a:avLst/>
                </a:prstGeom>
                <a:noFill/>
                <a:ln>
                  <a:solidFill>
                    <a:srgbClr val="B9DB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1200">
                      <a:solidFill>
                        <a:sysClr val="windowText" lastClr="000000"/>
                      </a:solidFill>
                      <a:latin typeface="Raleway" pitchFamily="2" charset="0"/>
                    </a:rPr>
                    <a:t>In case of situation referred to in condition (vii), the registered recipient shall </a:t>
                  </a:r>
                  <a:r>
                    <a:rPr lang="en-US" sz="1200" b="1">
                      <a:solidFill>
                        <a:sysClr val="windowText" lastClr="000000"/>
                      </a:solidFill>
                      <a:latin typeface="Raleway" pitchFamily="2" charset="0"/>
                    </a:rPr>
                    <a:t>endorse receipt of goods on the tax invoice </a:t>
                  </a:r>
                  <a:r>
                    <a:rPr lang="en-US" sz="1200">
                      <a:solidFill>
                        <a:sysClr val="windowText" lastClr="000000"/>
                      </a:solidFill>
                      <a:latin typeface="Raleway" pitchFamily="2" charset="0"/>
                    </a:rPr>
                    <a:t>and also obtain acknowledgement of receipt of goods in the registered warehouse from the warehouse operator and the endorsed tax invoice and the acknowledgment of the warehouse operator shall be provided to the registered supplier as well as to the jurisdictional tax officer of such supplier.</a:t>
                  </a:r>
                </a:p>
              </p:txBody>
            </p:sp>
            <p:sp>
              <p:nvSpPr>
                <p:cNvPr id="12" name="Rectangle: Rounded Corners 11">
                  <a:extLst>
                    <a:ext uri="{FF2B5EF4-FFF2-40B4-BE49-F238E27FC236}">
                      <a16:creationId xmlns:a16="http://schemas.microsoft.com/office/drawing/2014/main" xmlns="" id="{D32818E1-9D63-2F92-078B-5BEE95394CD9}"/>
                    </a:ext>
                  </a:extLst>
                </p:cNvPr>
                <p:cNvSpPr/>
                <p:nvPr/>
              </p:nvSpPr>
              <p:spPr>
                <a:xfrm>
                  <a:off x="495456" y="2722448"/>
                  <a:ext cx="1252064" cy="736600"/>
                </a:xfrm>
                <a:prstGeom prst="roundRect">
                  <a:avLst/>
                </a:prstGeom>
                <a:noFill/>
                <a:ln w="190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solidFill>
                        <a:sysClr val="windowText" lastClr="000000"/>
                      </a:solidFill>
                      <a:latin typeface="Raleway" pitchFamily="2" charset="0"/>
                    </a:rPr>
                    <a:t>Condition 6</a:t>
                  </a:r>
                </a:p>
              </p:txBody>
            </p:sp>
            <p:sp>
              <p:nvSpPr>
                <p:cNvPr id="13" name="Rectangle: Rounded Corners 12">
                  <a:extLst>
                    <a:ext uri="{FF2B5EF4-FFF2-40B4-BE49-F238E27FC236}">
                      <a16:creationId xmlns:a16="http://schemas.microsoft.com/office/drawing/2014/main" xmlns="" id="{BBBA2DDA-F74A-50E9-7D89-A71A65BB73CB}"/>
                    </a:ext>
                  </a:extLst>
                </p:cNvPr>
                <p:cNvSpPr/>
                <p:nvPr/>
              </p:nvSpPr>
              <p:spPr>
                <a:xfrm>
                  <a:off x="495456" y="3610684"/>
                  <a:ext cx="1252064" cy="736600"/>
                </a:xfrm>
                <a:prstGeom prst="roundRect">
                  <a:avLst/>
                </a:prstGeom>
                <a:noFill/>
                <a:ln w="19050">
                  <a:solidFill>
                    <a:srgbClr val="F481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solidFill>
                        <a:sysClr val="windowText" lastClr="000000"/>
                      </a:solidFill>
                      <a:latin typeface="Raleway" pitchFamily="2" charset="0"/>
                    </a:rPr>
                    <a:t>Condition 7</a:t>
                  </a:r>
                </a:p>
              </p:txBody>
            </p:sp>
            <p:sp>
              <p:nvSpPr>
                <p:cNvPr id="15" name="Rectangle: Rounded Corners 14">
                  <a:extLst>
                    <a:ext uri="{FF2B5EF4-FFF2-40B4-BE49-F238E27FC236}">
                      <a16:creationId xmlns:a16="http://schemas.microsoft.com/office/drawing/2014/main" xmlns="" id="{14AF45E0-5B5A-D930-90AD-64F77BB76E6B}"/>
                    </a:ext>
                  </a:extLst>
                </p:cNvPr>
                <p:cNvSpPr/>
                <p:nvPr/>
              </p:nvSpPr>
              <p:spPr>
                <a:xfrm>
                  <a:off x="495456" y="4504000"/>
                  <a:ext cx="1252064" cy="736600"/>
                </a:xfrm>
                <a:prstGeom prst="roundRect">
                  <a:avLst/>
                </a:prstGeom>
                <a:noFill/>
                <a:ln w="19050">
                  <a:solidFill>
                    <a:srgbClr val="B9DB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solidFill>
                        <a:sysClr val="windowText" lastClr="000000"/>
                      </a:solidFill>
                      <a:latin typeface="Raleway" pitchFamily="2" charset="0"/>
                    </a:rPr>
                    <a:t>Condition 8</a:t>
                  </a:r>
                </a:p>
              </p:txBody>
            </p:sp>
          </p:grpSp>
          <p:sp>
            <p:nvSpPr>
              <p:cNvPr id="17" name="Rectangle 16">
                <a:extLst>
                  <a:ext uri="{FF2B5EF4-FFF2-40B4-BE49-F238E27FC236}">
                    <a16:creationId xmlns:a16="http://schemas.microsoft.com/office/drawing/2014/main" xmlns="" id="{17F779C6-4FFC-B717-A0F9-518D73483D4E}"/>
                  </a:ext>
                </a:extLst>
              </p:cNvPr>
              <p:cNvSpPr/>
              <p:nvPr/>
            </p:nvSpPr>
            <p:spPr>
              <a:xfrm>
                <a:off x="1838960" y="4635644"/>
                <a:ext cx="8150704" cy="736600"/>
              </a:xfrm>
              <a:prstGeom prst="rect">
                <a:avLst/>
              </a:prstGeom>
              <a:noFill/>
              <a:ln>
                <a:solidFill>
                  <a:srgbClr val="F481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1200">
                    <a:solidFill>
                      <a:schemeClr val="tx1"/>
                    </a:solidFill>
                    <a:latin typeface="Raleway" pitchFamily="2" charset="0"/>
                  </a:rPr>
                  <a:t>When goods have been exported, the registered recipient shall </a:t>
                </a:r>
                <a:r>
                  <a:rPr lang="en-US" sz="1200" b="1">
                    <a:solidFill>
                      <a:schemeClr val="tx1"/>
                    </a:solidFill>
                    <a:latin typeface="Raleway" pitchFamily="2" charset="0"/>
                  </a:rPr>
                  <a:t>provide copy of shipping bill or bill of export </a:t>
                </a:r>
                <a:r>
                  <a:rPr lang="en-US" sz="1200">
                    <a:solidFill>
                      <a:schemeClr val="tx1"/>
                    </a:solidFill>
                    <a:latin typeface="Raleway" pitchFamily="2" charset="0"/>
                  </a:rPr>
                  <a:t>containing details of Goods and Services Tax Identification Number (GSTIN) and tax invoice of the registered supplier along with proof of export general manifest or export report having been filed to the registered supplier as well as jurisdictional tax officer of such supplier.</a:t>
                </a:r>
              </a:p>
            </p:txBody>
          </p:sp>
          <p:sp>
            <p:nvSpPr>
              <p:cNvPr id="18" name="Rectangle: Rounded Corners 17">
                <a:extLst>
                  <a:ext uri="{FF2B5EF4-FFF2-40B4-BE49-F238E27FC236}">
                    <a16:creationId xmlns:a16="http://schemas.microsoft.com/office/drawing/2014/main" xmlns="" id="{EA395E74-1260-703D-C2D9-3B93AACBF8F1}"/>
                  </a:ext>
                </a:extLst>
              </p:cNvPr>
              <p:cNvSpPr/>
              <p:nvPr/>
            </p:nvSpPr>
            <p:spPr>
              <a:xfrm>
                <a:off x="495456" y="4647364"/>
                <a:ext cx="1252064" cy="736600"/>
              </a:xfrm>
              <a:prstGeom prst="roundRect">
                <a:avLst/>
              </a:prstGeom>
              <a:noFill/>
              <a:ln w="19050">
                <a:solidFill>
                  <a:srgbClr val="F481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solidFill>
                      <a:sysClr val="windowText" lastClr="000000"/>
                    </a:solidFill>
                    <a:latin typeface="Raleway" pitchFamily="2" charset="0"/>
                  </a:rPr>
                  <a:t>Condition 9</a:t>
                </a:r>
              </a:p>
            </p:txBody>
          </p:sp>
        </p:grpSp>
        <p:sp>
          <p:nvSpPr>
            <p:cNvPr id="4" name="Rectangle 3">
              <a:extLst>
                <a:ext uri="{FF2B5EF4-FFF2-40B4-BE49-F238E27FC236}">
                  <a16:creationId xmlns:a16="http://schemas.microsoft.com/office/drawing/2014/main" xmlns="" id="{F099AF0C-166F-A762-92C7-67F6A8AE0CBF}"/>
                </a:ext>
              </a:extLst>
            </p:cNvPr>
            <p:cNvSpPr/>
            <p:nvPr/>
          </p:nvSpPr>
          <p:spPr>
            <a:xfrm>
              <a:off x="1838960" y="1006080"/>
              <a:ext cx="8150704" cy="919976"/>
            </a:xfrm>
            <a:prstGeom prst="rect">
              <a:avLst/>
            </a:prstGeom>
            <a:noFill/>
            <a:ln>
              <a:solidFill>
                <a:srgbClr val="F481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ysClr val="windowText" lastClr="000000"/>
                  </a:solidFill>
                  <a:latin typeface="Raleway" pitchFamily="2" charset="0"/>
                </a:rPr>
                <a:t>The registered recipient shall </a:t>
              </a:r>
              <a:r>
                <a:rPr lang="en-US" sz="1200" b="1" dirty="0">
                  <a:solidFill>
                    <a:sysClr val="windowText" lastClr="000000"/>
                  </a:solidFill>
                  <a:latin typeface="Raleway" pitchFamily="2" charset="0"/>
                </a:rPr>
                <a:t>place an order </a:t>
              </a:r>
              <a:r>
                <a:rPr lang="en-US" sz="1200" dirty="0">
                  <a:solidFill>
                    <a:sysClr val="windowText" lastClr="000000"/>
                  </a:solidFill>
                  <a:latin typeface="Raleway" pitchFamily="2" charset="0"/>
                </a:rPr>
                <a:t>on registered supplier for procuring </a:t>
              </a:r>
              <a:r>
                <a:rPr lang="en-US" sz="1200" b="1" dirty="0">
                  <a:solidFill>
                    <a:sysClr val="windowText" lastClr="000000"/>
                  </a:solidFill>
                  <a:latin typeface="Raleway" pitchFamily="2" charset="0"/>
                </a:rPr>
                <a:t>goods at concessional rate </a:t>
              </a:r>
              <a:r>
                <a:rPr lang="en-US" sz="1200" dirty="0">
                  <a:solidFill>
                    <a:sysClr val="windowText" lastClr="000000"/>
                  </a:solidFill>
                  <a:latin typeface="Raleway" pitchFamily="2" charset="0"/>
                </a:rPr>
                <a:t>and a </a:t>
              </a:r>
              <a:r>
                <a:rPr lang="en-US" sz="1200" b="1" dirty="0">
                  <a:solidFill>
                    <a:sysClr val="windowText" lastClr="000000"/>
                  </a:solidFill>
                  <a:latin typeface="Raleway" pitchFamily="2" charset="0"/>
                </a:rPr>
                <a:t>copy of the same shall also be provided </a:t>
              </a:r>
              <a:r>
                <a:rPr lang="en-US" sz="1200" dirty="0">
                  <a:solidFill>
                    <a:sysClr val="windowText" lastClr="000000"/>
                  </a:solidFill>
                  <a:latin typeface="Raleway" pitchFamily="2" charset="0"/>
                </a:rPr>
                <a:t>to the </a:t>
              </a:r>
              <a:r>
                <a:rPr lang="en-US" sz="1200" b="1" dirty="0">
                  <a:solidFill>
                    <a:sysClr val="windowText" lastClr="000000"/>
                  </a:solidFill>
                  <a:latin typeface="Raleway" pitchFamily="2" charset="0"/>
                </a:rPr>
                <a:t>jurisdictional tax officer</a:t>
              </a:r>
              <a:r>
                <a:rPr lang="en-US" sz="1200" dirty="0">
                  <a:solidFill>
                    <a:sysClr val="windowText" lastClr="000000"/>
                  </a:solidFill>
                  <a:latin typeface="Raleway" pitchFamily="2" charset="0"/>
                </a:rPr>
                <a:t> of the registered supplier</a:t>
              </a:r>
            </a:p>
          </p:txBody>
        </p:sp>
        <p:sp>
          <p:nvSpPr>
            <p:cNvPr id="5" name="Rectangle: Rounded Corners 4">
              <a:extLst>
                <a:ext uri="{FF2B5EF4-FFF2-40B4-BE49-F238E27FC236}">
                  <a16:creationId xmlns:a16="http://schemas.microsoft.com/office/drawing/2014/main" xmlns="" id="{70F8B0E6-E53A-AF0E-605E-777AD96030A5}"/>
                </a:ext>
              </a:extLst>
            </p:cNvPr>
            <p:cNvSpPr/>
            <p:nvPr/>
          </p:nvSpPr>
          <p:spPr>
            <a:xfrm>
              <a:off x="495456" y="1019167"/>
              <a:ext cx="1252064" cy="919976"/>
            </a:xfrm>
            <a:prstGeom prst="roundRect">
              <a:avLst/>
            </a:prstGeom>
            <a:noFill/>
            <a:ln w="19050">
              <a:solidFill>
                <a:srgbClr val="F481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solidFill>
                    <a:sysClr val="windowText" lastClr="000000"/>
                  </a:solidFill>
                  <a:latin typeface="Raleway" pitchFamily="2" charset="0"/>
                </a:rPr>
                <a:t>Condition 5</a:t>
              </a:r>
            </a:p>
          </p:txBody>
        </p:sp>
      </p:grpSp>
    </p:spTree>
    <p:extLst>
      <p:ext uri="{BB962C8B-B14F-4D97-AF65-F5344CB8AC3E}">
        <p14:creationId xmlns:p14="http://schemas.microsoft.com/office/powerpoint/2010/main" val="9906392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E7EEC1C-3AA5-ACE6-F718-4DEA2FE6E9E2}"/>
            </a:ext>
          </a:extLst>
        </p:cNvPr>
        <p:cNvGrpSpPr/>
        <p:nvPr/>
      </p:nvGrpSpPr>
      <p:grpSpPr>
        <a:xfrm>
          <a:off x="0" y="0"/>
          <a:ext cx="0" cy="0"/>
          <a:chOff x="0" y="0"/>
          <a:chExt cx="0" cy="0"/>
        </a:xfrm>
      </p:grpSpPr>
      <p:sp>
        <p:nvSpPr>
          <p:cNvPr id="19" name="TextBox 18">
            <a:extLst>
              <a:ext uri="{FF2B5EF4-FFF2-40B4-BE49-F238E27FC236}">
                <a16:creationId xmlns:a16="http://schemas.microsoft.com/office/drawing/2014/main" xmlns="" id="{22CD559F-F97F-45CF-F2F2-3B1DBBC9DEB4}"/>
              </a:ext>
            </a:extLst>
          </p:cNvPr>
          <p:cNvSpPr txBox="1"/>
          <p:nvPr/>
        </p:nvSpPr>
        <p:spPr>
          <a:xfrm>
            <a:off x="379893" y="955202"/>
            <a:ext cx="10623805" cy="5430589"/>
          </a:xfrm>
          <a:prstGeom prst="rect">
            <a:avLst/>
          </a:prstGeom>
          <a:noFill/>
        </p:spPr>
        <p:txBody>
          <a:bodyPr wrap="square" rtlCol="0">
            <a:spAutoFit/>
          </a:bodyPr>
          <a:lstStyle/>
          <a:p>
            <a:pPr algn="just"/>
            <a:r>
              <a:rPr lang="en-US" sz="1300" b="1">
                <a:latin typeface="Raleway" pitchFamily="2" charset="0"/>
              </a:rPr>
              <a:t>Supplies notified as deemed exports:</a:t>
            </a:r>
          </a:p>
          <a:p>
            <a:pPr algn="just"/>
            <a:endParaRPr lang="en-US" sz="1200" b="1">
              <a:latin typeface="Raleway" pitchFamily="2" charset="0"/>
            </a:endParaRPr>
          </a:p>
          <a:p>
            <a:pPr algn="just">
              <a:lnSpc>
                <a:spcPct val="150000"/>
              </a:lnSpc>
            </a:pPr>
            <a:r>
              <a:rPr lang="en-US" sz="1200" b="1">
                <a:latin typeface="Raleway" pitchFamily="2" charset="0"/>
              </a:rPr>
              <a:t>Notification no. 48/2017 – Central Tax</a:t>
            </a:r>
            <a:r>
              <a:rPr lang="en-US" sz="1200">
                <a:latin typeface="Raleway" pitchFamily="2" charset="0"/>
              </a:rPr>
              <a:t> dated 18th October 2017 has notified the following supply of goods as deemed exports:</a:t>
            </a:r>
            <a:endParaRPr lang="en-US" sz="1200" b="1">
              <a:latin typeface="Raleway" pitchFamily="2" charset="0"/>
            </a:endParaRPr>
          </a:p>
          <a:p>
            <a:pPr marL="285750" indent="-285750" algn="just">
              <a:lnSpc>
                <a:spcPct val="150000"/>
              </a:lnSpc>
              <a:buFont typeface="Wingdings" panose="05000000000000000000" pitchFamily="2" charset="2"/>
              <a:buChar char="ü"/>
            </a:pPr>
            <a:r>
              <a:rPr lang="en-US" sz="1200">
                <a:latin typeface="Raleway" pitchFamily="2" charset="0"/>
              </a:rPr>
              <a:t>Supply of goods by the registered person against </a:t>
            </a:r>
            <a:r>
              <a:rPr lang="en-US" sz="1200" b="1">
                <a:latin typeface="Raleway" pitchFamily="2" charset="0"/>
              </a:rPr>
              <a:t>Advance </a:t>
            </a:r>
            <a:r>
              <a:rPr lang="en-US" sz="1200" b="1" err="1">
                <a:latin typeface="Raleway" pitchFamily="2" charset="0"/>
              </a:rPr>
              <a:t>Authorisation</a:t>
            </a:r>
            <a:r>
              <a:rPr lang="en-US" sz="1200" b="1">
                <a:latin typeface="Raleway" pitchFamily="2" charset="0"/>
              </a:rPr>
              <a:t> </a:t>
            </a:r>
            <a:r>
              <a:rPr lang="en-US" sz="1200">
                <a:latin typeface="Raleway" pitchFamily="2" charset="0"/>
              </a:rPr>
              <a:t>(AA) i.e. Supplier must be registered under GST and recipient must be an Advance </a:t>
            </a:r>
            <a:r>
              <a:rPr lang="en-US" sz="1200" err="1">
                <a:latin typeface="Raleway" pitchFamily="2" charset="0"/>
              </a:rPr>
              <a:t>Authorisation</a:t>
            </a:r>
            <a:r>
              <a:rPr lang="en-US" sz="1200">
                <a:latin typeface="Raleway" pitchFamily="2" charset="0"/>
              </a:rPr>
              <a:t> holder.</a:t>
            </a:r>
          </a:p>
          <a:p>
            <a:pPr marL="285750" indent="-285750" algn="just">
              <a:lnSpc>
                <a:spcPct val="150000"/>
              </a:lnSpc>
              <a:buFont typeface="Wingdings" panose="05000000000000000000" pitchFamily="2" charset="2"/>
              <a:buChar char="ü"/>
            </a:pPr>
            <a:r>
              <a:rPr lang="en-US" sz="1200">
                <a:latin typeface="Raleway" pitchFamily="2" charset="0"/>
              </a:rPr>
              <a:t>Supply of capital goods by the registered person against </a:t>
            </a:r>
            <a:r>
              <a:rPr lang="en-US" sz="1200" b="1">
                <a:latin typeface="Raleway" pitchFamily="2" charset="0"/>
              </a:rPr>
              <a:t>Export Promotion Capital Goods </a:t>
            </a:r>
            <a:r>
              <a:rPr lang="en-US" sz="1200" b="1" err="1">
                <a:latin typeface="Raleway" pitchFamily="2" charset="0"/>
              </a:rPr>
              <a:t>Authorisation</a:t>
            </a:r>
            <a:r>
              <a:rPr lang="en-US" sz="1200" b="1">
                <a:latin typeface="Raleway" pitchFamily="2" charset="0"/>
              </a:rPr>
              <a:t> </a:t>
            </a:r>
            <a:r>
              <a:rPr lang="en-US" sz="1200">
                <a:latin typeface="Raleway" pitchFamily="2" charset="0"/>
              </a:rPr>
              <a:t>(EPCG).</a:t>
            </a:r>
          </a:p>
          <a:p>
            <a:pPr marL="285750" indent="-285750" algn="just">
              <a:lnSpc>
                <a:spcPct val="150000"/>
              </a:lnSpc>
              <a:buFont typeface="Wingdings" panose="05000000000000000000" pitchFamily="2" charset="2"/>
              <a:buChar char="ü"/>
            </a:pPr>
            <a:r>
              <a:rPr lang="en-US" sz="1200">
                <a:latin typeface="Raleway" pitchFamily="2" charset="0"/>
              </a:rPr>
              <a:t>Supply of goods by the registered person to </a:t>
            </a:r>
            <a:r>
              <a:rPr lang="en-US" sz="1200" b="1">
                <a:latin typeface="Raleway" pitchFamily="2" charset="0"/>
              </a:rPr>
              <a:t>Export Oriented Unit (EOU)/ Electronic Hardware Technology Park Unit (EHTP) / Software Technology Park Unit (STP) / Bio-Technology Park Unit (BTP).</a:t>
            </a:r>
          </a:p>
          <a:p>
            <a:pPr marL="285750" indent="-285750" algn="just">
              <a:lnSpc>
                <a:spcPct val="150000"/>
              </a:lnSpc>
              <a:buFont typeface="Wingdings" panose="05000000000000000000" pitchFamily="2" charset="2"/>
              <a:buChar char="ü"/>
            </a:pPr>
            <a:r>
              <a:rPr lang="en-US" sz="1200">
                <a:latin typeface="Raleway" pitchFamily="2" charset="0"/>
              </a:rPr>
              <a:t>Supply of </a:t>
            </a:r>
            <a:r>
              <a:rPr lang="en-US" sz="1200" b="1">
                <a:latin typeface="Raleway" pitchFamily="2" charset="0"/>
              </a:rPr>
              <a:t>gold</a:t>
            </a:r>
            <a:r>
              <a:rPr lang="en-US" sz="1200">
                <a:latin typeface="Raleway" pitchFamily="2" charset="0"/>
              </a:rPr>
              <a:t> by </a:t>
            </a:r>
            <a:r>
              <a:rPr lang="en-US" sz="1200" b="1">
                <a:latin typeface="Raleway" pitchFamily="2" charset="0"/>
              </a:rPr>
              <a:t>Bank or Public Sector Undertaking </a:t>
            </a:r>
            <a:r>
              <a:rPr lang="en-US" sz="1200">
                <a:latin typeface="Raleway" pitchFamily="2" charset="0"/>
              </a:rPr>
              <a:t>against AA.</a:t>
            </a:r>
          </a:p>
          <a:p>
            <a:pPr algn="just"/>
            <a:endParaRPr lang="en-US" sz="1200">
              <a:latin typeface="Raleway" pitchFamily="2" charset="0"/>
            </a:endParaRPr>
          </a:p>
          <a:p>
            <a:pPr algn="just"/>
            <a:r>
              <a:rPr lang="en-US" sz="1200" b="1">
                <a:latin typeface="Raleway" pitchFamily="2" charset="0"/>
              </a:rPr>
              <a:t>Taxability:</a:t>
            </a:r>
          </a:p>
          <a:p>
            <a:pPr algn="just"/>
            <a:endParaRPr lang="en-US" sz="1200" b="1">
              <a:latin typeface="Raleway" pitchFamily="2" charset="0"/>
            </a:endParaRPr>
          </a:p>
          <a:p>
            <a:pPr marL="171450" indent="-171450" algn="just">
              <a:buFont typeface="Wingdings" panose="05000000000000000000" pitchFamily="2" charset="2"/>
              <a:buChar char="ü"/>
            </a:pPr>
            <a:r>
              <a:rPr lang="en-US" sz="1200">
                <a:latin typeface="Raleway" pitchFamily="2" charset="0"/>
              </a:rPr>
              <a:t>Deemed exports are subject to GST at the time of supply. Refund is eligible </a:t>
            </a:r>
            <a:r>
              <a:rPr lang="en-US" sz="1200" err="1">
                <a:latin typeface="Raleway" pitchFamily="2" charset="0"/>
              </a:rPr>
              <a:t>upto</a:t>
            </a:r>
            <a:r>
              <a:rPr lang="en-US" sz="1200">
                <a:latin typeface="Raleway" pitchFamily="2" charset="0"/>
              </a:rPr>
              <a:t> the extent of the tax paid on such supplies.</a:t>
            </a:r>
            <a:endParaRPr lang="en-US" sz="1200" b="1">
              <a:latin typeface="Raleway" pitchFamily="2" charset="0"/>
            </a:endParaRPr>
          </a:p>
          <a:p>
            <a:pPr marL="171450" indent="-171450" algn="just">
              <a:lnSpc>
                <a:spcPct val="150000"/>
              </a:lnSpc>
              <a:buFont typeface="Wingdings" panose="05000000000000000000" pitchFamily="2" charset="2"/>
              <a:buChar char="ü"/>
            </a:pPr>
            <a:r>
              <a:rPr lang="en-US" sz="1200">
                <a:latin typeface="Raleway" pitchFamily="2" charset="0"/>
              </a:rPr>
              <a:t>Refund of tax paid can be claimed by </a:t>
            </a:r>
            <a:r>
              <a:rPr lang="en-US" sz="1200" b="1">
                <a:latin typeface="Raleway" pitchFamily="2" charset="0"/>
              </a:rPr>
              <a:t>either</a:t>
            </a:r>
            <a:r>
              <a:rPr lang="en-US" sz="1200">
                <a:latin typeface="Raleway" pitchFamily="2" charset="0"/>
              </a:rPr>
              <a:t> of the following persons:</a:t>
            </a:r>
          </a:p>
          <a:p>
            <a:pPr marL="177800" algn="just">
              <a:lnSpc>
                <a:spcPct val="150000"/>
              </a:lnSpc>
            </a:pPr>
            <a:r>
              <a:rPr lang="en-US" sz="1200">
                <a:latin typeface="Raleway" pitchFamily="2" charset="0"/>
              </a:rPr>
              <a:t>(a) Supplier of goods or</a:t>
            </a:r>
          </a:p>
          <a:p>
            <a:pPr marL="177800" algn="just">
              <a:lnSpc>
                <a:spcPct val="150000"/>
              </a:lnSpc>
            </a:pPr>
            <a:r>
              <a:rPr lang="en-US" sz="1200">
                <a:latin typeface="Raleway" pitchFamily="2" charset="0"/>
              </a:rPr>
              <a:t>(b) Recipient of goods.</a:t>
            </a:r>
          </a:p>
          <a:p>
            <a:pPr algn="just"/>
            <a:endParaRPr lang="en-US" sz="1200" b="1">
              <a:latin typeface="Raleway" pitchFamily="2" charset="0"/>
            </a:endParaRPr>
          </a:p>
          <a:p>
            <a:pPr algn="just"/>
            <a:r>
              <a:rPr lang="en-US" sz="1200" b="1">
                <a:latin typeface="Raleway" pitchFamily="2" charset="0"/>
              </a:rPr>
              <a:t>*Note: </a:t>
            </a:r>
            <a:r>
              <a:rPr lang="en-US" sz="1200">
                <a:latin typeface="Raleway" pitchFamily="2" charset="0"/>
              </a:rPr>
              <a:t>The recipient is</a:t>
            </a:r>
            <a:r>
              <a:rPr lang="en-US" sz="1200" b="1">
                <a:latin typeface="Raleway" pitchFamily="2" charset="0"/>
              </a:rPr>
              <a:t> not eligible</a:t>
            </a:r>
            <a:r>
              <a:rPr lang="en-US" sz="1200">
                <a:latin typeface="Raleway" pitchFamily="2" charset="0"/>
              </a:rPr>
              <a:t> to claim the ITC in case refund of tax paid is being claimed by the supplier.</a:t>
            </a:r>
            <a:endParaRPr lang="en-US" sz="1200" b="1">
              <a:latin typeface="Raleway" pitchFamily="2" charset="0"/>
            </a:endParaRPr>
          </a:p>
          <a:p>
            <a:pPr algn="just">
              <a:lnSpc>
                <a:spcPct val="150000"/>
              </a:lnSpc>
              <a:buClr>
                <a:srgbClr val="F48120"/>
              </a:buClr>
            </a:pPr>
            <a:endParaRPr lang="en-US" sz="1200">
              <a:latin typeface="Raleway" pitchFamily="2" charset="0"/>
            </a:endParaRPr>
          </a:p>
          <a:p>
            <a:pPr algn="just">
              <a:lnSpc>
                <a:spcPct val="150000"/>
              </a:lnSpc>
              <a:buClr>
                <a:srgbClr val="F48120"/>
              </a:buClr>
            </a:pPr>
            <a:r>
              <a:rPr lang="en-US" sz="1200" b="1">
                <a:latin typeface="Raleway" pitchFamily="2" charset="0"/>
              </a:rPr>
              <a:t>Documents required:</a:t>
            </a:r>
          </a:p>
          <a:p>
            <a:pPr marL="171450" indent="-171450" algn="just">
              <a:lnSpc>
                <a:spcPct val="150000"/>
              </a:lnSpc>
              <a:buClr>
                <a:schemeClr val="tx1"/>
              </a:buClr>
              <a:buFont typeface="Wingdings" panose="05000000000000000000" pitchFamily="2" charset="2"/>
              <a:buChar char="ü"/>
            </a:pPr>
            <a:r>
              <a:rPr lang="en-US" sz="1200">
                <a:latin typeface="Raleway" pitchFamily="2" charset="0"/>
              </a:rPr>
              <a:t>EOU/ EHTP/ STP/ BTP unit must give prior intimation by filing </a:t>
            </a:r>
            <a:r>
              <a:rPr lang="en-US" sz="1200" b="1">
                <a:latin typeface="Raleway" pitchFamily="2" charset="0"/>
              </a:rPr>
              <a:t>Form A</a:t>
            </a:r>
            <a:r>
              <a:rPr lang="en-US" sz="1200">
                <a:latin typeface="Raleway" pitchFamily="2" charset="0"/>
              </a:rPr>
              <a:t> to the supplier and the jurisdictional GST officer of supplier and recipient.</a:t>
            </a:r>
          </a:p>
          <a:p>
            <a:pPr marL="171450" indent="-171450" algn="just">
              <a:lnSpc>
                <a:spcPct val="150000"/>
              </a:lnSpc>
              <a:buClr>
                <a:schemeClr val="tx1"/>
              </a:buClr>
              <a:buFont typeface="Wingdings" panose="05000000000000000000" pitchFamily="2" charset="2"/>
              <a:buChar char="ü"/>
            </a:pPr>
            <a:r>
              <a:rPr lang="en-US" sz="1200">
                <a:latin typeface="Raleway" pitchFamily="2" charset="0"/>
              </a:rPr>
              <a:t>Record of such goods received by EOU/ EHTP/ STP/ BTP unit must be maintained in </a:t>
            </a:r>
            <a:r>
              <a:rPr lang="en-US" sz="1200" b="1">
                <a:latin typeface="Raleway" pitchFamily="2" charset="0"/>
              </a:rPr>
              <a:t>Form B</a:t>
            </a:r>
            <a:r>
              <a:rPr lang="en-US" sz="1200">
                <a:latin typeface="Raleway" pitchFamily="2" charset="0"/>
              </a:rPr>
              <a:t>.</a:t>
            </a:r>
          </a:p>
        </p:txBody>
      </p:sp>
      <p:pic>
        <p:nvPicPr>
          <p:cNvPr id="14" name="Picture 13" descr="A logo with colorful people&#10;&#10;AI-generated content may be incorrect.">
            <a:extLst>
              <a:ext uri="{FF2B5EF4-FFF2-40B4-BE49-F238E27FC236}">
                <a16:creationId xmlns:a16="http://schemas.microsoft.com/office/drawing/2014/main" xmlns="" id="{925649E3-838E-CEE2-9C1F-EC1204AE37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0275" y="-938454"/>
            <a:ext cx="2989736" cy="2989736"/>
          </a:xfrm>
          <a:prstGeom prst="rect">
            <a:avLst/>
          </a:prstGeom>
        </p:spPr>
      </p:pic>
      <p:sp>
        <p:nvSpPr>
          <p:cNvPr id="20" name="Rectangle 19">
            <a:extLst>
              <a:ext uri="{FF2B5EF4-FFF2-40B4-BE49-F238E27FC236}">
                <a16:creationId xmlns:a16="http://schemas.microsoft.com/office/drawing/2014/main" xmlns="" id="{72264906-238C-3BB6-B1F6-B9964DC7CD53}"/>
              </a:ext>
            </a:extLst>
          </p:cNvPr>
          <p:cNvSpPr/>
          <p:nvPr/>
        </p:nvSpPr>
        <p:spPr>
          <a:xfrm>
            <a:off x="0" y="6785496"/>
            <a:ext cx="12192000" cy="72504"/>
          </a:xfrm>
          <a:prstGeom prst="rect">
            <a:avLst/>
          </a:prstGeom>
          <a:solidFill>
            <a:srgbClr val="F4812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Raleway" pitchFamily="2" charset="0"/>
            </a:endParaRPr>
          </a:p>
        </p:txBody>
      </p:sp>
      <p:grpSp>
        <p:nvGrpSpPr>
          <p:cNvPr id="27" name="Group 26">
            <a:extLst>
              <a:ext uri="{FF2B5EF4-FFF2-40B4-BE49-F238E27FC236}">
                <a16:creationId xmlns:a16="http://schemas.microsoft.com/office/drawing/2014/main" xmlns="" id="{7425F44A-16B9-1910-7355-D74C69488862}"/>
              </a:ext>
            </a:extLst>
          </p:cNvPr>
          <p:cNvGrpSpPr/>
          <p:nvPr/>
        </p:nvGrpSpPr>
        <p:grpSpPr>
          <a:xfrm>
            <a:off x="379893" y="158615"/>
            <a:ext cx="9392421" cy="709293"/>
            <a:chOff x="379893" y="158615"/>
            <a:chExt cx="9392421" cy="709293"/>
          </a:xfrm>
        </p:grpSpPr>
        <p:sp>
          <p:nvSpPr>
            <p:cNvPr id="28" name="TextBox 27">
              <a:extLst>
                <a:ext uri="{FF2B5EF4-FFF2-40B4-BE49-F238E27FC236}">
                  <a16:creationId xmlns:a16="http://schemas.microsoft.com/office/drawing/2014/main" xmlns="" id="{D59998C6-B7E2-BA88-F87F-1CD69E237E99}"/>
                </a:ext>
              </a:extLst>
            </p:cNvPr>
            <p:cNvSpPr txBox="1"/>
            <p:nvPr/>
          </p:nvSpPr>
          <p:spPr>
            <a:xfrm>
              <a:off x="379893" y="158615"/>
              <a:ext cx="9392421" cy="658493"/>
            </a:xfrm>
            <a:prstGeom prst="rect">
              <a:avLst/>
            </a:prstGeom>
          </p:spPr>
          <p:txBody>
            <a:bodyPr vert="horz" lIns="91440" tIns="45720" rIns="91440" bIns="45720" rtlCol="0" anchor="ctr">
              <a:normAutofit/>
            </a:bodyPr>
            <a:lstStyle/>
            <a:p>
              <a:pPr defTabSz="914400">
                <a:lnSpc>
                  <a:spcPct val="90000"/>
                </a:lnSpc>
                <a:spcBef>
                  <a:spcPts val="1000"/>
                </a:spcBef>
                <a:spcAft>
                  <a:spcPts val="600"/>
                </a:spcAft>
              </a:pPr>
              <a:r>
                <a:rPr lang="en-US" sz="2400" b="1">
                  <a:solidFill>
                    <a:srgbClr val="374D81"/>
                  </a:solidFill>
                  <a:latin typeface="Raleway" pitchFamily="2" charset="0"/>
                  <a:cs typeface="Arial" panose="020B0604020202020204" pitchFamily="34" charset="0"/>
                </a:rPr>
                <a:t>Refund of IGST paid on deemed exports</a:t>
              </a:r>
              <a:endParaRPr lang="en-US" sz="1900" i="1">
                <a:solidFill>
                  <a:srgbClr val="374D81"/>
                </a:solidFill>
                <a:latin typeface="Raleway" pitchFamily="2" charset="0"/>
                <a:cs typeface="Arial" panose="020B0604020202020204" pitchFamily="34" charset="0"/>
              </a:endParaRPr>
            </a:p>
          </p:txBody>
        </p:sp>
        <p:grpSp>
          <p:nvGrpSpPr>
            <p:cNvPr id="29" name="Group 28">
              <a:extLst>
                <a:ext uri="{FF2B5EF4-FFF2-40B4-BE49-F238E27FC236}">
                  <a16:creationId xmlns:a16="http://schemas.microsoft.com/office/drawing/2014/main" xmlns="" id="{9C6A90FA-6DC9-8C2A-997A-9C4DCE918B1A}"/>
                </a:ext>
              </a:extLst>
            </p:cNvPr>
            <p:cNvGrpSpPr/>
            <p:nvPr/>
          </p:nvGrpSpPr>
          <p:grpSpPr>
            <a:xfrm>
              <a:off x="495456" y="807575"/>
              <a:ext cx="2743200" cy="60333"/>
              <a:chOff x="591751" y="962184"/>
              <a:chExt cx="2743200" cy="60333"/>
            </a:xfrm>
          </p:grpSpPr>
          <p:sp>
            <p:nvSpPr>
              <p:cNvPr id="30" name="Rectangle 29">
                <a:extLst>
                  <a:ext uri="{FF2B5EF4-FFF2-40B4-BE49-F238E27FC236}">
                    <a16:creationId xmlns:a16="http://schemas.microsoft.com/office/drawing/2014/main" xmlns="" id="{2CCBF64F-50D5-D6E6-C41A-4468E8C8A7BB}"/>
                  </a:ext>
                </a:extLst>
              </p:cNvPr>
              <p:cNvSpPr/>
              <p:nvPr/>
            </p:nvSpPr>
            <p:spPr>
              <a:xfrm>
                <a:off x="591751" y="962184"/>
                <a:ext cx="914400" cy="603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sp>
            <p:nvSpPr>
              <p:cNvPr id="31" name="Rectangle 30">
                <a:extLst>
                  <a:ext uri="{FF2B5EF4-FFF2-40B4-BE49-F238E27FC236}">
                    <a16:creationId xmlns:a16="http://schemas.microsoft.com/office/drawing/2014/main" xmlns="" id="{8EC9ACA2-40A8-9FA4-6BF9-528E6C76AF29}"/>
                  </a:ext>
                </a:extLst>
              </p:cNvPr>
              <p:cNvSpPr/>
              <p:nvPr/>
            </p:nvSpPr>
            <p:spPr>
              <a:xfrm>
                <a:off x="1506151" y="962184"/>
                <a:ext cx="914400" cy="6033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sp>
            <p:nvSpPr>
              <p:cNvPr id="32" name="Rectangle 31">
                <a:extLst>
                  <a:ext uri="{FF2B5EF4-FFF2-40B4-BE49-F238E27FC236}">
                    <a16:creationId xmlns:a16="http://schemas.microsoft.com/office/drawing/2014/main" xmlns="" id="{8F07A92B-6936-4D6A-13D4-A07358610C2E}"/>
                  </a:ext>
                </a:extLst>
              </p:cNvPr>
              <p:cNvSpPr/>
              <p:nvPr/>
            </p:nvSpPr>
            <p:spPr>
              <a:xfrm>
                <a:off x="2420551" y="962184"/>
                <a:ext cx="914400" cy="6033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grpSp>
      </p:grpSp>
    </p:spTree>
    <p:extLst>
      <p:ext uri="{BB962C8B-B14F-4D97-AF65-F5344CB8AC3E}">
        <p14:creationId xmlns:p14="http://schemas.microsoft.com/office/powerpoint/2010/main" val="470132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B7E0787-487B-782A-CE65-AC10C64180E5}"/>
            </a:ext>
          </a:extLst>
        </p:cNvPr>
        <p:cNvGrpSpPr/>
        <p:nvPr/>
      </p:nvGrpSpPr>
      <p:grpSpPr>
        <a:xfrm>
          <a:off x="0" y="0"/>
          <a:ext cx="0" cy="0"/>
          <a:chOff x="0" y="0"/>
          <a:chExt cx="0" cy="0"/>
        </a:xfrm>
      </p:grpSpPr>
      <p:pic>
        <p:nvPicPr>
          <p:cNvPr id="6" name="Picture 5" descr="A logo with colorful people&#10;&#10;AI-generated content may be incorrect.">
            <a:extLst>
              <a:ext uri="{FF2B5EF4-FFF2-40B4-BE49-F238E27FC236}">
                <a16:creationId xmlns:a16="http://schemas.microsoft.com/office/drawing/2014/main" xmlns="" id="{77B49AB8-AECF-A19F-25FF-BB5D61E895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0275" y="-938454"/>
            <a:ext cx="2989736" cy="2989736"/>
          </a:xfrm>
          <a:prstGeom prst="rect">
            <a:avLst/>
          </a:prstGeom>
        </p:spPr>
      </p:pic>
      <p:sp>
        <p:nvSpPr>
          <p:cNvPr id="8" name="Rectangle 7">
            <a:extLst>
              <a:ext uri="{FF2B5EF4-FFF2-40B4-BE49-F238E27FC236}">
                <a16:creationId xmlns:a16="http://schemas.microsoft.com/office/drawing/2014/main" xmlns="" id="{D80001E0-497C-16E2-111A-BEFB4BD1FDA9}"/>
              </a:ext>
            </a:extLst>
          </p:cNvPr>
          <p:cNvSpPr/>
          <p:nvPr/>
        </p:nvSpPr>
        <p:spPr>
          <a:xfrm rot="16200000" flipV="1">
            <a:off x="-3334182" y="3334179"/>
            <a:ext cx="6858001" cy="189641"/>
          </a:xfrm>
          <a:prstGeom prst="rect">
            <a:avLst/>
          </a:prstGeom>
          <a:solidFill>
            <a:srgbClr val="F48120"/>
          </a:solidFill>
          <a:ln w="12700" cap="flat" cmpd="sng" algn="ctr">
            <a:solidFill>
              <a:srgbClr val="F4812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n" panose="02020603050405020304"/>
              <a:ea typeface="+mn-ea"/>
              <a:cs typeface="+mn-cs"/>
            </a:endParaRPr>
          </a:p>
        </p:txBody>
      </p:sp>
      <p:sp>
        <p:nvSpPr>
          <p:cNvPr id="9" name="Rectangle 8">
            <a:extLst>
              <a:ext uri="{FF2B5EF4-FFF2-40B4-BE49-F238E27FC236}">
                <a16:creationId xmlns:a16="http://schemas.microsoft.com/office/drawing/2014/main" xmlns="" id="{2B65BE33-89E5-CFBE-768B-699D92EBFB32}"/>
              </a:ext>
            </a:extLst>
          </p:cNvPr>
          <p:cNvSpPr/>
          <p:nvPr/>
        </p:nvSpPr>
        <p:spPr>
          <a:xfrm rot="16200000" flipV="1">
            <a:off x="-3183480" y="3373121"/>
            <a:ext cx="6858001" cy="111760"/>
          </a:xfrm>
          <a:prstGeom prst="rect">
            <a:avLst/>
          </a:prstGeom>
          <a:solidFill>
            <a:srgbClr val="B9DB37"/>
          </a:solidFill>
          <a:ln w="12700" cap="flat" cmpd="sng" algn="ctr">
            <a:solidFill>
              <a:srgbClr val="B9DB3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n" panose="02020603050405020304"/>
              <a:ea typeface="+mn-ea"/>
              <a:cs typeface="+mn-cs"/>
            </a:endParaRPr>
          </a:p>
        </p:txBody>
      </p:sp>
      <p:sp>
        <p:nvSpPr>
          <p:cNvPr id="10" name="Rectangle 9">
            <a:extLst>
              <a:ext uri="{FF2B5EF4-FFF2-40B4-BE49-F238E27FC236}">
                <a16:creationId xmlns:a16="http://schemas.microsoft.com/office/drawing/2014/main" xmlns="" id="{5679186F-B350-F146-BBD7-27BFB67A93CA}"/>
              </a:ext>
            </a:extLst>
          </p:cNvPr>
          <p:cNvSpPr/>
          <p:nvPr/>
        </p:nvSpPr>
        <p:spPr>
          <a:xfrm rot="16200000" flipV="1">
            <a:off x="-3071720" y="3373121"/>
            <a:ext cx="6858001" cy="111760"/>
          </a:xfrm>
          <a:prstGeom prst="rect">
            <a:avLst/>
          </a:prstGeom>
          <a:solidFill>
            <a:srgbClr val="00B0F0"/>
          </a:solidFill>
          <a:ln w="1270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n" panose="02020603050405020304"/>
              <a:ea typeface="+mn-ea"/>
              <a:cs typeface="+mn-cs"/>
            </a:endParaRPr>
          </a:p>
        </p:txBody>
      </p:sp>
      <p:sp>
        <p:nvSpPr>
          <p:cNvPr id="11" name="Rectangle 10">
            <a:extLst>
              <a:ext uri="{FF2B5EF4-FFF2-40B4-BE49-F238E27FC236}">
                <a16:creationId xmlns:a16="http://schemas.microsoft.com/office/drawing/2014/main" xmlns="" id="{6B6EC68F-14D7-866A-DF0C-21FCCC9C73D4}"/>
              </a:ext>
            </a:extLst>
          </p:cNvPr>
          <p:cNvSpPr/>
          <p:nvPr/>
        </p:nvSpPr>
        <p:spPr>
          <a:xfrm>
            <a:off x="7508240" y="4616458"/>
            <a:ext cx="345440" cy="21970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663361C4-291C-9250-1E8F-69F0E5BC3EFE}"/>
              </a:ext>
            </a:extLst>
          </p:cNvPr>
          <p:cNvSpPr/>
          <p:nvPr/>
        </p:nvSpPr>
        <p:spPr>
          <a:xfrm rot="307211">
            <a:off x="11238177" y="4927819"/>
            <a:ext cx="373580" cy="33455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xmlns="" id="{36FF073A-7B3F-3B2C-A14D-B068984A8935}"/>
              </a:ext>
            </a:extLst>
          </p:cNvPr>
          <p:cNvGrpSpPr/>
          <p:nvPr/>
        </p:nvGrpSpPr>
        <p:grpSpPr>
          <a:xfrm>
            <a:off x="860157" y="4028925"/>
            <a:ext cx="2743200" cy="60333"/>
            <a:chOff x="591751" y="962184"/>
            <a:chExt cx="2743200" cy="60333"/>
          </a:xfrm>
        </p:grpSpPr>
        <p:sp>
          <p:nvSpPr>
            <p:cNvPr id="12" name="Rectangle 11">
              <a:extLst>
                <a:ext uri="{FF2B5EF4-FFF2-40B4-BE49-F238E27FC236}">
                  <a16:creationId xmlns:a16="http://schemas.microsoft.com/office/drawing/2014/main" xmlns="" id="{E08AA5C9-D09D-926B-6FA6-64A3CEF39A83}"/>
                </a:ext>
              </a:extLst>
            </p:cNvPr>
            <p:cNvSpPr/>
            <p:nvPr/>
          </p:nvSpPr>
          <p:spPr>
            <a:xfrm>
              <a:off x="591751" y="962184"/>
              <a:ext cx="914400" cy="603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sp>
          <p:nvSpPr>
            <p:cNvPr id="13" name="Rectangle 12">
              <a:extLst>
                <a:ext uri="{FF2B5EF4-FFF2-40B4-BE49-F238E27FC236}">
                  <a16:creationId xmlns:a16="http://schemas.microsoft.com/office/drawing/2014/main" xmlns="" id="{5898AC98-265E-984F-E073-A558616CC015}"/>
                </a:ext>
              </a:extLst>
            </p:cNvPr>
            <p:cNvSpPr/>
            <p:nvPr/>
          </p:nvSpPr>
          <p:spPr>
            <a:xfrm>
              <a:off x="1506151" y="962184"/>
              <a:ext cx="914400" cy="6033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sp>
          <p:nvSpPr>
            <p:cNvPr id="15" name="Rectangle 14">
              <a:extLst>
                <a:ext uri="{FF2B5EF4-FFF2-40B4-BE49-F238E27FC236}">
                  <a16:creationId xmlns:a16="http://schemas.microsoft.com/office/drawing/2014/main" xmlns="" id="{D32D90D1-14E5-4832-68C3-E84242E5D88A}"/>
                </a:ext>
              </a:extLst>
            </p:cNvPr>
            <p:cNvSpPr/>
            <p:nvPr/>
          </p:nvSpPr>
          <p:spPr>
            <a:xfrm>
              <a:off x="2420551" y="962184"/>
              <a:ext cx="914400" cy="6033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grpSp>
      <p:pic>
        <p:nvPicPr>
          <p:cNvPr id="3" name="Picture 2" descr="Stacks of gold coins">
            <a:extLst>
              <a:ext uri="{FF2B5EF4-FFF2-40B4-BE49-F238E27FC236}">
                <a16:creationId xmlns:a16="http://schemas.microsoft.com/office/drawing/2014/main" xmlns="" id="{482BF9D3-4473-9310-57C7-EE19F3813AB3}"/>
              </a:ext>
            </a:extLst>
          </p:cNvPr>
          <p:cNvPicPr>
            <a:picLocks noChangeAspect="1"/>
          </p:cNvPicPr>
          <p:nvPr/>
        </p:nvPicPr>
        <p:blipFill>
          <a:blip r:embed="rId3" cstate="print">
            <a:extLst>
              <a:ext uri="{28A0092B-C50C-407E-A947-70E740481C1C}">
                <a14:useLocalDpi xmlns:a14="http://schemas.microsoft.com/office/drawing/2010/main" val="0"/>
              </a:ext>
            </a:extLst>
          </a:blip>
          <a:srcRect l="17893" r="17893"/>
          <a:stretch/>
        </p:blipFill>
        <p:spPr>
          <a:xfrm>
            <a:off x="7800443" y="2568202"/>
            <a:ext cx="3941064" cy="4096512"/>
          </a:xfrm>
          <a:prstGeom prst="rect">
            <a:avLst/>
          </a:prstGeom>
        </p:spPr>
      </p:pic>
      <p:sp>
        <p:nvSpPr>
          <p:cNvPr id="2" name="Title 1">
            <a:extLst>
              <a:ext uri="{FF2B5EF4-FFF2-40B4-BE49-F238E27FC236}">
                <a16:creationId xmlns:a16="http://schemas.microsoft.com/office/drawing/2014/main" xmlns="" id="{450A67E3-1004-4951-BD16-EF82065812CD}"/>
              </a:ext>
            </a:extLst>
          </p:cNvPr>
          <p:cNvSpPr txBox="1">
            <a:spLocks/>
          </p:cNvSpPr>
          <p:nvPr/>
        </p:nvSpPr>
        <p:spPr>
          <a:xfrm>
            <a:off x="679779" y="1497584"/>
            <a:ext cx="7986701" cy="239775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4000" b="1" dirty="0">
                <a:latin typeface="Raleway" pitchFamily="2" charset="0"/>
              </a:rPr>
              <a:t>Notification No. 54/2018 – Central Tax</a:t>
            </a:r>
          </a:p>
        </p:txBody>
      </p:sp>
    </p:spTree>
    <p:extLst>
      <p:ext uri="{BB962C8B-B14F-4D97-AF65-F5344CB8AC3E}">
        <p14:creationId xmlns:p14="http://schemas.microsoft.com/office/powerpoint/2010/main" val="3673935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B348FA1-0A29-2FDA-6065-A1279C3239C2}"/>
            </a:ext>
          </a:extLst>
        </p:cNvPr>
        <p:cNvGrpSpPr/>
        <p:nvPr/>
      </p:nvGrpSpPr>
      <p:grpSpPr>
        <a:xfrm>
          <a:off x="0" y="0"/>
          <a:ext cx="0" cy="0"/>
          <a:chOff x="0" y="0"/>
          <a:chExt cx="0" cy="0"/>
        </a:xfrm>
      </p:grpSpPr>
      <p:pic>
        <p:nvPicPr>
          <p:cNvPr id="6" name="Picture 5" descr="A logo with colorful people&#10;&#10;AI-generated content may be incorrect.">
            <a:extLst>
              <a:ext uri="{FF2B5EF4-FFF2-40B4-BE49-F238E27FC236}">
                <a16:creationId xmlns:a16="http://schemas.microsoft.com/office/drawing/2014/main" xmlns="" id="{639A721D-9349-FAE1-BBF1-964D1D46A4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0275" y="-938454"/>
            <a:ext cx="2989736" cy="2989736"/>
          </a:xfrm>
          <a:prstGeom prst="rect">
            <a:avLst/>
          </a:prstGeom>
        </p:spPr>
      </p:pic>
      <p:sp>
        <p:nvSpPr>
          <p:cNvPr id="8" name="TextBox 7">
            <a:extLst>
              <a:ext uri="{FF2B5EF4-FFF2-40B4-BE49-F238E27FC236}">
                <a16:creationId xmlns:a16="http://schemas.microsoft.com/office/drawing/2014/main" xmlns="" id="{52143444-8A61-8BA2-1251-9B293F5E92D3}"/>
              </a:ext>
            </a:extLst>
          </p:cNvPr>
          <p:cNvSpPr txBox="1"/>
          <p:nvPr/>
        </p:nvSpPr>
        <p:spPr>
          <a:xfrm>
            <a:off x="474018" y="953498"/>
            <a:ext cx="10661342" cy="5709255"/>
          </a:xfrm>
          <a:prstGeom prst="rect">
            <a:avLst/>
          </a:prstGeom>
          <a:noFill/>
        </p:spPr>
        <p:txBody>
          <a:bodyPr wrap="square">
            <a:spAutoFit/>
          </a:bodyPr>
          <a:lstStyle/>
          <a:p>
            <a:pPr algn="just">
              <a:spcBef>
                <a:spcPts val="125"/>
              </a:spcBef>
              <a:spcAft>
                <a:spcPts val="125"/>
              </a:spcAft>
              <a:buNone/>
            </a:pPr>
            <a:r>
              <a:rPr lang="en-US" sz="1200" b="1" i="0">
                <a:effectLst/>
                <a:latin typeface="Raleway" pitchFamily="2" charset="0"/>
              </a:rPr>
              <a:t>Notification No. 54/2018 – Central Tax</a:t>
            </a:r>
            <a:r>
              <a:rPr lang="en-US" sz="1200" b="0" i="0">
                <a:effectLst/>
                <a:latin typeface="Raleway" pitchFamily="2" charset="0"/>
              </a:rPr>
              <a:t>, issued on 9th October 2018 by the Government of India, makes changes to the GST Rules, particularly focusing on how exporters can claim tax refunds under certain conditions. </a:t>
            </a:r>
          </a:p>
          <a:p>
            <a:pPr algn="just">
              <a:spcBef>
                <a:spcPts val="125"/>
              </a:spcBef>
              <a:spcAft>
                <a:spcPts val="125"/>
              </a:spcAft>
              <a:buNone/>
            </a:pPr>
            <a:endParaRPr lang="en-US" sz="1200" b="0" i="0">
              <a:effectLst/>
              <a:latin typeface="Raleway" pitchFamily="2" charset="0"/>
            </a:endParaRPr>
          </a:p>
          <a:p>
            <a:pPr marL="171450" indent="-171450" algn="just">
              <a:spcBef>
                <a:spcPts val="125"/>
              </a:spcBef>
              <a:spcAft>
                <a:spcPts val="125"/>
              </a:spcAft>
              <a:buClr>
                <a:srgbClr val="F48120"/>
              </a:buClr>
              <a:buFont typeface="Wingdings" panose="05000000000000000000" pitchFamily="2" charset="2"/>
              <a:buChar char="v"/>
            </a:pPr>
            <a:r>
              <a:rPr lang="en-US" sz="1200" b="1">
                <a:latin typeface="Raleway" pitchFamily="2" charset="0"/>
              </a:rPr>
              <a:t>What Does This Notification Do?</a:t>
            </a:r>
          </a:p>
          <a:p>
            <a:pPr algn="just">
              <a:lnSpc>
                <a:spcPct val="150000"/>
              </a:lnSpc>
              <a:spcBef>
                <a:spcPts val="125"/>
              </a:spcBef>
              <a:spcAft>
                <a:spcPts val="125"/>
              </a:spcAft>
              <a:buNone/>
            </a:pPr>
            <a:r>
              <a:rPr lang="en-US" sz="1200" b="0" i="0">
                <a:effectLst/>
                <a:latin typeface="Raleway" pitchFamily="2" charset="0"/>
              </a:rPr>
              <a:t>This notification makes two important amendments to the CGST Rules, 2017, specifically:</a:t>
            </a:r>
          </a:p>
          <a:p>
            <a:pPr marL="355600" indent="-173038" algn="just">
              <a:lnSpc>
                <a:spcPct val="150000"/>
              </a:lnSpc>
              <a:spcBef>
                <a:spcPts val="125"/>
              </a:spcBef>
              <a:spcAft>
                <a:spcPts val="125"/>
              </a:spcAft>
              <a:buClr>
                <a:srgbClr val="F48120"/>
              </a:buClr>
              <a:buFont typeface="Wingdings" panose="05000000000000000000" pitchFamily="2" charset="2"/>
              <a:buChar char="ü"/>
            </a:pPr>
            <a:r>
              <a:rPr lang="en-US" sz="1200" b="0" i="0">
                <a:effectLst/>
                <a:latin typeface="Raleway" pitchFamily="2" charset="0"/>
              </a:rPr>
              <a:t>Changes to </a:t>
            </a:r>
            <a:r>
              <a:rPr lang="en-US" sz="1200" b="1" i="0">
                <a:effectLst/>
                <a:latin typeface="Raleway" pitchFamily="2" charset="0"/>
              </a:rPr>
              <a:t>Rule 89(4B)</a:t>
            </a:r>
            <a:r>
              <a:rPr lang="en-US" sz="1200" b="0" i="0">
                <a:effectLst/>
                <a:latin typeface="Raleway" pitchFamily="2" charset="0"/>
              </a:rPr>
              <a:t> (related to refunds of </a:t>
            </a:r>
            <a:r>
              <a:rPr lang="en-US" sz="1200" b="0" i="0" err="1">
                <a:effectLst/>
                <a:latin typeface="Raleway" pitchFamily="2" charset="0"/>
              </a:rPr>
              <a:t>unutilised</a:t>
            </a:r>
            <a:r>
              <a:rPr lang="en-US" sz="1200" b="0" i="0">
                <a:effectLst/>
                <a:latin typeface="Raleway" pitchFamily="2" charset="0"/>
              </a:rPr>
              <a:t> Input Tax Credit - ITC).</a:t>
            </a:r>
          </a:p>
          <a:p>
            <a:pPr marL="355600" indent="-173038" algn="just">
              <a:spcBef>
                <a:spcPts val="125"/>
              </a:spcBef>
              <a:spcAft>
                <a:spcPts val="125"/>
              </a:spcAft>
              <a:buClr>
                <a:srgbClr val="F48120"/>
              </a:buClr>
              <a:buFont typeface="Wingdings" panose="05000000000000000000" pitchFamily="2" charset="2"/>
              <a:buChar char="ü"/>
            </a:pPr>
            <a:r>
              <a:rPr lang="en-US" sz="1200" b="0" i="0">
                <a:effectLst/>
                <a:latin typeface="Raleway" pitchFamily="2" charset="0"/>
              </a:rPr>
              <a:t>Changes to </a:t>
            </a:r>
            <a:r>
              <a:rPr lang="en-US" sz="1200" b="1" i="0">
                <a:effectLst/>
                <a:latin typeface="Raleway" pitchFamily="2" charset="0"/>
              </a:rPr>
              <a:t>Rule 96(10) </a:t>
            </a:r>
            <a:r>
              <a:rPr lang="en-US" sz="1200" b="0" i="0">
                <a:effectLst/>
                <a:latin typeface="Raleway" pitchFamily="2" charset="0"/>
              </a:rPr>
              <a:t>(related to refunds of IGST paid on exports).</a:t>
            </a:r>
          </a:p>
          <a:p>
            <a:pPr marL="355600" indent="-173038" algn="just">
              <a:spcBef>
                <a:spcPts val="125"/>
              </a:spcBef>
              <a:spcAft>
                <a:spcPts val="125"/>
              </a:spcAft>
              <a:buClr>
                <a:srgbClr val="F48120"/>
              </a:buClr>
              <a:buFont typeface="Wingdings" panose="05000000000000000000" pitchFamily="2" charset="2"/>
              <a:buChar char="ü"/>
            </a:pPr>
            <a:endParaRPr lang="en-US" sz="1200" b="0" i="0">
              <a:effectLst/>
              <a:latin typeface="Raleway" pitchFamily="2" charset="0"/>
            </a:endParaRPr>
          </a:p>
          <a:p>
            <a:pPr algn="just">
              <a:spcBef>
                <a:spcPts val="125"/>
              </a:spcBef>
              <a:spcAft>
                <a:spcPts val="125"/>
              </a:spcAft>
              <a:buNone/>
            </a:pPr>
            <a:r>
              <a:rPr lang="en-US" sz="1200" b="0" i="0">
                <a:effectLst/>
                <a:latin typeface="Raleway" pitchFamily="2" charset="0"/>
              </a:rPr>
              <a:t>These rules are important for exporters who are not paying GST on their exports (called zero-rated supplies) but are still incurring GST on their purchases (inputs and input services). They often claim refunds of ITC or IGST paid.</a:t>
            </a:r>
          </a:p>
          <a:p>
            <a:pPr algn="just">
              <a:spcBef>
                <a:spcPts val="125"/>
              </a:spcBef>
              <a:spcAft>
                <a:spcPts val="125"/>
              </a:spcAft>
              <a:buNone/>
            </a:pPr>
            <a:endParaRPr lang="en-US" sz="1200" b="0" i="0">
              <a:effectLst/>
              <a:latin typeface="Raleway" pitchFamily="2" charset="0"/>
            </a:endParaRPr>
          </a:p>
          <a:p>
            <a:pPr marL="171450" indent="-171450" algn="just">
              <a:spcBef>
                <a:spcPts val="125"/>
              </a:spcBef>
              <a:spcAft>
                <a:spcPts val="125"/>
              </a:spcAft>
              <a:buClr>
                <a:srgbClr val="F48120"/>
              </a:buClr>
              <a:buFont typeface="Wingdings" panose="05000000000000000000" pitchFamily="2" charset="2"/>
              <a:buChar char="v"/>
            </a:pPr>
            <a:r>
              <a:rPr lang="en-US" sz="1200" b="1" i="0">
                <a:effectLst/>
                <a:latin typeface="Raleway" pitchFamily="2" charset="0"/>
              </a:rPr>
              <a:t>Rule 89(4B) Amendment – Refund of </a:t>
            </a:r>
            <a:r>
              <a:rPr lang="en-US" sz="1200" b="1" i="0" err="1">
                <a:effectLst/>
                <a:latin typeface="Raleway" pitchFamily="2" charset="0"/>
              </a:rPr>
              <a:t>Unutilised</a:t>
            </a:r>
            <a:r>
              <a:rPr lang="en-US" sz="1200" b="1" i="0">
                <a:effectLst/>
                <a:latin typeface="Raleway" pitchFamily="2" charset="0"/>
              </a:rPr>
              <a:t> Input Tax Credit (ITC)</a:t>
            </a:r>
          </a:p>
          <a:p>
            <a:pPr algn="just">
              <a:spcBef>
                <a:spcPts val="125"/>
              </a:spcBef>
              <a:spcAft>
                <a:spcPts val="125"/>
              </a:spcAft>
              <a:buNone/>
            </a:pPr>
            <a:r>
              <a:rPr lang="en-US" sz="1200" b="0" i="0">
                <a:effectLst/>
                <a:latin typeface="Raleway" pitchFamily="2" charset="0"/>
              </a:rPr>
              <a:t>This rule is for exporters who make zero-rated exports without paying tax and want a refund of ITC.</a:t>
            </a:r>
          </a:p>
          <a:p>
            <a:pPr algn="just">
              <a:spcBef>
                <a:spcPts val="125"/>
              </a:spcBef>
              <a:spcAft>
                <a:spcPts val="125"/>
              </a:spcAft>
              <a:buNone/>
            </a:pPr>
            <a:r>
              <a:rPr lang="en-US" sz="1200" b="0" i="0">
                <a:effectLst/>
                <a:latin typeface="Raleway" pitchFamily="2" charset="0"/>
              </a:rPr>
              <a:t>It says:</a:t>
            </a:r>
          </a:p>
          <a:p>
            <a:pPr marL="355600" indent="-173038" algn="just">
              <a:lnSpc>
                <a:spcPct val="150000"/>
              </a:lnSpc>
              <a:spcBef>
                <a:spcPts val="125"/>
              </a:spcBef>
              <a:spcAft>
                <a:spcPts val="125"/>
              </a:spcAft>
              <a:buClr>
                <a:srgbClr val="F48120"/>
              </a:buClr>
              <a:buFont typeface="Wingdings" panose="05000000000000000000" pitchFamily="2" charset="2"/>
              <a:buChar char="ü"/>
            </a:pPr>
            <a:r>
              <a:rPr lang="en-US" sz="1200" b="0" i="0">
                <a:effectLst/>
                <a:latin typeface="Raleway" pitchFamily="2" charset="0"/>
              </a:rPr>
              <a:t>If you’re an exporter and:</a:t>
            </a:r>
          </a:p>
          <a:p>
            <a:pPr marL="447675" lvl="1" indent="-92075" algn="just">
              <a:spcBef>
                <a:spcPts val="125"/>
              </a:spcBef>
              <a:spcAft>
                <a:spcPts val="125"/>
              </a:spcAft>
              <a:buClr>
                <a:srgbClr val="F48120"/>
              </a:buClr>
              <a:buFont typeface="Arial" panose="020B0604020202020204" pitchFamily="34" charset="0"/>
              <a:buChar char="•"/>
            </a:pPr>
            <a:r>
              <a:rPr lang="en-US" sz="1200" b="0" i="0">
                <a:effectLst/>
                <a:latin typeface="Raleway" pitchFamily="2" charset="0"/>
              </a:rPr>
              <a:t>You buy supplies from registered suppliers who are using </a:t>
            </a:r>
            <a:r>
              <a:rPr lang="en-US" sz="1200" b="1" i="0">
                <a:effectLst/>
                <a:latin typeface="Raleway" pitchFamily="2" charset="0"/>
              </a:rPr>
              <a:t>duty exemption schemes </a:t>
            </a:r>
            <a:r>
              <a:rPr lang="en-US" sz="1200" b="0" i="0">
                <a:effectLst/>
                <a:latin typeface="Raleway" pitchFamily="2" charset="0"/>
              </a:rPr>
              <a:t>like </a:t>
            </a:r>
            <a:r>
              <a:rPr lang="en-US" sz="1200" b="1" i="0">
                <a:effectLst/>
                <a:latin typeface="Raleway" pitchFamily="2" charset="0"/>
              </a:rPr>
              <a:t>Notification 40/2017-Central Tax (Rate)</a:t>
            </a:r>
            <a:r>
              <a:rPr lang="en-US" sz="1200" b="0" i="0">
                <a:effectLst/>
                <a:latin typeface="Raleway" pitchFamily="2" charset="0"/>
              </a:rPr>
              <a:t> or </a:t>
            </a:r>
            <a:r>
              <a:rPr lang="en-US" sz="1200" b="1" i="0">
                <a:effectLst/>
                <a:latin typeface="Raleway" pitchFamily="2" charset="0"/>
              </a:rPr>
              <a:t>Notification 41/2017-Integrated Tax (Rate), OR</a:t>
            </a:r>
          </a:p>
          <a:p>
            <a:pPr marL="447675" lvl="1" indent="-92075" algn="just">
              <a:spcBef>
                <a:spcPts val="125"/>
              </a:spcBef>
              <a:spcAft>
                <a:spcPts val="125"/>
              </a:spcAft>
              <a:buClr>
                <a:srgbClr val="F48120"/>
              </a:buClr>
              <a:buFont typeface="Arial" panose="020B0604020202020204" pitchFamily="34" charset="0"/>
              <a:buChar char="•"/>
            </a:pPr>
            <a:r>
              <a:rPr lang="en-US" sz="1200" b="0" i="0">
                <a:effectLst/>
                <a:latin typeface="Raleway" pitchFamily="2" charset="0"/>
              </a:rPr>
              <a:t>You import goods using Customs exemption </a:t>
            </a:r>
            <a:r>
              <a:rPr lang="en-US" sz="1200" b="1" i="0">
                <a:effectLst/>
                <a:latin typeface="Raleway" pitchFamily="2" charset="0"/>
              </a:rPr>
              <a:t>notifications</a:t>
            </a:r>
            <a:r>
              <a:rPr lang="en-US" sz="1200" b="0" i="0">
                <a:effectLst/>
                <a:latin typeface="Raleway" pitchFamily="2" charset="0"/>
              </a:rPr>
              <a:t> like </a:t>
            </a:r>
            <a:r>
              <a:rPr lang="en-US" sz="1200" b="1" i="0">
                <a:effectLst/>
                <a:latin typeface="Raleway" pitchFamily="2" charset="0"/>
              </a:rPr>
              <a:t>78/2017-Customs or 79/2017-Customs,</a:t>
            </a:r>
          </a:p>
          <a:p>
            <a:pPr marL="355600" algn="just">
              <a:spcBef>
                <a:spcPts val="125"/>
              </a:spcBef>
              <a:spcAft>
                <a:spcPts val="125"/>
              </a:spcAft>
              <a:buNone/>
            </a:pPr>
            <a:endParaRPr lang="en-US" sz="1200" b="0" i="0">
              <a:effectLst/>
              <a:latin typeface="Raleway" pitchFamily="2" charset="0"/>
            </a:endParaRPr>
          </a:p>
          <a:p>
            <a:pPr marL="355600" algn="just">
              <a:spcBef>
                <a:spcPts val="125"/>
              </a:spcBef>
              <a:spcAft>
                <a:spcPts val="125"/>
              </a:spcAft>
              <a:buNone/>
            </a:pPr>
            <a:r>
              <a:rPr lang="en-US" sz="1200" b="0" i="0">
                <a:effectLst/>
                <a:latin typeface="Raleway" pitchFamily="2" charset="0"/>
              </a:rPr>
              <a:t>You can still claim refund of ITC, but </a:t>
            </a:r>
            <a:r>
              <a:rPr lang="en-US" sz="1200" b="1" i="1">
                <a:effectLst/>
                <a:latin typeface="Raleway" pitchFamily="2" charset="0"/>
              </a:rPr>
              <a:t>only</a:t>
            </a:r>
            <a:r>
              <a:rPr lang="en-US" sz="1200" b="0" i="0">
                <a:effectLst/>
                <a:latin typeface="Raleway" pitchFamily="2" charset="0"/>
              </a:rPr>
              <a:t> for:</a:t>
            </a:r>
          </a:p>
          <a:p>
            <a:pPr marL="355600" algn="just">
              <a:spcBef>
                <a:spcPts val="125"/>
              </a:spcBef>
              <a:spcAft>
                <a:spcPts val="125"/>
              </a:spcAft>
              <a:buNone/>
            </a:pPr>
            <a:endParaRPr lang="en-US" sz="1200" b="0" i="0">
              <a:effectLst/>
              <a:latin typeface="Raleway" pitchFamily="2" charset="0"/>
            </a:endParaRPr>
          </a:p>
          <a:p>
            <a:pPr marL="355600" indent="92075" algn="just">
              <a:spcBef>
                <a:spcPts val="125"/>
              </a:spcBef>
              <a:spcAft>
                <a:spcPts val="125"/>
              </a:spcAft>
              <a:buClr>
                <a:srgbClr val="F48120"/>
              </a:buClr>
              <a:buFont typeface="Arial" panose="020B0604020202020204" pitchFamily="34" charset="0"/>
              <a:buChar char="•"/>
              <a:tabLst>
                <a:tab pos="447675" algn="l"/>
              </a:tabLst>
            </a:pPr>
            <a:r>
              <a:rPr lang="en-US" sz="1200" b="0" i="0">
                <a:effectLst/>
                <a:latin typeface="Raleway" pitchFamily="2" charset="0"/>
              </a:rPr>
              <a:t>The ITC related to inputs received under the abov</a:t>
            </a:r>
            <a:r>
              <a:rPr lang="en-US" sz="1200">
                <a:latin typeface="Raleway" pitchFamily="2" charset="0"/>
              </a:rPr>
              <a:t>e specified </a:t>
            </a:r>
            <a:r>
              <a:rPr lang="en-US" sz="1200" b="0" i="0">
                <a:effectLst/>
                <a:latin typeface="Raleway" pitchFamily="2" charset="0"/>
              </a:rPr>
              <a:t>notifications </a:t>
            </a:r>
            <a:r>
              <a:rPr lang="en-US" sz="1200" b="0" i="1">
                <a:effectLst/>
                <a:latin typeface="Raleway" pitchFamily="2" charset="0"/>
              </a:rPr>
              <a:t>for export purposes</a:t>
            </a:r>
            <a:r>
              <a:rPr lang="en-US" sz="1200" b="0" i="0">
                <a:effectLst/>
                <a:latin typeface="Raleway" pitchFamily="2" charset="0"/>
              </a:rPr>
              <a:t>.</a:t>
            </a:r>
          </a:p>
          <a:p>
            <a:pPr marL="355600" indent="92075" algn="just">
              <a:spcBef>
                <a:spcPts val="125"/>
              </a:spcBef>
              <a:spcAft>
                <a:spcPts val="125"/>
              </a:spcAft>
              <a:buClr>
                <a:srgbClr val="F48120"/>
              </a:buClr>
              <a:buFont typeface="Arial" panose="020B0604020202020204" pitchFamily="34" charset="0"/>
              <a:buChar char="•"/>
              <a:tabLst>
                <a:tab pos="447675" algn="l"/>
              </a:tabLst>
            </a:pPr>
            <a:r>
              <a:rPr lang="en-US" sz="1200" b="0" i="0">
                <a:effectLst/>
                <a:latin typeface="Raleway" pitchFamily="2" charset="0"/>
              </a:rPr>
              <a:t>The ITC related to </a:t>
            </a:r>
            <a:r>
              <a:rPr lang="en-US" sz="1200" b="0" i="1">
                <a:effectLst/>
                <a:latin typeface="Raleway" pitchFamily="2" charset="0"/>
              </a:rPr>
              <a:t>other inputs or services</a:t>
            </a:r>
            <a:r>
              <a:rPr lang="en-US" sz="1200" b="0" i="0">
                <a:effectLst/>
                <a:latin typeface="Raleway" pitchFamily="2" charset="0"/>
              </a:rPr>
              <a:t>, used in making such export.</a:t>
            </a:r>
          </a:p>
          <a:p>
            <a:pPr marL="355600" algn="just">
              <a:spcBef>
                <a:spcPts val="125"/>
              </a:spcBef>
              <a:spcAft>
                <a:spcPts val="125"/>
              </a:spcAft>
              <a:buClr>
                <a:srgbClr val="F48120"/>
              </a:buClr>
              <a:tabLst>
                <a:tab pos="447675" algn="l"/>
              </a:tabLst>
            </a:pPr>
            <a:endParaRPr lang="en-US" sz="1200" b="0" i="0">
              <a:effectLst/>
              <a:latin typeface="Raleway" pitchFamily="2" charset="0"/>
            </a:endParaRPr>
          </a:p>
          <a:p>
            <a:pPr algn="just">
              <a:spcBef>
                <a:spcPts val="125"/>
              </a:spcBef>
              <a:spcAft>
                <a:spcPts val="125"/>
              </a:spcAft>
              <a:buNone/>
            </a:pPr>
            <a:r>
              <a:rPr lang="en-US" sz="1200" b="0" i="1">
                <a:effectLst/>
                <a:latin typeface="Raleway" pitchFamily="2" charset="0"/>
              </a:rPr>
              <a:t>You won't lose refund eligibility entirely, but the refund is limited to the inputs and services which are used directly for exports.</a:t>
            </a:r>
          </a:p>
        </p:txBody>
      </p:sp>
      <p:sp>
        <p:nvSpPr>
          <p:cNvPr id="2" name="Text Placeholder 27">
            <a:extLst>
              <a:ext uri="{FF2B5EF4-FFF2-40B4-BE49-F238E27FC236}">
                <a16:creationId xmlns:a16="http://schemas.microsoft.com/office/drawing/2014/main" xmlns="" id="{75912E56-7BA1-0D67-4172-AF342533F094}"/>
              </a:ext>
            </a:extLst>
          </p:cNvPr>
          <p:cNvSpPr txBox="1">
            <a:spLocks/>
          </p:cNvSpPr>
          <p:nvPr/>
        </p:nvSpPr>
        <p:spPr>
          <a:xfrm>
            <a:off x="474018" y="293795"/>
            <a:ext cx="7269178" cy="65970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597" b="1" kern="1200">
                <a:solidFill>
                  <a:srgbClr val="FFC313"/>
                </a:solidFill>
                <a:latin typeface="Arial" panose="020B0604020202020204" pitchFamily="34" charset="0"/>
                <a:ea typeface="+mn-ea"/>
                <a:cs typeface="Arial" panose="020B0604020202020204" pitchFamily="34" charset="0"/>
              </a:defRPr>
            </a:lvl1pPr>
            <a:lvl2pPr marL="456869"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3737"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0606"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7474"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400" dirty="0">
                <a:solidFill>
                  <a:srgbClr val="374D81"/>
                </a:solidFill>
                <a:latin typeface="Raleway" pitchFamily="2" charset="0"/>
              </a:rPr>
              <a:t>Notification No. 54/2018 – Central Tax</a:t>
            </a:r>
          </a:p>
        </p:txBody>
      </p:sp>
      <p:grpSp>
        <p:nvGrpSpPr>
          <p:cNvPr id="3" name="Group 2">
            <a:extLst>
              <a:ext uri="{FF2B5EF4-FFF2-40B4-BE49-F238E27FC236}">
                <a16:creationId xmlns:a16="http://schemas.microsoft.com/office/drawing/2014/main" xmlns="" id="{661447E1-570E-EA1D-6E80-EF68CAE125F9}"/>
              </a:ext>
            </a:extLst>
          </p:cNvPr>
          <p:cNvGrpSpPr/>
          <p:nvPr/>
        </p:nvGrpSpPr>
        <p:grpSpPr>
          <a:xfrm>
            <a:off x="556416" y="761085"/>
            <a:ext cx="2743200" cy="60333"/>
            <a:chOff x="591751" y="962184"/>
            <a:chExt cx="2743200" cy="60333"/>
          </a:xfrm>
        </p:grpSpPr>
        <p:sp>
          <p:nvSpPr>
            <p:cNvPr id="4" name="Rectangle 3">
              <a:extLst>
                <a:ext uri="{FF2B5EF4-FFF2-40B4-BE49-F238E27FC236}">
                  <a16:creationId xmlns:a16="http://schemas.microsoft.com/office/drawing/2014/main" xmlns="" id="{2CF9F149-25A9-6A18-2929-13E56B248D94}"/>
                </a:ext>
              </a:extLst>
            </p:cNvPr>
            <p:cNvSpPr/>
            <p:nvPr/>
          </p:nvSpPr>
          <p:spPr>
            <a:xfrm>
              <a:off x="591751" y="962184"/>
              <a:ext cx="914400" cy="603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sp>
          <p:nvSpPr>
            <p:cNvPr id="5" name="Rectangle 4">
              <a:extLst>
                <a:ext uri="{FF2B5EF4-FFF2-40B4-BE49-F238E27FC236}">
                  <a16:creationId xmlns:a16="http://schemas.microsoft.com/office/drawing/2014/main" xmlns="" id="{8CB6CB50-EB79-9D8D-99AF-6642BEB8672A}"/>
                </a:ext>
              </a:extLst>
            </p:cNvPr>
            <p:cNvSpPr/>
            <p:nvPr/>
          </p:nvSpPr>
          <p:spPr>
            <a:xfrm>
              <a:off x="1506151" y="962184"/>
              <a:ext cx="914400" cy="6033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sp>
          <p:nvSpPr>
            <p:cNvPr id="7" name="Rectangle 6">
              <a:extLst>
                <a:ext uri="{FF2B5EF4-FFF2-40B4-BE49-F238E27FC236}">
                  <a16:creationId xmlns:a16="http://schemas.microsoft.com/office/drawing/2014/main" xmlns="" id="{8A0BFC49-D230-BD28-227E-8DDC0B193D40}"/>
                </a:ext>
              </a:extLst>
            </p:cNvPr>
            <p:cNvSpPr/>
            <p:nvPr/>
          </p:nvSpPr>
          <p:spPr>
            <a:xfrm>
              <a:off x="2420551" y="962184"/>
              <a:ext cx="914400" cy="6033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grpSp>
      <p:sp>
        <p:nvSpPr>
          <p:cNvPr id="9" name="Rectangle 8">
            <a:extLst>
              <a:ext uri="{FF2B5EF4-FFF2-40B4-BE49-F238E27FC236}">
                <a16:creationId xmlns:a16="http://schemas.microsoft.com/office/drawing/2014/main" xmlns="" id="{BBA5F66D-8ACD-060D-EC5A-791AF2D5C2D6}"/>
              </a:ext>
            </a:extLst>
          </p:cNvPr>
          <p:cNvSpPr/>
          <p:nvPr/>
        </p:nvSpPr>
        <p:spPr>
          <a:xfrm>
            <a:off x="0" y="6785496"/>
            <a:ext cx="12192000" cy="72504"/>
          </a:xfrm>
          <a:prstGeom prst="rect">
            <a:avLst/>
          </a:prstGeom>
          <a:solidFill>
            <a:srgbClr val="F48120"/>
          </a:solidFill>
          <a:ln w="12700" cap="flat" cmpd="sng" algn="ctr">
            <a:solidFill>
              <a:srgbClr val="F4812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n" panose="02020603050405020304"/>
              <a:ea typeface="+mn-ea"/>
              <a:cs typeface="+mn-cs"/>
            </a:endParaRPr>
          </a:p>
        </p:txBody>
      </p:sp>
    </p:spTree>
    <p:extLst>
      <p:ext uri="{BB962C8B-B14F-4D97-AF65-F5344CB8AC3E}">
        <p14:creationId xmlns:p14="http://schemas.microsoft.com/office/powerpoint/2010/main" val="28592426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28CBE16-A03F-29C0-9A65-8DBBF19FFF40}"/>
            </a:ext>
          </a:extLst>
        </p:cNvPr>
        <p:cNvGrpSpPr/>
        <p:nvPr/>
      </p:nvGrpSpPr>
      <p:grpSpPr>
        <a:xfrm>
          <a:off x="0" y="0"/>
          <a:ext cx="0" cy="0"/>
          <a:chOff x="0" y="0"/>
          <a:chExt cx="0" cy="0"/>
        </a:xfrm>
      </p:grpSpPr>
      <p:pic>
        <p:nvPicPr>
          <p:cNvPr id="6" name="Picture 5" descr="A logo with colorful people&#10;&#10;AI-generated content may be incorrect.">
            <a:extLst>
              <a:ext uri="{FF2B5EF4-FFF2-40B4-BE49-F238E27FC236}">
                <a16:creationId xmlns:a16="http://schemas.microsoft.com/office/drawing/2014/main" xmlns="" id="{C24B6D04-53BB-C90D-CE0A-0A5392ADC8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0275" y="-938454"/>
            <a:ext cx="2989736" cy="2989736"/>
          </a:xfrm>
          <a:prstGeom prst="rect">
            <a:avLst/>
          </a:prstGeom>
        </p:spPr>
      </p:pic>
      <p:graphicFrame>
        <p:nvGraphicFramePr>
          <p:cNvPr id="2" name="Table 1">
            <a:extLst>
              <a:ext uri="{FF2B5EF4-FFF2-40B4-BE49-F238E27FC236}">
                <a16:creationId xmlns:a16="http://schemas.microsoft.com/office/drawing/2014/main" xmlns="" id="{BFC5C554-F356-E28D-13DC-0691342DA1A7}"/>
              </a:ext>
            </a:extLst>
          </p:cNvPr>
          <p:cNvGraphicFramePr>
            <a:graphicFrameLocks noGrp="1"/>
          </p:cNvGraphicFramePr>
          <p:nvPr>
            <p:extLst>
              <p:ext uri="{D42A27DB-BD31-4B8C-83A1-F6EECF244321}">
                <p14:modId xmlns:p14="http://schemas.microsoft.com/office/powerpoint/2010/main" val="3579606557"/>
              </p:ext>
            </p:extLst>
          </p:nvPr>
        </p:nvGraphicFramePr>
        <p:xfrm>
          <a:off x="759864" y="4653268"/>
          <a:ext cx="10406223" cy="1285240"/>
        </p:xfrm>
        <a:graphic>
          <a:graphicData uri="http://schemas.openxmlformats.org/drawingml/2006/table">
            <a:tbl>
              <a:tblPr firstRow="1" bandRow="1">
                <a:tableStyleId>{85BE263C-DBD7-4A20-BB59-AAB30ACAA65A}</a:tableStyleId>
              </a:tblPr>
              <a:tblGrid>
                <a:gridCol w="3468741">
                  <a:extLst>
                    <a:ext uri="{9D8B030D-6E8A-4147-A177-3AD203B41FA5}">
                      <a16:colId xmlns:a16="http://schemas.microsoft.com/office/drawing/2014/main" xmlns="" val="2348963979"/>
                    </a:ext>
                  </a:extLst>
                </a:gridCol>
                <a:gridCol w="3468741">
                  <a:extLst>
                    <a:ext uri="{9D8B030D-6E8A-4147-A177-3AD203B41FA5}">
                      <a16:colId xmlns:a16="http://schemas.microsoft.com/office/drawing/2014/main" xmlns="" val="2988862428"/>
                    </a:ext>
                  </a:extLst>
                </a:gridCol>
                <a:gridCol w="3468741">
                  <a:extLst>
                    <a:ext uri="{9D8B030D-6E8A-4147-A177-3AD203B41FA5}">
                      <a16:colId xmlns:a16="http://schemas.microsoft.com/office/drawing/2014/main" xmlns="" val="216252403"/>
                    </a:ext>
                  </a:extLst>
                </a:gridCol>
              </a:tblGrid>
              <a:tr h="370840">
                <a:tc>
                  <a:txBody>
                    <a:bodyPr/>
                    <a:lstStyle/>
                    <a:p>
                      <a:pPr algn="ctr" fontAlgn="t" latinLnBrk="0">
                        <a:buNone/>
                      </a:pPr>
                      <a:r>
                        <a:rPr lang="en-US" sz="1200" b="1">
                          <a:effectLst/>
                          <a:latin typeface="Raleway" pitchFamily="2" charset="0"/>
                        </a:rPr>
                        <a:t>Scenario</a:t>
                      </a:r>
                    </a:p>
                  </a:txBody>
                  <a:tcPr marL="60960" marR="60960" marT="60960" marB="60960" anchor="ctr">
                    <a:solidFill>
                      <a:srgbClr val="F48120"/>
                    </a:solidFill>
                  </a:tcPr>
                </a:tc>
                <a:tc>
                  <a:txBody>
                    <a:bodyPr/>
                    <a:lstStyle/>
                    <a:p>
                      <a:pPr algn="ctr" fontAlgn="t" latinLnBrk="0">
                        <a:buNone/>
                      </a:pPr>
                      <a:r>
                        <a:rPr lang="en-US" sz="1200" b="1">
                          <a:effectLst/>
                          <a:latin typeface="Raleway" pitchFamily="2" charset="0"/>
                        </a:rPr>
                        <a:t>Can You Claim Refund?</a:t>
                      </a:r>
                    </a:p>
                  </a:txBody>
                  <a:tcPr marL="60960" marR="60960" marT="60960" marB="60960" anchor="ctr">
                    <a:solidFill>
                      <a:srgbClr val="F48120"/>
                    </a:solidFill>
                  </a:tcPr>
                </a:tc>
                <a:tc>
                  <a:txBody>
                    <a:bodyPr/>
                    <a:lstStyle/>
                    <a:p>
                      <a:pPr algn="ctr" fontAlgn="t" latinLnBrk="0">
                        <a:buNone/>
                      </a:pPr>
                      <a:r>
                        <a:rPr lang="en-US" sz="1200" b="1" kern="1200">
                          <a:solidFill>
                            <a:schemeClr val="lt1"/>
                          </a:solidFill>
                          <a:effectLst/>
                          <a:latin typeface="Raleway" pitchFamily="2" charset="0"/>
                        </a:rPr>
                        <a:t>Conditions</a:t>
                      </a:r>
                      <a:endParaRPr lang="en-US" sz="1200" b="1">
                        <a:effectLst/>
                        <a:latin typeface="Raleway" pitchFamily="2" charset="0"/>
                      </a:endParaRPr>
                    </a:p>
                  </a:txBody>
                  <a:tcPr marL="60960" marR="60960" marT="60960" marB="60960" anchor="ctr">
                    <a:solidFill>
                      <a:srgbClr val="F48120"/>
                    </a:solidFill>
                  </a:tcPr>
                </a:tc>
                <a:extLst>
                  <a:ext uri="{0D108BD9-81ED-4DB2-BD59-A6C34878D82A}">
                    <a16:rowId xmlns:a16="http://schemas.microsoft.com/office/drawing/2014/main" xmlns="" val="3630538891"/>
                  </a:ext>
                </a:extLst>
              </a:tr>
              <a:tr h="370840">
                <a:tc>
                  <a:txBody>
                    <a:bodyPr/>
                    <a:lstStyle/>
                    <a:p>
                      <a:pPr algn="just" fontAlgn="base" latinLnBrk="0">
                        <a:buNone/>
                      </a:pPr>
                      <a:r>
                        <a:rPr lang="en-US" sz="1200">
                          <a:effectLst/>
                          <a:latin typeface="Raleway" pitchFamily="2" charset="0"/>
                        </a:rPr>
                        <a:t>You export without paying GST and use inputs under concessional schemes</a:t>
                      </a:r>
                    </a:p>
                  </a:txBody>
                  <a:tcPr marL="60960" marR="60960" anchor="ctr"/>
                </a:tc>
                <a:tc>
                  <a:txBody>
                    <a:bodyPr/>
                    <a:lstStyle/>
                    <a:p>
                      <a:pPr algn="ctr" fontAlgn="base" latinLnBrk="0">
                        <a:buNone/>
                      </a:pPr>
                      <a:r>
                        <a:rPr lang="en-US" sz="1200" b="0">
                          <a:effectLst/>
                          <a:latin typeface="Raleway" pitchFamily="2" charset="0"/>
                        </a:rPr>
                        <a:t>Yes, ITC refund allowed</a:t>
                      </a:r>
                      <a:endParaRPr lang="en-US" sz="1200">
                        <a:effectLst/>
                        <a:latin typeface="Raleway" pitchFamily="2" charset="0"/>
                      </a:endParaRPr>
                    </a:p>
                  </a:txBody>
                  <a:tcPr marL="60960" marR="60960" anchor="ctr"/>
                </a:tc>
                <a:tc>
                  <a:txBody>
                    <a:bodyPr/>
                    <a:lstStyle/>
                    <a:p>
                      <a:pPr algn="just" fontAlgn="base" latinLnBrk="0">
                        <a:buNone/>
                      </a:pPr>
                      <a:r>
                        <a:rPr lang="en-US" sz="1200">
                          <a:effectLst/>
                          <a:latin typeface="Raleway" pitchFamily="2" charset="0"/>
                        </a:rPr>
                        <a:t>Only for inputs/service directly related to exports</a:t>
                      </a:r>
                    </a:p>
                  </a:txBody>
                  <a:tcPr marL="60960" marR="60960" anchor="ctr"/>
                </a:tc>
                <a:extLst>
                  <a:ext uri="{0D108BD9-81ED-4DB2-BD59-A6C34878D82A}">
                    <a16:rowId xmlns:a16="http://schemas.microsoft.com/office/drawing/2014/main" xmlns="" val="3404389760"/>
                  </a:ext>
                </a:extLst>
              </a:tr>
              <a:tr h="370840">
                <a:tc>
                  <a:txBody>
                    <a:bodyPr/>
                    <a:lstStyle/>
                    <a:p>
                      <a:pPr algn="just" fontAlgn="base" latinLnBrk="0">
                        <a:buNone/>
                      </a:pPr>
                      <a:r>
                        <a:rPr lang="en-US" sz="1200">
                          <a:effectLst/>
                          <a:latin typeface="Raleway" pitchFamily="2" charset="0"/>
                        </a:rPr>
                        <a:t>You export </a:t>
                      </a:r>
                      <a:r>
                        <a:rPr lang="en-US" sz="1200" b="0">
                          <a:effectLst/>
                          <a:latin typeface="Raleway" pitchFamily="2" charset="0"/>
                        </a:rPr>
                        <a:t>with IGST payment</a:t>
                      </a:r>
                      <a:r>
                        <a:rPr lang="en-US" sz="1200">
                          <a:effectLst/>
                          <a:latin typeface="Raleway" pitchFamily="2" charset="0"/>
                        </a:rPr>
                        <a:t>, but availed input concessions</a:t>
                      </a:r>
                    </a:p>
                  </a:txBody>
                  <a:tcPr marL="60960" marR="60960" anchor="ctr"/>
                </a:tc>
                <a:tc>
                  <a:txBody>
                    <a:bodyPr/>
                    <a:lstStyle/>
                    <a:p>
                      <a:pPr algn="ctr" fontAlgn="base" latinLnBrk="0">
                        <a:buNone/>
                      </a:pPr>
                      <a:r>
                        <a:rPr lang="en-US" sz="1200" b="0">
                          <a:effectLst/>
                          <a:latin typeface="Raleway" pitchFamily="2" charset="0"/>
                        </a:rPr>
                        <a:t>No IGST refund allowed</a:t>
                      </a:r>
                      <a:endParaRPr lang="en-US" sz="1200">
                        <a:effectLst/>
                        <a:latin typeface="Raleway" pitchFamily="2" charset="0"/>
                      </a:endParaRPr>
                    </a:p>
                  </a:txBody>
                  <a:tcPr marL="60960" marR="60960" anchor="ctr"/>
                </a:tc>
                <a:tc>
                  <a:txBody>
                    <a:bodyPr/>
                    <a:lstStyle/>
                    <a:p>
                      <a:pPr algn="just" fontAlgn="base" latinLnBrk="0">
                        <a:buNone/>
                      </a:pPr>
                      <a:r>
                        <a:rPr lang="en-US" sz="1200">
                          <a:effectLst/>
                          <a:latin typeface="Raleway" pitchFamily="2" charset="0"/>
                        </a:rPr>
                        <a:t>Unless it’s </a:t>
                      </a:r>
                      <a:r>
                        <a:rPr lang="en-US" sz="1200" b="0">
                          <a:effectLst/>
                          <a:latin typeface="Raleway" pitchFamily="2" charset="0"/>
                        </a:rPr>
                        <a:t>only for capital goods under EPCG</a:t>
                      </a:r>
                      <a:endParaRPr lang="en-US" sz="1200">
                        <a:effectLst/>
                        <a:latin typeface="Raleway" pitchFamily="2" charset="0"/>
                      </a:endParaRPr>
                    </a:p>
                  </a:txBody>
                  <a:tcPr marL="60960" marR="60960" anchor="ctr"/>
                </a:tc>
                <a:extLst>
                  <a:ext uri="{0D108BD9-81ED-4DB2-BD59-A6C34878D82A}">
                    <a16:rowId xmlns:a16="http://schemas.microsoft.com/office/drawing/2014/main" xmlns="" val="3378007518"/>
                  </a:ext>
                </a:extLst>
              </a:tr>
            </a:tbl>
          </a:graphicData>
        </a:graphic>
      </p:graphicFrame>
      <p:sp>
        <p:nvSpPr>
          <p:cNvPr id="7" name="TextBox 6">
            <a:extLst>
              <a:ext uri="{FF2B5EF4-FFF2-40B4-BE49-F238E27FC236}">
                <a16:creationId xmlns:a16="http://schemas.microsoft.com/office/drawing/2014/main" xmlns="" id="{DF4FC31C-4550-AD18-D227-CDE5AFBA0D0F}"/>
              </a:ext>
            </a:extLst>
          </p:cNvPr>
          <p:cNvSpPr txBox="1"/>
          <p:nvPr/>
        </p:nvSpPr>
        <p:spPr>
          <a:xfrm>
            <a:off x="463858" y="3367352"/>
            <a:ext cx="10702229" cy="830997"/>
          </a:xfrm>
          <a:prstGeom prst="rect">
            <a:avLst/>
          </a:prstGeom>
          <a:noFill/>
        </p:spPr>
        <p:txBody>
          <a:bodyPr wrap="square">
            <a:spAutoFit/>
          </a:bodyPr>
          <a:lstStyle/>
          <a:p>
            <a:pPr marL="171450" indent="-171450" algn="just">
              <a:buClr>
                <a:srgbClr val="F48120"/>
              </a:buClr>
              <a:buFont typeface="Wingdings" panose="05000000000000000000" pitchFamily="2" charset="2"/>
              <a:buChar char="v"/>
            </a:pPr>
            <a:r>
              <a:rPr lang="en-US" sz="1200" b="1">
                <a:latin typeface="Raleway" pitchFamily="2" charset="0"/>
              </a:rPr>
              <a:t>Why These Changes?</a:t>
            </a:r>
          </a:p>
          <a:p>
            <a:pPr marL="182563" algn="just"/>
            <a:r>
              <a:rPr lang="en-US" sz="1200">
                <a:latin typeface="Raleway" pitchFamily="2" charset="0"/>
              </a:rPr>
              <a:t>These changes are intended to:</a:t>
            </a:r>
          </a:p>
          <a:p>
            <a:pPr marL="355600" indent="-173038" algn="just">
              <a:buClr>
                <a:srgbClr val="F48120"/>
              </a:buClr>
              <a:buFont typeface="Wingdings" panose="05000000000000000000" pitchFamily="2" charset="2"/>
              <a:buChar char="ü"/>
            </a:pPr>
            <a:r>
              <a:rPr lang="en-US" sz="1200" b="1">
                <a:latin typeface="Raleway" pitchFamily="2" charset="0"/>
              </a:rPr>
              <a:t>Prevent double benefits:</a:t>
            </a:r>
            <a:r>
              <a:rPr lang="en-US" sz="1200">
                <a:latin typeface="Raleway" pitchFamily="2" charset="0"/>
              </a:rPr>
              <a:t> You cannot both get input tax at concessional or zero rate and then also claim a refund on the same.</a:t>
            </a:r>
          </a:p>
          <a:p>
            <a:pPr marL="355600" indent="-173038" algn="just">
              <a:buClr>
                <a:srgbClr val="F48120"/>
              </a:buClr>
              <a:buFont typeface="Wingdings" panose="05000000000000000000" pitchFamily="2" charset="2"/>
              <a:buChar char="ü"/>
            </a:pPr>
            <a:r>
              <a:rPr lang="en-US" sz="1200">
                <a:latin typeface="Raleway" pitchFamily="2" charset="0"/>
              </a:rPr>
              <a:t>Ensure fair use of export promotion schemes without misuse of tax refunds.</a:t>
            </a:r>
          </a:p>
        </p:txBody>
      </p:sp>
      <p:sp>
        <p:nvSpPr>
          <p:cNvPr id="10" name="TextBox 9">
            <a:extLst>
              <a:ext uri="{FF2B5EF4-FFF2-40B4-BE49-F238E27FC236}">
                <a16:creationId xmlns:a16="http://schemas.microsoft.com/office/drawing/2014/main" xmlns="" id="{DDB0803C-9181-C2DC-5774-BD50F655B8DB}"/>
              </a:ext>
            </a:extLst>
          </p:cNvPr>
          <p:cNvSpPr txBox="1"/>
          <p:nvPr/>
        </p:nvSpPr>
        <p:spPr>
          <a:xfrm>
            <a:off x="667059" y="6012956"/>
            <a:ext cx="8841584" cy="276999"/>
          </a:xfrm>
          <a:prstGeom prst="rect">
            <a:avLst/>
          </a:prstGeom>
          <a:noFill/>
        </p:spPr>
        <p:txBody>
          <a:bodyPr wrap="square">
            <a:spAutoFit/>
          </a:bodyPr>
          <a:lstStyle/>
          <a:p>
            <a:pPr algn="just"/>
            <a:r>
              <a:rPr lang="en-US" sz="1200" b="0" i="1">
                <a:effectLst/>
                <a:latin typeface="Raleway" pitchFamily="2" charset="0"/>
              </a:rPr>
              <a:t>These rules help keep the system transparent by allowing legitimate refunds and blocking double benefits.</a:t>
            </a:r>
            <a:endParaRPr lang="en-US" sz="1200" i="1">
              <a:latin typeface="Raleway" pitchFamily="2" charset="0"/>
            </a:endParaRPr>
          </a:p>
        </p:txBody>
      </p:sp>
      <p:sp>
        <p:nvSpPr>
          <p:cNvPr id="11" name="TextBox 10">
            <a:extLst>
              <a:ext uri="{FF2B5EF4-FFF2-40B4-BE49-F238E27FC236}">
                <a16:creationId xmlns:a16="http://schemas.microsoft.com/office/drawing/2014/main" xmlns="" id="{0EAF3A51-5C4F-399A-8820-82C376BE4405}"/>
              </a:ext>
            </a:extLst>
          </p:cNvPr>
          <p:cNvSpPr txBox="1"/>
          <p:nvPr/>
        </p:nvSpPr>
        <p:spPr>
          <a:xfrm>
            <a:off x="474019" y="4287309"/>
            <a:ext cx="10621720" cy="276999"/>
          </a:xfrm>
          <a:prstGeom prst="rect">
            <a:avLst/>
          </a:prstGeom>
          <a:noFill/>
        </p:spPr>
        <p:txBody>
          <a:bodyPr wrap="square">
            <a:spAutoFit/>
          </a:bodyPr>
          <a:lstStyle/>
          <a:p>
            <a:pPr marL="171450" indent="-171450" algn="just">
              <a:buClr>
                <a:srgbClr val="F48120"/>
              </a:buClr>
              <a:buFont typeface="Wingdings" panose="05000000000000000000" pitchFamily="2" charset="2"/>
              <a:buChar char="v"/>
            </a:pPr>
            <a:r>
              <a:rPr lang="en-US" sz="1200" b="1">
                <a:latin typeface="Raleway" pitchFamily="2" charset="0"/>
              </a:rPr>
              <a:t>Summary</a:t>
            </a:r>
            <a:endParaRPr lang="en-US" sz="1200">
              <a:latin typeface="Raleway" pitchFamily="2" charset="0"/>
            </a:endParaRPr>
          </a:p>
        </p:txBody>
      </p:sp>
      <p:sp>
        <p:nvSpPr>
          <p:cNvPr id="4" name="TextBox 3">
            <a:extLst>
              <a:ext uri="{FF2B5EF4-FFF2-40B4-BE49-F238E27FC236}">
                <a16:creationId xmlns:a16="http://schemas.microsoft.com/office/drawing/2014/main" xmlns="" id="{9DEB3DBD-89E7-71D3-3D30-557C7BED3EBE}"/>
              </a:ext>
            </a:extLst>
          </p:cNvPr>
          <p:cNvSpPr txBox="1"/>
          <p:nvPr/>
        </p:nvSpPr>
        <p:spPr>
          <a:xfrm>
            <a:off x="474018" y="965181"/>
            <a:ext cx="10621720" cy="2526333"/>
          </a:xfrm>
          <a:prstGeom prst="rect">
            <a:avLst/>
          </a:prstGeom>
          <a:noFill/>
        </p:spPr>
        <p:txBody>
          <a:bodyPr wrap="square" rtlCol="0">
            <a:spAutoFit/>
          </a:bodyPr>
          <a:lstStyle/>
          <a:p>
            <a:pPr marL="171450" indent="-171450" algn="just">
              <a:spcBef>
                <a:spcPts val="125"/>
              </a:spcBef>
              <a:spcAft>
                <a:spcPts val="125"/>
              </a:spcAft>
              <a:buClr>
                <a:srgbClr val="F48120"/>
              </a:buClr>
              <a:buFont typeface="Wingdings" panose="05000000000000000000" pitchFamily="2" charset="2"/>
              <a:buChar char="v"/>
            </a:pPr>
            <a:r>
              <a:rPr lang="en-US" sz="1200" b="1">
                <a:latin typeface="Raleway" pitchFamily="2" charset="0"/>
              </a:rPr>
              <a:t>Rule 96(10) Amendment – Refund of IGST Paid on Exports</a:t>
            </a:r>
          </a:p>
          <a:p>
            <a:pPr algn="just">
              <a:spcBef>
                <a:spcPts val="125"/>
              </a:spcBef>
              <a:spcAft>
                <a:spcPts val="125"/>
              </a:spcAft>
            </a:pPr>
            <a:r>
              <a:rPr lang="en-US" sz="1200">
                <a:latin typeface="Raleway" pitchFamily="2" charset="0"/>
              </a:rPr>
              <a:t>This rule is for those who export goods by paying IGST and then claim a refund of that IGST.</a:t>
            </a:r>
          </a:p>
          <a:p>
            <a:pPr algn="just">
              <a:spcBef>
                <a:spcPts val="125"/>
              </a:spcBef>
              <a:spcAft>
                <a:spcPts val="125"/>
              </a:spcAft>
            </a:pPr>
            <a:endParaRPr lang="en-US" sz="1200">
              <a:latin typeface="Raleway" pitchFamily="2" charset="0"/>
            </a:endParaRPr>
          </a:p>
          <a:p>
            <a:pPr algn="just">
              <a:spcBef>
                <a:spcPts val="125"/>
              </a:spcBef>
              <a:spcAft>
                <a:spcPts val="125"/>
              </a:spcAft>
            </a:pPr>
            <a:r>
              <a:rPr lang="en-US" sz="1200">
                <a:latin typeface="Raleway" pitchFamily="2" charset="0"/>
              </a:rPr>
              <a:t>It says:</a:t>
            </a:r>
          </a:p>
          <a:p>
            <a:pPr algn="just">
              <a:spcBef>
                <a:spcPts val="125"/>
              </a:spcBef>
              <a:spcAft>
                <a:spcPts val="125"/>
              </a:spcAft>
            </a:pPr>
            <a:endParaRPr lang="en-US" sz="1200">
              <a:latin typeface="Raleway" pitchFamily="2" charset="0"/>
            </a:endParaRPr>
          </a:p>
          <a:p>
            <a:pPr marL="355600" indent="-173038" algn="just">
              <a:spcBef>
                <a:spcPts val="125"/>
              </a:spcBef>
              <a:spcAft>
                <a:spcPts val="125"/>
              </a:spcAft>
              <a:buClr>
                <a:srgbClr val="F48120"/>
              </a:buClr>
              <a:buFont typeface="Wingdings" panose="05000000000000000000" pitchFamily="2" charset="2"/>
              <a:buChar char="ü"/>
            </a:pPr>
            <a:r>
              <a:rPr lang="en-US" sz="1200">
                <a:latin typeface="Raleway" pitchFamily="2" charset="0"/>
              </a:rPr>
              <a:t>You </a:t>
            </a:r>
            <a:r>
              <a:rPr lang="en-US" sz="1200" b="1">
                <a:latin typeface="Raleway" pitchFamily="2" charset="0"/>
              </a:rPr>
              <a:t>cannot claim IGST refund </a:t>
            </a:r>
            <a:r>
              <a:rPr lang="en-US" sz="1200">
                <a:latin typeface="Raleway" pitchFamily="2" charset="0"/>
              </a:rPr>
              <a:t>on exports if:</a:t>
            </a:r>
          </a:p>
          <a:p>
            <a:pPr marL="447675" lvl="1" indent="-92075" algn="just">
              <a:spcBef>
                <a:spcPts val="125"/>
              </a:spcBef>
              <a:spcAft>
                <a:spcPts val="125"/>
              </a:spcAft>
              <a:buClr>
                <a:srgbClr val="F48120"/>
              </a:buClr>
              <a:buFont typeface="Arial" panose="020B0604020202020204" pitchFamily="34" charset="0"/>
              <a:buChar char="•"/>
            </a:pPr>
            <a:r>
              <a:rPr lang="en-US" sz="1200">
                <a:latin typeface="Raleway" pitchFamily="2" charset="0"/>
              </a:rPr>
              <a:t>You’ve benefited from certain GST or Customs exemptions (like Notification 48/2017-Central Tax for domestic purchases, or 78/2017 &amp; 79/2017-Customs for imports), unless it's only for capital goods under </a:t>
            </a:r>
            <a:r>
              <a:rPr lang="en-US" sz="1200" b="1">
                <a:latin typeface="Raleway" pitchFamily="2" charset="0"/>
              </a:rPr>
              <a:t>EPCG scheme (Export Promotion Capital Goods).</a:t>
            </a:r>
          </a:p>
          <a:p>
            <a:pPr algn="just">
              <a:spcBef>
                <a:spcPts val="125"/>
              </a:spcBef>
              <a:spcAft>
                <a:spcPts val="125"/>
              </a:spcAft>
            </a:pPr>
            <a:endParaRPr lang="en-US" sz="1200" i="1">
              <a:latin typeface="Raleway" pitchFamily="2" charset="0"/>
            </a:endParaRPr>
          </a:p>
          <a:p>
            <a:pPr algn="just">
              <a:spcBef>
                <a:spcPts val="125"/>
              </a:spcBef>
              <a:spcAft>
                <a:spcPts val="125"/>
              </a:spcAft>
            </a:pPr>
            <a:r>
              <a:rPr lang="en-US" sz="1200" i="1">
                <a:latin typeface="Raleway" pitchFamily="2" charset="0"/>
              </a:rPr>
              <a:t>If you bought goods at concessional rates under special government schemes for exporters and then try to claim IGST refund, that’s not allowed—except if you used those benefits only for purchasing machinery or capital goods under EPCG.</a:t>
            </a:r>
          </a:p>
          <a:p>
            <a:pPr algn="just"/>
            <a:endParaRPr lang="en-US" sz="1200"/>
          </a:p>
        </p:txBody>
      </p:sp>
      <p:sp>
        <p:nvSpPr>
          <p:cNvPr id="19" name="Text Placeholder 27">
            <a:extLst>
              <a:ext uri="{FF2B5EF4-FFF2-40B4-BE49-F238E27FC236}">
                <a16:creationId xmlns:a16="http://schemas.microsoft.com/office/drawing/2014/main" xmlns="" id="{1EDFA1A9-EECF-4744-844E-4B9522E79F56}"/>
              </a:ext>
            </a:extLst>
          </p:cNvPr>
          <p:cNvSpPr txBox="1">
            <a:spLocks/>
          </p:cNvSpPr>
          <p:nvPr/>
        </p:nvSpPr>
        <p:spPr>
          <a:xfrm>
            <a:off x="474018" y="293795"/>
            <a:ext cx="7269178" cy="65970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597" b="1" kern="1200">
                <a:solidFill>
                  <a:srgbClr val="FFC313"/>
                </a:solidFill>
                <a:latin typeface="Arial" panose="020B0604020202020204" pitchFamily="34" charset="0"/>
                <a:ea typeface="+mn-ea"/>
                <a:cs typeface="Arial" panose="020B0604020202020204" pitchFamily="34" charset="0"/>
              </a:defRPr>
            </a:lvl1pPr>
            <a:lvl2pPr marL="456869"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3737"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0606"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7474"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400">
                <a:solidFill>
                  <a:srgbClr val="374D81"/>
                </a:solidFill>
                <a:latin typeface="Raleway" pitchFamily="2" charset="0"/>
              </a:rPr>
              <a:t>Notification No. 54/2018 – Central Tax</a:t>
            </a:r>
          </a:p>
        </p:txBody>
      </p:sp>
      <p:grpSp>
        <p:nvGrpSpPr>
          <p:cNvPr id="20" name="Group 19">
            <a:extLst>
              <a:ext uri="{FF2B5EF4-FFF2-40B4-BE49-F238E27FC236}">
                <a16:creationId xmlns:a16="http://schemas.microsoft.com/office/drawing/2014/main" xmlns="" id="{19AD04D6-595D-9F32-AE1F-8C26A484C100}"/>
              </a:ext>
            </a:extLst>
          </p:cNvPr>
          <p:cNvGrpSpPr/>
          <p:nvPr/>
        </p:nvGrpSpPr>
        <p:grpSpPr>
          <a:xfrm>
            <a:off x="556416" y="761085"/>
            <a:ext cx="2743200" cy="60333"/>
            <a:chOff x="591751" y="962184"/>
            <a:chExt cx="2743200" cy="60333"/>
          </a:xfrm>
        </p:grpSpPr>
        <p:sp>
          <p:nvSpPr>
            <p:cNvPr id="21" name="Rectangle 20">
              <a:extLst>
                <a:ext uri="{FF2B5EF4-FFF2-40B4-BE49-F238E27FC236}">
                  <a16:creationId xmlns:a16="http://schemas.microsoft.com/office/drawing/2014/main" xmlns="" id="{CD87B035-6E6C-D617-AC64-5AB7C63CDB76}"/>
                </a:ext>
              </a:extLst>
            </p:cNvPr>
            <p:cNvSpPr/>
            <p:nvPr/>
          </p:nvSpPr>
          <p:spPr>
            <a:xfrm>
              <a:off x="591751" y="962184"/>
              <a:ext cx="914400" cy="603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sp>
          <p:nvSpPr>
            <p:cNvPr id="22" name="Rectangle 21">
              <a:extLst>
                <a:ext uri="{FF2B5EF4-FFF2-40B4-BE49-F238E27FC236}">
                  <a16:creationId xmlns:a16="http://schemas.microsoft.com/office/drawing/2014/main" xmlns="" id="{3C2404A9-BA52-47DA-345E-0DED0340F618}"/>
                </a:ext>
              </a:extLst>
            </p:cNvPr>
            <p:cNvSpPr/>
            <p:nvPr/>
          </p:nvSpPr>
          <p:spPr>
            <a:xfrm>
              <a:off x="1506151" y="962184"/>
              <a:ext cx="914400" cy="6033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sp>
          <p:nvSpPr>
            <p:cNvPr id="23" name="Rectangle 22">
              <a:extLst>
                <a:ext uri="{FF2B5EF4-FFF2-40B4-BE49-F238E27FC236}">
                  <a16:creationId xmlns:a16="http://schemas.microsoft.com/office/drawing/2014/main" xmlns="" id="{22B4768E-7AEE-F36B-CAA7-B253060820FE}"/>
                </a:ext>
              </a:extLst>
            </p:cNvPr>
            <p:cNvSpPr/>
            <p:nvPr/>
          </p:nvSpPr>
          <p:spPr>
            <a:xfrm>
              <a:off x="2420551" y="962184"/>
              <a:ext cx="914400" cy="6033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grpSp>
      <p:sp>
        <p:nvSpPr>
          <p:cNvPr id="24" name="Rectangle 23">
            <a:extLst>
              <a:ext uri="{FF2B5EF4-FFF2-40B4-BE49-F238E27FC236}">
                <a16:creationId xmlns:a16="http://schemas.microsoft.com/office/drawing/2014/main" xmlns="" id="{1EB0A4EA-0CA1-32AA-AC38-1FB00DB1B152}"/>
              </a:ext>
            </a:extLst>
          </p:cNvPr>
          <p:cNvSpPr/>
          <p:nvPr/>
        </p:nvSpPr>
        <p:spPr>
          <a:xfrm>
            <a:off x="0" y="6785496"/>
            <a:ext cx="12192000" cy="72504"/>
          </a:xfrm>
          <a:prstGeom prst="rect">
            <a:avLst/>
          </a:prstGeom>
          <a:solidFill>
            <a:srgbClr val="F48120"/>
          </a:solidFill>
          <a:ln w="12700" cap="flat" cmpd="sng" algn="ctr">
            <a:solidFill>
              <a:srgbClr val="F4812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n" panose="02020603050405020304"/>
              <a:ea typeface="+mn-ea"/>
              <a:cs typeface="+mn-cs"/>
            </a:endParaRPr>
          </a:p>
        </p:txBody>
      </p:sp>
    </p:spTree>
    <p:extLst>
      <p:ext uri="{BB962C8B-B14F-4D97-AF65-F5344CB8AC3E}">
        <p14:creationId xmlns:p14="http://schemas.microsoft.com/office/powerpoint/2010/main" val="1238179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xmlns="" id="{0B2A97AF-96F2-48FA-A894-4EF567512FE1}"/>
              </a:ext>
            </a:extLst>
          </p:cNvPr>
          <p:cNvSpPr/>
          <p:nvPr/>
        </p:nvSpPr>
        <p:spPr>
          <a:xfrm>
            <a:off x="0" y="6785496"/>
            <a:ext cx="12192000" cy="72504"/>
          </a:xfrm>
          <a:prstGeom prst="rect">
            <a:avLst/>
          </a:prstGeom>
          <a:solidFill>
            <a:srgbClr val="F48120"/>
          </a:solidFill>
          <a:ln w="12700" cap="flat" cmpd="sng" algn="ctr">
            <a:solidFill>
              <a:srgbClr val="F4812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n" panose="02020603050405020304"/>
              <a:ea typeface="+mn-ea"/>
              <a:cs typeface="+mn-cs"/>
            </a:endParaRPr>
          </a:p>
        </p:txBody>
      </p:sp>
      <p:grpSp>
        <p:nvGrpSpPr>
          <p:cNvPr id="11" name="Group 10">
            <a:extLst>
              <a:ext uri="{FF2B5EF4-FFF2-40B4-BE49-F238E27FC236}">
                <a16:creationId xmlns:a16="http://schemas.microsoft.com/office/drawing/2014/main" xmlns="" id="{EE485479-C08F-EF25-C6C6-6B4136839628}"/>
              </a:ext>
            </a:extLst>
          </p:cNvPr>
          <p:cNvGrpSpPr/>
          <p:nvPr/>
        </p:nvGrpSpPr>
        <p:grpSpPr>
          <a:xfrm>
            <a:off x="379893" y="158615"/>
            <a:ext cx="9392421" cy="709293"/>
            <a:chOff x="379893" y="158615"/>
            <a:chExt cx="9392421" cy="709293"/>
          </a:xfrm>
        </p:grpSpPr>
        <p:sp>
          <p:nvSpPr>
            <p:cNvPr id="28" name="TextBox 27">
              <a:extLst>
                <a:ext uri="{FF2B5EF4-FFF2-40B4-BE49-F238E27FC236}">
                  <a16:creationId xmlns:a16="http://schemas.microsoft.com/office/drawing/2014/main" xmlns="" id="{96A913AF-AB33-B696-D177-7519CC03F40F}"/>
                </a:ext>
              </a:extLst>
            </p:cNvPr>
            <p:cNvSpPr txBox="1"/>
            <p:nvPr/>
          </p:nvSpPr>
          <p:spPr>
            <a:xfrm>
              <a:off x="379893" y="158615"/>
              <a:ext cx="9392421" cy="658493"/>
            </a:xfrm>
            <a:prstGeom prst="rect">
              <a:avLst/>
            </a:prstGeom>
          </p:spPr>
          <p:txBody>
            <a:bodyPr vert="horz" lIns="91440" tIns="45720" rIns="91440" bIns="45720" rtlCol="0" anchor="ctr">
              <a:normAutofit lnSpcReduction="10000"/>
            </a:bodyPr>
            <a:lstStyle/>
            <a:p>
              <a:pPr defTabSz="914400">
                <a:lnSpc>
                  <a:spcPct val="90000"/>
                </a:lnSpc>
                <a:spcBef>
                  <a:spcPts val="1000"/>
                </a:spcBef>
                <a:spcAft>
                  <a:spcPts val="600"/>
                </a:spcAft>
              </a:pPr>
              <a:r>
                <a:rPr lang="en-US" sz="2400" b="1">
                  <a:solidFill>
                    <a:srgbClr val="374D81"/>
                  </a:solidFill>
                  <a:latin typeface="Raleway" pitchFamily="2" charset="0"/>
                  <a:cs typeface="Arial" panose="020B0604020202020204" pitchFamily="34" charset="0"/>
                </a:rPr>
                <a:t>Refunds under GST </a:t>
              </a:r>
              <a:br>
                <a:rPr lang="en-US" sz="2400" b="1">
                  <a:solidFill>
                    <a:srgbClr val="374D81"/>
                  </a:solidFill>
                  <a:latin typeface="Raleway" pitchFamily="2" charset="0"/>
                  <a:cs typeface="Arial" panose="020B0604020202020204" pitchFamily="34" charset="0"/>
                </a:rPr>
              </a:br>
              <a:r>
                <a:rPr lang="en-US" sz="1900" i="1">
                  <a:solidFill>
                    <a:srgbClr val="374D81"/>
                  </a:solidFill>
                  <a:latin typeface="Raleway" pitchFamily="2" charset="0"/>
                  <a:cs typeface="Arial" panose="020B0604020202020204" pitchFamily="34" charset="0"/>
                </a:rPr>
                <a:t>(Brief Overview)</a:t>
              </a:r>
            </a:p>
          </p:txBody>
        </p:sp>
        <p:grpSp>
          <p:nvGrpSpPr>
            <p:cNvPr id="4" name="Group 3">
              <a:extLst>
                <a:ext uri="{FF2B5EF4-FFF2-40B4-BE49-F238E27FC236}">
                  <a16:creationId xmlns:a16="http://schemas.microsoft.com/office/drawing/2014/main" xmlns="" id="{9F3B8961-D696-98DC-6AEF-7617CFB02590}"/>
                </a:ext>
              </a:extLst>
            </p:cNvPr>
            <p:cNvGrpSpPr/>
            <p:nvPr/>
          </p:nvGrpSpPr>
          <p:grpSpPr>
            <a:xfrm>
              <a:off x="495456" y="807575"/>
              <a:ext cx="2743200" cy="60333"/>
              <a:chOff x="591751" y="962184"/>
              <a:chExt cx="2743200" cy="60333"/>
            </a:xfrm>
          </p:grpSpPr>
          <p:sp>
            <p:nvSpPr>
              <p:cNvPr id="5" name="Rectangle 4">
                <a:extLst>
                  <a:ext uri="{FF2B5EF4-FFF2-40B4-BE49-F238E27FC236}">
                    <a16:creationId xmlns:a16="http://schemas.microsoft.com/office/drawing/2014/main" xmlns="" id="{EBDAA834-66E2-A97D-70E4-3FE68B58D6CC}"/>
                  </a:ext>
                </a:extLst>
              </p:cNvPr>
              <p:cNvSpPr/>
              <p:nvPr/>
            </p:nvSpPr>
            <p:spPr>
              <a:xfrm>
                <a:off x="591751" y="962184"/>
                <a:ext cx="914400" cy="603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sp>
            <p:nvSpPr>
              <p:cNvPr id="6" name="Rectangle 5">
                <a:extLst>
                  <a:ext uri="{FF2B5EF4-FFF2-40B4-BE49-F238E27FC236}">
                    <a16:creationId xmlns:a16="http://schemas.microsoft.com/office/drawing/2014/main" xmlns="" id="{0FA81A34-748F-1335-DEB2-72FD5924EDEE}"/>
                  </a:ext>
                </a:extLst>
              </p:cNvPr>
              <p:cNvSpPr/>
              <p:nvPr/>
            </p:nvSpPr>
            <p:spPr>
              <a:xfrm>
                <a:off x="1506151" y="962184"/>
                <a:ext cx="914400" cy="6033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sp>
            <p:nvSpPr>
              <p:cNvPr id="7" name="Rectangle 6">
                <a:extLst>
                  <a:ext uri="{FF2B5EF4-FFF2-40B4-BE49-F238E27FC236}">
                    <a16:creationId xmlns:a16="http://schemas.microsoft.com/office/drawing/2014/main" xmlns="" id="{0B220A8A-467E-A430-0FD2-D2DF0ECFBCEB}"/>
                  </a:ext>
                </a:extLst>
              </p:cNvPr>
              <p:cNvSpPr/>
              <p:nvPr/>
            </p:nvSpPr>
            <p:spPr>
              <a:xfrm>
                <a:off x="2420551" y="962184"/>
                <a:ext cx="914400" cy="6033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grpSp>
      </p:grpSp>
      <p:pic>
        <p:nvPicPr>
          <p:cNvPr id="8" name="Picture 7" descr="A logo with colorful people&#10;&#10;AI-generated content may be incorrect.">
            <a:extLst>
              <a:ext uri="{FF2B5EF4-FFF2-40B4-BE49-F238E27FC236}">
                <a16:creationId xmlns:a16="http://schemas.microsoft.com/office/drawing/2014/main" xmlns="" id="{DD7733E6-FD79-3369-7399-3AD37A0E11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0275" y="-938454"/>
            <a:ext cx="2989736" cy="2989736"/>
          </a:xfrm>
          <a:prstGeom prst="rect">
            <a:avLst/>
          </a:prstGeom>
        </p:spPr>
      </p:pic>
      <p:sp>
        <p:nvSpPr>
          <p:cNvPr id="9" name="TextBox 8">
            <a:extLst>
              <a:ext uri="{FF2B5EF4-FFF2-40B4-BE49-F238E27FC236}">
                <a16:creationId xmlns:a16="http://schemas.microsoft.com/office/drawing/2014/main" xmlns="" id="{B3E89FC5-0F46-9D67-8BCD-F1BDC8978ECF}"/>
              </a:ext>
            </a:extLst>
          </p:cNvPr>
          <p:cNvSpPr txBox="1"/>
          <p:nvPr/>
        </p:nvSpPr>
        <p:spPr>
          <a:xfrm>
            <a:off x="379892" y="965200"/>
            <a:ext cx="9780107" cy="5527040"/>
          </a:xfrm>
          <a:prstGeom prst="rect">
            <a:avLst/>
          </a:prstGeom>
        </p:spPr>
        <p:txBody>
          <a:bodyPr vert="horz" lIns="91440" tIns="45720" rIns="91440" bIns="45720" rtlCol="0" anchor="t">
            <a:noAutofit/>
          </a:bodyPr>
          <a:lstStyle/>
          <a:p>
            <a:pPr marL="114300" algn="just" defTabSz="914400">
              <a:lnSpc>
                <a:spcPct val="170000"/>
              </a:lnSpc>
              <a:spcAft>
                <a:spcPts val="600"/>
              </a:spcAft>
            </a:pPr>
            <a:r>
              <a:rPr lang="en-US" sz="1400" b="1" u="sng" dirty="0">
                <a:latin typeface="Raleway" pitchFamily="2" charset="0"/>
              </a:rPr>
              <a:t>What is Refund under GST?</a:t>
            </a:r>
            <a:endParaRPr lang="en-US" sz="1400" dirty="0">
              <a:latin typeface="Raleway" pitchFamily="2" charset="0"/>
            </a:endParaRPr>
          </a:p>
          <a:p>
            <a:pPr marL="114300" algn="just" defTabSz="914400">
              <a:lnSpc>
                <a:spcPct val="170000"/>
              </a:lnSpc>
              <a:spcAft>
                <a:spcPts val="600"/>
              </a:spcAft>
            </a:pPr>
            <a:r>
              <a:rPr lang="en-US" sz="1400" dirty="0">
                <a:latin typeface="Raleway" pitchFamily="2" charset="0"/>
              </a:rPr>
              <a:t>The term “Refunds” under GST is defined in explanation to </a:t>
            </a:r>
            <a:r>
              <a:rPr lang="en-US" sz="1400" b="1" dirty="0">
                <a:latin typeface="Raleway" pitchFamily="2" charset="0"/>
              </a:rPr>
              <a:t>section 54 of CGST Act 2017</a:t>
            </a:r>
            <a:r>
              <a:rPr lang="en-US" sz="1400" dirty="0">
                <a:latin typeface="Raleway" pitchFamily="2" charset="0"/>
              </a:rPr>
              <a:t> as per the said definition refund includes </a:t>
            </a:r>
            <a:r>
              <a:rPr lang="en-US" sz="1400" b="1" dirty="0">
                <a:latin typeface="Raleway" pitchFamily="2" charset="0"/>
              </a:rPr>
              <a:t>refund of tax and interest paid</a:t>
            </a:r>
            <a:r>
              <a:rPr lang="en-US" sz="1400" dirty="0">
                <a:latin typeface="Raleway" pitchFamily="2" charset="0"/>
              </a:rPr>
              <a:t> on:</a:t>
            </a:r>
          </a:p>
          <a:p>
            <a:pPr marL="400050" indent="-285750" algn="just" defTabSz="914400">
              <a:lnSpc>
                <a:spcPct val="120000"/>
              </a:lnSpc>
              <a:spcAft>
                <a:spcPts val="600"/>
              </a:spcAft>
              <a:buClr>
                <a:schemeClr val="accent6"/>
              </a:buClr>
              <a:buFont typeface="Wingdings" panose="05000000000000000000" pitchFamily="2" charset="2"/>
              <a:buChar char="Ø"/>
            </a:pPr>
            <a:r>
              <a:rPr lang="en-US" sz="1400" dirty="0">
                <a:latin typeface="Raleway" pitchFamily="2" charset="0"/>
              </a:rPr>
              <a:t> Zero-rated supply of goods and services or both </a:t>
            </a:r>
          </a:p>
          <a:p>
            <a:pPr marL="400050" indent="-285750" algn="just" defTabSz="914400">
              <a:lnSpc>
                <a:spcPct val="120000"/>
              </a:lnSpc>
              <a:spcAft>
                <a:spcPts val="600"/>
              </a:spcAft>
              <a:buClr>
                <a:schemeClr val="accent6"/>
              </a:buClr>
              <a:buFont typeface="Wingdings" panose="05000000000000000000" pitchFamily="2" charset="2"/>
              <a:buChar char="Ø"/>
            </a:pPr>
            <a:r>
              <a:rPr lang="en-US" sz="1400" dirty="0">
                <a:latin typeface="Raleway" pitchFamily="2" charset="0"/>
              </a:rPr>
              <a:t>Deemed Exports </a:t>
            </a:r>
          </a:p>
          <a:p>
            <a:pPr marL="400050" indent="-285750" algn="just" defTabSz="914400">
              <a:lnSpc>
                <a:spcPct val="120000"/>
              </a:lnSpc>
              <a:spcAft>
                <a:spcPts val="600"/>
              </a:spcAft>
              <a:buClr>
                <a:schemeClr val="accent6"/>
              </a:buClr>
              <a:buFont typeface="Wingdings" panose="05000000000000000000" pitchFamily="2" charset="2"/>
              <a:buChar char="Ø"/>
            </a:pPr>
            <a:r>
              <a:rPr lang="en-US" sz="1400" dirty="0">
                <a:latin typeface="Raleway" pitchFamily="2" charset="0"/>
              </a:rPr>
              <a:t>Supplies covered Under the Inverted Duty structure </a:t>
            </a:r>
          </a:p>
          <a:p>
            <a:pPr marL="114300" algn="just" defTabSz="914400">
              <a:lnSpc>
                <a:spcPct val="90000"/>
              </a:lnSpc>
              <a:spcAft>
                <a:spcPts val="600"/>
              </a:spcAft>
            </a:pPr>
            <a:endParaRPr lang="en-US" sz="1400" b="1" u="sng" dirty="0">
              <a:latin typeface="Raleway" pitchFamily="2" charset="0"/>
            </a:endParaRPr>
          </a:p>
          <a:p>
            <a:pPr marL="114300" algn="just" defTabSz="914400">
              <a:lnSpc>
                <a:spcPct val="90000"/>
              </a:lnSpc>
              <a:spcAft>
                <a:spcPts val="600"/>
              </a:spcAft>
            </a:pPr>
            <a:r>
              <a:rPr lang="en-US" sz="1400" b="1" u="sng" dirty="0">
                <a:latin typeface="Raleway" pitchFamily="2" charset="0"/>
              </a:rPr>
              <a:t>Legal provisions applicable for Refunds:</a:t>
            </a:r>
          </a:p>
          <a:p>
            <a:pPr marL="400050" indent="-285750" algn="just" defTabSz="914400">
              <a:lnSpc>
                <a:spcPct val="90000"/>
              </a:lnSpc>
              <a:spcAft>
                <a:spcPts val="600"/>
              </a:spcAft>
              <a:buClr>
                <a:srgbClr val="92D050"/>
              </a:buClr>
              <a:buFont typeface="Wingdings" panose="05000000000000000000" pitchFamily="2" charset="2"/>
              <a:buChar char="Ø"/>
            </a:pPr>
            <a:endParaRPr lang="en-US" sz="1400" dirty="0">
              <a:latin typeface="Raleway" pitchFamily="2" charset="0"/>
            </a:endParaRPr>
          </a:p>
          <a:p>
            <a:pPr marL="400050" indent="-285750" algn="just" defTabSz="914400">
              <a:lnSpc>
                <a:spcPct val="90000"/>
              </a:lnSpc>
              <a:spcAft>
                <a:spcPts val="600"/>
              </a:spcAft>
              <a:buClr>
                <a:srgbClr val="92D050"/>
              </a:buClr>
              <a:buFont typeface="Wingdings" panose="05000000000000000000" pitchFamily="2" charset="2"/>
              <a:buChar char="Ø"/>
            </a:pPr>
            <a:r>
              <a:rPr lang="en-US" sz="1400" dirty="0">
                <a:latin typeface="Raleway" pitchFamily="2" charset="0"/>
              </a:rPr>
              <a:t>Central Goods and Services Tax Act, 2017  – </a:t>
            </a:r>
            <a:r>
              <a:rPr lang="en-US" sz="1400" b="1" dirty="0">
                <a:latin typeface="Raleway" pitchFamily="2" charset="0"/>
              </a:rPr>
              <a:t>Section 54 to Section 58</a:t>
            </a:r>
          </a:p>
          <a:p>
            <a:pPr marL="400050" indent="-285750" algn="just" defTabSz="914400">
              <a:lnSpc>
                <a:spcPct val="90000"/>
              </a:lnSpc>
              <a:spcAft>
                <a:spcPts val="600"/>
              </a:spcAft>
              <a:buClr>
                <a:srgbClr val="92D050"/>
              </a:buClr>
              <a:buFont typeface="Wingdings" panose="05000000000000000000" pitchFamily="2" charset="2"/>
              <a:buChar char="Ø"/>
            </a:pPr>
            <a:endParaRPr lang="en-US" sz="1400" dirty="0">
              <a:latin typeface="Raleway" pitchFamily="2" charset="0"/>
            </a:endParaRPr>
          </a:p>
          <a:p>
            <a:pPr marL="400050" indent="-285750" algn="just" defTabSz="914400">
              <a:lnSpc>
                <a:spcPct val="90000"/>
              </a:lnSpc>
              <a:spcAft>
                <a:spcPts val="600"/>
              </a:spcAft>
              <a:buClr>
                <a:srgbClr val="92D050"/>
              </a:buClr>
              <a:buFont typeface="Wingdings" panose="05000000000000000000" pitchFamily="2" charset="2"/>
              <a:buChar char="Ø"/>
            </a:pPr>
            <a:r>
              <a:rPr lang="en-US" sz="1400" dirty="0">
                <a:latin typeface="Raleway" pitchFamily="2" charset="0"/>
              </a:rPr>
              <a:t>Central Goods and Services Tax Rules, 2017 – </a:t>
            </a:r>
            <a:r>
              <a:rPr lang="en-US" sz="1400" b="1" dirty="0">
                <a:latin typeface="Raleway" pitchFamily="2" charset="0"/>
              </a:rPr>
              <a:t>Rule 89 to Rule 97A</a:t>
            </a:r>
          </a:p>
          <a:p>
            <a:pPr marL="400050" indent="-285750" algn="just" defTabSz="914400">
              <a:lnSpc>
                <a:spcPct val="90000"/>
              </a:lnSpc>
              <a:spcAft>
                <a:spcPts val="600"/>
              </a:spcAft>
              <a:buClr>
                <a:srgbClr val="92D050"/>
              </a:buClr>
              <a:buFont typeface="Wingdings" panose="05000000000000000000" pitchFamily="2" charset="2"/>
              <a:buChar char="Ø"/>
            </a:pPr>
            <a:endParaRPr lang="en-US" sz="1400" dirty="0">
              <a:latin typeface="Raleway" pitchFamily="2" charset="0"/>
            </a:endParaRPr>
          </a:p>
          <a:p>
            <a:pPr marL="400050" indent="-285750" algn="just" defTabSz="914400">
              <a:lnSpc>
                <a:spcPct val="90000"/>
              </a:lnSpc>
              <a:spcAft>
                <a:spcPts val="600"/>
              </a:spcAft>
              <a:buClr>
                <a:srgbClr val="92D050"/>
              </a:buClr>
              <a:buFont typeface="Wingdings" panose="05000000000000000000" pitchFamily="2" charset="2"/>
              <a:buChar char="Ø"/>
            </a:pPr>
            <a:r>
              <a:rPr lang="en-US" sz="1400" b="1" dirty="0">
                <a:latin typeface="Raleway" pitchFamily="2" charset="0"/>
              </a:rPr>
              <a:t>Section 16 </a:t>
            </a:r>
            <a:r>
              <a:rPr lang="en-US" sz="1400" dirty="0">
                <a:latin typeface="Raleway" pitchFamily="2" charset="0"/>
              </a:rPr>
              <a:t>of the Integrated Goods and Services Tax Act, 2017</a:t>
            </a:r>
          </a:p>
          <a:p>
            <a:pPr marL="400050" indent="-285750" algn="just" defTabSz="914400">
              <a:lnSpc>
                <a:spcPct val="90000"/>
              </a:lnSpc>
              <a:spcAft>
                <a:spcPts val="600"/>
              </a:spcAft>
              <a:buClr>
                <a:srgbClr val="92D050"/>
              </a:buClr>
              <a:buFont typeface="Wingdings" panose="05000000000000000000" pitchFamily="2" charset="2"/>
              <a:buChar char="Ø"/>
            </a:pPr>
            <a:endParaRPr lang="en-US" sz="1400" dirty="0">
              <a:latin typeface="Raleway" pitchFamily="2" charset="0"/>
            </a:endParaRPr>
          </a:p>
          <a:p>
            <a:pPr marL="400050" indent="-285750" algn="just" defTabSz="914400">
              <a:lnSpc>
                <a:spcPct val="90000"/>
              </a:lnSpc>
              <a:spcAft>
                <a:spcPts val="600"/>
              </a:spcAft>
              <a:buClr>
                <a:srgbClr val="92D050"/>
              </a:buClr>
              <a:buFont typeface="Wingdings" panose="05000000000000000000" pitchFamily="2" charset="2"/>
              <a:buChar char="Ø"/>
            </a:pPr>
            <a:r>
              <a:rPr lang="en-US" sz="1400" b="1" dirty="0">
                <a:latin typeface="Raleway" pitchFamily="2" charset="0"/>
              </a:rPr>
              <a:t>Section 77 </a:t>
            </a:r>
            <a:r>
              <a:rPr lang="en-US" sz="1400" dirty="0">
                <a:latin typeface="Raleway" pitchFamily="2" charset="0"/>
              </a:rPr>
              <a:t>of Central Goods and Services Tax Rules, 2017</a:t>
            </a:r>
          </a:p>
        </p:txBody>
      </p:sp>
      <p:pic>
        <p:nvPicPr>
          <p:cNvPr id="3" name="Picture 2" descr="A folder with coins and coins falling out of it&#10;&#10;AI-generated content may be incorrect.">
            <a:extLst>
              <a:ext uri="{FF2B5EF4-FFF2-40B4-BE49-F238E27FC236}">
                <a16:creationId xmlns:a16="http://schemas.microsoft.com/office/drawing/2014/main" xmlns="" id="{A9967A31-D019-31F5-7821-BE7433F12F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7320" y="2344538"/>
            <a:ext cx="4424680" cy="4440958"/>
          </a:xfrm>
          <a:prstGeom prst="rect">
            <a:avLst/>
          </a:prstGeom>
        </p:spPr>
      </p:pic>
    </p:spTree>
    <p:extLst>
      <p:ext uri="{BB962C8B-B14F-4D97-AF65-F5344CB8AC3E}">
        <p14:creationId xmlns:p14="http://schemas.microsoft.com/office/powerpoint/2010/main" val="34083936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6AFC43A-7284-F684-0F20-C38709E88084}"/>
            </a:ext>
          </a:extLst>
        </p:cNvPr>
        <p:cNvGrpSpPr/>
        <p:nvPr/>
      </p:nvGrpSpPr>
      <p:grpSpPr>
        <a:xfrm>
          <a:off x="0" y="0"/>
          <a:ext cx="0" cy="0"/>
          <a:chOff x="0" y="0"/>
          <a:chExt cx="0" cy="0"/>
        </a:xfrm>
      </p:grpSpPr>
      <p:pic>
        <p:nvPicPr>
          <p:cNvPr id="6" name="Picture 5" descr="A logo with colorful people&#10;&#10;AI-generated content may be incorrect.">
            <a:extLst>
              <a:ext uri="{FF2B5EF4-FFF2-40B4-BE49-F238E27FC236}">
                <a16:creationId xmlns:a16="http://schemas.microsoft.com/office/drawing/2014/main" xmlns="" id="{80DFBA95-8D1D-3911-F3AF-74F7005FF4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0275" y="-938454"/>
            <a:ext cx="2989736" cy="2989736"/>
          </a:xfrm>
          <a:prstGeom prst="rect">
            <a:avLst/>
          </a:prstGeom>
        </p:spPr>
      </p:pic>
      <p:sp>
        <p:nvSpPr>
          <p:cNvPr id="8" name="Rectangle 7">
            <a:extLst>
              <a:ext uri="{FF2B5EF4-FFF2-40B4-BE49-F238E27FC236}">
                <a16:creationId xmlns:a16="http://schemas.microsoft.com/office/drawing/2014/main" xmlns="" id="{4EFDF058-A978-F87A-665F-F4117074DAD3}"/>
              </a:ext>
            </a:extLst>
          </p:cNvPr>
          <p:cNvSpPr/>
          <p:nvPr/>
        </p:nvSpPr>
        <p:spPr>
          <a:xfrm rot="16200000" flipV="1">
            <a:off x="-3334182" y="3334179"/>
            <a:ext cx="6858001" cy="189641"/>
          </a:xfrm>
          <a:prstGeom prst="rect">
            <a:avLst/>
          </a:prstGeom>
          <a:solidFill>
            <a:srgbClr val="F48120"/>
          </a:solidFill>
          <a:ln w="12700" cap="flat" cmpd="sng" algn="ctr">
            <a:solidFill>
              <a:srgbClr val="F4812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n" panose="02020603050405020304"/>
              <a:ea typeface="+mn-ea"/>
              <a:cs typeface="+mn-cs"/>
            </a:endParaRPr>
          </a:p>
        </p:txBody>
      </p:sp>
      <p:sp>
        <p:nvSpPr>
          <p:cNvPr id="9" name="Rectangle 8">
            <a:extLst>
              <a:ext uri="{FF2B5EF4-FFF2-40B4-BE49-F238E27FC236}">
                <a16:creationId xmlns:a16="http://schemas.microsoft.com/office/drawing/2014/main" xmlns="" id="{848FFD85-26A4-6C4E-A51D-66FDD294256A}"/>
              </a:ext>
            </a:extLst>
          </p:cNvPr>
          <p:cNvSpPr/>
          <p:nvPr/>
        </p:nvSpPr>
        <p:spPr>
          <a:xfrm rot="16200000" flipV="1">
            <a:off x="-3183480" y="3373121"/>
            <a:ext cx="6858001" cy="111760"/>
          </a:xfrm>
          <a:prstGeom prst="rect">
            <a:avLst/>
          </a:prstGeom>
          <a:solidFill>
            <a:srgbClr val="B9DB37"/>
          </a:solidFill>
          <a:ln w="12700" cap="flat" cmpd="sng" algn="ctr">
            <a:solidFill>
              <a:srgbClr val="B9DB3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n" panose="02020603050405020304"/>
              <a:ea typeface="+mn-ea"/>
              <a:cs typeface="+mn-cs"/>
            </a:endParaRPr>
          </a:p>
        </p:txBody>
      </p:sp>
      <p:sp>
        <p:nvSpPr>
          <p:cNvPr id="10" name="Rectangle 9">
            <a:extLst>
              <a:ext uri="{FF2B5EF4-FFF2-40B4-BE49-F238E27FC236}">
                <a16:creationId xmlns:a16="http://schemas.microsoft.com/office/drawing/2014/main" xmlns="" id="{CA473774-6805-C926-D5CE-5160570E4F6B}"/>
              </a:ext>
            </a:extLst>
          </p:cNvPr>
          <p:cNvSpPr/>
          <p:nvPr/>
        </p:nvSpPr>
        <p:spPr>
          <a:xfrm rot="16200000" flipV="1">
            <a:off x="-3071720" y="3373121"/>
            <a:ext cx="6858001" cy="111760"/>
          </a:xfrm>
          <a:prstGeom prst="rect">
            <a:avLst/>
          </a:prstGeom>
          <a:solidFill>
            <a:srgbClr val="00B0F0"/>
          </a:solidFill>
          <a:ln w="1270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n" panose="02020603050405020304"/>
              <a:ea typeface="+mn-ea"/>
              <a:cs typeface="+mn-cs"/>
            </a:endParaRPr>
          </a:p>
        </p:txBody>
      </p:sp>
      <p:sp>
        <p:nvSpPr>
          <p:cNvPr id="11" name="Rectangle 10">
            <a:extLst>
              <a:ext uri="{FF2B5EF4-FFF2-40B4-BE49-F238E27FC236}">
                <a16:creationId xmlns:a16="http://schemas.microsoft.com/office/drawing/2014/main" xmlns="" id="{8CBC4518-822E-80DF-01BB-D41480E4C34C}"/>
              </a:ext>
            </a:extLst>
          </p:cNvPr>
          <p:cNvSpPr/>
          <p:nvPr/>
        </p:nvSpPr>
        <p:spPr>
          <a:xfrm>
            <a:off x="7508240" y="4616458"/>
            <a:ext cx="345440" cy="21970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3E1D397D-FF00-B620-BE80-678B33D64B3A}"/>
              </a:ext>
            </a:extLst>
          </p:cNvPr>
          <p:cNvSpPr/>
          <p:nvPr/>
        </p:nvSpPr>
        <p:spPr>
          <a:xfrm rot="307211">
            <a:off x="11238177" y="4927819"/>
            <a:ext cx="373580" cy="33455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xmlns="" id="{BC5EAA2F-8546-1C6D-AE54-E27FD9A22D2A}"/>
              </a:ext>
            </a:extLst>
          </p:cNvPr>
          <p:cNvGrpSpPr/>
          <p:nvPr/>
        </p:nvGrpSpPr>
        <p:grpSpPr>
          <a:xfrm>
            <a:off x="860157" y="4028925"/>
            <a:ext cx="2743200" cy="60333"/>
            <a:chOff x="591751" y="962184"/>
            <a:chExt cx="2743200" cy="60333"/>
          </a:xfrm>
        </p:grpSpPr>
        <p:sp>
          <p:nvSpPr>
            <p:cNvPr id="12" name="Rectangle 11">
              <a:extLst>
                <a:ext uri="{FF2B5EF4-FFF2-40B4-BE49-F238E27FC236}">
                  <a16:creationId xmlns:a16="http://schemas.microsoft.com/office/drawing/2014/main" xmlns="" id="{EC030CDB-977C-049E-81C9-0EDF0B16D1BE}"/>
                </a:ext>
              </a:extLst>
            </p:cNvPr>
            <p:cNvSpPr/>
            <p:nvPr/>
          </p:nvSpPr>
          <p:spPr>
            <a:xfrm>
              <a:off x="591751" y="962184"/>
              <a:ext cx="914400" cy="603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sp>
          <p:nvSpPr>
            <p:cNvPr id="13" name="Rectangle 12">
              <a:extLst>
                <a:ext uri="{FF2B5EF4-FFF2-40B4-BE49-F238E27FC236}">
                  <a16:creationId xmlns:a16="http://schemas.microsoft.com/office/drawing/2014/main" xmlns="" id="{BF38FB23-6CE6-4C2D-109A-FAF23ECA9DC3}"/>
                </a:ext>
              </a:extLst>
            </p:cNvPr>
            <p:cNvSpPr/>
            <p:nvPr/>
          </p:nvSpPr>
          <p:spPr>
            <a:xfrm>
              <a:off x="1506151" y="962184"/>
              <a:ext cx="914400" cy="6033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sp>
          <p:nvSpPr>
            <p:cNvPr id="15" name="Rectangle 14">
              <a:extLst>
                <a:ext uri="{FF2B5EF4-FFF2-40B4-BE49-F238E27FC236}">
                  <a16:creationId xmlns:a16="http://schemas.microsoft.com/office/drawing/2014/main" xmlns="" id="{C704BFDE-4F4E-489F-78BF-9611B1EB53EA}"/>
                </a:ext>
              </a:extLst>
            </p:cNvPr>
            <p:cNvSpPr/>
            <p:nvPr/>
          </p:nvSpPr>
          <p:spPr>
            <a:xfrm>
              <a:off x="2420551" y="962184"/>
              <a:ext cx="914400" cy="6033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grpSp>
      <p:pic>
        <p:nvPicPr>
          <p:cNvPr id="3" name="Picture 2" descr="Stacks of gold coins">
            <a:extLst>
              <a:ext uri="{FF2B5EF4-FFF2-40B4-BE49-F238E27FC236}">
                <a16:creationId xmlns:a16="http://schemas.microsoft.com/office/drawing/2014/main" xmlns="" id="{99BF1EA8-01B7-3F7D-5BF9-D26ABCCC91DB}"/>
              </a:ext>
            </a:extLst>
          </p:cNvPr>
          <p:cNvPicPr>
            <a:picLocks noChangeAspect="1"/>
          </p:cNvPicPr>
          <p:nvPr/>
        </p:nvPicPr>
        <p:blipFill>
          <a:blip r:embed="rId3" cstate="print">
            <a:extLst>
              <a:ext uri="{28A0092B-C50C-407E-A947-70E740481C1C}">
                <a14:useLocalDpi xmlns:a14="http://schemas.microsoft.com/office/drawing/2010/main" val="0"/>
              </a:ext>
            </a:extLst>
          </a:blip>
          <a:srcRect l="17893" r="17893"/>
          <a:stretch/>
        </p:blipFill>
        <p:spPr>
          <a:xfrm>
            <a:off x="7800443" y="2568202"/>
            <a:ext cx="3941064" cy="4096512"/>
          </a:xfrm>
          <a:prstGeom prst="rect">
            <a:avLst/>
          </a:prstGeom>
        </p:spPr>
      </p:pic>
      <p:sp>
        <p:nvSpPr>
          <p:cNvPr id="2" name="Title 1">
            <a:extLst>
              <a:ext uri="{FF2B5EF4-FFF2-40B4-BE49-F238E27FC236}">
                <a16:creationId xmlns:a16="http://schemas.microsoft.com/office/drawing/2014/main" xmlns="" id="{E390E7E2-A212-CF2B-7B2B-A23EA26BF061}"/>
              </a:ext>
            </a:extLst>
          </p:cNvPr>
          <p:cNvSpPr txBox="1">
            <a:spLocks/>
          </p:cNvSpPr>
          <p:nvPr/>
        </p:nvSpPr>
        <p:spPr>
          <a:xfrm>
            <a:off x="679779" y="1497584"/>
            <a:ext cx="10054076" cy="239775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4000" b="1" dirty="0">
                <a:latin typeface="Raleway" pitchFamily="2" charset="0"/>
              </a:rPr>
              <a:t>Recent GST Case Laws on Refund </a:t>
            </a:r>
          </a:p>
        </p:txBody>
      </p:sp>
    </p:spTree>
    <p:extLst>
      <p:ext uri="{BB962C8B-B14F-4D97-AF65-F5344CB8AC3E}">
        <p14:creationId xmlns:p14="http://schemas.microsoft.com/office/powerpoint/2010/main" val="1270808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3AC7C72-2D05-C415-F282-B01E37FBF55C}"/>
            </a:ext>
          </a:extLst>
        </p:cNvPr>
        <p:cNvGrpSpPr/>
        <p:nvPr/>
      </p:nvGrpSpPr>
      <p:grpSpPr>
        <a:xfrm>
          <a:off x="0" y="0"/>
          <a:ext cx="0" cy="0"/>
          <a:chOff x="0" y="0"/>
          <a:chExt cx="0" cy="0"/>
        </a:xfrm>
      </p:grpSpPr>
      <p:sp>
        <p:nvSpPr>
          <p:cNvPr id="28" name="Text Placeholder 27">
            <a:extLst>
              <a:ext uri="{FF2B5EF4-FFF2-40B4-BE49-F238E27FC236}">
                <a16:creationId xmlns:a16="http://schemas.microsoft.com/office/drawing/2014/main" xmlns="" id="{D7C2B456-5BBC-D5D9-E98D-4A887F598CFB}"/>
              </a:ext>
            </a:extLst>
          </p:cNvPr>
          <p:cNvSpPr>
            <a:spLocks noGrp="1"/>
          </p:cNvSpPr>
          <p:nvPr>
            <p:ph type="body" sz="quarter" idx="11"/>
          </p:nvPr>
        </p:nvSpPr>
        <p:spPr>
          <a:xfrm>
            <a:off x="474018" y="293795"/>
            <a:ext cx="7269178" cy="659703"/>
          </a:xfrm>
        </p:spPr>
        <p:txBody>
          <a:bodyPr vert="horz" lIns="91440" tIns="45720" rIns="91440" bIns="45720" rtlCol="0">
            <a:noAutofit/>
          </a:bodyPr>
          <a:lstStyle/>
          <a:p>
            <a:r>
              <a:rPr lang="en-IN" sz="2400" dirty="0">
                <a:solidFill>
                  <a:srgbClr val="374D81"/>
                </a:solidFill>
                <a:latin typeface="Raleway" pitchFamily="2" charset="0"/>
              </a:rPr>
              <a:t>GST Case Laws on Refund </a:t>
            </a:r>
          </a:p>
          <a:p>
            <a:endParaRPr lang="en-IN" sz="2400" dirty="0">
              <a:solidFill>
                <a:srgbClr val="374D81"/>
              </a:solidFill>
              <a:latin typeface="Raleway" pitchFamily="2" charset="0"/>
            </a:endParaRPr>
          </a:p>
        </p:txBody>
      </p:sp>
      <p:grpSp>
        <p:nvGrpSpPr>
          <p:cNvPr id="46" name="Group 45">
            <a:extLst>
              <a:ext uri="{FF2B5EF4-FFF2-40B4-BE49-F238E27FC236}">
                <a16:creationId xmlns:a16="http://schemas.microsoft.com/office/drawing/2014/main" xmlns="" id="{66523252-59A4-1E7C-BD00-C37028B89FE0}"/>
              </a:ext>
            </a:extLst>
          </p:cNvPr>
          <p:cNvGrpSpPr/>
          <p:nvPr/>
        </p:nvGrpSpPr>
        <p:grpSpPr>
          <a:xfrm>
            <a:off x="556416" y="761085"/>
            <a:ext cx="2743200" cy="60333"/>
            <a:chOff x="591751" y="962184"/>
            <a:chExt cx="2743200" cy="60333"/>
          </a:xfrm>
        </p:grpSpPr>
        <p:sp>
          <p:nvSpPr>
            <p:cNvPr id="47" name="Rectangle 46">
              <a:extLst>
                <a:ext uri="{FF2B5EF4-FFF2-40B4-BE49-F238E27FC236}">
                  <a16:creationId xmlns:a16="http://schemas.microsoft.com/office/drawing/2014/main" xmlns="" id="{B82E4160-4637-E080-39BE-DDC1707EFD26}"/>
                </a:ext>
              </a:extLst>
            </p:cNvPr>
            <p:cNvSpPr/>
            <p:nvPr/>
          </p:nvSpPr>
          <p:spPr>
            <a:xfrm>
              <a:off x="591751" y="962184"/>
              <a:ext cx="914400" cy="603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sp>
          <p:nvSpPr>
            <p:cNvPr id="48" name="Rectangle 47">
              <a:extLst>
                <a:ext uri="{FF2B5EF4-FFF2-40B4-BE49-F238E27FC236}">
                  <a16:creationId xmlns:a16="http://schemas.microsoft.com/office/drawing/2014/main" xmlns="" id="{AE609CA0-9640-D7F4-52C9-EE62E3394854}"/>
                </a:ext>
              </a:extLst>
            </p:cNvPr>
            <p:cNvSpPr/>
            <p:nvPr/>
          </p:nvSpPr>
          <p:spPr>
            <a:xfrm>
              <a:off x="1506151" y="962184"/>
              <a:ext cx="914400" cy="6033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sp>
          <p:nvSpPr>
            <p:cNvPr id="49" name="Rectangle 48">
              <a:extLst>
                <a:ext uri="{FF2B5EF4-FFF2-40B4-BE49-F238E27FC236}">
                  <a16:creationId xmlns:a16="http://schemas.microsoft.com/office/drawing/2014/main" xmlns="" id="{79DCB95C-A936-C57C-7E68-46FB4C88F92A}"/>
                </a:ext>
              </a:extLst>
            </p:cNvPr>
            <p:cNvSpPr/>
            <p:nvPr/>
          </p:nvSpPr>
          <p:spPr>
            <a:xfrm>
              <a:off x="2420551" y="962184"/>
              <a:ext cx="914400" cy="6033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grpSp>
      <p:pic>
        <p:nvPicPr>
          <p:cNvPr id="6" name="Picture 5" descr="A logo with colorful people&#10;&#10;AI-generated content may be incorrect.">
            <a:extLst>
              <a:ext uri="{FF2B5EF4-FFF2-40B4-BE49-F238E27FC236}">
                <a16:creationId xmlns:a16="http://schemas.microsoft.com/office/drawing/2014/main" xmlns="" id="{57269422-525C-7562-E539-8F58DCAB62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0275" y="-938454"/>
            <a:ext cx="2989736" cy="2989736"/>
          </a:xfrm>
          <a:prstGeom prst="rect">
            <a:avLst/>
          </a:prstGeom>
        </p:spPr>
      </p:pic>
      <p:graphicFrame>
        <p:nvGraphicFramePr>
          <p:cNvPr id="3" name="Table 2">
            <a:extLst>
              <a:ext uri="{FF2B5EF4-FFF2-40B4-BE49-F238E27FC236}">
                <a16:creationId xmlns:a16="http://schemas.microsoft.com/office/drawing/2014/main" xmlns="" id="{B46F9ED9-A726-7DA1-676C-FA43720850C2}"/>
              </a:ext>
            </a:extLst>
          </p:cNvPr>
          <p:cNvGraphicFramePr>
            <a:graphicFrameLocks noGrp="1"/>
          </p:cNvGraphicFramePr>
          <p:nvPr>
            <p:extLst>
              <p:ext uri="{D42A27DB-BD31-4B8C-83A1-F6EECF244321}">
                <p14:modId xmlns:p14="http://schemas.microsoft.com/office/powerpoint/2010/main" val="4147498867"/>
              </p:ext>
            </p:extLst>
          </p:nvPr>
        </p:nvGraphicFramePr>
        <p:xfrm>
          <a:off x="562688" y="1054113"/>
          <a:ext cx="11066624" cy="5415280"/>
        </p:xfrm>
        <a:graphic>
          <a:graphicData uri="http://schemas.openxmlformats.org/drawingml/2006/table">
            <a:tbl>
              <a:tblPr firstRow="1" bandRow="1">
                <a:tableStyleId>{2A488322-F2BA-4B5B-9748-0D474271808F}</a:tableStyleId>
              </a:tblPr>
              <a:tblGrid>
                <a:gridCol w="757391">
                  <a:extLst>
                    <a:ext uri="{9D8B030D-6E8A-4147-A177-3AD203B41FA5}">
                      <a16:colId xmlns:a16="http://schemas.microsoft.com/office/drawing/2014/main" xmlns="" val="1291175101"/>
                    </a:ext>
                  </a:extLst>
                </a:gridCol>
                <a:gridCol w="2388321">
                  <a:extLst>
                    <a:ext uri="{9D8B030D-6E8A-4147-A177-3AD203B41FA5}">
                      <a16:colId xmlns:a16="http://schemas.microsoft.com/office/drawing/2014/main" xmlns="" val="2820483766"/>
                    </a:ext>
                  </a:extLst>
                </a:gridCol>
                <a:gridCol w="2103120">
                  <a:extLst>
                    <a:ext uri="{9D8B030D-6E8A-4147-A177-3AD203B41FA5}">
                      <a16:colId xmlns:a16="http://schemas.microsoft.com/office/drawing/2014/main" xmlns="" val="3653102603"/>
                    </a:ext>
                  </a:extLst>
                </a:gridCol>
                <a:gridCol w="5817792">
                  <a:extLst>
                    <a:ext uri="{9D8B030D-6E8A-4147-A177-3AD203B41FA5}">
                      <a16:colId xmlns:a16="http://schemas.microsoft.com/office/drawing/2014/main" xmlns="" val="1359482020"/>
                    </a:ext>
                  </a:extLst>
                </a:gridCol>
              </a:tblGrid>
              <a:tr h="370840">
                <a:tc>
                  <a:txBody>
                    <a:bodyPr/>
                    <a:lstStyle/>
                    <a:p>
                      <a:pPr algn="ctr"/>
                      <a:r>
                        <a:rPr lang="en-US" sz="1400">
                          <a:solidFill>
                            <a:schemeClr val="bg1"/>
                          </a:solidFill>
                          <a:latin typeface="Raleway" pitchFamily="2" charset="0"/>
                        </a:rPr>
                        <a:t>#</a:t>
                      </a:r>
                    </a:p>
                  </a:txBody>
                  <a:tcPr anchor="ctr">
                    <a:solidFill>
                      <a:srgbClr val="00B0F0"/>
                    </a:solidFill>
                  </a:tcPr>
                </a:tc>
                <a:tc>
                  <a:txBody>
                    <a:bodyPr/>
                    <a:lstStyle/>
                    <a:p>
                      <a:pPr algn="ctr"/>
                      <a:r>
                        <a:rPr lang="en-US" sz="1400">
                          <a:solidFill>
                            <a:schemeClr val="bg1"/>
                          </a:solidFill>
                          <a:latin typeface="Raleway" pitchFamily="2" charset="0"/>
                        </a:rPr>
                        <a:t>Caselaw</a:t>
                      </a:r>
                    </a:p>
                  </a:txBody>
                  <a:tcPr anchor="ctr">
                    <a:solidFill>
                      <a:srgbClr val="00B0F0"/>
                    </a:solidFill>
                  </a:tcPr>
                </a:tc>
                <a:tc>
                  <a:txBody>
                    <a:bodyPr/>
                    <a:lstStyle/>
                    <a:p>
                      <a:pPr algn="ctr"/>
                      <a:r>
                        <a:rPr lang="en-US" sz="1400">
                          <a:solidFill>
                            <a:schemeClr val="bg1"/>
                          </a:solidFill>
                          <a:latin typeface="Raleway" pitchFamily="2" charset="0"/>
                        </a:rPr>
                        <a:t>Citation</a:t>
                      </a:r>
                    </a:p>
                  </a:txBody>
                  <a:tcPr anchor="ctr">
                    <a:solidFill>
                      <a:srgbClr val="00B0F0"/>
                    </a:solidFill>
                  </a:tcPr>
                </a:tc>
                <a:tc>
                  <a:txBody>
                    <a:bodyPr/>
                    <a:lstStyle/>
                    <a:p>
                      <a:pPr algn="ctr"/>
                      <a:r>
                        <a:rPr lang="en-US" sz="1400">
                          <a:solidFill>
                            <a:schemeClr val="bg1"/>
                          </a:solidFill>
                          <a:latin typeface="Raleway" pitchFamily="2" charset="0"/>
                        </a:rPr>
                        <a:t>Summary</a:t>
                      </a:r>
                    </a:p>
                  </a:txBody>
                  <a:tcPr anchor="ctr">
                    <a:solidFill>
                      <a:srgbClr val="00B0F0"/>
                    </a:solidFill>
                  </a:tcPr>
                </a:tc>
                <a:extLst>
                  <a:ext uri="{0D108BD9-81ED-4DB2-BD59-A6C34878D82A}">
                    <a16:rowId xmlns:a16="http://schemas.microsoft.com/office/drawing/2014/main" xmlns="" val="1316195765"/>
                  </a:ext>
                </a:extLst>
              </a:tr>
              <a:tr h="370840">
                <a:tc>
                  <a:txBody>
                    <a:bodyPr/>
                    <a:lstStyle/>
                    <a:p>
                      <a:pPr algn="ctr"/>
                      <a:r>
                        <a:rPr lang="en-US" sz="1300">
                          <a:latin typeface="Raleway" pitchFamily="2" charset="0"/>
                        </a:rPr>
                        <a:t>1</a:t>
                      </a:r>
                    </a:p>
                  </a:txBody>
                  <a:tcPr anchor="ctr"/>
                </a:tc>
                <a:tc>
                  <a:txBody>
                    <a:bodyPr/>
                    <a:lstStyle/>
                    <a:p>
                      <a:pPr algn="just"/>
                      <a:r>
                        <a:rPr lang="en-US" sz="1300" b="1">
                          <a:latin typeface="Raleway" pitchFamily="2" charset="0"/>
                        </a:rPr>
                        <a:t>ABN industries Vs Union of India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a:latin typeface="Raleway" pitchFamily="2" charset="0"/>
                        </a:rPr>
                        <a:t>High Court of Gujarat</a:t>
                      </a:r>
                      <a:r>
                        <a:rPr lang="en-US" sz="1300">
                          <a:latin typeface="Raleway" pitchFamily="2" charset="0"/>
                        </a:rPr>
                        <a:t>-</a:t>
                      </a:r>
                      <a:r>
                        <a:rPr lang="en-US" sz="1400" i="1">
                          <a:latin typeface="Raleway" pitchFamily="2" charset="0"/>
                        </a:rPr>
                        <a:t>[</a:t>
                      </a:r>
                      <a:r>
                        <a:rPr lang="en-US" sz="1300" i="1" kern="1200">
                          <a:solidFill>
                            <a:schemeClr val="dk1"/>
                          </a:solidFill>
                          <a:latin typeface="Raleway" pitchFamily="2" charset="0"/>
                          <a:ea typeface="+mn-ea"/>
                          <a:cs typeface="+mn-cs"/>
                        </a:rPr>
                        <a:t>2025] 172 taxmann.com 822 (Gujarat)/[2025] 109 GST 539 (Gujarat)/[2025] 97GSTL 355 (Gujarat)[13-03-2025]</a:t>
                      </a:r>
                    </a:p>
                  </a:txBody>
                  <a:tcPr anchor="ctr"/>
                </a:tc>
                <a:tc>
                  <a:txBody>
                    <a:bodyPr/>
                    <a:lstStyle/>
                    <a:p>
                      <a:pPr lvl="0" algn="just"/>
                      <a:r>
                        <a:rPr lang="en-US" sz="1300">
                          <a:latin typeface="Raleway" pitchFamily="2" charset="0"/>
                        </a:rPr>
                        <a:t>Where refund application was approved, assessee filed another application for certain purchase invoices which were not included in first application, second refund application filed under “</a:t>
                      </a:r>
                      <a:r>
                        <a:rPr lang="en-US" sz="1300" b="1" i="1">
                          <a:latin typeface="Raleway" pitchFamily="2" charset="0"/>
                        </a:rPr>
                        <a:t>Any other (specify) category</a:t>
                      </a:r>
                      <a:r>
                        <a:rPr lang="en-US" sz="1300">
                          <a:latin typeface="Raleway" pitchFamily="2" charset="0"/>
                        </a:rPr>
                        <a:t>” for the </a:t>
                      </a:r>
                      <a:r>
                        <a:rPr lang="en-US" sz="1300" b="1">
                          <a:latin typeface="Raleway" pitchFamily="2" charset="0"/>
                        </a:rPr>
                        <a:t>same period should not be rejected</a:t>
                      </a:r>
                      <a:r>
                        <a:rPr lang="en-US" sz="1300">
                          <a:latin typeface="Raleway" pitchFamily="2" charset="0"/>
                        </a:rPr>
                        <a:t> by department.</a:t>
                      </a:r>
                      <a:endParaRPr lang="en-US" sz="1300"/>
                    </a:p>
                  </a:txBody>
                  <a:tcPr anchor="ctr"/>
                </a:tc>
                <a:extLst>
                  <a:ext uri="{0D108BD9-81ED-4DB2-BD59-A6C34878D82A}">
                    <a16:rowId xmlns:a16="http://schemas.microsoft.com/office/drawing/2014/main" xmlns="" val="2617406762"/>
                  </a:ext>
                </a:extLst>
              </a:tr>
              <a:tr h="370840">
                <a:tc>
                  <a:txBody>
                    <a:bodyPr/>
                    <a:lstStyle/>
                    <a:p>
                      <a:pPr algn="ctr"/>
                      <a:r>
                        <a:rPr lang="en-US" sz="1300">
                          <a:latin typeface="Raleway" pitchFamily="2" charset="0"/>
                        </a:rPr>
                        <a:t>2</a:t>
                      </a:r>
                    </a:p>
                  </a:txBody>
                  <a:tcPr anchor="ctr"/>
                </a:tc>
                <a:tc>
                  <a:txBody>
                    <a:bodyPr/>
                    <a:lstStyle/>
                    <a:p>
                      <a:pPr algn="just"/>
                      <a:r>
                        <a:rPr lang="en-US" sz="1300" b="1" kern="1200">
                          <a:solidFill>
                            <a:schemeClr val="dk1"/>
                          </a:solidFill>
                          <a:effectLst/>
                          <a:latin typeface="Raleway" pitchFamily="2" charset="0"/>
                          <a:ea typeface="+mn-ea"/>
                          <a:cs typeface="+mn-cs"/>
                        </a:rPr>
                        <a:t>SICPA India Pvt. Ltd Vs GST authorities</a:t>
                      </a:r>
                      <a:endParaRPr lang="en-US" sz="1300" b="1">
                        <a:latin typeface="Raleway" pitchFamily="2"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kern="1200">
                          <a:solidFill>
                            <a:schemeClr val="dk1"/>
                          </a:solidFill>
                          <a:effectLst/>
                          <a:latin typeface="Raleway" pitchFamily="2" charset="0"/>
                          <a:ea typeface="+mn-ea"/>
                          <a:cs typeface="+mn-cs"/>
                        </a:rPr>
                        <a:t>Sikkim High Court </a:t>
                      </a:r>
                      <a:r>
                        <a:rPr lang="en-US" sz="1300" kern="1200">
                          <a:solidFill>
                            <a:schemeClr val="dk1"/>
                          </a:solidFill>
                          <a:effectLst/>
                          <a:latin typeface="Raleway" pitchFamily="2" charset="0"/>
                          <a:ea typeface="+mn-ea"/>
                          <a:cs typeface="+mn-cs"/>
                        </a:rPr>
                        <a:t>- </a:t>
                      </a:r>
                      <a:r>
                        <a:rPr lang="fi-FI" sz="1300" i="1" kern="1200">
                          <a:solidFill>
                            <a:schemeClr val="dk1"/>
                          </a:solidFill>
                          <a:effectLst/>
                          <a:latin typeface="Raleway" pitchFamily="2" charset="0"/>
                          <a:ea typeface="+mn-ea"/>
                          <a:cs typeface="+mn-cs"/>
                        </a:rPr>
                        <a:t>(2025) 31 Centax 268 (Sikkim) [10-06-2025</a:t>
                      </a:r>
                      <a:r>
                        <a:rPr lang="fi-FI" sz="1400" i="1" kern="1200">
                          <a:solidFill>
                            <a:prstClr val="black">
                              <a:hueOff val="0"/>
                              <a:satOff val="0"/>
                              <a:lumOff val="0"/>
                              <a:alphaOff val="0"/>
                            </a:prstClr>
                          </a:solidFill>
                          <a:latin typeface="Raleway" pitchFamily="2" charset="0"/>
                          <a:ea typeface="+mn-ea"/>
                          <a:cs typeface="+mn-cs"/>
                        </a:rPr>
                        <a:t>]</a:t>
                      </a:r>
                      <a:r>
                        <a:rPr lang="en-US" sz="1400" i="1" kern="1200">
                          <a:solidFill>
                            <a:prstClr val="black">
                              <a:hueOff val="0"/>
                              <a:satOff val="0"/>
                              <a:lumOff val="0"/>
                              <a:alphaOff val="0"/>
                            </a:prstClr>
                          </a:solidFill>
                          <a:latin typeface="Raleway" pitchFamily="2" charset="0"/>
                          <a:ea typeface="+mn-ea"/>
                          <a:cs typeface="+mn-cs"/>
                        </a:rPr>
                        <a:t> </a:t>
                      </a:r>
                      <a:endParaRPr lang="en-US" sz="1400" i="1"/>
                    </a:p>
                  </a:txBody>
                  <a:tcPr anchor="ctr"/>
                </a:tc>
                <a:tc>
                  <a:txBody>
                    <a:bodyPr/>
                    <a:lstStyle/>
                    <a:p>
                      <a:pPr lvl="0" algn="just"/>
                      <a:r>
                        <a:rPr lang="en-US" sz="1300">
                          <a:solidFill>
                            <a:schemeClr val="dk1"/>
                          </a:solidFill>
                          <a:effectLst/>
                          <a:latin typeface="Raleway" pitchFamily="2" charset="0"/>
                          <a:ea typeface="+mn-ea"/>
                          <a:cs typeface="+mn-cs"/>
                        </a:rPr>
                        <a:t>SICPA India Pvt. Ltd. discontinued its business operations in Sikkim and applied for a refund of ₹4.37 crore in unutilized Input Tax Credit (ITC). The GST authorities rejected the claim, stating that </a:t>
                      </a:r>
                      <a:r>
                        <a:rPr lang="en-US" sz="1300" b="1">
                          <a:solidFill>
                            <a:schemeClr val="dk1"/>
                          </a:solidFill>
                          <a:effectLst/>
                          <a:latin typeface="Raleway" pitchFamily="2" charset="0"/>
                          <a:ea typeface="+mn-ea"/>
                          <a:cs typeface="+mn-cs"/>
                        </a:rPr>
                        <a:t>closure of business </a:t>
                      </a:r>
                      <a:r>
                        <a:rPr lang="en-US" sz="1300">
                          <a:solidFill>
                            <a:schemeClr val="dk1"/>
                          </a:solidFill>
                          <a:effectLst/>
                          <a:latin typeface="Raleway" pitchFamily="2" charset="0"/>
                          <a:ea typeface="+mn-ea"/>
                          <a:cs typeface="+mn-cs"/>
                        </a:rPr>
                        <a:t>is not an eligible ground under Section 54(3) of the CGST Act. However, the </a:t>
                      </a:r>
                      <a:r>
                        <a:rPr lang="en-US" sz="1300" b="1">
                          <a:solidFill>
                            <a:schemeClr val="dk1"/>
                          </a:solidFill>
                          <a:effectLst/>
                          <a:latin typeface="Raleway" pitchFamily="2" charset="0"/>
                          <a:ea typeface="+mn-ea"/>
                          <a:cs typeface="+mn-cs"/>
                        </a:rPr>
                        <a:t>Sikkim High Court held that validly accumulated ITC must be refunded</a:t>
                      </a:r>
                      <a:r>
                        <a:rPr lang="en-US" sz="1300">
                          <a:solidFill>
                            <a:schemeClr val="dk1"/>
                          </a:solidFill>
                          <a:effectLst/>
                          <a:latin typeface="Raleway" pitchFamily="2" charset="0"/>
                          <a:ea typeface="+mn-ea"/>
                          <a:cs typeface="+mn-cs"/>
                        </a:rPr>
                        <a:t>, even upon business closure, as there is </a:t>
                      </a:r>
                      <a:r>
                        <a:rPr lang="en-US" sz="1300" b="1">
                          <a:solidFill>
                            <a:schemeClr val="dk1"/>
                          </a:solidFill>
                          <a:effectLst/>
                          <a:latin typeface="Raleway" pitchFamily="2" charset="0"/>
                          <a:ea typeface="+mn-ea"/>
                          <a:cs typeface="+mn-cs"/>
                        </a:rPr>
                        <a:t>no legal prohibition</a:t>
                      </a:r>
                      <a:r>
                        <a:rPr lang="en-US" sz="1300">
                          <a:solidFill>
                            <a:schemeClr val="dk1"/>
                          </a:solidFill>
                          <a:effectLst/>
                          <a:latin typeface="Raleway" pitchFamily="2" charset="0"/>
                          <a:ea typeface="+mn-ea"/>
                          <a:cs typeface="+mn-cs"/>
                        </a:rPr>
                        <a:t> against the claiming the refund.</a:t>
                      </a:r>
                      <a:endParaRPr lang="en-US" sz="1300"/>
                    </a:p>
                  </a:txBody>
                  <a:tcPr anchor="ctr"/>
                </a:tc>
                <a:extLst>
                  <a:ext uri="{0D108BD9-81ED-4DB2-BD59-A6C34878D82A}">
                    <a16:rowId xmlns:a16="http://schemas.microsoft.com/office/drawing/2014/main" xmlns="" val="996418356"/>
                  </a:ext>
                </a:extLst>
              </a:tr>
              <a:tr h="370840">
                <a:tc>
                  <a:txBody>
                    <a:bodyPr/>
                    <a:lstStyle/>
                    <a:p>
                      <a:pPr algn="ctr"/>
                      <a:r>
                        <a:rPr lang="en-US" sz="1300">
                          <a:latin typeface="Raleway" pitchFamily="2" charset="0"/>
                        </a:rPr>
                        <a:t>3</a:t>
                      </a:r>
                    </a:p>
                  </a:txBody>
                  <a:tcPr anchor="ctr"/>
                </a:tc>
                <a:tc>
                  <a:txBody>
                    <a:bodyPr/>
                    <a:lstStyle/>
                    <a:p>
                      <a:r>
                        <a:rPr lang="en-US" sz="1300" b="1">
                          <a:latin typeface="Raleway" pitchFamily="2" charset="0"/>
                        </a:rPr>
                        <a:t>Kuehne Plus Nagel Pvt. Ltd Vs Union Of India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a:latin typeface="Raleway" pitchFamily="2" charset="0"/>
                        </a:rPr>
                        <a:t>High Court of Gujarat </a:t>
                      </a:r>
                      <a:r>
                        <a:rPr lang="en-US" sz="1300">
                          <a:latin typeface="Raleway" pitchFamily="2" charset="0"/>
                        </a:rPr>
                        <a:t>- </a:t>
                      </a:r>
                      <a:r>
                        <a:rPr lang="en-US" sz="1400" i="1" kern="1200">
                          <a:solidFill>
                            <a:prstClr val="black">
                              <a:hueOff val="0"/>
                              <a:satOff val="0"/>
                              <a:lumOff val="0"/>
                              <a:alphaOff val="0"/>
                            </a:prstClr>
                          </a:solidFill>
                          <a:latin typeface="Raleway" pitchFamily="2" charset="0"/>
                          <a:ea typeface="+mn-ea"/>
                          <a:cs typeface="+mn-cs"/>
                        </a:rPr>
                        <a:t>(</a:t>
                      </a:r>
                      <a:r>
                        <a:rPr lang="en-US" sz="1300" i="1" kern="1200">
                          <a:solidFill>
                            <a:schemeClr val="dk1"/>
                          </a:solidFill>
                          <a:latin typeface="Raleway" pitchFamily="2" charset="0"/>
                          <a:ea typeface="+mn-ea"/>
                          <a:cs typeface="+mn-cs"/>
                        </a:rPr>
                        <a:t>2025) 32 </a:t>
                      </a:r>
                      <a:r>
                        <a:rPr lang="en-US" sz="1300" i="1" kern="1200" err="1">
                          <a:solidFill>
                            <a:schemeClr val="dk1"/>
                          </a:solidFill>
                          <a:latin typeface="Raleway" pitchFamily="2" charset="0"/>
                          <a:ea typeface="+mn-ea"/>
                          <a:cs typeface="+mn-cs"/>
                        </a:rPr>
                        <a:t>Centax</a:t>
                      </a:r>
                      <a:r>
                        <a:rPr lang="en-US" sz="1300" i="1" kern="1200">
                          <a:solidFill>
                            <a:schemeClr val="dk1"/>
                          </a:solidFill>
                          <a:latin typeface="Raleway" pitchFamily="2" charset="0"/>
                          <a:ea typeface="+mn-ea"/>
                          <a:cs typeface="+mn-cs"/>
                        </a:rPr>
                        <a:t> 176 (Guj.) [26-03-2025]</a:t>
                      </a: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300">
                          <a:latin typeface="Raleway" pitchFamily="2" charset="0"/>
                        </a:rPr>
                        <a:t>Assessee filed a refund application claiming refund of unutilized ITC on export of services. Refund claim was rejected on ground that assessee had not submitted FIRC as required by CBIC Circular No. 125/44/2019. The court has held that, only on ground that assessee had </a:t>
                      </a:r>
                      <a:r>
                        <a:rPr lang="en-US" sz="1300" b="1">
                          <a:latin typeface="Raleway" pitchFamily="2" charset="0"/>
                        </a:rPr>
                        <a:t>not submitted FIRC </a:t>
                      </a:r>
                      <a:r>
                        <a:rPr lang="en-US" sz="1300">
                          <a:latin typeface="Raleway" pitchFamily="2" charset="0"/>
                        </a:rPr>
                        <a:t>as required by CBIC Circular No. 125/44/2019, refund claim </a:t>
                      </a:r>
                      <a:r>
                        <a:rPr lang="en-US" sz="1300" b="1">
                          <a:latin typeface="Raleway" pitchFamily="2" charset="0"/>
                        </a:rPr>
                        <a:t>could not be rejected</a:t>
                      </a:r>
                      <a:r>
                        <a:rPr lang="en-US" sz="1300">
                          <a:latin typeface="Raleway" pitchFamily="2" charset="0"/>
                        </a:rPr>
                        <a:t> as the assessee had submitted </a:t>
                      </a:r>
                      <a:r>
                        <a:rPr lang="en-US" sz="1300" b="1">
                          <a:latin typeface="Raleway" pitchFamily="2" charset="0"/>
                        </a:rPr>
                        <a:t>Chartered Accountant's certificate</a:t>
                      </a:r>
                      <a:r>
                        <a:rPr lang="en-US" sz="1300">
                          <a:latin typeface="Raleway" pitchFamily="2" charset="0"/>
                        </a:rPr>
                        <a:t> certifying receipt of net foreign exchange and assessee had provided all requisite documents along with refund claim application. Therefore, refund claim was to be processed </a:t>
                      </a:r>
                      <a:r>
                        <a:rPr lang="en-US" sz="1300" b="1">
                          <a:latin typeface="Raleway" pitchFamily="2" charset="0"/>
                        </a:rPr>
                        <a:t>without</a:t>
                      </a:r>
                      <a:r>
                        <a:rPr lang="en-US" sz="1300">
                          <a:latin typeface="Raleway" pitchFamily="2" charset="0"/>
                        </a:rPr>
                        <a:t> </a:t>
                      </a:r>
                      <a:r>
                        <a:rPr lang="en-US" sz="1300" b="1">
                          <a:latin typeface="Raleway" pitchFamily="2" charset="0"/>
                        </a:rPr>
                        <a:t>insisting for FIRC and the certificate issued by Chartered Accountant was to be accepted</a:t>
                      </a:r>
                      <a:r>
                        <a:rPr lang="en-US" sz="1300">
                          <a:latin typeface="Raleway" pitchFamily="2" charset="0"/>
                        </a:rPr>
                        <a:t> for receipt of net foreign exchange.</a:t>
                      </a:r>
                    </a:p>
                  </a:txBody>
                  <a:tcPr anchor="ctr"/>
                </a:tc>
                <a:extLst>
                  <a:ext uri="{0D108BD9-81ED-4DB2-BD59-A6C34878D82A}">
                    <a16:rowId xmlns:a16="http://schemas.microsoft.com/office/drawing/2014/main" xmlns="" val="2784930061"/>
                  </a:ext>
                </a:extLst>
              </a:tr>
            </a:tbl>
          </a:graphicData>
        </a:graphic>
      </p:graphicFrame>
      <p:sp>
        <p:nvSpPr>
          <p:cNvPr id="4" name="Rectangle 3">
            <a:extLst>
              <a:ext uri="{FF2B5EF4-FFF2-40B4-BE49-F238E27FC236}">
                <a16:creationId xmlns:a16="http://schemas.microsoft.com/office/drawing/2014/main" xmlns="" id="{37060E12-6333-70BB-5B1B-6A006AB2396D}"/>
              </a:ext>
            </a:extLst>
          </p:cNvPr>
          <p:cNvSpPr/>
          <p:nvPr/>
        </p:nvSpPr>
        <p:spPr>
          <a:xfrm>
            <a:off x="0" y="6785496"/>
            <a:ext cx="12192000" cy="72504"/>
          </a:xfrm>
          <a:prstGeom prst="rect">
            <a:avLst/>
          </a:prstGeom>
          <a:solidFill>
            <a:srgbClr val="F48120"/>
          </a:solidFill>
          <a:ln w="12700" cap="flat" cmpd="sng" algn="ctr">
            <a:solidFill>
              <a:srgbClr val="F4812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n" panose="02020603050405020304"/>
              <a:ea typeface="+mn-ea"/>
              <a:cs typeface="+mn-cs"/>
            </a:endParaRPr>
          </a:p>
        </p:txBody>
      </p:sp>
    </p:spTree>
    <p:extLst>
      <p:ext uri="{BB962C8B-B14F-4D97-AF65-F5344CB8AC3E}">
        <p14:creationId xmlns:p14="http://schemas.microsoft.com/office/powerpoint/2010/main" val="14890883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C9A834A-6D1B-9514-6697-C81D7DD63276}"/>
            </a:ext>
          </a:extLst>
        </p:cNvPr>
        <p:cNvGrpSpPr/>
        <p:nvPr/>
      </p:nvGrpSpPr>
      <p:grpSpPr>
        <a:xfrm>
          <a:off x="0" y="0"/>
          <a:ext cx="0" cy="0"/>
          <a:chOff x="0" y="0"/>
          <a:chExt cx="0" cy="0"/>
        </a:xfrm>
      </p:grpSpPr>
      <p:pic>
        <p:nvPicPr>
          <p:cNvPr id="6" name="Picture 5" descr="A logo with colorful people&#10;&#10;AI-generated content may be incorrect.">
            <a:extLst>
              <a:ext uri="{FF2B5EF4-FFF2-40B4-BE49-F238E27FC236}">
                <a16:creationId xmlns:a16="http://schemas.microsoft.com/office/drawing/2014/main" xmlns="" id="{50A07446-F976-4C0A-6B86-E66A216093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0275" y="-938454"/>
            <a:ext cx="2989736" cy="2989736"/>
          </a:xfrm>
          <a:prstGeom prst="rect">
            <a:avLst/>
          </a:prstGeom>
        </p:spPr>
      </p:pic>
      <p:sp>
        <p:nvSpPr>
          <p:cNvPr id="8" name="Rectangle 7">
            <a:extLst>
              <a:ext uri="{FF2B5EF4-FFF2-40B4-BE49-F238E27FC236}">
                <a16:creationId xmlns:a16="http://schemas.microsoft.com/office/drawing/2014/main" xmlns="" id="{83A6E3B3-CFAA-DB27-77A0-615C9AC5E81E}"/>
              </a:ext>
            </a:extLst>
          </p:cNvPr>
          <p:cNvSpPr/>
          <p:nvPr/>
        </p:nvSpPr>
        <p:spPr>
          <a:xfrm rot="16200000" flipV="1">
            <a:off x="-3334182" y="3334179"/>
            <a:ext cx="6858001" cy="189641"/>
          </a:xfrm>
          <a:prstGeom prst="rect">
            <a:avLst/>
          </a:prstGeom>
          <a:solidFill>
            <a:srgbClr val="F48120"/>
          </a:solidFill>
          <a:ln w="12700" cap="flat" cmpd="sng" algn="ctr">
            <a:solidFill>
              <a:srgbClr val="F4812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n" panose="02020603050405020304"/>
              <a:ea typeface="+mn-ea"/>
              <a:cs typeface="+mn-cs"/>
            </a:endParaRPr>
          </a:p>
        </p:txBody>
      </p:sp>
      <p:sp>
        <p:nvSpPr>
          <p:cNvPr id="9" name="Rectangle 8">
            <a:extLst>
              <a:ext uri="{FF2B5EF4-FFF2-40B4-BE49-F238E27FC236}">
                <a16:creationId xmlns:a16="http://schemas.microsoft.com/office/drawing/2014/main" xmlns="" id="{B9AF0598-4F3B-00A1-7176-31A8D3DDC661}"/>
              </a:ext>
            </a:extLst>
          </p:cNvPr>
          <p:cNvSpPr/>
          <p:nvPr/>
        </p:nvSpPr>
        <p:spPr>
          <a:xfrm rot="16200000" flipV="1">
            <a:off x="-3183480" y="3373121"/>
            <a:ext cx="6858001" cy="111760"/>
          </a:xfrm>
          <a:prstGeom prst="rect">
            <a:avLst/>
          </a:prstGeom>
          <a:solidFill>
            <a:srgbClr val="B9DB37"/>
          </a:solidFill>
          <a:ln w="12700" cap="flat" cmpd="sng" algn="ctr">
            <a:solidFill>
              <a:srgbClr val="B9DB3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n" panose="02020603050405020304"/>
              <a:ea typeface="+mn-ea"/>
              <a:cs typeface="+mn-cs"/>
            </a:endParaRPr>
          </a:p>
        </p:txBody>
      </p:sp>
      <p:sp>
        <p:nvSpPr>
          <p:cNvPr id="10" name="Rectangle 9">
            <a:extLst>
              <a:ext uri="{FF2B5EF4-FFF2-40B4-BE49-F238E27FC236}">
                <a16:creationId xmlns:a16="http://schemas.microsoft.com/office/drawing/2014/main" xmlns="" id="{62C59B2F-C55D-B257-AEE9-464868BF3B7F}"/>
              </a:ext>
            </a:extLst>
          </p:cNvPr>
          <p:cNvSpPr/>
          <p:nvPr/>
        </p:nvSpPr>
        <p:spPr>
          <a:xfrm rot="16200000" flipV="1">
            <a:off x="-3071720" y="3373121"/>
            <a:ext cx="6858001" cy="111760"/>
          </a:xfrm>
          <a:prstGeom prst="rect">
            <a:avLst/>
          </a:prstGeom>
          <a:solidFill>
            <a:srgbClr val="00B0F0"/>
          </a:solidFill>
          <a:ln w="1270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n" panose="02020603050405020304"/>
              <a:ea typeface="+mn-ea"/>
              <a:cs typeface="+mn-cs"/>
            </a:endParaRPr>
          </a:p>
        </p:txBody>
      </p:sp>
      <p:sp>
        <p:nvSpPr>
          <p:cNvPr id="11" name="Rectangle 10">
            <a:extLst>
              <a:ext uri="{FF2B5EF4-FFF2-40B4-BE49-F238E27FC236}">
                <a16:creationId xmlns:a16="http://schemas.microsoft.com/office/drawing/2014/main" xmlns="" id="{46BDD6A2-70B8-D9E5-BC83-B9D5ABCAC7F0}"/>
              </a:ext>
            </a:extLst>
          </p:cNvPr>
          <p:cNvSpPr/>
          <p:nvPr/>
        </p:nvSpPr>
        <p:spPr>
          <a:xfrm>
            <a:off x="7508240" y="4616458"/>
            <a:ext cx="345440" cy="21970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65FB0C25-2E07-2496-BAE0-0EB7C178225A}"/>
              </a:ext>
            </a:extLst>
          </p:cNvPr>
          <p:cNvSpPr/>
          <p:nvPr/>
        </p:nvSpPr>
        <p:spPr>
          <a:xfrm rot="307211">
            <a:off x="11238177" y="4927819"/>
            <a:ext cx="373580" cy="33455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xmlns="" id="{356FD6EA-32B8-761C-02FC-11E2C5083F3A}"/>
              </a:ext>
            </a:extLst>
          </p:cNvPr>
          <p:cNvGrpSpPr/>
          <p:nvPr/>
        </p:nvGrpSpPr>
        <p:grpSpPr>
          <a:xfrm>
            <a:off x="860157" y="4028925"/>
            <a:ext cx="2743200" cy="60333"/>
            <a:chOff x="591751" y="962184"/>
            <a:chExt cx="2743200" cy="60333"/>
          </a:xfrm>
        </p:grpSpPr>
        <p:sp>
          <p:nvSpPr>
            <p:cNvPr id="12" name="Rectangle 11">
              <a:extLst>
                <a:ext uri="{FF2B5EF4-FFF2-40B4-BE49-F238E27FC236}">
                  <a16:creationId xmlns:a16="http://schemas.microsoft.com/office/drawing/2014/main" xmlns="" id="{D077618C-CB01-35E9-FAC8-0DDB00130BD7}"/>
                </a:ext>
              </a:extLst>
            </p:cNvPr>
            <p:cNvSpPr/>
            <p:nvPr/>
          </p:nvSpPr>
          <p:spPr>
            <a:xfrm>
              <a:off x="591751" y="962184"/>
              <a:ext cx="914400" cy="603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sp>
          <p:nvSpPr>
            <p:cNvPr id="13" name="Rectangle 12">
              <a:extLst>
                <a:ext uri="{FF2B5EF4-FFF2-40B4-BE49-F238E27FC236}">
                  <a16:creationId xmlns:a16="http://schemas.microsoft.com/office/drawing/2014/main" xmlns="" id="{FDFDC10B-C493-9C5C-AAC3-173975BC5832}"/>
                </a:ext>
              </a:extLst>
            </p:cNvPr>
            <p:cNvSpPr/>
            <p:nvPr/>
          </p:nvSpPr>
          <p:spPr>
            <a:xfrm>
              <a:off x="1506151" y="962184"/>
              <a:ext cx="914400" cy="6033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sp>
          <p:nvSpPr>
            <p:cNvPr id="15" name="Rectangle 14">
              <a:extLst>
                <a:ext uri="{FF2B5EF4-FFF2-40B4-BE49-F238E27FC236}">
                  <a16:creationId xmlns:a16="http://schemas.microsoft.com/office/drawing/2014/main" xmlns="" id="{5FD97421-CF4A-4D3A-99D6-DBD4C7A0D014}"/>
                </a:ext>
              </a:extLst>
            </p:cNvPr>
            <p:cNvSpPr/>
            <p:nvPr/>
          </p:nvSpPr>
          <p:spPr>
            <a:xfrm>
              <a:off x="2420551" y="962184"/>
              <a:ext cx="914400" cy="6033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grpSp>
      <p:pic>
        <p:nvPicPr>
          <p:cNvPr id="3" name="Picture 2" descr="Stacks of gold coins">
            <a:extLst>
              <a:ext uri="{FF2B5EF4-FFF2-40B4-BE49-F238E27FC236}">
                <a16:creationId xmlns:a16="http://schemas.microsoft.com/office/drawing/2014/main" xmlns="" id="{F11C4BDA-D544-7AE2-66ED-311FA7EBD060}"/>
              </a:ext>
            </a:extLst>
          </p:cNvPr>
          <p:cNvPicPr>
            <a:picLocks noChangeAspect="1"/>
          </p:cNvPicPr>
          <p:nvPr/>
        </p:nvPicPr>
        <p:blipFill>
          <a:blip r:embed="rId3" cstate="print">
            <a:extLst>
              <a:ext uri="{28A0092B-C50C-407E-A947-70E740481C1C}">
                <a14:useLocalDpi xmlns:a14="http://schemas.microsoft.com/office/drawing/2010/main" val="0"/>
              </a:ext>
            </a:extLst>
          </a:blip>
          <a:srcRect l="17893" r="17893"/>
          <a:stretch/>
        </p:blipFill>
        <p:spPr>
          <a:xfrm>
            <a:off x="7800443" y="2568202"/>
            <a:ext cx="3941064" cy="4096512"/>
          </a:xfrm>
          <a:prstGeom prst="rect">
            <a:avLst/>
          </a:prstGeom>
        </p:spPr>
      </p:pic>
      <p:sp>
        <p:nvSpPr>
          <p:cNvPr id="2" name="Title 1">
            <a:extLst>
              <a:ext uri="{FF2B5EF4-FFF2-40B4-BE49-F238E27FC236}">
                <a16:creationId xmlns:a16="http://schemas.microsoft.com/office/drawing/2014/main" xmlns="" id="{5B6FADC3-2631-5728-B90E-C241441C1359}"/>
              </a:ext>
            </a:extLst>
          </p:cNvPr>
          <p:cNvSpPr txBox="1">
            <a:spLocks/>
          </p:cNvSpPr>
          <p:nvPr/>
        </p:nvSpPr>
        <p:spPr>
          <a:xfrm>
            <a:off x="679779" y="1497584"/>
            <a:ext cx="8179741" cy="239775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4000" b="1" dirty="0">
                <a:latin typeface="Raleway" pitchFamily="2" charset="0"/>
              </a:rPr>
              <a:t>Circulars related to refunds under GST</a:t>
            </a:r>
          </a:p>
        </p:txBody>
      </p:sp>
    </p:spTree>
    <p:extLst>
      <p:ext uri="{BB962C8B-B14F-4D97-AF65-F5344CB8AC3E}">
        <p14:creationId xmlns:p14="http://schemas.microsoft.com/office/powerpoint/2010/main" val="1362025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5EB4FEF-A653-90E8-213F-3BDA0C048E29}"/>
            </a:ext>
          </a:extLst>
        </p:cNvPr>
        <p:cNvGrpSpPr/>
        <p:nvPr/>
      </p:nvGrpSpPr>
      <p:grpSpPr>
        <a:xfrm>
          <a:off x="0" y="0"/>
          <a:ext cx="0" cy="0"/>
          <a:chOff x="0" y="0"/>
          <a:chExt cx="0" cy="0"/>
        </a:xfrm>
      </p:grpSpPr>
      <p:sp>
        <p:nvSpPr>
          <p:cNvPr id="28" name="Text Placeholder 27">
            <a:extLst>
              <a:ext uri="{FF2B5EF4-FFF2-40B4-BE49-F238E27FC236}">
                <a16:creationId xmlns:a16="http://schemas.microsoft.com/office/drawing/2014/main" xmlns="" id="{9D733FAB-13CC-58C6-F196-67642D4F6AC1}"/>
              </a:ext>
            </a:extLst>
          </p:cNvPr>
          <p:cNvSpPr>
            <a:spLocks noGrp="1"/>
          </p:cNvSpPr>
          <p:nvPr>
            <p:ph type="body" sz="quarter" idx="11"/>
          </p:nvPr>
        </p:nvSpPr>
        <p:spPr>
          <a:xfrm>
            <a:off x="474018" y="293795"/>
            <a:ext cx="7269178" cy="659703"/>
          </a:xfrm>
        </p:spPr>
        <p:txBody>
          <a:bodyPr vert="horz" lIns="91440" tIns="45720" rIns="91440" bIns="45720" rtlCol="0">
            <a:noAutofit/>
          </a:bodyPr>
          <a:lstStyle/>
          <a:p>
            <a:r>
              <a:rPr lang="en-IN" sz="2400">
                <a:solidFill>
                  <a:srgbClr val="374D81"/>
                </a:solidFill>
                <a:latin typeface="Raleway" pitchFamily="2" charset="0"/>
              </a:rPr>
              <a:t>GST Refund - Circulars</a:t>
            </a:r>
          </a:p>
          <a:p>
            <a:endParaRPr lang="en-IN" sz="2400">
              <a:solidFill>
                <a:srgbClr val="374D81"/>
              </a:solidFill>
              <a:latin typeface="Raleway" pitchFamily="2" charset="0"/>
            </a:endParaRPr>
          </a:p>
        </p:txBody>
      </p:sp>
      <p:grpSp>
        <p:nvGrpSpPr>
          <p:cNvPr id="46" name="Group 45">
            <a:extLst>
              <a:ext uri="{FF2B5EF4-FFF2-40B4-BE49-F238E27FC236}">
                <a16:creationId xmlns:a16="http://schemas.microsoft.com/office/drawing/2014/main" xmlns="" id="{6AC97803-D3DE-5384-9BE2-195C8A531051}"/>
              </a:ext>
            </a:extLst>
          </p:cNvPr>
          <p:cNvGrpSpPr/>
          <p:nvPr/>
        </p:nvGrpSpPr>
        <p:grpSpPr>
          <a:xfrm>
            <a:off x="556416" y="761085"/>
            <a:ext cx="2743200" cy="60333"/>
            <a:chOff x="591751" y="962184"/>
            <a:chExt cx="2743200" cy="60333"/>
          </a:xfrm>
        </p:grpSpPr>
        <p:sp>
          <p:nvSpPr>
            <p:cNvPr id="47" name="Rectangle 46">
              <a:extLst>
                <a:ext uri="{FF2B5EF4-FFF2-40B4-BE49-F238E27FC236}">
                  <a16:creationId xmlns:a16="http://schemas.microsoft.com/office/drawing/2014/main" xmlns="" id="{EA533AB0-1ADE-F766-17B0-AA36737CB4F1}"/>
                </a:ext>
              </a:extLst>
            </p:cNvPr>
            <p:cNvSpPr/>
            <p:nvPr/>
          </p:nvSpPr>
          <p:spPr>
            <a:xfrm>
              <a:off x="591751" y="962184"/>
              <a:ext cx="914400" cy="603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sp>
          <p:nvSpPr>
            <p:cNvPr id="48" name="Rectangle 47">
              <a:extLst>
                <a:ext uri="{FF2B5EF4-FFF2-40B4-BE49-F238E27FC236}">
                  <a16:creationId xmlns:a16="http://schemas.microsoft.com/office/drawing/2014/main" xmlns="" id="{0C6C366C-5289-EAF0-00CF-C2C09DEF1E5E}"/>
                </a:ext>
              </a:extLst>
            </p:cNvPr>
            <p:cNvSpPr/>
            <p:nvPr/>
          </p:nvSpPr>
          <p:spPr>
            <a:xfrm>
              <a:off x="1506151" y="962184"/>
              <a:ext cx="914400" cy="6033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sp>
          <p:nvSpPr>
            <p:cNvPr id="49" name="Rectangle 48">
              <a:extLst>
                <a:ext uri="{FF2B5EF4-FFF2-40B4-BE49-F238E27FC236}">
                  <a16:creationId xmlns:a16="http://schemas.microsoft.com/office/drawing/2014/main" xmlns="" id="{DB02C8BC-0396-E3FF-B194-37334745CB6B}"/>
                </a:ext>
              </a:extLst>
            </p:cNvPr>
            <p:cNvSpPr/>
            <p:nvPr/>
          </p:nvSpPr>
          <p:spPr>
            <a:xfrm>
              <a:off x="2420551" y="962184"/>
              <a:ext cx="914400" cy="6033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grpSp>
      <p:pic>
        <p:nvPicPr>
          <p:cNvPr id="6" name="Picture 5" descr="A logo with colorful people&#10;&#10;AI-generated content may be incorrect.">
            <a:extLst>
              <a:ext uri="{FF2B5EF4-FFF2-40B4-BE49-F238E27FC236}">
                <a16:creationId xmlns:a16="http://schemas.microsoft.com/office/drawing/2014/main" xmlns="" id="{08E1AC88-1C1F-FA8C-B856-8A8B61178A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0275" y="-938454"/>
            <a:ext cx="2989736" cy="2989736"/>
          </a:xfrm>
          <a:prstGeom prst="rect">
            <a:avLst/>
          </a:prstGeom>
        </p:spPr>
      </p:pic>
      <p:graphicFrame>
        <p:nvGraphicFramePr>
          <p:cNvPr id="3" name="Table 2">
            <a:extLst>
              <a:ext uri="{FF2B5EF4-FFF2-40B4-BE49-F238E27FC236}">
                <a16:creationId xmlns:a16="http://schemas.microsoft.com/office/drawing/2014/main" xmlns="" id="{FCC8C063-F0A5-F960-4430-0F0D42FBC3A7}"/>
              </a:ext>
            </a:extLst>
          </p:cNvPr>
          <p:cNvGraphicFramePr>
            <a:graphicFrameLocks noGrp="1"/>
          </p:cNvGraphicFramePr>
          <p:nvPr>
            <p:extLst>
              <p:ext uri="{D42A27DB-BD31-4B8C-83A1-F6EECF244321}">
                <p14:modId xmlns:p14="http://schemas.microsoft.com/office/powerpoint/2010/main" val="4270836899"/>
              </p:ext>
            </p:extLst>
          </p:nvPr>
        </p:nvGraphicFramePr>
        <p:xfrm>
          <a:off x="556416" y="953498"/>
          <a:ext cx="11070512" cy="5621008"/>
        </p:xfrm>
        <a:graphic>
          <a:graphicData uri="http://schemas.openxmlformats.org/drawingml/2006/table">
            <a:tbl>
              <a:tblPr firstRow="1" bandRow="1">
                <a:tableStyleId>{2A488322-F2BA-4B5B-9748-0D474271808F}</a:tableStyleId>
              </a:tblPr>
              <a:tblGrid>
                <a:gridCol w="524432">
                  <a:extLst>
                    <a:ext uri="{9D8B030D-6E8A-4147-A177-3AD203B41FA5}">
                      <a16:colId xmlns:a16="http://schemas.microsoft.com/office/drawing/2014/main" xmlns="" val="1291175101"/>
                    </a:ext>
                  </a:extLst>
                </a:gridCol>
                <a:gridCol w="2499360">
                  <a:extLst>
                    <a:ext uri="{9D8B030D-6E8A-4147-A177-3AD203B41FA5}">
                      <a16:colId xmlns:a16="http://schemas.microsoft.com/office/drawing/2014/main" xmlns="" val="2820483766"/>
                    </a:ext>
                  </a:extLst>
                </a:gridCol>
                <a:gridCol w="8046720">
                  <a:extLst>
                    <a:ext uri="{9D8B030D-6E8A-4147-A177-3AD203B41FA5}">
                      <a16:colId xmlns:a16="http://schemas.microsoft.com/office/drawing/2014/main" xmlns="" val="3653102603"/>
                    </a:ext>
                  </a:extLst>
                </a:gridCol>
              </a:tblGrid>
              <a:tr h="297168">
                <a:tc>
                  <a:txBody>
                    <a:bodyPr/>
                    <a:lstStyle/>
                    <a:p>
                      <a:pPr algn="ctr"/>
                      <a:r>
                        <a:rPr lang="en-US" sz="1400">
                          <a:solidFill>
                            <a:schemeClr val="tx1"/>
                          </a:solidFill>
                          <a:latin typeface="Raleway" pitchFamily="2" charset="0"/>
                        </a:rPr>
                        <a:t>#</a:t>
                      </a:r>
                    </a:p>
                  </a:txBody>
                  <a:tcPr anchor="ctr">
                    <a:solidFill>
                      <a:srgbClr val="B9DB37"/>
                    </a:solidFill>
                  </a:tcPr>
                </a:tc>
                <a:tc>
                  <a:txBody>
                    <a:bodyPr/>
                    <a:lstStyle/>
                    <a:p>
                      <a:pPr algn="ctr"/>
                      <a:r>
                        <a:rPr lang="en-US" sz="1400">
                          <a:solidFill>
                            <a:schemeClr val="tx1"/>
                          </a:solidFill>
                          <a:latin typeface="Raleway" pitchFamily="2" charset="0"/>
                        </a:rPr>
                        <a:t>Circular</a:t>
                      </a:r>
                    </a:p>
                  </a:txBody>
                  <a:tcPr anchor="ctr">
                    <a:solidFill>
                      <a:srgbClr val="B9DB37"/>
                    </a:solidFill>
                  </a:tcPr>
                </a:tc>
                <a:tc>
                  <a:txBody>
                    <a:bodyPr/>
                    <a:lstStyle/>
                    <a:p>
                      <a:pPr algn="ctr"/>
                      <a:r>
                        <a:rPr lang="en-US" sz="1400">
                          <a:solidFill>
                            <a:schemeClr val="tx1"/>
                          </a:solidFill>
                          <a:latin typeface="Raleway" pitchFamily="2" charset="0"/>
                        </a:rPr>
                        <a:t>Clarification</a:t>
                      </a:r>
                    </a:p>
                  </a:txBody>
                  <a:tcPr anchor="ctr">
                    <a:solidFill>
                      <a:srgbClr val="B9DB37"/>
                    </a:solidFill>
                  </a:tcPr>
                </a:tc>
                <a:extLst>
                  <a:ext uri="{0D108BD9-81ED-4DB2-BD59-A6C34878D82A}">
                    <a16:rowId xmlns:a16="http://schemas.microsoft.com/office/drawing/2014/main" xmlns="" val="1316195765"/>
                  </a:ext>
                </a:extLst>
              </a:tr>
              <a:tr h="1201408">
                <a:tc>
                  <a:txBody>
                    <a:bodyPr/>
                    <a:lstStyle/>
                    <a:p>
                      <a:pPr algn="ctr"/>
                      <a:r>
                        <a:rPr lang="en-US" sz="1200">
                          <a:latin typeface="Raleway" pitchFamily="2" charset="0"/>
                        </a:rPr>
                        <a:t>1</a:t>
                      </a:r>
                    </a:p>
                  </a:txBody>
                  <a:tcPr anchor="ctr"/>
                </a:tc>
                <a:tc>
                  <a:txBody>
                    <a:bodyPr/>
                    <a:lstStyle/>
                    <a:p>
                      <a:pPr algn="just"/>
                      <a:r>
                        <a:rPr lang="en-US" sz="1200" b="1" i="0" kern="1200">
                          <a:solidFill>
                            <a:schemeClr val="dk1"/>
                          </a:solidFill>
                          <a:effectLst/>
                          <a:latin typeface="Raleway" pitchFamily="2" charset="0"/>
                          <a:ea typeface="+mn-ea"/>
                          <a:cs typeface="+mn-cs"/>
                        </a:rPr>
                        <a:t>Circular No. 125/44/2019- GST </a:t>
                      </a:r>
                      <a:r>
                        <a:rPr lang="en-US" sz="1200" b="0" i="0" kern="1200">
                          <a:solidFill>
                            <a:schemeClr val="dk1"/>
                          </a:solidFill>
                          <a:effectLst/>
                          <a:latin typeface="Raleway" pitchFamily="2" charset="0"/>
                          <a:ea typeface="+mn-ea"/>
                          <a:cs typeface="+mn-cs"/>
                        </a:rPr>
                        <a:t>dated 18.11.2019</a:t>
                      </a:r>
                      <a:endParaRPr lang="en-US" sz="1200" b="0">
                        <a:latin typeface="Raleway" pitchFamily="2" charset="0"/>
                      </a:endParaRPr>
                    </a:p>
                  </a:txBody>
                  <a:tcPr anchor="ctr"/>
                </a:tc>
                <a:tc>
                  <a:txBody>
                    <a:bodyPr/>
                    <a:lstStyle/>
                    <a:p>
                      <a:pPr marL="171450" indent="-171450" algn="just">
                        <a:buFont typeface="Wingdings" panose="05000000000000000000" pitchFamily="2" charset="2"/>
                        <a:buChar char="ü"/>
                      </a:pPr>
                      <a:r>
                        <a:rPr lang="en-US" sz="1200">
                          <a:latin typeface="Raleway" pitchFamily="2" charset="0"/>
                        </a:rPr>
                        <a:t>All refund applications for unutilized ITC on account of accumulation due to inverted tax structure for subsequent tax period(s) shall be filed in FORM GST RFD-01 under the category “</a:t>
                      </a:r>
                      <a:r>
                        <a:rPr lang="en-US" sz="1200" b="1" i="1">
                          <a:latin typeface="Raleway" pitchFamily="2" charset="0"/>
                        </a:rPr>
                        <a:t>Refund of unutilized ITC on account of accumulation due to inverted tax structure</a:t>
                      </a:r>
                      <a:r>
                        <a:rPr lang="en-US" sz="1200">
                          <a:latin typeface="Raleway" pitchFamily="2" charset="0"/>
                        </a:rPr>
                        <a:t>”.</a:t>
                      </a:r>
                    </a:p>
                    <a:p>
                      <a:pPr marL="171450" indent="-171450" algn="just">
                        <a:buFont typeface="Wingdings" panose="05000000000000000000" pitchFamily="2" charset="2"/>
                        <a:buChar char="ü"/>
                      </a:pPr>
                      <a:r>
                        <a:rPr lang="en-US" sz="1200">
                          <a:latin typeface="Raleway" pitchFamily="2" charset="0"/>
                        </a:rPr>
                        <a:t>It is hereby clarified that all those registered persons required to make the reversal in terms of the said notification and who have not yet done so, may reverse the said amount through FORM GST DRC-03 instead of through FORM GSTR-3B.</a:t>
                      </a:r>
                    </a:p>
                  </a:txBody>
                  <a:tcPr anchor="ctr"/>
                </a:tc>
                <a:extLst>
                  <a:ext uri="{0D108BD9-81ED-4DB2-BD59-A6C34878D82A}">
                    <a16:rowId xmlns:a16="http://schemas.microsoft.com/office/drawing/2014/main" xmlns="" val="2617406762"/>
                  </a:ext>
                </a:extLst>
              </a:tr>
              <a:tr h="2756380">
                <a:tc>
                  <a:txBody>
                    <a:bodyPr/>
                    <a:lstStyle/>
                    <a:p>
                      <a:pPr algn="ctr"/>
                      <a:r>
                        <a:rPr lang="en-US" sz="1200">
                          <a:latin typeface="Raleway" pitchFamily="2" charset="0"/>
                        </a:rPr>
                        <a:t>2</a:t>
                      </a: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1" i="0" kern="1200">
                          <a:solidFill>
                            <a:schemeClr val="dk1"/>
                          </a:solidFill>
                          <a:effectLst/>
                          <a:latin typeface="Raleway" pitchFamily="2" charset="0"/>
                          <a:ea typeface="+mn-ea"/>
                          <a:cs typeface="+mn-cs"/>
                        </a:rPr>
                        <a:t>Circular No. 135/05/2020- GST </a:t>
                      </a:r>
                      <a:r>
                        <a:rPr lang="en-US" sz="1200" b="0" i="0" kern="1200">
                          <a:solidFill>
                            <a:schemeClr val="dk1"/>
                          </a:solidFill>
                          <a:effectLst/>
                          <a:latin typeface="Raleway" pitchFamily="2" charset="0"/>
                          <a:ea typeface="+mn-ea"/>
                          <a:cs typeface="+mn-cs"/>
                        </a:rPr>
                        <a:t>dated 31.03.2020</a:t>
                      </a:r>
                      <a:endParaRPr lang="en-US" sz="1200" b="0">
                        <a:latin typeface="Raleway" pitchFamily="2" charset="0"/>
                      </a:endParaRPr>
                    </a:p>
                  </a:txBody>
                  <a:tcPr anchor="ctr"/>
                </a:tc>
                <a:tc>
                  <a:txBody>
                    <a:bodyPr/>
                    <a:lstStyle/>
                    <a:p>
                      <a:pPr algn="just"/>
                      <a:r>
                        <a:rPr lang="en-IN" sz="1200" b="1" kern="1200">
                          <a:solidFill>
                            <a:schemeClr val="dk1"/>
                          </a:solidFill>
                          <a:effectLst/>
                          <a:latin typeface="Raleway" pitchFamily="2" charset="0"/>
                          <a:ea typeface="+mn-ea"/>
                          <a:cs typeface="+mn-cs"/>
                        </a:rPr>
                        <a:t>1. Removal of Restriction on Bunching Refund Claims Across Financial Years</a:t>
                      </a:r>
                      <a:endParaRPr lang="en-IN" sz="1200" kern="1200">
                        <a:solidFill>
                          <a:schemeClr val="dk1"/>
                        </a:solidFill>
                        <a:effectLst/>
                        <a:latin typeface="Raleway" pitchFamily="2" charset="0"/>
                        <a:ea typeface="+mn-ea"/>
                        <a:cs typeface="+mn-cs"/>
                      </a:endParaRPr>
                    </a:p>
                    <a:p>
                      <a:pPr lvl="0" algn="just"/>
                      <a:r>
                        <a:rPr lang="en-IN" sz="1200" kern="1200">
                          <a:solidFill>
                            <a:schemeClr val="dk1"/>
                          </a:solidFill>
                          <a:effectLst/>
                          <a:latin typeface="Raleway" pitchFamily="2" charset="0"/>
                          <a:ea typeface="+mn-ea"/>
                          <a:cs typeface="+mn-cs"/>
                        </a:rPr>
                        <a:t>Taxpayers can now </a:t>
                      </a:r>
                      <a:r>
                        <a:rPr lang="en-IN" sz="1200" b="1" kern="1200">
                          <a:solidFill>
                            <a:schemeClr val="dk1"/>
                          </a:solidFill>
                          <a:effectLst/>
                          <a:latin typeface="Raleway" pitchFamily="2" charset="0"/>
                          <a:ea typeface="+mn-ea"/>
                          <a:cs typeface="+mn-cs"/>
                        </a:rPr>
                        <a:t>club refund claims across different financial years</a:t>
                      </a:r>
                      <a:r>
                        <a:rPr lang="en-IN" sz="1200" kern="1200">
                          <a:solidFill>
                            <a:schemeClr val="dk1"/>
                          </a:solidFill>
                          <a:effectLst/>
                          <a:latin typeface="Raleway" pitchFamily="2" charset="0"/>
                          <a:ea typeface="+mn-ea"/>
                          <a:cs typeface="+mn-cs"/>
                        </a:rPr>
                        <a:t>. </a:t>
                      </a:r>
                      <a:r>
                        <a:rPr lang="en-IN" sz="1200" b="1" kern="1200">
                          <a:solidFill>
                            <a:schemeClr val="dk1"/>
                          </a:solidFill>
                          <a:effectLst/>
                          <a:latin typeface="Raleway" pitchFamily="2" charset="0"/>
                          <a:ea typeface="+mn-ea"/>
                          <a:cs typeface="+mn-cs"/>
                        </a:rPr>
                        <a:t>Earlier restriction removed</a:t>
                      </a:r>
                      <a:r>
                        <a:rPr lang="en-IN" sz="1200" kern="1200">
                          <a:solidFill>
                            <a:schemeClr val="dk1"/>
                          </a:solidFill>
                          <a:effectLst/>
                          <a:latin typeface="Raleway" pitchFamily="2" charset="0"/>
                          <a:ea typeface="+mn-ea"/>
                          <a:cs typeface="+mn-cs"/>
                        </a:rPr>
                        <a:t>, enabling greater flexibility in filing refund claims.</a:t>
                      </a:r>
                    </a:p>
                    <a:p>
                      <a:pPr algn="just"/>
                      <a:r>
                        <a:rPr lang="en-IN" sz="1200" kern="1200">
                          <a:solidFill>
                            <a:schemeClr val="dk1"/>
                          </a:solidFill>
                          <a:effectLst/>
                          <a:latin typeface="Raleway" pitchFamily="2" charset="0"/>
                          <a:ea typeface="+mn-ea"/>
                          <a:cs typeface="+mn-cs"/>
                        </a:rPr>
                        <a:t> </a:t>
                      </a:r>
                    </a:p>
                    <a:p>
                      <a:pPr algn="just"/>
                      <a:r>
                        <a:rPr lang="en-IN" sz="1200" b="1" kern="1200">
                          <a:solidFill>
                            <a:schemeClr val="dk1"/>
                          </a:solidFill>
                          <a:effectLst/>
                          <a:latin typeface="Raleway" pitchFamily="2" charset="0"/>
                          <a:ea typeface="+mn-ea"/>
                          <a:cs typeface="+mn-cs"/>
                        </a:rPr>
                        <a:t>2. Ineligible Refund Under Inverted Duty Structure (IDS) for Rate-Reduction Cases</a:t>
                      </a:r>
                      <a:endParaRPr lang="en-IN" sz="1200" kern="1200">
                        <a:solidFill>
                          <a:schemeClr val="dk1"/>
                        </a:solidFill>
                        <a:effectLst/>
                        <a:latin typeface="Raleway" pitchFamily="2" charset="0"/>
                        <a:ea typeface="+mn-ea"/>
                        <a:cs typeface="+mn-cs"/>
                      </a:endParaRPr>
                    </a:p>
                    <a:p>
                      <a:pPr lvl="0" algn="just"/>
                      <a:r>
                        <a:rPr lang="en-IN" sz="1200" kern="1200">
                          <a:solidFill>
                            <a:schemeClr val="dk1"/>
                          </a:solidFill>
                          <a:effectLst/>
                          <a:latin typeface="Raleway" pitchFamily="2" charset="0"/>
                          <a:ea typeface="+mn-ea"/>
                          <a:cs typeface="+mn-cs"/>
                        </a:rPr>
                        <a:t>Refund </a:t>
                      </a:r>
                      <a:r>
                        <a:rPr lang="en-IN" sz="1200" b="1" kern="1200">
                          <a:solidFill>
                            <a:schemeClr val="dk1"/>
                          </a:solidFill>
                          <a:effectLst/>
                          <a:latin typeface="Raleway" pitchFamily="2" charset="0"/>
                          <a:ea typeface="+mn-ea"/>
                          <a:cs typeface="+mn-cs"/>
                        </a:rPr>
                        <a:t>not allowed</a:t>
                      </a:r>
                      <a:r>
                        <a:rPr lang="en-IN" sz="1200" kern="1200">
                          <a:solidFill>
                            <a:schemeClr val="dk1"/>
                          </a:solidFill>
                          <a:effectLst/>
                          <a:latin typeface="Raleway" pitchFamily="2" charset="0"/>
                          <a:ea typeface="+mn-ea"/>
                          <a:cs typeface="+mn-cs"/>
                        </a:rPr>
                        <a:t> under IDS when: </a:t>
                      </a:r>
                      <a:r>
                        <a:rPr lang="en-IN" sz="1200" b="1" kern="1200">
                          <a:solidFill>
                            <a:schemeClr val="dk1"/>
                          </a:solidFill>
                          <a:effectLst/>
                          <a:latin typeface="Raleway" pitchFamily="2" charset="0"/>
                          <a:ea typeface="+mn-ea"/>
                          <a:cs typeface="+mn-cs"/>
                        </a:rPr>
                        <a:t>Input tax rate was higher</a:t>
                      </a:r>
                      <a:r>
                        <a:rPr lang="en-IN" sz="1200" kern="1200">
                          <a:solidFill>
                            <a:schemeClr val="dk1"/>
                          </a:solidFill>
                          <a:effectLst/>
                          <a:latin typeface="Raleway" pitchFamily="2" charset="0"/>
                          <a:ea typeface="+mn-ea"/>
                          <a:cs typeface="+mn-cs"/>
                        </a:rPr>
                        <a:t> due to an </a:t>
                      </a:r>
                      <a:r>
                        <a:rPr lang="en-IN" sz="1200" b="1" kern="1200">
                          <a:solidFill>
                            <a:schemeClr val="dk1"/>
                          </a:solidFill>
                          <a:effectLst/>
                          <a:latin typeface="Raleway" pitchFamily="2" charset="0"/>
                          <a:ea typeface="+mn-ea"/>
                          <a:cs typeface="+mn-cs"/>
                        </a:rPr>
                        <a:t>earlier rate</a:t>
                      </a:r>
                      <a:r>
                        <a:rPr lang="en-IN" sz="1200" kern="1200">
                          <a:solidFill>
                            <a:schemeClr val="dk1"/>
                          </a:solidFill>
                          <a:effectLst/>
                          <a:latin typeface="Raleway" pitchFamily="2" charset="0"/>
                          <a:ea typeface="+mn-ea"/>
                          <a:cs typeface="+mn-cs"/>
                        </a:rPr>
                        <a:t>, and </a:t>
                      </a:r>
                      <a:r>
                        <a:rPr lang="en-IN" sz="1200" b="1" kern="1200">
                          <a:solidFill>
                            <a:schemeClr val="dk1"/>
                          </a:solidFill>
                          <a:effectLst/>
                          <a:latin typeface="Raleway" pitchFamily="2" charset="0"/>
                          <a:ea typeface="+mn-ea"/>
                          <a:cs typeface="+mn-cs"/>
                        </a:rPr>
                        <a:t>Output tax rate was lower</a:t>
                      </a:r>
                      <a:r>
                        <a:rPr lang="en-IN" sz="1200" kern="1200">
                          <a:solidFill>
                            <a:schemeClr val="dk1"/>
                          </a:solidFill>
                          <a:effectLst/>
                          <a:latin typeface="Raleway" pitchFamily="2" charset="0"/>
                          <a:ea typeface="+mn-ea"/>
                          <a:cs typeface="+mn-cs"/>
                        </a:rPr>
                        <a:t> due to a </a:t>
                      </a:r>
                      <a:r>
                        <a:rPr lang="en-IN" sz="1200" b="1" kern="1200">
                          <a:solidFill>
                            <a:schemeClr val="dk1"/>
                          </a:solidFill>
                          <a:effectLst/>
                          <a:latin typeface="Raleway" pitchFamily="2" charset="0"/>
                          <a:ea typeface="+mn-ea"/>
                          <a:cs typeface="+mn-cs"/>
                        </a:rPr>
                        <a:t>later rate reduction</a:t>
                      </a:r>
                      <a:r>
                        <a:rPr lang="en-IN" sz="1200" kern="1200">
                          <a:solidFill>
                            <a:schemeClr val="dk1"/>
                          </a:solidFill>
                          <a:effectLst/>
                          <a:latin typeface="Raleway" pitchFamily="2" charset="0"/>
                          <a:ea typeface="+mn-ea"/>
                          <a:cs typeface="+mn-cs"/>
                        </a:rPr>
                        <a:t>. Such </a:t>
                      </a:r>
                      <a:r>
                        <a:rPr lang="en-IN" sz="1200" b="1" kern="1200">
                          <a:solidFill>
                            <a:schemeClr val="dk1"/>
                          </a:solidFill>
                          <a:effectLst/>
                          <a:latin typeface="Raleway" pitchFamily="2" charset="0"/>
                          <a:ea typeface="+mn-ea"/>
                          <a:cs typeface="+mn-cs"/>
                        </a:rPr>
                        <a:t>rate mismatch due to timing</a:t>
                      </a:r>
                      <a:r>
                        <a:rPr lang="en-IN" sz="1200" kern="1200">
                          <a:solidFill>
                            <a:schemeClr val="dk1"/>
                          </a:solidFill>
                          <a:effectLst/>
                          <a:latin typeface="Raleway" pitchFamily="2" charset="0"/>
                          <a:ea typeface="+mn-ea"/>
                          <a:cs typeface="+mn-cs"/>
                        </a:rPr>
                        <a:t>, especially in </a:t>
                      </a:r>
                      <a:r>
                        <a:rPr lang="en-IN" sz="1200" b="1" kern="1200">
                          <a:solidFill>
                            <a:schemeClr val="dk1"/>
                          </a:solidFill>
                          <a:effectLst/>
                          <a:latin typeface="Raleway" pitchFamily="2" charset="0"/>
                          <a:ea typeface="+mn-ea"/>
                          <a:cs typeface="+mn-cs"/>
                        </a:rPr>
                        <a:t>trading scenarios</a:t>
                      </a:r>
                      <a:r>
                        <a:rPr lang="en-IN" sz="1200" kern="1200">
                          <a:solidFill>
                            <a:schemeClr val="dk1"/>
                          </a:solidFill>
                          <a:effectLst/>
                          <a:latin typeface="Raleway" pitchFamily="2" charset="0"/>
                          <a:ea typeface="+mn-ea"/>
                          <a:cs typeface="+mn-cs"/>
                        </a:rPr>
                        <a:t>, is </a:t>
                      </a:r>
                      <a:r>
                        <a:rPr lang="en-IN" sz="1200" b="1" kern="1200">
                          <a:solidFill>
                            <a:schemeClr val="dk1"/>
                          </a:solidFill>
                          <a:effectLst/>
                          <a:latin typeface="Raleway" pitchFamily="2" charset="0"/>
                          <a:ea typeface="+mn-ea"/>
                          <a:cs typeface="+mn-cs"/>
                        </a:rPr>
                        <a:t>not treated as inverted duty structure</a:t>
                      </a:r>
                      <a:r>
                        <a:rPr lang="en-IN" sz="1200" kern="1200">
                          <a:solidFill>
                            <a:schemeClr val="dk1"/>
                          </a:solidFill>
                          <a:effectLst/>
                          <a:latin typeface="Raleway" pitchFamily="2" charset="0"/>
                          <a:ea typeface="+mn-ea"/>
                          <a:cs typeface="+mn-cs"/>
                        </a:rPr>
                        <a:t>.</a:t>
                      </a:r>
                    </a:p>
                    <a:p>
                      <a:pPr algn="just"/>
                      <a:r>
                        <a:rPr lang="en-IN" sz="1200" kern="1200">
                          <a:solidFill>
                            <a:schemeClr val="dk1"/>
                          </a:solidFill>
                          <a:effectLst/>
                          <a:latin typeface="Raleway" pitchFamily="2" charset="0"/>
                          <a:ea typeface="+mn-ea"/>
                          <a:cs typeface="+mn-cs"/>
                        </a:rPr>
                        <a:t> </a:t>
                      </a:r>
                    </a:p>
                    <a:p>
                      <a:pPr algn="just"/>
                      <a:r>
                        <a:rPr lang="en-IN" sz="1200" b="1" kern="1200">
                          <a:solidFill>
                            <a:schemeClr val="dk1"/>
                          </a:solidFill>
                          <a:effectLst/>
                          <a:latin typeface="Raleway" pitchFamily="2" charset="0"/>
                          <a:ea typeface="+mn-ea"/>
                          <a:cs typeface="+mn-cs"/>
                        </a:rPr>
                        <a:t>3. Mode of Refund – Credit vs Cash</a:t>
                      </a:r>
                      <a:endParaRPr lang="en-IN" sz="1200" kern="1200">
                        <a:solidFill>
                          <a:schemeClr val="dk1"/>
                        </a:solidFill>
                        <a:effectLst/>
                        <a:latin typeface="Raleway" pitchFamily="2" charset="0"/>
                        <a:ea typeface="+mn-ea"/>
                        <a:cs typeface="+mn-cs"/>
                      </a:endParaRPr>
                    </a:p>
                    <a:p>
                      <a:pPr lvl="0" algn="just"/>
                      <a:r>
                        <a:rPr lang="en-IN" sz="1200" kern="1200">
                          <a:solidFill>
                            <a:schemeClr val="dk1"/>
                          </a:solidFill>
                          <a:effectLst/>
                          <a:latin typeface="Raleway" pitchFamily="2" charset="0"/>
                          <a:ea typeface="+mn-ea"/>
                          <a:cs typeface="+mn-cs"/>
                        </a:rPr>
                        <a:t>As per </a:t>
                      </a:r>
                      <a:r>
                        <a:rPr lang="en-IN" sz="1200" b="1" kern="1200">
                          <a:solidFill>
                            <a:schemeClr val="dk1"/>
                          </a:solidFill>
                          <a:effectLst/>
                          <a:latin typeface="Raleway" pitchFamily="2" charset="0"/>
                          <a:ea typeface="+mn-ea"/>
                          <a:cs typeface="+mn-cs"/>
                        </a:rPr>
                        <a:t>Notification 16/2020</a:t>
                      </a:r>
                      <a:r>
                        <a:rPr lang="en-IN" sz="1200" kern="1200">
                          <a:solidFill>
                            <a:schemeClr val="dk1"/>
                          </a:solidFill>
                          <a:effectLst/>
                          <a:latin typeface="Raleway" pitchFamily="2" charset="0"/>
                          <a:ea typeface="+mn-ea"/>
                          <a:cs typeface="+mn-cs"/>
                        </a:rPr>
                        <a:t> and clarifications: Refund will now be </a:t>
                      </a:r>
                      <a:r>
                        <a:rPr lang="en-IN" sz="1200" b="1" kern="1200">
                          <a:solidFill>
                            <a:schemeClr val="dk1"/>
                          </a:solidFill>
                          <a:effectLst/>
                          <a:latin typeface="Raleway" pitchFamily="2" charset="0"/>
                          <a:ea typeface="+mn-ea"/>
                          <a:cs typeface="+mn-cs"/>
                        </a:rPr>
                        <a:t>paid in the same ratio</a:t>
                      </a:r>
                      <a:r>
                        <a:rPr lang="en-IN" sz="1200" kern="1200">
                          <a:solidFill>
                            <a:schemeClr val="dk1"/>
                          </a:solidFill>
                          <a:effectLst/>
                          <a:latin typeface="Raleway" pitchFamily="2" charset="0"/>
                          <a:ea typeface="+mn-ea"/>
                          <a:cs typeface="+mn-cs"/>
                        </a:rPr>
                        <a:t> as </a:t>
                      </a:r>
                      <a:r>
                        <a:rPr lang="en-IN" sz="1200" b="1" kern="1200">
                          <a:solidFill>
                            <a:schemeClr val="dk1"/>
                          </a:solidFill>
                          <a:effectLst/>
                          <a:latin typeface="Raleway" pitchFamily="2" charset="0"/>
                          <a:ea typeface="+mn-ea"/>
                          <a:cs typeface="+mn-cs"/>
                        </a:rPr>
                        <a:t>original mode of tax payment</a:t>
                      </a:r>
                      <a:r>
                        <a:rPr lang="en-IN" sz="1200" kern="1200">
                          <a:solidFill>
                            <a:schemeClr val="dk1"/>
                          </a:solidFill>
                          <a:effectLst/>
                          <a:latin typeface="Raleway" pitchFamily="2" charset="0"/>
                          <a:ea typeface="+mn-ea"/>
                          <a:cs typeface="+mn-cs"/>
                        </a:rPr>
                        <a:t> (i.e., part in </a:t>
                      </a:r>
                      <a:r>
                        <a:rPr lang="en-IN" sz="1200" b="1" kern="1200">
                          <a:solidFill>
                            <a:schemeClr val="dk1"/>
                          </a:solidFill>
                          <a:effectLst/>
                          <a:latin typeface="Raleway" pitchFamily="2" charset="0"/>
                          <a:ea typeface="+mn-ea"/>
                          <a:cs typeface="+mn-cs"/>
                        </a:rPr>
                        <a:t>cash</a:t>
                      </a:r>
                      <a:r>
                        <a:rPr lang="en-IN" sz="1200" kern="1200">
                          <a:solidFill>
                            <a:schemeClr val="dk1"/>
                          </a:solidFill>
                          <a:effectLst/>
                          <a:latin typeface="Raleway" pitchFamily="2" charset="0"/>
                          <a:ea typeface="+mn-ea"/>
                          <a:cs typeface="+mn-cs"/>
                        </a:rPr>
                        <a:t>, part in </a:t>
                      </a:r>
                      <a:r>
                        <a:rPr lang="en-IN" sz="1200" b="1" kern="1200">
                          <a:solidFill>
                            <a:schemeClr val="dk1"/>
                          </a:solidFill>
                          <a:effectLst/>
                          <a:latin typeface="Raleway" pitchFamily="2" charset="0"/>
                          <a:ea typeface="+mn-ea"/>
                          <a:cs typeface="+mn-cs"/>
                        </a:rPr>
                        <a:t>credit ledger</a:t>
                      </a:r>
                      <a:r>
                        <a:rPr lang="en-IN" sz="1200" kern="1200">
                          <a:solidFill>
                            <a:schemeClr val="dk1"/>
                          </a:solidFill>
                          <a:effectLst/>
                          <a:latin typeface="Raleway" pitchFamily="2" charset="0"/>
                          <a:ea typeface="+mn-ea"/>
                          <a:cs typeface="+mn-cs"/>
                        </a:rPr>
                        <a:t>). This </a:t>
                      </a:r>
                      <a:r>
                        <a:rPr lang="en-IN" sz="1200" b="1" kern="1200">
                          <a:solidFill>
                            <a:schemeClr val="dk1"/>
                          </a:solidFill>
                          <a:effectLst/>
                          <a:latin typeface="Raleway" pitchFamily="2" charset="0"/>
                          <a:ea typeface="+mn-ea"/>
                          <a:cs typeface="+mn-cs"/>
                        </a:rPr>
                        <a:t>does not apply</a:t>
                      </a:r>
                      <a:r>
                        <a:rPr lang="en-IN" sz="1200" kern="1200">
                          <a:solidFill>
                            <a:schemeClr val="dk1"/>
                          </a:solidFill>
                          <a:effectLst/>
                          <a:latin typeface="Raleway" pitchFamily="2" charset="0"/>
                          <a:ea typeface="+mn-ea"/>
                          <a:cs typeface="+mn-cs"/>
                        </a:rPr>
                        <a:t> to </a:t>
                      </a:r>
                      <a:r>
                        <a:rPr lang="en-IN" sz="1200" b="1" kern="1200">
                          <a:solidFill>
                            <a:schemeClr val="dk1"/>
                          </a:solidFill>
                          <a:effectLst/>
                          <a:latin typeface="Raleway" pitchFamily="2" charset="0"/>
                          <a:ea typeface="+mn-ea"/>
                          <a:cs typeface="+mn-cs"/>
                        </a:rPr>
                        <a:t>zero-rated supplies</a:t>
                      </a:r>
                      <a:r>
                        <a:rPr lang="en-IN" sz="1200" kern="1200">
                          <a:solidFill>
                            <a:schemeClr val="dk1"/>
                          </a:solidFill>
                          <a:effectLst/>
                          <a:latin typeface="Raleway" pitchFamily="2" charset="0"/>
                          <a:ea typeface="+mn-ea"/>
                          <a:cs typeface="+mn-cs"/>
                        </a:rPr>
                        <a:t> (exports) and </a:t>
                      </a:r>
                      <a:r>
                        <a:rPr lang="en-IN" sz="1200" b="1" kern="1200">
                          <a:solidFill>
                            <a:schemeClr val="dk1"/>
                          </a:solidFill>
                          <a:effectLst/>
                          <a:latin typeface="Raleway" pitchFamily="2" charset="0"/>
                          <a:ea typeface="+mn-ea"/>
                          <a:cs typeface="+mn-cs"/>
                        </a:rPr>
                        <a:t>deemed exports</a:t>
                      </a:r>
                      <a:r>
                        <a:rPr lang="en-IN" sz="1200" kern="1200">
                          <a:solidFill>
                            <a:schemeClr val="dk1"/>
                          </a:solidFill>
                          <a:effectLst/>
                          <a:latin typeface="Raleway" pitchFamily="2" charset="0"/>
                          <a:ea typeface="+mn-ea"/>
                          <a:cs typeface="+mn-cs"/>
                        </a:rPr>
                        <a:t>, which will continue to receive refund </a:t>
                      </a:r>
                      <a:r>
                        <a:rPr lang="en-IN" sz="1200" b="1" kern="1200">
                          <a:solidFill>
                            <a:schemeClr val="dk1"/>
                          </a:solidFill>
                          <a:effectLst/>
                          <a:latin typeface="Raleway" pitchFamily="2" charset="0"/>
                          <a:ea typeface="+mn-ea"/>
                          <a:cs typeface="+mn-cs"/>
                        </a:rPr>
                        <a:t>entirely in cash</a:t>
                      </a:r>
                      <a:r>
                        <a:rPr lang="en-IN" sz="1200" kern="1200">
                          <a:solidFill>
                            <a:schemeClr val="dk1"/>
                          </a:solidFill>
                          <a:effectLst/>
                          <a:latin typeface="Raleway" pitchFamily="2" charset="0"/>
                          <a:ea typeface="+mn-ea"/>
                          <a:cs typeface="+mn-cs"/>
                        </a:rPr>
                        <a:t>.</a:t>
                      </a:r>
                    </a:p>
                    <a:p>
                      <a:pPr algn="just"/>
                      <a:r>
                        <a:rPr lang="en-IN" sz="1200" kern="1200">
                          <a:solidFill>
                            <a:schemeClr val="dk1"/>
                          </a:solidFill>
                          <a:effectLst/>
                          <a:latin typeface="Raleway" pitchFamily="2" charset="0"/>
                          <a:ea typeface="+mn-ea"/>
                          <a:cs typeface="+mn-cs"/>
                        </a:rPr>
                        <a:t> </a:t>
                      </a:r>
                    </a:p>
                    <a:p>
                      <a:pPr algn="just"/>
                      <a:r>
                        <a:rPr lang="en-IN" sz="1200" b="1" kern="1200">
                          <a:solidFill>
                            <a:schemeClr val="dk1"/>
                          </a:solidFill>
                          <a:effectLst/>
                          <a:latin typeface="Raleway" pitchFamily="2" charset="0"/>
                          <a:ea typeface="+mn-ea"/>
                          <a:cs typeface="+mn-cs"/>
                        </a:rPr>
                        <a:t>4. Refund of Accumulated ITC – Matching Requirement</a:t>
                      </a:r>
                      <a:endParaRPr lang="en-IN" sz="1200" kern="1200">
                        <a:solidFill>
                          <a:schemeClr val="dk1"/>
                        </a:solidFill>
                        <a:effectLst/>
                        <a:latin typeface="Raleway" pitchFamily="2" charset="0"/>
                        <a:ea typeface="+mn-ea"/>
                        <a:cs typeface="+mn-cs"/>
                      </a:endParaRPr>
                    </a:p>
                    <a:p>
                      <a:pPr lvl="0" algn="just"/>
                      <a:r>
                        <a:rPr lang="en-IN" sz="1200" kern="1200">
                          <a:solidFill>
                            <a:schemeClr val="dk1"/>
                          </a:solidFill>
                          <a:effectLst/>
                          <a:latin typeface="Raleway" pitchFamily="2" charset="0"/>
                          <a:ea typeface="+mn-ea"/>
                          <a:cs typeface="+mn-cs"/>
                        </a:rPr>
                        <a:t>Refund is </a:t>
                      </a:r>
                      <a:r>
                        <a:rPr lang="en-IN" sz="1200" b="1" kern="1200">
                          <a:solidFill>
                            <a:schemeClr val="dk1"/>
                          </a:solidFill>
                          <a:effectLst/>
                          <a:latin typeface="Raleway" pitchFamily="2" charset="0"/>
                          <a:ea typeface="+mn-ea"/>
                          <a:cs typeface="+mn-cs"/>
                        </a:rPr>
                        <a:t>restricted</a:t>
                      </a:r>
                      <a:r>
                        <a:rPr lang="en-IN" sz="1200" kern="1200">
                          <a:solidFill>
                            <a:schemeClr val="dk1"/>
                          </a:solidFill>
                          <a:effectLst/>
                          <a:latin typeface="Raleway" pitchFamily="2" charset="0"/>
                          <a:ea typeface="+mn-ea"/>
                          <a:cs typeface="+mn-cs"/>
                        </a:rPr>
                        <a:t> to ITC based on: </a:t>
                      </a:r>
                      <a:r>
                        <a:rPr lang="en-IN" sz="1200" b="1" kern="1200">
                          <a:solidFill>
                            <a:schemeClr val="dk1"/>
                          </a:solidFill>
                          <a:effectLst/>
                          <a:latin typeface="Raleway" pitchFamily="2" charset="0"/>
                          <a:ea typeface="+mn-ea"/>
                          <a:cs typeface="+mn-cs"/>
                        </a:rPr>
                        <a:t>Invoices uploaded by the supplier in GSTR-1</a:t>
                      </a:r>
                      <a:r>
                        <a:rPr lang="en-IN" sz="1200" kern="1200">
                          <a:solidFill>
                            <a:schemeClr val="dk1"/>
                          </a:solidFill>
                          <a:effectLst/>
                          <a:latin typeface="Raleway" pitchFamily="2" charset="0"/>
                          <a:ea typeface="+mn-ea"/>
                          <a:cs typeface="+mn-cs"/>
                        </a:rPr>
                        <a:t>, and </a:t>
                      </a:r>
                      <a:r>
                        <a:rPr lang="en-IN" sz="1200" b="1" kern="1200">
                          <a:solidFill>
                            <a:schemeClr val="dk1"/>
                          </a:solidFill>
                          <a:effectLst/>
                          <a:latin typeface="Raleway" pitchFamily="2" charset="0"/>
                          <a:ea typeface="+mn-ea"/>
                          <a:cs typeface="+mn-cs"/>
                        </a:rPr>
                        <a:t>Appearing in GSTR-2A</a:t>
                      </a:r>
                      <a:r>
                        <a:rPr lang="en-IN" sz="1200" kern="1200">
                          <a:solidFill>
                            <a:schemeClr val="dk1"/>
                          </a:solidFill>
                          <a:effectLst/>
                          <a:latin typeface="Raleway" pitchFamily="2" charset="0"/>
                          <a:ea typeface="+mn-ea"/>
                          <a:cs typeface="+mn-cs"/>
                        </a:rPr>
                        <a:t> (later updated to </a:t>
                      </a:r>
                      <a:r>
                        <a:rPr lang="en-IN" sz="1200" b="1" kern="1200">
                          <a:solidFill>
                            <a:schemeClr val="dk1"/>
                          </a:solidFill>
                          <a:effectLst/>
                          <a:latin typeface="Raleway" pitchFamily="2" charset="0"/>
                          <a:ea typeface="+mn-ea"/>
                          <a:cs typeface="+mn-cs"/>
                        </a:rPr>
                        <a:t>GSTR-2B</a:t>
                      </a:r>
                      <a:r>
                        <a:rPr lang="en-IN" sz="1200" kern="1200">
                          <a:solidFill>
                            <a:schemeClr val="dk1"/>
                          </a:solidFill>
                          <a:effectLst/>
                          <a:latin typeface="Raleway" pitchFamily="2" charset="0"/>
                          <a:ea typeface="+mn-ea"/>
                          <a:cs typeface="+mn-cs"/>
                        </a:rPr>
                        <a:t> as per newer circulars).. </a:t>
                      </a:r>
                      <a:r>
                        <a:rPr lang="en-IN" sz="1200" b="1" kern="1200">
                          <a:solidFill>
                            <a:schemeClr val="dk1"/>
                          </a:solidFill>
                          <a:effectLst/>
                          <a:latin typeface="Raleway" pitchFamily="2" charset="0"/>
                          <a:ea typeface="+mn-ea"/>
                          <a:cs typeface="+mn-cs"/>
                        </a:rPr>
                        <a:t>Unmatched ITC</a:t>
                      </a:r>
                      <a:r>
                        <a:rPr lang="en-IN" sz="1200" kern="1200">
                          <a:solidFill>
                            <a:schemeClr val="dk1"/>
                          </a:solidFill>
                          <a:effectLst/>
                          <a:latin typeface="Raleway" pitchFamily="2" charset="0"/>
                          <a:ea typeface="+mn-ea"/>
                          <a:cs typeface="+mn-cs"/>
                        </a:rPr>
                        <a:t> (i.e., not appearing in GSTR-2B) is </a:t>
                      </a:r>
                      <a:r>
                        <a:rPr lang="en-IN" sz="1200" b="1" kern="1200">
                          <a:solidFill>
                            <a:schemeClr val="dk1"/>
                          </a:solidFill>
                          <a:effectLst/>
                          <a:latin typeface="Raleway" pitchFamily="2" charset="0"/>
                          <a:ea typeface="+mn-ea"/>
                          <a:cs typeface="+mn-cs"/>
                        </a:rPr>
                        <a:t>not eligible for refund</a:t>
                      </a:r>
                      <a:r>
                        <a:rPr lang="en-IN" sz="1200" kern="1200">
                          <a:solidFill>
                            <a:schemeClr val="dk1"/>
                          </a:solidFill>
                          <a:effectLst/>
                          <a:latin typeface="Raleway" pitchFamily="2" charset="0"/>
                          <a:ea typeface="+mn-ea"/>
                          <a:cs typeface="+mn-cs"/>
                        </a:rPr>
                        <a:t>.</a:t>
                      </a:r>
                    </a:p>
                    <a:p>
                      <a:pPr algn="just"/>
                      <a:r>
                        <a:rPr lang="en-IN" sz="1200" kern="1200">
                          <a:solidFill>
                            <a:schemeClr val="dk1"/>
                          </a:solidFill>
                          <a:effectLst/>
                          <a:latin typeface="Raleway" pitchFamily="2" charset="0"/>
                          <a:ea typeface="+mn-ea"/>
                          <a:cs typeface="+mn-cs"/>
                        </a:rPr>
                        <a:t> </a:t>
                      </a:r>
                    </a:p>
                    <a:p>
                      <a:pPr algn="just"/>
                      <a:r>
                        <a:rPr lang="en-IN" sz="1200" b="1" kern="1200">
                          <a:solidFill>
                            <a:schemeClr val="dk1"/>
                          </a:solidFill>
                          <a:effectLst/>
                          <a:latin typeface="Raleway" pitchFamily="2" charset="0"/>
                          <a:ea typeface="+mn-ea"/>
                          <a:cs typeface="+mn-cs"/>
                        </a:rPr>
                        <a:t>5. HSN/SAC Code Requirement in Refund Applications</a:t>
                      </a:r>
                      <a:endParaRPr lang="en-IN" sz="1200" kern="1200">
                        <a:solidFill>
                          <a:schemeClr val="dk1"/>
                        </a:solidFill>
                        <a:effectLst/>
                        <a:latin typeface="Raleway" pitchFamily="2" charset="0"/>
                        <a:ea typeface="+mn-ea"/>
                        <a:cs typeface="+mn-cs"/>
                      </a:endParaRPr>
                    </a:p>
                    <a:p>
                      <a:pPr lvl="0" algn="just"/>
                      <a:r>
                        <a:rPr lang="en-IN" sz="1200" kern="1200">
                          <a:solidFill>
                            <a:schemeClr val="dk1"/>
                          </a:solidFill>
                          <a:effectLst/>
                          <a:latin typeface="Raleway" pitchFamily="2" charset="0"/>
                          <a:ea typeface="+mn-ea"/>
                          <a:cs typeface="+mn-cs"/>
                        </a:rPr>
                        <a:t>Applicants must provide </a:t>
                      </a:r>
                      <a:r>
                        <a:rPr lang="en-IN" sz="1200" b="1" kern="1200">
                          <a:solidFill>
                            <a:schemeClr val="dk1"/>
                          </a:solidFill>
                          <a:effectLst/>
                          <a:latin typeface="Raleway" pitchFamily="2" charset="0"/>
                          <a:ea typeface="+mn-ea"/>
                          <a:cs typeface="+mn-cs"/>
                        </a:rPr>
                        <a:t>HSN/SAC codes</a:t>
                      </a:r>
                      <a:r>
                        <a:rPr lang="en-IN" sz="1200" kern="1200">
                          <a:solidFill>
                            <a:schemeClr val="dk1"/>
                          </a:solidFill>
                          <a:effectLst/>
                          <a:latin typeface="Raleway" pitchFamily="2" charset="0"/>
                          <a:ea typeface="+mn-ea"/>
                          <a:cs typeface="+mn-cs"/>
                        </a:rPr>
                        <a:t> as mentioned in </a:t>
                      </a:r>
                      <a:r>
                        <a:rPr lang="en-IN" sz="1200" b="1" kern="1200">
                          <a:solidFill>
                            <a:schemeClr val="dk1"/>
                          </a:solidFill>
                          <a:effectLst/>
                          <a:latin typeface="Raleway" pitchFamily="2" charset="0"/>
                          <a:ea typeface="+mn-ea"/>
                          <a:cs typeface="+mn-cs"/>
                        </a:rPr>
                        <a:t>inward invoices</a:t>
                      </a:r>
                      <a:r>
                        <a:rPr lang="en-IN" sz="1200" kern="1200">
                          <a:solidFill>
                            <a:schemeClr val="dk1"/>
                          </a:solidFill>
                          <a:effectLst/>
                          <a:latin typeface="Raleway" pitchFamily="2" charset="0"/>
                          <a:ea typeface="+mn-ea"/>
                          <a:cs typeface="+mn-cs"/>
                        </a:rPr>
                        <a:t>. However, </a:t>
                      </a:r>
                      <a:r>
                        <a:rPr lang="en-IN" sz="1200" b="1" kern="1200">
                          <a:solidFill>
                            <a:schemeClr val="dk1"/>
                          </a:solidFill>
                          <a:effectLst/>
                          <a:latin typeface="Raleway" pitchFamily="2" charset="0"/>
                          <a:ea typeface="+mn-ea"/>
                          <a:cs typeface="+mn-cs"/>
                        </a:rPr>
                        <a:t>if supplier is not mandated to mention HSN/SAC</a:t>
                      </a:r>
                      <a:r>
                        <a:rPr lang="en-IN" sz="1200" kern="1200">
                          <a:solidFill>
                            <a:schemeClr val="dk1"/>
                          </a:solidFill>
                          <a:effectLst/>
                          <a:latin typeface="Raleway" pitchFamily="2" charset="0"/>
                          <a:ea typeface="+mn-ea"/>
                          <a:cs typeface="+mn-cs"/>
                        </a:rPr>
                        <a:t>, then applicant </a:t>
                      </a:r>
                      <a:r>
                        <a:rPr lang="en-IN" sz="1200" b="1" kern="1200">
                          <a:solidFill>
                            <a:schemeClr val="dk1"/>
                          </a:solidFill>
                          <a:effectLst/>
                          <a:latin typeface="Raleway" pitchFamily="2" charset="0"/>
                          <a:ea typeface="+mn-ea"/>
                          <a:cs typeface="+mn-cs"/>
                        </a:rPr>
                        <a:t>need not furnish</a:t>
                      </a:r>
                      <a:r>
                        <a:rPr lang="en-IN" sz="1200" kern="1200">
                          <a:solidFill>
                            <a:schemeClr val="dk1"/>
                          </a:solidFill>
                          <a:effectLst/>
                          <a:latin typeface="Raleway" pitchFamily="2" charset="0"/>
                          <a:ea typeface="+mn-ea"/>
                          <a:cs typeface="+mn-cs"/>
                        </a:rPr>
                        <a:t> it for such invoices in refund application.</a:t>
                      </a:r>
                    </a:p>
                  </a:txBody>
                  <a:tcPr anchor="ctr"/>
                </a:tc>
                <a:extLst>
                  <a:ext uri="{0D108BD9-81ED-4DB2-BD59-A6C34878D82A}">
                    <a16:rowId xmlns:a16="http://schemas.microsoft.com/office/drawing/2014/main" xmlns="" val="996418356"/>
                  </a:ext>
                </a:extLst>
              </a:tr>
            </a:tbl>
          </a:graphicData>
        </a:graphic>
      </p:graphicFrame>
      <p:sp>
        <p:nvSpPr>
          <p:cNvPr id="4" name="Rectangle 3">
            <a:extLst>
              <a:ext uri="{FF2B5EF4-FFF2-40B4-BE49-F238E27FC236}">
                <a16:creationId xmlns:a16="http://schemas.microsoft.com/office/drawing/2014/main" xmlns="" id="{100AD304-B875-ACAB-F8CA-33EA86CFF047}"/>
              </a:ext>
            </a:extLst>
          </p:cNvPr>
          <p:cNvSpPr/>
          <p:nvPr/>
        </p:nvSpPr>
        <p:spPr>
          <a:xfrm>
            <a:off x="0" y="6785496"/>
            <a:ext cx="12192000" cy="72504"/>
          </a:xfrm>
          <a:prstGeom prst="rect">
            <a:avLst/>
          </a:prstGeom>
          <a:solidFill>
            <a:srgbClr val="F48120"/>
          </a:solidFill>
          <a:ln w="12700" cap="flat" cmpd="sng" algn="ctr">
            <a:solidFill>
              <a:srgbClr val="F4812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n" panose="02020603050405020304"/>
              <a:ea typeface="+mn-ea"/>
              <a:cs typeface="+mn-cs"/>
            </a:endParaRPr>
          </a:p>
        </p:txBody>
      </p:sp>
    </p:spTree>
    <p:extLst>
      <p:ext uri="{BB962C8B-B14F-4D97-AF65-F5344CB8AC3E}">
        <p14:creationId xmlns:p14="http://schemas.microsoft.com/office/powerpoint/2010/main" val="14960640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794F3DE-771A-68A7-43A4-8C451FC41273}"/>
            </a:ext>
          </a:extLst>
        </p:cNvPr>
        <p:cNvGrpSpPr/>
        <p:nvPr/>
      </p:nvGrpSpPr>
      <p:grpSpPr>
        <a:xfrm>
          <a:off x="0" y="0"/>
          <a:ext cx="0" cy="0"/>
          <a:chOff x="0" y="0"/>
          <a:chExt cx="0" cy="0"/>
        </a:xfrm>
      </p:grpSpPr>
      <p:grpSp>
        <p:nvGrpSpPr>
          <p:cNvPr id="46" name="Group 45">
            <a:extLst>
              <a:ext uri="{FF2B5EF4-FFF2-40B4-BE49-F238E27FC236}">
                <a16:creationId xmlns:a16="http://schemas.microsoft.com/office/drawing/2014/main" xmlns="" id="{78DEC18A-0320-83AA-DA61-CAF4D73A704F}"/>
              </a:ext>
            </a:extLst>
          </p:cNvPr>
          <p:cNvGrpSpPr/>
          <p:nvPr/>
        </p:nvGrpSpPr>
        <p:grpSpPr>
          <a:xfrm>
            <a:off x="556416" y="761085"/>
            <a:ext cx="2743200" cy="60333"/>
            <a:chOff x="591751" y="962184"/>
            <a:chExt cx="2743200" cy="60333"/>
          </a:xfrm>
        </p:grpSpPr>
        <p:sp>
          <p:nvSpPr>
            <p:cNvPr id="47" name="Rectangle 46">
              <a:extLst>
                <a:ext uri="{FF2B5EF4-FFF2-40B4-BE49-F238E27FC236}">
                  <a16:creationId xmlns:a16="http://schemas.microsoft.com/office/drawing/2014/main" xmlns="" id="{A2192C52-D9D5-1FA6-A981-AEC37747C5AC}"/>
                </a:ext>
              </a:extLst>
            </p:cNvPr>
            <p:cNvSpPr/>
            <p:nvPr/>
          </p:nvSpPr>
          <p:spPr>
            <a:xfrm>
              <a:off x="591751" y="962184"/>
              <a:ext cx="914400" cy="603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sp>
          <p:nvSpPr>
            <p:cNvPr id="48" name="Rectangle 47">
              <a:extLst>
                <a:ext uri="{FF2B5EF4-FFF2-40B4-BE49-F238E27FC236}">
                  <a16:creationId xmlns:a16="http://schemas.microsoft.com/office/drawing/2014/main" xmlns="" id="{069B7F21-DBFB-3E3C-A4C6-1EEF5ED78013}"/>
                </a:ext>
              </a:extLst>
            </p:cNvPr>
            <p:cNvSpPr/>
            <p:nvPr/>
          </p:nvSpPr>
          <p:spPr>
            <a:xfrm>
              <a:off x="1506151" y="962184"/>
              <a:ext cx="914400" cy="6033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sp>
          <p:nvSpPr>
            <p:cNvPr id="49" name="Rectangle 48">
              <a:extLst>
                <a:ext uri="{FF2B5EF4-FFF2-40B4-BE49-F238E27FC236}">
                  <a16:creationId xmlns:a16="http://schemas.microsoft.com/office/drawing/2014/main" xmlns="" id="{471E57C2-CB59-2F3A-7578-F26000427AC7}"/>
                </a:ext>
              </a:extLst>
            </p:cNvPr>
            <p:cNvSpPr/>
            <p:nvPr/>
          </p:nvSpPr>
          <p:spPr>
            <a:xfrm>
              <a:off x="2420551" y="962184"/>
              <a:ext cx="914400" cy="6033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grpSp>
      <p:pic>
        <p:nvPicPr>
          <p:cNvPr id="6" name="Picture 5" descr="A logo with colorful people&#10;&#10;AI-generated content may be incorrect.">
            <a:extLst>
              <a:ext uri="{FF2B5EF4-FFF2-40B4-BE49-F238E27FC236}">
                <a16:creationId xmlns:a16="http://schemas.microsoft.com/office/drawing/2014/main" xmlns="" id="{D8783D9C-1D81-156F-E14B-14C3AE5134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0275" y="-938454"/>
            <a:ext cx="2989736" cy="2989736"/>
          </a:xfrm>
          <a:prstGeom prst="rect">
            <a:avLst/>
          </a:prstGeom>
        </p:spPr>
      </p:pic>
      <p:graphicFrame>
        <p:nvGraphicFramePr>
          <p:cNvPr id="3" name="Table 2">
            <a:extLst>
              <a:ext uri="{FF2B5EF4-FFF2-40B4-BE49-F238E27FC236}">
                <a16:creationId xmlns:a16="http://schemas.microsoft.com/office/drawing/2014/main" xmlns="" id="{98F8BA73-D95A-3417-F4ED-6D82003EB0BB}"/>
              </a:ext>
            </a:extLst>
          </p:cNvPr>
          <p:cNvGraphicFramePr>
            <a:graphicFrameLocks noGrp="1"/>
          </p:cNvGraphicFramePr>
          <p:nvPr>
            <p:extLst>
              <p:ext uri="{D42A27DB-BD31-4B8C-83A1-F6EECF244321}">
                <p14:modId xmlns:p14="http://schemas.microsoft.com/office/powerpoint/2010/main" val="3080994088"/>
              </p:ext>
            </p:extLst>
          </p:nvPr>
        </p:nvGraphicFramePr>
        <p:xfrm>
          <a:off x="556416" y="953498"/>
          <a:ext cx="11070512" cy="5415139"/>
        </p:xfrm>
        <a:graphic>
          <a:graphicData uri="http://schemas.openxmlformats.org/drawingml/2006/table">
            <a:tbl>
              <a:tblPr firstRow="1" bandRow="1">
                <a:tableStyleId>{2A488322-F2BA-4B5B-9748-0D474271808F}</a:tableStyleId>
              </a:tblPr>
              <a:tblGrid>
                <a:gridCol w="524432">
                  <a:extLst>
                    <a:ext uri="{9D8B030D-6E8A-4147-A177-3AD203B41FA5}">
                      <a16:colId xmlns:a16="http://schemas.microsoft.com/office/drawing/2014/main" xmlns="" val="1291175101"/>
                    </a:ext>
                  </a:extLst>
                </a:gridCol>
                <a:gridCol w="2521624">
                  <a:extLst>
                    <a:ext uri="{9D8B030D-6E8A-4147-A177-3AD203B41FA5}">
                      <a16:colId xmlns:a16="http://schemas.microsoft.com/office/drawing/2014/main" xmlns="" val="2820483766"/>
                    </a:ext>
                  </a:extLst>
                </a:gridCol>
                <a:gridCol w="8024456">
                  <a:extLst>
                    <a:ext uri="{9D8B030D-6E8A-4147-A177-3AD203B41FA5}">
                      <a16:colId xmlns:a16="http://schemas.microsoft.com/office/drawing/2014/main" xmlns="" val="3653102603"/>
                    </a:ext>
                  </a:extLst>
                </a:gridCol>
              </a:tblGrid>
              <a:tr h="248369">
                <a:tc>
                  <a:txBody>
                    <a:bodyPr/>
                    <a:lstStyle/>
                    <a:p>
                      <a:pPr algn="ctr"/>
                      <a:r>
                        <a:rPr lang="en-US" sz="1300">
                          <a:solidFill>
                            <a:schemeClr val="tx1"/>
                          </a:solidFill>
                          <a:latin typeface="Raleway" pitchFamily="2" charset="0"/>
                        </a:rPr>
                        <a:t>#</a:t>
                      </a:r>
                    </a:p>
                  </a:txBody>
                  <a:tcPr anchor="ctr">
                    <a:solidFill>
                      <a:srgbClr val="B9DB37"/>
                    </a:solidFill>
                  </a:tcPr>
                </a:tc>
                <a:tc>
                  <a:txBody>
                    <a:bodyPr/>
                    <a:lstStyle/>
                    <a:p>
                      <a:pPr algn="ctr"/>
                      <a:r>
                        <a:rPr lang="en-US" sz="1300">
                          <a:solidFill>
                            <a:schemeClr val="tx1"/>
                          </a:solidFill>
                          <a:latin typeface="Raleway" pitchFamily="2" charset="0"/>
                        </a:rPr>
                        <a:t>Circular</a:t>
                      </a:r>
                    </a:p>
                  </a:txBody>
                  <a:tcPr anchor="ctr">
                    <a:solidFill>
                      <a:srgbClr val="B9DB37"/>
                    </a:solidFill>
                  </a:tcPr>
                </a:tc>
                <a:tc>
                  <a:txBody>
                    <a:bodyPr/>
                    <a:lstStyle/>
                    <a:p>
                      <a:pPr algn="ctr"/>
                      <a:r>
                        <a:rPr lang="en-US" sz="1300">
                          <a:solidFill>
                            <a:schemeClr val="tx1"/>
                          </a:solidFill>
                          <a:latin typeface="Raleway" pitchFamily="2" charset="0"/>
                        </a:rPr>
                        <a:t>Clarification</a:t>
                      </a:r>
                    </a:p>
                  </a:txBody>
                  <a:tcPr anchor="ctr">
                    <a:solidFill>
                      <a:srgbClr val="B9DB37"/>
                    </a:solidFill>
                  </a:tcPr>
                </a:tc>
                <a:extLst>
                  <a:ext uri="{0D108BD9-81ED-4DB2-BD59-A6C34878D82A}">
                    <a16:rowId xmlns:a16="http://schemas.microsoft.com/office/drawing/2014/main" xmlns="" val="1316195765"/>
                  </a:ext>
                </a:extLst>
              </a:tr>
              <a:tr h="544901">
                <a:tc>
                  <a:txBody>
                    <a:bodyPr/>
                    <a:lstStyle/>
                    <a:p>
                      <a:pPr algn="ctr"/>
                      <a:r>
                        <a:rPr lang="en-US" sz="1200">
                          <a:latin typeface="Raleway" pitchFamily="2" charset="0"/>
                        </a:rPr>
                        <a:t>3</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a:solidFill>
                            <a:schemeClr val="dk1"/>
                          </a:solidFill>
                          <a:effectLst/>
                          <a:latin typeface="Raleway" pitchFamily="2" charset="0"/>
                          <a:ea typeface="+mn-ea"/>
                          <a:cs typeface="+mn-cs"/>
                        </a:rPr>
                        <a:t>Circular No. 139/09/2020- GST </a:t>
                      </a:r>
                      <a:r>
                        <a:rPr lang="en-US" sz="1200" b="0" i="0" kern="1200">
                          <a:solidFill>
                            <a:schemeClr val="dk1"/>
                          </a:solidFill>
                          <a:effectLst/>
                          <a:latin typeface="Raleway" pitchFamily="2" charset="0"/>
                          <a:ea typeface="+mn-ea"/>
                          <a:cs typeface="+mn-cs"/>
                        </a:rPr>
                        <a:t>dated 10.06.2020</a:t>
                      </a:r>
                      <a:endParaRPr lang="en-US" sz="1200" b="0">
                        <a:latin typeface="Raleway" pitchFamily="2" charset="0"/>
                      </a:endParaRPr>
                    </a:p>
                  </a:txBody>
                  <a:tcPr anchor="ctr"/>
                </a:tc>
                <a:tc>
                  <a:txBody>
                    <a:bodyPr/>
                    <a:lstStyle/>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200">
                          <a:latin typeface="Raleway" pitchFamily="2" charset="0"/>
                        </a:rPr>
                        <a:t>The refund sanctioning authorities cannot reject the refund of accumulated ITC in respect of ITC availed on Imports, ISD invoices, RCM, etc.</a:t>
                      </a:r>
                    </a:p>
                  </a:txBody>
                  <a:tcPr anchor="ctr"/>
                </a:tc>
                <a:extLst>
                  <a:ext uri="{0D108BD9-81ED-4DB2-BD59-A6C34878D82A}">
                    <a16:rowId xmlns:a16="http://schemas.microsoft.com/office/drawing/2014/main" xmlns="" val="1995278413"/>
                  </a:ext>
                </a:extLst>
              </a:tr>
              <a:tr h="2453878">
                <a:tc>
                  <a:txBody>
                    <a:bodyPr/>
                    <a:lstStyle/>
                    <a:p>
                      <a:pPr algn="ctr"/>
                      <a:r>
                        <a:rPr lang="en-US" sz="1200">
                          <a:latin typeface="Raleway" pitchFamily="2" charset="0"/>
                        </a:rPr>
                        <a:t>4</a:t>
                      </a:r>
                    </a:p>
                  </a:txBody>
                  <a:tcPr anchor="ctr"/>
                </a:tc>
                <a:tc>
                  <a:txBody>
                    <a:bodyPr/>
                    <a:lstStyle/>
                    <a:p>
                      <a:pPr algn="just"/>
                      <a:r>
                        <a:rPr lang="en-US" sz="1200" b="1" i="0" kern="1200">
                          <a:solidFill>
                            <a:schemeClr val="dk1"/>
                          </a:solidFill>
                          <a:effectLst/>
                          <a:latin typeface="Raleway" pitchFamily="2" charset="0"/>
                          <a:ea typeface="+mn-ea"/>
                          <a:cs typeface="+mn-cs"/>
                        </a:rPr>
                        <a:t>Circular No. 162/18/2021- GST </a:t>
                      </a:r>
                      <a:r>
                        <a:rPr lang="en-US" sz="1200" b="0" i="0" kern="1200">
                          <a:solidFill>
                            <a:schemeClr val="dk1"/>
                          </a:solidFill>
                          <a:effectLst/>
                          <a:latin typeface="Raleway" pitchFamily="2" charset="0"/>
                          <a:ea typeface="+mn-ea"/>
                          <a:cs typeface="+mn-cs"/>
                        </a:rPr>
                        <a:t>dated 25.09.2021</a:t>
                      </a:r>
                      <a:endParaRPr lang="en-US" sz="1200" b="0">
                        <a:latin typeface="Raleway" pitchFamily="2" charset="0"/>
                      </a:endParaRPr>
                    </a:p>
                  </a:txBody>
                  <a:tcPr anchor="ctr"/>
                </a:tc>
                <a:tc>
                  <a:txBody>
                    <a:bodyPr/>
                    <a:lstStyle/>
                    <a:p>
                      <a:pPr marL="171450" indent="-171450" algn="just">
                        <a:buFont typeface="Wingdings" panose="05000000000000000000" pitchFamily="2" charset="2"/>
                        <a:buChar char="ü"/>
                      </a:pPr>
                      <a:r>
                        <a:rPr lang="en-US" sz="1200">
                          <a:latin typeface="Raleway" pitchFamily="2" charset="0"/>
                        </a:rPr>
                        <a:t>Clarification in respect of refund of tax specified in section 77(1) of the CGST Act and section 19(1) of the IGST Act.</a:t>
                      </a:r>
                    </a:p>
                    <a:p>
                      <a:pPr marL="171450" indent="-171450" algn="just">
                        <a:buFont typeface="Wingdings" panose="05000000000000000000" pitchFamily="2" charset="2"/>
                        <a:buChar char="ü"/>
                      </a:pPr>
                      <a:endParaRPr lang="en-US" sz="1200">
                        <a:latin typeface="Raleway" pitchFamily="2" charset="0"/>
                      </a:endParaRPr>
                    </a:p>
                    <a:p>
                      <a:r>
                        <a:rPr lang="en-IN" sz="1200" b="1" kern="1200">
                          <a:solidFill>
                            <a:schemeClr val="dk1"/>
                          </a:solidFill>
                          <a:effectLst/>
                          <a:latin typeface="Raleway" pitchFamily="2" charset="0"/>
                          <a:ea typeface="+mn-ea"/>
                          <a:cs typeface="+mn-cs"/>
                        </a:rPr>
                        <a:t>1. Eligibility for Refund under Section 77 (CGST Act) / Section 19 (IGST Act):</a:t>
                      </a:r>
                      <a:endParaRPr lang="en-IN" sz="1200" kern="1200">
                        <a:solidFill>
                          <a:schemeClr val="dk1"/>
                        </a:solidFill>
                        <a:effectLst/>
                        <a:latin typeface="Raleway" pitchFamily="2" charset="0"/>
                        <a:ea typeface="+mn-ea"/>
                        <a:cs typeface="+mn-cs"/>
                      </a:endParaRPr>
                    </a:p>
                    <a:p>
                      <a:pPr marL="182563" lvl="0" indent="0">
                        <a:buFont typeface="Wingdings" panose="05000000000000000000" pitchFamily="2" charset="2"/>
                        <a:buNone/>
                      </a:pPr>
                      <a:r>
                        <a:rPr lang="en-IN" sz="1200" b="1" kern="1200">
                          <a:solidFill>
                            <a:schemeClr val="dk1"/>
                          </a:solidFill>
                          <a:effectLst/>
                          <a:latin typeface="Raleway" pitchFamily="2" charset="0"/>
                          <a:ea typeface="+mn-ea"/>
                          <a:cs typeface="+mn-cs"/>
                        </a:rPr>
                        <a:t>Refund is allowed</a:t>
                      </a:r>
                      <a:r>
                        <a:rPr lang="en-IN" sz="1200" kern="1200">
                          <a:solidFill>
                            <a:schemeClr val="dk1"/>
                          </a:solidFill>
                          <a:effectLst/>
                          <a:latin typeface="Raleway" pitchFamily="2" charset="0"/>
                          <a:ea typeface="+mn-ea"/>
                          <a:cs typeface="+mn-cs"/>
                        </a:rPr>
                        <a:t> when a taxpayer pays:</a:t>
                      </a:r>
                    </a:p>
                    <a:p>
                      <a:pPr marL="354013" lvl="0" indent="-171450">
                        <a:buFont typeface="Wingdings" panose="05000000000000000000" pitchFamily="2" charset="2"/>
                        <a:buChar char="Ø"/>
                      </a:pPr>
                      <a:r>
                        <a:rPr lang="en-IN" sz="1200" b="1" kern="1200">
                          <a:solidFill>
                            <a:schemeClr val="dk1"/>
                          </a:solidFill>
                          <a:effectLst/>
                          <a:latin typeface="Raleway" pitchFamily="2" charset="0"/>
                          <a:ea typeface="+mn-ea"/>
                          <a:cs typeface="+mn-cs"/>
                        </a:rPr>
                        <a:t>CGST + SGST</a:t>
                      </a:r>
                      <a:r>
                        <a:rPr lang="en-IN" sz="1200" kern="1200">
                          <a:solidFill>
                            <a:schemeClr val="dk1"/>
                          </a:solidFill>
                          <a:effectLst/>
                          <a:latin typeface="Raleway" pitchFamily="2" charset="0"/>
                          <a:ea typeface="+mn-ea"/>
                          <a:cs typeface="+mn-cs"/>
                        </a:rPr>
                        <a:t> on a supply initially treated as </a:t>
                      </a:r>
                      <a:r>
                        <a:rPr lang="en-IN" sz="1200" b="1" kern="1200">
                          <a:solidFill>
                            <a:schemeClr val="dk1"/>
                          </a:solidFill>
                          <a:effectLst/>
                          <a:latin typeface="Raleway" pitchFamily="2" charset="0"/>
                          <a:ea typeface="+mn-ea"/>
                          <a:cs typeface="+mn-cs"/>
                        </a:rPr>
                        <a:t>intra-State</a:t>
                      </a:r>
                      <a:r>
                        <a:rPr lang="en-IN" sz="1200" kern="1200">
                          <a:solidFill>
                            <a:schemeClr val="dk1"/>
                          </a:solidFill>
                          <a:effectLst/>
                          <a:latin typeface="Raleway" pitchFamily="2" charset="0"/>
                          <a:ea typeface="+mn-ea"/>
                          <a:cs typeface="+mn-cs"/>
                        </a:rPr>
                        <a:t>, but </a:t>
                      </a:r>
                      <a:r>
                        <a:rPr lang="en-IN" sz="1200" b="1" kern="1200">
                          <a:solidFill>
                            <a:schemeClr val="dk1"/>
                          </a:solidFill>
                          <a:effectLst/>
                          <a:latin typeface="Raleway" pitchFamily="2" charset="0"/>
                          <a:ea typeface="+mn-ea"/>
                          <a:cs typeface="+mn-cs"/>
                        </a:rPr>
                        <a:t>later held</a:t>
                      </a:r>
                      <a:r>
                        <a:rPr lang="en-IN" sz="1200" kern="1200">
                          <a:solidFill>
                            <a:schemeClr val="dk1"/>
                          </a:solidFill>
                          <a:effectLst/>
                          <a:latin typeface="Raleway" pitchFamily="2" charset="0"/>
                          <a:ea typeface="+mn-ea"/>
                          <a:cs typeface="+mn-cs"/>
                        </a:rPr>
                        <a:t> to be </a:t>
                      </a:r>
                      <a:r>
                        <a:rPr lang="en-IN" sz="1200" b="1" kern="1200">
                          <a:solidFill>
                            <a:schemeClr val="dk1"/>
                          </a:solidFill>
                          <a:effectLst/>
                          <a:latin typeface="Raleway" pitchFamily="2" charset="0"/>
                          <a:ea typeface="+mn-ea"/>
                          <a:cs typeface="+mn-cs"/>
                        </a:rPr>
                        <a:t>inter-State</a:t>
                      </a:r>
                      <a:r>
                        <a:rPr lang="en-IN" sz="1200" kern="1200">
                          <a:solidFill>
                            <a:schemeClr val="dk1"/>
                          </a:solidFill>
                          <a:effectLst/>
                          <a:latin typeface="Raleway" pitchFamily="2" charset="0"/>
                          <a:ea typeface="+mn-ea"/>
                          <a:cs typeface="+mn-cs"/>
                        </a:rPr>
                        <a:t>, or vice versa.</a:t>
                      </a:r>
                    </a:p>
                    <a:p>
                      <a:pPr marL="182563" lvl="0" indent="0"/>
                      <a:endParaRPr lang="en-IN" sz="1200" kern="1200">
                        <a:solidFill>
                          <a:schemeClr val="dk1"/>
                        </a:solidFill>
                        <a:effectLst/>
                        <a:latin typeface="Raleway" pitchFamily="2" charset="0"/>
                        <a:ea typeface="+mn-ea"/>
                        <a:cs typeface="+mn-cs"/>
                      </a:endParaRPr>
                    </a:p>
                    <a:p>
                      <a:pPr marL="182563" lvl="0" indent="0"/>
                      <a:r>
                        <a:rPr lang="en-IN" sz="1200" kern="1200">
                          <a:solidFill>
                            <a:schemeClr val="dk1"/>
                          </a:solidFill>
                          <a:effectLst/>
                          <a:latin typeface="Raleway" pitchFamily="2" charset="0"/>
                          <a:ea typeface="+mn-ea"/>
                          <a:cs typeface="+mn-cs"/>
                        </a:rPr>
                        <a:t>The term </a:t>
                      </a:r>
                      <a:r>
                        <a:rPr lang="en-IN" sz="1200" b="1" kern="1200">
                          <a:solidFill>
                            <a:schemeClr val="dk1"/>
                          </a:solidFill>
                          <a:effectLst/>
                          <a:latin typeface="Raleway" pitchFamily="2" charset="0"/>
                          <a:ea typeface="+mn-ea"/>
                          <a:cs typeface="+mn-cs"/>
                        </a:rPr>
                        <a:t>“subsequently held”</a:t>
                      </a:r>
                      <a:r>
                        <a:rPr lang="en-IN" sz="1200" kern="1200">
                          <a:solidFill>
                            <a:schemeClr val="dk1"/>
                          </a:solidFill>
                          <a:effectLst/>
                          <a:latin typeface="Raleway" pitchFamily="2" charset="0"/>
                          <a:ea typeface="+mn-ea"/>
                          <a:cs typeface="+mn-cs"/>
                        </a:rPr>
                        <a:t> includes:</a:t>
                      </a:r>
                    </a:p>
                    <a:p>
                      <a:pPr marL="354013" lvl="1" indent="-171450">
                        <a:buFont typeface="Wingdings" panose="05000000000000000000" pitchFamily="2" charset="2"/>
                        <a:buChar char="Ø"/>
                      </a:pPr>
                      <a:r>
                        <a:rPr lang="en-IN" sz="1200" kern="1200">
                          <a:solidFill>
                            <a:schemeClr val="dk1"/>
                          </a:solidFill>
                          <a:effectLst/>
                          <a:latin typeface="Raleway" pitchFamily="2" charset="0"/>
                          <a:ea typeface="+mn-ea"/>
                          <a:cs typeface="+mn-cs"/>
                        </a:rPr>
                        <a:t>Cases where </a:t>
                      </a:r>
                      <a:r>
                        <a:rPr lang="en-IN" sz="1200" b="1" kern="1200">
                          <a:solidFill>
                            <a:schemeClr val="dk1"/>
                          </a:solidFill>
                          <a:effectLst/>
                          <a:latin typeface="Raleway" pitchFamily="2" charset="0"/>
                          <a:ea typeface="+mn-ea"/>
                          <a:cs typeface="+mn-cs"/>
                        </a:rPr>
                        <a:t>taxpayer realizes</a:t>
                      </a:r>
                      <a:r>
                        <a:rPr lang="en-IN" sz="1200" kern="1200">
                          <a:solidFill>
                            <a:schemeClr val="dk1"/>
                          </a:solidFill>
                          <a:effectLst/>
                          <a:latin typeface="Raleway" pitchFamily="2" charset="0"/>
                          <a:ea typeface="+mn-ea"/>
                          <a:cs typeface="+mn-cs"/>
                        </a:rPr>
                        <a:t> the error on their own, </a:t>
                      </a:r>
                      <a:r>
                        <a:rPr lang="en-IN" sz="1200" b="1" kern="1200">
                          <a:solidFill>
                            <a:schemeClr val="dk1"/>
                          </a:solidFill>
                          <a:effectLst/>
                          <a:latin typeface="Raleway" pitchFamily="2" charset="0"/>
                          <a:ea typeface="+mn-ea"/>
                          <a:cs typeface="+mn-cs"/>
                        </a:rPr>
                        <a:t>or</a:t>
                      </a:r>
                    </a:p>
                    <a:p>
                      <a:pPr marL="354013" lvl="1" indent="-171450">
                        <a:buFont typeface="Wingdings" panose="05000000000000000000" pitchFamily="2" charset="2"/>
                        <a:buChar char="Ø"/>
                      </a:pPr>
                      <a:r>
                        <a:rPr lang="en-IN" sz="1200" kern="1200">
                          <a:solidFill>
                            <a:schemeClr val="dk1"/>
                          </a:solidFill>
                          <a:effectLst/>
                          <a:latin typeface="Raleway" pitchFamily="2" charset="0"/>
                          <a:ea typeface="+mn-ea"/>
                          <a:cs typeface="+mn-cs"/>
                        </a:rPr>
                        <a:t>Cases where the error is identified by </a:t>
                      </a:r>
                      <a:r>
                        <a:rPr lang="en-IN" sz="1200" b="1" kern="1200">
                          <a:solidFill>
                            <a:schemeClr val="dk1"/>
                          </a:solidFill>
                          <a:effectLst/>
                          <a:latin typeface="Raleway" pitchFamily="2" charset="0"/>
                          <a:ea typeface="+mn-ea"/>
                          <a:cs typeface="+mn-cs"/>
                        </a:rPr>
                        <a:t>officer/adjudication/appellate proceedings</a:t>
                      </a:r>
                      <a:r>
                        <a:rPr lang="en-IN" sz="1200" kern="1200">
                          <a:solidFill>
                            <a:schemeClr val="dk1"/>
                          </a:solidFill>
                          <a:effectLst/>
                          <a:latin typeface="Raleway" pitchFamily="2" charset="0"/>
                          <a:ea typeface="+mn-ea"/>
                          <a:cs typeface="+mn-cs"/>
                        </a:rPr>
                        <a:t>.</a:t>
                      </a:r>
                    </a:p>
                    <a:p>
                      <a:pPr marL="182563" indent="0"/>
                      <a:r>
                        <a:rPr lang="en-IN" sz="1200" b="1" kern="1200">
                          <a:solidFill>
                            <a:schemeClr val="dk1"/>
                          </a:solidFill>
                          <a:effectLst/>
                          <a:latin typeface="Raleway" pitchFamily="2" charset="0"/>
                          <a:ea typeface="+mn-ea"/>
                          <a:cs typeface="+mn-cs"/>
                        </a:rPr>
                        <a:t>Refund can be claimed in both scenarios</a:t>
                      </a:r>
                      <a:r>
                        <a:rPr lang="en-IN" sz="1200" kern="1200">
                          <a:solidFill>
                            <a:schemeClr val="dk1"/>
                          </a:solidFill>
                          <a:effectLst/>
                          <a:latin typeface="Raleway" pitchFamily="2" charset="0"/>
                          <a:ea typeface="+mn-ea"/>
                          <a:cs typeface="+mn-cs"/>
                        </a:rPr>
                        <a:t>, </a:t>
                      </a:r>
                      <a:r>
                        <a:rPr lang="en-IN" sz="1200" b="1" kern="1200">
                          <a:solidFill>
                            <a:schemeClr val="dk1"/>
                          </a:solidFill>
                          <a:effectLst/>
                          <a:latin typeface="Raleway" pitchFamily="2" charset="0"/>
                          <a:ea typeface="+mn-ea"/>
                          <a:cs typeface="+mn-cs"/>
                        </a:rPr>
                        <a:t>provided correct tax</a:t>
                      </a:r>
                      <a:r>
                        <a:rPr lang="en-IN" sz="1200" kern="1200">
                          <a:solidFill>
                            <a:schemeClr val="dk1"/>
                          </a:solidFill>
                          <a:effectLst/>
                          <a:latin typeface="Raleway" pitchFamily="2" charset="0"/>
                          <a:ea typeface="+mn-ea"/>
                          <a:cs typeface="+mn-cs"/>
                        </a:rPr>
                        <a:t> is paid under the right head.</a:t>
                      </a:r>
                    </a:p>
                    <a:p>
                      <a:pPr marL="182563" indent="0"/>
                      <a:endParaRPr lang="en-IN" sz="1200" kern="1200">
                        <a:solidFill>
                          <a:schemeClr val="dk1"/>
                        </a:solidFill>
                        <a:effectLst/>
                        <a:latin typeface="Raleway" pitchFamily="2" charset="0"/>
                        <a:ea typeface="+mn-ea"/>
                        <a:cs typeface="+mn-cs"/>
                      </a:endParaRPr>
                    </a:p>
                    <a:p>
                      <a:pPr marL="171450" indent="-171450">
                        <a:buFont typeface="Wingdings" panose="05000000000000000000" pitchFamily="2" charset="2"/>
                        <a:buChar char="ü"/>
                      </a:pPr>
                      <a:r>
                        <a:rPr lang="en-IN" sz="1200" kern="1200">
                          <a:solidFill>
                            <a:schemeClr val="dk1"/>
                          </a:solidFill>
                          <a:effectLst/>
                          <a:latin typeface="Raleway" pitchFamily="2" charset="0"/>
                          <a:ea typeface="+mn-ea"/>
                          <a:cs typeface="+mn-cs"/>
                        </a:rPr>
                        <a:t>As per </a:t>
                      </a:r>
                      <a:r>
                        <a:rPr lang="en-IN" sz="1200" b="1" kern="1200">
                          <a:solidFill>
                            <a:schemeClr val="dk1"/>
                          </a:solidFill>
                          <a:effectLst/>
                          <a:latin typeface="Raleway" pitchFamily="2" charset="0"/>
                          <a:ea typeface="+mn-ea"/>
                          <a:cs typeface="+mn-cs"/>
                        </a:rPr>
                        <a:t>Rule 89(1A)</a:t>
                      </a:r>
                      <a:r>
                        <a:rPr lang="en-IN" sz="1200" kern="1200">
                          <a:solidFill>
                            <a:schemeClr val="dk1"/>
                          </a:solidFill>
                          <a:effectLst/>
                          <a:latin typeface="Raleway" pitchFamily="2" charset="0"/>
                          <a:ea typeface="+mn-ea"/>
                          <a:cs typeface="+mn-cs"/>
                        </a:rPr>
                        <a:t> of CGST Rules (inserted via Notification No. 35/2021 dated 24.09.2021):</a:t>
                      </a:r>
                    </a:p>
                    <a:p>
                      <a:pPr marL="182563" lvl="0" indent="0"/>
                      <a:r>
                        <a:rPr lang="en-IN" sz="1200" kern="1200">
                          <a:solidFill>
                            <a:schemeClr val="dk1"/>
                          </a:solidFill>
                          <a:effectLst/>
                          <a:latin typeface="Raleway" pitchFamily="2" charset="0"/>
                          <a:ea typeface="+mn-ea"/>
                          <a:cs typeface="+mn-cs"/>
                        </a:rPr>
                        <a:t>Refund claim must be filed </a:t>
                      </a:r>
                      <a:r>
                        <a:rPr lang="en-IN" sz="1200" b="1" kern="1200">
                          <a:solidFill>
                            <a:schemeClr val="dk1"/>
                          </a:solidFill>
                          <a:effectLst/>
                          <a:latin typeface="Raleway" pitchFamily="2" charset="0"/>
                          <a:ea typeface="+mn-ea"/>
                          <a:cs typeface="+mn-cs"/>
                        </a:rPr>
                        <a:t>within 2 years</a:t>
                      </a:r>
                      <a:r>
                        <a:rPr lang="en-IN" sz="1200" kern="1200">
                          <a:solidFill>
                            <a:schemeClr val="dk1"/>
                          </a:solidFill>
                          <a:effectLst/>
                          <a:latin typeface="Raleway" pitchFamily="2" charset="0"/>
                          <a:ea typeface="+mn-ea"/>
                          <a:cs typeface="+mn-cs"/>
                        </a:rPr>
                        <a:t> from the </a:t>
                      </a:r>
                      <a:r>
                        <a:rPr lang="en-IN" sz="1200" b="1" kern="1200">
                          <a:solidFill>
                            <a:schemeClr val="dk1"/>
                          </a:solidFill>
                          <a:effectLst/>
                          <a:latin typeface="Raleway" pitchFamily="2" charset="0"/>
                          <a:ea typeface="+mn-ea"/>
                          <a:cs typeface="+mn-cs"/>
                        </a:rPr>
                        <a:t>date of payment of tax under the correct head</a:t>
                      </a:r>
                      <a:r>
                        <a:rPr lang="en-IN" sz="1200" kern="1200">
                          <a:solidFill>
                            <a:schemeClr val="dk1"/>
                          </a:solidFill>
                          <a:effectLst/>
                          <a:latin typeface="Raleway" pitchFamily="2" charset="0"/>
                          <a:ea typeface="+mn-ea"/>
                          <a:cs typeface="+mn-cs"/>
                        </a:rPr>
                        <a:t>.</a:t>
                      </a:r>
                    </a:p>
                  </a:txBody>
                  <a:tcPr anchor="ctr"/>
                </a:tc>
                <a:extLst>
                  <a:ext uri="{0D108BD9-81ED-4DB2-BD59-A6C34878D82A}">
                    <a16:rowId xmlns:a16="http://schemas.microsoft.com/office/drawing/2014/main" xmlns="" val="2617406762"/>
                  </a:ext>
                </a:extLst>
              </a:tr>
              <a:tr h="1928918">
                <a:tc>
                  <a:txBody>
                    <a:bodyPr/>
                    <a:lstStyle/>
                    <a:p>
                      <a:pPr algn="ctr"/>
                      <a:r>
                        <a:rPr lang="en-US" sz="1200">
                          <a:latin typeface="Raleway" pitchFamily="2" charset="0"/>
                        </a:rPr>
                        <a:t>5</a:t>
                      </a: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1" i="0" kern="1200">
                          <a:solidFill>
                            <a:schemeClr val="dk1"/>
                          </a:solidFill>
                          <a:effectLst/>
                          <a:latin typeface="Raleway" pitchFamily="2" charset="0"/>
                          <a:ea typeface="+mn-ea"/>
                          <a:cs typeface="+mn-cs"/>
                        </a:rPr>
                        <a:t>Circular No. 166/22/2021- GST </a:t>
                      </a:r>
                      <a:r>
                        <a:rPr lang="en-US" sz="1200" b="0" i="0" kern="1200">
                          <a:solidFill>
                            <a:schemeClr val="dk1"/>
                          </a:solidFill>
                          <a:effectLst/>
                          <a:latin typeface="Raleway" pitchFamily="2" charset="0"/>
                          <a:ea typeface="+mn-ea"/>
                          <a:cs typeface="+mn-cs"/>
                        </a:rPr>
                        <a:t>dated 17.11.2021</a:t>
                      </a:r>
                      <a:endParaRPr lang="en-US" sz="1200" b="0">
                        <a:latin typeface="Raleway" pitchFamily="2" charset="0"/>
                      </a:endParaRPr>
                    </a:p>
                  </a:txBody>
                  <a:tcPr anchor="ctr"/>
                </a:tc>
                <a:tc>
                  <a:txBody>
                    <a:bodyPr/>
                    <a:lstStyle/>
                    <a:p>
                      <a:pPr marL="171450" lvl="0" indent="-171450" algn="just">
                        <a:buFont typeface="Wingdings" panose="05000000000000000000" pitchFamily="2" charset="2"/>
                        <a:buChar char="ü"/>
                      </a:pPr>
                      <a:r>
                        <a:rPr lang="en-IN" sz="1200" b="1" kern="1200">
                          <a:solidFill>
                            <a:schemeClr val="dk1"/>
                          </a:solidFill>
                          <a:effectLst/>
                          <a:latin typeface="Raleway" pitchFamily="2" charset="0"/>
                          <a:ea typeface="+mn-ea"/>
                          <a:cs typeface="+mn-cs"/>
                        </a:rPr>
                        <a:t>Time Limit for Refund of Excess Balance in Electronic Cash Ledger</a:t>
                      </a:r>
                      <a:endParaRPr lang="en-IN" sz="1200" b="0" kern="1200">
                        <a:solidFill>
                          <a:schemeClr val="dk1"/>
                        </a:solidFill>
                        <a:effectLst/>
                        <a:latin typeface="Raleway" pitchFamily="2" charset="0"/>
                        <a:ea typeface="+mn-ea"/>
                        <a:cs typeface="+mn-cs"/>
                      </a:endParaRPr>
                    </a:p>
                    <a:p>
                      <a:pPr marL="182563" lvl="0" indent="0" algn="just">
                        <a:buFont typeface="Wingdings" panose="05000000000000000000" pitchFamily="2" charset="2"/>
                        <a:buNone/>
                      </a:pPr>
                      <a:r>
                        <a:rPr lang="en-IN" sz="1200" b="1" kern="1200">
                          <a:solidFill>
                            <a:schemeClr val="dk1"/>
                          </a:solidFill>
                          <a:effectLst/>
                          <a:latin typeface="Raleway" pitchFamily="2" charset="0"/>
                          <a:ea typeface="+mn-ea"/>
                          <a:cs typeface="+mn-cs"/>
                        </a:rPr>
                        <a:t>Clarification: Time limit under Section 54(1)</a:t>
                      </a:r>
                      <a:r>
                        <a:rPr lang="en-IN" sz="1200" kern="1200">
                          <a:solidFill>
                            <a:schemeClr val="dk1"/>
                          </a:solidFill>
                          <a:effectLst/>
                          <a:latin typeface="Raleway" pitchFamily="2" charset="0"/>
                          <a:ea typeface="+mn-ea"/>
                          <a:cs typeface="+mn-cs"/>
                        </a:rPr>
                        <a:t> for filing refund application </a:t>
                      </a:r>
                      <a:r>
                        <a:rPr lang="en-IN" sz="1200" b="1" kern="1200">
                          <a:solidFill>
                            <a:schemeClr val="dk1"/>
                          </a:solidFill>
                          <a:effectLst/>
                          <a:latin typeface="Raleway" pitchFamily="2" charset="0"/>
                          <a:ea typeface="+mn-ea"/>
                          <a:cs typeface="+mn-cs"/>
                        </a:rPr>
                        <a:t>does NOT apply</a:t>
                      </a:r>
                      <a:r>
                        <a:rPr lang="en-IN" sz="1200" kern="1200">
                          <a:solidFill>
                            <a:schemeClr val="dk1"/>
                          </a:solidFill>
                          <a:effectLst/>
                          <a:latin typeface="Raleway" pitchFamily="2" charset="0"/>
                          <a:ea typeface="+mn-ea"/>
                          <a:cs typeface="+mn-cs"/>
                        </a:rPr>
                        <a:t> to refunds of excess balance in the </a:t>
                      </a:r>
                      <a:r>
                        <a:rPr lang="en-IN" sz="1200" b="1" kern="1200">
                          <a:solidFill>
                            <a:schemeClr val="dk1"/>
                          </a:solidFill>
                          <a:effectLst/>
                          <a:latin typeface="Raleway" pitchFamily="2" charset="0"/>
                          <a:ea typeface="+mn-ea"/>
                          <a:cs typeface="+mn-cs"/>
                        </a:rPr>
                        <a:t>electronic cash ledger</a:t>
                      </a:r>
                      <a:r>
                        <a:rPr lang="en-IN" sz="1200" kern="1200">
                          <a:solidFill>
                            <a:schemeClr val="dk1"/>
                          </a:solidFill>
                          <a:effectLst/>
                          <a:latin typeface="Raleway" pitchFamily="2" charset="0"/>
                          <a:ea typeface="+mn-ea"/>
                          <a:cs typeface="+mn-cs"/>
                        </a:rPr>
                        <a:t>.</a:t>
                      </a:r>
                    </a:p>
                    <a:p>
                      <a:pPr lvl="0" algn="just"/>
                      <a:endParaRPr lang="en-IN" sz="1200" b="1" kern="1200">
                        <a:solidFill>
                          <a:schemeClr val="dk1"/>
                        </a:solidFill>
                        <a:effectLst/>
                        <a:latin typeface="Raleway" pitchFamily="2" charset="0"/>
                        <a:ea typeface="+mn-ea"/>
                        <a:cs typeface="+mn-cs"/>
                      </a:endParaRPr>
                    </a:p>
                    <a:p>
                      <a:pPr marL="171450" lvl="0" indent="-171450" algn="just">
                        <a:buFont typeface="Wingdings" panose="05000000000000000000" pitchFamily="2" charset="2"/>
                        <a:buChar char="ü"/>
                      </a:pPr>
                      <a:r>
                        <a:rPr lang="en-IN" sz="1200" b="1" kern="1200">
                          <a:solidFill>
                            <a:schemeClr val="dk1"/>
                          </a:solidFill>
                          <a:effectLst/>
                          <a:latin typeface="Raleway" pitchFamily="2" charset="0"/>
                          <a:ea typeface="+mn-ea"/>
                          <a:cs typeface="+mn-cs"/>
                        </a:rPr>
                        <a:t>Certification/Declaration Under Rule 89(2)(l)/(m) for Cash Ledger Refunds</a:t>
                      </a:r>
                      <a:endParaRPr lang="en-IN" sz="1200" kern="1200">
                        <a:solidFill>
                          <a:schemeClr val="dk1"/>
                        </a:solidFill>
                        <a:effectLst/>
                        <a:latin typeface="Raleway" pitchFamily="2" charset="0"/>
                        <a:ea typeface="+mn-ea"/>
                        <a:cs typeface="+mn-cs"/>
                      </a:endParaRPr>
                    </a:p>
                    <a:p>
                      <a:pPr marL="182563" indent="0" algn="just"/>
                      <a:r>
                        <a:rPr lang="en-IN" sz="1200" b="1" kern="1200">
                          <a:solidFill>
                            <a:schemeClr val="dk1"/>
                          </a:solidFill>
                          <a:effectLst/>
                          <a:latin typeface="Raleway" pitchFamily="2" charset="0"/>
                          <a:ea typeface="+mn-ea"/>
                          <a:cs typeface="+mn-cs"/>
                        </a:rPr>
                        <a:t>Clarification: </a:t>
                      </a:r>
                      <a:r>
                        <a:rPr lang="en-IN" sz="1200" kern="1200">
                          <a:solidFill>
                            <a:schemeClr val="dk1"/>
                          </a:solidFill>
                          <a:effectLst/>
                          <a:latin typeface="Raleway" pitchFamily="2" charset="0"/>
                          <a:ea typeface="+mn-ea"/>
                          <a:cs typeface="+mn-cs"/>
                        </a:rPr>
                        <a:t>No need to furnish </a:t>
                      </a:r>
                      <a:r>
                        <a:rPr lang="en-IN" sz="1200" b="1" kern="1200">
                          <a:solidFill>
                            <a:schemeClr val="dk1"/>
                          </a:solidFill>
                          <a:effectLst/>
                          <a:latin typeface="Raleway" pitchFamily="2" charset="0"/>
                          <a:ea typeface="+mn-ea"/>
                          <a:cs typeface="+mn-cs"/>
                        </a:rPr>
                        <a:t>Declaration</a:t>
                      </a:r>
                      <a:r>
                        <a:rPr lang="en-IN" sz="1200" kern="1200">
                          <a:solidFill>
                            <a:schemeClr val="dk1"/>
                          </a:solidFill>
                          <a:effectLst/>
                          <a:latin typeface="Raleway" pitchFamily="2" charset="0"/>
                          <a:ea typeface="+mn-ea"/>
                          <a:cs typeface="+mn-cs"/>
                        </a:rPr>
                        <a:t> under Rule 89(2)(</a:t>
                      </a:r>
                      <a:r>
                        <a:rPr lang="en-IN" sz="1200" b="1" kern="1200">
                          <a:solidFill>
                            <a:schemeClr val="dk1"/>
                          </a:solidFill>
                          <a:effectLst/>
                          <a:latin typeface="Raleway" pitchFamily="2" charset="0"/>
                          <a:ea typeface="+mn-ea"/>
                          <a:cs typeface="+mn-cs"/>
                        </a:rPr>
                        <a:t>l</a:t>
                      </a:r>
                      <a:r>
                        <a:rPr lang="en-IN" sz="1200" kern="1200">
                          <a:solidFill>
                            <a:schemeClr val="dk1"/>
                          </a:solidFill>
                          <a:effectLst/>
                          <a:latin typeface="Raleway" pitchFamily="2" charset="0"/>
                          <a:ea typeface="+mn-ea"/>
                          <a:cs typeface="+mn-cs"/>
                        </a:rPr>
                        <a:t>) for refunds up to ₹2 lakhs, or</a:t>
                      </a:r>
                    </a:p>
                    <a:p>
                      <a:pPr marL="182563" lvl="0" indent="0" algn="just"/>
                      <a:r>
                        <a:rPr lang="en-IN" sz="1200" b="1" kern="1200">
                          <a:solidFill>
                            <a:schemeClr val="dk1"/>
                          </a:solidFill>
                          <a:effectLst/>
                          <a:latin typeface="Raleway" pitchFamily="2" charset="0"/>
                          <a:ea typeface="+mn-ea"/>
                          <a:cs typeface="+mn-cs"/>
                        </a:rPr>
                        <a:t>CA/Cost Accountant Certificate</a:t>
                      </a:r>
                      <a:r>
                        <a:rPr lang="en-IN" sz="1200" kern="1200">
                          <a:solidFill>
                            <a:schemeClr val="dk1"/>
                          </a:solidFill>
                          <a:effectLst/>
                          <a:latin typeface="Raleway" pitchFamily="2" charset="0"/>
                          <a:ea typeface="+mn-ea"/>
                          <a:cs typeface="+mn-cs"/>
                        </a:rPr>
                        <a:t> under Rule 89(2)(</a:t>
                      </a:r>
                      <a:r>
                        <a:rPr lang="en-IN" sz="1200" b="1" kern="1200">
                          <a:solidFill>
                            <a:schemeClr val="dk1"/>
                          </a:solidFill>
                          <a:effectLst/>
                          <a:latin typeface="Raleway" pitchFamily="2" charset="0"/>
                          <a:ea typeface="+mn-ea"/>
                          <a:cs typeface="+mn-cs"/>
                        </a:rPr>
                        <a:t>m</a:t>
                      </a:r>
                      <a:r>
                        <a:rPr lang="en-IN" sz="1200" kern="1200">
                          <a:solidFill>
                            <a:schemeClr val="dk1"/>
                          </a:solidFill>
                          <a:effectLst/>
                          <a:latin typeface="Raleway" pitchFamily="2" charset="0"/>
                          <a:ea typeface="+mn-ea"/>
                          <a:cs typeface="+mn-cs"/>
                        </a:rPr>
                        <a:t>) for refunds above ₹2 lakhs in cases of </a:t>
                      </a:r>
                      <a:r>
                        <a:rPr lang="en-IN" sz="1200" b="1" kern="1200">
                          <a:solidFill>
                            <a:schemeClr val="dk1"/>
                          </a:solidFill>
                          <a:effectLst/>
                          <a:latin typeface="Raleway" pitchFamily="2" charset="0"/>
                          <a:ea typeface="+mn-ea"/>
                          <a:cs typeface="+mn-cs"/>
                        </a:rPr>
                        <a:t>excess balance in the electronic cash ledger</a:t>
                      </a:r>
                      <a:r>
                        <a:rPr lang="en-IN" sz="1200" kern="1200">
                          <a:solidFill>
                            <a:schemeClr val="dk1"/>
                          </a:solidFill>
                          <a:effectLst/>
                          <a:latin typeface="Raleway" pitchFamily="2" charset="0"/>
                          <a:ea typeface="+mn-ea"/>
                          <a:cs typeface="+mn-cs"/>
                        </a:rPr>
                        <a:t>, since </a:t>
                      </a:r>
                      <a:r>
                        <a:rPr lang="en-IN" sz="1200" b="1" kern="1200">
                          <a:solidFill>
                            <a:schemeClr val="dk1"/>
                          </a:solidFill>
                          <a:effectLst/>
                          <a:latin typeface="Raleway" pitchFamily="2" charset="0"/>
                          <a:ea typeface="+mn-ea"/>
                          <a:cs typeface="+mn-cs"/>
                        </a:rPr>
                        <a:t>unjust enrichment is not applicable</a:t>
                      </a:r>
                      <a:r>
                        <a:rPr lang="en-IN" sz="1200" kern="1200">
                          <a:solidFill>
                            <a:schemeClr val="dk1"/>
                          </a:solidFill>
                          <a:effectLst/>
                          <a:latin typeface="Raleway" pitchFamily="2" charset="0"/>
                          <a:ea typeface="+mn-ea"/>
                          <a:cs typeface="+mn-cs"/>
                        </a:rPr>
                        <a:t>.</a:t>
                      </a:r>
                    </a:p>
                  </a:txBody>
                  <a:tcPr anchor="ctr"/>
                </a:tc>
                <a:extLst>
                  <a:ext uri="{0D108BD9-81ED-4DB2-BD59-A6C34878D82A}">
                    <a16:rowId xmlns:a16="http://schemas.microsoft.com/office/drawing/2014/main" xmlns="" val="2186630358"/>
                  </a:ext>
                </a:extLst>
              </a:tr>
            </a:tbl>
          </a:graphicData>
        </a:graphic>
      </p:graphicFrame>
      <p:sp>
        <p:nvSpPr>
          <p:cNvPr id="4" name="Rectangle 3">
            <a:extLst>
              <a:ext uri="{FF2B5EF4-FFF2-40B4-BE49-F238E27FC236}">
                <a16:creationId xmlns:a16="http://schemas.microsoft.com/office/drawing/2014/main" xmlns="" id="{24AD8D45-AFE4-CEE5-FAD3-B3A4BC9EB997}"/>
              </a:ext>
            </a:extLst>
          </p:cNvPr>
          <p:cNvSpPr/>
          <p:nvPr/>
        </p:nvSpPr>
        <p:spPr>
          <a:xfrm>
            <a:off x="0" y="6785496"/>
            <a:ext cx="12192000" cy="72504"/>
          </a:xfrm>
          <a:prstGeom prst="rect">
            <a:avLst/>
          </a:prstGeom>
          <a:solidFill>
            <a:srgbClr val="F48120"/>
          </a:solidFill>
          <a:ln w="12700" cap="flat" cmpd="sng" algn="ctr">
            <a:solidFill>
              <a:srgbClr val="F4812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n" panose="02020603050405020304"/>
              <a:ea typeface="+mn-ea"/>
              <a:cs typeface="+mn-cs"/>
            </a:endParaRPr>
          </a:p>
        </p:txBody>
      </p:sp>
      <p:sp>
        <p:nvSpPr>
          <p:cNvPr id="10" name="Text Placeholder 27">
            <a:extLst>
              <a:ext uri="{FF2B5EF4-FFF2-40B4-BE49-F238E27FC236}">
                <a16:creationId xmlns:a16="http://schemas.microsoft.com/office/drawing/2014/main" xmlns="" id="{C8219661-684B-24D3-D26C-204AF40B8D24}"/>
              </a:ext>
            </a:extLst>
          </p:cNvPr>
          <p:cNvSpPr>
            <a:spLocks noGrp="1"/>
          </p:cNvSpPr>
          <p:nvPr>
            <p:ph type="body" sz="quarter" idx="11"/>
          </p:nvPr>
        </p:nvSpPr>
        <p:spPr>
          <a:xfrm>
            <a:off x="474018" y="293795"/>
            <a:ext cx="7269178" cy="659703"/>
          </a:xfrm>
        </p:spPr>
        <p:txBody>
          <a:bodyPr vert="horz" lIns="91440" tIns="45720" rIns="91440" bIns="45720" rtlCol="0">
            <a:noAutofit/>
          </a:bodyPr>
          <a:lstStyle/>
          <a:p>
            <a:r>
              <a:rPr lang="en-IN" sz="2400">
                <a:solidFill>
                  <a:srgbClr val="374D81"/>
                </a:solidFill>
                <a:latin typeface="Raleway" pitchFamily="2" charset="0"/>
              </a:rPr>
              <a:t>GST Refund - Circulars</a:t>
            </a:r>
          </a:p>
          <a:p>
            <a:endParaRPr lang="en-IN" sz="2400">
              <a:solidFill>
                <a:srgbClr val="374D81"/>
              </a:solidFill>
              <a:latin typeface="Raleway" pitchFamily="2" charset="0"/>
            </a:endParaRPr>
          </a:p>
        </p:txBody>
      </p:sp>
    </p:spTree>
    <p:extLst>
      <p:ext uri="{BB962C8B-B14F-4D97-AF65-F5344CB8AC3E}">
        <p14:creationId xmlns:p14="http://schemas.microsoft.com/office/powerpoint/2010/main" val="21244509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DCEE91E-FBDE-608E-1A03-1D65F4B53180}"/>
            </a:ext>
          </a:extLst>
        </p:cNvPr>
        <p:cNvGrpSpPr/>
        <p:nvPr/>
      </p:nvGrpSpPr>
      <p:grpSpPr>
        <a:xfrm>
          <a:off x="0" y="0"/>
          <a:ext cx="0" cy="0"/>
          <a:chOff x="0" y="0"/>
          <a:chExt cx="0" cy="0"/>
        </a:xfrm>
      </p:grpSpPr>
      <p:grpSp>
        <p:nvGrpSpPr>
          <p:cNvPr id="46" name="Group 45">
            <a:extLst>
              <a:ext uri="{FF2B5EF4-FFF2-40B4-BE49-F238E27FC236}">
                <a16:creationId xmlns:a16="http://schemas.microsoft.com/office/drawing/2014/main" xmlns="" id="{DBEF91DA-F595-0F9F-7059-A5BE7F390B87}"/>
              </a:ext>
            </a:extLst>
          </p:cNvPr>
          <p:cNvGrpSpPr/>
          <p:nvPr/>
        </p:nvGrpSpPr>
        <p:grpSpPr>
          <a:xfrm>
            <a:off x="556416" y="761085"/>
            <a:ext cx="2743200" cy="60333"/>
            <a:chOff x="591751" y="962184"/>
            <a:chExt cx="2743200" cy="60333"/>
          </a:xfrm>
        </p:grpSpPr>
        <p:sp>
          <p:nvSpPr>
            <p:cNvPr id="47" name="Rectangle 46">
              <a:extLst>
                <a:ext uri="{FF2B5EF4-FFF2-40B4-BE49-F238E27FC236}">
                  <a16:creationId xmlns:a16="http://schemas.microsoft.com/office/drawing/2014/main" xmlns="" id="{384CEB7A-4F11-7035-A285-BCED21930FC9}"/>
                </a:ext>
              </a:extLst>
            </p:cNvPr>
            <p:cNvSpPr/>
            <p:nvPr/>
          </p:nvSpPr>
          <p:spPr>
            <a:xfrm>
              <a:off x="591751" y="962184"/>
              <a:ext cx="914400" cy="603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sp>
          <p:nvSpPr>
            <p:cNvPr id="48" name="Rectangle 47">
              <a:extLst>
                <a:ext uri="{FF2B5EF4-FFF2-40B4-BE49-F238E27FC236}">
                  <a16:creationId xmlns:a16="http://schemas.microsoft.com/office/drawing/2014/main" xmlns="" id="{0E0115C8-1878-483F-6952-26CCDFE396DF}"/>
                </a:ext>
              </a:extLst>
            </p:cNvPr>
            <p:cNvSpPr/>
            <p:nvPr/>
          </p:nvSpPr>
          <p:spPr>
            <a:xfrm>
              <a:off x="1506151" y="962184"/>
              <a:ext cx="914400" cy="6033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sp>
          <p:nvSpPr>
            <p:cNvPr id="49" name="Rectangle 48">
              <a:extLst>
                <a:ext uri="{FF2B5EF4-FFF2-40B4-BE49-F238E27FC236}">
                  <a16:creationId xmlns:a16="http://schemas.microsoft.com/office/drawing/2014/main" xmlns="" id="{EECAF8A1-2290-FF45-EAC9-80AE49E77587}"/>
                </a:ext>
              </a:extLst>
            </p:cNvPr>
            <p:cNvSpPr/>
            <p:nvPr/>
          </p:nvSpPr>
          <p:spPr>
            <a:xfrm>
              <a:off x="2420551" y="962184"/>
              <a:ext cx="914400" cy="6033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grpSp>
      <p:pic>
        <p:nvPicPr>
          <p:cNvPr id="6" name="Picture 5" descr="A logo with colorful people&#10;&#10;AI-generated content may be incorrect.">
            <a:extLst>
              <a:ext uri="{FF2B5EF4-FFF2-40B4-BE49-F238E27FC236}">
                <a16:creationId xmlns:a16="http://schemas.microsoft.com/office/drawing/2014/main" xmlns="" id="{E51A01D2-915E-E4EF-AF05-E1486D7085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0275" y="-938454"/>
            <a:ext cx="2989736" cy="2989736"/>
          </a:xfrm>
          <a:prstGeom prst="rect">
            <a:avLst/>
          </a:prstGeom>
        </p:spPr>
      </p:pic>
      <p:graphicFrame>
        <p:nvGraphicFramePr>
          <p:cNvPr id="3" name="Table 2">
            <a:extLst>
              <a:ext uri="{FF2B5EF4-FFF2-40B4-BE49-F238E27FC236}">
                <a16:creationId xmlns:a16="http://schemas.microsoft.com/office/drawing/2014/main" xmlns="" id="{DA4781E3-5B79-FA2B-91FD-586613302CBB}"/>
              </a:ext>
            </a:extLst>
          </p:cNvPr>
          <p:cNvGraphicFramePr>
            <a:graphicFrameLocks noGrp="1"/>
          </p:cNvGraphicFramePr>
          <p:nvPr>
            <p:extLst>
              <p:ext uri="{D42A27DB-BD31-4B8C-83A1-F6EECF244321}">
                <p14:modId xmlns:p14="http://schemas.microsoft.com/office/powerpoint/2010/main" val="1183087934"/>
              </p:ext>
            </p:extLst>
          </p:nvPr>
        </p:nvGraphicFramePr>
        <p:xfrm>
          <a:off x="556416" y="972748"/>
          <a:ext cx="11121986" cy="4920052"/>
        </p:xfrm>
        <a:graphic>
          <a:graphicData uri="http://schemas.openxmlformats.org/drawingml/2006/table">
            <a:tbl>
              <a:tblPr firstRow="1" bandRow="1">
                <a:tableStyleId>{2A488322-F2BA-4B5B-9748-0D474271808F}</a:tableStyleId>
              </a:tblPr>
              <a:tblGrid>
                <a:gridCol w="354330">
                  <a:extLst>
                    <a:ext uri="{9D8B030D-6E8A-4147-A177-3AD203B41FA5}">
                      <a16:colId xmlns:a16="http://schemas.microsoft.com/office/drawing/2014/main" xmlns="" val="1291175101"/>
                    </a:ext>
                  </a:extLst>
                </a:gridCol>
                <a:gridCol w="2504071">
                  <a:extLst>
                    <a:ext uri="{9D8B030D-6E8A-4147-A177-3AD203B41FA5}">
                      <a16:colId xmlns:a16="http://schemas.microsoft.com/office/drawing/2014/main" xmlns="" val="2820483766"/>
                    </a:ext>
                  </a:extLst>
                </a:gridCol>
                <a:gridCol w="8263585">
                  <a:extLst>
                    <a:ext uri="{9D8B030D-6E8A-4147-A177-3AD203B41FA5}">
                      <a16:colId xmlns:a16="http://schemas.microsoft.com/office/drawing/2014/main" xmlns="" val="3653102603"/>
                    </a:ext>
                  </a:extLst>
                </a:gridCol>
              </a:tblGrid>
              <a:tr h="333942">
                <a:tc>
                  <a:txBody>
                    <a:bodyPr/>
                    <a:lstStyle/>
                    <a:p>
                      <a:pPr algn="ctr"/>
                      <a:r>
                        <a:rPr lang="en-US" sz="1400">
                          <a:solidFill>
                            <a:schemeClr val="tx1"/>
                          </a:solidFill>
                          <a:latin typeface="Raleway" pitchFamily="2" charset="0"/>
                        </a:rPr>
                        <a:t>#</a:t>
                      </a:r>
                    </a:p>
                  </a:txBody>
                  <a:tcPr anchor="ctr">
                    <a:solidFill>
                      <a:srgbClr val="B9DB37"/>
                    </a:solidFill>
                  </a:tcPr>
                </a:tc>
                <a:tc>
                  <a:txBody>
                    <a:bodyPr/>
                    <a:lstStyle/>
                    <a:p>
                      <a:pPr algn="ctr"/>
                      <a:r>
                        <a:rPr lang="en-US" sz="1400">
                          <a:solidFill>
                            <a:schemeClr val="tx1"/>
                          </a:solidFill>
                          <a:latin typeface="Raleway" pitchFamily="2" charset="0"/>
                        </a:rPr>
                        <a:t>Circular</a:t>
                      </a:r>
                    </a:p>
                  </a:txBody>
                  <a:tcPr anchor="ctr">
                    <a:solidFill>
                      <a:srgbClr val="B9DB37"/>
                    </a:solidFill>
                  </a:tcPr>
                </a:tc>
                <a:tc>
                  <a:txBody>
                    <a:bodyPr/>
                    <a:lstStyle/>
                    <a:p>
                      <a:pPr algn="ctr"/>
                      <a:r>
                        <a:rPr lang="en-US" sz="1400">
                          <a:solidFill>
                            <a:schemeClr val="tx1"/>
                          </a:solidFill>
                          <a:latin typeface="Raleway" pitchFamily="2" charset="0"/>
                        </a:rPr>
                        <a:t>Clarification</a:t>
                      </a:r>
                    </a:p>
                  </a:txBody>
                  <a:tcPr anchor="ctr">
                    <a:solidFill>
                      <a:srgbClr val="B9DB37"/>
                    </a:solidFill>
                  </a:tcPr>
                </a:tc>
                <a:extLst>
                  <a:ext uri="{0D108BD9-81ED-4DB2-BD59-A6C34878D82A}">
                    <a16:rowId xmlns:a16="http://schemas.microsoft.com/office/drawing/2014/main" xmlns="" val="1316195765"/>
                  </a:ext>
                </a:extLst>
              </a:tr>
              <a:tr h="2117230">
                <a:tc>
                  <a:txBody>
                    <a:bodyPr/>
                    <a:lstStyle/>
                    <a:p>
                      <a:pPr algn="ctr"/>
                      <a:endParaRPr lang="en-US" sz="1200">
                        <a:latin typeface="Raleway" pitchFamily="2" charset="0"/>
                      </a:endParaRP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b="0">
                        <a:latin typeface="Raleway" pitchFamily="2" charset="0"/>
                      </a:endParaRPr>
                    </a:p>
                  </a:txBody>
                  <a:tcPr anchor="ctr"/>
                </a:tc>
                <a:tc>
                  <a:txBody>
                    <a:bodyPr/>
                    <a:lstStyle/>
                    <a:p>
                      <a:pPr marL="171450" lvl="0" indent="-171450" algn="just">
                        <a:buFont typeface="Wingdings" panose="05000000000000000000" pitchFamily="2" charset="2"/>
                        <a:buChar char="ü"/>
                      </a:pPr>
                      <a:r>
                        <a:rPr lang="en-IN" sz="1200" b="1" kern="1200">
                          <a:solidFill>
                            <a:schemeClr val="dk1"/>
                          </a:solidFill>
                          <a:effectLst/>
                          <a:latin typeface="Raleway" pitchFamily="2" charset="0"/>
                          <a:ea typeface="+mn-ea"/>
                          <a:cs typeface="+mn-cs"/>
                        </a:rPr>
                        <a:t>Refund of TDS/TCS Credited to Electronic Cash Ledger</a:t>
                      </a:r>
                      <a:endParaRPr lang="en-IN" sz="1200" kern="1200">
                        <a:solidFill>
                          <a:schemeClr val="dk1"/>
                        </a:solidFill>
                        <a:effectLst/>
                        <a:latin typeface="Raleway" pitchFamily="2" charset="0"/>
                        <a:ea typeface="+mn-ea"/>
                        <a:cs typeface="+mn-cs"/>
                      </a:endParaRPr>
                    </a:p>
                    <a:p>
                      <a:pPr marL="182563" indent="0" algn="just"/>
                      <a:r>
                        <a:rPr lang="en-IN" sz="1200" b="1" kern="1200">
                          <a:solidFill>
                            <a:schemeClr val="dk1"/>
                          </a:solidFill>
                          <a:effectLst/>
                          <a:latin typeface="Raleway" pitchFamily="2" charset="0"/>
                          <a:ea typeface="+mn-ea"/>
                          <a:cs typeface="+mn-cs"/>
                        </a:rPr>
                        <a:t>Clarification:</a:t>
                      </a:r>
                      <a:r>
                        <a:rPr lang="en-IN" sz="1200" b="0" kern="1200">
                          <a:solidFill>
                            <a:schemeClr val="dk1"/>
                          </a:solidFill>
                          <a:effectLst/>
                          <a:latin typeface="Raleway" pitchFamily="2" charset="0"/>
                          <a:ea typeface="+mn-ea"/>
                          <a:cs typeface="+mn-cs"/>
                        </a:rPr>
                        <a:t> </a:t>
                      </a:r>
                      <a:r>
                        <a:rPr lang="en-IN" sz="1200" b="1" kern="1200">
                          <a:solidFill>
                            <a:schemeClr val="dk1"/>
                          </a:solidFill>
                          <a:effectLst/>
                          <a:latin typeface="Raleway" pitchFamily="2" charset="0"/>
                          <a:ea typeface="+mn-ea"/>
                          <a:cs typeface="+mn-cs"/>
                        </a:rPr>
                        <a:t>TDS/TCS</a:t>
                      </a:r>
                      <a:r>
                        <a:rPr lang="en-IN" sz="1200" kern="1200">
                          <a:solidFill>
                            <a:schemeClr val="dk1"/>
                          </a:solidFill>
                          <a:effectLst/>
                          <a:latin typeface="Raleway" pitchFamily="2" charset="0"/>
                          <a:ea typeface="+mn-ea"/>
                          <a:cs typeface="+mn-cs"/>
                        </a:rPr>
                        <a:t> credited to the </a:t>
                      </a:r>
                      <a:r>
                        <a:rPr lang="en-IN" sz="1200" b="1" kern="1200">
                          <a:solidFill>
                            <a:schemeClr val="dk1"/>
                          </a:solidFill>
                          <a:effectLst/>
                          <a:latin typeface="Raleway" pitchFamily="2" charset="0"/>
                          <a:ea typeface="+mn-ea"/>
                          <a:cs typeface="+mn-cs"/>
                        </a:rPr>
                        <a:t>electronic cash ledger</a:t>
                      </a:r>
                      <a:r>
                        <a:rPr lang="en-IN" sz="1200" kern="1200">
                          <a:solidFill>
                            <a:schemeClr val="dk1"/>
                          </a:solidFill>
                          <a:effectLst/>
                          <a:latin typeface="Raleway" pitchFamily="2" charset="0"/>
                          <a:ea typeface="+mn-ea"/>
                          <a:cs typeface="+mn-cs"/>
                        </a:rPr>
                        <a:t> is treated as equivalent to cash deposit. </a:t>
                      </a:r>
                      <a:r>
                        <a:rPr lang="en-IN" sz="1200" b="1" kern="1200">
                          <a:solidFill>
                            <a:schemeClr val="dk1"/>
                          </a:solidFill>
                          <a:effectLst/>
                          <a:latin typeface="Raleway" pitchFamily="2" charset="0"/>
                          <a:ea typeface="+mn-ea"/>
                          <a:cs typeface="+mn-cs"/>
                        </a:rPr>
                        <a:t>Not mandatory</a:t>
                      </a:r>
                      <a:r>
                        <a:rPr lang="en-IN" sz="1200" kern="1200">
                          <a:solidFill>
                            <a:schemeClr val="dk1"/>
                          </a:solidFill>
                          <a:effectLst/>
                          <a:latin typeface="Raleway" pitchFamily="2" charset="0"/>
                          <a:ea typeface="+mn-ea"/>
                          <a:cs typeface="+mn-cs"/>
                        </a:rPr>
                        <a:t> to use TDS/TCS only to pay tax liability; can be used as per taxpayer’s discretion. </a:t>
                      </a:r>
                      <a:r>
                        <a:rPr lang="en-IN" sz="1200" b="1" kern="1200">
                          <a:solidFill>
                            <a:schemeClr val="dk1"/>
                          </a:solidFill>
                          <a:effectLst/>
                          <a:latin typeface="Raleway" pitchFamily="2" charset="0"/>
                          <a:ea typeface="+mn-ea"/>
                          <a:cs typeface="+mn-cs"/>
                        </a:rPr>
                        <a:t>Unutilized TDS/TCS</a:t>
                      </a:r>
                      <a:r>
                        <a:rPr lang="en-IN" sz="1200" kern="1200">
                          <a:solidFill>
                            <a:schemeClr val="dk1"/>
                          </a:solidFill>
                          <a:effectLst/>
                          <a:latin typeface="Raleway" pitchFamily="2" charset="0"/>
                          <a:ea typeface="+mn-ea"/>
                          <a:cs typeface="+mn-cs"/>
                        </a:rPr>
                        <a:t> in the cash ledger </a:t>
                      </a:r>
                      <a:r>
                        <a:rPr lang="en-IN" sz="1200" b="1" kern="1200">
                          <a:solidFill>
                            <a:schemeClr val="dk1"/>
                          </a:solidFill>
                          <a:effectLst/>
                          <a:latin typeface="Raleway" pitchFamily="2" charset="0"/>
                          <a:ea typeface="+mn-ea"/>
                          <a:cs typeface="+mn-cs"/>
                        </a:rPr>
                        <a:t>can be claimed as refund</a:t>
                      </a:r>
                      <a:r>
                        <a:rPr lang="en-IN" sz="1200" kern="1200">
                          <a:solidFill>
                            <a:schemeClr val="dk1"/>
                          </a:solidFill>
                          <a:effectLst/>
                          <a:latin typeface="Raleway" pitchFamily="2" charset="0"/>
                          <a:ea typeface="+mn-ea"/>
                          <a:cs typeface="+mn-cs"/>
                        </a:rPr>
                        <a:t> of </a:t>
                      </a:r>
                      <a:r>
                        <a:rPr lang="en-IN" sz="1200" b="1" kern="1200">
                          <a:solidFill>
                            <a:schemeClr val="dk1"/>
                          </a:solidFill>
                          <a:effectLst/>
                          <a:latin typeface="Raleway" pitchFamily="2" charset="0"/>
                          <a:ea typeface="+mn-ea"/>
                          <a:cs typeface="+mn-cs"/>
                        </a:rPr>
                        <a:t>excess cash balance</a:t>
                      </a:r>
                      <a:r>
                        <a:rPr lang="en-IN" sz="1200" kern="1200">
                          <a:solidFill>
                            <a:schemeClr val="dk1"/>
                          </a:solidFill>
                          <a:effectLst/>
                          <a:latin typeface="Raleway" pitchFamily="2" charset="0"/>
                          <a:ea typeface="+mn-ea"/>
                          <a:cs typeface="+mn-cs"/>
                        </a:rPr>
                        <a:t> under </a:t>
                      </a:r>
                      <a:r>
                        <a:rPr lang="en-IN" sz="1200" b="1" kern="1200">
                          <a:solidFill>
                            <a:schemeClr val="dk1"/>
                          </a:solidFill>
                          <a:effectLst/>
                          <a:latin typeface="Raleway" pitchFamily="2" charset="0"/>
                          <a:ea typeface="+mn-ea"/>
                          <a:cs typeface="+mn-cs"/>
                        </a:rPr>
                        <a:t>Section 54(1) proviso</a:t>
                      </a:r>
                      <a:r>
                        <a:rPr lang="en-IN" sz="1200" kern="1200">
                          <a:solidFill>
                            <a:schemeClr val="dk1"/>
                          </a:solidFill>
                          <a:effectLst/>
                          <a:latin typeface="Raleway" pitchFamily="2" charset="0"/>
                          <a:ea typeface="+mn-ea"/>
                          <a:cs typeface="+mn-cs"/>
                        </a:rPr>
                        <a:t>, read with </a:t>
                      </a:r>
                      <a:r>
                        <a:rPr lang="en-IN" sz="1200" b="1" kern="1200">
                          <a:solidFill>
                            <a:schemeClr val="dk1"/>
                          </a:solidFill>
                          <a:effectLst/>
                          <a:latin typeface="Raleway" pitchFamily="2" charset="0"/>
                          <a:ea typeface="+mn-ea"/>
                          <a:cs typeface="+mn-cs"/>
                        </a:rPr>
                        <a:t>Section 49(6)</a:t>
                      </a:r>
                      <a:r>
                        <a:rPr lang="en-IN" sz="1200" kern="1200">
                          <a:solidFill>
                            <a:schemeClr val="dk1"/>
                          </a:solidFill>
                          <a:effectLst/>
                          <a:latin typeface="Raleway" pitchFamily="2" charset="0"/>
                          <a:ea typeface="+mn-ea"/>
                          <a:cs typeface="+mn-cs"/>
                        </a:rPr>
                        <a:t>.</a:t>
                      </a:r>
                    </a:p>
                    <a:p>
                      <a:pPr marL="182563" indent="0" algn="just"/>
                      <a:endParaRPr lang="en-IN" sz="1200" kern="1200">
                        <a:solidFill>
                          <a:schemeClr val="dk1"/>
                        </a:solidFill>
                        <a:effectLst/>
                        <a:latin typeface="Raleway" pitchFamily="2" charset="0"/>
                        <a:ea typeface="+mn-ea"/>
                        <a:cs typeface="+mn-cs"/>
                      </a:endParaRPr>
                    </a:p>
                    <a:p>
                      <a:pPr marL="171450" indent="-171450" algn="just">
                        <a:buFont typeface="Wingdings" panose="05000000000000000000" pitchFamily="2" charset="2"/>
                        <a:buChar char="ü"/>
                      </a:pPr>
                      <a:r>
                        <a:rPr lang="en-IN" sz="1200" b="1" kern="1200">
                          <a:solidFill>
                            <a:schemeClr val="dk1"/>
                          </a:solidFill>
                          <a:effectLst/>
                          <a:latin typeface="Raleway" pitchFamily="2" charset="0"/>
                          <a:ea typeface="+mn-ea"/>
                          <a:cs typeface="+mn-cs"/>
                        </a:rPr>
                        <a:t>Relevant Date for Deemed Export Refunds (Supplier vs Recipient)</a:t>
                      </a:r>
                      <a:endParaRPr lang="en-IN" sz="1200" kern="1200">
                        <a:solidFill>
                          <a:schemeClr val="dk1"/>
                        </a:solidFill>
                        <a:effectLst/>
                        <a:latin typeface="Raleway" pitchFamily="2" charset="0"/>
                        <a:ea typeface="+mn-ea"/>
                        <a:cs typeface="+mn-cs"/>
                      </a:endParaRPr>
                    </a:p>
                    <a:p>
                      <a:pPr marL="182563" indent="0" algn="just"/>
                      <a:r>
                        <a:rPr lang="en-IN" sz="1200" b="1" kern="1200">
                          <a:solidFill>
                            <a:schemeClr val="dk1"/>
                          </a:solidFill>
                          <a:effectLst/>
                          <a:latin typeface="Raleway" pitchFamily="2" charset="0"/>
                          <a:ea typeface="+mn-ea"/>
                          <a:cs typeface="+mn-cs"/>
                        </a:rPr>
                        <a:t>Clarification: </a:t>
                      </a:r>
                      <a:r>
                        <a:rPr lang="en-IN" sz="1200" kern="1200">
                          <a:solidFill>
                            <a:schemeClr val="dk1"/>
                          </a:solidFill>
                          <a:effectLst/>
                          <a:latin typeface="Raleway" pitchFamily="2" charset="0"/>
                          <a:ea typeface="+mn-ea"/>
                          <a:cs typeface="+mn-cs"/>
                        </a:rPr>
                        <a:t>Clause </a:t>
                      </a:r>
                      <a:r>
                        <a:rPr lang="en-IN" sz="1200" b="1" kern="1200">
                          <a:solidFill>
                            <a:schemeClr val="dk1"/>
                          </a:solidFill>
                          <a:effectLst/>
                          <a:latin typeface="Raleway" pitchFamily="2" charset="0"/>
                          <a:ea typeface="+mn-ea"/>
                          <a:cs typeface="+mn-cs"/>
                        </a:rPr>
                        <a:t>(b) of Explanation (2) to Section 54</a:t>
                      </a:r>
                      <a:r>
                        <a:rPr lang="en-IN" sz="1200" kern="1200">
                          <a:solidFill>
                            <a:schemeClr val="dk1"/>
                          </a:solidFill>
                          <a:effectLst/>
                          <a:latin typeface="Raleway" pitchFamily="2" charset="0"/>
                          <a:ea typeface="+mn-ea"/>
                          <a:cs typeface="+mn-cs"/>
                        </a:rPr>
                        <a:t> applies to </a:t>
                      </a:r>
                      <a:r>
                        <a:rPr lang="en-IN" sz="1200" b="1" kern="1200">
                          <a:solidFill>
                            <a:schemeClr val="dk1"/>
                          </a:solidFill>
                          <a:effectLst/>
                          <a:latin typeface="Raleway" pitchFamily="2" charset="0"/>
                          <a:ea typeface="+mn-ea"/>
                          <a:cs typeface="+mn-cs"/>
                        </a:rPr>
                        <a:t>deemed export refunds</a:t>
                      </a:r>
                      <a:r>
                        <a:rPr lang="en-IN" sz="1200" kern="1200">
                          <a:solidFill>
                            <a:schemeClr val="dk1"/>
                          </a:solidFill>
                          <a:effectLst/>
                          <a:latin typeface="Raleway" pitchFamily="2" charset="0"/>
                          <a:ea typeface="+mn-ea"/>
                          <a:cs typeface="+mn-cs"/>
                        </a:rPr>
                        <a:t>, </a:t>
                      </a:r>
                      <a:r>
                        <a:rPr lang="en-IN" sz="1200" b="1" kern="1200">
                          <a:solidFill>
                            <a:schemeClr val="dk1"/>
                          </a:solidFill>
                          <a:effectLst/>
                          <a:latin typeface="Raleway" pitchFamily="2" charset="0"/>
                          <a:ea typeface="+mn-ea"/>
                          <a:cs typeface="+mn-cs"/>
                        </a:rPr>
                        <a:t>regardless</a:t>
                      </a:r>
                      <a:r>
                        <a:rPr lang="en-IN" sz="1200" kern="1200">
                          <a:solidFill>
                            <a:schemeClr val="dk1"/>
                          </a:solidFill>
                          <a:effectLst/>
                          <a:latin typeface="Raleway" pitchFamily="2" charset="0"/>
                          <a:ea typeface="+mn-ea"/>
                          <a:cs typeface="+mn-cs"/>
                        </a:rPr>
                        <a:t> of whether refund is claimed by the </a:t>
                      </a:r>
                      <a:r>
                        <a:rPr lang="en-IN" sz="1200" b="1" kern="1200">
                          <a:solidFill>
                            <a:schemeClr val="dk1"/>
                          </a:solidFill>
                          <a:effectLst/>
                          <a:latin typeface="Raleway" pitchFamily="2" charset="0"/>
                          <a:ea typeface="+mn-ea"/>
                          <a:cs typeface="+mn-cs"/>
                        </a:rPr>
                        <a:t>supplier or recipient</a:t>
                      </a:r>
                      <a:r>
                        <a:rPr lang="en-IN" sz="1200" kern="1200">
                          <a:solidFill>
                            <a:schemeClr val="dk1"/>
                          </a:solidFill>
                          <a:effectLst/>
                          <a:latin typeface="Raleway" pitchFamily="2" charset="0"/>
                          <a:ea typeface="+mn-ea"/>
                          <a:cs typeface="+mn-cs"/>
                        </a:rPr>
                        <a:t>. Since </a:t>
                      </a:r>
                      <a:r>
                        <a:rPr lang="en-IN" sz="1200" b="1" kern="1200">
                          <a:solidFill>
                            <a:schemeClr val="dk1"/>
                          </a:solidFill>
                          <a:effectLst/>
                          <a:latin typeface="Raleway" pitchFamily="2" charset="0"/>
                          <a:ea typeface="+mn-ea"/>
                          <a:cs typeface="+mn-cs"/>
                        </a:rPr>
                        <a:t>tax is paid by the supplier</a:t>
                      </a:r>
                      <a:r>
                        <a:rPr lang="en-IN" sz="1200" kern="1200">
                          <a:solidFill>
                            <a:schemeClr val="dk1"/>
                          </a:solidFill>
                          <a:effectLst/>
                          <a:latin typeface="Raleway" pitchFamily="2" charset="0"/>
                          <a:ea typeface="+mn-ea"/>
                          <a:cs typeface="+mn-cs"/>
                        </a:rPr>
                        <a:t>, the </a:t>
                      </a:r>
                      <a:r>
                        <a:rPr lang="en-IN" sz="1200" b="1" kern="1200">
                          <a:solidFill>
                            <a:schemeClr val="dk1"/>
                          </a:solidFill>
                          <a:effectLst/>
                          <a:latin typeface="Raleway" pitchFamily="2" charset="0"/>
                          <a:ea typeface="+mn-ea"/>
                          <a:cs typeface="+mn-cs"/>
                        </a:rPr>
                        <a:t>relevant date</a:t>
                      </a:r>
                      <a:r>
                        <a:rPr lang="en-IN" sz="1200" kern="1200">
                          <a:solidFill>
                            <a:schemeClr val="dk1"/>
                          </a:solidFill>
                          <a:effectLst/>
                          <a:latin typeface="Raleway" pitchFamily="2" charset="0"/>
                          <a:ea typeface="+mn-ea"/>
                          <a:cs typeface="+mn-cs"/>
                        </a:rPr>
                        <a:t> is the </a:t>
                      </a:r>
                      <a:r>
                        <a:rPr lang="en-IN" sz="1200" b="1" kern="1200">
                          <a:solidFill>
                            <a:schemeClr val="dk1"/>
                          </a:solidFill>
                          <a:effectLst/>
                          <a:latin typeface="Raleway" pitchFamily="2" charset="0"/>
                          <a:ea typeface="+mn-ea"/>
                          <a:cs typeface="+mn-cs"/>
                        </a:rPr>
                        <a:t>date of filing of return by the supplier</a:t>
                      </a:r>
                      <a:r>
                        <a:rPr lang="en-IN" sz="1200" kern="1200">
                          <a:solidFill>
                            <a:schemeClr val="dk1"/>
                          </a:solidFill>
                          <a:effectLst/>
                          <a:latin typeface="Raleway" pitchFamily="2" charset="0"/>
                          <a:ea typeface="+mn-ea"/>
                          <a:cs typeface="+mn-cs"/>
                        </a:rPr>
                        <a:t> for the relevant tax period.</a:t>
                      </a:r>
                    </a:p>
                  </a:txBody>
                  <a:tcPr anchor="ctr"/>
                </a:tc>
                <a:extLst>
                  <a:ext uri="{0D108BD9-81ED-4DB2-BD59-A6C34878D82A}">
                    <a16:rowId xmlns:a16="http://schemas.microsoft.com/office/drawing/2014/main" xmlns="" val="3265350017"/>
                  </a:ext>
                </a:extLst>
              </a:tr>
              <a:tr h="1938967">
                <a:tc>
                  <a:txBody>
                    <a:bodyPr/>
                    <a:lstStyle/>
                    <a:p>
                      <a:pPr algn="ctr"/>
                      <a:r>
                        <a:rPr lang="en-US" sz="1200">
                          <a:latin typeface="Raleway" pitchFamily="2" charset="0"/>
                        </a:rPr>
                        <a:t>6</a:t>
                      </a:r>
                    </a:p>
                  </a:txBody>
                  <a:tcPr anchor="ctr"/>
                </a:tc>
                <a:tc>
                  <a:txBody>
                    <a:bodyPr/>
                    <a:lstStyle/>
                    <a:p>
                      <a:r>
                        <a:rPr lang="en-US" sz="1200" b="0" i="0" u="none" strike="noStrike" kern="1200" baseline="0">
                          <a:solidFill>
                            <a:schemeClr val="dk1"/>
                          </a:solidFill>
                          <a:latin typeface="Raleway" pitchFamily="2" charset="0"/>
                          <a:ea typeface="+mn-ea"/>
                          <a:cs typeface="+mn-cs"/>
                        </a:rPr>
                        <a:t> </a:t>
                      </a:r>
                      <a:r>
                        <a:rPr lang="en-US" sz="1200" b="1" i="0" u="none" strike="noStrike" kern="1200" baseline="0">
                          <a:solidFill>
                            <a:schemeClr val="dk1"/>
                          </a:solidFill>
                          <a:latin typeface="Raleway" pitchFamily="2" charset="0"/>
                          <a:ea typeface="+mn-ea"/>
                          <a:cs typeface="+mn-cs"/>
                        </a:rPr>
                        <a:t>Circular No. 173/05/2022-GST </a:t>
                      </a:r>
                      <a:r>
                        <a:rPr lang="en-US" sz="1200" b="0" i="0" u="none" strike="noStrike" kern="1200" baseline="0">
                          <a:solidFill>
                            <a:schemeClr val="dk1"/>
                          </a:solidFill>
                          <a:latin typeface="Raleway" pitchFamily="2" charset="0"/>
                          <a:ea typeface="+mn-ea"/>
                          <a:cs typeface="+mn-cs"/>
                        </a:rPr>
                        <a:t>dated 06-07-2022</a:t>
                      </a:r>
                      <a:endParaRPr lang="en-US" sz="1200" b="0">
                        <a:latin typeface="Raleway" pitchFamily="2" charset="0"/>
                      </a:endParaRPr>
                    </a:p>
                  </a:txBody>
                  <a:tcPr anchor="ctr"/>
                </a:tc>
                <a:tc>
                  <a:txBody>
                    <a:bodyPr/>
                    <a:lstStyle/>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1200" b="1">
                        <a:latin typeface="Raleway" pitchFamily="2" charset="0"/>
                      </a:endParaRP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200" b="1">
                          <a:latin typeface="Raleway" pitchFamily="2" charset="0"/>
                        </a:rPr>
                        <a:t>When Refund Is Not Allowed</a:t>
                      </a:r>
                      <a:r>
                        <a:rPr lang="en-US" sz="1200">
                          <a:latin typeface="Raleway" pitchFamily="2" charset="0"/>
                        </a:rPr>
                        <a:t>: If </a:t>
                      </a:r>
                      <a:r>
                        <a:rPr lang="en-US" sz="1200" b="1">
                          <a:latin typeface="Raleway" pitchFamily="2" charset="0"/>
                        </a:rPr>
                        <a:t>input and output goods are the same</a:t>
                      </a:r>
                      <a:r>
                        <a:rPr lang="en-US" sz="1200">
                          <a:latin typeface="Raleway" pitchFamily="2" charset="0"/>
                        </a:rPr>
                        <a:t>, and the difference in tax rate is due to </a:t>
                      </a:r>
                      <a:r>
                        <a:rPr lang="en-US" sz="1200" b="1">
                          <a:latin typeface="Raleway" pitchFamily="2" charset="0"/>
                        </a:rPr>
                        <a:t>rate changes over time </a:t>
                      </a:r>
                      <a:r>
                        <a:rPr lang="en-US" sz="1200">
                          <a:latin typeface="Raleway" pitchFamily="2" charset="0"/>
                        </a:rPr>
                        <a:t>(i.e., historical rate difference), </a:t>
                      </a:r>
                      <a:r>
                        <a:rPr lang="en-US" sz="1200" b="1">
                          <a:latin typeface="Raleway" pitchFamily="2" charset="0"/>
                        </a:rPr>
                        <a:t>refund is not allowed</a:t>
                      </a:r>
                      <a:r>
                        <a:rPr lang="en-US" sz="1200">
                          <a:latin typeface="Raleway" pitchFamily="2" charset="0"/>
                        </a:rPr>
                        <a:t>. Such cases do not qualify under Section 54(3)(ii) of the CGST Act.</a:t>
                      </a: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a:latin typeface="Raleway" pitchFamily="2" charset="0"/>
                      </a:endParaRP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200" b="1">
                          <a:latin typeface="Raleway" pitchFamily="2" charset="0"/>
                        </a:rPr>
                        <a:t>When Refund Is Allowed</a:t>
                      </a:r>
                      <a:r>
                        <a:rPr lang="en-US" sz="1200">
                          <a:latin typeface="Raleway" pitchFamily="2" charset="0"/>
                        </a:rPr>
                        <a:t>: If input and output goods are the same but </a:t>
                      </a:r>
                      <a:r>
                        <a:rPr lang="en-US" sz="1200" b="1">
                          <a:latin typeface="Raleway" pitchFamily="2" charset="0"/>
                        </a:rPr>
                        <a:t>output is taxed at a lower rate</a:t>
                      </a:r>
                      <a:r>
                        <a:rPr lang="en-US" sz="1200">
                          <a:latin typeface="Raleway" pitchFamily="2" charset="0"/>
                        </a:rPr>
                        <a:t> due to a </a:t>
                      </a:r>
                      <a:r>
                        <a:rPr lang="en-US" sz="1200" b="1">
                          <a:latin typeface="Raleway" pitchFamily="2" charset="0"/>
                        </a:rPr>
                        <a:t>concessional notification</a:t>
                      </a:r>
                      <a:r>
                        <a:rPr lang="en-US" sz="1200">
                          <a:latin typeface="Raleway" pitchFamily="2" charset="0"/>
                        </a:rPr>
                        <a:t> (e.g., exemption or reduced rate notification) and the </a:t>
                      </a:r>
                      <a:r>
                        <a:rPr lang="en-US" sz="1200" b="1">
                          <a:latin typeface="Raleway" pitchFamily="2" charset="0"/>
                        </a:rPr>
                        <a:t>input is taxed at a higher rate</a:t>
                      </a:r>
                      <a:r>
                        <a:rPr lang="en-US" sz="1200">
                          <a:latin typeface="Raleway" pitchFamily="2" charset="0"/>
                        </a:rPr>
                        <a:t> at the same point in time, Then the </a:t>
                      </a:r>
                      <a:r>
                        <a:rPr lang="en-US" sz="1200" b="1">
                          <a:latin typeface="Raleway" pitchFamily="2" charset="0"/>
                        </a:rPr>
                        <a:t>accumulated ITC is eligible for refund </a:t>
                      </a:r>
                      <a:r>
                        <a:rPr lang="en-US" sz="1200">
                          <a:latin typeface="Raleway" pitchFamily="2" charset="0"/>
                        </a:rPr>
                        <a:t>under Section 54(3)(ii).</a:t>
                      </a: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a:latin typeface="Raleway" pitchFamily="2" charset="0"/>
                      </a:endParaRP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200" b="1">
                          <a:latin typeface="Raleway" pitchFamily="2" charset="0"/>
                        </a:rPr>
                        <a:t>Exceptions </a:t>
                      </a:r>
                      <a:r>
                        <a:rPr lang="en-US" sz="1200">
                          <a:latin typeface="Raleway" pitchFamily="2" charset="0"/>
                        </a:rPr>
                        <a:t>– Refund Not Allowed If:</a:t>
                      </a:r>
                    </a:p>
                    <a:p>
                      <a:pPr marL="182563"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a:latin typeface="Raleway" pitchFamily="2" charset="0"/>
                        </a:rPr>
                        <a:t>Output supply is:</a:t>
                      </a:r>
                    </a:p>
                    <a:p>
                      <a:pPr marL="354013"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a:latin typeface="Raleway" pitchFamily="2" charset="0"/>
                        </a:rPr>
                        <a:t>Nil-rated</a:t>
                      </a:r>
                    </a:p>
                    <a:p>
                      <a:pPr marL="354013"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a:latin typeface="Raleway" pitchFamily="2" charset="0"/>
                        </a:rPr>
                        <a:t>Fully exempted</a:t>
                      </a:r>
                    </a:p>
                  </a:txBody>
                  <a:tcPr anchor="ctr"/>
                </a:tc>
                <a:extLst>
                  <a:ext uri="{0D108BD9-81ED-4DB2-BD59-A6C34878D82A}">
                    <a16:rowId xmlns:a16="http://schemas.microsoft.com/office/drawing/2014/main" xmlns="" val="3687906426"/>
                  </a:ext>
                </a:extLst>
              </a:tr>
            </a:tbl>
          </a:graphicData>
        </a:graphic>
      </p:graphicFrame>
      <p:sp>
        <p:nvSpPr>
          <p:cNvPr id="4" name="Rectangle 3">
            <a:extLst>
              <a:ext uri="{FF2B5EF4-FFF2-40B4-BE49-F238E27FC236}">
                <a16:creationId xmlns:a16="http://schemas.microsoft.com/office/drawing/2014/main" xmlns="" id="{EDB8ED1B-AC7D-A8AC-12FA-DA1A562767A8}"/>
              </a:ext>
            </a:extLst>
          </p:cNvPr>
          <p:cNvSpPr/>
          <p:nvPr/>
        </p:nvSpPr>
        <p:spPr>
          <a:xfrm>
            <a:off x="0" y="6785496"/>
            <a:ext cx="12192000" cy="72504"/>
          </a:xfrm>
          <a:prstGeom prst="rect">
            <a:avLst/>
          </a:prstGeom>
          <a:solidFill>
            <a:srgbClr val="F48120"/>
          </a:solidFill>
          <a:ln w="12700" cap="flat" cmpd="sng" algn="ctr">
            <a:solidFill>
              <a:srgbClr val="F4812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n" panose="02020603050405020304"/>
              <a:ea typeface="+mn-ea"/>
              <a:cs typeface="+mn-cs"/>
            </a:endParaRPr>
          </a:p>
        </p:txBody>
      </p:sp>
      <p:sp>
        <p:nvSpPr>
          <p:cNvPr id="8" name="Text Placeholder 27">
            <a:extLst>
              <a:ext uri="{FF2B5EF4-FFF2-40B4-BE49-F238E27FC236}">
                <a16:creationId xmlns:a16="http://schemas.microsoft.com/office/drawing/2014/main" xmlns="" id="{168ABC38-C3CC-A292-9140-11F6A1D008E4}"/>
              </a:ext>
            </a:extLst>
          </p:cNvPr>
          <p:cNvSpPr>
            <a:spLocks noGrp="1"/>
          </p:cNvSpPr>
          <p:nvPr>
            <p:ph type="body" sz="quarter" idx="11"/>
          </p:nvPr>
        </p:nvSpPr>
        <p:spPr>
          <a:xfrm>
            <a:off x="474018" y="293795"/>
            <a:ext cx="7269178" cy="659703"/>
          </a:xfrm>
        </p:spPr>
        <p:txBody>
          <a:bodyPr vert="horz" lIns="91440" tIns="45720" rIns="91440" bIns="45720" rtlCol="0">
            <a:noAutofit/>
          </a:bodyPr>
          <a:lstStyle/>
          <a:p>
            <a:r>
              <a:rPr lang="en-IN" sz="2400">
                <a:solidFill>
                  <a:srgbClr val="374D81"/>
                </a:solidFill>
                <a:latin typeface="Raleway" pitchFamily="2" charset="0"/>
              </a:rPr>
              <a:t>GST Refund - Circulars</a:t>
            </a:r>
          </a:p>
          <a:p>
            <a:endParaRPr lang="en-IN" sz="2400">
              <a:solidFill>
                <a:srgbClr val="374D81"/>
              </a:solidFill>
              <a:latin typeface="Raleway" pitchFamily="2" charset="0"/>
            </a:endParaRPr>
          </a:p>
        </p:txBody>
      </p:sp>
    </p:spTree>
    <p:extLst>
      <p:ext uri="{BB962C8B-B14F-4D97-AF65-F5344CB8AC3E}">
        <p14:creationId xmlns:p14="http://schemas.microsoft.com/office/powerpoint/2010/main" val="23353708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13DAAB3-C336-AC10-D5EB-BC6169E7234C}"/>
            </a:ext>
          </a:extLst>
        </p:cNvPr>
        <p:cNvGrpSpPr/>
        <p:nvPr/>
      </p:nvGrpSpPr>
      <p:grpSpPr>
        <a:xfrm>
          <a:off x="0" y="0"/>
          <a:ext cx="0" cy="0"/>
          <a:chOff x="0" y="0"/>
          <a:chExt cx="0" cy="0"/>
        </a:xfrm>
      </p:grpSpPr>
      <p:grpSp>
        <p:nvGrpSpPr>
          <p:cNvPr id="46" name="Group 45">
            <a:extLst>
              <a:ext uri="{FF2B5EF4-FFF2-40B4-BE49-F238E27FC236}">
                <a16:creationId xmlns:a16="http://schemas.microsoft.com/office/drawing/2014/main" xmlns="" id="{8E423C31-CF10-A19C-02E5-8B131B8A1141}"/>
              </a:ext>
            </a:extLst>
          </p:cNvPr>
          <p:cNvGrpSpPr/>
          <p:nvPr/>
        </p:nvGrpSpPr>
        <p:grpSpPr>
          <a:xfrm>
            <a:off x="556416" y="761085"/>
            <a:ext cx="2743200" cy="60333"/>
            <a:chOff x="591751" y="962184"/>
            <a:chExt cx="2743200" cy="60333"/>
          </a:xfrm>
        </p:grpSpPr>
        <p:sp>
          <p:nvSpPr>
            <p:cNvPr id="47" name="Rectangle 46">
              <a:extLst>
                <a:ext uri="{FF2B5EF4-FFF2-40B4-BE49-F238E27FC236}">
                  <a16:creationId xmlns:a16="http://schemas.microsoft.com/office/drawing/2014/main" xmlns="" id="{B98B3724-E725-C395-EEA5-2B9BD5C6E8DB}"/>
                </a:ext>
              </a:extLst>
            </p:cNvPr>
            <p:cNvSpPr/>
            <p:nvPr/>
          </p:nvSpPr>
          <p:spPr>
            <a:xfrm>
              <a:off x="591751" y="962184"/>
              <a:ext cx="914400" cy="603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sp>
          <p:nvSpPr>
            <p:cNvPr id="48" name="Rectangle 47">
              <a:extLst>
                <a:ext uri="{FF2B5EF4-FFF2-40B4-BE49-F238E27FC236}">
                  <a16:creationId xmlns:a16="http://schemas.microsoft.com/office/drawing/2014/main" xmlns="" id="{05474BB7-1632-4EE0-54AD-B2F9D1B58FB9}"/>
                </a:ext>
              </a:extLst>
            </p:cNvPr>
            <p:cNvSpPr/>
            <p:nvPr/>
          </p:nvSpPr>
          <p:spPr>
            <a:xfrm>
              <a:off x="1506151" y="962184"/>
              <a:ext cx="914400" cy="6033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sp>
          <p:nvSpPr>
            <p:cNvPr id="49" name="Rectangle 48">
              <a:extLst>
                <a:ext uri="{FF2B5EF4-FFF2-40B4-BE49-F238E27FC236}">
                  <a16:creationId xmlns:a16="http://schemas.microsoft.com/office/drawing/2014/main" xmlns="" id="{A4C67A93-FEC7-FBDF-1EEC-6C1F89BC4CD6}"/>
                </a:ext>
              </a:extLst>
            </p:cNvPr>
            <p:cNvSpPr/>
            <p:nvPr/>
          </p:nvSpPr>
          <p:spPr>
            <a:xfrm>
              <a:off x="2420551" y="962184"/>
              <a:ext cx="914400" cy="6033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grpSp>
      <p:pic>
        <p:nvPicPr>
          <p:cNvPr id="6" name="Picture 5" descr="A logo with colorful people&#10;&#10;AI-generated content may be incorrect.">
            <a:extLst>
              <a:ext uri="{FF2B5EF4-FFF2-40B4-BE49-F238E27FC236}">
                <a16:creationId xmlns:a16="http://schemas.microsoft.com/office/drawing/2014/main" xmlns="" id="{9021C173-6B75-717E-5F81-7EA593599D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0275" y="-938454"/>
            <a:ext cx="2989736" cy="2989736"/>
          </a:xfrm>
          <a:prstGeom prst="rect">
            <a:avLst/>
          </a:prstGeom>
        </p:spPr>
      </p:pic>
      <p:graphicFrame>
        <p:nvGraphicFramePr>
          <p:cNvPr id="3" name="Table 2">
            <a:extLst>
              <a:ext uri="{FF2B5EF4-FFF2-40B4-BE49-F238E27FC236}">
                <a16:creationId xmlns:a16="http://schemas.microsoft.com/office/drawing/2014/main" xmlns="" id="{CC073309-283D-58C6-BDF7-0DECD623AC0C}"/>
              </a:ext>
            </a:extLst>
          </p:cNvPr>
          <p:cNvGraphicFramePr>
            <a:graphicFrameLocks noGrp="1"/>
          </p:cNvGraphicFramePr>
          <p:nvPr>
            <p:extLst>
              <p:ext uri="{D42A27DB-BD31-4B8C-83A1-F6EECF244321}">
                <p14:modId xmlns:p14="http://schemas.microsoft.com/office/powerpoint/2010/main" val="1412808498"/>
              </p:ext>
            </p:extLst>
          </p:nvPr>
        </p:nvGraphicFramePr>
        <p:xfrm>
          <a:off x="556416" y="953498"/>
          <a:ext cx="11121986" cy="4969782"/>
        </p:xfrm>
        <a:graphic>
          <a:graphicData uri="http://schemas.openxmlformats.org/drawingml/2006/table">
            <a:tbl>
              <a:tblPr firstRow="1" bandRow="1">
                <a:tableStyleId>{2A488322-F2BA-4B5B-9748-0D474271808F}</a:tableStyleId>
              </a:tblPr>
              <a:tblGrid>
                <a:gridCol w="354330">
                  <a:extLst>
                    <a:ext uri="{9D8B030D-6E8A-4147-A177-3AD203B41FA5}">
                      <a16:colId xmlns:a16="http://schemas.microsoft.com/office/drawing/2014/main" xmlns="" val="1291175101"/>
                    </a:ext>
                  </a:extLst>
                </a:gridCol>
                <a:gridCol w="2504071">
                  <a:extLst>
                    <a:ext uri="{9D8B030D-6E8A-4147-A177-3AD203B41FA5}">
                      <a16:colId xmlns:a16="http://schemas.microsoft.com/office/drawing/2014/main" xmlns="" val="2820483766"/>
                    </a:ext>
                  </a:extLst>
                </a:gridCol>
                <a:gridCol w="8263585">
                  <a:extLst>
                    <a:ext uri="{9D8B030D-6E8A-4147-A177-3AD203B41FA5}">
                      <a16:colId xmlns:a16="http://schemas.microsoft.com/office/drawing/2014/main" xmlns="" val="3653102603"/>
                    </a:ext>
                  </a:extLst>
                </a:gridCol>
              </a:tblGrid>
              <a:tr h="365425">
                <a:tc>
                  <a:txBody>
                    <a:bodyPr/>
                    <a:lstStyle/>
                    <a:p>
                      <a:pPr algn="ctr"/>
                      <a:r>
                        <a:rPr lang="en-US" sz="1400">
                          <a:solidFill>
                            <a:schemeClr val="tx1"/>
                          </a:solidFill>
                          <a:latin typeface="Raleway" pitchFamily="2" charset="0"/>
                        </a:rPr>
                        <a:t>#</a:t>
                      </a:r>
                    </a:p>
                  </a:txBody>
                  <a:tcPr anchor="ctr">
                    <a:solidFill>
                      <a:srgbClr val="B9DB37"/>
                    </a:solidFill>
                  </a:tcPr>
                </a:tc>
                <a:tc>
                  <a:txBody>
                    <a:bodyPr/>
                    <a:lstStyle/>
                    <a:p>
                      <a:pPr algn="ctr"/>
                      <a:r>
                        <a:rPr lang="en-US" sz="1400">
                          <a:solidFill>
                            <a:schemeClr val="tx1"/>
                          </a:solidFill>
                          <a:latin typeface="Raleway" pitchFamily="2" charset="0"/>
                        </a:rPr>
                        <a:t>Circular</a:t>
                      </a:r>
                    </a:p>
                  </a:txBody>
                  <a:tcPr anchor="ctr">
                    <a:solidFill>
                      <a:srgbClr val="B9DB37"/>
                    </a:solidFill>
                  </a:tcPr>
                </a:tc>
                <a:tc>
                  <a:txBody>
                    <a:bodyPr/>
                    <a:lstStyle/>
                    <a:p>
                      <a:pPr algn="ctr"/>
                      <a:r>
                        <a:rPr lang="en-US" sz="1400">
                          <a:solidFill>
                            <a:schemeClr val="tx1"/>
                          </a:solidFill>
                          <a:latin typeface="Raleway" pitchFamily="2" charset="0"/>
                        </a:rPr>
                        <a:t>Clarification</a:t>
                      </a:r>
                    </a:p>
                  </a:txBody>
                  <a:tcPr anchor="ctr">
                    <a:solidFill>
                      <a:srgbClr val="B9DB37"/>
                    </a:solidFill>
                  </a:tcPr>
                </a:tc>
                <a:extLst>
                  <a:ext uri="{0D108BD9-81ED-4DB2-BD59-A6C34878D82A}">
                    <a16:rowId xmlns:a16="http://schemas.microsoft.com/office/drawing/2014/main" xmlns="" val="1316195765"/>
                  </a:ext>
                </a:extLst>
              </a:tr>
              <a:tr h="1644413">
                <a:tc>
                  <a:txBody>
                    <a:bodyPr/>
                    <a:lstStyle/>
                    <a:p>
                      <a:pPr algn="ctr"/>
                      <a:r>
                        <a:rPr lang="en-US" sz="1200">
                          <a:latin typeface="Raleway" pitchFamily="2" charset="0"/>
                        </a:rPr>
                        <a:t>7</a:t>
                      </a:r>
                    </a:p>
                  </a:txBody>
                  <a:tcPr anchor="ctr"/>
                </a:tc>
                <a:tc>
                  <a:txBody>
                    <a:bodyPr/>
                    <a:lstStyle/>
                    <a:p>
                      <a:r>
                        <a:rPr lang="en-US" sz="1200" b="1" i="0" u="none" strike="noStrike" kern="1200" baseline="0">
                          <a:solidFill>
                            <a:schemeClr val="dk1"/>
                          </a:solidFill>
                          <a:latin typeface="Raleway" pitchFamily="2" charset="0"/>
                          <a:ea typeface="+mn-ea"/>
                          <a:cs typeface="+mn-cs"/>
                        </a:rPr>
                        <a:t>Circular No. 181/13/2022-GST </a:t>
                      </a:r>
                      <a:r>
                        <a:rPr lang="en-US" sz="1200" b="0" i="0" u="none" strike="noStrike" kern="1200" baseline="0">
                          <a:solidFill>
                            <a:schemeClr val="dk1"/>
                          </a:solidFill>
                          <a:latin typeface="Raleway" pitchFamily="2" charset="0"/>
                          <a:ea typeface="+mn-ea"/>
                          <a:cs typeface="+mn-cs"/>
                        </a:rPr>
                        <a:t>dated </a:t>
                      </a:r>
                      <a:r>
                        <a:rPr lang="en-US" sz="1200" b="1" i="0" u="none" strike="noStrike" kern="1200" baseline="0">
                          <a:solidFill>
                            <a:schemeClr val="dk1"/>
                          </a:solidFill>
                          <a:latin typeface="Raleway" pitchFamily="2" charset="0"/>
                          <a:ea typeface="+mn-ea"/>
                          <a:cs typeface="+mn-cs"/>
                        </a:rPr>
                        <a:t>10-11-2022</a:t>
                      </a:r>
                      <a:endParaRPr lang="en-US" sz="1200" b="1">
                        <a:latin typeface="Raleway" pitchFamily="2" charset="0"/>
                      </a:endParaRPr>
                    </a:p>
                  </a:txBody>
                  <a:tcPr anchor="ctr"/>
                </a:tc>
                <a:tc>
                  <a:txBody>
                    <a:bodyPr/>
                    <a:lstStyle/>
                    <a:p>
                      <a:pPr marL="171450" indent="-171450" algn="just">
                        <a:buFont typeface="Wingdings" panose="05000000000000000000" pitchFamily="2" charset="2"/>
                        <a:buChar char="ü"/>
                      </a:pPr>
                      <a:r>
                        <a:rPr lang="en-US" sz="1200" b="1">
                          <a:latin typeface="Raleway" pitchFamily="2" charset="0"/>
                        </a:rPr>
                        <a:t>Amended Refund Formula (Rule 89(5)): </a:t>
                      </a:r>
                      <a:r>
                        <a:rPr lang="en-US" sz="1200">
                          <a:latin typeface="Raleway" pitchFamily="2" charset="0"/>
                        </a:rPr>
                        <a:t>New formula for refund of ITC under IDS applies only to refund applications filed on or after 05.07.2022. Refund applications filed before 05.07.2022 will be processed as per the old formula (pre-amendment).</a:t>
                      </a:r>
                    </a:p>
                    <a:p>
                      <a:pPr marL="171450" indent="-171450" algn="just">
                        <a:buFont typeface="Wingdings" panose="05000000000000000000" pitchFamily="2" charset="2"/>
                        <a:buChar char="ü"/>
                      </a:pPr>
                      <a:r>
                        <a:rPr lang="en-US" sz="1200" b="1">
                          <a:latin typeface="Raleway" pitchFamily="2" charset="0"/>
                        </a:rPr>
                        <a:t>Restriction on Refund for Specified Goods (Chapter 15 &amp; 27)</a:t>
                      </a:r>
                      <a:r>
                        <a:rPr lang="en-US" sz="1200">
                          <a:latin typeface="Raleway" pitchFamily="2" charset="0"/>
                        </a:rPr>
                        <a:t>: Refund of </a:t>
                      </a:r>
                      <a:r>
                        <a:rPr lang="en-US" sz="1200" err="1">
                          <a:latin typeface="Raleway" pitchFamily="2" charset="0"/>
                        </a:rPr>
                        <a:t>unutilised</a:t>
                      </a:r>
                      <a:r>
                        <a:rPr lang="en-US" sz="1200">
                          <a:latin typeface="Raleway" pitchFamily="2" charset="0"/>
                        </a:rPr>
                        <a:t> ITC under IDS is restricted for goods under Chapter 15 (animal/vegetable fats) and Chapter 27 (mineral fuels, oils, etc.).This restriction is applicable only to refund applications filed on or after 18.07.2022. Refund applications filed before 18.07.2022 are not subject to this restriction.</a:t>
                      </a:r>
                    </a:p>
                  </a:txBody>
                  <a:tcPr anchor="ctr"/>
                </a:tc>
                <a:extLst>
                  <a:ext uri="{0D108BD9-81ED-4DB2-BD59-A6C34878D82A}">
                    <a16:rowId xmlns:a16="http://schemas.microsoft.com/office/drawing/2014/main" xmlns="" val="1170927826"/>
                  </a:ext>
                </a:extLst>
              </a:tr>
              <a:tr h="2959944">
                <a:tc>
                  <a:txBody>
                    <a:bodyPr/>
                    <a:lstStyle/>
                    <a:p>
                      <a:pPr algn="ctr"/>
                      <a:r>
                        <a:rPr lang="en-US" sz="1200">
                          <a:latin typeface="Raleway" pitchFamily="2" charset="0"/>
                        </a:rPr>
                        <a:t>8</a:t>
                      </a:r>
                    </a:p>
                  </a:txBody>
                  <a:tcPr anchor="ctr"/>
                </a:tc>
                <a:tc>
                  <a:txBody>
                    <a:bodyPr/>
                    <a:lstStyle/>
                    <a:p>
                      <a:r>
                        <a:rPr lang="en-US" sz="1200" b="1" i="0" u="none" strike="noStrike" kern="1200" baseline="0">
                          <a:solidFill>
                            <a:schemeClr val="dk1"/>
                          </a:solidFill>
                          <a:latin typeface="Raleway" pitchFamily="2" charset="0"/>
                          <a:ea typeface="+mn-ea"/>
                          <a:cs typeface="+mn-cs"/>
                        </a:rPr>
                        <a:t>Circular No. 197/09/2023- GST </a:t>
                      </a:r>
                      <a:r>
                        <a:rPr lang="en-US" sz="1200" b="0" i="0" u="none" strike="noStrike" kern="1200" baseline="0">
                          <a:solidFill>
                            <a:schemeClr val="dk1"/>
                          </a:solidFill>
                          <a:latin typeface="Raleway" pitchFamily="2" charset="0"/>
                          <a:ea typeface="+mn-ea"/>
                          <a:cs typeface="+mn-cs"/>
                        </a:rPr>
                        <a:t>dated</a:t>
                      </a:r>
                      <a:r>
                        <a:rPr lang="en-US" sz="1200" b="1" i="0" u="none" strike="noStrike" kern="1200" baseline="0">
                          <a:solidFill>
                            <a:schemeClr val="dk1"/>
                          </a:solidFill>
                          <a:latin typeface="Raleway" pitchFamily="2" charset="0"/>
                          <a:ea typeface="+mn-ea"/>
                          <a:cs typeface="+mn-cs"/>
                        </a:rPr>
                        <a:t> 17-07-2023</a:t>
                      </a:r>
                    </a:p>
                  </a:txBody>
                  <a:tcPr anchor="ctr"/>
                </a:tc>
                <a:tc>
                  <a:txBody>
                    <a:bodyPr/>
                    <a:lstStyle/>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200" b="1">
                          <a:latin typeface="Raleway" pitchFamily="2" charset="0"/>
                        </a:rPr>
                        <a:t>Restriction on ITC Refund Based on GSTR-2B</a:t>
                      </a:r>
                      <a:r>
                        <a:rPr lang="en-US" sz="1200">
                          <a:latin typeface="Raleway" pitchFamily="2" charset="0"/>
                        </a:rPr>
                        <a:t>: Refund of accumulated ITC will now be allowed only on the basis of credit available in GSTR-2B, effective from </a:t>
                      </a:r>
                      <a:r>
                        <a:rPr lang="en-US" sz="1200" b="1">
                          <a:latin typeface="Raleway" pitchFamily="2" charset="0"/>
                        </a:rPr>
                        <a:t>January 2022</a:t>
                      </a:r>
                      <a:r>
                        <a:rPr lang="en-US" sz="1200">
                          <a:latin typeface="Raleway" pitchFamily="2" charset="0"/>
                        </a:rPr>
                        <a:t> tax period onwards. Credit from current or previous GSTR-2B will be considered.</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200" b="1">
                          <a:latin typeface="Raleway" pitchFamily="2" charset="0"/>
                        </a:rPr>
                        <a:t>Amendments to Annexure-A of Circular 125/44/2019-GST: Revised Declarations/Requirements: </a:t>
                      </a:r>
                      <a:r>
                        <a:rPr lang="en-US" sz="1200">
                          <a:latin typeface="Raleway" pitchFamily="2" charset="0"/>
                        </a:rPr>
                        <a:t>Undertaking now required only under </a:t>
                      </a:r>
                      <a:r>
                        <a:rPr lang="en-US" sz="1200" b="1">
                          <a:latin typeface="Raleway" pitchFamily="2" charset="0"/>
                        </a:rPr>
                        <a:t>Section 16(2)(c)</a:t>
                      </a:r>
                      <a:r>
                        <a:rPr lang="en-US" sz="1200">
                          <a:latin typeface="Raleway" pitchFamily="2" charset="0"/>
                        </a:rPr>
                        <a:t>. </a:t>
                      </a:r>
                      <a:r>
                        <a:rPr lang="en-US" sz="1200" b="1">
                          <a:latin typeface="Raleway" pitchFamily="2" charset="0"/>
                        </a:rPr>
                        <a:t>Section 42(2) reference removed</a:t>
                      </a:r>
                      <a:r>
                        <a:rPr lang="en-US" sz="1200">
                          <a:latin typeface="Raleway" pitchFamily="2" charset="0"/>
                        </a:rPr>
                        <a:t>. Requirement to upload copy of GSTR-2A as supporting document is removed. Requirement to upload self-certified invoices not found in GSTR-2A is also removed.</a:t>
                      </a:r>
                    </a:p>
                    <a:p>
                      <a:pPr marL="176213" marR="0" lvl="0" indent="-176213"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200" b="1">
                          <a:latin typeface="Raleway" pitchFamily="2" charset="0"/>
                        </a:rPr>
                        <a:t>Clarification on Adjusted Total Turnover (Rule 89(4)): </a:t>
                      </a:r>
                      <a:r>
                        <a:rPr lang="en-US" sz="1200">
                          <a:latin typeface="Raleway" pitchFamily="2" charset="0"/>
                        </a:rPr>
                        <a:t>Export turnover value for refund calculation will be as per the Explanation inserted in Rule 89(4), as notified via Notification No. 14/2022-CT dated 05.07.2022.</a:t>
                      </a:r>
                    </a:p>
                    <a:p>
                      <a:pPr marL="176213" marR="0" lvl="0" indent="-176213"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200" b="1">
                          <a:latin typeface="Raleway" pitchFamily="2" charset="0"/>
                        </a:rPr>
                        <a:t>Exports Beyond Prescribed Timelines (Rule 96A): </a:t>
                      </a:r>
                      <a:r>
                        <a:rPr lang="en-US" sz="1200">
                          <a:latin typeface="Raleway" pitchFamily="2" charset="0"/>
                        </a:rPr>
                        <a:t>Even if exports (goods/services) occur beyond prescribed timelines, zero-rated benefit cannot be denied, provided goods are actually exported, or payment is realized in case of service exports. </a:t>
                      </a:r>
                    </a:p>
                    <a:p>
                      <a:pPr marL="176213" marR="0" lvl="0" indent="-176213"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200">
                          <a:latin typeface="Raleway" pitchFamily="2" charset="0"/>
                        </a:rPr>
                        <a:t>Exporters will be eligible for refund of unutilized ITC under Section 54(3) if other conditions are met.</a:t>
                      </a:r>
                    </a:p>
                  </a:txBody>
                  <a:tcPr anchor="ctr"/>
                </a:tc>
                <a:extLst>
                  <a:ext uri="{0D108BD9-81ED-4DB2-BD59-A6C34878D82A}">
                    <a16:rowId xmlns:a16="http://schemas.microsoft.com/office/drawing/2014/main" xmlns="" val="673981857"/>
                  </a:ext>
                </a:extLst>
              </a:tr>
            </a:tbl>
          </a:graphicData>
        </a:graphic>
      </p:graphicFrame>
      <p:sp>
        <p:nvSpPr>
          <p:cNvPr id="4" name="Rectangle 3">
            <a:extLst>
              <a:ext uri="{FF2B5EF4-FFF2-40B4-BE49-F238E27FC236}">
                <a16:creationId xmlns:a16="http://schemas.microsoft.com/office/drawing/2014/main" xmlns="" id="{16F9863A-AF3C-E19C-1204-9AC679A09E1D}"/>
              </a:ext>
            </a:extLst>
          </p:cNvPr>
          <p:cNvSpPr/>
          <p:nvPr/>
        </p:nvSpPr>
        <p:spPr>
          <a:xfrm>
            <a:off x="0" y="6785496"/>
            <a:ext cx="12192000" cy="72504"/>
          </a:xfrm>
          <a:prstGeom prst="rect">
            <a:avLst/>
          </a:prstGeom>
          <a:solidFill>
            <a:srgbClr val="F48120"/>
          </a:solidFill>
          <a:ln w="12700" cap="flat" cmpd="sng" algn="ctr">
            <a:solidFill>
              <a:srgbClr val="F4812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n" panose="02020603050405020304"/>
              <a:ea typeface="+mn-ea"/>
              <a:cs typeface="+mn-cs"/>
            </a:endParaRPr>
          </a:p>
        </p:txBody>
      </p:sp>
      <p:sp>
        <p:nvSpPr>
          <p:cNvPr id="10" name="Text Placeholder 27">
            <a:extLst>
              <a:ext uri="{FF2B5EF4-FFF2-40B4-BE49-F238E27FC236}">
                <a16:creationId xmlns:a16="http://schemas.microsoft.com/office/drawing/2014/main" xmlns="" id="{E77C9AEA-5A2E-BECC-94C5-5573538EF2F6}"/>
              </a:ext>
            </a:extLst>
          </p:cNvPr>
          <p:cNvSpPr>
            <a:spLocks noGrp="1"/>
          </p:cNvSpPr>
          <p:nvPr>
            <p:ph type="body" sz="quarter" idx="11"/>
          </p:nvPr>
        </p:nvSpPr>
        <p:spPr>
          <a:xfrm>
            <a:off x="474018" y="293795"/>
            <a:ext cx="7269178" cy="659703"/>
          </a:xfrm>
        </p:spPr>
        <p:txBody>
          <a:bodyPr vert="horz" lIns="91440" tIns="45720" rIns="91440" bIns="45720" rtlCol="0">
            <a:noAutofit/>
          </a:bodyPr>
          <a:lstStyle/>
          <a:p>
            <a:r>
              <a:rPr lang="en-IN" sz="2400">
                <a:solidFill>
                  <a:srgbClr val="374D81"/>
                </a:solidFill>
                <a:latin typeface="Raleway" pitchFamily="2" charset="0"/>
              </a:rPr>
              <a:t>GST Refund - Circulars</a:t>
            </a:r>
          </a:p>
          <a:p>
            <a:endParaRPr lang="en-IN" sz="2400">
              <a:solidFill>
                <a:srgbClr val="374D81"/>
              </a:solidFill>
              <a:latin typeface="Raleway" pitchFamily="2" charset="0"/>
            </a:endParaRPr>
          </a:p>
        </p:txBody>
      </p:sp>
    </p:spTree>
    <p:extLst>
      <p:ext uri="{BB962C8B-B14F-4D97-AF65-F5344CB8AC3E}">
        <p14:creationId xmlns:p14="http://schemas.microsoft.com/office/powerpoint/2010/main" val="28649441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5E0941F-37CF-ABE9-22F0-405FDAC952DB}"/>
            </a:ext>
          </a:extLst>
        </p:cNvPr>
        <p:cNvGrpSpPr/>
        <p:nvPr/>
      </p:nvGrpSpPr>
      <p:grpSpPr>
        <a:xfrm>
          <a:off x="0" y="0"/>
          <a:ext cx="0" cy="0"/>
          <a:chOff x="0" y="0"/>
          <a:chExt cx="0" cy="0"/>
        </a:xfrm>
      </p:grpSpPr>
      <p:grpSp>
        <p:nvGrpSpPr>
          <p:cNvPr id="46" name="Group 45">
            <a:extLst>
              <a:ext uri="{FF2B5EF4-FFF2-40B4-BE49-F238E27FC236}">
                <a16:creationId xmlns:a16="http://schemas.microsoft.com/office/drawing/2014/main" xmlns="" id="{DA7A21DD-9023-0123-97F4-7F378421C571}"/>
              </a:ext>
            </a:extLst>
          </p:cNvPr>
          <p:cNvGrpSpPr/>
          <p:nvPr/>
        </p:nvGrpSpPr>
        <p:grpSpPr>
          <a:xfrm>
            <a:off x="556416" y="761085"/>
            <a:ext cx="2743200" cy="60333"/>
            <a:chOff x="591751" y="962184"/>
            <a:chExt cx="2743200" cy="60333"/>
          </a:xfrm>
        </p:grpSpPr>
        <p:sp>
          <p:nvSpPr>
            <p:cNvPr id="47" name="Rectangle 46">
              <a:extLst>
                <a:ext uri="{FF2B5EF4-FFF2-40B4-BE49-F238E27FC236}">
                  <a16:creationId xmlns:a16="http://schemas.microsoft.com/office/drawing/2014/main" xmlns="" id="{D12ACD78-A28F-12C2-27E7-45EC2E5E2306}"/>
                </a:ext>
              </a:extLst>
            </p:cNvPr>
            <p:cNvSpPr/>
            <p:nvPr/>
          </p:nvSpPr>
          <p:spPr>
            <a:xfrm>
              <a:off x="591751" y="962184"/>
              <a:ext cx="914400" cy="603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sp>
          <p:nvSpPr>
            <p:cNvPr id="48" name="Rectangle 47">
              <a:extLst>
                <a:ext uri="{FF2B5EF4-FFF2-40B4-BE49-F238E27FC236}">
                  <a16:creationId xmlns:a16="http://schemas.microsoft.com/office/drawing/2014/main" xmlns="" id="{A0344939-F8C2-9683-EFDC-F1E5F3A3AB6D}"/>
                </a:ext>
              </a:extLst>
            </p:cNvPr>
            <p:cNvSpPr/>
            <p:nvPr/>
          </p:nvSpPr>
          <p:spPr>
            <a:xfrm>
              <a:off x="1506151" y="962184"/>
              <a:ext cx="914400" cy="6033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sp>
          <p:nvSpPr>
            <p:cNvPr id="49" name="Rectangle 48">
              <a:extLst>
                <a:ext uri="{FF2B5EF4-FFF2-40B4-BE49-F238E27FC236}">
                  <a16:creationId xmlns:a16="http://schemas.microsoft.com/office/drawing/2014/main" xmlns="" id="{AA3C9136-EC18-F876-7700-684E94E87220}"/>
                </a:ext>
              </a:extLst>
            </p:cNvPr>
            <p:cNvSpPr/>
            <p:nvPr/>
          </p:nvSpPr>
          <p:spPr>
            <a:xfrm>
              <a:off x="2420551" y="962184"/>
              <a:ext cx="914400" cy="6033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grpSp>
      <p:pic>
        <p:nvPicPr>
          <p:cNvPr id="6" name="Picture 5" descr="A logo with colorful people&#10;&#10;AI-generated content may be incorrect.">
            <a:extLst>
              <a:ext uri="{FF2B5EF4-FFF2-40B4-BE49-F238E27FC236}">
                <a16:creationId xmlns:a16="http://schemas.microsoft.com/office/drawing/2014/main" xmlns="" id="{34E81F89-D28E-3915-F124-5E5C9A155F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0275" y="-938454"/>
            <a:ext cx="2989736" cy="2989736"/>
          </a:xfrm>
          <a:prstGeom prst="rect">
            <a:avLst/>
          </a:prstGeom>
        </p:spPr>
      </p:pic>
      <p:graphicFrame>
        <p:nvGraphicFramePr>
          <p:cNvPr id="3" name="Table 2">
            <a:extLst>
              <a:ext uri="{FF2B5EF4-FFF2-40B4-BE49-F238E27FC236}">
                <a16:creationId xmlns:a16="http://schemas.microsoft.com/office/drawing/2014/main" xmlns="" id="{10998070-3CFD-8F4D-16D0-B2ACBCD2900A}"/>
              </a:ext>
            </a:extLst>
          </p:cNvPr>
          <p:cNvGraphicFramePr>
            <a:graphicFrameLocks noGrp="1"/>
          </p:cNvGraphicFramePr>
          <p:nvPr>
            <p:extLst>
              <p:ext uri="{D42A27DB-BD31-4B8C-83A1-F6EECF244321}">
                <p14:modId xmlns:p14="http://schemas.microsoft.com/office/powerpoint/2010/main" val="3938628177"/>
              </p:ext>
            </p:extLst>
          </p:nvPr>
        </p:nvGraphicFramePr>
        <p:xfrm>
          <a:off x="556416" y="1003291"/>
          <a:ext cx="11121986" cy="5396425"/>
        </p:xfrm>
        <a:graphic>
          <a:graphicData uri="http://schemas.openxmlformats.org/drawingml/2006/table">
            <a:tbl>
              <a:tblPr firstRow="1" bandRow="1">
                <a:tableStyleId>{2A488322-F2BA-4B5B-9748-0D474271808F}</a:tableStyleId>
              </a:tblPr>
              <a:tblGrid>
                <a:gridCol w="354330">
                  <a:extLst>
                    <a:ext uri="{9D8B030D-6E8A-4147-A177-3AD203B41FA5}">
                      <a16:colId xmlns:a16="http://schemas.microsoft.com/office/drawing/2014/main" xmlns="" val="1291175101"/>
                    </a:ext>
                  </a:extLst>
                </a:gridCol>
                <a:gridCol w="2504071">
                  <a:extLst>
                    <a:ext uri="{9D8B030D-6E8A-4147-A177-3AD203B41FA5}">
                      <a16:colId xmlns:a16="http://schemas.microsoft.com/office/drawing/2014/main" xmlns="" val="2820483766"/>
                    </a:ext>
                  </a:extLst>
                </a:gridCol>
                <a:gridCol w="8263585">
                  <a:extLst>
                    <a:ext uri="{9D8B030D-6E8A-4147-A177-3AD203B41FA5}">
                      <a16:colId xmlns:a16="http://schemas.microsoft.com/office/drawing/2014/main" xmlns="" val="3653102603"/>
                    </a:ext>
                  </a:extLst>
                </a:gridCol>
              </a:tblGrid>
              <a:tr h="337277">
                <a:tc>
                  <a:txBody>
                    <a:bodyPr/>
                    <a:lstStyle/>
                    <a:p>
                      <a:pPr algn="ctr"/>
                      <a:r>
                        <a:rPr lang="en-US" sz="1400">
                          <a:solidFill>
                            <a:schemeClr val="tx1"/>
                          </a:solidFill>
                          <a:latin typeface="Raleway" pitchFamily="2" charset="0"/>
                        </a:rPr>
                        <a:t>#</a:t>
                      </a:r>
                    </a:p>
                  </a:txBody>
                  <a:tcPr anchor="ctr">
                    <a:solidFill>
                      <a:srgbClr val="B9DB37"/>
                    </a:solidFill>
                  </a:tcPr>
                </a:tc>
                <a:tc>
                  <a:txBody>
                    <a:bodyPr/>
                    <a:lstStyle/>
                    <a:p>
                      <a:pPr algn="ctr"/>
                      <a:r>
                        <a:rPr lang="en-US" sz="1400">
                          <a:solidFill>
                            <a:schemeClr val="tx1"/>
                          </a:solidFill>
                          <a:latin typeface="Raleway" pitchFamily="2" charset="0"/>
                        </a:rPr>
                        <a:t>Circular</a:t>
                      </a:r>
                    </a:p>
                  </a:txBody>
                  <a:tcPr anchor="ctr">
                    <a:solidFill>
                      <a:srgbClr val="B9DB37"/>
                    </a:solidFill>
                  </a:tcPr>
                </a:tc>
                <a:tc>
                  <a:txBody>
                    <a:bodyPr/>
                    <a:lstStyle/>
                    <a:p>
                      <a:pPr algn="ctr"/>
                      <a:r>
                        <a:rPr lang="en-US" sz="1400">
                          <a:solidFill>
                            <a:schemeClr val="tx1"/>
                          </a:solidFill>
                          <a:latin typeface="Raleway" pitchFamily="2" charset="0"/>
                        </a:rPr>
                        <a:t>Clarification</a:t>
                      </a:r>
                    </a:p>
                  </a:txBody>
                  <a:tcPr anchor="ctr">
                    <a:solidFill>
                      <a:srgbClr val="B9DB37"/>
                    </a:solidFill>
                  </a:tcPr>
                </a:tc>
                <a:extLst>
                  <a:ext uri="{0D108BD9-81ED-4DB2-BD59-A6C34878D82A}">
                    <a16:rowId xmlns:a16="http://schemas.microsoft.com/office/drawing/2014/main" xmlns="" val="1316195765"/>
                  </a:ext>
                </a:extLst>
              </a:tr>
              <a:tr h="2529574">
                <a:tc>
                  <a:txBody>
                    <a:bodyPr/>
                    <a:lstStyle/>
                    <a:p>
                      <a:pPr algn="ctr"/>
                      <a:r>
                        <a:rPr lang="en-US" sz="1200">
                          <a:latin typeface="Raleway" pitchFamily="2" charset="0"/>
                        </a:rPr>
                        <a:t>9</a:t>
                      </a:r>
                    </a:p>
                  </a:txBody>
                  <a:tcPr anchor="ctr"/>
                </a:tc>
                <a:tc>
                  <a:txBody>
                    <a:bodyPr/>
                    <a:lstStyle/>
                    <a:p>
                      <a:r>
                        <a:rPr lang="en-US" sz="1200" b="1" i="0" u="none" strike="noStrike" kern="1200" baseline="0">
                          <a:solidFill>
                            <a:schemeClr val="dk1"/>
                          </a:solidFill>
                          <a:latin typeface="Raleway" pitchFamily="2" charset="0"/>
                          <a:ea typeface="+mn-ea"/>
                          <a:cs typeface="+mn-cs"/>
                        </a:rPr>
                        <a:t>Circular No. 226/27/2024-GST </a:t>
                      </a:r>
                      <a:r>
                        <a:rPr lang="en-US" sz="1200" b="0" i="0" u="none" strike="noStrike" kern="1200" baseline="0">
                          <a:solidFill>
                            <a:schemeClr val="dk1"/>
                          </a:solidFill>
                          <a:latin typeface="Raleway" pitchFamily="2" charset="0"/>
                          <a:ea typeface="+mn-ea"/>
                          <a:cs typeface="+mn-cs"/>
                        </a:rPr>
                        <a:t>dated </a:t>
                      </a:r>
                      <a:r>
                        <a:rPr lang="en-US" sz="1200" b="1" i="0" u="none" strike="noStrike" kern="1200" baseline="0">
                          <a:solidFill>
                            <a:schemeClr val="dk1"/>
                          </a:solidFill>
                          <a:latin typeface="Raleway" pitchFamily="2" charset="0"/>
                          <a:ea typeface="+mn-ea"/>
                          <a:cs typeface="+mn-cs"/>
                        </a:rPr>
                        <a:t>11-07-2024</a:t>
                      </a:r>
                      <a:endParaRPr lang="en-US" sz="1200" b="0">
                        <a:latin typeface="Raleway" pitchFamily="2" charset="0"/>
                      </a:endParaRPr>
                    </a:p>
                  </a:txBody>
                  <a:tcPr anchor="ctr"/>
                </a:tc>
                <a:tc>
                  <a:txBody>
                    <a:bodyPr/>
                    <a:lstStyle/>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200" b="1">
                          <a:latin typeface="Raleway" pitchFamily="2" charset="0"/>
                        </a:rPr>
                        <a:t>Mechanism for refund of additional Integrated Tax (IGST) paid on account of upward revision in price of the goods subsequent to exports:</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1200" b="1">
                        <a:latin typeface="Raleway" pitchFamily="2" charset="0"/>
                      </a:endParaRPr>
                    </a:p>
                    <a:p>
                      <a:pPr marL="404813" marR="0" lvl="0" indent="-228600" algn="just" defTabSz="914400" rtl="0" eaLnBrk="1" fontAlgn="auto" latinLnBrk="0" hangingPunct="1">
                        <a:lnSpc>
                          <a:spcPct val="100000"/>
                        </a:lnSpc>
                        <a:spcBef>
                          <a:spcPts val="0"/>
                        </a:spcBef>
                        <a:spcAft>
                          <a:spcPts val="0"/>
                        </a:spcAft>
                        <a:buClrTx/>
                        <a:buSzTx/>
                        <a:buFont typeface="Wingdings" panose="05000000000000000000" pitchFamily="2" charset="2"/>
                        <a:buAutoNum type="arabicPeriod"/>
                        <a:tabLst/>
                        <a:defRPr/>
                      </a:pPr>
                      <a:r>
                        <a:rPr lang="en-US" sz="1200" b="1">
                          <a:latin typeface="Raleway" pitchFamily="2" charset="0"/>
                        </a:rPr>
                        <a:t>Upward Price Revision (Post-Export)</a:t>
                      </a:r>
                      <a:r>
                        <a:rPr lang="en-US" sz="1200" b="0">
                          <a:latin typeface="Raleway" pitchFamily="2" charset="0"/>
                        </a:rPr>
                        <a:t>: Additional IGST is paid on increased value. Refund can be claimed by filing Form GST RFD-01 under "</a:t>
                      </a:r>
                      <a:r>
                        <a:rPr lang="en-US" sz="1200" b="1" i="1">
                          <a:latin typeface="Raleway" pitchFamily="2" charset="0"/>
                        </a:rPr>
                        <a:t>Any other</a:t>
                      </a:r>
                      <a:r>
                        <a:rPr lang="en-US" sz="1200" b="0">
                          <a:latin typeface="Raleway" pitchFamily="2" charset="0"/>
                        </a:rPr>
                        <a:t>" category. Mention: “</a:t>
                      </a:r>
                      <a:r>
                        <a:rPr lang="en-US" sz="1200" b="1">
                          <a:latin typeface="Raleway" pitchFamily="2" charset="0"/>
                        </a:rPr>
                        <a:t>Refund of additional IGST paid on account of increase in price subsequent to export of goods</a:t>
                      </a:r>
                      <a:r>
                        <a:rPr lang="en-US" sz="1200" b="0">
                          <a:latin typeface="Raleway" pitchFamily="2" charset="0"/>
                        </a:rPr>
                        <a:t>”. Submit supporting documents like revised invoice, export contract, and proof of IGST payment.</a:t>
                      </a:r>
                    </a:p>
                    <a:p>
                      <a:pPr marL="404813" marR="0" lvl="0" indent="-228600" algn="just" defTabSz="914400" rtl="0" eaLnBrk="1" fontAlgn="auto" latinLnBrk="0" hangingPunct="1">
                        <a:lnSpc>
                          <a:spcPct val="100000"/>
                        </a:lnSpc>
                        <a:spcBef>
                          <a:spcPts val="0"/>
                        </a:spcBef>
                        <a:spcAft>
                          <a:spcPts val="0"/>
                        </a:spcAft>
                        <a:buClrTx/>
                        <a:buSzTx/>
                        <a:buFont typeface="Wingdings" panose="05000000000000000000" pitchFamily="2" charset="2"/>
                        <a:buAutoNum type="arabicPeriod"/>
                        <a:tabLst/>
                        <a:defRPr/>
                      </a:pPr>
                      <a:endParaRPr lang="en-US" sz="1200" b="0">
                        <a:latin typeface="Raleway" pitchFamily="2" charset="0"/>
                      </a:endParaRPr>
                    </a:p>
                    <a:p>
                      <a:pPr marL="404813" marR="0" lvl="0" indent="-228600" algn="just" defTabSz="914400" rtl="0" eaLnBrk="1" fontAlgn="auto" latinLnBrk="0" hangingPunct="1">
                        <a:lnSpc>
                          <a:spcPct val="100000"/>
                        </a:lnSpc>
                        <a:spcBef>
                          <a:spcPts val="0"/>
                        </a:spcBef>
                        <a:spcAft>
                          <a:spcPts val="0"/>
                        </a:spcAft>
                        <a:buClrTx/>
                        <a:buSzTx/>
                        <a:buFont typeface="Wingdings" panose="05000000000000000000" pitchFamily="2" charset="2"/>
                        <a:buAutoNum type="arabicPeriod"/>
                        <a:tabLst/>
                        <a:defRPr/>
                      </a:pPr>
                      <a:r>
                        <a:rPr lang="en-US" sz="1200" b="1">
                          <a:latin typeface="Raleway" pitchFamily="2" charset="0"/>
                        </a:rPr>
                        <a:t>Downward Price Revision (Post-Export): </a:t>
                      </a:r>
                      <a:r>
                        <a:rPr lang="en-US" sz="1200" b="0">
                          <a:latin typeface="Raleway" pitchFamily="2" charset="0"/>
                        </a:rPr>
                        <a:t>If IGST was refunded on a higher value, the exporter must repay the excess refund with interest. Repayment can be done through Form DRC-03 voluntarily, or via demand by tax authorities.</a:t>
                      </a:r>
                    </a:p>
                  </a:txBody>
                  <a:tcPr anchor="ctr"/>
                </a:tc>
                <a:extLst>
                  <a:ext uri="{0D108BD9-81ED-4DB2-BD59-A6C34878D82A}">
                    <a16:rowId xmlns:a16="http://schemas.microsoft.com/office/drawing/2014/main" xmlns="" val="2874342010"/>
                  </a:ext>
                </a:extLst>
              </a:tr>
              <a:tr h="2529574">
                <a:tc>
                  <a:txBody>
                    <a:bodyPr/>
                    <a:lstStyle/>
                    <a:p>
                      <a:pPr algn="ctr"/>
                      <a:r>
                        <a:rPr lang="en-US" sz="1200">
                          <a:latin typeface="Raleway" pitchFamily="2" charset="0"/>
                        </a:rPr>
                        <a:t>10</a:t>
                      </a:r>
                    </a:p>
                  </a:txBody>
                  <a:tcPr anchor="ctr"/>
                </a:tc>
                <a:tc>
                  <a:txBody>
                    <a:bodyPr/>
                    <a:lstStyle/>
                    <a:p>
                      <a:pPr marL="0" algn="l" defTabSz="914400" rtl="0" eaLnBrk="1" latinLnBrk="0" hangingPunct="1"/>
                      <a:r>
                        <a:rPr lang="en-US" sz="1200" b="1" i="0" u="none" strike="noStrike" kern="1200" baseline="0">
                          <a:solidFill>
                            <a:schemeClr val="dk1"/>
                          </a:solidFill>
                          <a:latin typeface="Raleway" pitchFamily="2" charset="0"/>
                          <a:ea typeface="+mn-ea"/>
                          <a:cs typeface="+mn-cs"/>
                        </a:rPr>
                        <a:t>Circular No. 227/21/2024-GST </a:t>
                      </a:r>
                      <a:r>
                        <a:rPr lang="en-US" sz="1200" b="0" i="0" u="none" strike="noStrike" kern="1200" baseline="0">
                          <a:solidFill>
                            <a:schemeClr val="dk1"/>
                          </a:solidFill>
                          <a:latin typeface="Raleway" pitchFamily="2" charset="0"/>
                          <a:ea typeface="+mn-ea"/>
                          <a:cs typeface="+mn-cs"/>
                        </a:rPr>
                        <a:t>dated </a:t>
                      </a:r>
                      <a:r>
                        <a:rPr lang="en-US" sz="1200" b="1" i="0" u="none" strike="noStrike" kern="1200" baseline="0">
                          <a:solidFill>
                            <a:schemeClr val="dk1"/>
                          </a:solidFill>
                          <a:latin typeface="Raleway" pitchFamily="2" charset="0"/>
                          <a:ea typeface="+mn-ea"/>
                          <a:cs typeface="+mn-cs"/>
                        </a:rPr>
                        <a:t>11-07-2024</a:t>
                      </a:r>
                    </a:p>
                  </a:txBody>
                  <a:tcPr anchor="ctr"/>
                </a:tc>
                <a:tc>
                  <a:txBody>
                    <a:bodyPr/>
                    <a:lstStyle/>
                    <a:p>
                      <a:pPr marL="171450" indent="-171450" algn="just" fontAlgn="b">
                        <a:buFont typeface="Wingdings" panose="05000000000000000000" pitchFamily="2" charset="2"/>
                        <a:buChar char="ü"/>
                      </a:pPr>
                      <a:r>
                        <a:rPr lang="en-US" sz="1200" b="1" i="0" kern="1200">
                          <a:solidFill>
                            <a:schemeClr val="dk1"/>
                          </a:solidFill>
                          <a:effectLst/>
                          <a:latin typeface="Raleway" pitchFamily="2" charset="0"/>
                          <a:ea typeface="+mn-ea"/>
                          <a:cs typeface="+mn-cs"/>
                        </a:rPr>
                        <a:t>Canteen Stores Department </a:t>
                      </a:r>
                      <a:r>
                        <a:rPr lang="en-US" sz="1200" b="0" i="0" kern="1200">
                          <a:solidFill>
                            <a:schemeClr val="dk1"/>
                          </a:solidFill>
                          <a:effectLst/>
                          <a:latin typeface="Raleway" pitchFamily="2" charset="0"/>
                          <a:ea typeface="+mn-ea"/>
                          <a:cs typeface="+mn-cs"/>
                        </a:rPr>
                        <a:t>under the Ministry of Defence is eligible to claim the refund of </a:t>
                      </a:r>
                      <a:r>
                        <a:rPr lang="en-US" sz="1200" b="1" i="0" kern="1200">
                          <a:solidFill>
                            <a:schemeClr val="dk1"/>
                          </a:solidFill>
                          <a:effectLst/>
                          <a:latin typeface="Raleway" pitchFamily="2" charset="0"/>
                          <a:ea typeface="+mn-ea"/>
                          <a:cs typeface="+mn-cs"/>
                        </a:rPr>
                        <a:t>50%</a:t>
                      </a:r>
                      <a:r>
                        <a:rPr lang="en-US" sz="1200" b="0" i="0" kern="1200">
                          <a:solidFill>
                            <a:schemeClr val="dk1"/>
                          </a:solidFill>
                          <a:effectLst/>
                          <a:latin typeface="Raleway" pitchFamily="2" charset="0"/>
                          <a:ea typeface="+mn-ea"/>
                          <a:cs typeface="+mn-cs"/>
                        </a:rPr>
                        <a:t> of the applicable central tax paid by it on all </a:t>
                      </a:r>
                      <a:r>
                        <a:rPr lang="en-US" sz="1200" b="1" i="0" kern="1200">
                          <a:solidFill>
                            <a:schemeClr val="dk1"/>
                          </a:solidFill>
                          <a:effectLst/>
                          <a:latin typeface="Raleway" pitchFamily="2" charset="0"/>
                          <a:ea typeface="+mn-ea"/>
                          <a:cs typeface="+mn-cs"/>
                        </a:rPr>
                        <a:t>inward supplies of goods received for the purpose of subsequent supply</a:t>
                      </a:r>
                      <a:r>
                        <a:rPr lang="en-US" sz="1200" b="0" i="0" kern="1200">
                          <a:solidFill>
                            <a:schemeClr val="dk1"/>
                          </a:solidFill>
                          <a:effectLst/>
                          <a:latin typeface="Raleway" pitchFamily="2" charset="0"/>
                          <a:ea typeface="+mn-ea"/>
                          <a:cs typeface="+mn-cs"/>
                        </a:rPr>
                        <a:t> of such goods to the Unit Run Canteens of the Canteen Stores Department or to the authorised customers of the Canteen Stores Department.</a:t>
                      </a:r>
                    </a:p>
                    <a:p>
                      <a:pPr marL="171450" indent="-171450" algn="just" fontAlgn="b">
                        <a:buFont typeface="Wingdings" panose="05000000000000000000" pitchFamily="2" charset="2"/>
                        <a:buChar char="ü"/>
                      </a:pPr>
                      <a:r>
                        <a:rPr lang="en-US" sz="1200" b="0" i="0" kern="1200">
                          <a:solidFill>
                            <a:schemeClr val="dk1"/>
                          </a:solidFill>
                          <a:effectLst/>
                          <a:latin typeface="Raleway" pitchFamily="2" charset="0"/>
                          <a:ea typeface="+mn-ea"/>
                          <a:cs typeface="+mn-cs"/>
                        </a:rPr>
                        <a:t>The taxpayer shall apply for refund in </a:t>
                      </a:r>
                      <a:r>
                        <a:rPr lang="en-US" sz="1200" b="1" i="0" kern="1200">
                          <a:solidFill>
                            <a:schemeClr val="dk1"/>
                          </a:solidFill>
                          <a:effectLst/>
                          <a:latin typeface="Raleway" pitchFamily="2" charset="0"/>
                          <a:ea typeface="+mn-ea"/>
                          <a:cs typeface="+mn-cs"/>
                        </a:rPr>
                        <a:t>FORM GST RFD-10A </a:t>
                      </a:r>
                      <a:r>
                        <a:rPr lang="en-US" sz="1200" b="0" i="0" kern="1200">
                          <a:solidFill>
                            <a:schemeClr val="dk1"/>
                          </a:solidFill>
                          <a:effectLst/>
                          <a:latin typeface="Raleway" pitchFamily="2" charset="0"/>
                          <a:ea typeface="+mn-ea"/>
                          <a:cs typeface="+mn-cs"/>
                        </a:rPr>
                        <a:t>once in </a:t>
                      </a:r>
                      <a:r>
                        <a:rPr lang="en-US" sz="1200" b="1" i="0" kern="1200">
                          <a:solidFill>
                            <a:schemeClr val="dk1"/>
                          </a:solidFill>
                          <a:effectLst/>
                          <a:latin typeface="Raleway" pitchFamily="2" charset="0"/>
                          <a:ea typeface="+mn-ea"/>
                          <a:cs typeface="+mn-cs"/>
                        </a:rPr>
                        <a:t>every quarter</a:t>
                      </a:r>
                      <a:r>
                        <a:rPr lang="en-US" sz="1200" b="0" i="0" kern="1200">
                          <a:solidFill>
                            <a:schemeClr val="dk1"/>
                          </a:solidFill>
                          <a:effectLst/>
                          <a:latin typeface="Raleway" pitchFamily="2" charset="0"/>
                          <a:ea typeface="+mn-ea"/>
                          <a:cs typeface="+mn-cs"/>
                        </a:rPr>
                        <a:t>, electronically on the common portal.</a:t>
                      </a:r>
                    </a:p>
                    <a:p>
                      <a:pPr marL="171450" indent="-171450" algn="just" defTabSz="914400" rtl="0" eaLnBrk="1" fontAlgn="b" latinLnBrk="0" hangingPunct="1">
                        <a:buFont typeface="Wingdings" panose="05000000000000000000" pitchFamily="2" charset="2"/>
                        <a:buChar char="ü"/>
                      </a:pPr>
                      <a:r>
                        <a:rPr lang="en-US" sz="1200" b="0" i="0" kern="1200">
                          <a:solidFill>
                            <a:schemeClr val="dk1"/>
                          </a:solidFill>
                          <a:effectLst/>
                          <a:latin typeface="Raleway" pitchFamily="2" charset="0"/>
                          <a:ea typeface="+mn-ea"/>
                          <a:cs typeface="+mn-cs"/>
                        </a:rPr>
                        <a:t>The said refund application form shall be accompanied with the following documents:</a:t>
                      </a:r>
                    </a:p>
                    <a:p>
                      <a:pPr marL="355600" indent="0" algn="just" defTabSz="914400" rtl="0" eaLnBrk="1" fontAlgn="b" latinLnBrk="0" hangingPunct="1">
                        <a:buFont typeface="Arial" panose="020B0604020202020204" pitchFamily="34" charset="0"/>
                        <a:buNone/>
                      </a:pPr>
                      <a:r>
                        <a:rPr lang="en-US" sz="1200" b="0" i="0" kern="1200">
                          <a:solidFill>
                            <a:schemeClr val="dk1"/>
                          </a:solidFill>
                          <a:effectLst/>
                          <a:latin typeface="Raleway" pitchFamily="2" charset="0"/>
                          <a:ea typeface="+mn-ea"/>
                          <a:cs typeface="+mn-cs"/>
                        </a:rPr>
                        <a:t>(</a:t>
                      </a:r>
                      <a:r>
                        <a:rPr lang="en-US" sz="1200" b="0" i="0" kern="1200" err="1">
                          <a:solidFill>
                            <a:schemeClr val="dk1"/>
                          </a:solidFill>
                          <a:effectLst/>
                          <a:latin typeface="Raleway" pitchFamily="2" charset="0"/>
                          <a:ea typeface="+mn-ea"/>
                          <a:cs typeface="+mn-cs"/>
                        </a:rPr>
                        <a:t>i</a:t>
                      </a:r>
                      <a:r>
                        <a:rPr lang="en-US" sz="1200" b="0" i="0" kern="1200">
                          <a:solidFill>
                            <a:schemeClr val="dk1"/>
                          </a:solidFill>
                          <a:effectLst/>
                          <a:latin typeface="Raleway" pitchFamily="2" charset="0"/>
                          <a:ea typeface="+mn-ea"/>
                          <a:cs typeface="+mn-cs"/>
                        </a:rPr>
                        <a:t>) An undertaking stating that the goods on which refund is being claimed have been received by the CSD for the purposes of subsequent supply of such goods to its Unit Run Canteens or to its authorized customers; and</a:t>
                      </a:r>
                    </a:p>
                    <a:p>
                      <a:pPr marL="355600" indent="0" algn="just" defTabSz="914400" rtl="0" eaLnBrk="1" fontAlgn="b" latinLnBrk="0" hangingPunct="1">
                        <a:buFont typeface="Arial" panose="020B0604020202020204" pitchFamily="34" charset="0"/>
                        <a:buNone/>
                      </a:pPr>
                      <a:r>
                        <a:rPr lang="en-US" sz="1200" b="0" i="0" kern="1200">
                          <a:solidFill>
                            <a:schemeClr val="dk1"/>
                          </a:solidFill>
                          <a:effectLst/>
                          <a:latin typeface="Raleway" pitchFamily="2" charset="0"/>
                          <a:ea typeface="+mn-ea"/>
                          <a:cs typeface="+mn-cs"/>
                        </a:rPr>
                        <a:t>(ii) A declaration stating that no refund has been claimed earlier against the invoices on which the refund is being claimed.</a:t>
                      </a:r>
                    </a:p>
                    <a:p>
                      <a:pPr marL="182563" indent="-182563" algn="just" defTabSz="914400" rtl="0" eaLnBrk="1" fontAlgn="b" latinLnBrk="0" hangingPunct="1">
                        <a:buFont typeface="Wingdings" panose="05000000000000000000" pitchFamily="2" charset="2"/>
                        <a:buChar char="ü"/>
                      </a:pPr>
                      <a:r>
                        <a:rPr lang="en-US" sz="1200" b="1" i="0" kern="1200">
                          <a:solidFill>
                            <a:schemeClr val="dk1"/>
                          </a:solidFill>
                          <a:effectLst/>
                          <a:latin typeface="Raleway" pitchFamily="2" charset="0"/>
                          <a:ea typeface="+mn-ea"/>
                          <a:cs typeface="+mn-cs"/>
                        </a:rPr>
                        <a:t>Relevant date</a:t>
                      </a:r>
                      <a:r>
                        <a:rPr lang="en-US" sz="1200" b="0" i="0" kern="1200">
                          <a:solidFill>
                            <a:schemeClr val="dk1"/>
                          </a:solidFill>
                          <a:effectLst/>
                          <a:latin typeface="Raleway" pitchFamily="2" charset="0"/>
                          <a:ea typeface="+mn-ea"/>
                          <a:cs typeface="+mn-cs"/>
                        </a:rPr>
                        <a:t>: </a:t>
                      </a:r>
                      <a:r>
                        <a:rPr lang="en-US" sz="1200" b="1" i="0" kern="1200">
                          <a:solidFill>
                            <a:schemeClr val="dk1"/>
                          </a:solidFill>
                          <a:effectLst/>
                          <a:latin typeface="Raleway" pitchFamily="2" charset="0"/>
                          <a:ea typeface="+mn-ea"/>
                          <a:cs typeface="+mn-cs"/>
                        </a:rPr>
                        <a:t>2 years</a:t>
                      </a:r>
                      <a:r>
                        <a:rPr lang="en-US" sz="1200" b="0" i="0" kern="1200">
                          <a:solidFill>
                            <a:schemeClr val="dk1"/>
                          </a:solidFill>
                          <a:effectLst/>
                          <a:latin typeface="Raleway" pitchFamily="2" charset="0"/>
                          <a:ea typeface="+mn-ea"/>
                          <a:cs typeface="+mn-cs"/>
                        </a:rPr>
                        <a:t> from the </a:t>
                      </a:r>
                      <a:r>
                        <a:rPr lang="en-US" sz="1200" b="1" i="0" kern="1200">
                          <a:solidFill>
                            <a:schemeClr val="dk1"/>
                          </a:solidFill>
                          <a:effectLst/>
                          <a:latin typeface="Raleway" pitchFamily="2" charset="0"/>
                          <a:ea typeface="+mn-ea"/>
                          <a:cs typeface="+mn-cs"/>
                        </a:rPr>
                        <a:t>last day of the quarter </a:t>
                      </a:r>
                      <a:r>
                        <a:rPr lang="en-US" sz="1200" b="0" i="0" kern="1200">
                          <a:solidFill>
                            <a:schemeClr val="dk1"/>
                          </a:solidFill>
                          <a:effectLst/>
                          <a:latin typeface="Raleway" pitchFamily="2" charset="0"/>
                          <a:ea typeface="+mn-ea"/>
                          <a:cs typeface="+mn-cs"/>
                        </a:rPr>
                        <a:t>in which such supply was received</a:t>
                      </a:r>
                    </a:p>
                  </a:txBody>
                  <a:tcPr anchor="ctr"/>
                </a:tc>
                <a:extLst>
                  <a:ext uri="{0D108BD9-81ED-4DB2-BD59-A6C34878D82A}">
                    <a16:rowId xmlns:a16="http://schemas.microsoft.com/office/drawing/2014/main" xmlns="" val="1678947762"/>
                  </a:ext>
                </a:extLst>
              </a:tr>
            </a:tbl>
          </a:graphicData>
        </a:graphic>
      </p:graphicFrame>
      <p:sp>
        <p:nvSpPr>
          <p:cNvPr id="4" name="Rectangle 3">
            <a:extLst>
              <a:ext uri="{FF2B5EF4-FFF2-40B4-BE49-F238E27FC236}">
                <a16:creationId xmlns:a16="http://schemas.microsoft.com/office/drawing/2014/main" xmlns="" id="{70792C54-07E0-CD37-4533-43E8D4435712}"/>
              </a:ext>
            </a:extLst>
          </p:cNvPr>
          <p:cNvSpPr/>
          <p:nvPr/>
        </p:nvSpPr>
        <p:spPr>
          <a:xfrm>
            <a:off x="0" y="6785496"/>
            <a:ext cx="12192000" cy="72504"/>
          </a:xfrm>
          <a:prstGeom prst="rect">
            <a:avLst/>
          </a:prstGeom>
          <a:solidFill>
            <a:srgbClr val="F48120"/>
          </a:solidFill>
          <a:ln w="12700" cap="flat" cmpd="sng" algn="ctr">
            <a:solidFill>
              <a:srgbClr val="F4812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n" panose="02020603050405020304"/>
              <a:ea typeface="+mn-ea"/>
              <a:cs typeface="+mn-cs"/>
            </a:endParaRPr>
          </a:p>
        </p:txBody>
      </p:sp>
      <p:sp>
        <p:nvSpPr>
          <p:cNvPr id="10" name="Text Placeholder 27">
            <a:extLst>
              <a:ext uri="{FF2B5EF4-FFF2-40B4-BE49-F238E27FC236}">
                <a16:creationId xmlns:a16="http://schemas.microsoft.com/office/drawing/2014/main" xmlns="" id="{53D25C50-C333-1D90-E0F1-7596AA4E8F01}"/>
              </a:ext>
            </a:extLst>
          </p:cNvPr>
          <p:cNvSpPr>
            <a:spLocks noGrp="1"/>
          </p:cNvSpPr>
          <p:nvPr>
            <p:ph type="body" sz="quarter" idx="11"/>
          </p:nvPr>
        </p:nvSpPr>
        <p:spPr>
          <a:xfrm>
            <a:off x="474018" y="293795"/>
            <a:ext cx="7269178" cy="659703"/>
          </a:xfrm>
        </p:spPr>
        <p:txBody>
          <a:bodyPr vert="horz" lIns="91440" tIns="45720" rIns="91440" bIns="45720" rtlCol="0">
            <a:noAutofit/>
          </a:bodyPr>
          <a:lstStyle/>
          <a:p>
            <a:r>
              <a:rPr lang="en-IN" sz="2400">
                <a:solidFill>
                  <a:srgbClr val="374D81"/>
                </a:solidFill>
                <a:latin typeface="Raleway" pitchFamily="2" charset="0"/>
              </a:rPr>
              <a:t>GST Refund - Circulars</a:t>
            </a:r>
          </a:p>
          <a:p>
            <a:endParaRPr lang="en-IN" sz="2400">
              <a:solidFill>
                <a:srgbClr val="374D81"/>
              </a:solidFill>
              <a:latin typeface="Raleway" pitchFamily="2" charset="0"/>
            </a:endParaRPr>
          </a:p>
        </p:txBody>
      </p:sp>
    </p:spTree>
    <p:extLst>
      <p:ext uri="{BB962C8B-B14F-4D97-AF65-F5344CB8AC3E}">
        <p14:creationId xmlns:p14="http://schemas.microsoft.com/office/powerpoint/2010/main" val="10769612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33A9A95-393C-5893-4244-13BB0976773F}"/>
            </a:ext>
          </a:extLst>
        </p:cNvPr>
        <p:cNvGrpSpPr/>
        <p:nvPr/>
      </p:nvGrpSpPr>
      <p:grpSpPr>
        <a:xfrm>
          <a:off x="0" y="0"/>
          <a:ext cx="0" cy="0"/>
          <a:chOff x="0" y="0"/>
          <a:chExt cx="0" cy="0"/>
        </a:xfrm>
      </p:grpSpPr>
      <p:grpSp>
        <p:nvGrpSpPr>
          <p:cNvPr id="46" name="Group 45">
            <a:extLst>
              <a:ext uri="{FF2B5EF4-FFF2-40B4-BE49-F238E27FC236}">
                <a16:creationId xmlns:a16="http://schemas.microsoft.com/office/drawing/2014/main" xmlns="" id="{7B114934-AE44-7E14-C27C-49D8CFBAEFD5}"/>
              </a:ext>
            </a:extLst>
          </p:cNvPr>
          <p:cNvGrpSpPr/>
          <p:nvPr/>
        </p:nvGrpSpPr>
        <p:grpSpPr>
          <a:xfrm>
            <a:off x="556416" y="761085"/>
            <a:ext cx="2743200" cy="60333"/>
            <a:chOff x="591751" y="962184"/>
            <a:chExt cx="2743200" cy="60333"/>
          </a:xfrm>
        </p:grpSpPr>
        <p:sp>
          <p:nvSpPr>
            <p:cNvPr id="47" name="Rectangle 46">
              <a:extLst>
                <a:ext uri="{FF2B5EF4-FFF2-40B4-BE49-F238E27FC236}">
                  <a16:creationId xmlns:a16="http://schemas.microsoft.com/office/drawing/2014/main" xmlns="" id="{4317F345-9A5E-8473-5FED-1FD5CACE97A9}"/>
                </a:ext>
              </a:extLst>
            </p:cNvPr>
            <p:cNvSpPr/>
            <p:nvPr/>
          </p:nvSpPr>
          <p:spPr>
            <a:xfrm>
              <a:off x="591751" y="962184"/>
              <a:ext cx="914400" cy="603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sp>
          <p:nvSpPr>
            <p:cNvPr id="48" name="Rectangle 47">
              <a:extLst>
                <a:ext uri="{FF2B5EF4-FFF2-40B4-BE49-F238E27FC236}">
                  <a16:creationId xmlns:a16="http://schemas.microsoft.com/office/drawing/2014/main" xmlns="" id="{C07387D0-E230-012B-5F7D-EBF949907D71}"/>
                </a:ext>
              </a:extLst>
            </p:cNvPr>
            <p:cNvSpPr/>
            <p:nvPr/>
          </p:nvSpPr>
          <p:spPr>
            <a:xfrm>
              <a:off x="1506151" y="962184"/>
              <a:ext cx="914400" cy="6033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sp>
          <p:nvSpPr>
            <p:cNvPr id="49" name="Rectangle 48">
              <a:extLst>
                <a:ext uri="{FF2B5EF4-FFF2-40B4-BE49-F238E27FC236}">
                  <a16:creationId xmlns:a16="http://schemas.microsoft.com/office/drawing/2014/main" xmlns="" id="{835F1714-15B0-0497-C89A-4046BBF42244}"/>
                </a:ext>
              </a:extLst>
            </p:cNvPr>
            <p:cNvSpPr/>
            <p:nvPr/>
          </p:nvSpPr>
          <p:spPr>
            <a:xfrm>
              <a:off x="2420551" y="962184"/>
              <a:ext cx="914400" cy="6033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grpSp>
      <p:pic>
        <p:nvPicPr>
          <p:cNvPr id="6" name="Picture 5" descr="A logo with colorful people&#10;&#10;AI-generated content may be incorrect.">
            <a:extLst>
              <a:ext uri="{FF2B5EF4-FFF2-40B4-BE49-F238E27FC236}">
                <a16:creationId xmlns:a16="http://schemas.microsoft.com/office/drawing/2014/main" xmlns="" id="{6F23AA2A-A070-E422-2A41-4D2969CD0F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0275" y="-938454"/>
            <a:ext cx="2989736" cy="2989736"/>
          </a:xfrm>
          <a:prstGeom prst="rect">
            <a:avLst/>
          </a:prstGeom>
        </p:spPr>
      </p:pic>
      <p:graphicFrame>
        <p:nvGraphicFramePr>
          <p:cNvPr id="3" name="Table 2">
            <a:extLst>
              <a:ext uri="{FF2B5EF4-FFF2-40B4-BE49-F238E27FC236}">
                <a16:creationId xmlns:a16="http://schemas.microsoft.com/office/drawing/2014/main" xmlns="" id="{5027B25E-A882-813F-7A12-F09DED0AEDBA}"/>
              </a:ext>
            </a:extLst>
          </p:cNvPr>
          <p:cNvGraphicFramePr>
            <a:graphicFrameLocks noGrp="1"/>
          </p:cNvGraphicFramePr>
          <p:nvPr>
            <p:extLst>
              <p:ext uri="{D42A27DB-BD31-4B8C-83A1-F6EECF244321}">
                <p14:modId xmlns:p14="http://schemas.microsoft.com/office/powerpoint/2010/main" val="1158311900"/>
              </p:ext>
            </p:extLst>
          </p:nvPr>
        </p:nvGraphicFramePr>
        <p:xfrm>
          <a:off x="556416" y="1030202"/>
          <a:ext cx="11121986" cy="4668174"/>
        </p:xfrm>
        <a:graphic>
          <a:graphicData uri="http://schemas.openxmlformats.org/drawingml/2006/table">
            <a:tbl>
              <a:tblPr firstRow="1" bandRow="1">
                <a:tableStyleId>{2A488322-F2BA-4B5B-9748-0D474271808F}</a:tableStyleId>
              </a:tblPr>
              <a:tblGrid>
                <a:gridCol w="354330">
                  <a:extLst>
                    <a:ext uri="{9D8B030D-6E8A-4147-A177-3AD203B41FA5}">
                      <a16:colId xmlns:a16="http://schemas.microsoft.com/office/drawing/2014/main" xmlns="" val="1291175101"/>
                    </a:ext>
                  </a:extLst>
                </a:gridCol>
                <a:gridCol w="2504071">
                  <a:extLst>
                    <a:ext uri="{9D8B030D-6E8A-4147-A177-3AD203B41FA5}">
                      <a16:colId xmlns:a16="http://schemas.microsoft.com/office/drawing/2014/main" xmlns="" val="2820483766"/>
                    </a:ext>
                  </a:extLst>
                </a:gridCol>
                <a:gridCol w="8263585">
                  <a:extLst>
                    <a:ext uri="{9D8B030D-6E8A-4147-A177-3AD203B41FA5}">
                      <a16:colId xmlns:a16="http://schemas.microsoft.com/office/drawing/2014/main" xmlns="" val="3653102603"/>
                    </a:ext>
                  </a:extLst>
                </a:gridCol>
              </a:tblGrid>
              <a:tr h="321943">
                <a:tc>
                  <a:txBody>
                    <a:bodyPr/>
                    <a:lstStyle/>
                    <a:p>
                      <a:pPr algn="ctr"/>
                      <a:r>
                        <a:rPr lang="en-US" sz="1400">
                          <a:solidFill>
                            <a:schemeClr val="tx1"/>
                          </a:solidFill>
                          <a:latin typeface="Raleway" pitchFamily="2" charset="0"/>
                        </a:rPr>
                        <a:t>#</a:t>
                      </a:r>
                    </a:p>
                  </a:txBody>
                  <a:tcPr anchor="ctr">
                    <a:solidFill>
                      <a:srgbClr val="B9DB37"/>
                    </a:solidFill>
                  </a:tcPr>
                </a:tc>
                <a:tc>
                  <a:txBody>
                    <a:bodyPr/>
                    <a:lstStyle/>
                    <a:p>
                      <a:pPr algn="ctr"/>
                      <a:r>
                        <a:rPr lang="en-US" sz="1400">
                          <a:solidFill>
                            <a:schemeClr val="tx1"/>
                          </a:solidFill>
                          <a:latin typeface="Raleway" pitchFamily="2" charset="0"/>
                        </a:rPr>
                        <a:t>Circular</a:t>
                      </a:r>
                    </a:p>
                  </a:txBody>
                  <a:tcPr anchor="ctr">
                    <a:solidFill>
                      <a:srgbClr val="B9DB37"/>
                    </a:solidFill>
                  </a:tcPr>
                </a:tc>
                <a:tc>
                  <a:txBody>
                    <a:bodyPr/>
                    <a:lstStyle/>
                    <a:p>
                      <a:pPr algn="ctr"/>
                      <a:r>
                        <a:rPr lang="en-US" sz="1400">
                          <a:solidFill>
                            <a:schemeClr val="tx1"/>
                          </a:solidFill>
                          <a:latin typeface="Raleway" pitchFamily="2" charset="0"/>
                        </a:rPr>
                        <a:t>Clarification</a:t>
                      </a:r>
                    </a:p>
                  </a:txBody>
                  <a:tcPr anchor="ctr">
                    <a:solidFill>
                      <a:srgbClr val="B9DB37"/>
                    </a:solidFill>
                  </a:tcPr>
                </a:tc>
                <a:extLst>
                  <a:ext uri="{0D108BD9-81ED-4DB2-BD59-A6C34878D82A}">
                    <a16:rowId xmlns:a16="http://schemas.microsoft.com/office/drawing/2014/main" xmlns="" val="1316195765"/>
                  </a:ext>
                </a:extLst>
              </a:tr>
              <a:tr h="4346231">
                <a:tc>
                  <a:txBody>
                    <a:bodyPr/>
                    <a:lstStyle/>
                    <a:p>
                      <a:pPr algn="ctr"/>
                      <a:r>
                        <a:rPr lang="en-US" sz="1200">
                          <a:latin typeface="Raleway" pitchFamily="2" charset="0"/>
                        </a:rPr>
                        <a:t>11</a:t>
                      </a:r>
                    </a:p>
                  </a:txBody>
                  <a:tcPr anchor="ctr"/>
                </a:tc>
                <a:tc>
                  <a:txBody>
                    <a:bodyPr/>
                    <a:lstStyle/>
                    <a:p>
                      <a:r>
                        <a:rPr lang="en-US" sz="1200" b="1" i="0" u="none" strike="noStrike" kern="1200" baseline="0">
                          <a:solidFill>
                            <a:schemeClr val="dk1"/>
                          </a:solidFill>
                          <a:latin typeface="Raleway" pitchFamily="2" charset="0"/>
                          <a:ea typeface="+mn-ea"/>
                          <a:cs typeface="+mn-cs"/>
                        </a:rPr>
                        <a:t>Circular No. 233/20/2024- GST </a:t>
                      </a:r>
                      <a:r>
                        <a:rPr lang="en-US" sz="1200" b="0" i="0" u="none" strike="noStrike" kern="1200" baseline="0">
                          <a:solidFill>
                            <a:schemeClr val="dk1"/>
                          </a:solidFill>
                          <a:latin typeface="Raleway" pitchFamily="2" charset="0"/>
                          <a:ea typeface="+mn-ea"/>
                          <a:cs typeface="+mn-cs"/>
                        </a:rPr>
                        <a:t>dated </a:t>
                      </a:r>
                      <a:r>
                        <a:rPr lang="en-US" sz="1200" b="1" i="0" u="none" strike="noStrike" kern="1200" baseline="0">
                          <a:solidFill>
                            <a:schemeClr val="dk1"/>
                          </a:solidFill>
                          <a:latin typeface="Raleway" pitchFamily="2" charset="0"/>
                          <a:ea typeface="+mn-ea"/>
                          <a:cs typeface="+mn-cs"/>
                        </a:rPr>
                        <a:t>10-09-2024</a:t>
                      </a:r>
                    </a:p>
                  </a:txBody>
                  <a:tcPr anchor="ctr"/>
                </a:tc>
                <a:tc>
                  <a:txBody>
                    <a:bodyPr/>
                    <a:lstStyle/>
                    <a:p>
                      <a:pPr marL="171450" indent="-171450" algn="just">
                        <a:buFont typeface="Wingdings" panose="05000000000000000000" pitchFamily="2" charset="2"/>
                        <a:buChar char="ü"/>
                      </a:pPr>
                      <a:r>
                        <a:rPr lang="en-US" sz="1200" b="1" kern="1200">
                          <a:solidFill>
                            <a:schemeClr val="dk1"/>
                          </a:solidFill>
                          <a:latin typeface="Raleway" pitchFamily="2" charset="0"/>
                          <a:ea typeface="+mn-ea"/>
                          <a:cs typeface="+mn-cs"/>
                        </a:rPr>
                        <a:t>Rule 96 (10) </a:t>
                      </a:r>
                      <a:r>
                        <a:rPr lang="en-US" sz="1200" b="0" kern="1200">
                          <a:solidFill>
                            <a:schemeClr val="dk1"/>
                          </a:solidFill>
                          <a:latin typeface="Raleway" pitchFamily="2" charset="0"/>
                          <a:ea typeface="+mn-ea"/>
                          <a:cs typeface="+mn-cs"/>
                        </a:rPr>
                        <a:t>of Central Goods and Services Tax Rules, 2017 (‘CGST Rules’) </a:t>
                      </a:r>
                      <a:r>
                        <a:rPr lang="en-US" sz="1200" b="1" kern="1200">
                          <a:solidFill>
                            <a:schemeClr val="dk1"/>
                          </a:solidFill>
                          <a:latin typeface="Raleway" pitchFamily="2" charset="0"/>
                          <a:ea typeface="+mn-ea"/>
                          <a:cs typeface="+mn-cs"/>
                        </a:rPr>
                        <a:t>restricts</a:t>
                      </a:r>
                      <a:r>
                        <a:rPr lang="en-US" sz="1200" b="0" kern="1200">
                          <a:solidFill>
                            <a:schemeClr val="dk1"/>
                          </a:solidFill>
                          <a:latin typeface="Raleway" pitchFamily="2" charset="0"/>
                          <a:ea typeface="+mn-ea"/>
                          <a:cs typeface="+mn-cs"/>
                        </a:rPr>
                        <a:t> refund of IGST paid on export of goods or services wherein </a:t>
                      </a:r>
                      <a:r>
                        <a:rPr lang="en-US" sz="1200" b="1" kern="1200">
                          <a:solidFill>
                            <a:schemeClr val="dk1"/>
                          </a:solidFill>
                          <a:latin typeface="Raleway" pitchFamily="2" charset="0"/>
                          <a:ea typeface="+mn-ea"/>
                          <a:cs typeface="+mn-cs"/>
                        </a:rPr>
                        <a:t>benefits are claimed </a:t>
                      </a:r>
                      <a:r>
                        <a:rPr lang="en-US" sz="1200" b="0" kern="1200">
                          <a:solidFill>
                            <a:schemeClr val="dk1"/>
                          </a:solidFill>
                          <a:latin typeface="Raleway" pitchFamily="2" charset="0"/>
                          <a:ea typeface="+mn-ea"/>
                          <a:cs typeface="+mn-cs"/>
                        </a:rPr>
                        <a:t>at the time of import of goods under certain </a:t>
                      </a:r>
                      <a:r>
                        <a:rPr lang="en-US" sz="1200" b="1" kern="1200">
                          <a:solidFill>
                            <a:schemeClr val="dk1"/>
                          </a:solidFill>
                          <a:latin typeface="Raleway" pitchFamily="2" charset="0"/>
                          <a:ea typeface="+mn-ea"/>
                          <a:cs typeface="+mn-cs"/>
                        </a:rPr>
                        <a:t>exemption / concessional notifications.</a:t>
                      </a:r>
                    </a:p>
                    <a:p>
                      <a:pPr marL="171450" indent="-171450" algn="just">
                        <a:buFont typeface="Wingdings" panose="05000000000000000000" pitchFamily="2" charset="2"/>
                        <a:buChar char="ü"/>
                      </a:pPr>
                      <a:r>
                        <a:rPr lang="en-US" sz="1200" b="0" kern="1200">
                          <a:solidFill>
                            <a:schemeClr val="dk1"/>
                          </a:solidFill>
                          <a:latin typeface="Raleway" pitchFamily="2" charset="0"/>
                          <a:ea typeface="+mn-ea"/>
                          <a:cs typeface="+mn-cs"/>
                        </a:rPr>
                        <a:t>The said circular clarifies that refund claimed under Rule 96 (10) of CGST Rules, “</a:t>
                      </a:r>
                      <a:r>
                        <a:rPr lang="en-US" sz="1200" b="1" i="1" kern="1200">
                          <a:solidFill>
                            <a:schemeClr val="dk1"/>
                          </a:solidFill>
                          <a:latin typeface="Raleway" pitchFamily="2" charset="0"/>
                          <a:ea typeface="+mn-ea"/>
                          <a:cs typeface="+mn-cs"/>
                        </a:rPr>
                        <a:t>Exports with payment of IGST</a:t>
                      </a:r>
                      <a:r>
                        <a:rPr lang="en-US" sz="1200" b="0" kern="1200">
                          <a:solidFill>
                            <a:schemeClr val="dk1"/>
                          </a:solidFill>
                          <a:latin typeface="Raleway" pitchFamily="2" charset="0"/>
                          <a:ea typeface="+mn-ea"/>
                          <a:cs typeface="+mn-cs"/>
                        </a:rPr>
                        <a:t>” is </a:t>
                      </a:r>
                      <a:r>
                        <a:rPr lang="en-US" sz="1200" b="1" kern="1200">
                          <a:solidFill>
                            <a:schemeClr val="dk1"/>
                          </a:solidFill>
                          <a:latin typeface="Raleway" pitchFamily="2" charset="0"/>
                          <a:ea typeface="+mn-ea"/>
                          <a:cs typeface="+mn-cs"/>
                        </a:rPr>
                        <a:t>regularized</a:t>
                      </a:r>
                      <a:r>
                        <a:rPr lang="en-US" sz="1200" b="0" kern="1200">
                          <a:solidFill>
                            <a:schemeClr val="dk1"/>
                          </a:solidFill>
                          <a:latin typeface="Raleway" pitchFamily="2" charset="0"/>
                          <a:ea typeface="+mn-ea"/>
                          <a:cs typeface="+mn-cs"/>
                        </a:rPr>
                        <a:t> in the following circumstances:</a:t>
                      </a:r>
                    </a:p>
                    <a:p>
                      <a:pPr marL="447675" indent="-184150" algn="just">
                        <a:buFont typeface="Arial" panose="020B0604020202020204" pitchFamily="34" charset="0"/>
                        <a:buChar char="•"/>
                      </a:pPr>
                      <a:r>
                        <a:rPr lang="en-US" sz="1200" b="0" kern="1200">
                          <a:solidFill>
                            <a:schemeClr val="dk1"/>
                          </a:solidFill>
                          <a:latin typeface="Raleway" pitchFamily="2" charset="0"/>
                          <a:ea typeface="+mn-ea"/>
                          <a:cs typeface="+mn-cs"/>
                        </a:rPr>
                        <a:t>Where the taxpayer has </a:t>
                      </a:r>
                      <a:r>
                        <a:rPr lang="en-US" sz="1200" b="1" kern="1200">
                          <a:solidFill>
                            <a:schemeClr val="dk1"/>
                          </a:solidFill>
                          <a:latin typeface="Raleway" pitchFamily="2" charset="0"/>
                          <a:ea typeface="+mn-ea"/>
                          <a:cs typeface="+mn-cs"/>
                        </a:rPr>
                        <a:t>re-assessed</a:t>
                      </a:r>
                      <a:r>
                        <a:rPr lang="en-US" sz="1200" b="0" kern="1200">
                          <a:solidFill>
                            <a:schemeClr val="dk1"/>
                          </a:solidFill>
                          <a:latin typeface="Raleway" pitchFamily="2" charset="0"/>
                          <a:ea typeface="+mn-ea"/>
                          <a:cs typeface="+mn-cs"/>
                        </a:rPr>
                        <a:t> the Bill of entries and </a:t>
                      </a:r>
                      <a:r>
                        <a:rPr lang="en-US" sz="1200" b="1" kern="1200">
                          <a:solidFill>
                            <a:schemeClr val="dk1"/>
                          </a:solidFill>
                          <a:latin typeface="Raleway" pitchFamily="2" charset="0"/>
                          <a:ea typeface="+mn-ea"/>
                          <a:cs typeface="+mn-cs"/>
                        </a:rPr>
                        <a:t>made the payment </a:t>
                      </a:r>
                      <a:r>
                        <a:rPr lang="en-US" sz="1200" b="0" kern="1200">
                          <a:solidFill>
                            <a:schemeClr val="dk1"/>
                          </a:solidFill>
                          <a:latin typeface="Raleway" pitchFamily="2" charset="0"/>
                          <a:ea typeface="+mn-ea"/>
                          <a:cs typeface="+mn-cs"/>
                        </a:rPr>
                        <a:t>of IGST and Compensation cess along with interest.</a:t>
                      </a:r>
                    </a:p>
                    <a:p>
                      <a:pPr marL="447675" indent="-184150" algn="just">
                        <a:buFont typeface="Arial" panose="020B0604020202020204" pitchFamily="34" charset="0"/>
                        <a:buChar char="•"/>
                      </a:pPr>
                      <a:r>
                        <a:rPr lang="en-US" sz="1200" b="0" kern="1200">
                          <a:solidFill>
                            <a:schemeClr val="dk1"/>
                          </a:solidFill>
                          <a:latin typeface="Raleway" pitchFamily="2" charset="0"/>
                          <a:ea typeface="+mn-ea"/>
                          <a:cs typeface="+mn-cs"/>
                        </a:rPr>
                        <a:t>Where the taxpayer is now </a:t>
                      </a:r>
                      <a:r>
                        <a:rPr lang="en-US" sz="1200" b="1" kern="1200">
                          <a:solidFill>
                            <a:schemeClr val="dk1"/>
                          </a:solidFill>
                          <a:latin typeface="Raleway" pitchFamily="2" charset="0"/>
                          <a:ea typeface="+mn-ea"/>
                          <a:cs typeface="+mn-cs"/>
                        </a:rPr>
                        <a:t>willing to get </a:t>
                      </a:r>
                      <a:r>
                        <a:rPr lang="en-US" sz="1200" b="0" kern="1200">
                          <a:solidFill>
                            <a:schemeClr val="dk1"/>
                          </a:solidFill>
                          <a:latin typeface="Raleway" pitchFamily="2" charset="0"/>
                          <a:ea typeface="+mn-ea"/>
                          <a:cs typeface="+mn-cs"/>
                        </a:rPr>
                        <a:t>the bill of entries </a:t>
                      </a:r>
                      <a:r>
                        <a:rPr lang="en-US" sz="1200" b="1" kern="1200">
                          <a:solidFill>
                            <a:schemeClr val="dk1"/>
                          </a:solidFill>
                          <a:latin typeface="Raleway" pitchFamily="2" charset="0"/>
                          <a:ea typeface="+mn-ea"/>
                          <a:cs typeface="+mn-cs"/>
                        </a:rPr>
                        <a:t>“re-assessed”</a:t>
                      </a:r>
                      <a:r>
                        <a:rPr lang="en-US" sz="1200" b="0" kern="1200">
                          <a:solidFill>
                            <a:schemeClr val="dk1"/>
                          </a:solidFill>
                          <a:latin typeface="Raleway" pitchFamily="2" charset="0"/>
                          <a:ea typeface="+mn-ea"/>
                          <a:cs typeface="+mn-cs"/>
                        </a:rPr>
                        <a:t> and </a:t>
                      </a:r>
                      <a:r>
                        <a:rPr lang="en-US" sz="1200" b="1" kern="1200">
                          <a:solidFill>
                            <a:schemeClr val="dk1"/>
                          </a:solidFill>
                          <a:latin typeface="Raleway" pitchFamily="2" charset="0"/>
                          <a:ea typeface="+mn-ea"/>
                          <a:cs typeface="+mn-cs"/>
                        </a:rPr>
                        <a:t>pay</a:t>
                      </a:r>
                      <a:r>
                        <a:rPr lang="en-US" sz="1200" b="0" kern="1200">
                          <a:solidFill>
                            <a:schemeClr val="dk1"/>
                          </a:solidFill>
                          <a:latin typeface="Raleway" pitchFamily="2" charset="0"/>
                          <a:ea typeface="+mn-ea"/>
                          <a:cs typeface="+mn-cs"/>
                        </a:rPr>
                        <a:t> the IGST and compensation cess along with interest.</a:t>
                      </a:r>
                    </a:p>
                    <a:p>
                      <a:pPr marL="447675" indent="-184150" algn="just">
                        <a:buFont typeface="Arial" panose="020B0604020202020204" pitchFamily="34" charset="0"/>
                        <a:buChar char="•"/>
                      </a:pPr>
                      <a:endParaRPr lang="en-US" sz="1200" b="0" kern="1200">
                        <a:solidFill>
                          <a:schemeClr val="dk1"/>
                        </a:solidFill>
                        <a:latin typeface="Raleway" pitchFamily="2" charset="0"/>
                        <a:ea typeface="+mn-ea"/>
                        <a:cs typeface="+mn-cs"/>
                      </a:endParaRPr>
                    </a:p>
                    <a:p>
                      <a:pPr marL="447675" indent="-184150" algn="just">
                        <a:buFont typeface="Arial" panose="020B0604020202020204" pitchFamily="34" charset="0"/>
                        <a:buChar char="•"/>
                      </a:pPr>
                      <a:endParaRPr lang="en-US" sz="1200" b="0" kern="1200">
                        <a:solidFill>
                          <a:schemeClr val="dk1"/>
                        </a:solidFill>
                        <a:latin typeface="Raleway" pitchFamily="2" charset="0"/>
                        <a:ea typeface="+mn-ea"/>
                        <a:cs typeface="+mn-cs"/>
                      </a:endParaRPr>
                    </a:p>
                    <a:p>
                      <a:pPr marL="447675" indent="-184150" algn="just">
                        <a:buFont typeface="Arial" panose="020B0604020202020204" pitchFamily="34" charset="0"/>
                        <a:buChar char="•"/>
                      </a:pPr>
                      <a:endParaRPr lang="en-US" sz="1200" b="0" kern="1200">
                        <a:solidFill>
                          <a:schemeClr val="dk1"/>
                        </a:solidFill>
                        <a:latin typeface="Raleway" pitchFamily="2" charset="0"/>
                        <a:ea typeface="+mn-ea"/>
                        <a:cs typeface="+mn-cs"/>
                      </a:endParaRPr>
                    </a:p>
                    <a:p>
                      <a:pPr marL="447675" indent="-184150" algn="just">
                        <a:buFont typeface="Arial" panose="020B0604020202020204" pitchFamily="34" charset="0"/>
                        <a:buChar char="•"/>
                      </a:pPr>
                      <a:endParaRPr lang="en-US" sz="1200" b="0" kern="1200">
                        <a:solidFill>
                          <a:schemeClr val="dk1"/>
                        </a:solidFill>
                        <a:latin typeface="Raleway" pitchFamily="2" charset="0"/>
                        <a:ea typeface="+mn-ea"/>
                        <a:cs typeface="+mn-cs"/>
                      </a:endParaRPr>
                    </a:p>
                    <a:p>
                      <a:pPr marL="447675" indent="-184150" algn="just">
                        <a:buFont typeface="Arial" panose="020B0604020202020204" pitchFamily="34" charset="0"/>
                        <a:buChar char="•"/>
                      </a:pPr>
                      <a:endParaRPr lang="en-US" sz="1200" b="0" kern="1200">
                        <a:solidFill>
                          <a:schemeClr val="dk1"/>
                        </a:solidFill>
                        <a:latin typeface="Raleway" pitchFamily="2" charset="0"/>
                        <a:ea typeface="+mn-ea"/>
                        <a:cs typeface="+mn-cs"/>
                      </a:endParaRPr>
                    </a:p>
                    <a:p>
                      <a:pPr marL="447675" indent="-184150" algn="just">
                        <a:buFont typeface="Arial" panose="020B0604020202020204" pitchFamily="34" charset="0"/>
                        <a:buChar char="•"/>
                      </a:pPr>
                      <a:endParaRPr lang="en-US" sz="1200" b="0" kern="1200">
                        <a:solidFill>
                          <a:schemeClr val="dk1"/>
                        </a:solidFill>
                        <a:latin typeface="Raleway" pitchFamily="2" charset="0"/>
                        <a:ea typeface="+mn-ea"/>
                        <a:cs typeface="+mn-cs"/>
                      </a:endParaRPr>
                    </a:p>
                    <a:p>
                      <a:pPr marL="447675" indent="-184150" algn="just">
                        <a:buFont typeface="Arial" panose="020B0604020202020204" pitchFamily="34" charset="0"/>
                        <a:buChar char="•"/>
                      </a:pPr>
                      <a:endParaRPr lang="en-US" sz="1200" b="0" kern="1200">
                        <a:solidFill>
                          <a:schemeClr val="dk1"/>
                        </a:solidFill>
                        <a:latin typeface="Raleway" pitchFamily="2" charset="0"/>
                        <a:ea typeface="+mn-ea"/>
                        <a:cs typeface="+mn-cs"/>
                      </a:endParaRPr>
                    </a:p>
                    <a:p>
                      <a:pPr marL="447675" indent="-184150" algn="just">
                        <a:buFont typeface="Arial" panose="020B0604020202020204" pitchFamily="34" charset="0"/>
                        <a:buChar char="•"/>
                      </a:pPr>
                      <a:endParaRPr lang="en-US" sz="1200" b="0" kern="1200">
                        <a:solidFill>
                          <a:schemeClr val="dk1"/>
                        </a:solidFill>
                        <a:latin typeface="Raleway" pitchFamily="2" charset="0"/>
                        <a:ea typeface="+mn-ea"/>
                        <a:cs typeface="+mn-cs"/>
                      </a:endParaRPr>
                    </a:p>
                    <a:p>
                      <a:pPr marL="447675" indent="-184150" algn="just">
                        <a:buFont typeface="Arial" panose="020B0604020202020204" pitchFamily="34" charset="0"/>
                        <a:buChar char="•"/>
                      </a:pPr>
                      <a:endParaRPr lang="en-US" sz="1200" b="0" kern="1200">
                        <a:solidFill>
                          <a:schemeClr val="dk1"/>
                        </a:solidFill>
                        <a:latin typeface="Raleway" pitchFamily="2" charset="0"/>
                        <a:ea typeface="+mn-ea"/>
                        <a:cs typeface="+mn-cs"/>
                      </a:endParaRPr>
                    </a:p>
                    <a:p>
                      <a:pPr marL="447675" indent="-184150" algn="just">
                        <a:buFont typeface="Arial" panose="020B0604020202020204" pitchFamily="34" charset="0"/>
                        <a:buChar char="•"/>
                      </a:pPr>
                      <a:endParaRPr lang="en-US" sz="1200" b="0" kern="1200">
                        <a:solidFill>
                          <a:schemeClr val="dk1"/>
                        </a:solidFill>
                        <a:latin typeface="Raleway" pitchFamily="2" charset="0"/>
                        <a:ea typeface="+mn-ea"/>
                        <a:cs typeface="+mn-cs"/>
                      </a:endParaRPr>
                    </a:p>
                    <a:p>
                      <a:pPr marL="447675" indent="-184150" algn="just">
                        <a:buFont typeface="Arial" panose="020B0604020202020204" pitchFamily="34" charset="0"/>
                        <a:buChar char="•"/>
                      </a:pPr>
                      <a:endParaRPr lang="en-US" sz="1200" b="0" kern="1200">
                        <a:solidFill>
                          <a:schemeClr val="dk1"/>
                        </a:solidFill>
                        <a:latin typeface="Raleway" pitchFamily="2" charset="0"/>
                        <a:ea typeface="+mn-ea"/>
                        <a:cs typeface="+mn-cs"/>
                      </a:endParaRPr>
                    </a:p>
                    <a:p>
                      <a:pPr marL="447675" indent="-184150" algn="just">
                        <a:buFont typeface="Arial" panose="020B0604020202020204" pitchFamily="34" charset="0"/>
                        <a:buChar char="•"/>
                      </a:pPr>
                      <a:endParaRPr lang="en-US" sz="1200" b="0" kern="1200">
                        <a:solidFill>
                          <a:schemeClr val="dk1"/>
                        </a:solidFill>
                        <a:latin typeface="Raleway" pitchFamily="2" charset="0"/>
                        <a:ea typeface="+mn-ea"/>
                        <a:cs typeface="+mn-cs"/>
                      </a:endParaRPr>
                    </a:p>
                    <a:p>
                      <a:pPr marL="447675" indent="-184150" algn="just">
                        <a:buFont typeface="Arial" panose="020B0604020202020204" pitchFamily="34" charset="0"/>
                        <a:buChar char="•"/>
                      </a:pPr>
                      <a:endParaRPr lang="en-US" sz="1200" b="0" kern="1200">
                        <a:solidFill>
                          <a:schemeClr val="dk1"/>
                        </a:solidFill>
                        <a:latin typeface="Raleway" pitchFamily="2" charset="0"/>
                        <a:ea typeface="+mn-ea"/>
                        <a:cs typeface="+mn-cs"/>
                      </a:endParaRPr>
                    </a:p>
                  </a:txBody>
                  <a:tcPr anchor="ctr"/>
                </a:tc>
                <a:extLst>
                  <a:ext uri="{0D108BD9-81ED-4DB2-BD59-A6C34878D82A}">
                    <a16:rowId xmlns:a16="http://schemas.microsoft.com/office/drawing/2014/main" xmlns="" val="673981857"/>
                  </a:ext>
                </a:extLst>
              </a:tr>
            </a:tbl>
          </a:graphicData>
        </a:graphic>
      </p:graphicFrame>
      <p:sp>
        <p:nvSpPr>
          <p:cNvPr id="4" name="Rectangle 3">
            <a:extLst>
              <a:ext uri="{FF2B5EF4-FFF2-40B4-BE49-F238E27FC236}">
                <a16:creationId xmlns:a16="http://schemas.microsoft.com/office/drawing/2014/main" xmlns="" id="{787C3FEB-9CDC-96E4-A3DD-460421EDF693}"/>
              </a:ext>
            </a:extLst>
          </p:cNvPr>
          <p:cNvSpPr/>
          <p:nvPr/>
        </p:nvSpPr>
        <p:spPr>
          <a:xfrm>
            <a:off x="0" y="6785496"/>
            <a:ext cx="12192000" cy="72504"/>
          </a:xfrm>
          <a:prstGeom prst="rect">
            <a:avLst/>
          </a:prstGeom>
          <a:solidFill>
            <a:srgbClr val="F48120"/>
          </a:solidFill>
          <a:ln w="12700" cap="flat" cmpd="sng" algn="ctr">
            <a:solidFill>
              <a:srgbClr val="F4812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n" panose="02020603050405020304"/>
              <a:ea typeface="+mn-ea"/>
              <a:cs typeface="+mn-cs"/>
            </a:endParaRPr>
          </a:p>
        </p:txBody>
      </p:sp>
      <p:sp>
        <p:nvSpPr>
          <p:cNvPr id="13" name="Text Placeholder 27">
            <a:extLst>
              <a:ext uri="{FF2B5EF4-FFF2-40B4-BE49-F238E27FC236}">
                <a16:creationId xmlns:a16="http://schemas.microsoft.com/office/drawing/2014/main" xmlns="" id="{1B791499-49FE-17CA-B58F-437977FEB252}"/>
              </a:ext>
            </a:extLst>
          </p:cNvPr>
          <p:cNvSpPr>
            <a:spLocks noGrp="1"/>
          </p:cNvSpPr>
          <p:nvPr>
            <p:ph type="body" sz="quarter" idx="11"/>
          </p:nvPr>
        </p:nvSpPr>
        <p:spPr>
          <a:xfrm>
            <a:off x="474018" y="293795"/>
            <a:ext cx="7269178" cy="659703"/>
          </a:xfrm>
        </p:spPr>
        <p:txBody>
          <a:bodyPr vert="horz" lIns="91440" tIns="45720" rIns="91440" bIns="45720" rtlCol="0">
            <a:noAutofit/>
          </a:bodyPr>
          <a:lstStyle/>
          <a:p>
            <a:r>
              <a:rPr lang="en-IN" sz="2400">
                <a:solidFill>
                  <a:srgbClr val="374D81"/>
                </a:solidFill>
                <a:latin typeface="Raleway" pitchFamily="2" charset="0"/>
              </a:rPr>
              <a:t>GST Refund - Circulars</a:t>
            </a:r>
          </a:p>
          <a:p>
            <a:endParaRPr lang="en-IN" sz="2400">
              <a:solidFill>
                <a:srgbClr val="374D81"/>
              </a:solidFill>
              <a:latin typeface="Raleway" pitchFamily="2" charset="0"/>
            </a:endParaRPr>
          </a:p>
        </p:txBody>
      </p:sp>
      <p:sp>
        <p:nvSpPr>
          <p:cNvPr id="14" name="Rectangle: Rounded Corners 13">
            <a:extLst>
              <a:ext uri="{FF2B5EF4-FFF2-40B4-BE49-F238E27FC236}">
                <a16:creationId xmlns:a16="http://schemas.microsoft.com/office/drawing/2014/main" xmlns="" id="{5B8EAAE8-E3D8-59B1-FFDE-FF96E82FF10B}"/>
              </a:ext>
            </a:extLst>
          </p:cNvPr>
          <p:cNvSpPr/>
          <p:nvPr/>
        </p:nvSpPr>
        <p:spPr>
          <a:xfrm>
            <a:off x="3667760" y="3303165"/>
            <a:ext cx="7924800" cy="2159000"/>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xmlns="" id="{7A2B4D7E-E717-7435-7EAD-178C5BCEBBB5}"/>
              </a:ext>
            </a:extLst>
          </p:cNvPr>
          <p:cNvSpPr txBox="1"/>
          <p:nvPr/>
        </p:nvSpPr>
        <p:spPr>
          <a:xfrm>
            <a:off x="3756660" y="3338507"/>
            <a:ext cx="7835900" cy="1938992"/>
          </a:xfrm>
          <a:prstGeom prst="rect">
            <a:avLst/>
          </a:prstGeom>
          <a:noFill/>
        </p:spPr>
        <p:txBody>
          <a:bodyPr wrap="square" rtlCol="0">
            <a:spAutoFit/>
          </a:bodyPr>
          <a:lstStyle/>
          <a:p>
            <a:pPr marL="171450" indent="-171450" algn="just" defTabSz="914400">
              <a:buFont typeface="Wingdings" panose="05000000000000000000" pitchFamily="2" charset="2"/>
              <a:buChar char="Ø"/>
            </a:pPr>
            <a:r>
              <a:rPr lang="en-US" sz="1200">
                <a:solidFill>
                  <a:schemeClr val="dk1"/>
                </a:solidFill>
                <a:latin typeface="Raleway" pitchFamily="2" charset="0"/>
              </a:rPr>
              <a:t>Further, the challenge is with reference to the re-assessment of Bill of entries in</a:t>
            </a:r>
          </a:p>
          <a:p>
            <a:pPr marL="355600" indent="-171450" algn="just" defTabSz="914400"/>
            <a:r>
              <a:rPr lang="en-US" sz="1200">
                <a:solidFill>
                  <a:schemeClr val="dk1"/>
                </a:solidFill>
                <a:latin typeface="Raleway" pitchFamily="2" charset="0"/>
              </a:rPr>
              <a:t>the following cases:</a:t>
            </a:r>
          </a:p>
          <a:p>
            <a:pPr marL="355600" indent="-171450" algn="just" defTabSz="914400">
              <a:buFont typeface="Arial" panose="020B0604020202020204" pitchFamily="34" charset="0"/>
              <a:buChar char="•"/>
            </a:pPr>
            <a:r>
              <a:rPr lang="en-US" sz="1200">
                <a:solidFill>
                  <a:schemeClr val="dk1"/>
                </a:solidFill>
                <a:latin typeface="Raleway" pitchFamily="2" charset="0"/>
              </a:rPr>
              <a:t>where the Advance authorizations licenses were already closed and EODC is obtained</a:t>
            </a:r>
          </a:p>
          <a:p>
            <a:pPr marL="355600" indent="-171450" algn="just" defTabSz="914400">
              <a:buFont typeface="Arial" panose="020B0604020202020204" pitchFamily="34" charset="0"/>
              <a:buChar char="•"/>
            </a:pPr>
            <a:r>
              <a:rPr lang="en-US" sz="1200">
                <a:solidFill>
                  <a:schemeClr val="dk1"/>
                </a:solidFill>
                <a:latin typeface="Raleway" pitchFamily="2" charset="0"/>
              </a:rPr>
              <a:t>where the assets were de-bonded from STPI units</a:t>
            </a:r>
          </a:p>
          <a:p>
            <a:pPr marL="171450" indent="-171450" algn="just" defTabSz="914400">
              <a:buFont typeface="Wingdings" panose="05000000000000000000" pitchFamily="2" charset="2"/>
              <a:buChar char="Ø"/>
            </a:pPr>
            <a:r>
              <a:rPr lang="en-US" sz="1200">
                <a:solidFill>
                  <a:schemeClr val="dk1"/>
                </a:solidFill>
                <a:latin typeface="Raleway" pitchFamily="2" charset="0"/>
              </a:rPr>
              <a:t>Can there be any restriction in re-assessment of bill of entries beyond a specific period? or the re-assessment be made for the bill of entries from 1st July 2017.</a:t>
            </a:r>
          </a:p>
          <a:p>
            <a:pPr marL="171450" indent="-171450" algn="just" defTabSz="914400">
              <a:buFont typeface="Wingdings" panose="05000000000000000000" pitchFamily="2" charset="2"/>
              <a:buChar char="Ø"/>
            </a:pPr>
            <a:r>
              <a:rPr lang="en-US" sz="1200">
                <a:solidFill>
                  <a:schemeClr val="dk1"/>
                </a:solidFill>
                <a:latin typeface="Raleway" pitchFamily="2" charset="0"/>
              </a:rPr>
              <a:t>Where the payment of IGST along with interest be made through TR – 6 challan, can a view be taken that refund is regularized.</a:t>
            </a:r>
          </a:p>
          <a:p>
            <a:pPr marL="171450" indent="-171450" algn="just" defTabSz="914400">
              <a:buFont typeface="Wingdings" panose="05000000000000000000" pitchFamily="2" charset="2"/>
              <a:buChar char="Ø"/>
            </a:pPr>
            <a:r>
              <a:rPr lang="en-US" sz="1200">
                <a:solidFill>
                  <a:schemeClr val="dk1"/>
                </a:solidFill>
                <a:latin typeface="Raleway" pitchFamily="2" charset="0"/>
              </a:rPr>
              <a:t>Where the taxpayer now makes the payment of IGST along with interest, can the taxpayer avail the input tax credit (ITC)?</a:t>
            </a:r>
          </a:p>
        </p:txBody>
      </p:sp>
    </p:spTree>
    <p:extLst>
      <p:ext uri="{BB962C8B-B14F-4D97-AF65-F5344CB8AC3E}">
        <p14:creationId xmlns:p14="http://schemas.microsoft.com/office/powerpoint/2010/main" val="33349724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1123814-A94E-B96E-31CB-F7ED5ECDAA86}"/>
            </a:ext>
          </a:extLst>
        </p:cNvPr>
        <p:cNvGrpSpPr/>
        <p:nvPr/>
      </p:nvGrpSpPr>
      <p:grpSpPr>
        <a:xfrm>
          <a:off x="0" y="0"/>
          <a:ext cx="0" cy="0"/>
          <a:chOff x="0" y="0"/>
          <a:chExt cx="0" cy="0"/>
        </a:xfrm>
      </p:grpSpPr>
      <p:pic>
        <p:nvPicPr>
          <p:cNvPr id="6" name="Picture 5" descr="A logo with colorful people&#10;&#10;AI-generated content may be incorrect.">
            <a:extLst>
              <a:ext uri="{FF2B5EF4-FFF2-40B4-BE49-F238E27FC236}">
                <a16:creationId xmlns:a16="http://schemas.microsoft.com/office/drawing/2014/main" xmlns="" id="{5C7F8940-E375-4B4C-A992-37BFF9B570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0275" y="-938454"/>
            <a:ext cx="2989736" cy="2989736"/>
          </a:xfrm>
          <a:prstGeom prst="rect">
            <a:avLst/>
          </a:prstGeom>
        </p:spPr>
      </p:pic>
      <p:sp>
        <p:nvSpPr>
          <p:cNvPr id="8" name="Rectangle 7">
            <a:extLst>
              <a:ext uri="{FF2B5EF4-FFF2-40B4-BE49-F238E27FC236}">
                <a16:creationId xmlns:a16="http://schemas.microsoft.com/office/drawing/2014/main" xmlns="" id="{72381993-455F-6492-0DC7-3007D486DDC6}"/>
              </a:ext>
            </a:extLst>
          </p:cNvPr>
          <p:cNvSpPr/>
          <p:nvPr/>
        </p:nvSpPr>
        <p:spPr>
          <a:xfrm rot="16200000" flipV="1">
            <a:off x="-3334182" y="3334179"/>
            <a:ext cx="6858001" cy="189641"/>
          </a:xfrm>
          <a:prstGeom prst="rect">
            <a:avLst/>
          </a:prstGeom>
          <a:solidFill>
            <a:srgbClr val="F48120"/>
          </a:solidFill>
          <a:ln w="12700" cap="flat" cmpd="sng" algn="ctr">
            <a:solidFill>
              <a:srgbClr val="F4812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n" panose="02020603050405020304"/>
              <a:ea typeface="+mn-ea"/>
              <a:cs typeface="+mn-cs"/>
            </a:endParaRPr>
          </a:p>
        </p:txBody>
      </p:sp>
      <p:sp>
        <p:nvSpPr>
          <p:cNvPr id="9" name="Rectangle 8">
            <a:extLst>
              <a:ext uri="{FF2B5EF4-FFF2-40B4-BE49-F238E27FC236}">
                <a16:creationId xmlns:a16="http://schemas.microsoft.com/office/drawing/2014/main" xmlns="" id="{80C8D97C-4283-805E-2B52-8AC59931503D}"/>
              </a:ext>
            </a:extLst>
          </p:cNvPr>
          <p:cNvSpPr/>
          <p:nvPr/>
        </p:nvSpPr>
        <p:spPr>
          <a:xfrm rot="16200000" flipV="1">
            <a:off x="-3183480" y="3373121"/>
            <a:ext cx="6858001" cy="111760"/>
          </a:xfrm>
          <a:prstGeom prst="rect">
            <a:avLst/>
          </a:prstGeom>
          <a:solidFill>
            <a:srgbClr val="B9DB37"/>
          </a:solidFill>
          <a:ln w="12700" cap="flat" cmpd="sng" algn="ctr">
            <a:solidFill>
              <a:srgbClr val="B9DB3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n" panose="02020603050405020304"/>
              <a:ea typeface="+mn-ea"/>
              <a:cs typeface="+mn-cs"/>
            </a:endParaRPr>
          </a:p>
        </p:txBody>
      </p:sp>
      <p:sp>
        <p:nvSpPr>
          <p:cNvPr id="10" name="Rectangle 9">
            <a:extLst>
              <a:ext uri="{FF2B5EF4-FFF2-40B4-BE49-F238E27FC236}">
                <a16:creationId xmlns:a16="http://schemas.microsoft.com/office/drawing/2014/main" xmlns="" id="{2950BCCF-BEE0-936B-56D8-6A04A806B408}"/>
              </a:ext>
            </a:extLst>
          </p:cNvPr>
          <p:cNvSpPr/>
          <p:nvPr/>
        </p:nvSpPr>
        <p:spPr>
          <a:xfrm rot="16200000" flipV="1">
            <a:off x="-3071720" y="3373121"/>
            <a:ext cx="6858001" cy="111760"/>
          </a:xfrm>
          <a:prstGeom prst="rect">
            <a:avLst/>
          </a:prstGeom>
          <a:solidFill>
            <a:srgbClr val="00B0F0"/>
          </a:solidFill>
          <a:ln w="1270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n" panose="02020603050405020304"/>
              <a:ea typeface="+mn-ea"/>
              <a:cs typeface="+mn-cs"/>
            </a:endParaRPr>
          </a:p>
        </p:txBody>
      </p:sp>
      <p:sp>
        <p:nvSpPr>
          <p:cNvPr id="11" name="Rectangle 10">
            <a:extLst>
              <a:ext uri="{FF2B5EF4-FFF2-40B4-BE49-F238E27FC236}">
                <a16:creationId xmlns:a16="http://schemas.microsoft.com/office/drawing/2014/main" xmlns="" id="{37C7115A-E178-1389-6786-827ABBCAECD4}"/>
              </a:ext>
            </a:extLst>
          </p:cNvPr>
          <p:cNvSpPr/>
          <p:nvPr/>
        </p:nvSpPr>
        <p:spPr>
          <a:xfrm>
            <a:off x="7508240" y="4616458"/>
            <a:ext cx="345440" cy="21970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4021460D-4D04-3E82-3C8B-53E779818AFC}"/>
              </a:ext>
            </a:extLst>
          </p:cNvPr>
          <p:cNvSpPr/>
          <p:nvPr/>
        </p:nvSpPr>
        <p:spPr>
          <a:xfrm rot="307211">
            <a:off x="11238177" y="4927819"/>
            <a:ext cx="373580" cy="33455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xmlns="" id="{9C6F09F3-AD8B-EE1F-520A-9A5E234571B7}"/>
              </a:ext>
            </a:extLst>
          </p:cNvPr>
          <p:cNvGrpSpPr/>
          <p:nvPr/>
        </p:nvGrpSpPr>
        <p:grpSpPr>
          <a:xfrm>
            <a:off x="860157" y="4028925"/>
            <a:ext cx="2743200" cy="60333"/>
            <a:chOff x="591751" y="962184"/>
            <a:chExt cx="2743200" cy="60333"/>
          </a:xfrm>
        </p:grpSpPr>
        <p:sp>
          <p:nvSpPr>
            <p:cNvPr id="12" name="Rectangle 11">
              <a:extLst>
                <a:ext uri="{FF2B5EF4-FFF2-40B4-BE49-F238E27FC236}">
                  <a16:creationId xmlns:a16="http://schemas.microsoft.com/office/drawing/2014/main" xmlns="" id="{18E3F6B3-66C4-F05A-92BD-B75C7B19257D}"/>
                </a:ext>
              </a:extLst>
            </p:cNvPr>
            <p:cNvSpPr/>
            <p:nvPr/>
          </p:nvSpPr>
          <p:spPr>
            <a:xfrm>
              <a:off x="591751" y="962184"/>
              <a:ext cx="914400" cy="603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sp>
          <p:nvSpPr>
            <p:cNvPr id="13" name="Rectangle 12">
              <a:extLst>
                <a:ext uri="{FF2B5EF4-FFF2-40B4-BE49-F238E27FC236}">
                  <a16:creationId xmlns:a16="http://schemas.microsoft.com/office/drawing/2014/main" xmlns="" id="{DAC9F055-2C56-9929-521C-81343EDF18F3}"/>
                </a:ext>
              </a:extLst>
            </p:cNvPr>
            <p:cNvSpPr/>
            <p:nvPr/>
          </p:nvSpPr>
          <p:spPr>
            <a:xfrm>
              <a:off x="1506151" y="962184"/>
              <a:ext cx="914400" cy="6033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sp>
          <p:nvSpPr>
            <p:cNvPr id="15" name="Rectangle 14">
              <a:extLst>
                <a:ext uri="{FF2B5EF4-FFF2-40B4-BE49-F238E27FC236}">
                  <a16:creationId xmlns:a16="http://schemas.microsoft.com/office/drawing/2014/main" xmlns="" id="{7FFCD044-E206-C9FB-7C32-3490C8A8FEAB}"/>
                </a:ext>
              </a:extLst>
            </p:cNvPr>
            <p:cNvSpPr/>
            <p:nvPr/>
          </p:nvSpPr>
          <p:spPr>
            <a:xfrm>
              <a:off x="2420551" y="962184"/>
              <a:ext cx="914400" cy="6033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grpSp>
      <p:sp>
        <p:nvSpPr>
          <p:cNvPr id="2" name="Title 1">
            <a:extLst>
              <a:ext uri="{FF2B5EF4-FFF2-40B4-BE49-F238E27FC236}">
                <a16:creationId xmlns:a16="http://schemas.microsoft.com/office/drawing/2014/main" xmlns="" id="{74C8B3A8-FF94-FE26-D830-5186FCDD7A38}"/>
              </a:ext>
            </a:extLst>
          </p:cNvPr>
          <p:cNvSpPr txBox="1">
            <a:spLocks/>
          </p:cNvSpPr>
          <p:nvPr/>
        </p:nvSpPr>
        <p:spPr>
          <a:xfrm>
            <a:off x="679779" y="1497584"/>
            <a:ext cx="10054076" cy="239775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4000" b="1" dirty="0">
                <a:latin typeface="Raleway" pitchFamily="2" charset="0"/>
              </a:rPr>
              <a:t>GSTN Advisory on refunds </a:t>
            </a:r>
          </a:p>
        </p:txBody>
      </p:sp>
      <p:pic>
        <p:nvPicPr>
          <p:cNvPr id="3" name="Picture 2" descr="Stacks of gold coins">
            <a:extLst>
              <a:ext uri="{FF2B5EF4-FFF2-40B4-BE49-F238E27FC236}">
                <a16:creationId xmlns:a16="http://schemas.microsoft.com/office/drawing/2014/main" xmlns="" id="{FDD4ABD2-354D-7E5C-4DF5-8BB060E1D9C8}"/>
              </a:ext>
            </a:extLst>
          </p:cNvPr>
          <p:cNvPicPr>
            <a:picLocks noChangeAspect="1"/>
          </p:cNvPicPr>
          <p:nvPr/>
        </p:nvPicPr>
        <p:blipFill>
          <a:blip r:embed="rId3" cstate="print">
            <a:extLst>
              <a:ext uri="{28A0092B-C50C-407E-A947-70E740481C1C}">
                <a14:useLocalDpi xmlns:a14="http://schemas.microsoft.com/office/drawing/2010/main" val="0"/>
              </a:ext>
            </a:extLst>
          </a:blip>
          <a:srcRect l="17893" r="17893"/>
          <a:stretch/>
        </p:blipFill>
        <p:spPr>
          <a:xfrm>
            <a:off x="7800443" y="2568202"/>
            <a:ext cx="3941064" cy="4096512"/>
          </a:xfrm>
          <a:prstGeom prst="rect">
            <a:avLst/>
          </a:prstGeom>
        </p:spPr>
      </p:pic>
    </p:spTree>
    <p:extLst>
      <p:ext uri="{BB962C8B-B14F-4D97-AF65-F5344CB8AC3E}">
        <p14:creationId xmlns:p14="http://schemas.microsoft.com/office/powerpoint/2010/main" val="278950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Table 3">
            <a:extLst>
              <a:ext uri="{FF2B5EF4-FFF2-40B4-BE49-F238E27FC236}">
                <a16:creationId xmlns:a16="http://schemas.microsoft.com/office/drawing/2014/main" xmlns="" id="{7D92ACB5-BF7C-6A48-BD29-3B1B2AB7CDF1}"/>
              </a:ext>
            </a:extLst>
          </p:cNvPr>
          <p:cNvGraphicFramePr>
            <a:graphicFrameLocks noGrp="1"/>
          </p:cNvGraphicFramePr>
          <p:nvPr>
            <p:extLst>
              <p:ext uri="{D42A27DB-BD31-4B8C-83A1-F6EECF244321}">
                <p14:modId xmlns:p14="http://schemas.microsoft.com/office/powerpoint/2010/main" val="2165531000"/>
              </p:ext>
            </p:extLst>
          </p:nvPr>
        </p:nvGraphicFramePr>
        <p:xfrm>
          <a:off x="556416" y="1118270"/>
          <a:ext cx="10995504" cy="4848880"/>
        </p:xfrm>
        <a:graphic>
          <a:graphicData uri="http://schemas.openxmlformats.org/drawingml/2006/table">
            <a:tbl>
              <a:tblPr firstRow="1" bandRow="1">
                <a:tableStyleId>{74C1A8A3-306A-4EB7-A6B1-4F7E0EB9C5D6}</a:tableStyleId>
              </a:tblPr>
              <a:tblGrid>
                <a:gridCol w="2989424">
                  <a:extLst>
                    <a:ext uri="{9D8B030D-6E8A-4147-A177-3AD203B41FA5}">
                      <a16:colId xmlns:a16="http://schemas.microsoft.com/office/drawing/2014/main" xmlns="" val="20000"/>
                    </a:ext>
                  </a:extLst>
                </a:gridCol>
                <a:gridCol w="2174240">
                  <a:extLst>
                    <a:ext uri="{9D8B030D-6E8A-4147-A177-3AD203B41FA5}">
                      <a16:colId xmlns:a16="http://schemas.microsoft.com/office/drawing/2014/main" xmlns="" val="20001"/>
                    </a:ext>
                  </a:extLst>
                </a:gridCol>
                <a:gridCol w="5831840">
                  <a:extLst>
                    <a:ext uri="{9D8B030D-6E8A-4147-A177-3AD203B41FA5}">
                      <a16:colId xmlns:a16="http://schemas.microsoft.com/office/drawing/2014/main" xmlns="" val="20002"/>
                    </a:ext>
                  </a:extLst>
                </a:gridCol>
              </a:tblGrid>
              <a:tr h="449273">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marL="0" indent="0" algn="ctr" defTabSz="2438522" rtl="0" eaLnBrk="1" latinLnBrk="0" hangingPunct="1">
                        <a:lnSpc>
                          <a:spcPct val="100000"/>
                        </a:lnSpc>
                        <a:spcBef>
                          <a:spcPct val="20000"/>
                        </a:spcBef>
                        <a:buFont typeface="Arial" panose="020B0604020202020204" pitchFamily="34" charset="0"/>
                        <a:buNone/>
                      </a:pPr>
                      <a:r>
                        <a:rPr lang="en-US" sz="1300" kern="1200" baseline="0">
                          <a:solidFill>
                            <a:schemeClr val="bg1"/>
                          </a:solidFill>
                          <a:latin typeface="Raleway" pitchFamily="2" charset="0"/>
                        </a:rPr>
                        <a:t>Refund Types</a:t>
                      </a:r>
                      <a:endParaRPr lang="en-US" sz="1300" kern="1200" baseline="0">
                        <a:solidFill>
                          <a:schemeClr val="bg1"/>
                        </a:solidFill>
                        <a:latin typeface="Raleway" pitchFamily="2" charset="0"/>
                        <a:ea typeface="Tahoma" panose="020B0604030504040204" pitchFamily="34" charset="0"/>
                        <a:cs typeface="Raavi" panose="020B0502040204020203" pitchFamily="34" charset="0"/>
                      </a:endParaRPr>
                    </a:p>
                  </a:txBody>
                  <a:tcPr marL="45717" marR="45717" marT="22859" marB="22859" anchor="ctr">
                    <a:solidFill>
                      <a:srgbClr val="00B0F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marL="0" indent="0" algn="ctr" defTabSz="2438522" rtl="0" eaLnBrk="1" latinLnBrk="0" hangingPunct="1">
                        <a:lnSpc>
                          <a:spcPct val="100000"/>
                        </a:lnSpc>
                        <a:spcBef>
                          <a:spcPct val="20000"/>
                        </a:spcBef>
                        <a:buFont typeface="Arial" panose="020B0604020202020204" pitchFamily="34" charset="0"/>
                        <a:buNone/>
                      </a:pPr>
                      <a:r>
                        <a:rPr lang="en-US" sz="1300" kern="1200" baseline="0">
                          <a:solidFill>
                            <a:schemeClr val="bg1"/>
                          </a:solidFill>
                          <a:latin typeface="Raleway" pitchFamily="2" charset="0"/>
                        </a:rPr>
                        <a:t>Section Ref</a:t>
                      </a:r>
                      <a:endParaRPr lang="en-US" sz="1300" kern="1200" baseline="0">
                        <a:solidFill>
                          <a:schemeClr val="bg1"/>
                        </a:solidFill>
                        <a:latin typeface="Raleway" pitchFamily="2" charset="0"/>
                        <a:ea typeface="Tahoma" panose="020B0604030504040204" pitchFamily="34" charset="0"/>
                        <a:cs typeface="Raavi" panose="020B0502040204020203" pitchFamily="34" charset="0"/>
                      </a:endParaRPr>
                    </a:p>
                  </a:txBody>
                  <a:tcPr marL="45717" marR="45717" marT="22859" marB="22859" anchor="ctr">
                    <a:solidFill>
                      <a:srgbClr val="00B0F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marL="0" marR="0" indent="0" algn="ctr" defTabSz="2438522"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1300" kern="1200" baseline="0">
                          <a:solidFill>
                            <a:schemeClr val="bg1"/>
                          </a:solidFill>
                          <a:latin typeface="Raleway" pitchFamily="2" charset="0"/>
                        </a:rPr>
                        <a:t>Note </a:t>
                      </a:r>
                      <a:endParaRPr lang="en-US" sz="1300" kern="1200" baseline="0">
                        <a:solidFill>
                          <a:schemeClr val="bg1"/>
                        </a:solidFill>
                        <a:latin typeface="Raleway" pitchFamily="2" charset="0"/>
                        <a:ea typeface="Tahoma" panose="020B0604030504040204" pitchFamily="34" charset="0"/>
                        <a:cs typeface="Raavi" panose="020B0502040204020203" pitchFamily="34" charset="0"/>
                      </a:endParaRPr>
                    </a:p>
                  </a:txBody>
                  <a:tcPr marL="45717" marR="45717" marT="22859" marB="22859" anchor="ctr">
                    <a:solidFill>
                      <a:srgbClr val="00B0F0"/>
                    </a:solidFill>
                  </a:tcPr>
                </a:tc>
                <a:extLst>
                  <a:ext uri="{0D108BD9-81ED-4DB2-BD59-A6C34878D82A}">
                    <a16:rowId xmlns:a16="http://schemas.microsoft.com/office/drawing/2014/main" xmlns="" val="10000"/>
                  </a:ext>
                </a:extLst>
              </a:tr>
              <a:tr h="788320">
                <a:tc>
                  <a:txBody>
                    <a:bodyPr/>
                    <a:lstStyle/>
                    <a:p>
                      <a:pPr marL="258763" indent="-171450" algn="just" fontAlgn="t">
                        <a:buFont typeface="Wingdings" panose="05000000000000000000" pitchFamily="2" charset="2"/>
                        <a:buChar char="Ø"/>
                      </a:pPr>
                      <a:r>
                        <a:rPr lang="en-US" sz="1200" b="0" u="none" strike="noStrike">
                          <a:solidFill>
                            <a:srgbClr val="000000"/>
                          </a:solidFill>
                          <a:effectLst/>
                          <a:latin typeface="Raleway" pitchFamily="2" charset="0"/>
                        </a:rPr>
                        <a:t>Refund on account of ITC accumulated against exports/ SEZ supplies </a:t>
                      </a:r>
                      <a:r>
                        <a:rPr lang="en-US" sz="1200" b="1" u="none" strike="noStrike">
                          <a:solidFill>
                            <a:srgbClr val="000000"/>
                          </a:solidFill>
                          <a:effectLst/>
                          <a:latin typeface="Raleway" pitchFamily="2" charset="0"/>
                        </a:rPr>
                        <a:t>without payment of tax</a:t>
                      </a:r>
                      <a:endParaRPr lang="en-US" sz="1200" b="1" i="0" u="none" strike="noStrike">
                        <a:solidFill>
                          <a:srgbClr val="000000"/>
                        </a:solidFill>
                        <a:effectLst/>
                        <a:latin typeface="Raleway" pitchFamily="2" charset="0"/>
                        <a:cs typeface="Raavi" panose="020B0502040204020203" pitchFamily="34" charset="0"/>
                      </a:endParaRPr>
                    </a:p>
                  </a:txBody>
                  <a:tcPr marL="72000" marR="108000" marT="7620" marB="0" anchor="ctr"/>
                </a:tc>
                <a:tc>
                  <a:txBody>
                    <a:bodyPr/>
                    <a:lstStyle/>
                    <a:p>
                      <a:pPr marL="263525" indent="-171450" algn="just" fontAlgn="b">
                        <a:buFont typeface="Arial" panose="020B0604020202020204" pitchFamily="34" charset="0"/>
                        <a:buChar char="•"/>
                      </a:pPr>
                      <a:r>
                        <a:rPr lang="en-US" sz="1200" b="1" u="none" strike="noStrike">
                          <a:solidFill>
                            <a:srgbClr val="000000"/>
                          </a:solidFill>
                          <a:effectLst/>
                          <a:latin typeface="Raleway" pitchFamily="2" charset="0"/>
                        </a:rPr>
                        <a:t>Section 54</a:t>
                      </a:r>
                      <a:r>
                        <a:rPr lang="en-US" sz="1200" b="0" u="none" strike="noStrike">
                          <a:solidFill>
                            <a:srgbClr val="000000"/>
                          </a:solidFill>
                          <a:effectLst/>
                          <a:latin typeface="Raleway" pitchFamily="2" charset="0"/>
                        </a:rPr>
                        <a:t> of CGST Act read with </a:t>
                      </a:r>
                      <a:r>
                        <a:rPr lang="en-US" sz="1200" b="1" u="none" strike="noStrike">
                          <a:solidFill>
                            <a:srgbClr val="000000"/>
                          </a:solidFill>
                          <a:effectLst/>
                          <a:latin typeface="Raleway" pitchFamily="2" charset="0"/>
                        </a:rPr>
                        <a:t>Rule 89</a:t>
                      </a:r>
                      <a:r>
                        <a:rPr lang="en-US" sz="1200" b="0" u="none" strike="noStrike">
                          <a:solidFill>
                            <a:srgbClr val="000000"/>
                          </a:solidFill>
                          <a:effectLst/>
                          <a:latin typeface="Raleway" pitchFamily="2" charset="0"/>
                        </a:rPr>
                        <a:t> of CGST Rules</a:t>
                      </a:r>
                      <a:endParaRPr lang="en-IN" sz="1200" b="0" i="0" u="none" strike="noStrike">
                        <a:solidFill>
                          <a:srgbClr val="000000"/>
                        </a:solidFill>
                        <a:effectLst/>
                        <a:latin typeface="Raleway" pitchFamily="2" charset="0"/>
                        <a:cs typeface="Raavi" panose="020B0502040204020203" pitchFamily="34" charset="0"/>
                      </a:endParaRPr>
                    </a:p>
                  </a:txBody>
                  <a:tcPr marL="72000" marR="108000" marT="7620" marB="0" anchor="ctr"/>
                </a:tc>
                <a:tc>
                  <a:txBody>
                    <a:bodyPr/>
                    <a:lstStyle/>
                    <a:p>
                      <a:pPr marL="171450" marR="0" lvl="0" indent="-171450" algn="just"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200" b="0" u="none" strike="noStrike" kern="1200">
                          <a:solidFill>
                            <a:srgbClr val="000000"/>
                          </a:solidFill>
                          <a:effectLst/>
                          <a:latin typeface="Raleway" pitchFamily="2" charset="0"/>
                        </a:rPr>
                        <a:t>Refund of input tax credit availed in respect of inputs or input services to the extent used in making such export of goods</a:t>
                      </a:r>
                    </a:p>
                    <a:p>
                      <a:pPr marL="171450" marR="0" lvl="0" indent="-171450" algn="just"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IN" sz="1200" b="1">
                          <a:solidFill>
                            <a:prstClr val="black"/>
                          </a:solidFill>
                          <a:latin typeface="Raleway" pitchFamily="2" charset="0"/>
                          <a:ea typeface="Calibri" panose="020F0502020204030204" pitchFamily="34" charset="0"/>
                          <a:cs typeface="Times New Roman" panose="02020603050405020304" pitchFamily="18" charset="0"/>
                        </a:rPr>
                        <a:t>Net ITC </a:t>
                      </a:r>
                      <a:r>
                        <a:rPr lang="en-IN" sz="1200">
                          <a:solidFill>
                            <a:prstClr val="black"/>
                          </a:solidFill>
                          <a:latin typeface="Raleway" pitchFamily="2" charset="0"/>
                          <a:ea typeface="Calibri" panose="020F0502020204030204" pitchFamily="34" charset="0"/>
                          <a:cs typeface="Times New Roman" panose="02020603050405020304" pitchFamily="18" charset="0"/>
                        </a:rPr>
                        <a:t>= ITC on Goods &amp; Services available during the period – Net ITC</a:t>
                      </a:r>
                      <a:endParaRPr lang="en-US" sz="1200" b="1" i="1">
                        <a:latin typeface="Raleway" pitchFamily="2" charset="0"/>
                      </a:endParaRPr>
                    </a:p>
                  </a:txBody>
                  <a:tcPr marL="72000" marR="108000" marT="7620" marB="0" anchor="ctr"/>
                </a:tc>
                <a:extLst>
                  <a:ext uri="{0D108BD9-81ED-4DB2-BD59-A6C34878D82A}">
                    <a16:rowId xmlns:a16="http://schemas.microsoft.com/office/drawing/2014/main" xmlns="" val="10001"/>
                  </a:ext>
                </a:extLst>
              </a:tr>
              <a:tr h="617754">
                <a:tc>
                  <a:txBody>
                    <a:bodyPr/>
                    <a:lstStyle/>
                    <a:p>
                      <a:pPr marL="258763" indent="-171450" algn="just" fontAlgn="t">
                        <a:buFont typeface="Wingdings" panose="05000000000000000000" pitchFamily="2" charset="2"/>
                        <a:buChar char="Ø"/>
                      </a:pPr>
                      <a:r>
                        <a:rPr lang="en-US" sz="1200" b="0" u="none" strike="noStrike">
                          <a:solidFill>
                            <a:srgbClr val="000000"/>
                          </a:solidFill>
                          <a:effectLst/>
                          <a:latin typeface="Raleway" pitchFamily="2" charset="0"/>
                        </a:rPr>
                        <a:t>Export of goods/ services </a:t>
                      </a:r>
                      <a:r>
                        <a:rPr lang="en-US" sz="1200" b="1" u="none" strike="noStrike">
                          <a:solidFill>
                            <a:srgbClr val="000000"/>
                          </a:solidFill>
                          <a:effectLst/>
                          <a:latin typeface="Raleway" pitchFamily="2" charset="0"/>
                        </a:rPr>
                        <a:t>with payment of tax</a:t>
                      </a:r>
                      <a:endParaRPr lang="en-US" sz="1200" b="1" i="0" u="none" strike="noStrike">
                        <a:solidFill>
                          <a:srgbClr val="000000"/>
                        </a:solidFill>
                        <a:effectLst/>
                        <a:latin typeface="Raleway" pitchFamily="2" charset="0"/>
                        <a:cs typeface="Raavi" panose="020B0502040204020203" pitchFamily="34" charset="0"/>
                      </a:endParaRPr>
                    </a:p>
                  </a:txBody>
                  <a:tcPr marL="72000" marR="108000" marT="7620" marB="0" anchor="ctr"/>
                </a:tc>
                <a:tc>
                  <a:txBody>
                    <a:bodyPr/>
                    <a:lstStyle/>
                    <a:p>
                      <a:pPr marL="263525" indent="-171450" algn="just" defTabSz="914400" rtl="0" eaLnBrk="1" fontAlgn="b" latinLnBrk="0" hangingPunct="1">
                        <a:buFont typeface="Arial" panose="020B0604020202020204" pitchFamily="34" charset="0"/>
                        <a:buChar char="•"/>
                      </a:pPr>
                      <a:r>
                        <a:rPr lang="en-US" sz="1200" b="1" u="none" strike="noStrike" kern="1200">
                          <a:solidFill>
                            <a:srgbClr val="000000"/>
                          </a:solidFill>
                          <a:effectLst/>
                          <a:latin typeface="Raleway" pitchFamily="2" charset="0"/>
                          <a:ea typeface="+mn-ea"/>
                          <a:cs typeface="+mn-cs"/>
                        </a:rPr>
                        <a:t>Section 16 </a:t>
                      </a:r>
                      <a:r>
                        <a:rPr lang="en-US" sz="1200" b="0" u="none" strike="noStrike" kern="1200">
                          <a:solidFill>
                            <a:srgbClr val="000000"/>
                          </a:solidFill>
                          <a:effectLst/>
                          <a:latin typeface="Raleway" pitchFamily="2" charset="0"/>
                          <a:ea typeface="+mn-ea"/>
                          <a:cs typeface="+mn-cs"/>
                        </a:rPr>
                        <a:t>of IGST Act read with</a:t>
                      </a:r>
                      <a:r>
                        <a:rPr lang="en-US" sz="1200" b="1" u="none" strike="noStrike" kern="1200">
                          <a:solidFill>
                            <a:srgbClr val="000000"/>
                          </a:solidFill>
                          <a:effectLst/>
                          <a:latin typeface="Raleway" pitchFamily="2" charset="0"/>
                          <a:ea typeface="+mn-ea"/>
                          <a:cs typeface="+mn-cs"/>
                        </a:rPr>
                        <a:t> Rule 96 </a:t>
                      </a:r>
                      <a:r>
                        <a:rPr lang="en-US" sz="1200" b="0" u="none" strike="noStrike" kern="1200">
                          <a:solidFill>
                            <a:srgbClr val="000000"/>
                          </a:solidFill>
                          <a:effectLst/>
                          <a:latin typeface="Raleway" pitchFamily="2" charset="0"/>
                          <a:ea typeface="+mn-ea"/>
                          <a:cs typeface="+mn-cs"/>
                        </a:rPr>
                        <a:t>of CGST Rules</a:t>
                      </a:r>
                      <a:endParaRPr lang="en-IN" sz="1200" b="0" u="none" strike="noStrike" kern="1200">
                        <a:solidFill>
                          <a:srgbClr val="000000"/>
                        </a:solidFill>
                        <a:effectLst/>
                        <a:latin typeface="Raleway" pitchFamily="2" charset="0"/>
                        <a:ea typeface="+mn-ea"/>
                        <a:cs typeface="+mn-cs"/>
                      </a:endParaRPr>
                    </a:p>
                  </a:txBody>
                  <a:tcPr marL="72000" marR="108000" marT="7620" marB="0" anchor="ctr"/>
                </a:tc>
                <a:tc>
                  <a:txBody>
                    <a:bodyPr/>
                    <a:lstStyle/>
                    <a:p>
                      <a:pPr marL="171450" indent="-171450" algn="just">
                        <a:buFont typeface="Arial" panose="020B0604020202020204" pitchFamily="34" charset="0"/>
                        <a:buChar char="•"/>
                      </a:pPr>
                      <a:r>
                        <a:rPr lang="en-US" sz="1200" dirty="0">
                          <a:latin typeface="Raleway" pitchFamily="2" charset="0"/>
                        </a:rPr>
                        <a:t>The Refund amount is restricted to the amount of tax paid by the taxpayer at the time of export.</a:t>
                      </a:r>
                    </a:p>
                    <a:p>
                      <a:pPr marL="171450" indent="-171450" algn="just">
                        <a:buFont typeface="Arial" panose="020B0604020202020204" pitchFamily="34" charset="0"/>
                        <a:buChar char="•"/>
                      </a:pPr>
                      <a:r>
                        <a:rPr lang="en-IN" sz="1200" b="1" dirty="0">
                          <a:solidFill>
                            <a:prstClr val="black"/>
                          </a:solidFill>
                          <a:latin typeface="Raleway" pitchFamily="2" charset="0"/>
                          <a:ea typeface="Calibri" panose="020F0502020204030204" pitchFamily="34" charset="0"/>
                          <a:cs typeface="Times New Roman" panose="02020603050405020304" pitchFamily="18" charset="0"/>
                        </a:rPr>
                        <a:t>Net ITC </a:t>
                      </a:r>
                      <a:r>
                        <a:rPr lang="en-IN" sz="1200" dirty="0">
                          <a:solidFill>
                            <a:prstClr val="black"/>
                          </a:solidFill>
                          <a:latin typeface="Raleway" pitchFamily="2" charset="0"/>
                          <a:ea typeface="Calibri" panose="020F0502020204030204" pitchFamily="34" charset="0"/>
                          <a:cs typeface="Times New Roman" panose="02020603050405020304" pitchFamily="18" charset="0"/>
                        </a:rPr>
                        <a:t>= ITC on Goods &amp; Services available during the period </a:t>
                      </a:r>
                      <a:r>
                        <a:rPr lang="en-IN" sz="1200" b="1" i="1" dirty="0">
                          <a:solidFill>
                            <a:prstClr val="black"/>
                          </a:solidFill>
                          <a:latin typeface="Raleway" pitchFamily="2" charset="0"/>
                          <a:ea typeface="Calibri" panose="020F0502020204030204" pitchFamily="34" charset="0"/>
                          <a:cs typeface="Times New Roman" panose="02020603050405020304" pitchFamily="18" charset="0"/>
                        </a:rPr>
                        <a:t>(including ITC on Capital Goods)</a:t>
                      </a:r>
                      <a:endParaRPr lang="en-US" sz="1200" b="1" i="1" dirty="0">
                        <a:latin typeface="Raleway" pitchFamily="2" charset="0"/>
                      </a:endParaRPr>
                    </a:p>
                  </a:txBody>
                  <a:tcPr marL="72000" marR="108000" marT="7620" marB="0" anchor="ctr"/>
                </a:tc>
                <a:extLst>
                  <a:ext uri="{0D108BD9-81ED-4DB2-BD59-A6C34878D82A}">
                    <a16:rowId xmlns:a16="http://schemas.microsoft.com/office/drawing/2014/main" xmlns="" val="10002"/>
                  </a:ext>
                </a:extLst>
              </a:tr>
              <a:tr h="894845">
                <a:tc>
                  <a:txBody>
                    <a:bodyPr/>
                    <a:lstStyle/>
                    <a:p>
                      <a:pPr marL="258763" indent="-171450" algn="just" fontAlgn="b">
                        <a:buFont typeface="Wingdings" panose="05000000000000000000" pitchFamily="2" charset="2"/>
                        <a:buChar char="Ø"/>
                      </a:pPr>
                      <a:r>
                        <a:rPr lang="en-US" sz="1200" b="0" u="none" strike="noStrike">
                          <a:solidFill>
                            <a:srgbClr val="000000"/>
                          </a:solidFill>
                          <a:effectLst/>
                          <a:latin typeface="Raleway" pitchFamily="2" charset="0"/>
                        </a:rPr>
                        <a:t>Refund on account of ITC accumulated due to </a:t>
                      </a:r>
                      <a:r>
                        <a:rPr lang="en-US" sz="1200" b="1" u="none" strike="noStrike">
                          <a:solidFill>
                            <a:srgbClr val="000000"/>
                          </a:solidFill>
                          <a:effectLst/>
                          <a:latin typeface="Raleway" pitchFamily="2" charset="0"/>
                        </a:rPr>
                        <a:t>Inverted Tax Structure (IDS)</a:t>
                      </a:r>
                    </a:p>
                  </a:txBody>
                  <a:tcPr marL="72000" marR="108000" marT="7620" marB="0" anchor="ctr"/>
                </a:tc>
                <a:tc>
                  <a:txBody>
                    <a:bodyPr/>
                    <a:lstStyle/>
                    <a:p>
                      <a:pPr marL="263525" marR="0" lvl="0" indent="-171450" algn="just"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IN" sz="1200" b="1" u="none" strike="noStrike" kern="1200">
                          <a:solidFill>
                            <a:srgbClr val="000000"/>
                          </a:solidFill>
                          <a:effectLst/>
                          <a:latin typeface="Raleway" pitchFamily="2" charset="0"/>
                          <a:ea typeface="+mn-ea"/>
                          <a:cs typeface="+mn-cs"/>
                        </a:rPr>
                        <a:t>Section 54(3)(ii) </a:t>
                      </a:r>
                      <a:r>
                        <a:rPr lang="en-IN" sz="1200" b="0" u="none" strike="noStrike" kern="1200">
                          <a:solidFill>
                            <a:srgbClr val="000000"/>
                          </a:solidFill>
                          <a:effectLst/>
                          <a:latin typeface="Raleway" pitchFamily="2" charset="0"/>
                          <a:ea typeface="+mn-ea"/>
                          <a:cs typeface="+mn-cs"/>
                        </a:rPr>
                        <a:t>of CGST Act</a:t>
                      </a:r>
                    </a:p>
                  </a:txBody>
                  <a:tcPr marL="72000" marR="108000" marT="7620" marB="0" anchor="ctr"/>
                </a:tc>
                <a:tc>
                  <a:txBody>
                    <a:bodyPr/>
                    <a:lstStyle/>
                    <a:p>
                      <a:pPr marL="228600" indent="-228600" algn="just" fontAlgn="b">
                        <a:buFont typeface="Arial" panose="020B0604020202020204" pitchFamily="34" charset="0"/>
                        <a:buChar char="•"/>
                      </a:pPr>
                      <a:r>
                        <a:rPr lang="en-US" sz="1200" b="0" u="none" strike="noStrike" kern="1200" dirty="0">
                          <a:solidFill>
                            <a:srgbClr val="000000"/>
                          </a:solidFill>
                          <a:effectLst/>
                          <a:latin typeface="Raleway" pitchFamily="2" charset="0"/>
                        </a:rPr>
                        <a:t>If the rate of GST on inputs is </a:t>
                      </a:r>
                      <a:r>
                        <a:rPr lang="en-US" sz="1200" b="1" u="none" strike="noStrike" kern="1200" dirty="0">
                          <a:solidFill>
                            <a:srgbClr val="000000"/>
                          </a:solidFill>
                          <a:effectLst/>
                          <a:latin typeface="Raleway" pitchFamily="2" charset="0"/>
                        </a:rPr>
                        <a:t>higher than</a:t>
                      </a:r>
                      <a:r>
                        <a:rPr lang="en-US" sz="1200" b="0" u="none" strike="noStrike" kern="1200" dirty="0">
                          <a:solidFill>
                            <a:srgbClr val="000000"/>
                          </a:solidFill>
                          <a:effectLst/>
                          <a:latin typeface="Raleway" pitchFamily="2" charset="0"/>
                        </a:rPr>
                        <a:t> the rate</a:t>
                      </a:r>
                      <a:r>
                        <a:rPr lang="en-US" sz="1200" b="0" u="none" strike="noStrike" kern="1200" baseline="0" dirty="0">
                          <a:solidFill>
                            <a:srgbClr val="000000"/>
                          </a:solidFill>
                          <a:effectLst/>
                          <a:latin typeface="Raleway" pitchFamily="2" charset="0"/>
                        </a:rPr>
                        <a:t> of </a:t>
                      </a:r>
                      <a:r>
                        <a:rPr lang="en-US" sz="1200" b="0" u="none" strike="noStrike" kern="1200" dirty="0">
                          <a:solidFill>
                            <a:srgbClr val="000000"/>
                          </a:solidFill>
                          <a:effectLst/>
                          <a:latin typeface="Raleway" pitchFamily="2" charset="0"/>
                        </a:rPr>
                        <a:t>GST on output, refund of accumulated ITC can be claimed as per the procedure notified.</a:t>
                      </a:r>
                    </a:p>
                    <a:p>
                      <a:pPr marL="228600" indent="-228600" algn="just" fontAlgn="b">
                        <a:buFont typeface="Arial" panose="020B0604020202020204" pitchFamily="34" charset="0"/>
                        <a:buChar char="•"/>
                      </a:pPr>
                      <a:r>
                        <a:rPr lang="en-US" sz="1200" b="0" u="none" strike="noStrike" kern="1200" dirty="0">
                          <a:solidFill>
                            <a:srgbClr val="000000"/>
                          </a:solidFill>
                          <a:effectLst/>
                          <a:latin typeface="Raleway" pitchFamily="2" charset="0"/>
                        </a:rPr>
                        <a:t>Option to </a:t>
                      </a:r>
                      <a:r>
                        <a:rPr lang="en-US" sz="1200" b="1" u="none" strike="noStrike" kern="1200" dirty="0">
                          <a:solidFill>
                            <a:srgbClr val="000000"/>
                          </a:solidFill>
                          <a:effectLst/>
                          <a:latin typeface="Raleway" pitchFamily="2" charset="0"/>
                        </a:rPr>
                        <a:t>claim</a:t>
                      </a:r>
                      <a:r>
                        <a:rPr lang="en-US" sz="1200" b="0" u="none" strike="noStrike" kern="1200" baseline="0" dirty="0">
                          <a:solidFill>
                            <a:srgbClr val="000000"/>
                          </a:solidFill>
                          <a:effectLst/>
                          <a:latin typeface="Raleway" pitchFamily="2" charset="0"/>
                        </a:rPr>
                        <a:t> refund under this section is </a:t>
                      </a:r>
                      <a:r>
                        <a:rPr lang="en-US" sz="1200" b="1" u="none" strike="noStrike" kern="1200" baseline="0" dirty="0">
                          <a:solidFill>
                            <a:srgbClr val="000000"/>
                          </a:solidFill>
                          <a:effectLst/>
                          <a:latin typeface="Raleway" pitchFamily="2" charset="0"/>
                        </a:rPr>
                        <a:t>restricted to </a:t>
                      </a:r>
                      <a:r>
                        <a:rPr lang="en-US" sz="1200" b="1" u="none" strike="noStrike" kern="1200" dirty="0">
                          <a:solidFill>
                            <a:srgbClr val="000000"/>
                          </a:solidFill>
                          <a:effectLst/>
                          <a:latin typeface="Raleway" pitchFamily="2" charset="0"/>
                        </a:rPr>
                        <a:t>goods, which is subsequently amended and services is also included.</a:t>
                      </a:r>
                      <a:endParaRPr lang="en-US" sz="1200" b="1" i="0" u="none" strike="noStrike" dirty="0">
                        <a:solidFill>
                          <a:srgbClr val="000000"/>
                        </a:solidFill>
                        <a:effectLst/>
                        <a:latin typeface="Raleway" pitchFamily="2" charset="0"/>
                        <a:cs typeface="Raavi" panose="020B0502040204020203" pitchFamily="34" charset="0"/>
                      </a:endParaRPr>
                    </a:p>
                  </a:txBody>
                  <a:tcPr marL="72000" marR="108000" marT="7620" marB="0" anchor="ctr"/>
                </a:tc>
                <a:extLst>
                  <a:ext uri="{0D108BD9-81ED-4DB2-BD59-A6C34878D82A}">
                    <a16:rowId xmlns:a16="http://schemas.microsoft.com/office/drawing/2014/main" xmlns="" val="10003"/>
                  </a:ext>
                </a:extLst>
              </a:tr>
              <a:tr h="1048352">
                <a:tc>
                  <a:txBody>
                    <a:bodyPr/>
                    <a:lstStyle/>
                    <a:p>
                      <a:pPr marL="258763" indent="-171450" algn="just" defTabSz="914400" rtl="0" eaLnBrk="1" fontAlgn="t" latinLnBrk="0" hangingPunct="1">
                        <a:buFont typeface="Wingdings" panose="05000000000000000000" pitchFamily="2" charset="2"/>
                        <a:buChar char="Ø"/>
                      </a:pPr>
                      <a:r>
                        <a:rPr lang="en-US" sz="1200" b="0" u="none" strike="noStrike" kern="1200">
                          <a:solidFill>
                            <a:srgbClr val="000000"/>
                          </a:solidFill>
                          <a:effectLst/>
                          <a:latin typeface="Raleway" pitchFamily="2" charset="0"/>
                        </a:rPr>
                        <a:t>Refund to supplier / recipient of tax paid on </a:t>
                      </a:r>
                      <a:r>
                        <a:rPr lang="en-US" sz="1200" b="1" u="none" strike="noStrike" kern="1200">
                          <a:solidFill>
                            <a:srgbClr val="000000"/>
                          </a:solidFill>
                          <a:effectLst/>
                          <a:latin typeface="Raleway" pitchFamily="2" charset="0"/>
                        </a:rPr>
                        <a:t>deemed export supplies</a:t>
                      </a:r>
                      <a:endParaRPr lang="en-US" sz="1200" b="1" u="none" strike="noStrike" kern="1200">
                        <a:solidFill>
                          <a:srgbClr val="000000"/>
                        </a:solidFill>
                        <a:effectLst/>
                        <a:latin typeface="Raleway" pitchFamily="2" charset="0"/>
                        <a:ea typeface="+mn-ea"/>
                        <a:cs typeface="+mn-cs"/>
                      </a:endParaRPr>
                    </a:p>
                  </a:txBody>
                  <a:tcPr marL="72000" marR="108000" marT="7620" marB="0" anchor="ctr"/>
                </a:tc>
                <a:tc>
                  <a:txBody>
                    <a:bodyPr/>
                    <a:lstStyle/>
                    <a:p>
                      <a:pPr marL="263525" indent="-171450" algn="just" defTabSz="914400" rtl="0" eaLnBrk="1" fontAlgn="b" latinLnBrk="0" hangingPunct="1">
                        <a:buFont typeface="Arial" panose="020B0604020202020204" pitchFamily="34" charset="0"/>
                        <a:buChar char="•"/>
                      </a:pPr>
                      <a:r>
                        <a:rPr lang="en-US" sz="1200" b="1" u="none" strike="noStrike" kern="1200">
                          <a:solidFill>
                            <a:srgbClr val="000000"/>
                          </a:solidFill>
                          <a:effectLst/>
                          <a:latin typeface="Raleway" pitchFamily="2" charset="0"/>
                          <a:ea typeface="+mn-ea"/>
                          <a:cs typeface="+mn-cs"/>
                        </a:rPr>
                        <a:t>Section 147 </a:t>
                      </a:r>
                      <a:r>
                        <a:rPr lang="en-US" sz="1200" b="0" u="none" strike="noStrike" kern="1200">
                          <a:solidFill>
                            <a:srgbClr val="000000"/>
                          </a:solidFill>
                          <a:effectLst/>
                          <a:latin typeface="Raleway" pitchFamily="2" charset="0"/>
                          <a:ea typeface="+mn-ea"/>
                          <a:cs typeface="+mn-cs"/>
                        </a:rPr>
                        <a:t>of CGST Act and </a:t>
                      </a:r>
                      <a:r>
                        <a:rPr lang="en-US" sz="1200" b="1" u="none" strike="noStrike" kern="1200">
                          <a:solidFill>
                            <a:srgbClr val="000000"/>
                          </a:solidFill>
                          <a:effectLst/>
                          <a:latin typeface="Raleway" pitchFamily="2" charset="0"/>
                          <a:ea typeface="+mn-ea"/>
                          <a:cs typeface="+mn-cs"/>
                        </a:rPr>
                        <a:t>Rule 89 </a:t>
                      </a:r>
                      <a:r>
                        <a:rPr lang="en-US" sz="1200" b="0" u="none" strike="noStrike" kern="1200">
                          <a:solidFill>
                            <a:srgbClr val="000000"/>
                          </a:solidFill>
                          <a:effectLst/>
                          <a:latin typeface="Raleway" pitchFamily="2" charset="0"/>
                          <a:ea typeface="+mn-ea"/>
                          <a:cs typeface="+mn-cs"/>
                        </a:rPr>
                        <a:t>CGST Rules</a:t>
                      </a:r>
                    </a:p>
                  </a:txBody>
                  <a:tcPr marL="72000" marR="108000" marT="7620" marB="0" anchor="ctr"/>
                </a:tc>
                <a:tc>
                  <a:txBody>
                    <a:bodyPr/>
                    <a:lstStyle/>
                    <a:p>
                      <a:pPr marL="228600" indent="-228600" algn="just" fontAlgn="t">
                        <a:buFont typeface="Arial" panose="020B0604020202020204" pitchFamily="34" charset="0"/>
                        <a:buChar char="•"/>
                      </a:pPr>
                      <a:r>
                        <a:rPr lang="en-US" sz="1200" b="0" u="none" strike="noStrike" dirty="0">
                          <a:solidFill>
                            <a:srgbClr val="000000"/>
                          </a:solidFill>
                          <a:effectLst/>
                          <a:latin typeface="Raleway" pitchFamily="2" charset="0"/>
                        </a:rPr>
                        <a:t>Supply of </a:t>
                      </a:r>
                      <a:r>
                        <a:rPr lang="en-US" sz="1200" b="1" u="none" strike="noStrike" dirty="0">
                          <a:solidFill>
                            <a:srgbClr val="000000"/>
                          </a:solidFill>
                          <a:effectLst/>
                          <a:latin typeface="Raleway" pitchFamily="2" charset="0"/>
                        </a:rPr>
                        <a:t>goods</a:t>
                      </a:r>
                      <a:r>
                        <a:rPr lang="en-US" sz="1200" b="0" u="none" strike="noStrike" dirty="0">
                          <a:solidFill>
                            <a:srgbClr val="000000"/>
                          </a:solidFill>
                          <a:effectLst/>
                          <a:latin typeface="Raleway" pitchFamily="2" charset="0"/>
                        </a:rPr>
                        <a:t> by registered person to an </a:t>
                      </a:r>
                      <a:r>
                        <a:rPr lang="en-US" sz="1200" b="1" u="none" strike="noStrike" dirty="0">
                          <a:solidFill>
                            <a:srgbClr val="000000"/>
                          </a:solidFill>
                          <a:effectLst/>
                          <a:latin typeface="Raleway" pitchFamily="2" charset="0"/>
                        </a:rPr>
                        <a:t>Export Oriented Unit</a:t>
                      </a:r>
                      <a:r>
                        <a:rPr lang="en-US" sz="1200" b="0" u="none" strike="noStrike" dirty="0">
                          <a:solidFill>
                            <a:srgbClr val="000000"/>
                          </a:solidFill>
                          <a:effectLst/>
                          <a:latin typeface="Raleway" pitchFamily="2" charset="0"/>
                        </a:rPr>
                        <a:t> (Shall include EOU, STPI, EHTP, BTP units)</a:t>
                      </a:r>
                    </a:p>
                    <a:p>
                      <a:pPr marL="228600" indent="-228600" algn="just" fontAlgn="t">
                        <a:buFont typeface="Arial" panose="020B0604020202020204" pitchFamily="34" charset="0"/>
                        <a:buChar char="•"/>
                      </a:pPr>
                      <a:r>
                        <a:rPr lang="en-US" sz="1200" b="0" u="none" strike="noStrike" dirty="0">
                          <a:solidFill>
                            <a:srgbClr val="000000"/>
                          </a:solidFill>
                          <a:effectLst/>
                          <a:latin typeface="Raleway" pitchFamily="2" charset="0"/>
                        </a:rPr>
                        <a:t>Supply of goods to an </a:t>
                      </a:r>
                      <a:r>
                        <a:rPr lang="en-US" sz="1200" b="1" u="none" strike="noStrike" dirty="0">
                          <a:solidFill>
                            <a:srgbClr val="000000"/>
                          </a:solidFill>
                          <a:effectLst/>
                          <a:latin typeface="Raleway" pitchFamily="2" charset="0"/>
                        </a:rPr>
                        <a:t>Advance Authorization holder</a:t>
                      </a:r>
                    </a:p>
                    <a:p>
                      <a:pPr marL="228600" indent="-228600" algn="just" fontAlgn="t">
                        <a:buFont typeface="Arial" panose="020B0604020202020204" pitchFamily="34" charset="0"/>
                        <a:buChar char="•"/>
                      </a:pPr>
                      <a:r>
                        <a:rPr lang="en-US" sz="1200" b="0" u="none" strike="noStrike" dirty="0">
                          <a:solidFill>
                            <a:srgbClr val="000000"/>
                          </a:solidFill>
                          <a:effectLst/>
                          <a:latin typeface="Raleway" pitchFamily="2" charset="0"/>
                        </a:rPr>
                        <a:t>Supply of goods to an </a:t>
                      </a:r>
                      <a:r>
                        <a:rPr lang="en-US" sz="1200" b="1" u="none" strike="noStrike" dirty="0">
                          <a:solidFill>
                            <a:srgbClr val="000000"/>
                          </a:solidFill>
                          <a:effectLst/>
                          <a:latin typeface="Raleway" pitchFamily="2" charset="0"/>
                        </a:rPr>
                        <a:t>Export Promotion of Capital Goods (EPCG) holder</a:t>
                      </a:r>
                    </a:p>
                  </a:txBody>
                  <a:tcPr marL="72000" marR="108000" marT="7620" marB="0" anchor="ctr"/>
                </a:tc>
                <a:extLst>
                  <a:ext uri="{0D108BD9-81ED-4DB2-BD59-A6C34878D82A}">
                    <a16:rowId xmlns:a16="http://schemas.microsoft.com/office/drawing/2014/main" xmlns="" val="10004"/>
                  </a:ext>
                </a:extLst>
              </a:tr>
              <a:tr h="1050336">
                <a:tc>
                  <a:txBody>
                    <a:bodyPr/>
                    <a:lstStyle/>
                    <a:p>
                      <a:pPr marL="258763" indent="-171450" algn="just" defTabSz="914400" rtl="0" eaLnBrk="1" fontAlgn="t" latinLnBrk="0" hangingPunct="1">
                        <a:buFont typeface="Wingdings" panose="05000000000000000000" pitchFamily="2" charset="2"/>
                        <a:buChar char="Ø"/>
                      </a:pPr>
                      <a:r>
                        <a:rPr lang="en-US" sz="1200" b="0" u="none" strike="noStrike" kern="1200">
                          <a:solidFill>
                            <a:srgbClr val="000000"/>
                          </a:solidFill>
                          <a:effectLst/>
                          <a:latin typeface="Raleway" pitchFamily="2" charset="0"/>
                        </a:rPr>
                        <a:t>Refund of </a:t>
                      </a:r>
                      <a:r>
                        <a:rPr lang="en-US" sz="1200" b="1" u="none" strike="noStrike" kern="1200">
                          <a:solidFill>
                            <a:srgbClr val="000000"/>
                          </a:solidFill>
                          <a:effectLst/>
                          <a:latin typeface="Raleway" pitchFamily="2" charset="0"/>
                        </a:rPr>
                        <a:t>Excess Balance</a:t>
                      </a:r>
                      <a:r>
                        <a:rPr lang="en-US" sz="1200" b="0" u="none" strike="noStrike" kern="1200">
                          <a:solidFill>
                            <a:srgbClr val="000000"/>
                          </a:solidFill>
                          <a:effectLst/>
                          <a:latin typeface="Raleway" pitchFamily="2" charset="0"/>
                        </a:rPr>
                        <a:t> in Electronic Cash Ledger</a:t>
                      </a:r>
                      <a:endParaRPr lang="en-US" sz="1200" b="0" u="none" strike="noStrike" kern="1200">
                        <a:solidFill>
                          <a:srgbClr val="000000"/>
                        </a:solidFill>
                        <a:effectLst/>
                        <a:latin typeface="Raleway" pitchFamily="2" charset="0"/>
                        <a:ea typeface="+mn-ea"/>
                        <a:cs typeface="+mn-cs"/>
                      </a:endParaRPr>
                    </a:p>
                  </a:txBody>
                  <a:tcPr marL="72000" marR="108000" marT="7620" marB="0" anchor="ctr"/>
                </a:tc>
                <a:tc>
                  <a:txBody>
                    <a:bodyPr/>
                    <a:lstStyle/>
                    <a:p>
                      <a:pPr marL="263525" indent="-171450" algn="just" defTabSz="914400" rtl="0" eaLnBrk="1" fontAlgn="b" latinLnBrk="0" hangingPunct="1">
                        <a:buFont typeface="Arial" panose="020B0604020202020204" pitchFamily="34" charset="0"/>
                        <a:buChar char="•"/>
                      </a:pPr>
                      <a:r>
                        <a:rPr lang="en-US" sz="1200" b="1" u="none" strike="noStrike" kern="1200">
                          <a:solidFill>
                            <a:srgbClr val="000000"/>
                          </a:solidFill>
                          <a:effectLst/>
                          <a:latin typeface="Raleway" pitchFamily="2" charset="0"/>
                          <a:ea typeface="+mn-ea"/>
                          <a:cs typeface="+mn-cs"/>
                        </a:rPr>
                        <a:t>Section 54(1) </a:t>
                      </a:r>
                      <a:r>
                        <a:rPr lang="en-US" sz="1200" b="0" u="none" strike="noStrike" kern="1200">
                          <a:solidFill>
                            <a:srgbClr val="000000"/>
                          </a:solidFill>
                          <a:effectLst/>
                          <a:latin typeface="Raleway" pitchFamily="2" charset="0"/>
                          <a:ea typeface="+mn-ea"/>
                          <a:cs typeface="+mn-cs"/>
                        </a:rPr>
                        <a:t>of CGST Act</a:t>
                      </a:r>
                      <a:endParaRPr lang="en-IN" sz="1200" b="0" u="none" strike="noStrike" kern="1200">
                        <a:solidFill>
                          <a:srgbClr val="000000"/>
                        </a:solidFill>
                        <a:effectLst/>
                        <a:latin typeface="Raleway" pitchFamily="2" charset="0"/>
                        <a:ea typeface="+mn-ea"/>
                        <a:cs typeface="+mn-cs"/>
                      </a:endParaRPr>
                    </a:p>
                  </a:txBody>
                  <a:tcPr marL="72000" marR="108000" marT="7620" marB="0" anchor="ctr"/>
                </a:tc>
                <a:tc>
                  <a:txBody>
                    <a:bodyPr/>
                    <a:lstStyle/>
                    <a:p>
                      <a:pPr marL="228600" indent="-228600" algn="just" fontAlgn="b">
                        <a:buFont typeface="Arial" panose="020B0604020202020204" pitchFamily="34" charset="0"/>
                        <a:buChar char="•"/>
                      </a:pPr>
                      <a:r>
                        <a:rPr lang="en-US" sz="1200" b="1" u="none" strike="noStrike" dirty="0">
                          <a:solidFill>
                            <a:srgbClr val="000000"/>
                          </a:solidFill>
                          <a:effectLst/>
                          <a:latin typeface="Raleway" pitchFamily="2" charset="0"/>
                        </a:rPr>
                        <a:t>Cash deposited erroneously </a:t>
                      </a:r>
                      <a:r>
                        <a:rPr lang="en-US" sz="1200" b="0" u="none" strike="noStrike" dirty="0">
                          <a:solidFill>
                            <a:srgbClr val="000000"/>
                          </a:solidFill>
                          <a:effectLst/>
                          <a:latin typeface="Raleway" pitchFamily="2" charset="0"/>
                        </a:rPr>
                        <a:t>can be claimed as refund under this option.</a:t>
                      </a:r>
                    </a:p>
                    <a:p>
                      <a:pPr marL="228600" indent="-228600" algn="just" fontAlgn="b">
                        <a:buFont typeface="Arial" panose="020B0604020202020204" pitchFamily="34" charset="0"/>
                        <a:buChar char="•"/>
                      </a:pPr>
                      <a:r>
                        <a:rPr lang="en-US" sz="1200" b="0" u="none" strike="noStrike" dirty="0">
                          <a:solidFill>
                            <a:srgbClr val="000000"/>
                          </a:solidFill>
                          <a:effectLst/>
                          <a:latin typeface="Raleway" pitchFamily="2" charset="0"/>
                        </a:rPr>
                        <a:t>In the latest Finance Act, the Govt has provided an option to transfer amount (vide Form PMT-09)  from one ledger to the other</a:t>
                      </a:r>
                    </a:p>
                    <a:p>
                      <a:pPr marL="228600" indent="-228600" algn="just" fontAlgn="b">
                        <a:buFont typeface="Arial" panose="020B0604020202020204" pitchFamily="34" charset="0"/>
                        <a:buChar char="•"/>
                      </a:pPr>
                      <a:r>
                        <a:rPr lang="en-US" sz="1200" b="1" u="none" strike="noStrike" dirty="0">
                          <a:solidFill>
                            <a:srgbClr val="000000"/>
                          </a:solidFill>
                          <a:effectLst/>
                          <a:latin typeface="Raleway" pitchFamily="2" charset="0"/>
                        </a:rPr>
                        <a:t>TDS</a:t>
                      </a:r>
                      <a:r>
                        <a:rPr lang="en-US" sz="1200" b="0" u="none" strike="noStrike" dirty="0">
                          <a:solidFill>
                            <a:srgbClr val="000000"/>
                          </a:solidFill>
                          <a:effectLst/>
                          <a:latin typeface="Raleway" pitchFamily="2" charset="0"/>
                        </a:rPr>
                        <a:t> and </a:t>
                      </a:r>
                      <a:r>
                        <a:rPr lang="en-US" sz="1200" b="1" u="none" strike="noStrike" dirty="0">
                          <a:solidFill>
                            <a:srgbClr val="000000"/>
                          </a:solidFill>
                          <a:effectLst/>
                          <a:latin typeface="Raleway" pitchFamily="2" charset="0"/>
                        </a:rPr>
                        <a:t>TCS</a:t>
                      </a:r>
                      <a:r>
                        <a:rPr lang="en-US" sz="1200" b="0" u="none" strike="noStrike" dirty="0">
                          <a:solidFill>
                            <a:srgbClr val="000000"/>
                          </a:solidFill>
                          <a:effectLst/>
                          <a:latin typeface="Raleway" pitchFamily="2" charset="0"/>
                        </a:rPr>
                        <a:t> </a:t>
                      </a:r>
                      <a:r>
                        <a:rPr lang="en-US" sz="1200" b="1" u="none" strike="noStrike" dirty="0">
                          <a:solidFill>
                            <a:srgbClr val="000000"/>
                          </a:solidFill>
                          <a:effectLst/>
                          <a:latin typeface="Raleway" pitchFamily="2" charset="0"/>
                        </a:rPr>
                        <a:t>credited</a:t>
                      </a:r>
                      <a:r>
                        <a:rPr lang="en-US" sz="1200" b="0" u="none" strike="noStrike" dirty="0">
                          <a:solidFill>
                            <a:srgbClr val="000000"/>
                          </a:solidFill>
                          <a:effectLst/>
                          <a:latin typeface="Raleway" pitchFamily="2" charset="0"/>
                        </a:rPr>
                        <a:t> into the Electronic Cash Ledger can be claimed as refund</a:t>
                      </a:r>
                      <a:endParaRPr lang="en-US" sz="1200" b="0" i="0" u="none" strike="noStrike" dirty="0">
                        <a:solidFill>
                          <a:srgbClr val="000000"/>
                        </a:solidFill>
                        <a:effectLst/>
                        <a:latin typeface="Raleway" pitchFamily="2" charset="0"/>
                      </a:endParaRPr>
                    </a:p>
                  </a:txBody>
                  <a:tcPr marL="72000" marR="108000" marT="7620" marB="0" anchor="ctr"/>
                </a:tc>
                <a:extLst>
                  <a:ext uri="{0D108BD9-81ED-4DB2-BD59-A6C34878D82A}">
                    <a16:rowId xmlns:a16="http://schemas.microsoft.com/office/drawing/2014/main" xmlns="" val="3360232958"/>
                  </a:ext>
                </a:extLst>
              </a:tr>
            </a:tbl>
          </a:graphicData>
        </a:graphic>
      </p:graphicFrame>
      <p:pic>
        <p:nvPicPr>
          <p:cNvPr id="17" name="Picture 16" descr="A logo with colorful people&#10;&#10;AI-generated content may be incorrect.">
            <a:extLst>
              <a:ext uri="{FF2B5EF4-FFF2-40B4-BE49-F238E27FC236}">
                <a16:creationId xmlns:a16="http://schemas.microsoft.com/office/drawing/2014/main" xmlns="" id="{0D7D87EA-2755-BB8C-F4B2-569B67C01E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0275" y="-938454"/>
            <a:ext cx="2989736" cy="2989736"/>
          </a:xfrm>
          <a:prstGeom prst="rect">
            <a:avLst/>
          </a:prstGeom>
        </p:spPr>
      </p:pic>
      <p:sp>
        <p:nvSpPr>
          <p:cNvPr id="18" name="Rectangle 17">
            <a:extLst>
              <a:ext uri="{FF2B5EF4-FFF2-40B4-BE49-F238E27FC236}">
                <a16:creationId xmlns:a16="http://schemas.microsoft.com/office/drawing/2014/main" xmlns="" id="{0AAD1D3D-96ED-35FC-C292-C5094999FF5F}"/>
              </a:ext>
            </a:extLst>
          </p:cNvPr>
          <p:cNvSpPr/>
          <p:nvPr/>
        </p:nvSpPr>
        <p:spPr>
          <a:xfrm>
            <a:off x="0" y="6785496"/>
            <a:ext cx="12192000" cy="72504"/>
          </a:xfrm>
          <a:prstGeom prst="rect">
            <a:avLst/>
          </a:prstGeom>
          <a:solidFill>
            <a:srgbClr val="F4812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n" panose="02020603050405020304"/>
              <a:ea typeface="+mn-ea"/>
              <a:cs typeface="+mn-cs"/>
            </a:endParaRPr>
          </a:p>
        </p:txBody>
      </p:sp>
      <p:grpSp>
        <p:nvGrpSpPr>
          <p:cNvPr id="19" name="Group 18">
            <a:extLst>
              <a:ext uri="{FF2B5EF4-FFF2-40B4-BE49-F238E27FC236}">
                <a16:creationId xmlns:a16="http://schemas.microsoft.com/office/drawing/2014/main" xmlns="" id="{54B0EA47-8074-1984-4B5E-4875D70947AC}"/>
              </a:ext>
            </a:extLst>
          </p:cNvPr>
          <p:cNvGrpSpPr/>
          <p:nvPr/>
        </p:nvGrpSpPr>
        <p:grpSpPr>
          <a:xfrm>
            <a:off x="379893" y="158615"/>
            <a:ext cx="9392421" cy="709293"/>
            <a:chOff x="379893" y="158615"/>
            <a:chExt cx="9392421" cy="709293"/>
          </a:xfrm>
        </p:grpSpPr>
        <p:sp>
          <p:nvSpPr>
            <p:cNvPr id="20" name="TextBox 19">
              <a:extLst>
                <a:ext uri="{FF2B5EF4-FFF2-40B4-BE49-F238E27FC236}">
                  <a16:creationId xmlns:a16="http://schemas.microsoft.com/office/drawing/2014/main" xmlns="" id="{93D22439-5F38-9E00-B20E-55E2E10A2DDC}"/>
                </a:ext>
              </a:extLst>
            </p:cNvPr>
            <p:cNvSpPr txBox="1"/>
            <p:nvPr/>
          </p:nvSpPr>
          <p:spPr>
            <a:xfrm>
              <a:off x="379893" y="158615"/>
              <a:ext cx="9392421" cy="658493"/>
            </a:xfrm>
            <a:prstGeom prst="rect">
              <a:avLst/>
            </a:prstGeom>
          </p:spPr>
          <p:txBody>
            <a:bodyPr vert="horz" lIns="91440" tIns="45720" rIns="91440" bIns="45720" rtlCol="0" anchor="ctr">
              <a:normAutofit lnSpcReduction="10000"/>
            </a:bodyPr>
            <a:lstStyle/>
            <a:p>
              <a:pPr defTabSz="914400">
                <a:lnSpc>
                  <a:spcPct val="90000"/>
                </a:lnSpc>
                <a:spcBef>
                  <a:spcPts val="1000"/>
                </a:spcBef>
                <a:spcAft>
                  <a:spcPts val="600"/>
                </a:spcAft>
              </a:pPr>
              <a:r>
                <a:rPr lang="en-US" sz="2400" b="1">
                  <a:solidFill>
                    <a:srgbClr val="374D81"/>
                  </a:solidFill>
                  <a:latin typeface="Raleway" pitchFamily="2" charset="0"/>
                  <a:cs typeface="Arial" panose="020B0604020202020204" pitchFamily="34" charset="0"/>
                </a:rPr>
                <a:t>Refunds under GST </a:t>
              </a:r>
              <a:br>
                <a:rPr lang="en-US" sz="2400" b="1">
                  <a:solidFill>
                    <a:srgbClr val="374D81"/>
                  </a:solidFill>
                  <a:latin typeface="Raleway" pitchFamily="2" charset="0"/>
                  <a:cs typeface="Arial" panose="020B0604020202020204" pitchFamily="34" charset="0"/>
                </a:rPr>
              </a:br>
              <a:r>
                <a:rPr lang="en-US" sz="1900" i="1">
                  <a:solidFill>
                    <a:srgbClr val="374D81"/>
                  </a:solidFill>
                  <a:latin typeface="Raleway" pitchFamily="2" charset="0"/>
                  <a:cs typeface="Arial" panose="020B0604020202020204" pitchFamily="34" charset="0"/>
                </a:rPr>
                <a:t>(Types of refund)</a:t>
              </a:r>
            </a:p>
          </p:txBody>
        </p:sp>
        <p:grpSp>
          <p:nvGrpSpPr>
            <p:cNvPr id="21" name="Group 20">
              <a:extLst>
                <a:ext uri="{FF2B5EF4-FFF2-40B4-BE49-F238E27FC236}">
                  <a16:creationId xmlns:a16="http://schemas.microsoft.com/office/drawing/2014/main" xmlns="" id="{EFBE3423-AE68-A8F3-6D7C-968C321889B7}"/>
                </a:ext>
              </a:extLst>
            </p:cNvPr>
            <p:cNvGrpSpPr/>
            <p:nvPr/>
          </p:nvGrpSpPr>
          <p:grpSpPr>
            <a:xfrm>
              <a:off x="495456" y="807575"/>
              <a:ext cx="2743200" cy="60333"/>
              <a:chOff x="591751" y="962184"/>
              <a:chExt cx="2743200" cy="60333"/>
            </a:xfrm>
          </p:grpSpPr>
          <p:sp>
            <p:nvSpPr>
              <p:cNvPr id="22" name="Rectangle 21">
                <a:extLst>
                  <a:ext uri="{FF2B5EF4-FFF2-40B4-BE49-F238E27FC236}">
                    <a16:creationId xmlns:a16="http://schemas.microsoft.com/office/drawing/2014/main" xmlns="" id="{1DB6C390-F7A2-957C-4B84-E8C84D5F9287}"/>
                  </a:ext>
                </a:extLst>
              </p:cNvPr>
              <p:cNvSpPr/>
              <p:nvPr/>
            </p:nvSpPr>
            <p:spPr>
              <a:xfrm>
                <a:off x="591751" y="962184"/>
                <a:ext cx="914400" cy="603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sp>
            <p:nvSpPr>
              <p:cNvPr id="23" name="Rectangle 22">
                <a:extLst>
                  <a:ext uri="{FF2B5EF4-FFF2-40B4-BE49-F238E27FC236}">
                    <a16:creationId xmlns:a16="http://schemas.microsoft.com/office/drawing/2014/main" xmlns="" id="{78413F57-DBD0-4A08-97D1-237DEA33FED3}"/>
                  </a:ext>
                </a:extLst>
              </p:cNvPr>
              <p:cNvSpPr/>
              <p:nvPr/>
            </p:nvSpPr>
            <p:spPr>
              <a:xfrm>
                <a:off x="1506151" y="962184"/>
                <a:ext cx="914400" cy="6033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sp>
            <p:nvSpPr>
              <p:cNvPr id="24" name="Rectangle 23">
                <a:extLst>
                  <a:ext uri="{FF2B5EF4-FFF2-40B4-BE49-F238E27FC236}">
                    <a16:creationId xmlns:a16="http://schemas.microsoft.com/office/drawing/2014/main" xmlns="" id="{C86326CC-7541-88B9-D807-91A72F0DCAC4}"/>
                  </a:ext>
                </a:extLst>
              </p:cNvPr>
              <p:cNvSpPr/>
              <p:nvPr/>
            </p:nvSpPr>
            <p:spPr>
              <a:xfrm>
                <a:off x="2420551" y="962184"/>
                <a:ext cx="914400" cy="6033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grpSp>
      </p:grpSp>
    </p:spTree>
    <p:extLst>
      <p:ext uri="{BB962C8B-B14F-4D97-AF65-F5344CB8AC3E}">
        <p14:creationId xmlns:p14="http://schemas.microsoft.com/office/powerpoint/2010/main" val="31131547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2A9702B-9F59-CED1-690A-0C5C8A3CD43C}"/>
            </a:ext>
          </a:extLst>
        </p:cNvPr>
        <p:cNvGrpSpPr/>
        <p:nvPr/>
      </p:nvGrpSpPr>
      <p:grpSpPr>
        <a:xfrm>
          <a:off x="0" y="0"/>
          <a:ext cx="0" cy="0"/>
          <a:chOff x="0" y="0"/>
          <a:chExt cx="0" cy="0"/>
        </a:xfrm>
      </p:grpSpPr>
      <p:pic>
        <p:nvPicPr>
          <p:cNvPr id="2050" name="Picture 2" descr="GST Refund Services in Kolkata">
            <a:extLst>
              <a:ext uri="{FF2B5EF4-FFF2-40B4-BE49-F238E27FC236}">
                <a16:creationId xmlns:a16="http://schemas.microsoft.com/office/drawing/2014/main" xmlns="" id="{8E42901E-01F5-B7A7-038E-91B26C6014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3073" y="0"/>
            <a:ext cx="4818927" cy="6858000"/>
          </a:xfrm>
          <a:prstGeom prst="rect">
            <a:avLst/>
          </a:prstGeom>
          <a:noFill/>
          <a:extLst>
            <a:ext uri="{909E8E84-426E-40DD-AFC4-6F175D3DCCD1}">
              <a14:hiddenFill xmlns:a14="http://schemas.microsoft.com/office/drawing/2010/main">
                <a:solidFill>
                  <a:srgbClr val="FFFFFF"/>
                </a:solidFill>
              </a14:hiddenFill>
            </a:ext>
          </a:extLst>
        </p:spPr>
      </p:pic>
      <p:sp>
        <p:nvSpPr>
          <p:cNvPr id="28" name="Text Placeholder 27">
            <a:extLst>
              <a:ext uri="{FF2B5EF4-FFF2-40B4-BE49-F238E27FC236}">
                <a16:creationId xmlns:a16="http://schemas.microsoft.com/office/drawing/2014/main" xmlns="" id="{429E545A-50BE-3099-BD03-9AC56081D273}"/>
              </a:ext>
            </a:extLst>
          </p:cNvPr>
          <p:cNvSpPr>
            <a:spLocks noGrp="1"/>
          </p:cNvSpPr>
          <p:nvPr>
            <p:ph type="body" sz="quarter" idx="11"/>
          </p:nvPr>
        </p:nvSpPr>
        <p:spPr>
          <a:xfrm>
            <a:off x="474018" y="283635"/>
            <a:ext cx="7269178" cy="659703"/>
          </a:xfrm>
        </p:spPr>
        <p:txBody>
          <a:bodyPr vert="horz" lIns="91440" tIns="45720" rIns="91440" bIns="45720" rtlCol="0">
            <a:noAutofit/>
          </a:bodyPr>
          <a:lstStyle/>
          <a:p>
            <a:r>
              <a:rPr lang="en-IN" sz="2400" dirty="0">
                <a:solidFill>
                  <a:srgbClr val="374D81"/>
                </a:solidFill>
                <a:latin typeface="Raleway" pitchFamily="2" charset="0"/>
              </a:rPr>
              <a:t>GSTN Advisory on refunds </a:t>
            </a:r>
          </a:p>
          <a:p>
            <a:endParaRPr lang="en-IN" sz="2400" dirty="0">
              <a:solidFill>
                <a:srgbClr val="374D81"/>
              </a:solidFill>
              <a:latin typeface="Raleway" pitchFamily="2" charset="0"/>
            </a:endParaRPr>
          </a:p>
        </p:txBody>
      </p:sp>
      <p:grpSp>
        <p:nvGrpSpPr>
          <p:cNvPr id="46" name="Group 45">
            <a:extLst>
              <a:ext uri="{FF2B5EF4-FFF2-40B4-BE49-F238E27FC236}">
                <a16:creationId xmlns:a16="http://schemas.microsoft.com/office/drawing/2014/main" xmlns="" id="{2CBC5244-F0A2-B988-D470-33B6EF2D731B}"/>
              </a:ext>
            </a:extLst>
          </p:cNvPr>
          <p:cNvGrpSpPr/>
          <p:nvPr/>
        </p:nvGrpSpPr>
        <p:grpSpPr>
          <a:xfrm>
            <a:off x="556416" y="761085"/>
            <a:ext cx="2743200" cy="60333"/>
            <a:chOff x="591751" y="962184"/>
            <a:chExt cx="2743200" cy="60333"/>
          </a:xfrm>
        </p:grpSpPr>
        <p:sp>
          <p:nvSpPr>
            <p:cNvPr id="47" name="Rectangle 46">
              <a:extLst>
                <a:ext uri="{FF2B5EF4-FFF2-40B4-BE49-F238E27FC236}">
                  <a16:creationId xmlns:a16="http://schemas.microsoft.com/office/drawing/2014/main" xmlns="" id="{DB103834-6121-62B0-CAA5-6E5A12671E09}"/>
                </a:ext>
              </a:extLst>
            </p:cNvPr>
            <p:cNvSpPr/>
            <p:nvPr/>
          </p:nvSpPr>
          <p:spPr>
            <a:xfrm>
              <a:off x="591751" y="962184"/>
              <a:ext cx="914400" cy="603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sp>
          <p:nvSpPr>
            <p:cNvPr id="48" name="Rectangle 47">
              <a:extLst>
                <a:ext uri="{FF2B5EF4-FFF2-40B4-BE49-F238E27FC236}">
                  <a16:creationId xmlns:a16="http://schemas.microsoft.com/office/drawing/2014/main" xmlns="" id="{9A833557-88DC-3E8F-9231-A68A510F9EC4}"/>
                </a:ext>
              </a:extLst>
            </p:cNvPr>
            <p:cNvSpPr/>
            <p:nvPr/>
          </p:nvSpPr>
          <p:spPr>
            <a:xfrm>
              <a:off x="1506151" y="962184"/>
              <a:ext cx="914400" cy="6033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sp>
          <p:nvSpPr>
            <p:cNvPr id="49" name="Rectangle 48">
              <a:extLst>
                <a:ext uri="{FF2B5EF4-FFF2-40B4-BE49-F238E27FC236}">
                  <a16:creationId xmlns:a16="http://schemas.microsoft.com/office/drawing/2014/main" xmlns="" id="{A2F21A54-26F0-EECD-BFBC-3C33F1B6B7B1}"/>
                </a:ext>
              </a:extLst>
            </p:cNvPr>
            <p:cNvSpPr/>
            <p:nvPr/>
          </p:nvSpPr>
          <p:spPr>
            <a:xfrm>
              <a:off x="2420551" y="962184"/>
              <a:ext cx="914400" cy="6033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grpSp>
      <p:sp>
        <p:nvSpPr>
          <p:cNvPr id="2" name="Rectangle: Rounded Corners 1">
            <a:extLst>
              <a:ext uri="{FF2B5EF4-FFF2-40B4-BE49-F238E27FC236}">
                <a16:creationId xmlns:a16="http://schemas.microsoft.com/office/drawing/2014/main" xmlns="" id="{4F80E3B6-2E20-11A4-9105-2339B54EDFA6}"/>
              </a:ext>
            </a:extLst>
          </p:cNvPr>
          <p:cNvSpPr/>
          <p:nvPr/>
        </p:nvSpPr>
        <p:spPr>
          <a:xfrm>
            <a:off x="589280" y="1040075"/>
            <a:ext cx="6228080" cy="380713"/>
          </a:xfrm>
          <a:prstGeom prst="roundRect">
            <a:avLst/>
          </a:prstGeom>
          <a:solidFill>
            <a:srgbClr val="00AD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a:latin typeface="Raleway" pitchFamily="2" charset="0"/>
              </a:rPr>
              <a:t>Update in Refund Filing Process – Effective May 2025</a:t>
            </a:r>
          </a:p>
        </p:txBody>
      </p:sp>
      <p:sp>
        <p:nvSpPr>
          <p:cNvPr id="3" name="Rectangle 1">
            <a:extLst>
              <a:ext uri="{FF2B5EF4-FFF2-40B4-BE49-F238E27FC236}">
                <a16:creationId xmlns:a16="http://schemas.microsoft.com/office/drawing/2014/main" xmlns="" id="{D6D293A9-E364-B2D2-A093-20B697D6D21C}"/>
              </a:ext>
            </a:extLst>
          </p:cNvPr>
          <p:cNvSpPr>
            <a:spLocks noChangeArrowheads="1"/>
          </p:cNvSpPr>
          <p:nvPr/>
        </p:nvSpPr>
        <p:spPr bwMode="auto">
          <a:xfrm>
            <a:off x="589280" y="1423455"/>
            <a:ext cx="5998758" cy="5045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171450" marR="0" lvl="0" indent="-171450" algn="l" defTabSz="914400" rtl="0" eaLnBrk="0" fontAlgn="base" latinLnBrk="0" hangingPunct="0">
              <a:lnSpc>
                <a:spcPct val="150000"/>
              </a:lnSpc>
              <a:spcBef>
                <a:spcPct val="0"/>
              </a:spcBef>
              <a:spcAft>
                <a:spcPct val="0"/>
              </a:spcAft>
              <a:buClr>
                <a:srgbClr val="F48120"/>
              </a:buClr>
              <a:buSzTx/>
              <a:buFont typeface="Wingdings" panose="05000000000000000000" pitchFamily="2" charset="2"/>
              <a:buChar char="v"/>
              <a:tabLst/>
            </a:pPr>
            <a:r>
              <a:rPr kumimoji="0" lang="en-US" altLang="en-US" sz="1200" b="1" i="0" u="none" strike="noStrike" cap="none" normalizeH="0" baseline="0">
                <a:ln>
                  <a:noFill/>
                </a:ln>
                <a:solidFill>
                  <a:schemeClr val="tx1"/>
                </a:solidFill>
                <a:effectLst/>
                <a:latin typeface="Raleway" pitchFamily="2" charset="0"/>
              </a:rPr>
              <a:t>Applicable Refund Categories:</a:t>
            </a:r>
            <a:endParaRPr kumimoji="0" lang="en-US" altLang="en-US" sz="1200" b="0" i="0" u="none" strike="noStrike" cap="none" normalizeH="0" baseline="0">
              <a:ln>
                <a:noFill/>
              </a:ln>
              <a:solidFill>
                <a:schemeClr val="tx1"/>
              </a:solidFill>
              <a:effectLst/>
              <a:latin typeface="Raleway" pitchFamily="2" charset="0"/>
            </a:endParaRPr>
          </a:p>
          <a:p>
            <a:pPr marL="628650" marR="0" lvl="1" indent="-171450" algn="l" defTabSz="914400" rtl="0" eaLnBrk="0" fontAlgn="base" latinLnBrk="0" hangingPunct="0">
              <a:lnSpc>
                <a:spcPct val="150000"/>
              </a:lnSpc>
              <a:spcBef>
                <a:spcPct val="0"/>
              </a:spcBef>
              <a:spcAft>
                <a:spcPct val="0"/>
              </a:spcAft>
              <a:buClr>
                <a:srgbClr val="F48120"/>
              </a:buClr>
              <a:buSzTx/>
              <a:buFont typeface="Wingdings" panose="05000000000000000000" pitchFamily="2" charset="2"/>
              <a:buChar char="ü"/>
              <a:tabLst/>
            </a:pPr>
            <a:r>
              <a:rPr kumimoji="0" lang="en-US" altLang="en-US" sz="1200" b="0" i="0" u="none" strike="noStrike" cap="none" normalizeH="0" baseline="0">
                <a:ln>
                  <a:noFill/>
                </a:ln>
                <a:solidFill>
                  <a:schemeClr val="tx1"/>
                </a:solidFill>
                <a:effectLst/>
                <a:latin typeface="Raleway" pitchFamily="2" charset="0"/>
              </a:rPr>
              <a:t>Export of services with payment of tax</a:t>
            </a:r>
          </a:p>
          <a:p>
            <a:pPr marL="628650" marR="0" lvl="1" indent="-171450" algn="l" defTabSz="914400" rtl="0" eaLnBrk="0" fontAlgn="base" latinLnBrk="0" hangingPunct="0">
              <a:lnSpc>
                <a:spcPct val="150000"/>
              </a:lnSpc>
              <a:spcBef>
                <a:spcPct val="0"/>
              </a:spcBef>
              <a:spcAft>
                <a:spcPct val="0"/>
              </a:spcAft>
              <a:buClr>
                <a:srgbClr val="F48120"/>
              </a:buClr>
              <a:buSzTx/>
              <a:buFont typeface="Wingdings" panose="05000000000000000000" pitchFamily="2" charset="2"/>
              <a:buChar char="ü"/>
              <a:tabLst/>
            </a:pPr>
            <a:r>
              <a:rPr kumimoji="0" lang="en-US" altLang="en-US" sz="1200" b="0" i="0" u="none" strike="noStrike" cap="none" normalizeH="0" baseline="0">
                <a:ln>
                  <a:noFill/>
                </a:ln>
                <a:solidFill>
                  <a:schemeClr val="tx1"/>
                </a:solidFill>
                <a:effectLst/>
                <a:latin typeface="Raleway" pitchFamily="2" charset="0"/>
              </a:rPr>
              <a:t>Supplies to SEZ (Unit/Developer) with payment of tax</a:t>
            </a:r>
          </a:p>
          <a:p>
            <a:pPr marL="628650" marR="0" lvl="1" indent="-171450" algn="l" defTabSz="914400" rtl="0" eaLnBrk="0" fontAlgn="base" latinLnBrk="0" hangingPunct="0">
              <a:lnSpc>
                <a:spcPct val="150000"/>
              </a:lnSpc>
              <a:spcBef>
                <a:spcPct val="0"/>
              </a:spcBef>
              <a:spcAft>
                <a:spcPct val="0"/>
              </a:spcAft>
              <a:buClr>
                <a:srgbClr val="F48120"/>
              </a:buClr>
              <a:buSzTx/>
              <a:buFont typeface="Wingdings" panose="05000000000000000000" pitchFamily="2" charset="2"/>
              <a:buChar char="ü"/>
              <a:tabLst/>
            </a:pPr>
            <a:r>
              <a:rPr kumimoji="0" lang="en-US" altLang="en-US" sz="1200" b="0" i="0" u="none" strike="noStrike" cap="none" normalizeH="0" baseline="0">
                <a:ln>
                  <a:noFill/>
                </a:ln>
                <a:solidFill>
                  <a:schemeClr val="tx1"/>
                </a:solidFill>
                <a:effectLst/>
                <a:latin typeface="Raleway" pitchFamily="2" charset="0"/>
              </a:rPr>
              <a:t>Deemed exports (Supplier’s refund)</a:t>
            </a:r>
          </a:p>
          <a:p>
            <a:pPr marL="171450" indent="-171450" eaLnBrk="0" fontAlgn="base" hangingPunct="0">
              <a:lnSpc>
                <a:spcPct val="150000"/>
              </a:lnSpc>
              <a:spcBef>
                <a:spcPct val="0"/>
              </a:spcBef>
              <a:spcAft>
                <a:spcPct val="0"/>
              </a:spcAft>
              <a:buClr>
                <a:srgbClr val="F48120"/>
              </a:buClr>
              <a:buFont typeface="Wingdings" panose="05000000000000000000" pitchFamily="2" charset="2"/>
              <a:buChar char="v"/>
            </a:pPr>
            <a:endParaRPr lang="en-US" altLang="en-US" sz="1200" b="1">
              <a:latin typeface="Raleway" pitchFamily="2" charset="0"/>
            </a:endParaRPr>
          </a:p>
          <a:p>
            <a:pPr marL="171450" indent="-171450" eaLnBrk="0" fontAlgn="base" hangingPunct="0">
              <a:lnSpc>
                <a:spcPct val="150000"/>
              </a:lnSpc>
              <a:spcBef>
                <a:spcPct val="0"/>
              </a:spcBef>
              <a:spcAft>
                <a:spcPct val="0"/>
              </a:spcAft>
              <a:buClr>
                <a:srgbClr val="F48120"/>
              </a:buClr>
              <a:buFont typeface="Wingdings" panose="05000000000000000000" pitchFamily="2" charset="2"/>
              <a:buChar char="v"/>
            </a:pPr>
            <a:r>
              <a:rPr lang="en-US" altLang="en-US" sz="1200" b="1">
                <a:latin typeface="Raleway" pitchFamily="2" charset="0"/>
              </a:rPr>
              <a:t>Key Changes:</a:t>
            </a:r>
          </a:p>
          <a:p>
            <a:pPr marL="628650" lvl="1" indent="-171450" eaLnBrk="0" fontAlgn="base" hangingPunct="0">
              <a:lnSpc>
                <a:spcPct val="150000"/>
              </a:lnSpc>
              <a:spcBef>
                <a:spcPct val="0"/>
              </a:spcBef>
              <a:spcAft>
                <a:spcPct val="0"/>
              </a:spcAft>
              <a:buClr>
                <a:srgbClr val="F48120"/>
              </a:buClr>
              <a:buFont typeface="Wingdings" panose="05000000000000000000" pitchFamily="2" charset="2"/>
              <a:buChar char="ü"/>
            </a:pPr>
            <a:r>
              <a:rPr lang="en-US" altLang="en-US" sz="1200" b="1">
                <a:latin typeface="Raleway" pitchFamily="2" charset="0"/>
              </a:rPr>
              <a:t>No need to select tax period</a:t>
            </a:r>
            <a:r>
              <a:rPr lang="en-US" altLang="en-US" sz="1200">
                <a:latin typeface="Raleway" pitchFamily="2" charset="0"/>
              </a:rPr>
              <a:t> (“From–To”) while applying</a:t>
            </a:r>
          </a:p>
          <a:p>
            <a:pPr marL="628650" lvl="1" indent="-171450" eaLnBrk="0" fontAlgn="base" hangingPunct="0">
              <a:lnSpc>
                <a:spcPct val="150000"/>
              </a:lnSpc>
              <a:spcBef>
                <a:spcPct val="0"/>
              </a:spcBef>
              <a:spcAft>
                <a:spcPct val="0"/>
              </a:spcAft>
              <a:buClr>
                <a:srgbClr val="F48120"/>
              </a:buClr>
              <a:buFont typeface="Wingdings" panose="05000000000000000000" pitchFamily="2" charset="2"/>
              <a:buChar char="ü"/>
            </a:pPr>
            <a:r>
              <a:rPr lang="en-US" altLang="en-US" sz="1200">
                <a:latin typeface="Raleway" pitchFamily="2" charset="0"/>
              </a:rPr>
              <a:t>Filing is now </a:t>
            </a:r>
            <a:r>
              <a:rPr lang="en-US" altLang="en-US" sz="1200" b="1">
                <a:latin typeface="Raleway" pitchFamily="2" charset="0"/>
              </a:rPr>
              <a:t>Invoice-Based</a:t>
            </a:r>
            <a:r>
              <a:rPr lang="en-US" altLang="en-US" sz="1200">
                <a:latin typeface="Raleway" pitchFamily="2" charset="0"/>
              </a:rPr>
              <a:t> instead of Tax Period-Based</a:t>
            </a:r>
          </a:p>
          <a:p>
            <a:pPr marL="628650" lvl="1" indent="-171450" eaLnBrk="0" fontAlgn="base" hangingPunct="0">
              <a:lnSpc>
                <a:spcPct val="150000"/>
              </a:lnSpc>
              <a:spcBef>
                <a:spcPct val="0"/>
              </a:spcBef>
              <a:spcAft>
                <a:spcPct val="0"/>
              </a:spcAft>
              <a:buClr>
                <a:srgbClr val="F48120"/>
              </a:buClr>
              <a:buFont typeface="Wingdings" panose="05000000000000000000" pitchFamily="2" charset="2"/>
              <a:buChar char="ü"/>
            </a:pPr>
            <a:r>
              <a:rPr lang="en-US" altLang="en-US" sz="1200" b="1">
                <a:latin typeface="Raleway" pitchFamily="2" charset="0"/>
              </a:rPr>
              <a:t>Relevant Statements:</a:t>
            </a:r>
          </a:p>
          <a:p>
            <a:pPr marL="914400" marR="0" lvl="2" indent="0" algn="l" defTabSz="914400" rtl="0" eaLnBrk="0" fontAlgn="base" latinLnBrk="0" hangingPunct="0">
              <a:lnSpc>
                <a:spcPct val="150000"/>
              </a:lnSpc>
              <a:spcBef>
                <a:spcPct val="0"/>
              </a:spcBef>
              <a:spcAft>
                <a:spcPct val="0"/>
              </a:spcAft>
              <a:buClr>
                <a:srgbClr val="F48120"/>
              </a:buClr>
              <a:buSzTx/>
              <a:buFontTx/>
              <a:buChar char="•"/>
              <a:tabLst/>
            </a:pPr>
            <a:r>
              <a:rPr kumimoji="0" lang="en-US" altLang="en-US" sz="1200" b="0" i="0" u="none" strike="noStrike" cap="none" normalizeH="0" baseline="0">
                <a:ln>
                  <a:noFill/>
                </a:ln>
                <a:solidFill>
                  <a:schemeClr val="tx1"/>
                </a:solidFill>
                <a:effectLst/>
                <a:latin typeface="Raleway" pitchFamily="2" charset="0"/>
              </a:rPr>
              <a:t>Statement 2 – Export of Services</a:t>
            </a:r>
          </a:p>
          <a:p>
            <a:pPr marL="914400" marR="0" lvl="2" indent="0" algn="l" defTabSz="914400" rtl="0" eaLnBrk="0" fontAlgn="base" latinLnBrk="0" hangingPunct="0">
              <a:lnSpc>
                <a:spcPct val="150000"/>
              </a:lnSpc>
              <a:spcBef>
                <a:spcPct val="0"/>
              </a:spcBef>
              <a:spcAft>
                <a:spcPct val="0"/>
              </a:spcAft>
              <a:buClr>
                <a:srgbClr val="F48120"/>
              </a:buClr>
              <a:buSzTx/>
              <a:buFontTx/>
              <a:buChar char="•"/>
              <a:tabLst/>
            </a:pPr>
            <a:r>
              <a:rPr kumimoji="0" lang="en-US" altLang="en-US" sz="1200" b="0" i="0" u="none" strike="noStrike" cap="none" normalizeH="0" baseline="0">
                <a:ln>
                  <a:noFill/>
                </a:ln>
                <a:solidFill>
                  <a:schemeClr val="tx1"/>
                </a:solidFill>
                <a:effectLst/>
                <a:latin typeface="Raleway" pitchFamily="2" charset="0"/>
              </a:rPr>
              <a:t>Statement 4 – SEZ Supplies</a:t>
            </a:r>
          </a:p>
          <a:p>
            <a:pPr marL="914400" marR="0" lvl="2" indent="0" algn="l" defTabSz="914400" rtl="0" eaLnBrk="0" fontAlgn="base" latinLnBrk="0" hangingPunct="0">
              <a:lnSpc>
                <a:spcPct val="150000"/>
              </a:lnSpc>
              <a:spcBef>
                <a:spcPct val="0"/>
              </a:spcBef>
              <a:spcAft>
                <a:spcPct val="0"/>
              </a:spcAft>
              <a:buClr>
                <a:srgbClr val="F48120"/>
              </a:buClr>
              <a:buSzTx/>
              <a:buFontTx/>
              <a:buChar char="•"/>
              <a:tabLst/>
            </a:pPr>
            <a:r>
              <a:rPr kumimoji="0" lang="en-US" altLang="en-US" sz="1200" b="0" i="0" u="none" strike="noStrike" cap="none" normalizeH="0" baseline="0">
                <a:ln>
                  <a:noFill/>
                </a:ln>
                <a:solidFill>
                  <a:schemeClr val="tx1"/>
                </a:solidFill>
                <a:effectLst/>
                <a:latin typeface="Raleway" pitchFamily="2" charset="0"/>
              </a:rPr>
              <a:t>Statement 5B – Deemed Exports</a:t>
            </a:r>
          </a:p>
          <a:p>
            <a:pPr marL="171450" marR="0" lvl="0" indent="-171450" eaLnBrk="0" fontAlgn="base" hangingPunct="0">
              <a:lnSpc>
                <a:spcPct val="150000"/>
              </a:lnSpc>
              <a:spcBef>
                <a:spcPct val="0"/>
              </a:spcBef>
              <a:spcAft>
                <a:spcPct val="0"/>
              </a:spcAft>
              <a:buClr>
                <a:srgbClr val="F48120"/>
              </a:buClr>
              <a:buSzTx/>
              <a:buFont typeface="Wingdings" panose="05000000000000000000" pitchFamily="2" charset="2"/>
              <a:buChar char="v"/>
              <a:tabLst/>
            </a:pPr>
            <a:r>
              <a:rPr lang="en-US" altLang="en-US" sz="1200" b="1">
                <a:latin typeface="Raleway" pitchFamily="2" charset="0"/>
              </a:rPr>
              <a:t>Other Points:</a:t>
            </a:r>
          </a:p>
          <a:p>
            <a:pPr marL="628650" marR="0" lvl="1" indent="-171450" eaLnBrk="0" fontAlgn="base" hangingPunct="0">
              <a:lnSpc>
                <a:spcPct val="150000"/>
              </a:lnSpc>
              <a:spcBef>
                <a:spcPct val="0"/>
              </a:spcBef>
              <a:spcAft>
                <a:spcPct val="0"/>
              </a:spcAft>
              <a:buClr>
                <a:srgbClr val="F48120"/>
              </a:buClr>
              <a:buSzTx/>
              <a:buFont typeface="Wingdings" panose="05000000000000000000" pitchFamily="2" charset="2"/>
              <a:buChar char="ü"/>
              <a:tabLst/>
            </a:pPr>
            <a:r>
              <a:rPr lang="en-US" altLang="en-US" sz="1200" b="1">
                <a:latin typeface="Raleway" pitchFamily="2" charset="0"/>
              </a:rPr>
              <a:t>All prior returns must be filed before claiming refund</a:t>
            </a:r>
          </a:p>
          <a:p>
            <a:pPr marL="628650" marR="0" lvl="1" indent="-171450" eaLnBrk="0" fontAlgn="base" hangingPunct="0">
              <a:lnSpc>
                <a:spcPct val="150000"/>
              </a:lnSpc>
              <a:spcBef>
                <a:spcPct val="0"/>
              </a:spcBef>
              <a:spcAft>
                <a:spcPct val="0"/>
              </a:spcAft>
              <a:buClr>
                <a:srgbClr val="F48120"/>
              </a:buClr>
              <a:buSzTx/>
              <a:buFont typeface="Wingdings" panose="05000000000000000000" pitchFamily="2" charset="2"/>
              <a:buChar char="ü"/>
              <a:tabLst/>
            </a:pPr>
            <a:r>
              <a:rPr lang="en-US" altLang="en-US" sz="1200" b="1">
                <a:latin typeface="Raleway" pitchFamily="2" charset="0"/>
              </a:rPr>
              <a:t>Uploaded invoices are locked until:</a:t>
            </a:r>
          </a:p>
          <a:p>
            <a:pPr lvl="2" eaLnBrk="0" fontAlgn="base" hangingPunct="0">
              <a:lnSpc>
                <a:spcPct val="150000"/>
              </a:lnSpc>
              <a:spcBef>
                <a:spcPct val="0"/>
              </a:spcBef>
              <a:spcAft>
                <a:spcPct val="0"/>
              </a:spcAft>
              <a:buClr>
                <a:srgbClr val="F48120"/>
              </a:buClr>
              <a:buFontTx/>
              <a:buChar char="•"/>
            </a:pPr>
            <a:r>
              <a:rPr lang="en-US" altLang="en-US" sz="1200">
                <a:latin typeface="Raleway" pitchFamily="2" charset="0"/>
              </a:rPr>
              <a:t>Refund is withdrawn</a:t>
            </a:r>
          </a:p>
          <a:p>
            <a:pPr lvl="2" eaLnBrk="0" fontAlgn="base" hangingPunct="0">
              <a:lnSpc>
                <a:spcPct val="150000"/>
              </a:lnSpc>
              <a:spcBef>
                <a:spcPct val="0"/>
              </a:spcBef>
              <a:spcAft>
                <a:spcPct val="0"/>
              </a:spcAft>
              <a:buClr>
                <a:srgbClr val="F48120"/>
              </a:buClr>
              <a:buFontTx/>
              <a:buChar char="•"/>
            </a:pPr>
            <a:r>
              <a:rPr lang="en-US" altLang="en-US" sz="1200">
                <a:latin typeface="Raleway" pitchFamily="2" charset="0"/>
              </a:rPr>
              <a:t>Or deficiency memo is issued</a:t>
            </a:r>
          </a:p>
          <a:p>
            <a:pPr marL="171450" indent="-171450" eaLnBrk="0" fontAlgn="base" hangingPunct="0">
              <a:lnSpc>
                <a:spcPct val="150000"/>
              </a:lnSpc>
              <a:spcBef>
                <a:spcPct val="0"/>
              </a:spcBef>
              <a:spcAft>
                <a:spcPct val="0"/>
              </a:spcAft>
              <a:buClr>
                <a:srgbClr val="F48120"/>
              </a:buClr>
              <a:buFont typeface="Wingdings" panose="05000000000000000000" pitchFamily="2" charset="2"/>
              <a:buChar char="v"/>
            </a:pPr>
            <a:r>
              <a:rPr lang="en-US" altLang="en-US" sz="1200">
                <a:latin typeface="Raleway" pitchFamily="2" charset="0"/>
              </a:rPr>
              <a:t>Streamlined process allows direct refund application based on eligible invoices.</a:t>
            </a:r>
          </a:p>
        </p:txBody>
      </p:sp>
      <p:sp>
        <p:nvSpPr>
          <p:cNvPr id="4" name="Rectangle 3">
            <a:extLst>
              <a:ext uri="{FF2B5EF4-FFF2-40B4-BE49-F238E27FC236}">
                <a16:creationId xmlns:a16="http://schemas.microsoft.com/office/drawing/2014/main" xmlns="" id="{1C67C1DE-210E-E5E5-4E17-5FA3230D79F3}"/>
              </a:ext>
            </a:extLst>
          </p:cNvPr>
          <p:cNvSpPr/>
          <p:nvPr/>
        </p:nvSpPr>
        <p:spPr>
          <a:xfrm>
            <a:off x="7457440" y="0"/>
            <a:ext cx="4734560" cy="6858000"/>
          </a:xfrm>
          <a:prstGeom prst="rect">
            <a:avLst/>
          </a:prstGeom>
          <a:solidFill>
            <a:srgbClr val="0D080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logo with colorful people on a black background&#10;&#10;AI-generated content may be incorrect.">
            <a:extLst>
              <a:ext uri="{FF2B5EF4-FFF2-40B4-BE49-F238E27FC236}">
                <a16:creationId xmlns:a16="http://schemas.microsoft.com/office/drawing/2014/main" xmlns="" id="{B53C0B21-3D05-89CA-0888-75028C099A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50680" y="-1005840"/>
            <a:ext cx="3429000" cy="3429000"/>
          </a:xfrm>
          <a:prstGeom prst="rect">
            <a:avLst/>
          </a:prstGeom>
        </p:spPr>
      </p:pic>
      <p:sp>
        <p:nvSpPr>
          <p:cNvPr id="6" name="Rectangle 5">
            <a:extLst>
              <a:ext uri="{FF2B5EF4-FFF2-40B4-BE49-F238E27FC236}">
                <a16:creationId xmlns:a16="http://schemas.microsoft.com/office/drawing/2014/main" xmlns="" id="{676CA20F-F381-C5CB-D527-66B5233B99F2}"/>
              </a:ext>
            </a:extLst>
          </p:cNvPr>
          <p:cNvSpPr/>
          <p:nvPr/>
        </p:nvSpPr>
        <p:spPr>
          <a:xfrm>
            <a:off x="0" y="6785496"/>
            <a:ext cx="12192000" cy="72504"/>
          </a:xfrm>
          <a:prstGeom prst="rect">
            <a:avLst/>
          </a:prstGeom>
          <a:solidFill>
            <a:srgbClr val="F48120"/>
          </a:solidFill>
          <a:ln w="12700" cap="flat" cmpd="sng" algn="ctr">
            <a:solidFill>
              <a:srgbClr val="F4812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n" panose="02020603050405020304"/>
              <a:ea typeface="+mn-ea"/>
              <a:cs typeface="+mn-cs"/>
            </a:endParaRPr>
          </a:p>
        </p:txBody>
      </p:sp>
    </p:spTree>
    <p:extLst>
      <p:ext uri="{BB962C8B-B14F-4D97-AF65-F5344CB8AC3E}">
        <p14:creationId xmlns:p14="http://schemas.microsoft.com/office/powerpoint/2010/main" val="1934388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36B51ED-9139-FC22-D182-3DDBA9B8B517}"/>
            </a:ext>
          </a:extLst>
        </p:cNvPr>
        <p:cNvGrpSpPr/>
        <p:nvPr/>
      </p:nvGrpSpPr>
      <p:grpSpPr>
        <a:xfrm>
          <a:off x="0" y="0"/>
          <a:ext cx="0" cy="0"/>
          <a:chOff x="0" y="0"/>
          <a:chExt cx="0" cy="0"/>
        </a:xfrm>
      </p:grpSpPr>
      <p:pic>
        <p:nvPicPr>
          <p:cNvPr id="3" name="Picture 2" descr="GST Refund Services in Kolkata">
            <a:extLst>
              <a:ext uri="{FF2B5EF4-FFF2-40B4-BE49-F238E27FC236}">
                <a16:creationId xmlns:a16="http://schemas.microsoft.com/office/drawing/2014/main" xmlns="" id="{65ECCB86-7F71-DC11-AA34-727B84FA6E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3073" y="0"/>
            <a:ext cx="4818927" cy="6858000"/>
          </a:xfrm>
          <a:prstGeom prst="rect">
            <a:avLst/>
          </a:prstGeom>
          <a:noFill/>
          <a:extLst>
            <a:ext uri="{909E8E84-426E-40DD-AFC4-6F175D3DCCD1}">
              <a14:hiddenFill xmlns:a14="http://schemas.microsoft.com/office/drawing/2010/main">
                <a:solidFill>
                  <a:srgbClr val="FFFFFF"/>
                </a:solidFill>
              </a14:hiddenFill>
            </a:ext>
          </a:extLst>
        </p:spPr>
      </p:pic>
      <p:sp>
        <p:nvSpPr>
          <p:cNvPr id="28" name="Text Placeholder 27">
            <a:extLst>
              <a:ext uri="{FF2B5EF4-FFF2-40B4-BE49-F238E27FC236}">
                <a16:creationId xmlns:a16="http://schemas.microsoft.com/office/drawing/2014/main" xmlns="" id="{7357421B-7A11-6DCD-94CD-C30971B0C207}"/>
              </a:ext>
            </a:extLst>
          </p:cNvPr>
          <p:cNvSpPr>
            <a:spLocks noGrp="1"/>
          </p:cNvSpPr>
          <p:nvPr>
            <p:ph type="body" sz="quarter" idx="11"/>
          </p:nvPr>
        </p:nvSpPr>
        <p:spPr>
          <a:xfrm>
            <a:off x="474018" y="293795"/>
            <a:ext cx="7269178" cy="659703"/>
          </a:xfrm>
        </p:spPr>
        <p:txBody>
          <a:bodyPr vert="horz" lIns="91440" tIns="45720" rIns="91440" bIns="45720" rtlCol="0">
            <a:noAutofit/>
          </a:bodyPr>
          <a:lstStyle/>
          <a:p>
            <a:r>
              <a:rPr lang="en-IN" sz="2400">
                <a:solidFill>
                  <a:srgbClr val="374D81"/>
                </a:solidFill>
                <a:latin typeface="Raleway" pitchFamily="2" charset="0"/>
              </a:rPr>
              <a:t>GSTN Advisory on refunds</a:t>
            </a:r>
          </a:p>
        </p:txBody>
      </p:sp>
      <p:grpSp>
        <p:nvGrpSpPr>
          <p:cNvPr id="46" name="Group 45">
            <a:extLst>
              <a:ext uri="{FF2B5EF4-FFF2-40B4-BE49-F238E27FC236}">
                <a16:creationId xmlns:a16="http://schemas.microsoft.com/office/drawing/2014/main" xmlns="" id="{5CC8BB8E-026B-C7A1-7681-00397E857F41}"/>
              </a:ext>
            </a:extLst>
          </p:cNvPr>
          <p:cNvGrpSpPr/>
          <p:nvPr/>
        </p:nvGrpSpPr>
        <p:grpSpPr>
          <a:xfrm>
            <a:off x="556416" y="761085"/>
            <a:ext cx="2743200" cy="60333"/>
            <a:chOff x="591751" y="962184"/>
            <a:chExt cx="2743200" cy="60333"/>
          </a:xfrm>
        </p:grpSpPr>
        <p:sp>
          <p:nvSpPr>
            <p:cNvPr id="47" name="Rectangle 46">
              <a:extLst>
                <a:ext uri="{FF2B5EF4-FFF2-40B4-BE49-F238E27FC236}">
                  <a16:creationId xmlns:a16="http://schemas.microsoft.com/office/drawing/2014/main" xmlns="" id="{9391EFA3-9DAC-A4D0-8679-5030D80ED1DD}"/>
                </a:ext>
              </a:extLst>
            </p:cNvPr>
            <p:cNvSpPr/>
            <p:nvPr/>
          </p:nvSpPr>
          <p:spPr>
            <a:xfrm>
              <a:off x="591751" y="962184"/>
              <a:ext cx="914400" cy="603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sp>
          <p:nvSpPr>
            <p:cNvPr id="48" name="Rectangle 47">
              <a:extLst>
                <a:ext uri="{FF2B5EF4-FFF2-40B4-BE49-F238E27FC236}">
                  <a16:creationId xmlns:a16="http://schemas.microsoft.com/office/drawing/2014/main" xmlns="" id="{9887F308-6421-C77A-F7DA-159424BC4710}"/>
                </a:ext>
              </a:extLst>
            </p:cNvPr>
            <p:cNvSpPr/>
            <p:nvPr/>
          </p:nvSpPr>
          <p:spPr>
            <a:xfrm>
              <a:off x="1506151" y="962184"/>
              <a:ext cx="914400" cy="6033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sp>
          <p:nvSpPr>
            <p:cNvPr id="49" name="Rectangle 48">
              <a:extLst>
                <a:ext uri="{FF2B5EF4-FFF2-40B4-BE49-F238E27FC236}">
                  <a16:creationId xmlns:a16="http://schemas.microsoft.com/office/drawing/2014/main" xmlns="" id="{50A99972-36C5-AD3B-9100-29A89B3B3B89}"/>
                </a:ext>
              </a:extLst>
            </p:cNvPr>
            <p:cNvSpPr/>
            <p:nvPr/>
          </p:nvSpPr>
          <p:spPr>
            <a:xfrm>
              <a:off x="2420551" y="962184"/>
              <a:ext cx="914400" cy="6033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grpSp>
      <p:sp>
        <p:nvSpPr>
          <p:cNvPr id="2" name="Rectangle: Rounded Corners 1">
            <a:extLst>
              <a:ext uri="{FF2B5EF4-FFF2-40B4-BE49-F238E27FC236}">
                <a16:creationId xmlns:a16="http://schemas.microsoft.com/office/drawing/2014/main" xmlns="" id="{6C159ADF-B295-F954-5D09-145ECF9C9014}"/>
              </a:ext>
            </a:extLst>
          </p:cNvPr>
          <p:cNvSpPr/>
          <p:nvPr/>
        </p:nvSpPr>
        <p:spPr>
          <a:xfrm>
            <a:off x="589280" y="1040075"/>
            <a:ext cx="5998758" cy="514405"/>
          </a:xfrm>
          <a:prstGeom prst="roundRect">
            <a:avLst/>
          </a:prstGeom>
          <a:solidFill>
            <a:srgbClr val="00AD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a:latin typeface="Raleway" pitchFamily="2" charset="0"/>
              </a:rPr>
              <a:t>Refund Filing Update – Recipient of Deemed Export (Effective May 2025)</a:t>
            </a:r>
          </a:p>
        </p:txBody>
      </p:sp>
      <p:sp>
        <p:nvSpPr>
          <p:cNvPr id="4" name="Rectangle 3">
            <a:extLst>
              <a:ext uri="{FF2B5EF4-FFF2-40B4-BE49-F238E27FC236}">
                <a16:creationId xmlns:a16="http://schemas.microsoft.com/office/drawing/2014/main" xmlns="" id="{FD134AFB-ECF6-384A-E828-7CA5A04FC957}"/>
              </a:ext>
            </a:extLst>
          </p:cNvPr>
          <p:cNvSpPr/>
          <p:nvPr/>
        </p:nvSpPr>
        <p:spPr>
          <a:xfrm>
            <a:off x="7457440" y="0"/>
            <a:ext cx="4734560" cy="6858000"/>
          </a:xfrm>
          <a:prstGeom prst="rect">
            <a:avLst/>
          </a:prstGeom>
          <a:solidFill>
            <a:srgbClr val="0D080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logo with colorful people on a black background&#10;&#10;AI-generated content may be incorrect.">
            <a:extLst>
              <a:ext uri="{FF2B5EF4-FFF2-40B4-BE49-F238E27FC236}">
                <a16:creationId xmlns:a16="http://schemas.microsoft.com/office/drawing/2014/main" xmlns="" id="{718F92EE-8FBA-64C4-3652-38D26FCE96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50680" y="-1005840"/>
            <a:ext cx="3429000" cy="3429000"/>
          </a:xfrm>
          <a:prstGeom prst="rect">
            <a:avLst/>
          </a:prstGeom>
        </p:spPr>
      </p:pic>
      <p:sp>
        <p:nvSpPr>
          <p:cNvPr id="6" name="Rectangle 1">
            <a:extLst>
              <a:ext uri="{FF2B5EF4-FFF2-40B4-BE49-F238E27FC236}">
                <a16:creationId xmlns:a16="http://schemas.microsoft.com/office/drawing/2014/main" xmlns="" id="{0BF874EF-547B-563D-2D34-E38A7C4C1654}"/>
              </a:ext>
            </a:extLst>
          </p:cNvPr>
          <p:cNvSpPr>
            <a:spLocks noChangeArrowheads="1"/>
          </p:cNvSpPr>
          <p:nvPr/>
        </p:nvSpPr>
        <p:spPr bwMode="auto">
          <a:xfrm>
            <a:off x="556416" y="1564640"/>
            <a:ext cx="6425478" cy="4768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71450" marR="0" lvl="0" indent="-171450" algn="l" defTabSz="914400" rtl="0" eaLnBrk="0" fontAlgn="base" latinLnBrk="0" hangingPunct="0">
              <a:lnSpc>
                <a:spcPct val="150000"/>
              </a:lnSpc>
              <a:spcBef>
                <a:spcPct val="0"/>
              </a:spcBef>
              <a:spcAft>
                <a:spcPct val="0"/>
              </a:spcAft>
              <a:buClr>
                <a:srgbClr val="F48120"/>
              </a:buClr>
              <a:buSzTx/>
              <a:buFont typeface="Wingdings" panose="05000000000000000000" pitchFamily="2" charset="2"/>
              <a:buChar char="v"/>
              <a:tabLst/>
            </a:pPr>
            <a:r>
              <a:rPr kumimoji="0" lang="en-US" altLang="en-US" sz="1200" b="1" i="0" u="none" strike="noStrike" cap="none" normalizeH="0" baseline="0">
                <a:ln>
                  <a:noFill/>
                </a:ln>
                <a:solidFill>
                  <a:schemeClr val="tx1"/>
                </a:solidFill>
                <a:effectLst/>
                <a:latin typeface="Raleway" pitchFamily="2" charset="0"/>
              </a:rPr>
              <a:t>Key Changes:</a:t>
            </a:r>
            <a:endParaRPr kumimoji="0" lang="en-US" altLang="en-US" sz="1200" b="0" i="0" u="none" strike="noStrike" cap="none" normalizeH="0" baseline="0">
              <a:ln>
                <a:noFill/>
              </a:ln>
              <a:solidFill>
                <a:schemeClr val="tx1"/>
              </a:solidFill>
              <a:effectLst/>
              <a:latin typeface="Raleway" pitchFamily="2" charset="0"/>
            </a:endParaRPr>
          </a:p>
          <a:p>
            <a:pPr marL="447675" lvl="1" indent="-265113" eaLnBrk="0" fontAlgn="base" hangingPunct="0">
              <a:lnSpc>
                <a:spcPct val="150000"/>
              </a:lnSpc>
              <a:spcBef>
                <a:spcPct val="0"/>
              </a:spcBef>
              <a:spcAft>
                <a:spcPct val="0"/>
              </a:spcAft>
              <a:buClr>
                <a:srgbClr val="F48120"/>
              </a:buClr>
              <a:buFont typeface="Wingdings" panose="05000000000000000000" pitchFamily="2" charset="2"/>
              <a:buChar char="ü"/>
            </a:pPr>
            <a:r>
              <a:rPr kumimoji="0" lang="en-US" altLang="en-US" sz="1200" b="1" i="0" u="none" strike="noStrike" cap="none" normalizeH="0" baseline="0">
                <a:ln>
                  <a:noFill/>
                </a:ln>
                <a:solidFill>
                  <a:schemeClr val="tx1"/>
                </a:solidFill>
                <a:effectLst/>
                <a:latin typeface="Raleway" pitchFamily="2" charset="0"/>
              </a:rPr>
              <a:t>No need to select 'From' and 'To' tax periods</a:t>
            </a:r>
            <a:endParaRPr kumimoji="0" lang="en-US" altLang="en-US" sz="1200" b="0" i="0" u="none" strike="noStrike" cap="none" normalizeH="0" baseline="0">
              <a:ln>
                <a:noFill/>
              </a:ln>
              <a:solidFill>
                <a:schemeClr val="tx1"/>
              </a:solidFill>
              <a:effectLst/>
              <a:latin typeface="Raleway" pitchFamily="2" charset="0"/>
            </a:endParaRPr>
          </a:p>
          <a:p>
            <a:pPr marL="447675" lvl="1" indent="-265113" eaLnBrk="0" fontAlgn="base" hangingPunct="0">
              <a:lnSpc>
                <a:spcPct val="150000"/>
              </a:lnSpc>
              <a:spcBef>
                <a:spcPct val="0"/>
              </a:spcBef>
              <a:spcAft>
                <a:spcPct val="0"/>
              </a:spcAft>
              <a:buClr>
                <a:srgbClr val="F48120"/>
              </a:buClr>
              <a:buFont typeface="Wingdings" panose="05000000000000000000" pitchFamily="2" charset="2"/>
              <a:buChar char="ü"/>
            </a:pPr>
            <a:r>
              <a:rPr kumimoji="0" lang="en-US" altLang="en-US" sz="1200" b="0" i="0" u="none" strike="noStrike" cap="none" normalizeH="0" baseline="0">
                <a:ln>
                  <a:noFill/>
                </a:ln>
                <a:solidFill>
                  <a:schemeClr val="tx1"/>
                </a:solidFill>
                <a:effectLst/>
                <a:latin typeface="Raleway" pitchFamily="2" charset="0"/>
              </a:rPr>
              <a:t>Refund can be filed </a:t>
            </a:r>
            <a:r>
              <a:rPr kumimoji="0" lang="en-US" altLang="en-US" sz="1200" b="1" i="0" u="none" strike="noStrike" cap="none" normalizeH="0" baseline="0">
                <a:ln>
                  <a:noFill/>
                </a:ln>
                <a:solidFill>
                  <a:schemeClr val="tx1"/>
                </a:solidFill>
                <a:effectLst/>
                <a:latin typeface="Raleway" pitchFamily="2" charset="0"/>
              </a:rPr>
              <a:t>non-chronologically</a:t>
            </a:r>
            <a:endParaRPr kumimoji="0" lang="en-US" altLang="en-US" sz="1200" b="0" i="0" u="none" strike="noStrike" cap="none" normalizeH="0" baseline="0">
              <a:ln>
                <a:noFill/>
              </a:ln>
              <a:solidFill>
                <a:schemeClr val="tx1"/>
              </a:solidFill>
              <a:effectLst/>
              <a:latin typeface="Raleway" pitchFamily="2" charset="0"/>
            </a:endParaRPr>
          </a:p>
          <a:p>
            <a:pPr marL="447675" lvl="1" indent="-265113" eaLnBrk="0" fontAlgn="base" hangingPunct="0">
              <a:lnSpc>
                <a:spcPct val="150000"/>
              </a:lnSpc>
              <a:spcBef>
                <a:spcPct val="0"/>
              </a:spcBef>
              <a:spcAft>
                <a:spcPct val="0"/>
              </a:spcAft>
              <a:buClr>
                <a:srgbClr val="F48120"/>
              </a:buClr>
              <a:buFont typeface="Wingdings" panose="05000000000000000000" pitchFamily="2" charset="2"/>
              <a:buChar char="ü"/>
            </a:pPr>
            <a:r>
              <a:rPr kumimoji="0" lang="en-US" altLang="en-US" sz="1200" b="0" i="0" u="none" strike="noStrike" cap="none" normalizeH="0" baseline="0">
                <a:ln>
                  <a:noFill/>
                </a:ln>
                <a:solidFill>
                  <a:schemeClr val="tx1"/>
                </a:solidFill>
                <a:effectLst/>
                <a:latin typeface="Raleway" pitchFamily="2" charset="0"/>
              </a:rPr>
              <a:t>Must file </a:t>
            </a:r>
            <a:r>
              <a:rPr kumimoji="0" lang="en-US" altLang="en-US" sz="1200" b="1" i="0" u="none" strike="noStrike" cap="none" normalizeH="0" baseline="0">
                <a:ln>
                  <a:noFill/>
                </a:ln>
                <a:solidFill>
                  <a:schemeClr val="tx1"/>
                </a:solidFill>
                <a:effectLst/>
                <a:latin typeface="Raleway" pitchFamily="2" charset="0"/>
              </a:rPr>
              <a:t>all relevant GST returns</a:t>
            </a:r>
            <a:r>
              <a:rPr kumimoji="0" lang="en-US" altLang="en-US" sz="1200" b="0" i="0" u="none" strike="noStrike" cap="none" normalizeH="0" baseline="0">
                <a:ln>
                  <a:noFill/>
                </a:ln>
                <a:solidFill>
                  <a:schemeClr val="tx1"/>
                </a:solidFill>
                <a:effectLst/>
                <a:latin typeface="Raleway" pitchFamily="2" charset="0"/>
              </a:rPr>
              <a:t> before applying</a:t>
            </a:r>
          </a:p>
          <a:p>
            <a:pPr marL="171450" indent="-171450" eaLnBrk="0" fontAlgn="base" hangingPunct="0">
              <a:lnSpc>
                <a:spcPct val="150000"/>
              </a:lnSpc>
              <a:spcBef>
                <a:spcPct val="0"/>
              </a:spcBef>
              <a:spcAft>
                <a:spcPct val="0"/>
              </a:spcAft>
              <a:buClr>
                <a:srgbClr val="F48120"/>
              </a:buClr>
              <a:buFont typeface="Wingdings" panose="05000000000000000000" pitchFamily="2" charset="2"/>
              <a:buChar char="v"/>
            </a:pPr>
            <a:endParaRPr lang="en-US" altLang="en-US" sz="1200" b="1">
              <a:latin typeface="Raleway" pitchFamily="2" charset="0"/>
            </a:endParaRPr>
          </a:p>
          <a:p>
            <a:pPr marL="171450" indent="-171450" eaLnBrk="0" fontAlgn="base" hangingPunct="0">
              <a:lnSpc>
                <a:spcPct val="150000"/>
              </a:lnSpc>
              <a:spcBef>
                <a:spcPct val="0"/>
              </a:spcBef>
              <a:spcAft>
                <a:spcPct val="0"/>
              </a:spcAft>
              <a:buClr>
                <a:srgbClr val="F48120"/>
              </a:buClr>
              <a:buFont typeface="Wingdings" panose="05000000000000000000" pitchFamily="2" charset="2"/>
              <a:buChar char="v"/>
            </a:pPr>
            <a:r>
              <a:rPr lang="en-US" altLang="en-US" sz="1200" b="1">
                <a:latin typeface="Raleway" pitchFamily="2" charset="0"/>
              </a:rPr>
              <a:t>Revised “Amount Eligible for Refund” Table Includes:</a:t>
            </a:r>
          </a:p>
          <a:p>
            <a:pPr marL="447675" lvl="1" indent="-265113" eaLnBrk="0" fontAlgn="base" hangingPunct="0">
              <a:lnSpc>
                <a:spcPct val="150000"/>
              </a:lnSpc>
              <a:spcBef>
                <a:spcPct val="0"/>
              </a:spcBef>
              <a:spcAft>
                <a:spcPct val="0"/>
              </a:spcAft>
              <a:buClr>
                <a:srgbClr val="F48120"/>
              </a:buClr>
              <a:buFont typeface="Wingdings" panose="05000000000000000000" pitchFamily="2" charset="2"/>
              <a:buChar char="ü"/>
            </a:pPr>
            <a:r>
              <a:rPr lang="en-US" altLang="en-US" sz="1200" b="1">
                <a:latin typeface="Raleway" pitchFamily="2" charset="0"/>
              </a:rPr>
              <a:t>ECL balance </a:t>
            </a:r>
            <a:r>
              <a:rPr lang="en-US" altLang="en-US" sz="1200">
                <a:latin typeface="Raleway" pitchFamily="2" charset="0"/>
              </a:rPr>
              <a:t>at application time (auto-filled)</a:t>
            </a:r>
          </a:p>
          <a:p>
            <a:pPr marL="447675" lvl="1" indent="-265113" eaLnBrk="0" fontAlgn="base" hangingPunct="0">
              <a:lnSpc>
                <a:spcPct val="150000"/>
              </a:lnSpc>
              <a:spcBef>
                <a:spcPct val="0"/>
              </a:spcBef>
              <a:spcAft>
                <a:spcPct val="0"/>
              </a:spcAft>
              <a:buClr>
                <a:srgbClr val="F48120"/>
              </a:buClr>
              <a:buFont typeface="Wingdings" panose="05000000000000000000" pitchFamily="2" charset="2"/>
              <a:buChar char="ü"/>
            </a:pPr>
            <a:r>
              <a:rPr lang="en-US" altLang="en-US" sz="1200" b="1">
                <a:latin typeface="Raleway" pitchFamily="2" charset="0"/>
              </a:rPr>
              <a:t>Net ITC </a:t>
            </a:r>
            <a:r>
              <a:rPr lang="en-US" altLang="en-US" sz="1200">
                <a:latin typeface="Raleway" pitchFamily="2" charset="0"/>
              </a:rPr>
              <a:t>on deemed exports from Statement 5B (auto-filled)</a:t>
            </a:r>
          </a:p>
          <a:p>
            <a:pPr marL="447675" lvl="1" indent="-265113" eaLnBrk="0" fontAlgn="base" hangingPunct="0">
              <a:lnSpc>
                <a:spcPct val="150000"/>
              </a:lnSpc>
              <a:spcBef>
                <a:spcPct val="0"/>
              </a:spcBef>
              <a:spcAft>
                <a:spcPct val="0"/>
              </a:spcAft>
              <a:buClr>
                <a:srgbClr val="F48120"/>
              </a:buClr>
              <a:buFont typeface="Wingdings" panose="05000000000000000000" pitchFamily="2" charset="2"/>
              <a:buChar char="ü"/>
            </a:pPr>
            <a:r>
              <a:rPr lang="en-US" altLang="en-US" sz="1200" b="1">
                <a:latin typeface="Raleway" pitchFamily="2" charset="0"/>
              </a:rPr>
              <a:t>Refund claimed amount </a:t>
            </a:r>
            <a:r>
              <a:rPr lang="en-US" altLang="en-US" sz="1200">
                <a:latin typeface="Raleway" pitchFamily="2" charset="0"/>
              </a:rPr>
              <a:t>(downward editable)</a:t>
            </a:r>
          </a:p>
          <a:p>
            <a:pPr marL="447675" lvl="1" indent="-265113" eaLnBrk="0" fontAlgn="base" hangingPunct="0">
              <a:lnSpc>
                <a:spcPct val="150000"/>
              </a:lnSpc>
              <a:spcBef>
                <a:spcPct val="0"/>
              </a:spcBef>
              <a:spcAft>
                <a:spcPct val="0"/>
              </a:spcAft>
              <a:buClr>
                <a:srgbClr val="F48120"/>
              </a:buClr>
              <a:buFont typeface="Wingdings" panose="05000000000000000000" pitchFamily="2" charset="2"/>
              <a:buChar char="ü"/>
            </a:pPr>
            <a:r>
              <a:rPr lang="en-US" altLang="en-US" sz="1200" b="1">
                <a:latin typeface="Raleway" pitchFamily="2" charset="0"/>
              </a:rPr>
              <a:t>Eligible refund </a:t>
            </a:r>
            <a:r>
              <a:rPr lang="en-US" altLang="en-US" sz="1200">
                <a:latin typeface="Raleway" pitchFamily="2" charset="0"/>
              </a:rPr>
              <a:t>(auto-calculated as per Circular 125/44/2019-GST)</a:t>
            </a:r>
          </a:p>
          <a:p>
            <a:pPr marL="447675" lvl="1" indent="-265113" eaLnBrk="0" fontAlgn="base" hangingPunct="0">
              <a:lnSpc>
                <a:spcPct val="150000"/>
              </a:lnSpc>
              <a:spcBef>
                <a:spcPct val="0"/>
              </a:spcBef>
              <a:spcAft>
                <a:spcPct val="0"/>
              </a:spcAft>
              <a:buClr>
                <a:srgbClr val="F48120"/>
              </a:buClr>
              <a:buFont typeface="Wingdings" panose="05000000000000000000" pitchFamily="2" charset="2"/>
              <a:buChar char="ü"/>
            </a:pPr>
            <a:r>
              <a:rPr lang="en-US" altLang="en-US" sz="1200" b="1">
                <a:latin typeface="Raleway" pitchFamily="2" charset="0"/>
              </a:rPr>
              <a:t>Ineligible refund </a:t>
            </a:r>
            <a:r>
              <a:rPr lang="en-US" altLang="en-US" sz="1200">
                <a:latin typeface="Raleway" pitchFamily="2" charset="0"/>
              </a:rPr>
              <a:t>due to insufficient balance</a:t>
            </a:r>
          </a:p>
          <a:p>
            <a:pPr marL="447675" lvl="1" indent="-265113" eaLnBrk="0" fontAlgn="base" hangingPunct="0">
              <a:lnSpc>
                <a:spcPct val="150000"/>
              </a:lnSpc>
              <a:spcBef>
                <a:spcPct val="0"/>
              </a:spcBef>
              <a:spcAft>
                <a:spcPct val="0"/>
              </a:spcAft>
              <a:buClr>
                <a:srgbClr val="F48120"/>
              </a:buClr>
              <a:buFont typeface="Wingdings" panose="05000000000000000000" pitchFamily="2" charset="2"/>
              <a:buChar char="ü"/>
            </a:pPr>
            <a:endParaRPr lang="en-US" altLang="en-US" sz="1200">
              <a:latin typeface="Raleway" pitchFamily="2" charset="0"/>
            </a:endParaRPr>
          </a:p>
          <a:p>
            <a:pPr marL="171450" marR="0" lvl="0" indent="-171450" algn="l" defTabSz="914400" rtl="0" eaLnBrk="0" fontAlgn="base" latinLnBrk="0" hangingPunct="0">
              <a:lnSpc>
                <a:spcPct val="150000"/>
              </a:lnSpc>
              <a:spcBef>
                <a:spcPct val="0"/>
              </a:spcBef>
              <a:spcAft>
                <a:spcPct val="0"/>
              </a:spcAft>
              <a:buClr>
                <a:srgbClr val="F48120"/>
              </a:buClr>
              <a:buSzTx/>
              <a:buFont typeface="Wingdings" panose="05000000000000000000" pitchFamily="2" charset="2"/>
              <a:buChar char="v"/>
              <a:tabLst/>
            </a:pPr>
            <a:r>
              <a:rPr lang="en-US" altLang="en-US" sz="1200" b="1">
                <a:latin typeface="Raleway" pitchFamily="2" charset="0"/>
              </a:rPr>
              <a:t>Enhanced Functionality:</a:t>
            </a:r>
          </a:p>
          <a:p>
            <a:pPr marL="447675" marR="0" lvl="0" indent="-265113" algn="l" defTabSz="914400" rtl="0" eaLnBrk="0" fontAlgn="base" latinLnBrk="0" hangingPunct="0">
              <a:lnSpc>
                <a:spcPct val="150000"/>
              </a:lnSpc>
              <a:spcBef>
                <a:spcPct val="0"/>
              </a:spcBef>
              <a:spcAft>
                <a:spcPct val="0"/>
              </a:spcAft>
              <a:buClr>
                <a:srgbClr val="F48120"/>
              </a:buClr>
              <a:buSzTx/>
              <a:buFont typeface="Wingdings" panose="05000000000000000000" pitchFamily="2" charset="2"/>
              <a:buChar char="ü"/>
              <a:tabLst/>
            </a:pPr>
            <a:r>
              <a:rPr kumimoji="0" lang="en-US" altLang="en-US" sz="1200" b="0" i="0" u="none" strike="noStrike" cap="none" normalizeH="0" baseline="0">
                <a:ln>
                  <a:noFill/>
                </a:ln>
                <a:solidFill>
                  <a:schemeClr val="tx1"/>
                </a:solidFill>
                <a:effectLst/>
                <a:latin typeface="Raleway" pitchFamily="2" charset="0"/>
              </a:rPr>
              <a:t>Allows </a:t>
            </a:r>
            <a:r>
              <a:rPr kumimoji="0" lang="en-US" altLang="en-US" sz="1200" b="1" i="0" u="none" strike="noStrike" cap="none" normalizeH="0" baseline="0">
                <a:ln>
                  <a:noFill/>
                </a:ln>
                <a:solidFill>
                  <a:schemeClr val="tx1"/>
                </a:solidFill>
                <a:effectLst/>
                <a:latin typeface="Raleway" pitchFamily="2" charset="0"/>
              </a:rPr>
              <a:t>maximum eligible claim</a:t>
            </a:r>
            <a:r>
              <a:rPr kumimoji="0" lang="en-US" altLang="en-US" sz="1200" b="0" i="0" u="none" strike="noStrike" cap="none" normalizeH="0" baseline="0">
                <a:ln>
                  <a:noFill/>
                </a:ln>
                <a:solidFill>
                  <a:schemeClr val="tx1"/>
                </a:solidFill>
                <a:effectLst/>
                <a:latin typeface="Raleway" pitchFamily="2" charset="0"/>
              </a:rPr>
              <a:t> even if specific head-wise ITC is insufficient in Electronic Credit Ledger</a:t>
            </a:r>
          </a:p>
          <a:p>
            <a:pPr marL="447675" marR="0" lvl="0" indent="-265113" algn="l" defTabSz="914400" rtl="0" eaLnBrk="0" fontAlgn="base" latinLnBrk="0" hangingPunct="0">
              <a:lnSpc>
                <a:spcPct val="150000"/>
              </a:lnSpc>
              <a:spcBef>
                <a:spcPct val="0"/>
              </a:spcBef>
              <a:spcAft>
                <a:spcPct val="0"/>
              </a:spcAft>
              <a:buClr>
                <a:srgbClr val="F48120"/>
              </a:buClr>
              <a:buSzTx/>
              <a:buFont typeface="Wingdings" panose="05000000000000000000" pitchFamily="2" charset="2"/>
              <a:buChar char="ü"/>
              <a:tabLst/>
            </a:pPr>
            <a:endParaRPr kumimoji="0" lang="en-US" altLang="en-US" sz="1200" b="0" i="0" u="none" strike="noStrike" cap="none" normalizeH="0" baseline="0">
              <a:ln>
                <a:noFill/>
              </a:ln>
              <a:solidFill>
                <a:schemeClr val="tx1"/>
              </a:solidFill>
              <a:effectLst/>
              <a:latin typeface="Raleway" pitchFamily="2" charset="0"/>
            </a:endParaRPr>
          </a:p>
          <a:p>
            <a:pPr marL="171450" marR="0" lvl="0" indent="-171450" algn="l" defTabSz="914400" rtl="0" eaLnBrk="0" fontAlgn="base" latinLnBrk="0" hangingPunct="0">
              <a:lnSpc>
                <a:spcPct val="150000"/>
              </a:lnSpc>
              <a:spcBef>
                <a:spcPct val="0"/>
              </a:spcBef>
              <a:spcAft>
                <a:spcPct val="0"/>
              </a:spcAft>
              <a:buClr>
                <a:srgbClr val="F48120"/>
              </a:buClr>
              <a:buSzTx/>
              <a:buFont typeface="Wingdings" panose="05000000000000000000" pitchFamily="2" charset="2"/>
              <a:buChar char="v"/>
              <a:tabLst/>
            </a:pPr>
            <a:r>
              <a:rPr kumimoji="0" lang="en-US" altLang="en-US" sz="1200" b="0" i="0" u="none" strike="noStrike" cap="none" normalizeH="0" baseline="0">
                <a:ln>
                  <a:noFill/>
                </a:ln>
                <a:solidFill>
                  <a:schemeClr val="tx1"/>
                </a:solidFill>
                <a:effectLst/>
                <a:latin typeface="Raleway" pitchFamily="2" charset="0"/>
              </a:rPr>
              <a:t>Beneficial change to simplify and maximize refund for recipients of deemed exports.</a:t>
            </a:r>
          </a:p>
        </p:txBody>
      </p:sp>
      <p:sp>
        <p:nvSpPr>
          <p:cNvPr id="7" name="Rectangle 6">
            <a:extLst>
              <a:ext uri="{FF2B5EF4-FFF2-40B4-BE49-F238E27FC236}">
                <a16:creationId xmlns:a16="http://schemas.microsoft.com/office/drawing/2014/main" xmlns="" id="{67F59599-4DBE-28F9-509F-A0BFEB36BDD1}"/>
              </a:ext>
            </a:extLst>
          </p:cNvPr>
          <p:cNvSpPr/>
          <p:nvPr/>
        </p:nvSpPr>
        <p:spPr>
          <a:xfrm>
            <a:off x="0" y="6785496"/>
            <a:ext cx="12192000" cy="72504"/>
          </a:xfrm>
          <a:prstGeom prst="rect">
            <a:avLst/>
          </a:prstGeom>
          <a:solidFill>
            <a:srgbClr val="F48120"/>
          </a:solidFill>
          <a:ln w="12700" cap="flat" cmpd="sng" algn="ctr">
            <a:solidFill>
              <a:srgbClr val="F4812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n" panose="02020603050405020304"/>
              <a:ea typeface="+mn-ea"/>
              <a:cs typeface="+mn-cs"/>
            </a:endParaRPr>
          </a:p>
        </p:txBody>
      </p:sp>
    </p:spTree>
    <p:extLst>
      <p:ext uri="{BB962C8B-B14F-4D97-AF65-F5344CB8AC3E}">
        <p14:creationId xmlns:p14="http://schemas.microsoft.com/office/powerpoint/2010/main" val="23631276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723"/>
            <a:ext cx="1231900" cy="6857277"/>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F58220"/>
          </a:solidFill>
        </p:spPr>
        <p:txBody>
          <a:bodyPr wrap="square" lIns="0" tIns="0" rIns="0" bIns="0" rtlCol="0"/>
          <a:lstStyle/>
          <a:p>
            <a:endParaRPr sz="1092"/>
          </a:p>
        </p:txBody>
      </p:sp>
      <p:grpSp>
        <p:nvGrpSpPr>
          <p:cNvPr id="29" name="Group 28">
            <a:extLst>
              <a:ext uri="{FF2B5EF4-FFF2-40B4-BE49-F238E27FC236}">
                <a16:creationId xmlns:a16="http://schemas.microsoft.com/office/drawing/2014/main" xmlns="" id="{8D0D67EB-0EAE-93DF-EDA3-C9DD9A83D19F}"/>
              </a:ext>
            </a:extLst>
          </p:cNvPr>
          <p:cNvGrpSpPr/>
          <p:nvPr/>
        </p:nvGrpSpPr>
        <p:grpSpPr>
          <a:xfrm>
            <a:off x="7027532" y="2469505"/>
            <a:ext cx="4453618" cy="2455117"/>
            <a:chOff x="7097936" y="2536226"/>
            <a:chExt cx="4453618" cy="2455117"/>
          </a:xfrm>
        </p:grpSpPr>
        <p:grpSp>
          <p:nvGrpSpPr>
            <p:cNvPr id="22" name="Group 21">
              <a:extLst>
                <a:ext uri="{FF2B5EF4-FFF2-40B4-BE49-F238E27FC236}">
                  <a16:creationId xmlns:a16="http://schemas.microsoft.com/office/drawing/2014/main" xmlns="" id="{B0D9D604-4547-9069-6A6D-47E82DD4FB13}"/>
                </a:ext>
              </a:extLst>
            </p:cNvPr>
            <p:cNvGrpSpPr/>
            <p:nvPr/>
          </p:nvGrpSpPr>
          <p:grpSpPr>
            <a:xfrm>
              <a:off x="7383704" y="2536226"/>
              <a:ext cx="4167850" cy="2455117"/>
              <a:chOff x="7240489" y="3403636"/>
              <a:chExt cx="4167850" cy="2455117"/>
            </a:xfrm>
          </p:grpSpPr>
          <p:sp>
            <p:nvSpPr>
              <p:cNvPr id="14" name="object 14"/>
              <p:cNvSpPr txBox="1"/>
              <p:nvPr/>
            </p:nvSpPr>
            <p:spPr>
              <a:xfrm>
                <a:off x="7301602" y="3403636"/>
                <a:ext cx="3045807" cy="598906"/>
              </a:xfrm>
              <a:prstGeom prst="rect">
                <a:avLst/>
              </a:prstGeom>
            </p:spPr>
            <p:txBody>
              <a:bodyPr vert="horz" wrap="square" lIns="0" tIns="50443" rIns="0" bIns="0" rtlCol="0">
                <a:spAutoFit/>
              </a:bodyPr>
              <a:lstStyle/>
              <a:p>
                <a:pPr marL="7701" algn="just">
                  <a:spcBef>
                    <a:spcPts val="397"/>
                  </a:spcBef>
                </a:pPr>
                <a:r>
                  <a:rPr sz="1300" b="1" spc="42">
                    <a:solidFill>
                      <a:srgbClr val="403E3E"/>
                    </a:solidFill>
                    <a:latin typeface="Raleway" pitchFamily="2" charset="0"/>
                    <a:ea typeface="Verdana" panose="020B0604030504040204" pitchFamily="34" charset="0"/>
                    <a:cs typeface="Verdana"/>
                  </a:rPr>
                  <a:t>HYDERABAD</a:t>
                </a:r>
                <a:endParaRPr sz="1300" b="1">
                  <a:solidFill>
                    <a:srgbClr val="403E3E"/>
                  </a:solidFill>
                  <a:latin typeface="Raleway" pitchFamily="2" charset="0"/>
                  <a:ea typeface="Verdana" panose="020B0604030504040204" pitchFamily="34" charset="0"/>
                  <a:cs typeface="Verdana"/>
                </a:endParaRPr>
              </a:p>
              <a:p>
                <a:pPr marL="7701" marR="3081" algn="just">
                  <a:lnSpc>
                    <a:spcPts val="1431"/>
                  </a:lnSpc>
                  <a:spcBef>
                    <a:spcPts val="42"/>
                  </a:spcBef>
                </a:pPr>
                <a:r>
                  <a:rPr sz="1100" b="1" spc="49">
                    <a:solidFill>
                      <a:srgbClr val="403E3E"/>
                    </a:solidFill>
                    <a:latin typeface="Raleway" pitchFamily="2" charset="0"/>
                    <a:ea typeface="Verdana" panose="020B0604030504040204" pitchFamily="34" charset="0"/>
                    <a:cs typeface="Verdana"/>
                  </a:rPr>
                  <a:t>4</a:t>
                </a:r>
                <a:r>
                  <a:rPr lang="en-US" sz="1100" b="1" spc="39" baseline="30000">
                    <a:solidFill>
                      <a:srgbClr val="403E3E"/>
                    </a:solidFill>
                    <a:latin typeface="Raleway" pitchFamily="2" charset="0"/>
                    <a:ea typeface="Verdana" panose="020B0604030504040204" pitchFamily="34" charset="0"/>
                    <a:cs typeface="Verdana"/>
                  </a:rPr>
                  <a:t>th</a:t>
                </a:r>
                <a:r>
                  <a:rPr lang="en-US" sz="1100" b="1" spc="39">
                    <a:solidFill>
                      <a:srgbClr val="403E3E"/>
                    </a:solidFill>
                    <a:latin typeface="Raleway" pitchFamily="2" charset="0"/>
                    <a:ea typeface="Verdana" panose="020B0604030504040204" pitchFamily="34" charset="0"/>
                    <a:cs typeface="Verdana"/>
                  </a:rPr>
                  <a:t> floor,</a:t>
                </a:r>
                <a:r>
                  <a:rPr lang="en-US" sz="1100" b="1" spc="-85">
                    <a:solidFill>
                      <a:srgbClr val="403E3E"/>
                    </a:solidFill>
                    <a:latin typeface="Raleway" pitchFamily="2" charset="0"/>
                    <a:ea typeface="Verdana" panose="020B0604030504040204" pitchFamily="34" charset="0"/>
                    <a:cs typeface="Verdana"/>
                  </a:rPr>
                  <a:t> S2 Techno Park, </a:t>
                </a:r>
                <a:r>
                  <a:rPr lang="en-US" sz="1100" b="1" spc="9">
                    <a:solidFill>
                      <a:srgbClr val="403E3E"/>
                    </a:solidFill>
                    <a:latin typeface="Raleway" pitchFamily="2" charset="0"/>
                    <a:ea typeface="Verdana" panose="020B0604030504040204" pitchFamily="34" charset="0"/>
                    <a:cs typeface="Verdana"/>
                  </a:rPr>
                  <a:t>K</a:t>
                </a:r>
                <a:r>
                  <a:rPr lang="en-US" sz="1100" b="1" spc="-52">
                    <a:solidFill>
                      <a:srgbClr val="403E3E"/>
                    </a:solidFill>
                    <a:latin typeface="Raleway" pitchFamily="2" charset="0"/>
                    <a:ea typeface="Verdana" panose="020B0604030504040204" pitchFamily="34" charset="0"/>
                    <a:cs typeface="Verdana"/>
                  </a:rPr>
                  <a:t>rithika</a:t>
                </a:r>
                <a:r>
                  <a:rPr sz="1100" b="1" spc="-85">
                    <a:solidFill>
                      <a:srgbClr val="403E3E"/>
                    </a:solidFill>
                    <a:latin typeface="Raleway" pitchFamily="2" charset="0"/>
                    <a:ea typeface="Verdana" panose="020B0604030504040204" pitchFamily="34" charset="0"/>
                    <a:cs typeface="Verdana"/>
                  </a:rPr>
                  <a:t> </a:t>
                </a:r>
                <a:r>
                  <a:rPr sz="1100" b="1" spc="-42">
                    <a:solidFill>
                      <a:srgbClr val="403E3E"/>
                    </a:solidFill>
                    <a:latin typeface="Raleway" pitchFamily="2" charset="0"/>
                    <a:ea typeface="Verdana" panose="020B0604030504040204" pitchFamily="34" charset="0"/>
                    <a:cs typeface="Verdana"/>
                  </a:rPr>
                  <a:t>Hills</a:t>
                </a:r>
                <a:r>
                  <a:rPr lang="en-US" sz="1100" b="1" spc="-42">
                    <a:solidFill>
                      <a:srgbClr val="403E3E"/>
                    </a:solidFill>
                    <a:latin typeface="Raleway" pitchFamily="2" charset="0"/>
                    <a:ea typeface="Verdana" panose="020B0604030504040204" pitchFamily="34" charset="0"/>
                    <a:cs typeface="Verdana"/>
                  </a:rPr>
                  <a:t> Layout</a:t>
                </a:r>
                <a:r>
                  <a:rPr sz="1100" b="1" spc="-42">
                    <a:solidFill>
                      <a:srgbClr val="403E3E"/>
                    </a:solidFill>
                    <a:latin typeface="Raleway" pitchFamily="2" charset="0"/>
                    <a:ea typeface="Verdana" panose="020B0604030504040204" pitchFamily="34" charset="0"/>
                    <a:cs typeface="Verdana"/>
                  </a:rPr>
                  <a:t>,</a:t>
                </a:r>
                <a:r>
                  <a:rPr lang="en-US" sz="1100" b="1" spc="-42">
                    <a:solidFill>
                      <a:srgbClr val="403E3E"/>
                    </a:solidFill>
                    <a:latin typeface="Raleway" pitchFamily="2" charset="0"/>
                    <a:ea typeface="Verdana" panose="020B0604030504040204" pitchFamily="34" charset="0"/>
                    <a:cs typeface="Verdana"/>
                  </a:rPr>
                  <a:t> Madhapur,</a:t>
                </a:r>
                <a:r>
                  <a:rPr sz="1100" b="1" spc="-42">
                    <a:solidFill>
                      <a:srgbClr val="403E3E"/>
                    </a:solidFill>
                    <a:latin typeface="Raleway" pitchFamily="2" charset="0"/>
                    <a:ea typeface="Verdana" panose="020B0604030504040204" pitchFamily="34" charset="0"/>
                    <a:cs typeface="Verdana"/>
                  </a:rPr>
                  <a:t> </a:t>
                </a:r>
                <a:r>
                  <a:rPr sz="1100" b="1" spc="-3">
                    <a:solidFill>
                      <a:srgbClr val="403E3E"/>
                    </a:solidFill>
                    <a:latin typeface="Raleway" pitchFamily="2" charset="0"/>
                    <a:ea typeface="Verdana" panose="020B0604030504040204" pitchFamily="34" charset="0"/>
                    <a:cs typeface="Verdana"/>
                  </a:rPr>
                  <a:t>H</a:t>
                </a:r>
                <a:r>
                  <a:rPr sz="1100" b="1" spc="-30">
                    <a:solidFill>
                      <a:srgbClr val="403E3E"/>
                    </a:solidFill>
                    <a:latin typeface="Raleway" pitchFamily="2" charset="0"/>
                    <a:ea typeface="Verdana" panose="020B0604030504040204" pitchFamily="34" charset="0"/>
                    <a:cs typeface="Verdana"/>
                  </a:rPr>
                  <a:t>y</a:t>
                </a:r>
                <a:r>
                  <a:rPr sz="1100" b="1" spc="-3">
                    <a:solidFill>
                      <a:srgbClr val="403E3E"/>
                    </a:solidFill>
                    <a:latin typeface="Raleway" pitchFamily="2" charset="0"/>
                    <a:ea typeface="Verdana" panose="020B0604030504040204" pitchFamily="34" charset="0"/>
                    <a:cs typeface="Verdana"/>
                  </a:rPr>
                  <a:t>de</a:t>
                </a:r>
                <a:r>
                  <a:rPr sz="1100" b="1" spc="-33">
                    <a:solidFill>
                      <a:srgbClr val="403E3E"/>
                    </a:solidFill>
                    <a:latin typeface="Raleway" pitchFamily="2" charset="0"/>
                    <a:ea typeface="Verdana" panose="020B0604030504040204" pitchFamily="34" charset="0"/>
                    <a:cs typeface="Verdana"/>
                  </a:rPr>
                  <a:t>r</a:t>
                </a:r>
                <a:r>
                  <a:rPr sz="1100" b="1">
                    <a:solidFill>
                      <a:srgbClr val="403E3E"/>
                    </a:solidFill>
                    <a:latin typeface="Raleway" pitchFamily="2" charset="0"/>
                    <a:ea typeface="Verdana" panose="020B0604030504040204" pitchFamily="34" charset="0"/>
                    <a:cs typeface="Verdana"/>
                  </a:rPr>
                  <a:t>aba</a:t>
                </a:r>
                <a:r>
                  <a:rPr sz="1100" b="1" spc="21">
                    <a:solidFill>
                      <a:srgbClr val="403E3E"/>
                    </a:solidFill>
                    <a:latin typeface="Raleway" pitchFamily="2" charset="0"/>
                    <a:ea typeface="Verdana" panose="020B0604030504040204" pitchFamily="34" charset="0"/>
                    <a:cs typeface="Verdana"/>
                  </a:rPr>
                  <a:t>d</a:t>
                </a:r>
                <a:r>
                  <a:rPr sz="1100" b="1" spc="-85">
                    <a:solidFill>
                      <a:srgbClr val="403E3E"/>
                    </a:solidFill>
                    <a:latin typeface="Raleway" pitchFamily="2" charset="0"/>
                    <a:ea typeface="Verdana" panose="020B0604030504040204" pitchFamily="34" charset="0"/>
                    <a:cs typeface="Verdana"/>
                  </a:rPr>
                  <a:t> </a:t>
                </a:r>
                <a:r>
                  <a:rPr sz="1100" b="1" spc="-94">
                    <a:solidFill>
                      <a:srgbClr val="403E3E"/>
                    </a:solidFill>
                    <a:latin typeface="Raleway" pitchFamily="2" charset="0"/>
                    <a:ea typeface="Verdana" panose="020B0604030504040204" pitchFamily="34" charset="0"/>
                    <a:cs typeface="Verdana"/>
                  </a:rPr>
                  <a:t>–</a:t>
                </a:r>
                <a:r>
                  <a:rPr sz="1100" b="1" spc="-85">
                    <a:solidFill>
                      <a:srgbClr val="403E3E"/>
                    </a:solidFill>
                    <a:latin typeface="Raleway" pitchFamily="2" charset="0"/>
                    <a:ea typeface="Verdana" panose="020B0604030504040204" pitchFamily="34" charset="0"/>
                    <a:cs typeface="Verdana"/>
                  </a:rPr>
                  <a:t> </a:t>
                </a:r>
                <a:r>
                  <a:rPr sz="1100" b="1" spc="-21">
                    <a:solidFill>
                      <a:srgbClr val="403E3E"/>
                    </a:solidFill>
                    <a:latin typeface="Raleway" pitchFamily="2" charset="0"/>
                    <a:ea typeface="Verdana" panose="020B0604030504040204" pitchFamily="34" charset="0"/>
                    <a:cs typeface="Verdana"/>
                  </a:rPr>
                  <a:t>500081</a:t>
                </a:r>
                <a:endParaRPr sz="1100" b="1">
                  <a:solidFill>
                    <a:srgbClr val="403E3E"/>
                  </a:solidFill>
                  <a:latin typeface="Raleway" pitchFamily="2" charset="0"/>
                  <a:ea typeface="Verdana" panose="020B0604030504040204" pitchFamily="34" charset="0"/>
                  <a:cs typeface="Verdana"/>
                </a:endParaRPr>
              </a:p>
            </p:txBody>
          </p:sp>
          <p:sp>
            <p:nvSpPr>
              <p:cNvPr id="15" name="object 15"/>
              <p:cNvSpPr txBox="1"/>
              <p:nvPr/>
            </p:nvSpPr>
            <p:spPr>
              <a:xfrm>
                <a:off x="7289790" y="4203392"/>
                <a:ext cx="3224250" cy="844743"/>
              </a:xfrm>
              <a:prstGeom prst="rect">
                <a:avLst/>
              </a:prstGeom>
            </p:spPr>
            <p:txBody>
              <a:bodyPr vert="horz" wrap="square" lIns="0" tIns="50443" rIns="0" bIns="0" rtlCol="0">
                <a:spAutoFit/>
              </a:bodyPr>
              <a:lstStyle/>
              <a:p>
                <a:pPr marL="7701">
                  <a:spcBef>
                    <a:spcPts val="397"/>
                  </a:spcBef>
                </a:pPr>
                <a:r>
                  <a:rPr sz="1300" b="1" spc="27" dirty="0">
                    <a:solidFill>
                      <a:srgbClr val="403E3E"/>
                    </a:solidFill>
                    <a:latin typeface="Raleway" pitchFamily="2" charset="0"/>
                    <a:cs typeface="Verdana"/>
                  </a:rPr>
                  <a:t>BENGALURU</a:t>
                </a:r>
                <a:endParaRPr sz="1300" b="1" dirty="0">
                  <a:solidFill>
                    <a:srgbClr val="403E3E"/>
                  </a:solidFill>
                  <a:latin typeface="Raleway" pitchFamily="2" charset="0"/>
                  <a:cs typeface="Verdana"/>
                </a:endParaRPr>
              </a:p>
              <a:p>
                <a:pPr marL="7701" marR="551411" algn="just">
                  <a:lnSpc>
                    <a:spcPct val="114300"/>
                  </a:lnSpc>
                  <a:spcBef>
                    <a:spcPts val="79"/>
                  </a:spcBef>
                </a:pPr>
                <a:r>
                  <a:rPr sz="1100" b="1" spc="36" dirty="0">
                    <a:solidFill>
                      <a:srgbClr val="403E3E"/>
                    </a:solidFill>
                    <a:latin typeface="Raleway" pitchFamily="2" charset="0"/>
                    <a:cs typeface="Verdana"/>
                  </a:rPr>
                  <a:t>N</a:t>
                </a:r>
                <a:r>
                  <a:rPr sz="1100" b="1" spc="6" dirty="0">
                    <a:solidFill>
                      <a:srgbClr val="403E3E"/>
                    </a:solidFill>
                    <a:latin typeface="Raleway" pitchFamily="2" charset="0"/>
                    <a:cs typeface="Verdana"/>
                  </a:rPr>
                  <a:t>o</a:t>
                </a:r>
                <a:r>
                  <a:rPr sz="1100" b="1" spc="-182" dirty="0">
                    <a:solidFill>
                      <a:srgbClr val="403E3E"/>
                    </a:solidFill>
                    <a:latin typeface="Raleway" pitchFamily="2" charset="0"/>
                    <a:cs typeface="Verdana"/>
                  </a:rPr>
                  <a:t>.</a:t>
                </a:r>
                <a:r>
                  <a:rPr lang="en-IN" sz="1100" b="1" spc="-182" dirty="0">
                    <a:solidFill>
                      <a:srgbClr val="403E3E"/>
                    </a:solidFill>
                    <a:latin typeface="Raleway" pitchFamily="2" charset="0"/>
                    <a:cs typeface="Verdana"/>
                  </a:rPr>
                  <a:t> </a:t>
                </a:r>
                <a:r>
                  <a:rPr sz="1100" b="1" spc="-109" dirty="0">
                    <a:solidFill>
                      <a:srgbClr val="403E3E"/>
                    </a:solidFill>
                    <a:latin typeface="Raleway" pitchFamily="2" charset="0"/>
                    <a:cs typeface="Verdana"/>
                  </a:rPr>
                  <a:t>1</a:t>
                </a:r>
                <a:r>
                  <a:rPr sz="1100" b="1" spc="-130" dirty="0">
                    <a:solidFill>
                      <a:srgbClr val="403E3E"/>
                    </a:solidFill>
                    <a:latin typeface="Raleway" pitchFamily="2" charset="0"/>
                    <a:cs typeface="Verdana"/>
                  </a:rPr>
                  <a:t>0</a:t>
                </a:r>
                <a:r>
                  <a:rPr sz="1100" b="1" spc="-112" dirty="0">
                    <a:solidFill>
                      <a:srgbClr val="403E3E"/>
                    </a:solidFill>
                    <a:latin typeface="Raleway" pitchFamily="2" charset="0"/>
                    <a:cs typeface="Verdana"/>
                  </a:rPr>
                  <a:t>,</a:t>
                </a:r>
                <a:r>
                  <a:rPr sz="1100" b="1" spc="-85" dirty="0">
                    <a:solidFill>
                      <a:srgbClr val="403E3E"/>
                    </a:solidFill>
                    <a:latin typeface="Raleway" pitchFamily="2" charset="0"/>
                    <a:cs typeface="Verdana"/>
                  </a:rPr>
                  <a:t> </a:t>
                </a:r>
                <a:r>
                  <a:rPr sz="1100" b="1" spc="-30" dirty="0">
                    <a:solidFill>
                      <a:srgbClr val="403E3E"/>
                    </a:solidFill>
                    <a:latin typeface="Raleway" pitchFamily="2" charset="0"/>
                    <a:cs typeface="Verdana"/>
                  </a:rPr>
                  <a:t>Sumukh</a:t>
                </a:r>
                <a:r>
                  <a:rPr sz="1100" b="1" spc="-9" dirty="0">
                    <a:solidFill>
                      <a:srgbClr val="403E3E"/>
                    </a:solidFill>
                    <a:latin typeface="Raleway" pitchFamily="2" charset="0"/>
                    <a:cs typeface="Verdana"/>
                  </a:rPr>
                  <a:t>a</a:t>
                </a:r>
                <a:r>
                  <a:rPr sz="1100" b="1" spc="-85" dirty="0">
                    <a:solidFill>
                      <a:srgbClr val="403E3E"/>
                    </a:solidFill>
                    <a:latin typeface="Raleway" pitchFamily="2" charset="0"/>
                    <a:cs typeface="Verdana"/>
                  </a:rPr>
                  <a:t> </a:t>
                </a:r>
                <a:r>
                  <a:rPr sz="1100" b="1" spc="-106" dirty="0">
                    <a:solidFill>
                      <a:srgbClr val="403E3E"/>
                    </a:solidFill>
                    <a:latin typeface="Raleway" pitchFamily="2" charset="0"/>
                    <a:cs typeface="Verdana"/>
                  </a:rPr>
                  <a:t>T</a:t>
                </a:r>
                <a:r>
                  <a:rPr sz="1100" b="1" spc="6" dirty="0">
                    <a:solidFill>
                      <a:srgbClr val="403E3E"/>
                    </a:solidFill>
                    <a:latin typeface="Raleway" pitchFamily="2" charset="0"/>
                    <a:cs typeface="Verdana"/>
                  </a:rPr>
                  <a:t>o</a:t>
                </a:r>
                <a:r>
                  <a:rPr sz="1100" b="1" spc="12" dirty="0">
                    <a:solidFill>
                      <a:srgbClr val="403E3E"/>
                    </a:solidFill>
                    <a:latin typeface="Raleway" pitchFamily="2" charset="0"/>
                    <a:cs typeface="Verdana"/>
                  </a:rPr>
                  <a:t>w</a:t>
                </a:r>
                <a:r>
                  <a:rPr sz="1100" b="1" spc="-58" dirty="0">
                    <a:solidFill>
                      <a:srgbClr val="403E3E"/>
                    </a:solidFill>
                    <a:latin typeface="Raleway" pitchFamily="2" charset="0"/>
                    <a:cs typeface="Verdana"/>
                  </a:rPr>
                  <a:t>ers</a:t>
                </a:r>
                <a:r>
                  <a:rPr sz="1100" b="1" spc="-24" dirty="0">
                    <a:solidFill>
                      <a:srgbClr val="403E3E"/>
                    </a:solidFill>
                    <a:latin typeface="Raleway" pitchFamily="2" charset="0"/>
                    <a:cs typeface="Verdana"/>
                  </a:rPr>
                  <a:t>,</a:t>
                </a:r>
                <a:r>
                  <a:rPr sz="1100" b="1" spc="-85" dirty="0">
                    <a:solidFill>
                      <a:srgbClr val="403E3E"/>
                    </a:solidFill>
                    <a:latin typeface="Raleway" pitchFamily="2" charset="0"/>
                    <a:cs typeface="Verdana"/>
                  </a:rPr>
                  <a:t> </a:t>
                </a:r>
                <a:r>
                  <a:rPr sz="1100" b="1" spc="-173" dirty="0">
                    <a:solidFill>
                      <a:srgbClr val="403E3E"/>
                    </a:solidFill>
                    <a:latin typeface="Raleway" pitchFamily="2" charset="0"/>
                    <a:cs typeface="Verdana"/>
                  </a:rPr>
                  <a:t>1</a:t>
                </a:r>
                <a:r>
                  <a:rPr sz="1100" b="1" spc="-154" dirty="0">
                    <a:solidFill>
                      <a:srgbClr val="403E3E"/>
                    </a:solidFill>
                    <a:latin typeface="Raleway" pitchFamily="2" charset="0"/>
                    <a:cs typeface="Verdana"/>
                  </a:rPr>
                  <a:t>s</a:t>
                </a:r>
                <a:r>
                  <a:rPr sz="1100" b="1" spc="18" dirty="0">
                    <a:solidFill>
                      <a:srgbClr val="403E3E"/>
                    </a:solidFill>
                    <a:latin typeface="Raleway" pitchFamily="2" charset="0"/>
                    <a:cs typeface="Verdana"/>
                  </a:rPr>
                  <a:t>t</a:t>
                </a:r>
                <a:r>
                  <a:rPr sz="1100" b="1" spc="-85" dirty="0">
                    <a:solidFill>
                      <a:srgbClr val="403E3E"/>
                    </a:solidFill>
                    <a:latin typeface="Raleway" pitchFamily="2" charset="0"/>
                    <a:cs typeface="Verdana"/>
                  </a:rPr>
                  <a:t> </a:t>
                </a:r>
                <a:r>
                  <a:rPr sz="1100" b="1" spc="24" dirty="0">
                    <a:solidFill>
                      <a:srgbClr val="403E3E"/>
                    </a:solidFill>
                    <a:latin typeface="Raleway" pitchFamily="2" charset="0"/>
                    <a:cs typeface="Verdana"/>
                  </a:rPr>
                  <a:t>Floo</a:t>
                </a:r>
                <a:r>
                  <a:rPr sz="1100" b="1" spc="-124" dirty="0">
                    <a:solidFill>
                      <a:srgbClr val="403E3E"/>
                    </a:solidFill>
                    <a:latin typeface="Raleway" pitchFamily="2" charset="0"/>
                    <a:cs typeface="Verdana"/>
                  </a:rPr>
                  <a:t>r</a:t>
                </a:r>
                <a:r>
                  <a:rPr sz="1100" b="1" spc="-109" dirty="0">
                    <a:solidFill>
                      <a:srgbClr val="403E3E"/>
                    </a:solidFill>
                    <a:latin typeface="Raleway" pitchFamily="2" charset="0"/>
                    <a:cs typeface="Verdana"/>
                  </a:rPr>
                  <a:t>,  </a:t>
                </a:r>
                <a:r>
                  <a:rPr sz="1100" b="1" spc="-12" dirty="0">
                    <a:solidFill>
                      <a:srgbClr val="403E3E"/>
                    </a:solidFill>
                    <a:latin typeface="Raleway" pitchFamily="2" charset="0"/>
                    <a:cs typeface="Verdana"/>
                  </a:rPr>
                  <a:t>D</a:t>
                </a:r>
                <a:r>
                  <a:rPr sz="1100" b="1" spc="3" dirty="0">
                    <a:solidFill>
                      <a:srgbClr val="403E3E"/>
                    </a:solidFill>
                    <a:latin typeface="Raleway" pitchFamily="2" charset="0"/>
                    <a:cs typeface="Verdana"/>
                  </a:rPr>
                  <a:t>r</a:t>
                </a:r>
                <a:r>
                  <a:rPr lang="en-IN" sz="1100" b="1" spc="-85" dirty="0">
                    <a:solidFill>
                      <a:srgbClr val="403E3E"/>
                    </a:solidFill>
                    <a:latin typeface="Raleway" pitchFamily="2" charset="0"/>
                    <a:cs typeface="Verdana"/>
                  </a:rPr>
                  <a:t> </a:t>
                </a:r>
                <a:r>
                  <a:rPr sz="1100" b="1" spc="61" dirty="0">
                    <a:solidFill>
                      <a:srgbClr val="403E3E"/>
                    </a:solidFill>
                    <a:latin typeface="Raleway" pitchFamily="2" charset="0"/>
                    <a:cs typeface="Verdana"/>
                  </a:rPr>
                  <a:t>P</a:t>
                </a:r>
                <a:r>
                  <a:rPr sz="1100" b="1" spc="-18" dirty="0">
                    <a:solidFill>
                      <a:srgbClr val="403E3E"/>
                    </a:solidFill>
                    <a:latin typeface="Raleway" pitchFamily="2" charset="0"/>
                    <a:cs typeface="Verdana"/>
                  </a:rPr>
                  <a:t>uneet</a:t>
                </a:r>
                <a:r>
                  <a:rPr sz="1100" b="1" spc="3" dirty="0">
                    <a:solidFill>
                      <a:srgbClr val="403E3E"/>
                    </a:solidFill>
                    <a:latin typeface="Raleway" pitchFamily="2" charset="0"/>
                    <a:cs typeface="Verdana"/>
                  </a:rPr>
                  <a:t>h</a:t>
                </a:r>
                <a:r>
                  <a:rPr lang="en-IN" sz="1100" b="1" spc="-85" dirty="0">
                    <a:solidFill>
                      <a:srgbClr val="403E3E"/>
                    </a:solidFill>
                    <a:latin typeface="Raleway" pitchFamily="2" charset="0"/>
                    <a:cs typeface="Verdana"/>
                  </a:rPr>
                  <a:t> </a:t>
                </a:r>
                <a:r>
                  <a:rPr sz="1100" b="1" spc="-36" dirty="0">
                    <a:solidFill>
                      <a:srgbClr val="403E3E"/>
                    </a:solidFill>
                    <a:latin typeface="Raleway" pitchFamily="2" charset="0"/>
                    <a:cs typeface="Verdana"/>
                  </a:rPr>
                  <a:t>Raj</a:t>
                </a:r>
                <a:r>
                  <a:rPr sz="1100" b="1" spc="-45" dirty="0">
                    <a:solidFill>
                      <a:srgbClr val="403E3E"/>
                    </a:solidFill>
                    <a:latin typeface="Raleway" pitchFamily="2" charset="0"/>
                    <a:cs typeface="Verdana"/>
                  </a:rPr>
                  <a:t>k</a:t>
                </a:r>
                <a:r>
                  <a:rPr sz="1100" b="1" spc="-30" dirty="0">
                    <a:solidFill>
                      <a:srgbClr val="403E3E"/>
                    </a:solidFill>
                    <a:latin typeface="Raleway" pitchFamily="2" charset="0"/>
                    <a:cs typeface="Verdana"/>
                  </a:rPr>
                  <a:t>uma</a:t>
                </a:r>
                <a:r>
                  <a:rPr sz="1100" b="1" spc="-6" dirty="0">
                    <a:solidFill>
                      <a:srgbClr val="403E3E"/>
                    </a:solidFill>
                    <a:latin typeface="Raleway" pitchFamily="2" charset="0"/>
                    <a:cs typeface="Verdana"/>
                  </a:rPr>
                  <a:t>r</a:t>
                </a:r>
                <a:r>
                  <a:rPr sz="1100" b="1" spc="-85" dirty="0">
                    <a:solidFill>
                      <a:srgbClr val="403E3E"/>
                    </a:solidFill>
                    <a:latin typeface="Raleway" pitchFamily="2" charset="0"/>
                    <a:cs typeface="Verdana"/>
                  </a:rPr>
                  <a:t> </a:t>
                </a:r>
                <a:r>
                  <a:rPr sz="1100" b="1" spc="12" dirty="0">
                    <a:solidFill>
                      <a:srgbClr val="403E3E"/>
                    </a:solidFill>
                    <a:latin typeface="Raleway" pitchFamily="2" charset="0"/>
                    <a:cs typeface="Verdana"/>
                  </a:rPr>
                  <a:t>R</a:t>
                </a:r>
                <a:r>
                  <a:rPr sz="1100" b="1" spc="-85" dirty="0">
                    <a:solidFill>
                      <a:srgbClr val="403E3E"/>
                    </a:solidFill>
                    <a:latin typeface="Raleway" pitchFamily="2" charset="0"/>
                    <a:cs typeface="Verdana"/>
                  </a:rPr>
                  <a:t>d, </a:t>
                </a:r>
                <a:r>
                  <a:rPr sz="1100" b="1" spc="-39" dirty="0" err="1">
                    <a:solidFill>
                      <a:srgbClr val="403E3E"/>
                    </a:solidFill>
                    <a:latin typeface="Raleway" pitchFamily="2" charset="0"/>
                    <a:cs typeface="Verdana"/>
                  </a:rPr>
                  <a:t>Ittamadu</a:t>
                </a:r>
                <a:r>
                  <a:rPr sz="1100" b="1" spc="-39" dirty="0">
                    <a:solidFill>
                      <a:srgbClr val="403E3E"/>
                    </a:solidFill>
                    <a:latin typeface="Raleway" pitchFamily="2" charset="0"/>
                    <a:cs typeface="Verdana"/>
                  </a:rPr>
                  <a:t>,</a:t>
                </a:r>
                <a:endParaRPr lang="en-IN" sz="1100" b="1" dirty="0">
                  <a:solidFill>
                    <a:srgbClr val="403E3E"/>
                  </a:solidFill>
                  <a:latin typeface="Raleway" pitchFamily="2" charset="0"/>
                  <a:cs typeface="Verdana"/>
                </a:endParaRPr>
              </a:p>
              <a:p>
                <a:pPr marL="7701" algn="just">
                  <a:spcBef>
                    <a:spcPts val="167"/>
                  </a:spcBef>
                </a:pPr>
                <a:r>
                  <a:rPr lang="en-IN" sz="1100" b="1" spc="-24" dirty="0">
                    <a:solidFill>
                      <a:srgbClr val="403E3E"/>
                    </a:solidFill>
                    <a:latin typeface="Raleway" pitchFamily="2" charset="0"/>
                    <a:cs typeface="Verdana"/>
                  </a:rPr>
                  <a:t>Banashankari</a:t>
                </a:r>
                <a:r>
                  <a:rPr lang="en-IN" sz="1100" b="1" spc="-85" dirty="0">
                    <a:solidFill>
                      <a:srgbClr val="403E3E"/>
                    </a:solidFill>
                    <a:latin typeface="Raleway" pitchFamily="2" charset="0"/>
                    <a:cs typeface="Verdana"/>
                  </a:rPr>
                  <a:t> </a:t>
                </a:r>
                <a:r>
                  <a:rPr lang="en-IN" sz="1100" b="1" spc="-12" dirty="0">
                    <a:solidFill>
                      <a:srgbClr val="403E3E"/>
                    </a:solidFill>
                    <a:latin typeface="Raleway" pitchFamily="2" charset="0"/>
                    <a:cs typeface="Verdana"/>
                  </a:rPr>
                  <a:t>3rd</a:t>
                </a:r>
                <a:r>
                  <a:rPr lang="en-IN" sz="1100" b="1" spc="-85" dirty="0">
                    <a:solidFill>
                      <a:srgbClr val="403E3E"/>
                    </a:solidFill>
                    <a:latin typeface="Raleway" pitchFamily="2" charset="0"/>
                    <a:cs typeface="Verdana"/>
                  </a:rPr>
                  <a:t> </a:t>
                </a:r>
                <a:r>
                  <a:rPr lang="en-IN" sz="1100" b="1" spc="-33" dirty="0">
                    <a:solidFill>
                      <a:srgbClr val="403E3E"/>
                    </a:solidFill>
                    <a:latin typeface="Raleway" pitchFamily="2" charset="0"/>
                    <a:cs typeface="Verdana"/>
                  </a:rPr>
                  <a:t>Stage,</a:t>
                </a:r>
                <a:r>
                  <a:rPr lang="en-IN" sz="1100" b="1" spc="-85" dirty="0">
                    <a:solidFill>
                      <a:srgbClr val="403E3E"/>
                    </a:solidFill>
                    <a:latin typeface="Raleway" pitchFamily="2" charset="0"/>
                    <a:cs typeface="Verdana"/>
                  </a:rPr>
                  <a:t> </a:t>
                </a:r>
                <a:r>
                  <a:rPr lang="en-IN" sz="1100" b="1" spc="-12" dirty="0">
                    <a:solidFill>
                      <a:srgbClr val="403E3E"/>
                    </a:solidFill>
                    <a:latin typeface="Raleway" pitchFamily="2" charset="0"/>
                    <a:cs typeface="Verdana"/>
                  </a:rPr>
                  <a:t>Bengaluru</a:t>
                </a:r>
                <a:r>
                  <a:rPr lang="en-IN" sz="1100" b="1" spc="-85" dirty="0">
                    <a:solidFill>
                      <a:srgbClr val="403E3E"/>
                    </a:solidFill>
                    <a:latin typeface="Raleway" pitchFamily="2" charset="0"/>
                    <a:cs typeface="Verdana"/>
                  </a:rPr>
                  <a:t> </a:t>
                </a:r>
                <a:r>
                  <a:rPr lang="en-IN" sz="1100" b="1" spc="-36" dirty="0">
                    <a:solidFill>
                      <a:srgbClr val="403E3E"/>
                    </a:solidFill>
                    <a:latin typeface="Raleway" pitchFamily="2" charset="0"/>
                    <a:cs typeface="Verdana"/>
                  </a:rPr>
                  <a:t>-</a:t>
                </a:r>
                <a:r>
                  <a:rPr lang="en-IN" sz="1100" b="1" spc="-85" dirty="0">
                    <a:solidFill>
                      <a:srgbClr val="403E3E"/>
                    </a:solidFill>
                    <a:latin typeface="Raleway" pitchFamily="2" charset="0"/>
                    <a:cs typeface="Verdana"/>
                  </a:rPr>
                  <a:t> </a:t>
                </a:r>
                <a:r>
                  <a:rPr lang="en-IN" sz="1100" b="1" spc="9" dirty="0">
                    <a:solidFill>
                      <a:srgbClr val="403E3E"/>
                    </a:solidFill>
                    <a:latin typeface="Raleway" pitchFamily="2" charset="0"/>
                    <a:cs typeface="Verdana"/>
                  </a:rPr>
                  <a:t>560085</a:t>
                </a:r>
                <a:endParaRPr lang="en-IN" sz="1100" b="1" dirty="0">
                  <a:solidFill>
                    <a:srgbClr val="403E3E"/>
                  </a:solidFill>
                  <a:latin typeface="Raleway" pitchFamily="2" charset="0"/>
                  <a:cs typeface="Verdana"/>
                </a:endParaRPr>
              </a:p>
            </p:txBody>
          </p:sp>
          <p:sp>
            <p:nvSpPr>
              <p:cNvPr id="16" name="object 16"/>
              <p:cNvSpPr txBox="1"/>
              <p:nvPr/>
            </p:nvSpPr>
            <p:spPr>
              <a:xfrm>
                <a:off x="7240489" y="5276199"/>
                <a:ext cx="1515229" cy="469762"/>
              </a:xfrm>
              <a:prstGeom prst="rect">
                <a:avLst/>
              </a:prstGeom>
            </p:spPr>
            <p:txBody>
              <a:bodyPr vert="horz" wrap="square" lIns="0" tIns="25799" rIns="0" bIns="0" rtlCol="0">
                <a:spAutoFit/>
              </a:bodyPr>
              <a:lstStyle/>
              <a:p>
                <a:pPr marL="7701">
                  <a:spcBef>
                    <a:spcPts val="203"/>
                  </a:spcBef>
                </a:pPr>
                <a:r>
                  <a:rPr lang="en-IN" sz="1400" b="1" spc="-270">
                    <a:solidFill>
                      <a:srgbClr val="403E3E"/>
                    </a:solidFill>
                    <a:latin typeface="Raleway" pitchFamily="2" charset="0"/>
                    <a:cs typeface="Verdana"/>
                  </a:rPr>
                  <a:t>+9</a:t>
                </a:r>
                <a:r>
                  <a:rPr lang="en-IN" sz="1400" b="1" spc="-209">
                    <a:solidFill>
                      <a:srgbClr val="403E3E"/>
                    </a:solidFill>
                    <a:latin typeface="Raleway" pitchFamily="2" charset="0"/>
                    <a:cs typeface="Verdana"/>
                  </a:rPr>
                  <a:t>1</a:t>
                </a:r>
                <a:r>
                  <a:rPr lang="en-IN" sz="1400" b="1" spc="-136">
                    <a:solidFill>
                      <a:srgbClr val="403E3E"/>
                    </a:solidFill>
                    <a:latin typeface="Raleway" pitchFamily="2" charset="0"/>
                    <a:cs typeface="Verdana"/>
                  </a:rPr>
                  <a:t> </a:t>
                </a:r>
                <a:r>
                  <a:rPr lang="en-IN" sz="1400" b="1" spc="-115">
                    <a:solidFill>
                      <a:srgbClr val="403E3E"/>
                    </a:solidFill>
                    <a:latin typeface="Raleway" pitchFamily="2" charset="0"/>
                    <a:cs typeface="Verdana"/>
                  </a:rPr>
                  <a:t>7</a:t>
                </a:r>
                <a:r>
                  <a:rPr lang="en-IN" sz="1400" b="1">
                    <a:solidFill>
                      <a:srgbClr val="403E3E"/>
                    </a:solidFill>
                    <a:latin typeface="Raleway" pitchFamily="2" charset="0"/>
                    <a:cs typeface="Verdana"/>
                  </a:rPr>
                  <a:t>2</a:t>
                </a:r>
                <a:r>
                  <a:rPr lang="en-IN" sz="1400" b="1" spc="-45">
                    <a:solidFill>
                      <a:srgbClr val="403E3E"/>
                    </a:solidFill>
                    <a:latin typeface="Raleway" pitchFamily="2" charset="0"/>
                    <a:cs typeface="Verdana"/>
                  </a:rPr>
                  <a:t>0</a:t>
                </a:r>
                <a:r>
                  <a:rPr lang="en-IN" sz="1400" b="1" spc="-76">
                    <a:solidFill>
                      <a:srgbClr val="403E3E"/>
                    </a:solidFill>
                    <a:latin typeface="Raleway" pitchFamily="2" charset="0"/>
                    <a:cs typeface="Verdana"/>
                  </a:rPr>
                  <a:t>7</a:t>
                </a:r>
                <a:r>
                  <a:rPr lang="en-IN" sz="1400" b="1" spc="-412">
                    <a:solidFill>
                      <a:srgbClr val="403E3E"/>
                    </a:solidFill>
                    <a:latin typeface="Raleway" pitchFamily="2" charset="0"/>
                    <a:cs typeface="Verdana"/>
                  </a:rPr>
                  <a:t>1</a:t>
                </a:r>
                <a:r>
                  <a:rPr lang="en-IN" sz="1400" b="1" spc="-136">
                    <a:solidFill>
                      <a:srgbClr val="403E3E"/>
                    </a:solidFill>
                    <a:latin typeface="Raleway" pitchFamily="2" charset="0"/>
                    <a:cs typeface="Verdana"/>
                  </a:rPr>
                  <a:t> </a:t>
                </a:r>
                <a:r>
                  <a:rPr lang="en-IN" sz="1400" b="1" spc="-124">
                    <a:solidFill>
                      <a:srgbClr val="403E3E"/>
                    </a:solidFill>
                    <a:latin typeface="Raleway" pitchFamily="2" charset="0"/>
                    <a:cs typeface="Verdana"/>
                  </a:rPr>
                  <a:t>65162</a:t>
                </a:r>
                <a:endParaRPr sz="1400" b="1">
                  <a:solidFill>
                    <a:srgbClr val="403E3E"/>
                  </a:solidFill>
                  <a:latin typeface="Raleway" pitchFamily="2" charset="0"/>
                  <a:cs typeface="Verdana"/>
                </a:endParaRPr>
              </a:p>
              <a:p>
                <a:pPr marL="7701">
                  <a:spcBef>
                    <a:spcPts val="143"/>
                  </a:spcBef>
                </a:pPr>
                <a:r>
                  <a:rPr sz="1400" b="1" spc="-270">
                    <a:solidFill>
                      <a:srgbClr val="403E3E"/>
                    </a:solidFill>
                    <a:latin typeface="Raleway" pitchFamily="2" charset="0"/>
                    <a:cs typeface="Verdana"/>
                  </a:rPr>
                  <a:t>+9</a:t>
                </a:r>
                <a:r>
                  <a:rPr sz="1400" b="1" spc="-209">
                    <a:solidFill>
                      <a:srgbClr val="403E3E"/>
                    </a:solidFill>
                    <a:latin typeface="Raleway" pitchFamily="2" charset="0"/>
                    <a:cs typeface="Verdana"/>
                  </a:rPr>
                  <a:t>1</a:t>
                </a:r>
                <a:r>
                  <a:rPr sz="1400" b="1" spc="-136">
                    <a:solidFill>
                      <a:srgbClr val="403E3E"/>
                    </a:solidFill>
                    <a:latin typeface="Raleway" pitchFamily="2" charset="0"/>
                    <a:cs typeface="Verdana"/>
                  </a:rPr>
                  <a:t> </a:t>
                </a:r>
                <a:r>
                  <a:rPr sz="1400" b="1" spc="-146">
                    <a:solidFill>
                      <a:srgbClr val="403E3E"/>
                    </a:solidFill>
                    <a:latin typeface="Raleway" pitchFamily="2" charset="0"/>
                    <a:cs typeface="Verdana"/>
                  </a:rPr>
                  <a:t>9177</a:t>
                </a:r>
                <a:r>
                  <a:rPr sz="1400" b="1" spc="-115">
                    <a:solidFill>
                      <a:srgbClr val="403E3E"/>
                    </a:solidFill>
                    <a:latin typeface="Raleway" pitchFamily="2" charset="0"/>
                    <a:cs typeface="Verdana"/>
                  </a:rPr>
                  <a:t>7</a:t>
                </a:r>
                <a:r>
                  <a:rPr sz="1400" b="1" spc="-136">
                    <a:solidFill>
                      <a:srgbClr val="403E3E"/>
                    </a:solidFill>
                    <a:latin typeface="Raleway" pitchFamily="2" charset="0"/>
                    <a:cs typeface="Verdana"/>
                  </a:rPr>
                  <a:t> </a:t>
                </a:r>
                <a:r>
                  <a:rPr sz="1400" b="1" spc="-18">
                    <a:solidFill>
                      <a:srgbClr val="403E3E"/>
                    </a:solidFill>
                    <a:latin typeface="Raleway" pitchFamily="2" charset="0"/>
                    <a:cs typeface="Verdana"/>
                  </a:rPr>
                  <a:t>88805</a:t>
                </a:r>
                <a:endParaRPr sz="1400" b="1">
                  <a:solidFill>
                    <a:srgbClr val="403E3E"/>
                  </a:solidFill>
                  <a:latin typeface="Raleway" pitchFamily="2" charset="0"/>
                  <a:cs typeface="Verdana"/>
                </a:endParaRPr>
              </a:p>
            </p:txBody>
          </p:sp>
          <p:sp>
            <p:nvSpPr>
              <p:cNvPr id="17" name="object 17"/>
              <p:cNvSpPr txBox="1"/>
              <p:nvPr/>
            </p:nvSpPr>
            <p:spPr>
              <a:xfrm>
                <a:off x="9362324" y="5169403"/>
                <a:ext cx="2046015" cy="642694"/>
              </a:xfrm>
              <a:prstGeom prst="rect">
                <a:avLst/>
              </a:prstGeom>
            </p:spPr>
            <p:txBody>
              <a:bodyPr vert="horz" wrap="square" lIns="0" tIns="7701" rIns="0" bIns="0" rtlCol="0">
                <a:spAutoFit/>
              </a:bodyPr>
              <a:lstStyle/>
              <a:p>
                <a:pPr marL="7701" marR="3081">
                  <a:lnSpc>
                    <a:spcPct val="156700"/>
                  </a:lnSpc>
                  <a:spcBef>
                    <a:spcPts val="61"/>
                  </a:spcBef>
                </a:pPr>
                <a:r>
                  <a:rPr sz="1400" spc="-103">
                    <a:solidFill>
                      <a:srgbClr val="FFFFFF"/>
                    </a:solidFill>
                    <a:latin typeface="Raleway" pitchFamily="2" charset="0"/>
                    <a:cs typeface="Verdana"/>
                    <a:hlinkClick r:id="rId2"/>
                  </a:rPr>
                  <a:t>In</a:t>
                </a:r>
                <a:r>
                  <a:rPr sz="1400" spc="-94">
                    <a:solidFill>
                      <a:srgbClr val="FFFFFF"/>
                    </a:solidFill>
                    <a:latin typeface="Raleway" pitchFamily="2" charset="0"/>
                    <a:cs typeface="Verdana"/>
                    <a:hlinkClick r:id="rId2"/>
                  </a:rPr>
                  <a:t>f</a:t>
                </a:r>
                <a:r>
                  <a:rPr sz="1400" spc="-45">
                    <a:solidFill>
                      <a:srgbClr val="FFFFFF"/>
                    </a:solidFill>
                    <a:latin typeface="Raleway" pitchFamily="2" charset="0"/>
                    <a:cs typeface="Verdana"/>
                    <a:hlinkClick r:id="rId2"/>
                  </a:rPr>
                  <a:t>o@aki</a:t>
                </a:r>
                <a:r>
                  <a:rPr sz="1400" spc="-82">
                    <a:solidFill>
                      <a:srgbClr val="FFFFFF"/>
                    </a:solidFill>
                    <a:latin typeface="Raleway" pitchFamily="2" charset="0"/>
                    <a:cs typeface="Verdana"/>
                    <a:hlinkClick r:id="rId2"/>
                  </a:rPr>
                  <a:t>r</a:t>
                </a:r>
                <a:r>
                  <a:rPr sz="1400" spc="-55">
                    <a:solidFill>
                      <a:srgbClr val="FFFFFF"/>
                    </a:solidFill>
                    <a:latin typeface="Raleway" pitchFamily="2" charset="0"/>
                    <a:cs typeface="Verdana"/>
                    <a:hlinkClick r:id="rId2"/>
                  </a:rPr>
                  <a:t>aadvisors.in </a:t>
                </a:r>
                <a:r>
                  <a:rPr sz="1400" spc="-49">
                    <a:solidFill>
                      <a:srgbClr val="FFFFFF"/>
                    </a:solidFill>
                    <a:latin typeface="Raleway" pitchFamily="2" charset="0"/>
                    <a:cs typeface="Verdana"/>
                  </a:rPr>
                  <a:t> </a:t>
                </a:r>
                <a:r>
                  <a:rPr sz="1400" spc="-61">
                    <a:solidFill>
                      <a:srgbClr val="FFFFFF"/>
                    </a:solidFill>
                    <a:latin typeface="Raleway" pitchFamily="2" charset="0"/>
                    <a:cs typeface="Verdana"/>
                    <a:hlinkClick r:id="rId3"/>
                  </a:rPr>
                  <a:t>www.akiraadvisors.in</a:t>
                </a:r>
                <a:endParaRPr sz="1400">
                  <a:latin typeface="Raleway" pitchFamily="2" charset="0"/>
                  <a:cs typeface="Verdana"/>
                </a:endParaRPr>
              </a:p>
            </p:txBody>
          </p:sp>
          <p:sp>
            <p:nvSpPr>
              <p:cNvPr id="18" name="object 18"/>
              <p:cNvSpPr/>
              <p:nvPr/>
            </p:nvSpPr>
            <p:spPr>
              <a:xfrm>
                <a:off x="8984626" y="5252601"/>
                <a:ext cx="224878" cy="247597"/>
              </a:xfrm>
              <a:custGeom>
                <a:avLst/>
                <a:gdLst/>
                <a:ahLst/>
                <a:cxnLst/>
                <a:rect l="l" t="t" r="r" b="b"/>
                <a:pathLst>
                  <a:path w="370840" h="408304">
                    <a:moveTo>
                      <a:pt x="312865" y="51192"/>
                    </a:moveTo>
                    <a:lnTo>
                      <a:pt x="56024" y="51192"/>
                    </a:lnTo>
                    <a:lnTo>
                      <a:pt x="48716" y="52671"/>
                    </a:lnTo>
                    <a:lnTo>
                      <a:pt x="42745" y="56701"/>
                    </a:lnTo>
                    <a:lnTo>
                      <a:pt x="38717" y="62672"/>
                    </a:lnTo>
                    <a:lnTo>
                      <a:pt x="37240" y="69976"/>
                    </a:lnTo>
                    <a:lnTo>
                      <a:pt x="37114" y="125579"/>
                    </a:lnTo>
                    <a:lnTo>
                      <a:pt x="832" y="156686"/>
                    </a:lnTo>
                    <a:lnTo>
                      <a:pt x="0" y="158497"/>
                    </a:lnTo>
                    <a:lnTo>
                      <a:pt x="26" y="400553"/>
                    </a:lnTo>
                    <a:lnTo>
                      <a:pt x="7722" y="408249"/>
                    </a:lnTo>
                    <a:lnTo>
                      <a:pt x="363083" y="408249"/>
                    </a:lnTo>
                    <a:lnTo>
                      <a:pt x="370779" y="400553"/>
                    </a:lnTo>
                    <a:lnTo>
                      <a:pt x="370779" y="395087"/>
                    </a:lnTo>
                    <a:lnTo>
                      <a:pt x="18957" y="395087"/>
                    </a:lnTo>
                    <a:lnTo>
                      <a:pt x="33380" y="382721"/>
                    </a:lnTo>
                    <a:lnTo>
                      <a:pt x="13178" y="382721"/>
                    </a:lnTo>
                    <a:lnTo>
                      <a:pt x="13178" y="174738"/>
                    </a:lnTo>
                    <a:lnTo>
                      <a:pt x="33368" y="174738"/>
                    </a:lnTo>
                    <a:lnTo>
                      <a:pt x="16675" y="160424"/>
                    </a:lnTo>
                    <a:lnTo>
                      <a:pt x="37240" y="142791"/>
                    </a:lnTo>
                    <a:lnTo>
                      <a:pt x="50391" y="142791"/>
                    </a:lnTo>
                    <a:lnTo>
                      <a:pt x="50391" y="66867"/>
                    </a:lnTo>
                    <a:lnTo>
                      <a:pt x="52915" y="64343"/>
                    </a:lnTo>
                    <a:lnTo>
                      <a:pt x="330519" y="64343"/>
                    </a:lnTo>
                    <a:lnTo>
                      <a:pt x="330181" y="62672"/>
                    </a:lnTo>
                    <a:lnTo>
                      <a:pt x="326150" y="56701"/>
                    </a:lnTo>
                    <a:lnTo>
                      <a:pt x="320175" y="52671"/>
                    </a:lnTo>
                    <a:lnTo>
                      <a:pt x="312865" y="51192"/>
                    </a:lnTo>
                    <a:close/>
                  </a:path>
                  <a:path w="370840" h="408304">
                    <a:moveTo>
                      <a:pt x="246411" y="287394"/>
                    </a:moveTo>
                    <a:lnTo>
                      <a:pt x="226208" y="287394"/>
                    </a:lnTo>
                    <a:lnTo>
                      <a:pt x="351806" y="395087"/>
                    </a:lnTo>
                    <a:lnTo>
                      <a:pt x="370779" y="395087"/>
                    </a:lnTo>
                    <a:lnTo>
                      <a:pt x="370779" y="382763"/>
                    </a:lnTo>
                    <a:lnTo>
                      <a:pt x="357638" y="382763"/>
                    </a:lnTo>
                    <a:lnTo>
                      <a:pt x="246411" y="287394"/>
                    </a:lnTo>
                    <a:close/>
                  </a:path>
                  <a:path w="370840" h="408304">
                    <a:moveTo>
                      <a:pt x="370779" y="174706"/>
                    </a:moveTo>
                    <a:lnTo>
                      <a:pt x="357638" y="174706"/>
                    </a:lnTo>
                    <a:lnTo>
                      <a:pt x="357638" y="382763"/>
                    </a:lnTo>
                    <a:lnTo>
                      <a:pt x="370779" y="382763"/>
                    </a:lnTo>
                    <a:lnTo>
                      <a:pt x="370779" y="174706"/>
                    </a:lnTo>
                    <a:close/>
                  </a:path>
                  <a:path w="370840" h="408304">
                    <a:moveTo>
                      <a:pt x="33368" y="174738"/>
                    </a:moveTo>
                    <a:lnTo>
                      <a:pt x="13178" y="174738"/>
                    </a:lnTo>
                    <a:lnTo>
                      <a:pt x="134451" y="278734"/>
                    </a:lnTo>
                    <a:lnTo>
                      <a:pt x="13178" y="382721"/>
                    </a:lnTo>
                    <a:lnTo>
                      <a:pt x="33380" y="382721"/>
                    </a:lnTo>
                    <a:lnTo>
                      <a:pt x="144556" y="287394"/>
                    </a:lnTo>
                    <a:lnTo>
                      <a:pt x="164758" y="287394"/>
                    </a:lnTo>
                    <a:lnTo>
                      <a:pt x="50391" y="189324"/>
                    </a:lnTo>
                    <a:lnTo>
                      <a:pt x="50391" y="178057"/>
                    </a:lnTo>
                    <a:lnTo>
                      <a:pt x="37240" y="178057"/>
                    </a:lnTo>
                    <a:lnTo>
                      <a:pt x="33368" y="174738"/>
                    </a:lnTo>
                    <a:close/>
                  </a:path>
                  <a:path w="370840" h="408304">
                    <a:moveTo>
                      <a:pt x="164758" y="287394"/>
                    </a:moveTo>
                    <a:lnTo>
                      <a:pt x="144556" y="287394"/>
                    </a:lnTo>
                    <a:lnTo>
                      <a:pt x="182324" y="319791"/>
                    </a:lnTo>
                    <a:lnTo>
                      <a:pt x="183853" y="320314"/>
                    </a:lnTo>
                    <a:lnTo>
                      <a:pt x="186900" y="320314"/>
                    </a:lnTo>
                    <a:lnTo>
                      <a:pt x="188429" y="319791"/>
                    </a:lnTo>
                    <a:lnTo>
                      <a:pt x="205584" y="305079"/>
                    </a:lnTo>
                    <a:lnTo>
                      <a:pt x="185382" y="305079"/>
                    </a:lnTo>
                    <a:lnTo>
                      <a:pt x="164758" y="287394"/>
                    </a:lnTo>
                    <a:close/>
                  </a:path>
                  <a:path w="370840" h="408304">
                    <a:moveTo>
                      <a:pt x="330519" y="64343"/>
                    </a:moveTo>
                    <a:lnTo>
                      <a:pt x="315975" y="64343"/>
                    </a:lnTo>
                    <a:lnTo>
                      <a:pt x="318509" y="66867"/>
                    </a:lnTo>
                    <a:lnTo>
                      <a:pt x="318507" y="125619"/>
                    </a:lnTo>
                    <a:lnTo>
                      <a:pt x="318372" y="126383"/>
                    </a:lnTo>
                    <a:lnTo>
                      <a:pt x="318372" y="127158"/>
                    </a:lnTo>
                    <a:lnTo>
                      <a:pt x="318509" y="127922"/>
                    </a:lnTo>
                    <a:lnTo>
                      <a:pt x="318509" y="190936"/>
                    </a:lnTo>
                    <a:lnTo>
                      <a:pt x="185382" y="305079"/>
                    </a:lnTo>
                    <a:lnTo>
                      <a:pt x="205584" y="305079"/>
                    </a:lnTo>
                    <a:lnTo>
                      <a:pt x="226208" y="287394"/>
                    </a:lnTo>
                    <a:lnTo>
                      <a:pt x="246411" y="287394"/>
                    </a:lnTo>
                    <a:lnTo>
                      <a:pt x="236312" y="278734"/>
                    </a:lnTo>
                    <a:lnTo>
                      <a:pt x="351874" y="179648"/>
                    </a:lnTo>
                    <a:lnTo>
                      <a:pt x="331650" y="179648"/>
                    </a:lnTo>
                    <a:lnTo>
                      <a:pt x="331650" y="141189"/>
                    </a:lnTo>
                    <a:lnTo>
                      <a:pt x="351870" y="141189"/>
                    </a:lnTo>
                    <a:lnTo>
                      <a:pt x="331660" y="123860"/>
                    </a:lnTo>
                    <a:lnTo>
                      <a:pt x="331660" y="69976"/>
                    </a:lnTo>
                    <a:lnTo>
                      <a:pt x="330519" y="64343"/>
                    </a:lnTo>
                    <a:close/>
                  </a:path>
                  <a:path w="370840" h="408304">
                    <a:moveTo>
                      <a:pt x="184439" y="82929"/>
                    </a:moveTo>
                    <a:lnTo>
                      <a:pt x="129660" y="105653"/>
                    </a:lnTo>
                    <a:lnTo>
                      <a:pt x="107095" y="159681"/>
                    </a:lnTo>
                    <a:lnTo>
                      <a:pt x="106989" y="160644"/>
                    </a:lnTo>
                    <a:lnTo>
                      <a:pt x="113044" y="190560"/>
                    </a:lnTo>
                    <a:lnTo>
                      <a:pt x="129669" y="215196"/>
                    </a:lnTo>
                    <a:lnTo>
                      <a:pt x="154308" y="231820"/>
                    </a:lnTo>
                    <a:lnTo>
                      <a:pt x="184450" y="237919"/>
                    </a:lnTo>
                    <a:lnTo>
                      <a:pt x="194505" y="237265"/>
                    </a:lnTo>
                    <a:lnTo>
                      <a:pt x="226329" y="224778"/>
                    </a:lnTo>
                    <a:lnTo>
                      <a:pt x="184450" y="224778"/>
                    </a:lnTo>
                    <a:lnTo>
                      <a:pt x="159424" y="219713"/>
                    </a:lnTo>
                    <a:lnTo>
                      <a:pt x="138966" y="205908"/>
                    </a:lnTo>
                    <a:lnTo>
                      <a:pt x="125161" y="185450"/>
                    </a:lnTo>
                    <a:lnTo>
                      <a:pt x="120140" y="160644"/>
                    </a:lnTo>
                    <a:lnTo>
                      <a:pt x="120246" y="159681"/>
                    </a:lnTo>
                    <a:lnTo>
                      <a:pt x="125161" y="135398"/>
                    </a:lnTo>
                    <a:lnTo>
                      <a:pt x="138966" y="114940"/>
                    </a:lnTo>
                    <a:lnTo>
                      <a:pt x="159424" y="101135"/>
                    </a:lnTo>
                    <a:lnTo>
                      <a:pt x="184450" y="96070"/>
                    </a:lnTo>
                    <a:lnTo>
                      <a:pt x="225017" y="96070"/>
                    </a:lnTo>
                    <a:lnTo>
                      <a:pt x="214573" y="89027"/>
                    </a:lnTo>
                    <a:lnTo>
                      <a:pt x="184439" y="82929"/>
                    </a:lnTo>
                    <a:close/>
                  </a:path>
                  <a:path w="370840" h="408304">
                    <a:moveTo>
                      <a:pt x="219485" y="214527"/>
                    </a:moveTo>
                    <a:lnTo>
                      <a:pt x="184450" y="224778"/>
                    </a:lnTo>
                    <a:lnTo>
                      <a:pt x="226329" y="224778"/>
                    </a:lnTo>
                    <a:lnTo>
                      <a:pt x="227108" y="221930"/>
                    </a:lnTo>
                    <a:lnTo>
                      <a:pt x="223496" y="215626"/>
                    </a:lnTo>
                    <a:lnTo>
                      <a:pt x="219485" y="214527"/>
                    </a:lnTo>
                    <a:close/>
                  </a:path>
                  <a:path w="370840" h="408304">
                    <a:moveTo>
                      <a:pt x="223081" y="188025"/>
                    </a:moveTo>
                    <a:lnTo>
                      <a:pt x="210219" y="188025"/>
                    </a:lnTo>
                    <a:lnTo>
                      <a:pt x="213487" y="195054"/>
                    </a:lnTo>
                    <a:lnTo>
                      <a:pt x="218479" y="200414"/>
                    </a:lnTo>
                    <a:lnTo>
                      <a:pt x="224851" y="203764"/>
                    </a:lnTo>
                    <a:lnTo>
                      <a:pt x="232260" y="204768"/>
                    </a:lnTo>
                    <a:lnTo>
                      <a:pt x="242932" y="201805"/>
                    </a:lnTo>
                    <a:lnTo>
                      <a:pt x="252466" y="193556"/>
                    </a:lnTo>
                    <a:lnTo>
                      <a:pt x="253314" y="191858"/>
                    </a:lnTo>
                    <a:lnTo>
                      <a:pt x="226606" y="191858"/>
                    </a:lnTo>
                    <a:lnTo>
                      <a:pt x="223081" y="188025"/>
                    </a:lnTo>
                    <a:close/>
                  </a:path>
                  <a:path w="370840" h="408304">
                    <a:moveTo>
                      <a:pt x="184450" y="122603"/>
                    </a:moveTo>
                    <a:lnTo>
                      <a:pt x="149596" y="145715"/>
                    </a:lnTo>
                    <a:lnTo>
                      <a:pt x="146663" y="160644"/>
                    </a:lnTo>
                    <a:lnTo>
                      <a:pt x="149596" y="175133"/>
                    </a:lnTo>
                    <a:lnTo>
                      <a:pt x="157712" y="187156"/>
                    </a:lnTo>
                    <a:lnTo>
                      <a:pt x="169739" y="195268"/>
                    </a:lnTo>
                    <a:lnTo>
                      <a:pt x="184450" y="198245"/>
                    </a:lnTo>
                    <a:lnTo>
                      <a:pt x="191727" y="197537"/>
                    </a:lnTo>
                    <a:lnTo>
                      <a:pt x="198536" y="195507"/>
                    </a:lnTo>
                    <a:lnTo>
                      <a:pt x="204743" y="192290"/>
                    </a:lnTo>
                    <a:lnTo>
                      <a:pt x="210219" y="188025"/>
                    </a:lnTo>
                    <a:lnTo>
                      <a:pt x="223081" y="188025"/>
                    </a:lnTo>
                    <a:lnTo>
                      <a:pt x="222763" y="187680"/>
                    </a:lnTo>
                    <a:lnTo>
                      <a:pt x="222550" y="185093"/>
                    </a:lnTo>
                    <a:lnTo>
                      <a:pt x="184450" y="185093"/>
                    </a:lnTo>
                    <a:lnTo>
                      <a:pt x="174853" y="183151"/>
                    </a:lnTo>
                    <a:lnTo>
                      <a:pt x="167011" y="177859"/>
                    </a:lnTo>
                    <a:lnTo>
                      <a:pt x="161721" y="170017"/>
                    </a:lnTo>
                    <a:lnTo>
                      <a:pt x="159825" y="160644"/>
                    </a:lnTo>
                    <a:lnTo>
                      <a:pt x="159931" y="159681"/>
                    </a:lnTo>
                    <a:lnTo>
                      <a:pt x="161722" y="150825"/>
                    </a:lnTo>
                    <a:lnTo>
                      <a:pt x="167014" y="142979"/>
                    </a:lnTo>
                    <a:lnTo>
                      <a:pt x="174857" y="137686"/>
                    </a:lnTo>
                    <a:lnTo>
                      <a:pt x="184450" y="135744"/>
                    </a:lnTo>
                    <a:lnTo>
                      <a:pt x="222218" y="135744"/>
                    </a:lnTo>
                    <a:lnTo>
                      <a:pt x="222218" y="131765"/>
                    </a:lnTo>
                    <a:lnTo>
                      <a:pt x="209056" y="131765"/>
                    </a:lnTo>
                    <a:lnTo>
                      <a:pt x="203724" y="127922"/>
                    </a:lnTo>
                    <a:lnTo>
                      <a:pt x="197794" y="125048"/>
                    </a:lnTo>
                    <a:lnTo>
                      <a:pt x="191326" y="123234"/>
                    </a:lnTo>
                    <a:lnTo>
                      <a:pt x="184450" y="122603"/>
                    </a:lnTo>
                    <a:close/>
                  </a:path>
                  <a:path w="370840" h="408304">
                    <a:moveTo>
                      <a:pt x="225017" y="96070"/>
                    </a:moveTo>
                    <a:lnTo>
                      <a:pt x="184450" y="96070"/>
                    </a:lnTo>
                    <a:lnTo>
                      <a:pt x="209474" y="101135"/>
                    </a:lnTo>
                    <a:lnTo>
                      <a:pt x="229929" y="114940"/>
                    </a:lnTo>
                    <a:lnTo>
                      <a:pt x="243730" y="135398"/>
                    </a:lnTo>
                    <a:lnTo>
                      <a:pt x="248717" y="160047"/>
                    </a:lnTo>
                    <a:lnTo>
                      <a:pt x="248785" y="160497"/>
                    </a:lnTo>
                    <a:lnTo>
                      <a:pt x="247095" y="174738"/>
                    </a:lnTo>
                    <a:lnTo>
                      <a:pt x="242856" y="184346"/>
                    </a:lnTo>
                    <a:lnTo>
                      <a:pt x="237335" y="189801"/>
                    </a:lnTo>
                    <a:lnTo>
                      <a:pt x="231799" y="191627"/>
                    </a:lnTo>
                    <a:lnTo>
                      <a:pt x="226606" y="191858"/>
                    </a:lnTo>
                    <a:lnTo>
                      <a:pt x="253314" y="191858"/>
                    </a:lnTo>
                    <a:lnTo>
                      <a:pt x="259318" y="179830"/>
                    </a:lnTo>
                    <a:lnTo>
                      <a:pt x="261916" y="160644"/>
                    </a:lnTo>
                    <a:lnTo>
                      <a:pt x="261792" y="159681"/>
                    </a:lnTo>
                    <a:lnTo>
                      <a:pt x="255839" y="130283"/>
                    </a:lnTo>
                    <a:lnTo>
                      <a:pt x="239213" y="105648"/>
                    </a:lnTo>
                    <a:lnTo>
                      <a:pt x="225017" y="96070"/>
                    </a:lnTo>
                    <a:close/>
                  </a:path>
                  <a:path w="370840" h="408304">
                    <a:moveTo>
                      <a:pt x="222218" y="135744"/>
                    </a:moveTo>
                    <a:lnTo>
                      <a:pt x="184450" y="135744"/>
                    </a:lnTo>
                    <a:lnTo>
                      <a:pt x="193791" y="137584"/>
                    </a:lnTo>
                    <a:lnTo>
                      <a:pt x="201494" y="142614"/>
                    </a:lnTo>
                    <a:lnTo>
                      <a:pt x="206828" y="150096"/>
                    </a:lnTo>
                    <a:lnTo>
                      <a:pt x="209067" y="159293"/>
                    </a:lnTo>
                    <a:lnTo>
                      <a:pt x="209067" y="161544"/>
                    </a:lnTo>
                    <a:lnTo>
                      <a:pt x="206828" y="170741"/>
                    </a:lnTo>
                    <a:lnTo>
                      <a:pt x="201494" y="178223"/>
                    </a:lnTo>
                    <a:lnTo>
                      <a:pt x="193791" y="183253"/>
                    </a:lnTo>
                    <a:lnTo>
                      <a:pt x="184450" y="185093"/>
                    </a:lnTo>
                    <a:lnTo>
                      <a:pt x="222550" y="185093"/>
                    </a:lnTo>
                    <a:lnTo>
                      <a:pt x="222218" y="181062"/>
                    </a:lnTo>
                    <a:lnTo>
                      <a:pt x="222218" y="135744"/>
                    </a:lnTo>
                    <a:close/>
                  </a:path>
                  <a:path w="370840" h="408304">
                    <a:moveTo>
                      <a:pt x="351870" y="141189"/>
                    </a:moveTo>
                    <a:lnTo>
                      <a:pt x="331650" y="141189"/>
                    </a:lnTo>
                    <a:lnTo>
                      <a:pt x="354089" y="160424"/>
                    </a:lnTo>
                    <a:lnTo>
                      <a:pt x="331650" y="179648"/>
                    </a:lnTo>
                    <a:lnTo>
                      <a:pt x="351874" y="179648"/>
                    </a:lnTo>
                    <a:lnTo>
                      <a:pt x="357638" y="174706"/>
                    </a:lnTo>
                    <a:lnTo>
                      <a:pt x="370779" y="174706"/>
                    </a:lnTo>
                    <a:lnTo>
                      <a:pt x="370769" y="160424"/>
                    </a:lnTo>
                    <a:lnTo>
                      <a:pt x="370769" y="158497"/>
                    </a:lnTo>
                    <a:lnTo>
                      <a:pt x="369931" y="156675"/>
                    </a:lnTo>
                    <a:lnTo>
                      <a:pt x="351870" y="141189"/>
                    </a:lnTo>
                    <a:close/>
                  </a:path>
                  <a:path w="370840" h="408304">
                    <a:moveTo>
                      <a:pt x="50391" y="142791"/>
                    </a:moveTo>
                    <a:lnTo>
                      <a:pt x="37240" y="142791"/>
                    </a:lnTo>
                    <a:lnTo>
                      <a:pt x="37240" y="178057"/>
                    </a:lnTo>
                    <a:lnTo>
                      <a:pt x="50391" y="178057"/>
                    </a:lnTo>
                    <a:lnTo>
                      <a:pt x="50391" y="142791"/>
                    </a:lnTo>
                    <a:close/>
                  </a:path>
                  <a:path w="370840" h="408304">
                    <a:moveTo>
                      <a:pt x="219276" y="122676"/>
                    </a:moveTo>
                    <a:lnTo>
                      <a:pt x="211999" y="122676"/>
                    </a:lnTo>
                    <a:lnTo>
                      <a:pt x="209096" y="125579"/>
                    </a:lnTo>
                    <a:lnTo>
                      <a:pt x="209056" y="131765"/>
                    </a:lnTo>
                    <a:lnTo>
                      <a:pt x="222218" y="131765"/>
                    </a:lnTo>
                    <a:lnTo>
                      <a:pt x="222179" y="125579"/>
                    </a:lnTo>
                    <a:lnTo>
                      <a:pt x="219276" y="122676"/>
                    </a:lnTo>
                    <a:close/>
                  </a:path>
                  <a:path w="370840" h="408304">
                    <a:moveTo>
                      <a:pt x="187172" y="0"/>
                    </a:moveTo>
                    <a:lnTo>
                      <a:pt x="183549" y="10"/>
                    </a:lnTo>
                    <a:lnTo>
                      <a:pt x="123865" y="51192"/>
                    </a:lnTo>
                    <a:lnTo>
                      <a:pt x="144074" y="51192"/>
                    </a:lnTo>
                    <a:lnTo>
                      <a:pt x="185403" y="15748"/>
                    </a:lnTo>
                    <a:lnTo>
                      <a:pt x="205694" y="15748"/>
                    </a:lnTo>
                    <a:lnTo>
                      <a:pt x="187172" y="0"/>
                    </a:lnTo>
                    <a:close/>
                  </a:path>
                  <a:path w="370840" h="408304">
                    <a:moveTo>
                      <a:pt x="205694" y="15748"/>
                    </a:moveTo>
                    <a:lnTo>
                      <a:pt x="185403" y="15748"/>
                    </a:lnTo>
                    <a:lnTo>
                      <a:pt x="227077" y="51192"/>
                    </a:lnTo>
                    <a:lnTo>
                      <a:pt x="247338" y="51192"/>
                    </a:lnTo>
                    <a:lnTo>
                      <a:pt x="247170" y="51014"/>
                    </a:lnTo>
                    <a:lnTo>
                      <a:pt x="205694" y="15748"/>
                    </a:lnTo>
                    <a:close/>
                  </a:path>
                </a:pathLst>
              </a:custGeom>
              <a:solidFill>
                <a:srgbClr val="231F20"/>
              </a:solidFill>
            </p:spPr>
            <p:txBody>
              <a:bodyPr wrap="square" lIns="0" tIns="0" rIns="0" bIns="0" rtlCol="0"/>
              <a:lstStyle/>
              <a:p>
                <a:endParaRPr sz="1092"/>
              </a:p>
            </p:txBody>
          </p:sp>
          <p:grpSp>
            <p:nvGrpSpPr>
              <p:cNvPr id="19" name="object 19"/>
              <p:cNvGrpSpPr/>
              <p:nvPr/>
            </p:nvGrpSpPr>
            <p:grpSpPr>
              <a:xfrm>
                <a:off x="8974635" y="5613852"/>
                <a:ext cx="244901" cy="244901"/>
                <a:chOff x="14799133" y="9257658"/>
                <a:chExt cx="403860" cy="403860"/>
              </a:xfrm>
            </p:grpSpPr>
            <p:sp>
              <p:nvSpPr>
                <p:cNvPr id="20" name="object 20"/>
                <p:cNvSpPr/>
                <p:nvPr/>
              </p:nvSpPr>
              <p:spPr>
                <a:xfrm>
                  <a:off x="14799133" y="9257658"/>
                  <a:ext cx="403860" cy="403860"/>
                </a:xfrm>
                <a:custGeom>
                  <a:avLst/>
                  <a:gdLst/>
                  <a:ahLst/>
                  <a:cxnLst/>
                  <a:rect l="l" t="t" r="r" b="b"/>
                  <a:pathLst>
                    <a:path w="403859" h="403859">
                      <a:moveTo>
                        <a:pt x="377571" y="201853"/>
                      </a:moveTo>
                      <a:lnTo>
                        <a:pt x="376821" y="196265"/>
                      </a:lnTo>
                      <a:lnTo>
                        <a:pt x="371284" y="155194"/>
                      </a:lnTo>
                      <a:lnTo>
                        <a:pt x="366217" y="143217"/>
                      </a:lnTo>
                      <a:lnTo>
                        <a:pt x="366217" y="196265"/>
                      </a:lnTo>
                      <a:lnTo>
                        <a:pt x="306819" y="196265"/>
                      </a:lnTo>
                      <a:lnTo>
                        <a:pt x="305752" y="176314"/>
                      </a:lnTo>
                      <a:lnTo>
                        <a:pt x="303415" y="157124"/>
                      </a:lnTo>
                      <a:lnTo>
                        <a:pt x="299885" y="138823"/>
                      </a:lnTo>
                      <a:lnTo>
                        <a:pt x="295605" y="122821"/>
                      </a:lnTo>
                      <a:lnTo>
                        <a:pt x="295605" y="196265"/>
                      </a:lnTo>
                      <a:lnTo>
                        <a:pt x="207454" y="196265"/>
                      </a:lnTo>
                      <a:lnTo>
                        <a:pt x="207454" y="121577"/>
                      </a:lnTo>
                      <a:lnTo>
                        <a:pt x="283705" y="121577"/>
                      </a:lnTo>
                      <a:lnTo>
                        <a:pt x="288505" y="138963"/>
                      </a:lnTo>
                      <a:lnTo>
                        <a:pt x="292138" y="157289"/>
                      </a:lnTo>
                      <a:lnTo>
                        <a:pt x="294525" y="176428"/>
                      </a:lnTo>
                      <a:lnTo>
                        <a:pt x="295605" y="196265"/>
                      </a:lnTo>
                      <a:lnTo>
                        <a:pt x="295605" y="122821"/>
                      </a:lnTo>
                      <a:lnTo>
                        <a:pt x="295275" y="121577"/>
                      </a:lnTo>
                      <a:lnTo>
                        <a:pt x="345376" y="121577"/>
                      </a:lnTo>
                      <a:lnTo>
                        <a:pt x="353758" y="138823"/>
                      </a:lnTo>
                      <a:lnTo>
                        <a:pt x="360133" y="157124"/>
                      </a:lnTo>
                      <a:lnTo>
                        <a:pt x="364324" y="176314"/>
                      </a:lnTo>
                      <a:lnTo>
                        <a:pt x="366217" y="196265"/>
                      </a:lnTo>
                      <a:lnTo>
                        <a:pt x="366217" y="143217"/>
                      </a:lnTo>
                      <a:lnTo>
                        <a:pt x="357073" y="121577"/>
                      </a:lnTo>
                      <a:lnTo>
                        <a:pt x="353555" y="113245"/>
                      </a:lnTo>
                      <a:lnTo>
                        <a:pt x="351320" y="110363"/>
                      </a:lnTo>
                      <a:lnTo>
                        <a:pt x="338467" y="93738"/>
                      </a:lnTo>
                      <a:lnTo>
                        <a:pt x="338467" y="110363"/>
                      </a:lnTo>
                      <a:lnTo>
                        <a:pt x="291490" y="110363"/>
                      </a:lnTo>
                      <a:lnTo>
                        <a:pt x="282803" y="90055"/>
                      </a:lnTo>
                      <a:lnTo>
                        <a:pt x="279755" y="84721"/>
                      </a:lnTo>
                      <a:lnTo>
                        <a:pt x="279755" y="110350"/>
                      </a:lnTo>
                      <a:lnTo>
                        <a:pt x="207454" y="110350"/>
                      </a:lnTo>
                      <a:lnTo>
                        <a:pt x="207454" y="37706"/>
                      </a:lnTo>
                      <a:lnTo>
                        <a:pt x="229235" y="44551"/>
                      </a:lnTo>
                      <a:lnTo>
                        <a:pt x="248945" y="59664"/>
                      </a:lnTo>
                      <a:lnTo>
                        <a:pt x="266001" y="81978"/>
                      </a:lnTo>
                      <a:lnTo>
                        <a:pt x="279755" y="110350"/>
                      </a:lnTo>
                      <a:lnTo>
                        <a:pt x="279755" y="84721"/>
                      </a:lnTo>
                      <a:lnTo>
                        <a:pt x="272529" y="72047"/>
                      </a:lnTo>
                      <a:lnTo>
                        <a:pt x="260832" y="56591"/>
                      </a:lnTo>
                      <a:lnTo>
                        <a:pt x="247878" y="44018"/>
                      </a:lnTo>
                      <a:lnTo>
                        <a:pt x="274828" y="54533"/>
                      </a:lnTo>
                      <a:lnTo>
                        <a:pt x="299224" y="69430"/>
                      </a:lnTo>
                      <a:lnTo>
                        <a:pt x="320598" y="88214"/>
                      </a:lnTo>
                      <a:lnTo>
                        <a:pt x="338467" y="110363"/>
                      </a:lnTo>
                      <a:lnTo>
                        <a:pt x="338467" y="93738"/>
                      </a:lnTo>
                      <a:lnTo>
                        <a:pt x="326059" y="77685"/>
                      </a:lnTo>
                      <a:lnTo>
                        <a:pt x="290499" y="50203"/>
                      </a:lnTo>
                      <a:lnTo>
                        <a:pt x="275844" y="44018"/>
                      </a:lnTo>
                      <a:lnTo>
                        <a:pt x="260883" y="37693"/>
                      </a:lnTo>
                      <a:lnTo>
                        <a:pt x="248551" y="32473"/>
                      </a:lnTo>
                      <a:lnTo>
                        <a:pt x="201917" y="26187"/>
                      </a:lnTo>
                      <a:lnTo>
                        <a:pt x="196291" y="26949"/>
                      </a:lnTo>
                      <a:lnTo>
                        <a:pt x="196291" y="121577"/>
                      </a:lnTo>
                      <a:lnTo>
                        <a:pt x="196291" y="196265"/>
                      </a:lnTo>
                      <a:lnTo>
                        <a:pt x="196253" y="293370"/>
                      </a:lnTo>
                      <a:lnTo>
                        <a:pt x="196253" y="366026"/>
                      </a:lnTo>
                      <a:lnTo>
                        <a:pt x="176149" y="359702"/>
                      </a:lnTo>
                      <a:lnTo>
                        <a:pt x="174485" y="359181"/>
                      </a:lnTo>
                      <a:lnTo>
                        <a:pt x="155816" y="344868"/>
                      </a:lnTo>
                      <a:lnTo>
                        <a:pt x="155816" y="359702"/>
                      </a:lnTo>
                      <a:lnTo>
                        <a:pt x="128879" y="349173"/>
                      </a:lnTo>
                      <a:lnTo>
                        <a:pt x="104482" y="334276"/>
                      </a:lnTo>
                      <a:lnTo>
                        <a:pt x="83096" y="315506"/>
                      </a:lnTo>
                      <a:lnTo>
                        <a:pt x="65239" y="293344"/>
                      </a:lnTo>
                      <a:lnTo>
                        <a:pt x="112217" y="293344"/>
                      </a:lnTo>
                      <a:lnTo>
                        <a:pt x="120904" y="313651"/>
                      </a:lnTo>
                      <a:lnTo>
                        <a:pt x="131178" y="331685"/>
                      </a:lnTo>
                      <a:lnTo>
                        <a:pt x="142875" y="347129"/>
                      </a:lnTo>
                      <a:lnTo>
                        <a:pt x="155816" y="359702"/>
                      </a:lnTo>
                      <a:lnTo>
                        <a:pt x="155816" y="344868"/>
                      </a:lnTo>
                      <a:lnTo>
                        <a:pt x="154762" y="344055"/>
                      </a:lnTo>
                      <a:lnTo>
                        <a:pt x="137706" y="321754"/>
                      </a:lnTo>
                      <a:lnTo>
                        <a:pt x="123952" y="293370"/>
                      </a:lnTo>
                      <a:lnTo>
                        <a:pt x="196253" y="293370"/>
                      </a:lnTo>
                      <a:lnTo>
                        <a:pt x="196253" y="196265"/>
                      </a:lnTo>
                      <a:lnTo>
                        <a:pt x="196215" y="207454"/>
                      </a:lnTo>
                      <a:lnTo>
                        <a:pt x="196215" y="282155"/>
                      </a:lnTo>
                      <a:lnTo>
                        <a:pt x="120002" y="282155"/>
                      </a:lnTo>
                      <a:lnTo>
                        <a:pt x="115189" y="264756"/>
                      </a:lnTo>
                      <a:lnTo>
                        <a:pt x="111594" y="246608"/>
                      </a:lnTo>
                      <a:lnTo>
                        <a:pt x="109194" y="227406"/>
                      </a:lnTo>
                      <a:lnTo>
                        <a:pt x="108496" y="214795"/>
                      </a:lnTo>
                      <a:lnTo>
                        <a:pt x="108496" y="282155"/>
                      </a:lnTo>
                      <a:lnTo>
                        <a:pt x="58381" y="282155"/>
                      </a:lnTo>
                      <a:lnTo>
                        <a:pt x="50012" y="264922"/>
                      </a:lnTo>
                      <a:lnTo>
                        <a:pt x="43624" y="246608"/>
                      </a:lnTo>
                      <a:lnTo>
                        <a:pt x="39433" y="227406"/>
                      </a:lnTo>
                      <a:lnTo>
                        <a:pt x="37541" y="207454"/>
                      </a:lnTo>
                      <a:lnTo>
                        <a:pt x="96939" y="207454"/>
                      </a:lnTo>
                      <a:lnTo>
                        <a:pt x="98005" y="227406"/>
                      </a:lnTo>
                      <a:lnTo>
                        <a:pt x="100355" y="246608"/>
                      </a:lnTo>
                      <a:lnTo>
                        <a:pt x="103898" y="264922"/>
                      </a:lnTo>
                      <a:lnTo>
                        <a:pt x="108496" y="282155"/>
                      </a:lnTo>
                      <a:lnTo>
                        <a:pt x="108496" y="214795"/>
                      </a:lnTo>
                      <a:lnTo>
                        <a:pt x="108089" y="207454"/>
                      </a:lnTo>
                      <a:lnTo>
                        <a:pt x="196215" y="207454"/>
                      </a:lnTo>
                      <a:lnTo>
                        <a:pt x="196215" y="196265"/>
                      </a:lnTo>
                      <a:lnTo>
                        <a:pt x="108140" y="196265"/>
                      </a:lnTo>
                      <a:lnTo>
                        <a:pt x="109207" y="176314"/>
                      </a:lnTo>
                      <a:lnTo>
                        <a:pt x="111607" y="157124"/>
                      </a:lnTo>
                      <a:lnTo>
                        <a:pt x="115252" y="138823"/>
                      </a:lnTo>
                      <a:lnTo>
                        <a:pt x="120040" y="121577"/>
                      </a:lnTo>
                      <a:lnTo>
                        <a:pt x="196291" y="121577"/>
                      </a:lnTo>
                      <a:lnTo>
                        <a:pt x="196291" y="26949"/>
                      </a:lnTo>
                      <a:lnTo>
                        <a:pt x="196253" y="37706"/>
                      </a:lnTo>
                      <a:lnTo>
                        <a:pt x="196253" y="110363"/>
                      </a:lnTo>
                      <a:lnTo>
                        <a:pt x="123952" y="110363"/>
                      </a:lnTo>
                      <a:lnTo>
                        <a:pt x="137718" y="81965"/>
                      </a:lnTo>
                      <a:lnTo>
                        <a:pt x="154774" y="59664"/>
                      </a:lnTo>
                      <a:lnTo>
                        <a:pt x="174510" y="44538"/>
                      </a:lnTo>
                      <a:lnTo>
                        <a:pt x="176250" y="43992"/>
                      </a:lnTo>
                      <a:lnTo>
                        <a:pt x="196253" y="37706"/>
                      </a:lnTo>
                      <a:lnTo>
                        <a:pt x="196253" y="26962"/>
                      </a:lnTo>
                      <a:lnTo>
                        <a:pt x="155816" y="32410"/>
                      </a:lnTo>
                      <a:lnTo>
                        <a:pt x="155816" y="43992"/>
                      </a:lnTo>
                      <a:lnTo>
                        <a:pt x="142875" y="56603"/>
                      </a:lnTo>
                      <a:lnTo>
                        <a:pt x="131191" y="72047"/>
                      </a:lnTo>
                      <a:lnTo>
                        <a:pt x="120904" y="90068"/>
                      </a:lnTo>
                      <a:lnTo>
                        <a:pt x="112217" y="110350"/>
                      </a:lnTo>
                      <a:lnTo>
                        <a:pt x="108496" y="110350"/>
                      </a:lnTo>
                      <a:lnTo>
                        <a:pt x="108496" y="121577"/>
                      </a:lnTo>
                      <a:lnTo>
                        <a:pt x="103822" y="138963"/>
                      </a:lnTo>
                      <a:lnTo>
                        <a:pt x="100291" y="157289"/>
                      </a:lnTo>
                      <a:lnTo>
                        <a:pt x="97980" y="176428"/>
                      </a:lnTo>
                      <a:lnTo>
                        <a:pt x="96939" y="196265"/>
                      </a:lnTo>
                      <a:lnTo>
                        <a:pt x="37541" y="196265"/>
                      </a:lnTo>
                      <a:lnTo>
                        <a:pt x="39433" y="176314"/>
                      </a:lnTo>
                      <a:lnTo>
                        <a:pt x="43624" y="157124"/>
                      </a:lnTo>
                      <a:lnTo>
                        <a:pt x="49999" y="138823"/>
                      </a:lnTo>
                      <a:lnTo>
                        <a:pt x="58381" y="121577"/>
                      </a:lnTo>
                      <a:lnTo>
                        <a:pt x="108496" y="121577"/>
                      </a:lnTo>
                      <a:lnTo>
                        <a:pt x="108496" y="110350"/>
                      </a:lnTo>
                      <a:lnTo>
                        <a:pt x="65239" y="110350"/>
                      </a:lnTo>
                      <a:lnTo>
                        <a:pt x="83096" y="88163"/>
                      </a:lnTo>
                      <a:lnTo>
                        <a:pt x="104482" y="69392"/>
                      </a:lnTo>
                      <a:lnTo>
                        <a:pt x="128879" y="54508"/>
                      </a:lnTo>
                      <a:lnTo>
                        <a:pt x="155816" y="43992"/>
                      </a:lnTo>
                      <a:lnTo>
                        <a:pt x="155816" y="32410"/>
                      </a:lnTo>
                      <a:lnTo>
                        <a:pt x="113296" y="50203"/>
                      </a:lnTo>
                      <a:lnTo>
                        <a:pt x="77711" y="77685"/>
                      </a:lnTo>
                      <a:lnTo>
                        <a:pt x="50177" y="113245"/>
                      </a:lnTo>
                      <a:lnTo>
                        <a:pt x="32423" y="155194"/>
                      </a:lnTo>
                      <a:lnTo>
                        <a:pt x="26123" y="201853"/>
                      </a:lnTo>
                      <a:lnTo>
                        <a:pt x="32423" y="248513"/>
                      </a:lnTo>
                      <a:lnTo>
                        <a:pt x="50152" y="290461"/>
                      </a:lnTo>
                      <a:lnTo>
                        <a:pt x="77660" y="326021"/>
                      </a:lnTo>
                      <a:lnTo>
                        <a:pt x="113233" y="353517"/>
                      </a:lnTo>
                      <a:lnTo>
                        <a:pt x="155194" y="371233"/>
                      </a:lnTo>
                      <a:lnTo>
                        <a:pt x="201853" y="377520"/>
                      </a:lnTo>
                      <a:lnTo>
                        <a:pt x="223735" y="376161"/>
                      </a:lnTo>
                      <a:lnTo>
                        <a:pt x="244817" y="372186"/>
                      </a:lnTo>
                      <a:lnTo>
                        <a:pt x="264147" y="366026"/>
                      </a:lnTo>
                      <a:lnTo>
                        <a:pt x="264312" y="365975"/>
                      </a:lnTo>
                      <a:lnTo>
                        <a:pt x="264947" y="365772"/>
                      </a:lnTo>
                      <a:lnTo>
                        <a:pt x="278231" y="359702"/>
                      </a:lnTo>
                      <a:lnTo>
                        <a:pt x="283959" y="357085"/>
                      </a:lnTo>
                      <a:lnTo>
                        <a:pt x="280974" y="345986"/>
                      </a:lnTo>
                      <a:lnTo>
                        <a:pt x="273062" y="350050"/>
                      </a:lnTo>
                      <a:lnTo>
                        <a:pt x="264909" y="353720"/>
                      </a:lnTo>
                      <a:lnTo>
                        <a:pt x="256527" y="356933"/>
                      </a:lnTo>
                      <a:lnTo>
                        <a:pt x="247929" y="359702"/>
                      </a:lnTo>
                      <a:lnTo>
                        <a:pt x="255498" y="352831"/>
                      </a:lnTo>
                      <a:lnTo>
                        <a:pt x="262686" y="344970"/>
                      </a:lnTo>
                      <a:lnTo>
                        <a:pt x="269455" y="336194"/>
                      </a:lnTo>
                      <a:lnTo>
                        <a:pt x="275780" y="326542"/>
                      </a:lnTo>
                      <a:lnTo>
                        <a:pt x="271729" y="311467"/>
                      </a:lnTo>
                      <a:lnTo>
                        <a:pt x="258521" y="332828"/>
                      </a:lnTo>
                      <a:lnTo>
                        <a:pt x="243141" y="349491"/>
                      </a:lnTo>
                      <a:lnTo>
                        <a:pt x="226009" y="360756"/>
                      </a:lnTo>
                      <a:lnTo>
                        <a:pt x="207492" y="365975"/>
                      </a:lnTo>
                      <a:lnTo>
                        <a:pt x="207492" y="293370"/>
                      </a:lnTo>
                      <a:lnTo>
                        <a:pt x="266903" y="293319"/>
                      </a:lnTo>
                      <a:lnTo>
                        <a:pt x="264922" y="285940"/>
                      </a:lnTo>
                      <a:lnTo>
                        <a:pt x="264566" y="284683"/>
                      </a:lnTo>
                      <a:lnTo>
                        <a:pt x="264464" y="283362"/>
                      </a:lnTo>
                      <a:lnTo>
                        <a:pt x="264414" y="282155"/>
                      </a:lnTo>
                      <a:lnTo>
                        <a:pt x="207479" y="282092"/>
                      </a:lnTo>
                      <a:lnTo>
                        <a:pt x="207479" y="207454"/>
                      </a:lnTo>
                      <a:lnTo>
                        <a:pt x="295592" y="207403"/>
                      </a:lnTo>
                      <a:lnTo>
                        <a:pt x="294906" y="222580"/>
                      </a:lnTo>
                      <a:lnTo>
                        <a:pt x="293446" y="237363"/>
                      </a:lnTo>
                      <a:lnTo>
                        <a:pt x="291261" y="251663"/>
                      </a:lnTo>
                      <a:lnTo>
                        <a:pt x="288378" y="265430"/>
                      </a:lnTo>
                      <a:lnTo>
                        <a:pt x="299085" y="268312"/>
                      </a:lnTo>
                      <a:lnTo>
                        <a:pt x="306082" y="223723"/>
                      </a:lnTo>
                      <a:lnTo>
                        <a:pt x="306857" y="207403"/>
                      </a:lnTo>
                      <a:lnTo>
                        <a:pt x="366242" y="207403"/>
                      </a:lnTo>
                      <a:lnTo>
                        <a:pt x="364413" y="226999"/>
                      </a:lnTo>
                      <a:lnTo>
                        <a:pt x="360362" y="245872"/>
                      </a:lnTo>
                      <a:lnTo>
                        <a:pt x="354203" y="263867"/>
                      </a:lnTo>
                      <a:lnTo>
                        <a:pt x="346062" y="280873"/>
                      </a:lnTo>
                      <a:lnTo>
                        <a:pt x="357162" y="283845"/>
                      </a:lnTo>
                      <a:lnTo>
                        <a:pt x="365810" y="264922"/>
                      </a:lnTo>
                      <a:lnTo>
                        <a:pt x="372237" y="244805"/>
                      </a:lnTo>
                      <a:lnTo>
                        <a:pt x="376212" y="223723"/>
                      </a:lnTo>
                      <a:lnTo>
                        <a:pt x="377228" y="207403"/>
                      </a:lnTo>
                      <a:lnTo>
                        <a:pt x="377571" y="201853"/>
                      </a:lnTo>
                      <a:close/>
                    </a:path>
                    <a:path w="403859" h="403859">
                      <a:moveTo>
                        <a:pt x="403733" y="201853"/>
                      </a:moveTo>
                      <a:lnTo>
                        <a:pt x="398386" y="155625"/>
                      </a:lnTo>
                      <a:lnTo>
                        <a:pt x="383184" y="113157"/>
                      </a:lnTo>
                      <a:lnTo>
                        <a:pt x="359333" y="75679"/>
                      </a:lnTo>
                      <a:lnTo>
                        <a:pt x="328053" y="44399"/>
                      </a:lnTo>
                      <a:lnTo>
                        <a:pt x="290576" y="20548"/>
                      </a:lnTo>
                      <a:lnTo>
                        <a:pt x="248107" y="5346"/>
                      </a:lnTo>
                      <a:lnTo>
                        <a:pt x="201879" y="0"/>
                      </a:lnTo>
                      <a:lnTo>
                        <a:pt x="155638" y="5346"/>
                      </a:lnTo>
                      <a:lnTo>
                        <a:pt x="113157" y="20548"/>
                      </a:lnTo>
                      <a:lnTo>
                        <a:pt x="75679" y="44399"/>
                      </a:lnTo>
                      <a:lnTo>
                        <a:pt x="44399" y="75679"/>
                      </a:lnTo>
                      <a:lnTo>
                        <a:pt x="20535" y="113157"/>
                      </a:lnTo>
                      <a:lnTo>
                        <a:pt x="5334" y="155625"/>
                      </a:lnTo>
                      <a:lnTo>
                        <a:pt x="0" y="201853"/>
                      </a:lnTo>
                      <a:lnTo>
                        <a:pt x="5334" y="248094"/>
                      </a:lnTo>
                      <a:lnTo>
                        <a:pt x="20535" y="290563"/>
                      </a:lnTo>
                      <a:lnTo>
                        <a:pt x="44399" y="328041"/>
                      </a:lnTo>
                      <a:lnTo>
                        <a:pt x="75666" y="359321"/>
                      </a:lnTo>
                      <a:lnTo>
                        <a:pt x="113157" y="383171"/>
                      </a:lnTo>
                      <a:lnTo>
                        <a:pt x="155625" y="398373"/>
                      </a:lnTo>
                      <a:lnTo>
                        <a:pt x="201853" y="403720"/>
                      </a:lnTo>
                      <a:lnTo>
                        <a:pt x="225450" y="402336"/>
                      </a:lnTo>
                      <a:lnTo>
                        <a:pt x="270103" y="391807"/>
                      </a:lnTo>
                      <a:lnTo>
                        <a:pt x="267881" y="380669"/>
                      </a:lnTo>
                      <a:lnTo>
                        <a:pt x="246773" y="387134"/>
                      </a:lnTo>
                      <a:lnTo>
                        <a:pt x="224701" y="391134"/>
                      </a:lnTo>
                      <a:lnTo>
                        <a:pt x="201853" y="392506"/>
                      </a:lnTo>
                      <a:lnTo>
                        <a:pt x="158191" y="387464"/>
                      </a:lnTo>
                      <a:lnTo>
                        <a:pt x="118084" y="373087"/>
                      </a:lnTo>
                      <a:lnTo>
                        <a:pt x="82689" y="350558"/>
                      </a:lnTo>
                      <a:lnTo>
                        <a:pt x="53136" y="321017"/>
                      </a:lnTo>
                      <a:lnTo>
                        <a:pt x="30607" y="285610"/>
                      </a:lnTo>
                      <a:lnTo>
                        <a:pt x="16230" y="245503"/>
                      </a:lnTo>
                      <a:lnTo>
                        <a:pt x="11188" y="201841"/>
                      </a:lnTo>
                      <a:lnTo>
                        <a:pt x="16230" y="158191"/>
                      </a:lnTo>
                      <a:lnTo>
                        <a:pt x="30607" y="118084"/>
                      </a:lnTo>
                      <a:lnTo>
                        <a:pt x="53136" y="82689"/>
                      </a:lnTo>
                      <a:lnTo>
                        <a:pt x="82689" y="53136"/>
                      </a:lnTo>
                      <a:lnTo>
                        <a:pt x="118084" y="30607"/>
                      </a:lnTo>
                      <a:lnTo>
                        <a:pt x="158191" y="16243"/>
                      </a:lnTo>
                      <a:lnTo>
                        <a:pt x="201853" y="11201"/>
                      </a:lnTo>
                      <a:lnTo>
                        <a:pt x="245503" y="16243"/>
                      </a:lnTo>
                      <a:lnTo>
                        <a:pt x="285623" y="30607"/>
                      </a:lnTo>
                      <a:lnTo>
                        <a:pt x="321017" y="53136"/>
                      </a:lnTo>
                      <a:lnTo>
                        <a:pt x="350570" y="82677"/>
                      </a:lnTo>
                      <a:lnTo>
                        <a:pt x="373100" y="118084"/>
                      </a:lnTo>
                      <a:lnTo>
                        <a:pt x="387477" y="158191"/>
                      </a:lnTo>
                      <a:lnTo>
                        <a:pt x="392518" y="201853"/>
                      </a:lnTo>
                      <a:lnTo>
                        <a:pt x="391147" y="224713"/>
                      </a:lnTo>
                      <a:lnTo>
                        <a:pt x="387146" y="246773"/>
                      </a:lnTo>
                      <a:lnTo>
                        <a:pt x="380682" y="267893"/>
                      </a:lnTo>
                      <a:lnTo>
                        <a:pt x="371932" y="287909"/>
                      </a:lnTo>
                      <a:lnTo>
                        <a:pt x="382993" y="290880"/>
                      </a:lnTo>
                      <a:lnTo>
                        <a:pt x="391833" y="270141"/>
                      </a:lnTo>
                      <a:lnTo>
                        <a:pt x="398335" y="248285"/>
                      </a:lnTo>
                      <a:lnTo>
                        <a:pt x="402361" y="225475"/>
                      </a:lnTo>
                      <a:lnTo>
                        <a:pt x="403733" y="201853"/>
                      </a:lnTo>
                      <a:close/>
                    </a:path>
                  </a:pathLst>
                </a:custGeom>
                <a:solidFill>
                  <a:srgbClr val="231F20"/>
                </a:solidFill>
              </p:spPr>
              <p:txBody>
                <a:bodyPr wrap="square" lIns="0" tIns="0" rIns="0" bIns="0" rtlCol="0"/>
                <a:lstStyle/>
                <a:p>
                  <a:endParaRPr sz="1092"/>
                </a:p>
              </p:txBody>
            </p:sp>
            <p:pic>
              <p:nvPicPr>
                <p:cNvPr id="21" name="object 21"/>
                <p:cNvPicPr/>
                <p:nvPr/>
              </p:nvPicPr>
              <p:blipFill>
                <a:blip r:embed="rId4" cstate="print"/>
                <a:stretch>
                  <a:fillRect/>
                </a:stretch>
              </p:blipFill>
              <p:spPr>
                <a:xfrm>
                  <a:off x="15073425" y="9531976"/>
                  <a:ext cx="113368" cy="113305"/>
                </a:xfrm>
                <a:prstGeom prst="rect">
                  <a:avLst/>
                </a:prstGeom>
              </p:spPr>
            </p:pic>
          </p:grpSp>
        </p:grpSp>
        <p:pic>
          <p:nvPicPr>
            <p:cNvPr id="25" name="Graphic 24" descr="Marker with solid fill">
              <a:extLst>
                <a:ext uri="{FF2B5EF4-FFF2-40B4-BE49-F238E27FC236}">
                  <a16:creationId xmlns:a16="http://schemas.microsoft.com/office/drawing/2014/main" xmlns="" id="{0663789D-F596-CF8E-5AA5-D7FD0A2817E5}"/>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7097936" y="2536226"/>
              <a:ext cx="335069" cy="335069"/>
            </a:xfrm>
            <a:prstGeom prst="rect">
              <a:avLst/>
            </a:prstGeom>
          </p:spPr>
        </p:pic>
        <p:pic>
          <p:nvPicPr>
            <p:cNvPr id="28" name="Graphic 27" descr="Marker with solid fill">
              <a:extLst>
                <a:ext uri="{FF2B5EF4-FFF2-40B4-BE49-F238E27FC236}">
                  <a16:creationId xmlns:a16="http://schemas.microsoft.com/office/drawing/2014/main" xmlns="" id="{3AD518E6-A163-66B4-6B99-3F909F8B441D}"/>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7108096" y="3328706"/>
              <a:ext cx="335069" cy="335069"/>
            </a:xfrm>
            <a:prstGeom prst="rect">
              <a:avLst/>
            </a:prstGeom>
          </p:spPr>
        </p:pic>
        <p:pic>
          <p:nvPicPr>
            <p:cNvPr id="26" name="Graphic 25" descr="Receiver with solid fill">
              <a:extLst>
                <a:ext uri="{FF2B5EF4-FFF2-40B4-BE49-F238E27FC236}">
                  <a16:creationId xmlns:a16="http://schemas.microsoft.com/office/drawing/2014/main" xmlns="" id="{35EFB218-6F08-82E9-81FA-B54861BD5F77}"/>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rot="641780">
              <a:off x="7175192" y="4461865"/>
              <a:ext cx="222633" cy="222633"/>
            </a:xfrm>
            <a:prstGeom prst="rect">
              <a:avLst/>
            </a:prstGeom>
          </p:spPr>
        </p:pic>
      </p:grpSp>
      <p:sp>
        <p:nvSpPr>
          <p:cNvPr id="24" name="object 2">
            <a:extLst>
              <a:ext uri="{FF2B5EF4-FFF2-40B4-BE49-F238E27FC236}">
                <a16:creationId xmlns:a16="http://schemas.microsoft.com/office/drawing/2014/main" xmlns="" id="{F6A1EF8C-68E0-6CE3-8096-3076A90E878E}"/>
              </a:ext>
            </a:extLst>
          </p:cNvPr>
          <p:cNvSpPr/>
          <p:nvPr/>
        </p:nvSpPr>
        <p:spPr>
          <a:xfrm>
            <a:off x="494520" y="0"/>
            <a:ext cx="1302912" cy="6872889"/>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B2D235"/>
          </a:solidFill>
        </p:spPr>
        <p:txBody>
          <a:bodyPr wrap="square" lIns="0" tIns="0" rIns="0" bIns="0" rtlCol="0"/>
          <a:lstStyle/>
          <a:p>
            <a:endParaRPr sz="1092"/>
          </a:p>
        </p:txBody>
      </p:sp>
      <p:sp>
        <p:nvSpPr>
          <p:cNvPr id="27" name="object 2">
            <a:extLst>
              <a:ext uri="{FF2B5EF4-FFF2-40B4-BE49-F238E27FC236}">
                <a16:creationId xmlns:a16="http://schemas.microsoft.com/office/drawing/2014/main" xmlns="" id="{9C98BBFD-8E0D-6002-8B7E-0FC8C2E0073D}"/>
              </a:ext>
            </a:extLst>
          </p:cNvPr>
          <p:cNvSpPr/>
          <p:nvPr/>
        </p:nvSpPr>
        <p:spPr>
          <a:xfrm>
            <a:off x="1342661" y="0"/>
            <a:ext cx="1061377" cy="6872889"/>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ADEE"/>
          </a:solidFill>
        </p:spPr>
        <p:txBody>
          <a:bodyPr wrap="square" lIns="0" tIns="0" rIns="0" bIns="0" rtlCol="0"/>
          <a:lstStyle/>
          <a:p>
            <a:endParaRPr sz="1092"/>
          </a:p>
        </p:txBody>
      </p:sp>
      <p:pic>
        <p:nvPicPr>
          <p:cNvPr id="31" name="Picture 30" descr="A group of people in different colors&#10;&#10;AI-generated content may be incorrect.">
            <a:extLst>
              <a:ext uri="{FF2B5EF4-FFF2-40B4-BE49-F238E27FC236}">
                <a16:creationId xmlns:a16="http://schemas.microsoft.com/office/drawing/2014/main" xmlns="" id="{AF3D07DE-92EF-7922-C640-D95569652F1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13818" y="219278"/>
            <a:ext cx="5611353" cy="6637531"/>
          </a:xfrm>
          <a:prstGeom prst="rect">
            <a:avLst/>
          </a:prstGeom>
        </p:spPr>
      </p:pic>
      <p:pic>
        <p:nvPicPr>
          <p:cNvPr id="32" name="Picture 31" descr="A logo with colorful people&#10;&#10;Description automatically generated">
            <a:extLst>
              <a:ext uri="{FF2B5EF4-FFF2-40B4-BE49-F238E27FC236}">
                <a16:creationId xmlns:a16="http://schemas.microsoft.com/office/drawing/2014/main" xmlns="" id="{515A841B-704B-1BFD-30AD-92C6352FD6F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72631" y="-1004592"/>
            <a:ext cx="2851864" cy="2851864"/>
          </a:xfrm>
          <a:prstGeom prst="rect">
            <a:avLst/>
          </a:prstGeom>
        </p:spPr>
      </p:pic>
      <p:sp>
        <p:nvSpPr>
          <p:cNvPr id="3" name="object 3">
            <a:extLst>
              <a:ext uri="{FF2B5EF4-FFF2-40B4-BE49-F238E27FC236}">
                <a16:creationId xmlns:a16="http://schemas.microsoft.com/office/drawing/2014/main" xmlns="" id="{5C1BD146-84A4-11F2-E4DC-571171946083}"/>
              </a:ext>
            </a:extLst>
          </p:cNvPr>
          <p:cNvSpPr txBox="1">
            <a:spLocks/>
          </p:cNvSpPr>
          <p:nvPr/>
        </p:nvSpPr>
        <p:spPr>
          <a:xfrm>
            <a:off x="2490687" y="2652798"/>
            <a:ext cx="4780667" cy="1027952"/>
          </a:xfrm>
          <a:prstGeom prst="rect">
            <a:avLst/>
          </a:prstGeom>
        </p:spPr>
        <p:txBody>
          <a:bodyPr vert="horz" wrap="square" lIns="0" tIns="12693"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694">
              <a:lnSpc>
                <a:spcPct val="100000"/>
              </a:lnSpc>
              <a:spcBef>
                <a:spcPts val="100"/>
              </a:spcBef>
            </a:pPr>
            <a:r>
              <a:rPr lang="en-US" sz="6597" dirty="0">
                <a:latin typeface="Poppins" panose="00000500000000000000" pitchFamily="2" charset="0"/>
                <a:cs typeface="Poppins" panose="00000500000000000000" pitchFamily="2" charset="0"/>
              </a:rPr>
              <a:t>Thank</a:t>
            </a:r>
            <a:r>
              <a:rPr lang="en-US" sz="6597" spc="-180" dirty="0">
                <a:latin typeface="Poppins" panose="00000500000000000000" pitchFamily="2" charset="0"/>
                <a:cs typeface="Poppins" panose="00000500000000000000" pitchFamily="2" charset="0"/>
              </a:rPr>
              <a:t> </a:t>
            </a:r>
            <a:r>
              <a:rPr lang="en-US" sz="6597" spc="-165" dirty="0">
                <a:latin typeface="Poppins" panose="00000500000000000000" pitchFamily="2" charset="0"/>
                <a:cs typeface="Poppins" panose="00000500000000000000" pitchFamily="2" charset="0"/>
              </a:rPr>
              <a:t>You</a:t>
            </a:r>
            <a:endParaRPr lang="en-US" sz="6597" dirty="0">
              <a:latin typeface="Poppins" panose="00000500000000000000" pitchFamily="2" charset="0"/>
              <a:cs typeface="Poppins" panose="00000500000000000000" pitchFamily="2" charset="0"/>
            </a:endParaRPr>
          </a:p>
        </p:txBody>
      </p:sp>
      <p:grpSp>
        <p:nvGrpSpPr>
          <p:cNvPr id="4" name="Group 3">
            <a:extLst>
              <a:ext uri="{FF2B5EF4-FFF2-40B4-BE49-F238E27FC236}">
                <a16:creationId xmlns:a16="http://schemas.microsoft.com/office/drawing/2014/main" xmlns="" id="{123BE2FF-4C76-C52B-F4E5-65624B6DCEED}"/>
              </a:ext>
            </a:extLst>
          </p:cNvPr>
          <p:cNvGrpSpPr/>
          <p:nvPr/>
        </p:nvGrpSpPr>
        <p:grpSpPr>
          <a:xfrm>
            <a:off x="3092800" y="3666913"/>
            <a:ext cx="2741772" cy="60302"/>
            <a:chOff x="591751" y="962184"/>
            <a:chExt cx="2743200" cy="60333"/>
          </a:xfrm>
        </p:grpSpPr>
        <p:sp>
          <p:nvSpPr>
            <p:cNvPr id="5" name="Rectangle 4">
              <a:extLst>
                <a:ext uri="{FF2B5EF4-FFF2-40B4-BE49-F238E27FC236}">
                  <a16:creationId xmlns:a16="http://schemas.microsoft.com/office/drawing/2014/main" xmlns="" id="{970BAAB7-7EE5-9C1D-B5B0-150964BAAAB2}"/>
                </a:ext>
              </a:extLst>
            </p:cNvPr>
            <p:cNvSpPr/>
            <p:nvPr/>
          </p:nvSpPr>
          <p:spPr>
            <a:xfrm>
              <a:off x="591751" y="962184"/>
              <a:ext cx="914400" cy="60333"/>
            </a:xfrm>
            <a:prstGeom prst="rect">
              <a:avLst/>
            </a:prstGeom>
            <a:solidFill>
              <a:srgbClr val="F48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971">
                <a:defRPr/>
              </a:pPr>
              <a:endParaRPr lang="en-IN" sz="1799">
                <a:solidFill>
                  <a:schemeClr val="tx2">
                    <a:lumMod val="50000"/>
                  </a:schemeClr>
                </a:solidFill>
                <a:latin typeface="Raleway" pitchFamily="2" charset="0"/>
                <a:cs typeface="Poppins" panose="00000500000000000000" pitchFamily="2" charset="0"/>
              </a:endParaRPr>
            </a:p>
          </p:txBody>
        </p:sp>
        <p:sp>
          <p:nvSpPr>
            <p:cNvPr id="6" name="Rectangle 5">
              <a:extLst>
                <a:ext uri="{FF2B5EF4-FFF2-40B4-BE49-F238E27FC236}">
                  <a16:creationId xmlns:a16="http://schemas.microsoft.com/office/drawing/2014/main" xmlns="" id="{B79E9B83-1BDB-7700-7DAD-B3E41A5D3E43}"/>
                </a:ext>
              </a:extLst>
            </p:cNvPr>
            <p:cNvSpPr/>
            <p:nvPr/>
          </p:nvSpPr>
          <p:spPr>
            <a:xfrm>
              <a:off x="1506151" y="962184"/>
              <a:ext cx="914400" cy="6033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971">
                <a:defRPr/>
              </a:pPr>
              <a:endParaRPr lang="en-IN" sz="1799">
                <a:solidFill>
                  <a:schemeClr val="tx2">
                    <a:lumMod val="50000"/>
                  </a:schemeClr>
                </a:solidFill>
                <a:latin typeface="Raleway" pitchFamily="2" charset="0"/>
                <a:cs typeface="Poppins" panose="00000500000000000000" pitchFamily="2" charset="0"/>
              </a:endParaRPr>
            </a:p>
          </p:txBody>
        </p:sp>
        <p:sp>
          <p:nvSpPr>
            <p:cNvPr id="7" name="Rectangle 6">
              <a:extLst>
                <a:ext uri="{FF2B5EF4-FFF2-40B4-BE49-F238E27FC236}">
                  <a16:creationId xmlns:a16="http://schemas.microsoft.com/office/drawing/2014/main" xmlns="" id="{79692D60-FF54-D09F-5EFD-5FD09D06579A}"/>
                </a:ext>
              </a:extLst>
            </p:cNvPr>
            <p:cNvSpPr/>
            <p:nvPr/>
          </p:nvSpPr>
          <p:spPr>
            <a:xfrm>
              <a:off x="2420551" y="962184"/>
              <a:ext cx="914400" cy="6033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971">
                <a:defRPr/>
              </a:pPr>
              <a:endParaRPr lang="en-IN" sz="1799">
                <a:solidFill>
                  <a:schemeClr val="tx2">
                    <a:lumMod val="50000"/>
                  </a:schemeClr>
                </a:solidFill>
                <a:latin typeface="Raleway" pitchFamily="2" charset="0"/>
                <a:cs typeface="Poppins" panose="00000500000000000000" pitchFamily="2" charset="0"/>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14DC7F8-64C2-017F-018A-21A78E9735FE}"/>
            </a:ext>
          </a:extLst>
        </p:cNvPr>
        <p:cNvGrpSpPr/>
        <p:nvPr/>
      </p:nvGrpSpPr>
      <p:grpSpPr>
        <a:xfrm>
          <a:off x="0" y="0"/>
          <a:ext cx="0" cy="0"/>
          <a:chOff x="0" y="0"/>
          <a:chExt cx="0" cy="0"/>
        </a:xfrm>
      </p:grpSpPr>
      <p:graphicFrame>
        <p:nvGraphicFramePr>
          <p:cNvPr id="38" name="Table 3">
            <a:extLst>
              <a:ext uri="{FF2B5EF4-FFF2-40B4-BE49-F238E27FC236}">
                <a16:creationId xmlns:a16="http://schemas.microsoft.com/office/drawing/2014/main" xmlns="" id="{3F353157-66C2-2E45-E4D5-034CC66BC261}"/>
              </a:ext>
            </a:extLst>
          </p:cNvPr>
          <p:cNvGraphicFramePr>
            <a:graphicFrameLocks noGrp="1"/>
          </p:cNvGraphicFramePr>
          <p:nvPr>
            <p:extLst>
              <p:ext uri="{D42A27DB-BD31-4B8C-83A1-F6EECF244321}">
                <p14:modId xmlns:p14="http://schemas.microsoft.com/office/powerpoint/2010/main" val="3597105084"/>
              </p:ext>
            </p:extLst>
          </p:nvPr>
        </p:nvGraphicFramePr>
        <p:xfrm>
          <a:off x="495456" y="1127760"/>
          <a:ext cx="11127584" cy="4852493"/>
        </p:xfrm>
        <a:graphic>
          <a:graphicData uri="http://schemas.openxmlformats.org/drawingml/2006/table">
            <a:tbl>
              <a:tblPr firstRow="1" bandRow="1">
                <a:tableStyleId>{74C1A8A3-306A-4EB7-A6B1-4F7E0EB9C5D6}</a:tableStyleId>
              </a:tblPr>
              <a:tblGrid>
                <a:gridCol w="3019753">
                  <a:extLst>
                    <a:ext uri="{9D8B030D-6E8A-4147-A177-3AD203B41FA5}">
                      <a16:colId xmlns:a16="http://schemas.microsoft.com/office/drawing/2014/main" xmlns="" val="20000"/>
                    </a:ext>
                  </a:extLst>
                </a:gridCol>
                <a:gridCol w="2309193">
                  <a:extLst>
                    <a:ext uri="{9D8B030D-6E8A-4147-A177-3AD203B41FA5}">
                      <a16:colId xmlns:a16="http://schemas.microsoft.com/office/drawing/2014/main" xmlns="" val="20001"/>
                    </a:ext>
                  </a:extLst>
                </a:gridCol>
                <a:gridCol w="5798638">
                  <a:extLst>
                    <a:ext uri="{9D8B030D-6E8A-4147-A177-3AD203B41FA5}">
                      <a16:colId xmlns:a16="http://schemas.microsoft.com/office/drawing/2014/main" xmlns="" val="20002"/>
                    </a:ext>
                  </a:extLst>
                </a:gridCol>
              </a:tblGrid>
              <a:tr h="451658">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marL="0" indent="0" algn="ctr" defTabSz="2438522" rtl="0" eaLnBrk="1" latinLnBrk="0" hangingPunct="1">
                        <a:lnSpc>
                          <a:spcPct val="100000"/>
                        </a:lnSpc>
                        <a:spcBef>
                          <a:spcPct val="20000"/>
                        </a:spcBef>
                        <a:buFont typeface="Arial" panose="020B0604020202020204" pitchFamily="34" charset="0"/>
                        <a:buNone/>
                      </a:pPr>
                      <a:r>
                        <a:rPr lang="en-US" sz="1300" kern="1200" baseline="0">
                          <a:solidFill>
                            <a:schemeClr val="bg1"/>
                          </a:solidFill>
                          <a:latin typeface="Raleway" pitchFamily="2" charset="0"/>
                        </a:rPr>
                        <a:t>Refund Types</a:t>
                      </a:r>
                      <a:endParaRPr lang="en-US" sz="1300" kern="1200" baseline="0">
                        <a:solidFill>
                          <a:schemeClr val="bg1"/>
                        </a:solidFill>
                        <a:latin typeface="Raleway" pitchFamily="2" charset="0"/>
                        <a:ea typeface="Tahoma" panose="020B0604030504040204" pitchFamily="34" charset="0"/>
                        <a:cs typeface="Raavi" panose="020B0502040204020203" pitchFamily="34" charset="0"/>
                      </a:endParaRPr>
                    </a:p>
                  </a:txBody>
                  <a:tcPr marL="45717" marR="45717" marT="22859" marB="22859" anchor="ctr">
                    <a:solidFill>
                      <a:srgbClr val="00B0F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marL="0" indent="0" algn="ctr" defTabSz="2438522" rtl="0" eaLnBrk="1" latinLnBrk="0" hangingPunct="1">
                        <a:lnSpc>
                          <a:spcPct val="100000"/>
                        </a:lnSpc>
                        <a:spcBef>
                          <a:spcPct val="20000"/>
                        </a:spcBef>
                        <a:buFont typeface="Arial" panose="020B0604020202020204" pitchFamily="34" charset="0"/>
                        <a:buNone/>
                      </a:pPr>
                      <a:r>
                        <a:rPr lang="en-US" sz="1300" kern="1200" baseline="0">
                          <a:solidFill>
                            <a:schemeClr val="bg1"/>
                          </a:solidFill>
                          <a:latin typeface="Raleway" pitchFamily="2" charset="0"/>
                        </a:rPr>
                        <a:t>Section Ref</a:t>
                      </a:r>
                      <a:endParaRPr lang="en-US" sz="1300" kern="1200" baseline="0">
                        <a:solidFill>
                          <a:schemeClr val="bg1"/>
                        </a:solidFill>
                        <a:latin typeface="Raleway" pitchFamily="2" charset="0"/>
                        <a:ea typeface="Tahoma" panose="020B0604030504040204" pitchFamily="34" charset="0"/>
                        <a:cs typeface="Raavi" panose="020B0502040204020203" pitchFamily="34" charset="0"/>
                      </a:endParaRPr>
                    </a:p>
                  </a:txBody>
                  <a:tcPr marL="45717" marR="45717" marT="22859" marB="22859" anchor="ctr">
                    <a:solidFill>
                      <a:srgbClr val="00B0F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marL="0" marR="0" indent="0" algn="ctr" defTabSz="2438522"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1300" kern="1200" baseline="0">
                          <a:solidFill>
                            <a:schemeClr val="bg1"/>
                          </a:solidFill>
                          <a:latin typeface="Raleway" pitchFamily="2" charset="0"/>
                        </a:rPr>
                        <a:t>Note </a:t>
                      </a:r>
                      <a:endParaRPr lang="en-US" sz="1300" kern="1200" baseline="0">
                        <a:solidFill>
                          <a:schemeClr val="bg1"/>
                        </a:solidFill>
                        <a:latin typeface="Raleway" pitchFamily="2" charset="0"/>
                        <a:ea typeface="Tahoma" panose="020B0604030504040204" pitchFamily="34" charset="0"/>
                        <a:cs typeface="Raavi" panose="020B0502040204020203" pitchFamily="34" charset="0"/>
                      </a:endParaRPr>
                    </a:p>
                  </a:txBody>
                  <a:tcPr marL="45717" marR="45717" marT="22859" marB="22859" anchor="ctr">
                    <a:solidFill>
                      <a:srgbClr val="00B0F0"/>
                    </a:solidFill>
                  </a:tcPr>
                </a:tc>
                <a:extLst>
                  <a:ext uri="{0D108BD9-81ED-4DB2-BD59-A6C34878D82A}">
                    <a16:rowId xmlns:a16="http://schemas.microsoft.com/office/drawing/2014/main" xmlns="" val="10000"/>
                  </a:ext>
                </a:extLst>
              </a:tr>
              <a:tr h="829989">
                <a:tc>
                  <a:txBody>
                    <a:bodyPr/>
                    <a:lstStyle/>
                    <a:p>
                      <a:pPr marL="258763" indent="-171450" algn="just" defTabSz="914400" rtl="0" eaLnBrk="1" fontAlgn="t" latinLnBrk="0" hangingPunct="1">
                        <a:buFont typeface="Wingdings" panose="05000000000000000000" pitchFamily="2" charset="2"/>
                        <a:buChar char="Ø"/>
                      </a:pPr>
                      <a:r>
                        <a:rPr lang="en-US" sz="1200" b="0" u="none" strike="noStrike" kern="1200">
                          <a:solidFill>
                            <a:srgbClr val="000000"/>
                          </a:solidFill>
                          <a:effectLst/>
                          <a:latin typeface="Raleway" pitchFamily="2" charset="0"/>
                        </a:rPr>
                        <a:t>Refund of </a:t>
                      </a:r>
                      <a:r>
                        <a:rPr lang="en-US" sz="1200" b="1" u="none" strike="noStrike" kern="1200">
                          <a:solidFill>
                            <a:srgbClr val="000000"/>
                          </a:solidFill>
                          <a:effectLst/>
                          <a:latin typeface="Raleway" pitchFamily="2" charset="0"/>
                        </a:rPr>
                        <a:t>taxes erroneously paid</a:t>
                      </a:r>
                      <a:endParaRPr lang="en-US" sz="1200" b="1" u="none" strike="noStrike" kern="1200">
                        <a:solidFill>
                          <a:srgbClr val="000000"/>
                        </a:solidFill>
                        <a:effectLst/>
                        <a:latin typeface="Raleway" pitchFamily="2" charset="0"/>
                        <a:ea typeface="+mn-ea"/>
                        <a:cs typeface="+mn-cs"/>
                      </a:endParaRPr>
                    </a:p>
                  </a:txBody>
                  <a:tcPr marL="36000" marR="108000" marT="7620" marB="0" anchor="ctr"/>
                </a:tc>
                <a:tc>
                  <a:txBody>
                    <a:bodyPr/>
                    <a:lstStyle/>
                    <a:p>
                      <a:pPr marL="263525" indent="-171450" algn="just" defTabSz="914400" rtl="0" eaLnBrk="1" fontAlgn="b" latinLnBrk="0" hangingPunct="1">
                        <a:buFont typeface="Arial" panose="020B0604020202020204" pitchFamily="34" charset="0"/>
                        <a:buChar char="•"/>
                      </a:pPr>
                      <a:r>
                        <a:rPr lang="en-IN" sz="1200" b="1" u="none" strike="noStrike" kern="1200">
                          <a:solidFill>
                            <a:srgbClr val="000000"/>
                          </a:solidFill>
                          <a:effectLst/>
                          <a:latin typeface="Raleway" pitchFamily="2" charset="0"/>
                          <a:ea typeface="+mn-ea"/>
                          <a:cs typeface="+mn-cs"/>
                        </a:rPr>
                        <a:t>Section 54(1) </a:t>
                      </a:r>
                      <a:r>
                        <a:rPr lang="en-IN" sz="1200" b="0" u="none" strike="noStrike" kern="1200">
                          <a:solidFill>
                            <a:srgbClr val="000000"/>
                          </a:solidFill>
                          <a:effectLst/>
                          <a:latin typeface="Raleway" pitchFamily="2" charset="0"/>
                          <a:ea typeface="+mn-ea"/>
                          <a:cs typeface="+mn-cs"/>
                        </a:rPr>
                        <a:t>of CGST Act  read with</a:t>
                      </a:r>
                      <a:r>
                        <a:rPr lang="en-IN" sz="1200" b="1" u="none" strike="noStrike" kern="1200">
                          <a:solidFill>
                            <a:srgbClr val="000000"/>
                          </a:solidFill>
                          <a:effectLst/>
                          <a:latin typeface="Raleway" pitchFamily="2" charset="0"/>
                          <a:ea typeface="+mn-ea"/>
                          <a:cs typeface="+mn-cs"/>
                        </a:rPr>
                        <a:t> Rule 89(2)(k) </a:t>
                      </a:r>
                      <a:r>
                        <a:rPr lang="en-IN" sz="1200" b="0" u="none" strike="noStrike" kern="1200">
                          <a:solidFill>
                            <a:srgbClr val="000000"/>
                          </a:solidFill>
                          <a:effectLst/>
                          <a:latin typeface="Raleway" pitchFamily="2" charset="0"/>
                          <a:ea typeface="+mn-ea"/>
                          <a:cs typeface="+mn-cs"/>
                        </a:rPr>
                        <a:t>of CGST Rules</a:t>
                      </a:r>
                    </a:p>
                  </a:txBody>
                  <a:tcPr marL="36000" marR="108000" marT="7620" marB="0" anchor="ctr"/>
                </a:tc>
                <a:tc>
                  <a:txBody>
                    <a:bodyPr/>
                    <a:lstStyle/>
                    <a:p>
                      <a:pPr marL="228600" indent="-228600" algn="just" fontAlgn="b">
                        <a:buFont typeface="Arial" panose="020B0604020202020204" pitchFamily="34" charset="0"/>
                        <a:buChar char="•"/>
                      </a:pPr>
                      <a:r>
                        <a:rPr lang="en-US" sz="1200" b="0" u="none" strike="noStrike">
                          <a:solidFill>
                            <a:srgbClr val="000000"/>
                          </a:solidFill>
                          <a:effectLst/>
                          <a:latin typeface="Raleway" pitchFamily="2" charset="0"/>
                        </a:rPr>
                        <a:t>Taxes erroneously paid can be claimed as refund. </a:t>
                      </a:r>
                    </a:p>
                    <a:p>
                      <a:pPr marL="228600" indent="-228600" algn="just" fontAlgn="b">
                        <a:buFont typeface="Arial" panose="020B0604020202020204" pitchFamily="34" charset="0"/>
                        <a:buChar char="•"/>
                      </a:pPr>
                      <a:r>
                        <a:rPr lang="en-US" sz="1200" b="0" u="none" strike="noStrike">
                          <a:solidFill>
                            <a:srgbClr val="000000"/>
                          </a:solidFill>
                          <a:effectLst/>
                          <a:latin typeface="Raleway" pitchFamily="2" charset="0"/>
                        </a:rPr>
                        <a:t>Important point here is that the due date of claiming such refund is </a:t>
                      </a:r>
                      <a:r>
                        <a:rPr lang="en-US" sz="1200" b="1" u="none" strike="noStrike">
                          <a:solidFill>
                            <a:srgbClr val="000000"/>
                          </a:solidFill>
                          <a:effectLst/>
                          <a:latin typeface="Raleway" pitchFamily="2" charset="0"/>
                        </a:rPr>
                        <a:t>within 2 years from the date of payment.</a:t>
                      </a:r>
                      <a:endParaRPr lang="en-US" sz="1200" b="1" i="0" u="none" strike="noStrike">
                        <a:solidFill>
                          <a:srgbClr val="000000"/>
                        </a:solidFill>
                        <a:effectLst/>
                        <a:latin typeface="Raleway" pitchFamily="2" charset="0"/>
                      </a:endParaRPr>
                    </a:p>
                  </a:txBody>
                  <a:tcPr marL="36000" marR="108000" marT="7620" marB="0" anchor="ctr"/>
                </a:tc>
                <a:extLst>
                  <a:ext uri="{0D108BD9-81ED-4DB2-BD59-A6C34878D82A}">
                    <a16:rowId xmlns:a16="http://schemas.microsoft.com/office/drawing/2014/main" xmlns="" val="3363176284"/>
                  </a:ext>
                </a:extLst>
              </a:tr>
              <a:tr h="944606">
                <a:tc>
                  <a:txBody>
                    <a:bodyPr/>
                    <a:lstStyle/>
                    <a:p>
                      <a:pPr marL="258763" indent="-171450" algn="just" defTabSz="914400" rtl="0" eaLnBrk="1" fontAlgn="t" latinLnBrk="0" hangingPunct="1">
                        <a:buFont typeface="Wingdings" panose="05000000000000000000" pitchFamily="2" charset="2"/>
                        <a:buChar char="Ø"/>
                      </a:pPr>
                      <a:r>
                        <a:rPr lang="en-US" sz="1200" b="0" u="none" strike="noStrike" kern="1200">
                          <a:solidFill>
                            <a:srgbClr val="000000"/>
                          </a:solidFill>
                          <a:effectLst/>
                          <a:latin typeface="Raleway" pitchFamily="2" charset="0"/>
                        </a:rPr>
                        <a:t>Refund on account of </a:t>
                      </a:r>
                      <a:r>
                        <a:rPr lang="en-US" sz="1200" b="1" u="none" strike="noStrike" kern="1200">
                          <a:solidFill>
                            <a:srgbClr val="000000"/>
                          </a:solidFill>
                          <a:effectLst/>
                          <a:latin typeface="Raleway" pitchFamily="2" charset="0"/>
                        </a:rPr>
                        <a:t>Assessment/ Provisional Assessment/ Appeal/ any other Order</a:t>
                      </a:r>
                      <a:endParaRPr lang="en-US" sz="1200" b="1" u="none" strike="noStrike" kern="1200">
                        <a:solidFill>
                          <a:srgbClr val="000000"/>
                        </a:solidFill>
                        <a:effectLst/>
                        <a:latin typeface="Raleway" pitchFamily="2" charset="0"/>
                        <a:ea typeface="+mn-ea"/>
                        <a:cs typeface="+mn-cs"/>
                      </a:endParaRPr>
                    </a:p>
                  </a:txBody>
                  <a:tcPr marL="36000" marR="108000" marT="7620" marB="0" anchor="ctr"/>
                </a:tc>
                <a:tc>
                  <a:txBody>
                    <a:bodyPr/>
                    <a:lstStyle/>
                    <a:p>
                      <a:pPr marL="263525" indent="-171450" algn="just" defTabSz="914400" rtl="0" eaLnBrk="1" fontAlgn="b" latinLnBrk="0" hangingPunct="1">
                        <a:buFont typeface="Arial" panose="020B0604020202020204" pitchFamily="34" charset="0"/>
                        <a:buChar char="•"/>
                      </a:pPr>
                      <a:r>
                        <a:rPr lang="en-IN" sz="1200" b="1" u="none" strike="noStrike" kern="1200">
                          <a:solidFill>
                            <a:srgbClr val="000000"/>
                          </a:solidFill>
                          <a:effectLst/>
                          <a:latin typeface="Raleway" pitchFamily="2" charset="0"/>
                          <a:ea typeface="+mn-ea"/>
                          <a:cs typeface="+mn-cs"/>
                        </a:rPr>
                        <a:t>Section 54(11), 54(12) , 60(5)  </a:t>
                      </a:r>
                      <a:r>
                        <a:rPr lang="en-IN" sz="1200" b="0" u="none" strike="noStrike" kern="1200">
                          <a:solidFill>
                            <a:srgbClr val="000000"/>
                          </a:solidFill>
                          <a:effectLst/>
                          <a:latin typeface="Raleway" pitchFamily="2" charset="0"/>
                          <a:ea typeface="+mn-ea"/>
                          <a:cs typeface="+mn-cs"/>
                        </a:rPr>
                        <a:t>of CGST Act</a:t>
                      </a:r>
                    </a:p>
                  </a:txBody>
                  <a:tcPr marL="36000" marR="108000" marT="7620" marB="0" anchor="ctr"/>
                </a:tc>
                <a:tc>
                  <a:txBody>
                    <a:bodyPr/>
                    <a:lstStyle/>
                    <a:p>
                      <a:pPr marL="228600" indent="-228600" algn="just" fontAlgn="b">
                        <a:buFont typeface="Arial" panose="020B0604020202020204" pitchFamily="34" charset="0"/>
                        <a:buChar char="•"/>
                      </a:pPr>
                      <a:r>
                        <a:rPr lang="en-US" sz="1200" b="0" u="none" strike="noStrike">
                          <a:solidFill>
                            <a:srgbClr val="000000"/>
                          </a:solidFill>
                          <a:effectLst/>
                          <a:latin typeface="Raleway" pitchFamily="2" charset="0"/>
                        </a:rPr>
                        <a:t>If any refund is sanctioned during litigation, the refund can be claimed by under this category by attaching the </a:t>
                      </a:r>
                      <a:r>
                        <a:rPr lang="en-US" sz="1200" b="1" u="none" strike="noStrike">
                          <a:solidFill>
                            <a:srgbClr val="000000"/>
                          </a:solidFill>
                          <a:effectLst/>
                          <a:latin typeface="Raleway" pitchFamily="2" charset="0"/>
                        </a:rPr>
                        <a:t>sanctioned order copy.</a:t>
                      </a:r>
                      <a:endParaRPr lang="en-US" sz="1200" b="1" i="0" u="none" strike="noStrike">
                        <a:solidFill>
                          <a:srgbClr val="000000"/>
                        </a:solidFill>
                        <a:effectLst/>
                        <a:latin typeface="Raleway" pitchFamily="2" charset="0"/>
                      </a:endParaRPr>
                    </a:p>
                  </a:txBody>
                  <a:tcPr marL="36000" marR="108000" marT="7620" marB="0" anchor="ctr"/>
                </a:tc>
                <a:extLst>
                  <a:ext uri="{0D108BD9-81ED-4DB2-BD59-A6C34878D82A}">
                    <a16:rowId xmlns:a16="http://schemas.microsoft.com/office/drawing/2014/main" xmlns="" val="3740768231"/>
                  </a:ext>
                </a:extLst>
              </a:tr>
              <a:tr h="1093387">
                <a:tc>
                  <a:txBody>
                    <a:bodyPr/>
                    <a:lstStyle/>
                    <a:p>
                      <a:pPr marL="258763" indent="-171450" algn="just" defTabSz="914400" rtl="0" eaLnBrk="1" fontAlgn="t" latinLnBrk="0" hangingPunct="1">
                        <a:buFont typeface="Wingdings" panose="05000000000000000000" pitchFamily="2" charset="2"/>
                        <a:buChar char="Ø"/>
                      </a:pPr>
                      <a:r>
                        <a:rPr lang="en-US" sz="1200" b="0" i="0" kern="1200">
                          <a:solidFill>
                            <a:schemeClr val="dk1"/>
                          </a:solidFill>
                          <a:effectLst/>
                          <a:latin typeface="Raleway" pitchFamily="2" charset="0"/>
                          <a:ea typeface="+mn-ea"/>
                          <a:cs typeface="+mn-cs"/>
                        </a:rPr>
                        <a:t>Tax paid on an </a:t>
                      </a:r>
                      <a:r>
                        <a:rPr lang="en-US" sz="1200" b="1" i="0" kern="1200">
                          <a:solidFill>
                            <a:schemeClr val="dk1"/>
                          </a:solidFill>
                          <a:effectLst/>
                          <a:latin typeface="Raleway" pitchFamily="2" charset="0"/>
                          <a:ea typeface="+mn-ea"/>
                          <a:cs typeface="+mn-cs"/>
                        </a:rPr>
                        <a:t>Intra-State supply </a:t>
                      </a:r>
                      <a:r>
                        <a:rPr lang="en-US" sz="1200" b="0" i="0" kern="1200">
                          <a:solidFill>
                            <a:schemeClr val="dk1"/>
                          </a:solidFill>
                          <a:effectLst/>
                          <a:latin typeface="Raleway" pitchFamily="2" charset="0"/>
                          <a:ea typeface="+mn-ea"/>
                          <a:cs typeface="+mn-cs"/>
                        </a:rPr>
                        <a:t>which is subsequently held to be </a:t>
                      </a:r>
                      <a:r>
                        <a:rPr lang="en-US" sz="1200" b="1" i="0" kern="1200">
                          <a:solidFill>
                            <a:schemeClr val="dk1"/>
                          </a:solidFill>
                          <a:effectLst/>
                          <a:latin typeface="Raleway" pitchFamily="2" charset="0"/>
                          <a:ea typeface="+mn-ea"/>
                          <a:cs typeface="+mn-cs"/>
                        </a:rPr>
                        <a:t>Inter-State supply</a:t>
                      </a:r>
                      <a:r>
                        <a:rPr lang="en-US" sz="1200" b="0" i="0" kern="1200">
                          <a:solidFill>
                            <a:schemeClr val="dk1"/>
                          </a:solidFill>
                          <a:effectLst/>
                          <a:latin typeface="Raleway" pitchFamily="2" charset="0"/>
                          <a:ea typeface="+mn-ea"/>
                          <a:cs typeface="+mn-cs"/>
                        </a:rPr>
                        <a:t> and vice versa </a:t>
                      </a:r>
                      <a:r>
                        <a:rPr lang="en-US" sz="1200" b="1" i="0" kern="1200">
                          <a:solidFill>
                            <a:schemeClr val="dk1"/>
                          </a:solidFill>
                          <a:effectLst/>
                          <a:latin typeface="Raleway" pitchFamily="2" charset="0"/>
                          <a:ea typeface="+mn-ea"/>
                          <a:cs typeface="+mn-cs"/>
                        </a:rPr>
                        <a:t>(change of POS)</a:t>
                      </a:r>
                      <a:endParaRPr lang="en-US" sz="1200" b="1" u="none" strike="noStrike" kern="1200">
                        <a:solidFill>
                          <a:srgbClr val="000000"/>
                        </a:solidFill>
                        <a:effectLst/>
                        <a:latin typeface="Raleway" pitchFamily="2" charset="0"/>
                        <a:ea typeface="+mn-ea"/>
                        <a:cs typeface="+mn-cs"/>
                      </a:endParaRPr>
                    </a:p>
                  </a:txBody>
                  <a:tcPr marL="36000" marR="108000" marT="7620" marB="0" anchor="ctr"/>
                </a:tc>
                <a:tc>
                  <a:txBody>
                    <a:bodyPr/>
                    <a:lstStyle/>
                    <a:p>
                      <a:pPr marL="263525" indent="-171450" algn="just" defTabSz="914400" rtl="0" eaLnBrk="1" fontAlgn="b" latinLnBrk="0" hangingPunct="1">
                        <a:buFont typeface="Arial" panose="020B0604020202020204" pitchFamily="34" charset="0"/>
                        <a:buChar char="•"/>
                      </a:pPr>
                      <a:r>
                        <a:rPr lang="en-IN" sz="1200" b="1" u="none" strike="noStrike" kern="1200">
                          <a:solidFill>
                            <a:srgbClr val="000000"/>
                          </a:solidFill>
                          <a:effectLst/>
                          <a:latin typeface="Raleway" pitchFamily="2" charset="0"/>
                          <a:ea typeface="+mn-ea"/>
                          <a:cs typeface="+mn-cs"/>
                        </a:rPr>
                        <a:t>Section 77(2) </a:t>
                      </a:r>
                      <a:r>
                        <a:rPr lang="en-IN" sz="1200" b="0" u="none" strike="noStrike" kern="1200">
                          <a:solidFill>
                            <a:srgbClr val="000000"/>
                          </a:solidFill>
                          <a:effectLst/>
                          <a:latin typeface="Raleway" pitchFamily="2" charset="0"/>
                          <a:ea typeface="+mn-ea"/>
                          <a:cs typeface="+mn-cs"/>
                        </a:rPr>
                        <a:t>of CGST Act read with </a:t>
                      </a:r>
                      <a:r>
                        <a:rPr lang="en-IN" sz="1200" b="1" u="none" strike="noStrike" kern="1200">
                          <a:solidFill>
                            <a:srgbClr val="000000"/>
                          </a:solidFill>
                          <a:effectLst/>
                          <a:latin typeface="Raleway" pitchFamily="2" charset="0"/>
                          <a:ea typeface="+mn-ea"/>
                          <a:cs typeface="+mn-cs"/>
                        </a:rPr>
                        <a:t>Rule 89 </a:t>
                      </a:r>
                      <a:r>
                        <a:rPr lang="en-IN" sz="1200" b="0" u="none" strike="noStrike" kern="1200">
                          <a:solidFill>
                            <a:srgbClr val="000000"/>
                          </a:solidFill>
                          <a:effectLst/>
                          <a:latin typeface="Raleway" pitchFamily="2" charset="0"/>
                          <a:ea typeface="+mn-ea"/>
                          <a:cs typeface="+mn-cs"/>
                        </a:rPr>
                        <a:t>CGST Rules</a:t>
                      </a:r>
                    </a:p>
                  </a:txBody>
                  <a:tcPr marL="36000" marR="108000" marT="7620" marB="0" anchor="ctr"/>
                </a:tc>
                <a:tc>
                  <a:txBody>
                    <a:bodyPr/>
                    <a:lstStyle/>
                    <a:p>
                      <a:pPr marL="228600" indent="-228600" algn="just" fontAlgn="b">
                        <a:buFont typeface="Arial" panose="020B0604020202020204" pitchFamily="34" charset="0"/>
                        <a:buChar char="•"/>
                      </a:pPr>
                      <a:r>
                        <a:rPr lang="en-US" sz="1200" b="0" i="0" kern="1200">
                          <a:solidFill>
                            <a:schemeClr val="dk1"/>
                          </a:solidFill>
                          <a:effectLst/>
                          <a:latin typeface="Raleway" pitchFamily="2" charset="0"/>
                          <a:ea typeface="+mn-ea"/>
                          <a:cs typeface="+mn-cs"/>
                        </a:rPr>
                        <a:t>A registered person who has paid the Central tax and State tax or, as the case may be, the central tax and the Union territory tax on a transaction considered by him to be an </a:t>
                      </a:r>
                      <a:r>
                        <a:rPr lang="en-US" sz="1200" b="1" i="0" kern="1200">
                          <a:solidFill>
                            <a:schemeClr val="dk1"/>
                          </a:solidFill>
                          <a:effectLst/>
                          <a:latin typeface="Raleway" pitchFamily="2" charset="0"/>
                          <a:ea typeface="+mn-ea"/>
                          <a:cs typeface="+mn-cs"/>
                        </a:rPr>
                        <a:t>intra-State supply</a:t>
                      </a:r>
                      <a:r>
                        <a:rPr lang="en-US" sz="1200" b="0" i="0" kern="1200">
                          <a:solidFill>
                            <a:schemeClr val="dk1"/>
                          </a:solidFill>
                          <a:effectLst/>
                          <a:latin typeface="Raleway" pitchFamily="2" charset="0"/>
                          <a:ea typeface="+mn-ea"/>
                          <a:cs typeface="+mn-cs"/>
                        </a:rPr>
                        <a:t>, but which is </a:t>
                      </a:r>
                      <a:r>
                        <a:rPr lang="en-US" sz="1200" b="1" i="0" kern="1200">
                          <a:solidFill>
                            <a:schemeClr val="dk1"/>
                          </a:solidFill>
                          <a:effectLst/>
                          <a:latin typeface="Raleway" pitchFamily="2" charset="0"/>
                          <a:ea typeface="+mn-ea"/>
                          <a:cs typeface="+mn-cs"/>
                        </a:rPr>
                        <a:t>subsequently held</a:t>
                      </a:r>
                      <a:r>
                        <a:rPr lang="en-US" sz="1200" b="0" i="0" kern="1200">
                          <a:solidFill>
                            <a:schemeClr val="dk1"/>
                          </a:solidFill>
                          <a:effectLst/>
                          <a:latin typeface="Raleway" pitchFamily="2" charset="0"/>
                          <a:ea typeface="+mn-ea"/>
                          <a:cs typeface="+mn-cs"/>
                        </a:rPr>
                        <a:t> to be an </a:t>
                      </a:r>
                      <a:r>
                        <a:rPr lang="en-US" sz="1200" b="1" i="0" kern="1200">
                          <a:solidFill>
                            <a:schemeClr val="dk1"/>
                          </a:solidFill>
                          <a:effectLst/>
                          <a:latin typeface="Raleway" pitchFamily="2" charset="0"/>
                          <a:ea typeface="+mn-ea"/>
                          <a:cs typeface="+mn-cs"/>
                        </a:rPr>
                        <a:t>inter-State supply</a:t>
                      </a:r>
                      <a:r>
                        <a:rPr lang="en-US" sz="1200" b="0" i="0" kern="1200">
                          <a:solidFill>
                            <a:schemeClr val="dk1"/>
                          </a:solidFill>
                          <a:effectLst/>
                          <a:latin typeface="Raleway" pitchFamily="2" charset="0"/>
                          <a:ea typeface="+mn-ea"/>
                          <a:cs typeface="+mn-cs"/>
                        </a:rPr>
                        <a:t>, shall be refunded the amount of taxes so paid</a:t>
                      </a:r>
                      <a:endParaRPr lang="en-US" sz="1200" b="0" i="0" u="none" strike="noStrike">
                        <a:solidFill>
                          <a:srgbClr val="000000"/>
                        </a:solidFill>
                        <a:effectLst/>
                        <a:latin typeface="Raleway" pitchFamily="2" charset="0"/>
                      </a:endParaRPr>
                    </a:p>
                  </a:txBody>
                  <a:tcPr marL="36000" marR="108000" marT="7620" marB="0" anchor="ctr"/>
                </a:tc>
                <a:extLst>
                  <a:ext uri="{0D108BD9-81ED-4DB2-BD59-A6C34878D82A}">
                    <a16:rowId xmlns:a16="http://schemas.microsoft.com/office/drawing/2014/main" xmlns="" val="2759295222"/>
                  </a:ext>
                </a:extLst>
              </a:tr>
              <a:tr h="1532853">
                <a:tc>
                  <a:txBody>
                    <a:bodyPr/>
                    <a:lstStyle/>
                    <a:p>
                      <a:pPr marL="258763" marR="0" lvl="0" indent="-171450" algn="just" defTabSz="914400" rtl="0" eaLnBrk="1" fontAlgn="t" latinLnBrk="0" hangingPunct="1">
                        <a:lnSpc>
                          <a:spcPct val="100000"/>
                        </a:lnSpc>
                        <a:spcBef>
                          <a:spcPts val="0"/>
                        </a:spcBef>
                        <a:spcAft>
                          <a:spcPts val="0"/>
                        </a:spcAft>
                        <a:buClrTx/>
                        <a:buSzTx/>
                        <a:buFont typeface="Wingdings" panose="05000000000000000000" pitchFamily="2" charset="2"/>
                        <a:buChar char="Ø"/>
                        <a:tabLst/>
                        <a:defRPr/>
                      </a:pPr>
                      <a:r>
                        <a:rPr lang="en-US" sz="1200" b="0" i="0" kern="1200">
                          <a:solidFill>
                            <a:schemeClr val="dk1"/>
                          </a:solidFill>
                          <a:effectLst/>
                          <a:latin typeface="Raleway" pitchFamily="2" charset="0"/>
                          <a:ea typeface="+mn-ea"/>
                          <a:cs typeface="+mn-cs"/>
                        </a:rPr>
                        <a:t>Inward Supplies of Goods by </a:t>
                      </a:r>
                      <a:r>
                        <a:rPr lang="en-US" sz="1200" b="1" i="0" kern="1200">
                          <a:solidFill>
                            <a:schemeClr val="dk1"/>
                          </a:solidFill>
                          <a:effectLst/>
                          <a:latin typeface="Raleway" pitchFamily="2" charset="0"/>
                          <a:ea typeface="+mn-ea"/>
                          <a:cs typeface="+mn-cs"/>
                        </a:rPr>
                        <a:t>Canteen Store Department (CSD)</a:t>
                      </a:r>
                    </a:p>
                  </a:txBody>
                  <a:tcPr marL="36000" marR="108000" marT="7620" marB="0" anchor="ctr"/>
                </a:tc>
                <a:tc>
                  <a:txBody>
                    <a:bodyPr/>
                    <a:lstStyle/>
                    <a:p>
                      <a:pPr marL="263525" indent="-171450" algn="just" defTabSz="914400" rtl="0" eaLnBrk="1" fontAlgn="b" latinLnBrk="0" hangingPunct="1">
                        <a:buFont typeface="Arial" panose="020B0604020202020204" pitchFamily="34" charset="0"/>
                        <a:buChar char="•"/>
                      </a:pPr>
                      <a:r>
                        <a:rPr lang="en-IN" sz="1200" b="1" u="none" strike="noStrike" kern="1200">
                          <a:solidFill>
                            <a:srgbClr val="000000"/>
                          </a:solidFill>
                          <a:effectLst/>
                          <a:latin typeface="Raleway" pitchFamily="2" charset="0"/>
                          <a:ea typeface="+mn-ea"/>
                          <a:cs typeface="+mn-cs"/>
                        </a:rPr>
                        <a:t>Rule 95B </a:t>
                      </a:r>
                      <a:r>
                        <a:rPr lang="en-IN" sz="1200" b="0" u="none" strike="noStrike" kern="1200">
                          <a:solidFill>
                            <a:srgbClr val="000000"/>
                          </a:solidFill>
                          <a:effectLst/>
                          <a:latin typeface="Raleway" pitchFamily="2" charset="0"/>
                          <a:ea typeface="+mn-ea"/>
                          <a:cs typeface="+mn-cs"/>
                        </a:rPr>
                        <a:t>of CGST Rules</a:t>
                      </a:r>
                    </a:p>
                  </a:txBody>
                  <a:tcPr marL="36000" marR="108000" marT="7620" marB="0" anchor="ctr"/>
                </a:tc>
                <a:tc>
                  <a:txBody>
                    <a:bodyPr/>
                    <a:lstStyle/>
                    <a:p>
                      <a:pPr marL="228600" indent="-228600" algn="just" fontAlgn="b">
                        <a:buFont typeface="Arial" panose="020B0604020202020204" pitchFamily="34" charset="0"/>
                        <a:buChar char="•"/>
                      </a:pPr>
                      <a:r>
                        <a:rPr lang="en-US" sz="1200" b="0" i="0" kern="1200">
                          <a:solidFill>
                            <a:schemeClr val="dk1"/>
                          </a:solidFill>
                          <a:effectLst/>
                          <a:latin typeface="Raleway" pitchFamily="2" charset="0"/>
                          <a:ea typeface="+mn-ea"/>
                          <a:cs typeface="+mn-cs"/>
                        </a:rPr>
                        <a:t>Canteen Stores Department under the Ministry of Defence is eligible to claim the refund of </a:t>
                      </a:r>
                      <a:r>
                        <a:rPr lang="en-US" sz="1200" b="1" i="0" kern="1200">
                          <a:solidFill>
                            <a:schemeClr val="dk1"/>
                          </a:solidFill>
                          <a:effectLst/>
                          <a:latin typeface="Raleway" pitchFamily="2" charset="0"/>
                          <a:ea typeface="+mn-ea"/>
                          <a:cs typeface="+mn-cs"/>
                        </a:rPr>
                        <a:t>50%</a:t>
                      </a:r>
                      <a:r>
                        <a:rPr lang="en-US" sz="1200" b="0" i="0" kern="1200">
                          <a:solidFill>
                            <a:schemeClr val="dk1"/>
                          </a:solidFill>
                          <a:effectLst/>
                          <a:latin typeface="Raleway" pitchFamily="2" charset="0"/>
                          <a:ea typeface="+mn-ea"/>
                          <a:cs typeface="+mn-cs"/>
                        </a:rPr>
                        <a:t> of the applicable central tax paid by it on all </a:t>
                      </a:r>
                      <a:r>
                        <a:rPr lang="en-US" sz="1200" b="1" i="0" kern="1200">
                          <a:solidFill>
                            <a:schemeClr val="dk1"/>
                          </a:solidFill>
                          <a:effectLst/>
                          <a:latin typeface="Raleway" pitchFamily="2" charset="0"/>
                          <a:ea typeface="+mn-ea"/>
                          <a:cs typeface="+mn-cs"/>
                        </a:rPr>
                        <a:t>inward supplies of goods received for the purpose of subsequent supply</a:t>
                      </a:r>
                      <a:r>
                        <a:rPr lang="en-US" sz="1200" b="0" i="0" kern="1200">
                          <a:solidFill>
                            <a:schemeClr val="dk1"/>
                          </a:solidFill>
                          <a:effectLst/>
                          <a:latin typeface="Raleway" pitchFamily="2" charset="0"/>
                          <a:ea typeface="+mn-ea"/>
                          <a:cs typeface="+mn-cs"/>
                        </a:rPr>
                        <a:t> of such goods to the Unit Run Canteens of the Canteen Stores Department or to the authorised customers of the Canteen Stores Department.</a:t>
                      </a:r>
                    </a:p>
                    <a:p>
                      <a:pPr marL="228600" indent="-228600" algn="just" fontAlgn="b">
                        <a:buFont typeface="Arial" panose="020B0604020202020204" pitchFamily="34" charset="0"/>
                        <a:buChar char="•"/>
                      </a:pPr>
                      <a:r>
                        <a:rPr lang="en-US" sz="1200" b="0" i="0" kern="1200">
                          <a:solidFill>
                            <a:schemeClr val="dk1"/>
                          </a:solidFill>
                          <a:effectLst/>
                          <a:latin typeface="Raleway" pitchFamily="2" charset="0"/>
                          <a:ea typeface="+mn-ea"/>
                          <a:cs typeface="+mn-cs"/>
                        </a:rPr>
                        <a:t>The taxpayer shall apply for refund in </a:t>
                      </a:r>
                      <a:r>
                        <a:rPr lang="en-US" sz="1200" b="1" i="0" kern="1200">
                          <a:solidFill>
                            <a:schemeClr val="dk1"/>
                          </a:solidFill>
                          <a:effectLst/>
                          <a:latin typeface="Raleway" pitchFamily="2" charset="0"/>
                          <a:ea typeface="+mn-ea"/>
                          <a:cs typeface="+mn-cs"/>
                        </a:rPr>
                        <a:t>FORM GST RFD-10A </a:t>
                      </a:r>
                      <a:r>
                        <a:rPr lang="en-US" sz="1200" b="0" i="0" kern="1200">
                          <a:solidFill>
                            <a:schemeClr val="dk1"/>
                          </a:solidFill>
                          <a:effectLst/>
                          <a:latin typeface="Raleway" pitchFamily="2" charset="0"/>
                          <a:ea typeface="+mn-ea"/>
                          <a:cs typeface="+mn-cs"/>
                        </a:rPr>
                        <a:t>once in </a:t>
                      </a:r>
                      <a:r>
                        <a:rPr lang="en-US" sz="1200" b="1" i="0" kern="1200">
                          <a:solidFill>
                            <a:schemeClr val="dk1"/>
                          </a:solidFill>
                          <a:effectLst/>
                          <a:latin typeface="Raleway" pitchFamily="2" charset="0"/>
                          <a:ea typeface="+mn-ea"/>
                          <a:cs typeface="+mn-cs"/>
                        </a:rPr>
                        <a:t>every quarter</a:t>
                      </a:r>
                      <a:r>
                        <a:rPr lang="en-US" sz="1200" b="0" i="0" kern="1200">
                          <a:solidFill>
                            <a:schemeClr val="dk1"/>
                          </a:solidFill>
                          <a:effectLst/>
                          <a:latin typeface="Raleway" pitchFamily="2" charset="0"/>
                          <a:ea typeface="+mn-ea"/>
                          <a:cs typeface="+mn-cs"/>
                        </a:rPr>
                        <a:t>, electronically on the common portal.</a:t>
                      </a:r>
                      <a:endParaRPr lang="en-US" sz="1200" b="0" i="0" u="none" strike="noStrike">
                        <a:solidFill>
                          <a:srgbClr val="000000"/>
                        </a:solidFill>
                        <a:effectLst/>
                        <a:latin typeface="Raleway" pitchFamily="2" charset="0"/>
                      </a:endParaRPr>
                    </a:p>
                  </a:txBody>
                  <a:tcPr marL="36000" marR="108000" marT="7620" marB="0" anchor="ctr"/>
                </a:tc>
                <a:extLst>
                  <a:ext uri="{0D108BD9-81ED-4DB2-BD59-A6C34878D82A}">
                    <a16:rowId xmlns:a16="http://schemas.microsoft.com/office/drawing/2014/main" xmlns="" val="806933995"/>
                  </a:ext>
                </a:extLst>
              </a:tr>
            </a:tbl>
          </a:graphicData>
        </a:graphic>
      </p:graphicFrame>
      <p:pic>
        <p:nvPicPr>
          <p:cNvPr id="17" name="Picture 16" descr="A logo with colorful people&#10;&#10;AI-generated content may be incorrect.">
            <a:extLst>
              <a:ext uri="{FF2B5EF4-FFF2-40B4-BE49-F238E27FC236}">
                <a16:creationId xmlns:a16="http://schemas.microsoft.com/office/drawing/2014/main" xmlns="" id="{F4928ADB-0988-3885-D360-F346E27A35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0275" y="-938454"/>
            <a:ext cx="2989736" cy="2989736"/>
          </a:xfrm>
          <a:prstGeom prst="rect">
            <a:avLst/>
          </a:prstGeom>
        </p:spPr>
      </p:pic>
      <p:sp>
        <p:nvSpPr>
          <p:cNvPr id="2" name="Rectangle 1">
            <a:extLst>
              <a:ext uri="{FF2B5EF4-FFF2-40B4-BE49-F238E27FC236}">
                <a16:creationId xmlns:a16="http://schemas.microsoft.com/office/drawing/2014/main" xmlns="" id="{FC0855E8-DE5C-B70E-E751-3D743803EB5D}"/>
              </a:ext>
            </a:extLst>
          </p:cNvPr>
          <p:cNvSpPr/>
          <p:nvPr/>
        </p:nvSpPr>
        <p:spPr>
          <a:xfrm>
            <a:off x="0" y="6785496"/>
            <a:ext cx="12192000" cy="72504"/>
          </a:xfrm>
          <a:prstGeom prst="rect">
            <a:avLst/>
          </a:prstGeom>
          <a:solidFill>
            <a:srgbClr val="F4812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n" panose="02020603050405020304"/>
              <a:ea typeface="+mn-ea"/>
              <a:cs typeface="+mn-cs"/>
            </a:endParaRPr>
          </a:p>
        </p:txBody>
      </p:sp>
      <p:grpSp>
        <p:nvGrpSpPr>
          <p:cNvPr id="3" name="Group 2">
            <a:extLst>
              <a:ext uri="{FF2B5EF4-FFF2-40B4-BE49-F238E27FC236}">
                <a16:creationId xmlns:a16="http://schemas.microsoft.com/office/drawing/2014/main" xmlns="" id="{A08620E4-A642-E7EB-E78E-F319BC3AD8A0}"/>
              </a:ext>
            </a:extLst>
          </p:cNvPr>
          <p:cNvGrpSpPr/>
          <p:nvPr/>
        </p:nvGrpSpPr>
        <p:grpSpPr>
          <a:xfrm>
            <a:off x="379893" y="158615"/>
            <a:ext cx="9392421" cy="709293"/>
            <a:chOff x="379893" y="158615"/>
            <a:chExt cx="9392421" cy="709293"/>
          </a:xfrm>
        </p:grpSpPr>
        <p:sp>
          <p:nvSpPr>
            <p:cNvPr id="4" name="TextBox 3">
              <a:extLst>
                <a:ext uri="{FF2B5EF4-FFF2-40B4-BE49-F238E27FC236}">
                  <a16:creationId xmlns:a16="http://schemas.microsoft.com/office/drawing/2014/main" xmlns="" id="{F7571EA2-4780-FDE8-A2B6-5239D0001809}"/>
                </a:ext>
              </a:extLst>
            </p:cNvPr>
            <p:cNvSpPr txBox="1"/>
            <p:nvPr/>
          </p:nvSpPr>
          <p:spPr>
            <a:xfrm>
              <a:off x="379893" y="158615"/>
              <a:ext cx="9392421" cy="658493"/>
            </a:xfrm>
            <a:prstGeom prst="rect">
              <a:avLst/>
            </a:prstGeom>
          </p:spPr>
          <p:txBody>
            <a:bodyPr vert="horz" lIns="91440" tIns="45720" rIns="91440" bIns="45720" rtlCol="0" anchor="ctr">
              <a:normAutofit lnSpcReduction="10000"/>
            </a:bodyPr>
            <a:lstStyle/>
            <a:p>
              <a:pPr defTabSz="914400">
                <a:lnSpc>
                  <a:spcPct val="90000"/>
                </a:lnSpc>
                <a:spcBef>
                  <a:spcPts val="1000"/>
                </a:spcBef>
                <a:spcAft>
                  <a:spcPts val="600"/>
                </a:spcAft>
              </a:pPr>
              <a:r>
                <a:rPr lang="en-US" sz="2400" b="1">
                  <a:solidFill>
                    <a:srgbClr val="374D81"/>
                  </a:solidFill>
                  <a:latin typeface="Raleway" pitchFamily="2" charset="0"/>
                  <a:cs typeface="Arial" panose="020B0604020202020204" pitchFamily="34" charset="0"/>
                </a:rPr>
                <a:t>Refunds under GST </a:t>
              </a:r>
              <a:br>
                <a:rPr lang="en-US" sz="2400" b="1">
                  <a:solidFill>
                    <a:srgbClr val="374D81"/>
                  </a:solidFill>
                  <a:latin typeface="Raleway" pitchFamily="2" charset="0"/>
                  <a:cs typeface="Arial" panose="020B0604020202020204" pitchFamily="34" charset="0"/>
                </a:rPr>
              </a:br>
              <a:r>
                <a:rPr lang="en-US" sz="1900" i="1">
                  <a:solidFill>
                    <a:srgbClr val="374D81"/>
                  </a:solidFill>
                  <a:latin typeface="Raleway" pitchFamily="2" charset="0"/>
                  <a:cs typeface="Arial" panose="020B0604020202020204" pitchFamily="34" charset="0"/>
                </a:rPr>
                <a:t>(Types of refund)</a:t>
              </a:r>
            </a:p>
          </p:txBody>
        </p:sp>
        <p:grpSp>
          <p:nvGrpSpPr>
            <p:cNvPr id="5" name="Group 4">
              <a:extLst>
                <a:ext uri="{FF2B5EF4-FFF2-40B4-BE49-F238E27FC236}">
                  <a16:creationId xmlns:a16="http://schemas.microsoft.com/office/drawing/2014/main" xmlns="" id="{4E876970-4047-4B9E-5523-0D41092C89ED}"/>
                </a:ext>
              </a:extLst>
            </p:cNvPr>
            <p:cNvGrpSpPr/>
            <p:nvPr/>
          </p:nvGrpSpPr>
          <p:grpSpPr>
            <a:xfrm>
              <a:off x="495456" y="807575"/>
              <a:ext cx="2743200" cy="60333"/>
              <a:chOff x="591751" y="962184"/>
              <a:chExt cx="2743200" cy="60333"/>
            </a:xfrm>
          </p:grpSpPr>
          <p:sp>
            <p:nvSpPr>
              <p:cNvPr id="6" name="Rectangle 5">
                <a:extLst>
                  <a:ext uri="{FF2B5EF4-FFF2-40B4-BE49-F238E27FC236}">
                    <a16:creationId xmlns:a16="http://schemas.microsoft.com/office/drawing/2014/main" xmlns="" id="{1DFA97F4-F6C6-3B9D-2B4B-C7DD2CBAED62}"/>
                  </a:ext>
                </a:extLst>
              </p:cNvPr>
              <p:cNvSpPr/>
              <p:nvPr/>
            </p:nvSpPr>
            <p:spPr>
              <a:xfrm>
                <a:off x="591751" y="962184"/>
                <a:ext cx="914400" cy="603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sp>
            <p:nvSpPr>
              <p:cNvPr id="7" name="Rectangle 6">
                <a:extLst>
                  <a:ext uri="{FF2B5EF4-FFF2-40B4-BE49-F238E27FC236}">
                    <a16:creationId xmlns:a16="http://schemas.microsoft.com/office/drawing/2014/main" xmlns="" id="{7A8A0A1B-2247-C751-4A8F-0821CE461F0D}"/>
                  </a:ext>
                </a:extLst>
              </p:cNvPr>
              <p:cNvSpPr/>
              <p:nvPr/>
            </p:nvSpPr>
            <p:spPr>
              <a:xfrm>
                <a:off x="1506151" y="962184"/>
                <a:ext cx="914400" cy="6033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sp>
            <p:nvSpPr>
              <p:cNvPr id="8" name="Rectangle 7">
                <a:extLst>
                  <a:ext uri="{FF2B5EF4-FFF2-40B4-BE49-F238E27FC236}">
                    <a16:creationId xmlns:a16="http://schemas.microsoft.com/office/drawing/2014/main" xmlns="" id="{E1F99176-2B19-512D-7076-8F21806FD3E2}"/>
                  </a:ext>
                </a:extLst>
              </p:cNvPr>
              <p:cNvSpPr/>
              <p:nvPr/>
            </p:nvSpPr>
            <p:spPr>
              <a:xfrm>
                <a:off x="2420551" y="962184"/>
                <a:ext cx="914400" cy="6033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grpSp>
      </p:grpSp>
    </p:spTree>
    <p:extLst>
      <p:ext uri="{BB962C8B-B14F-4D97-AF65-F5344CB8AC3E}">
        <p14:creationId xmlns:p14="http://schemas.microsoft.com/office/powerpoint/2010/main" val="2121849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A662DCF-9CFD-7614-5E61-5CF628DE0FD1}"/>
            </a:ext>
          </a:extLst>
        </p:cNvPr>
        <p:cNvGrpSpPr/>
        <p:nvPr/>
      </p:nvGrpSpPr>
      <p:grpSpPr>
        <a:xfrm>
          <a:off x="0" y="0"/>
          <a:ext cx="0" cy="0"/>
          <a:chOff x="0" y="0"/>
          <a:chExt cx="0" cy="0"/>
        </a:xfrm>
      </p:grpSpPr>
      <p:pic>
        <p:nvPicPr>
          <p:cNvPr id="17" name="Picture 16" descr="A logo with colorful people&#10;&#10;AI-generated content may be incorrect.">
            <a:extLst>
              <a:ext uri="{FF2B5EF4-FFF2-40B4-BE49-F238E27FC236}">
                <a16:creationId xmlns:a16="http://schemas.microsoft.com/office/drawing/2014/main" xmlns="" id="{967F8EA9-461F-145B-034B-1303629561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0275" y="-938454"/>
            <a:ext cx="2989736" cy="2989736"/>
          </a:xfrm>
          <a:prstGeom prst="rect">
            <a:avLst/>
          </a:prstGeom>
        </p:spPr>
      </p:pic>
      <p:sp>
        <p:nvSpPr>
          <p:cNvPr id="2" name="Rectangle 1">
            <a:extLst>
              <a:ext uri="{FF2B5EF4-FFF2-40B4-BE49-F238E27FC236}">
                <a16:creationId xmlns:a16="http://schemas.microsoft.com/office/drawing/2014/main" xmlns="" id="{CFAB9FE8-A0E7-BBB8-54D3-81A38C9E343D}"/>
              </a:ext>
            </a:extLst>
          </p:cNvPr>
          <p:cNvSpPr/>
          <p:nvPr/>
        </p:nvSpPr>
        <p:spPr>
          <a:xfrm>
            <a:off x="0" y="6785496"/>
            <a:ext cx="12192000" cy="72504"/>
          </a:xfrm>
          <a:prstGeom prst="rect">
            <a:avLst/>
          </a:prstGeom>
          <a:solidFill>
            <a:srgbClr val="F4812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n" panose="02020603050405020304"/>
              <a:ea typeface="+mn-ea"/>
              <a:cs typeface="+mn-cs"/>
            </a:endParaRPr>
          </a:p>
        </p:txBody>
      </p:sp>
      <p:grpSp>
        <p:nvGrpSpPr>
          <p:cNvPr id="3" name="Group 2">
            <a:extLst>
              <a:ext uri="{FF2B5EF4-FFF2-40B4-BE49-F238E27FC236}">
                <a16:creationId xmlns:a16="http://schemas.microsoft.com/office/drawing/2014/main" xmlns="" id="{E2920CF8-46FC-D2F2-C864-B1A488255226}"/>
              </a:ext>
            </a:extLst>
          </p:cNvPr>
          <p:cNvGrpSpPr/>
          <p:nvPr/>
        </p:nvGrpSpPr>
        <p:grpSpPr>
          <a:xfrm>
            <a:off x="379893" y="158615"/>
            <a:ext cx="9392421" cy="709293"/>
            <a:chOff x="379893" y="158615"/>
            <a:chExt cx="9392421" cy="709293"/>
          </a:xfrm>
        </p:grpSpPr>
        <p:sp>
          <p:nvSpPr>
            <p:cNvPr id="4" name="TextBox 3">
              <a:extLst>
                <a:ext uri="{FF2B5EF4-FFF2-40B4-BE49-F238E27FC236}">
                  <a16:creationId xmlns:a16="http://schemas.microsoft.com/office/drawing/2014/main" xmlns="" id="{FC8221C3-5C39-C80B-FBE9-C628BDFA3B45}"/>
                </a:ext>
              </a:extLst>
            </p:cNvPr>
            <p:cNvSpPr txBox="1"/>
            <p:nvPr/>
          </p:nvSpPr>
          <p:spPr>
            <a:xfrm>
              <a:off x="379893" y="158615"/>
              <a:ext cx="9392421" cy="658493"/>
            </a:xfrm>
            <a:prstGeom prst="rect">
              <a:avLst/>
            </a:prstGeom>
          </p:spPr>
          <p:txBody>
            <a:bodyPr vert="horz" lIns="91440" tIns="45720" rIns="91440" bIns="45720" rtlCol="0" anchor="ctr">
              <a:normAutofit lnSpcReduction="10000"/>
            </a:bodyPr>
            <a:lstStyle/>
            <a:p>
              <a:pPr defTabSz="914400">
                <a:lnSpc>
                  <a:spcPct val="90000"/>
                </a:lnSpc>
                <a:spcBef>
                  <a:spcPts val="1000"/>
                </a:spcBef>
                <a:spcAft>
                  <a:spcPts val="600"/>
                </a:spcAft>
              </a:pPr>
              <a:r>
                <a:rPr lang="en-US" sz="2400" b="1">
                  <a:solidFill>
                    <a:srgbClr val="374D81"/>
                  </a:solidFill>
                  <a:latin typeface="Raleway" pitchFamily="2" charset="0"/>
                  <a:cs typeface="Arial" panose="020B0604020202020204" pitchFamily="34" charset="0"/>
                </a:rPr>
                <a:t>Refunds under GST </a:t>
              </a:r>
              <a:br>
                <a:rPr lang="en-US" sz="2400" b="1">
                  <a:solidFill>
                    <a:srgbClr val="374D81"/>
                  </a:solidFill>
                  <a:latin typeface="Raleway" pitchFamily="2" charset="0"/>
                  <a:cs typeface="Arial" panose="020B0604020202020204" pitchFamily="34" charset="0"/>
                </a:rPr>
              </a:br>
              <a:r>
                <a:rPr lang="en-US" sz="1900" i="1">
                  <a:solidFill>
                    <a:srgbClr val="374D81"/>
                  </a:solidFill>
                  <a:latin typeface="Raleway" pitchFamily="2" charset="0"/>
                  <a:cs typeface="Arial" panose="020B0604020202020204" pitchFamily="34" charset="0"/>
                </a:rPr>
                <a:t>(Types of refund - portal view)</a:t>
              </a:r>
            </a:p>
          </p:txBody>
        </p:sp>
        <p:grpSp>
          <p:nvGrpSpPr>
            <p:cNvPr id="5" name="Group 4">
              <a:extLst>
                <a:ext uri="{FF2B5EF4-FFF2-40B4-BE49-F238E27FC236}">
                  <a16:creationId xmlns:a16="http://schemas.microsoft.com/office/drawing/2014/main" xmlns="" id="{06E2C92E-9248-D8C0-FD7A-9AF20D2F102C}"/>
                </a:ext>
              </a:extLst>
            </p:cNvPr>
            <p:cNvGrpSpPr/>
            <p:nvPr/>
          </p:nvGrpSpPr>
          <p:grpSpPr>
            <a:xfrm>
              <a:off x="495456" y="807575"/>
              <a:ext cx="2743200" cy="60333"/>
              <a:chOff x="591751" y="962184"/>
              <a:chExt cx="2743200" cy="60333"/>
            </a:xfrm>
          </p:grpSpPr>
          <p:sp>
            <p:nvSpPr>
              <p:cNvPr id="6" name="Rectangle 5">
                <a:extLst>
                  <a:ext uri="{FF2B5EF4-FFF2-40B4-BE49-F238E27FC236}">
                    <a16:creationId xmlns:a16="http://schemas.microsoft.com/office/drawing/2014/main" xmlns="" id="{3E629C68-DCCE-4240-7921-1F6FD1ED43C0}"/>
                  </a:ext>
                </a:extLst>
              </p:cNvPr>
              <p:cNvSpPr/>
              <p:nvPr/>
            </p:nvSpPr>
            <p:spPr>
              <a:xfrm>
                <a:off x="591751" y="962184"/>
                <a:ext cx="914400" cy="603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sp>
            <p:nvSpPr>
              <p:cNvPr id="7" name="Rectangle 6">
                <a:extLst>
                  <a:ext uri="{FF2B5EF4-FFF2-40B4-BE49-F238E27FC236}">
                    <a16:creationId xmlns:a16="http://schemas.microsoft.com/office/drawing/2014/main" xmlns="" id="{D262C631-4923-7D1C-989C-13D75046D38C}"/>
                  </a:ext>
                </a:extLst>
              </p:cNvPr>
              <p:cNvSpPr/>
              <p:nvPr/>
            </p:nvSpPr>
            <p:spPr>
              <a:xfrm>
                <a:off x="1506151" y="962184"/>
                <a:ext cx="914400" cy="6033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sp>
            <p:nvSpPr>
              <p:cNvPr id="8" name="Rectangle 7">
                <a:extLst>
                  <a:ext uri="{FF2B5EF4-FFF2-40B4-BE49-F238E27FC236}">
                    <a16:creationId xmlns:a16="http://schemas.microsoft.com/office/drawing/2014/main" xmlns="" id="{197EE528-8DB9-1388-2AA0-04F722BC9CD9}"/>
                  </a:ext>
                </a:extLst>
              </p:cNvPr>
              <p:cNvSpPr/>
              <p:nvPr/>
            </p:nvSpPr>
            <p:spPr>
              <a:xfrm>
                <a:off x="2420551" y="962184"/>
                <a:ext cx="914400" cy="6033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grpSp>
      </p:grpSp>
      <p:pic>
        <p:nvPicPr>
          <p:cNvPr id="12" name="Picture 11">
            <a:extLst>
              <a:ext uri="{FF2B5EF4-FFF2-40B4-BE49-F238E27FC236}">
                <a16:creationId xmlns:a16="http://schemas.microsoft.com/office/drawing/2014/main" xmlns="" id="{700B5061-186D-F5CA-5193-F07A3EB29AA1}"/>
              </a:ext>
            </a:extLst>
          </p:cNvPr>
          <p:cNvPicPr>
            <a:picLocks noChangeAspect="1"/>
          </p:cNvPicPr>
          <p:nvPr/>
        </p:nvPicPr>
        <p:blipFill>
          <a:blip r:embed="rId3"/>
          <a:stretch>
            <a:fillRect/>
          </a:stretch>
        </p:blipFill>
        <p:spPr>
          <a:xfrm>
            <a:off x="495456" y="1071208"/>
            <a:ext cx="11147904" cy="5409387"/>
          </a:xfrm>
          <a:prstGeom prst="rect">
            <a:avLst/>
          </a:prstGeom>
        </p:spPr>
      </p:pic>
    </p:spTree>
    <p:extLst>
      <p:ext uri="{BB962C8B-B14F-4D97-AF65-F5344CB8AC3E}">
        <p14:creationId xmlns:p14="http://schemas.microsoft.com/office/powerpoint/2010/main" val="996290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A869BA7B-1CCF-F263-9C6A-6034798AA320}"/>
              </a:ext>
            </a:extLst>
          </p:cNvPr>
          <p:cNvGraphicFramePr>
            <a:graphicFrameLocks noGrp="1"/>
          </p:cNvGraphicFramePr>
          <p:nvPr>
            <p:extLst>
              <p:ext uri="{D42A27DB-BD31-4B8C-83A1-F6EECF244321}">
                <p14:modId xmlns:p14="http://schemas.microsoft.com/office/powerpoint/2010/main" val="3688821555"/>
              </p:ext>
            </p:extLst>
          </p:nvPr>
        </p:nvGraphicFramePr>
        <p:xfrm>
          <a:off x="520797" y="1016297"/>
          <a:ext cx="10734346" cy="4571703"/>
        </p:xfrm>
        <a:graphic>
          <a:graphicData uri="http://schemas.openxmlformats.org/drawingml/2006/table">
            <a:tbl>
              <a:tblPr firstRow="1" firstCol="1" bandRow="1">
                <a:tableStyleId>{74C1A8A3-306A-4EB7-A6B1-4F7E0EB9C5D6}</a:tableStyleId>
              </a:tblPr>
              <a:tblGrid>
                <a:gridCol w="313746">
                  <a:extLst>
                    <a:ext uri="{9D8B030D-6E8A-4147-A177-3AD203B41FA5}">
                      <a16:colId xmlns:a16="http://schemas.microsoft.com/office/drawing/2014/main" xmlns="" val="4242121430"/>
                    </a:ext>
                  </a:extLst>
                </a:gridCol>
                <a:gridCol w="798224">
                  <a:extLst>
                    <a:ext uri="{9D8B030D-6E8A-4147-A177-3AD203B41FA5}">
                      <a16:colId xmlns:a16="http://schemas.microsoft.com/office/drawing/2014/main" xmlns="" val="978240910"/>
                    </a:ext>
                  </a:extLst>
                </a:gridCol>
                <a:gridCol w="3901064">
                  <a:extLst>
                    <a:ext uri="{9D8B030D-6E8A-4147-A177-3AD203B41FA5}">
                      <a16:colId xmlns:a16="http://schemas.microsoft.com/office/drawing/2014/main" xmlns="" val="1026110550"/>
                    </a:ext>
                  </a:extLst>
                </a:gridCol>
                <a:gridCol w="3687646">
                  <a:extLst>
                    <a:ext uri="{9D8B030D-6E8A-4147-A177-3AD203B41FA5}">
                      <a16:colId xmlns:a16="http://schemas.microsoft.com/office/drawing/2014/main" xmlns="" val="671164127"/>
                    </a:ext>
                  </a:extLst>
                </a:gridCol>
                <a:gridCol w="2033666">
                  <a:extLst>
                    <a:ext uri="{9D8B030D-6E8A-4147-A177-3AD203B41FA5}">
                      <a16:colId xmlns:a16="http://schemas.microsoft.com/office/drawing/2014/main" xmlns="" val="2922878422"/>
                    </a:ext>
                  </a:extLst>
                </a:gridCol>
              </a:tblGrid>
              <a:tr h="263166">
                <a:tc>
                  <a:txBody>
                    <a:bodyPr/>
                    <a:lstStyle/>
                    <a:p>
                      <a:pPr marL="0" indent="0" algn="ctr">
                        <a:lnSpc>
                          <a:spcPct val="107000"/>
                        </a:lnSpc>
                      </a:pPr>
                      <a:r>
                        <a:rPr lang="en-US" sz="1200" b="1" kern="1200">
                          <a:solidFill>
                            <a:schemeClr val="lt1"/>
                          </a:solidFill>
                          <a:effectLst/>
                          <a:latin typeface="Raleway" pitchFamily="2" charset="0"/>
                        </a:rPr>
                        <a:t>#</a:t>
                      </a:r>
                      <a:endParaRPr lang="en-IN" sz="1200" b="1" kern="1200">
                        <a:solidFill>
                          <a:schemeClr val="lt1"/>
                        </a:solidFill>
                        <a:effectLst/>
                        <a:latin typeface="Raleway" pitchFamily="2" charset="0"/>
                        <a:ea typeface="+mn-ea"/>
                        <a:cs typeface="+mn-cs"/>
                      </a:endParaRPr>
                    </a:p>
                  </a:txBody>
                  <a:tcPr marL="17788" marR="17788" marT="0" marB="0" anchor="ctr">
                    <a:solidFill>
                      <a:srgbClr val="00B0F0"/>
                    </a:solidFill>
                  </a:tcPr>
                </a:tc>
                <a:tc>
                  <a:txBody>
                    <a:bodyPr/>
                    <a:lstStyle/>
                    <a:p>
                      <a:pPr marL="0" indent="0" algn="ctr">
                        <a:lnSpc>
                          <a:spcPct val="107000"/>
                        </a:lnSpc>
                      </a:pPr>
                      <a:r>
                        <a:rPr lang="en-US" sz="1200">
                          <a:effectLst/>
                          <a:latin typeface="Raleway" pitchFamily="2" charset="0"/>
                        </a:rPr>
                        <a:t>Forms</a:t>
                      </a:r>
                      <a:endParaRPr lang="en-IN" sz="1200">
                        <a:effectLst/>
                        <a:latin typeface="Raleway" pitchFamily="2" charset="0"/>
                        <a:ea typeface="Calibri" panose="020F0502020204030204" pitchFamily="34" charset="0"/>
                        <a:cs typeface="Times New Roman" panose="02020603050405020304" pitchFamily="18" charset="0"/>
                      </a:endParaRPr>
                    </a:p>
                  </a:txBody>
                  <a:tcPr marL="17788" marR="17788" marT="0" marB="0" anchor="ctr">
                    <a:solidFill>
                      <a:srgbClr val="00B0F0"/>
                    </a:solidFill>
                  </a:tcPr>
                </a:tc>
                <a:tc>
                  <a:txBody>
                    <a:bodyPr/>
                    <a:lstStyle/>
                    <a:p>
                      <a:pPr marL="0" indent="0" algn="ctr">
                        <a:lnSpc>
                          <a:spcPct val="107000"/>
                        </a:lnSpc>
                      </a:pPr>
                      <a:r>
                        <a:rPr lang="en-US" sz="1200">
                          <a:effectLst/>
                          <a:latin typeface="Raleway" pitchFamily="2" charset="0"/>
                        </a:rPr>
                        <a:t>Details</a:t>
                      </a:r>
                      <a:endParaRPr lang="en-IN" sz="1200">
                        <a:effectLst/>
                        <a:latin typeface="Raleway" pitchFamily="2" charset="0"/>
                        <a:ea typeface="Calibri" panose="020F0502020204030204" pitchFamily="34" charset="0"/>
                        <a:cs typeface="Times New Roman" panose="02020603050405020304" pitchFamily="18" charset="0"/>
                      </a:endParaRPr>
                    </a:p>
                  </a:txBody>
                  <a:tcPr marL="17788" marR="17788" marT="0" marB="0" anchor="ctr">
                    <a:solidFill>
                      <a:srgbClr val="00B0F0"/>
                    </a:solidFill>
                  </a:tcPr>
                </a:tc>
                <a:tc>
                  <a:txBody>
                    <a:bodyPr/>
                    <a:lstStyle/>
                    <a:p>
                      <a:pPr marL="0" indent="0" algn="ctr">
                        <a:lnSpc>
                          <a:spcPct val="107000"/>
                        </a:lnSpc>
                      </a:pPr>
                      <a:r>
                        <a:rPr lang="en-US" sz="1200">
                          <a:effectLst/>
                          <a:latin typeface="Raleway" pitchFamily="2" charset="0"/>
                        </a:rPr>
                        <a:t>Timeline</a:t>
                      </a:r>
                      <a:endParaRPr lang="en-IN" sz="1200">
                        <a:effectLst/>
                        <a:latin typeface="Raleway" pitchFamily="2" charset="0"/>
                        <a:ea typeface="Calibri" panose="020F0502020204030204" pitchFamily="34" charset="0"/>
                        <a:cs typeface="Times New Roman" panose="02020603050405020304" pitchFamily="18" charset="0"/>
                      </a:endParaRPr>
                    </a:p>
                  </a:txBody>
                  <a:tcPr marL="17788" marR="17788" marT="0" marB="0" anchor="ctr">
                    <a:solidFill>
                      <a:srgbClr val="00B0F0"/>
                    </a:solidFill>
                  </a:tcPr>
                </a:tc>
                <a:tc>
                  <a:txBody>
                    <a:bodyPr/>
                    <a:lstStyle/>
                    <a:p>
                      <a:pPr marL="0" indent="0" algn="ctr">
                        <a:lnSpc>
                          <a:spcPct val="107000"/>
                        </a:lnSpc>
                        <a:spcAft>
                          <a:spcPts val="800"/>
                        </a:spcAft>
                      </a:pPr>
                      <a:r>
                        <a:rPr lang="en-US" sz="1200">
                          <a:effectLst/>
                          <a:latin typeface="Raleway" pitchFamily="2" charset="0"/>
                        </a:rPr>
                        <a:t>Provisions</a:t>
                      </a:r>
                      <a:endParaRPr lang="en-IN" sz="1200">
                        <a:effectLst/>
                        <a:latin typeface="Raleway" pitchFamily="2" charset="0"/>
                        <a:ea typeface="Calibri" panose="020F0502020204030204" pitchFamily="34" charset="0"/>
                        <a:cs typeface="Times New Roman" panose="02020603050405020304" pitchFamily="18" charset="0"/>
                      </a:endParaRPr>
                    </a:p>
                  </a:txBody>
                  <a:tcPr marL="17788" marR="17788" marT="0" marB="0" anchor="ctr">
                    <a:solidFill>
                      <a:srgbClr val="00B0F0"/>
                    </a:solidFill>
                  </a:tcPr>
                </a:tc>
                <a:extLst>
                  <a:ext uri="{0D108BD9-81ED-4DB2-BD59-A6C34878D82A}">
                    <a16:rowId xmlns:a16="http://schemas.microsoft.com/office/drawing/2014/main" xmlns="" val="4098355803"/>
                  </a:ext>
                </a:extLst>
              </a:tr>
              <a:tr h="337646">
                <a:tc>
                  <a:txBody>
                    <a:bodyPr/>
                    <a:lstStyle/>
                    <a:p>
                      <a:pPr marL="0" indent="0" algn="ctr">
                        <a:lnSpc>
                          <a:spcPct val="107000"/>
                        </a:lnSpc>
                      </a:pPr>
                      <a:r>
                        <a:rPr lang="en-US" sz="1200" b="0">
                          <a:solidFill>
                            <a:schemeClr val="tx1"/>
                          </a:solidFill>
                          <a:effectLst/>
                          <a:latin typeface="Raleway" pitchFamily="2" charset="0"/>
                        </a:rPr>
                        <a:t>1</a:t>
                      </a:r>
                      <a:endParaRPr lang="en-IN" sz="1200" b="0">
                        <a:solidFill>
                          <a:schemeClr val="tx1"/>
                        </a:solidFill>
                        <a:effectLst/>
                        <a:latin typeface="Raleway" pitchFamily="2" charset="0"/>
                        <a:ea typeface="Calibri" panose="020F0502020204030204" pitchFamily="34" charset="0"/>
                        <a:cs typeface="Times New Roman" panose="02020603050405020304" pitchFamily="18" charset="0"/>
                      </a:endParaRPr>
                    </a:p>
                  </a:txBody>
                  <a:tcPr marL="17788" marR="17788" marT="0" marB="0" anchor="ctr">
                    <a:solidFill>
                      <a:srgbClr val="E7E7E7"/>
                    </a:solidFill>
                  </a:tcPr>
                </a:tc>
                <a:tc>
                  <a:txBody>
                    <a:bodyPr/>
                    <a:lstStyle/>
                    <a:p>
                      <a:pPr marL="0" indent="0" algn="ctr">
                        <a:lnSpc>
                          <a:spcPct val="107000"/>
                        </a:lnSpc>
                      </a:pPr>
                      <a:r>
                        <a:rPr lang="en-US" sz="1200">
                          <a:effectLst/>
                          <a:latin typeface="Raleway" pitchFamily="2" charset="0"/>
                        </a:rPr>
                        <a:t>RFD-01</a:t>
                      </a:r>
                      <a:endParaRPr lang="en-IN" sz="1200">
                        <a:effectLst/>
                        <a:latin typeface="Raleway" pitchFamily="2" charset="0"/>
                        <a:ea typeface="Calibri" panose="020F0502020204030204" pitchFamily="34" charset="0"/>
                        <a:cs typeface="Times New Roman" panose="02020603050405020304" pitchFamily="18" charset="0"/>
                      </a:endParaRPr>
                    </a:p>
                  </a:txBody>
                  <a:tcPr marL="17788" marR="17788" marT="0" marB="0" anchor="ctr"/>
                </a:tc>
                <a:tc>
                  <a:txBody>
                    <a:bodyPr/>
                    <a:lstStyle/>
                    <a:p>
                      <a:pPr marL="0" indent="0">
                        <a:lnSpc>
                          <a:spcPct val="107000"/>
                        </a:lnSpc>
                      </a:pPr>
                      <a:r>
                        <a:rPr lang="en-US" sz="1200">
                          <a:effectLst/>
                          <a:latin typeface="Raleway" pitchFamily="2" charset="0"/>
                        </a:rPr>
                        <a:t>Refund application</a:t>
                      </a:r>
                      <a:endParaRPr lang="en-IN" sz="1200">
                        <a:effectLst/>
                        <a:latin typeface="Raleway" pitchFamily="2" charset="0"/>
                        <a:ea typeface="Calibri" panose="020F0502020204030204" pitchFamily="34" charset="0"/>
                        <a:cs typeface="Times New Roman" panose="02020603050405020304" pitchFamily="18" charset="0"/>
                      </a:endParaRPr>
                    </a:p>
                  </a:txBody>
                  <a:tcPr marL="17788" marR="17788" marT="0" marB="0" anchor="ctr"/>
                </a:tc>
                <a:tc>
                  <a:txBody>
                    <a:bodyPr/>
                    <a:lstStyle/>
                    <a:p>
                      <a:pPr marL="0" indent="0">
                        <a:lnSpc>
                          <a:spcPct val="107000"/>
                        </a:lnSpc>
                      </a:pPr>
                      <a:r>
                        <a:rPr lang="en-US" sz="1200" b="1">
                          <a:effectLst/>
                          <a:latin typeface="Raleway" pitchFamily="2" charset="0"/>
                        </a:rPr>
                        <a:t>2 years</a:t>
                      </a:r>
                      <a:r>
                        <a:rPr lang="en-US" sz="1200">
                          <a:effectLst/>
                          <a:latin typeface="Raleway" pitchFamily="2" charset="0"/>
                        </a:rPr>
                        <a:t> from the relevant date</a:t>
                      </a:r>
                      <a:endParaRPr lang="en-IN" sz="1200">
                        <a:effectLst/>
                        <a:latin typeface="Raleway" pitchFamily="2" charset="0"/>
                        <a:ea typeface="Calibri" panose="020F0502020204030204" pitchFamily="34" charset="0"/>
                        <a:cs typeface="Times New Roman" panose="02020603050405020304" pitchFamily="18" charset="0"/>
                      </a:endParaRPr>
                    </a:p>
                  </a:txBody>
                  <a:tcPr marL="17788" marR="17788" marT="0" marB="0" anchor="ctr"/>
                </a:tc>
                <a:tc>
                  <a:txBody>
                    <a:bodyPr/>
                    <a:lstStyle/>
                    <a:p>
                      <a:pPr marL="457200">
                        <a:lnSpc>
                          <a:spcPct val="107000"/>
                        </a:lnSpc>
                        <a:spcAft>
                          <a:spcPts val="800"/>
                        </a:spcAft>
                      </a:pPr>
                      <a:r>
                        <a:rPr lang="en-US" sz="1200">
                          <a:effectLst/>
                          <a:latin typeface="Raleway" pitchFamily="2" charset="0"/>
                        </a:rPr>
                        <a:t> </a:t>
                      </a:r>
                      <a:endParaRPr lang="en-IN" sz="1200">
                        <a:effectLst/>
                        <a:latin typeface="Raleway" pitchFamily="2" charset="0"/>
                        <a:ea typeface="Calibri" panose="020F0502020204030204" pitchFamily="34" charset="0"/>
                        <a:cs typeface="Times New Roman" panose="02020603050405020304" pitchFamily="18" charset="0"/>
                      </a:endParaRPr>
                    </a:p>
                  </a:txBody>
                  <a:tcPr marL="17788" marR="17788" marT="0" marB="0" anchor="ctr"/>
                </a:tc>
                <a:extLst>
                  <a:ext uri="{0D108BD9-81ED-4DB2-BD59-A6C34878D82A}">
                    <a16:rowId xmlns:a16="http://schemas.microsoft.com/office/drawing/2014/main" xmlns="" val="2345202350"/>
                  </a:ext>
                </a:extLst>
              </a:tr>
              <a:tr h="335624">
                <a:tc>
                  <a:txBody>
                    <a:bodyPr/>
                    <a:lstStyle/>
                    <a:p>
                      <a:pPr marL="0" indent="0" algn="ctr" defTabSz="914400" rtl="0" eaLnBrk="1" latinLnBrk="0" hangingPunct="1">
                        <a:lnSpc>
                          <a:spcPct val="107000"/>
                        </a:lnSpc>
                      </a:pPr>
                      <a:r>
                        <a:rPr lang="en-US" sz="1200" b="0" kern="1200">
                          <a:solidFill>
                            <a:schemeClr val="tx1"/>
                          </a:solidFill>
                          <a:effectLst/>
                          <a:latin typeface="Raleway" pitchFamily="2" charset="0"/>
                        </a:rPr>
                        <a:t>2</a:t>
                      </a:r>
                      <a:endParaRPr lang="en-IN" sz="1200" b="0" kern="1200">
                        <a:solidFill>
                          <a:schemeClr val="tx1"/>
                        </a:solidFill>
                        <a:effectLst/>
                        <a:latin typeface="Raleway" pitchFamily="2" charset="0"/>
                        <a:ea typeface="+mn-ea"/>
                        <a:cs typeface="+mn-cs"/>
                      </a:endParaRPr>
                    </a:p>
                  </a:txBody>
                  <a:tcPr marL="17788" marR="17788" marT="0" marB="0" anchor="ctr">
                    <a:solidFill>
                      <a:srgbClr val="FFFFFF"/>
                    </a:solidFill>
                  </a:tcPr>
                </a:tc>
                <a:tc>
                  <a:txBody>
                    <a:bodyPr/>
                    <a:lstStyle/>
                    <a:p>
                      <a:pPr marL="0" indent="0" algn="ctr" defTabSz="914400" rtl="0" eaLnBrk="1" latinLnBrk="0" hangingPunct="1">
                        <a:lnSpc>
                          <a:spcPct val="107000"/>
                        </a:lnSpc>
                      </a:pPr>
                      <a:r>
                        <a:rPr lang="en-US" sz="1200" kern="1200">
                          <a:solidFill>
                            <a:schemeClr val="dk1"/>
                          </a:solidFill>
                          <a:effectLst/>
                          <a:latin typeface="Raleway" pitchFamily="2" charset="0"/>
                        </a:rPr>
                        <a:t>RFD-02</a:t>
                      </a:r>
                      <a:endParaRPr lang="en-IN" sz="1200" kern="1200">
                        <a:solidFill>
                          <a:schemeClr val="dk1"/>
                        </a:solidFill>
                        <a:effectLst/>
                        <a:latin typeface="Raleway" pitchFamily="2" charset="0"/>
                        <a:ea typeface="+mn-ea"/>
                        <a:cs typeface="+mn-cs"/>
                      </a:endParaRPr>
                    </a:p>
                  </a:txBody>
                  <a:tcPr marL="17788" marR="17788" marT="0" marB="0" anchor="ctr"/>
                </a:tc>
                <a:tc>
                  <a:txBody>
                    <a:bodyPr/>
                    <a:lstStyle/>
                    <a:p>
                      <a:pPr marL="0" indent="0" algn="l" defTabSz="914400" rtl="0" eaLnBrk="1" latinLnBrk="0" hangingPunct="1">
                        <a:lnSpc>
                          <a:spcPct val="107000"/>
                        </a:lnSpc>
                      </a:pPr>
                      <a:r>
                        <a:rPr lang="en-US" sz="1200" kern="1200">
                          <a:solidFill>
                            <a:schemeClr val="dk1"/>
                          </a:solidFill>
                          <a:effectLst/>
                          <a:latin typeface="Raleway" pitchFamily="2" charset="0"/>
                        </a:rPr>
                        <a:t>Acknowledgment</a:t>
                      </a:r>
                      <a:endParaRPr lang="en-IN" sz="1200" kern="1200">
                        <a:solidFill>
                          <a:schemeClr val="dk1"/>
                        </a:solidFill>
                        <a:effectLst/>
                        <a:latin typeface="Raleway" pitchFamily="2" charset="0"/>
                        <a:ea typeface="+mn-ea"/>
                        <a:cs typeface="+mn-cs"/>
                      </a:endParaRPr>
                    </a:p>
                  </a:txBody>
                  <a:tcPr marL="17788" marR="17788" marT="0" marB="0" anchor="ctr"/>
                </a:tc>
                <a:tc>
                  <a:txBody>
                    <a:bodyPr/>
                    <a:lstStyle/>
                    <a:p>
                      <a:pPr marL="0" indent="0" algn="l" defTabSz="914400" rtl="0" eaLnBrk="1" latinLnBrk="0" hangingPunct="1">
                        <a:lnSpc>
                          <a:spcPct val="107000"/>
                        </a:lnSpc>
                      </a:pPr>
                      <a:r>
                        <a:rPr lang="en-US" sz="1200" b="1" kern="1200">
                          <a:solidFill>
                            <a:schemeClr val="dk1"/>
                          </a:solidFill>
                          <a:effectLst/>
                          <a:latin typeface="Raleway" pitchFamily="2" charset="0"/>
                        </a:rPr>
                        <a:t>15 days</a:t>
                      </a:r>
                      <a:r>
                        <a:rPr lang="en-US" sz="1200" kern="1200">
                          <a:solidFill>
                            <a:schemeClr val="dk1"/>
                          </a:solidFill>
                          <a:effectLst/>
                          <a:latin typeface="Raleway" pitchFamily="2" charset="0"/>
                        </a:rPr>
                        <a:t> from the date of application</a:t>
                      </a:r>
                      <a:endParaRPr lang="en-IN" sz="1200" kern="1200">
                        <a:solidFill>
                          <a:schemeClr val="dk1"/>
                        </a:solidFill>
                        <a:effectLst/>
                        <a:latin typeface="Raleway" pitchFamily="2" charset="0"/>
                        <a:ea typeface="+mn-ea"/>
                        <a:cs typeface="+mn-cs"/>
                      </a:endParaRPr>
                    </a:p>
                  </a:txBody>
                  <a:tcPr marL="17788" marR="17788" marT="0" marB="0" anchor="ctr"/>
                </a:tc>
                <a:tc>
                  <a:txBody>
                    <a:bodyPr/>
                    <a:lstStyle/>
                    <a:p>
                      <a:pPr marL="0" indent="0">
                        <a:lnSpc>
                          <a:spcPct val="107000"/>
                        </a:lnSpc>
                        <a:spcAft>
                          <a:spcPts val="800"/>
                        </a:spcAft>
                      </a:pPr>
                      <a:r>
                        <a:rPr lang="en-US" sz="1200">
                          <a:effectLst/>
                          <a:latin typeface="Raleway" pitchFamily="2" charset="0"/>
                        </a:rPr>
                        <a:t>Rules 90(1) &amp; Rule 90 (2)</a:t>
                      </a:r>
                      <a:endParaRPr lang="en-IN" sz="1200">
                        <a:effectLst/>
                        <a:latin typeface="Raleway" pitchFamily="2" charset="0"/>
                        <a:ea typeface="Calibri" panose="020F0502020204030204" pitchFamily="34" charset="0"/>
                        <a:cs typeface="Times New Roman" panose="02020603050405020304" pitchFamily="18" charset="0"/>
                      </a:endParaRPr>
                    </a:p>
                  </a:txBody>
                  <a:tcPr marL="17788" marR="17788" marT="0" marB="0" anchor="ctr"/>
                </a:tc>
                <a:extLst>
                  <a:ext uri="{0D108BD9-81ED-4DB2-BD59-A6C34878D82A}">
                    <a16:rowId xmlns:a16="http://schemas.microsoft.com/office/drawing/2014/main" xmlns="" val="1145387910"/>
                  </a:ext>
                </a:extLst>
              </a:tr>
              <a:tr h="357132">
                <a:tc>
                  <a:txBody>
                    <a:bodyPr/>
                    <a:lstStyle/>
                    <a:p>
                      <a:pPr marL="0" indent="0" algn="ctr" defTabSz="914400" rtl="0" eaLnBrk="1" latinLnBrk="0" hangingPunct="1">
                        <a:lnSpc>
                          <a:spcPct val="107000"/>
                        </a:lnSpc>
                      </a:pPr>
                      <a:r>
                        <a:rPr lang="en-US" sz="1200" b="0" kern="1200">
                          <a:solidFill>
                            <a:schemeClr val="tx1"/>
                          </a:solidFill>
                          <a:effectLst/>
                          <a:latin typeface="Raleway" pitchFamily="2" charset="0"/>
                        </a:rPr>
                        <a:t>3</a:t>
                      </a:r>
                      <a:endParaRPr lang="en-IN" sz="1200" b="0" kern="1200">
                        <a:solidFill>
                          <a:schemeClr val="tx1"/>
                        </a:solidFill>
                        <a:effectLst/>
                        <a:latin typeface="Raleway" pitchFamily="2" charset="0"/>
                        <a:ea typeface="+mn-ea"/>
                        <a:cs typeface="+mn-cs"/>
                      </a:endParaRPr>
                    </a:p>
                  </a:txBody>
                  <a:tcPr marL="17788" marR="17788" marT="0" marB="0" anchor="ctr">
                    <a:solidFill>
                      <a:srgbClr val="E7E7E7"/>
                    </a:solidFill>
                  </a:tcPr>
                </a:tc>
                <a:tc>
                  <a:txBody>
                    <a:bodyPr/>
                    <a:lstStyle/>
                    <a:p>
                      <a:pPr marL="0" indent="0" algn="ctr" defTabSz="914400" rtl="0" eaLnBrk="1" latinLnBrk="0" hangingPunct="1">
                        <a:lnSpc>
                          <a:spcPct val="107000"/>
                        </a:lnSpc>
                      </a:pPr>
                      <a:r>
                        <a:rPr lang="en-US" sz="1200" kern="1200">
                          <a:solidFill>
                            <a:schemeClr val="dk1"/>
                          </a:solidFill>
                          <a:effectLst/>
                          <a:latin typeface="Raleway" pitchFamily="2" charset="0"/>
                        </a:rPr>
                        <a:t>RFD-03</a:t>
                      </a:r>
                      <a:endParaRPr lang="en-IN" sz="1200" kern="1200">
                        <a:solidFill>
                          <a:schemeClr val="dk1"/>
                        </a:solidFill>
                        <a:effectLst/>
                        <a:latin typeface="Raleway" pitchFamily="2" charset="0"/>
                        <a:ea typeface="+mn-ea"/>
                        <a:cs typeface="+mn-cs"/>
                      </a:endParaRPr>
                    </a:p>
                  </a:txBody>
                  <a:tcPr marL="17788" marR="17788" marT="0" marB="0" anchor="ctr"/>
                </a:tc>
                <a:tc>
                  <a:txBody>
                    <a:bodyPr/>
                    <a:lstStyle/>
                    <a:p>
                      <a:pPr marL="0" indent="0" algn="l" defTabSz="914400" rtl="0" eaLnBrk="1" latinLnBrk="0" hangingPunct="1">
                        <a:lnSpc>
                          <a:spcPct val="107000"/>
                        </a:lnSpc>
                      </a:pPr>
                      <a:r>
                        <a:rPr lang="en-US" sz="1200" kern="1200">
                          <a:solidFill>
                            <a:schemeClr val="dk1"/>
                          </a:solidFill>
                          <a:effectLst/>
                          <a:latin typeface="Raleway" pitchFamily="2" charset="0"/>
                        </a:rPr>
                        <a:t>Deficiency memo</a:t>
                      </a:r>
                      <a:endParaRPr lang="en-IN" sz="1200" kern="1200">
                        <a:solidFill>
                          <a:schemeClr val="dk1"/>
                        </a:solidFill>
                        <a:effectLst/>
                        <a:latin typeface="Raleway" pitchFamily="2" charset="0"/>
                        <a:ea typeface="+mn-ea"/>
                        <a:cs typeface="+mn-cs"/>
                      </a:endParaRPr>
                    </a:p>
                  </a:txBody>
                  <a:tcPr marL="17788" marR="17788" marT="0" marB="0" anchor="ctr"/>
                </a:tc>
                <a:tc>
                  <a:txBody>
                    <a:bodyPr/>
                    <a:lstStyle/>
                    <a:p>
                      <a:pPr marL="0" indent="0" algn="l" defTabSz="914400" rtl="0" eaLnBrk="1" latinLnBrk="0" hangingPunct="1">
                        <a:lnSpc>
                          <a:spcPct val="107000"/>
                        </a:lnSpc>
                      </a:pPr>
                      <a:r>
                        <a:rPr lang="en-US" sz="1200" b="1" kern="1200">
                          <a:solidFill>
                            <a:schemeClr val="dk1"/>
                          </a:solidFill>
                          <a:effectLst/>
                          <a:latin typeface="Raleway" pitchFamily="2" charset="0"/>
                        </a:rPr>
                        <a:t>15 days</a:t>
                      </a:r>
                      <a:r>
                        <a:rPr lang="en-US" sz="1200" kern="1200">
                          <a:solidFill>
                            <a:schemeClr val="dk1"/>
                          </a:solidFill>
                          <a:effectLst/>
                          <a:latin typeface="Raleway" pitchFamily="2" charset="0"/>
                        </a:rPr>
                        <a:t> from the date of application</a:t>
                      </a:r>
                      <a:endParaRPr lang="en-IN" sz="1200" kern="1200">
                        <a:solidFill>
                          <a:schemeClr val="dk1"/>
                        </a:solidFill>
                        <a:effectLst/>
                        <a:latin typeface="Raleway" pitchFamily="2" charset="0"/>
                        <a:ea typeface="+mn-ea"/>
                        <a:cs typeface="+mn-cs"/>
                      </a:endParaRPr>
                    </a:p>
                  </a:txBody>
                  <a:tcPr marL="17788" marR="17788" marT="0" marB="0" anchor="ctr"/>
                </a:tc>
                <a:tc>
                  <a:txBody>
                    <a:bodyPr/>
                    <a:lstStyle/>
                    <a:p>
                      <a:pPr marL="0" indent="0" algn="l" defTabSz="914400" rtl="0" eaLnBrk="1" latinLnBrk="0" hangingPunct="1">
                        <a:lnSpc>
                          <a:spcPct val="107000"/>
                        </a:lnSpc>
                        <a:spcAft>
                          <a:spcPts val="800"/>
                        </a:spcAft>
                      </a:pPr>
                      <a:r>
                        <a:rPr lang="en-US" sz="1200" kern="1200">
                          <a:solidFill>
                            <a:schemeClr val="dk1"/>
                          </a:solidFill>
                          <a:effectLst/>
                          <a:latin typeface="Raleway" pitchFamily="2" charset="0"/>
                        </a:rPr>
                        <a:t>Rule 90 (3)</a:t>
                      </a:r>
                      <a:endParaRPr lang="en-IN" sz="1200" kern="1200">
                        <a:solidFill>
                          <a:schemeClr val="dk1"/>
                        </a:solidFill>
                        <a:effectLst/>
                        <a:latin typeface="Raleway" pitchFamily="2" charset="0"/>
                        <a:ea typeface="+mn-ea"/>
                        <a:cs typeface="+mn-cs"/>
                      </a:endParaRPr>
                    </a:p>
                  </a:txBody>
                  <a:tcPr marL="17788" marR="17788" marT="0" marB="0" anchor="ctr"/>
                </a:tc>
                <a:extLst>
                  <a:ext uri="{0D108BD9-81ED-4DB2-BD59-A6C34878D82A}">
                    <a16:rowId xmlns:a16="http://schemas.microsoft.com/office/drawing/2014/main" xmlns="" val="3029028510"/>
                  </a:ext>
                </a:extLst>
              </a:tr>
              <a:tr h="416826">
                <a:tc>
                  <a:txBody>
                    <a:bodyPr/>
                    <a:lstStyle/>
                    <a:p>
                      <a:pPr marL="0" indent="0" algn="ctr" defTabSz="914400" rtl="0" eaLnBrk="1" latinLnBrk="0" hangingPunct="1">
                        <a:lnSpc>
                          <a:spcPct val="107000"/>
                        </a:lnSpc>
                      </a:pPr>
                      <a:r>
                        <a:rPr lang="en-US" sz="1200" b="0" kern="1200">
                          <a:solidFill>
                            <a:schemeClr val="tx1"/>
                          </a:solidFill>
                          <a:effectLst/>
                          <a:latin typeface="Raleway" pitchFamily="2" charset="0"/>
                        </a:rPr>
                        <a:t>4</a:t>
                      </a:r>
                      <a:endParaRPr lang="en-IN" sz="1200" b="0" kern="1200">
                        <a:solidFill>
                          <a:schemeClr val="tx1"/>
                        </a:solidFill>
                        <a:effectLst/>
                        <a:latin typeface="Raleway" pitchFamily="2" charset="0"/>
                        <a:ea typeface="+mn-ea"/>
                        <a:cs typeface="+mn-cs"/>
                      </a:endParaRPr>
                    </a:p>
                  </a:txBody>
                  <a:tcPr marL="17788" marR="17788" marT="0" marB="0" anchor="ctr">
                    <a:solidFill>
                      <a:srgbClr val="FFFFFF"/>
                    </a:solidFill>
                  </a:tcPr>
                </a:tc>
                <a:tc>
                  <a:txBody>
                    <a:bodyPr/>
                    <a:lstStyle/>
                    <a:p>
                      <a:pPr marL="0" indent="0" algn="ctr" defTabSz="914400" rtl="0" eaLnBrk="1" latinLnBrk="0" hangingPunct="1">
                        <a:lnSpc>
                          <a:spcPct val="107000"/>
                        </a:lnSpc>
                      </a:pPr>
                      <a:r>
                        <a:rPr lang="en-US" sz="1200" kern="1200">
                          <a:solidFill>
                            <a:schemeClr val="dk1"/>
                          </a:solidFill>
                          <a:effectLst/>
                          <a:latin typeface="Raleway" pitchFamily="2" charset="0"/>
                        </a:rPr>
                        <a:t>RFD-04</a:t>
                      </a:r>
                      <a:endParaRPr lang="en-IN" sz="1200" kern="1200">
                        <a:solidFill>
                          <a:schemeClr val="dk1"/>
                        </a:solidFill>
                        <a:effectLst/>
                        <a:latin typeface="Raleway" pitchFamily="2" charset="0"/>
                        <a:ea typeface="+mn-ea"/>
                        <a:cs typeface="+mn-cs"/>
                      </a:endParaRPr>
                    </a:p>
                  </a:txBody>
                  <a:tcPr marL="17788" marR="17788" marT="0" marB="0" anchor="ctr"/>
                </a:tc>
                <a:tc>
                  <a:txBody>
                    <a:bodyPr/>
                    <a:lstStyle/>
                    <a:p>
                      <a:pPr marL="0" indent="0" algn="l" defTabSz="914400" rtl="0" eaLnBrk="1" latinLnBrk="0" hangingPunct="1">
                        <a:lnSpc>
                          <a:spcPct val="107000"/>
                        </a:lnSpc>
                      </a:pPr>
                      <a:r>
                        <a:rPr lang="en-US" sz="1200" kern="1200">
                          <a:solidFill>
                            <a:schemeClr val="dk1"/>
                          </a:solidFill>
                          <a:effectLst/>
                          <a:latin typeface="Raleway" pitchFamily="2" charset="0"/>
                        </a:rPr>
                        <a:t>Provisional refund order</a:t>
                      </a:r>
                      <a:endParaRPr lang="en-IN" sz="1200" kern="1200">
                        <a:solidFill>
                          <a:schemeClr val="dk1"/>
                        </a:solidFill>
                        <a:effectLst/>
                        <a:latin typeface="Raleway" pitchFamily="2" charset="0"/>
                        <a:ea typeface="+mn-ea"/>
                        <a:cs typeface="+mn-cs"/>
                      </a:endParaRPr>
                    </a:p>
                  </a:txBody>
                  <a:tcPr marL="17788" marR="17788" marT="0" marB="0" anchor="ctr"/>
                </a:tc>
                <a:tc>
                  <a:txBody>
                    <a:bodyPr/>
                    <a:lstStyle/>
                    <a:p>
                      <a:pPr marL="0" indent="0" algn="l" defTabSz="914400" rtl="0" eaLnBrk="1" latinLnBrk="0" hangingPunct="1">
                        <a:lnSpc>
                          <a:spcPct val="107000"/>
                        </a:lnSpc>
                      </a:pPr>
                      <a:r>
                        <a:rPr lang="en-US" sz="1200" b="1" kern="1200">
                          <a:solidFill>
                            <a:schemeClr val="dk1"/>
                          </a:solidFill>
                          <a:effectLst/>
                          <a:latin typeface="Raleway" pitchFamily="2" charset="0"/>
                        </a:rPr>
                        <a:t>7 days</a:t>
                      </a:r>
                      <a:r>
                        <a:rPr lang="en-US" sz="1200" kern="1200">
                          <a:solidFill>
                            <a:schemeClr val="dk1"/>
                          </a:solidFill>
                          <a:effectLst/>
                          <a:latin typeface="Raleway" pitchFamily="2" charset="0"/>
                        </a:rPr>
                        <a:t> from the date of issuance of RFD – 02 – Sanction 90%</a:t>
                      </a:r>
                      <a:endParaRPr lang="en-IN" sz="1200" kern="1200">
                        <a:solidFill>
                          <a:schemeClr val="dk1"/>
                        </a:solidFill>
                        <a:effectLst/>
                        <a:latin typeface="Raleway" pitchFamily="2" charset="0"/>
                        <a:ea typeface="+mn-ea"/>
                        <a:cs typeface="+mn-cs"/>
                      </a:endParaRPr>
                    </a:p>
                  </a:txBody>
                  <a:tcPr marL="17788" marR="17788" marT="0" marB="0" anchor="ctr"/>
                </a:tc>
                <a:tc>
                  <a:txBody>
                    <a:bodyPr/>
                    <a:lstStyle/>
                    <a:p>
                      <a:pPr marL="0" indent="0" algn="l" defTabSz="914400" rtl="0" eaLnBrk="1" latinLnBrk="0" hangingPunct="1">
                        <a:lnSpc>
                          <a:spcPct val="107000"/>
                        </a:lnSpc>
                        <a:spcAft>
                          <a:spcPts val="800"/>
                        </a:spcAft>
                      </a:pPr>
                      <a:r>
                        <a:rPr lang="en-US" sz="1200" kern="1200">
                          <a:solidFill>
                            <a:schemeClr val="dk1"/>
                          </a:solidFill>
                          <a:effectLst/>
                          <a:latin typeface="Raleway" pitchFamily="2" charset="0"/>
                        </a:rPr>
                        <a:t>Rule 91 (2)</a:t>
                      </a:r>
                      <a:endParaRPr lang="en-IN" sz="1200" kern="1200">
                        <a:solidFill>
                          <a:schemeClr val="dk1"/>
                        </a:solidFill>
                        <a:effectLst/>
                        <a:latin typeface="Raleway" pitchFamily="2" charset="0"/>
                        <a:ea typeface="+mn-ea"/>
                        <a:cs typeface="+mn-cs"/>
                      </a:endParaRPr>
                    </a:p>
                  </a:txBody>
                  <a:tcPr marL="17788" marR="17788" marT="0" marB="0" anchor="ctr"/>
                </a:tc>
                <a:extLst>
                  <a:ext uri="{0D108BD9-81ED-4DB2-BD59-A6C34878D82A}">
                    <a16:rowId xmlns:a16="http://schemas.microsoft.com/office/drawing/2014/main" xmlns="" val="2363540026"/>
                  </a:ext>
                </a:extLst>
              </a:tr>
              <a:tr h="275228">
                <a:tc>
                  <a:txBody>
                    <a:bodyPr/>
                    <a:lstStyle/>
                    <a:p>
                      <a:pPr marL="0" indent="0" algn="ctr" defTabSz="914400" rtl="0" eaLnBrk="1" latinLnBrk="0" hangingPunct="1">
                        <a:lnSpc>
                          <a:spcPct val="107000"/>
                        </a:lnSpc>
                      </a:pPr>
                      <a:r>
                        <a:rPr lang="en-US" sz="1200" b="0" kern="1200">
                          <a:solidFill>
                            <a:schemeClr val="tx1"/>
                          </a:solidFill>
                          <a:effectLst/>
                          <a:latin typeface="Raleway" pitchFamily="2" charset="0"/>
                          <a:ea typeface="+mn-ea"/>
                          <a:cs typeface="+mn-cs"/>
                        </a:rPr>
                        <a:t>5</a:t>
                      </a:r>
                      <a:endParaRPr lang="en-IN" sz="1200" b="0" kern="1200">
                        <a:solidFill>
                          <a:schemeClr val="tx1"/>
                        </a:solidFill>
                        <a:effectLst/>
                        <a:latin typeface="Raleway" pitchFamily="2" charset="0"/>
                        <a:ea typeface="+mn-ea"/>
                        <a:cs typeface="+mn-cs"/>
                      </a:endParaRPr>
                    </a:p>
                  </a:txBody>
                  <a:tcPr marL="17788" marR="17788" marT="0" marB="0" anchor="ctr">
                    <a:solidFill>
                      <a:srgbClr val="E7E7E7"/>
                    </a:solidFill>
                  </a:tcPr>
                </a:tc>
                <a:tc>
                  <a:txBody>
                    <a:bodyPr/>
                    <a:lstStyle/>
                    <a:p>
                      <a:pPr marL="0" indent="0" algn="ctr" defTabSz="914400" rtl="0" eaLnBrk="1" latinLnBrk="0" hangingPunct="1">
                        <a:lnSpc>
                          <a:spcPct val="107000"/>
                        </a:lnSpc>
                      </a:pPr>
                      <a:r>
                        <a:rPr lang="en-US" sz="1200" kern="1200">
                          <a:solidFill>
                            <a:schemeClr val="dk1"/>
                          </a:solidFill>
                          <a:effectLst/>
                          <a:latin typeface="Raleway" pitchFamily="2" charset="0"/>
                        </a:rPr>
                        <a:t>RFD-05</a:t>
                      </a:r>
                      <a:endParaRPr lang="en-IN" sz="1200" kern="1200">
                        <a:solidFill>
                          <a:schemeClr val="dk1"/>
                        </a:solidFill>
                        <a:effectLst/>
                        <a:latin typeface="Raleway" pitchFamily="2" charset="0"/>
                        <a:ea typeface="+mn-ea"/>
                        <a:cs typeface="+mn-cs"/>
                      </a:endParaRPr>
                    </a:p>
                  </a:txBody>
                  <a:tcPr marL="17788" marR="17788" marT="0" marB="0" anchor="ctr"/>
                </a:tc>
                <a:tc>
                  <a:txBody>
                    <a:bodyPr/>
                    <a:lstStyle/>
                    <a:p>
                      <a:pPr marL="0" indent="0" algn="l" defTabSz="914400" rtl="0" eaLnBrk="1" latinLnBrk="0" hangingPunct="1">
                        <a:lnSpc>
                          <a:spcPct val="107000"/>
                        </a:lnSpc>
                      </a:pPr>
                      <a:r>
                        <a:rPr lang="en-US" sz="1200" kern="1200">
                          <a:solidFill>
                            <a:schemeClr val="dk1"/>
                          </a:solidFill>
                          <a:effectLst/>
                          <a:latin typeface="Raleway" pitchFamily="2" charset="0"/>
                        </a:rPr>
                        <a:t>Payment Order</a:t>
                      </a:r>
                      <a:endParaRPr lang="en-IN" sz="1200" kern="1200">
                        <a:solidFill>
                          <a:schemeClr val="dk1"/>
                        </a:solidFill>
                        <a:effectLst/>
                        <a:latin typeface="Raleway" pitchFamily="2" charset="0"/>
                        <a:ea typeface="+mn-ea"/>
                        <a:cs typeface="+mn-cs"/>
                      </a:endParaRPr>
                    </a:p>
                  </a:txBody>
                  <a:tcPr marL="17788" marR="17788" marT="0" marB="0" anchor="ctr"/>
                </a:tc>
                <a:tc>
                  <a:txBody>
                    <a:bodyPr/>
                    <a:lstStyle/>
                    <a:p>
                      <a:pPr marL="0" indent="0" algn="l" defTabSz="914400" rtl="0" eaLnBrk="1" latinLnBrk="0" hangingPunct="1">
                        <a:lnSpc>
                          <a:spcPct val="107000"/>
                        </a:lnSpc>
                      </a:pPr>
                      <a:r>
                        <a:rPr lang="en-US" sz="1200" b="1" kern="1200">
                          <a:solidFill>
                            <a:schemeClr val="dk1"/>
                          </a:solidFill>
                          <a:effectLst/>
                          <a:latin typeface="Raleway" pitchFamily="2" charset="0"/>
                        </a:rPr>
                        <a:t>7 days</a:t>
                      </a:r>
                      <a:r>
                        <a:rPr lang="en-US" sz="1200" kern="1200">
                          <a:solidFill>
                            <a:schemeClr val="dk1"/>
                          </a:solidFill>
                          <a:effectLst/>
                          <a:latin typeface="Raleway" pitchFamily="2" charset="0"/>
                        </a:rPr>
                        <a:t> from the date of issuance of RFD – 02</a:t>
                      </a:r>
                      <a:endParaRPr lang="en-IN" sz="1200" kern="1200">
                        <a:solidFill>
                          <a:schemeClr val="dk1"/>
                        </a:solidFill>
                        <a:effectLst/>
                        <a:latin typeface="Raleway" pitchFamily="2" charset="0"/>
                        <a:ea typeface="+mn-ea"/>
                        <a:cs typeface="+mn-cs"/>
                      </a:endParaRPr>
                    </a:p>
                  </a:txBody>
                  <a:tcPr marL="17788" marR="17788" marT="0" marB="0" anchor="ctr"/>
                </a:tc>
                <a:tc>
                  <a:txBody>
                    <a:bodyPr/>
                    <a:lstStyle/>
                    <a:p>
                      <a:pPr marL="0" indent="0" algn="l" defTabSz="914400" rtl="0" eaLnBrk="1" latinLnBrk="0" hangingPunct="1">
                        <a:lnSpc>
                          <a:spcPct val="107000"/>
                        </a:lnSpc>
                        <a:spcAft>
                          <a:spcPts val="800"/>
                        </a:spcAft>
                      </a:pPr>
                      <a:r>
                        <a:rPr lang="en-US" sz="1200" kern="1200">
                          <a:solidFill>
                            <a:schemeClr val="dk1"/>
                          </a:solidFill>
                          <a:effectLst/>
                          <a:latin typeface="Raleway" pitchFamily="2" charset="0"/>
                        </a:rPr>
                        <a:t>Rules 91(3), 92 (4) &amp; 92 (5)</a:t>
                      </a:r>
                      <a:endParaRPr lang="en-IN" sz="1200" kern="1200">
                        <a:solidFill>
                          <a:schemeClr val="dk1"/>
                        </a:solidFill>
                        <a:effectLst/>
                        <a:latin typeface="Raleway" pitchFamily="2" charset="0"/>
                        <a:ea typeface="+mn-ea"/>
                        <a:cs typeface="+mn-cs"/>
                      </a:endParaRPr>
                    </a:p>
                  </a:txBody>
                  <a:tcPr marL="17788" marR="17788" marT="0" marB="0" anchor="ctr"/>
                </a:tc>
                <a:extLst>
                  <a:ext uri="{0D108BD9-81ED-4DB2-BD59-A6C34878D82A}">
                    <a16:rowId xmlns:a16="http://schemas.microsoft.com/office/drawing/2014/main" xmlns="" val="1380164066"/>
                  </a:ext>
                </a:extLst>
              </a:tr>
              <a:tr h="397781">
                <a:tc>
                  <a:txBody>
                    <a:bodyPr/>
                    <a:lstStyle/>
                    <a:p>
                      <a:pPr marL="0" indent="0" algn="ctr" defTabSz="914400" rtl="0" eaLnBrk="1" latinLnBrk="0" hangingPunct="1">
                        <a:lnSpc>
                          <a:spcPct val="107000"/>
                        </a:lnSpc>
                      </a:pPr>
                      <a:r>
                        <a:rPr lang="en-US" sz="1200" b="0" kern="1200">
                          <a:solidFill>
                            <a:schemeClr val="tx1"/>
                          </a:solidFill>
                          <a:effectLst/>
                          <a:latin typeface="Raleway" pitchFamily="2" charset="0"/>
                          <a:ea typeface="+mn-ea"/>
                          <a:cs typeface="+mn-cs"/>
                        </a:rPr>
                        <a:t>6</a:t>
                      </a:r>
                      <a:endParaRPr lang="en-IN" sz="1200" b="0" kern="1200">
                        <a:solidFill>
                          <a:schemeClr val="tx1"/>
                        </a:solidFill>
                        <a:effectLst/>
                        <a:latin typeface="Raleway" pitchFamily="2" charset="0"/>
                        <a:ea typeface="+mn-ea"/>
                        <a:cs typeface="+mn-cs"/>
                      </a:endParaRPr>
                    </a:p>
                  </a:txBody>
                  <a:tcPr marL="17788" marR="17788" marT="0" marB="0" anchor="ctr">
                    <a:solidFill>
                      <a:srgbClr val="FFFFFF"/>
                    </a:solidFill>
                  </a:tcPr>
                </a:tc>
                <a:tc>
                  <a:txBody>
                    <a:bodyPr/>
                    <a:lstStyle/>
                    <a:p>
                      <a:pPr marL="0" indent="0" algn="ctr" defTabSz="914400" rtl="0" eaLnBrk="1" latinLnBrk="0" hangingPunct="1">
                        <a:lnSpc>
                          <a:spcPct val="107000"/>
                        </a:lnSpc>
                      </a:pPr>
                      <a:r>
                        <a:rPr lang="en-US" sz="1200" kern="1200">
                          <a:solidFill>
                            <a:schemeClr val="dk1"/>
                          </a:solidFill>
                          <a:effectLst/>
                          <a:latin typeface="Raleway" pitchFamily="2" charset="0"/>
                        </a:rPr>
                        <a:t>RFD-06</a:t>
                      </a:r>
                      <a:endParaRPr lang="en-IN" sz="1200" kern="1200">
                        <a:solidFill>
                          <a:schemeClr val="dk1"/>
                        </a:solidFill>
                        <a:effectLst/>
                        <a:latin typeface="Raleway" pitchFamily="2" charset="0"/>
                        <a:ea typeface="+mn-ea"/>
                        <a:cs typeface="+mn-cs"/>
                      </a:endParaRPr>
                    </a:p>
                  </a:txBody>
                  <a:tcPr marL="17788" marR="17788" marT="0" marB="0" anchor="ctr"/>
                </a:tc>
                <a:tc>
                  <a:txBody>
                    <a:bodyPr/>
                    <a:lstStyle/>
                    <a:p>
                      <a:pPr marL="0" indent="0" algn="l" defTabSz="914400" rtl="0" eaLnBrk="1" latinLnBrk="0" hangingPunct="1">
                        <a:lnSpc>
                          <a:spcPct val="107000"/>
                        </a:lnSpc>
                      </a:pPr>
                      <a:r>
                        <a:rPr lang="en-US" sz="1200" kern="1200">
                          <a:solidFill>
                            <a:schemeClr val="dk1"/>
                          </a:solidFill>
                          <a:effectLst/>
                          <a:latin typeface="Raleway" pitchFamily="2" charset="0"/>
                        </a:rPr>
                        <a:t>Refund sanction / rejection order</a:t>
                      </a:r>
                      <a:endParaRPr lang="en-IN" sz="1200" kern="1200">
                        <a:solidFill>
                          <a:schemeClr val="dk1"/>
                        </a:solidFill>
                        <a:effectLst/>
                        <a:latin typeface="Raleway" pitchFamily="2" charset="0"/>
                        <a:ea typeface="+mn-ea"/>
                        <a:cs typeface="+mn-cs"/>
                      </a:endParaRPr>
                    </a:p>
                  </a:txBody>
                  <a:tcPr marL="17788" marR="17788" marT="0" marB="0" anchor="ctr"/>
                </a:tc>
                <a:tc>
                  <a:txBody>
                    <a:bodyPr/>
                    <a:lstStyle/>
                    <a:p>
                      <a:pPr marL="0" indent="0" algn="l" defTabSz="914400" rtl="0" eaLnBrk="1" latinLnBrk="0" hangingPunct="1">
                        <a:lnSpc>
                          <a:spcPct val="107000"/>
                        </a:lnSpc>
                      </a:pPr>
                      <a:r>
                        <a:rPr lang="en-US" sz="1200" b="1" kern="1200">
                          <a:solidFill>
                            <a:schemeClr val="dk1"/>
                          </a:solidFill>
                          <a:effectLst/>
                          <a:latin typeface="Raleway" pitchFamily="2" charset="0"/>
                        </a:rPr>
                        <a:t>60 days</a:t>
                      </a:r>
                      <a:r>
                        <a:rPr lang="en-US" sz="1200" kern="1200">
                          <a:solidFill>
                            <a:schemeClr val="dk1"/>
                          </a:solidFill>
                          <a:effectLst/>
                          <a:latin typeface="Raleway" pitchFamily="2" charset="0"/>
                        </a:rPr>
                        <a:t> from the date of issuance of RFD – 02</a:t>
                      </a:r>
                      <a:endParaRPr lang="en-IN" sz="1200" kern="1200">
                        <a:solidFill>
                          <a:schemeClr val="dk1"/>
                        </a:solidFill>
                        <a:effectLst/>
                        <a:latin typeface="Raleway" pitchFamily="2" charset="0"/>
                        <a:ea typeface="+mn-ea"/>
                        <a:cs typeface="+mn-cs"/>
                      </a:endParaRPr>
                    </a:p>
                  </a:txBody>
                  <a:tcPr marL="17788" marR="17788" marT="0" marB="0" anchor="ctr"/>
                </a:tc>
                <a:tc>
                  <a:txBody>
                    <a:bodyPr/>
                    <a:lstStyle/>
                    <a:p>
                      <a:pPr marL="0" indent="0" algn="l" defTabSz="914400" rtl="0" eaLnBrk="1" latinLnBrk="0" hangingPunct="1">
                        <a:lnSpc>
                          <a:spcPct val="107000"/>
                        </a:lnSpc>
                        <a:spcAft>
                          <a:spcPts val="800"/>
                        </a:spcAft>
                      </a:pPr>
                      <a:r>
                        <a:rPr lang="en-US" sz="1200" kern="1200">
                          <a:solidFill>
                            <a:schemeClr val="dk1"/>
                          </a:solidFill>
                          <a:effectLst/>
                          <a:latin typeface="Raleway" pitchFamily="2" charset="0"/>
                        </a:rPr>
                        <a:t>92 (1), 92 (3), 92 (4), 92 (5) &amp; 96 (7)</a:t>
                      </a:r>
                      <a:endParaRPr lang="en-IN" sz="1200" kern="1200">
                        <a:solidFill>
                          <a:schemeClr val="dk1"/>
                        </a:solidFill>
                        <a:effectLst/>
                        <a:latin typeface="Raleway" pitchFamily="2" charset="0"/>
                        <a:ea typeface="+mn-ea"/>
                        <a:cs typeface="+mn-cs"/>
                      </a:endParaRPr>
                    </a:p>
                  </a:txBody>
                  <a:tcPr marL="17788" marR="17788" marT="0" marB="0" anchor="ctr"/>
                </a:tc>
                <a:extLst>
                  <a:ext uri="{0D108BD9-81ED-4DB2-BD59-A6C34878D82A}">
                    <a16:rowId xmlns:a16="http://schemas.microsoft.com/office/drawing/2014/main" xmlns="" val="936001661"/>
                  </a:ext>
                </a:extLst>
              </a:tr>
              <a:tr h="260682">
                <a:tc>
                  <a:txBody>
                    <a:bodyPr/>
                    <a:lstStyle/>
                    <a:p>
                      <a:pPr marL="0" indent="0" algn="ctr" defTabSz="914400" rtl="0" eaLnBrk="1" latinLnBrk="0" hangingPunct="1">
                        <a:lnSpc>
                          <a:spcPct val="107000"/>
                        </a:lnSpc>
                      </a:pPr>
                      <a:r>
                        <a:rPr lang="en-US" sz="1200" b="0" kern="1200">
                          <a:solidFill>
                            <a:schemeClr val="tx1"/>
                          </a:solidFill>
                          <a:effectLst/>
                          <a:latin typeface="Raleway" pitchFamily="2" charset="0"/>
                          <a:ea typeface="+mn-ea"/>
                          <a:cs typeface="+mn-cs"/>
                        </a:rPr>
                        <a:t>7</a:t>
                      </a:r>
                      <a:endParaRPr lang="en-IN" sz="1200" b="0" kern="1200">
                        <a:solidFill>
                          <a:schemeClr val="tx1"/>
                        </a:solidFill>
                        <a:effectLst/>
                        <a:latin typeface="Raleway" pitchFamily="2" charset="0"/>
                        <a:ea typeface="+mn-ea"/>
                        <a:cs typeface="+mn-cs"/>
                      </a:endParaRPr>
                    </a:p>
                  </a:txBody>
                  <a:tcPr marL="17788" marR="17788" marT="0" marB="0" anchor="ctr">
                    <a:solidFill>
                      <a:srgbClr val="E7E7E7"/>
                    </a:solidFill>
                  </a:tcPr>
                </a:tc>
                <a:tc>
                  <a:txBody>
                    <a:bodyPr/>
                    <a:lstStyle/>
                    <a:p>
                      <a:pPr marL="0" indent="0" algn="ctr" defTabSz="914400" rtl="0" eaLnBrk="1" latinLnBrk="0" hangingPunct="1">
                        <a:lnSpc>
                          <a:spcPct val="107000"/>
                        </a:lnSpc>
                      </a:pPr>
                      <a:r>
                        <a:rPr lang="en-US" sz="1200" kern="1200">
                          <a:solidFill>
                            <a:schemeClr val="dk1"/>
                          </a:solidFill>
                          <a:effectLst/>
                          <a:latin typeface="Raleway" pitchFamily="2" charset="0"/>
                        </a:rPr>
                        <a:t>RFD-08</a:t>
                      </a:r>
                      <a:endParaRPr lang="en-IN" sz="1200" kern="1200">
                        <a:solidFill>
                          <a:schemeClr val="dk1"/>
                        </a:solidFill>
                        <a:effectLst/>
                        <a:latin typeface="Raleway" pitchFamily="2" charset="0"/>
                        <a:ea typeface="+mn-ea"/>
                        <a:cs typeface="+mn-cs"/>
                      </a:endParaRPr>
                    </a:p>
                  </a:txBody>
                  <a:tcPr marL="17788" marR="17788" marT="0" marB="0" anchor="ctr"/>
                </a:tc>
                <a:tc>
                  <a:txBody>
                    <a:bodyPr/>
                    <a:lstStyle/>
                    <a:p>
                      <a:pPr marL="0" indent="0" algn="l" defTabSz="914400" rtl="0" eaLnBrk="1" latinLnBrk="0" hangingPunct="1">
                        <a:lnSpc>
                          <a:spcPct val="107000"/>
                        </a:lnSpc>
                      </a:pPr>
                      <a:r>
                        <a:rPr lang="en-US" sz="1200" kern="1200">
                          <a:solidFill>
                            <a:schemeClr val="dk1"/>
                          </a:solidFill>
                          <a:effectLst/>
                          <a:latin typeface="Raleway" pitchFamily="2" charset="0"/>
                        </a:rPr>
                        <a:t>Notice for rejection of refund application</a:t>
                      </a:r>
                      <a:endParaRPr lang="en-IN" sz="1200" kern="1200">
                        <a:solidFill>
                          <a:schemeClr val="dk1"/>
                        </a:solidFill>
                        <a:effectLst/>
                        <a:latin typeface="Raleway" pitchFamily="2" charset="0"/>
                        <a:ea typeface="+mn-ea"/>
                        <a:cs typeface="+mn-cs"/>
                      </a:endParaRPr>
                    </a:p>
                  </a:txBody>
                  <a:tcPr marL="17788" marR="17788" marT="0" marB="0" anchor="ctr"/>
                </a:tc>
                <a:tc>
                  <a:txBody>
                    <a:bodyPr/>
                    <a:lstStyle/>
                    <a:p>
                      <a:pPr marL="0" indent="0" algn="l" defTabSz="914400" rtl="0" eaLnBrk="1" latinLnBrk="0" hangingPunct="1">
                        <a:lnSpc>
                          <a:spcPct val="107000"/>
                        </a:lnSpc>
                      </a:pPr>
                      <a:r>
                        <a:rPr lang="en-US" sz="1200" kern="1200">
                          <a:solidFill>
                            <a:schemeClr val="dk1"/>
                          </a:solidFill>
                          <a:effectLst/>
                          <a:latin typeface="Raleway" pitchFamily="2" charset="0"/>
                        </a:rPr>
                        <a:t> </a:t>
                      </a:r>
                      <a:endParaRPr lang="en-IN" sz="1200" kern="1200">
                        <a:solidFill>
                          <a:schemeClr val="dk1"/>
                        </a:solidFill>
                        <a:effectLst/>
                        <a:latin typeface="Raleway" pitchFamily="2" charset="0"/>
                        <a:ea typeface="+mn-ea"/>
                        <a:cs typeface="+mn-cs"/>
                      </a:endParaRPr>
                    </a:p>
                  </a:txBody>
                  <a:tcPr marL="17788" marR="17788" marT="0" marB="0" anchor="ctr"/>
                </a:tc>
                <a:tc>
                  <a:txBody>
                    <a:bodyPr/>
                    <a:lstStyle/>
                    <a:p>
                      <a:pPr marL="0" indent="0" algn="l" defTabSz="914400" rtl="0" eaLnBrk="1" latinLnBrk="0" hangingPunct="1">
                        <a:lnSpc>
                          <a:spcPct val="107000"/>
                        </a:lnSpc>
                        <a:spcAft>
                          <a:spcPts val="800"/>
                        </a:spcAft>
                      </a:pPr>
                      <a:r>
                        <a:rPr lang="en-US" sz="1200" kern="1200">
                          <a:solidFill>
                            <a:schemeClr val="dk1"/>
                          </a:solidFill>
                          <a:effectLst/>
                          <a:latin typeface="Raleway" pitchFamily="2" charset="0"/>
                        </a:rPr>
                        <a:t>92 (3)</a:t>
                      </a:r>
                      <a:endParaRPr lang="en-IN" sz="1200" kern="1200">
                        <a:solidFill>
                          <a:schemeClr val="dk1"/>
                        </a:solidFill>
                        <a:effectLst/>
                        <a:latin typeface="Raleway" pitchFamily="2" charset="0"/>
                        <a:ea typeface="+mn-ea"/>
                        <a:cs typeface="+mn-cs"/>
                      </a:endParaRPr>
                    </a:p>
                  </a:txBody>
                  <a:tcPr marL="17788" marR="17788" marT="0" marB="0" anchor="ctr"/>
                </a:tc>
                <a:extLst>
                  <a:ext uri="{0D108BD9-81ED-4DB2-BD59-A6C34878D82A}">
                    <a16:rowId xmlns:a16="http://schemas.microsoft.com/office/drawing/2014/main" xmlns="" val="3630118812"/>
                  </a:ext>
                </a:extLst>
              </a:tr>
              <a:tr h="312491">
                <a:tc>
                  <a:txBody>
                    <a:bodyPr/>
                    <a:lstStyle/>
                    <a:p>
                      <a:pPr marL="0" indent="0" algn="ctr" defTabSz="914400" rtl="0" eaLnBrk="1" latinLnBrk="0" hangingPunct="1">
                        <a:lnSpc>
                          <a:spcPct val="107000"/>
                        </a:lnSpc>
                      </a:pPr>
                      <a:r>
                        <a:rPr lang="en-US" sz="1200" b="0" kern="1200">
                          <a:solidFill>
                            <a:schemeClr val="tx1"/>
                          </a:solidFill>
                          <a:effectLst/>
                          <a:latin typeface="Raleway" pitchFamily="2" charset="0"/>
                          <a:ea typeface="+mn-ea"/>
                          <a:cs typeface="+mn-cs"/>
                        </a:rPr>
                        <a:t>8</a:t>
                      </a:r>
                      <a:endParaRPr lang="en-IN" sz="1200" b="0" kern="1200">
                        <a:solidFill>
                          <a:schemeClr val="tx1"/>
                        </a:solidFill>
                        <a:effectLst/>
                        <a:latin typeface="Raleway" pitchFamily="2" charset="0"/>
                        <a:ea typeface="+mn-ea"/>
                        <a:cs typeface="+mn-cs"/>
                      </a:endParaRPr>
                    </a:p>
                  </a:txBody>
                  <a:tcPr marL="17788" marR="17788" marT="0" marB="0" anchor="ctr">
                    <a:solidFill>
                      <a:srgbClr val="FFFFFF"/>
                    </a:solidFill>
                  </a:tcPr>
                </a:tc>
                <a:tc>
                  <a:txBody>
                    <a:bodyPr/>
                    <a:lstStyle/>
                    <a:p>
                      <a:pPr marL="0" indent="0" algn="ctr" defTabSz="914400" rtl="0" eaLnBrk="1" latinLnBrk="0" hangingPunct="1">
                        <a:lnSpc>
                          <a:spcPct val="107000"/>
                        </a:lnSpc>
                      </a:pPr>
                      <a:r>
                        <a:rPr lang="en-US" sz="1200" kern="1200">
                          <a:solidFill>
                            <a:schemeClr val="dk1"/>
                          </a:solidFill>
                          <a:effectLst/>
                          <a:latin typeface="Raleway" pitchFamily="2" charset="0"/>
                        </a:rPr>
                        <a:t>RFD-09</a:t>
                      </a:r>
                      <a:endParaRPr lang="en-IN" sz="1200" kern="1200">
                        <a:solidFill>
                          <a:schemeClr val="dk1"/>
                        </a:solidFill>
                        <a:effectLst/>
                        <a:latin typeface="Raleway" pitchFamily="2" charset="0"/>
                        <a:ea typeface="+mn-ea"/>
                        <a:cs typeface="+mn-cs"/>
                      </a:endParaRPr>
                    </a:p>
                  </a:txBody>
                  <a:tcPr marL="17788" marR="17788" marT="0" marB="0" anchor="ctr"/>
                </a:tc>
                <a:tc>
                  <a:txBody>
                    <a:bodyPr/>
                    <a:lstStyle/>
                    <a:p>
                      <a:pPr marL="0" indent="0" algn="l" defTabSz="914400" rtl="0" eaLnBrk="1" latinLnBrk="0" hangingPunct="1">
                        <a:lnSpc>
                          <a:spcPct val="107000"/>
                        </a:lnSpc>
                      </a:pPr>
                      <a:r>
                        <a:rPr lang="en-US" sz="1200" kern="1200">
                          <a:solidFill>
                            <a:schemeClr val="dk1"/>
                          </a:solidFill>
                          <a:effectLst/>
                          <a:latin typeface="Raleway" pitchFamily="2" charset="0"/>
                        </a:rPr>
                        <a:t>Reply to SCN</a:t>
                      </a:r>
                      <a:endParaRPr lang="en-IN" sz="1200" kern="1200">
                        <a:solidFill>
                          <a:schemeClr val="dk1"/>
                        </a:solidFill>
                        <a:effectLst/>
                        <a:latin typeface="Raleway" pitchFamily="2" charset="0"/>
                        <a:ea typeface="+mn-ea"/>
                        <a:cs typeface="+mn-cs"/>
                      </a:endParaRPr>
                    </a:p>
                  </a:txBody>
                  <a:tcPr marL="17788" marR="17788" marT="0" marB="0" anchor="ctr"/>
                </a:tc>
                <a:tc>
                  <a:txBody>
                    <a:bodyPr/>
                    <a:lstStyle/>
                    <a:p>
                      <a:pPr marL="0" indent="0" algn="l" defTabSz="914400" rtl="0" eaLnBrk="1" latinLnBrk="0" hangingPunct="1">
                        <a:lnSpc>
                          <a:spcPct val="107000"/>
                        </a:lnSpc>
                      </a:pPr>
                      <a:r>
                        <a:rPr lang="en-US" sz="1200" b="1" kern="1200">
                          <a:solidFill>
                            <a:schemeClr val="dk1"/>
                          </a:solidFill>
                          <a:effectLst/>
                          <a:latin typeface="Raleway" pitchFamily="2" charset="0"/>
                        </a:rPr>
                        <a:t>15 days</a:t>
                      </a:r>
                      <a:r>
                        <a:rPr lang="en-US" sz="1200" kern="1200">
                          <a:solidFill>
                            <a:schemeClr val="dk1"/>
                          </a:solidFill>
                          <a:effectLst/>
                          <a:latin typeface="Raleway" pitchFamily="2" charset="0"/>
                        </a:rPr>
                        <a:t> from the date if issuance of RFD - 08</a:t>
                      </a:r>
                      <a:endParaRPr lang="en-IN" sz="1200" kern="1200">
                        <a:solidFill>
                          <a:schemeClr val="dk1"/>
                        </a:solidFill>
                        <a:effectLst/>
                        <a:latin typeface="Raleway" pitchFamily="2" charset="0"/>
                        <a:ea typeface="+mn-ea"/>
                        <a:cs typeface="+mn-cs"/>
                      </a:endParaRPr>
                    </a:p>
                  </a:txBody>
                  <a:tcPr marL="17788" marR="17788" marT="0" marB="0" anchor="ctr"/>
                </a:tc>
                <a:tc>
                  <a:txBody>
                    <a:bodyPr/>
                    <a:lstStyle/>
                    <a:p>
                      <a:pPr marL="0" indent="0" algn="l" defTabSz="914400" rtl="0" eaLnBrk="1" latinLnBrk="0" hangingPunct="1">
                        <a:lnSpc>
                          <a:spcPct val="107000"/>
                        </a:lnSpc>
                        <a:spcAft>
                          <a:spcPts val="800"/>
                        </a:spcAft>
                      </a:pPr>
                      <a:r>
                        <a:rPr lang="en-US" sz="1200" kern="1200">
                          <a:solidFill>
                            <a:schemeClr val="dk1"/>
                          </a:solidFill>
                          <a:effectLst/>
                          <a:latin typeface="Raleway" pitchFamily="2" charset="0"/>
                        </a:rPr>
                        <a:t>92 (3)</a:t>
                      </a:r>
                      <a:endParaRPr lang="en-IN" sz="1200" kern="1200">
                        <a:solidFill>
                          <a:schemeClr val="dk1"/>
                        </a:solidFill>
                        <a:effectLst/>
                        <a:latin typeface="Raleway" pitchFamily="2" charset="0"/>
                        <a:ea typeface="+mn-ea"/>
                        <a:cs typeface="+mn-cs"/>
                      </a:endParaRPr>
                    </a:p>
                  </a:txBody>
                  <a:tcPr marL="17788" marR="17788" marT="0" marB="0" anchor="ctr"/>
                </a:tc>
                <a:extLst>
                  <a:ext uri="{0D108BD9-81ED-4DB2-BD59-A6C34878D82A}">
                    <a16:rowId xmlns:a16="http://schemas.microsoft.com/office/drawing/2014/main" xmlns="" val="1241664428"/>
                  </a:ext>
                </a:extLst>
              </a:tr>
              <a:tr h="397781">
                <a:tc>
                  <a:txBody>
                    <a:bodyPr/>
                    <a:lstStyle/>
                    <a:p>
                      <a:pPr marL="0" indent="0" algn="ctr" defTabSz="914400" rtl="0" eaLnBrk="1" latinLnBrk="0" hangingPunct="1">
                        <a:lnSpc>
                          <a:spcPct val="107000"/>
                        </a:lnSpc>
                      </a:pPr>
                      <a:r>
                        <a:rPr lang="en-US" sz="1200" b="0" kern="1200">
                          <a:solidFill>
                            <a:schemeClr val="tx1"/>
                          </a:solidFill>
                          <a:effectLst/>
                          <a:latin typeface="Raleway" pitchFamily="2" charset="0"/>
                          <a:ea typeface="+mn-ea"/>
                          <a:cs typeface="+mn-cs"/>
                        </a:rPr>
                        <a:t>9</a:t>
                      </a:r>
                      <a:endParaRPr lang="en-IN" sz="1200" b="0" kern="1200">
                        <a:solidFill>
                          <a:schemeClr val="tx1"/>
                        </a:solidFill>
                        <a:effectLst/>
                        <a:latin typeface="Raleway" pitchFamily="2" charset="0"/>
                        <a:ea typeface="+mn-ea"/>
                        <a:cs typeface="+mn-cs"/>
                      </a:endParaRPr>
                    </a:p>
                  </a:txBody>
                  <a:tcPr marL="17788" marR="17788" marT="0" marB="0" anchor="ctr">
                    <a:solidFill>
                      <a:srgbClr val="E7E7E7"/>
                    </a:solidFill>
                  </a:tcPr>
                </a:tc>
                <a:tc>
                  <a:txBody>
                    <a:bodyPr/>
                    <a:lstStyle/>
                    <a:p>
                      <a:pPr marL="0" indent="0" algn="ctr" defTabSz="914400" rtl="0" eaLnBrk="1" latinLnBrk="0" hangingPunct="1">
                        <a:lnSpc>
                          <a:spcPct val="107000"/>
                        </a:lnSpc>
                      </a:pPr>
                      <a:r>
                        <a:rPr lang="en-US" sz="1200" kern="1200">
                          <a:solidFill>
                            <a:schemeClr val="dk1"/>
                          </a:solidFill>
                          <a:effectLst/>
                          <a:latin typeface="Raleway" pitchFamily="2" charset="0"/>
                        </a:rPr>
                        <a:t>RFD-07</a:t>
                      </a:r>
                      <a:endParaRPr lang="en-IN" sz="1200" kern="1200">
                        <a:solidFill>
                          <a:schemeClr val="dk1"/>
                        </a:solidFill>
                        <a:effectLst/>
                        <a:latin typeface="Raleway" pitchFamily="2" charset="0"/>
                        <a:ea typeface="+mn-ea"/>
                        <a:cs typeface="+mn-cs"/>
                      </a:endParaRPr>
                    </a:p>
                  </a:txBody>
                  <a:tcPr marL="17788" marR="17788" marT="0" marB="0" anchor="ctr"/>
                </a:tc>
                <a:tc>
                  <a:txBody>
                    <a:bodyPr/>
                    <a:lstStyle/>
                    <a:p>
                      <a:pPr marL="0" indent="0" algn="l" defTabSz="914400" rtl="0" eaLnBrk="1" latinLnBrk="0" hangingPunct="1">
                        <a:lnSpc>
                          <a:spcPct val="107000"/>
                        </a:lnSpc>
                      </a:pPr>
                      <a:r>
                        <a:rPr lang="en-US" sz="1200" kern="1200">
                          <a:solidFill>
                            <a:schemeClr val="dk1"/>
                          </a:solidFill>
                          <a:effectLst/>
                          <a:latin typeface="Raleway" pitchFamily="2" charset="0"/>
                        </a:rPr>
                        <a:t>Order for complete adjustment / withholding of sanctioned refund</a:t>
                      </a:r>
                      <a:endParaRPr lang="en-IN" sz="1200" kern="1200">
                        <a:solidFill>
                          <a:schemeClr val="dk1"/>
                        </a:solidFill>
                        <a:effectLst/>
                        <a:latin typeface="Raleway" pitchFamily="2" charset="0"/>
                        <a:ea typeface="+mn-ea"/>
                        <a:cs typeface="+mn-cs"/>
                      </a:endParaRPr>
                    </a:p>
                  </a:txBody>
                  <a:tcPr marL="17788" marR="17788" marT="0" marB="0" anchor="ctr"/>
                </a:tc>
                <a:tc>
                  <a:txBody>
                    <a:bodyPr/>
                    <a:lstStyle/>
                    <a:p>
                      <a:pPr marL="0" indent="0" algn="l" defTabSz="914400" rtl="0" eaLnBrk="1" latinLnBrk="0" hangingPunct="1">
                        <a:lnSpc>
                          <a:spcPct val="107000"/>
                        </a:lnSpc>
                      </a:pPr>
                      <a:r>
                        <a:rPr lang="en-US" sz="1200" kern="1200">
                          <a:solidFill>
                            <a:schemeClr val="dk1"/>
                          </a:solidFill>
                          <a:effectLst/>
                          <a:latin typeface="Raleway" pitchFamily="2" charset="0"/>
                        </a:rPr>
                        <a:t> </a:t>
                      </a:r>
                      <a:endParaRPr lang="en-IN" sz="1200" kern="1200">
                        <a:solidFill>
                          <a:schemeClr val="dk1"/>
                        </a:solidFill>
                        <a:effectLst/>
                        <a:latin typeface="Raleway" pitchFamily="2" charset="0"/>
                        <a:ea typeface="+mn-ea"/>
                        <a:cs typeface="+mn-cs"/>
                      </a:endParaRPr>
                    </a:p>
                  </a:txBody>
                  <a:tcPr marL="17788" marR="17788" marT="0" marB="0" anchor="ctr"/>
                </a:tc>
                <a:tc>
                  <a:txBody>
                    <a:bodyPr/>
                    <a:lstStyle/>
                    <a:p>
                      <a:pPr marL="0" indent="0" algn="l" defTabSz="914400" rtl="0" eaLnBrk="1" latinLnBrk="0" hangingPunct="1">
                        <a:lnSpc>
                          <a:spcPct val="107000"/>
                        </a:lnSpc>
                        <a:spcAft>
                          <a:spcPts val="800"/>
                        </a:spcAft>
                      </a:pPr>
                      <a:r>
                        <a:rPr lang="en-US" sz="1200" kern="1200">
                          <a:solidFill>
                            <a:schemeClr val="dk1"/>
                          </a:solidFill>
                          <a:effectLst/>
                          <a:latin typeface="Raleway" pitchFamily="2" charset="0"/>
                        </a:rPr>
                        <a:t>92 (1), 92 (2) &amp; 96 (6)</a:t>
                      </a:r>
                      <a:endParaRPr lang="en-IN" sz="1200" kern="1200">
                        <a:solidFill>
                          <a:schemeClr val="dk1"/>
                        </a:solidFill>
                        <a:effectLst/>
                        <a:latin typeface="Raleway" pitchFamily="2" charset="0"/>
                        <a:ea typeface="+mn-ea"/>
                        <a:cs typeface="+mn-cs"/>
                      </a:endParaRPr>
                    </a:p>
                  </a:txBody>
                  <a:tcPr marL="17788" marR="17788" marT="0" marB="0" anchor="ctr"/>
                </a:tc>
                <a:extLst>
                  <a:ext uri="{0D108BD9-81ED-4DB2-BD59-A6C34878D82A}">
                    <a16:rowId xmlns:a16="http://schemas.microsoft.com/office/drawing/2014/main" xmlns="" val="529068554"/>
                  </a:ext>
                </a:extLst>
              </a:tr>
              <a:tr h="422285">
                <a:tc>
                  <a:txBody>
                    <a:bodyPr/>
                    <a:lstStyle/>
                    <a:p>
                      <a:pPr marL="0" indent="0" algn="ctr" defTabSz="914400" rtl="0" eaLnBrk="1" latinLnBrk="0" hangingPunct="1">
                        <a:lnSpc>
                          <a:spcPct val="107000"/>
                        </a:lnSpc>
                      </a:pPr>
                      <a:r>
                        <a:rPr lang="en-US" sz="1200" b="0" kern="1200">
                          <a:solidFill>
                            <a:schemeClr val="tx1"/>
                          </a:solidFill>
                          <a:effectLst/>
                          <a:latin typeface="Raleway" pitchFamily="2" charset="0"/>
                          <a:ea typeface="+mn-ea"/>
                          <a:cs typeface="+mn-cs"/>
                        </a:rPr>
                        <a:t>10</a:t>
                      </a:r>
                      <a:endParaRPr lang="en-IN" sz="1200" b="0" kern="1200">
                        <a:solidFill>
                          <a:schemeClr val="tx1"/>
                        </a:solidFill>
                        <a:effectLst/>
                        <a:latin typeface="Raleway" pitchFamily="2" charset="0"/>
                        <a:ea typeface="+mn-ea"/>
                        <a:cs typeface="+mn-cs"/>
                      </a:endParaRPr>
                    </a:p>
                  </a:txBody>
                  <a:tcPr marL="17788" marR="17788" marT="0" marB="0" anchor="ctr">
                    <a:solidFill>
                      <a:srgbClr val="FFFFFF"/>
                    </a:solidFill>
                  </a:tcPr>
                </a:tc>
                <a:tc>
                  <a:txBody>
                    <a:bodyPr/>
                    <a:lstStyle/>
                    <a:p>
                      <a:pPr marL="0" indent="0" algn="ctr" defTabSz="914400" rtl="0" eaLnBrk="1" latinLnBrk="0" hangingPunct="1">
                        <a:lnSpc>
                          <a:spcPct val="107000"/>
                        </a:lnSpc>
                      </a:pPr>
                      <a:r>
                        <a:rPr lang="en-US" sz="1200" kern="1200">
                          <a:solidFill>
                            <a:schemeClr val="dk1"/>
                          </a:solidFill>
                          <a:effectLst/>
                          <a:latin typeface="Raleway" pitchFamily="2" charset="0"/>
                        </a:rPr>
                        <a:t>PMT -03</a:t>
                      </a:r>
                      <a:endParaRPr lang="en-IN" sz="1200" kern="1200">
                        <a:solidFill>
                          <a:schemeClr val="dk1"/>
                        </a:solidFill>
                        <a:effectLst/>
                        <a:latin typeface="Raleway" pitchFamily="2" charset="0"/>
                        <a:ea typeface="+mn-ea"/>
                        <a:cs typeface="+mn-cs"/>
                      </a:endParaRPr>
                    </a:p>
                  </a:txBody>
                  <a:tcPr marL="17788" marR="17788" marT="0" marB="0" anchor="ctr"/>
                </a:tc>
                <a:tc>
                  <a:txBody>
                    <a:bodyPr/>
                    <a:lstStyle/>
                    <a:p>
                      <a:pPr marL="0" indent="0" algn="l" defTabSz="914400" rtl="0" eaLnBrk="1" latinLnBrk="0" hangingPunct="1">
                        <a:lnSpc>
                          <a:spcPct val="107000"/>
                        </a:lnSpc>
                      </a:pPr>
                      <a:r>
                        <a:rPr lang="en-US" sz="1200" kern="1200">
                          <a:solidFill>
                            <a:schemeClr val="dk1"/>
                          </a:solidFill>
                          <a:effectLst/>
                          <a:latin typeface="Raleway" pitchFamily="2" charset="0"/>
                        </a:rPr>
                        <a:t>Recrediting the amount into the electronic credit ledger if rejection order under RFD – 06 is passed</a:t>
                      </a:r>
                      <a:endParaRPr lang="en-IN" sz="1200" kern="1200">
                        <a:solidFill>
                          <a:schemeClr val="dk1"/>
                        </a:solidFill>
                        <a:effectLst/>
                        <a:latin typeface="Raleway" pitchFamily="2" charset="0"/>
                        <a:ea typeface="+mn-ea"/>
                        <a:cs typeface="+mn-cs"/>
                      </a:endParaRPr>
                    </a:p>
                  </a:txBody>
                  <a:tcPr marL="17788" marR="17788" marT="0" marB="0" anchor="ctr"/>
                </a:tc>
                <a:tc>
                  <a:txBody>
                    <a:bodyPr/>
                    <a:lstStyle/>
                    <a:p>
                      <a:pPr marL="0" indent="0" algn="l" defTabSz="914400" rtl="0" eaLnBrk="1" latinLnBrk="0" hangingPunct="1">
                        <a:lnSpc>
                          <a:spcPct val="107000"/>
                        </a:lnSpc>
                      </a:pPr>
                      <a:r>
                        <a:rPr lang="en-US" sz="1200" kern="1200">
                          <a:solidFill>
                            <a:schemeClr val="dk1"/>
                          </a:solidFill>
                          <a:effectLst/>
                          <a:latin typeface="Raleway" pitchFamily="2" charset="0"/>
                        </a:rPr>
                        <a:t> </a:t>
                      </a:r>
                      <a:endParaRPr lang="en-IN" sz="1200" kern="1200">
                        <a:solidFill>
                          <a:schemeClr val="dk1"/>
                        </a:solidFill>
                        <a:effectLst/>
                        <a:latin typeface="Raleway" pitchFamily="2" charset="0"/>
                        <a:ea typeface="+mn-ea"/>
                        <a:cs typeface="+mn-cs"/>
                      </a:endParaRPr>
                    </a:p>
                  </a:txBody>
                  <a:tcPr marL="17788" marR="17788" marT="0" marB="0" anchor="ctr"/>
                </a:tc>
                <a:tc>
                  <a:txBody>
                    <a:bodyPr/>
                    <a:lstStyle/>
                    <a:p>
                      <a:pPr marL="0" indent="0" algn="l" defTabSz="914400" rtl="0" eaLnBrk="1" latinLnBrk="0" hangingPunct="1">
                        <a:lnSpc>
                          <a:spcPct val="107000"/>
                        </a:lnSpc>
                        <a:spcAft>
                          <a:spcPts val="800"/>
                        </a:spcAft>
                      </a:pPr>
                      <a:r>
                        <a:rPr lang="en-US" sz="1200" kern="1200">
                          <a:solidFill>
                            <a:schemeClr val="dk1"/>
                          </a:solidFill>
                          <a:effectLst/>
                          <a:latin typeface="Raleway" pitchFamily="2" charset="0"/>
                        </a:rPr>
                        <a:t>92 (1A), 93(2)</a:t>
                      </a:r>
                      <a:endParaRPr lang="en-IN" sz="1200" kern="1200">
                        <a:solidFill>
                          <a:schemeClr val="dk1"/>
                        </a:solidFill>
                        <a:effectLst/>
                        <a:latin typeface="Raleway" pitchFamily="2" charset="0"/>
                        <a:ea typeface="+mn-ea"/>
                        <a:cs typeface="+mn-cs"/>
                      </a:endParaRPr>
                    </a:p>
                  </a:txBody>
                  <a:tcPr marL="17788" marR="17788" marT="0" marB="0" anchor="ctr"/>
                </a:tc>
                <a:extLst>
                  <a:ext uri="{0D108BD9-81ED-4DB2-BD59-A6C34878D82A}">
                    <a16:rowId xmlns:a16="http://schemas.microsoft.com/office/drawing/2014/main" xmlns="" val="3956541285"/>
                  </a:ext>
                </a:extLst>
              </a:tr>
              <a:tr h="259335">
                <a:tc>
                  <a:txBody>
                    <a:bodyPr/>
                    <a:lstStyle/>
                    <a:p>
                      <a:pPr marL="0" indent="0" algn="ctr" defTabSz="914400" rtl="0" eaLnBrk="1" latinLnBrk="0" hangingPunct="1">
                        <a:lnSpc>
                          <a:spcPct val="107000"/>
                        </a:lnSpc>
                      </a:pPr>
                      <a:r>
                        <a:rPr lang="en-US" sz="1200" b="0" kern="1200">
                          <a:solidFill>
                            <a:schemeClr val="tx1"/>
                          </a:solidFill>
                          <a:effectLst/>
                          <a:latin typeface="Raleway" pitchFamily="2" charset="0"/>
                        </a:rPr>
                        <a:t>11</a:t>
                      </a:r>
                      <a:endParaRPr lang="en-IN" sz="1200" b="0" kern="1200">
                        <a:solidFill>
                          <a:schemeClr val="tx1"/>
                        </a:solidFill>
                        <a:effectLst/>
                        <a:latin typeface="Raleway" pitchFamily="2" charset="0"/>
                        <a:ea typeface="+mn-ea"/>
                        <a:cs typeface="+mn-cs"/>
                      </a:endParaRPr>
                    </a:p>
                  </a:txBody>
                  <a:tcPr marL="17788" marR="17788" marT="0" marB="0" anchor="ctr">
                    <a:solidFill>
                      <a:srgbClr val="E7E7E7"/>
                    </a:solidFill>
                  </a:tcPr>
                </a:tc>
                <a:tc>
                  <a:txBody>
                    <a:bodyPr/>
                    <a:lstStyle/>
                    <a:p>
                      <a:pPr marL="0" indent="0" algn="ctr" defTabSz="914400" rtl="0" eaLnBrk="1" latinLnBrk="0" hangingPunct="1">
                        <a:lnSpc>
                          <a:spcPct val="107000"/>
                        </a:lnSpc>
                      </a:pPr>
                      <a:r>
                        <a:rPr lang="en-US" sz="1200" kern="1200">
                          <a:solidFill>
                            <a:schemeClr val="dk1"/>
                          </a:solidFill>
                          <a:effectLst/>
                          <a:latin typeface="Raleway" pitchFamily="2" charset="0"/>
                        </a:rPr>
                        <a:t>RFD - 10</a:t>
                      </a:r>
                      <a:endParaRPr lang="en-IN" sz="1200" kern="1200">
                        <a:solidFill>
                          <a:schemeClr val="dk1"/>
                        </a:solidFill>
                        <a:effectLst/>
                        <a:latin typeface="Raleway" pitchFamily="2" charset="0"/>
                        <a:ea typeface="+mn-ea"/>
                        <a:cs typeface="+mn-cs"/>
                      </a:endParaRPr>
                    </a:p>
                  </a:txBody>
                  <a:tcPr marL="17788" marR="17788" marT="0" marB="0" anchor="ctr"/>
                </a:tc>
                <a:tc>
                  <a:txBody>
                    <a:bodyPr/>
                    <a:lstStyle/>
                    <a:p>
                      <a:pPr marL="0" indent="0" algn="l" defTabSz="914400" rtl="0" eaLnBrk="1" latinLnBrk="0" hangingPunct="1">
                        <a:lnSpc>
                          <a:spcPct val="107000"/>
                        </a:lnSpc>
                      </a:pPr>
                      <a:r>
                        <a:rPr lang="en-US" sz="1200" kern="1200">
                          <a:solidFill>
                            <a:schemeClr val="dk1"/>
                          </a:solidFill>
                          <a:effectLst/>
                          <a:latin typeface="Raleway" pitchFamily="2" charset="0"/>
                        </a:rPr>
                        <a:t>Refund application for UIN</a:t>
                      </a:r>
                      <a:endParaRPr lang="en-IN" sz="1200" kern="1200">
                        <a:solidFill>
                          <a:schemeClr val="dk1"/>
                        </a:solidFill>
                        <a:effectLst/>
                        <a:latin typeface="Raleway" pitchFamily="2" charset="0"/>
                        <a:ea typeface="+mn-ea"/>
                        <a:cs typeface="+mn-cs"/>
                      </a:endParaRPr>
                    </a:p>
                  </a:txBody>
                  <a:tcPr marL="17788" marR="17788" marT="0" marB="0" anchor="ctr"/>
                </a:tc>
                <a:tc>
                  <a:txBody>
                    <a:bodyPr/>
                    <a:lstStyle/>
                    <a:p>
                      <a:pPr marL="0" indent="0" algn="l" defTabSz="914400" rtl="0" eaLnBrk="1" latinLnBrk="0" hangingPunct="1">
                        <a:lnSpc>
                          <a:spcPct val="107000"/>
                        </a:lnSpc>
                      </a:pPr>
                      <a:r>
                        <a:rPr lang="en-US" sz="1200" kern="1200">
                          <a:solidFill>
                            <a:schemeClr val="dk1"/>
                          </a:solidFill>
                          <a:effectLst/>
                          <a:latin typeface="Raleway" pitchFamily="2" charset="0"/>
                        </a:rPr>
                        <a:t> </a:t>
                      </a:r>
                      <a:endParaRPr lang="en-IN" sz="1200" kern="1200">
                        <a:solidFill>
                          <a:schemeClr val="dk1"/>
                        </a:solidFill>
                        <a:effectLst/>
                        <a:latin typeface="Raleway" pitchFamily="2" charset="0"/>
                        <a:ea typeface="+mn-ea"/>
                        <a:cs typeface="+mn-cs"/>
                      </a:endParaRPr>
                    </a:p>
                  </a:txBody>
                  <a:tcPr marL="17788" marR="17788" marT="0" marB="0" anchor="ctr"/>
                </a:tc>
                <a:tc>
                  <a:txBody>
                    <a:bodyPr/>
                    <a:lstStyle/>
                    <a:p>
                      <a:pPr marL="0" indent="0" algn="l" defTabSz="914400" rtl="0" eaLnBrk="1" latinLnBrk="0" hangingPunct="1">
                        <a:lnSpc>
                          <a:spcPct val="107000"/>
                        </a:lnSpc>
                        <a:spcAft>
                          <a:spcPts val="800"/>
                        </a:spcAft>
                      </a:pPr>
                      <a:r>
                        <a:rPr lang="en-US" sz="1200" kern="1200">
                          <a:solidFill>
                            <a:schemeClr val="dk1"/>
                          </a:solidFill>
                          <a:effectLst/>
                          <a:latin typeface="Raleway" pitchFamily="2" charset="0"/>
                        </a:rPr>
                        <a:t> </a:t>
                      </a:r>
                      <a:endParaRPr lang="en-IN" sz="1200" kern="1200">
                        <a:solidFill>
                          <a:schemeClr val="dk1"/>
                        </a:solidFill>
                        <a:effectLst/>
                        <a:latin typeface="Raleway" pitchFamily="2" charset="0"/>
                        <a:ea typeface="+mn-ea"/>
                        <a:cs typeface="+mn-cs"/>
                      </a:endParaRPr>
                    </a:p>
                  </a:txBody>
                  <a:tcPr marL="17788" marR="17788" marT="0" marB="0" anchor="ctr"/>
                </a:tc>
                <a:extLst>
                  <a:ext uri="{0D108BD9-81ED-4DB2-BD59-A6C34878D82A}">
                    <a16:rowId xmlns:a16="http://schemas.microsoft.com/office/drawing/2014/main" xmlns="" val="3768571363"/>
                  </a:ext>
                </a:extLst>
              </a:tr>
              <a:tr h="267863">
                <a:tc>
                  <a:txBody>
                    <a:bodyPr/>
                    <a:lstStyle/>
                    <a:p>
                      <a:pPr marL="0" indent="0" algn="ctr" defTabSz="914400" rtl="0" eaLnBrk="1" latinLnBrk="0" hangingPunct="1">
                        <a:lnSpc>
                          <a:spcPct val="107000"/>
                        </a:lnSpc>
                      </a:pPr>
                      <a:r>
                        <a:rPr lang="en-IN" sz="1200" b="0" kern="1200">
                          <a:solidFill>
                            <a:schemeClr val="tx1"/>
                          </a:solidFill>
                          <a:effectLst/>
                          <a:latin typeface="Raleway" pitchFamily="2" charset="0"/>
                          <a:ea typeface="+mn-ea"/>
                          <a:cs typeface="+mn-cs"/>
                        </a:rPr>
                        <a:t>12</a:t>
                      </a:r>
                    </a:p>
                  </a:txBody>
                  <a:tcPr marL="17788" marR="17788" marT="0" marB="0" anchor="ctr">
                    <a:solidFill>
                      <a:srgbClr val="FFFFFF"/>
                    </a:solidFill>
                  </a:tcPr>
                </a:tc>
                <a:tc>
                  <a:txBody>
                    <a:bodyPr/>
                    <a:lstStyle/>
                    <a:p>
                      <a:pPr marL="0" indent="0" algn="ctr" defTabSz="914400" rtl="0" eaLnBrk="1" latinLnBrk="0" hangingPunct="1">
                        <a:lnSpc>
                          <a:spcPct val="107000"/>
                        </a:lnSpc>
                      </a:pPr>
                      <a:r>
                        <a:rPr lang="en-IN" sz="1200" kern="1200">
                          <a:solidFill>
                            <a:schemeClr val="dk1"/>
                          </a:solidFill>
                          <a:effectLst/>
                          <a:latin typeface="Raleway" pitchFamily="2" charset="0"/>
                          <a:ea typeface="+mn-ea"/>
                          <a:cs typeface="+mn-cs"/>
                        </a:rPr>
                        <a:t>RFD – 10A</a:t>
                      </a:r>
                    </a:p>
                  </a:txBody>
                  <a:tcPr marL="17788" marR="17788"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kern="1200">
                          <a:solidFill>
                            <a:schemeClr val="dk1"/>
                          </a:solidFill>
                          <a:effectLst/>
                          <a:latin typeface="Raleway" pitchFamily="2" charset="0"/>
                          <a:ea typeface="+mn-ea"/>
                          <a:cs typeface="+mn-cs"/>
                        </a:rPr>
                        <a:t>Application for refund by Canteen Stores Department</a:t>
                      </a:r>
                    </a:p>
                  </a:txBody>
                  <a:tcPr marL="17788" marR="17788" marT="0" marB="0" anchor="ctr"/>
                </a:tc>
                <a:tc>
                  <a:txBody>
                    <a:bodyPr/>
                    <a:lstStyle/>
                    <a:p>
                      <a:pPr marL="0" indent="0" algn="l" defTabSz="914400" rtl="0" eaLnBrk="1" latinLnBrk="0" hangingPunct="1">
                        <a:lnSpc>
                          <a:spcPct val="107000"/>
                        </a:lnSpc>
                      </a:pPr>
                      <a:endParaRPr lang="en-IN" sz="1200" kern="1200">
                        <a:solidFill>
                          <a:schemeClr val="dk1"/>
                        </a:solidFill>
                        <a:effectLst/>
                        <a:latin typeface="Raleway" pitchFamily="2" charset="0"/>
                        <a:ea typeface="+mn-ea"/>
                        <a:cs typeface="+mn-cs"/>
                      </a:endParaRPr>
                    </a:p>
                  </a:txBody>
                  <a:tcPr marL="17788" marR="17788" marT="0" marB="0" anchor="ctr"/>
                </a:tc>
                <a:tc>
                  <a:txBody>
                    <a:bodyPr/>
                    <a:lstStyle/>
                    <a:p>
                      <a:pPr marL="0" indent="0" algn="l" defTabSz="914400" rtl="0" eaLnBrk="1" latinLnBrk="0" hangingPunct="1">
                        <a:lnSpc>
                          <a:spcPct val="107000"/>
                        </a:lnSpc>
                        <a:spcAft>
                          <a:spcPts val="800"/>
                        </a:spcAft>
                      </a:pPr>
                      <a:r>
                        <a:rPr lang="en-IN" sz="1200" kern="1200">
                          <a:solidFill>
                            <a:schemeClr val="dk1"/>
                          </a:solidFill>
                          <a:effectLst/>
                          <a:latin typeface="Raleway" pitchFamily="2" charset="0"/>
                          <a:ea typeface="+mn-ea"/>
                          <a:cs typeface="+mn-cs"/>
                        </a:rPr>
                        <a:t>Rule 95</a:t>
                      </a:r>
                    </a:p>
                  </a:txBody>
                  <a:tcPr marL="17788" marR="17788" marT="0" marB="0" anchor="ctr"/>
                </a:tc>
                <a:extLst>
                  <a:ext uri="{0D108BD9-81ED-4DB2-BD59-A6C34878D82A}">
                    <a16:rowId xmlns:a16="http://schemas.microsoft.com/office/drawing/2014/main" xmlns="" val="2092212175"/>
                  </a:ext>
                </a:extLst>
              </a:tr>
              <a:tr h="267863">
                <a:tc>
                  <a:txBody>
                    <a:bodyPr/>
                    <a:lstStyle/>
                    <a:p>
                      <a:pPr marL="0" indent="0" algn="ctr" defTabSz="914400" rtl="0" eaLnBrk="1" latinLnBrk="0" hangingPunct="1">
                        <a:lnSpc>
                          <a:spcPct val="107000"/>
                        </a:lnSpc>
                      </a:pPr>
                      <a:r>
                        <a:rPr lang="en-US" sz="1200" b="0" kern="1200">
                          <a:solidFill>
                            <a:schemeClr val="tx1"/>
                          </a:solidFill>
                          <a:effectLst/>
                          <a:latin typeface="Raleway" pitchFamily="2" charset="0"/>
                        </a:rPr>
                        <a:t>13</a:t>
                      </a:r>
                      <a:endParaRPr lang="en-IN" sz="1200" b="0" kern="1200">
                        <a:solidFill>
                          <a:schemeClr val="tx1"/>
                        </a:solidFill>
                        <a:effectLst/>
                        <a:latin typeface="Raleway" pitchFamily="2" charset="0"/>
                        <a:ea typeface="+mn-ea"/>
                        <a:cs typeface="+mn-cs"/>
                      </a:endParaRPr>
                    </a:p>
                  </a:txBody>
                  <a:tcPr marL="17788" marR="17788" marT="0" marB="0" anchor="ctr">
                    <a:solidFill>
                      <a:srgbClr val="FFFFFF"/>
                    </a:solidFill>
                  </a:tcPr>
                </a:tc>
                <a:tc>
                  <a:txBody>
                    <a:bodyPr/>
                    <a:lstStyle/>
                    <a:p>
                      <a:pPr marL="0" indent="0" algn="ctr" defTabSz="914400" rtl="0" eaLnBrk="1" latinLnBrk="0" hangingPunct="1">
                        <a:lnSpc>
                          <a:spcPct val="107000"/>
                        </a:lnSpc>
                      </a:pPr>
                      <a:r>
                        <a:rPr lang="en-US" sz="1200" kern="1200">
                          <a:solidFill>
                            <a:schemeClr val="dk1"/>
                          </a:solidFill>
                          <a:effectLst/>
                          <a:latin typeface="Raleway" pitchFamily="2" charset="0"/>
                        </a:rPr>
                        <a:t>RFD – 11</a:t>
                      </a:r>
                      <a:endParaRPr lang="en-IN" sz="1200" kern="1200">
                        <a:solidFill>
                          <a:schemeClr val="dk1"/>
                        </a:solidFill>
                        <a:effectLst/>
                        <a:latin typeface="Raleway" pitchFamily="2" charset="0"/>
                        <a:ea typeface="+mn-ea"/>
                        <a:cs typeface="+mn-cs"/>
                      </a:endParaRPr>
                    </a:p>
                  </a:txBody>
                  <a:tcPr marL="17788" marR="17788" marT="0" marB="0" anchor="ctr"/>
                </a:tc>
                <a:tc>
                  <a:txBody>
                    <a:bodyPr/>
                    <a:lstStyle/>
                    <a:p>
                      <a:pPr marL="0" indent="0" algn="l" defTabSz="914400" rtl="0" eaLnBrk="1" latinLnBrk="0" hangingPunct="1">
                        <a:lnSpc>
                          <a:spcPct val="107000"/>
                        </a:lnSpc>
                      </a:pPr>
                      <a:r>
                        <a:rPr lang="en-US" sz="1200" kern="1200">
                          <a:solidFill>
                            <a:schemeClr val="dk1"/>
                          </a:solidFill>
                          <a:effectLst/>
                          <a:latin typeface="Raleway" pitchFamily="2" charset="0"/>
                        </a:rPr>
                        <a:t>Letter of undertaking</a:t>
                      </a:r>
                      <a:endParaRPr lang="en-IN" sz="1200" kern="1200">
                        <a:solidFill>
                          <a:schemeClr val="dk1"/>
                        </a:solidFill>
                        <a:effectLst/>
                        <a:latin typeface="Raleway" pitchFamily="2" charset="0"/>
                        <a:ea typeface="+mn-ea"/>
                        <a:cs typeface="+mn-cs"/>
                      </a:endParaRPr>
                    </a:p>
                  </a:txBody>
                  <a:tcPr marL="17788" marR="17788" marT="0" marB="0" anchor="ctr"/>
                </a:tc>
                <a:tc>
                  <a:txBody>
                    <a:bodyPr/>
                    <a:lstStyle/>
                    <a:p>
                      <a:pPr marL="0" indent="0" algn="l" defTabSz="914400" rtl="0" eaLnBrk="1" latinLnBrk="0" hangingPunct="1">
                        <a:lnSpc>
                          <a:spcPct val="107000"/>
                        </a:lnSpc>
                      </a:pPr>
                      <a:r>
                        <a:rPr lang="en-US" sz="1200" kern="1200">
                          <a:solidFill>
                            <a:schemeClr val="dk1"/>
                          </a:solidFill>
                          <a:effectLst/>
                          <a:latin typeface="Raleway" pitchFamily="2" charset="0"/>
                        </a:rPr>
                        <a:t> </a:t>
                      </a:r>
                      <a:endParaRPr lang="en-IN" sz="1200" kern="1200">
                        <a:solidFill>
                          <a:schemeClr val="dk1"/>
                        </a:solidFill>
                        <a:effectLst/>
                        <a:latin typeface="Raleway" pitchFamily="2" charset="0"/>
                        <a:ea typeface="+mn-ea"/>
                        <a:cs typeface="+mn-cs"/>
                      </a:endParaRPr>
                    </a:p>
                  </a:txBody>
                  <a:tcPr marL="17788" marR="17788" marT="0" marB="0" anchor="ctr"/>
                </a:tc>
                <a:tc>
                  <a:txBody>
                    <a:bodyPr/>
                    <a:lstStyle/>
                    <a:p>
                      <a:pPr marL="0" indent="0" algn="l" defTabSz="914400" rtl="0" eaLnBrk="1" latinLnBrk="0" hangingPunct="1">
                        <a:lnSpc>
                          <a:spcPct val="107000"/>
                        </a:lnSpc>
                        <a:spcAft>
                          <a:spcPts val="800"/>
                        </a:spcAft>
                      </a:pPr>
                      <a:r>
                        <a:rPr lang="en-US" sz="1200" kern="1200">
                          <a:solidFill>
                            <a:schemeClr val="dk1"/>
                          </a:solidFill>
                          <a:effectLst/>
                          <a:latin typeface="Raleway" pitchFamily="2" charset="0"/>
                        </a:rPr>
                        <a:t> </a:t>
                      </a:r>
                      <a:endParaRPr lang="en-IN" sz="1200" kern="1200">
                        <a:solidFill>
                          <a:schemeClr val="dk1"/>
                        </a:solidFill>
                        <a:effectLst/>
                        <a:latin typeface="Raleway" pitchFamily="2" charset="0"/>
                        <a:ea typeface="+mn-ea"/>
                        <a:cs typeface="+mn-cs"/>
                      </a:endParaRPr>
                    </a:p>
                  </a:txBody>
                  <a:tcPr marL="17788" marR="17788" marT="0" marB="0" anchor="ctr"/>
                </a:tc>
                <a:extLst>
                  <a:ext uri="{0D108BD9-81ED-4DB2-BD59-A6C34878D82A}">
                    <a16:rowId xmlns:a16="http://schemas.microsoft.com/office/drawing/2014/main" xmlns="" val="1216940412"/>
                  </a:ext>
                </a:extLst>
              </a:tr>
            </a:tbl>
          </a:graphicData>
        </a:graphic>
      </p:graphicFrame>
      <p:sp>
        <p:nvSpPr>
          <p:cNvPr id="4" name="TextBox 3">
            <a:extLst>
              <a:ext uri="{FF2B5EF4-FFF2-40B4-BE49-F238E27FC236}">
                <a16:creationId xmlns:a16="http://schemas.microsoft.com/office/drawing/2014/main" xmlns="" id="{DD8DFAD0-14EA-3C38-85D5-4D64FE55E253}"/>
              </a:ext>
            </a:extLst>
          </p:cNvPr>
          <p:cNvSpPr txBox="1"/>
          <p:nvPr/>
        </p:nvSpPr>
        <p:spPr>
          <a:xfrm>
            <a:off x="410372" y="5601303"/>
            <a:ext cx="10918027" cy="1167884"/>
          </a:xfrm>
          <a:prstGeom prst="rect">
            <a:avLst/>
          </a:prstGeom>
          <a:noFill/>
        </p:spPr>
        <p:txBody>
          <a:bodyPr wrap="square" rtlCol="0">
            <a:spAutoFit/>
          </a:bodyPr>
          <a:lstStyle/>
          <a:p>
            <a:pPr marL="285750" indent="-285750" algn="just">
              <a:lnSpc>
                <a:spcPct val="150000"/>
              </a:lnSpc>
              <a:buClr>
                <a:srgbClr val="F48120"/>
              </a:buClr>
              <a:buFont typeface="Wingdings" panose="05000000000000000000" pitchFamily="2" charset="2"/>
              <a:buChar char="v"/>
            </a:pPr>
            <a:r>
              <a:rPr lang="en-US" sz="1200">
                <a:latin typeface="Raleway" pitchFamily="2" charset="0"/>
              </a:rPr>
              <a:t>RFD – 07 comes into picture where any amount is due from the tax-payer to the govt, the same shall be adjusted from the refund sanctioned under RFD – 06.</a:t>
            </a:r>
          </a:p>
          <a:p>
            <a:pPr marL="285750" indent="-285750" algn="just">
              <a:lnSpc>
                <a:spcPct val="150000"/>
              </a:lnSpc>
              <a:buClr>
                <a:srgbClr val="F48120"/>
              </a:buClr>
              <a:buFont typeface="Wingdings" panose="05000000000000000000" pitchFamily="2" charset="2"/>
              <a:buChar char="v"/>
            </a:pPr>
            <a:r>
              <a:rPr lang="en-US" sz="1200">
                <a:latin typeface="Raleway" pitchFamily="2" charset="0"/>
              </a:rPr>
              <a:t>The above procedure is applicable to all the refund claims (i.e., refund of accumulated ITC without payment of tax)</a:t>
            </a:r>
          </a:p>
          <a:p>
            <a:pPr marL="285750" indent="-285750" algn="just">
              <a:lnSpc>
                <a:spcPct val="150000"/>
              </a:lnSpc>
              <a:buClr>
                <a:srgbClr val="F48120"/>
              </a:buClr>
              <a:buFont typeface="Wingdings" panose="05000000000000000000" pitchFamily="2" charset="2"/>
              <a:buChar char="v"/>
            </a:pPr>
            <a:r>
              <a:rPr lang="en-US" sz="1200" b="1" i="1">
                <a:latin typeface="Raleway" pitchFamily="2" charset="0"/>
              </a:rPr>
              <a:t>A refund application filed can be withdrawn on or before issuance of the show cause notice.</a:t>
            </a:r>
          </a:p>
        </p:txBody>
      </p:sp>
      <p:pic>
        <p:nvPicPr>
          <p:cNvPr id="21" name="Picture 20" descr="A logo with colorful people&#10;&#10;AI-generated content may be incorrect.">
            <a:extLst>
              <a:ext uri="{FF2B5EF4-FFF2-40B4-BE49-F238E27FC236}">
                <a16:creationId xmlns:a16="http://schemas.microsoft.com/office/drawing/2014/main" xmlns="" id="{5EB6361D-207A-CC0D-AA14-7D3BCD1D13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0275" y="-938454"/>
            <a:ext cx="2989736" cy="2989736"/>
          </a:xfrm>
          <a:prstGeom prst="rect">
            <a:avLst/>
          </a:prstGeom>
        </p:spPr>
      </p:pic>
      <p:sp>
        <p:nvSpPr>
          <p:cNvPr id="22" name="Rectangle 21">
            <a:extLst>
              <a:ext uri="{FF2B5EF4-FFF2-40B4-BE49-F238E27FC236}">
                <a16:creationId xmlns:a16="http://schemas.microsoft.com/office/drawing/2014/main" xmlns="" id="{9C668837-4A71-30E0-29F7-4ACA18E3A15B}"/>
              </a:ext>
            </a:extLst>
          </p:cNvPr>
          <p:cNvSpPr/>
          <p:nvPr/>
        </p:nvSpPr>
        <p:spPr>
          <a:xfrm>
            <a:off x="0" y="6785496"/>
            <a:ext cx="12192000" cy="72504"/>
          </a:xfrm>
          <a:prstGeom prst="rect">
            <a:avLst/>
          </a:prstGeom>
          <a:solidFill>
            <a:srgbClr val="F4812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n" panose="02020603050405020304"/>
              <a:ea typeface="+mn-ea"/>
              <a:cs typeface="+mn-cs"/>
            </a:endParaRPr>
          </a:p>
        </p:txBody>
      </p:sp>
      <p:grpSp>
        <p:nvGrpSpPr>
          <p:cNvPr id="23" name="Group 22">
            <a:extLst>
              <a:ext uri="{FF2B5EF4-FFF2-40B4-BE49-F238E27FC236}">
                <a16:creationId xmlns:a16="http://schemas.microsoft.com/office/drawing/2014/main" xmlns="" id="{12A207C4-F115-81AA-3888-A33B2B8F3D0C}"/>
              </a:ext>
            </a:extLst>
          </p:cNvPr>
          <p:cNvGrpSpPr/>
          <p:nvPr/>
        </p:nvGrpSpPr>
        <p:grpSpPr>
          <a:xfrm>
            <a:off x="379893" y="158615"/>
            <a:ext cx="9392421" cy="709293"/>
            <a:chOff x="379893" y="158615"/>
            <a:chExt cx="9392421" cy="709293"/>
          </a:xfrm>
        </p:grpSpPr>
        <p:sp>
          <p:nvSpPr>
            <p:cNvPr id="24" name="TextBox 23">
              <a:extLst>
                <a:ext uri="{FF2B5EF4-FFF2-40B4-BE49-F238E27FC236}">
                  <a16:creationId xmlns:a16="http://schemas.microsoft.com/office/drawing/2014/main" xmlns="" id="{D8DBB032-F7BA-F18E-A187-199D8CFCA27E}"/>
                </a:ext>
              </a:extLst>
            </p:cNvPr>
            <p:cNvSpPr txBox="1"/>
            <p:nvPr/>
          </p:nvSpPr>
          <p:spPr>
            <a:xfrm>
              <a:off x="379893" y="158615"/>
              <a:ext cx="9392421" cy="658493"/>
            </a:xfrm>
            <a:prstGeom prst="rect">
              <a:avLst/>
            </a:prstGeom>
          </p:spPr>
          <p:txBody>
            <a:bodyPr vert="horz" lIns="91440" tIns="45720" rIns="91440" bIns="45720" rtlCol="0" anchor="ctr">
              <a:normAutofit lnSpcReduction="10000"/>
            </a:bodyPr>
            <a:lstStyle/>
            <a:p>
              <a:pPr defTabSz="914400">
                <a:lnSpc>
                  <a:spcPct val="90000"/>
                </a:lnSpc>
                <a:spcBef>
                  <a:spcPts val="1000"/>
                </a:spcBef>
                <a:spcAft>
                  <a:spcPts val="600"/>
                </a:spcAft>
              </a:pPr>
              <a:r>
                <a:rPr lang="en-US" sz="2400" b="1">
                  <a:solidFill>
                    <a:srgbClr val="374D81"/>
                  </a:solidFill>
                  <a:latin typeface="Raleway" pitchFamily="2" charset="0"/>
                  <a:cs typeface="Arial" panose="020B0604020202020204" pitchFamily="34" charset="0"/>
                </a:rPr>
                <a:t>Refunds under GST </a:t>
              </a:r>
              <a:br>
                <a:rPr lang="en-US" sz="2400" b="1">
                  <a:solidFill>
                    <a:srgbClr val="374D81"/>
                  </a:solidFill>
                  <a:latin typeface="Raleway" pitchFamily="2" charset="0"/>
                  <a:cs typeface="Arial" panose="020B0604020202020204" pitchFamily="34" charset="0"/>
                </a:rPr>
              </a:br>
              <a:r>
                <a:rPr lang="en-US" sz="1900" i="1">
                  <a:solidFill>
                    <a:srgbClr val="374D81"/>
                  </a:solidFill>
                  <a:latin typeface="Raleway" pitchFamily="2" charset="0"/>
                  <a:cs typeface="Arial" panose="020B0604020202020204" pitchFamily="34" charset="0"/>
                </a:rPr>
                <a:t>(Sequence of events)</a:t>
              </a:r>
            </a:p>
          </p:txBody>
        </p:sp>
        <p:grpSp>
          <p:nvGrpSpPr>
            <p:cNvPr id="25" name="Group 24">
              <a:extLst>
                <a:ext uri="{FF2B5EF4-FFF2-40B4-BE49-F238E27FC236}">
                  <a16:creationId xmlns:a16="http://schemas.microsoft.com/office/drawing/2014/main" xmlns="" id="{ACEC38A0-E12D-9874-8AC2-A8A8BB8E87F1}"/>
                </a:ext>
              </a:extLst>
            </p:cNvPr>
            <p:cNvGrpSpPr/>
            <p:nvPr/>
          </p:nvGrpSpPr>
          <p:grpSpPr>
            <a:xfrm>
              <a:off x="495456" y="807575"/>
              <a:ext cx="2743200" cy="60333"/>
              <a:chOff x="591751" y="962184"/>
              <a:chExt cx="2743200" cy="60333"/>
            </a:xfrm>
          </p:grpSpPr>
          <p:sp>
            <p:nvSpPr>
              <p:cNvPr id="26" name="Rectangle 25">
                <a:extLst>
                  <a:ext uri="{FF2B5EF4-FFF2-40B4-BE49-F238E27FC236}">
                    <a16:creationId xmlns:a16="http://schemas.microsoft.com/office/drawing/2014/main" xmlns="" id="{DE3D1C3F-BE5D-96A9-C107-505E57629F34}"/>
                  </a:ext>
                </a:extLst>
              </p:cNvPr>
              <p:cNvSpPr/>
              <p:nvPr/>
            </p:nvSpPr>
            <p:spPr>
              <a:xfrm>
                <a:off x="591751" y="962184"/>
                <a:ext cx="914400" cy="603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sp>
            <p:nvSpPr>
              <p:cNvPr id="27" name="Rectangle 26">
                <a:extLst>
                  <a:ext uri="{FF2B5EF4-FFF2-40B4-BE49-F238E27FC236}">
                    <a16:creationId xmlns:a16="http://schemas.microsoft.com/office/drawing/2014/main" xmlns="" id="{9B9F04EF-C73D-CCC6-16B1-ABDAC5FD6FA0}"/>
                  </a:ext>
                </a:extLst>
              </p:cNvPr>
              <p:cNvSpPr/>
              <p:nvPr/>
            </p:nvSpPr>
            <p:spPr>
              <a:xfrm>
                <a:off x="1506151" y="962184"/>
                <a:ext cx="914400" cy="6033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sp>
            <p:nvSpPr>
              <p:cNvPr id="28" name="Rectangle 27">
                <a:extLst>
                  <a:ext uri="{FF2B5EF4-FFF2-40B4-BE49-F238E27FC236}">
                    <a16:creationId xmlns:a16="http://schemas.microsoft.com/office/drawing/2014/main" xmlns="" id="{7BF6E3E0-2AF1-6D8E-6267-96A111B5124E}"/>
                  </a:ext>
                </a:extLst>
              </p:cNvPr>
              <p:cNvSpPr/>
              <p:nvPr/>
            </p:nvSpPr>
            <p:spPr>
              <a:xfrm>
                <a:off x="2420551" y="962184"/>
                <a:ext cx="914400" cy="6033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grpSp>
      </p:grpSp>
    </p:spTree>
    <p:extLst>
      <p:ext uri="{BB962C8B-B14F-4D97-AF65-F5344CB8AC3E}">
        <p14:creationId xmlns:p14="http://schemas.microsoft.com/office/powerpoint/2010/main" val="2212199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 name="Rectangle 65"/>
          <p:cNvSpPr/>
          <p:nvPr/>
        </p:nvSpPr>
        <p:spPr>
          <a:xfrm>
            <a:off x="379893" y="923108"/>
            <a:ext cx="11735788" cy="307777"/>
          </a:xfrm>
          <a:prstGeom prst="rect">
            <a:avLst/>
          </a:prstGeom>
        </p:spPr>
        <p:txBody>
          <a:bodyPr wrap="square">
            <a:spAutoFit/>
          </a:bodyPr>
          <a:lstStyle/>
          <a:p>
            <a:r>
              <a:rPr lang="en-US" sz="1400">
                <a:latin typeface="Raleway" pitchFamily="2" charset="0"/>
              </a:rPr>
              <a:t>An application for refund have to be filed online in GST RFD -01 </a:t>
            </a:r>
            <a:r>
              <a:rPr lang="en-US" sz="1400" b="1">
                <a:latin typeface="Raleway" pitchFamily="2" charset="0"/>
              </a:rPr>
              <a:t>within two years </a:t>
            </a:r>
            <a:r>
              <a:rPr lang="en-US" sz="1400">
                <a:latin typeface="Raleway" pitchFamily="2" charset="0"/>
              </a:rPr>
              <a:t>from the relevant date which is as following </a:t>
            </a:r>
          </a:p>
        </p:txBody>
      </p:sp>
      <p:grpSp>
        <p:nvGrpSpPr>
          <p:cNvPr id="2" name="Group 1">
            <a:extLst>
              <a:ext uri="{FF2B5EF4-FFF2-40B4-BE49-F238E27FC236}">
                <a16:creationId xmlns:a16="http://schemas.microsoft.com/office/drawing/2014/main" xmlns="" id="{4263A945-98A5-91B7-45D6-6F270C696541}"/>
              </a:ext>
            </a:extLst>
          </p:cNvPr>
          <p:cNvGrpSpPr/>
          <p:nvPr/>
        </p:nvGrpSpPr>
        <p:grpSpPr>
          <a:xfrm>
            <a:off x="479009" y="1230885"/>
            <a:ext cx="11537556" cy="5418340"/>
            <a:chOff x="318586" y="1580083"/>
            <a:chExt cx="11537556" cy="5418340"/>
          </a:xfrm>
        </p:grpSpPr>
        <p:sp>
          <p:nvSpPr>
            <p:cNvPr id="160" name="Rectangle 159">
              <a:extLst>
                <a:ext uri="{FF2B5EF4-FFF2-40B4-BE49-F238E27FC236}">
                  <a16:creationId xmlns:a16="http://schemas.microsoft.com/office/drawing/2014/main" xmlns="" id="{75580E49-357B-4515-81FC-7203DB3B3FDF}"/>
                </a:ext>
              </a:extLst>
            </p:cNvPr>
            <p:cNvSpPr/>
            <p:nvPr/>
          </p:nvSpPr>
          <p:spPr>
            <a:xfrm>
              <a:off x="318586" y="1580083"/>
              <a:ext cx="3633556" cy="541834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Raleway" pitchFamily="2" charset="0"/>
              </a:endParaRPr>
            </a:p>
          </p:txBody>
        </p:sp>
        <p:sp>
          <p:nvSpPr>
            <p:cNvPr id="168" name="Rectangle 167">
              <a:extLst>
                <a:ext uri="{FF2B5EF4-FFF2-40B4-BE49-F238E27FC236}">
                  <a16:creationId xmlns:a16="http://schemas.microsoft.com/office/drawing/2014/main" xmlns="" id="{23320ED9-AA8B-41D3-9A94-206F2A36EADF}"/>
                </a:ext>
              </a:extLst>
            </p:cNvPr>
            <p:cNvSpPr/>
            <p:nvPr/>
          </p:nvSpPr>
          <p:spPr>
            <a:xfrm>
              <a:off x="408223" y="1646449"/>
              <a:ext cx="3479441" cy="450516"/>
            </a:xfrm>
            <a:prstGeom prst="rect">
              <a:avLst/>
            </a:prstGeom>
            <a:solidFill>
              <a:srgbClr val="F48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latin typeface="Raleway" pitchFamily="2" charset="0"/>
                </a:rPr>
                <a:t>In Case of</a:t>
              </a:r>
            </a:p>
          </p:txBody>
        </p:sp>
        <p:sp>
          <p:nvSpPr>
            <p:cNvPr id="222" name="Rectangle 221">
              <a:extLst>
                <a:ext uri="{FF2B5EF4-FFF2-40B4-BE49-F238E27FC236}">
                  <a16:creationId xmlns:a16="http://schemas.microsoft.com/office/drawing/2014/main" xmlns="" id="{3C36C077-355A-48F0-8164-0AA0E6ACD50F}"/>
                </a:ext>
              </a:extLst>
            </p:cNvPr>
            <p:cNvSpPr/>
            <p:nvPr/>
          </p:nvSpPr>
          <p:spPr>
            <a:xfrm>
              <a:off x="408223" y="2190936"/>
              <a:ext cx="3479441" cy="355039"/>
            </a:xfrm>
            <a:prstGeom prst="rect">
              <a:avLst/>
            </a:prstGeom>
            <a:solidFill>
              <a:schemeClr val="bg1">
                <a:alpha val="4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a:solidFill>
                    <a:schemeClr val="tx1"/>
                  </a:solidFill>
                  <a:latin typeface="Raleway" pitchFamily="2" charset="0"/>
                </a:rPr>
                <a:t>Export by </a:t>
              </a:r>
              <a:r>
                <a:rPr lang="da-DK" sz="1200" b="1">
                  <a:solidFill>
                    <a:schemeClr val="tx1"/>
                  </a:solidFill>
                  <a:latin typeface="Raleway" pitchFamily="2" charset="0"/>
                </a:rPr>
                <a:t>Sea/Air</a:t>
              </a:r>
            </a:p>
          </p:txBody>
        </p:sp>
        <p:sp>
          <p:nvSpPr>
            <p:cNvPr id="238" name="Rectangle 237">
              <a:extLst>
                <a:ext uri="{FF2B5EF4-FFF2-40B4-BE49-F238E27FC236}">
                  <a16:creationId xmlns:a16="http://schemas.microsoft.com/office/drawing/2014/main" xmlns="" id="{3C36C077-355A-48F0-8164-0AA0E6ACD50F}"/>
                </a:ext>
              </a:extLst>
            </p:cNvPr>
            <p:cNvSpPr/>
            <p:nvPr/>
          </p:nvSpPr>
          <p:spPr>
            <a:xfrm>
              <a:off x="408223" y="2600616"/>
              <a:ext cx="3479441" cy="3550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a:solidFill>
                    <a:schemeClr val="tx1"/>
                  </a:solidFill>
                  <a:latin typeface="Raleway" pitchFamily="2" charset="0"/>
                </a:rPr>
                <a:t>Export by </a:t>
              </a:r>
              <a:r>
                <a:rPr lang="da-DK" sz="1200" b="1">
                  <a:solidFill>
                    <a:schemeClr val="tx1"/>
                  </a:solidFill>
                  <a:latin typeface="Raleway" pitchFamily="2" charset="0"/>
                </a:rPr>
                <a:t>Land</a:t>
              </a:r>
            </a:p>
          </p:txBody>
        </p:sp>
        <p:sp>
          <p:nvSpPr>
            <p:cNvPr id="239" name="Rectangle 238">
              <a:extLst>
                <a:ext uri="{FF2B5EF4-FFF2-40B4-BE49-F238E27FC236}">
                  <a16:creationId xmlns:a16="http://schemas.microsoft.com/office/drawing/2014/main" xmlns="" id="{3C36C077-355A-48F0-8164-0AA0E6ACD50F}"/>
                </a:ext>
              </a:extLst>
            </p:cNvPr>
            <p:cNvSpPr/>
            <p:nvPr/>
          </p:nvSpPr>
          <p:spPr>
            <a:xfrm>
              <a:off x="408223" y="2989978"/>
              <a:ext cx="3479441" cy="3550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a:solidFill>
                    <a:schemeClr val="tx1"/>
                  </a:solidFill>
                  <a:latin typeface="Raleway" pitchFamily="2" charset="0"/>
                </a:rPr>
                <a:t>Export by </a:t>
              </a:r>
              <a:r>
                <a:rPr lang="da-DK" sz="1200" b="1">
                  <a:solidFill>
                    <a:schemeClr val="tx1"/>
                  </a:solidFill>
                  <a:latin typeface="Raleway" pitchFamily="2" charset="0"/>
                </a:rPr>
                <a:t>Post</a:t>
              </a:r>
            </a:p>
          </p:txBody>
        </p:sp>
        <p:sp>
          <p:nvSpPr>
            <p:cNvPr id="240" name="Rectangle 239">
              <a:extLst>
                <a:ext uri="{FF2B5EF4-FFF2-40B4-BE49-F238E27FC236}">
                  <a16:creationId xmlns:a16="http://schemas.microsoft.com/office/drawing/2014/main" xmlns="" id="{3C36C077-355A-48F0-8164-0AA0E6ACD50F}"/>
                </a:ext>
              </a:extLst>
            </p:cNvPr>
            <p:cNvSpPr/>
            <p:nvPr/>
          </p:nvSpPr>
          <p:spPr>
            <a:xfrm>
              <a:off x="408223" y="3389498"/>
              <a:ext cx="3479441" cy="3550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a:solidFill>
                    <a:schemeClr val="tx1"/>
                  </a:solidFill>
                  <a:latin typeface="Raleway" pitchFamily="2" charset="0"/>
                </a:rPr>
                <a:t>Deemed </a:t>
              </a:r>
              <a:r>
                <a:rPr lang="da-DK" sz="1200" b="1">
                  <a:solidFill>
                    <a:schemeClr val="tx1"/>
                  </a:solidFill>
                  <a:latin typeface="Raleway" pitchFamily="2" charset="0"/>
                </a:rPr>
                <a:t>Export</a:t>
              </a:r>
            </a:p>
          </p:txBody>
        </p:sp>
        <p:sp>
          <p:nvSpPr>
            <p:cNvPr id="241" name="Rectangle 240">
              <a:extLst>
                <a:ext uri="{FF2B5EF4-FFF2-40B4-BE49-F238E27FC236}">
                  <a16:creationId xmlns:a16="http://schemas.microsoft.com/office/drawing/2014/main" xmlns="" id="{3C36C077-355A-48F0-8164-0AA0E6ACD50F}"/>
                </a:ext>
              </a:extLst>
            </p:cNvPr>
            <p:cNvSpPr/>
            <p:nvPr/>
          </p:nvSpPr>
          <p:spPr>
            <a:xfrm>
              <a:off x="408223" y="3789019"/>
              <a:ext cx="3479441" cy="10737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a:solidFill>
                    <a:schemeClr val="tx1"/>
                  </a:solidFill>
                  <a:latin typeface="Raleway" pitchFamily="2" charset="0"/>
                </a:rPr>
                <a:t>Export of </a:t>
              </a:r>
              <a:r>
                <a:rPr lang="da-DK" sz="1200" b="1">
                  <a:solidFill>
                    <a:schemeClr val="tx1"/>
                  </a:solidFill>
                  <a:latin typeface="Raleway" pitchFamily="2" charset="0"/>
                </a:rPr>
                <a:t>Service</a:t>
              </a:r>
            </a:p>
          </p:txBody>
        </p:sp>
        <p:sp>
          <p:nvSpPr>
            <p:cNvPr id="242" name="Rectangle 241">
              <a:extLst>
                <a:ext uri="{FF2B5EF4-FFF2-40B4-BE49-F238E27FC236}">
                  <a16:creationId xmlns:a16="http://schemas.microsoft.com/office/drawing/2014/main" xmlns="" id="{3C36C077-355A-48F0-8164-0AA0E6ACD50F}"/>
                </a:ext>
              </a:extLst>
            </p:cNvPr>
            <p:cNvSpPr/>
            <p:nvPr/>
          </p:nvSpPr>
          <p:spPr>
            <a:xfrm>
              <a:off x="408223" y="4907256"/>
              <a:ext cx="3479441" cy="3550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b="1">
                  <a:solidFill>
                    <a:schemeClr val="tx1"/>
                  </a:solidFill>
                  <a:latin typeface="Raleway" pitchFamily="2" charset="0"/>
                </a:rPr>
                <a:t>Order/Judgement</a:t>
              </a:r>
            </a:p>
          </p:txBody>
        </p:sp>
        <p:sp>
          <p:nvSpPr>
            <p:cNvPr id="243" name="Rectangle 242">
              <a:extLst>
                <a:ext uri="{FF2B5EF4-FFF2-40B4-BE49-F238E27FC236}">
                  <a16:creationId xmlns:a16="http://schemas.microsoft.com/office/drawing/2014/main" xmlns="" id="{3C36C077-355A-48F0-8164-0AA0E6ACD50F}"/>
                </a:ext>
              </a:extLst>
            </p:cNvPr>
            <p:cNvSpPr/>
            <p:nvPr/>
          </p:nvSpPr>
          <p:spPr>
            <a:xfrm>
              <a:off x="408223" y="5306777"/>
              <a:ext cx="3479441" cy="3550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Raleway" pitchFamily="2" charset="0"/>
                </a:rPr>
                <a:t>Refund of accumulated ITC under </a:t>
              </a:r>
              <a:r>
                <a:rPr lang="en-US" sz="1100" b="1" dirty="0">
                  <a:solidFill>
                    <a:schemeClr val="tx1"/>
                  </a:solidFill>
                  <a:latin typeface="Raleway" pitchFamily="2" charset="0"/>
                </a:rPr>
                <a:t>Inverted Duty Structure </a:t>
              </a:r>
              <a:r>
                <a:rPr lang="en-US" sz="1100" dirty="0">
                  <a:solidFill>
                    <a:schemeClr val="tx1"/>
                  </a:solidFill>
                  <a:latin typeface="Raleway" pitchFamily="2" charset="0"/>
                </a:rPr>
                <a:t>(IDS)</a:t>
              </a:r>
              <a:endParaRPr lang="en-US" sz="1100" b="1" dirty="0">
                <a:solidFill>
                  <a:schemeClr val="tx1"/>
                </a:solidFill>
                <a:latin typeface="Raleway" pitchFamily="2" charset="0"/>
              </a:endParaRPr>
            </a:p>
          </p:txBody>
        </p:sp>
        <p:sp>
          <p:nvSpPr>
            <p:cNvPr id="244" name="Rectangle 243">
              <a:extLst>
                <a:ext uri="{FF2B5EF4-FFF2-40B4-BE49-F238E27FC236}">
                  <a16:creationId xmlns:a16="http://schemas.microsoft.com/office/drawing/2014/main" xmlns="" id="{3C36C077-355A-48F0-8164-0AA0E6ACD50F}"/>
                </a:ext>
              </a:extLst>
            </p:cNvPr>
            <p:cNvSpPr/>
            <p:nvPr/>
          </p:nvSpPr>
          <p:spPr>
            <a:xfrm>
              <a:off x="418775" y="6130599"/>
              <a:ext cx="3479441" cy="3550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b="1">
                  <a:solidFill>
                    <a:schemeClr val="tx1"/>
                  </a:solidFill>
                  <a:latin typeface="Raleway" pitchFamily="2" charset="0"/>
                </a:rPr>
                <a:t>Provisional payment of Tax</a:t>
              </a:r>
            </a:p>
          </p:txBody>
        </p:sp>
        <p:sp>
          <p:nvSpPr>
            <p:cNvPr id="245" name="Rectangle 244">
              <a:extLst>
                <a:ext uri="{FF2B5EF4-FFF2-40B4-BE49-F238E27FC236}">
                  <a16:creationId xmlns:a16="http://schemas.microsoft.com/office/drawing/2014/main" xmlns="" id="{3C36C077-355A-48F0-8164-0AA0E6ACD50F}"/>
                </a:ext>
              </a:extLst>
            </p:cNvPr>
            <p:cNvSpPr/>
            <p:nvPr/>
          </p:nvSpPr>
          <p:spPr>
            <a:xfrm>
              <a:off x="418774" y="6537322"/>
              <a:ext cx="3479441" cy="3550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a:solidFill>
                    <a:schemeClr val="tx1"/>
                  </a:solidFill>
                  <a:latin typeface="Raleway" pitchFamily="2" charset="0"/>
                </a:rPr>
                <a:t>Other Cases</a:t>
              </a:r>
            </a:p>
          </p:txBody>
        </p:sp>
        <p:sp>
          <p:nvSpPr>
            <p:cNvPr id="247" name="Arrow: Right 57">
              <a:extLst>
                <a:ext uri="{FF2B5EF4-FFF2-40B4-BE49-F238E27FC236}">
                  <a16:creationId xmlns:a16="http://schemas.microsoft.com/office/drawing/2014/main" xmlns="" id="{9943C35D-180A-4441-B12E-9BE1436908C5}"/>
                </a:ext>
              </a:extLst>
            </p:cNvPr>
            <p:cNvSpPr/>
            <p:nvPr/>
          </p:nvSpPr>
          <p:spPr>
            <a:xfrm>
              <a:off x="3870120" y="1703314"/>
              <a:ext cx="204450" cy="336782"/>
            </a:xfrm>
            <a:prstGeom prst="rightArrow">
              <a:avLst>
                <a:gd name="adj1" fmla="val 50000"/>
                <a:gd name="adj2" fmla="val 55569"/>
              </a:avLst>
            </a:prstGeom>
            <a:solidFill>
              <a:srgbClr val="F4812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200">
                <a:latin typeface="Raleway" pitchFamily="2" charset="0"/>
              </a:endParaRPr>
            </a:p>
          </p:txBody>
        </p:sp>
        <p:sp>
          <p:nvSpPr>
            <p:cNvPr id="249" name="Rectangle 248">
              <a:extLst>
                <a:ext uri="{FF2B5EF4-FFF2-40B4-BE49-F238E27FC236}">
                  <a16:creationId xmlns:a16="http://schemas.microsoft.com/office/drawing/2014/main" xmlns="" id="{75580E49-357B-4515-81FC-7203DB3B3FDF}"/>
                </a:ext>
              </a:extLst>
            </p:cNvPr>
            <p:cNvSpPr/>
            <p:nvPr/>
          </p:nvSpPr>
          <p:spPr>
            <a:xfrm>
              <a:off x="4225783" y="1580084"/>
              <a:ext cx="7630359" cy="541833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ysClr val="windowText" lastClr="000000"/>
                </a:solidFill>
                <a:latin typeface="Raleway" pitchFamily="2" charset="0"/>
              </a:endParaRPr>
            </a:p>
          </p:txBody>
        </p:sp>
        <p:sp>
          <p:nvSpPr>
            <p:cNvPr id="250" name="Rectangle 249">
              <a:extLst>
                <a:ext uri="{FF2B5EF4-FFF2-40B4-BE49-F238E27FC236}">
                  <a16:creationId xmlns:a16="http://schemas.microsoft.com/office/drawing/2014/main" xmlns="" id="{23320ED9-AA8B-41D3-9A94-206F2A36EADF}"/>
                </a:ext>
              </a:extLst>
            </p:cNvPr>
            <p:cNvSpPr/>
            <p:nvPr/>
          </p:nvSpPr>
          <p:spPr>
            <a:xfrm>
              <a:off x="4368531" y="1646448"/>
              <a:ext cx="7384009" cy="450515"/>
            </a:xfrm>
            <a:prstGeom prst="rect">
              <a:avLst/>
            </a:prstGeom>
            <a:solidFill>
              <a:srgbClr val="B9D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latin typeface="Raleway" pitchFamily="2" charset="0"/>
                </a:rPr>
                <a:t>Relevant date</a:t>
              </a:r>
            </a:p>
          </p:txBody>
        </p:sp>
        <p:sp>
          <p:nvSpPr>
            <p:cNvPr id="251" name="Rectangle 250">
              <a:extLst>
                <a:ext uri="{FF2B5EF4-FFF2-40B4-BE49-F238E27FC236}">
                  <a16:creationId xmlns:a16="http://schemas.microsoft.com/office/drawing/2014/main" xmlns="" id="{3C36C077-355A-48F0-8164-0AA0E6ACD50F}"/>
                </a:ext>
              </a:extLst>
            </p:cNvPr>
            <p:cNvSpPr/>
            <p:nvPr/>
          </p:nvSpPr>
          <p:spPr>
            <a:xfrm>
              <a:off x="4368531" y="2190937"/>
              <a:ext cx="7384009" cy="355039"/>
            </a:xfrm>
            <a:prstGeom prst="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solidFill>
                    <a:schemeClr val="tx1"/>
                  </a:solidFill>
                  <a:latin typeface="Raleway" pitchFamily="2" charset="0"/>
                </a:rPr>
                <a:t>The date on which the </a:t>
              </a:r>
              <a:r>
                <a:rPr lang="en-US" sz="1200" b="1">
                  <a:solidFill>
                    <a:schemeClr val="tx1"/>
                  </a:solidFill>
                  <a:latin typeface="Raleway" pitchFamily="2" charset="0"/>
                </a:rPr>
                <a:t>ship or the aircraft</a:t>
              </a:r>
              <a:r>
                <a:rPr lang="en-US" sz="1200">
                  <a:solidFill>
                    <a:schemeClr val="tx1"/>
                  </a:solidFill>
                  <a:latin typeface="Raleway" pitchFamily="2" charset="0"/>
                </a:rPr>
                <a:t> in which such goods are </a:t>
              </a:r>
              <a:r>
                <a:rPr lang="en-US" sz="1200" b="1">
                  <a:solidFill>
                    <a:schemeClr val="tx1"/>
                  </a:solidFill>
                  <a:latin typeface="Raleway" pitchFamily="2" charset="0"/>
                </a:rPr>
                <a:t>loaded</a:t>
              </a:r>
              <a:r>
                <a:rPr lang="en-US" sz="1200">
                  <a:solidFill>
                    <a:schemeClr val="tx1"/>
                  </a:solidFill>
                  <a:latin typeface="Raleway" pitchFamily="2" charset="0"/>
                </a:rPr>
                <a:t>, </a:t>
              </a:r>
              <a:r>
                <a:rPr lang="en-US" sz="1200" b="1">
                  <a:solidFill>
                    <a:schemeClr val="tx1"/>
                  </a:solidFill>
                  <a:latin typeface="Raleway" pitchFamily="2" charset="0"/>
                </a:rPr>
                <a:t>leaves India</a:t>
              </a:r>
            </a:p>
          </p:txBody>
        </p:sp>
        <p:sp>
          <p:nvSpPr>
            <p:cNvPr id="252" name="Rectangle 251">
              <a:extLst>
                <a:ext uri="{FF2B5EF4-FFF2-40B4-BE49-F238E27FC236}">
                  <a16:creationId xmlns:a16="http://schemas.microsoft.com/office/drawing/2014/main" xmlns="" id="{3C36C077-355A-48F0-8164-0AA0E6ACD50F}"/>
                </a:ext>
              </a:extLst>
            </p:cNvPr>
            <p:cNvSpPr/>
            <p:nvPr/>
          </p:nvSpPr>
          <p:spPr>
            <a:xfrm>
              <a:off x="4368531" y="2590456"/>
              <a:ext cx="7384009" cy="355039"/>
            </a:xfrm>
            <a:prstGeom prst="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solidFill>
                    <a:schemeClr val="tx1"/>
                  </a:solidFill>
                  <a:latin typeface="Raleway" pitchFamily="2" charset="0"/>
                </a:rPr>
                <a:t>The date on which such </a:t>
              </a:r>
              <a:r>
                <a:rPr lang="en-US" sz="1200" b="1">
                  <a:solidFill>
                    <a:schemeClr val="tx1"/>
                  </a:solidFill>
                  <a:latin typeface="Raleway" pitchFamily="2" charset="0"/>
                </a:rPr>
                <a:t>goods pass the frontier</a:t>
              </a:r>
            </a:p>
          </p:txBody>
        </p:sp>
        <p:sp>
          <p:nvSpPr>
            <p:cNvPr id="253" name="Rectangle 252">
              <a:extLst>
                <a:ext uri="{FF2B5EF4-FFF2-40B4-BE49-F238E27FC236}">
                  <a16:creationId xmlns:a16="http://schemas.microsoft.com/office/drawing/2014/main" xmlns="" id="{3C36C077-355A-48F0-8164-0AA0E6ACD50F}"/>
                </a:ext>
              </a:extLst>
            </p:cNvPr>
            <p:cNvSpPr/>
            <p:nvPr/>
          </p:nvSpPr>
          <p:spPr>
            <a:xfrm>
              <a:off x="4368531" y="2989978"/>
              <a:ext cx="7384009" cy="355039"/>
            </a:xfrm>
            <a:prstGeom prst="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solidFill>
                    <a:schemeClr val="tx1"/>
                  </a:solidFill>
                  <a:latin typeface="Raleway" pitchFamily="2" charset="0"/>
                </a:rPr>
                <a:t>The date of </a:t>
              </a:r>
              <a:r>
                <a:rPr lang="en-US" sz="1200" b="1">
                  <a:solidFill>
                    <a:schemeClr val="tx1"/>
                  </a:solidFill>
                  <a:latin typeface="Raleway" pitchFamily="2" charset="0"/>
                </a:rPr>
                <a:t>dispatch of goods </a:t>
              </a:r>
              <a:r>
                <a:rPr lang="en-US" sz="1200">
                  <a:solidFill>
                    <a:schemeClr val="tx1"/>
                  </a:solidFill>
                  <a:latin typeface="Raleway" pitchFamily="2" charset="0"/>
                </a:rPr>
                <a:t>by the Post Office concerned to a place outside India</a:t>
              </a:r>
            </a:p>
          </p:txBody>
        </p:sp>
        <p:sp>
          <p:nvSpPr>
            <p:cNvPr id="254" name="Rectangle 253">
              <a:extLst>
                <a:ext uri="{FF2B5EF4-FFF2-40B4-BE49-F238E27FC236}">
                  <a16:creationId xmlns:a16="http://schemas.microsoft.com/office/drawing/2014/main" xmlns="" id="{3C36C077-355A-48F0-8164-0AA0E6ACD50F}"/>
                </a:ext>
              </a:extLst>
            </p:cNvPr>
            <p:cNvSpPr/>
            <p:nvPr/>
          </p:nvSpPr>
          <p:spPr>
            <a:xfrm>
              <a:off x="4368531" y="3389497"/>
              <a:ext cx="7384009" cy="355039"/>
            </a:xfrm>
            <a:prstGeom prst="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solidFill>
                    <a:schemeClr val="tx1"/>
                  </a:solidFill>
                  <a:latin typeface="Raleway" pitchFamily="2" charset="0"/>
                </a:rPr>
                <a:t>The date on which the </a:t>
              </a:r>
              <a:r>
                <a:rPr lang="en-US" sz="1200" b="1">
                  <a:solidFill>
                    <a:schemeClr val="tx1"/>
                  </a:solidFill>
                  <a:latin typeface="Raleway" pitchFamily="2" charset="0"/>
                </a:rPr>
                <a:t>return</a:t>
              </a:r>
              <a:r>
                <a:rPr lang="en-US" sz="1200">
                  <a:solidFill>
                    <a:schemeClr val="tx1"/>
                  </a:solidFill>
                  <a:latin typeface="Raleway" pitchFamily="2" charset="0"/>
                </a:rPr>
                <a:t> relating to such deemed exports is </a:t>
              </a:r>
              <a:r>
                <a:rPr lang="en-US" sz="1200" b="1">
                  <a:solidFill>
                    <a:schemeClr val="tx1"/>
                  </a:solidFill>
                  <a:latin typeface="Raleway" pitchFamily="2" charset="0"/>
                </a:rPr>
                <a:t>Furnished</a:t>
              </a:r>
            </a:p>
          </p:txBody>
        </p:sp>
        <p:sp>
          <p:nvSpPr>
            <p:cNvPr id="255" name="Rectangle 254">
              <a:extLst>
                <a:ext uri="{FF2B5EF4-FFF2-40B4-BE49-F238E27FC236}">
                  <a16:creationId xmlns:a16="http://schemas.microsoft.com/office/drawing/2014/main" xmlns="" id="{3C36C077-355A-48F0-8164-0AA0E6ACD50F}"/>
                </a:ext>
              </a:extLst>
            </p:cNvPr>
            <p:cNvSpPr/>
            <p:nvPr/>
          </p:nvSpPr>
          <p:spPr>
            <a:xfrm>
              <a:off x="4368531" y="3789018"/>
              <a:ext cx="7384009" cy="1073755"/>
            </a:xfrm>
            <a:prstGeom prst="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dirty="0">
                  <a:solidFill>
                    <a:schemeClr val="tx1"/>
                  </a:solidFill>
                  <a:latin typeface="Raleway" pitchFamily="2" charset="0"/>
                </a:rPr>
                <a:t>The date of –</a:t>
              </a:r>
            </a:p>
            <a:p>
              <a:pPr algn="just"/>
              <a:r>
                <a:rPr lang="en-US" sz="1200" b="1" dirty="0">
                  <a:solidFill>
                    <a:schemeClr val="tx1"/>
                  </a:solidFill>
                  <a:latin typeface="Raleway" pitchFamily="2" charset="0"/>
                </a:rPr>
                <a:t>Receipt of payment </a:t>
              </a:r>
              <a:r>
                <a:rPr lang="en-US" sz="1200" dirty="0">
                  <a:solidFill>
                    <a:schemeClr val="tx1"/>
                  </a:solidFill>
                  <a:latin typeface="Raleway" pitchFamily="2" charset="0"/>
                </a:rPr>
                <a:t>in convertible foreign exchange, where the </a:t>
              </a:r>
              <a:r>
                <a:rPr lang="en-US" sz="1200" b="1" dirty="0">
                  <a:solidFill>
                    <a:schemeClr val="tx1"/>
                  </a:solidFill>
                  <a:latin typeface="Raleway" pitchFamily="2" charset="0"/>
                </a:rPr>
                <a:t>supply of services </a:t>
              </a:r>
              <a:r>
                <a:rPr lang="en-US" sz="1200" dirty="0">
                  <a:solidFill>
                    <a:schemeClr val="tx1"/>
                  </a:solidFill>
                  <a:latin typeface="Raleway" pitchFamily="2" charset="0"/>
                </a:rPr>
                <a:t>had been </a:t>
              </a:r>
              <a:r>
                <a:rPr lang="en-US" sz="1200" b="1" dirty="0">
                  <a:solidFill>
                    <a:schemeClr val="tx1"/>
                  </a:solidFill>
                  <a:latin typeface="Raleway" pitchFamily="2" charset="0"/>
                </a:rPr>
                <a:t>completed prior to the receipt </a:t>
              </a:r>
              <a:r>
                <a:rPr lang="en-US" sz="1200" dirty="0">
                  <a:solidFill>
                    <a:schemeClr val="tx1"/>
                  </a:solidFill>
                  <a:latin typeface="Raleway" pitchFamily="2" charset="0"/>
                </a:rPr>
                <a:t>of such payment; </a:t>
              </a:r>
              <a:r>
                <a:rPr lang="en-US" sz="1200" b="1" i="1" dirty="0">
                  <a:solidFill>
                    <a:schemeClr val="tx1"/>
                  </a:solidFill>
                  <a:latin typeface="Raleway" pitchFamily="2" charset="0"/>
                </a:rPr>
                <a:t>OR</a:t>
              </a:r>
            </a:p>
            <a:p>
              <a:pPr algn="just"/>
              <a:r>
                <a:rPr lang="en-US" sz="1200" b="1" dirty="0">
                  <a:solidFill>
                    <a:schemeClr val="tx1"/>
                  </a:solidFill>
                  <a:latin typeface="Raleway" pitchFamily="2" charset="0"/>
                </a:rPr>
                <a:t>Issue of invoice</a:t>
              </a:r>
              <a:r>
                <a:rPr lang="en-US" sz="1200" dirty="0">
                  <a:solidFill>
                    <a:schemeClr val="tx1"/>
                  </a:solidFill>
                  <a:latin typeface="Raleway" pitchFamily="2" charset="0"/>
                </a:rPr>
                <a:t>, where payment for the services had been </a:t>
              </a:r>
              <a:r>
                <a:rPr lang="en-US" sz="1200" b="1" dirty="0">
                  <a:solidFill>
                    <a:schemeClr val="tx1"/>
                  </a:solidFill>
                  <a:latin typeface="Raleway" pitchFamily="2" charset="0"/>
                </a:rPr>
                <a:t>received in advance</a:t>
              </a:r>
              <a:r>
                <a:rPr lang="en-US" sz="1200" dirty="0">
                  <a:solidFill>
                    <a:schemeClr val="tx1"/>
                  </a:solidFill>
                  <a:latin typeface="Raleway" pitchFamily="2" charset="0"/>
                </a:rPr>
                <a:t> prior to the date of issue of the invoice </a:t>
              </a:r>
            </a:p>
          </p:txBody>
        </p:sp>
        <p:sp>
          <p:nvSpPr>
            <p:cNvPr id="256" name="Rectangle 255">
              <a:extLst>
                <a:ext uri="{FF2B5EF4-FFF2-40B4-BE49-F238E27FC236}">
                  <a16:creationId xmlns:a16="http://schemas.microsoft.com/office/drawing/2014/main" xmlns="" id="{3C36C077-355A-48F0-8164-0AA0E6ACD50F}"/>
                </a:ext>
              </a:extLst>
            </p:cNvPr>
            <p:cNvSpPr/>
            <p:nvPr/>
          </p:nvSpPr>
          <p:spPr>
            <a:xfrm>
              <a:off x="4368531" y="4907256"/>
              <a:ext cx="7384009" cy="355039"/>
            </a:xfrm>
            <a:prstGeom prst="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solidFill>
                    <a:schemeClr val="tx1"/>
                  </a:solidFill>
                  <a:latin typeface="Raleway" pitchFamily="2" charset="0"/>
                </a:rPr>
                <a:t>The date of </a:t>
              </a:r>
              <a:r>
                <a:rPr lang="en-US" sz="1200" b="1">
                  <a:solidFill>
                    <a:schemeClr val="tx1"/>
                  </a:solidFill>
                  <a:latin typeface="Raleway" pitchFamily="2" charset="0"/>
                </a:rPr>
                <a:t>communication</a:t>
              </a:r>
              <a:r>
                <a:rPr lang="en-US" sz="1200">
                  <a:solidFill>
                    <a:schemeClr val="tx1"/>
                  </a:solidFill>
                  <a:latin typeface="Raleway" pitchFamily="2" charset="0"/>
                </a:rPr>
                <a:t> of such </a:t>
              </a:r>
              <a:r>
                <a:rPr lang="en-US" sz="1200" b="1">
                  <a:solidFill>
                    <a:schemeClr val="tx1"/>
                  </a:solidFill>
                  <a:latin typeface="Raleway" pitchFamily="2" charset="0"/>
                </a:rPr>
                <a:t>judgment, decree, order or Direction</a:t>
              </a:r>
            </a:p>
          </p:txBody>
        </p:sp>
        <p:sp>
          <p:nvSpPr>
            <p:cNvPr id="257" name="Rectangle 256">
              <a:extLst>
                <a:ext uri="{FF2B5EF4-FFF2-40B4-BE49-F238E27FC236}">
                  <a16:creationId xmlns:a16="http://schemas.microsoft.com/office/drawing/2014/main" xmlns="" id="{3C36C077-355A-48F0-8164-0AA0E6ACD50F}"/>
                </a:ext>
              </a:extLst>
            </p:cNvPr>
            <p:cNvSpPr/>
            <p:nvPr/>
          </p:nvSpPr>
          <p:spPr>
            <a:xfrm>
              <a:off x="4368531" y="5316937"/>
              <a:ext cx="7384009" cy="355039"/>
            </a:xfrm>
            <a:prstGeom prst="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200" dirty="0">
                  <a:solidFill>
                    <a:schemeClr val="tx1"/>
                  </a:solidFill>
                  <a:latin typeface="Raleway" pitchFamily="2" charset="0"/>
                </a:rPr>
                <a:t>Date of </a:t>
              </a:r>
              <a:r>
                <a:rPr lang="da-DK" sz="1200" b="1" dirty="0">
                  <a:solidFill>
                    <a:schemeClr val="tx1"/>
                  </a:solidFill>
                  <a:latin typeface="Raleway" pitchFamily="2" charset="0"/>
                </a:rPr>
                <a:t>filing of return</a:t>
              </a:r>
              <a:r>
                <a:rPr lang="da-DK" sz="1200" dirty="0">
                  <a:solidFill>
                    <a:schemeClr val="tx1"/>
                  </a:solidFill>
                  <a:latin typeface="Raleway" pitchFamily="2" charset="0"/>
                </a:rPr>
                <a:t> under Section 39 in respect of such supplies</a:t>
              </a:r>
            </a:p>
          </p:txBody>
        </p:sp>
        <p:sp>
          <p:nvSpPr>
            <p:cNvPr id="258" name="Rectangle 257">
              <a:extLst>
                <a:ext uri="{FF2B5EF4-FFF2-40B4-BE49-F238E27FC236}">
                  <a16:creationId xmlns:a16="http://schemas.microsoft.com/office/drawing/2014/main" xmlns="" id="{3C36C077-355A-48F0-8164-0AA0E6ACD50F}"/>
                </a:ext>
              </a:extLst>
            </p:cNvPr>
            <p:cNvSpPr/>
            <p:nvPr/>
          </p:nvSpPr>
          <p:spPr>
            <a:xfrm>
              <a:off x="4368531" y="6116894"/>
              <a:ext cx="7384009" cy="355039"/>
            </a:xfrm>
            <a:prstGeom prst="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solidFill>
                    <a:schemeClr val="tx1"/>
                  </a:solidFill>
                  <a:latin typeface="Raleway" pitchFamily="2" charset="0"/>
                </a:rPr>
                <a:t>The date of </a:t>
              </a:r>
              <a:r>
                <a:rPr lang="en-US" sz="1200" b="1">
                  <a:solidFill>
                    <a:schemeClr val="tx1"/>
                  </a:solidFill>
                  <a:latin typeface="Raleway" pitchFamily="2" charset="0"/>
                </a:rPr>
                <a:t>adjustment</a:t>
              </a:r>
              <a:r>
                <a:rPr lang="en-US" sz="1200">
                  <a:solidFill>
                    <a:schemeClr val="tx1"/>
                  </a:solidFill>
                  <a:latin typeface="Raleway" pitchFamily="2" charset="0"/>
                </a:rPr>
                <a:t> of tax </a:t>
              </a:r>
              <a:r>
                <a:rPr lang="en-US" sz="1200" b="1">
                  <a:solidFill>
                    <a:schemeClr val="tx1"/>
                  </a:solidFill>
                  <a:latin typeface="Raleway" pitchFamily="2" charset="0"/>
                </a:rPr>
                <a:t>after the final assessment</a:t>
              </a:r>
            </a:p>
          </p:txBody>
        </p:sp>
        <p:sp>
          <p:nvSpPr>
            <p:cNvPr id="259" name="Rectangle 258">
              <a:extLst>
                <a:ext uri="{FF2B5EF4-FFF2-40B4-BE49-F238E27FC236}">
                  <a16:creationId xmlns:a16="http://schemas.microsoft.com/office/drawing/2014/main" xmlns="" id="{3C36C077-355A-48F0-8164-0AA0E6ACD50F}"/>
                </a:ext>
              </a:extLst>
            </p:cNvPr>
            <p:cNvSpPr/>
            <p:nvPr/>
          </p:nvSpPr>
          <p:spPr>
            <a:xfrm>
              <a:off x="4368531" y="6536805"/>
              <a:ext cx="7384009" cy="355039"/>
            </a:xfrm>
            <a:prstGeom prst="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solidFill>
                    <a:schemeClr val="tx1"/>
                  </a:solidFill>
                  <a:latin typeface="Raleway" pitchFamily="2" charset="0"/>
                </a:rPr>
                <a:t>The date of </a:t>
              </a:r>
              <a:r>
                <a:rPr lang="en-US" sz="1200" b="1">
                  <a:solidFill>
                    <a:schemeClr val="tx1"/>
                  </a:solidFill>
                  <a:latin typeface="Raleway" pitchFamily="2" charset="0"/>
                </a:rPr>
                <a:t>Payment of Tax</a:t>
              </a:r>
            </a:p>
          </p:txBody>
        </p:sp>
      </p:grpSp>
      <p:pic>
        <p:nvPicPr>
          <p:cNvPr id="3" name="Picture 2" descr="A logo with colorful people&#10;&#10;AI-generated content may be incorrect.">
            <a:extLst>
              <a:ext uri="{FF2B5EF4-FFF2-40B4-BE49-F238E27FC236}">
                <a16:creationId xmlns:a16="http://schemas.microsoft.com/office/drawing/2014/main" xmlns="" id="{1646C60B-BADC-190D-E78B-3250C38E45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0275" y="-938454"/>
            <a:ext cx="2989736" cy="2989736"/>
          </a:xfrm>
          <a:prstGeom prst="rect">
            <a:avLst/>
          </a:prstGeom>
        </p:spPr>
      </p:pic>
      <p:sp>
        <p:nvSpPr>
          <p:cNvPr id="8" name="Rectangle 7">
            <a:extLst>
              <a:ext uri="{FF2B5EF4-FFF2-40B4-BE49-F238E27FC236}">
                <a16:creationId xmlns:a16="http://schemas.microsoft.com/office/drawing/2014/main" xmlns="" id="{5B6C2CDC-F2C4-FB36-9776-1CDF93D37C52}"/>
              </a:ext>
            </a:extLst>
          </p:cNvPr>
          <p:cNvSpPr/>
          <p:nvPr/>
        </p:nvSpPr>
        <p:spPr>
          <a:xfrm>
            <a:off x="0" y="6785496"/>
            <a:ext cx="12192000" cy="72504"/>
          </a:xfrm>
          <a:prstGeom prst="rect">
            <a:avLst/>
          </a:prstGeom>
          <a:solidFill>
            <a:srgbClr val="F4812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n" panose="02020603050405020304"/>
              <a:ea typeface="+mn-ea"/>
              <a:cs typeface="+mn-cs"/>
            </a:endParaRPr>
          </a:p>
        </p:txBody>
      </p:sp>
      <p:grpSp>
        <p:nvGrpSpPr>
          <p:cNvPr id="9" name="Group 8">
            <a:extLst>
              <a:ext uri="{FF2B5EF4-FFF2-40B4-BE49-F238E27FC236}">
                <a16:creationId xmlns:a16="http://schemas.microsoft.com/office/drawing/2014/main" xmlns="" id="{A6557754-3D25-CBC2-9B73-C8C44D908FEC}"/>
              </a:ext>
            </a:extLst>
          </p:cNvPr>
          <p:cNvGrpSpPr/>
          <p:nvPr/>
        </p:nvGrpSpPr>
        <p:grpSpPr>
          <a:xfrm>
            <a:off x="379893" y="158615"/>
            <a:ext cx="9392421" cy="709293"/>
            <a:chOff x="379893" y="158615"/>
            <a:chExt cx="9392421" cy="709293"/>
          </a:xfrm>
        </p:grpSpPr>
        <p:sp>
          <p:nvSpPr>
            <p:cNvPr id="10" name="TextBox 9">
              <a:extLst>
                <a:ext uri="{FF2B5EF4-FFF2-40B4-BE49-F238E27FC236}">
                  <a16:creationId xmlns:a16="http://schemas.microsoft.com/office/drawing/2014/main" xmlns="" id="{CE4DFBA7-DA6C-B26C-B8D9-51CDEA7C313F}"/>
                </a:ext>
              </a:extLst>
            </p:cNvPr>
            <p:cNvSpPr txBox="1"/>
            <p:nvPr/>
          </p:nvSpPr>
          <p:spPr>
            <a:xfrm>
              <a:off x="379893" y="158615"/>
              <a:ext cx="9392421" cy="658493"/>
            </a:xfrm>
            <a:prstGeom prst="rect">
              <a:avLst/>
            </a:prstGeom>
          </p:spPr>
          <p:txBody>
            <a:bodyPr vert="horz" lIns="91440" tIns="45720" rIns="91440" bIns="45720" rtlCol="0" anchor="ctr">
              <a:normAutofit lnSpcReduction="10000"/>
            </a:bodyPr>
            <a:lstStyle/>
            <a:p>
              <a:pPr defTabSz="914400">
                <a:lnSpc>
                  <a:spcPct val="90000"/>
                </a:lnSpc>
                <a:spcBef>
                  <a:spcPts val="1000"/>
                </a:spcBef>
                <a:spcAft>
                  <a:spcPts val="600"/>
                </a:spcAft>
              </a:pPr>
              <a:r>
                <a:rPr lang="en-US" sz="2400" b="1">
                  <a:solidFill>
                    <a:srgbClr val="374D81"/>
                  </a:solidFill>
                  <a:latin typeface="Raleway" pitchFamily="2" charset="0"/>
                  <a:cs typeface="Arial" panose="020B0604020202020204" pitchFamily="34" charset="0"/>
                </a:rPr>
                <a:t>Refunds under GST </a:t>
              </a:r>
              <a:br>
                <a:rPr lang="en-US" sz="2400" b="1">
                  <a:solidFill>
                    <a:srgbClr val="374D81"/>
                  </a:solidFill>
                  <a:latin typeface="Raleway" pitchFamily="2" charset="0"/>
                  <a:cs typeface="Arial" panose="020B0604020202020204" pitchFamily="34" charset="0"/>
                </a:rPr>
              </a:br>
              <a:r>
                <a:rPr lang="en-US" sz="1900" i="1">
                  <a:solidFill>
                    <a:srgbClr val="374D81"/>
                  </a:solidFill>
                  <a:latin typeface="Raleway" pitchFamily="2" charset="0"/>
                  <a:cs typeface="Arial" panose="020B0604020202020204" pitchFamily="34" charset="0"/>
                </a:rPr>
                <a:t>(Relevant date)</a:t>
              </a:r>
            </a:p>
          </p:txBody>
        </p:sp>
        <p:grpSp>
          <p:nvGrpSpPr>
            <p:cNvPr id="11" name="Group 10">
              <a:extLst>
                <a:ext uri="{FF2B5EF4-FFF2-40B4-BE49-F238E27FC236}">
                  <a16:creationId xmlns:a16="http://schemas.microsoft.com/office/drawing/2014/main" xmlns="" id="{BCF33BCD-C43B-955A-4FFB-77215153A837}"/>
                </a:ext>
              </a:extLst>
            </p:cNvPr>
            <p:cNvGrpSpPr/>
            <p:nvPr/>
          </p:nvGrpSpPr>
          <p:grpSpPr>
            <a:xfrm>
              <a:off x="495456" y="807575"/>
              <a:ext cx="2743200" cy="60333"/>
              <a:chOff x="591751" y="962184"/>
              <a:chExt cx="2743200" cy="60333"/>
            </a:xfrm>
          </p:grpSpPr>
          <p:sp>
            <p:nvSpPr>
              <p:cNvPr id="12" name="Rectangle 11">
                <a:extLst>
                  <a:ext uri="{FF2B5EF4-FFF2-40B4-BE49-F238E27FC236}">
                    <a16:creationId xmlns:a16="http://schemas.microsoft.com/office/drawing/2014/main" xmlns="" id="{120D6264-9519-69FD-5EAF-C689CCC2E49A}"/>
                  </a:ext>
                </a:extLst>
              </p:cNvPr>
              <p:cNvSpPr/>
              <p:nvPr/>
            </p:nvSpPr>
            <p:spPr>
              <a:xfrm>
                <a:off x="591751" y="962184"/>
                <a:ext cx="914400" cy="603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sp>
            <p:nvSpPr>
              <p:cNvPr id="13" name="Rectangle 12">
                <a:extLst>
                  <a:ext uri="{FF2B5EF4-FFF2-40B4-BE49-F238E27FC236}">
                    <a16:creationId xmlns:a16="http://schemas.microsoft.com/office/drawing/2014/main" xmlns="" id="{FB8D036D-0B0B-7105-9EB8-F3B6E17D9265}"/>
                  </a:ext>
                </a:extLst>
              </p:cNvPr>
              <p:cNvSpPr/>
              <p:nvPr/>
            </p:nvSpPr>
            <p:spPr>
              <a:xfrm>
                <a:off x="1506151" y="962184"/>
                <a:ext cx="914400" cy="6033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sp>
            <p:nvSpPr>
              <p:cNvPr id="14" name="Rectangle 13">
                <a:extLst>
                  <a:ext uri="{FF2B5EF4-FFF2-40B4-BE49-F238E27FC236}">
                    <a16:creationId xmlns:a16="http://schemas.microsoft.com/office/drawing/2014/main" xmlns="" id="{021D962A-4FF4-9DF5-3FB4-ECF21D90EE81}"/>
                  </a:ext>
                </a:extLst>
              </p:cNvPr>
              <p:cNvSpPr/>
              <p:nvPr/>
            </p:nvSpPr>
            <p:spPr>
              <a:xfrm>
                <a:off x="2420551" y="962184"/>
                <a:ext cx="914400" cy="6033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grpSp>
      </p:grpSp>
      <p:sp>
        <p:nvSpPr>
          <p:cNvPr id="4" name="Rectangle 3">
            <a:extLst>
              <a:ext uri="{FF2B5EF4-FFF2-40B4-BE49-F238E27FC236}">
                <a16:creationId xmlns:a16="http://schemas.microsoft.com/office/drawing/2014/main" xmlns="" id="{380A3DBF-A64C-C698-E0F4-C22F6E568473}"/>
              </a:ext>
            </a:extLst>
          </p:cNvPr>
          <p:cNvSpPr/>
          <p:nvPr/>
        </p:nvSpPr>
        <p:spPr>
          <a:xfrm>
            <a:off x="579197" y="5371721"/>
            <a:ext cx="3479441" cy="3550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latin typeface="Raleway" pitchFamily="2" charset="0"/>
              </a:rPr>
              <a:t>Supplies to </a:t>
            </a:r>
            <a:r>
              <a:rPr lang="en-US" sz="1200" b="1">
                <a:solidFill>
                  <a:schemeClr val="tx1"/>
                </a:solidFill>
                <a:latin typeface="Raleway" pitchFamily="2" charset="0"/>
              </a:rPr>
              <a:t>SEZ </a:t>
            </a:r>
            <a:r>
              <a:rPr lang="en-US" sz="1200">
                <a:solidFill>
                  <a:schemeClr val="tx1"/>
                </a:solidFill>
                <a:latin typeface="Raleway" pitchFamily="2" charset="0"/>
              </a:rPr>
              <a:t>unit/ developer</a:t>
            </a:r>
          </a:p>
        </p:txBody>
      </p:sp>
      <p:sp>
        <p:nvSpPr>
          <p:cNvPr id="5" name="Rectangle 4">
            <a:extLst>
              <a:ext uri="{FF2B5EF4-FFF2-40B4-BE49-F238E27FC236}">
                <a16:creationId xmlns:a16="http://schemas.microsoft.com/office/drawing/2014/main" xmlns="" id="{8624A791-0D86-DE07-9D7E-F7F9B694329E}"/>
              </a:ext>
            </a:extLst>
          </p:cNvPr>
          <p:cNvSpPr/>
          <p:nvPr/>
        </p:nvSpPr>
        <p:spPr>
          <a:xfrm>
            <a:off x="4528954" y="5371720"/>
            <a:ext cx="7384009" cy="355039"/>
          </a:xfrm>
          <a:prstGeom prst="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200">
                <a:solidFill>
                  <a:schemeClr val="tx1"/>
                </a:solidFill>
                <a:latin typeface="Raleway" pitchFamily="2" charset="0"/>
              </a:rPr>
              <a:t>Date of </a:t>
            </a:r>
            <a:r>
              <a:rPr lang="da-DK" sz="1200" b="1">
                <a:solidFill>
                  <a:schemeClr val="tx1"/>
                </a:solidFill>
                <a:latin typeface="Raleway" pitchFamily="2" charset="0"/>
              </a:rPr>
              <a:t>filing of return</a:t>
            </a:r>
            <a:r>
              <a:rPr lang="da-DK" sz="1200">
                <a:solidFill>
                  <a:schemeClr val="tx1"/>
                </a:solidFill>
                <a:latin typeface="Raleway" pitchFamily="2" charset="0"/>
              </a:rPr>
              <a:t> under Section 39 in respect of such supplies</a:t>
            </a:r>
          </a:p>
        </p:txBody>
      </p:sp>
    </p:spTree>
    <p:extLst>
      <p:ext uri="{BB962C8B-B14F-4D97-AF65-F5344CB8AC3E}">
        <p14:creationId xmlns:p14="http://schemas.microsoft.com/office/powerpoint/2010/main" val="285186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E753ECA-2261-658D-15E1-4C95E5C5C53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xmlns="" id="{40592039-CA6D-366C-3894-A9CF7A602410}"/>
              </a:ext>
            </a:extLst>
          </p:cNvPr>
          <p:cNvSpPr txBox="1"/>
          <p:nvPr/>
        </p:nvSpPr>
        <p:spPr>
          <a:xfrm>
            <a:off x="436081" y="193832"/>
            <a:ext cx="9392421" cy="658493"/>
          </a:xfrm>
          <a:prstGeom prst="rect">
            <a:avLst/>
          </a:prstGeom>
        </p:spPr>
        <p:txBody>
          <a:bodyPr vert="horz" lIns="91440" tIns="45720" rIns="91440" bIns="45720" rtlCol="0" anchor="ctr">
            <a:normAutofit/>
          </a:bodyPr>
          <a:lstStyle/>
          <a:p>
            <a:pPr defTabSz="914400">
              <a:lnSpc>
                <a:spcPct val="90000"/>
              </a:lnSpc>
              <a:spcBef>
                <a:spcPts val="1000"/>
              </a:spcBef>
              <a:spcAft>
                <a:spcPts val="600"/>
              </a:spcAft>
            </a:pPr>
            <a:r>
              <a:rPr lang="en-US" sz="2400" b="1">
                <a:solidFill>
                  <a:srgbClr val="374D81"/>
                </a:solidFill>
                <a:latin typeface="Raleway" pitchFamily="2" charset="0"/>
                <a:cs typeface="Arial" panose="020B0604020202020204" pitchFamily="34" charset="0"/>
              </a:rPr>
              <a:t>Refund Application – Documents</a:t>
            </a:r>
          </a:p>
        </p:txBody>
      </p:sp>
      <p:pic>
        <p:nvPicPr>
          <p:cNvPr id="3" name="Picture 2" descr="A logo with colorful people&#10;&#10;AI-generated content may be incorrect.">
            <a:extLst>
              <a:ext uri="{FF2B5EF4-FFF2-40B4-BE49-F238E27FC236}">
                <a16:creationId xmlns:a16="http://schemas.microsoft.com/office/drawing/2014/main" xmlns="" id="{66C99F9F-6691-2E9F-F6A1-9C36810B66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0275" y="-938454"/>
            <a:ext cx="2989736" cy="2989736"/>
          </a:xfrm>
          <a:prstGeom prst="rect">
            <a:avLst/>
          </a:prstGeom>
        </p:spPr>
      </p:pic>
      <p:grpSp>
        <p:nvGrpSpPr>
          <p:cNvPr id="4" name="Group 3">
            <a:extLst>
              <a:ext uri="{FF2B5EF4-FFF2-40B4-BE49-F238E27FC236}">
                <a16:creationId xmlns:a16="http://schemas.microsoft.com/office/drawing/2014/main" xmlns="" id="{277E5C90-59CA-3514-A5B5-D73876583513}"/>
              </a:ext>
            </a:extLst>
          </p:cNvPr>
          <p:cNvGrpSpPr/>
          <p:nvPr/>
        </p:nvGrpSpPr>
        <p:grpSpPr>
          <a:xfrm>
            <a:off x="547192" y="789574"/>
            <a:ext cx="2743200" cy="60333"/>
            <a:chOff x="591751" y="962184"/>
            <a:chExt cx="2743200" cy="60333"/>
          </a:xfrm>
        </p:grpSpPr>
        <p:sp>
          <p:nvSpPr>
            <p:cNvPr id="5" name="Rectangle 4">
              <a:extLst>
                <a:ext uri="{FF2B5EF4-FFF2-40B4-BE49-F238E27FC236}">
                  <a16:creationId xmlns:a16="http://schemas.microsoft.com/office/drawing/2014/main" xmlns="" id="{ACB2F224-CEA9-71DF-614F-8AB748037F56}"/>
                </a:ext>
              </a:extLst>
            </p:cNvPr>
            <p:cNvSpPr/>
            <p:nvPr/>
          </p:nvSpPr>
          <p:spPr>
            <a:xfrm>
              <a:off x="591751" y="962184"/>
              <a:ext cx="914400" cy="603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sp>
          <p:nvSpPr>
            <p:cNvPr id="6" name="Rectangle 5">
              <a:extLst>
                <a:ext uri="{FF2B5EF4-FFF2-40B4-BE49-F238E27FC236}">
                  <a16:creationId xmlns:a16="http://schemas.microsoft.com/office/drawing/2014/main" xmlns="" id="{8DDB5337-802A-8597-0073-05E46412C87F}"/>
                </a:ext>
              </a:extLst>
            </p:cNvPr>
            <p:cNvSpPr/>
            <p:nvPr/>
          </p:nvSpPr>
          <p:spPr>
            <a:xfrm>
              <a:off x="1506151" y="962184"/>
              <a:ext cx="914400" cy="6033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sp>
          <p:nvSpPr>
            <p:cNvPr id="7" name="Rectangle 6">
              <a:extLst>
                <a:ext uri="{FF2B5EF4-FFF2-40B4-BE49-F238E27FC236}">
                  <a16:creationId xmlns:a16="http://schemas.microsoft.com/office/drawing/2014/main" xmlns="" id="{3D603090-0566-9A2F-8F36-9AACDDF132D1}"/>
                </a:ext>
              </a:extLst>
            </p:cNvPr>
            <p:cNvSpPr/>
            <p:nvPr/>
          </p:nvSpPr>
          <p:spPr>
            <a:xfrm>
              <a:off x="2420551" y="962184"/>
              <a:ext cx="914400" cy="6033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tx2">
                    <a:lumMod val="50000"/>
                  </a:schemeClr>
                </a:solidFill>
                <a:effectLst/>
                <a:uLnTx/>
                <a:uFillTx/>
                <a:latin typeface="Raleway" pitchFamily="2" charset="0"/>
                <a:cs typeface="Poppins" panose="00000500000000000000" pitchFamily="2" charset="0"/>
              </a:endParaRPr>
            </a:p>
          </p:txBody>
        </p:sp>
      </p:grpSp>
      <p:sp>
        <p:nvSpPr>
          <p:cNvPr id="8" name="Rectangle 7">
            <a:extLst>
              <a:ext uri="{FF2B5EF4-FFF2-40B4-BE49-F238E27FC236}">
                <a16:creationId xmlns:a16="http://schemas.microsoft.com/office/drawing/2014/main" xmlns="" id="{DA5EE142-3F95-E5C8-E4A1-52F439D61A33}"/>
              </a:ext>
            </a:extLst>
          </p:cNvPr>
          <p:cNvSpPr/>
          <p:nvPr/>
        </p:nvSpPr>
        <p:spPr>
          <a:xfrm>
            <a:off x="0" y="6785496"/>
            <a:ext cx="12192000" cy="72504"/>
          </a:xfrm>
          <a:prstGeom prst="rect">
            <a:avLst/>
          </a:prstGeom>
          <a:solidFill>
            <a:srgbClr val="F4812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Raleway" pitchFamily="2" charset="0"/>
            </a:endParaRPr>
          </a:p>
        </p:txBody>
      </p:sp>
      <p:graphicFrame>
        <p:nvGraphicFramePr>
          <p:cNvPr id="14" name="Table 13">
            <a:extLst>
              <a:ext uri="{FF2B5EF4-FFF2-40B4-BE49-F238E27FC236}">
                <a16:creationId xmlns:a16="http://schemas.microsoft.com/office/drawing/2014/main" xmlns="" id="{99A7E694-208A-3D7D-38DF-16D1B00D80DB}"/>
              </a:ext>
            </a:extLst>
          </p:cNvPr>
          <p:cNvGraphicFramePr>
            <a:graphicFrameLocks noGrp="1"/>
          </p:cNvGraphicFramePr>
          <p:nvPr>
            <p:extLst>
              <p:ext uri="{D42A27DB-BD31-4B8C-83A1-F6EECF244321}">
                <p14:modId xmlns:p14="http://schemas.microsoft.com/office/powerpoint/2010/main" val="2385402638"/>
              </p:ext>
            </p:extLst>
          </p:nvPr>
        </p:nvGraphicFramePr>
        <p:xfrm>
          <a:off x="547192" y="1051089"/>
          <a:ext cx="11400969" cy="5386488"/>
        </p:xfrm>
        <a:graphic>
          <a:graphicData uri="http://schemas.openxmlformats.org/drawingml/2006/table">
            <a:tbl>
              <a:tblPr firstRow="1" bandRow="1">
                <a:tableStyleId>{74C1A8A3-306A-4EB7-A6B1-4F7E0EB9C5D6}</a:tableStyleId>
              </a:tblPr>
              <a:tblGrid>
                <a:gridCol w="3618408">
                  <a:extLst>
                    <a:ext uri="{9D8B030D-6E8A-4147-A177-3AD203B41FA5}">
                      <a16:colId xmlns:a16="http://schemas.microsoft.com/office/drawing/2014/main" xmlns="" val="967374391"/>
                    </a:ext>
                  </a:extLst>
                </a:gridCol>
                <a:gridCol w="2905760">
                  <a:extLst>
                    <a:ext uri="{9D8B030D-6E8A-4147-A177-3AD203B41FA5}">
                      <a16:colId xmlns:a16="http://schemas.microsoft.com/office/drawing/2014/main" xmlns="" val="1366091777"/>
                    </a:ext>
                  </a:extLst>
                </a:gridCol>
                <a:gridCol w="4876801">
                  <a:extLst>
                    <a:ext uri="{9D8B030D-6E8A-4147-A177-3AD203B41FA5}">
                      <a16:colId xmlns:a16="http://schemas.microsoft.com/office/drawing/2014/main" xmlns="" val="821123173"/>
                    </a:ext>
                  </a:extLst>
                </a:gridCol>
              </a:tblGrid>
              <a:tr h="318826">
                <a:tc gridSpan="2">
                  <a:txBody>
                    <a:bodyPr/>
                    <a:lstStyle/>
                    <a:p>
                      <a:pPr algn="ctr"/>
                      <a:r>
                        <a:rPr lang="en-US" sz="1300">
                          <a:solidFill>
                            <a:schemeClr val="bg1"/>
                          </a:solidFill>
                          <a:latin typeface="Raleway" pitchFamily="2" charset="0"/>
                        </a:rPr>
                        <a:t>Documents to be submitted as Prescribed in </a:t>
                      </a:r>
                      <a:r>
                        <a:rPr lang="en-US" sz="1300" b="1" i="0" kern="1200">
                          <a:solidFill>
                            <a:schemeClr val="bg1"/>
                          </a:solidFill>
                          <a:effectLst/>
                          <a:latin typeface="Raleway" pitchFamily="2" charset="0"/>
                          <a:ea typeface="+mn-ea"/>
                          <a:cs typeface="+mn-cs"/>
                        </a:rPr>
                        <a:t>Circular No. 125/44/2019- GST </a:t>
                      </a:r>
                      <a:endParaRPr lang="en-US" sz="1300">
                        <a:solidFill>
                          <a:schemeClr val="bg1"/>
                        </a:solidFill>
                        <a:latin typeface="Raleway" pitchFamily="2" charset="0"/>
                      </a:endParaRPr>
                    </a:p>
                  </a:txBody>
                  <a:tcPr anchor="ctr">
                    <a:lnB w="6350" cap="flat" cmpd="sng" algn="ctr">
                      <a:solidFill>
                        <a:schemeClr val="bg1">
                          <a:lumMod val="75000"/>
                        </a:schemeClr>
                      </a:solidFill>
                      <a:prstDash val="solid"/>
                      <a:round/>
                      <a:headEnd type="none" w="med" len="med"/>
                      <a:tailEnd type="none" w="med" len="med"/>
                    </a:lnB>
                    <a:solidFill>
                      <a:srgbClr val="00B0F0"/>
                    </a:solidFill>
                  </a:tcPr>
                </a:tc>
                <a:tc hMerge="1">
                  <a:txBody>
                    <a:bodyPr/>
                    <a:lstStyle/>
                    <a:p>
                      <a:endParaRPr lang="en-US"/>
                    </a:p>
                  </a:txBody>
                  <a:tcPr/>
                </a:tc>
                <a:tc>
                  <a:txBody>
                    <a:bodyPr/>
                    <a:lstStyle/>
                    <a:p>
                      <a:pPr algn="ctr"/>
                      <a:r>
                        <a:rPr lang="en-US" sz="1300" b="1" kern="1200">
                          <a:solidFill>
                            <a:schemeClr val="bg1"/>
                          </a:solidFill>
                          <a:latin typeface="Raleway" pitchFamily="2" charset="0"/>
                          <a:ea typeface="+mn-ea"/>
                          <a:cs typeface="+mn-cs"/>
                        </a:rPr>
                        <a:t>Documents additionally requested by the GST department </a:t>
                      </a:r>
                    </a:p>
                  </a:txBody>
                  <a:tcPr anchor="ctr">
                    <a:lnB w="6350" cap="flat" cmpd="sng" algn="ctr">
                      <a:solidFill>
                        <a:schemeClr val="bg1">
                          <a:lumMod val="75000"/>
                        </a:schemeClr>
                      </a:solidFill>
                      <a:prstDash val="solid"/>
                      <a:round/>
                      <a:headEnd type="none" w="med" len="med"/>
                      <a:tailEnd type="none" w="med" len="med"/>
                    </a:lnB>
                    <a:solidFill>
                      <a:srgbClr val="00B0F0"/>
                    </a:solidFill>
                  </a:tcPr>
                </a:tc>
                <a:extLst>
                  <a:ext uri="{0D108BD9-81ED-4DB2-BD59-A6C34878D82A}">
                    <a16:rowId xmlns:a16="http://schemas.microsoft.com/office/drawing/2014/main" xmlns="" val="1756921078"/>
                  </a:ext>
                </a:extLst>
              </a:tr>
              <a:tr h="1840645">
                <a:tc gridSpan="2">
                  <a:txBody>
                    <a:bodyPr/>
                    <a:lstStyle/>
                    <a:p>
                      <a:pPr marL="216000" marR="0" lvl="0" indent="-2160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a:solidFill>
                            <a:schemeClr val="dk1"/>
                          </a:solidFill>
                          <a:latin typeface="Raleway" pitchFamily="2" charset="0"/>
                          <a:ea typeface="+mn-ea"/>
                          <a:cs typeface="+mn-cs"/>
                        </a:rPr>
                        <a:t>Declaration under second and third proviso to section 54(3) </a:t>
                      </a:r>
                    </a:p>
                    <a:p>
                      <a:pPr marL="216000" marR="0" lvl="0" indent="-2160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a:solidFill>
                            <a:schemeClr val="dk1"/>
                          </a:solidFill>
                          <a:latin typeface="Raleway" pitchFamily="2" charset="0"/>
                          <a:ea typeface="+mn-ea"/>
                          <a:cs typeface="+mn-cs"/>
                        </a:rPr>
                        <a:t>Statement of invoices </a:t>
                      </a:r>
                      <a:r>
                        <a:rPr lang="en-US" sz="1200" b="1" i="0" u="none" strike="noStrike" kern="1200" baseline="0">
                          <a:solidFill>
                            <a:schemeClr val="dk1"/>
                          </a:solidFill>
                          <a:latin typeface="Raleway" pitchFamily="2" charset="0"/>
                          <a:ea typeface="+mn-ea"/>
                          <a:cs typeface="+mn-cs"/>
                        </a:rPr>
                        <a:t>(Annexure-B)</a:t>
                      </a:r>
                      <a:r>
                        <a:rPr lang="en-US" sz="1200" b="0" i="0" u="none" strike="noStrike" kern="1200" baseline="0">
                          <a:solidFill>
                            <a:schemeClr val="dk1"/>
                          </a:solidFill>
                          <a:latin typeface="Raleway" pitchFamily="2" charset="0"/>
                          <a:ea typeface="+mn-ea"/>
                          <a:cs typeface="+mn-cs"/>
                        </a:rPr>
                        <a:t>	</a:t>
                      </a:r>
                    </a:p>
                    <a:p>
                      <a:pPr marL="216000" marR="0" lvl="0" indent="-2160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a:solidFill>
                            <a:schemeClr val="dk1"/>
                          </a:solidFill>
                          <a:latin typeface="Raleway" pitchFamily="2" charset="0"/>
                          <a:ea typeface="+mn-ea"/>
                          <a:cs typeface="+mn-cs"/>
                        </a:rPr>
                        <a:t>Copies of goods or service export invoices</a:t>
                      </a:r>
                    </a:p>
                    <a:p>
                      <a:pPr marL="216000" marR="0" lvl="0" indent="-2160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a:solidFill>
                            <a:schemeClr val="dk1"/>
                          </a:solidFill>
                          <a:latin typeface="Raleway" pitchFamily="2" charset="0"/>
                          <a:ea typeface="+mn-ea"/>
                          <a:cs typeface="+mn-cs"/>
                        </a:rPr>
                        <a:t>Copies of FIRC/ EBRC for export of services and shipping bills for export of goods</a:t>
                      </a:r>
                    </a:p>
                    <a:p>
                      <a:pPr marL="216000" marR="0" lvl="0" indent="-2160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a:solidFill>
                            <a:schemeClr val="dk1"/>
                          </a:solidFill>
                          <a:latin typeface="Raleway" pitchFamily="2" charset="0"/>
                          <a:ea typeface="+mn-ea"/>
                          <a:cs typeface="+mn-cs"/>
                        </a:rPr>
                        <a:t>Endorsements from specified officer of SEZ in case of refund under </a:t>
                      </a:r>
                      <a:r>
                        <a:rPr lang="en-US" sz="1200" b="0" u="none" strike="noStrike">
                          <a:solidFill>
                            <a:srgbClr val="000000"/>
                          </a:solidFill>
                          <a:effectLst/>
                          <a:latin typeface="Raleway" pitchFamily="2" charset="0"/>
                        </a:rPr>
                        <a:t>ITC accumulated against SEZ supplies.</a:t>
                      </a:r>
                    </a:p>
                    <a:p>
                      <a:pPr marL="216000" marR="0" lvl="0" indent="-2160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a:solidFill>
                            <a:schemeClr val="dk1"/>
                          </a:solidFill>
                          <a:latin typeface="Raleway" pitchFamily="2" charset="0"/>
                          <a:ea typeface="+mn-ea"/>
                          <a:cs typeface="+mn-cs"/>
                        </a:rPr>
                        <a:t>Self-declaration under rule 89(2)(l) if amount claimed </a:t>
                      </a:r>
                      <a:r>
                        <a:rPr lang="en-US" sz="1200" b="1" i="0" u="none" strike="noStrike" kern="1200" baseline="0">
                          <a:solidFill>
                            <a:schemeClr val="dk1"/>
                          </a:solidFill>
                          <a:latin typeface="Raleway" pitchFamily="2" charset="0"/>
                          <a:ea typeface="+mn-ea"/>
                          <a:cs typeface="+mn-cs"/>
                        </a:rPr>
                        <a:t>does not exceed 2 lakhs</a:t>
                      </a:r>
                    </a:p>
                    <a:p>
                      <a:pPr marL="216000" marR="0" lvl="0" indent="-2160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a:solidFill>
                            <a:schemeClr val="dk1"/>
                          </a:solidFill>
                          <a:latin typeface="Raleway" pitchFamily="2" charset="0"/>
                          <a:ea typeface="+mn-ea"/>
                          <a:cs typeface="+mn-cs"/>
                        </a:rPr>
                        <a:t>CA certificate if amount claimed </a:t>
                      </a:r>
                      <a:r>
                        <a:rPr lang="en-US" sz="1200" b="1" i="0" u="none" strike="noStrike" kern="1200" baseline="0">
                          <a:solidFill>
                            <a:schemeClr val="dk1"/>
                          </a:solidFill>
                          <a:latin typeface="Raleway" pitchFamily="2" charset="0"/>
                          <a:ea typeface="+mn-ea"/>
                          <a:cs typeface="+mn-cs"/>
                        </a:rPr>
                        <a:t>exceeds 2 lakhs</a:t>
                      </a:r>
                    </a:p>
                    <a:p>
                      <a:pPr marL="216000" marR="0" lvl="0" indent="-2160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a:solidFill>
                            <a:schemeClr val="dk1"/>
                          </a:solidFill>
                          <a:latin typeface="Raleway" pitchFamily="2" charset="0"/>
                          <a:ea typeface="+mn-ea"/>
                          <a:cs typeface="+mn-cs"/>
                        </a:rPr>
                        <a:t>Copy</a:t>
                      </a:r>
                      <a:r>
                        <a:rPr lang="en-US" sz="1200" b="1" i="0" u="none" strike="noStrike" kern="1200" baseline="0">
                          <a:solidFill>
                            <a:schemeClr val="dk1"/>
                          </a:solidFill>
                          <a:latin typeface="Raleway" pitchFamily="2" charset="0"/>
                          <a:ea typeface="+mn-ea"/>
                          <a:cs typeface="+mn-cs"/>
                        </a:rPr>
                        <a:t> </a:t>
                      </a:r>
                      <a:r>
                        <a:rPr lang="en-US" sz="1200" b="0" i="0" u="none" strike="noStrike" kern="1200" baseline="0">
                          <a:solidFill>
                            <a:schemeClr val="dk1"/>
                          </a:solidFill>
                          <a:latin typeface="Raleway" pitchFamily="2" charset="0"/>
                          <a:ea typeface="+mn-ea"/>
                          <a:cs typeface="+mn-cs"/>
                        </a:rPr>
                        <a:t>of</a:t>
                      </a:r>
                      <a:r>
                        <a:rPr lang="en-US" sz="1200" b="1" i="0" u="none" strike="noStrike" kern="1200" baseline="0">
                          <a:solidFill>
                            <a:schemeClr val="dk1"/>
                          </a:solidFill>
                          <a:latin typeface="Raleway" pitchFamily="2" charset="0"/>
                          <a:ea typeface="+mn-ea"/>
                          <a:cs typeface="+mn-cs"/>
                        </a:rPr>
                        <a:t> order</a:t>
                      </a:r>
                      <a:r>
                        <a:rPr lang="en-US" sz="1200" b="0" i="0" u="none" strike="noStrike" kern="1200" baseline="0">
                          <a:solidFill>
                            <a:schemeClr val="dk1"/>
                          </a:solidFill>
                          <a:latin typeface="Raleway" pitchFamily="2" charset="0"/>
                          <a:ea typeface="+mn-ea"/>
                          <a:cs typeface="+mn-cs"/>
                        </a:rPr>
                        <a:t> in case of pre-deposit refund</a:t>
                      </a:r>
                      <a:endParaRPr lang="en-US" sz="1200" b="1" i="0" u="none" strike="noStrike" kern="1200" baseline="0">
                        <a:solidFill>
                          <a:schemeClr val="dk1"/>
                        </a:solidFill>
                        <a:latin typeface="Raleway" pitchFamily="2" charset="0"/>
                        <a:ea typeface="+mn-ea"/>
                        <a:cs typeface="+mn-cs"/>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hMerge="1">
                  <a:txBody>
                    <a:bodyPr/>
                    <a:lstStyle/>
                    <a:p>
                      <a:endParaRPr lang="en-US"/>
                    </a:p>
                  </a:txBody>
                  <a:tcPr/>
                </a:tc>
                <a:tc>
                  <a:txBody>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a:solidFill>
                            <a:schemeClr val="dk1"/>
                          </a:solidFill>
                          <a:latin typeface="Raleway" pitchFamily="2" charset="0"/>
                          <a:ea typeface="+mn-ea"/>
                          <a:cs typeface="+mn-cs"/>
                        </a:rPr>
                        <a:t>Invoices of inward supplies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a:solidFill>
                            <a:schemeClr val="dk1"/>
                          </a:solidFill>
                          <a:latin typeface="Raleway" pitchFamily="2" charset="0"/>
                          <a:ea typeface="+mn-ea"/>
                          <a:cs typeface="+mn-cs"/>
                        </a:rPr>
                        <a:t>Service agreements entered by the parties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a:solidFill>
                            <a:schemeClr val="dk1"/>
                          </a:solidFill>
                          <a:latin typeface="Raleway" pitchFamily="2" charset="0"/>
                          <a:ea typeface="+mn-ea"/>
                          <a:cs typeface="+mn-cs"/>
                        </a:rPr>
                        <a:t>Bank statements highlighting receipt of foreign currency</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a:solidFill>
                            <a:schemeClr val="dk1"/>
                          </a:solidFill>
                          <a:latin typeface="Raleway" pitchFamily="2" charset="0"/>
                          <a:ea typeface="+mn-ea"/>
                          <a:cs typeface="+mn-cs"/>
                        </a:rPr>
                        <a:t>Incorporation certificates of the foreign entities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a:solidFill>
                            <a:schemeClr val="dk1"/>
                          </a:solidFill>
                          <a:latin typeface="Raleway" pitchFamily="2" charset="0"/>
                          <a:ea typeface="+mn-ea"/>
                          <a:cs typeface="+mn-cs"/>
                        </a:rPr>
                        <a:t>Declaration under section 2(6) of IGST Act, 2017</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211487203"/>
                  </a:ext>
                </a:extLst>
              </a:tr>
              <a:tr h="274320">
                <a:tc gridSpan="3">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u="sng" strike="noStrike" kern="1200" baseline="0">
                          <a:solidFill>
                            <a:schemeClr val="dk1"/>
                          </a:solidFill>
                          <a:latin typeface="Raleway" pitchFamily="2" charset="0"/>
                          <a:ea typeface="+mn-ea"/>
                          <a:cs typeface="+mn-cs"/>
                        </a:rPr>
                        <a:t>Statements :</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kern="1200" baseline="0">
                        <a:solidFill>
                          <a:schemeClr val="dk1"/>
                        </a:solidFill>
                        <a:latin typeface="Raleway" pitchFamily="2" charset="0"/>
                        <a:ea typeface="+mn-ea"/>
                        <a:cs typeface="+mn-cs"/>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hMerge="1">
                  <a:txBody>
                    <a:bodyPr/>
                    <a:lstStyle/>
                    <a:p>
                      <a:endParaRPr lang="en-US"/>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2264381783"/>
                  </a:ext>
                </a:extLst>
              </a:tr>
              <a:tr h="48998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kern="1200" baseline="0">
                          <a:solidFill>
                            <a:schemeClr val="dk1"/>
                          </a:solidFill>
                          <a:latin typeface="Raleway" pitchFamily="2" charset="0"/>
                          <a:ea typeface="+mn-ea"/>
                          <a:cs typeface="+mn-cs"/>
                        </a:rPr>
                        <a:t>Statement 1 under rule 89(5),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kern="1200" baseline="0">
                          <a:solidFill>
                            <a:schemeClr val="dk1"/>
                          </a:solidFill>
                          <a:latin typeface="Raleway" pitchFamily="2" charset="0"/>
                          <a:ea typeface="+mn-ea"/>
                          <a:cs typeface="+mn-cs"/>
                        </a:rPr>
                        <a:t>Statement 1A under rule 89(2)(h) 	</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kern="1200" baseline="0">
                          <a:solidFill>
                            <a:schemeClr val="dk1"/>
                          </a:solidFill>
                          <a:latin typeface="Raleway" pitchFamily="2" charset="0"/>
                          <a:ea typeface="+mn-ea"/>
                          <a:cs typeface="+mn-cs"/>
                        </a:rPr>
                        <a:t>Refund of ITC unutilized on account of accumulation due to inverted tax structure	</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2328260772"/>
                  </a:ext>
                </a:extLst>
              </a:tr>
              <a:tr h="293992">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kern="1200" baseline="0">
                          <a:solidFill>
                            <a:schemeClr val="dk1"/>
                          </a:solidFill>
                          <a:latin typeface="Raleway" pitchFamily="2" charset="0"/>
                          <a:ea typeface="+mn-ea"/>
                          <a:cs typeface="+mn-cs"/>
                        </a:rPr>
                        <a:t>Statement 2 under rule 89(2)(c) 	</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kern="1200" baseline="0">
                          <a:solidFill>
                            <a:schemeClr val="dk1"/>
                          </a:solidFill>
                          <a:latin typeface="Raleway" pitchFamily="2" charset="0"/>
                          <a:ea typeface="+mn-ea"/>
                          <a:cs typeface="+mn-cs"/>
                        </a:rPr>
                        <a:t>Refund of tax paid on export of services made with payment of tax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1432776180"/>
                  </a:ext>
                </a:extLst>
              </a:tr>
              <a:tr h="48998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kern="1200" baseline="0">
                          <a:solidFill>
                            <a:schemeClr val="dk1"/>
                          </a:solidFill>
                          <a:latin typeface="Raleway" pitchFamily="2" charset="0"/>
                          <a:ea typeface="+mn-ea"/>
                          <a:cs typeface="+mn-cs"/>
                        </a:rPr>
                        <a:t>Statement 3 under rule 89(2)(b) and rule 89(2)(c) ,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kern="1200" baseline="0">
                          <a:solidFill>
                            <a:schemeClr val="dk1"/>
                          </a:solidFill>
                          <a:latin typeface="Raleway" pitchFamily="2" charset="0"/>
                          <a:ea typeface="+mn-ea"/>
                          <a:cs typeface="+mn-cs"/>
                        </a:rPr>
                        <a:t>Statement 3A under rule 89(4)</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kern="1200" baseline="0">
                          <a:solidFill>
                            <a:schemeClr val="dk1"/>
                          </a:solidFill>
                          <a:latin typeface="Raleway" pitchFamily="2" charset="0"/>
                          <a:ea typeface="+mn-ea"/>
                          <a:cs typeface="+mn-cs"/>
                        </a:rPr>
                        <a:t>Refund of unutilized ITC on account of exports without payment of tax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2269813008"/>
                  </a:ext>
                </a:extLst>
              </a:tr>
              <a:tr h="293992">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kern="1200" baseline="0">
                          <a:solidFill>
                            <a:schemeClr val="dk1"/>
                          </a:solidFill>
                          <a:latin typeface="Raleway" pitchFamily="2" charset="0"/>
                          <a:ea typeface="+mn-ea"/>
                          <a:cs typeface="+mn-cs"/>
                        </a:rPr>
                        <a:t>Statement 4 under rule 89(2)(d) and rule 89(2)(e)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kern="1200" baseline="0">
                          <a:solidFill>
                            <a:schemeClr val="dk1"/>
                          </a:solidFill>
                          <a:latin typeface="Raleway" pitchFamily="2" charset="0"/>
                          <a:ea typeface="+mn-ea"/>
                          <a:cs typeface="+mn-cs"/>
                        </a:rPr>
                        <a:t>Refund of tax paid on supplies made to SEZ units/developer with payment of tax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1040796469"/>
                  </a:ext>
                </a:extLst>
              </a:tr>
              <a:tr h="48998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kern="1200" baseline="0">
                          <a:solidFill>
                            <a:schemeClr val="dk1"/>
                          </a:solidFill>
                          <a:latin typeface="Raleway" pitchFamily="2" charset="0"/>
                          <a:ea typeface="+mn-ea"/>
                          <a:cs typeface="+mn-cs"/>
                        </a:rPr>
                        <a:t>Statement 5 under rule 89(2)(d) and rule 89(2)(e),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kern="1200" baseline="0">
                          <a:solidFill>
                            <a:schemeClr val="dk1"/>
                          </a:solidFill>
                          <a:latin typeface="Raleway" pitchFamily="2" charset="0"/>
                          <a:ea typeface="+mn-ea"/>
                          <a:cs typeface="+mn-cs"/>
                        </a:rPr>
                        <a:t>Statement 5A under rule 89(4)</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kern="1200" baseline="0">
                          <a:solidFill>
                            <a:schemeClr val="dk1"/>
                          </a:solidFill>
                          <a:latin typeface="Raleway" pitchFamily="2" charset="0"/>
                          <a:ea typeface="+mn-ea"/>
                          <a:cs typeface="+mn-cs"/>
                        </a:rPr>
                        <a:t>Refund of unutilized ITC on account of Supplies made to SEZ units/developer without payment of tax	</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4083087117"/>
                  </a:ext>
                </a:extLst>
              </a:tr>
              <a:tr h="293992">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kern="1200" baseline="0">
                          <a:solidFill>
                            <a:schemeClr val="dk1"/>
                          </a:solidFill>
                          <a:latin typeface="Raleway" pitchFamily="2" charset="0"/>
                          <a:ea typeface="+mn-ea"/>
                          <a:cs typeface="+mn-cs"/>
                        </a:rPr>
                        <a:t>Statement 5(B) under rule 89(2)(g)</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kern="1200" baseline="0">
                          <a:solidFill>
                            <a:schemeClr val="dk1"/>
                          </a:solidFill>
                          <a:latin typeface="Raleway" pitchFamily="2" charset="0"/>
                          <a:ea typeface="+mn-ea"/>
                          <a:cs typeface="+mn-cs"/>
                        </a:rPr>
                        <a:t>Refund to supplier/ recipient of tax paid on deemed export supplies	</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1739814297"/>
                  </a:ext>
                </a:extLst>
              </a:tr>
              <a:tr h="306768">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kern="1200" baseline="0">
                          <a:solidFill>
                            <a:schemeClr val="dk1"/>
                          </a:solidFill>
                          <a:latin typeface="Raleway" pitchFamily="2" charset="0"/>
                          <a:ea typeface="+mn-ea"/>
                          <a:cs typeface="+mn-cs"/>
                        </a:rPr>
                        <a:t>Statement 6 under rule 89(2)(j) 	</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kern="1200" baseline="0">
                          <a:solidFill>
                            <a:schemeClr val="dk1"/>
                          </a:solidFill>
                          <a:latin typeface="Raleway" pitchFamily="2" charset="0"/>
                          <a:ea typeface="+mn-ea"/>
                          <a:cs typeface="+mn-cs"/>
                        </a:rPr>
                        <a:t>Refund of tax paid on intra-state supply which is subsequently held to be an inter-state supply	</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1856723576"/>
                  </a:ext>
                </a:extLst>
              </a:tr>
              <a:tr h="293992">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kern="1200" baseline="0">
                          <a:solidFill>
                            <a:schemeClr val="dk1"/>
                          </a:solidFill>
                          <a:latin typeface="Raleway" pitchFamily="2" charset="0"/>
                          <a:ea typeface="+mn-ea"/>
                          <a:cs typeface="+mn-cs"/>
                        </a:rPr>
                        <a:t>Statement 7 under rule 89(2)(k) 	</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kern="1200" baseline="0">
                          <a:solidFill>
                            <a:schemeClr val="dk1"/>
                          </a:solidFill>
                          <a:latin typeface="Raleway" pitchFamily="2" charset="0"/>
                          <a:ea typeface="+mn-ea"/>
                          <a:cs typeface="+mn-cs"/>
                        </a:rPr>
                        <a:t>Refund of excess payment of tax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4043130950"/>
                  </a:ext>
                </a:extLst>
              </a:tr>
            </a:tbl>
          </a:graphicData>
        </a:graphic>
      </p:graphicFrame>
    </p:spTree>
    <p:extLst>
      <p:ext uri="{BB962C8B-B14F-4D97-AF65-F5344CB8AC3E}">
        <p14:creationId xmlns:p14="http://schemas.microsoft.com/office/powerpoint/2010/main" val="13729649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DEAB277EB1F124D877C4072802076B1" ma:contentTypeVersion="18" ma:contentTypeDescription="Create a new document." ma:contentTypeScope="" ma:versionID="e2a250daacd08643313f3c410602a9a2">
  <xsd:schema xmlns:xsd="http://www.w3.org/2001/XMLSchema" xmlns:xs="http://www.w3.org/2001/XMLSchema" xmlns:p="http://schemas.microsoft.com/office/2006/metadata/properties" xmlns:ns2="d7615e9a-3e4f-4383-a31d-53779788362a" xmlns:ns3="4c345cae-effd-4821-9c70-68d91e1116ea" targetNamespace="http://schemas.microsoft.com/office/2006/metadata/properties" ma:root="true" ma:fieldsID="b3104065202ace98dc6b98eaf2578009" ns2:_="" ns3:_="">
    <xsd:import namespace="d7615e9a-3e4f-4383-a31d-53779788362a"/>
    <xsd:import namespace="4c345cae-effd-4821-9c70-68d91e1116e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615e9a-3e4f-4383-a31d-5377978836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ba6d70e-aec0-4ab4-99de-d81759943292"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c345cae-effd-4821-9c70-68d91e1116e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96eb376-0c9d-40f1-aeca-1f062134b33e}" ma:internalName="TaxCatchAll" ma:showField="CatchAllData" ma:web="4c345cae-effd-4821-9c70-68d91e1116e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4c345cae-effd-4821-9c70-68d91e1116ea" xsi:nil="true"/>
    <lcf76f155ced4ddcb4097134ff3c332f xmlns="d7615e9a-3e4f-4383-a31d-53779788362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763A9A3-72F4-418E-8A4C-CB3B307F55E4}">
  <ds:schemaRefs>
    <ds:schemaRef ds:uri="http://schemas.microsoft.com/sharepoint/v3/contenttype/forms"/>
  </ds:schemaRefs>
</ds:datastoreItem>
</file>

<file path=customXml/itemProps2.xml><?xml version="1.0" encoding="utf-8"?>
<ds:datastoreItem xmlns:ds="http://schemas.openxmlformats.org/officeDocument/2006/customXml" ds:itemID="{F2536A28-3951-4092-8251-11ABFE9DD302}">
  <ds:schemaRefs>
    <ds:schemaRef ds:uri="4c345cae-effd-4821-9c70-68d91e1116ea"/>
    <ds:schemaRef ds:uri="d7615e9a-3e4f-4383-a31d-53779788362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851AAB1-4634-4553-9A9C-EB0370B3424D}">
  <ds:schemaRefs>
    <ds:schemaRef ds:uri="http://schemas.microsoft.com/office/2006/documentManagement/types"/>
    <ds:schemaRef ds:uri="http://purl.org/dc/terms/"/>
    <ds:schemaRef ds:uri="d7615e9a-3e4f-4383-a31d-53779788362a"/>
    <ds:schemaRef ds:uri="http://purl.org/dc/dcmitype/"/>
    <ds:schemaRef ds:uri="4c345cae-effd-4821-9c70-68d91e1116ea"/>
    <ds:schemaRef ds:uri="http://schemas.microsoft.com/office/infopath/2007/PartnerControls"/>
    <ds:schemaRef ds:uri="http://schemas.microsoft.com/office/2006/metadata/properties"/>
    <ds:schemaRef ds:uri="http://schemas.openxmlformats.org/package/2006/metadata/core-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46</TotalTime>
  <Words>6966</Words>
  <Application>Microsoft Office PowerPoint</Application>
  <PresentationFormat>Custom</PresentationFormat>
  <Paragraphs>796</Paragraphs>
  <Slides>42</Slides>
  <Notes>14</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Federation of Telangana Chambers of Commerce and Industry</dc:title>
  <dc:creator>Cavsco Services</dc:creator>
  <cp:lastModifiedBy>Administrator</cp:lastModifiedBy>
  <cp:revision>3</cp:revision>
  <dcterms:created xsi:type="dcterms:W3CDTF">2023-09-13T09:04:46Z</dcterms:created>
  <dcterms:modified xsi:type="dcterms:W3CDTF">2025-07-25T08:19:18Z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0x0101009DEAB277EB1F124D877C4072802076B1</vt:lpwstr>
  </property>
  <property fmtid="{D5CDD505-2E9C-101B-9397-08002B2CF9AE}" pid="3" name="MediaServiceImageTags">
    <vt:lpwstr/>
  </property>
</Properties>
</file>