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66" r:id="rId4"/>
    <p:sldId id="275" r:id="rId5"/>
    <p:sldId id="267" r:id="rId6"/>
    <p:sldId id="257" r:id="rId7"/>
    <p:sldId id="265" r:id="rId8"/>
    <p:sldId id="270" r:id="rId9"/>
    <p:sldId id="273" r:id="rId10"/>
    <p:sldId id="277" r:id="rId11"/>
    <p:sldId id="271" r:id="rId12"/>
    <p:sldId id="291" r:id="rId13"/>
    <p:sldId id="292" r:id="rId14"/>
    <p:sldId id="306" r:id="rId15"/>
    <p:sldId id="293" r:id="rId16"/>
    <p:sldId id="301" r:id="rId17"/>
    <p:sldId id="295" r:id="rId18"/>
    <p:sldId id="276" r:id="rId19"/>
    <p:sldId id="296" r:id="rId20"/>
    <p:sldId id="297" r:id="rId21"/>
    <p:sldId id="290" r:id="rId22"/>
    <p:sldId id="298" r:id="rId23"/>
    <p:sldId id="287" r:id="rId24"/>
    <p:sldId id="299" r:id="rId25"/>
    <p:sldId id="272" r:id="rId26"/>
    <p:sldId id="286" r:id="rId27"/>
  </p:sldIdLst>
  <p:sldSz cx="18288000" cy="10287000"/>
  <p:notesSz cx="6858000" cy="9144000"/>
  <p:embeddedFontLst>
    <p:embeddedFont>
      <p:font typeface="Arial Narrow" panose="020B0606020202030204" pitchFamily="34" charset="0"/>
      <p:regular r:id="rId29"/>
      <p:bold r:id="rId30"/>
      <p:italic r:id="rId31"/>
      <p:boldItalic r:id="rId32"/>
    </p:embeddedFont>
    <p:embeddedFont>
      <p:font typeface="League Spartan" panose="020B0604020202020204" charset="0"/>
      <p:regular r:id="rId33"/>
    </p:embeddedFont>
    <p:embeddedFont>
      <p:font typeface="Bebas Neue Bold" panose="020B0604020202020204" charset="0"/>
      <p:regular r:id="rId34"/>
    </p:embeddedFont>
    <p:embeddedFont>
      <p:font typeface="Arimo" panose="020B0604020202020204" charset="0"/>
      <p:regular r:id="rId35"/>
    </p:embeddedFont>
    <p:embeddedFont>
      <p:font typeface="Brygada 1918 Semi Bold" panose="020B0604020202020204" charset="0"/>
      <p:regular r:id="rId36"/>
    </p:embeddedFont>
    <p:embeddedFont>
      <p:font typeface="Calibri" panose="020F0502020204030204" pitchFamily="34" charset="0"/>
      <p:regular r:id="rId37"/>
      <p:bold r:id="rId38"/>
      <p:italic r:id="rId39"/>
      <p:boldItalic r:id="rId40"/>
    </p:embeddedFont>
    <p:embeddedFont>
      <p:font typeface="Brygada 1918" panose="020B0604020202020204" charset="0"/>
      <p:regular r:id="rId41"/>
    </p:embeddedFont>
    <p:embeddedFont>
      <p:font typeface="Footlight MT Light" panose="0204060206030A0203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14D"/>
    <a:srgbClr val="332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Strategi Bisnis</a:t>
            </a:r>
          </a:p>
          <a:p>
            <a:r>
              <a:rPr lang="en-US"/>
              <a:t>Slide 1: Pengenalan</a:t>
            </a:r>
          </a:p>
          <a:p>
            <a:r>
              <a:rPr lang="en-US"/>
              <a:t>Judul: Mengungkap Kesuksesan: Strategi Bisnis untuk Pertumbuhan</a:t>
            </a:r>
          </a:p>
          <a:p>
            <a:r>
              <a:rPr lang="en-US"/>
              <a:t>Slide 2: Gambaran Bisnis</a:t>
            </a:r>
          </a:p>
          <a:p>
            <a:r>
              <a:rPr lang="en-US"/>
              <a:t>Latar belakang perusahaan: LOREM IPSUM Misi dan visi: LOREM IPSUM</a:t>
            </a:r>
          </a:p>
          <a:p>
            <a:r>
              <a:rPr lang="en-US"/>
              <a:t>Slide 3: Analisis Pasar</a:t>
            </a:r>
          </a:p>
          <a:p>
            <a:r>
              <a:rPr lang="en-US"/>
              <a:t>Ukuran pasar dan potensi</a:t>
            </a:r>
          </a:p>
          <a:p>
            <a:r>
              <a:rPr lang="en-US"/>
              <a:t>Sasaran audiens dan segmen pelanggan Lanskap persaingan</a:t>
            </a:r>
          </a:p>
          <a:p>
            <a:r>
              <a:rPr lang="en-US"/>
              <a:t>Sebelum merumuskan strategi bisnis kami, penting untuk memahami pasar di mana kami beroperasi. Analisis pasar kami mengungkapkan [jelaskan ukuran pasar] dengan potensi pertumbuhan yang signifikan. Kami telah mengidentifikasi audiens target dan segmen pelanggan sebagai fokus utama kami. Selain itu, kami telah menganalisis lanskap persaingan, termasuk pesaing dan posisi pasar mereka.</a:t>
            </a:r>
          </a:p>
          <a:p>
            <a:r>
              <a:rPr lang="en-US"/>
              <a:t>Slide 4: Analisis SWOT</a:t>
            </a:r>
          </a:p>
          <a:p>
            <a:r>
              <a:rPr lang="en-US"/>
              <a:t>Kelebihan: Poin penjualan unik dan keunggulan kompetitif</a:t>
            </a:r>
          </a:p>
          <a:p>
            <a:endParaRPr lang="en-US"/>
          </a:p>
          <a:p>
            <a:r>
              <a:rPr lang="en-US"/>
              <a:t>Kelemahan: Area yang perlu diperbaiki dan tantangan Peluang: Tren pasar dan peluang pertumbuhan Ancaman: Faktor eksternal dan persaingan</a:t>
            </a:r>
          </a:p>
          <a:p>
            <a:r>
              <a:rPr lang="en-US"/>
              <a:t>Untuk membentuk strategi bisnis kami dengan efektif, kami melakukan analisis SWOT yang menyeluruh. Analisis kami juga mengungkapkan peluang menjanjikan yang sejalan dengan tren pasar dan peluang pertumbuhan. Selain itu, kami mengakui ancaman yang ditimbulkan oleh faktor eksternal dan persaingan.</a:t>
            </a:r>
          </a:p>
          <a:p>
            <a:r>
              <a:rPr lang="en-US"/>
              <a:t>Slide 5: Tujuan Bisnis</a:t>
            </a:r>
          </a:p>
          <a:p>
            <a:r>
              <a:rPr lang="en-US"/>
              <a:t>Visi dan tujuan jangka panjang</a:t>
            </a:r>
          </a:p>
          <a:p>
            <a:r>
              <a:rPr lang="en-US"/>
              <a:t>Tujuan SMART (Spesifik, Measurable, Achievable, Relevant, Time-bound)</a:t>
            </a:r>
          </a:p>
          <a:p>
            <a:r>
              <a:rPr lang="en-US"/>
              <a:t>Strategi bisnis kami berputar di sekitar pencapaian tujuan spesifik. Visi jangka panjang kami adalah [sebutkan visi jangka panjang]. Untuk memastikan kejelasan dan efektivitas, kami telah menetapkan tujuan SMART yang Spesifik, Measurable, Achievable, Relevant, dan Time-bound. Tujuan ini sejalan dengan strategi bisnis kami secara keseluruhan dan akan membimbing tindakan dan pengambilan keputusan kami.</a:t>
            </a:r>
          </a:p>
          <a:p>
            <a:r>
              <a:rPr lang="en-US"/>
              <a:t>Slide 6: Strategi Utama</a:t>
            </a:r>
          </a:p>
          <a:p>
            <a:r>
              <a:rPr lang="en-US"/>
              <a:t>Untuk mencapai tujuan bisnis kami, kami telah mengembangkan strategi utama. Strategi 1: LOREM IPSUM</a:t>
            </a:r>
          </a:p>
          <a:p>
            <a:r>
              <a:rPr lang="en-US"/>
              <a:t>Strategi 2: LOREM IPSUM</a:t>
            </a:r>
          </a:p>
          <a:p>
            <a:r>
              <a:rPr lang="en-US"/>
              <a:t>Strategi 3: LOREM IPSUM</a:t>
            </a:r>
          </a:p>
          <a:p>
            <a:r>
              <a:rPr lang="en-US"/>
              <a:t>Strategi ini membentuk dasar rencana bisnis kami.</a:t>
            </a:r>
          </a:p>
          <a:p>
            <a:r>
              <a:rPr lang="en-US"/>
              <a:t>Slide 7: Rencana Implementasi</a:t>
            </a:r>
          </a:p>
          <a:p>
            <a:r>
              <a:rPr lang="en-US"/>
              <a:t>Langkah tindakan dan jadwal waktu</a:t>
            </a:r>
          </a:p>
          <a:p>
            <a:r>
              <a:rPr lang="en-US"/>
              <a:t>Penetapan sumber daya dan tanggung jawab Indikator Kinerja Utama (KPI)</a:t>
            </a:r>
          </a:p>
          <a:p>
            <a:r>
              <a:rPr lang="en-US"/>
              <a:t>Mengubah strategi kami menjadi kenyataan memerlukan rencana implementasi yang terdefinisi dengan baik. Kami telah menguraikan komponen kunci berikut:</a:t>
            </a:r>
          </a:p>
          <a:p>
            <a:r>
              <a:rPr lang="en-US"/>
              <a:t>Langkah Tindakan dan Jadwal Waktu: Kami telah mengidentifikasi langkah-langkah tindakan khusus untuk menjalankan setiap strategi dengan efektif. Langkah-langkah ini termasuk [sebutkan langkah tindakan]. Kami juga telah menetapkan jadwal waktu untuk memastikan penyelesaian tepat waktu dari setiap tugas.</a:t>
            </a:r>
          </a:p>
          <a:p>
            <a:r>
              <a:rPr lang="en-US"/>
              <a:t>Penetapan Sumber Daya dan Tanggung Jawab: Kami telah mengalokasikan sumber daya yang diperlukan, termasuk anggaran, personel, dan teknologi, untuk mendukung proses implementasi. Setiap anggota tim telah ditugaskan tanggung jawab yang jelas dan bertanggung jawab atas tugas mereka masing-masing.</a:t>
            </a:r>
          </a:p>
          <a:p>
            <a:r>
              <a:rPr lang="en-US"/>
              <a:t>Indikator Kinerja Utama (KPI): Untuk mengukur keberhasilan strategi kami, kami telah mengidentifikasi KPI yang relevan. Indikator ini akan melacak kemajuan dan memberikan wawasan berharga tentang efektivitas strategi bisnis kami. Beberapa KPI kami termasuk [sebutkan KPI khusus].</a:t>
            </a:r>
          </a:p>
          <a:p>
            <a:r>
              <a:rPr lang="en-US"/>
              <a:t>Slide 8: Pemantauan dan Evaluasi</a:t>
            </a:r>
          </a:p>
          <a:p>
            <a:r>
              <a:rPr lang="en-US"/>
              <a:t>Pemantauan kinerja secara berkala Pengambilan keputusan berbasis data</a:t>
            </a:r>
          </a:p>
          <a:p>
            <a:r>
              <a:rPr lang="en-US"/>
              <a:t>Peningkatan berkelanjutan dan adaptabilitas</a:t>
            </a:r>
          </a:p>
          <a:p>
            <a:r>
              <a:rPr lang="en-US"/>
              <a:t>Memantau dan mengevaluasi strategi bisnis kami adalah krusial untuk kesuksesan berkelanjutan. Kami akan menerapkan pemantauan kinerja secara berkala untuk menilai kemajuan kami terhadap tujuan dan KPI yang ditetapkan. Pengambilan keputusan berbasis data akan membimbing kami dalam membuat pilihan yang berdasarkan informasi untuk mengoptimalkan strategi kami. Kami mengadopsi budaya perbaikan berkelanjutan dan adaptabilitas, memungkinkan kami untuk menyempurnakan pendekatan kami berdasarkan dinamika pasar dan umpan balik pelanggan.</a:t>
            </a:r>
          </a:p>
          <a:p>
            <a:r>
              <a:rPr lang="en-US"/>
              <a:t>Slide 9: Manajemen Risiko</a:t>
            </a:r>
          </a:p>
          <a:p>
            <a:r>
              <a:rPr lang="en-US"/>
              <a:t>Identifikasi risiko dan tantangan potensial Strategi mitigasi</a:t>
            </a:r>
          </a:p>
          <a:p>
            <a:r>
              <a:rPr lang="en-US"/>
              <a:t>Rencana kontingensi</a:t>
            </a:r>
          </a:p>
          <a:p>
            <a:r>
              <a:rPr lang="en-US"/>
              <a:t>Setiap strategi bisnis melibatkan risiko, dan kami siap untuk mengatasinya. Kami telah melakukan evaluasi risiko menyeluruh untuk mengidentifikasi risiko dan tantangan potensial. Strategi mitigasi telah dikembangkan untuk meminimalkan dampak dari risiko ini. Selain itu, kami telah menetapkan rencana kontingensi untuk memastikan kelangsungan bisnis dalam keadaan yang tak terduga.</a:t>
            </a:r>
          </a:p>
          <a:p>
            <a:r>
              <a:rPr lang="en-US"/>
              <a:t>Slide 10: Kesimpulan dan Ajakan Aksi</a:t>
            </a:r>
          </a:p>
          <a:p>
            <a:r>
              <a:rPr lang="en-US"/>
              <a:t>Sebagai kesimpulan, strategi bisnis kami berfokus pada memanfaatkan kelebihan, menangkap peluang, serta mengatasi kelemahan dan ancaman. Dengan menerapkan strategi utama kami, memantau kemajuan kami, dan mengelola risiko dengan efektif, kami yakin dapat mencapai tujuan bisnis kami.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5303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221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3137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54375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860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3211779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857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1762287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3279144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29081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619405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65293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3941735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420313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8288000" cy="10287000"/>
          </a:xfrm>
          <a:prstGeom prst="rect">
            <a:avLst/>
          </a:prstGeom>
          <a:solidFill>
            <a:srgbClr val="F1C064"/>
          </a:solidFill>
          <a:ln/>
        </p:spPr>
      </p:sp>
      <p:sp>
        <p:nvSpPr>
          <p:cNvPr id="3" name="Shape 1"/>
          <p:cNvSpPr/>
          <p:nvPr/>
        </p:nvSpPr>
        <p:spPr>
          <a:xfrm>
            <a:off x="0" y="0"/>
            <a:ext cx="18288000" cy="102870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6049020" y="9686925"/>
            <a:ext cx="2153256" cy="514350"/>
          </a:xfrm>
          <a:prstGeom prst="rect">
            <a:avLst/>
          </a:prstGeom>
        </p:spPr>
      </p:pic>
    </p:spTree>
    <p:extLst>
      <p:ext uri="{BB962C8B-B14F-4D97-AF65-F5344CB8AC3E}">
        <p14:creationId xmlns:p14="http://schemas.microsoft.com/office/powerpoint/2010/main" val="101671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04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ctr" defTabSz="1143000" rtl="0" eaLnBrk="1" latinLnBrk="0" hangingPunct="1">
        <a:spcBef>
          <a:spcPct val="0"/>
        </a:spcBef>
        <a:buNone/>
        <a:defRPr sz="5500" kern="1200">
          <a:solidFill>
            <a:schemeClr val="tx1"/>
          </a:solidFill>
          <a:latin typeface="+mj-lt"/>
          <a:ea typeface="+mj-ea"/>
          <a:cs typeface="+mj-cs"/>
        </a:defRPr>
      </a:lvl1pPr>
    </p:titleStyle>
    <p:bodyStyle>
      <a:lvl1pPr marL="428625" indent="-428625" algn="l" defTabSz="11430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28688" indent="-357188" algn="l" defTabSz="1143000"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28750" indent="-285750" algn="l" defTabSz="114300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002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717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432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147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862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57750" indent="-285750" algn="l" defTabSz="1143000"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pixabay.com/en/thank-you-paper-message-note-391055/" TargetMode="External"/><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74F3CD0-3A96-22D0-0C47-C40807381CFC}"/>
              </a:ext>
            </a:extLst>
          </p:cNvPr>
          <p:cNvPicPr>
            <a:picLocks noChangeAspect="1"/>
          </p:cNvPicPr>
          <p:nvPr/>
        </p:nvPicPr>
        <p:blipFill>
          <a:blip r:embed="rId3">
            <a:duotone>
              <a:prstClr val="black"/>
              <a:srgbClr val="D9C3A5">
                <a:tint val="50000"/>
                <a:satMod val="180000"/>
              </a:srgbClr>
            </a:duotone>
            <a:alphaModFix amt="40000"/>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2866" y="16329"/>
            <a:ext cx="13912878" cy="10260000"/>
          </a:xfrm>
          <a:prstGeom prst="rect">
            <a:avLst/>
          </a:prstGeom>
          <a:effectLst>
            <a:outerShdw algn="ctr" rotWithShape="0">
              <a:srgbClr val="000000"/>
            </a:outerShdw>
          </a:effectLst>
        </p:spPr>
      </p:pic>
      <p:grpSp>
        <p:nvGrpSpPr>
          <p:cNvPr id="3" name="Group 3"/>
          <p:cNvGrpSpPr/>
          <p:nvPr/>
        </p:nvGrpSpPr>
        <p:grpSpPr>
          <a:xfrm>
            <a:off x="1066801" y="3564285"/>
            <a:ext cx="12039599" cy="3179416"/>
            <a:chOff x="0" y="-9525"/>
            <a:chExt cx="2737608" cy="837377"/>
          </a:xfrm>
        </p:grpSpPr>
        <p:sp>
          <p:nvSpPr>
            <p:cNvPr id="4" name="Freeform 4"/>
            <p:cNvSpPr/>
            <p:nvPr/>
          </p:nvSpPr>
          <p:spPr>
            <a:xfrm>
              <a:off x="0" y="15052"/>
              <a:ext cx="2737608" cy="812800"/>
            </a:xfrm>
            <a:custGeom>
              <a:avLst/>
              <a:gdLst/>
              <a:ahLst/>
              <a:cxnLst/>
              <a:rect l="l" t="t" r="r" b="b"/>
              <a:pathLst>
                <a:path w="2737608" h="812800">
                  <a:moveTo>
                    <a:pt x="0" y="0"/>
                  </a:moveTo>
                  <a:lnTo>
                    <a:pt x="2737608" y="0"/>
                  </a:lnTo>
                  <a:lnTo>
                    <a:pt x="2737608" y="812800"/>
                  </a:lnTo>
                  <a:lnTo>
                    <a:pt x="0" y="812800"/>
                  </a:lnTo>
                  <a:close/>
                </a:path>
              </a:pathLst>
            </a:custGeom>
            <a:solidFill>
              <a:srgbClr val="33261A"/>
            </a:solidFill>
          </p:spPr>
        </p:sp>
        <p:sp>
          <p:nvSpPr>
            <p:cNvPr id="5" name="TextBox 5"/>
            <p:cNvSpPr txBox="1"/>
            <p:nvPr/>
          </p:nvSpPr>
          <p:spPr>
            <a:xfrm>
              <a:off x="0" y="-9525"/>
              <a:ext cx="2737608" cy="822325"/>
            </a:xfrm>
            <a:prstGeom prst="rect">
              <a:avLst/>
            </a:prstGeom>
          </p:spPr>
          <p:txBody>
            <a:bodyPr lIns="50800" tIns="50800" rIns="50800" bIns="50800" rtlCol="0" anchor="ctr"/>
            <a:lstStyle/>
            <a:p>
              <a:pPr algn="ctr">
                <a:lnSpc>
                  <a:spcPts val="2640"/>
                </a:lnSpc>
              </a:pPr>
              <a:endParaRPr/>
            </a:p>
          </p:txBody>
        </p:sp>
      </p:grpSp>
      <p:sp>
        <p:nvSpPr>
          <p:cNvPr id="6" name="Freeform 6"/>
          <p:cNvSpPr/>
          <p:nvPr/>
        </p:nvSpPr>
        <p:spPr>
          <a:xfrm>
            <a:off x="13868400" y="3600450"/>
            <a:ext cx="3062954" cy="3086100"/>
          </a:xfrm>
          <a:custGeom>
            <a:avLst/>
            <a:gdLst/>
            <a:ahLst/>
            <a:cxnLst/>
            <a:rect l="l" t="t" r="r" b="b"/>
            <a:pathLst>
              <a:path w="3062954" h="3086100">
                <a:moveTo>
                  <a:pt x="0" y="0"/>
                </a:moveTo>
                <a:lnTo>
                  <a:pt x="3062954" y="0"/>
                </a:lnTo>
                <a:lnTo>
                  <a:pt x="3062954" y="3086100"/>
                </a:lnTo>
                <a:lnTo>
                  <a:pt x="0" y="30861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76200" y="3600450"/>
            <a:ext cx="2514600" cy="3086100"/>
          </a:xfrm>
          <a:custGeom>
            <a:avLst/>
            <a:gdLst/>
            <a:ahLst/>
            <a:cxnLst/>
            <a:rect l="l" t="t" r="r" b="b"/>
            <a:pathLst>
              <a:path w="3062954" h="3086100">
                <a:moveTo>
                  <a:pt x="0" y="0"/>
                </a:moveTo>
                <a:lnTo>
                  <a:pt x="3062954" y="0"/>
                </a:lnTo>
                <a:lnTo>
                  <a:pt x="3062954" y="3086100"/>
                </a:lnTo>
                <a:lnTo>
                  <a:pt x="0" y="30861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3581401" y="6873018"/>
            <a:ext cx="7756044" cy="647700"/>
          </a:xfrm>
          <a:prstGeom prst="rect">
            <a:avLst/>
          </a:prstGeom>
        </p:spPr>
        <p:txBody>
          <a:bodyPr lIns="0" tIns="0" rIns="0" bIns="0" rtlCol="0" anchor="t">
            <a:spAutoFit/>
          </a:bodyPr>
          <a:lstStyle/>
          <a:p>
            <a:pPr algn="ctr">
              <a:lnSpc>
                <a:spcPts val="5040"/>
              </a:lnSpc>
            </a:pPr>
            <a:r>
              <a:rPr lang="en-US" sz="4200" b="1" dirty="0">
                <a:solidFill>
                  <a:srgbClr val="33261A"/>
                </a:solidFill>
                <a:latin typeface="Bebas Neue Bold"/>
                <a:ea typeface="Bebas Neue Bold"/>
                <a:cs typeface="Bebas Neue Bold"/>
                <a:sym typeface="Bebas Neue Bold"/>
              </a:rPr>
              <a:t>Simplifying GST for professionals</a:t>
            </a:r>
          </a:p>
        </p:txBody>
      </p:sp>
      <p:sp>
        <p:nvSpPr>
          <p:cNvPr id="10" name="TextBox 10"/>
          <p:cNvSpPr txBox="1"/>
          <p:nvPr/>
        </p:nvSpPr>
        <p:spPr>
          <a:xfrm>
            <a:off x="1066802" y="4051811"/>
            <a:ext cx="12039598" cy="2310889"/>
          </a:xfrm>
          <a:prstGeom prst="rect">
            <a:avLst/>
          </a:prstGeom>
        </p:spPr>
        <p:txBody>
          <a:bodyPr wrap="square" lIns="0" tIns="0" rIns="0" bIns="0" rtlCol="0" anchor="t">
            <a:spAutoFit/>
          </a:bodyPr>
          <a:lstStyle/>
          <a:p>
            <a:pPr algn="ctr">
              <a:lnSpc>
                <a:spcPts val="9600"/>
              </a:lnSpc>
            </a:pPr>
            <a:r>
              <a:rPr lang="en-US" sz="9600" b="1" dirty="0">
                <a:solidFill>
                  <a:srgbClr val="FAFAF9"/>
                </a:solidFill>
                <a:latin typeface="Bebas Neue Bold"/>
                <a:ea typeface="Bebas Neue Bold"/>
                <a:cs typeface="Bebas Neue Bold"/>
                <a:sym typeface="Bebas Neue Bold"/>
              </a:rPr>
              <a:t>GST Composition Levy</a:t>
            </a:r>
          </a:p>
          <a:p>
            <a:pPr algn="ctr">
              <a:lnSpc>
                <a:spcPts val="9600"/>
              </a:lnSpc>
            </a:pPr>
            <a:r>
              <a:rPr lang="en-US" sz="7200" b="1" dirty="0">
                <a:solidFill>
                  <a:srgbClr val="FAFAF9"/>
                </a:solidFill>
                <a:latin typeface="Bebas Neue Bold"/>
                <a:ea typeface="Bebas Neue Bold"/>
                <a:cs typeface="Bebas Neue Bold"/>
                <a:sym typeface="Bebas Neue Bold"/>
              </a:rPr>
              <a:t>Schemes &amp; returns</a:t>
            </a:r>
            <a:endParaRPr lang="en-US" sz="8000" b="1" dirty="0">
              <a:solidFill>
                <a:srgbClr val="FAFAF9"/>
              </a:solidFill>
              <a:latin typeface="Bebas Neue Bold"/>
              <a:ea typeface="Bebas Neue Bold"/>
              <a:cs typeface="Bebas Neue Bold"/>
              <a:sym typeface="Bebas Neue Bold"/>
            </a:endParaRPr>
          </a:p>
        </p:txBody>
      </p:sp>
      <p:pic>
        <p:nvPicPr>
          <p:cNvPr id="13" name="Image 0" descr="preencoded.png">
            <a:extLst>
              <a:ext uri="{FF2B5EF4-FFF2-40B4-BE49-F238E27FC236}">
                <a16:creationId xmlns:a16="http://schemas.microsoft.com/office/drawing/2014/main" xmlns="" id="{1437E6EE-4AAB-EDC0-45FA-7F3E5D6B0587}"/>
              </a:ext>
            </a:extLst>
          </p:cNvPr>
          <p:cNvPicPr>
            <a:picLocks noChangeAspect="1"/>
          </p:cNvPicPr>
          <p:nvPr/>
        </p:nvPicPr>
        <p:blipFill>
          <a:blip r:embed="rId7"/>
          <a:srcRect t="3170" b="2387"/>
          <a:stretch>
            <a:fillRect/>
          </a:stretch>
        </p:blipFill>
        <p:spPr>
          <a:xfrm>
            <a:off x="11811000" y="52250"/>
            <a:ext cx="6400800" cy="10185763"/>
          </a:xfrm>
          <a:prstGeom prst="rect">
            <a:avLst/>
          </a:prstGeom>
        </p:spPr>
      </p:pic>
      <p:sp>
        <p:nvSpPr>
          <p:cNvPr id="18" name="Text 3"/>
          <p:cNvSpPr/>
          <p:nvPr/>
        </p:nvSpPr>
        <p:spPr>
          <a:xfrm>
            <a:off x="13716000" y="9313273"/>
            <a:ext cx="4572000" cy="554627"/>
          </a:xfrm>
          <a:prstGeom prst="rect">
            <a:avLst/>
          </a:prstGeom>
          <a:noFill/>
          <a:ln/>
        </p:spPr>
        <p:txBody>
          <a:bodyPr wrap="none" lIns="0" tIns="0" rIns="0" bIns="0" rtlCol="0" anchor="t"/>
          <a:lstStyle/>
          <a:p>
            <a:pPr marL="0" indent="0" algn="l">
              <a:lnSpc>
                <a:spcPts val="2850"/>
              </a:lnSpc>
              <a:buNone/>
            </a:pPr>
            <a:r>
              <a:rPr lang="en-US" sz="2400" b="1" dirty="0">
                <a:latin typeface="Brygada 1918" pitchFamily="34" charset="0"/>
                <a:ea typeface="Brygada 1918" pitchFamily="34" charset="-122"/>
                <a:cs typeface="Brygada 1918" pitchFamily="34" charset="-120"/>
              </a:rPr>
              <a:t>Partner:</a:t>
            </a:r>
          </a:p>
          <a:p>
            <a:pPr marL="0" indent="0" algn="l">
              <a:lnSpc>
                <a:spcPts val="2850"/>
              </a:lnSpc>
              <a:buNone/>
            </a:pPr>
            <a:r>
              <a:rPr lang="en-US" sz="2400" b="1" dirty="0">
                <a:latin typeface="Brygada 1918" pitchFamily="34" charset="0"/>
                <a:ea typeface="Brygada 1918" pitchFamily="34" charset="-122"/>
                <a:cs typeface="Brygada 1918" pitchFamily="34" charset="-120"/>
              </a:rPr>
              <a:t>Rakesh S Jain &amp; Associates</a:t>
            </a:r>
            <a:endParaRPr lang="en-US" sz="2400" b="1" dirty="0"/>
          </a:p>
        </p:txBody>
      </p:sp>
      <p:sp>
        <p:nvSpPr>
          <p:cNvPr id="19" name="Text 2"/>
          <p:cNvSpPr/>
          <p:nvPr/>
        </p:nvSpPr>
        <p:spPr>
          <a:xfrm>
            <a:off x="13283533" y="8485414"/>
            <a:ext cx="2835235" cy="354330"/>
          </a:xfrm>
          <a:prstGeom prst="rect">
            <a:avLst/>
          </a:prstGeom>
          <a:noFill/>
          <a:ln/>
        </p:spPr>
        <p:txBody>
          <a:bodyPr wrap="none" lIns="0" tIns="0" rIns="0" bIns="0" rtlCol="0" anchor="t"/>
          <a:lstStyle/>
          <a:p>
            <a:pPr marL="0" indent="0" algn="l">
              <a:lnSpc>
                <a:spcPts val="2750"/>
              </a:lnSpc>
              <a:buNone/>
            </a:pPr>
            <a:r>
              <a:rPr lang="en-US" sz="3200" b="1" dirty="0">
                <a:latin typeface="Brygada 1918 Semi Bold" pitchFamily="34" charset="0"/>
                <a:ea typeface="Brygada 1918 Semi Bold" pitchFamily="34" charset="-122"/>
                <a:cs typeface="Brygada 1918 Semi Bold" pitchFamily="34" charset="-120"/>
              </a:rPr>
              <a:t>Pankaj Chandak </a:t>
            </a:r>
          </a:p>
          <a:p>
            <a:pPr marL="0" indent="0" algn="l">
              <a:lnSpc>
                <a:spcPts val="2750"/>
              </a:lnSpc>
              <a:buNone/>
            </a:pPr>
            <a:r>
              <a:rPr lang="en-US" sz="2400" b="1" dirty="0">
                <a:latin typeface="Brygada 1918 Semi Bold" pitchFamily="34" charset="0"/>
                <a:ea typeface="Brygada 1918 Semi Bold" pitchFamily="34" charset="-122"/>
                <a:cs typeface="Brygada 1918 Semi Bold" pitchFamily="34" charset="-120"/>
              </a:rPr>
              <a:t>FCA, CS, PGDBA, </a:t>
            </a:r>
            <a:r>
              <a:rPr lang="en-US" sz="2400" b="1" dirty="0" err="1">
                <a:latin typeface="Brygada 1918 Semi Bold" pitchFamily="34" charset="0"/>
                <a:ea typeface="Brygada 1918 Semi Bold" pitchFamily="34" charset="-122"/>
                <a:cs typeface="Brygada 1918 Semi Bold" pitchFamily="34" charset="-120"/>
              </a:rPr>
              <a:t>B.Com</a:t>
            </a:r>
            <a:r>
              <a:rPr lang="en-US" sz="2400" b="1" dirty="0">
                <a:latin typeface="Brygada 1918 Semi Bold" pitchFamily="34" charset="0"/>
                <a:ea typeface="Brygada 1918 Semi Bold" pitchFamily="34" charset="-122"/>
                <a:cs typeface="Brygada 1918 Semi Bold" pitchFamily="34" charset="-120"/>
              </a:rPr>
              <a:t> (Hons</a:t>
            </a:r>
            <a:r>
              <a:rPr lang="en-US" sz="2800" b="1" dirty="0">
                <a:latin typeface="Brygada 1918 Semi Bold" pitchFamily="34" charset="0"/>
                <a:ea typeface="Brygada 1918 Semi Bold" pitchFamily="34" charset="-122"/>
                <a:cs typeface="Brygada 1918 Semi Bold" pitchFamily="34" charset="-120"/>
              </a:rPr>
              <a:t>)</a:t>
            </a:r>
            <a:endParaRPr lang="en-US" sz="2800" b="1" dirty="0"/>
          </a:p>
        </p:txBody>
      </p:sp>
      <p:sp>
        <p:nvSpPr>
          <p:cNvPr id="26" name="TextBox 25">
            <a:extLst>
              <a:ext uri="{FF2B5EF4-FFF2-40B4-BE49-F238E27FC236}">
                <a16:creationId xmlns:a16="http://schemas.microsoft.com/office/drawing/2014/main" xmlns="" id="{F9514C13-AE16-0549-60B7-640D5997E1BF}"/>
              </a:ext>
            </a:extLst>
          </p:cNvPr>
          <p:cNvSpPr txBox="1"/>
          <p:nvPr/>
        </p:nvSpPr>
        <p:spPr>
          <a:xfrm rot="397340">
            <a:off x="15346359" y="5405388"/>
            <a:ext cx="792000" cy="369332"/>
          </a:xfrm>
          <a:prstGeom prst="rect">
            <a:avLst/>
          </a:prstGeom>
          <a:solidFill>
            <a:schemeClr val="tx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rPr>
              <a:t>GSTN</a:t>
            </a:r>
            <a:endParaRPr kumimoji="0" lang="en-IN" b="0" i="0" u="none" strike="noStrike" kern="0" cap="none" spc="0" normalizeH="0" baseline="0" noProof="0" dirty="0">
              <a:ln>
                <a:noFill/>
              </a:ln>
              <a:solidFill>
                <a:prstClr val="white"/>
              </a:solidFill>
              <a:effectLst/>
              <a:uLnTx/>
              <a:uFillTx/>
            </a:endParaRPr>
          </a:p>
        </p:txBody>
      </p:sp>
      <p:sp>
        <p:nvSpPr>
          <p:cNvPr id="29" name="TextBox 28">
            <a:extLst>
              <a:ext uri="{FF2B5EF4-FFF2-40B4-BE49-F238E27FC236}">
                <a16:creationId xmlns:a16="http://schemas.microsoft.com/office/drawing/2014/main" xmlns="" id="{69862588-6004-E008-8CA0-31243A311D39}"/>
              </a:ext>
            </a:extLst>
          </p:cNvPr>
          <p:cNvSpPr txBox="1"/>
          <p:nvPr/>
        </p:nvSpPr>
        <p:spPr>
          <a:xfrm rot="21243464">
            <a:off x="13519241" y="3485529"/>
            <a:ext cx="948690" cy="584775"/>
          </a:xfrm>
          <a:prstGeom prst="rect">
            <a:avLst/>
          </a:prstGeom>
          <a:solidFill>
            <a:schemeClr val="bg1"/>
          </a:solidFill>
        </p:spPr>
        <p:txBody>
          <a:bodyPr wrap="square" rtlCol="0">
            <a:spAutoFit/>
          </a:bodyPr>
          <a:lstStyle/>
          <a:p>
            <a:pPr algn="ctr"/>
            <a:r>
              <a:rPr lang="en-US" sz="1600" b="1" dirty="0"/>
              <a:t>BILL OF SUPPLY</a:t>
            </a:r>
            <a:endParaRPr lang="en-IN"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xmlns="" id="{6D8E1F77-4F18-A6C7-AB06-5C5C6B561CFB}"/>
              </a:ext>
            </a:extLst>
          </p:cNvPr>
          <p:cNvSpPr/>
          <p:nvPr/>
        </p:nvSpPr>
        <p:spPr>
          <a:xfrm>
            <a:off x="990600" y="647700"/>
            <a:ext cx="11406931" cy="885974"/>
          </a:xfrm>
          <a:prstGeom prst="rect">
            <a:avLst/>
          </a:prstGeom>
          <a:noFill/>
          <a:ln/>
        </p:spPr>
        <p:txBody>
          <a:bodyPr wrap="none" lIns="0" tIns="0" rIns="0" bIns="0" rtlCol="0" anchor="t"/>
          <a:lstStyle/>
          <a:p>
            <a:pPr>
              <a:lnSpc>
                <a:spcPts val="6938"/>
              </a:lnSpc>
            </a:pPr>
            <a:r>
              <a:rPr lang="en-US" sz="5563" b="1" dirty="0">
                <a:solidFill>
                  <a:schemeClr val="bg1"/>
                </a:solidFill>
                <a:latin typeface="Brygada 1918 Semi Bold" pitchFamily="34" charset="0"/>
                <a:ea typeface="Brygada 1918 Semi Bold" pitchFamily="34" charset="-122"/>
              </a:rPr>
              <a:t>Applicable Tax Rates &amp; Turnover Limit</a:t>
            </a:r>
          </a:p>
        </p:txBody>
      </p:sp>
      <p:graphicFrame>
        <p:nvGraphicFramePr>
          <p:cNvPr id="3" name="Table 2">
            <a:extLst>
              <a:ext uri="{FF2B5EF4-FFF2-40B4-BE49-F238E27FC236}">
                <a16:creationId xmlns:a16="http://schemas.microsoft.com/office/drawing/2014/main" xmlns="" id="{53A24B54-A7C0-D47A-F521-430E3F2816AD}"/>
              </a:ext>
            </a:extLst>
          </p:cNvPr>
          <p:cNvGraphicFramePr>
            <a:graphicFrameLocks noGrp="1"/>
          </p:cNvGraphicFramePr>
          <p:nvPr>
            <p:extLst>
              <p:ext uri="{D42A27DB-BD31-4B8C-83A1-F6EECF244321}">
                <p14:modId xmlns:p14="http://schemas.microsoft.com/office/powerpoint/2010/main" val="133638626"/>
              </p:ext>
            </p:extLst>
          </p:nvPr>
        </p:nvGraphicFramePr>
        <p:xfrm>
          <a:off x="609600" y="1866900"/>
          <a:ext cx="16611600" cy="3558540"/>
        </p:xfrm>
        <a:graphic>
          <a:graphicData uri="http://schemas.openxmlformats.org/drawingml/2006/table">
            <a:tbl>
              <a:tblPr firstRow="1">
                <a:tableStyleId>{1FECB4D8-DB02-4DC6-A0A2-4F2EBAE1DC90}</a:tableStyleId>
              </a:tblPr>
              <a:tblGrid>
                <a:gridCol w="6172200">
                  <a:extLst>
                    <a:ext uri="{9D8B030D-6E8A-4147-A177-3AD203B41FA5}">
                      <a16:colId xmlns:a16="http://schemas.microsoft.com/office/drawing/2014/main" xmlns="" val="1513318762"/>
                    </a:ext>
                  </a:extLst>
                </a:gridCol>
                <a:gridCol w="5308780">
                  <a:extLst>
                    <a:ext uri="{9D8B030D-6E8A-4147-A177-3AD203B41FA5}">
                      <a16:colId xmlns:a16="http://schemas.microsoft.com/office/drawing/2014/main" xmlns="" val="4184742258"/>
                    </a:ext>
                  </a:extLst>
                </a:gridCol>
                <a:gridCol w="5130620">
                  <a:extLst>
                    <a:ext uri="{9D8B030D-6E8A-4147-A177-3AD203B41FA5}">
                      <a16:colId xmlns:a16="http://schemas.microsoft.com/office/drawing/2014/main" xmlns="" val="728802393"/>
                    </a:ext>
                  </a:extLst>
                </a:gridCol>
              </a:tblGrid>
              <a:tr h="596220">
                <a:tc>
                  <a:txBody>
                    <a:bodyPr/>
                    <a:lstStyle/>
                    <a:p>
                      <a:pPr algn="ctr"/>
                      <a:r>
                        <a:rPr lang="en-IN" sz="3600" dirty="0">
                          <a:latin typeface="Arial Narrow" panose="020B0606020202030204" pitchFamily="34" charset="0"/>
                        </a:rPr>
                        <a:t>Category</a:t>
                      </a:r>
                    </a:p>
                  </a:txBody>
                  <a:tcPr marL="114300" marR="114300" marT="57150" marB="57150" anchor="ctr">
                    <a:solidFill>
                      <a:srgbClr val="CC914D"/>
                    </a:solidFill>
                  </a:tcPr>
                </a:tc>
                <a:tc>
                  <a:txBody>
                    <a:bodyPr/>
                    <a:lstStyle/>
                    <a:p>
                      <a:pPr algn="ctr"/>
                      <a:r>
                        <a:rPr lang="en-IN" sz="3600" dirty="0">
                          <a:latin typeface="Arial Narrow" panose="020B0606020202030204" pitchFamily="34" charset="0"/>
                        </a:rPr>
                        <a:t>Tax Rate</a:t>
                      </a:r>
                    </a:p>
                  </a:txBody>
                  <a:tcPr marL="114300" marR="114300" marT="57150" marB="57150" anchor="ctr">
                    <a:solidFill>
                      <a:srgbClr val="CC914D"/>
                    </a:solidFill>
                  </a:tcPr>
                </a:tc>
                <a:tc>
                  <a:txBody>
                    <a:bodyPr/>
                    <a:lstStyle/>
                    <a:p>
                      <a:pPr algn="ctr"/>
                      <a:r>
                        <a:rPr lang="en-IN" sz="3600" dirty="0">
                          <a:latin typeface="Arial Narrow" panose="020B0606020202030204" pitchFamily="34" charset="0"/>
                        </a:rPr>
                        <a:t>Turnover Limit</a:t>
                      </a:r>
                    </a:p>
                  </a:txBody>
                  <a:tcPr marL="114300" marR="114300" marT="57150" marB="57150" anchor="ctr">
                    <a:solidFill>
                      <a:srgbClr val="CC914D"/>
                    </a:solidFill>
                  </a:tcPr>
                </a:tc>
                <a:extLst>
                  <a:ext uri="{0D108BD9-81ED-4DB2-BD59-A6C34878D82A}">
                    <a16:rowId xmlns:a16="http://schemas.microsoft.com/office/drawing/2014/main" xmlns="" val="1297658874"/>
                  </a:ext>
                </a:extLst>
              </a:tr>
              <a:tr h="979994">
                <a:tc>
                  <a:txBody>
                    <a:bodyPr/>
                    <a:lstStyle/>
                    <a:p>
                      <a:r>
                        <a:rPr lang="en-US" sz="3200" dirty="0">
                          <a:latin typeface="Arial Narrow" panose="020B0606020202030204" pitchFamily="34" charset="0"/>
                        </a:rPr>
                        <a:t>Manufacturers (excl. pan masala, ice cream, tobacco)</a:t>
                      </a:r>
                    </a:p>
                  </a:txBody>
                  <a:tcPr marL="114300" marR="114300" marT="57150" marB="57150" anchor="ctr"/>
                </a:tc>
                <a:tc>
                  <a:txBody>
                    <a:bodyPr/>
                    <a:lstStyle/>
                    <a:p>
                      <a:r>
                        <a:rPr lang="en-IN" sz="3200" dirty="0">
                          <a:latin typeface="Arial Narrow" panose="020B0606020202030204" pitchFamily="34" charset="0"/>
                        </a:rPr>
                        <a:t>1% (0.5% CGST + 0.5% SGST)</a:t>
                      </a:r>
                    </a:p>
                  </a:txBody>
                  <a:tcPr marL="114300" marR="114300" marT="57150" marB="57150" anchor="ctr"/>
                </a:tc>
                <a:tc>
                  <a:txBody>
                    <a:bodyPr/>
                    <a:lstStyle/>
                    <a:p>
                      <a:pPr algn="ctr"/>
                      <a:r>
                        <a:rPr lang="en-IN" sz="3200" dirty="0">
                          <a:latin typeface="Arial Narrow" panose="020B0606020202030204" pitchFamily="34" charset="0"/>
                        </a:rPr>
                        <a:t>₹1.5 Crore</a:t>
                      </a:r>
                    </a:p>
                  </a:txBody>
                  <a:tcPr marL="114300" marR="114300" marT="57150" marB="57150" anchor="ctr"/>
                </a:tc>
                <a:extLst>
                  <a:ext uri="{0D108BD9-81ED-4DB2-BD59-A6C34878D82A}">
                    <a16:rowId xmlns:a16="http://schemas.microsoft.com/office/drawing/2014/main" xmlns="" val="2833772883"/>
                  </a:ext>
                </a:extLst>
              </a:tr>
              <a:tr h="541395">
                <a:tc>
                  <a:txBody>
                    <a:bodyPr/>
                    <a:lstStyle/>
                    <a:p>
                      <a:r>
                        <a:rPr lang="en-IN" sz="3200" dirty="0">
                          <a:latin typeface="Arial Narrow" panose="020B0606020202030204" pitchFamily="34" charset="0"/>
                        </a:rPr>
                        <a:t>Traders</a:t>
                      </a:r>
                    </a:p>
                  </a:txBody>
                  <a:tcPr marL="114300" marR="114300" marT="57150" marB="57150" anchor="ctr"/>
                </a:tc>
                <a:tc>
                  <a:txBody>
                    <a:bodyPr/>
                    <a:lstStyle/>
                    <a:p>
                      <a:r>
                        <a:rPr lang="en-IN" sz="3200" dirty="0">
                          <a:latin typeface="Arial Narrow" panose="020B0606020202030204" pitchFamily="34" charset="0"/>
                        </a:rPr>
                        <a:t>1% (0.5% CGST + 0.5% SGST)</a:t>
                      </a:r>
                    </a:p>
                  </a:txBody>
                  <a:tcPr marL="114300" marR="114300" marT="57150" marB="57150" anchor="ctr"/>
                </a:tc>
                <a:tc>
                  <a:txBody>
                    <a:bodyPr/>
                    <a:lstStyle/>
                    <a:p>
                      <a:pPr algn="ctr"/>
                      <a:r>
                        <a:rPr lang="en-IN" sz="3200" dirty="0">
                          <a:latin typeface="Arial Narrow" panose="020B0606020202030204" pitchFamily="34" charset="0"/>
                        </a:rPr>
                        <a:t>₹1.5 Crore</a:t>
                      </a:r>
                    </a:p>
                  </a:txBody>
                  <a:tcPr marL="114300" marR="114300" marT="57150" marB="57150" anchor="ctr"/>
                </a:tc>
                <a:extLst>
                  <a:ext uri="{0D108BD9-81ED-4DB2-BD59-A6C34878D82A}">
                    <a16:rowId xmlns:a16="http://schemas.microsoft.com/office/drawing/2014/main" xmlns="" val="3984724478"/>
                  </a:ext>
                </a:extLst>
              </a:tr>
              <a:tr h="541395">
                <a:tc>
                  <a:txBody>
                    <a:bodyPr/>
                    <a:lstStyle/>
                    <a:p>
                      <a:r>
                        <a:rPr lang="en-IN" sz="3200" dirty="0">
                          <a:latin typeface="Arial Narrow" panose="020B0606020202030204" pitchFamily="34" charset="0"/>
                        </a:rPr>
                        <a:t>Restaurants (no alcohol)</a:t>
                      </a:r>
                    </a:p>
                  </a:txBody>
                  <a:tcPr marL="114300" marR="114300" marT="57150" marB="57150" anchor="ctr"/>
                </a:tc>
                <a:tc>
                  <a:txBody>
                    <a:bodyPr/>
                    <a:lstStyle/>
                    <a:p>
                      <a:r>
                        <a:rPr lang="en-IN" sz="3200" dirty="0">
                          <a:latin typeface="Arial Narrow" panose="020B0606020202030204" pitchFamily="34" charset="0"/>
                        </a:rPr>
                        <a:t>5% (2.5% + 2.5%)</a:t>
                      </a:r>
                    </a:p>
                  </a:txBody>
                  <a:tcPr marL="114300" marR="114300" marT="57150" marB="57150" anchor="ctr"/>
                </a:tc>
                <a:tc>
                  <a:txBody>
                    <a:bodyPr/>
                    <a:lstStyle/>
                    <a:p>
                      <a:pPr algn="ctr"/>
                      <a:r>
                        <a:rPr lang="en-IN" sz="3200" dirty="0">
                          <a:latin typeface="Arial Narrow" panose="020B0606020202030204" pitchFamily="34" charset="0"/>
                        </a:rPr>
                        <a:t>₹1.5 Crore</a:t>
                      </a:r>
                    </a:p>
                  </a:txBody>
                  <a:tcPr marL="114300" marR="114300" marT="57150" marB="57150" anchor="ctr"/>
                </a:tc>
                <a:extLst>
                  <a:ext uri="{0D108BD9-81ED-4DB2-BD59-A6C34878D82A}">
                    <a16:rowId xmlns:a16="http://schemas.microsoft.com/office/drawing/2014/main" xmlns="" val="4080371431"/>
                  </a:ext>
                </a:extLst>
              </a:tr>
              <a:tr h="541395">
                <a:tc>
                  <a:txBody>
                    <a:bodyPr/>
                    <a:lstStyle/>
                    <a:p>
                      <a:r>
                        <a:rPr lang="en-IN" sz="3200" dirty="0">
                          <a:latin typeface="Arial Narrow" panose="020B0606020202030204" pitchFamily="34" charset="0"/>
                        </a:rPr>
                        <a:t>Service Providers (Sec 10(2A))</a:t>
                      </a:r>
                    </a:p>
                  </a:txBody>
                  <a:tcPr marL="114300" marR="114300" marT="57150" marB="57150" anchor="ctr"/>
                </a:tc>
                <a:tc>
                  <a:txBody>
                    <a:bodyPr/>
                    <a:lstStyle/>
                    <a:p>
                      <a:r>
                        <a:rPr lang="en-IN" sz="3200" dirty="0">
                          <a:latin typeface="Arial Narrow" panose="020B0606020202030204" pitchFamily="34" charset="0"/>
                        </a:rPr>
                        <a:t>6% (3% + 3%)</a:t>
                      </a:r>
                    </a:p>
                  </a:txBody>
                  <a:tcPr marL="114300" marR="114300" marT="57150" marB="57150" anchor="ctr"/>
                </a:tc>
                <a:tc>
                  <a:txBody>
                    <a:bodyPr/>
                    <a:lstStyle/>
                    <a:p>
                      <a:pPr algn="ctr"/>
                      <a:r>
                        <a:rPr lang="en-IN" sz="3200" dirty="0">
                          <a:latin typeface="Arial Narrow" panose="020B0606020202030204" pitchFamily="34" charset="0"/>
                        </a:rPr>
                        <a:t>₹50 Lakhs</a:t>
                      </a:r>
                    </a:p>
                  </a:txBody>
                  <a:tcPr marL="114300" marR="114300" marT="57150" marB="57150" anchor="ctr"/>
                </a:tc>
                <a:extLst>
                  <a:ext uri="{0D108BD9-81ED-4DB2-BD59-A6C34878D82A}">
                    <a16:rowId xmlns:a16="http://schemas.microsoft.com/office/drawing/2014/main" xmlns="" val="3467378189"/>
                  </a:ext>
                </a:extLst>
              </a:tr>
            </a:tbl>
          </a:graphicData>
        </a:graphic>
      </p:graphicFrame>
      <p:graphicFrame>
        <p:nvGraphicFramePr>
          <p:cNvPr id="6" name="Table 5">
            <a:extLst>
              <a:ext uri="{FF2B5EF4-FFF2-40B4-BE49-F238E27FC236}">
                <a16:creationId xmlns:a16="http://schemas.microsoft.com/office/drawing/2014/main" xmlns="" id="{6E5AC00C-BAC7-3CB6-AAB6-3B49B0FB6666}"/>
              </a:ext>
            </a:extLst>
          </p:cNvPr>
          <p:cNvGraphicFramePr>
            <a:graphicFrameLocks noGrp="1"/>
          </p:cNvGraphicFramePr>
          <p:nvPr>
            <p:extLst>
              <p:ext uri="{D42A27DB-BD31-4B8C-83A1-F6EECF244321}">
                <p14:modId xmlns:p14="http://schemas.microsoft.com/office/powerpoint/2010/main" val="11371656"/>
              </p:ext>
            </p:extLst>
          </p:nvPr>
        </p:nvGraphicFramePr>
        <p:xfrm>
          <a:off x="609600" y="5737860"/>
          <a:ext cx="16611600" cy="4434840"/>
        </p:xfrm>
        <a:graphic>
          <a:graphicData uri="http://schemas.openxmlformats.org/drawingml/2006/table">
            <a:tbl>
              <a:tblPr firstRow="1">
                <a:tableStyleId>{1FECB4D8-DB02-4DC6-A0A2-4F2EBAE1DC90}</a:tableStyleId>
              </a:tblPr>
              <a:tblGrid>
                <a:gridCol w="16611600">
                  <a:extLst>
                    <a:ext uri="{9D8B030D-6E8A-4147-A177-3AD203B41FA5}">
                      <a16:colId xmlns:a16="http://schemas.microsoft.com/office/drawing/2014/main" xmlns="" val="3232967744"/>
                    </a:ext>
                  </a:extLst>
                </a:gridCol>
              </a:tblGrid>
              <a:tr h="495127">
                <a:tc>
                  <a:txBody>
                    <a:bodyPr/>
                    <a:lstStyle/>
                    <a:p>
                      <a:r>
                        <a:rPr lang="en-IN" sz="3500" dirty="0">
                          <a:latin typeface="Arial Narrow" panose="020B0606020202030204" pitchFamily="34" charset="0"/>
                        </a:rPr>
                        <a:t>Aggregate Turnover </a:t>
                      </a:r>
                      <a:endParaRPr lang="en-IN" sz="3500" b="1" dirty="0">
                        <a:solidFill>
                          <a:schemeClr val="bg2">
                            <a:lumMod val="25000"/>
                          </a:schemeClr>
                        </a:solidFill>
                        <a:latin typeface="Arial Narrow" panose="020B0606020202030204" pitchFamily="34" charset="0"/>
                      </a:endParaRPr>
                    </a:p>
                  </a:txBody>
                  <a:tcPr marL="114300" marR="114300" marT="57150" marB="57150" anchor="ctr">
                    <a:solidFill>
                      <a:srgbClr val="CC914D"/>
                    </a:solidFill>
                  </a:tcPr>
                </a:tc>
                <a:extLst>
                  <a:ext uri="{0D108BD9-81ED-4DB2-BD59-A6C34878D82A}">
                    <a16:rowId xmlns:a16="http://schemas.microsoft.com/office/drawing/2014/main" xmlns="" val="218862108"/>
                  </a:ext>
                </a:extLst>
              </a:tr>
              <a:tr h="378627">
                <a:tc>
                  <a:txBody>
                    <a:bodyPr/>
                    <a:lstStyle/>
                    <a:p>
                      <a:r>
                        <a:rPr lang="en-IN" sz="2800" b="1" dirty="0">
                          <a:latin typeface="Arial Narrow" panose="020B0606020202030204" pitchFamily="34" charset="0"/>
                        </a:rPr>
                        <a:t>Includes :</a:t>
                      </a:r>
                      <a:endParaRPr lang="en-IN" sz="2800" b="1"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46898028"/>
                  </a:ext>
                </a:extLst>
              </a:tr>
              <a:tr h="378627">
                <a:tc>
                  <a:txBody>
                    <a:bodyPr/>
                    <a:lstStyle/>
                    <a:p>
                      <a:r>
                        <a:rPr lang="en-US" sz="2800" dirty="0">
                          <a:latin typeface="Arial Narrow" panose="020B0606020202030204" pitchFamily="34" charset="0"/>
                        </a:rPr>
                        <a:t>     Taxable supplies</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3381910635"/>
                  </a:ext>
                </a:extLst>
              </a:tr>
              <a:tr h="378627">
                <a:tc>
                  <a:txBody>
                    <a:bodyPr/>
                    <a:lstStyle/>
                    <a:p>
                      <a:r>
                        <a:rPr lang="en-US" sz="2800" dirty="0">
                          <a:latin typeface="Arial Narrow" panose="020B0606020202030204" pitchFamily="34" charset="0"/>
                        </a:rPr>
                        <a:t>     Exempt supplies</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4051655812"/>
                  </a:ext>
                </a:extLst>
              </a:tr>
              <a:tr h="378627">
                <a:tc>
                  <a:txBody>
                    <a:bodyPr/>
                    <a:lstStyle/>
                    <a:p>
                      <a:r>
                        <a:rPr lang="en-US" sz="2800" dirty="0">
                          <a:latin typeface="Arial Narrow" panose="020B0606020202030204" pitchFamily="34" charset="0"/>
                        </a:rPr>
                        <a:t>     Exports</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530363394"/>
                  </a:ext>
                </a:extLst>
              </a:tr>
              <a:tr h="378627">
                <a:tc>
                  <a:txBody>
                    <a:bodyPr/>
                    <a:lstStyle/>
                    <a:p>
                      <a:r>
                        <a:rPr lang="en-US" sz="2800" b="1" dirty="0">
                          <a:latin typeface="Arial Narrow" panose="020B0606020202030204" pitchFamily="34" charset="0"/>
                        </a:rPr>
                        <a:t>Excludes :</a:t>
                      </a:r>
                      <a:endParaRPr lang="en-IN" sz="2800" b="1"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3698254888"/>
                  </a:ext>
                </a:extLst>
              </a:tr>
              <a:tr h="378627">
                <a:tc>
                  <a:txBody>
                    <a:bodyPr/>
                    <a:lstStyle/>
                    <a:p>
                      <a:r>
                        <a:rPr lang="en-US" sz="2800" dirty="0">
                          <a:latin typeface="Arial Narrow" panose="020B0606020202030204" pitchFamily="34" charset="0"/>
                        </a:rPr>
                        <a:t>     Inward supplies under reverse charge</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4182432497"/>
                  </a:ext>
                </a:extLst>
              </a:tr>
              <a:tr h="378627">
                <a:tc>
                  <a:txBody>
                    <a:bodyPr/>
                    <a:lstStyle/>
                    <a:p>
                      <a:r>
                        <a:rPr lang="en-US" sz="2800" dirty="0">
                          <a:latin typeface="Arial Narrow" panose="020B0606020202030204" pitchFamily="34" charset="0"/>
                        </a:rPr>
                        <a:t>     Central, State/UT, Integrated taxes &amp; cess</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1323884033"/>
                  </a:ext>
                </a:extLst>
              </a:tr>
            </a:tbl>
          </a:graphicData>
        </a:graphic>
      </p:graphicFrame>
    </p:spTree>
    <p:extLst>
      <p:ext uri="{BB962C8B-B14F-4D97-AF65-F5344CB8AC3E}">
        <p14:creationId xmlns:p14="http://schemas.microsoft.com/office/powerpoint/2010/main" val="272965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a:extLst>
            <a:ext uri="{FF2B5EF4-FFF2-40B4-BE49-F238E27FC236}">
              <a16:creationId xmlns:a16="http://schemas.microsoft.com/office/drawing/2014/main" xmlns="" id="{F85518DE-F54B-09CC-93D4-A70F3B787A42}"/>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9F4AD762-433D-916B-0EFF-80E56DE9D7A9}"/>
              </a:ext>
            </a:extLst>
          </p:cNvPr>
          <p:cNvGraphicFramePr>
            <a:graphicFrameLocks noGrp="1"/>
          </p:cNvGraphicFramePr>
          <p:nvPr>
            <p:extLst>
              <p:ext uri="{D42A27DB-BD31-4B8C-83A1-F6EECF244321}">
                <p14:modId xmlns:p14="http://schemas.microsoft.com/office/powerpoint/2010/main" val="2622179330"/>
              </p:ext>
            </p:extLst>
          </p:nvPr>
        </p:nvGraphicFramePr>
        <p:xfrm>
          <a:off x="1258094" y="2019300"/>
          <a:ext cx="15771812" cy="7772405"/>
        </p:xfrm>
        <a:graphic>
          <a:graphicData uri="http://schemas.openxmlformats.org/drawingml/2006/table">
            <a:tbl>
              <a:tblPr firstRow="1">
                <a:tableStyleId>{1FECB4D8-DB02-4DC6-A0A2-4F2EBAE1DC90}</a:tableStyleId>
              </a:tblPr>
              <a:tblGrid>
                <a:gridCol w="7885906">
                  <a:extLst>
                    <a:ext uri="{9D8B030D-6E8A-4147-A177-3AD203B41FA5}">
                      <a16:colId xmlns:a16="http://schemas.microsoft.com/office/drawing/2014/main" xmlns="" val="4207852165"/>
                    </a:ext>
                  </a:extLst>
                </a:gridCol>
                <a:gridCol w="7885906">
                  <a:extLst>
                    <a:ext uri="{9D8B030D-6E8A-4147-A177-3AD203B41FA5}">
                      <a16:colId xmlns:a16="http://schemas.microsoft.com/office/drawing/2014/main" xmlns="" val="532915494"/>
                    </a:ext>
                  </a:extLst>
                </a:gridCol>
              </a:tblGrid>
              <a:tr h="825817">
                <a:tc>
                  <a:txBody>
                    <a:bodyPr/>
                    <a:lstStyle/>
                    <a:p>
                      <a:r>
                        <a:rPr lang="en-IN" sz="3600" dirty="0">
                          <a:latin typeface="Arial Narrow" panose="020B0606020202030204" pitchFamily="34" charset="0"/>
                        </a:rPr>
                        <a:t>Particulars</a:t>
                      </a:r>
                    </a:p>
                  </a:txBody>
                  <a:tcPr marL="114300" marR="114300" marT="57150" marB="57150" anchor="ctr">
                    <a:solidFill>
                      <a:srgbClr val="CC914D"/>
                    </a:solidFill>
                  </a:tcPr>
                </a:tc>
                <a:tc>
                  <a:txBody>
                    <a:bodyPr/>
                    <a:lstStyle/>
                    <a:p>
                      <a:r>
                        <a:rPr lang="en-IN" sz="3600" dirty="0">
                          <a:latin typeface="Arial Narrow" panose="020B0606020202030204" pitchFamily="34" charset="0"/>
                        </a:rPr>
                        <a:t>Details</a:t>
                      </a:r>
                    </a:p>
                  </a:txBody>
                  <a:tcPr marL="114300" marR="114300" marT="57150" marB="57150" anchor="ctr">
                    <a:solidFill>
                      <a:srgbClr val="CC914D"/>
                    </a:solidFill>
                  </a:tcPr>
                </a:tc>
                <a:extLst>
                  <a:ext uri="{0D108BD9-81ED-4DB2-BD59-A6C34878D82A}">
                    <a16:rowId xmlns:a16="http://schemas.microsoft.com/office/drawing/2014/main" xmlns="" val="61106860"/>
                  </a:ext>
                </a:extLst>
              </a:tr>
              <a:tr h="631508">
                <a:tc>
                  <a:txBody>
                    <a:bodyPr/>
                    <a:lstStyle/>
                    <a:p>
                      <a:r>
                        <a:rPr lang="en-IN" sz="2800" dirty="0">
                          <a:latin typeface="Arial Narrow" panose="020B0606020202030204" pitchFamily="34" charset="0"/>
                        </a:rPr>
                        <a:t>Nature of Business</a:t>
                      </a:r>
                    </a:p>
                  </a:txBody>
                  <a:tcPr marL="114300" marR="114300" marT="57150" marB="57150" anchor="ctr"/>
                </a:tc>
                <a:tc>
                  <a:txBody>
                    <a:bodyPr/>
                    <a:lstStyle/>
                    <a:p>
                      <a:r>
                        <a:rPr lang="en-IN" sz="2800" dirty="0">
                          <a:latin typeface="Arial Narrow" panose="020B0606020202030204" pitchFamily="34" charset="0"/>
                        </a:rPr>
                        <a:t>Trader (Assumed for calculation)</a:t>
                      </a:r>
                    </a:p>
                  </a:txBody>
                  <a:tcPr marL="114300" marR="114300" marT="57150" marB="57150" anchor="ctr"/>
                </a:tc>
                <a:extLst>
                  <a:ext uri="{0D108BD9-81ED-4DB2-BD59-A6C34878D82A}">
                    <a16:rowId xmlns:a16="http://schemas.microsoft.com/office/drawing/2014/main" xmlns="" val="926209649"/>
                  </a:ext>
                </a:extLst>
              </a:tr>
              <a:tr h="631508">
                <a:tc>
                  <a:txBody>
                    <a:bodyPr/>
                    <a:lstStyle/>
                    <a:p>
                      <a:r>
                        <a:rPr lang="en-IN" sz="2800" dirty="0">
                          <a:latin typeface="Arial Narrow" panose="020B0606020202030204" pitchFamily="34" charset="0"/>
                        </a:rPr>
                        <a:t>GST Registration Status (Past)</a:t>
                      </a:r>
                    </a:p>
                  </a:txBody>
                  <a:tcPr marL="114300" marR="114300" marT="57150" marB="57150" anchor="ctr"/>
                </a:tc>
                <a:tc>
                  <a:txBody>
                    <a:bodyPr/>
                    <a:lstStyle/>
                    <a:p>
                      <a:r>
                        <a:rPr lang="en-IN" sz="2800">
                          <a:latin typeface="Arial Narrow" panose="020B0606020202030204" pitchFamily="34" charset="0"/>
                        </a:rPr>
                        <a:t>Not registered previously</a:t>
                      </a:r>
                    </a:p>
                  </a:txBody>
                  <a:tcPr marL="114300" marR="114300" marT="57150" marB="57150" anchor="ctr"/>
                </a:tc>
                <a:extLst>
                  <a:ext uri="{0D108BD9-81ED-4DB2-BD59-A6C34878D82A}">
                    <a16:rowId xmlns:a16="http://schemas.microsoft.com/office/drawing/2014/main" xmlns="" val="798815768"/>
                  </a:ext>
                </a:extLst>
              </a:tr>
              <a:tr h="631508">
                <a:tc>
                  <a:txBody>
                    <a:bodyPr/>
                    <a:lstStyle/>
                    <a:p>
                      <a:r>
                        <a:rPr lang="en-US" sz="2800" dirty="0">
                          <a:latin typeface="Arial Narrow" panose="020B0606020202030204" pitchFamily="34" charset="0"/>
                        </a:rPr>
                        <a:t>Total Turnover in Financial Year</a:t>
                      </a:r>
                    </a:p>
                  </a:txBody>
                  <a:tcPr marL="114300" marR="114300" marT="57150" marB="57150" anchor="ctr"/>
                </a:tc>
                <a:tc>
                  <a:txBody>
                    <a:bodyPr/>
                    <a:lstStyle/>
                    <a:p>
                      <a:r>
                        <a:rPr lang="en-IN" sz="2800" dirty="0">
                          <a:latin typeface="Arial Narrow" panose="020B0606020202030204" pitchFamily="34" charset="0"/>
                        </a:rPr>
                        <a:t>₹70,00,000</a:t>
                      </a:r>
                    </a:p>
                  </a:txBody>
                  <a:tcPr marL="114300" marR="114300" marT="57150" marB="57150" anchor="ctr"/>
                </a:tc>
                <a:extLst>
                  <a:ext uri="{0D108BD9-81ED-4DB2-BD59-A6C34878D82A}">
                    <a16:rowId xmlns:a16="http://schemas.microsoft.com/office/drawing/2014/main" xmlns="" val="3352853757"/>
                  </a:ext>
                </a:extLst>
              </a:tr>
              <a:tr h="631508">
                <a:tc>
                  <a:txBody>
                    <a:bodyPr/>
                    <a:lstStyle/>
                    <a:p>
                      <a:r>
                        <a:rPr lang="en-IN" sz="2800">
                          <a:latin typeface="Arial Narrow" panose="020B0606020202030204" pitchFamily="34" charset="0"/>
                        </a:rPr>
                        <a:t>Turnover Before GST Registration</a:t>
                      </a:r>
                    </a:p>
                  </a:txBody>
                  <a:tcPr marL="114300" marR="114300" marT="57150" marB="57150" anchor="ctr"/>
                </a:tc>
                <a:tc>
                  <a:txBody>
                    <a:bodyPr/>
                    <a:lstStyle/>
                    <a:p>
                      <a:r>
                        <a:rPr lang="en-IN" sz="2800" dirty="0">
                          <a:latin typeface="Arial Narrow" panose="020B0606020202030204" pitchFamily="34" charset="0"/>
                        </a:rPr>
                        <a:t>₹15,00,000</a:t>
                      </a:r>
                    </a:p>
                  </a:txBody>
                  <a:tcPr marL="114300" marR="114300" marT="57150" marB="57150" anchor="ctr"/>
                </a:tc>
                <a:extLst>
                  <a:ext uri="{0D108BD9-81ED-4DB2-BD59-A6C34878D82A}">
                    <a16:rowId xmlns:a16="http://schemas.microsoft.com/office/drawing/2014/main" xmlns="" val="269474057"/>
                  </a:ext>
                </a:extLst>
              </a:tr>
              <a:tr h="631508">
                <a:tc>
                  <a:txBody>
                    <a:bodyPr/>
                    <a:lstStyle/>
                    <a:p>
                      <a:r>
                        <a:rPr lang="en-IN" sz="2800" dirty="0">
                          <a:latin typeface="Arial Narrow" panose="020B0606020202030204" pitchFamily="34" charset="0"/>
                        </a:rPr>
                        <a:t>Turnover After GST Registration</a:t>
                      </a:r>
                    </a:p>
                  </a:txBody>
                  <a:tcPr marL="114300" marR="114300" marT="57150" marB="57150" anchor="ctr"/>
                </a:tc>
                <a:tc>
                  <a:txBody>
                    <a:bodyPr/>
                    <a:lstStyle/>
                    <a:p>
                      <a:r>
                        <a:rPr lang="en-IN" sz="2800" dirty="0">
                          <a:latin typeface="Arial Narrow" panose="020B0606020202030204" pitchFamily="34" charset="0"/>
                        </a:rPr>
                        <a:t>₹55,00,000 (₹70L - ₹15L)</a:t>
                      </a:r>
                    </a:p>
                  </a:txBody>
                  <a:tcPr marL="114300" marR="114300" marT="57150" marB="57150" anchor="ctr"/>
                </a:tc>
                <a:extLst>
                  <a:ext uri="{0D108BD9-81ED-4DB2-BD59-A6C34878D82A}">
                    <a16:rowId xmlns:a16="http://schemas.microsoft.com/office/drawing/2014/main" xmlns="" val="1539217151"/>
                  </a:ext>
                </a:extLst>
              </a:tr>
              <a:tr h="631508">
                <a:tc>
                  <a:txBody>
                    <a:bodyPr/>
                    <a:lstStyle/>
                    <a:p>
                      <a:r>
                        <a:rPr lang="en-IN" sz="2800" dirty="0">
                          <a:latin typeface="Arial Narrow" panose="020B0606020202030204" pitchFamily="34" charset="0"/>
                        </a:rPr>
                        <a:t>Threshold for GST Registration</a:t>
                      </a:r>
                    </a:p>
                  </a:txBody>
                  <a:tcPr marL="114300" marR="114300" marT="57150" marB="57150" anchor="ctr"/>
                </a:tc>
                <a:tc>
                  <a:txBody>
                    <a:bodyPr/>
                    <a:lstStyle/>
                    <a:p>
                      <a:r>
                        <a:rPr lang="en-IN" sz="2800" dirty="0">
                          <a:latin typeface="Arial Narrow" panose="020B0606020202030204" pitchFamily="34" charset="0"/>
                        </a:rPr>
                        <a:t>₹20,00,000 (Normal category states)</a:t>
                      </a:r>
                    </a:p>
                  </a:txBody>
                  <a:tcPr marL="114300" marR="114300" marT="57150" marB="57150" anchor="ctr"/>
                </a:tc>
                <a:extLst>
                  <a:ext uri="{0D108BD9-81ED-4DB2-BD59-A6C34878D82A}">
                    <a16:rowId xmlns:a16="http://schemas.microsoft.com/office/drawing/2014/main" xmlns="" val="2465131537"/>
                  </a:ext>
                </a:extLst>
              </a:tr>
              <a:tr h="631508">
                <a:tc>
                  <a:txBody>
                    <a:bodyPr/>
                    <a:lstStyle/>
                    <a:p>
                      <a:r>
                        <a:rPr lang="en-IN" sz="2800">
                          <a:latin typeface="Arial Narrow" panose="020B0606020202030204" pitchFamily="34" charset="0"/>
                        </a:rPr>
                        <a:t>Registered under Composition Scheme?</a:t>
                      </a:r>
                    </a:p>
                  </a:txBody>
                  <a:tcPr marL="114300" marR="114300" marT="57150" marB="57150" anchor="ctr"/>
                </a:tc>
                <a:tc>
                  <a:txBody>
                    <a:bodyPr/>
                    <a:lstStyle/>
                    <a:p>
                      <a:r>
                        <a:rPr lang="en-IN" sz="2800" dirty="0">
                          <a:latin typeface="Arial Narrow" panose="020B0606020202030204" pitchFamily="34" charset="0"/>
                        </a:rPr>
                        <a:t>Yes</a:t>
                      </a:r>
                    </a:p>
                  </a:txBody>
                  <a:tcPr marL="114300" marR="114300" marT="57150" marB="57150" anchor="ctr"/>
                </a:tc>
                <a:extLst>
                  <a:ext uri="{0D108BD9-81ED-4DB2-BD59-A6C34878D82A}">
                    <a16:rowId xmlns:a16="http://schemas.microsoft.com/office/drawing/2014/main" xmlns="" val="2479872353"/>
                  </a:ext>
                </a:extLst>
              </a:tr>
              <a:tr h="631508">
                <a:tc>
                  <a:txBody>
                    <a:bodyPr/>
                    <a:lstStyle/>
                    <a:p>
                      <a:r>
                        <a:rPr lang="en-IN" sz="2800">
                          <a:latin typeface="Arial Narrow" panose="020B0606020202030204" pitchFamily="34" charset="0"/>
                        </a:rPr>
                        <a:t>Eligibility for Composition Scheme</a:t>
                      </a:r>
                    </a:p>
                  </a:txBody>
                  <a:tcPr marL="114300" marR="114300" marT="57150" marB="57150" anchor="ctr"/>
                </a:tc>
                <a:tc>
                  <a:txBody>
                    <a:bodyPr/>
                    <a:lstStyle/>
                    <a:p>
                      <a:r>
                        <a:rPr lang="en-US" sz="2800" dirty="0">
                          <a:latin typeface="Arial Narrow" panose="020B0606020202030204" pitchFamily="34" charset="0"/>
                        </a:rPr>
                        <a:t>Yes (Turnover &lt; ₹1.5 Cr &amp; intra-state)</a:t>
                      </a:r>
                    </a:p>
                  </a:txBody>
                  <a:tcPr marL="114300" marR="114300" marT="57150" marB="57150" anchor="ctr"/>
                </a:tc>
                <a:extLst>
                  <a:ext uri="{0D108BD9-81ED-4DB2-BD59-A6C34878D82A}">
                    <a16:rowId xmlns:a16="http://schemas.microsoft.com/office/drawing/2014/main" xmlns="" val="51734108"/>
                  </a:ext>
                </a:extLst>
              </a:tr>
              <a:tr h="631508">
                <a:tc>
                  <a:txBody>
                    <a:bodyPr/>
                    <a:lstStyle/>
                    <a:p>
                      <a:r>
                        <a:rPr lang="en-IN" sz="2800">
                          <a:latin typeface="Arial Narrow" panose="020B0606020202030204" pitchFamily="34" charset="0"/>
                        </a:rPr>
                        <a:t>Composition Tax Rate (Trader)</a:t>
                      </a:r>
                    </a:p>
                  </a:txBody>
                  <a:tcPr marL="114300" marR="114300" marT="57150" marB="57150" anchor="ctr"/>
                </a:tc>
                <a:tc>
                  <a:txBody>
                    <a:bodyPr/>
                    <a:lstStyle/>
                    <a:p>
                      <a:r>
                        <a:rPr lang="en-IN" sz="2800" dirty="0">
                          <a:latin typeface="Arial Narrow" panose="020B0606020202030204" pitchFamily="34" charset="0"/>
                        </a:rPr>
                        <a:t>1% (0.5% CGST + 0.5% SGST)</a:t>
                      </a:r>
                    </a:p>
                  </a:txBody>
                  <a:tcPr marL="114300" marR="114300" marT="57150" marB="57150" anchor="ctr"/>
                </a:tc>
                <a:extLst>
                  <a:ext uri="{0D108BD9-81ED-4DB2-BD59-A6C34878D82A}">
                    <a16:rowId xmlns:a16="http://schemas.microsoft.com/office/drawing/2014/main" xmlns="" val="261974622"/>
                  </a:ext>
                </a:extLst>
              </a:tr>
              <a:tr h="631508">
                <a:tc>
                  <a:txBody>
                    <a:bodyPr/>
                    <a:lstStyle/>
                    <a:p>
                      <a:r>
                        <a:rPr lang="en-IN" sz="2800">
                          <a:latin typeface="Arial Narrow" panose="020B0606020202030204" pitchFamily="34" charset="0"/>
                        </a:rPr>
                        <a:t>Tax Payable on Pre-registration Turnover</a:t>
                      </a:r>
                    </a:p>
                  </a:txBody>
                  <a:tcPr marL="114300" marR="114300" marT="57150" marB="57150" anchor="ctr"/>
                </a:tc>
                <a:tc>
                  <a:txBody>
                    <a:bodyPr/>
                    <a:lstStyle/>
                    <a:p>
                      <a:r>
                        <a:rPr lang="en-US" sz="2800" dirty="0">
                          <a:latin typeface="Arial Narrow" panose="020B0606020202030204" pitchFamily="34" charset="0"/>
                        </a:rPr>
                        <a:t>❌ No GST payable before registration</a:t>
                      </a:r>
                    </a:p>
                  </a:txBody>
                  <a:tcPr marL="114300" marR="114300" marT="57150" marB="57150" anchor="ctr"/>
                </a:tc>
                <a:extLst>
                  <a:ext uri="{0D108BD9-81ED-4DB2-BD59-A6C34878D82A}">
                    <a16:rowId xmlns:a16="http://schemas.microsoft.com/office/drawing/2014/main" xmlns="" val="202451758"/>
                  </a:ext>
                </a:extLst>
              </a:tr>
              <a:tr h="631508">
                <a:tc>
                  <a:txBody>
                    <a:bodyPr/>
                    <a:lstStyle/>
                    <a:p>
                      <a:r>
                        <a:rPr lang="en-IN" sz="2800">
                          <a:latin typeface="Arial Narrow" panose="020B0606020202030204" pitchFamily="34" charset="0"/>
                        </a:rPr>
                        <a:t>Tax Period Considered</a:t>
                      </a:r>
                    </a:p>
                  </a:txBody>
                  <a:tcPr marL="114300" marR="114300" marT="57150" marB="57150" anchor="ctr"/>
                </a:tc>
                <a:tc>
                  <a:txBody>
                    <a:bodyPr/>
                    <a:lstStyle/>
                    <a:p>
                      <a:r>
                        <a:rPr lang="en-IN" sz="2800" dirty="0">
                          <a:latin typeface="Arial Narrow" panose="020B0606020202030204" pitchFamily="34" charset="0"/>
                        </a:rPr>
                        <a:t>Post-registration turnover only</a:t>
                      </a:r>
                    </a:p>
                  </a:txBody>
                  <a:tcPr marL="114300" marR="114300" marT="57150" marB="57150" anchor="ctr"/>
                </a:tc>
                <a:extLst>
                  <a:ext uri="{0D108BD9-81ED-4DB2-BD59-A6C34878D82A}">
                    <a16:rowId xmlns:a16="http://schemas.microsoft.com/office/drawing/2014/main" xmlns="" val="1968982753"/>
                  </a:ext>
                </a:extLst>
              </a:tr>
            </a:tbl>
          </a:graphicData>
        </a:graphic>
      </p:graphicFrame>
      <p:sp>
        <p:nvSpPr>
          <p:cNvPr id="7" name="Text 0">
            <a:extLst>
              <a:ext uri="{FF2B5EF4-FFF2-40B4-BE49-F238E27FC236}">
                <a16:creationId xmlns:a16="http://schemas.microsoft.com/office/drawing/2014/main" xmlns="" id="{57E664A2-957D-FA47-73A8-ED280927B978}"/>
              </a:ext>
            </a:extLst>
          </p:cNvPr>
          <p:cNvSpPr/>
          <p:nvPr/>
        </p:nvSpPr>
        <p:spPr>
          <a:xfrm>
            <a:off x="2514600" y="495300"/>
            <a:ext cx="11406931" cy="885974"/>
          </a:xfrm>
          <a:prstGeom prst="rect">
            <a:avLst/>
          </a:prstGeom>
          <a:noFill/>
          <a:ln/>
        </p:spPr>
        <p:txBody>
          <a:bodyPr wrap="none" lIns="0" tIns="0" rIns="0" bIns="0" rtlCol="0" anchor="t"/>
          <a:lstStyle/>
          <a:p>
            <a:pPr>
              <a:lnSpc>
                <a:spcPts val="6938"/>
              </a:lnSpc>
            </a:pPr>
            <a:r>
              <a:rPr lang="en-US" sz="5563" b="1" dirty="0">
                <a:solidFill>
                  <a:schemeClr val="bg1"/>
                </a:solidFill>
                <a:latin typeface="Brygada 1918 Semi Bold" pitchFamily="34" charset="0"/>
                <a:ea typeface="Brygada 1918 Semi Bold" pitchFamily="34" charset="-122"/>
              </a:rPr>
              <a:t>Applicable Tax Rates &amp; Turnover Limit</a:t>
            </a:r>
          </a:p>
        </p:txBody>
      </p:sp>
    </p:spTree>
    <p:extLst>
      <p:ext uri="{BB962C8B-B14F-4D97-AF65-F5344CB8AC3E}">
        <p14:creationId xmlns:p14="http://schemas.microsoft.com/office/powerpoint/2010/main" val="42686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0"/>
          <p:cNvSpPr/>
          <p:nvPr/>
        </p:nvSpPr>
        <p:spPr>
          <a:xfrm>
            <a:off x="992238" y="1354336"/>
            <a:ext cx="6367760" cy="575965"/>
          </a:xfrm>
          <a:prstGeom prst="rect">
            <a:avLst/>
          </a:prstGeom>
          <a:noFill/>
          <a:ln/>
        </p:spPr>
        <p:txBody>
          <a:bodyPr wrap="none" lIns="0" tIns="0" rIns="0" bIns="0" rtlCol="0" anchor="t"/>
          <a:lstStyle/>
          <a:p>
            <a:pPr>
              <a:lnSpc>
                <a:spcPts val="4500"/>
              </a:lnSpc>
            </a:pPr>
            <a:r>
              <a:rPr lang="en-US" sz="4000" dirty="0">
                <a:solidFill>
                  <a:schemeClr val="bg1"/>
                </a:solidFill>
                <a:latin typeface="Brygada 1918 Semi Bold" pitchFamily="34" charset="0"/>
                <a:ea typeface="Brygada 1918 Semi Bold" pitchFamily="34" charset="-122"/>
                <a:cs typeface="Brygada 1918 Semi Bold" pitchFamily="34" charset="-120"/>
              </a:rPr>
              <a:t>Features of Composition Scheme</a:t>
            </a:r>
            <a:endParaRPr lang="en-US" sz="4000" dirty="0">
              <a:solidFill>
                <a:schemeClr val="bg1"/>
              </a:solidFill>
            </a:endParaRPr>
          </a:p>
        </p:txBody>
      </p:sp>
      <p:pic>
        <p:nvPicPr>
          <p:cNvPr id="3" name="Image 0" descr="preencoded.png"/>
          <p:cNvPicPr>
            <a:picLocks noChangeAspect="1"/>
          </p:cNvPicPr>
          <p:nvPr/>
        </p:nvPicPr>
        <p:blipFill>
          <a:blip r:embed="rId3"/>
          <a:stretch>
            <a:fillRect/>
          </a:stretch>
        </p:blipFill>
        <p:spPr>
          <a:xfrm>
            <a:off x="992238" y="2298799"/>
            <a:ext cx="921395" cy="1105644"/>
          </a:xfrm>
          <a:prstGeom prst="rect">
            <a:avLst/>
          </a:prstGeom>
        </p:spPr>
      </p:pic>
      <p:sp>
        <p:nvSpPr>
          <p:cNvPr id="4" name="Text 1"/>
          <p:cNvSpPr/>
          <p:nvPr/>
        </p:nvSpPr>
        <p:spPr>
          <a:xfrm>
            <a:off x="2190006" y="2483049"/>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No Input Tax Credit</a:t>
            </a:r>
            <a:endParaRPr lang="en-US" sz="4000" dirty="0">
              <a:solidFill>
                <a:schemeClr val="bg1"/>
              </a:solidFill>
            </a:endParaRPr>
          </a:p>
        </p:txBody>
      </p:sp>
      <p:sp>
        <p:nvSpPr>
          <p:cNvPr id="5" name="Text 2"/>
          <p:cNvSpPr/>
          <p:nvPr/>
        </p:nvSpPr>
        <p:spPr>
          <a:xfrm>
            <a:off x="2190006" y="3117324"/>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Cannot claim ITC on purchases.</a:t>
            </a:r>
            <a:endParaRPr lang="en-US" sz="3500" b="1" dirty="0">
              <a:solidFill>
                <a:schemeClr val="bg1">
                  <a:lumMod val="85000"/>
                </a:schemeClr>
              </a:solidFill>
            </a:endParaRPr>
          </a:p>
        </p:txBody>
      </p:sp>
      <p:pic>
        <p:nvPicPr>
          <p:cNvPr id="6" name="Image 1" descr="preencoded.png"/>
          <p:cNvPicPr>
            <a:picLocks noChangeAspect="1"/>
          </p:cNvPicPr>
          <p:nvPr/>
        </p:nvPicPr>
        <p:blipFill>
          <a:blip r:embed="rId4"/>
          <a:stretch>
            <a:fillRect/>
          </a:stretch>
        </p:blipFill>
        <p:spPr>
          <a:xfrm>
            <a:off x="992238" y="4802612"/>
            <a:ext cx="921395" cy="1105644"/>
          </a:xfrm>
          <a:prstGeom prst="rect">
            <a:avLst/>
          </a:prstGeom>
        </p:spPr>
      </p:pic>
      <p:sp>
        <p:nvSpPr>
          <p:cNvPr id="7" name="Text 3"/>
          <p:cNvSpPr/>
          <p:nvPr/>
        </p:nvSpPr>
        <p:spPr>
          <a:xfrm>
            <a:off x="2190006" y="4986860"/>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No Tax Collection</a:t>
            </a:r>
            <a:endParaRPr lang="en-US" sz="4000" dirty="0">
              <a:solidFill>
                <a:schemeClr val="bg1"/>
              </a:solidFill>
            </a:endParaRPr>
          </a:p>
        </p:txBody>
      </p:sp>
      <p:sp>
        <p:nvSpPr>
          <p:cNvPr id="8" name="Text 4"/>
          <p:cNvSpPr/>
          <p:nvPr/>
        </p:nvSpPr>
        <p:spPr>
          <a:xfrm>
            <a:off x="2190005" y="5544698"/>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Cannot collect tax from </a:t>
            </a:r>
          </a:p>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customers.</a:t>
            </a:r>
            <a:endParaRPr lang="en-US" sz="3500" b="1" dirty="0">
              <a:solidFill>
                <a:schemeClr val="bg1">
                  <a:lumMod val="85000"/>
                </a:schemeClr>
              </a:solidFill>
            </a:endParaRPr>
          </a:p>
        </p:txBody>
      </p:sp>
      <p:pic>
        <p:nvPicPr>
          <p:cNvPr id="9" name="Image 2" descr="preencoded.png"/>
          <p:cNvPicPr>
            <a:picLocks noChangeAspect="1"/>
          </p:cNvPicPr>
          <p:nvPr/>
        </p:nvPicPr>
        <p:blipFill>
          <a:blip r:embed="rId5"/>
          <a:stretch>
            <a:fillRect/>
          </a:stretch>
        </p:blipFill>
        <p:spPr>
          <a:xfrm>
            <a:off x="992236" y="7310633"/>
            <a:ext cx="921395" cy="1105644"/>
          </a:xfrm>
          <a:prstGeom prst="rect">
            <a:avLst/>
          </a:prstGeom>
        </p:spPr>
      </p:pic>
      <p:sp>
        <p:nvSpPr>
          <p:cNvPr id="10" name="Text 5"/>
          <p:cNvSpPr/>
          <p:nvPr/>
        </p:nvSpPr>
        <p:spPr>
          <a:xfrm>
            <a:off x="2190005" y="7494881"/>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Own Pocket Tax</a:t>
            </a:r>
            <a:endParaRPr lang="en-US" sz="4000" dirty="0">
              <a:solidFill>
                <a:schemeClr val="bg1"/>
              </a:solidFill>
            </a:endParaRPr>
          </a:p>
        </p:txBody>
      </p:sp>
      <p:sp>
        <p:nvSpPr>
          <p:cNvPr id="11" name="Text 6"/>
          <p:cNvSpPr/>
          <p:nvPr/>
        </p:nvSpPr>
        <p:spPr>
          <a:xfrm>
            <a:off x="2190005" y="7980941"/>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Tax paid from own funds.</a:t>
            </a:r>
            <a:endParaRPr lang="en-US" sz="3500" b="1" dirty="0">
              <a:solidFill>
                <a:schemeClr val="bg1">
                  <a:lumMod val="85000"/>
                </a:schemeClr>
              </a:solidFill>
            </a:endParaRPr>
          </a:p>
        </p:txBody>
      </p:sp>
      <p:pic>
        <p:nvPicPr>
          <p:cNvPr id="12" name="Image 3" descr="preencoded.png"/>
          <p:cNvPicPr>
            <a:picLocks noChangeAspect="1"/>
          </p:cNvPicPr>
          <p:nvPr/>
        </p:nvPicPr>
        <p:blipFill>
          <a:blip r:embed="rId6"/>
          <a:stretch>
            <a:fillRect/>
          </a:stretch>
        </p:blipFill>
        <p:spPr>
          <a:xfrm>
            <a:off x="9144000" y="2328639"/>
            <a:ext cx="921395" cy="1105644"/>
          </a:xfrm>
          <a:prstGeom prst="rect">
            <a:avLst/>
          </a:prstGeom>
        </p:spPr>
      </p:pic>
      <p:sp>
        <p:nvSpPr>
          <p:cNvPr id="13" name="Text 7"/>
          <p:cNvSpPr/>
          <p:nvPr/>
        </p:nvSpPr>
        <p:spPr>
          <a:xfrm>
            <a:off x="10341769" y="2512889"/>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Bill of Supply</a:t>
            </a:r>
            <a:endParaRPr lang="en-US" sz="4000" dirty="0">
              <a:solidFill>
                <a:schemeClr val="bg1"/>
              </a:solidFill>
            </a:endParaRPr>
          </a:p>
        </p:txBody>
      </p:sp>
      <p:sp>
        <p:nvSpPr>
          <p:cNvPr id="14" name="Text 8"/>
          <p:cNvSpPr/>
          <p:nvPr/>
        </p:nvSpPr>
        <p:spPr>
          <a:xfrm>
            <a:off x="10341769" y="3106488"/>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Issue Bill of Supply, not Tax Invoice.</a:t>
            </a:r>
            <a:endParaRPr lang="en-US" sz="3500" b="1" dirty="0">
              <a:solidFill>
                <a:schemeClr val="bg1">
                  <a:lumMod val="85000"/>
                </a:schemeClr>
              </a:solidFill>
            </a:endParaRPr>
          </a:p>
          <a:p>
            <a:pPr>
              <a:lnSpc>
                <a:spcPts val="2313"/>
              </a:lnSpc>
            </a:pPr>
            <a:endParaRPr lang="en-US" sz="3500" dirty="0">
              <a:solidFill>
                <a:schemeClr val="bg1">
                  <a:lumMod val="85000"/>
                </a:schemeClr>
              </a:solidFill>
            </a:endParaRPr>
          </a:p>
        </p:txBody>
      </p:sp>
      <p:pic>
        <p:nvPicPr>
          <p:cNvPr id="15" name="Image 4" descr="preencoded.png"/>
          <p:cNvPicPr>
            <a:picLocks noChangeAspect="1"/>
          </p:cNvPicPr>
          <p:nvPr/>
        </p:nvPicPr>
        <p:blipFill>
          <a:blip r:embed="rId7"/>
          <a:stretch>
            <a:fillRect/>
          </a:stretch>
        </p:blipFill>
        <p:spPr>
          <a:xfrm>
            <a:off x="9144000" y="4802612"/>
            <a:ext cx="921395" cy="1105644"/>
          </a:xfrm>
          <a:prstGeom prst="rect">
            <a:avLst/>
          </a:prstGeom>
        </p:spPr>
      </p:pic>
      <p:sp>
        <p:nvSpPr>
          <p:cNvPr id="16" name="Text 9"/>
          <p:cNvSpPr/>
          <p:nvPr/>
        </p:nvSpPr>
        <p:spPr>
          <a:xfrm>
            <a:off x="10341769" y="4986860"/>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Multiple Businesses</a:t>
            </a:r>
            <a:endParaRPr lang="en-US" sz="4000" dirty="0">
              <a:solidFill>
                <a:schemeClr val="bg1"/>
              </a:solidFill>
            </a:endParaRPr>
          </a:p>
        </p:txBody>
      </p:sp>
      <p:sp>
        <p:nvSpPr>
          <p:cNvPr id="17" name="Text 10"/>
          <p:cNvSpPr/>
          <p:nvPr/>
        </p:nvSpPr>
        <p:spPr>
          <a:xfrm>
            <a:off x="10341767" y="5544698"/>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All under same PAN must opt in or </a:t>
            </a:r>
          </a:p>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out.</a:t>
            </a:r>
            <a:endParaRPr lang="en-US" sz="3500" b="1" dirty="0">
              <a:solidFill>
                <a:schemeClr val="bg1">
                  <a:lumMod val="85000"/>
                </a:schemeClr>
              </a:solidFill>
            </a:endParaRPr>
          </a:p>
        </p:txBody>
      </p:sp>
      <p:pic>
        <p:nvPicPr>
          <p:cNvPr id="18" name="Image 5" descr="preencoded.png"/>
          <p:cNvPicPr>
            <a:picLocks noChangeAspect="1"/>
          </p:cNvPicPr>
          <p:nvPr/>
        </p:nvPicPr>
        <p:blipFill>
          <a:blip r:embed="rId8"/>
          <a:stretch>
            <a:fillRect/>
          </a:stretch>
        </p:blipFill>
        <p:spPr>
          <a:xfrm>
            <a:off x="9144000" y="7149898"/>
            <a:ext cx="921395" cy="1105644"/>
          </a:xfrm>
          <a:prstGeom prst="rect">
            <a:avLst/>
          </a:prstGeom>
        </p:spPr>
      </p:pic>
      <p:sp>
        <p:nvSpPr>
          <p:cNvPr id="19" name="Text 11"/>
          <p:cNvSpPr/>
          <p:nvPr/>
        </p:nvSpPr>
        <p:spPr>
          <a:xfrm>
            <a:off x="10341769" y="7241266"/>
            <a:ext cx="2303710" cy="287983"/>
          </a:xfrm>
          <a:prstGeom prst="rect">
            <a:avLst/>
          </a:prstGeom>
          <a:noFill/>
          <a:ln/>
        </p:spPr>
        <p:txBody>
          <a:bodyPr wrap="none" lIns="0" tIns="0" rIns="0" bIns="0" rtlCol="0" anchor="t"/>
          <a:lstStyle/>
          <a:p>
            <a:pPr>
              <a:lnSpc>
                <a:spcPts val="2250"/>
              </a:lnSpc>
            </a:pPr>
            <a:r>
              <a:rPr lang="en-US" sz="4000" dirty="0">
                <a:solidFill>
                  <a:schemeClr val="bg1"/>
                </a:solidFill>
                <a:latin typeface="Brygada 1918 Semi Bold" pitchFamily="34" charset="0"/>
                <a:ea typeface="Brygada 1918 Semi Bold" pitchFamily="34" charset="-122"/>
                <a:cs typeface="Brygada 1918 Semi Bold" pitchFamily="34" charset="-120"/>
              </a:rPr>
              <a:t>Reverse Charge</a:t>
            </a:r>
            <a:endParaRPr lang="en-US" sz="4000" dirty="0">
              <a:solidFill>
                <a:schemeClr val="bg1"/>
              </a:solidFill>
            </a:endParaRPr>
          </a:p>
        </p:txBody>
      </p:sp>
      <p:sp>
        <p:nvSpPr>
          <p:cNvPr id="20" name="Text 12"/>
          <p:cNvSpPr/>
          <p:nvPr/>
        </p:nvSpPr>
        <p:spPr>
          <a:xfrm>
            <a:off x="10341767" y="7824731"/>
            <a:ext cx="15105758" cy="294680"/>
          </a:xfrm>
          <a:prstGeom prst="rect">
            <a:avLst/>
          </a:prstGeom>
          <a:noFill/>
          <a:ln/>
        </p:spPr>
        <p:txBody>
          <a:bodyPr wrap="none" lIns="0" tIns="0" rIns="0" bIns="0" rtlCol="0" anchor="t"/>
          <a:lstStyle/>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Pay RCM at normal rates and cannot </a:t>
            </a:r>
          </a:p>
          <a:p>
            <a:pPr>
              <a:lnSpc>
                <a:spcPts val="2313"/>
              </a:lnSpc>
            </a:pPr>
            <a:endParaRPr lang="en-US" sz="3000" b="1" dirty="0">
              <a:solidFill>
                <a:schemeClr val="bg1">
                  <a:lumMod val="85000"/>
                </a:schemeClr>
              </a:solidFill>
              <a:latin typeface="Brygada 1918" pitchFamily="34" charset="0"/>
              <a:ea typeface="Brygada 1918" pitchFamily="34" charset="-122"/>
              <a:cs typeface="Brygada 1918" pitchFamily="34" charset="-120"/>
            </a:endParaRPr>
          </a:p>
          <a:p>
            <a:pPr>
              <a:lnSpc>
                <a:spcPts val="2313"/>
              </a:lnSpc>
            </a:pPr>
            <a:r>
              <a:rPr lang="en-US" sz="3500" b="1" dirty="0">
                <a:solidFill>
                  <a:schemeClr val="bg1">
                    <a:lumMod val="85000"/>
                  </a:schemeClr>
                </a:solidFill>
                <a:latin typeface="Brygada 1918" pitchFamily="34" charset="0"/>
                <a:ea typeface="Brygada 1918" pitchFamily="34" charset="-122"/>
                <a:cs typeface="Brygada 1918" pitchFamily="34" charset="-120"/>
              </a:rPr>
              <a:t>take ITC</a:t>
            </a:r>
          </a:p>
          <a:p>
            <a:pPr>
              <a:lnSpc>
                <a:spcPts val="2313"/>
              </a:lnSpc>
            </a:pPr>
            <a:endParaRPr lang="en-US" sz="3500" b="1" dirty="0">
              <a:solidFill>
                <a:schemeClr val="bg1">
                  <a:lumMod val="85000"/>
                </a:schemeClr>
              </a:solidFill>
              <a:latin typeface="Brygada 1918" pitchFamily="34" charset="0"/>
              <a:ea typeface="Brygada 1918" pitchFamily="34" charset="-122"/>
              <a:cs typeface="Brygada 1918" pitchFamily="34" charset="-120"/>
            </a:endParaRPr>
          </a:p>
        </p:txBody>
      </p:sp>
      <p:sp>
        <p:nvSpPr>
          <p:cNvPr id="24" name="TextBox 23">
            <a:extLst>
              <a:ext uri="{FF2B5EF4-FFF2-40B4-BE49-F238E27FC236}">
                <a16:creationId xmlns:a16="http://schemas.microsoft.com/office/drawing/2014/main" xmlns="" id="{501C7EEB-1B72-FA27-50D6-9B2C34D5E9CA}"/>
              </a:ext>
            </a:extLst>
          </p:cNvPr>
          <p:cNvSpPr txBox="1"/>
          <p:nvPr/>
        </p:nvSpPr>
        <p:spPr>
          <a:xfrm>
            <a:off x="7707922" y="8941481"/>
            <a:ext cx="17094833" cy="1400383"/>
          </a:xfrm>
          <a:prstGeom prst="rect">
            <a:avLst/>
          </a:prstGeom>
          <a:noFill/>
        </p:spPr>
        <p:txBody>
          <a:bodyPr wrap="square" rtlCol="0">
            <a:spAutoFit/>
          </a:bodyPr>
          <a:lstStyle/>
          <a:p>
            <a:pPr>
              <a:lnSpc>
                <a:spcPts val="2313"/>
              </a:lnSpc>
            </a:pPr>
            <a:r>
              <a:rPr lang="en-US" sz="2750" b="1" dirty="0">
                <a:solidFill>
                  <a:schemeClr val="bg1">
                    <a:lumMod val="85000"/>
                  </a:schemeClr>
                </a:solidFill>
              </a:rPr>
              <a:t>*Notification 07/2025 </a:t>
            </a:r>
            <a:r>
              <a:rPr lang="en-US" sz="2750" b="1" dirty="0" err="1">
                <a:solidFill>
                  <a:schemeClr val="bg1">
                    <a:lumMod val="85000"/>
                  </a:schemeClr>
                </a:solidFill>
              </a:rPr>
              <a:t>w.e.f</a:t>
            </a:r>
            <a:r>
              <a:rPr lang="en-US" sz="2750" b="1" dirty="0">
                <a:solidFill>
                  <a:schemeClr val="bg1">
                    <a:lumMod val="85000"/>
                  </a:schemeClr>
                </a:solidFill>
              </a:rPr>
              <a:t> 16 January 2025 </a:t>
            </a:r>
          </a:p>
          <a:p>
            <a:pPr>
              <a:lnSpc>
                <a:spcPts val="2313"/>
              </a:lnSpc>
            </a:pPr>
            <a:r>
              <a:rPr lang="en-US" sz="2750" b="1" dirty="0">
                <a:solidFill>
                  <a:schemeClr val="bg1">
                    <a:lumMod val="85000"/>
                  </a:schemeClr>
                </a:solidFill>
              </a:rPr>
              <a:t> This amendment excludes composition taxpayers from RCM for renting </a:t>
            </a:r>
          </a:p>
          <a:p>
            <a:pPr>
              <a:lnSpc>
                <a:spcPts val="2313"/>
              </a:lnSpc>
            </a:pPr>
            <a:r>
              <a:rPr lang="en-US" sz="2750" b="1" dirty="0">
                <a:solidFill>
                  <a:schemeClr val="bg1">
                    <a:lumMod val="85000"/>
                  </a:schemeClr>
                </a:solidFill>
              </a:rPr>
              <a:t> immovable property.</a:t>
            </a:r>
          </a:p>
          <a:p>
            <a:endParaRPr lang="en-IN" sz="2750" dirty="0"/>
          </a:p>
        </p:txBody>
      </p:sp>
      <p:sp>
        <p:nvSpPr>
          <p:cNvPr id="21" name="TextBox 20">
            <a:extLst>
              <a:ext uri="{FF2B5EF4-FFF2-40B4-BE49-F238E27FC236}">
                <a16:creationId xmlns:a16="http://schemas.microsoft.com/office/drawing/2014/main" xmlns="" id="{FD1C43E0-9A8E-6A24-DDD1-700489141EFB}"/>
              </a:ext>
            </a:extLst>
          </p:cNvPr>
          <p:cNvSpPr txBox="1"/>
          <p:nvPr/>
        </p:nvSpPr>
        <p:spPr>
          <a:xfrm>
            <a:off x="799814" y="9001389"/>
            <a:ext cx="17094833" cy="406650"/>
          </a:xfrm>
          <a:prstGeom prst="rect">
            <a:avLst/>
          </a:prstGeom>
          <a:noFill/>
        </p:spPr>
        <p:txBody>
          <a:bodyPr wrap="square" rtlCol="0">
            <a:spAutoFit/>
          </a:bodyPr>
          <a:lstStyle/>
          <a:p>
            <a:pPr>
              <a:lnSpc>
                <a:spcPts val="2313"/>
              </a:lnSpc>
            </a:pPr>
            <a:r>
              <a:rPr lang="en-US" sz="2750" b="1" dirty="0">
                <a:solidFill>
                  <a:schemeClr val="bg1">
                    <a:lumMod val="85000"/>
                  </a:schemeClr>
                </a:solidFill>
              </a:rPr>
              <a:t>*Not Suitable for B2B Assessee</a:t>
            </a:r>
            <a:endParaRPr lang="en-IN" sz="2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ppt_x"/>
                                          </p:val>
                                        </p:tav>
                                        <p:tav tm="100000">
                                          <p:val>
                                            <p:strVal val="#ppt_x"/>
                                          </p:val>
                                        </p:tav>
                                      </p:tavLst>
                                    </p:anim>
                                    <p:anim calcmode="lin" valueType="num">
                                      <p:cBhvr additive="base">
                                        <p:cTn id="71" dur="500" fill="hold"/>
                                        <p:tgtEl>
                                          <p:spTgt spid="1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ppt_x"/>
                                          </p:val>
                                        </p:tav>
                                        <p:tav tm="100000">
                                          <p:val>
                                            <p:strVal val="#ppt_x"/>
                                          </p:val>
                                        </p:tav>
                                      </p:tavLst>
                                    </p:anim>
                                    <p:anim calcmode="lin" valueType="num">
                                      <p:cBhvr additive="base">
                                        <p:cTn id="7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ppt_x"/>
                                          </p:val>
                                        </p:tav>
                                        <p:tav tm="100000">
                                          <p:val>
                                            <p:strVal val="#ppt_x"/>
                                          </p:val>
                                        </p:tav>
                                      </p:tavLst>
                                    </p:anim>
                                    <p:anim calcmode="lin" valueType="num">
                                      <p:cBhvr additive="base">
                                        <p:cTn id="85" dur="500" fill="hold"/>
                                        <p:tgtEl>
                                          <p:spTgt spid="19"/>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ppt_x"/>
                                          </p:val>
                                        </p:tav>
                                        <p:tav tm="100000">
                                          <p:val>
                                            <p:strVal val="#ppt_x"/>
                                          </p:val>
                                        </p:tav>
                                      </p:tavLst>
                                    </p:anim>
                                    <p:anim calcmode="lin" valueType="num">
                                      <p:cBhvr additive="base">
                                        <p:cTn id="9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11" grpId="0" animBg="1"/>
      <p:bldP spid="13" grpId="0" animBg="1"/>
      <p:bldP spid="14" grpId="0" animBg="1"/>
      <p:bldP spid="16" grpId="0" animBg="1"/>
      <p:bldP spid="17" grpId="0" animBg="1"/>
      <p:bldP spid="19" grpId="0" animBg="1"/>
      <p:bldP spid="20" grpId="0" animBg="1"/>
      <p:bldP spid="24"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a:extLst>
            <a:ext uri="{FF2B5EF4-FFF2-40B4-BE49-F238E27FC236}">
              <a16:creationId xmlns:a16="http://schemas.microsoft.com/office/drawing/2014/main" xmlns="" id="{FA5FB6B0-7DE3-EBD4-4E5D-AA5BA7FBEBA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xmlns="" id="{8FB14BC8-0082-B848-2C2D-FCE028BEDF28}"/>
              </a:ext>
            </a:extLst>
          </p:cNvPr>
          <p:cNvSpPr/>
          <p:nvPr/>
        </p:nvSpPr>
        <p:spPr>
          <a:xfrm>
            <a:off x="245474" y="4257526"/>
            <a:ext cx="17797053" cy="1771948"/>
          </a:xfrm>
          <a:prstGeom prst="rect">
            <a:avLst/>
          </a:prstGeom>
          <a:noFill/>
          <a:ln/>
        </p:spPr>
        <p:txBody>
          <a:bodyPr wrap="square" lIns="0" tIns="0" rIns="0" bIns="0" rtlCol="0" anchor="t"/>
          <a:lstStyle/>
          <a:p>
            <a:pPr marL="0" marR="0" lvl="0" indent="0" algn="ctr" defTabSz="914400" rtl="0" eaLnBrk="1" fontAlgn="auto" latinLnBrk="0" hangingPunct="1">
              <a:lnSpc>
                <a:spcPts val="6938"/>
              </a:lnSpc>
              <a:spcBef>
                <a:spcPts val="0"/>
              </a:spcBef>
              <a:spcAft>
                <a:spcPts val="0"/>
              </a:spcAft>
              <a:buClrTx/>
              <a:buSzTx/>
              <a:buFontTx/>
              <a:buNone/>
              <a:tabLst/>
              <a:defRPr/>
            </a:pPr>
            <a:r>
              <a:rPr kumimoji="0" lang="en-US" sz="5563" b="0" i="0" u="none" strike="noStrike" kern="1200" cap="none" spc="0" normalizeH="0" baseline="0" noProof="0" dirty="0">
                <a:ln>
                  <a:noFill/>
                </a:ln>
                <a:solidFill>
                  <a:prstClr val="white"/>
                </a:solidFill>
                <a:effectLst/>
                <a:highlight>
                  <a:srgbClr val="000000"/>
                </a:highlight>
                <a:uLnTx/>
                <a:uFillTx/>
                <a:latin typeface="Brygada 1918 Semi Bold" pitchFamily="34" charset="0"/>
                <a:ea typeface="Brygada 1918 Semi Bold" pitchFamily="34" charset="-122"/>
                <a:cs typeface="Brygada 1918 Semi Bold" pitchFamily="34" charset="-120"/>
              </a:rPr>
              <a:t>How to Comply Composition Scheme ?</a:t>
            </a:r>
          </a:p>
        </p:txBody>
      </p:sp>
    </p:spTree>
    <p:extLst>
      <p:ext uri="{BB962C8B-B14F-4D97-AF65-F5344CB8AC3E}">
        <p14:creationId xmlns:p14="http://schemas.microsoft.com/office/powerpoint/2010/main" val="3607984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09500F8-4693-FE7A-0106-5954570C02E2}"/>
              </a:ext>
            </a:extLst>
          </p:cNvPr>
          <p:cNvGraphicFramePr>
            <a:graphicFrameLocks noGrp="1"/>
          </p:cNvGraphicFramePr>
          <p:nvPr>
            <p:extLst>
              <p:ext uri="{D42A27DB-BD31-4B8C-83A1-F6EECF244321}">
                <p14:modId xmlns:p14="http://schemas.microsoft.com/office/powerpoint/2010/main" val="3332215408"/>
              </p:ext>
            </p:extLst>
          </p:nvPr>
        </p:nvGraphicFramePr>
        <p:xfrm>
          <a:off x="1932038" y="732166"/>
          <a:ext cx="16051162" cy="2583180"/>
        </p:xfrm>
        <a:graphic>
          <a:graphicData uri="http://schemas.openxmlformats.org/drawingml/2006/table">
            <a:tbl>
              <a:tblPr firstRow="1">
                <a:tableStyleId>{FABFCF23-3B69-468F-B69F-88F6DE6A72F2}</a:tableStyleId>
              </a:tblPr>
              <a:tblGrid>
                <a:gridCol w="2233671">
                  <a:extLst>
                    <a:ext uri="{9D8B030D-6E8A-4147-A177-3AD203B41FA5}">
                      <a16:colId xmlns:a16="http://schemas.microsoft.com/office/drawing/2014/main" xmlns="" val="2753671042"/>
                    </a:ext>
                  </a:extLst>
                </a:gridCol>
                <a:gridCol w="8366288">
                  <a:extLst>
                    <a:ext uri="{9D8B030D-6E8A-4147-A177-3AD203B41FA5}">
                      <a16:colId xmlns:a16="http://schemas.microsoft.com/office/drawing/2014/main" xmlns="" val="194938292"/>
                    </a:ext>
                  </a:extLst>
                </a:gridCol>
                <a:gridCol w="5451203">
                  <a:extLst>
                    <a:ext uri="{9D8B030D-6E8A-4147-A177-3AD203B41FA5}">
                      <a16:colId xmlns:a16="http://schemas.microsoft.com/office/drawing/2014/main" xmlns="" val="1499236487"/>
                    </a:ext>
                  </a:extLst>
                </a:gridCol>
              </a:tblGrid>
              <a:tr h="647700">
                <a:tc>
                  <a:txBody>
                    <a:bodyPr/>
                    <a:lstStyle/>
                    <a:p>
                      <a:pPr algn="ctr"/>
                      <a:r>
                        <a:rPr lang="en-IN" sz="3200" dirty="0">
                          <a:latin typeface="Arial Narrow" panose="020B0606020202030204" pitchFamily="34" charset="0"/>
                        </a:rPr>
                        <a:t>Form</a:t>
                      </a:r>
                    </a:p>
                  </a:txBody>
                  <a:tcPr marL="114300" marR="114300" marT="57150" marB="57150" anchor="ctr">
                    <a:solidFill>
                      <a:srgbClr val="CC914D"/>
                    </a:solidFill>
                  </a:tcPr>
                </a:tc>
                <a:tc>
                  <a:txBody>
                    <a:bodyPr/>
                    <a:lstStyle/>
                    <a:p>
                      <a:pPr algn="ctr"/>
                      <a:r>
                        <a:rPr lang="en-IN" sz="3200" dirty="0">
                          <a:latin typeface="Arial Narrow" panose="020B0606020202030204" pitchFamily="34" charset="0"/>
                        </a:rPr>
                        <a:t>Purpose</a:t>
                      </a:r>
                    </a:p>
                  </a:txBody>
                  <a:tcPr marL="114300" marR="114300" marT="57150" marB="57150" anchor="ctr">
                    <a:solidFill>
                      <a:srgbClr val="CC914D"/>
                    </a:solidFill>
                  </a:tcPr>
                </a:tc>
                <a:tc>
                  <a:txBody>
                    <a:bodyPr/>
                    <a:lstStyle/>
                    <a:p>
                      <a:pPr algn="ctr"/>
                      <a:r>
                        <a:rPr lang="en-IN" sz="3200" dirty="0">
                          <a:latin typeface="Arial Narrow" panose="020B0606020202030204" pitchFamily="34" charset="0"/>
                        </a:rPr>
                        <a:t>When to File</a:t>
                      </a:r>
                    </a:p>
                  </a:txBody>
                  <a:tcPr marL="114300" marR="114300" marT="57150" marB="57150" anchor="ctr">
                    <a:solidFill>
                      <a:srgbClr val="CC914D"/>
                    </a:solidFill>
                  </a:tcPr>
                </a:tc>
                <a:extLst>
                  <a:ext uri="{0D108BD9-81ED-4DB2-BD59-A6C34878D82A}">
                    <a16:rowId xmlns:a16="http://schemas.microsoft.com/office/drawing/2014/main" xmlns="" val="4189136970"/>
                  </a:ext>
                </a:extLst>
              </a:tr>
              <a:tr h="876300">
                <a:tc>
                  <a:txBody>
                    <a:bodyPr/>
                    <a:lstStyle/>
                    <a:p>
                      <a:r>
                        <a:rPr lang="en-IN" sz="2800" dirty="0">
                          <a:latin typeface="Arial Narrow" panose="020B0606020202030204" pitchFamily="34" charset="0"/>
                        </a:rPr>
                        <a:t>GST REG-01</a:t>
                      </a:r>
                    </a:p>
                  </a:txBody>
                  <a:tcPr marL="114300" marR="114300" marT="57150" marB="57150" anchor="ctr"/>
                </a:tc>
                <a:tc>
                  <a:txBody>
                    <a:bodyPr/>
                    <a:lstStyle/>
                    <a:p>
                      <a:r>
                        <a:rPr lang="en-US" sz="2800" dirty="0">
                          <a:latin typeface="Arial Narrow" panose="020B0606020202030204" pitchFamily="34" charset="0"/>
                        </a:rPr>
                        <a:t>Application for new registration (with option to opt for composition)</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At the time of new GST registration</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2083021995"/>
                  </a:ext>
                </a:extLst>
              </a:tr>
              <a:tr h="876300">
                <a:tc>
                  <a:txBody>
                    <a:bodyPr/>
                    <a:lstStyle/>
                    <a:p>
                      <a:r>
                        <a:rPr lang="en-IN" sz="2800" dirty="0">
                          <a:latin typeface="Arial Narrow" panose="020B0606020202030204" pitchFamily="34" charset="0"/>
                        </a:rPr>
                        <a:t>GST CMP-02</a:t>
                      </a:r>
                    </a:p>
                  </a:txBody>
                  <a:tcPr marL="114300" marR="114300" marT="57150" marB="57150" anchor="ctr"/>
                </a:tc>
                <a:tc>
                  <a:txBody>
                    <a:bodyPr/>
                    <a:lstStyle/>
                    <a:p>
                      <a:r>
                        <a:rPr lang="en-US" sz="2800" dirty="0">
                          <a:latin typeface="Arial Narrow" panose="020B0606020202030204" pitchFamily="34" charset="0"/>
                        </a:rPr>
                        <a:t>Intimation of opting into Composition Scheme (for existing registered persons)</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Before the beginning of the Financial Year</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3557785269"/>
                  </a:ext>
                </a:extLst>
              </a:tr>
            </a:tbl>
          </a:graphicData>
        </a:graphic>
      </p:graphicFrame>
      <p:sp>
        <p:nvSpPr>
          <p:cNvPr id="8" name="Text 5">
            <a:extLst>
              <a:ext uri="{FF2B5EF4-FFF2-40B4-BE49-F238E27FC236}">
                <a16:creationId xmlns:a16="http://schemas.microsoft.com/office/drawing/2014/main" xmlns="" id="{57FE7D07-DDE3-6F3C-CA55-2C353AB1D398}"/>
              </a:ext>
            </a:extLst>
          </p:cNvPr>
          <p:cNvSpPr/>
          <p:nvPr/>
        </p:nvSpPr>
        <p:spPr>
          <a:xfrm rot="10800000" flipV="1">
            <a:off x="777155" y="770735"/>
            <a:ext cx="1369964" cy="2469250"/>
          </a:xfrm>
          <a:prstGeom prst="rect">
            <a:avLst/>
          </a:prstGeom>
          <a:noFill/>
          <a:ln/>
        </p:spPr>
        <p:txBody>
          <a:bodyPr vert="vert270" wrap="none" lIns="0" tIns="0" rIns="0" bIns="0" rtlCol="0" anchor="t"/>
          <a:lstStyle/>
          <a:p>
            <a:pPr algn="ctr">
              <a:lnSpc>
                <a:spcPts val="3563"/>
              </a:lnSpc>
              <a:buSzPct val="100000"/>
            </a:pPr>
            <a:r>
              <a:rPr lang="en-US" sz="2000" b="1" dirty="0">
                <a:solidFill>
                  <a:schemeClr val="bg1"/>
                </a:solidFill>
                <a:latin typeface="Brygada 1918" pitchFamily="34" charset="0"/>
                <a:ea typeface="Brygada 1918" pitchFamily="34" charset="-122"/>
                <a:cs typeface="Brygada 1918" pitchFamily="34" charset="-120"/>
              </a:rPr>
              <a:t>Registration &amp; </a:t>
            </a:r>
          </a:p>
          <a:p>
            <a:pPr algn="ctr">
              <a:lnSpc>
                <a:spcPts val="3563"/>
              </a:lnSpc>
              <a:buSzPct val="100000"/>
            </a:pPr>
            <a:r>
              <a:rPr lang="en-US" sz="2000" b="1" dirty="0">
                <a:solidFill>
                  <a:schemeClr val="bg1"/>
                </a:solidFill>
                <a:latin typeface="Brygada 1918" pitchFamily="34" charset="0"/>
                <a:ea typeface="Brygada 1918" pitchFamily="34" charset="-122"/>
                <a:cs typeface="Brygada 1918" pitchFamily="34" charset="-120"/>
              </a:rPr>
              <a:t>Opting for Composition</a:t>
            </a:r>
            <a:endParaRPr lang="en-US" sz="2000" b="1" dirty="0">
              <a:solidFill>
                <a:schemeClr val="bg1"/>
              </a:solidFill>
            </a:endParaRPr>
          </a:p>
        </p:txBody>
      </p:sp>
      <p:sp>
        <p:nvSpPr>
          <p:cNvPr id="9" name="Text 5">
            <a:extLst>
              <a:ext uri="{FF2B5EF4-FFF2-40B4-BE49-F238E27FC236}">
                <a16:creationId xmlns:a16="http://schemas.microsoft.com/office/drawing/2014/main" xmlns="" id="{B409DD9A-B455-71B5-C4E5-FFF8ED20AFB7}"/>
              </a:ext>
            </a:extLst>
          </p:cNvPr>
          <p:cNvSpPr/>
          <p:nvPr/>
        </p:nvSpPr>
        <p:spPr>
          <a:xfrm rot="10800000" flipV="1">
            <a:off x="781812" y="3977981"/>
            <a:ext cx="1369964" cy="2469250"/>
          </a:xfrm>
          <a:prstGeom prst="rect">
            <a:avLst/>
          </a:prstGeom>
          <a:noFill/>
          <a:ln/>
        </p:spPr>
        <p:txBody>
          <a:bodyPr vert="vert270" wrap="none" lIns="0" tIns="0" rIns="0" bIns="0" rtlCol="0" anchor="t"/>
          <a:lstStyle/>
          <a:p>
            <a:pPr algn="ctr">
              <a:lnSpc>
                <a:spcPts val="3563"/>
              </a:lnSpc>
              <a:buSzPct val="100000"/>
            </a:pPr>
            <a:r>
              <a:rPr lang="en-US" sz="2400" b="1" dirty="0">
                <a:solidFill>
                  <a:schemeClr val="bg1"/>
                </a:solidFill>
                <a:latin typeface="Brygada 1918" pitchFamily="34" charset="0"/>
                <a:ea typeface="Brygada 1918" pitchFamily="34" charset="-122"/>
                <a:cs typeface="Brygada 1918" pitchFamily="34" charset="-120"/>
              </a:rPr>
              <a:t>Withdrawal/ Denial </a:t>
            </a:r>
          </a:p>
          <a:p>
            <a:pPr algn="ctr">
              <a:lnSpc>
                <a:spcPts val="3563"/>
              </a:lnSpc>
              <a:buSzPct val="100000"/>
            </a:pPr>
            <a:r>
              <a:rPr lang="en-US" sz="2400" b="1" dirty="0">
                <a:solidFill>
                  <a:schemeClr val="bg1"/>
                </a:solidFill>
                <a:latin typeface="Brygada 1918" pitchFamily="34" charset="0"/>
                <a:ea typeface="Brygada 1918" pitchFamily="34" charset="-122"/>
              </a:rPr>
              <a:t>From compensation</a:t>
            </a:r>
            <a:endParaRPr lang="en-US" sz="2400" b="1" dirty="0">
              <a:solidFill>
                <a:schemeClr val="bg1"/>
              </a:solidFill>
            </a:endParaRPr>
          </a:p>
        </p:txBody>
      </p:sp>
      <p:graphicFrame>
        <p:nvGraphicFramePr>
          <p:cNvPr id="10" name="Table 9">
            <a:extLst>
              <a:ext uri="{FF2B5EF4-FFF2-40B4-BE49-F238E27FC236}">
                <a16:creationId xmlns:a16="http://schemas.microsoft.com/office/drawing/2014/main" xmlns="" id="{34865078-44D4-AFB6-D1DA-B55752E4FAA6}"/>
              </a:ext>
            </a:extLst>
          </p:cNvPr>
          <p:cNvGraphicFramePr>
            <a:graphicFrameLocks noGrp="1"/>
          </p:cNvGraphicFramePr>
          <p:nvPr>
            <p:extLst>
              <p:ext uri="{D42A27DB-BD31-4B8C-83A1-F6EECF244321}">
                <p14:modId xmlns:p14="http://schemas.microsoft.com/office/powerpoint/2010/main" val="829685374"/>
              </p:ext>
            </p:extLst>
          </p:nvPr>
        </p:nvGraphicFramePr>
        <p:xfrm>
          <a:off x="1905456" y="3644310"/>
          <a:ext cx="16043271" cy="3497580"/>
        </p:xfrm>
        <a:graphic>
          <a:graphicData uri="http://schemas.openxmlformats.org/drawingml/2006/table">
            <a:tbl>
              <a:tblPr firstRow="1">
                <a:tableStyleId>{FABFCF23-3B69-468F-B69F-88F6DE6A72F2}</a:tableStyleId>
              </a:tblPr>
              <a:tblGrid>
                <a:gridCol w="2230366">
                  <a:extLst>
                    <a:ext uri="{9D8B030D-6E8A-4147-A177-3AD203B41FA5}">
                      <a16:colId xmlns:a16="http://schemas.microsoft.com/office/drawing/2014/main" xmlns="" val="29414612"/>
                    </a:ext>
                  </a:extLst>
                </a:gridCol>
                <a:gridCol w="8368359">
                  <a:extLst>
                    <a:ext uri="{9D8B030D-6E8A-4147-A177-3AD203B41FA5}">
                      <a16:colId xmlns:a16="http://schemas.microsoft.com/office/drawing/2014/main" xmlns="" val="1905565208"/>
                    </a:ext>
                  </a:extLst>
                </a:gridCol>
                <a:gridCol w="5444546">
                  <a:extLst>
                    <a:ext uri="{9D8B030D-6E8A-4147-A177-3AD203B41FA5}">
                      <a16:colId xmlns:a16="http://schemas.microsoft.com/office/drawing/2014/main" xmlns="" val="3097683385"/>
                    </a:ext>
                  </a:extLst>
                </a:gridCol>
              </a:tblGrid>
              <a:tr h="647700">
                <a:tc>
                  <a:txBody>
                    <a:bodyPr/>
                    <a:lstStyle/>
                    <a:p>
                      <a:r>
                        <a:rPr lang="en-IN" sz="3200" dirty="0">
                          <a:latin typeface="Arial Narrow" panose="020B0606020202030204" pitchFamily="34" charset="0"/>
                        </a:rPr>
                        <a:t>Form</a:t>
                      </a:r>
                    </a:p>
                  </a:txBody>
                  <a:tcPr marL="114300" marR="114300" marT="57150" marB="57150" anchor="ctr">
                    <a:solidFill>
                      <a:srgbClr val="CC914D"/>
                    </a:solidFill>
                  </a:tcPr>
                </a:tc>
                <a:tc>
                  <a:txBody>
                    <a:bodyPr/>
                    <a:lstStyle/>
                    <a:p>
                      <a:r>
                        <a:rPr lang="en-IN" sz="3200" dirty="0">
                          <a:latin typeface="Arial Narrow" panose="020B0606020202030204" pitchFamily="34" charset="0"/>
                        </a:rPr>
                        <a:t>Purpose</a:t>
                      </a:r>
                    </a:p>
                  </a:txBody>
                  <a:tcPr marL="114300" marR="114300" marT="57150" marB="57150" anchor="ctr">
                    <a:solidFill>
                      <a:srgbClr val="CC914D"/>
                    </a:solidFill>
                  </a:tcPr>
                </a:tc>
                <a:tc>
                  <a:txBody>
                    <a:bodyPr/>
                    <a:lstStyle/>
                    <a:p>
                      <a:r>
                        <a:rPr lang="en-IN" sz="3200" dirty="0">
                          <a:latin typeface="Arial Narrow" panose="020B0606020202030204" pitchFamily="34" charset="0"/>
                        </a:rPr>
                        <a:t>When to File</a:t>
                      </a:r>
                    </a:p>
                  </a:txBody>
                  <a:tcPr marL="114300" marR="114300" marT="57150" marB="57150" anchor="ctr">
                    <a:solidFill>
                      <a:srgbClr val="CC914D"/>
                    </a:solidFill>
                  </a:tcPr>
                </a:tc>
                <a:extLst>
                  <a:ext uri="{0D108BD9-81ED-4DB2-BD59-A6C34878D82A}">
                    <a16:rowId xmlns:a16="http://schemas.microsoft.com/office/drawing/2014/main" xmlns="" val="3898318975"/>
                  </a:ext>
                </a:extLst>
              </a:tr>
              <a:tr h="800100">
                <a:tc>
                  <a:txBody>
                    <a:bodyPr/>
                    <a:lstStyle/>
                    <a:p>
                      <a:r>
                        <a:rPr lang="en-IN" sz="2800" dirty="0">
                          <a:latin typeface="Arial Narrow" panose="020B0606020202030204" pitchFamily="34" charset="0"/>
                        </a:rPr>
                        <a:t>GST CMP-04</a:t>
                      </a:r>
                    </a:p>
                  </a:txBody>
                  <a:tcPr marL="114300" marR="114300" marT="57150" marB="57150" anchor="ctr"/>
                </a:tc>
                <a:tc>
                  <a:txBody>
                    <a:bodyPr/>
                    <a:lstStyle/>
                    <a:p>
                      <a:r>
                        <a:rPr lang="en-US" sz="2800" dirty="0">
                          <a:latin typeface="Arial Narrow" panose="020B0606020202030204" pitchFamily="34" charset="0"/>
                        </a:rPr>
                        <a:t>Intimation of voluntary withdrawal from the scheme</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As and when a person opts out</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2148102403"/>
                  </a:ext>
                </a:extLst>
              </a:tr>
              <a:tr h="876300">
                <a:tc>
                  <a:txBody>
                    <a:bodyPr/>
                    <a:lstStyle/>
                    <a:p>
                      <a:r>
                        <a:rPr lang="en-IN" sz="2800" dirty="0">
                          <a:latin typeface="Arial Narrow" panose="020B0606020202030204" pitchFamily="34" charset="0"/>
                        </a:rPr>
                        <a:t>GST CMP-05</a:t>
                      </a:r>
                    </a:p>
                  </a:txBody>
                  <a:tcPr marL="114300" marR="114300" marT="57150" marB="57150" anchor="ctr"/>
                </a:tc>
                <a:tc>
                  <a:txBody>
                    <a:bodyPr/>
                    <a:lstStyle/>
                    <a:p>
                      <a:r>
                        <a:rPr lang="en-US" sz="2800" dirty="0">
                          <a:latin typeface="Arial Narrow" panose="020B0606020202030204" pitchFamily="34" charset="0"/>
                        </a:rPr>
                        <a:t>Show cause notice for denial of composition option by department</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IN" sz="2800" dirty="0">
                          <a:latin typeface="Arial Narrow" panose="020B0606020202030204" pitchFamily="34" charset="0"/>
                        </a:rPr>
                        <a:t>Issued by Department</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150720216"/>
                  </a:ext>
                </a:extLst>
              </a:tr>
              <a:tr h="495300">
                <a:tc>
                  <a:txBody>
                    <a:bodyPr/>
                    <a:lstStyle/>
                    <a:p>
                      <a:r>
                        <a:rPr lang="en-IN" sz="2800" dirty="0">
                          <a:latin typeface="Arial Narrow" panose="020B0606020202030204" pitchFamily="34" charset="0"/>
                        </a:rPr>
                        <a:t>GST CMP-06</a:t>
                      </a:r>
                    </a:p>
                  </a:txBody>
                  <a:tcPr marL="114300" marR="114300" marT="57150" marB="57150" anchor="ctr"/>
                </a:tc>
                <a:tc>
                  <a:txBody>
                    <a:bodyPr/>
                    <a:lstStyle/>
                    <a:p>
                      <a:r>
                        <a:rPr lang="en-US" sz="2800" dirty="0">
                          <a:latin typeface="Arial Narrow" panose="020B0606020202030204" pitchFamily="34" charset="0"/>
                        </a:rPr>
                        <a:t>Reply to the show cause notice (CMP-05)</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Within 15 days from issue of notice</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1239389939"/>
                  </a:ext>
                </a:extLst>
              </a:tr>
              <a:tr h="495300">
                <a:tc>
                  <a:txBody>
                    <a:bodyPr/>
                    <a:lstStyle/>
                    <a:p>
                      <a:r>
                        <a:rPr lang="en-IN" sz="2800" dirty="0">
                          <a:latin typeface="Arial Narrow" panose="020B0606020202030204" pitchFamily="34" charset="0"/>
                        </a:rPr>
                        <a:t>GST CMP-07</a:t>
                      </a:r>
                    </a:p>
                  </a:txBody>
                  <a:tcPr marL="114300" marR="114300" marT="57150" marB="57150" anchor="ctr"/>
                </a:tc>
                <a:tc>
                  <a:txBody>
                    <a:bodyPr/>
                    <a:lstStyle/>
                    <a:p>
                      <a:r>
                        <a:rPr lang="en-US" sz="2800" dirty="0">
                          <a:latin typeface="Arial Narrow" panose="020B0606020202030204" pitchFamily="34" charset="0"/>
                        </a:rPr>
                        <a:t>Order accepting/rejecting reply to CMP-06</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IN" sz="2800" dirty="0">
                          <a:latin typeface="Arial Narrow" panose="020B0606020202030204" pitchFamily="34" charset="0"/>
                        </a:rPr>
                        <a:t>Passed by Proper Officer</a:t>
                      </a:r>
                      <a:endParaRPr lang="en-IN"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4201944083"/>
                  </a:ext>
                </a:extLst>
              </a:tr>
            </a:tbl>
          </a:graphicData>
        </a:graphic>
      </p:graphicFrame>
      <p:graphicFrame>
        <p:nvGraphicFramePr>
          <p:cNvPr id="12" name="Table 11">
            <a:extLst>
              <a:ext uri="{FF2B5EF4-FFF2-40B4-BE49-F238E27FC236}">
                <a16:creationId xmlns:a16="http://schemas.microsoft.com/office/drawing/2014/main" xmlns="" id="{5370C029-B0BD-F14E-75AF-C4AF263C9646}"/>
              </a:ext>
            </a:extLst>
          </p:cNvPr>
          <p:cNvGraphicFramePr>
            <a:graphicFrameLocks noGrp="1"/>
          </p:cNvGraphicFramePr>
          <p:nvPr>
            <p:extLst>
              <p:ext uri="{D42A27DB-BD31-4B8C-83A1-F6EECF244321}">
                <p14:modId xmlns:p14="http://schemas.microsoft.com/office/powerpoint/2010/main" val="3342833787"/>
              </p:ext>
            </p:extLst>
          </p:nvPr>
        </p:nvGraphicFramePr>
        <p:xfrm>
          <a:off x="1939928" y="7377740"/>
          <a:ext cx="16008798" cy="2618045"/>
        </p:xfrm>
        <a:graphic>
          <a:graphicData uri="http://schemas.openxmlformats.org/drawingml/2006/table">
            <a:tbl>
              <a:tblPr firstRow="1">
                <a:tableStyleId>{FABFCF23-3B69-468F-B69F-88F6DE6A72F2}</a:tableStyleId>
              </a:tblPr>
              <a:tblGrid>
                <a:gridCol w="2209804">
                  <a:extLst>
                    <a:ext uri="{9D8B030D-6E8A-4147-A177-3AD203B41FA5}">
                      <a16:colId xmlns:a16="http://schemas.microsoft.com/office/drawing/2014/main" xmlns="" val="1431122854"/>
                    </a:ext>
                  </a:extLst>
                </a:gridCol>
                <a:gridCol w="6064707">
                  <a:extLst>
                    <a:ext uri="{9D8B030D-6E8A-4147-A177-3AD203B41FA5}">
                      <a16:colId xmlns:a16="http://schemas.microsoft.com/office/drawing/2014/main" xmlns="" val="3712307734"/>
                    </a:ext>
                  </a:extLst>
                </a:gridCol>
                <a:gridCol w="7734287">
                  <a:extLst>
                    <a:ext uri="{9D8B030D-6E8A-4147-A177-3AD203B41FA5}">
                      <a16:colId xmlns:a16="http://schemas.microsoft.com/office/drawing/2014/main" xmlns="" val="4139928655"/>
                    </a:ext>
                  </a:extLst>
                </a:gridCol>
              </a:tblGrid>
              <a:tr h="682565">
                <a:tc>
                  <a:txBody>
                    <a:bodyPr/>
                    <a:lstStyle/>
                    <a:p>
                      <a:r>
                        <a:rPr lang="en-IN" sz="3200" dirty="0">
                          <a:latin typeface="Arial Narrow" panose="020B0606020202030204" pitchFamily="34" charset="0"/>
                        </a:rPr>
                        <a:t>Form</a:t>
                      </a:r>
                    </a:p>
                  </a:txBody>
                  <a:tcPr marL="114300" marR="114300" marT="57150" marB="57150" anchor="ctr">
                    <a:solidFill>
                      <a:srgbClr val="CC914D"/>
                    </a:solidFill>
                  </a:tcPr>
                </a:tc>
                <a:tc>
                  <a:txBody>
                    <a:bodyPr/>
                    <a:lstStyle/>
                    <a:p>
                      <a:r>
                        <a:rPr lang="en-IN" sz="3200" dirty="0">
                          <a:latin typeface="Arial Narrow" panose="020B0606020202030204" pitchFamily="34" charset="0"/>
                        </a:rPr>
                        <a:t>Purpose</a:t>
                      </a:r>
                    </a:p>
                  </a:txBody>
                  <a:tcPr marL="114300" marR="114300" marT="57150" marB="57150" anchor="ctr">
                    <a:solidFill>
                      <a:srgbClr val="CC914D"/>
                    </a:solidFill>
                  </a:tcPr>
                </a:tc>
                <a:tc>
                  <a:txBody>
                    <a:bodyPr/>
                    <a:lstStyle/>
                    <a:p>
                      <a:r>
                        <a:rPr lang="en-IN" sz="3200" dirty="0">
                          <a:latin typeface="Arial Narrow" panose="020B0606020202030204" pitchFamily="34" charset="0"/>
                        </a:rPr>
                        <a:t>Due Date</a:t>
                      </a:r>
                    </a:p>
                  </a:txBody>
                  <a:tcPr marL="114300" marR="114300" marT="57150" marB="57150" anchor="ctr">
                    <a:solidFill>
                      <a:srgbClr val="CC914D"/>
                    </a:solidFill>
                  </a:tcPr>
                </a:tc>
                <a:extLst>
                  <a:ext uri="{0D108BD9-81ED-4DB2-BD59-A6C34878D82A}">
                    <a16:rowId xmlns:a16="http://schemas.microsoft.com/office/drawing/2014/main" xmlns="" val="2229540578"/>
                  </a:ext>
                </a:extLst>
              </a:tr>
              <a:tr h="620542">
                <a:tc>
                  <a:txBody>
                    <a:bodyPr/>
                    <a:lstStyle/>
                    <a:p>
                      <a:r>
                        <a:rPr lang="en-IN" sz="2800" dirty="0">
                          <a:latin typeface="Arial Narrow" panose="020B0606020202030204" pitchFamily="34" charset="0"/>
                        </a:rPr>
                        <a:t>GST CMP-08</a:t>
                      </a:r>
                    </a:p>
                  </a:txBody>
                  <a:tcPr marL="114300" marR="114300" marT="57150" marB="57150" anchor="ctr"/>
                </a:tc>
                <a:tc>
                  <a:txBody>
                    <a:bodyPr/>
                    <a:lstStyle/>
                    <a:p>
                      <a:r>
                        <a:rPr lang="en-US" sz="2800" dirty="0">
                          <a:latin typeface="Arial Narrow" panose="020B0606020202030204" pitchFamily="34" charset="0"/>
                        </a:rPr>
                        <a:t>Statement-cum-challan for payment of tax</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Quarterly — by the 18th of the month following each quarter</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73696701"/>
                  </a:ext>
                </a:extLst>
              </a:tr>
              <a:tr h="959046">
                <a:tc>
                  <a:txBody>
                    <a:bodyPr/>
                    <a:lstStyle/>
                    <a:p>
                      <a:r>
                        <a:rPr lang="en-IN" sz="2800" dirty="0">
                          <a:latin typeface="Arial Narrow" panose="020B0606020202030204" pitchFamily="34" charset="0"/>
                        </a:rPr>
                        <a:t>GSTR-4</a:t>
                      </a:r>
                    </a:p>
                  </a:txBody>
                  <a:tcPr marL="114300" marR="114300" marT="57150" marB="57150" anchor="ctr"/>
                </a:tc>
                <a:tc>
                  <a:txBody>
                    <a:bodyPr/>
                    <a:lstStyle/>
                    <a:p>
                      <a:r>
                        <a:rPr lang="en-US" sz="2800" dirty="0">
                          <a:latin typeface="Arial Narrow" panose="020B0606020202030204" pitchFamily="34" charset="0"/>
                        </a:rPr>
                        <a:t>Annual Return for Composition Dealers</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Annually — by 30th June following the end of the FY. (Before FY 2024-25 : 30</a:t>
                      </a:r>
                      <a:r>
                        <a:rPr lang="en-US" sz="2800" baseline="30000" dirty="0">
                          <a:latin typeface="Arial Narrow" panose="020B0606020202030204" pitchFamily="34" charset="0"/>
                        </a:rPr>
                        <a:t>th</a:t>
                      </a:r>
                      <a:r>
                        <a:rPr lang="en-US" sz="2800" dirty="0">
                          <a:latin typeface="Arial Narrow" panose="020B0606020202030204" pitchFamily="34" charset="0"/>
                        </a:rPr>
                        <a:t> April)</a:t>
                      </a:r>
                    </a:p>
                  </a:txBody>
                  <a:tcPr marL="114300" marR="114300" marT="57150" marB="57150" anchor="ctr"/>
                </a:tc>
                <a:extLst>
                  <a:ext uri="{0D108BD9-81ED-4DB2-BD59-A6C34878D82A}">
                    <a16:rowId xmlns:a16="http://schemas.microsoft.com/office/drawing/2014/main" xmlns="" val="3993987731"/>
                  </a:ext>
                </a:extLst>
              </a:tr>
            </a:tbl>
          </a:graphicData>
        </a:graphic>
      </p:graphicFrame>
      <p:sp>
        <p:nvSpPr>
          <p:cNvPr id="13" name="Text 5">
            <a:extLst>
              <a:ext uri="{FF2B5EF4-FFF2-40B4-BE49-F238E27FC236}">
                <a16:creationId xmlns:a16="http://schemas.microsoft.com/office/drawing/2014/main" xmlns="" id="{E9D5D1A1-8B6B-A022-F935-1B5FC45AC99C}"/>
              </a:ext>
            </a:extLst>
          </p:cNvPr>
          <p:cNvSpPr/>
          <p:nvPr/>
        </p:nvSpPr>
        <p:spPr>
          <a:xfrm rot="10800000" flipV="1">
            <a:off x="797761" y="7386245"/>
            <a:ext cx="1369964" cy="2469250"/>
          </a:xfrm>
          <a:prstGeom prst="rect">
            <a:avLst/>
          </a:prstGeom>
          <a:noFill/>
          <a:ln/>
        </p:spPr>
        <p:txBody>
          <a:bodyPr vert="vert270" wrap="none" lIns="0" tIns="0" rIns="0" bIns="0" rtlCol="0" anchor="t"/>
          <a:lstStyle/>
          <a:p>
            <a:pPr algn="ctr">
              <a:lnSpc>
                <a:spcPts val="3563"/>
              </a:lnSpc>
              <a:buSzPct val="100000"/>
            </a:pPr>
            <a:r>
              <a:rPr lang="en-US" sz="2400" b="1" dirty="0">
                <a:solidFill>
                  <a:schemeClr val="bg1"/>
                </a:solidFill>
                <a:latin typeface="Brygada 1918" pitchFamily="34" charset="0"/>
                <a:ea typeface="Brygada 1918" pitchFamily="34" charset="-122"/>
              </a:rPr>
              <a:t>Composition scheme</a:t>
            </a:r>
          </a:p>
          <a:p>
            <a:pPr algn="ctr">
              <a:lnSpc>
                <a:spcPts val="3563"/>
              </a:lnSpc>
              <a:buSzPct val="100000"/>
            </a:pPr>
            <a:r>
              <a:rPr lang="en-US" sz="2400" b="1" dirty="0">
                <a:solidFill>
                  <a:schemeClr val="bg1"/>
                </a:solidFill>
                <a:latin typeface="Brygada 1918" pitchFamily="34" charset="0"/>
                <a:ea typeface="Brygada 1918" pitchFamily="34" charset="-122"/>
                <a:cs typeface="Brygada 1918" pitchFamily="34" charset="-120"/>
              </a:rPr>
              <a:t>Return </a:t>
            </a:r>
          </a:p>
          <a:p>
            <a:pPr algn="ctr">
              <a:lnSpc>
                <a:spcPts val="3563"/>
              </a:lnSpc>
              <a:buSzPct val="100000"/>
            </a:pPr>
            <a:endParaRPr lang="en-US" sz="2400" b="1" dirty="0">
              <a:solidFill>
                <a:schemeClr val="bg1"/>
              </a:solidFill>
            </a:endParaRPr>
          </a:p>
        </p:txBody>
      </p:sp>
    </p:spTree>
    <p:extLst>
      <p:ext uri="{BB962C8B-B14F-4D97-AF65-F5344CB8AC3E}">
        <p14:creationId xmlns:p14="http://schemas.microsoft.com/office/powerpoint/2010/main" val="4234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a:extLst>
            <a:ext uri="{FF2B5EF4-FFF2-40B4-BE49-F238E27FC236}">
              <a16:creationId xmlns:a16="http://schemas.microsoft.com/office/drawing/2014/main" xmlns="" id="{D84AC099-5EA2-E038-281C-ED43673CD98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1B74CB8-24B4-ECA8-0431-707BF0208D8A}"/>
              </a:ext>
            </a:extLst>
          </p:cNvPr>
          <p:cNvGraphicFramePr>
            <a:graphicFrameLocks noGrp="1"/>
          </p:cNvGraphicFramePr>
          <p:nvPr>
            <p:extLst>
              <p:ext uri="{D42A27DB-BD31-4B8C-83A1-F6EECF244321}">
                <p14:modId xmlns:p14="http://schemas.microsoft.com/office/powerpoint/2010/main" val="2534404394"/>
              </p:ext>
            </p:extLst>
          </p:nvPr>
        </p:nvGraphicFramePr>
        <p:xfrm>
          <a:off x="1907914" y="1554623"/>
          <a:ext cx="16051162" cy="2506980"/>
        </p:xfrm>
        <a:graphic>
          <a:graphicData uri="http://schemas.openxmlformats.org/drawingml/2006/table">
            <a:tbl>
              <a:tblPr firstRow="1">
                <a:tableStyleId>{FABFCF23-3B69-468F-B69F-88F6DE6A72F2}</a:tableStyleId>
              </a:tblPr>
              <a:tblGrid>
                <a:gridCol w="2233671">
                  <a:extLst>
                    <a:ext uri="{9D8B030D-6E8A-4147-A177-3AD203B41FA5}">
                      <a16:colId xmlns:a16="http://schemas.microsoft.com/office/drawing/2014/main" xmlns="" val="2753671042"/>
                    </a:ext>
                  </a:extLst>
                </a:gridCol>
                <a:gridCol w="8366288">
                  <a:extLst>
                    <a:ext uri="{9D8B030D-6E8A-4147-A177-3AD203B41FA5}">
                      <a16:colId xmlns:a16="http://schemas.microsoft.com/office/drawing/2014/main" xmlns="" val="194938292"/>
                    </a:ext>
                  </a:extLst>
                </a:gridCol>
                <a:gridCol w="5451203">
                  <a:extLst>
                    <a:ext uri="{9D8B030D-6E8A-4147-A177-3AD203B41FA5}">
                      <a16:colId xmlns:a16="http://schemas.microsoft.com/office/drawing/2014/main" xmlns="" val="1499236487"/>
                    </a:ext>
                  </a:extLst>
                </a:gridCol>
              </a:tblGrid>
              <a:tr h="647700">
                <a:tc>
                  <a:txBody>
                    <a:bodyPr/>
                    <a:lstStyle/>
                    <a:p>
                      <a:r>
                        <a:rPr lang="en-IN" sz="3600" dirty="0">
                          <a:latin typeface="Arial Narrow" panose="020B0606020202030204" pitchFamily="34" charset="0"/>
                        </a:rPr>
                        <a:t>Form</a:t>
                      </a:r>
                    </a:p>
                  </a:txBody>
                  <a:tcPr marL="114300" marR="114300" marT="57150" marB="57150" anchor="ctr">
                    <a:solidFill>
                      <a:srgbClr val="CC914D"/>
                    </a:solidFill>
                  </a:tcPr>
                </a:tc>
                <a:tc>
                  <a:txBody>
                    <a:bodyPr/>
                    <a:lstStyle/>
                    <a:p>
                      <a:r>
                        <a:rPr lang="en-IN" sz="3600" dirty="0">
                          <a:latin typeface="Arial Narrow" panose="020B0606020202030204" pitchFamily="34" charset="0"/>
                        </a:rPr>
                        <a:t>Purpose</a:t>
                      </a:r>
                    </a:p>
                  </a:txBody>
                  <a:tcPr marL="114300" marR="114300" marT="57150" marB="57150" anchor="ctr">
                    <a:solidFill>
                      <a:srgbClr val="CC914D"/>
                    </a:solidFill>
                  </a:tcPr>
                </a:tc>
                <a:tc>
                  <a:txBody>
                    <a:bodyPr/>
                    <a:lstStyle/>
                    <a:p>
                      <a:r>
                        <a:rPr lang="en-IN" sz="3600" dirty="0">
                          <a:latin typeface="Arial Narrow" panose="020B0606020202030204" pitchFamily="34" charset="0"/>
                        </a:rPr>
                        <a:t>When to File</a:t>
                      </a:r>
                    </a:p>
                  </a:txBody>
                  <a:tcPr marL="114300" marR="114300" marT="57150" marB="57150" anchor="ctr">
                    <a:solidFill>
                      <a:srgbClr val="CC914D"/>
                    </a:solidFill>
                  </a:tcPr>
                </a:tc>
                <a:extLst>
                  <a:ext uri="{0D108BD9-81ED-4DB2-BD59-A6C34878D82A}">
                    <a16:rowId xmlns:a16="http://schemas.microsoft.com/office/drawing/2014/main" xmlns="" val="4189136970"/>
                  </a:ext>
                </a:extLst>
              </a:tr>
              <a:tr h="876300">
                <a:tc>
                  <a:txBody>
                    <a:bodyPr/>
                    <a:lstStyle/>
                    <a:p>
                      <a:r>
                        <a:rPr lang="en-IN" sz="2800" dirty="0">
                          <a:latin typeface="Arial Narrow" panose="020B0606020202030204" pitchFamily="34" charset="0"/>
                        </a:rPr>
                        <a:t>GST CMP-01</a:t>
                      </a:r>
                    </a:p>
                  </a:txBody>
                  <a:tcPr marL="114300" marR="114300" marT="57150" marB="57150" anchor="ctr"/>
                </a:tc>
                <a:tc>
                  <a:txBody>
                    <a:bodyPr/>
                    <a:lstStyle/>
                    <a:p>
                      <a:r>
                        <a:rPr lang="en-US" sz="2800" dirty="0">
                          <a:latin typeface="Arial Narrow" panose="020B0606020202030204" pitchFamily="34" charset="0"/>
                        </a:rPr>
                        <a:t>Persons already registered under pre-GST regime opts for Composition Levy</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01</a:t>
                      </a:r>
                      <a:r>
                        <a:rPr lang="en-US" sz="2800" baseline="30000" dirty="0">
                          <a:latin typeface="Arial Narrow" panose="020B0606020202030204" pitchFamily="34" charset="0"/>
                        </a:rPr>
                        <a:t>st</a:t>
                      </a:r>
                      <a:r>
                        <a:rPr lang="en-US" sz="2800" dirty="0">
                          <a:latin typeface="Arial Narrow" panose="020B0606020202030204" pitchFamily="34" charset="0"/>
                        </a:rPr>
                        <a:t> August, 2017 (30 Days from 01</a:t>
                      </a:r>
                      <a:r>
                        <a:rPr lang="en-US" sz="2800" baseline="30000" dirty="0">
                          <a:latin typeface="Arial Narrow" panose="020B0606020202030204" pitchFamily="34" charset="0"/>
                        </a:rPr>
                        <a:t>st</a:t>
                      </a:r>
                      <a:r>
                        <a:rPr lang="en-US" sz="2800" dirty="0">
                          <a:latin typeface="Arial Narrow" panose="020B0606020202030204" pitchFamily="34" charset="0"/>
                        </a:rPr>
                        <a:t> July, 2017)</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2083021995"/>
                  </a:ext>
                </a:extLst>
              </a:tr>
              <a:tr h="876300">
                <a:tc>
                  <a:txBody>
                    <a:bodyPr/>
                    <a:lstStyle/>
                    <a:p>
                      <a:r>
                        <a:rPr lang="en-IN" sz="2800" dirty="0">
                          <a:latin typeface="Arial Narrow" panose="020B0606020202030204" pitchFamily="34" charset="0"/>
                        </a:rPr>
                        <a:t>GST CMP-03</a:t>
                      </a:r>
                    </a:p>
                  </a:txBody>
                  <a:tcPr marL="114300" marR="114300" marT="57150" marB="57150" anchor="ctr"/>
                </a:tc>
                <a:tc>
                  <a:txBody>
                    <a:bodyPr/>
                    <a:lstStyle/>
                    <a:p>
                      <a:r>
                        <a:rPr lang="en-US" sz="2800" dirty="0">
                          <a:latin typeface="Arial Narrow" panose="020B0606020202030204" pitchFamily="34" charset="0"/>
                        </a:rPr>
                        <a:t>Migrated taxpayers required to file a form for Stock Intimation</a:t>
                      </a:r>
                      <a:endParaRPr lang="en-US" sz="2800" dirty="0">
                        <a:solidFill>
                          <a:schemeClr val="bg2">
                            <a:lumMod val="25000"/>
                          </a:schemeClr>
                        </a:solidFill>
                        <a:latin typeface="Arial Narrow" panose="020B0606020202030204" pitchFamily="34" charset="0"/>
                      </a:endParaRPr>
                    </a:p>
                  </a:txBody>
                  <a:tcPr marL="114300" marR="114300" marT="57150" marB="57150" anchor="ctr"/>
                </a:tc>
                <a:tc>
                  <a:txBody>
                    <a:bodyPr/>
                    <a:lstStyle/>
                    <a:p>
                      <a:r>
                        <a:rPr lang="en-US" sz="2800" dirty="0">
                          <a:latin typeface="Arial Narrow" panose="020B0606020202030204" pitchFamily="34" charset="0"/>
                        </a:rPr>
                        <a:t>Within 90 days from the appointed date</a:t>
                      </a:r>
                      <a:endParaRPr lang="en-US" sz="2800" dirty="0">
                        <a:solidFill>
                          <a:schemeClr val="bg2">
                            <a:lumMod val="25000"/>
                          </a:schemeClr>
                        </a:solidFill>
                        <a:latin typeface="Arial Narrow" panose="020B0606020202030204" pitchFamily="34" charset="0"/>
                      </a:endParaRPr>
                    </a:p>
                  </a:txBody>
                  <a:tcPr marL="114300" marR="114300" marT="57150" marB="57150" anchor="ctr"/>
                </a:tc>
                <a:extLst>
                  <a:ext uri="{0D108BD9-81ED-4DB2-BD59-A6C34878D82A}">
                    <a16:rowId xmlns:a16="http://schemas.microsoft.com/office/drawing/2014/main" xmlns="" val="3557785269"/>
                  </a:ext>
                </a:extLst>
              </a:tr>
            </a:tbl>
          </a:graphicData>
        </a:graphic>
      </p:graphicFrame>
      <p:sp>
        <p:nvSpPr>
          <p:cNvPr id="8" name="Text 5">
            <a:extLst>
              <a:ext uri="{FF2B5EF4-FFF2-40B4-BE49-F238E27FC236}">
                <a16:creationId xmlns:a16="http://schemas.microsoft.com/office/drawing/2014/main" xmlns="" id="{60152FA9-E3E3-4521-0D1C-9BBC2977CE4B}"/>
              </a:ext>
            </a:extLst>
          </p:cNvPr>
          <p:cNvSpPr/>
          <p:nvPr/>
        </p:nvSpPr>
        <p:spPr>
          <a:xfrm rot="10800000" flipV="1">
            <a:off x="762000" y="1558897"/>
            <a:ext cx="1369964" cy="2469250"/>
          </a:xfrm>
          <a:prstGeom prst="rect">
            <a:avLst/>
          </a:prstGeom>
          <a:noFill/>
          <a:ln/>
        </p:spPr>
        <p:txBody>
          <a:bodyPr vert="vert270" wrap="none" lIns="0" tIns="0" rIns="0" bIns="0" rtlCol="0" anchor="t"/>
          <a:lstStyle/>
          <a:p>
            <a:pPr marL="0" marR="0" lvl="0" indent="0" algn="ctr" defTabSz="914400" rtl="0" eaLnBrk="1" fontAlgn="auto" latinLnBrk="0" hangingPunct="1">
              <a:lnSpc>
                <a:spcPts val="3563"/>
              </a:lnSpc>
              <a:spcBef>
                <a:spcPts val="0"/>
              </a:spcBef>
              <a:spcAft>
                <a:spcPts val="0"/>
              </a:spcAft>
              <a:buClrTx/>
              <a:buSzPct val="100000"/>
              <a:buFontTx/>
              <a:buNone/>
              <a:tabLst/>
              <a:defRPr/>
            </a:pPr>
            <a:r>
              <a:rPr kumimoji="0" lang="en-US" sz="2800" b="1" i="0" u="none" strike="noStrike" kern="1200" cap="none" spc="0" normalizeH="0" baseline="0" noProof="0" dirty="0">
                <a:ln>
                  <a:noFill/>
                </a:ln>
                <a:solidFill>
                  <a:prstClr val="white"/>
                </a:solidFill>
                <a:effectLst/>
                <a:uLnTx/>
                <a:uFillTx/>
                <a:latin typeface="Brygada 1918" pitchFamily="34" charset="0"/>
                <a:ea typeface="Brygada 1918" pitchFamily="34" charset="-122"/>
                <a:cs typeface="Brygada 1918" pitchFamily="34" charset="-120"/>
              </a:rPr>
              <a:t>Migrated </a:t>
            </a:r>
          </a:p>
          <a:p>
            <a:pPr marL="0" marR="0" lvl="0" indent="0" algn="ctr" defTabSz="914400" rtl="0" eaLnBrk="1" fontAlgn="auto" latinLnBrk="0" hangingPunct="1">
              <a:lnSpc>
                <a:spcPts val="3563"/>
              </a:lnSpc>
              <a:spcBef>
                <a:spcPts val="0"/>
              </a:spcBef>
              <a:spcAft>
                <a:spcPts val="0"/>
              </a:spcAft>
              <a:buClrTx/>
              <a:buSzPct val="100000"/>
              <a:buFontTx/>
              <a:buNone/>
              <a:tabLst/>
              <a:defRPr/>
            </a:pPr>
            <a:r>
              <a:rPr lang="en-US" sz="2800" b="1" dirty="0">
                <a:solidFill>
                  <a:prstClr val="white"/>
                </a:solidFill>
                <a:latin typeface="Brygada 1918" pitchFamily="34" charset="0"/>
                <a:ea typeface="Brygada 1918" pitchFamily="34" charset="-122"/>
              </a:rPr>
              <a:t>Taxpayers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5">
            <a:extLst>
              <a:ext uri="{FF2B5EF4-FFF2-40B4-BE49-F238E27FC236}">
                <a16:creationId xmlns:a16="http://schemas.microsoft.com/office/drawing/2014/main" xmlns="" id="{9C6F319A-CA69-737A-CC36-06ECD7AF3C8C}"/>
              </a:ext>
            </a:extLst>
          </p:cNvPr>
          <p:cNvSpPr/>
          <p:nvPr/>
        </p:nvSpPr>
        <p:spPr>
          <a:xfrm rot="10800000" flipV="1">
            <a:off x="599288" y="5402026"/>
            <a:ext cx="1369964" cy="2469250"/>
          </a:xfrm>
          <a:prstGeom prst="rect">
            <a:avLst/>
          </a:prstGeom>
          <a:noFill/>
          <a:ln/>
        </p:spPr>
        <p:txBody>
          <a:bodyPr vert="vert270" wrap="none" lIns="0" tIns="0" rIns="0" bIns="0" rtlCol="0" anchor="t"/>
          <a:lstStyle/>
          <a:p>
            <a:pPr marL="0" marR="0" lvl="0" indent="0" algn="ctr" defTabSz="914400" rtl="0" eaLnBrk="1" fontAlgn="auto" latinLnBrk="0" hangingPunct="1">
              <a:lnSpc>
                <a:spcPts val="3563"/>
              </a:lnSpc>
              <a:spcBef>
                <a:spcPts val="0"/>
              </a:spcBef>
              <a:spcAft>
                <a:spcPts val="0"/>
              </a:spcAft>
              <a:buClrTx/>
              <a:buSzPct val="100000"/>
              <a:buFontTx/>
              <a:buNone/>
              <a:tabLst/>
              <a:defRPr/>
            </a:pPr>
            <a:r>
              <a:rPr kumimoji="0" lang="en-US" sz="2800" b="1" i="0" u="none" strike="noStrike" kern="1200" cap="none" spc="0" normalizeH="0" baseline="0" noProof="0" dirty="0">
                <a:ln>
                  <a:noFill/>
                </a:ln>
                <a:solidFill>
                  <a:prstClr val="white"/>
                </a:solidFill>
                <a:effectLst/>
                <a:uLnTx/>
                <a:uFillTx/>
                <a:latin typeface="Brygada 1918" pitchFamily="34" charset="0"/>
                <a:ea typeface="Brygada 1918" pitchFamily="34" charset="-122"/>
                <a:cs typeface="Brygada 1918" pitchFamily="34" charset="-120"/>
              </a:rPr>
              <a:t>Non-Filing </a:t>
            </a:r>
          </a:p>
          <a:p>
            <a:pPr marL="0" marR="0" lvl="0" indent="0" algn="ctr" defTabSz="914400" rtl="0" eaLnBrk="1" fontAlgn="auto" latinLnBrk="0" hangingPunct="1">
              <a:lnSpc>
                <a:spcPts val="3563"/>
              </a:lnSpc>
              <a:spcBef>
                <a:spcPts val="0"/>
              </a:spcBef>
              <a:spcAft>
                <a:spcPts val="0"/>
              </a:spcAft>
              <a:buClrTx/>
              <a:buSzPct val="100000"/>
              <a:buFontTx/>
              <a:buNone/>
              <a:tabLst/>
              <a:defRPr/>
            </a:pPr>
            <a:r>
              <a:rPr kumimoji="0" lang="en-US" sz="2800" b="1" i="0" u="none" strike="noStrike" kern="1200" cap="none" spc="0" normalizeH="0" baseline="0" noProof="0" dirty="0">
                <a:ln>
                  <a:noFill/>
                </a:ln>
                <a:solidFill>
                  <a:prstClr val="white"/>
                </a:solidFill>
                <a:effectLst/>
                <a:uLnTx/>
                <a:uFillTx/>
                <a:latin typeface="Brygada 1918" pitchFamily="34" charset="0"/>
                <a:ea typeface="Brygada 1918" pitchFamily="34" charset="-122"/>
                <a:cs typeface="+mn-cs"/>
              </a:rPr>
              <a:t>Consequences</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xmlns="" id="{810D789B-53F3-8A70-C378-BFC3536B3BBC}"/>
              </a:ext>
            </a:extLst>
          </p:cNvPr>
          <p:cNvGraphicFramePr>
            <a:graphicFrameLocks noGrp="1"/>
          </p:cNvGraphicFramePr>
          <p:nvPr>
            <p:extLst>
              <p:ext uri="{D42A27DB-BD31-4B8C-83A1-F6EECF244321}">
                <p14:modId xmlns:p14="http://schemas.microsoft.com/office/powerpoint/2010/main" val="3821311986"/>
              </p:ext>
            </p:extLst>
          </p:nvPr>
        </p:nvGraphicFramePr>
        <p:xfrm>
          <a:off x="1921405" y="5047318"/>
          <a:ext cx="16037671" cy="3240365"/>
        </p:xfrm>
        <a:graphic>
          <a:graphicData uri="http://schemas.openxmlformats.org/drawingml/2006/table">
            <a:tbl>
              <a:tblPr firstRow="1">
                <a:tableStyleId>{FABFCF23-3B69-468F-B69F-88F6DE6A72F2}</a:tableStyleId>
              </a:tblPr>
              <a:tblGrid>
                <a:gridCol w="4009418">
                  <a:extLst>
                    <a:ext uri="{9D8B030D-6E8A-4147-A177-3AD203B41FA5}">
                      <a16:colId xmlns:a16="http://schemas.microsoft.com/office/drawing/2014/main" xmlns="" val="2842284983"/>
                    </a:ext>
                  </a:extLst>
                </a:gridCol>
                <a:gridCol w="4009418">
                  <a:extLst>
                    <a:ext uri="{9D8B030D-6E8A-4147-A177-3AD203B41FA5}">
                      <a16:colId xmlns:a16="http://schemas.microsoft.com/office/drawing/2014/main" xmlns="" val="3133668548"/>
                    </a:ext>
                  </a:extLst>
                </a:gridCol>
                <a:gridCol w="1861719">
                  <a:extLst>
                    <a:ext uri="{9D8B030D-6E8A-4147-A177-3AD203B41FA5}">
                      <a16:colId xmlns:a16="http://schemas.microsoft.com/office/drawing/2014/main" xmlns="" val="2173792321"/>
                    </a:ext>
                  </a:extLst>
                </a:gridCol>
                <a:gridCol w="6157116">
                  <a:extLst>
                    <a:ext uri="{9D8B030D-6E8A-4147-A177-3AD203B41FA5}">
                      <a16:colId xmlns:a16="http://schemas.microsoft.com/office/drawing/2014/main" xmlns="" val="1062290054"/>
                    </a:ext>
                  </a:extLst>
                </a:gridCol>
              </a:tblGrid>
              <a:tr h="629643">
                <a:tc>
                  <a:txBody>
                    <a:bodyPr/>
                    <a:lstStyle/>
                    <a:p>
                      <a:r>
                        <a:rPr lang="en-IN" sz="3600" dirty="0">
                          <a:latin typeface="Arial Narrow" panose="020B0606020202030204" pitchFamily="34" charset="0"/>
                        </a:rPr>
                        <a:t>Return Type</a:t>
                      </a:r>
                    </a:p>
                  </a:txBody>
                  <a:tcPr marL="114300" marR="114300" marT="57150" marB="57150" anchor="ctr">
                    <a:solidFill>
                      <a:srgbClr val="CC914D"/>
                    </a:solidFill>
                  </a:tcPr>
                </a:tc>
                <a:tc>
                  <a:txBody>
                    <a:bodyPr/>
                    <a:lstStyle/>
                    <a:p>
                      <a:r>
                        <a:rPr lang="en-IN" sz="3600" dirty="0">
                          <a:latin typeface="Arial Narrow" panose="020B0606020202030204" pitchFamily="34" charset="0"/>
                        </a:rPr>
                        <a:t>Late Fee per Day</a:t>
                      </a:r>
                    </a:p>
                  </a:txBody>
                  <a:tcPr marL="114300" marR="114300" marT="57150" marB="57150" anchor="ctr">
                    <a:solidFill>
                      <a:srgbClr val="CC914D"/>
                    </a:solidFill>
                  </a:tcPr>
                </a:tc>
                <a:tc>
                  <a:txBody>
                    <a:bodyPr/>
                    <a:lstStyle/>
                    <a:p>
                      <a:r>
                        <a:rPr lang="en-IN" sz="3600" dirty="0">
                          <a:latin typeface="Arial Narrow" panose="020B0606020202030204" pitchFamily="34" charset="0"/>
                        </a:rPr>
                        <a:t>Max Fee</a:t>
                      </a:r>
                    </a:p>
                  </a:txBody>
                  <a:tcPr marL="114300" marR="114300" marT="57150" marB="57150" anchor="ctr">
                    <a:solidFill>
                      <a:srgbClr val="CC914D"/>
                    </a:solidFill>
                  </a:tcPr>
                </a:tc>
                <a:tc>
                  <a:txBody>
                    <a:bodyPr/>
                    <a:lstStyle/>
                    <a:p>
                      <a:r>
                        <a:rPr lang="en-IN" sz="3600" dirty="0">
                          <a:latin typeface="Arial Narrow" panose="020B0606020202030204" pitchFamily="34" charset="0"/>
                        </a:rPr>
                        <a:t>Notes</a:t>
                      </a:r>
                    </a:p>
                  </a:txBody>
                  <a:tcPr marL="114300" marR="114300" marT="57150" marB="57150" anchor="ctr">
                    <a:solidFill>
                      <a:srgbClr val="CC914D"/>
                    </a:solidFill>
                  </a:tcPr>
                </a:tc>
                <a:extLst>
                  <a:ext uri="{0D108BD9-81ED-4DB2-BD59-A6C34878D82A}">
                    <a16:rowId xmlns:a16="http://schemas.microsoft.com/office/drawing/2014/main" xmlns="" val="2164347987"/>
                  </a:ext>
                </a:extLst>
              </a:tr>
              <a:tr h="641945">
                <a:tc>
                  <a:txBody>
                    <a:bodyPr/>
                    <a:lstStyle/>
                    <a:p>
                      <a:r>
                        <a:rPr lang="en-IN" sz="2800" b="1" dirty="0">
                          <a:latin typeface="Arial Narrow" panose="020B0606020202030204" pitchFamily="34" charset="0"/>
                        </a:rPr>
                        <a:t>CMP‑08</a:t>
                      </a:r>
                      <a:endParaRPr lang="en-IN" sz="2800" dirty="0">
                        <a:latin typeface="Arial Narrow" panose="020B0606020202030204" pitchFamily="34" charset="0"/>
                      </a:endParaRPr>
                    </a:p>
                  </a:txBody>
                  <a:tcPr marL="114300" marR="114300" marT="57150" marB="57150" anchor="ctr"/>
                </a:tc>
                <a:tc>
                  <a:txBody>
                    <a:bodyPr/>
                    <a:lstStyle/>
                    <a:p>
                      <a:r>
                        <a:rPr lang="en-IN" sz="2800" dirty="0">
                          <a:latin typeface="Arial Narrow" panose="020B0606020202030204" pitchFamily="34" charset="0"/>
                        </a:rPr>
                        <a:t>₹200/day</a:t>
                      </a:r>
                    </a:p>
                  </a:txBody>
                  <a:tcPr marL="114300" marR="114300" marT="57150" marB="57150" anchor="ctr"/>
                </a:tc>
                <a:tc>
                  <a:txBody>
                    <a:bodyPr/>
                    <a:lstStyle/>
                    <a:p>
                      <a:r>
                        <a:rPr lang="en-IN" sz="2800" dirty="0">
                          <a:latin typeface="Arial Narrow" panose="020B0606020202030204" pitchFamily="34" charset="0"/>
                        </a:rPr>
                        <a:t>₹5,000</a:t>
                      </a:r>
                    </a:p>
                  </a:txBody>
                  <a:tcPr marL="114300" marR="114300" marT="57150" marB="57150" anchor="ctr"/>
                </a:tc>
                <a:tc>
                  <a:txBody>
                    <a:bodyPr/>
                    <a:lstStyle/>
                    <a:p>
                      <a:r>
                        <a:rPr lang="en-US" sz="2800" dirty="0">
                          <a:latin typeface="Arial Narrow" panose="020B0606020202030204" pitchFamily="34" charset="0"/>
                        </a:rPr>
                        <a:t>Quarterly filing; separate for each quarter</a:t>
                      </a:r>
                    </a:p>
                  </a:txBody>
                  <a:tcPr marL="114300" marR="114300" marT="57150" marB="57150" anchor="ctr"/>
                </a:tc>
                <a:extLst>
                  <a:ext uri="{0D108BD9-81ED-4DB2-BD59-A6C34878D82A}">
                    <a16:rowId xmlns:a16="http://schemas.microsoft.com/office/drawing/2014/main" xmlns="" val="2875511212"/>
                  </a:ext>
                </a:extLst>
              </a:tr>
              <a:tr h="876300">
                <a:tc>
                  <a:txBody>
                    <a:bodyPr/>
                    <a:lstStyle/>
                    <a:p>
                      <a:r>
                        <a:rPr lang="en-US" sz="2800" b="1" dirty="0">
                          <a:latin typeface="Arial Narrow" panose="020B0606020202030204" pitchFamily="34" charset="0"/>
                        </a:rPr>
                        <a:t>GSTR‑4</a:t>
                      </a:r>
                      <a:r>
                        <a:rPr lang="en-US" sz="2800" dirty="0">
                          <a:latin typeface="Arial Narrow" panose="020B0606020202030204" pitchFamily="34" charset="0"/>
                        </a:rPr>
                        <a:t> (</a:t>
                      </a:r>
                      <a:r>
                        <a:rPr lang="en-US" sz="2800" u="sng" dirty="0">
                          <a:latin typeface="Arial Narrow" panose="020B0606020202030204" pitchFamily="34" charset="0"/>
                        </a:rPr>
                        <a:t>with tax due</a:t>
                      </a:r>
                      <a:r>
                        <a:rPr lang="en-US" sz="2800" dirty="0">
                          <a:latin typeface="Arial Narrow" panose="020B0606020202030204" pitchFamily="34" charset="0"/>
                        </a:rPr>
                        <a:t>)</a:t>
                      </a:r>
                    </a:p>
                  </a:txBody>
                  <a:tcPr marL="114300" marR="114300" marT="57150" marB="57150" anchor="ctr"/>
                </a:tc>
                <a:tc>
                  <a:txBody>
                    <a:bodyPr/>
                    <a:lstStyle/>
                    <a:p>
                      <a:r>
                        <a:rPr lang="en-IN" sz="2800" dirty="0">
                          <a:latin typeface="Arial Narrow" panose="020B0606020202030204" pitchFamily="34" charset="0"/>
                        </a:rPr>
                        <a:t>₹50/day (₹25 CGST + ₹25 SGST)</a:t>
                      </a:r>
                    </a:p>
                  </a:txBody>
                  <a:tcPr marL="114300" marR="114300" marT="57150" marB="57150" anchor="ctr"/>
                </a:tc>
                <a:tc>
                  <a:txBody>
                    <a:bodyPr/>
                    <a:lstStyle/>
                    <a:p>
                      <a:r>
                        <a:rPr lang="en-IN" sz="2800">
                          <a:latin typeface="Arial Narrow" panose="020B0606020202030204" pitchFamily="34" charset="0"/>
                        </a:rPr>
                        <a:t>₹2,000</a:t>
                      </a:r>
                    </a:p>
                  </a:txBody>
                  <a:tcPr marL="114300" marR="114300" marT="57150" marB="57150" anchor="ctr"/>
                </a:tc>
                <a:tc>
                  <a:txBody>
                    <a:bodyPr/>
                    <a:lstStyle/>
                    <a:p>
                      <a:r>
                        <a:rPr lang="en-IN" sz="2800" dirty="0">
                          <a:latin typeface="Arial Narrow" panose="020B0606020202030204" pitchFamily="34" charset="0"/>
                        </a:rPr>
                        <a:t>Annual return</a:t>
                      </a:r>
                    </a:p>
                  </a:txBody>
                  <a:tcPr marL="114300" marR="114300" marT="57150" marB="57150" anchor="ctr"/>
                </a:tc>
                <a:extLst>
                  <a:ext uri="{0D108BD9-81ED-4DB2-BD59-A6C34878D82A}">
                    <a16:rowId xmlns:a16="http://schemas.microsoft.com/office/drawing/2014/main" xmlns="" val="3884881785"/>
                  </a:ext>
                </a:extLst>
              </a:tr>
              <a:tr h="876300">
                <a:tc>
                  <a:txBody>
                    <a:bodyPr/>
                    <a:lstStyle/>
                    <a:p>
                      <a:r>
                        <a:rPr lang="en-IN" sz="2800" b="1" dirty="0">
                          <a:latin typeface="Arial Narrow" panose="020B0606020202030204" pitchFamily="34" charset="0"/>
                        </a:rPr>
                        <a:t>GSTR‑4</a:t>
                      </a:r>
                      <a:r>
                        <a:rPr lang="en-IN" sz="2800" dirty="0">
                          <a:latin typeface="Arial Narrow" panose="020B0606020202030204" pitchFamily="34" charset="0"/>
                        </a:rPr>
                        <a:t> (</a:t>
                      </a:r>
                      <a:r>
                        <a:rPr lang="en-IN" sz="2800" u="sng" dirty="0">
                          <a:latin typeface="Arial Narrow" panose="020B0606020202030204" pitchFamily="34" charset="0"/>
                        </a:rPr>
                        <a:t>nil return</a:t>
                      </a:r>
                      <a:r>
                        <a:rPr lang="en-IN" sz="2800" dirty="0">
                          <a:latin typeface="Arial Narrow" panose="020B0606020202030204" pitchFamily="34" charset="0"/>
                        </a:rPr>
                        <a:t>)</a:t>
                      </a:r>
                    </a:p>
                  </a:txBody>
                  <a:tcPr marL="114300" marR="114300" marT="57150" marB="57150" anchor="ctr"/>
                </a:tc>
                <a:tc>
                  <a:txBody>
                    <a:bodyPr/>
                    <a:lstStyle/>
                    <a:p>
                      <a:r>
                        <a:rPr lang="en-IN" sz="2800">
                          <a:latin typeface="Arial Narrow" panose="020B0606020202030204" pitchFamily="34" charset="0"/>
                        </a:rPr>
                        <a:t>₹20/day (₹10 CGST + ₹10 SGST)</a:t>
                      </a:r>
                    </a:p>
                  </a:txBody>
                  <a:tcPr marL="114300" marR="114300" marT="57150" marB="57150" anchor="ctr"/>
                </a:tc>
                <a:tc>
                  <a:txBody>
                    <a:bodyPr/>
                    <a:lstStyle/>
                    <a:p>
                      <a:r>
                        <a:rPr lang="en-IN" sz="2800" dirty="0">
                          <a:latin typeface="Arial Narrow" panose="020B0606020202030204" pitchFamily="34" charset="0"/>
                        </a:rPr>
                        <a:t>₹500</a:t>
                      </a:r>
                    </a:p>
                  </a:txBody>
                  <a:tcPr marL="114300" marR="114300" marT="57150" marB="57150" anchor="ctr"/>
                </a:tc>
                <a:tc>
                  <a:txBody>
                    <a:bodyPr/>
                    <a:lstStyle/>
                    <a:p>
                      <a:r>
                        <a:rPr lang="en-IN" sz="2800" dirty="0">
                          <a:latin typeface="Arial Narrow" panose="020B0606020202030204" pitchFamily="34" charset="0"/>
                        </a:rPr>
                        <a:t>Annual return</a:t>
                      </a:r>
                    </a:p>
                  </a:txBody>
                  <a:tcPr marL="114300" marR="114300" marT="57150" marB="57150" anchor="ctr"/>
                </a:tc>
                <a:extLst>
                  <a:ext uri="{0D108BD9-81ED-4DB2-BD59-A6C34878D82A}">
                    <a16:rowId xmlns:a16="http://schemas.microsoft.com/office/drawing/2014/main" xmlns="" val="3632897602"/>
                  </a:ext>
                </a:extLst>
              </a:tr>
            </a:tbl>
          </a:graphicData>
        </a:graphic>
      </p:graphicFrame>
    </p:spTree>
    <p:extLst>
      <p:ext uri="{BB962C8B-B14F-4D97-AF65-F5344CB8AC3E}">
        <p14:creationId xmlns:p14="http://schemas.microsoft.com/office/powerpoint/2010/main" val="299076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E1B1092-D020-EB67-E013-1023EEA082FD}"/>
              </a:ext>
            </a:extLst>
          </p:cNvPr>
          <p:cNvPicPr>
            <a:picLocks noChangeAspect="1"/>
          </p:cNvPicPr>
          <p:nvPr/>
        </p:nvPicPr>
        <p:blipFill>
          <a:blip r:embed="rId3"/>
          <a:srcRect t="2252"/>
          <a:stretch>
            <a:fillRect/>
          </a:stretch>
        </p:blipFill>
        <p:spPr>
          <a:xfrm>
            <a:off x="178980" y="187592"/>
            <a:ext cx="18109019" cy="10213708"/>
          </a:xfrm>
          <a:prstGeom prst="rect">
            <a:avLst/>
          </a:prstGeom>
          <a:ln>
            <a:noFill/>
          </a:ln>
          <a:effectLst>
            <a:outerShdw blurRad="292100" dist="139700" dir="2700000" algn="tl" rotWithShape="0">
              <a:srgbClr val="333333">
                <a:alpha val="65000"/>
              </a:srgbClr>
            </a:outerShdw>
          </a:effectLst>
        </p:spPr>
      </p:pic>
      <p:sp>
        <p:nvSpPr>
          <p:cNvPr id="9" name="Text 0">
            <a:extLst>
              <a:ext uri="{FF2B5EF4-FFF2-40B4-BE49-F238E27FC236}">
                <a16:creationId xmlns:a16="http://schemas.microsoft.com/office/drawing/2014/main" xmlns="" id="{B45E3A53-8644-09CB-854E-B6B3604A407C}"/>
              </a:ext>
            </a:extLst>
          </p:cNvPr>
          <p:cNvSpPr/>
          <p:nvPr/>
        </p:nvSpPr>
        <p:spPr>
          <a:xfrm>
            <a:off x="1828800" y="266700"/>
            <a:ext cx="6569359" cy="885974"/>
          </a:xfrm>
          <a:prstGeom prst="rect">
            <a:avLst/>
          </a:prstGeom>
          <a:noFill/>
          <a:ln/>
        </p:spPr>
        <p:txBody>
          <a:bodyPr wrap="none" lIns="0" tIns="0" rIns="0" bIns="0" rtlCol="0" anchor="t"/>
          <a:lstStyle/>
          <a:p>
            <a:pPr algn="ctr">
              <a:lnSpc>
                <a:spcPts val="6938"/>
              </a:lnSpc>
            </a:pPr>
            <a:r>
              <a:rPr lang="en-US" sz="4400" b="1" dirty="0">
                <a:solidFill>
                  <a:schemeClr val="bg1"/>
                </a:solidFill>
                <a:latin typeface="Brygada 1918 Semi Bold" pitchFamily="34" charset="0"/>
                <a:ea typeface="Brygada 1918 Semi Bold" pitchFamily="34" charset="-122"/>
              </a:rPr>
              <a:t>First time Registration</a:t>
            </a:r>
          </a:p>
        </p:txBody>
      </p:sp>
      <p:pic>
        <p:nvPicPr>
          <p:cNvPr id="5" name="Picture 4">
            <a:extLst>
              <a:ext uri="{FF2B5EF4-FFF2-40B4-BE49-F238E27FC236}">
                <a16:creationId xmlns:a16="http://schemas.microsoft.com/office/drawing/2014/main" xmlns="" id="{DE126CFB-E000-8DE2-E179-14F63CCD585A}"/>
              </a:ext>
            </a:extLst>
          </p:cNvPr>
          <p:cNvPicPr>
            <a:picLocks noChangeAspect="1"/>
          </p:cNvPicPr>
          <p:nvPr/>
        </p:nvPicPr>
        <p:blipFill>
          <a:blip r:embed="rId4"/>
          <a:srcRect l="5739" r="7287" b="6786"/>
          <a:stretch>
            <a:fillRect/>
          </a:stretch>
        </p:blipFill>
        <p:spPr>
          <a:xfrm>
            <a:off x="1066800" y="1104900"/>
            <a:ext cx="16154400" cy="1417066"/>
          </a:xfrm>
          <a:prstGeom prst="rect">
            <a:avLst/>
          </a:prstGeom>
        </p:spPr>
      </p:pic>
      <p:pic>
        <p:nvPicPr>
          <p:cNvPr id="3" name="Picture 2">
            <a:extLst>
              <a:ext uri="{FF2B5EF4-FFF2-40B4-BE49-F238E27FC236}">
                <a16:creationId xmlns:a16="http://schemas.microsoft.com/office/drawing/2014/main" xmlns="" id="{93E04041-2AA1-04A1-46EE-6BA68E0FD1DF}"/>
              </a:ext>
            </a:extLst>
          </p:cNvPr>
          <p:cNvPicPr>
            <a:picLocks noChangeAspect="1"/>
          </p:cNvPicPr>
          <p:nvPr/>
        </p:nvPicPr>
        <p:blipFill>
          <a:blip r:embed="rId5"/>
          <a:srcRect l="4012" r="4523"/>
          <a:stretch>
            <a:fillRect/>
          </a:stretch>
        </p:blipFill>
        <p:spPr>
          <a:xfrm>
            <a:off x="935665" y="2488905"/>
            <a:ext cx="16535400" cy="7283319"/>
          </a:xfrm>
          <a:prstGeom prst="rect">
            <a:avLst/>
          </a:prstGeom>
        </p:spPr>
      </p:pic>
      <p:sp>
        <p:nvSpPr>
          <p:cNvPr id="4" name="Text 5">
            <a:extLst>
              <a:ext uri="{FF2B5EF4-FFF2-40B4-BE49-F238E27FC236}">
                <a16:creationId xmlns:a16="http://schemas.microsoft.com/office/drawing/2014/main" xmlns="" id="{8ECAC64C-92FD-FF5A-255A-47F54EF9858B}"/>
              </a:ext>
            </a:extLst>
          </p:cNvPr>
          <p:cNvSpPr/>
          <p:nvPr/>
        </p:nvSpPr>
        <p:spPr>
          <a:xfrm>
            <a:off x="7315200" y="522794"/>
            <a:ext cx="8442176" cy="582106"/>
          </a:xfrm>
          <a:prstGeom prst="rect">
            <a:avLst/>
          </a:prstGeom>
          <a:noFill/>
          <a:ln/>
        </p:spPr>
        <p:txBody>
          <a:bodyPr wrap="none" lIns="0" tIns="0" rIns="0" bIns="0" rtlCol="0" anchor="t"/>
          <a:lstStyle/>
          <a:p>
            <a:pPr algn="ctr">
              <a:lnSpc>
                <a:spcPts val="3563"/>
              </a:lnSpc>
              <a:buSzPct val="100000"/>
            </a:pPr>
            <a:r>
              <a:rPr lang="en-US" sz="3500" b="1" dirty="0">
                <a:solidFill>
                  <a:schemeClr val="bg1">
                    <a:lumMod val="85000"/>
                  </a:schemeClr>
                </a:solidFill>
                <a:latin typeface="Brygada 1918" pitchFamily="34" charset="0"/>
                <a:ea typeface="Brygada 1918" pitchFamily="34" charset="-122"/>
                <a:cs typeface="Brygada 1918" pitchFamily="34" charset="-120"/>
              </a:rPr>
              <a:t>GST REG-01</a:t>
            </a:r>
            <a:endParaRPr lang="en-US" sz="3500" b="1" dirty="0">
              <a:solidFill>
                <a:schemeClr val="bg1">
                  <a:lumMod val="85000"/>
                </a:schemeClr>
              </a:solidFill>
            </a:endParaRPr>
          </a:p>
        </p:txBody>
      </p:sp>
    </p:spTree>
    <p:extLst>
      <p:ext uri="{BB962C8B-B14F-4D97-AF65-F5344CB8AC3E}">
        <p14:creationId xmlns:p14="http://schemas.microsoft.com/office/powerpoint/2010/main" val="363629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E6EDB3-7A78-A5AD-44FA-2DF43214BFCA}"/>
              </a:ext>
            </a:extLst>
          </p:cNvPr>
          <p:cNvPicPr>
            <a:picLocks noChangeAspect="1"/>
          </p:cNvPicPr>
          <p:nvPr/>
        </p:nvPicPr>
        <p:blipFill>
          <a:blip r:embed="rId2"/>
          <a:srcRect r="242"/>
          <a:stretch>
            <a:fillRect/>
          </a:stretch>
        </p:blipFill>
        <p:spPr>
          <a:xfrm>
            <a:off x="102217" y="4755240"/>
            <a:ext cx="18083564" cy="3333106"/>
          </a:xfrm>
          <a:prstGeom prst="rect">
            <a:avLst/>
          </a:prstGeom>
        </p:spPr>
      </p:pic>
      <p:pic>
        <p:nvPicPr>
          <p:cNvPr id="5" name="Picture 4">
            <a:extLst>
              <a:ext uri="{FF2B5EF4-FFF2-40B4-BE49-F238E27FC236}">
                <a16:creationId xmlns:a16="http://schemas.microsoft.com/office/drawing/2014/main" xmlns="" id="{FA33E6C7-774B-78EE-45DA-ED5456CF12C0}"/>
              </a:ext>
            </a:extLst>
          </p:cNvPr>
          <p:cNvPicPr>
            <a:picLocks noChangeAspect="1"/>
          </p:cNvPicPr>
          <p:nvPr/>
        </p:nvPicPr>
        <p:blipFill>
          <a:blip r:embed="rId3"/>
          <a:srcRect t="38616"/>
          <a:stretch>
            <a:fillRect/>
          </a:stretch>
        </p:blipFill>
        <p:spPr>
          <a:xfrm>
            <a:off x="102216" y="8069940"/>
            <a:ext cx="18083565" cy="807360"/>
          </a:xfrm>
          <a:prstGeom prst="rect">
            <a:avLst/>
          </a:prstGeom>
        </p:spPr>
      </p:pic>
      <p:pic>
        <p:nvPicPr>
          <p:cNvPr id="7" name="Picture 6">
            <a:extLst>
              <a:ext uri="{FF2B5EF4-FFF2-40B4-BE49-F238E27FC236}">
                <a16:creationId xmlns:a16="http://schemas.microsoft.com/office/drawing/2014/main" xmlns="" id="{63346C6E-0D34-8173-ED55-7EB0F61B4C73}"/>
              </a:ext>
            </a:extLst>
          </p:cNvPr>
          <p:cNvPicPr>
            <a:picLocks noChangeAspect="1"/>
          </p:cNvPicPr>
          <p:nvPr/>
        </p:nvPicPr>
        <p:blipFill>
          <a:blip r:embed="rId4"/>
          <a:stretch>
            <a:fillRect/>
          </a:stretch>
        </p:blipFill>
        <p:spPr>
          <a:xfrm>
            <a:off x="102218" y="1626797"/>
            <a:ext cx="18083564" cy="3128443"/>
          </a:xfrm>
          <a:prstGeom prst="rect">
            <a:avLst/>
          </a:prstGeom>
        </p:spPr>
      </p:pic>
    </p:spTree>
    <p:extLst>
      <p:ext uri="{BB962C8B-B14F-4D97-AF65-F5344CB8AC3E}">
        <p14:creationId xmlns:p14="http://schemas.microsoft.com/office/powerpoint/2010/main" val="1950305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5093434-E60A-58B8-1038-0547CFF738EF}"/>
              </a:ext>
            </a:extLst>
          </p:cNvPr>
          <p:cNvPicPr>
            <a:picLocks noChangeAspect="1"/>
          </p:cNvPicPr>
          <p:nvPr/>
        </p:nvPicPr>
        <p:blipFill>
          <a:blip r:embed="rId2"/>
          <a:srcRect t="2252"/>
          <a:stretch>
            <a:fillRect/>
          </a:stretch>
        </p:blipFill>
        <p:spPr>
          <a:xfrm>
            <a:off x="178981" y="207335"/>
            <a:ext cx="18109019" cy="10213708"/>
          </a:xfrm>
          <a:prstGeom prst="rect">
            <a:avLst/>
          </a:prstGeom>
          <a:ln>
            <a:noFill/>
          </a:ln>
          <a:effectLst>
            <a:outerShdw blurRad="292100" dist="139700" dir="2700000" algn="tl" rotWithShape="0">
              <a:srgbClr val="333333">
                <a:alpha val="65000"/>
              </a:srgbClr>
            </a:outerShdw>
          </a:effectLst>
        </p:spPr>
      </p:pic>
      <p:sp>
        <p:nvSpPr>
          <p:cNvPr id="4" name="Text 0">
            <a:extLst>
              <a:ext uri="{FF2B5EF4-FFF2-40B4-BE49-F238E27FC236}">
                <a16:creationId xmlns:a16="http://schemas.microsoft.com/office/drawing/2014/main" xmlns="" id="{FFA60B0D-F994-5D37-1C8E-B7D19D839CF0}"/>
              </a:ext>
            </a:extLst>
          </p:cNvPr>
          <p:cNvSpPr/>
          <p:nvPr/>
        </p:nvSpPr>
        <p:spPr>
          <a:xfrm>
            <a:off x="3440535" y="190500"/>
            <a:ext cx="11406931" cy="885974"/>
          </a:xfrm>
          <a:prstGeom prst="rect">
            <a:avLst/>
          </a:prstGeom>
          <a:noFill/>
          <a:ln/>
        </p:spPr>
        <p:txBody>
          <a:bodyPr wrap="none" lIns="0" tIns="0" rIns="0" bIns="0" rtlCol="0" anchor="t"/>
          <a:lstStyle/>
          <a:p>
            <a:pPr algn="ctr">
              <a:lnSpc>
                <a:spcPts val="6938"/>
              </a:lnSpc>
            </a:pPr>
            <a:r>
              <a:rPr lang="en-US" sz="5563" dirty="0" err="1">
                <a:solidFill>
                  <a:schemeClr val="bg1"/>
                </a:solidFill>
                <a:latin typeface="Brygada 1918 Semi Bold" pitchFamily="34" charset="0"/>
                <a:ea typeface="Brygada 1918 Semi Bold" pitchFamily="34" charset="-122"/>
              </a:rPr>
              <a:t>Opt</a:t>
            </a:r>
            <a:r>
              <a:rPr lang="en-US" sz="5563" dirty="0">
                <a:solidFill>
                  <a:schemeClr val="bg1"/>
                </a:solidFill>
                <a:latin typeface="Brygada 1918 Semi Bold" pitchFamily="34" charset="0"/>
                <a:ea typeface="Brygada 1918 Semi Bold" pitchFamily="34" charset="-122"/>
              </a:rPr>
              <a:t> In - Procedure</a:t>
            </a:r>
          </a:p>
        </p:txBody>
      </p:sp>
      <p:sp>
        <p:nvSpPr>
          <p:cNvPr id="9" name="Text 5">
            <a:extLst>
              <a:ext uri="{FF2B5EF4-FFF2-40B4-BE49-F238E27FC236}">
                <a16:creationId xmlns:a16="http://schemas.microsoft.com/office/drawing/2014/main" xmlns="" id="{ED3A4827-A8B3-AB5B-074D-61C5398D1F2F}"/>
              </a:ext>
            </a:extLst>
          </p:cNvPr>
          <p:cNvSpPr/>
          <p:nvPr/>
        </p:nvSpPr>
        <p:spPr>
          <a:xfrm>
            <a:off x="985823" y="1160324"/>
            <a:ext cx="16303526" cy="453629"/>
          </a:xfrm>
          <a:prstGeom prst="rect">
            <a:avLst/>
          </a:prstGeom>
          <a:noFill/>
          <a:ln/>
        </p:spPr>
        <p:txBody>
          <a:bodyPr wrap="none" lIns="0" tIns="0" rIns="0" bIns="0" rtlCol="0" anchor="t"/>
          <a:lstStyle/>
          <a:p>
            <a:pPr algn="ctr">
              <a:lnSpc>
                <a:spcPts val="3563"/>
              </a:lnSpc>
              <a:buSzPct val="100000"/>
            </a:pPr>
            <a:r>
              <a:rPr lang="en-US" sz="3500" dirty="0">
                <a:latin typeface="Brygada 1918" pitchFamily="34" charset="0"/>
                <a:ea typeface="Brygada 1918" pitchFamily="34" charset="-122"/>
              </a:rPr>
              <a:t>GST CMP-02</a:t>
            </a:r>
          </a:p>
        </p:txBody>
      </p:sp>
      <p:grpSp>
        <p:nvGrpSpPr>
          <p:cNvPr id="13" name="Group 12">
            <a:extLst>
              <a:ext uri="{FF2B5EF4-FFF2-40B4-BE49-F238E27FC236}">
                <a16:creationId xmlns:a16="http://schemas.microsoft.com/office/drawing/2014/main" xmlns="" id="{CF2BF7A2-3ADE-9742-340D-D97DA8B2650E}"/>
              </a:ext>
            </a:extLst>
          </p:cNvPr>
          <p:cNvGrpSpPr/>
          <p:nvPr/>
        </p:nvGrpSpPr>
        <p:grpSpPr>
          <a:xfrm>
            <a:off x="992235" y="2649255"/>
            <a:ext cx="16303526" cy="5557453"/>
            <a:chOff x="1301588" y="2750036"/>
            <a:chExt cx="12027223" cy="2902257"/>
          </a:xfrm>
        </p:grpSpPr>
        <p:pic>
          <p:nvPicPr>
            <p:cNvPr id="11" name="Picture 10">
              <a:extLst>
                <a:ext uri="{FF2B5EF4-FFF2-40B4-BE49-F238E27FC236}">
                  <a16:creationId xmlns:a16="http://schemas.microsoft.com/office/drawing/2014/main" xmlns="" id="{5B22FC35-9AA0-7D1D-7DDF-A1443E00F727}"/>
                </a:ext>
              </a:extLst>
            </p:cNvPr>
            <p:cNvPicPr>
              <a:picLocks noChangeAspect="1"/>
            </p:cNvPicPr>
            <p:nvPr/>
          </p:nvPicPr>
          <p:blipFill>
            <a:blip r:embed="rId3"/>
            <a:stretch>
              <a:fillRect/>
            </a:stretch>
          </p:blipFill>
          <p:spPr>
            <a:xfrm>
              <a:off x="1301588" y="2750036"/>
              <a:ext cx="12027223" cy="2902257"/>
            </a:xfrm>
            <a:prstGeom prst="rect">
              <a:avLst/>
            </a:prstGeom>
          </p:spPr>
        </p:pic>
        <p:sp>
          <p:nvSpPr>
            <p:cNvPr id="12" name="Rectangle 11">
              <a:extLst>
                <a:ext uri="{FF2B5EF4-FFF2-40B4-BE49-F238E27FC236}">
                  <a16:creationId xmlns:a16="http://schemas.microsoft.com/office/drawing/2014/main" xmlns="" id="{72069C16-E130-CD83-7308-3CA1E65EC085}"/>
                </a:ext>
              </a:extLst>
            </p:cNvPr>
            <p:cNvSpPr/>
            <p:nvPr/>
          </p:nvSpPr>
          <p:spPr>
            <a:xfrm>
              <a:off x="7384026" y="4114800"/>
              <a:ext cx="3401961" cy="3785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250" dirty="0"/>
            </a:p>
          </p:txBody>
        </p:sp>
      </p:grpSp>
      <p:pic>
        <p:nvPicPr>
          <p:cNvPr id="6" name="Picture 5">
            <a:extLst>
              <a:ext uri="{FF2B5EF4-FFF2-40B4-BE49-F238E27FC236}">
                <a16:creationId xmlns:a16="http://schemas.microsoft.com/office/drawing/2014/main" xmlns="" id="{F6573700-CBCE-6E4D-83D7-DA7F848BF64A}"/>
              </a:ext>
            </a:extLst>
          </p:cNvPr>
          <p:cNvPicPr>
            <a:picLocks noChangeAspect="1"/>
          </p:cNvPicPr>
          <p:nvPr/>
        </p:nvPicPr>
        <p:blipFill>
          <a:blip r:embed="rId4"/>
          <a:stretch>
            <a:fillRect/>
          </a:stretch>
        </p:blipFill>
        <p:spPr>
          <a:xfrm>
            <a:off x="992235" y="2933700"/>
            <a:ext cx="16300321" cy="6801225"/>
          </a:xfrm>
          <a:prstGeom prst="rect">
            <a:avLst/>
          </a:prstGeom>
        </p:spPr>
      </p:pic>
      <p:pic>
        <p:nvPicPr>
          <p:cNvPr id="8" name="Picture 7">
            <a:extLst>
              <a:ext uri="{FF2B5EF4-FFF2-40B4-BE49-F238E27FC236}">
                <a16:creationId xmlns:a16="http://schemas.microsoft.com/office/drawing/2014/main" xmlns="" id="{D5F792EE-8FAB-AA64-5E41-DA2AD4AE0F9B}"/>
              </a:ext>
            </a:extLst>
          </p:cNvPr>
          <p:cNvPicPr>
            <a:picLocks noChangeAspect="1"/>
          </p:cNvPicPr>
          <p:nvPr/>
        </p:nvPicPr>
        <p:blipFill>
          <a:blip r:embed="rId5"/>
          <a:stretch>
            <a:fillRect/>
          </a:stretch>
        </p:blipFill>
        <p:spPr>
          <a:xfrm>
            <a:off x="989029" y="1714500"/>
            <a:ext cx="16300320" cy="3350731"/>
          </a:xfrm>
          <a:prstGeom prst="rect">
            <a:avLst/>
          </a:prstGeom>
        </p:spPr>
      </p:pic>
    </p:spTree>
    <p:extLst>
      <p:ext uri="{BB962C8B-B14F-4D97-AF65-F5344CB8AC3E}">
        <p14:creationId xmlns:p14="http://schemas.microsoft.com/office/powerpoint/2010/main" val="205694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E70A135-1547-9666-FAF1-C912FE7B7ACE}"/>
              </a:ext>
            </a:extLst>
          </p:cNvPr>
          <p:cNvPicPr>
            <a:picLocks noChangeAspect="1"/>
          </p:cNvPicPr>
          <p:nvPr/>
        </p:nvPicPr>
        <p:blipFill>
          <a:blip r:embed="rId2"/>
          <a:stretch>
            <a:fillRect/>
          </a:stretch>
        </p:blipFill>
        <p:spPr>
          <a:xfrm>
            <a:off x="1488637" y="2637445"/>
            <a:ext cx="16072476" cy="3806218"/>
          </a:xfrm>
          <a:prstGeom prst="rect">
            <a:avLst/>
          </a:prstGeom>
        </p:spPr>
      </p:pic>
      <p:sp>
        <p:nvSpPr>
          <p:cNvPr id="4" name="Text 0">
            <a:extLst>
              <a:ext uri="{FF2B5EF4-FFF2-40B4-BE49-F238E27FC236}">
                <a16:creationId xmlns:a16="http://schemas.microsoft.com/office/drawing/2014/main" xmlns="" id="{824EEADF-79F6-A5DC-AE73-AC2A4F43B991}"/>
              </a:ext>
            </a:extLst>
          </p:cNvPr>
          <p:cNvSpPr/>
          <p:nvPr/>
        </p:nvSpPr>
        <p:spPr>
          <a:xfrm>
            <a:off x="3440535" y="822803"/>
            <a:ext cx="11406931" cy="885974"/>
          </a:xfrm>
          <a:prstGeom prst="rect">
            <a:avLst/>
          </a:prstGeom>
          <a:noFill/>
          <a:ln/>
        </p:spPr>
        <p:txBody>
          <a:bodyPr wrap="none" lIns="0" tIns="0" rIns="0" bIns="0" rtlCol="0" anchor="t"/>
          <a:lstStyle/>
          <a:p>
            <a:pPr algn="ctr">
              <a:lnSpc>
                <a:spcPts val="6938"/>
              </a:lnSpc>
            </a:pPr>
            <a:r>
              <a:rPr lang="en-US" sz="5563" dirty="0">
                <a:solidFill>
                  <a:schemeClr val="bg1"/>
                </a:solidFill>
                <a:latin typeface="Brygada 1918 Semi Bold" pitchFamily="34" charset="0"/>
                <a:ea typeface="Brygada 1918 Semi Bold" pitchFamily="34" charset="-122"/>
              </a:rPr>
              <a:t>Opt Out - Procedure</a:t>
            </a:r>
          </a:p>
        </p:txBody>
      </p:sp>
      <p:sp>
        <p:nvSpPr>
          <p:cNvPr id="5" name="Text 5">
            <a:extLst>
              <a:ext uri="{FF2B5EF4-FFF2-40B4-BE49-F238E27FC236}">
                <a16:creationId xmlns:a16="http://schemas.microsoft.com/office/drawing/2014/main" xmlns="" id="{A77B0AAB-5370-C286-CA56-CD977A7DD8E3}"/>
              </a:ext>
            </a:extLst>
          </p:cNvPr>
          <p:cNvSpPr/>
          <p:nvPr/>
        </p:nvSpPr>
        <p:spPr>
          <a:xfrm>
            <a:off x="992236" y="1946297"/>
            <a:ext cx="16303526" cy="453629"/>
          </a:xfrm>
          <a:prstGeom prst="rect">
            <a:avLst/>
          </a:prstGeom>
          <a:noFill/>
          <a:ln/>
        </p:spPr>
        <p:txBody>
          <a:bodyPr wrap="none" lIns="0" tIns="0" rIns="0" bIns="0" rtlCol="0" anchor="t"/>
          <a:lstStyle/>
          <a:p>
            <a:pPr algn="ctr">
              <a:lnSpc>
                <a:spcPts val="3563"/>
              </a:lnSpc>
              <a:buSzPct val="100000"/>
            </a:pPr>
            <a:r>
              <a:rPr lang="en-US" sz="3500" dirty="0">
                <a:solidFill>
                  <a:schemeClr val="bg1">
                    <a:lumMod val="85000"/>
                  </a:schemeClr>
                </a:solidFill>
                <a:latin typeface="Brygada 1918" pitchFamily="34" charset="0"/>
                <a:ea typeface="Brygada 1918" pitchFamily="34" charset="-122"/>
              </a:rPr>
              <a:t>GST CMP-04</a:t>
            </a:r>
          </a:p>
        </p:txBody>
      </p:sp>
      <p:pic>
        <p:nvPicPr>
          <p:cNvPr id="7" name="Picture 6">
            <a:extLst>
              <a:ext uri="{FF2B5EF4-FFF2-40B4-BE49-F238E27FC236}">
                <a16:creationId xmlns:a16="http://schemas.microsoft.com/office/drawing/2014/main" xmlns="" id="{DA67B60D-A451-9C66-0559-1652EB35548B}"/>
              </a:ext>
            </a:extLst>
          </p:cNvPr>
          <p:cNvPicPr>
            <a:picLocks noChangeAspect="1"/>
          </p:cNvPicPr>
          <p:nvPr/>
        </p:nvPicPr>
        <p:blipFill>
          <a:blip r:embed="rId3"/>
          <a:stretch>
            <a:fillRect/>
          </a:stretch>
        </p:blipFill>
        <p:spPr>
          <a:xfrm>
            <a:off x="3084155" y="6060975"/>
            <a:ext cx="12119686" cy="3997426"/>
          </a:xfrm>
          <a:prstGeom prst="rect">
            <a:avLst/>
          </a:prstGeom>
        </p:spPr>
      </p:pic>
      <p:pic>
        <p:nvPicPr>
          <p:cNvPr id="6" name="Picture 5">
            <a:extLst>
              <a:ext uri="{FF2B5EF4-FFF2-40B4-BE49-F238E27FC236}">
                <a16:creationId xmlns:a16="http://schemas.microsoft.com/office/drawing/2014/main" xmlns="" id="{D0398F8F-FA0B-8CA2-D461-BDFA277599C6}"/>
              </a:ext>
            </a:extLst>
          </p:cNvPr>
          <p:cNvPicPr>
            <a:picLocks noChangeAspect="1"/>
          </p:cNvPicPr>
          <p:nvPr/>
        </p:nvPicPr>
        <p:blipFill>
          <a:blip r:embed="rId4"/>
          <a:stretch>
            <a:fillRect/>
          </a:stretch>
        </p:blipFill>
        <p:spPr>
          <a:xfrm>
            <a:off x="1488637" y="2637445"/>
            <a:ext cx="16027811" cy="6277955"/>
          </a:xfrm>
          <a:prstGeom prst="rect">
            <a:avLst/>
          </a:prstGeom>
        </p:spPr>
      </p:pic>
      <p:pic>
        <p:nvPicPr>
          <p:cNvPr id="9" name="Picture 8">
            <a:extLst>
              <a:ext uri="{FF2B5EF4-FFF2-40B4-BE49-F238E27FC236}">
                <a16:creationId xmlns:a16="http://schemas.microsoft.com/office/drawing/2014/main" xmlns="" id="{422B9310-D4B2-117C-966D-364C2223060E}"/>
              </a:ext>
            </a:extLst>
          </p:cNvPr>
          <p:cNvPicPr>
            <a:picLocks noChangeAspect="1"/>
          </p:cNvPicPr>
          <p:nvPr/>
        </p:nvPicPr>
        <p:blipFill>
          <a:blip r:embed="rId5"/>
          <a:stretch>
            <a:fillRect/>
          </a:stretch>
        </p:blipFill>
        <p:spPr>
          <a:xfrm>
            <a:off x="1907430" y="1767536"/>
            <a:ext cx="15234888" cy="8318159"/>
          </a:xfrm>
          <a:prstGeom prst="rect">
            <a:avLst/>
          </a:prstGeom>
        </p:spPr>
      </p:pic>
    </p:spTree>
    <p:extLst>
      <p:ext uri="{BB962C8B-B14F-4D97-AF65-F5344CB8AC3E}">
        <p14:creationId xmlns:p14="http://schemas.microsoft.com/office/powerpoint/2010/main" val="13662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45000">
              <a:srgbClr val="33261A"/>
            </a:gs>
            <a:gs pos="100000">
              <a:srgbClr val="053371">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flipH="1">
            <a:off x="8788436" y="-316726"/>
            <a:ext cx="7886994" cy="10920453"/>
          </a:xfrm>
          <a:custGeom>
            <a:avLst/>
            <a:gdLst/>
            <a:ahLst/>
            <a:cxnLst/>
            <a:rect l="l" t="t" r="r" b="b"/>
            <a:pathLst>
              <a:path w="7886994" h="10920453">
                <a:moveTo>
                  <a:pt x="7886994" y="0"/>
                </a:moveTo>
                <a:lnTo>
                  <a:pt x="0" y="0"/>
                </a:lnTo>
                <a:lnTo>
                  <a:pt x="0" y="10920452"/>
                </a:lnTo>
                <a:lnTo>
                  <a:pt x="7886994" y="10920452"/>
                </a:lnTo>
                <a:lnTo>
                  <a:pt x="7886994" y="0"/>
                </a:lnTo>
                <a:close/>
              </a:path>
            </a:pathLst>
          </a:custGeom>
          <a:blipFill>
            <a:blip r:embed="rId2"/>
            <a:stretch>
              <a:fillRect/>
            </a:stretch>
          </a:blipFill>
        </p:spPr>
      </p:sp>
      <p:grpSp>
        <p:nvGrpSpPr>
          <p:cNvPr id="3" name="Group 3"/>
          <p:cNvGrpSpPr/>
          <p:nvPr/>
        </p:nvGrpSpPr>
        <p:grpSpPr>
          <a:xfrm>
            <a:off x="9127671" y="16328"/>
            <a:ext cx="9144000" cy="10287000"/>
            <a:chOff x="0" y="0"/>
            <a:chExt cx="2408296" cy="2709333"/>
          </a:xfrm>
        </p:grpSpPr>
        <p:sp>
          <p:nvSpPr>
            <p:cNvPr id="4" name="Freeform 4"/>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sp>
        <p:sp>
          <p:nvSpPr>
            <p:cNvPr id="5" name="TextBox 5"/>
            <p:cNvSpPr txBox="1"/>
            <p:nvPr/>
          </p:nvSpPr>
          <p:spPr>
            <a:xfrm>
              <a:off x="0" y="-47625"/>
              <a:ext cx="2408296" cy="27569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753600" y="38100"/>
            <a:ext cx="7600950" cy="8302850"/>
          </a:xfrm>
          <a:prstGeom prst="rect">
            <a:avLst/>
          </a:prstGeom>
        </p:spPr>
        <p:txBody>
          <a:bodyPr lIns="0" tIns="0" rIns="0" bIns="0" rtlCol="0" anchor="t">
            <a:spAutoFit/>
          </a:bodyPr>
          <a:lstStyle/>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endParaRPr lang="en-US" sz="3821" spc="382" dirty="0">
              <a:solidFill>
                <a:srgbClr val="33261A"/>
              </a:solidFill>
              <a:latin typeface="Arimo"/>
              <a:ea typeface="Arimo"/>
              <a:cs typeface="Arimo"/>
              <a:sym typeface="Arimo"/>
            </a:endParaRPr>
          </a:p>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r>
              <a:rPr lang="en-US" sz="3821" spc="382" dirty="0">
                <a:solidFill>
                  <a:srgbClr val="33261A"/>
                </a:solidFill>
                <a:latin typeface="Arimo"/>
                <a:ea typeface="Arimo"/>
                <a:cs typeface="Arimo"/>
                <a:sym typeface="Arimo"/>
              </a:rPr>
              <a:t>Why Composition Scheme.</a:t>
            </a:r>
          </a:p>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r>
              <a:rPr kumimoji="0" lang="en-US" sz="3821" b="0" i="0" u="none" strike="noStrike" kern="1200" cap="none" spc="382" normalizeH="0" baseline="0" noProof="0" dirty="0">
                <a:ln>
                  <a:noFill/>
                </a:ln>
                <a:solidFill>
                  <a:srgbClr val="33261A"/>
                </a:solidFill>
                <a:effectLst/>
                <a:uLnTx/>
                <a:uFillTx/>
                <a:latin typeface="Arimo"/>
                <a:ea typeface="Arimo"/>
                <a:cs typeface="Arimo"/>
                <a:sym typeface="Arimo"/>
              </a:rPr>
              <a:t>What is Composition Scheme.</a:t>
            </a:r>
          </a:p>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r>
              <a:rPr lang="en-US" sz="3821" spc="382" dirty="0">
                <a:solidFill>
                  <a:srgbClr val="33261A"/>
                </a:solidFill>
                <a:latin typeface="Arimo"/>
                <a:ea typeface="Arimo"/>
                <a:cs typeface="Arimo"/>
                <a:sym typeface="Arimo"/>
              </a:rPr>
              <a:t>How to Comply with Composition Scheme</a:t>
            </a:r>
          </a:p>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r>
              <a:rPr lang="en-US" sz="3821" spc="382" dirty="0">
                <a:solidFill>
                  <a:srgbClr val="33261A"/>
                </a:solidFill>
                <a:latin typeface="Arimo"/>
                <a:ea typeface="Arimo"/>
                <a:cs typeface="Arimo"/>
                <a:sym typeface="Arimo"/>
              </a:rPr>
              <a:t>Q&amp;A</a:t>
            </a:r>
          </a:p>
          <a:p>
            <a:pPr marL="825079" marR="0" lvl="1" indent="-412540" algn="l" defTabSz="914400" rtl="0" eaLnBrk="1" fontAlgn="auto" latinLnBrk="0" hangingPunct="1">
              <a:lnSpc>
                <a:spcPts val="7299"/>
              </a:lnSpc>
              <a:spcBef>
                <a:spcPts val="0"/>
              </a:spcBef>
              <a:spcAft>
                <a:spcPts val="0"/>
              </a:spcAft>
              <a:buClrTx/>
              <a:buSzTx/>
              <a:buFont typeface="Arial"/>
              <a:buChar char="•"/>
              <a:tabLst/>
              <a:defRPr/>
            </a:pPr>
            <a:endParaRPr kumimoji="0" lang="en-US" sz="3821" b="0" i="0" u="none" strike="noStrike" kern="1200" cap="none" spc="382" normalizeH="0" baseline="0" noProof="0" dirty="0">
              <a:ln>
                <a:noFill/>
              </a:ln>
              <a:solidFill>
                <a:srgbClr val="33261A"/>
              </a:solidFill>
              <a:effectLst/>
              <a:uLnTx/>
              <a:uFillTx/>
              <a:latin typeface="Arimo"/>
              <a:ea typeface="Arimo"/>
              <a:cs typeface="Arimo"/>
              <a:sym typeface="Arimo"/>
            </a:endParaRPr>
          </a:p>
        </p:txBody>
      </p:sp>
      <p:sp>
        <p:nvSpPr>
          <p:cNvPr id="10" name="TextBox 10"/>
          <p:cNvSpPr txBox="1"/>
          <p:nvPr/>
        </p:nvSpPr>
        <p:spPr>
          <a:xfrm>
            <a:off x="1066800" y="3452162"/>
            <a:ext cx="7688978" cy="2231380"/>
          </a:xfrm>
          <a:prstGeom prst="rect">
            <a:avLst/>
          </a:prstGeom>
        </p:spPr>
        <p:txBody>
          <a:bodyPr wrap="square" lIns="0" tIns="0" rIns="0" bIns="0" rtlCol="0" anchor="t">
            <a:spAutoFit/>
          </a:bodyPr>
          <a:lstStyle/>
          <a:p>
            <a:pPr marL="0" marR="0" lvl="0" indent="0" algn="l" defTabSz="914400" rtl="0" eaLnBrk="1" fontAlgn="auto" latinLnBrk="0" hangingPunct="1">
              <a:lnSpc>
                <a:spcPts val="8655"/>
              </a:lnSpc>
              <a:spcBef>
                <a:spcPts val="0"/>
              </a:spcBef>
              <a:spcAft>
                <a:spcPts val="0"/>
              </a:spcAft>
              <a:buClrTx/>
              <a:buSzTx/>
              <a:buFontTx/>
              <a:buNone/>
              <a:tabLst/>
              <a:defRPr/>
            </a:pPr>
            <a:r>
              <a:rPr kumimoji="0" lang="en-US" sz="8165" b="1" i="0" u="none" strike="noStrike" kern="1200" cap="none" spc="816" normalizeH="0" baseline="0" noProof="0" dirty="0">
                <a:ln>
                  <a:noFill/>
                </a:ln>
                <a:solidFill>
                  <a:srgbClr val="FFFFFF"/>
                </a:solidFill>
                <a:effectLst/>
                <a:uLnTx/>
                <a:uFillTx/>
                <a:latin typeface="League Spartan"/>
                <a:ea typeface="League Spartan"/>
                <a:cs typeface="League Spartan"/>
                <a:sym typeface="League Spartan"/>
              </a:rPr>
              <a:t>Presentation Outline</a:t>
            </a:r>
          </a:p>
        </p:txBody>
      </p:sp>
      <p:grpSp>
        <p:nvGrpSpPr>
          <p:cNvPr id="17" name="Group 16">
            <a:extLst>
              <a:ext uri="{FF2B5EF4-FFF2-40B4-BE49-F238E27FC236}">
                <a16:creationId xmlns:a16="http://schemas.microsoft.com/office/drawing/2014/main" xmlns="" id="{00563F1F-3C4E-D493-D758-F06357758574}"/>
              </a:ext>
            </a:extLst>
          </p:cNvPr>
          <p:cNvGrpSpPr/>
          <p:nvPr/>
        </p:nvGrpSpPr>
        <p:grpSpPr>
          <a:xfrm>
            <a:off x="9122225" y="7620003"/>
            <a:ext cx="9144000" cy="2688771"/>
            <a:chOff x="9492341" y="7587343"/>
            <a:chExt cx="8534401" cy="2688771"/>
          </a:xfrm>
        </p:grpSpPr>
        <p:pic>
          <p:nvPicPr>
            <p:cNvPr id="15" name="Picture 14">
              <a:extLst>
                <a:ext uri="{FF2B5EF4-FFF2-40B4-BE49-F238E27FC236}">
                  <a16:creationId xmlns:a16="http://schemas.microsoft.com/office/drawing/2014/main" xmlns="" id="{E9B3B676-2C3F-6146-29BE-0077EC6AD27F}"/>
                </a:ext>
              </a:extLst>
            </p:cNvPr>
            <p:cNvPicPr>
              <a:picLocks noChangeAspect="1"/>
            </p:cNvPicPr>
            <p:nvPr/>
          </p:nvPicPr>
          <p:blipFill>
            <a:blip r:embed="rId3"/>
            <a:srcRect l="6391" t="10881" b="26495"/>
            <a:stretch>
              <a:fillRect/>
            </a:stretch>
          </p:blipFill>
          <p:spPr>
            <a:xfrm>
              <a:off x="9492341" y="7587343"/>
              <a:ext cx="5421087" cy="2688771"/>
            </a:xfrm>
            <a:prstGeom prst="rect">
              <a:avLst/>
            </a:prstGeom>
          </p:spPr>
        </p:pic>
        <p:pic>
          <p:nvPicPr>
            <p:cNvPr id="16" name="Picture 15">
              <a:extLst>
                <a:ext uri="{FF2B5EF4-FFF2-40B4-BE49-F238E27FC236}">
                  <a16:creationId xmlns:a16="http://schemas.microsoft.com/office/drawing/2014/main" xmlns="" id="{411CC4A0-C026-AB8F-F277-A40192286548}"/>
                </a:ext>
              </a:extLst>
            </p:cNvPr>
            <p:cNvPicPr>
              <a:picLocks noChangeAspect="1"/>
            </p:cNvPicPr>
            <p:nvPr/>
          </p:nvPicPr>
          <p:blipFill>
            <a:blip r:embed="rId3"/>
            <a:srcRect l="35162" t="10881" r="4512" b="26495"/>
            <a:stretch>
              <a:fillRect/>
            </a:stretch>
          </p:blipFill>
          <p:spPr>
            <a:xfrm>
              <a:off x="14533170" y="7587343"/>
              <a:ext cx="3493572" cy="2688771"/>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a:extLst>
            <a:ext uri="{FF2B5EF4-FFF2-40B4-BE49-F238E27FC236}">
              <a16:creationId xmlns:a16="http://schemas.microsoft.com/office/drawing/2014/main" xmlns="" id="{41F8CD1B-7E32-CC1B-A188-07222D4ADD0A}"/>
            </a:ext>
          </a:extLst>
        </p:cNvPr>
        <p:cNvGrpSpPr/>
        <p:nvPr/>
      </p:nvGrpSpPr>
      <p:grpSpPr>
        <a:xfrm>
          <a:off x="0" y="0"/>
          <a:ext cx="0" cy="0"/>
          <a:chOff x="0" y="0"/>
          <a:chExt cx="0" cy="0"/>
        </a:xfrm>
      </p:grpSpPr>
      <p:sp>
        <p:nvSpPr>
          <p:cNvPr id="2" name="Text 5">
            <a:extLst>
              <a:ext uri="{FF2B5EF4-FFF2-40B4-BE49-F238E27FC236}">
                <a16:creationId xmlns:a16="http://schemas.microsoft.com/office/drawing/2014/main" xmlns="" id="{84FEEF76-660B-C8D6-CAE0-649545A3E38F}"/>
              </a:ext>
            </a:extLst>
          </p:cNvPr>
          <p:cNvSpPr/>
          <p:nvPr/>
        </p:nvSpPr>
        <p:spPr>
          <a:xfrm>
            <a:off x="992236" y="1031897"/>
            <a:ext cx="16303526" cy="453629"/>
          </a:xfrm>
          <a:prstGeom prst="rect">
            <a:avLst/>
          </a:prstGeom>
          <a:noFill/>
          <a:ln/>
        </p:spPr>
        <p:txBody>
          <a:bodyPr wrap="none" lIns="0" tIns="0" rIns="0" bIns="0" rtlCol="0" anchor="t"/>
          <a:lstStyle/>
          <a:p>
            <a:pPr algn="ctr">
              <a:lnSpc>
                <a:spcPts val="6938"/>
              </a:lnSpc>
            </a:pPr>
            <a:r>
              <a:rPr lang="en-US" sz="5563" dirty="0">
                <a:solidFill>
                  <a:schemeClr val="bg1"/>
                </a:solidFill>
                <a:latin typeface="Brygada 1918 Semi Bold" pitchFamily="34" charset="0"/>
                <a:ea typeface="Brygada 1918 Semi Bold" pitchFamily="34" charset="-122"/>
              </a:rPr>
              <a:t>• Form GST ITC-01 (Certified by a Practicing CA)</a:t>
            </a:r>
          </a:p>
        </p:txBody>
      </p:sp>
      <p:pic>
        <p:nvPicPr>
          <p:cNvPr id="14" name="Picture 13">
            <a:extLst>
              <a:ext uri="{FF2B5EF4-FFF2-40B4-BE49-F238E27FC236}">
                <a16:creationId xmlns:a16="http://schemas.microsoft.com/office/drawing/2014/main" xmlns="" id="{44BEB63B-A847-4118-7400-AF5EEFEF56D9}"/>
              </a:ext>
            </a:extLst>
          </p:cNvPr>
          <p:cNvPicPr>
            <a:picLocks noChangeAspect="1"/>
          </p:cNvPicPr>
          <p:nvPr/>
        </p:nvPicPr>
        <p:blipFill>
          <a:blip r:embed="rId2"/>
          <a:stretch>
            <a:fillRect/>
          </a:stretch>
        </p:blipFill>
        <p:spPr>
          <a:xfrm>
            <a:off x="1255006" y="2741476"/>
            <a:ext cx="15777984" cy="6513628"/>
          </a:xfrm>
          <a:prstGeom prst="rect">
            <a:avLst/>
          </a:prstGeom>
        </p:spPr>
      </p:pic>
      <p:sp>
        <p:nvSpPr>
          <p:cNvPr id="3" name="Rectangle 2">
            <a:extLst>
              <a:ext uri="{FF2B5EF4-FFF2-40B4-BE49-F238E27FC236}">
                <a16:creationId xmlns:a16="http://schemas.microsoft.com/office/drawing/2014/main" xmlns="" id="{22B1A04C-2A1F-BFD7-DB1A-6817305CE6FE}"/>
              </a:ext>
            </a:extLst>
          </p:cNvPr>
          <p:cNvSpPr/>
          <p:nvPr/>
        </p:nvSpPr>
        <p:spPr>
          <a:xfrm>
            <a:off x="683505" y="5514975"/>
            <a:ext cx="16612256" cy="18716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250"/>
          </a:p>
        </p:txBody>
      </p:sp>
    </p:spTree>
    <p:extLst>
      <p:ext uri="{BB962C8B-B14F-4D97-AF65-F5344CB8AC3E}">
        <p14:creationId xmlns:p14="http://schemas.microsoft.com/office/powerpoint/2010/main" val="17072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1D640E2-66A2-9275-DF3E-660CB34DFB51}"/>
              </a:ext>
            </a:extLst>
          </p:cNvPr>
          <p:cNvPicPr>
            <a:picLocks noChangeAspect="1"/>
          </p:cNvPicPr>
          <p:nvPr/>
        </p:nvPicPr>
        <p:blipFill>
          <a:blip r:embed="rId3"/>
          <a:stretch>
            <a:fillRect/>
          </a:stretch>
        </p:blipFill>
        <p:spPr>
          <a:xfrm>
            <a:off x="0" y="9126"/>
            <a:ext cx="18288000" cy="10268747"/>
          </a:xfrm>
          <a:prstGeom prst="rect">
            <a:avLst/>
          </a:prstGeom>
        </p:spPr>
      </p:pic>
      <p:sp>
        <p:nvSpPr>
          <p:cNvPr id="4" name="Text 0">
            <a:extLst>
              <a:ext uri="{FF2B5EF4-FFF2-40B4-BE49-F238E27FC236}">
                <a16:creationId xmlns:a16="http://schemas.microsoft.com/office/drawing/2014/main" xmlns="" id="{11362AEB-A5C3-6573-9E4B-44C661521941}"/>
              </a:ext>
            </a:extLst>
          </p:cNvPr>
          <p:cNvSpPr/>
          <p:nvPr/>
        </p:nvSpPr>
        <p:spPr>
          <a:xfrm>
            <a:off x="3440535" y="355305"/>
            <a:ext cx="11406931" cy="885974"/>
          </a:xfrm>
          <a:prstGeom prst="rect">
            <a:avLst/>
          </a:prstGeom>
          <a:noFill/>
          <a:ln/>
        </p:spPr>
        <p:txBody>
          <a:bodyPr wrap="none" lIns="0" tIns="0" rIns="0" bIns="0" rtlCol="0" anchor="t"/>
          <a:lstStyle/>
          <a:p>
            <a:pPr algn="ctr">
              <a:lnSpc>
                <a:spcPts val="6938"/>
              </a:lnSpc>
            </a:pPr>
            <a:r>
              <a:rPr lang="en-US" sz="4000" b="1" dirty="0">
                <a:solidFill>
                  <a:schemeClr val="bg1"/>
                </a:solidFill>
                <a:latin typeface="Brygada 1918 Semi Bold" pitchFamily="34" charset="0"/>
                <a:ea typeface="Brygada 1918 Semi Bold" pitchFamily="34" charset="-122"/>
              </a:rPr>
              <a:t>Self Assessed Liability</a:t>
            </a:r>
          </a:p>
        </p:txBody>
      </p:sp>
      <p:sp>
        <p:nvSpPr>
          <p:cNvPr id="5" name="Text 5">
            <a:extLst>
              <a:ext uri="{FF2B5EF4-FFF2-40B4-BE49-F238E27FC236}">
                <a16:creationId xmlns:a16="http://schemas.microsoft.com/office/drawing/2014/main" xmlns="" id="{1B5C9EB0-2D79-E594-B962-95D238397C25}"/>
              </a:ext>
            </a:extLst>
          </p:cNvPr>
          <p:cNvSpPr/>
          <p:nvPr/>
        </p:nvSpPr>
        <p:spPr>
          <a:xfrm>
            <a:off x="11201400" y="668034"/>
            <a:ext cx="5713362" cy="453629"/>
          </a:xfrm>
          <a:prstGeom prst="rect">
            <a:avLst/>
          </a:prstGeom>
          <a:noFill/>
          <a:ln/>
        </p:spPr>
        <p:txBody>
          <a:bodyPr wrap="none" lIns="0" tIns="0" rIns="0" bIns="0" rtlCol="0" anchor="t"/>
          <a:lstStyle/>
          <a:p>
            <a:pPr algn="ctr">
              <a:lnSpc>
                <a:spcPts val="3563"/>
              </a:lnSpc>
              <a:buSzPct val="100000"/>
            </a:pPr>
            <a:r>
              <a:rPr lang="en-US" sz="3500" dirty="0">
                <a:solidFill>
                  <a:schemeClr val="bg1"/>
                </a:solidFill>
                <a:latin typeface="Brygada 1918" pitchFamily="34" charset="0"/>
                <a:ea typeface="Brygada 1918" pitchFamily="34" charset="-122"/>
              </a:rPr>
              <a:t>GST CMP-08</a:t>
            </a:r>
          </a:p>
        </p:txBody>
      </p:sp>
      <p:sp>
        <p:nvSpPr>
          <p:cNvPr id="7" name="Text 5">
            <a:extLst>
              <a:ext uri="{FF2B5EF4-FFF2-40B4-BE49-F238E27FC236}">
                <a16:creationId xmlns:a16="http://schemas.microsoft.com/office/drawing/2014/main" xmlns="" id="{B8BDE817-555A-9DA5-9F1E-5E648EF0A074}"/>
              </a:ext>
            </a:extLst>
          </p:cNvPr>
          <p:cNvSpPr/>
          <p:nvPr/>
        </p:nvSpPr>
        <p:spPr>
          <a:xfrm>
            <a:off x="1070074" y="9334500"/>
            <a:ext cx="16303526" cy="453629"/>
          </a:xfrm>
          <a:prstGeom prst="rect">
            <a:avLst/>
          </a:prstGeom>
          <a:noFill/>
          <a:ln/>
        </p:spPr>
        <p:txBody>
          <a:bodyPr wrap="none" lIns="0" tIns="0" rIns="0" bIns="0" rtlCol="0" anchor="t"/>
          <a:lstStyle/>
          <a:p>
            <a:pPr algn="ctr">
              <a:lnSpc>
                <a:spcPts val="3563"/>
              </a:lnSpc>
              <a:buSzPct val="100000"/>
            </a:pPr>
            <a:r>
              <a:rPr lang="en-US" sz="3500" b="1" dirty="0">
                <a:latin typeface="Brygada 1918" pitchFamily="34" charset="0"/>
                <a:ea typeface="Brygada 1918" pitchFamily="34" charset="-122"/>
                <a:cs typeface="Brygada 1918" pitchFamily="34" charset="-120"/>
              </a:rPr>
              <a:t>GST CMP-08 – Used to pay tax every quarter under the Composition Scheme</a:t>
            </a:r>
            <a:endParaRPr lang="en-US" sz="3500" b="1" dirty="0"/>
          </a:p>
        </p:txBody>
      </p:sp>
      <p:grpSp>
        <p:nvGrpSpPr>
          <p:cNvPr id="12" name="Group 11">
            <a:extLst>
              <a:ext uri="{FF2B5EF4-FFF2-40B4-BE49-F238E27FC236}">
                <a16:creationId xmlns:a16="http://schemas.microsoft.com/office/drawing/2014/main" xmlns="" id="{7F07CEC1-9F44-C839-A7EB-CF78370E7ED2}"/>
              </a:ext>
            </a:extLst>
          </p:cNvPr>
          <p:cNvGrpSpPr/>
          <p:nvPr/>
        </p:nvGrpSpPr>
        <p:grpSpPr>
          <a:xfrm>
            <a:off x="1373238" y="-2552700"/>
            <a:ext cx="6083812" cy="254861"/>
            <a:chOff x="624840" y="464820"/>
            <a:chExt cx="4061460" cy="205740"/>
          </a:xfrm>
        </p:grpSpPr>
        <p:sp>
          <p:nvSpPr>
            <p:cNvPr id="14" name="Rectangle 13">
              <a:extLst>
                <a:ext uri="{FF2B5EF4-FFF2-40B4-BE49-F238E27FC236}">
                  <a16:creationId xmlns:a16="http://schemas.microsoft.com/office/drawing/2014/main" xmlns="" id="{163E8662-6241-5799-72E9-A07B7B3F209F}"/>
                </a:ext>
              </a:extLst>
            </p:cNvPr>
            <p:cNvSpPr/>
            <p:nvPr/>
          </p:nvSpPr>
          <p:spPr>
            <a:xfrm>
              <a:off x="624840" y="480060"/>
              <a:ext cx="1074420" cy="190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IN" sz="1375" dirty="0"/>
            </a:p>
          </p:txBody>
        </p:sp>
        <p:sp>
          <p:nvSpPr>
            <p:cNvPr id="15" name="Rectangle 14">
              <a:extLst>
                <a:ext uri="{FF2B5EF4-FFF2-40B4-BE49-F238E27FC236}">
                  <a16:creationId xmlns:a16="http://schemas.microsoft.com/office/drawing/2014/main" xmlns="" id="{09EAC821-B3E1-44BF-8B1D-0E3B40C273FE}"/>
                </a:ext>
              </a:extLst>
            </p:cNvPr>
            <p:cNvSpPr/>
            <p:nvPr/>
          </p:nvSpPr>
          <p:spPr>
            <a:xfrm>
              <a:off x="3611880" y="464820"/>
              <a:ext cx="1074420" cy="1905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IN" sz="1375" dirty="0"/>
            </a:p>
          </p:txBody>
        </p:sp>
      </p:grpSp>
      <p:pic>
        <p:nvPicPr>
          <p:cNvPr id="3" name="Picture 2">
            <a:extLst>
              <a:ext uri="{FF2B5EF4-FFF2-40B4-BE49-F238E27FC236}">
                <a16:creationId xmlns:a16="http://schemas.microsoft.com/office/drawing/2014/main" xmlns="" id="{9015845D-AC09-3391-3943-9A7DB6BE4ADD}"/>
              </a:ext>
            </a:extLst>
          </p:cNvPr>
          <p:cNvPicPr>
            <a:picLocks noChangeAspect="1"/>
          </p:cNvPicPr>
          <p:nvPr/>
        </p:nvPicPr>
        <p:blipFill>
          <a:blip r:embed="rId4"/>
          <a:stretch>
            <a:fillRect/>
          </a:stretch>
        </p:blipFill>
        <p:spPr>
          <a:xfrm>
            <a:off x="3322104" y="1426838"/>
            <a:ext cx="11799465" cy="6063938"/>
          </a:xfrm>
          <a:prstGeom prst="rect">
            <a:avLst/>
          </a:prstGeom>
        </p:spPr>
      </p:pic>
      <p:pic>
        <p:nvPicPr>
          <p:cNvPr id="6" name="Picture 5">
            <a:extLst>
              <a:ext uri="{FF2B5EF4-FFF2-40B4-BE49-F238E27FC236}">
                <a16:creationId xmlns:a16="http://schemas.microsoft.com/office/drawing/2014/main" xmlns="" id="{C6F1DC21-2947-6119-4C21-A05E439A717E}"/>
              </a:ext>
            </a:extLst>
          </p:cNvPr>
          <p:cNvPicPr>
            <a:picLocks noChangeAspect="1"/>
          </p:cNvPicPr>
          <p:nvPr/>
        </p:nvPicPr>
        <p:blipFill>
          <a:blip r:embed="rId5"/>
          <a:stretch>
            <a:fillRect/>
          </a:stretch>
        </p:blipFill>
        <p:spPr>
          <a:xfrm>
            <a:off x="3768802" y="1576572"/>
            <a:ext cx="10906068" cy="6026093"/>
          </a:xfrm>
          <a:prstGeom prst="rect">
            <a:avLst/>
          </a:prstGeom>
        </p:spPr>
      </p:pic>
    </p:spTree>
    <p:extLst>
      <p:ext uri="{BB962C8B-B14F-4D97-AF65-F5344CB8AC3E}">
        <p14:creationId xmlns:p14="http://schemas.microsoft.com/office/powerpoint/2010/main" val="38556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AD0F5F-DC87-F873-775B-432A773ECBBC}"/>
              </a:ext>
            </a:extLst>
          </p:cNvPr>
          <p:cNvPicPr>
            <a:picLocks noChangeAspect="1"/>
          </p:cNvPicPr>
          <p:nvPr/>
        </p:nvPicPr>
        <p:blipFill>
          <a:blip r:embed="rId3"/>
          <a:stretch>
            <a:fillRect/>
          </a:stretch>
        </p:blipFill>
        <p:spPr>
          <a:xfrm>
            <a:off x="0" y="9126"/>
            <a:ext cx="18288000" cy="10268747"/>
          </a:xfrm>
          <a:prstGeom prst="rect">
            <a:avLst/>
          </a:prstGeom>
        </p:spPr>
      </p:pic>
      <p:sp>
        <p:nvSpPr>
          <p:cNvPr id="4" name="Text 0">
            <a:extLst>
              <a:ext uri="{FF2B5EF4-FFF2-40B4-BE49-F238E27FC236}">
                <a16:creationId xmlns:a16="http://schemas.microsoft.com/office/drawing/2014/main" xmlns="" id="{9C6DA147-50BB-38CC-F87D-800FE1A916B2}"/>
              </a:ext>
            </a:extLst>
          </p:cNvPr>
          <p:cNvSpPr/>
          <p:nvPr/>
        </p:nvSpPr>
        <p:spPr>
          <a:xfrm>
            <a:off x="3306754" y="311545"/>
            <a:ext cx="11406931" cy="488555"/>
          </a:xfrm>
          <a:prstGeom prst="rect">
            <a:avLst/>
          </a:prstGeom>
          <a:noFill/>
          <a:ln/>
        </p:spPr>
        <p:txBody>
          <a:bodyPr wrap="none" lIns="0" tIns="0" rIns="0" bIns="0" rtlCol="0" anchor="t"/>
          <a:lstStyle/>
          <a:p>
            <a:pPr algn="ctr">
              <a:lnSpc>
                <a:spcPts val="6938"/>
              </a:lnSpc>
            </a:pPr>
            <a:r>
              <a:rPr lang="en-US" sz="4000" b="1" dirty="0">
                <a:solidFill>
                  <a:schemeClr val="bg1"/>
                </a:solidFill>
                <a:latin typeface="Brygada 1918 Semi Bold" pitchFamily="34" charset="0"/>
                <a:ea typeface="Brygada 1918 Semi Bold" pitchFamily="34" charset="-122"/>
              </a:rPr>
              <a:t>Annual Return for Composition Dealers</a:t>
            </a:r>
          </a:p>
        </p:txBody>
      </p:sp>
      <p:sp>
        <p:nvSpPr>
          <p:cNvPr id="5" name="Text 5">
            <a:extLst>
              <a:ext uri="{FF2B5EF4-FFF2-40B4-BE49-F238E27FC236}">
                <a16:creationId xmlns:a16="http://schemas.microsoft.com/office/drawing/2014/main" xmlns="" id="{0D26D7DC-C178-B127-C38E-E74A93FEC2CE}"/>
              </a:ext>
            </a:extLst>
          </p:cNvPr>
          <p:cNvSpPr/>
          <p:nvPr/>
        </p:nvSpPr>
        <p:spPr>
          <a:xfrm>
            <a:off x="992236" y="1694449"/>
            <a:ext cx="16303526" cy="453629"/>
          </a:xfrm>
          <a:prstGeom prst="rect">
            <a:avLst/>
          </a:prstGeom>
          <a:noFill/>
          <a:ln/>
        </p:spPr>
        <p:txBody>
          <a:bodyPr wrap="none" lIns="0" tIns="0" rIns="0" bIns="0" rtlCol="0" anchor="t"/>
          <a:lstStyle/>
          <a:p>
            <a:pPr algn="ctr">
              <a:lnSpc>
                <a:spcPts val="3563"/>
              </a:lnSpc>
              <a:buSzPct val="100000"/>
            </a:pPr>
            <a:r>
              <a:rPr lang="en-US" sz="3500">
                <a:solidFill>
                  <a:schemeClr val="bg1">
                    <a:lumMod val="85000"/>
                  </a:schemeClr>
                </a:solidFill>
                <a:latin typeface="Brygada 1918" pitchFamily="34" charset="0"/>
                <a:ea typeface="Brygada 1918" pitchFamily="34" charset="-122"/>
              </a:rPr>
              <a:t>GSTR-4</a:t>
            </a:r>
            <a:endParaRPr lang="en-US" sz="3500" dirty="0">
              <a:solidFill>
                <a:schemeClr val="bg1">
                  <a:lumMod val="85000"/>
                </a:schemeClr>
              </a:solidFill>
              <a:latin typeface="Brygada 1918" pitchFamily="34" charset="0"/>
              <a:ea typeface="Brygada 1918" pitchFamily="34" charset="-122"/>
            </a:endParaRPr>
          </a:p>
        </p:txBody>
      </p:sp>
      <p:pic>
        <p:nvPicPr>
          <p:cNvPr id="2" name="Picture 1">
            <a:extLst>
              <a:ext uri="{FF2B5EF4-FFF2-40B4-BE49-F238E27FC236}">
                <a16:creationId xmlns:a16="http://schemas.microsoft.com/office/drawing/2014/main" xmlns="" id="{38CB49E7-1EC1-370D-05C9-89AD9B0BC6B6}"/>
              </a:ext>
            </a:extLst>
          </p:cNvPr>
          <p:cNvPicPr>
            <a:picLocks noChangeAspect="1"/>
          </p:cNvPicPr>
          <p:nvPr/>
        </p:nvPicPr>
        <p:blipFill>
          <a:blip r:embed="rId4"/>
          <a:stretch>
            <a:fillRect/>
          </a:stretch>
        </p:blipFill>
        <p:spPr>
          <a:xfrm>
            <a:off x="2623723" y="1303232"/>
            <a:ext cx="13032292" cy="6509989"/>
          </a:xfrm>
          <a:prstGeom prst="rect">
            <a:avLst/>
          </a:prstGeom>
        </p:spPr>
      </p:pic>
      <p:pic>
        <p:nvPicPr>
          <p:cNvPr id="3" name="Picture 2">
            <a:extLst>
              <a:ext uri="{FF2B5EF4-FFF2-40B4-BE49-F238E27FC236}">
                <a16:creationId xmlns:a16="http://schemas.microsoft.com/office/drawing/2014/main" xmlns="" id="{CF454F5B-C009-6056-23B3-D2BA17397BC4}"/>
              </a:ext>
            </a:extLst>
          </p:cNvPr>
          <p:cNvPicPr>
            <a:picLocks noChangeAspect="1"/>
          </p:cNvPicPr>
          <p:nvPr/>
        </p:nvPicPr>
        <p:blipFill>
          <a:blip r:embed="rId5"/>
          <a:stretch>
            <a:fillRect/>
          </a:stretch>
        </p:blipFill>
        <p:spPr>
          <a:xfrm>
            <a:off x="2494073" y="3455400"/>
            <a:ext cx="13032291" cy="3376197"/>
          </a:xfrm>
          <a:prstGeom prst="rect">
            <a:avLst/>
          </a:prstGeom>
        </p:spPr>
      </p:pic>
      <p:pic>
        <p:nvPicPr>
          <p:cNvPr id="23" name="Picture 22">
            <a:extLst>
              <a:ext uri="{FF2B5EF4-FFF2-40B4-BE49-F238E27FC236}">
                <a16:creationId xmlns:a16="http://schemas.microsoft.com/office/drawing/2014/main" xmlns="" id="{C982436F-6EC6-5D00-499C-1B56B508A3EC}"/>
              </a:ext>
            </a:extLst>
          </p:cNvPr>
          <p:cNvPicPr>
            <a:picLocks noChangeAspect="1"/>
          </p:cNvPicPr>
          <p:nvPr/>
        </p:nvPicPr>
        <p:blipFill>
          <a:blip r:embed="rId6"/>
          <a:stretch>
            <a:fillRect/>
          </a:stretch>
        </p:blipFill>
        <p:spPr>
          <a:xfrm>
            <a:off x="2602837" y="1823493"/>
            <a:ext cx="12938856" cy="5033698"/>
          </a:xfrm>
          <a:prstGeom prst="rect">
            <a:avLst/>
          </a:prstGeom>
        </p:spPr>
      </p:pic>
      <p:grpSp>
        <p:nvGrpSpPr>
          <p:cNvPr id="16" name="Group 15">
            <a:extLst>
              <a:ext uri="{FF2B5EF4-FFF2-40B4-BE49-F238E27FC236}">
                <a16:creationId xmlns:a16="http://schemas.microsoft.com/office/drawing/2014/main" xmlns="" id="{FDEE06D6-F953-0E98-3B33-1C5F9F6C3FC0}"/>
              </a:ext>
            </a:extLst>
          </p:cNvPr>
          <p:cNvGrpSpPr/>
          <p:nvPr/>
        </p:nvGrpSpPr>
        <p:grpSpPr>
          <a:xfrm>
            <a:off x="4803312" y="1303232"/>
            <a:ext cx="7923395" cy="6813615"/>
            <a:chOff x="0" y="0"/>
            <a:chExt cx="8728382" cy="7374033"/>
          </a:xfrm>
        </p:grpSpPr>
        <p:pic>
          <p:nvPicPr>
            <p:cNvPr id="17" name="Picture 16">
              <a:extLst>
                <a:ext uri="{FF2B5EF4-FFF2-40B4-BE49-F238E27FC236}">
                  <a16:creationId xmlns:a16="http://schemas.microsoft.com/office/drawing/2014/main" xmlns="" id="{FD83B222-A677-817C-0984-6F0324ED1CD4}"/>
                </a:ext>
              </a:extLst>
            </p:cNvPr>
            <p:cNvPicPr>
              <a:picLocks noChangeAspect="1"/>
            </p:cNvPicPr>
            <p:nvPr/>
          </p:nvPicPr>
          <p:blipFill>
            <a:blip r:embed="rId7"/>
            <a:stretch>
              <a:fillRect/>
            </a:stretch>
          </p:blipFill>
          <p:spPr>
            <a:xfrm>
              <a:off x="1516284" y="563052"/>
              <a:ext cx="7212098" cy="6810981"/>
            </a:xfrm>
            <a:prstGeom prst="rect">
              <a:avLst/>
            </a:prstGeom>
          </p:spPr>
        </p:pic>
        <p:pic>
          <p:nvPicPr>
            <p:cNvPr id="18" name="Picture 17">
              <a:extLst>
                <a:ext uri="{FF2B5EF4-FFF2-40B4-BE49-F238E27FC236}">
                  <a16:creationId xmlns:a16="http://schemas.microsoft.com/office/drawing/2014/main" xmlns="" id="{7E100EDF-FB55-47B4-8D7A-AF5BEF05810A}"/>
                </a:ext>
              </a:extLst>
            </p:cNvPr>
            <p:cNvPicPr>
              <a:picLocks noChangeAspect="1"/>
            </p:cNvPicPr>
            <p:nvPr/>
          </p:nvPicPr>
          <p:blipFill rotWithShape="1">
            <a:blip r:embed="rId8"/>
            <a:srcRect r="18272"/>
            <a:stretch>
              <a:fillRect/>
            </a:stretch>
          </p:blipFill>
          <p:spPr>
            <a:xfrm>
              <a:off x="0" y="0"/>
              <a:ext cx="7162800" cy="619211"/>
            </a:xfrm>
            <a:prstGeom prst="rect">
              <a:avLst/>
            </a:prstGeom>
          </p:spPr>
        </p:pic>
      </p:grpSp>
      <p:grpSp>
        <p:nvGrpSpPr>
          <p:cNvPr id="19" name="Group 18">
            <a:extLst>
              <a:ext uri="{FF2B5EF4-FFF2-40B4-BE49-F238E27FC236}">
                <a16:creationId xmlns:a16="http://schemas.microsoft.com/office/drawing/2014/main" xmlns="" id="{29B6C432-2937-26FB-772A-CAF2AF61027F}"/>
              </a:ext>
            </a:extLst>
          </p:cNvPr>
          <p:cNvGrpSpPr/>
          <p:nvPr/>
        </p:nvGrpSpPr>
        <p:grpSpPr>
          <a:xfrm>
            <a:off x="2659717" y="2165400"/>
            <a:ext cx="12881976" cy="5278961"/>
            <a:chOff x="0" y="0"/>
            <a:chExt cx="12881976" cy="5278961"/>
          </a:xfrm>
        </p:grpSpPr>
        <p:pic>
          <p:nvPicPr>
            <p:cNvPr id="20" name="Picture 19">
              <a:extLst>
                <a:ext uri="{FF2B5EF4-FFF2-40B4-BE49-F238E27FC236}">
                  <a16:creationId xmlns:a16="http://schemas.microsoft.com/office/drawing/2014/main" xmlns="" id="{47D94F8E-226A-D06D-ECB9-08DAADCB249C}"/>
                </a:ext>
              </a:extLst>
            </p:cNvPr>
            <p:cNvPicPr>
              <a:picLocks noChangeAspect="1"/>
            </p:cNvPicPr>
            <p:nvPr/>
          </p:nvPicPr>
          <p:blipFill>
            <a:blip r:embed="rId9"/>
            <a:stretch>
              <a:fillRect/>
            </a:stretch>
          </p:blipFill>
          <p:spPr>
            <a:xfrm>
              <a:off x="0" y="0"/>
              <a:ext cx="12881976" cy="5278961"/>
            </a:xfrm>
            <a:prstGeom prst="rect">
              <a:avLst/>
            </a:prstGeom>
          </p:spPr>
        </p:pic>
        <p:sp>
          <p:nvSpPr>
            <p:cNvPr id="21" name="Rectangle 20">
              <a:extLst>
                <a:ext uri="{FF2B5EF4-FFF2-40B4-BE49-F238E27FC236}">
                  <a16:creationId xmlns:a16="http://schemas.microsoft.com/office/drawing/2014/main" xmlns="" id="{5F8A8552-8DC7-6C97-CD28-B91873D9E2CD}"/>
                </a:ext>
              </a:extLst>
            </p:cNvPr>
            <p:cNvSpPr/>
            <p:nvPr/>
          </p:nvSpPr>
          <p:spPr>
            <a:xfrm>
              <a:off x="946151" y="1130300"/>
              <a:ext cx="1612900" cy="387350"/>
            </a:xfrm>
            <a:prstGeom prst="rect">
              <a:avLst/>
            </a:prstGeom>
            <a:solidFill>
              <a:schemeClr val="tx1"/>
            </a:solidFill>
            <a:ln>
              <a:solidFill>
                <a:sysClr val="windowText" lastClr="0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IN" sz="1100"/>
            </a:p>
          </p:txBody>
        </p:sp>
        <p:sp>
          <p:nvSpPr>
            <p:cNvPr id="22" name="Rectangle 21">
              <a:extLst>
                <a:ext uri="{FF2B5EF4-FFF2-40B4-BE49-F238E27FC236}">
                  <a16:creationId xmlns:a16="http://schemas.microsoft.com/office/drawing/2014/main" xmlns="" id="{50593683-4D6B-463B-9388-6804F0327050}"/>
                </a:ext>
              </a:extLst>
            </p:cNvPr>
            <p:cNvSpPr/>
            <p:nvPr/>
          </p:nvSpPr>
          <p:spPr>
            <a:xfrm>
              <a:off x="5613401" y="1104900"/>
              <a:ext cx="1612900" cy="387350"/>
            </a:xfrm>
            <a:prstGeom prst="rect">
              <a:avLst/>
            </a:prstGeom>
            <a:solidFill>
              <a:schemeClr val="tx1"/>
            </a:solidFill>
            <a:ln>
              <a:solidFill>
                <a:sysClr val="windowText" lastClr="0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IN" sz="1100"/>
            </a:p>
          </p:txBody>
        </p:sp>
      </p:grpSp>
    </p:spTree>
    <p:extLst>
      <p:ext uri="{BB962C8B-B14F-4D97-AF65-F5344CB8AC3E}">
        <p14:creationId xmlns:p14="http://schemas.microsoft.com/office/powerpoint/2010/main" val="10201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xmlns="" id="{754DCA92-0973-8058-F3B6-341C82FBDD9D}"/>
              </a:ext>
            </a:extLst>
          </p:cNvPr>
          <p:cNvSpPr/>
          <p:nvPr/>
        </p:nvSpPr>
        <p:spPr>
          <a:xfrm>
            <a:off x="3454822" y="222653"/>
            <a:ext cx="11406931" cy="885974"/>
          </a:xfrm>
          <a:prstGeom prst="rect">
            <a:avLst/>
          </a:prstGeom>
          <a:noFill/>
          <a:ln/>
        </p:spPr>
        <p:txBody>
          <a:bodyPr wrap="none" lIns="0" tIns="0" rIns="0" bIns="0" rtlCol="0" anchor="t"/>
          <a:lstStyle/>
          <a:p>
            <a:pPr algn="ctr">
              <a:lnSpc>
                <a:spcPts val="6938"/>
              </a:lnSpc>
            </a:pPr>
            <a:r>
              <a:rPr lang="en-US" sz="5563" b="1" dirty="0">
                <a:solidFill>
                  <a:schemeClr val="bg1"/>
                </a:solidFill>
                <a:latin typeface="Brygada 1918 Semi Bold" pitchFamily="34" charset="0"/>
                <a:ea typeface="Brygada 1918 Semi Bold" pitchFamily="34" charset="-122"/>
                <a:cs typeface="Brygada 1918 Semi Bold" pitchFamily="34" charset="-120"/>
              </a:rPr>
              <a:t>Composition Levy – Summary of Major Amendments</a:t>
            </a:r>
          </a:p>
          <a:p>
            <a:pPr algn="ctr">
              <a:lnSpc>
                <a:spcPts val="6938"/>
              </a:lnSpc>
            </a:pPr>
            <a:r>
              <a:rPr lang="en-US" sz="5563" b="1" dirty="0">
                <a:solidFill>
                  <a:schemeClr val="bg1"/>
                </a:solidFill>
                <a:latin typeface="Brygada 1918 Semi Bold" pitchFamily="34" charset="0"/>
                <a:ea typeface="Brygada 1918 Semi Bold" pitchFamily="34" charset="-122"/>
                <a:cs typeface="Brygada 1918 Semi Bold" pitchFamily="34" charset="-120"/>
              </a:rPr>
              <a:t>(2017–2025)</a:t>
            </a:r>
            <a:endParaRPr lang="en-US" sz="5563" b="1" dirty="0">
              <a:solidFill>
                <a:schemeClr val="bg1"/>
              </a:solidFill>
            </a:endParaRPr>
          </a:p>
        </p:txBody>
      </p:sp>
      <p:graphicFrame>
        <p:nvGraphicFramePr>
          <p:cNvPr id="3" name="Table 2">
            <a:extLst>
              <a:ext uri="{FF2B5EF4-FFF2-40B4-BE49-F238E27FC236}">
                <a16:creationId xmlns:a16="http://schemas.microsoft.com/office/drawing/2014/main" xmlns="" id="{0B8F45F7-7320-9A5E-F82C-001BE05A2F97}"/>
              </a:ext>
            </a:extLst>
          </p:cNvPr>
          <p:cNvGraphicFramePr>
            <a:graphicFrameLocks noGrp="1"/>
          </p:cNvGraphicFramePr>
          <p:nvPr>
            <p:extLst>
              <p:ext uri="{D42A27DB-BD31-4B8C-83A1-F6EECF244321}">
                <p14:modId xmlns:p14="http://schemas.microsoft.com/office/powerpoint/2010/main" val="402781150"/>
              </p:ext>
            </p:extLst>
          </p:nvPr>
        </p:nvGraphicFramePr>
        <p:xfrm>
          <a:off x="271463" y="1962150"/>
          <a:ext cx="17745076" cy="8002295"/>
        </p:xfrm>
        <a:graphic>
          <a:graphicData uri="http://schemas.openxmlformats.org/drawingml/2006/table">
            <a:tbl>
              <a:tblPr firstRow="1">
                <a:tableStyleId>{FABFCF23-3B69-468F-B69F-88F6DE6A72F2}</a:tableStyleId>
              </a:tblPr>
              <a:tblGrid>
                <a:gridCol w="2686050">
                  <a:extLst>
                    <a:ext uri="{9D8B030D-6E8A-4147-A177-3AD203B41FA5}">
                      <a16:colId xmlns:a16="http://schemas.microsoft.com/office/drawing/2014/main" xmlns="" val="187498776"/>
                    </a:ext>
                  </a:extLst>
                </a:gridCol>
                <a:gridCol w="6015038">
                  <a:extLst>
                    <a:ext uri="{9D8B030D-6E8A-4147-A177-3AD203B41FA5}">
                      <a16:colId xmlns:a16="http://schemas.microsoft.com/office/drawing/2014/main" xmlns="" val="2501947910"/>
                    </a:ext>
                  </a:extLst>
                </a:gridCol>
                <a:gridCol w="9043988">
                  <a:extLst>
                    <a:ext uri="{9D8B030D-6E8A-4147-A177-3AD203B41FA5}">
                      <a16:colId xmlns:a16="http://schemas.microsoft.com/office/drawing/2014/main" xmlns="" val="953785717"/>
                    </a:ext>
                  </a:extLst>
                </a:gridCol>
              </a:tblGrid>
              <a:tr h="629380">
                <a:tc>
                  <a:txBody>
                    <a:bodyPr/>
                    <a:lstStyle/>
                    <a:p>
                      <a:r>
                        <a:rPr lang="en-IN" sz="3500" dirty="0">
                          <a:latin typeface="Arial Narrow" panose="020B0606020202030204" pitchFamily="34" charset="0"/>
                        </a:rPr>
                        <a:t>Date / Period</a:t>
                      </a:r>
                    </a:p>
                  </a:txBody>
                  <a:tcPr marL="95980" marR="95980" marT="47990" marB="47990" anchor="ctr">
                    <a:solidFill>
                      <a:srgbClr val="CC914D"/>
                    </a:solidFill>
                  </a:tcPr>
                </a:tc>
                <a:tc>
                  <a:txBody>
                    <a:bodyPr/>
                    <a:lstStyle/>
                    <a:p>
                      <a:r>
                        <a:rPr lang="en-IN" sz="3500" dirty="0">
                          <a:latin typeface="Arial Narrow" panose="020B0606020202030204" pitchFamily="34" charset="0"/>
                        </a:rPr>
                        <a:t>Amendment / Change</a:t>
                      </a:r>
                    </a:p>
                  </a:txBody>
                  <a:tcPr marL="95980" marR="95980" marT="47990" marB="47990" anchor="ctr">
                    <a:solidFill>
                      <a:srgbClr val="CC914D"/>
                    </a:solidFill>
                  </a:tcPr>
                </a:tc>
                <a:tc>
                  <a:txBody>
                    <a:bodyPr/>
                    <a:lstStyle/>
                    <a:p>
                      <a:r>
                        <a:rPr lang="en-IN" sz="3500" dirty="0">
                          <a:latin typeface="Arial Narrow" panose="020B0606020202030204" pitchFamily="34" charset="0"/>
                        </a:rPr>
                        <a:t>Details</a:t>
                      </a:r>
                    </a:p>
                  </a:txBody>
                  <a:tcPr marL="95980" marR="95980" marT="47990" marB="47990" anchor="ctr">
                    <a:solidFill>
                      <a:srgbClr val="CC914D"/>
                    </a:solidFill>
                  </a:tcPr>
                </a:tc>
                <a:extLst>
                  <a:ext uri="{0D108BD9-81ED-4DB2-BD59-A6C34878D82A}">
                    <a16:rowId xmlns:a16="http://schemas.microsoft.com/office/drawing/2014/main" xmlns="" val="3258924876"/>
                  </a:ext>
                </a:extLst>
              </a:tr>
              <a:tr h="959795">
                <a:tc>
                  <a:txBody>
                    <a:bodyPr/>
                    <a:lstStyle/>
                    <a:p>
                      <a:r>
                        <a:rPr lang="en-IN" sz="2500" dirty="0">
                          <a:latin typeface="Arial Narrow" panose="020B0606020202030204" pitchFamily="34" charset="0"/>
                        </a:rPr>
                        <a:t>Jul, 2017</a:t>
                      </a:r>
                    </a:p>
                  </a:txBody>
                  <a:tcPr marL="95980" marR="95980" marT="47990" marB="47990" anchor="ctr"/>
                </a:tc>
                <a:tc>
                  <a:txBody>
                    <a:bodyPr/>
                    <a:lstStyle/>
                    <a:p>
                      <a:r>
                        <a:rPr lang="en-IN" sz="2500" dirty="0">
                          <a:latin typeface="Arial Narrow" panose="020B0606020202030204" pitchFamily="34" charset="0"/>
                        </a:rPr>
                        <a:t>Initial Launch of Scheme</a:t>
                      </a:r>
                    </a:p>
                    <a:p>
                      <a:r>
                        <a:rPr lang="en-IN" sz="2500" dirty="0">
                          <a:latin typeface="Arial Narrow" panose="020B0606020202030204" pitchFamily="34" charset="0"/>
                        </a:rPr>
                        <a:t>Notification No. 03/2017-Central Tax</a:t>
                      </a:r>
                      <a:endParaRPr lang="en-IN" sz="2500" i="1"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For manufacturers, traders, and restaurants (not serving alcohol). Turnover limit: ₹75 Lakhs (₹50 Lakhs for NE states).</a:t>
                      </a:r>
                    </a:p>
                  </a:txBody>
                  <a:tcPr marL="95980" marR="95980" marT="47990" marB="47990" anchor="ctr"/>
                </a:tc>
                <a:extLst>
                  <a:ext uri="{0D108BD9-81ED-4DB2-BD59-A6C34878D82A}">
                    <a16:rowId xmlns:a16="http://schemas.microsoft.com/office/drawing/2014/main" xmlns="" val="1368976051"/>
                  </a:ext>
                </a:extLst>
              </a:tr>
              <a:tr h="959795">
                <a:tc>
                  <a:txBody>
                    <a:bodyPr/>
                    <a:lstStyle/>
                    <a:p>
                      <a:r>
                        <a:rPr lang="en-IN" sz="2500" dirty="0">
                          <a:latin typeface="Arial Narrow" panose="020B0606020202030204" pitchFamily="34" charset="0"/>
                        </a:rPr>
                        <a:t>Apr 1, 2019</a:t>
                      </a:r>
                    </a:p>
                  </a:txBody>
                  <a:tcPr marL="95980" marR="95980" marT="47990" marB="47990" anchor="ctr"/>
                </a:tc>
                <a:tc>
                  <a:txBody>
                    <a:bodyPr/>
                    <a:lstStyle/>
                    <a:p>
                      <a:r>
                        <a:rPr lang="en-US" sz="2500" dirty="0">
                          <a:latin typeface="Arial Narrow" panose="020B0606020202030204" pitchFamily="34" charset="0"/>
                        </a:rPr>
                        <a:t>Inclusion of Service Providers (New Scheme)</a:t>
                      </a:r>
                    </a:p>
                    <a:p>
                      <a:r>
                        <a:rPr lang="en-US" sz="2500" dirty="0">
                          <a:latin typeface="Arial Narrow" panose="020B0606020202030204" pitchFamily="34" charset="0"/>
                        </a:rPr>
                        <a:t>Notification No. 01/2018- Central Tax</a:t>
                      </a:r>
                      <a:endParaRPr lang="en-US" sz="2500" i="1"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Sec 10(2A): Optional Composition for service providers with turnover ≤ ₹50 Lakhs. Tax @ 6% (3% + 3%).</a:t>
                      </a:r>
                    </a:p>
                  </a:txBody>
                  <a:tcPr marL="95980" marR="95980" marT="47990" marB="47990" anchor="ctr"/>
                </a:tc>
                <a:extLst>
                  <a:ext uri="{0D108BD9-81ED-4DB2-BD59-A6C34878D82A}">
                    <a16:rowId xmlns:a16="http://schemas.microsoft.com/office/drawing/2014/main" xmlns="" val="27383951"/>
                  </a:ext>
                </a:extLst>
              </a:tr>
              <a:tr h="857980">
                <a:tc>
                  <a:txBody>
                    <a:bodyPr/>
                    <a:lstStyle/>
                    <a:p>
                      <a:r>
                        <a:rPr lang="en-IN" sz="2500" dirty="0">
                          <a:latin typeface="Arial Narrow" panose="020B0606020202030204" pitchFamily="34" charset="0"/>
                        </a:rPr>
                        <a:t>FY 2019–20</a:t>
                      </a:r>
                    </a:p>
                  </a:txBody>
                  <a:tcPr marL="95980" marR="95980" marT="47990" marB="47990" anchor="ctr"/>
                </a:tc>
                <a:tc>
                  <a:txBody>
                    <a:bodyPr/>
                    <a:lstStyle/>
                    <a:p>
                      <a:r>
                        <a:rPr lang="en-IN" sz="2500" dirty="0">
                          <a:latin typeface="Arial Narrow" panose="020B0606020202030204" pitchFamily="34" charset="0"/>
                        </a:rPr>
                        <a:t>Turnover Limit Increased</a:t>
                      </a:r>
                    </a:p>
                    <a:p>
                      <a:r>
                        <a:rPr lang="en-IN" sz="2500" dirty="0">
                          <a:latin typeface="Arial Narrow" panose="020B0606020202030204" pitchFamily="34" charset="0"/>
                        </a:rPr>
                        <a:t>Notification No. 14/2019 – Central Tax</a:t>
                      </a:r>
                      <a:endParaRPr lang="en-IN" sz="2500" i="1"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From ₹1 Cr to ₹1.5 Cr (₹75 Lakhs for NE/Hill states) for traders/manufacturers/restaurants.</a:t>
                      </a:r>
                    </a:p>
                  </a:txBody>
                  <a:tcPr marL="95980" marR="95980" marT="47990" marB="47990" anchor="ctr"/>
                </a:tc>
                <a:extLst>
                  <a:ext uri="{0D108BD9-81ED-4DB2-BD59-A6C34878D82A}">
                    <a16:rowId xmlns:a16="http://schemas.microsoft.com/office/drawing/2014/main" xmlns="" val="915132972"/>
                  </a:ext>
                </a:extLst>
              </a:tr>
              <a:tr h="857980">
                <a:tc>
                  <a:txBody>
                    <a:bodyPr/>
                    <a:lstStyle/>
                    <a:p>
                      <a:r>
                        <a:rPr lang="en-IN" sz="2500" dirty="0">
                          <a:latin typeface="Arial Narrow" panose="020B0606020202030204" pitchFamily="34" charset="0"/>
                        </a:rPr>
                        <a:t>Feb 2019</a:t>
                      </a:r>
                    </a:p>
                  </a:txBody>
                  <a:tcPr marL="95980" marR="95980" marT="47990" marB="47990" anchor="ctr"/>
                </a:tc>
                <a:tc>
                  <a:txBody>
                    <a:bodyPr/>
                    <a:lstStyle/>
                    <a:p>
                      <a:r>
                        <a:rPr lang="en-IN" sz="2500" dirty="0">
                          <a:latin typeface="Arial Narrow" panose="020B0606020202030204" pitchFamily="34" charset="0"/>
                        </a:rPr>
                        <a:t>Mixed Supply Allowed</a:t>
                      </a:r>
                    </a:p>
                    <a:p>
                      <a:r>
                        <a:rPr lang="en-IN" sz="2500" dirty="0">
                          <a:latin typeface="Arial Narrow" panose="020B0606020202030204" pitchFamily="34" charset="0"/>
                        </a:rPr>
                        <a:t>Section 10(1)(b) of CGST Act, 2017.</a:t>
                      </a:r>
                      <a:endParaRPr lang="en-IN" sz="2500" b="0" i="1"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Service supply allowed up to 10% of turnover or ₹5 Lakhs (whichever higher).</a:t>
                      </a:r>
                    </a:p>
                  </a:txBody>
                  <a:tcPr marL="95980" marR="95980" marT="47990" marB="47990" anchor="ctr"/>
                </a:tc>
                <a:extLst>
                  <a:ext uri="{0D108BD9-81ED-4DB2-BD59-A6C34878D82A}">
                    <a16:rowId xmlns:a16="http://schemas.microsoft.com/office/drawing/2014/main" xmlns="" val="3847046738"/>
                  </a:ext>
                </a:extLst>
              </a:tr>
              <a:tr h="857980">
                <a:tc>
                  <a:txBody>
                    <a:bodyPr/>
                    <a:lstStyle/>
                    <a:p>
                      <a:r>
                        <a:rPr lang="en-IN" sz="2500" dirty="0">
                          <a:latin typeface="Arial Narrow" panose="020B0606020202030204" pitchFamily="34" charset="0"/>
                        </a:rPr>
                        <a:t>FY 2019–20</a:t>
                      </a:r>
                    </a:p>
                  </a:txBody>
                  <a:tcPr marL="95980" marR="95980" marT="47990" marB="47990" anchor="ctr"/>
                </a:tc>
                <a:tc>
                  <a:txBody>
                    <a:bodyPr/>
                    <a:lstStyle/>
                    <a:p>
                      <a:r>
                        <a:rPr lang="en-IN" sz="2500" dirty="0">
                          <a:latin typeface="Arial Narrow" panose="020B0606020202030204" pitchFamily="34" charset="0"/>
                        </a:rPr>
                        <a:t>Return Format Change</a:t>
                      </a:r>
                    </a:p>
                    <a:p>
                      <a:r>
                        <a:rPr lang="en-IN" sz="2500" dirty="0">
                          <a:latin typeface="Arial Narrow" panose="020B0606020202030204" pitchFamily="34" charset="0"/>
                        </a:rPr>
                        <a:t>Notification No. 02/2019</a:t>
                      </a:r>
                      <a:endParaRPr lang="en-IN" sz="2500" i="1"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GSTR-4 made annual. Introduced CMP-08 for quarterly tax payment.</a:t>
                      </a:r>
                    </a:p>
                  </a:txBody>
                  <a:tcPr marL="95980" marR="95980" marT="47990" marB="47990" anchor="ctr"/>
                </a:tc>
                <a:extLst>
                  <a:ext uri="{0D108BD9-81ED-4DB2-BD59-A6C34878D82A}">
                    <a16:rowId xmlns:a16="http://schemas.microsoft.com/office/drawing/2014/main" xmlns="" val="3113634339"/>
                  </a:ext>
                </a:extLst>
              </a:tr>
              <a:tr h="959795">
                <a:tc>
                  <a:txBody>
                    <a:bodyPr/>
                    <a:lstStyle/>
                    <a:p>
                      <a:r>
                        <a:rPr lang="en-US" sz="2500" dirty="0">
                          <a:latin typeface="Arial Narrow" panose="020B0606020202030204" pitchFamily="34" charset="0"/>
                        </a:rPr>
                        <a:t>2023 (Council 50th/51st Meet)</a:t>
                      </a:r>
                    </a:p>
                  </a:txBody>
                  <a:tcPr marL="95980" marR="95980" marT="47990" marB="47990" anchor="ctr"/>
                </a:tc>
                <a:tc>
                  <a:txBody>
                    <a:bodyPr/>
                    <a:lstStyle/>
                    <a:p>
                      <a:r>
                        <a:rPr lang="en-IN" sz="2500" dirty="0">
                          <a:latin typeface="Arial Narrow" panose="020B0606020202030204" pitchFamily="34" charset="0"/>
                        </a:rPr>
                        <a:t>E-commerce Composition Proposal</a:t>
                      </a:r>
                    </a:p>
                  </a:txBody>
                  <a:tcPr marL="95980" marR="95980" marT="47990" marB="47990" anchor="ctr"/>
                </a:tc>
                <a:tc>
                  <a:txBody>
                    <a:bodyPr/>
                    <a:lstStyle/>
                    <a:p>
                      <a:r>
                        <a:rPr lang="en-US" sz="2500" dirty="0">
                          <a:latin typeface="Arial Narrow" panose="020B0606020202030204" pitchFamily="34" charset="0"/>
                        </a:rPr>
                        <a:t>Proposed to allow composition dealers to sell via e-commerce platforms </a:t>
                      </a:r>
                    </a:p>
                  </a:txBody>
                  <a:tcPr marL="95980" marR="95980" marT="47990" marB="47990" anchor="ctr"/>
                </a:tc>
                <a:extLst>
                  <a:ext uri="{0D108BD9-81ED-4DB2-BD59-A6C34878D82A}">
                    <a16:rowId xmlns:a16="http://schemas.microsoft.com/office/drawing/2014/main" xmlns="" val="2935758946"/>
                  </a:ext>
                </a:extLst>
              </a:tr>
              <a:tr h="959795">
                <a:tc>
                  <a:txBody>
                    <a:bodyPr/>
                    <a:lstStyle/>
                    <a:p>
                      <a:r>
                        <a:rPr lang="en-US" sz="2500" dirty="0">
                          <a:latin typeface="Arial Narrow" panose="020B0606020202030204" pitchFamily="34" charset="0"/>
                        </a:rPr>
                        <a:t>2025 (16 Jan, 2025)</a:t>
                      </a:r>
                      <a:endParaRPr lang="en-IN" sz="2500"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RCM on Immovable Rent</a:t>
                      </a:r>
                      <a:endParaRPr lang="en-IN" sz="2500" dirty="0">
                        <a:latin typeface="Arial Narrow" panose="020B0606020202030204" pitchFamily="34" charset="0"/>
                      </a:endParaRPr>
                    </a:p>
                  </a:txBody>
                  <a:tcPr marL="95980" marR="95980" marT="47990" marB="47990" anchor="ctr"/>
                </a:tc>
                <a:tc>
                  <a:txBody>
                    <a:bodyPr/>
                    <a:lstStyle/>
                    <a:p>
                      <a:r>
                        <a:rPr lang="en-US" sz="2500" dirty="0">
                          <a:latin typeface="Arial Narrow" panose="020B0606020202030204" pitchFamily="34" charset="0"/>
                        </a:rPr>
                        <a:t>This amendment excludes composition taxpayers from RCM for renting immovable property.</a:t>
                      </a:r>
                    </a:p>
                  </a:txBody>
                  <a:tcPr marL="95980" marR="95980" marT="47990" marB="47990" anchor="ctr"/>
                </a:tc>
                <a:extLst>
                  <a:ext uri="{0D108BD9-81ED-4DB2-BD59-A6C34878D82A}">
                    <a16:rowId xmlns:a16="http://schemas.microsoft.com/office/drawing/2014/main" xmlns="" val="2455565460"/>
                  </a:ext>
                </a:extLst>
              </a:tr>
              <a:tr h="959795">
                <a:tc>
                  <a:txBody>
                    <a:bodyPr/>
                    <a:lstStyle/>
                    <a:p>
                      <a:r>
                        <a:rPr lang="en-IN" sz="2500" dirty="0">
                          <a:latin typeface="Arial Narrow" panose="020B0606020202030204" pitchFamily="34" charset="0"/>
                        </a:rPr>
                        <a:t>Ongoing</a:t>
                      </a:r>
                    </a:p>
                  </a:txBody>
                  <a:tcPr marL="95980" marR="95980" marT="47990" marB="47990" anchor="ctr"/>
                </a:tc>
                <a:tc>
                  <a:txBody>
                    <a:bodyPr/>
                    <a:lstStyle/>
                    <a:p>
                      <a:r>
                        <a:rPr lang="en-IN" sz="2500" dirty="0">
                          <a:latin typeface="Arial Narrow" panose="020B0606020202030204" pitchFamily="34" charset="0"/>
                        </a:rPr>
                        <a:t>Monitoring Enhancements</a:t>
                      </a:r>
                    </a:p>
                  </a:txBody>
                  <a:tcPr marL="95980" marR="95980" marT="47990" marB="47990" anchor="ctr"/>
                </a:tc>
                <a:tc>
                  <a:txBody>
                    <a:bodyPr/>
                    <a:lstStyle/>
                    <a:p>
                      <a:r>
                        <a:rPr lang="en-US" sz="2500" dirty="0">
                          <a:latin typeface="Arial Narrow" panose="020B0606020202030204" pitchFamily="34" charset="0"/>
                        </a:rPr>
                        <a:t>Auto withdrawal for breach of conditions. CMP-05/06/07 used for show cause, response, and order.</a:t>
                      </a:r>
                    </a:p>
                  </a:txBody>
                  <a:tcPr marL="95980" marR="95980" marT="47990" marB="47990" anchor="ctr"/>
                </a:tc>
                <a:extLst>
                  <a:ext uri="{0D108BD9-81ED-4DB2-BD59-A6C34878D82A}">
                    <a16:rowId xmlns:a16="http://schemas.microsoft.com/office/drawing/2014/main" xmlns="" val="698891317"/>
                  </a:ext>
                </a:extLst>
              </a:tr>
            </a:tbl>
          </a:graphicData>
        </a:graphic>
      </p:graphicFrame>
    </p:spTree>
    <p:extLst>
      <p:ext uri="{BB962C8B-B14F-4D97-AF65-F5344CB8AC3E}">
        <p14:creationId xmlns:p14="http://schemas.microsoft.com/office/powerpoint/2010/main" val="38020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38487BA-F197-D513-8B10-66BD673F7BD2}"/>
              </a:ext>
            </a:extLst>
          </p:cNvPr>
          <p:cNvGraphicFramePr>
            <a:graphicFrameLocks noGrp="1"/>
          </p:cNvGraphicFramePr>
          <p:nvPr>
            <p:extLst>
              <p:ext uri="{D42A27DB-BD31-4B8C-83A1-F6EECF244321}">
                <p14:modId xmlns:p14="http://schemas.microsoft.com/office/powerpoint/2010/main" val="3668222397"/>
              </p:ext>
            </p:extLst>
          </p:nvPr>
        </p:nvGraphicFramePr>
        <p:xfrm>
          <a:off x="1258094" y="2343150"/>
          <a:ext cx="15771811" cy="5791200"/>
        </p:xfrm>
        <a:graphic>
          <a:graphicData uri="http://schemas.openxmlformats.org/drawingml/2006/table">
            <a:tbl>
              <a:tblPr firstRow="1">
                <a:tableStyleId>{FABFCF23-3B69-468F-B69F-88F6DE6A72F2}</a:tableStyleId>
              </a:tblPr>
              <a:tblGrid>
                <a:gridCol w="2785268">
                  <a:extLst>
                    <a:ext uri="{9D8B030D-6E8A-4147-A177-3AD203B41FA5}">
                      <a16:colId xmlns:a16="http://schemas.microsoft.com/office/drawing/2014/main" xmlns="" val="3697023269"/>
                    </a:ext>
                  </a:extLst>
                </a:gridCol>
                <a:gridCol w="3343275">
                  <a:extLst>
                    <a:ext uri="{9D8B030D-6E8A-4147-A177-3AD203B41FA5}">
                      <a16:colId xmlns:a16="http://schemas.microsoft.com/office/drawing/2014/main" xmlns="" val="2355863224"/>
                    </a:ext>
                  </a:extLst>
                </a:gridCol>
                <a:gridCol w="2543175">
                  <a:extLst>
                    <a:ext uri="{9D8B030D-6E8A-4147-A177-3AD203B41FA5}">
                      <a16:colId xmlns:a16="http://schemas.microsoft.com/office/drawing/2014/main" xmlns="" val="205461553"/>
                    </a:ext>
                  </a:extLst>
                </a:gridCol>
                <a:gridCol w="7100093">
                  <a:extLst>
                    <a:ext uri="{9D8B030D-6E8A-4147-A177-3AD203B41FA5}">
                      <a16:colId xmlns:a16="http://schemas.microsoft.com/office/drawing/2014/main" xmlns="" val="2383895557"/>
                    </a:ext>
                  </a:extLst>
                </a:gridCol>
              </a:tblGrid>
              <a:tr h="647700">
                <a:tc>
                  <a:txBody>
                    <a:bodyPr/>
                    <a:lstStyle/>
                    <a:p>
                      <a:r>
                        <a:rPr lang="en-IN" sz="3500" dirty="0">
                          <a:latin typeface="Arial Narrow" panose="020B0606020202030204" pitchFamily="34" charset="0"/>
                        </a:rPr>
                        <a:t>Period</a:t>
                      </a:r>
                    </a:p>
                  </a:txBody>
                  <a:tcPr marL="114300" marR="114300" marT="57150" marB="57150" anchor="ctr">
                    <a:solidFill>
                      <a:srgbClr val="CC914D"/>
                    </a:solidFill>
                  </a:tcPr>
                </a:tc>
                <a:tc>
                  <a:txBody>
                    <a:bodyPr/>
                    <a:lstStyle/>
                    <a:p>
                      <a:r>
                        <a:rPr lang="en-IN" sz="3500" dirty="0">
                          <a:latin typeface="Arial Narrow" panose="020B0606020202030204" pitchFamily="34" charset="0"/>
                        </a:rPr>
                        <a:t>Form Name</a:t>
                      </a:r>
                    </a:p>
                  </a:txBody>
                  <a:tcPr marL="114300" marR="114300" marT="57150" marB="57150" anchor="ctr">
                    <a:solidFill>
                      <a:srgbClr val="CC914D"/>
                    </a:solidFill>
                  </a:tcPr>
                </a:tc>
                <a:tc>
                  <a:txBody>
                    <a:bodyPr/>
                    <a:lstStyle/>
                    <a:p>
                      <a:r>
                        <a:rPr lang="en-IN" sz="3500" dirty="0">
                          <a:latin typeface="Arial Narrow" panose="020B0606020202030204" pitchFamily="34" charset="0"/>
                        </a:rPr>
                        <a:t>Type</a:t>
                      </a:r>
                    </a:p>
                  </a:txBody>
                  <a:tcPr marL="114300" marR="114300" marT="57150" marB="57150" anchor="ctr">
                    <a:solidFill>
                      <a:srgbClr val="CC914D"/>
                    </a:solidFill>
                  </a:tcPr>
                </a:tc>
                <a:tc>
                  <a:txBody>
                    <a:bodyPr/>
                    <a:lstStyle/>
                    <a:p>
                      <a:r>
                        <a:rPr lang="en-IN" sz="3500" dirty="0">
                          <a:latin typeface="Arial Narrow" panose="020B0606020202030204" pitchFamily="34" charset="0"/>
                        </a:rPr>
                        <a:t>Details</a:t>
                      </a:r>
                    </a:p>
                  </a:txBody>
                  <a:tcPr marL="114300" marR="114300" marT="57150" marB="57150" anchor="ctr">
                    <a:solidFill>
                      <a:srgbClr val="CC914D"/>
                    </a:solidFill>
                  </a:tcPr>
                </a:tc>
                <a:extLst>
                  <a:ext uri="{0D108BD9-81ED-4DB2-BD59-A6C34878D82A}">
                    <a16:rowId xmlns:a16="http://schemas.microsoft.com/office/drawing/2014/main" xmlns="" val="416775008"/>
                  </a:ext>
                </a:extLst>
              </a:tr>
              <a:tr h="1828800">
                <a:tc>
                  <a:txBody>
                    <a:bodyPr/>
                    <a:lstStyle/>
                    <a:p>
                      <a:r>
                        <a:rPr lang="en-IN" sz="2500" dirty="0">
                          <a:latin typeface="Arial Narrow" panose="020B0606020202030204" pitchFamily="34" charset="0"/>
                        </a:rPr>
                        <a:t>Jul 2017 – Mar 2019</a:t>
                      </a:r>
                    </a:p>
                  </a:txBody>
                  <a:tcPr marL="114300" marR="114300" marT="57150" marB="57150" anchor="ctr"/>
                </a:tc>
                <a:tc>
                  <a:txBody>
                    <a:bodyPr/>
                    <a:lstStyle/>
                    <a:p>
                      <a:r>
                        <a:rPr lang="en-IN" sz="2500" dirty="0">
                          <a:latin typeface="Arial Narrow" panose="020B0606020202030204" pitchFamily="34" charset="0"/>
                        </a:rPr>
                        <a:t>GSTR-4 (Quarterly Return)</a:t>
                      </a:r>
                    </a:p>
                  </a:txBody>
                  <a:tcPr marL="114300" marR="114300" marT="57150" marB="57150" anchor="ctr"/>
                </a:tc>
                <a:tc>
                  <a:txBody>
                    <a:bodyPr/>
                    <a:lstStyle/>
                    <a:p>
                      <a:r>
                        <a:rPr lang="en-IN" sz="2500" dirty="0">
                          <a:latin typeface="Arial Narrow" panose="020B0606020202030204" pitchFamily="34" charset="0"/>
                        </a:rPr>
                        <a:t>Quarterly Return</a:t>
                      </a:r>
                    </a:p>
                  </a:txBody>
                  <a:tcPr marL="114300" marR="114300" marT="57150" marB="57150" anchor="ctr"/>
                </a:tc>
                <a:tc>
                  <a:txBody>
                    <a:bodyPr/>
                    <a:lstStyle/>
                    <a:p>
                      <a:r>
                        <a:rPr lang="en-US" sz="2500" dirty="0">
                          <a:latin typeface="Arial Narrow" panose="020B0606020202030204" pitchFamily="34" charset="0"/>
                        </a:rPr>
                        <a:t>Composition taxpayers filed quarterly GSTR-4 with invoice-wise details of inward supplies and summary of outward supplies.</a:t>
                      </a:r>
                    </a:p>
                  </a:txBody>
                  <a:tcPr marL="114300" marR="114300" marT="57150" marB="57150" anchor="ctr"/>
                </a:tc>
                <a:extLst>
                  <a:ext uri="{0D108BD9-81ED-4DB2-BD59-A6C34878D82A}">
                    <a16:rowId xmlns:a16="http://schemas.microsoft.com/office/drawing/2014/main" xmlns="" val="1617502786"/>
                  </a:ext>
                </a:extLst>
              </a:tr>
              <a:tr h="1485900">
                <a:tc>
                  <a:txBody>
                    <a:bodyPr/>
                    <a:lstStyle/>
                    <a:p>
                      <a:r>
                        <a:rPr lang="en-IN" sz="2500" dirty="0">
                          <a:latin typeface="Arial Narrow" panose="020B0606020202030204" pitchFamily="34" charset="0"/>
                        </a:rPr>
                        <a:t>FY 2019–20 Onwards</a:t>
                      </a:r>
                    </a:p>
                  </a:txBody>
                  <a:tcPr marL="114300" marR="114300" marT="57150" marB="57150" anchor="ctr"/>
                </a:tc>
                <a:tc>
                  <a:txBody>
                    <a:bodyPr/>
                    <a:lstStyle/>
                    <a:p>
                      <a:r>
                        <a:rPr lang="en-IN" sz="2500" dirty="0">
                          <a:latin typeface="Arial Narrow" panose="020B0606020202030204" pitchFamily="34" charset="0"/>
                        </a:rPr>
                        <a:t>GSTR-4 (Annual Return)</a:t>
                      </a:r>
                    </a:p>
                  </a:txBody>
                  <a:tcPr marL="114300" marR="114300" marT="57150" marB="57150" anchor="ctr"/>
                </a:tc>
                <a:tc>
                  <a:txBody>
                    <a:bodyPr/>
                    <a:lstStyle/>
                    <a:p>
                      <a:r>
                        <a:rPr lang="en-IN" sz="2500" dirty="0">
                          <a:latin typeface="Arial Narrow" panose="020B0606020202030204" pitchFamily="34" charset="0"/>
                        </a:rPr>
                        <a:t>Annual Return</a:t>
                      </a:r>
                    </a:p>
                  </a:txBody>
                  <a:tcPr marL="114300" marR="114300" marT="57150" marB="57150" anchor="ctr"/>
                </a:tc>
                <a:tc>
                  <a:txBody>
                    <a:bodyPr/>
                    <a:lstStyle/>
                    <a:p>
                      <a:r>
                        <a:rPr lang="en-US" sz="2500" dirty="0">
                          <a:latin typeface="Arial Narrow" panose="020B0606020202030204" pitchFamily="34" charset="0"/>
                        </a:rPr>
                        <a:t>From FY 2019-20, GSTR-4 was converted to annual return. Summary details only. No invoice-wise reporting.</a:t>
                      </a:r>
                    </a:p>
                  </a:txBody>
                  <a:tcPr marL="114300" marR="114300" marT="57150" marB="57150" anchor="ctr"/>
                </a:tc>
                <a:extLst>
                  <a:ext uri="{0D108BD9-81ED-4DB2-BD59-A6C34878D82A}">
                    <a16:rowId xmlns:a16="http://schemas.microsoft.com/office/drawing/2014/main" xmlns="" val="1400383332"/>
                  </a:ext>
                </a:extLst>
              </a:tr>
              <a:tr h="1828800">
                <a:tc>
                  <a:txBody>
                    <a:bodyPr/>
                    <a:lstStyle/>
                    <a:p>
                      <a:endParaRPr lang="en-IN" sz="2500" dirty="0">
                        <a:latin typeface="Arial Narrow" panose="020B0606020202030204" pitchFamily="34" charset="0"/>
                      </a:endParaRPr>
                    </a:p>
                  </a:txBody>
                  <a:tcPr marL="114300" marR="114300" marT="57150" marB="57150" anchor="ctr"/>
                </a:tc>
                <a:tc>
                  <a:txBody>
                    <a:bodyPr/>
                    <a:lstStyle/>
                    <a:p>
                      <a:r>
                        <a:rPr lang="en-IN" sz="2500" dirty="0">
                          <a:latin typeface="Arial Narrow" panose="020B0606020202030204" pitchFamily="34" charset="0"/>
                        </a:rPr>
                        <a:t>CMP-08 Introduced</a:t>
                      </a:r>
                    </a:p>
                  </a:txBody>
                  <a:tcPr marL="114300" marR="114300" marT="57150" marB="57150" anchor="ctr"/>
                </a:tc>
                <a:tc>
                  <a:txBody>
                    <a:bodyPr/>
                    <a:lstStyle/>
                    <a:p>
                      <a:r>
                        <a:rPr lang="en-IN" sz="2500" dirty="0">
                          <a:latin typeface="Arial Narrow" panose="020B0606020202030204" pitchFamily="34" charset="0"/>
                        </a:rPr>
                        <a:t>Quarterly Payment</a:t>
                      </a:r>
                    </a:p>
                  </a:txBody>
                  <a:tcPr marL="114300" marR="114300" marT="57150" marB="57150" anchor="ctr"/>
                </a:tc>
                <a:tc>
                  <a:txBody>
                    <a:bodyPr/>
                    <a:lstStyle/>
                    <a:p>
                      <a:r>
                        <a:rPr lang="en-US" sz="2500" dirty="0">
                          <a:latin typeface="Arial Narrow" panose="020B0606020202030204" pitchFamily="34" charset="0"/>
                        </a:rPr>
                        <a:t>New Form CMP-08 introduced for quarterly tax payment in place of old GSTR-4. Due by 18th of next month after quarter-end.</a:t>
                      </a:r>
                    </a:p>
                  </a:txBody>
                  <a:tcPr marL="114300" marR="114300" marT="57150" marB="57150" anchor="ctr"/>
                </a:tc>
                <a:extLst>
                  <a:ext uri="{0D108BD9-81ED-4DB2-BD59-A6C34878D82A}">
                    <a16:rowId xmlns:a16="http://schemas.microsoft.com/office/drawing/2014/main" xmlns="" val="1237065631"/>
                  </a:ext>
                </a:extLst>
              </a:tr>
            </a:tbl>
          </a:graphicData>
        </a:graphic>
      </p:graphicFrame>
      <p:sp>
        <p:nvSpPr>
          <p:cNvPr id="3" name="Text 0">
            <a:extLst>
              <a:ext uri="{FF2B5EF4-FFF2-40B4-BE49-F238E27FC236}">
                <a16:creationId xmlns:a16="http://schemas.microsoft.com/office/drawing/2014/main" xmlns="" id="{4084E611-DF29-1F22-B28A-ABF3656BE604}"/>
              </a:ext>
            </a:extLst>
          </p:cNvPr>
          <p:cNvSpPr/>
          <p:nvPr/>
        </p:nvSpPr>
        <p:spPr>
          <a:xfrm>
            <a:off x="3440535" y="822803"/>
            <a:ext cx="11406931" cy="885974"/>
          </a:xfrm>
          <a:prstGeom prst="rect">
            <a:avLst/>
          </a:prstGeom>
          <a:noFill/>
          <a:ln/>
        </p:spPr>
        <p:txBody>
          <a:bodyPr wrap="none" lIns="0" tIns="0" rIns="0" bIns="0" rtlCol="0" anchor="t"/>
          <a:lstStyle/>
          <a:p>
            <a:pPr algn="ctr">
              <a:lnSpc>
                <a:spcPts val="6938"/>
              </a:lnSpc>
            </a:pPr>
            <a:r>
              <a:rPr lang="en-US" sz="5563" b="1" dirty="0">
                <a:solidFill>
                  <a:schemeClr val="bg1"/>
                </a:solidFill>
                <a:latin typeface="Brygada 1918 Semi Bold" pitchFamily="34" charset="0"/>
                <a:ea typeface="Brygada 1918 Semi Bold" pitchFamily="34" charset="-122"/>
              </a:rPr>
              <a:t>History of GSTR- 4 – Composition Scheme Return</a:t>
            </a:r>
          </a:p>
        </p:txBody>
      </p:sp>
    </p:spTree>
    <p:extLst>
      <p:ext uri="{BB962C8B-B14F-4D97-AF65-F5344CB8AC3E}">
        <p14:creationId xmlns:p14="http://schemas.microsoft.com/office/powerpoint/2010/main" val="27467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015160-B486-672E-4C1D-B2306D059EE3}"/>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17276" y="2163554"/>
            <a:ext cx="5549663" cy="7186613"/>
          </a:xfrm>
          <a:prstGeom prst="rect">
            <a:avLst/>
          </a:prstGeom>
        </p:spPr>
      </p:pic>
      <p:sp>
        <p:nvSpPr>
          <p:cNvPr id="12" name="Text 1">
            <a:extLst>
              <a:ext uri="{FF2B5EF4-FFF2-40B4-BE49-F238E27FC236}">
                <a16:creationId xmlns:a16="http://schemas.microsoft.com/office/drawing/2014/main" xmlns="" id="{4E9A431C-7C67-AEB5-31BA-94A8793709DC}"/>
              </a:ext>
            </a:extLst>
          </p:cNvPr>
          <p:cNvSpPr/>
          <p:nvPr/>
        </p:nvSpPr>
        <p:spPr>
          <a:xfrm>
            <a:off x="7265191" y="3486151"/>
            <a:ext cx="9445526" cy="453629"/>
          </a:xfrm>
          <a:prstGeom prst="rect">
            <a:avLst/>
          </a:prstGeom>
          <a:noFill/>
          <a:ln/>
        </p:spPr>
        <p:txBody>
          <a:bodyPr wrap="none" lIns="0" tIns="0" rIns="0" bIns="0" rtlCol="0" anchor="t"/>
          <a:lstStyle/>
          <a:p>
            <a:pPr algn="ctr">
              <a:lnSpc>
                <a:spcPts val="3563"/>
              </a:lnSpc>
            </a:pPr>
            <a:r>
              <a:rPr lang="en-US" sz="3500" dirty="0">
                <a:solidFill>
                  <a:schemeClr val="bg1">
                    <a:lumMod val="85000"/>
                  </a:schemeClr>
                </a:solidFill>
                <a:latin typeface="Footlight MT Light" panose="0204060206030A020304" pitchFamily="18" charset="0"/>
                <a:ea typeface="Brygada 1918" pitchFamily="34" charset="-122"/>
                <a:cs typeface="Times New Roman" panose="02020603050405020304" pitchFamily="18" charset="0"/>
              </a:rPr>
              <a:t>Thank you for your valuable time and insightful engagement.</a:t>
            </a:r>
          </a:p>
          <a:p>
            <a:pPr algn="ctr">
              <a:lnSpc>
                <a:spcPts val="3563"/>
              </a:lnSpc>
            </a:pPr>
            <a:r>
              <a:rPr lang="en-US" sz="3500" dirty="0">
                <a:solidFill>
                  <a:schemeClr val="bg1">
                    <a:lumMod val="85000"/>
                  </a:schemeClr>
                </a:solidFill>
                <a:latin typeface="Footlight MT Light" panose="0204060206030A020304" pitchFamily="18" charset="0"/>
                <a:ea typeface="Brygada 1918" pitchFamily="34" charset="-122"/>
                <a:cs typeface="Times New Roman" panose="02020603050405020304" pitchFamily="18" charset="0"/>
              </a:rPr>
              <a:t>Your presence and attention are greatly appreciated.</a:t>
            </a:r>
            <a:endParaRPr lang="en-US" sz="3500" dirty="0">
              <a:solidFill>
                <a:schemeClr val="bg1">
                  <a:lumMod val="85000"/>
                </a:schemeClr>
              </a:solidFill>
              <a:latin typeface="Footlight MT Light" panose="0204060206030A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04B6968C-6956-2B31-2495-6F68DF3EAC6B}"/>
              </a:ext>
            </a:extLst>
          </p:cNvPr>
          <p:cNvGrpSpPr/>
          <p:nvPr/>
        </p:nvGrpSpPr>
        <p:grpSpPr>
          <a:xfrm>
            <a:off x="13315947" y="8186077"/>
            <a:ext cx="4094858" cy="1348356"/>
            <a:chOff x="10652758" y="6393832"/>
            <a:chExt cx="3275886" cy="1078685"/>
          </a:xfrm>
        </p:grpSpPr>
        <p:sp>
          <p:nvSpPr>
            <p:cNvPr id="4" name="Text 2">
              <a:extLst>
                <a:ext uri="{FF2B5EF4-FFF2-40B4-BE49-F238E27FC236}">
                  <a16:creationId xmlns:a16="http://schemas.microsoft.com/office/drawing/2014/main" xmlns="" id="{1F8962AD-BDBD-5DA0-86A1-5E8CD1F69D73}"/>
                </a:ext>
              </a:extLst>
            </p:cNvPr>
            <p:cNvSpPr/>
            <p:nvPr/>
          </p:nvSpPr>
          <p:spPr>
            <a:xfrm>
              <a:off x="11093409" y="6393832"/>
              <a:ext cx="2835235" cy="354330"/>
            </a:xfrm>
            <a:prstGeom prst="rect">
              <a:avLst/>
            </a:prstGeom>
            <a:noFill/>
            <a:ln/>
          </p:spPr>
          <p:txBody>
            <a:bodyPr wrap="none" lIns="0" tIns="0" rIns="0" bIns="0" rtlCol="0" anchor="t"/>
            <a:lstStyle/>
            <a:p>
              <a:pPr algn="r">
                <a:lnSpc>
                  <a:spcPts val="3438"/>
                </a:lnSpc>
              </a:pPr>
              <a:r>
                <a:rPr lang="en-US" sz="4000" b="1" dirty="0">
                  <a:solidFill>
                    <a:schemeClr val="bg1"/>
                  </a:solidFill>
                  <a:latin typeface="Brygada 1918 Semi Bold" pitchFamily="34" charset="0"/>
                  <a:ea typeface="Brygada 1918 Semi Bold" pitchFamily="34" charset="-122"/>
                  <a:cs typeface="Brygada 1918 Semi Bold" pitchFamily="34" charset="-120"/>
                </a:rPr>
                <a:t>CA Pankaj Chandak</a:t>
              </a:r>
              <a:endParaRPr lang="en-US" sz="4000" b="1" dirty="0">
                <a:solidFill>
                  <a:schemeClr val="bg1"/>
                </a:solidFill>
              </a:endParaRPr>
            </a:p>
          </p:txBody>
        </p:sp>
        <p:sp>
          <p:nvSpPr>
            <p:cNvPr id="5" name="Text 3">
              <a:extLst>
                <a:ext uri="{FF2B5EF4-FFF2-40B4-BE49-F238E27FC236}">
                  <a16:creationId xmlns:a16="http://schemas.microsoft.com/office/drawing/2014/main" xmlns="" id="{474C4B42-43CB-3CC7-31E3-4E08172BF38C}"/>
                </a:ext>
              </a:extLst>
            </p:cNvPr>
            <p:cNvSpPr/>
            <p:nvPr/>
          </p:nvSpPr>
          <p:spPr>
            <a:xfrm>
              <a:off x="10652759" y="6725301"/>
              <a:ext cx="3275885" cy="424931"/>
            </a:xfrm>
            <a:prstGeom prst="rect">
              <a:avLst/>
            </a:prstGeom>
            <a:noFill/>
            <a:ln/>
          </p:spPr>
          <p:txBody>
            <a:bodyPr wrap="none" lIns="0" tIns="0" rIns="0" bIns="0" rtlCol="0" anchor="t"/>
            <a:lstStyle/>
            <a:p>
              <a:pPr algn="r">
                <a:lnSpc>
                  <a:spcPts val="3563"/>
                </a:lnSpc>
              </a:pPr>
              <a:r>
                <a:rPr lang="en-US" sz="2500" dirty="0">
                  <a:solidFill>
                    <a:schemeClr val="bg1"/>
                  </a:solidFill>
                  <a:latin typeface="Brygada 1918" pitchFamily="34" charset="0"/>
                  <a:ea typeface="Brygada 1918" pitchFamily="34" charset="-122"/>
                  <a:cs typeface="Brygada 1918" pitchFamily="34" charset="-120"/>
                </a:rPr>
                <a:t>Rakesh S Jain &amp; Associates</a:t>
              </a:r>
              <a:endParaRPr lang="en-US" sz="2500" dirty="0">
                <a:solidFill>
                  <a:schemeClr val="bg1"/>
                </a:solidFill>
              </a:endParaRPr>
            </a:p>
          </p:txBody>
        </p:sp>
        <p:sp>
          <p:nvSpPr>
            <p:cNvPr id="13" name="Text 3">
              <a:extLst>
                <a:ext uri="{FF2B5EF4-FFF2-40B4-BE49-F238E27FC236}">
                  <a16:creationId xmlns:a16="http://schemas.microsoft.com/office/drawing/2014/main" xmlns="" id="{EC3E269D-FEA2-5C7F-9177-EF0DB3508C01}"/>
                </a:ext>
              </a:extLst>
            </p:cNvPr>
            <p:cNvSpPr/>
            <p:nvPr/>
          </p:nvSpPr>
          <p:spPr>
            <a:xfrm>
              <a:off x="10652758" y="7047586"/>
              <a:ext cx="3275885" cy="424931"/>
            </a:xfrm>
            <a:prstGeom prst="rect">
              <a:avLst/>
            </a:prstGeom>
            <a:noFill/>
            <a:ln/>
          </p:spPr>
          <p:txBody>
            <a:bodyPr wrap="none" lIns="0" tIns="0" rIns="0" bIns="0" rtlCol="0" anchor="t"/>
            <a:lstStyle/>
            <a:p>
              <a:pPr algn="r">
                <a:lnSpc>
                  <a:spcPts val="3563"/>
                </a:lnSpc>
              </a:pPr>
              <a:endParaRPr lang="en-US" sz="2188" dirty="0">
                <a:solidFill>
                  <a:schemeClr val="bg1"/>
                </a:solidFill>
              </a:endParaRPr>
            </a:p>
          </p:txBody>
        </p:sp>
      </p:grpSp>
      <p:sp>
        <p:nvSpPr>
          <p:cNvPr id="15" name="Text 0">
            <a:extLst>
              <a:ext uri="{FF2B5EF4-FFF2-40B4-BE49-F238E27FC236}">
                <a16:creationId xmlns:a16="http://schemas.microsoft.com/office/drawing/2014/main" xmlns="" id="{0D6F618F-D0D3-26C8-F358-680BF4B7DD4B}"/>
              </a:ext>
            </a:extLst>
          </p:cNvPr>
          <p:cNvSpPr/>
          <p:nvPr/>
        </p:nvSpPr>
        <p:spPr>
          <a:xfrm>
            <a:off x="5634782" y="700652"/>
            <a:ext cx="7018436" cy="442913"/>
          </a:xfrm>
          <a:prstGeom prst="rect">
            <a:avLst/>
          </a:prstGeom>
          <a:noFill/>
          <a:ln/>
        </p:spPr>
        <p:txBody>
          <a:bodyPr wrap="none" lIns="0" tIns="0" rIns="0" bIns="0" rtlCol="0" anchor="t"/>
          <a:lstStyle/>
          <a:p>
            <a:pPr algn="ctr">
              <a:lnSpc>
                <a:spcPts val="3438"/>
              </a:lnSpc>
            </a:pPr>
            <a:r>
              <a:rPr lang="en-US" sz="4000" dirty="0">
                <a:solidFill>
                  <a:schemeClr val="bg1"/>
                </a:solidFill>
                <a:latin typeface="Brygada 1918 Semi Bold" pitchFamily="34" charset="0"/>
                <a:ea typeface="Brygada 1918 Semi Bold" pitchFamily="34" charset="-122"/>
                <a:cs typeface="Brygada 1918 Semi Bold" pitchFamily="34" charset="-120"/>
              </a:rPr>
              <a:t>GST Composition Levy: Scheme &amp; Returns</a:t>
            </a:r>
            <a:endParaRPr lang="en-US" sz="4000" dirty="0">
              <a:solidFill>
                <a:schemeClr val="bg1"/>
              </a:solidFill>
            </a:endParaRPr>
          </a:p>
        </p:txBody>
      </p:sp>
      <p:sp>
        <p:nvSpPr>
          <p:cNvPr id="16" name="Text 1">
            <a:extLst>
              <a:ext uri="{FF2B5EF4-FFF2-40B4-BE49-F238E27FC236}">
                <a16:creationId xmlns:a16="http://schemas.microsoft.com/office/drawing/2014/main" xmlns="" id="{C5E56068-967C-25B1-BE0E-D2A1B19BCB97}"/>
              </a:ext>
            </a:extLst>
          </p:cNvPr>
          <p:cNvSpPr/>
          <p:nvPr/>
        </p:nvSpPr>
        <p:spPr>
          <a:xfrm>
            <a:off x="4421236" y="1426746"/>
            <a:ext cx="9445526" cy="453629"/>
          </a:xfrm>
          <a:prstGeom prst="rect">
            <a:avLst/>
          </a:prstGeom>
          <a:noFill/>
          <a:ln/>
        </p:spPr>
        <p:txBody>
          <a:bodyPr wrap="none" lIns="0" tIns="0" rIns="0" bIns="0" rtlCol="0" anchor="t"/>
          <a:lstStyle/>
          <a:p>
            <a:pPr algn="ctr">
              <a:lnSpc>
                <a:spcPts val="3563"/>
              </a:lnSpc>
            </a:pPr>
            <a:r>
              <a:rPr lang="en-US" sz="3500" b="1" dirty="0">
                <a:solidFill>
                  <a:schemeClr val="bg1"/>
                </a:solidFill>
                <a:latin typeface="Brygada 1918" pitchFamily="34" charset="0"/>
                <a:ea typeface="Brygada 1918" pitchFamily="34" charset="-122"/>
                <a:cs typeface="Brygada 1918" pitchFamily="34" charset="-120"/>
              </a:rPr>
              <a:t>Simplifying GST for Taxpayers</a:t>
            </a:r>
            <a:endParaRPr lang="en-US" sz="3500" b="1" dirty="0">
              <a:solidFill>
                <a:schemeClr val="bg1"/>
              </a:solidFill>
            </a:endParaRPr>
          </a:p>
        </p:txBody>
      </p:sp>
      <p:sp>
        <p:nvSpPr>
          <p:cNvPr id="17" name="Text 1">
            <a:extLst>
              <a:ext uri="{FF2B5EF4-FFF2-40B4-BE49-F238E27FC236}">
                <a16:creationId xmlns:a16="http://schemas.microsoft.com/office/drawing/2014/main" xmlns="" id="{3028145E-6C0C-79A4-0DC6-C494AC42AD5D}"/>
              </a:ext>
            </a:extLst>
          </p:cNvPr>
          <p:cNvSpPr/>
          <p:nvPr/>
        </p:nvSpPr>
        <p:spPr>
          <a:xfrm>
            <a:off x="7265191" y="5468758"/>
            <a:ext cx="9445526" cy="453629"/>
          </a:xfrm>
          <a:prstGeom prst="rect">
            <a:avLst/>
          </a:prstGeom>
          <a:noFill/>
          <a:ln/>
        </p:spPr>
        <p:txBody>
          <a:bodyPr wrap="none" lIns="0" tIns="0" rIns="0" bIns="0" rtlCol="0" anchor="t"/>
          <a:lstStyle/>
          <a:p>
            <a:pPr algn="ctr">
              <a:lnSpc>
                <a:spcPts val="3563"/>
              </a:lnSpc>
            </a:pPr>
            <a:r>
              <a:rPr lang="en-US" sz="3250" dirty="0">
                <a:solidFill>
                  <a:schemeClr val="bg1">
                    <a:lumMod val="85000"/>
                  </a:schemeClr>
                </a:solidFill>
                <a:latin typeface="Brygada 1918" pitchFamily="34" charset="0"/>
                <a:ea typeface="Brygada 1918" pitchFamily="34" charset="-122"/>
                <a:cs typeface="Brygada 1918" pitchFamily="34" charset="-120"/>
              </a:rPr>
              <a:t>Feel free to ask anything related to the presentation </a:t>
            </a:r>
          </a:p>
          <a:p>
            <a:pPr algn="ctr">
              <a:lnSpc>
                <a:spcPts val="3563"/>
              </a:lnSpc>
            </a:pPr>
            <a:r>
              <a:rPr lang="en-US" sz="3250" dirty="0">
                <a:solidFill>
                  <a:schemeClr val="bg1">
                    <a:lumMod val="85000"/>
                  </a:schemeClr>
                </a:solidFill>
                <a:latin typeface="Brygada 1918" pitchFamily="34" charset="0"/>
                <a:ea typeface="Brygada 1918" pitchFamily="34" charset="-122"/>
                <a:cs typeface="Brygada 1918" pitchFamily="34" charset="-120"/>
              </a:rPr>
              <a:t>Ph. No: 9949216303</a:t>
            </a:r>
          </a:p>
          <a:p>
            <a:pPr algn="ctr">
              <a:lnSpc>
                <a:spcPts val="3563"/>
              </a:lnSpc>
            </a:pPr>
            <a:r>
              <a:rPr lang="en-US" sz="3250" dirty="0">
                <a:solidFill>
                  <a:schemeClr val="bg1">
                    <a:lumMod val="85000"/>
                  </a:schemeClr>
                </a:solidFill>
                <a:latin typeface="Brygada 1918" pitchFamily="34" charset="0"/>
                <a:ea typeface="Brygada 1918" pitchFamily="34" charset="-122"/>
              </a:rPr>
              <a:t>Email: </a:t>
            </a:r>
            <a:r>
              <a:rPr lang="en-US" sz="3250" dirty="0">
                <a:solidFill>
                  <a:schemeClr val="bg1">
                    <a:lumMod val="85000"/>
                  </a:schemeClr>
                </a:solidFill>
              </a:rPr>
              <a:t>pankaj@rsjainassociates.com</a:t>
            </a:r>
          </a:p>
        </p:txBody>
      </p:sp>
    </p:spTree>
    <p:extLst>
      <p:ext uri="{BB962C8B-B14F-4D97-AF65-F5344CB8AC3E}">
        <p14:creationId xmlns:p14="http://schemas.microsoft.com/office/powerpoint/2010/main" val="2329016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xmlns="" id="{07F557C9-7AB1-4F96-AC25-DFB5883C8941}"/>
              </a:ext>
            </a:extLst>
          </p:cNvPr>
          <p:cNvSpPr/>
          <p:nvPr/>
        </p:nvSpPr>
        <p:spPr>
          <a:xfrm>
            <a:off x="245474" y="4257526"/>
            <a:ext cx="17797053" cy="1771948"/>
          </a:xfrm>
          <a:prstGeom prst="rect">
            <a:avLst/>
          </a:prstGeom>
          <a:noFill/>
          <a:ln/>
        </p:spPr>
        <p:txBody>
          <a:bodyPr wrap="square" lIns="0" tIns="0" rIns="0" bIns="0" rtlCol="0" anchor="t"/>
          <a:lstStyle/>
          <a:p>
            <a:pPr algn="ctr">
              <a:lnSpc>
                <a:spcPts val="6938"/>
              </a:lnSpc>
            </a:pPr>
            <a:r>
              <a:rPr lang="en-US" sz="5563" dirty="0">
                <a:solidFill>
                  <a:schemeClr val="bg1"/>
                </a:solidFill>
                <a:highlight>
                  <a:srgbClr val="000000"/>
                </a:highlight>
                <a:latin typeface="Brygada 1918 Semi Bold" pitchFamily="34" charset="0"/>
                <a:ea typeface="Brygada 1918 Semi Bold" pitchFamily="34" charset="-122"/>
                <a:cs typeface="Brygada 1918 Semi Bold" pitchFamily="34" charset="-120"/>
              </a:rPr>
              <a:t>Why Composition Scheme ?</a:t>
            </a:r>
          </a:p>
        </p:txBody>
      </p:sp>
    </p:spTree>
    <p:extLst>
      <p:ext uri="{BB962C8B-B14F-4D97-AF65-F5344CB8AC3E}">
        <p14:creationId xmlns:p14="http://schemas.microsoft.com/office/powerpoint/2010/main" val="420612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4000">
              <a:srgbClr val="33261A"/>
            </a:gs>
            <a:gs pos="100000">
              <a:srgbClr val="33261A"/>
            </a:gs>
          </a:gsLst>
          <a:path path="rect">
            <a:fillToRect l="100000" t="100000"/>
          </a:path>
        </a:gra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7200900" cy="10287000"/>
          </a:xfrm>
          <a:prstGeom prst="rect">
            <a:avLst/>
          </a:prstGeom>
        </p:spPr>
      </p:pic>
      <p:sp>
        <p:nvSpPr>
          <p:cNvPr id="5" name="Text 2"/>
          <p:cNvSpPr/>
          <p:nvPr/>
        </p:nvSpPr>
        <p:spPr>
          <a:xfrm>
            <a:off x="8842476" y="4352955"/>
            <a:ext cx="5900943" cy="885825"/>
          </a:xfrm>
          <a:prstGeom prst="rect">
            <a:avLst/>
          </a:prstGeom>
          <a:noFill/>
          <a:ln/>
        </p:spPr>
        <p:txBody>
          <a:bodyPr wrap="square" lIns="0" tIns="0" rIns="0" bIns="0" rtlCol="0" anchor="t"/>
          <a:lstStyle/>
          <a:p>
            <a:pPr defTabSz="1143000">
              <a:lnSpc>
                <a:spcPts val="3438"/>
              </a:lnSpc>
            </a:pPr>
            <a:r>
              <a:rPr lang="en-US" sz="4000" dirty="0">
                <a:solidFill>
                  <a:prstClr val="white"/>
                </a:solidFill>
                <a:latin typeface="Brygada 1918 Semi Bold" pitchFamily="34" charset="0"/>
                <a:ea typeface="Brygada 1918 Semi Bold" pitchFamily="34" charset="-122"/>
                <a:cs typeface="Brygada 1918 Semi Bold" pitchFamily="34" charset="-120"/>
              </a:rPr>
              <a:t>Fixed Rate</a:t>
            </a:r>
            <a:endParaRPr lang="en-US" sz="4000" dirty="0">
              <a:solidFill>
                <a:prstClr val="white"/>
              </a:solidFill>
              <a:latin typeface="Calibri" panose="020F0502020204030204"/>
            </a:endParaRPr>
          </a:p>
        </p:txBody>
      </p:sp>
      <p:sp>
        <p:nvSpPr>
          <p:cNvPr id="8" name="Text 5"/>
          <p:cNvSpPr/>
          <p:nvPr/>
        </p:nvSpPr>
        <p:spPr>
          <a:xfrm>
            <a:off x="8913317" y="1350739"/>
            <a:ext cx="3544044" cy="442913"/>
          </a:xfrm>
          <a:prstGeom prst="rect">
            <a:avLst/>
          </a:prstGeom>
          <a:noFill/>
          <a:ln/>
        </p:spPr>
        <p:txBody>
          <a:bodyPr wrap="none" lIns="0" tIns="0" rIns="0" bIns="0" rtlCol="0" anchor="t"/>
          <a:lstStyle/>
          <a:p>
            <a:pPr defTabSz="1143000">
              <a:lnSpc>
                <a:spcPts val="3438"/>
              </a:lnSpc>
            </a:pPr>
            <a:r>
              <a:rPr lang="en-US" sz="4000" dirty="0">
                <a:solidFill>
                  <a:prstClr val="white"/>
                </a:solidFill>
                <a:latin typeface="Brygada 1918 Semi Bold" pitchFamily="34" charset="0"/>
                <a:ea typeface="Brygada 1918 Semi Bold" pitchFamily="34" charset="-122"/>
                <a:cs typeface="Brygada 1918 Semi Bold" pitchFamily="34" charset="-120"/>
              </a:rPr>
              <a:t>Objective</a:t>
            </a:r>
            <a:endParaRPr lang="en-US" sz="4000" dirty="0">
              <a:solidFill>
                <a:prstClr val="white"/>
              </a:solidFill>
              <a:latin typeface="Calibri" panose="020F0502020204030204"/>
            </a:endParaRPr>
          </a:p>
        </p:txBody>
      </p:sp>
      <p:sp>
        <p:nvSpPr>
          <p:cNvPr id="9" name="Text 6"/>
          <p:cNvSpPr/>
          <p:nvPr/>
        </p:nvSpPr>
        <p:spPr>
          <a:xfrm>
            <a:off x="8913315" y="1921453"/>
            <a:ext cx="9374685" cy="907256"/>
          </a:xfrm>
          <a:prstGeom prst="rect">
            <a:avLst/>
          </a:prstGeom>
          <a:noFill/>
          <a:ln/>
        </p:spPr>
        <p:txBody>
          <a:bodyPr wrap="square" lIns="0" tIns="0" rIns="0" bIns="0" rtlCol="0" anchor="t"/>
          <a:lstStyle/>
          <a:p>
            <a:pPr defTabSz="1143000">
              <a:lnSpc>
                <a:spcPts val="3563"/>
              </a:lnSpc>
            </a:pPr>
            <a:r>
              <a:rPr lang="en-US" sz="3500" b="1" dirty="0">
                <a:solidFill>
                  <a:prstClr val="white">
                    <a:lumMod val="85000"/>
                  </a:prstClr>
                </a:solidFill>
                <a:latin typeface="Brygada 1918" pitchFamily="34" charset="0"/>
                <a:ea typeface="Brygada 1918" pitchFamily="34" charset="-122"/>
                <a:cs typeface="Brygada 1918" pitchFamily="34" charset="-120"/>
              </a:rPr>
              <a:t>Simplify compliance, ease burden, reduce costs.</a:t>
            </a:r>
            <a:endParaRPr lang="en-US" sz="3500" b="1" dirty="0">
              <a:solidFill>
                <a:prstClr val="white">
                  <a:lumMod val="85000"/>
                </a:prstClr>
              </a:solidFill>
              <a:latin typeface="Calibri" panose="020F0502020204030204"/>
            </a:endParaRPr>
          </a:p>
        </p:txBody>
      </p:sp>
      <p:sp>
        <p:nvSpPr>
          <p:cNvPr id="11" name="Text 8"/>
          <p:cNvSpPr/>
          <p:nvPr/>
        </p:nvSpPr>
        <p:spPr>
          <a:xfrm>
            <a:off x="8913317" y="7582155"/>
            <a:ext cx="3544044" cy="442913"/>
          </a:xfrm>
          <a:prstGeom prst="rect">
            <a:avLst/>
          </a:prstGeom>
          <a:noFill/>
          <a:ln/>
        </p:spPr>
        <p:txBody>
          <a:bodyPr wrap="none" lIns="0" tIns="0" rIns="0" bIns="0" rtlCol="0" anchor="t"/>
          <a:lstStyle/>
          <a:p>
            <a:pPr defTabSz="1143000">
              <a:lnSpc>
                <a:spcPts val="3438"/>
              </a:lnSpc>
            </a:pPr>
            <a:r>
              <a:rPr lang="en-US" sz="4000" dirty="0">
                <a:solidFill>
                  <a:prstClr val="white"/>
                </a:solidFill>
                <a:latin typeface="Brygada 1918 Semi Bold" pitchFamily="34" charset="0"/>
                <a:ea typeface="Brygada 1918 Semi Bold" pitchFamily="34" charset="-122"/>
                <a:cs typeface="Brygada 1918 Semi Bold" pitchFamily="34" charset="-120"/>
              </a:rPr>
              <a:t>Designed for small taxpayers.</a:t>
            </a:r>
          </a:p>
        </p:txBody>
      </p:sp>
      <p:sp>
        <p:nvSpPr>
          <p:cNvPr id="12" name="Text 9"/>
          <p:cNvSpPr/>
          <p:nvPr/>
        </p:nvSpPr>
        <p:spPr>
          <a:xfrm>
            <a:off x="8913316" y="8138733"/>
            <a:ext cx="9733155" cy="453629"/>
          </a:xfrm>
          <a:prstGeom prst="rect">
            <a:avLst/>
          </a:prstGeom>
          <a:noFill/>
          <a:ln/>
        </p:spPr>
        <p:txBody>
          <a:bodyPr wrap="none" lIns="0" tIns="0" rIns="0" bIns="0" rtlCol="0" anchor="t"/>
          <a:lstStyle/>
          <a:p>
            <a:pPr defTabSz="1143000">
              <a:lnSpc>
                <a:spcPts val="3563"/>
              </a:lnSpc>
            </a:pPr>
            <a:r>
              <a:rPr lang="en-US" sz="3500" b="1" dirty="0">
                <a:solidFill>
                  <a:prstClr val="white">
                    <a:lumMod val="85000"/>
                  </a:prstClr>
                </a:solidFill>
                <a:latin typeface="Brygada 1918" pitchFamily="34" charset="0"/>
                <a:ea typeface="Brygada 1918" pitchFamily="34" charset="-122"/>
                <a:cs typeface="Brygada 1918" pitchFamily="34" charset="-120"/>
              </a:rPr>
              <a:t>Alternative Tax Method</a:t>
            </a:r>
          </a:p>
        </p:txBody>
      </p:sp>
      <p:sp>
        <p:nvSpPr>
          <p:cNvPr id="15" name="Text 3">
            <a:extLst>
              <a:ext uri="{FF2B5EF4-FFF2-40B4-BE49-F238E27FC236}">
                <a16:creationId xmlns:a16="http://schemas.microsoft.com/office/drawing/2014/main" xmlns="" id="{CE44E22E-EB24-7166-9570-8B1229826329}"/>
              </a:ext>
            </a:extLst>
          </p:cNvPr>
          <p:cNvSpPr/>
          <p:nvPr/>
        </p:nvSpPr>
        <p:spPr>
          <a:xfrm>
            <a:off x="8229600" y="5092781"/>
            <a:ext cx="9814043" cy="907256"/>
          </a:xfrm>
          <a:prstGeom prst="rect">
            <a:avLst/>
          </a:prstGeom>
          <a:noFill/>
          <a:ln/>
        </p:spPr>
        <p:txBody>
          <a:bodyPr wrap="square" lIns="0" tIns="0" rIns="0" bIns="0" rtlCol="0" anchor="t"/>
          <a:lstStyle/>
          <a:p>
            <a:pPr defTabSz="1143000">
              <a:lnSpc>
                <a:spcPts val="3563"/>
              </a:lnSpc>
            </a:pPr>
            <a:r>
              <a:rPr lang="en-US" sz="3500" b="1" dirty="0">
                <a:solidFill>
                  <a:prstClr val="white">
                    <a:lumMod val="85000"/>
                  </a:prstClr>
                </a:solidFill>
                <a:latin typeface="Brygada 1918" pitchFamily="34" charset="0"/>
                <a:ea typeface="Brygada 1918" pitchFamily="34" charset="-122"/>
                <a:cs typeface="Brygada 1918" pitchFamily="34" charset="-120"/>
              </a:rPr>
              <a:t>Pay GST at a fixed rate on total turnover (without input tax credit)</a:t>
            </a:r>
            <a:endParaRPr lang="en-US" sz="3500" b="1" dirty="0">
              <a:solidFill>
                <a:prstClr val="white">
                  <a:lumMod val="85000"/>
                </a:prstClr>
              </a:solidFill>
              <a:latin typeface="Calibri" panose="020F0502020204030204"/>
            </a:endParaRPr>
          </a:p>
        </p:txBody>
      </p:sp>
      <p:sp>
        <p:nvSpPr>
          <p:cNvPr id="4" name="Rectangle 3">
            <a:extLst>
              <a:ext uri="{FF2B5EF4-FFF2-40B4-BE49-F238E27FC236}">
                <a16:creationId xmlns:a16="http://schemas.microsoft.com/office/drawing/2014/main" xmlns="" id="{5202C7BE-026B-CB85-2646-2DEC90C2A97A}"/>
              </a:ext>
            </a:extLst>
          </p:cNvPr>
          <p:cNvSpPr/>
          <p:nvPr/>
        </p:nvSpPr>
        <p:spPr>
          <a:xfrm rot="21160512">
            <a:off x="1990618" y="4058292"/>
            <a:ext cx="860461" cy="242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3000"/>
            <a:endParaRPr lang="en-IN" sz="2250">
              <a:solidFill>
                <a:prstClr val="white"/>
              </a:solidFill>
              <a:latin typeface="Calibri" panose="020F0502020204030204"/>
            </a:endParaRPr>
          </a:p>
        </p:txBody>
      </p:sp>
      <p:sp>
        <p:nvSpPr>
          <p:cNvPr id="3" name="TextBox 2">
            <a:extLst>
              <a:ext uri="{FF2B5EF4-FFF2-40B4-BE49-F238E27FC236}">
                <a16:creationId xmlns:a16="http://schemas.microsoft.com/office/drawing/2014/main" xmlns="" id="{E3A8664C-D5E4-CE44-C264-1FD5B65322F9}"/>
              </a:ext>
            </a:extLst>
          </p:cNvPr>
          <p:cNvSpPr txBox="1"/>
          <p:nvPr/>
        </p:nvSpPr>
        <p:spPr>
          <a:xfrm rot="21105488">
            <a:off x="2014561" y="3960384"/>
            <a:ext cx="1056601" cy="438582"/>
          </a:xfrm>
          <a:prstGeom prst="rect">
            <a:avLst/>
          </a:prstGeom>
          <a:noFill/>
        </p:spPr>
        <p:txBody>
          <a:bodyPr wrap="square" rtlCol="0">
            <a:spAutoFit/>
          </a:bodyPr>
          <a:lstStyle/>
          <a:p>
            <a:pPr algn="ctr" defTabSz="1143000"/>
            <a:r>
              <a:rPr lang="en-US" sz="1125" b="1" dirty="0">
                <a:solidFill>
                  <a:prstClr val="black"/>
                </a:solidFill>
                <a:latin typeface="Calibri" panose="020F0502020204030204"/>
              </a:rPr>
              <a:t>BILL OF SUPPLY</a:t>
            </a:r>
            <a:endParaRPr lang="en-IN" sz="1125" b="1"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xmlns="" id="{A0D9DA2C-0448-12C2-0F80-020FDCD124C5}"/>
              </a:ext>
            </a:extLst>
          </p:cNvPr>
          <p:cNvSpPr/>
          <p:nvPr/>
        </p:nvSpPr>
        <p:spPr>
          <a:xfrm rot="556172">
            <a:off x="4163899" y="3704869"/>
            <a:ext cx="727464" cy="341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43000"/>
            <a:endParaRPr lang="en-IN" sz="2250">
              <a:ln>
                <a:solidFill>
                  <a:prstClr val="white"/>
                </a:solidFill>
              </a:ln>
              <a:solidFill>
                <a:prstClr val="white"/>
              </a:solidFill>
              <a:latin typeface="Calibri" panose="020F0502020204030204"/>
            </a:endParaRPr>
          </a:p>
        </p:txBody>
      </p:sp>
      <p:sp>
        <p:nvSpPr>
          <p:cNvPr id="6" name="TextBox 5">
            <a:extLst>
              <a:ext uri="{FF2B5EF4-FFF2-40B4-BE49-F238E27FC236}">
                <a16:creationId xmlns:a16="http://schemas.microsoft.com/office/drawing/2014/main" xmlns="" id="{4BD8AD23-8A71-98D0-6B46-9FB7CADEA0FF}"/>
              </a:ext>
            </a:extLst>
          </p:cNvPr>
          <p:cNvSpPr txBox="1"/>
          <p:nvPr/>
        </p:nvSpPr>
        <p:spPr>
          <a:xfrm rot="593646">
            <a:off x="2973710" y="3625955"/>
            <a:ext cx="1814513" cy="361637"/>
          </a:xfrm>
          <a:prstGeom prst="rect">
            <a:avLst/>
          </a:prstGeom>
          <a:noFill/>
        </p:spPr>
        <p:txBody>
          <a:bodyPr wrap="square" rtlCol="0">
            <a:spAutoFit/>
          </a:bodyPr>
          <a:lstStyle/>
          <a:p>
            <a:pPr algn="r" defTabSz="1143000"/>
            <a:r>
              <a:rPr lang="en-US" sz="1750" b="1" dirty="0">
                <a:solidFill>
                  <a:prstClr val="black"/>
                </a:solidFill>
                <a:latin typeface="Calibri" panose="020F0502020204030204"/>
              </a:rPr>
              <a:t>GSTN</a:t>
            </a:r>
            <a:endParaRPr lang="en-IN" sz="1750" b="1" dirty="0">
              <a:solidFill>
                <a:prstClr val="black"/>
              </a:solidFill>
              <a:latin typeface="Calibri" panose="020F0502020204030204"/>
            </a:endParaRPr>
          </a:p>
        </p:txBody>
      </p:sp>
      <p:pic>
        <p:nvPicPr>
          <p:cNvPr id="17" name="Graphic 16" descr="Books with solid fill">
            <a:extLst>
              <a:ext uri="{FF2B5EF4-FFF2-40B4-BE49-F238E27FC236}">
                <a16:creationId xmlns:a16="http://schemas.microsoft.com/office/drawing/2014/main" xmlns="" id="{C631A91F-5FBB-AA32-E4AF-4E6B567E6A5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9894" y="1201930"/>
            <a:ext cx="637878" cy="637878"/>
          </a:xfrm>
          <a:prstGeom prst="rect">
            <a:avLst/>
          </a:prstGeom>
        </p:spPr>
      </p:pic>
      <p:pic>
        <p:nvPicPr>
          <p:cNvPr id="18" name="Graphic 17" descr="Books with solid fill">
            <a:extLst>
              <a:ext uri="{FF2B5EF4-FFF2-40B4-BE49-F238E27FC236}">
                <a16:creationId xmlns:a16="http://schemas.microsoft.com/office/drawing/2014/main" xmlns="" id="{A0EC8C6C-A02A-0FD5-51B7-C8BBE732044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9894" y="4179675"/>
            <a:ext cx="637878" cy="637878"/>
          </a:xfrm>
          <a:prstGeom prst="rect">
            <a:avLst/>
          </a:prstGeom>
        </p:spPr>
      </p:pic>
      <p:pic>
        <p:nvPicPr>
          <p:cNvPr id="19" name="Graphic 18" descr="Books with solid fill">
            <a:extLst>
              <a:ext uri="{FF2B5EF4-FFF2-40B4-BE49-F238E27FC236}">
                <a16:creationId xmlns:a16="http://schemas.microsoft.com/office/drawing/2014/main" xmlns="" id="{67974E3A-2A8E-A880-0742-BD9F6309030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9894" y="7450013"/>
            <a:ext cx="637878" cy="63787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35" name="Freeform 6"/>
          <p:cNvSpPr/>
          <p:nvPr/>
        </p:nvSpPr>
        <p:spPr>
          <a:xfrm>
            <a:off x="16624531" y="0"/>
            <a:ext cx="2657913" cy="10323165"/>
          </a:xfrm>
          <a:custGeom>
            <a:avLst/>
            <a:gdLst/>
            <a:ahLst/>
            <a:cxnLst/>
            <a:rect l="l" t="t" r="r" b="b"/>
            <a:pathLst>
              <a:path w="1506815" h="2709333">
                <a:moveTo>
                  <a:pt x="0" y="0"/>
                </a:moveTo>
                <a:lnTo>
                  <a:pt x="1506815" y="0"/>
                </a:lnTo>
                <a:lnTo>
                  <a:pt x="1506815" y="2709333"/>
                </a:lnTo>
                <a:lnTo>
                  <a:pt x="0" y="2709333"/>
                </a:lnTo>
                <a:close/>
              </a:path>
            </a:pathLst>
          </a:custGeom>
          <a:solidFill>
            <a:srgbClr val="9C6942"/>
          </a:solidFill>
        </p:spPr>
      </p:sp>
      <p:sp>
        <p:nvSpPr>
          <p:cNvPr id="7" name="TextBox 7"/>
          <p:cNvSpPr txBox="1"/>
          <p:nvPr/>
        </p:nvSpPr>
        <p:spPr>
          <a:xfrm>
            <a:off x="16624531" y="-36830"/>
            <a:ext cx="2657913" cy="10512830"/>
          </a:xfrm>
          <a:prstGeom prst="rect">
            <a:avLst/>
          </a:prstGeom>
        </p:spPr>
        <p:txBody>
          <a:bodyPr lIns="50800" tIns="50800" rIns="50800" bIns="50800" rtlCol="0" anchor="ctr"/>
          <a:lstStyle/>
          <a:p>
            <a:pPr algn="ctr">
              <a:lnSpc>
                <a:spcPts val="2640"/>
              </a:lnSpc>
            </a:pPr>
            <a:endParaRPr/>
          </a:p>
        </p:txBody>
      </p:sp>
      <p:pic>
        <p:nvPicPr>
          <p:cNvPr id="22" name="Picture 21">
            <a:extLst>
              <a:ext uri="{FF2B5EF4-FFF2-40B4-BE49-F238E27FC236}">
                <a16:creationId xmlns:a16="http://schemas.microsoft.com/office/drawing/2014/main" xmlns="" id="{1C75C7AA-1364-D895-1C1D-0C4B9D40D2FB}"/>
              </a:ext>
            </a:extLst>
          </p:cNvPr>
          <p:cNvPicPr>
            <a:picLocks noChangeAspect="1"/>
          </p:cNvPicPr>
          <p:nvPr/>
        </p:nvPicPr>
        <p:blipFill>
          <a:blip r:embed="rId3"/>
          <a:stretch>
            <a:fillRect/>
          </a:stretch>
        </p:blipFill>
        <p:spPr>
          <a:xfrm>
            <a:off x="10363200" y="1270"/>
            <a:ext cx="6948000" cy="10323830"/>
          </a:xfrm>
          <a:prstGeom prst="rect">
            <a:avLst/>
          </a:prstGeom>
        </p:spPr>
      </p:pic>
      <p:grpSp>
        <p:nvGrpSpPr>
          <p:cNvPr id="2" name="Group 2"/>
          <p:cNvGrpSpPr/>
          <p:nvPr/>
        </p:nvGrpSpPr>
        <p:grpSpPr>
          <a:xfrm>
            <a:off x="-1139873" y="-149630"/>
            <a:ext cx="11932724" cy="10287000"/>
            <a:chOff x="0" y="0"/>
            <a:chExt cx="3142775" cy="2709333"/>
          </a:xfrm>
        </p:grpSpPr>
        <p:sp>
          <p:nvSpPr>
            <p:cNvPr id="3" name="Freeform 3"/>
            <p:cNvSpPr/>
            <p:nvPr/>
          </p:nvSpPr>
          <p:spPr>
            <a:xfrm>
              <a:off x="0" y="0"/>
              <a:ext cx="3142775" cy="2709333"/>
            </a:xfrm>
            <a:custGeom>
              <a:avLst/>
              <a:gdLst/>
              <a:ahLst/>
              <a:cxnLst/>
              <a:rect l="l" t="t" r="r" b="b"/>
              <a:pathLst>
                <a:path w="3142775" h="2709333">
                  <a:moveTo>
                    <a:pt x="0" y="0"/>
                  </a:moveTo>
                  <a:lnTo>
                    <a:pt x="3142775" y="0"/>
                  </a:lnTo>
                  <a:lnTo>
                    <a:pt x="3142775" y="2709333"/>
                  </a:lnTo>
                  <a:lnTo>
                    <a:pt x="0" y="2709333"/>
                  </a:lnTo>
                  <a:close/>
                </a:path>
              </a:pathLst>
            </a:custGeom>
            <a:solidFill>
              <a:srgbClr val="33261A"/>
            </a:solidFill>
          </p:spPr>
          <p:txBody>
            <a:bodyPr/>
            <a:lstStyle/>
            <a:p>
              <a:endParaRPr lang="en-IN" dirty="0"/>
            </a:p>
          </p:txBody>
        </p:sp>
        <p:sp>
          <p:nvSpPr>
            <p:cNvPr id="4" name="TextBox 4"/>
            <p:cNvSpPr txBox="1"/>
            <p:nvPr/>
          </p:nvSpPr>
          <p:spPr>
            <a:xfrm>
              <a:off x="0" y="-9525"/>
              <a:ext cx="3142775" cy="2718858"/>
            </a:xfrm>
            <a:prstGeom prst="rect">
              <a:avLst/>
            </a:prstGeom>
          </p:spPr>
          <p:txBody>
            <a:bodyPr lIns="50800" tIns="50800" rIns="50800" bIns="50800" rtlCol="0" anchor="ctr"/>
            <a:lstStyle/>
            <a:p>
              <a:pPr algn="ctr">
                <a:lnSpc>
                  <a:spcPts val="2640"/>
                </a:lnSpc>
              </a:pPr>
              <a:endParaRPr/>
            </a:p>
          </p:txBody>
        </p:sp>
      </p:grpSp>
      <p:grpSp>
        <p:nvGrpSpPr>
          <p:cNvPr id="10" name="Group 10"/>
          <p:cNvGrpSpPr/>
          <p:nvPr/>
        </p:nvGrpSpPr>
        <p:grpSpPr>
          <a:xfrm>
            <a:off x="367733" y="1028381"/>
            <a:ext cx="10247265" cy="1524000"/>
            <a:chOff x="0" y="0"/>
            <a:chExt cx="2397611" cy="543554"/>
          </a:xfrm>
        </p:grpSpPr>
        <p:sp>
          <p:nvSpPr>
            <p:cNvPr id="11" name="Freeform 11"/>
            <p:cNvSpPr/>
            <p:nvPr/>
          </p:nvSpPr>
          <p:spPr>
            <a:xfrm>
              <a:off x="0" y="0"/>
              <a:ext cx="2397611" cy="543554"/>
            </a:xfrm>
            <a:custGeom>
              <a:avLst/>
              <a:gdLst/>
              <a:ahLst/>
              <a:cxnLst/>
              <a:rect l="l" t="t" r="r" b="b"/>
              <a:pathLst>
                <a:path w="2397611" h="543554">
                  <a:moveTo>
                    <a:pt x="0" y="0"/>
                  </a:moveTo>
                  <a:lnTo>
                    <a:pt x="2397611" y="0"/>
                  </a:lnTo>
                  <a:lnTo>
                    <a:pt x="2397611" y="543554"/>
                  </a:lnTo>
                  <a:lnTo>
                    <a:pt x="0" y="543554"/>
                  </a:lnTo>
                  <a:close/>
                </a:path>
              </a:pathLst>
            </a:custGeom>
            <a:solidFill>
              <a:srgbClr val="9C6942"/>
            </a:solidFill>
          </p:spPr>
        </p:sp>
        <p:sp>
          <p:nvSpPr>
            <p:cNvPr id="12" name="TextBox 12"/>
            <p:cNvSpPr txBox="1"/>
            <p:nvPr/>
          </p:nvSpPr>
          <p:spPr>
            <a:xfrm>
              <a:off x="0" y="-9525"/>
              <a:ext cx="2397611" cy="553079"/>
            </a:xfrm>
            <a:prstGeom prst="rect">
              <a:avLst/>
            </a:prstGeom>
          </p:spPr>
          <p:txBody>
            <a:bodyPr lIns="50800" tIns="50800" rIns="50800" bIns="50800" rtlCol="0" anchor="ctr"/>
            <a:lstStyle/>
            <a:p>
              <a:pPr algn="ctr">
                <a:lnSpc>
                  <a:spcPts val="2640"/>
                </a:lnSpc>
              </a:pPr>
              <a:endParaRPr/>
            </a:p>
          </p:txBody>
        </p:sp>
      </p:grpSp>
      <p:sp>
        <p:nvSpPr>
          <p:cNvPr id="17" name="TextBox 17"/>
          <p:cNvSpPr txBox="1"/>
          <p:nvPr/>
        </p:nvSpPr>
        <p:spPr>
          <a:xfrm>
            <a:off x="597726" y="1158602"/>
            <a:ext cx="10247265" cy="1013098"/>
          </a:xfrm>
          <a:prstGeom prst="rect">
            <a:avLst/>
          </a:prstGeom>
        </p:spPr>
        <p:txBody>
          <a:bodyPr wrap="square" lIns="0" tIns="0" rIns="0" bIns="0" rtlCol="0" anchor="t">
            <a:spAutoFit/>
          </a:bodyPr>
          <a:lstStyle/>
          <a:p>
            <a:pPr algn="l">
              <a:lnSpc>
                <a:spcPts val="7875"/>
              </a:lnSpc>
            </a:pPr>
            <a:r>
              <a:rPr lang="en-US" sz="6600" b="1" dirty="0">
                <a:solidFill>
                  <a:srgbClr val="FFFFFF"/>
                </a:solidFill>
                <a:latin typeface="Bebas Neue Bold"/>
                <a:ea typeface="Bebas Neue Bold"/>
                <a:cs typeface="Bebas Neue Bold"/>
                <a:sym typeface="Bebas Neue Bold"/>
              </a:rPr>
              <a:t>Advantages for small taxpayers</a:t>
            </a:r>
          </a:p>
        </p:txBody>
      </p:sp>
      <p:sp>
        <p:nvSpPr>
          <p:cNvPr id="24" name="Text 2">
            <a:extLst>
              <a:ext uri="{FF2B5EF4-FFF2-40B4-BE49-F238E27FC236}">
                <a16:creationId xmlns:a16="http://schemas.microsoft.com/office/drawing/2014/main" xmlns="" id="{1508F384-2D22-66CF-9FB2-DBB0C834BDD2}"/>
              </a:ext>
            </a:extLst>
          </p:cNvPr>
          <p:cNvSpPr/>
          <p:nvPr/>
        </p:nvSpPr>
        <p:spPr>
          <a:xfrm>
            <a:off x="891887" y="3970778"/>
            <a:ext cx="9241320" cy="715522"/>
          </a:xfrm>
          <a:prstGeom prst="rect">
            <a:avLst/>
          </a:prstGeom>
          <a:noFill/>
          <a:ln/>
        </p:spPr>
        <p:txBody>
          <a:bodyPr wrap="square" lIns="0" tIns="0" rIns="0" bIns="0" rtlCol="0" anchor="t"/>
          <a:lstStyle/>
          <a:p>
            <a:pPr>
              <a:lnSpc>
                <a:spcPts val="3563"/>
              </a:lnSpc>
            </a:pPr>
            <a:r>
              <a:rPr lang="en-US" sz="2800" b="1" i="1" dirty="0">
                <a:solidFill>
                  <a:schemeClr val="bg1"/>
                </a:solidFill>
                <a:latin typeface="Brygada 1918" pitchFamily="34" charset="0"/>
                <a:ea typeface="Brygada 1918" pitchFamily="34" charset="-122"/>
                <a:cs typeface="Brygada 1918" pitchFamily="34" charset="-120"/>
              </a:rPr>
              <a:t>Fewer returns, Simplified record-keeping.</a:t>
            </a:r>
            <a:endParaRPr lang="en-US" sz="2800" b="1" i="1" dirty="0">
              <a:solidFill>
                <a:schemeClr val="bg1"/>
              </a:solidFill>
            </a:endParaRPr>
          </a:p>
        </p:txBody>
      </p:sp>
      <p:sp>
        <p:nvSpPr>
          <p:cNvPr id="25" name="Text 4">
            <a:extLst>
              <a:ext uri="{FF2B5EF4-FFF2-40B4-BE49-F238E27FC236}">
                <a16:creationId xmlns:a16="http://schemas.microsoft.com/office/drawing/2014/main" xmlns="" id="{A6DC1EC9-034A-F377-43E0-4D6B54004A5F}"/>
              </a:ext>
            </a:extLst>
          </p:cNvPr>
          <p:cNvSpPr/>
          <p:nvPr/>
        </p:nvSpPr>
        <p:spPr>
          <a:xfrm>
            <a:off x="933981" y="5829300"/>
            <a:ext cx="8893655" cy="715522"/>
          </a:xfrm>
          <a:prstGeom prst="rect">
            <a:avLst/>
          </a:prstGeom>
          <a:noFill/>
          <a:ln/>
        </p:spPr>
        <p:txBody>
          <a:bodyPr wrap="square" lIns="0" tIns="0" rIns="0" bIns="0" rtlCol="0" anchor="t"/>
          <a:lstStyle/>
          <a:p>
            <a:pPr>
              <a:lnSpc>
                <a:spcPts val="3563"/>
              </a:lnSpc>
            </a:pPr>
            <a:r>
              <a:rPr lang="en-US" sz="2800" b="1" i="1" dirty="0">
                <a:solidFill>
                  <a:schemeClr val="bg1"/>
                </a:solidFill>
                <a:latin typeface="Brygada 1918" pitchFamily="34" charset="0"/>
                <a:ea typeface="Brygada 1918" pitchFamily="34" charset="-122"/>
              </a:rPr>
              <a:t>Fixed, Generally lower tax rates.</a:t>
            </a:r>
          </a:p>
        </p:txBody>
      </p:sp>
      <p:sp>
        <p:nvSpPr>
          <p:cNvPr id="26" name="Text 8">
            <a:extLst>
              <a:ext uri="{FF2B5EF4-FFF2-40B4-BE49-F238E27FC236}">
                <a16:creationId xmlns:a16="http://schemas.microsoft.com/office/drawing/2014/main" xmlns="" id="{81690E4A-0A89-A8B3-8220-EDDA5895CC90}"/>
              </a:ext>
            </a:extLst>
          </p:cNvPr>
          <p:cNvSpPr/>
          <p:nvPr/>
        </p:nvSpPr>
        <p:spPr>
          <a:xfrm>
            <a:off x="831371" y="7589044"/>
            <a:ext cx="11436829" cy="907256"/>
          </a:xfrm>
          <a:prstGeom prst="rect">
            <a:avLst/>
          </a:prstGeom>
          <a:noFill/>
          <a:ln/>
        </p:spPr>
        <p:txBody>
          <a:bodyPr wrap="square" lIns="0" tIns="0" rIns="0" bIns="0" rtlCol="0" anchor="t"/>
          <a:lstStyle/>
          <a:p>
            <a:pPr>
              <a:lnSpc>
                <a:spcPts val="3563"/>
              </a:lnSpc>
            </a:pPr>
            <a:r>
              <a:rPr lang="en-US" sz="2800" b="1" i="1" dirty="0">
                <a:solidFill>
                  <a:schemeClr val="bg1"/>
                </a:solidFill>
                <a:latin typeface="Brygada 1918" pitchFamily="34" charset="0"/>
                <a:ea typeface="Brygada 1918" pitchFamily="34" charset="-122"/>
              </a:rPr>
              <a:t>Focus on core activities.</a:t>
            </a:r>
          </a:p>
        </p:txBody>
      </p:sp>
      <p:grpSp>
        <p:nvGrpSpPr>
          <p:cNvPr id="29" name="Group 28">
            <a:extLst>
              <a:ext uri="{FF2B5EF4-FFF2-40B4-BE49-F238E27FC236}">
                <a16:creationId xmlns:a16="http://schemas.microsoft.com/office/drawing/2014/main" xmlns="" id="{F950381E-D53D-BDB6-97DA-B9C9EC945368}"/>
              </a:ext>
            </a:extLst>
          </p:cNvPr>
          <p:cNvGrpSpPr/>
          <p:nvPr/>
        </p:nvGrpSpPr>
        <p:grpSpPr>
          <a:xfrm>
            <a:off x="-99878" y="3167305"/>
            <a:ext cx="5296850" cy="897467"/>
            <a:chOff x="-631885" y="2938705"/>
            <a:chExt cx="5296850" cy="897467"/>
          </a:xfrm>
        </p:grpSpPr>
        <p:sp>
          <p:nvSpPr>
            <p:cNvPr id="23" name="Text 1">
              <a:extLst>
                <a:ext uri="{FF2B5EF4-FFF2-40B4-BE49-F238E27FC236}">
                  <a16:creationId xmlns:a16="http://schemas.microsoft.com/office/drawing/2014/main" xmlns="" id="{69461D1A-6088-A147-33AC-CCE95724E2D5}"/>
                </a:ext>
              </a:extLst>
            </p:cNvPr>
            <p:cNvSpPr/>
            <p:nvPr/>
          </p:nvSpPr>
          <p:spPr>
            <a:xfrm>
              <a:off x="267859" y="3127452"/>
              <a:ext cx="4397106" cy="708720"/>
            </a:xfrm>
            <a:prstGeom prst="rect">
              <a:avLst/>
            </a:prstGeom>
            <a:noFill/>
            <a:ln/>
          </p:spPr>
          <p:txBody>
            <a:bodyPr wrap="square" lIns="0" tIns="0" rIns="0" bIns="0" rtlCol="0" anchor="t"/>
            <a:lstStyle/>
            <a:p>
              <a:pPr>
                <a:lnSpc>
                  <a:spcPts val="3438"/>
                </a:lnSpc>
              </a:pPr>
              <a:r>
                <a:rPr lang="en-US" sz="4000" b="1" dirty="0">
                  <a:solidFill>
                    <a:schemeClr val="bg1"/>
                  </a:solidFill>
                  <a:latin typeface="Brygada 1918 Semi Bold" pitchFamily="34" charset="0"/>
                  <a:ea typeface="Brygada 1918 Semi Bold" pitchFamily="34" charset="-122"/>
                  <a:cs typeface="Brygada 1918 Semi Bold" pitchFamily="34" charset="-120"/>
                </a:rPr>
                <a:t>Less Compliance</a:t>
              </a:r>
              <a:endParaRPr lang="en-US" sz="4000" b="1" dirty="0">
                <a:solidFill>
                  <a:schemeClr val="bg1"/>
                </a:solidFill>
              </a:endParaRPr>
            </a:p>
          </p:txBody>
        </p:sp>
        <p:pic>
          <p:nvPicPr>
            <p:cNvPr id="28" name="Graphic 27" descr="Right pointing backhand index with solid fill">
              <a:extLst>
                <a:ext uri="{FF2B5EF4-FFF2-40B4-BE49-F238E27FC236}">
                  <a16:creationId xmlns:a16="http://schemas.microsoft.com/office/drawing/2014/main" xmlns="" id="{7A00D084-74CB-40DC-679A-85202AFD3B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1885" y="2938705"/>
              <a:ext cx="716550" cy="716550"/>
            </a:xfrm>
            <a:prstGeom prst="rect">
              <a:avLst/>
            </a:prstGeom>
          </p:spPr>
        </p:pic>
      </p:grpSp>
      <p:pic>
        <p:nvPicPr>
          <p:cNvPr id="30" name="Graphic 29" descr="Right pointing backhand index with solid fill">
            <a:extLst>
              <a:ext uri="{FF2B5EF4-FFF2-40B4-BE49-F238E27FC236}">
                <a16:creationId xmlns:a16="http://schemas.microsoft.com/office/drawing/2014/main" xmlns="" id="{37EF2A8C-6F6B-A65F-88F4-D80E9879D60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793" y="5219700"/>
            <a:ext cx="716550" cy="716550"/>
          </a:xfrm>
          <a:prstGeom prst="rect">
            <a:avLst/>
          </a:prstGeom>
        </p:spPr>
      </p:pic>
      <p:pic>
        <p:nvPicPr>
          <p:cNvPr id="31" name="Graphic 30" descr="Right pointing backhand index with solid fill">
            <a:extLst>
              <a:ext uri="{FF2B5EF4-FFF2-40B4-BE49-F238E27FC236}">
                <a16:creationId xmlns:a16="http://schemas.microsoft.com/office/drawing/2014/main" xmlns="" id="{39681795-8F62-182C-120F-CB0E7C00842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793" y="6851988"/>
            <a:ext cx="716550" cy="716550"/>
          </a:xfrm>
          <a:prstGeom prst="rect">
            <a:avLst/>
          </a:prstGeom>
        </p:spPr>
      </p:pic>
      <p:sp>
        <p:nvSpPr>
          <p:cNvPr id="33" name="Text 3">
            <a:extLst>
              <a:ext uri="{FF2B5EF4-FFF2-40B4-BE49-F238E27FC236}">
                <a16:creationId xmlns:a16="http://schemas.microsoft.com/office/drawing/2014/main" xmlns="" id="{A63B626F-FA54-52D3-07BC-47EE2A307550}"/>
              </a:ext>
            </a:extLst>
          </p:cNvPr>
          <p:cNvSpPr/>
          <p:nvPr/>
        </p:nvSpPr>
        <p:spPr>
          <a:xfrm>
            <a:off x="838200" y="5324475"/>
            <a:ext cx="4821374" cy="885825"/>
          </a:xfrm>
          <a:prstGeom prst="rect">
            <a:avLst/>
          </a:prstGeom>
          <a:noFill/>
          <a:ln/>
        </p:spPr>
        <p:txBody>
          <a:bodyPr wrap="square" lIns="0" tIns="0" rIns="0" bIns="0" rtlCol="0" anchor="t"/>
          <a:lstStyle/>
          <a:p>
            <a:pPr>
              <a:lnSpc>
                <a:spcPts val="3438"/>
              </a:lnSpc>
            </a:pPr>
            <a:r>
              <a:rPr lang="en-US" sz="4000" b="1" dirty="0">
                <a:solidFill>
                  <a:schemeClr val="bg1"/>
                </a:solidFill>
                <a:latin typeface="Brygada 1918 Semi Bold" pitchFamily="34" charset="0"/>
                <a:ea typeface="Brygada 1918 Semi Bold" pitchFamily="34" charset="-122"/>
              </a:rPr>
              <a:t>Lower Tax Liability</a:t>
            </a:r>
          </a:p>
        </p:txBody>
      </p:sp>
      <p:sp>
        <p:nvSpPr>
          <p:cNvPr id="34" name="Text 7">
            <a:extLst>
              <a:ext uri="{FF2B5EF4-FFF2-40B4-BE49-F238E27FC236}">
                <a16:creationId xmlns:a16="http://schemas.microsoft.com/office/drawing/2014/main" xmlns="" id="{56A19666-6273-FC31-0B0D-89E8A0D93498}"/>
              </a:ext>
            </a:extLst>
          </p:cNvPr>
          <p:cNvSpPr/>
          <p:nvPr/>
        </p:nvSpPr>
        <p:spPr>
          <a:xfrm>
            <a:off x="914400" y="7048500"/>
            <a:ext cx="4940068" cy="885825"/>
          </a:xfrm>
          <a:prstGeom prst="rect">
            <a:avLst/>
          </a:prstGeom>
          <a:noFill/>
          <a:ln/>
        </p:spPr>
        <p:txBody>
          <a:bodyPr wrap="square" lIns="0" tIns="0" rIns="0" bIns="0" rtlCol="0" anchor="t"/>
          <a:lstStyle/>
          <a:p>
            <a:pPr>
              <a:lnSpc>
                <a:spcPts val="3438"/>
              </a:lnSpc>
            </a:pPr>
            <a:r>
              <a:rPr lang="en-US" sz="4000" b="1" dirty="0">
                <a:solidFill>
                  <a:schemeClr val="bg1"/>
                </a:solidFill>
                <a:latin typeface="Brygada 1918 Semi Bold" pitchFamily="34" charset="0"/>
                <a:ea typeface="Brygada 1918 Semi Bold" pitchFamily="34" charset="-122"/>
              </a:rPr>
              <a:t>Ease of Business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93955"/>
            <a:ext cx="22326600" cy="10612145"/>
            <a:chOff x="-152263" y="-38100"/>
            <a:chExt cx="3079376" cy="3461726"/>
          </a:xfrm>
        </p:grpSpPr>
        <p:sp>
          <p:nvSpPr>
            <p:cNvPr id="3" name="Freeform 3"/>
            <p:cNvSpPr/>
            <p:nvPr/>
          </p:nvSpPr>
          <p:spPr>
            <a:xfrm>
              <a:off x="-152263" y="-38100"/>
              <a:ext cx="2927113" cy="3423626"/>
            </a:xfrm>
            <a:custGeom>
              <a:avLst/>
              <a:gdLst/>
              <a:ahLst/>
              <a:cxnLst/>
              <a:rect l="l" t="t" r="r" b="b"/>
              <a:pathLst>
                <a:path w="2927113" h="3423626">
                  <a:moveTo>
                    <a:pt x="0" y="0"/>
                  </a:moveTo>
                  <a:lnTo>
                    <a:pt x="2927113" y="0"/>
                  </a:lnTo>
                  <a:lnTo>
                    <a:pt x="2927113" y="3423626"/>
                  </a:lnTo>
                  <a:lnTo>
                    <a:pt x="0" y="3423626"/>
                  </a:lnTo>
                  <a:close/>
                </a:path>
              </a:pathLst>
            </a:custGeom>
            <a:solidFill>
              <a:srgbClr val="33261A"/>
            </a:solidFill>
          </p:spPr>
        </p:sp>
        <p:sp>
          <p:nvSpPr>
            <p:cNvPr id="4" name="TextBox 4"/>
            <p:cNvSpPr txBox="1"/>
            <p:nvPr/>
          </p:nvSpPr>
          <p:spPr>
            <a:xfrm>
              <a:off x="0" y="-38100"/>
              <a:ext cx="2927113" cy="3461726"/>
            </a:xfrm>
            <a:prstGeom prst="rect">
              <a:avLst/>
            </a:prstGeom>
          </p:spPr>
          <p:txBody>
            <a:bodyPr lIns="50800" tIns="50800" rIns="50800" bIns="50800" rtlCol="0" anchor="ctr"/>
            <a:lstStyle/>
            <a:p>
              <a:pPr algn="ctr">
                <a:lnSpc>
                  <a:spcPts val="2659"/>
                </a:lnSpc>
                <a:spcBef>
                  <a:spcPct val="0"/>
                </a:spcBef>
              </a:pPr>
              <a:endParaRPr>
                <a:solidFill>
                  <a:schemeClr val="bg1"/>
                </a:solidFill>
              </a:endParaRPr>
            </a:p>
          </p:txBody>
        </p:sp>
      </p:grpSp>
      <p:grpSp>
        <p:nvGrpSpPr>
          <p:cNvPr id="12" name="Group 12"/>
          <p:cNvGrpSpPr/>
          <p:nvPr/>
        </p:nvGrpSpPr>
        <p:grpSpPr>
          <a:xfrm>
            <a:off x="-260075" y="371577"/>
            <a:ext cx="8433567" cy="1342923"/>
            <a:chOff x="0" y="0"/>
            <a:chExt cx="2221186" cy="593733"/>
          </a:xfrm>
        </p:grpSpPr>
        <p:sp>
          <p:nvSpPr>
            <p:cNvPr id="13" name="Freeform 13"/>
            <p:cNvSpPr/>
            <p:nvPr/>
          </p:nvSpPr>
          <p:spPr>
            <a:xfrm>
              <a:off x="0" y="0"/>
              <a:ext cx="2221186" cy="593733"/>
            </a:xfrm>
            <a:custGeom>
              <a:avLst/>
              <a:gdLst/>
              <a:ahLst/>
              <a:cxnLst/>
              <a:rect l="l" t="t" r="r" b="b"/>
              <a:pathLst>
                <a:path w="2221186" h="593733">
                  <a:moveTo>
                    <a:pt x="0" y="0"/>
                  </a:moveTo>
                  <a:lnTo>
                    <a:pt x="2221186" y="0"/>
                  </a:lnTo>
                  <a:lnTo>
                    <a:pt x="2221186" y="593733"/>
                  </a:lnTo>
                  <a:lnTo>
                    <a:pt x="0" y="593733"/>
                  </a:lnTo>
                  <a:close/>
                </a:path>
              </a:pathLst>
            </a:custGeom>
            <a:solidFill>
              <a:srgbClr val="9C6942"/>
            </a:solidFill>
          </p:spPr>
        </p:sp>
        <p:sp>
          <p:nvSpPr>
            <p:cNvPr id="14" name="TextBox 14"/>
            <p:cNvSpPr txBox="1"/>
            <p:nvPr/>
          </p:nvSpPr>
          <p:spPr>
            <a:xfrm>
              <a:off x="0" y="-9525"/>
              <a:ext cx="2221186" cy="603258"/>
            </a:xfrm>
            <a:prstGeom prst="rect">
              <a:avLst/>
            </a:prstGeom>
          </p:spPr>
          <p:txBody>
            <a:bodyPr lIns="50800" tIns="50800" rIns="50800" bIns="50800" rtlCol="0" anchor="ctr"/>
            <a:lstStyle/>
            <a:p>
              <a:pPr algn="ctr">
                <a:lnSpc>
                  <a:spcPts val="2640"/>
                </a:lnSpc>
              </a:pPr>
              <a:endParaRPr>
                <a:solidFill>
                  <a:schemeClr val="bg1"/>
                </a:solidFill>
              </a:endParaRPr>
            </a:p>
          </p:txBody>
        </p:sp>
      </p:grpSp>
      <p:grpSp>
        <p:nvGrpSpPr>
          <p:cNvPr id="15" name="Group 15"/>
          <p:cNvGrpSpPr/>
          <p:nvPr/>
        </p:nvGrpSpPr>
        <p:grpSpPr>
          <a:xfrm>
            <a:off x="13563600" y="11832"/>
            <a:ext cx="9684545" cy="10922868"/>
            <a:chOff x="-798093" y="-138163"/>
            <a:chExt cx="3710568" cy="3579576"/>
          </a:xfrm>
        </p:grpSpPr>
        <p:sp>
          <p:nvSpPr>
            <p:cNvPr id="16" name="Freeform 16"/>
            <p:cNvSpPr/>
            <p:nvPr/>
          </p:nvSpPr>
          <p:spPr>
            <a:xfrm>
              <a:off x="-798093" y="-138163"/>
              <a:ext cx="2912475" cy="3441413"/>
            </a:xfrm>
            <a:custGeom>
              <a:avLst/>
              <a:gdLst/>
              <a:ahLst/>
              <a:cxnLst/>
              <a:rect l="l" t="t" r="r" b="b"/>
              <a:pathLst>
                <a:path w="2912475" h="3441413">
                  <a:moveTo>
                    <a:pt x="0" y="0"/>
                  </a:moveTo>
                  <a:lnTo>
                    <a:pt x="2912475" y="0"/>
                  </a:lnTo>
                  <a:lnTo>
                    <a:pt x="2912475" y="3441413"/>
                  </a:lnTo>
                  <a:lnTo>
                    <a:pt x="0" y="3441413"/>
                  </a:lnTo>
                  <a:close/>
                </a:path>
              </a:pathLst>
            </a:custGeom>
            <a:solidFill>
              <a:srgbClr val="9C6942"/>
            </a:solidFill>
          </p:spPr>
          <p:txBody>
            <a:bodyPr/>
            <a:lstStyle/>
            <a:p>
              <a:endParaRPr lang="en-IN" dirty="0">
                <a:solidFill>
                  <a:schemeClr val="bg1"/>
                </a:solidFill>
              </a:endParaRPr>
            </a:p>
          </p:txBody>
        </p:sp>
        <p:sp>
          <p:nvSpPr>
            <p:cNvPr id="17" name="TextBox 17"/>
            <p:cNvSpPr txBox="1"/>
            <p:nvPr/>
          </p:nvSpPr>
          <p:spPr>
            <a:xfrm>
              <a:off x="0" y="-38100"/>
              <a:ext cx="2912475" cy="3479513"/>
            </a:xfrm>
            <a:prstGeom prst="rect">
              <a:avLst/>
            </a:prstGeom>
          </p:spPr>
          <p:txBody>
            <a:bodyPr lIns="50800" tIns="50800" rIns="50800" bIns="50800" rtlCol="0" anchor="ctr"/>
            <a:lstStyle/>
            <a:p>
              <a:pPr algn="ctr">
                <a:lnSpc>
                  <a:spcPts val="2659"/>
                </a:lnSpc>
                <a:spcBef>
                  <a:spcPct val="0"/>
                </a:spcBef>
              </a:pPr>
              <a:endParaRPr>
                <a:solidFill>
                  <a:schemeClr val="bg1"/>
                </a:solidFill>
              </a:endParaRPr>
            </a:p>
          </p:txBody>
        </p:sp>
      </p:grpSp>
      <p:sp>
        <p:nvSpPr>
          <p:cNvPr id="24" name="TextBox 24"/>
          <p:cNvSpPr txBox="1"/>
          <p:nvPr/>
        </p:nvSpPr>
        <p:spPr>
          <a:xfrm>
            <a:off x="607322" y="549002"/>
            <a:ext cx="6860278" cy="1013098"/>
          </a:xfrm>
          <a:prstGeom prst="rect">
            <a:avLst/>
          </a:prstGeom>
        </p:spPr>
        <p:txBody>
          <a:bodyPr lIns="0" tIns="0" rIns="0" bIns="0" rtlCol="0" anchor="t">
            <a:spAutoFit/>
          </a:bodyPr>
          <a:lstStyle/>
          <a:p>
            <a:pPr algn="l">
              <a:lnSpc>
                <a:spcPts val="7874"/>
              </a:lnSpc>
            </a:pPr>
            <a:r>
              <a:rPr lang="en-US" sz="7499" b="1" dirty="0">
                <a:solidFill>
                  <a:schemeClr val="bg1"/>
                </a:solidFill>
                <a:latin typeface="Bebas Neue Bold"/>
                <a:ea typeface="Bebas Neue Bold"/>
                <a:cs typeface="Bebas Neue Bold"/>
                <a:sym typeface="Bebas Neue Bold"/>
              </a:rPr>
              <a:t>Who is eligible?</a:t>
            </a:r>
          </a:p>
        </p:txBody>
      </p:sp>
      <p:sp>
        <p:nvSpPr>
          <p:cNvPr id="34" name="Text 1">
            <a:extLst>
              <a:ext uri="{FF2B5EF4-FFF2-40B4-BE49-F238E27FC236}">
                <a16:creationId xmlns:a16="http://schemas.microsoft.com/office/drawing/2014/main" xmlns="" id="{B5C0424C-899B-D2E9-1B9E-15827B4B042C}"/>
              </a:ext>
            </a:extLst>
          </p:cNvPr>
          <p:cNvSpPr/>
          <p:nvPr/>
        </p:nvSpPr>
        <p:spPr>
          <a:xfrm>
            <a:off x="393948" y="2319540"/>
            <a:ext cx="3544044" cy="442913"/>
          </a:xfrm>
          <a:prstGeom prst="rect">
            <a:avLst/>
          </a:prstGeom>
          <a:noFill/>
          <a:ln/>
        </p:spPr>
        <p:txBody>
          <a:bodyPr wrap="none" lIns="0" tIns="0" rIns="0" bIns="0" rtlCol="0" anchor="t"/>
          <a:lstStyle/>
          <a:p>
            <a:pPr>
              <a:lnSpc>
                <a:spcPts val="3438"/>
              </a:lnSpc>
            </a:pPr>
            <a:r>
              <a:rPr lang="en-US" sz="4000" dirty="0">
                <a:solidFill>
                  <a:schemeClr val="bg1"/>
                </a:solidFill>
                <a:latin typeface="Brygada 1918 Semi Bold" pitchFamily="34" charset="0"/>
                <a:ea typeface="Brygada 1918 Semi Bold" pitchFamily="34" charset="-122"/>
                <a:cs typeface="Brygada 1918 Semi Bold" pitchFamily="34" charset="-120"/>
              </a:rPr>
              <a:t>Turnover Limits</a:t>
            </a:r>
            <a:endParaRPr lang="en-US" sz="4000" dirty="0">
              <a:solidFill>
                <a:schemeClr val="bg1"/>
              </a:solidFill>
            </a:endParaRPr>
          </a:p>
        </p:txBody>
      </p:sp>
      <p:sp>
        <p:nvSpPr>
          <p:cNvPr id="35" name="Text 2">
            <a:extLst>
              <a:ext uri="{FF2B5EF4-FFF2-40B4-BE49-F238E27FC236}">
                <a16:creationId xmlns:a16="http://schemas.microsoft.com/office/drawing/2014/main" xmlns="" id="{17A7091E-6493-7526-17EB-29372DFDB7A3}"/>
              </a:ext>
            </a:extLst>
          </p:cNvPr>
          <p:cNvSpPr/>
          <p:nvPr/>
        </p:nvSpPr>
        <p:spPr>
          <a:xfrm>
            <a:off x="551107" y="3031846"/>
            <a:ext cx="15298490" cy="453629"/>
          </a:xfrm>
          <a:prstGeom prst="rect">
            <a:avLst/>
          </a:prstGeom>
          <a:noFill/>
          <a:ln/>
        </p:spPr>
        <p:txBody>
          <a:bodyPr wrap="none" lIns="0" tIns="0" rIns="0" bIns="0" rtlCol="0" anchor="t"/>
          <a:lstStyle/>
          <a:p>
            <a:pPr marL="428625" indent="-428625">
              <a:lnSpc>
                <a:spcPts val="3563"/>
              </a:lnSpc>
              <a:buSzPct val="100000"/>
              <a:buChar char="•"/>
            </a:pPr>
            <a:r>
              <a:rPr lang="en-US" sz="3500" b="1" dirty="0">
                <a:solidFill>
                  <a:schemeClr val="bg1"/>
                </a:solidFill>
                <a:latin typeface="Brygada 1918" pitchFamily="34" charset="0"/>
                <a:ea typeface="Brygada 1918" pitchFamily="34" charset="-122"/>
                <a:cs typeface="Brygada 1918" pitchFamily="34" charset="-120"/>
              </a:rPr>
              <a:t>Goods/Restaurants: Up to ₹1.5 crore.</a:t>
            </a:r>
            <a:endParaRPr lang="en-US" sz="3500" b="1" dirty="0">
              <a:solidFill>
                <a:schemeClr val="bg1"/>
              </a:solidFill>
            </a:endParaRPr>
          </a:p>
        </p:txBody>
      </p:sp>
      <p:sp>
        <p:nvSpPr>
          <p:cNvPr id="36" name="Text 3">
            <a:extLst>
              <a:ext uri="{FF2B5EF4-FFF2-40B4-BE49-F238E27FC236}">
                <a16:creationId xmlns:a16="http://schemas.microsoft.com/office/drawing/2014/main" xmlns="" id="{11927967-9A5E-188F-CE7D-8E73F27006DA}"/>
              </a:ext>
            </a:extLst>
          </p:cNvPr>
          <p:cNvSpPr/>
          <p:nvPr/>
        </p:nvSpPr>
        <p:spPr>
          <a:xfrm>
            <a:off x="551108" y="3726455"/>
            <a:ext cx="15298490" cy="453629"/>
          </a:xfrm>
          <a:prstGeom prst="rect">
            <a:avLst/>
          </a:prstGeom>
          <a:noFill/>
          <a:ln/>
        </p:spPr>
        <p:txBody>
          <a:bodyPr wrap="none" lIns="0" tIns="0" rIns="0" bIns="0" rtlCol="0" anchor="t"/>
          <a:lstStyle/>
          <a:p>
            <a:pPr marL="428625" indent="-428625">
              <a:lnSpc>
                <a:spcPts val="3563"/>
              </a:lnSpc>
              <a:buSzPct val="100000"/>
              <a:buChar char="•"/>
            </a:pPr>
            <a:r>
              <a:rPr lang="en-US" sz="3500" b="1" dirty="0">
                <a:solidFill>
                  <a:schemeClr val="bg1"/>
                </a:solidFill>
                <a:latin typeface="Brygada 1918" pitchFamily="34" charset="0"/>
                <a:ea typeface="Brygada 1918" pitchFamily="34" charset="-122"/>
                <a:cs typeface="Brygada 1918" pitchFamily="34" charset="-120"/>
              </a:rPr>
              <a:t>Service Providers: Up to ₹50 lakh.</a:t>
            </a:r>
            <a:endParaRPr lang="en-US" sz="3500" b="1" dirty="0">
              <a:solidFill>
                <a:schemeClr val="bg1"/>
              </a:solidFill>
            </a:endParaRPr>
          </a:p>
        </p:txBody>
      </p:sp>
      <p:sp>
        <p:nvSpPr>
          <p:cNvPr id="37" name="Text 4">
            <a:extLst>
              <a:ext uri="{FF2B5EF4-FFF2-40B4-BE49-F238E27FC236}">
                <a16:creationId xmlns:a16="http://schemas.microsoft.com/office/drawing/2014/main" xmlns="" id="{B3E6D628-241E-5182-D02B-B4B2D1CBA07F}"/>
              </a:ext>
            </a:extLst>
          </p:cNvPr>
          <p:cNvSpPr/>
          <p:nvPr/>
        </p:nvSpPr>
        <p:spPr>
          <a:xfrm>
            <a:off x="551110" y="4447460"/>
            <a:ext cx="15298490" cy="453629"/>
          </a:xfrm>
          <a:prstGeom prst="rect">
            <a:avLst/>
          </a:prstGeom>
          <a:noFill/>
          <a:ln/>
        </p:spPr>
        <p:txBody>
          <a:bodyPr wrap="none" lIns="0" tIns="0" rIns="0" bIns="0" rtlCol="0" anchor="t"/>
          <a:lstStyle/>
          <a:p>
            <a:pPr marL="428625" indent="-428625">
              <a:lnSpc>
                <a:spcPts val="3563"/>
              </a:lnSpc>
              <a:buSzPct val="100000"/>
              <a:buChar char="•"/>
            </a:pPr>
            <a:r>
              <a:rPr lang="en-US" sz="3500" b="1" dirty="0">
                <a:solidFill>
                  <a:schemeClr val="bg1"/>
                </a:solidFill>
                <a:latin typeface="Brygada 1918" pitchFamily="34" charset="0"/>
                <a:ea typeface="Brygada 1918" pitchFamily="34" charset="-122"/>
                <a:cs typeface="Brygada 1918" pitchFamily="34" charset="-120"/>
              </a:rPr>
              <a:t>Special States: ₹75 lakh for goods/restaurants.</a:t>
            </a:r>
          </a:p>
          <a:p>
            <a:pPr marL="428625" indent="-428625">
              <a:lnSpc>
                <a:spcPct val="150000"/>
              </a:lnSpc>
              <a:buSzPct val="100000"/>
              <a:buFontTx/>
              <a:buChar char="•"/>
            </a:pPr>
            <a:r>
              <a:rPr lang="en-US" sz="3500" b="1" dirty="0">
                <a:solidFill>
                  <a:schemeClr val="bg1"/>
                </a:solidFill>
                <a:latin typeface="Brygada 1918" pitchFamily="34" charset="0"/>
                <a:ea typeface="Brygada 1918" pitchFamily="34" charset="-122"/>
              </a:rPr>
              <a:t>Special States: </a:t>
            </a:r>
            <a:r>
              <a:rPr lang="en-US" sz="3500" b="1" dirty="0">
                <a:solidFill>
                  <a:schemeClr val="bg1"/>
                </a:solidFill>
                <a:latin typeface="Brygada 1918" pitchFamily="34" charset="0"/>
                <a:ea typeface="Brygada 1918" pitchFamily="34" charset="-122"/>
                <a:cs typeface="Brygada 1918" pitchFamily="34" charset="-120"/>
              </a:rPr>
              <a:t>₹50 lakh for Service Providers.</a:t>
            </a:r>
          </a:p>
        </p:txBody>
      </p:sp>
      <p:sp>
        <p:nvSpPr>
          <p:cNvPr id="38" name="Text 5">
            <a:extLst>
              <a:ext uri="{FF2B5EF4-FFF2-40B4-BE49-F238E27FC236}">
                <a16:creationId xmlns:a16="http://schemas.microsoft.com/office/drawing/2014/main" xmlns="" id="{48ACB8B9-E26E-499E-9A57-409CA7F7CD8E}"/>
              </a:ext>
            </a:extLst>
          </p:cNvPr>
          <p:cNvSpPr/>
          <p:nvPr/>
        </p:nvSpPr>
        <p:spPr>
          <a:xfrm>
            <a:off x="393948" y="6928802"/>
            <a:ext cx="3544044" cy="442913"/>
          </a:xfrm>
          <a:prstGeom prst="rect">
            <a:avLst/>
          </a:prstGeom>
          <a:noFill/>
          <a:ln/>
        </p:spPr>
        <p:txBody>
          <a:bodyPr wrap="none" lIns="0" tIns="0" rIns="0" bIns="0" rtlCol="0" anchor="t"/>
          <a:lstStyle/>
          <a:p>
            <a:pPr>
              <a:lnSpc>
                <a:spcPts val="3438"/>
              </a:lnSpc>
            </a:pPr>
            <a:r>
              <a:rPr lang="en-US" sz="4000" dirty="0">
                <a:solidFill>
                  <a:schemeClr val="bg1"/>
                </a:solidFill>
                <a:latin typeface="Brygada 1918 Semi Bold" pitchFamily="34" charset="0"/>
                <a:ea typeface="Brygada 1918 Semi Bold" pitchFamily="34" charset="-122"/>
                <a:cs typeface="Brygada 1918 Semi Bold" pitchFamily="34" charset="-120"/>
              </a:rPr>
              <a:t>Important Note</a:t>
            </a:r>
            <a:endParaRPr lang="en-US" sz="4000" dirty="0">
              <a:solidFill>
                <a:schemeClr val="bg1"/>
              </a:solidFill>
            </a:endParaRPr>
          </a:p>
        </p:txBody>
      </p:sp>
      <p:sp>
        <p:nvSpPr>
          <p:cNvPr id="39" name="Text 6">
            <a:extLst>
              <a:ext uri="{FF2B5EF4-FFF2-40B4-BE49-F238E27FC236}">
                <a16:creationId xmlns:a16="http://schemas.microsoft.com/office/drawing/2014/main" xmlns="" id="{EC3D46AF-D3BA-83C8-C36D-96245E70BDE8}"/>
              </a:ext>
            </a:extLst>
          </p:cNvPr>
          <p:cNvSpPr/>
          <p:nvPr/>
        </p:nvSpPr>
        <p:spPr>
          <a:xfrm>
            <a:off x="-609600" y="7677051"/>
            <a:ext cx="19870493" cy="907256"/>
          </a:xfrm>
          <a:prstGeom prst="rect">
            <a:avLst/>
          </a:prstGeom>
          <a:noFill/>
          <a:ln/>
        </p:spPr>
        <p:txBody>
          <a:bodyPr wrap="square" lIns="0" tIns="0" rIns="0" bIns="0" rtlCol="0" anchor="t"/>
          <a:lstStyle/>
          <a:p>
            <a:pPr algn="just">
              <a:lnSpc>
                <a:spcPts val="3563"/>
              </a:lnSpc>
            </a:pPr>
            <a:r>
              <a:rPr lang="en-US" sz="3500" b="1" dirty="0">
                <a:solidFill>
                  <a:schemeClr val="bg1"/>
                </a:solidFill>
                <a:latin typeface="Brygada 1918" pitchFamily="34" charset="0"/>
                <a:ea typeface="Brygada 1918" pitchFamily="34" charset="-122"/>
                <a:cs typeface="Brygada 1918" pitchFamily="34" charset="-120"/>
              </a:rPr>
              <a:t>1. Includes aggregate turnover of all businesses under same PAN of Previous Year.</a:t>
            </a:r>
          </a:p>
          <a:p>
            <a:pPr algn="just">
              <a:lnSpc>
                <a:spcPts val="3563"/>
              </a:lnSpc>
            </a:pPr>
            <a:endParaRPr lang="en-US" sz="1250" b="1" dirty="0">
              <a:solidFill>
                <a:schemeClr val="bg1"/>
              </a:solidFill>
              <a:latin typeface="Brygada 1918" pitchFamily="34" charset="0"/>
              <a:ea typeface="Brygada 1918" pitchFamily="34" charset="-122"/>
              <a:cs typeface="Brygada 1918" pitchFamily="34" charset="-120"/>
            </a:endParaRPr>
          </a:p>
          <a:p>
            <a:pPr algn="just">
              <a:lnSpc>
                <a:spcPts val="3563"/>
              </a:lnSpc>
            </a:pPr>
            <a:r>
              <a:rPr lang="en-US" sz="3500" b="1" dirty="0">
                <a:solidFill>
                  <a:schemeClr val="bg1"/>
                </a:solidFill>
                <a:latin typeface="Brygada 1918" pitchFamily="34" charset="0"/>
                <a:ea typeface="Brygada 1918" pitchFamily="34" charset="-122"/>
                <a:cs typeface="Brygada 1918" pitchFamily="34" charset="-120"/>
              </a:rPr>
              <a:t>2. As per the CGST (Amendment) Act, 2018, a composition dealer can also supply services to an extent of ten percent of turnover of Current FY, or Rs.5 lakhs, whichever is higher</a:t>
            </a:r>
          </a:p>
          <a:p>
            <a:pPr algn="just">
              <a:lnSpc>
                <a:spcPts val="3563"/>
              </a:lnSpc>
            </a:pPr>
            <a:r>
              <a:rPr lang="en-US" sz="3500" b="1" i="1" u="sng" dirty="0">
                <a:solidFill>
                  <a:schemeClr val="bg1"/>
                </a:solidFill>
                <a:latin typeface="Brygada 1918" pitchFamily="34" charset="0"/>
                <a:ea typeface="Brygada 1918" pitchFamily="34" charset="-122"/>
              </a:rPr>
              <a:t>*Notification No. 02/2019 – Central Tax</a:t>
            </a:r>
            <a:endParaRPr lang="en-US" sz="3500" b="1" i="1" u="sng" dirty="0">
              <a:solidFill>
                <a:schemeClr val="bg1"/>
              </a:solidFill>
            </a:endParaRPr>
          </a:p>
        </p:txBody>
      </p:sp>
      <p:sp>
        <p:nvSpPr>
          <p:cNvPr id="45" name="Freeform 19">
            <a:extLst>
              <a:ext uri="{FF2B5EF4-FFF2-40B4-BE49-F238E27FC236}">
                <a16:creationId xmlns:a16="http://schemas.microsoft.com/office/drawing/2014/main" xmlns="" id="{AA9A2227-3269-F393-ACB5-669A6DE12632}"/>
              </a:ext>
            </a:extLst>
          </p:cNvPr>
          <p:cNvSpPr/>
          <p:nvPr/>
        </p:nvSpPr>
        <p:spPr>
          <a:xfrm>
            <a:off x="13542335" y="-20717"/>
            <a:ext cx="7496901" cy="10328982"/>
          </a:xfrm>
          <a:custGeom>
            <a:avLst/>
            <a:gdLst/>
            <a:ahLst/>
            <a:cxnLst/>
            <a:rect l="l" t="t" r="r" b="b"/>
            <a:pathLst>
              <a:path w="1243717" h="1017303">
                <a:moveTo>
                  <a:pt x="0" y="0"/>
                </a:moveTo>
                <a:lnTo>
                  <a:pt x="1243717" y="0"/>
                </a:lnTo>
                <a:lnTo>
                  <a:pt x="1243717" y="1017303"/>
                </a:lnTo>
                <a:lnTo>
                  <a:pt x="0" y="1017303"/>
                </a:lnTo>
                <a:close/>
              </a:path>
            </a:pathLst>
          </a:custGeom>
          <a:blipFill>
            <a:blip r:embed="rId3">
              <a:alphaModFix amt="16000"/>
              <a:extLst>
                <a:ext uri="{BEBA8EAE-BF5A-486C-A8C5-ECC9F3942E4B}">
                  <a14:imgProps xmlns:a14="http://schemas.microsoft.com/office/drawing/2010/main">
                    <a14:imgLayer r:embed="rId4">
                      <a14:imgEffect>
                        <a14:saturation sat="400000"/>
                      </a14:imgEffect>
                    </a14:imgLayer>
                  </a14:imgProps>
                </a:ext>
              </a:extLst>
            </a:blip>
            <a:stretch>
              <a:fillRect l="-14247" r="-8522"/>
            </a:stretch>
          </a:blipFill>
        </p:spPr>
        <p:txBody>
          <a:bodyPr/>
          <a:lstStyle/>
          <a:p>
            <a:endParaRPr lang="en-IN" dirty="0"/>
          </a:p>
        </p:txBody>
      </p:sp>
    </p:spTree>
    <p:extLst>
      <p:ext uri="{BB962C8B-B14F-4D97-AF65-F5344CB8AC3E}">
        <p14:creationId xmlns:p14="http://schemas.microsoft.com/office/powerpoint/2010/main" val="1583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3" name="Text 0"/>
          <p:cNvSpPr/>
          <p:nvPr/>
        </p:nvSpPr>
        <p:spPr>
          <a:xfrm>
            <a:off x="5789489" y="418654"/>
            <a:ext cx="6709023" cy="838646"/>
          </a:xfrm>
          <a:prstGeom prst="rect">
            <a:avLst/>
          </a:prstGeom>
          <a:noFill/>
          <a:ln/>
        </p:spPr>
        <p:txBody>
          <a:bodyPr wrap="none" lIns="0" tIns="0" rIns="0" bIns="0" rtlCol="0" anchor="t"/>
          <a:lstStyle/>
          <a:p>
            <a:pPr>
              <a:lnSpc>
                <a:spcPts val="6938"/>
              </a:lnSpc>
            </a:pPr>
            <a:r>
              <a:rPr lang="en-US" sz="5563" b="1" dirty="0">
                <a:solidFill>
                  <a:schemeClr val="bg1"/>
                </a:solidFill>
                <a:latin typeface="Brygada 1918 Semi Bold" pitchFamily="34" charset="0"/>
                <a:ea typeface="Brygada 1918 Semi Bold" pitchFamily="34" charset="-122"/>
              </a:rPr>
              <a:t>Who is Not Eligible?</a:t>
            </a:r>
          </a:p>
        </p:txBody>
      </p:sp>
      <p:sp>
        <p:nvSpPr>
          <p:cNvPr id="4" name="Shape 1"/>
          <p:cNvSpPr/>
          <p:nvPr/>
        </p:nvSpPr>
        <p:spPr>
          <a:xfrm>
            <a:off x="437516" y="1532650"/>
            <a:ext cx="14550074" cy="1477250"/>
          </a:xfrm>
          <a:prstGeom prst="roundRect">
            <a:avLst>
              <a:gd name="adj" fmla="val 25721"/>
            </a:avLst>
          </a:prstGeom>
          <a:solidFill>
            <a:srgbClr val="CC914D"/>
          </a:solidFill>
          <a:ln w="7620">
            <a:solidFill>
              <a:srgbClr val="7B8554"/>
            </a:solidFill>
            <a:prstDash val="solid"/>
          </a:ln>
        </p:spPr>
      </p:sp>
      <p:sp>
        <p:nvSpPr>
          <p:cNvPr id="5" name="Text 2"/>
          <p:cNvSpPr/>
          <p:nvPr/>
        </p:nvSpPr>
        <p:spPr>
          <a:xfrm>
            <a:off x="685800" y="1790700"/>
            <a:ext cx="3354438" cy="419249"/>
          </a:xfrm>
          <a:prstGeom prst="rect">
            <a:avLst/>
          </a:prstGeom>
          <a:noFill/>
          <a:ln/>
        </p:spPr>
        <p:txBody>
          <a:bodyPr wrap="none" lIns="0" tIns="0" rIns="0" bIns="0" rtlCol="0" anchor="t"/>
          <a:lstStyle/>
          <a:p>
            <a:pPr>
              <a:lnSpc>
                <a:spcPts val="3250"/>
              </a:lnSpc>
            </a:pPr>
            <a:r>
              <a:rPr lang="en-US" sz="4000" b="1" dirty="0">
                <a:solidFill>
                  <a:schemeClr val="bg1"/>
                </a:solidFill>
                <a:latin typeface="Arial Narrow" panose="020B0606020202030204" pitchFamily="34" charset="0"/>
                <a:ea typeface="Brygada 1918 Semi Bold" pitchFamily="34" charset="-122"/>
                <a:cs typeface="Brygada 1918 Semi Bold" pitchFamily="34" charset="-120"/>
              </a:rPr>
              <a:t>Inter-State Supplies or Exempt Supplies</a:t>
            </a:r>
            <a:endParaRPr lang="en-US" sz="4000" b="1" dirty="0">
              <a:solidFill>
                <a:schemeClr val="bg1"/>
              </a:solidFill>
              <a:latin typeface="Arial Narrow" panose="020B0606020202030204" pitchFamily="34" charset="0"/>
            </a:endParaRPr>
          </a:p>
        </p:txBody>
      </p:sp>
      <p:sp>
        <p:nvSpPr>
          <p:cNvPr id="6" name="Text 3"/>
          <p:cNvSpPr/>
          <p:nvPr/>
        </p:nvSpPr>
        <p:spPr>
          <a:xfrm>
            <a:off x="628055" y="2400300"/>
            <a:ext cx="8896945" cy="429220"/>
          </a:xfrm>
          <a:prstGeom prst="rect">
            <a:avLst/>
          </a:prstGeom>
          <a:noFill/>
          <a:ln/>
        </p:spPr>
        <p:txBody>
          <a:bodyPr wrap="none" lIns="0" tIns="0" rIns="0" bIns="0" rtlCol="0" anchor="t"/>
          <a:lstStyle/>
          <a:p>
            <a:pPr>
              <a:lnSpc>
                <a:spcPts val="3375"/>
              </a:lnSpc>
            </a:pPr>
            <a:r>
              <a:rPr lang="en-US" sz="3200" i="1" dirty="0">
                <a:solidFill>
                  <a:schemeClr val="bg1"/>
                </a:solidFill>
                <a:latin typeface="Brygada 1918" pitchFamily="34" charset="0"/>
                <a:ea typeface="Brygada 1918" pitchFamily="34" charset="-122"/>
                <a:cs typeface="Brygada 1918" pitchFamily="34" charset="-120"/>
              </a:rPr>
              <a:t>Taxpayers making outward inter-state supplies or exempt supplies</a:t>
            </a:r>
            <a:endParaRPr lang="en-US" sz="3200" i="1" dirty="0">
              <a:solidFill>
                <a:schemeClr val="bg1"/>
              </a:solidFill>
            </a:endParaRPr>
          </a:p>
        </p:txBody>
      </p:sp>
      <p:sp>
        <p:nvSpPr>
          <p:cNvPr id="7" name="Shape 4"/>
          <p:cNvSpPr/>
          <p:nvPr/>
        </p:nvSpPr>
        <p:spPr>
          <a:xfrm>
            <a:off x="4408549" y="3134399"/>
            <a:ext cx="13441935" cy="1315561"/>
          </a:xfrm>
          <a:prstGeom prst="roundRect">
            <a:avLst>
              <a:gd name="adj" fmla="val 25721"/>
            </a:avLst>
          </a:prstGeom>
          <a:solidFill>
            <a:srgbClr val="83792E"/>
          </a:solidFill>
          <a:ln w="7620">
            <a:solidFill>
              <a:srgbClr val="9C9247"/>
            </a:solidFill>
            <a:prstDash val="solid"/>
          </a:ln>
        </p:spPr>
      </p:sp>
      <p:sp>
        <p:nvSpPr>
          <p:cNvPr id="8" name="Text 5"/>
          <p:cNvSpPr/>
          <p:nvPr/>
        </p:nvSpPr>
        <p:spPr>
          <a:xfrm>
            <a:off x="4546587" y="3355852"/>
            <a:ext cx="3354438" cy="419249"/>
          </a:xfrm>
          <a:prstGeom prst="rect">
            <a:avLst/>
          </a:prstGeom>
          <a:noFill/>
          <a:ln/>
        </p:spPr>
        <p:txBody>
          <a:bodyPr wrap="none" lIns="0" tIns="0" rIns="0" bIns="0" rtlCol="0" anchor="t"/>
          <a:lstStyle/>
          <a:p>
            <a:pPr>
              <a:lnSpc>
                <a:spcPts val="3250"/>
              </a:lnSpc>
            </a:pPr>
            <a:r>
              <a:rPr lang="en-US" sz="4000" b="1" dirty="0">
                <a:solidFill>
                  <a:schemeClr val="bg1"/>
                </a:solidFill>
                <a:latin typeface="Arial Narrow" panose="020B0606020202030204" pitchFamily="34" charset="0"/>
                <a:ea typeface="Brygada 1918 Semi Bold" pitchFamily="34" charset="-122"/>
              </a:rPr>
              <a:t>Notified Goods</a:t>
            </a:r>
          </a:p>
        </p:txBody>
      </p:sp>
      <p:sp>
        <p:nvSpPr>
          <p:cNvPr id="9" name="Text 6"/>
          <p:cNvSpPr/>
          <p:nvPr/>
        </p:nvSpPr>
        <p:spPr>
          <a:xfrm>
            <a:off x="4546588" y="3825999"/>
            <a:ext cx="8896945" cy="429220"/>
          </a:xfrm>
          <a:prstGeom prst="rect">
            <a:avLst/>
          </a:prstGeom>
          <a:noFill/>
          <a:ln/>
        </p:spPr>
        <p:txBody>
          <a:bodyPr wrap="none" lIns="0" tIns="0" rIns="0" bIns="0" rtlCol="0" anchor="t"/>
          <a:lstStyle/>
          <a:p>
            <a:pPr>
              <a:lnSpc>
                <a:spcPts val="3375"/>
              </a:lnSpc>
            </a:pPr>
            <a:r>
              <a:rPr lang="en-US" sz="3200" i="1" dirty="0">
                <a:solidFill>
                  <a:schemeClr val="bg1"/>
                </a:solidFill>
                <a:latin typeface="Arial Narrow" panose="020B0606020202030204" pitchFamily="34" charset="0"/>
                <a:ea typeface="Brygada 1918" pitchFamily="34" charset="-122"/>
              </a:rPr>
              <a:t>Manufacturers of ice cream, pan masala, tobacco, aerated water.</a:t>
            </a:r>
          </a:p>
        </p:txBody>
      </p:sp>
      <p:sp>
        <p:nvSpPr>
          <p:cNvPr id="10" name="Shape 7"/>
          <p:cNvSpPr/>
          <p:nvPr/>
        </p:nvSpPr>
        <p:spPr>
          <a:xfrm>
            <a:off x="437516" y="4526757"/>
            <a:ext cx="14550073" cy="1683543"/>
          </a:xfrm>
          <a:prstGeom prst="roundRect">
            <a:avLst>
              <a:gd name="adj" fmla="val 25721"/>
            </a:avLst>
          </a:prstGeom>
          <a:solidFill>
            <a:srgbClr val="CC914D"/>
          </a:solidFill>
          <a:ln w="7620">
            <a:solidFill>
              <a:srgbClr val="7B8554"/>
            </a:solidFill>
            <a:prstDash val="solid"/>
          </a:ln>
        </p:spPr>
      </p:sp>
      <p:sp>
        <p:nvSpPr>
          <p:cNvPr id="11" name="Text 8"/>
          <p:cNvSpPr/>
          <p:nvPr/>
        </p:nvSpPr>
        <p:spPr>
          <a:xfrm>
            <a:off x="715379" y="4724251"/>
            <a:ext cx="3693170" cy="419249"/>
          </a:xfrm>
          <a:prstGeom prst="rect">
            <a:avLst/>
          </a:prstGeom>
          <a:noFill/>
          <a:ln/>
        </p:spPr>
        <p:txBody>
          <a:bodyPr wrap="none" lIns="0" tIns="0" rIns="0" bIns="0" rtlCol="0" anchor="t"/>
          <a:lstStyle/>
          <a:p>
            <a:pPr>
              <a:lnSpc>
                <a:spcPts val="3250"/>
              </a:lnSpc>
            </a:pPr>
            <a:r>
              <a:rPr lang="en-US" sz="4000" b="1" dirty="0">
                <a:solidFill>
                  <a:schemeClr val="bg1"/>
                </a:solidFill>
                <a:latin typeface="Arial Narrow" panose="020B0606020202030204" pitchFamily="34" charset="0"/>
                <a:ea typeface="Brygada 1918 Semi Bold" pitchFamily="34" charset="-122"/>
              </a:rPr>
              <a:t>E-commerce</a:t>
            </a:r>
            <a:r>
              <a:rPr lang="en-US" sz="4000" b="1" dirty="0">
                <a:solidFill>
                  <a:schemeClr val="bg1"/>
                </a:solidFill>
                <a:latin typeface="Brygada 1918 Semi Bold" pitchFamily="34" charset="0"/>
                <a:ea typeface="Brygada 1918 Semi Bold" pitchFamily="34" charset="-122"/>
                <a:cs typeface="Brygada 1918 Semi Bold" pitchFamily="34" charset="-120"/>
              </a:rPr>
              <a:t> Operators</a:t>
            </a:r>
            <a:endParaRPr lang="en-US" sz="4000" b="1" dirty="0">
              <a:solidFill>
                <a:schemeClr val="bg1"/>
              </a:solidFill>
            </a:endParaRPr>
          </a:p>
        </p:txBody>
      </p:sp>
      <p:sp>
        <p:nvSpPr>
          <p:cNvPr id="12" name="Text 9"/>
          <p:cNvSpPr/>
          <p:nvPr/>
        </p:nvSpPr>
        <p:spPr>
          <a:xfrm>
            <a:off x="715379" y="5219700"/>
            <a:ext cx="8896945" cy="429220"/>
          </a:xfrm>
          <a:prstGeom prst="rect">
            <a:avLst/>
          </a:prstGeom>
          <a:noFill/>
          <a:ln/>
        </p:spPr>
        <p:txBody>
          <a:bodyPr wrap="none" lIns="0" tIns="0" rIns="0" bIns="0" rtlCol="0" anchor="t"/>
          <a:lstStyle/>
          <a:p>
            <a:pPr>
              <a:lnSpc>
                <a:spcPts val="3375"/>
              </a:lnSpc>
            </a:pPr>
            <a:r>
              <a:rPr lang="en-US" sz="3200" i="1" dirty="0">
                <a:solidFill>
                  <a:schemeClr val="bg1"/>
                </a:solidFill>
                <a:latin typeface="Arial Narrow" panose="020B0606020202030204" pitchFamily="34" charset="0"/>
                <a:ea typeface="Brygada 1918" pitchFamily="34" charset="-122"/>
                <a:cs typeface="Brygada 1918" pitchFamily="34" charset="-120"/>
              </a:rPr>
              <a:t>Suppliers </a:t>
            </a:r>
            <a:r>
              <a:rPr lang="en-US" sz="3200" i="1" dirty="0">
                <a:solidFill>
                  <a:schemeClr val="bg1"/>
                </a:solidFill>
                <a:latin typeface="Arial Narrow" panose="020B0606020202030204" pitchFamily="34" charset="0"/>
                <a:ea typeface="Brygada 1918" pitchFamily="34" charset="-122"/>
              </a:rPr>
              <a:t>through</a:t>
            </a:r>
            <a:r>
              <a:rPr lang="en-US" sz="3200" i="1" dirty="0">
                <a:solidFill>
                  <a:schemeClr val="bg1"/>
                </a:solidFill>
                <a:latin typeface="Arial Narrow" panose="020B0606020202030204" pitchFamily="34" charset="0"/>
                <a:ea typeface="Brygada 1918" pitchFamily="34" charset="-122"/>
                <a:cs typeface="Brygada 1918" pitchFamily="34" charset="-120"/>
              </a:rPr>
              <a:t> TCS-collecting e-commerce operators.</a:t>
            </a:r>
          </a:p>
          <a:p>
            <a:pPr>
              <a:lnSpc>
                <a:spcPts val="3375"/>
              </a:lnSpc>
            </a:pPr>
            <a:r>
              <a:rPr lang="en-US" sz="3200" i="1" dirty="0">
                <a:solidFill>
                  <a:schemeClr val="bg1"/>
                </a:solidFill>
                <a:latin typeface="Arial Narrow" panose="020B0606020202030204" pitchFamily="34" charset="0"/>
                <a:ea typeface="Brygada 1918" panose="020B0604020202020204" charset="0"/>
                <a:cs typeface="Brygada 1918 Semi Bold" pitchFamily="34" charset="-120"/>
              </a:rPr>
              <a:t>*Subject </a:t>
            </a:r>
            <a:r>
              <a:rPr lang="en-US" sz="3200" i="1" dirty="0">
                <a:solidFill>
                  <a:schemeClr val="bg1"/>
                </a:solidFill>
                <a:latin typeface="Arial Narrow" panose="020B0606020202030204" pitchFamily="34" charset="0"/>
                <a:ea typeface="Brygada 1918" pitchFamily="34" charset="-122"/>
              </a:rPr>
              <a:t>to</a:t>
            </a:r>
            <a:r>
              <a:rPr lang="en-US" sz="3200" i="1" dirty="0">
                <a:solidFill>
                  <a:schemeClr val="bg1"/>
                </a:solidFill>
                <a:latin typeface="Arial Narrow" panose="020B0606020202030204" pitchFamily="34" charset="0"/>
                <a:ea typeface="Brygada 1918" panose="020B0604020202020204" charset="0"/>
                <a:cs typeface="Brygada 1918 Semi Bold" pitchFamily="34" charset="-120"/>
              </a:rPr>
              <a:t> Intra-State supplies of Goods. No. 36/2023- Central Tax</a:t>
            </a:r>
          </a:p>
        </p:txBody>
      </p:sp>
      <p:sp>
        <p:nvSpPr>
          <p:cNvPr id="13" name="Shape 10"/>
          <p:cNvSpPr/>
          <p:nvPr/>
        </p:nvSpPr>
        <p:spPr>
          <a:xfrm>
            <a:off x="2057400" y="6389227"/>
            <a:ext cx="15640684" cy="1497473"/>
          </a:xfrm>
          <a:prstGeom prst="roundRect">
            <a:avLst>
              <a:gd name="adj" fmla="val 20185"/>
            </a:avLst>
          </a:prstGeom>
          <a:solidFill>
            <a:srgbClr val="83792E"/>
          </a:solidFill>
          <a:ln w="7620">
            <a:solidFill>
              <a:srgbClr val="9C9247"/>
            </a:solidFill>
            <a:prstDash val="solid"/>
          </a:ln>
        </p:spPr>
      </p:sp>
      <p:sp>
        <p:nvSpPr>
          <p:cNvPr id="14" name="Text 11"/>
          <p:cNvSpPr/>
          <p:nvPr/>
        </p:nvSpPr>
        <p:spPr>
          <a:xfrm>
            <a:off x="2362200" y="6629251"/>
            <a:ext cx="3354438" cy="419249"/>
          </a:xfrm>
          <a:prstGeom prst="rect">
            <a:avLst/>
          </a:prstGeom>
          <a:noFill/>
          <a:ln/>
        </p:spPr>
        <p:txBody>
          <a:bodyPr wrap="none" lIns="0" tIns="0" rIns="0" bIns="0" rtlCol="0" anchor="t"/>
          <a:lstStyle/>
          <a:p>
            <a:pPr>
              <a:lnSpc>
                <a:spcPts val="3250"/>
              </a:lnSpc>
            </a:pPr>
            <a:r>
              <a:rPr lang="en-US" sz="4000" b="1" dirty="0">
                <a:solidFill>
                  <a:schemeClr val="bg1"/>
                </a:solidFill>
                <a:latin typeface="Arial Narrow" panose="020B0606020202030204" pitchFamily="34" charset="0"/>
                <a:ea typeface="Brygada 1918 Semi Bold" pitchFamily="34" charset="-122"/>
              </a:rPr>
              <a:t>Other</a:t>
            </a:r>
            <a:r>
              <a:rPr lang="en-US" sz="4000" b="1" dirty="0">
                <a:solidFill>
                  <a:schemeClr val="bg1"/>
                </a:solidFill>
                <a:latin typeface="Brygada 1918 Semi Bold" pitchFamily="34" charset="0"/>
                <a:ea typeface="Brygada 1918 Semi Bold" pitchFamily="34" charset="-122"/>
                <a:cs typeface="Brygada 1918 Semi Bold" pitchFamily="34" charset="-120"/>
              </a:rPr>
              <a:t> </a:t>
            </a:r>
            <a:r>
              <a:rPr lang="en-US" sz="4000" b="1" dirty="0">
                <a:solidFill>
                  <a:schemeClr val="bg1"/>
                </a:solidFill>
                <a:latin typeface="Arial Narrow" panose="020B0606020202030204" pitchFamily="34" charset="0"/>
                <a:ea typeface="Brygada 1918 Semi Bold" pitchFamily="34" charset="-122"/>
              </a:rPr>
              <a:t>Exclusions</a:t>
            </a:r>
          </a:p>
        </p:txBody>
      </p:sp>
      <p:sp>
        <p:nvSpPr>
          <p:cNvPr id="15" name="Text 12"/>
          <p:cNvSpPr/>
          <p:nvPr/>
        </p:nvSpPr>
        <p:spPr>
          <a:xfrm>
            <a:off x="2286000" y="7124700"/>
            <a:ext cx="16687800" cy="858440"/>
          </a:xfrm>
          <a:prstGeom prst="rect">
            <a:avLst/>
          </a:prstGeom>
          <a:noFill/>
          <a:ln/>
        </p:spPr>
        <p:txBody>
          <a:bodyPr wrap="square" lIns="0" tIns="0" rIns="0" bIns="0" rtlCol="0" anchor="t"/>
          <a:lstStyle/>
          <a:p>
            <a:pPr>
              <a:lnSpc>
                <a:spcPts val="3375"/>
              </a:lnSpc>
            </a:pPr>
            <a:r>
              <a:rPr lang="en-US" sz="3200" i="1" dirty="0">
                <a:solidFill>
                  <a:schemeClr val="bg1"/>
                </a:solidFill>
                <a:latin typeface="Arial Narrow" panose="020B0606020202030204" pitchFamily="34" charset="0"/>
                <a:ea typeface="Brygada 1918" pitchFamily="34" charset="-122"/>
                <a:cs typeface="Brygada 1918" pitchFamily="34" charset="-120"/>
              </a:rPr>
              <a:t>Casual/non-resident taxable persons, non-GST goods suppliers, ISDs, TDS/TCS </a:t>
            </a:r>
            <a:r>
              <a:rPr lang="en-US" sz="3200" i="1" dirty="0" err="1">
                <a:solidFill>
                  <a:schemeClr val="bg1"/>
                </a:solidFill>
                <a:latin typeface="Arial Narrow" panose="020B0606020202030204" pitchFamily="34" charset="0"/>
                <a:ea typeface="Brygada 1918" pitchFamily="34" charset="-122"/>
              </a:rPr>
              <a:t>Deductors</a:t>
            </a:r>
            <a:r>
              <a:rPr lang="en-US" sz="3200" i="1" dirty="0">
                <a:solidFill>
                  <a:schemeClr val="bg1"/>
                </a:solidFill>
                <a:latin typeface="Arial Narrow" panose="020B0606020202030204" pitchFamily="34" charset="0"/>
                <a:ea typeface="Brygada 1918" pitchFamily="34" charset="-122"/>
                <a:cs typeface="Brygada 1918" pitchFamily="34" charset="-120"/>
              </a:rPr>
              <a:t>.</a:t>
            </a:r>
            <a:endParaRPr lang="en-US" sz="3200" i="1" dirty="0">
              <a:solidFill>
                <a:schemeClr val="bg1"/>
              </a:solidFill>
              <a:latin typeface="Arial Narrow" panose="020B0606020202030204" pitchFamily="34" charset="0"/>
            </a:endParaRPr>
          </a:p>
        </p:txBody>
      </p:sp>
      <p:sp>
        <p:nvSpPr>
          <p:cNvPr id="17" name="AutoShape 4" descr="Generated image">
            <a:extLst>
              <a:ext uri="{FF2B5EF4-FFF2-40B4-BE49-F238E27FC236}">
                <a16:creationId xmlns:a16="http://schemas.microsoft.com/office/drawing/2014/main" xmlns="" id="{03B3489B-B473-3913-6A15-76FACC2EB7FC}"/>
              </a:ext>
            </a:extLst>
          </p:cNvPr>
          <p:cNvSpPr>
            <a:spLocks noChangeAspect="1" noChangeArrowheads="1"/>
          </p:cNvSpPr>
          <p:nvPr/>
        </p:nvSpPr>
        <p:spPr bwMode="auto">
          <a:xfrm>
            <a:off x="8953500" y="4953000"/>
            <a:ext cx="381000" cy="381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4300" tIns="57150" rIns="114300" bIns="57150" numCol="1" anchor="t" anchorCtr="0" compatLnSpc="1">
            <a:prstTxWarp prst="textNoShape">
              <a:avLst/>
            </a:prstTxWarp>
          </a:bodyPr>
          <a:lstStyle/>
          <a:p>
            <a:endParaRPr lang="en-IN" sz="2250" dirty="0"/>
          </a:p>
        </p:txBody>
      </p:sp>
      <p:sp>
        <p:nvSpPr>
          <p:cNvPr id="2" name="Shape 10">
            <a:extLst>
              <a:ext uri="{FF2B5EF4-FFF2-40B4-BE49-F238E27FC236}">
                <a16:creationId xmlns:a16="http://schemas.microsoft.com/office/drawing/2014/main" xmlns="" id="{E00891CC-BD3D-7824-856F-C2CF3AD37236}"/>
              </a:ext>
            </a:extLst>
          </p:cNvPr>
          <p:cNvSpPr/>
          <p:nvPr/>
        </p:nvSpPr>
        <p:spPr>
          <a:xfrm>
            <a:off x="437516" y="8106440"/>
            <a:ext cx="14550074" cy="1948903"/>
          </a:xfrm>
          <a:prstGeom prst="roundRect">
            <a:avLst>
              <a:gd name="adj" fmla="val 20185"/>
            </a:avLst>
          </a:prstGeom>
          <a:solidFill>
            <a:srgbClr val="CC914D"/>
          </a:solidFill>
          <a:ln w="7620">
            <a:solidFill>
              <a:srgbClr val="B27733"/>
            </a:solidFill>
            <a:prstDash val="solid"/>
          </a:ln>
        </p:spPr>
        <p:txBody>
          <a:bodyPr/>
          <a:lstStyle/>
          <a:p>
            <a:pPr algn="just"/>
            <a:r>
              <a:rPr lang="en-US" sz="4000" b="1" dirty="0">
                <a:solidFill>
                  <a:schemeClr val="bg1"/>
                </a:solidFill>
                <a:latin typeface="Arial Narrow" panose="020B0606020202030204" pitchFamily="34" charset="0"/>
                <a:ea typeface="Brygada 1918 Semi Bold" pitchFamily="34" charset="-122"/>
              </a:rPr>
              <a:t>Notified</a:t>
            </a:r>
            <a:r>
              <a:rPr lang="en-US" sz="3600" b="1" dirty="0">
                <a:solidFill>
                  <a:schemeClr val="bg1"/>
                </a:solidFill>
                <a:latin typeface="Brygada 1918 Semi Bold" pitchFamily="34" charset="0"/>
                <a:ea typeface="Brygada 1918 Semi Bold" pitchFamily="34" charset="-122"/>
                <a:cs typeface="Brygada 1918 Semi Bold" pitchFamily="34" charset="-120"/>
              </a:rPr>
              <a:t> </a:t>
            </a:r>
            <a:r>
              <a:rPr lang="en-US" sz="4000" b="1" dirty="0">
                <a:solidFill>
                  <a:schemeClr val="bg1"/>
                </a:solidFill>
                <a:latin typeface="Arial Narrow" panose="020B0606020202030204" pitchFamily="34" charset="0"/>
                <a:ea typeface="Brygada 1918 Semi Bold" pitchFamily="34" charset="-122"/>
              </a:rPr>
              <a:t>by</a:t>
            </a:r>
            <a:r>
              <a:rPr lang="en-US" sz="3600" b="1" dirty="0">
                <a:solidFill>
                  <a:schemeClr val="bg1"/>
                </a:solidFill>
                <a:latin typeface="Brygada 1918 Semi Bold" pitchFamily="34" charset="0"/>
                <a:ea typeface="Brygada 1918 Semi Bold" pitchFamily="34" charset="-122"/>
                <a:cs typeface="Brygada 1918 Semi Bold" pitchFamily="34" charset="-120"/>
              </a:rPr>
              <a:t> </a:t>
            </a:r>
            <a:r>
              <a:rPr lang="en-US" sz="4000" b="1" dirty="0">
                <a:solidFill>
                  <a:schemeClr val="bg1"/>
                </a:solidFill>
                <a:latin typeface="Arial Narrow" panose="020B0606020202030204" pitchFamily="34" charset="0"/>
                <a:ea typeface="Brygada 1918 Semi Bold" pitchFamily="34" charset="-122"/>
              </a:rPr>
              <a:t>Government</a:t>
            </a:r>
          </a:p>
          <a:p>
            <a:r>
              <a:rPr lang="en-US" sz="3200" i="1" dirty="0">
                <a:solidFill>
                  <a:schemeClr val="bg1"/>
                </a:solidFill>
                <a:latin typeface="Arial Narrow" panose="020B0606020202030204" pitchFamily="34" charset="0"/>
                <a:ea typeface="Brygada 1918" pitchFamily="34" charset="-122"/>
              </a:rPr>
              <a:t>Manufacturers or service providers notified by the Government on GST Council’s recommendation</a:t>
            </a:r>
            <a:endParaRPr lang="en-IN" sz="3200" i="1" dirty="0">
              <a:solidFill>
                <a:schemeClr val="bg1"/>
              </a:solidFill>
              <a:latin typeface="Arial Narrow" panose="020B0606020202030204" pitchFamily="34" charset="0"/>
              <a:ea typeface="Brygada 1918" pitchFamily="34" charset="-122"/>
            </a:endParaRPr>
          </a:p>
        </p:txBody>
      </p:sp>
      <p:sp>
        <p:nvSpPr>
          <p:cNvPr id="18" name="TextBox 17">
            <a:extLst>
              <a:ext uri="{FF2B5EF4-FFF2-40B4-BE49-F238E27FC236}">
                <a16:creationId xmlns:a16="http://schemas.microsoft.com/office/drawing/2014/main" xmlns="" id="{BF69C0F9-9592-5600-7517-B23BBFDB4934}"/>
              </a:ext>
            </a:extLst>
          </p:cNvPr>
          <p:cNvSpPr txBox="1"/>
          <p:nvPr/>
        </p:nvSpPr>
        <p:spPr>
          <a:xfrm>
            <a:off x="6387395" y="4686791"/>
            <a:ext cx="9484242" cy="646331"/>
          </a:xfrm>
          <a:prstGeom prst="rect">
            <a:avLst/>
          </a:prstGeom>
          <a:noFill/>
        </p:spPr>
        <p:txBody>
          <a:bodyPr wrap="square">
            <a:spAutoFit/>
          </a:bodyPr>
          <a:lstStyle/>
          <a:p>
            <a:pPr algn="just"/>
            <a:endParaRPr lang="en-US" b="1">
              <a:solidFill>
                <a:schemeClr val="bg1"/>
              </a:solidFill>
              <a:latin typeface="Brygada 1918 Semi Bold" pitchFamily="34" charset="0"/>
              <a:cs typeface="Brygada 1918 Semi Bold" pitchFamily="34" charset="-120"/>
            </a:endParaRPr>
          </a:p>
          <a:p>
            <a:pPr algn="just"/>
            <a:endParaRPr lang="en-US"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4" grpId="0" animBg="1"/>
      <p:bldP spid="1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xmlns="" id="{7E66A8B2-7406-1B31-0095-5F7FBB0145EA}"/>
              </a:ext>
            </a:extLst>
          </p:cNvPr>
          <p:cNvSpPr/>
          <p:nvPr/>
        </p:nvSpPr>
        <p:spPr>
          <a:xfrm>
            <a:off x="245474" y="4257526"/>
            <a:ext cx="17797053" cy="1771948"/>
          </a:xfrm>
          <a:prstGeom prst="rect">
            <a:avLst/>
          </a:prstGeom>
          <a:noFill/>
          <a:ln/>
        </p:spPr>
        <p:txBody>
          <a:bodyPr wrap="square" lIns="0" tIns="0" rIns="0" bIns="0" rtlCol="0" anchor="t"/>
          <a:lstStyle/>
          <a:p>
            <a:pPr algn="ctr">
              <a:lnSpc>
                <a:spcPts val="6938"/>
              </a:lnSpc>
            </a:pPr>
            <a:r>
              <a:rPr lang="en-US" sz="5563" dirty="0">
                <a:solidFill>
                  <a:schemeClr val="bg1"/>
                </a:solidFill>
                <a:highlight>
                  <a:srgbClr val="000000"/>
                </a:highlight>
                <a:latin typeface="Brygada 1918 Semi Bold" pitchFamily="34" charset="0"/>
                <a:ea typeface="Brygada 1918 Semi Bold" pitchFamily="34" charset="-122"/>
                <a:cs typeface="Brygada 1918 Semi Bold" pitchFamily="34" charset="-120"/>
              </a:rPr>
              <a:t>What is a Composition Scheme ?</a:t>
            </a:r>
          </a:p>
        </p:txBody>
      </p:sp>
    </p:spTree>
    <p:extLst>
      <p:ext uri="{BB962C8B-B14F-4D97-AF65-F5344CB8AC3E}">
        <p14:creationId xmlns:p14="http://schemas.microsoft.com/office/powerpoint/2010/main" val="3115833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261A"/>
        </a:solidFill>
        <a:effectLst/>
      </p:bgPr>
    </p:bg>
    <p:spTree>
      <p:nvGrpSpPr>
        <p:cNvPr id="1" name=""/>
        <p:cNvGrpSpPr/>
        <p:nvPr/>
      </p:nvGrpSpPr>
      <p:grpSpPr>
        <a:xfrm>
          <a:off x="0" y="0"/>
          <a:ext cx="0" cy="0"/>
          <a:chOff x="0" y="0"/>
          <a:chExt cx="0" cy="0"/>
        </a:xfrm>
      </p:grpSpPr>
      <p:sp>
        <p:nvSpPr>
          <p:cNvPr id="2" name="Text 6">
            <a:extLst>
              <a:ext uri="{FF2B5EF4-FFF2-40B4-BE49-F238E27FC236}">
                <a16:creationId xmlns:a16="http://schemas.microsoft.com/office/drawing/2014/main" xmlns="" id="{9C0BF83E-5921-EB4C-0179-9C0DFCAC44A2}"/>
              </a:ext>
            </a:extLst>
          </p:cNvPr>
          <p:cNvSpPr/>
          <p:nvPr/>
        </p:nvSpPr>
        <p:spPr>
          <a:xfrm>
            <a:off x="609600" y="876776"/>
            <a:ext cx="15278403" cy="907256"/>
          </a:xfrm>
          <a:prstGeom prst="rect">
            <a:avLst/>
          </a:prstGeom>
          <a:noFill/>
          <a:ln/>
        </p:spPr>
        <p:txBody>
          <a:bodyPr wrap="square" lIns="0" tIns="0" rIns="0" bIns="0" rtlCol="0" anchor="t"/>
          <a:lstStyle/>
          <a:p>
            <a:pPr>
              <a:lnSpc>
                <a:spcPts val="6938"/>
              </a:lnSpc>
            </a:pPr>
            <a:r>
              <a:rPr lang="en-US" sz="5563" b="1" dirty="0">
                <a:solidFill>
                  <a:schemeClr val="bg1"/>
                </a:solidFill>
                <a:latin typeface="Brygada 1918 Semi Bold" pitchFamily="34" charset="0"/>
                <a:ea typeface="Brygada 1918 Semi Bold" pitchFamily="34" charset="-122"/>
              </a:rPr>
              <a:t>Composition Scheme:</a:t>
            </a:r>
          </a:p>
          <a:p>
            <a:pPr algn="just">
              <a:lnSpc>
                <a:spcPts val="3563"/>
              </a:lnSpc>
            </a:pPr>
            <a:endParaRPr lang="en-US" sz="4000" dirty="0">
              <a:solidFill>
                <a:schemeClr val="bg1"/>
              </a:solidFill>
              <a:latin typeface="Brygada 1918" pitchFamily="34" charset="0"/>
              <a:ea typeface="Brygada 1918" pitchFamily="34" charset="-122"/>
              <a:cs typeface="Brygada 1918" pitchFamily="34" charset="-120"/>
            </a:endParaRPr>
          </a:p>
        </p:txBody>
      </p:sp>
      <p:sp>
        <p:nvSpPr>
          <p:cNvPr id="3" name="Rectangle 2"/>
          <p:cNvSpPr/>
          <p:nvPr/>
        </p:nvSpPr>
        <p:spPr>
          <a:xfrm>
            <a:off x="643270" y="2096512"/>
            <a:ext cx="16215101" cy="6093976"/>
          </a:xfrm>
          <a:prstGeom prst="rect">
            <a:avLst/>
          </a:prstGeom>
        </p:spPr>
        <p:txBody>
          <a:bodyPr wrap="square">
            <a:spAutoFit/>
          </a:bodyPr>
          <a:lstStyle/>
          <a:p>
            <a:pPr algn="just">
              <a:lnSpc>
                <a:spcPts val="3563"/>
              </a:lnSpc>
            </a:pPr>
            <a:endParaRPr lang="en-US" sz="3500" dirty="0">
              <a:solidFill>
                <a:schemeClr val="bg1"/>
              </a:solidFill>
              <a:latin typeface="Brygada 1918 Semi Bold" pitchFamily="34" charset="0"/>
              <a:ea typeface="Brygada 1918 Semi Bold" pitchFamily="34" charset="-122"/>
              <a:cs typeface="Brygada 1918 Semi Bold" pitchFamily="34" charset="-120"/>
            </a:endParaRPr>
          </a:p>
          <a:p>
            <a:pPr marL="500063" indent="-500063" algn="just">
              <a:lnSpc>
                <a:spcPts val="3563"/>
              </a:lnSpc>
              <a:buAutoNum type="romanLcPeriod"/>
            </a:pPr>
            <a:r>
              <a:rPr lang="en-US" sz="3500" b="1" dirty="0">
                <a:solidFill>
                  <a:schemeClr val="bg1">
                    <a:lumMod val="85000"/>
                  </a:schemeClr>
                </a:solidFill>
                <a:latin typeface="Brygada 1918" pitchFamily="34" charset="0"/>
                <a:ea typeface="Brygada 1918" pitchFamily="34" charset="-122"/>
                <a:cs typeface="Brygada 1918" pitchFamily="34" charset="-120"/>
              </a:rPr>
              <a:t>Under </a:t>
            </a:r>
            <a:r>
              <a:rPr lang="en-US" sz="3500" b="1" u="sng" dirty="0">
                <a:solidFill>
                  <a:schemeClr val="bg1">
                    <a:lumMod val="85000"/>
                  </a:schemeClr>
                </a:solidFill>
                <a:latin typeface="Brygada 1918" pitchFamily="34" charset="0"/>
                <a:ea typeface="Brygada 1918" pitchFamily="34" charset="-122"/>
                <a:cs typeface="Brygada 1918" pitchFamily="34" charset="-120"/>
              </a:rPr>
              <a:t>Section 10(1) </a:t>
            </a:r>
            <a:r>
              <a:rPr lang="en-US" sz="3500" b="1" dirty="0">
                <a:solidFill>
                  <a:schemeClr val="bg1">
                    <a:lumMod val="85000"/>
                  </a:schemeClr>
                </a:solidFill>
                <a:latin typeface="Brygada 1918" pitchFamily="34" charset="0"/>
                <a:ea typeface="Brygada 1918" pitchFamily="34" charset="-122"/>
                <a:cs typeface="Brygada 1918" pitchFamily="34" charset="-120"/>
              </a:rPr>
              <a:t>of the CGST Act, a registered person whose aggregate turnover in the preceding financial year did not exceed the prescribed limit may opt to pay tax under the composition scheme.</a:t>
            </a:r>
          </a:p>
          <a:p>
            <a:pPr marL="500063" indent="-500063" algn="just">
              <a:lnSpc>
                <a:spcPts val="3563"/>
              </a:lnSpc>
              <a:buAutoNum type="romanLcPeriod"/>
            </a:pPr>
            <a:endParaRPr lang="en-US" sz="3500" b="1" dirty="0">
              <a:solidFill>
                <a:schemeClr val="bg1">
                  <a:lumMod val="85000"/>
                </a:schemeClr>
              </a:solidFill>
              <a:latin typeface="Brygada 1918" pitchFamily="34" charset="0"/>
              <a:ea typeface="Brygada 1918" pitchFamily="34" charset="-122"/>
              <a:cs typeface="Brygada 1918" pitchFamily="34" charset="-120"/>
            </a:endParaRPr>
          </a:p>
          <a:p>
            <a:pPr marL="500063" indent="-500063" algn="just">
              <a:lnSpc>
                <a:spcPts val="3563"/>
              </a:lnSpc>
              <a:buAutoNum type="romanLcPeriod"/>
            </a:pPr>
            <a:r>
              <a:rPr lang="en-US" sz="3500" b="1" u="sng" dirty="0">
                <a:solidFill>
                  <a:schemeClr val="bg1">
                    <a:lumMod val="85000"/>
                  </a:schemeClr>
                </a:solidFill>
                <a:latin typeface="Brygada 1918" pitchFamily="34" charset="0"/>
                <a:ea typeface="Brygada 1918" pitchFamily="34" charset="-122"/>
                <a:cs typeface="Brygada 1918" pitchFamily="34" charset="-120"/>
              </a:rPr>
              <a:t>Explanation 2 to Section 10 </a:t>
            </a:r>
            <a:r>
              <a:rPr lang="en-US" sz="3500" b="1" dirty="0">
                <a:solidFill>
                  <a:schemeClr val="bg1">
                    <a:lumMod val="85000"/>
                  </a:schemeClr>
                </a:solidFill>
                <a:latin typeface="Brygada 1918" pitchFamily="34" charset="0"/>
                <a:ea typeface="Brygada 1918" pitchFamily="34" charset="-122"/>
                <a:cs typeface="Brygada 1918" pitchFamily="34" charset="-120"/>
              </a:rPr>
              <a:t>specifies that for determining the tax payable by a person under this section, "turnover in State or Union Territory" shall not include:</a:t>
            </a:r>
          </a:p>
          <a:p>
            <a:pPr marL="1643063" lvl="2" indent="-500063" algn="just">
              <a:lnSpc>
                <a:spcPts val="3563"/>
              </a:lnSpc>
              <a:buAutoNum type="romanLcPeriod"/>
            </a:pPr>
            <a:r>
              <a:rPr lang="en-US" sz="3500" b="1" dirty="0">
                <a:solidFill>
                  <a:schemeClr val="bg1">
                    <a:lumMod val="85000"/>
                  </a:schemeClr>
                </a:solidFill>
                <a:latin typeface="Brygada 1918" pitchFamily="34" charset="0"/>
                <a:ea typeface="Brygada 1918" pitchFamily="34" charset="-122"/>
                <a:cs typeface="Brygada 1918" pitchFamily="34" charset="-120"/>
              </a:rPr>
              <a:t>Supplies from the first day of April of a financial year up to the date when such person becomes liable for registration under this Act</a:t>
            </a:r>
          </a:p>
          <a:p>
            <a:pPr marL="1643063" lvl="2" indent="-500063" algn="just">
              <a:lnSpc>
                <a:spcPts val="3563"/>
              </a:lnSpc>
              <a:buAutoNum type="romanLcPeriod"/>
            </a:pPr>
            <a:r>
              <a:rPr lang="en-US" sz="3500" b="1" dirty="0">
                <a:solidFill>
                  <a:schemeClr val="bg1">
                    <a:lumMod val="85000"/>
                  </a:schemeClr>
                </a:solidFill>
                <a:latin typeface="Brygada 1918" pitchFamily="34" charset="0"/>
                <a:ea typeface="Brygada 1918" pitchFamily="34" charset="-122"/>
                <a:cs typeface="Brygada 1918" pitchFamily="34" charset="-120"/>
              </a:rPr>
              <a:t>Exempt supply of services provided by way of extending deposits, loans, or advances in so far as the consideration is represented by way of interest or discount</a:t>
            </a:r>
            <a:endParaRPr lang="en-US" sz="3500" b="1" dirty="0">
              <a:solidFill>
                <a:schemeClr val="bg1">
                  <a:lumMod val="85000"/>
                </a:schemeClr>
              </a:solidFill>
            </a:endParaRPr>
          </a:p>
        </p:txBody>
      </p:sp>
    </p:spTree>
    <p:extLst>
      <p:ext uri="{BB962C8B-B14F-4D97-AF65-F5344CB8AC3E}">
        <p14:creationId xmlns:p14="http://schemas.microsoft.com/office/powerpoint/2010/main" val="11238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2213</Words>
  <Application>Microsoft Office PowerPoint</Application>
  <PresentationFormat>Custom</PresentationFormat>
  <Paragraphs>324</Paragraphs>
  <Slides>25</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 Narrow</vt:lpstr>
      <vt:lpstr>Arial</vt:lpstr>
      <vt:lpstr>League Spartan</vt:lpstr>
      <vt:lpstr>Bebas Neue Bold</vt:lpstr>
      <vt:lpstr>Arimo</vt:lpstr>
      <vt:lpstr>Brygada 1918 Semi Bold</vt:lpstr>
      <vt:lpstr>Calibri</vt:lpstr>
      <vt:lpstr>Brygada 1918</vt:lpstr>
      <vt:lpstr>Times New Roman</vt:lpstr>
      <vt:lpstr>Footlight MT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Brown Grey Modern Minimalist Business Strategy For Growth Presentation</dc:title>
  <dc:creator>Lenovo</dc:creator>
  <cp:lastModifiedBy>User</cp:lastModifiedBy>
  <cp:revision>9</cp:revision>
  <dcterms:created xsi:type="dcterms:W3CDTF">2006-08-16T00:00:00Z</dcterms:created>
  <dcterms:modified xsi:type="dcterms:W3CDTF">2025-06-23T11:12:22Z</dcterms:modified>
  <dc:identifier>DAGrDvaib5I</dc:identifier>
</cp:coreProperties>
</file>