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E56EFE4-3E6C-4150-BB43-13F36F865696}" type="datetimeFigureOut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45A5AA3-DD7D-4278-B1D2-375B00E166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427A8-7309-44E4-802F-D0E3E2F12AD3}" type="datetimeFigureOut">
              <a:rPr lang="en-US" smtClean="0"/>
              <a:pPr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C5E67-F7C8-4015-92FA-4DAE0047A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Practical </a:t>
            </a:r>
            <a:r>
              <a:rPr lang="en-US" b="1" dirty="0"/>
              <a:t>difficulties in filing of</a:t>
            </a:r>
            <a:br>
              <a:rPr lang="en-US" b="1" dirty="0"/>
            </a:br>
            <a:r>
              <a:rPr lang="en-US" b="1" dirty="0"/>
              <a:t>ITR 7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  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sz="6300" b="1" dirty="0" smtClean="0">
                <a:solidFill>
                  <a:schemeClr val="tx1"/>
                </a:solidFill>
              </a:rPr>
              <a:t>By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4800" b="1" dirty="0" smtClean="0">
                <a:solidFill>
                  <a:schemeClr val="tx1"/>
                </a:solidFill>
              </a:rPr>
              <a:t>Exemptions </a:t>
            </a:r>
            <a:r>
              <a:rPr lang="en-US" sz="4800" b="1" dirty="0">
                <a:solidFill>
                  <a:schemeClr val="tx1"/>
                </a:solidFill>
              </a:rPr>
              <a:t>Range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Hyderabad 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 between ITR 7 and Audit report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07235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1"/>
            <a:ext cx="2743200" cy="362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 within ITR 7 (Part B-T1 and Schedule IE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309893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2951944" cy="38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Accumulation of income (</a:t>
            </a:r>
            <a:r>
              <a:rPr lang="en-US" dirty="0" err="1" smtClean="0"/>
              <a:t>Sch</a:t>
            </a:r>
            <a:r>
              <a:rPr lang="en-US" dirty="0" smtClean="0"/>
              <a:t> IA) </a:t>
            </a:r>
          </a:p>
          <a:p>
            <a:r>
              <a:rPr lang="en-US" dirty="0" smtClean="0"/>
              <a:t>Form 10 to be filed within 2 months of due date of filing ITR - 31st Oct </a:t>
            </a:r>
          </a:p>
          <a:p>
            <a:r>
              <a:rPr lang="en-US" dirty="0" smtClean="0"/>
              <a:t>(Accumulation to be </a:t>
            </a:r>
            <a:r>
              <a:rPr lang="en-US" dirty="0" err="1" smtClean="0"/>
              <a:t>utilised</a:t>
            </a:r>
            <a:r>
              <a:rPr lang="en-US" dirty="0" smtClean="0"/>
              <a:t> within 5 years not in the 6th year If not applied with 5 years, taxable in 5th year) </a:t>
            </a:r>
          </a:p>
          <a:p>
            <a:r>
              <a:rPr lang="en-US" dirty="0" smtClean="0"/>
              <a:t>Form 9A : deemed application for 1 year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17(2): employees getting treatment in hospital get exempted perquisite </a:t>
            </a:r>
          </a:p>
          <a:p>
            <a:r>
              <a:rPr lang="en-US" dirty="0" smtClean="0"/>
              <a:t>10(46). CG notified, no commercial activity, benefit of general public </a:t>
            </a:r>
          </a:p>
          <a:p>
            <a:r>
              <a:rPr lang="en-US" dirty="0" smtClean="0"/>
              <a:t>10(46A) housing development/planning/development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reconsider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2C Approach </a:t>
            </a:r>
          </a:p>
          <a:p>
            <a:pPr>
              <a:buNone/>
            </a:pPr>
            <a:r>
              <a:rPr lang="en-US" dirty="0" smtClean="0"/>
              <a:t>Be </a:t>
            </a:r>
            <a:r>
              <a:rPr lang="en-US" b="1" dirty="0" smtClean="0"/>
              <a:t>Compliant</a:t>
            </a:r>
            <a:r>
              <a:rPr lang="en-US" dirty="0" smtClean="0"/>
              <a:t> with the rules </a:t>
            </a:r>
          </a:p>
          <a:p>
            <a:r>
              <a:rPr lang="en-US" dirty="0" smtClean="0"/>
              <a:t>Ensure valid registration details  </a:t>
            </a:r>
          </a:p>
          <a:p>
            <a:r>
              <a:rPr lang="en-US" dirty="0" smtClean="0"/>
              <a:t>Filing ITR and audit report </a:t>
            </a:r>
          </a:p>
          <a:p>
            <a:r>
              <a:rPr lang="en-US" dirty="0" smtClean="0"/>
              <a:t>Filing ITR and audit report within time</a:t>
            </a:r>
          </a:p>
          <a:p>
            <a:r>
              <a:rPr lang="en-US" dirty="0" smtClean="0"/>
              <a:t> Replying to notice/letter </a:t>
            </a:r>
          </a:p>
          <a:p>
            <a:pPr>
              <a:buNone/>
            </a:pPr>
            <a:r>
              <a:rPr lang="en-US" dirty="0" smtClean="0"/>
              <a:t>Be </a:t>
            </a:r>
            <a:r>
              <a:rPr lang="en-US" b="1" dirty="0" smtClean="0"/>
              <a:t>Careful</a:t>
            </a:r>
            <a:r>
              <a:rPr lang="en-US" dirty="0" smtClean="0"/>
              <a:t> while filing the details  </a:t>
            </a:r>
          </a:p>
          <a:p>
            <a:r>
              <a:rPr lang="en-US" dirty="0" smtClean="0"/>
              <a:t>Recheck every entry </a:t>
            </a:r>
          </a:p>
          <a:p>
            <a:r>
              <a:rPr lang="en-US" dirty="0" smtClean="0"/>
              <a:t>avoid last moment rush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Who </a:t>
            </a:r>
            <a:r>
              <a:rPr lang="en-US" b="1" dirty="0"/>
              <a:t>should file ITR 7?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persons including companies required to furnish return under sections</a:t>
            </a:r>
          </a:p>
          <a:p>
            <a:r>
              <a:rPr lang="en-US" dirty="0"/>
              <a:t>139(4A) : Charitable/religious trusts</a:t>
            </a:r>
          </a:p>
          <a:p>
            <a:r>
              <a:rPr lang="en-US" dirty="0"/>
              <a:t>139(4B) : Political parties</a:t>
            </a:r>
          </a:p>
          <a:p>
            <a:r>
              <a:rPr lang="en-US" dirty="0"/>
              <a:t>139(4C) : Scientific and other research </a:t>
            </a:r>
            <a:r>
              <a:rPr lang="en-US" dirty="0" err="1"/>
              <a:t>organisations</a:t>
            </a:r>
            <a:endParaRPr lang="en-US" dirty="0"/>
          </a:p>
          <a:p>
            <a:r>
              <a:rPr lang="en-US" dirty="0"/>
              <a:t>139(4D) : University, college/other institutions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ITR 7 filing due date u/s 139</a:t>
            </a:r>
          </a:p>
          <a:p>
            <a:r>
              <a:rPr lang="en-US" dirty="0"/>
              <a:t>Non auditable: 31st July </a:t>
            </a:r>
            <a:endParaRPr lang="en-US" dirty="0" smtClean="0"/>
          </a:p>
          <a:p>
            <a:r>
              <a:rPr lang="en-US" dirty="0" smtClean="0"/>
              <a:t>Auditable</a:t>
            </a:r>
            <a:r>
              <a:rPr lang="en-US" dirty="0"/>
              <a:t>: 31st Oct</a:t>
            </a:r>
          </a:p>
          <a:p>
            <a:r>
              <a:rPr lang="en-US" dirty="0"/>
              <a:t>Audit report to be filed on or before due date electronically</a:t>
            </a:r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96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DUE DATES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ITR 7: basic structure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/>
              <a:t>Part A: general information</a:t>
            </a:r>
          </a:p>
          <a:p>
            <a:r>
              <a:rPr lang="en-US" sz="4000" dirty="0"/>
              <a:t>Part B- T1 : statement of Income</a:t>
            </a:r>
          </a:p>
          <a:p>
            <a:r>
              <a:rPr lang="en-US" sz="4000" dirty="0"/>
              <a:t>TT1 : Computation of tax liability on </a:t>
            </a:r>
            <a:r>
              <a:rPr lang="en-US" sz="4000" dirty="0" smtClean="0"/>
              <a:t>total</a:t>
            </a:r>
          </a:p>
          <a:p>
            <a:pPr>
              <a:buNone/>
            </a:pPr>
            <a:endParaRPr lang="en-US" sz="4000" dirty="0" smtClean="0"/>
          </a:p>
          <a:p>
            <a:r>
              <a:rPr lang="en-US" sz="4000" b="1" dirty="0" smtClean="0"/>
              <a:t>Schedules (selective</a:t>
            </a:r>
            <a:r>
              <a:rPr lang="en-US" sz="4000" dirty="0" smtClean="0"/>
              <a:t>)  </a:t>
            </a:r>
          </a:p>
          <a:p>
            <a:r>
              <a:rPr lang="en-US" sz="4000" dirty="0" smtClean="0"/>
              <a:t>I (amounts accumulated)  </a:t>
            </a:r>
          </a:p>
          <a:p>
            <a:r>
              <a:rPr lang="en-US" sz="4000" dirty="0" smtClean="0"/>
              <a:t>J (funds and investments) </a:t>
            </a:r>
          </a:p>
          <a:p>
            <a:r>
              <a:rPr lang="en-US" sz="4000" dirty="0" smtClean="0"/>
              <a:t>AI ( Aggregate of Income)  </a:t>
            </a:r>
          </a:p>
          <a:p>
            <a:r>
              <a:rPr lang="en-US" sz="4000" dirty="0" smtClean="0"/>
              <a:t>IE (Income and expenditure)  </a:t>
            </a:r>
          </a:p>
          <a:p>
            <a:r>
              <a:rPr lang="en-US" sz="4000" dirty="0" smtClean="0"/>
              <a:t>VC (Voluntary Contribution)  </a:t>
            </a:r>
          </a:p>
          <a:p>
            <a:r>
              <a:rPr lang="en-US" sz="4000" dirty="0" smtClean="0"/>
              <a:t>115TD (Accreted Income</a:t>
            </a:r>
            <a:endParaRPr lang="en-US" sz="4000" dirty="0"/>
          </a:p>
          <a:p>
            <a:pPr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Role as JAO 	</a:t>
            </a:r>
            <a:r>
              <a:rPr lang="en-US" sz="2800" dirty="0" smtClean="0"/>
              <a:t>		</a:t>
            </a:r>
            <a:r>
              <a:rPr lang="en-US" sz="2800" b="1" dirty="0" smtClean="0"/>
              <a:t>Recurring Issues</a:t>
            </a:r>
          </a:p>
          <a:p>
            <a:r>
              <a:rPr lang="en-US" sz="2800" dirty="0" smtClean="0"/>
              <a:t>Rectification u/s 154 	 1. Delay in filing </a:t>
            </a:r>
          </a:p>
          <a:p>
            <a:r>
              <a:rPr lang="en-US" sz="2800" dirty="0" smtClean="0"/>
              <a:t>Mistakes apparent 	     ITR/ audit report</a:t>
            </a:r>
          </a:p>
          <a:p>
            <a:pPr>
              <a:buNone/>
            </a:pPr>
            <a:r>
              <a:rPr lang="en-US" sz="2800" dirty="0" smtClean="0"/>
              <a:t>    from the record		2. Registration 						     related issue 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		 ( quoting wrong 						section, political party )</a:t>
            </a:r>
          </a:p>
          <a:p>
            <a:pPr>
              <a:buNone/>
            </a:pPr>
            <a:r>
              <a:rPr lang="en-US" sz="2800" dirty="0"/>
              <a:t>	</a:t>
            </a:r>
            <a:r>
              <a:rPr lang="en-US" sz="2800" dirty="0" smtClean="0"/>
              <a:t>				 3. Mismatch between ITR and 				     Audit report </a:t>
            </a:r>
          </a:p>
          <a:p>
            <a:pPr>
              <a:buNone/>
            </a:pPr>
            <a:r>
              <a:rPr lang="en-US" sz="2800" dirty="0" smtClean="0"/>
              <a:t>					4. Miscellaneous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 in Filing audit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● Going to appeal for remedy? 	 Conditions specified ( 7/2023) </a:t>
            </a:r>
          </a:p>
          <a:p>
            <a:pPr>
              <a:buNone/>
            </a:pPr>
            <a:r>
              <a:rPr lang="en-US" sz="2400" dirty="0" smtClean="0"/>
              <a:t>● </a:t>
            </a:r>
            <a:r>
              <a:rPr lang="en-US" sz="2000" dirty="0" err="1" smtClean="0"/>
              <a:t>Condonation</a:t>
            </a:r>
            <a:r>
              <a:rPr lang="en-US" sz="2000" dirty="0" smtClean="0"/>
              <a:t> of delay u/s 119 (2)(b)	</a:t>
            </a:r>
            <a:r>
              <a:rPr lang="en-US" sz="2400" dirty="0" smtClean="0"/>
              <a:t> </a:t>
            </a:r>
            <a:r>
              <a:rPr lang="en-US" sz="2400" b="1" dirty="0" smtClean="0"/>
              <a:t>From AY 23-24, Form 10B </a:t>
            </a:r>
            <a:endParaRPr lang="en-US" sz="2000" b="1" dirty="0" smtClean="0"/>
          </a:p>
          <a:p>
            <a:r>
              <a:rPr lang="en-US" sz="2000" dirty="0" smtClean="0"/>
              <a:t>Genuine hardship in filing to be verified 	irrespective of the registration 						regime</a:t>
            </a:r>
          </a:p>
          <a:p>
            <a:r>
              <a:rPr lang="en-US" sz="1800" dirty="0" smtClean="0"/>
              <a:t>CIT/PCIT is the approving authority		 1. Annual receipts &gt; 5Cr </a:t>
            </a:r>
          </a:p>
          <a:p>
            <a:pPr>
              <a:buNone/>
            </a:pPr>
            <a:r>
              <a:rPr lang="en-US" sz="1800" dirty="0" smtClean="0"/>
              <a:t>	 (</a:t>
            </a:r>
            <a:r>
              <a:rPr lang="en-US" sz="1800" dirty="0" err="1" smtClean="0"/>
              <a:t>upto</a:t>
            </a:r>
            <a:r>
              <a:rPr lang="en-US" sz="1800" dirty="0" smtClean="0"/>
              <a:t> 365 days), delay beyond &gt; 365 days, 	 2. Received any Foreign Contribution </a:t>
            </a:r>
          </a:p>
          <a:p>
            <a:pPr>
              <a:buNone/>
            </a:pPr>
            <a:r>
              <a:rPr lang="en-US" sz="1800" dirty="0" smtClean="0"/>
              <a:t>	approving authority Pr.CC			 3. Applied any part of income outside 						      India 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 					</a:t>
            </a:r>
            <a:r>
              <a:rPr lang="en-US" sz="2400" b="1" dirty="0" smtClean="0"/>
              <a:t>All other cases, 10BB</a:t>
            </a:r>
            <a:endParaRPr lang="en-US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related issue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015081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318248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related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Political Party </a:t>
            </a:r>
          </a:p>
          <a:p>
            <a:r>
              <a:rPr lang="en-US" dirty="0" smtClean="0"/>
              <a:t>Schedule LA </a:t>
            </a:r>
          </a:p>
          <a:p>
            <a:r>
              <a:rPr lang="en-US" dirty="0" smtClean="0"/>
              <a:t>Return filed u/s 139(4B) </a:t>
            </a:r>
          </a:p>
          <a:p>
            <a:r>
              <a:rPr lang="en-US" dirty="0" err="1" smtClean="0"/>
              <a:t>Regd</a:t>
            </a:r>
            <a:r>
              <a:rPr lang="en-US" dirty="0" smtClean="0"/>
              <a:t> u/s29A of RoPA,1951? </a:t>
            </a:r>
          </a:p>
          <a:p>
            <a:r>
              <a:rPr lang="en-US" dirty="0" smtClean="0"/>
              <a:t>Voluntary contribution </a:t>
            </a:r>
          </a:p>
          <a:p>
            <a:r>
              <a:rPr lang="en-US" dirty="0" smtClean="0"/>
              <a:t>from any person in </a:t>
            </a:r>
          </a:p>
          <a:p>
            <a:r>
              <a:rPr lang="en-US" dirty="0" smtClean="0"/>
              <a:t>excess of Rs 20000 received </a:t>
            </a:r>
          </a:p>
          <a:p>
            <a:r>
              <a:rPr lang="en-US" dirty="0" smtClean="0"/>
              <a:t>this year?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Mismatch between ITR 7 and Audit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Combined schedule A instead of ER and EC Amount applied to stated objectives from all sources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68474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324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Practical difficulties in filing of ITR 7 </vt:lpstr>
      <vt:lpstr> Who should file ITR 7? </vt:lpstr>
      <vt:lpstr>Slide 3</vt:lpstr>
      <vt:lpstr>ITR 7: basic structure </vt:lpstr>
      <vt:lpstr>Relevance of the presentation</vt:lpstr>
      <vt:lpstr>Delay in Filing audit report</vt:lpstr>
      <vt:lpstr>Registration related issue</vt:lpstr>
      <vt:lpstr>Registration related issues</vt:lpstr>
      <vt:lpstr>Mismatch between ITR 7 and Audit report</vt:lpstr>
      <vt:lpstr>Mismatch between ITR 7 and Audit report</vt:lpstr>
      <vt:lpstr>Mismatch within ITR 7 (Part B-T1 and Schedule IE</vt:lpstr>
      <vt:lpstr>Miscellaneous issues</vt:lpstr>
      <vt:lpstr>Other areas</vt:lpstr>
      <vt:lpstr>Points to reconsider 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difficulties in filing of ITR 7</dc:title>
  <dc:creator>ITO(EXE)</dc:creator>
  <cp:lastModifiedBy>ITO(EXE)</cp:lastModifiedBy>
  <cp:revision>18</cp:revision>
  <dcterms:created xsi:type="dcterms:W3CDTF">2025-05-27T06:30:56Z</dcterms:created>
  <dcterms:modified xsi:type="dcterms:W3CDTF">2025-05-27T09:03:14Z</dcterms:modified>
</cp:coreProperties>
</file>