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8"/>
  </p:notesMasterIdLst>
  <p:sldIdLst>
    <p:sldId id="287" r:id="rId2"/>
    <p:sldId id="257" r:id="rId3"/>
    <p:sldId id="258" r:id="rId4"/>
    <p:sldId id="259" r:id="rId5"/>
    <p:sldId id="260" r:id="rId6"/>
    <p:sldId id="261" r:id="rId7"/>
    <p:sldId id="288" r:id="rId8"/>
    <p:sldId id="263" r:id="rId9"/>
    <p:sldId id="264" r:id="rId10"/>
    <p:sldId id="265" r:id="rId11"/>
    <p:sldId id="268" r:id="rId12"/>
    <p:sldId id="270" r:id="rId13"/>
    <p:sldId id="271" r:id="rId14"/>
    <p:sldId id="272" r:id="rId15"/>
    <p:sldId id="273" r:id="rId16"/>
    <p:sldId id="274" r:id="rId17"/>
    <p:sldId id="275" r:id="rId18"/>
    <p:sldId id="276" r:id="rId19"/>
    <p:sldId id="278" r:id="rId20"/>
    <p:sldId id="279" r:id="rId21"/>
    <p:sldId id="280" r:id="rId22"/>
    <p:sldId id="285" r:id="rId23"/>
    <p:sldId id="290" r:id="rId24"/>
    <p:sldId id="291" r:id="rId25"/>
    <p:sldId id="284"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0E6EB-FF02-4E1D-AA7F-E862B25ED387}" type="datetimeFigureOut">
              <a:rPr lang="en-IN" smtClean="0"/>
              <a:t>13-05-2025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8BA48-B124-4589-9D4D-D92E62DDFB41}" type="slidenum">
              <a:rPr lang="en-IN" smtClean="0"/>
              <a:t>‹#›</a:t>
            </a:fld>
            <a:endParaRPr lang="en-IN"/>
          </a:p>
        </p:txBody>
      </p:sp>
    </p:spTree>
    <p:extLst>
      <p:ext uri="{BB962C8B-B14F-4D97-AF65-F5344CB8AC3E}">
        <p14:creationId xmlns:p14="http://schemas.microsoft.com/office/powerpoint/2010/main" val="34031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215042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848BA48-B124-4589-9D4D-D92E62DDFB41}" type="slidenum">
              <a:rPr lang="en-IN" smtClean="0"/>
              <a:t>2</a:t>
            </a:fld>
            <a:endParaRPr lang="en-IN"/>
          </a:p>
        </p:txBody>
      </p:sp>
    </p:spTree>
    <p:extLst>
      <p:ext uri="{BB962C8B-B14F-4D97-AF65-F5344CB8AC3E}">
        <p14:creationId xmlns:p14="http://schemas.microsoft.com/office/powerpoint/2010/main" val="382881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gradFill>
                  <a:gsLst>
                    <a:gs pos="0">
                      <a:schemeClr val="accent5"/>
                    </a:gs>
                    <a:gs pos="100000">
                      <a:schemeClr val="accent2"/>
                    </a:gs>
                  </a:gsLst>
                  <a:lin ang="6000000" scaled="0"/>
                </a:gra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4D9C50A-1E29-A828-83A2-F81A0DEB3531}"/>
              </a:ext>
            </a:extLst>
          </p:cNvPr>
          <p:cNvSpPr>
            <a:spLocks noGrp="1"/>
          </p:cNvSpPr>
          <p:nvPr>
            <p:ph type="dt" sz="half" idx="10"/>
          </p:nvPr>
        </p:nvSpPr>
        <p:spPr/>
        <p:txBody>
          <a:bodyPr/>
          <a:lstStyle/>
          <a:p>
            <a:fld id="{CD16FA10-4EAF-4785-80F5-BD5D93494DBD}" type="datetime1">
              <a:rPr lang="en-IN" smtClean="0"/>
              <a:t>13-05-2025</a:t>
            </a:fld>
            <a:endParaRPr lang="en-IN"/>
          </a:p>
        </p:txBody>
      </p:sp>
      <p:sp>
        <p:nvSpPr>
          <p:cNvPr id="5" name="Footer Placeholder 4">
            <a:extLst>
              <a:ext uri="{FF2B5EF4-FFF2-40B4-BE49-F238E27FC236}">
                <a16:creationId xmlns:a16="http://schemas.microsoft.com/office/drawing/2014/main" id="{93A91671-9C6D-E750-F7E8-AE44B515423E}"/>
              </a:ext>
            </a:extLst>
          </p:cNvPr>
          <p:cNvSpPr>
            <a:spLocks noGrp="1"/>
          </p:cNvSpPr>
          <p:nvPr>
            <p:ph type="ftr" sz="quarter" idx="11"/>
          </p:nvPr>
        </p:nvSpPr>
        <p:spPr/>
        <p:txBody>
          <a:bodyPr/>
          <a:lstStyle/>
          <a:p>
            <a:r>
              <a:rPr lang="en-IN"/>
              <a:t>BY CA MADHUSUDAN AGARWAL</a:t>
            </a:r>
          </a:p>
        </p:txBody>
      </p:sp>
      <p:sp>
        <p:nvSpPr>
          <p:cNvPr id="6" name="Slide Number Placeholder 5">
            <a:extLst>
              <a:ext uri="{FF2B5EF4-FFF2-40B4-BE49-F238E27FC236}">
                <a16:creationId xmlns:a16="http://schemas.microsoft.com/office/drawing/2014/main" id="{6E8D322A-78C3-879A-7B37-7CD08CEAA2C9}"/>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4419634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anchor="t">
            <a:normAutofit/>
          </a:bodyPr>
          <a:lstStyle>
            <a:lvl1pPr algn="l">
              <a:defRPr sz="4000">
                <a:gradFill>
                  <a:gsLst>
                    <a:gs pos="0">
                      <a:schemeClr val="accent2"/>
                    </a:gs>
                    <a:gs pos="100000">
                      <a:schemeClr val="accent5"/>
                    </a:gs>
                  </a:gsLst>
                  <a:lin ang="15600000" scaled="0"/>
                </a:gra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4981651"/>
            <a:ext cx="3200400" cy="1163117"/>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612648" y="713232"/>
            <a:ext cx="7141464" cy="5431536"/>
          </a:xfrm>
          <a:noFill/>
        </p:spPr>
        <p:txBody>
          <a:bodyPr/>
          <a:lstStyle>
            <a:lvl1pPr marL="0" indent="0">
              <a:buNone/>
              <a:defRPr/>
            </a:lvl1pPr>
          </a:lstStyle>
          <a:p>
            <a:r>
              <a:rPr lang="en-US"/>
              <a:t>Click icon to add picture</a:t>
            </a:r>
            <a:endParaRPr lang="en-US" dirty="0"/>
          </a:p>
        </p:txBody>
      </p:sp>
      <p:sp>
        <p:nvSpPr>
          <p:cNvPr id="7" name="Date Placeholder 6">
            <a:extLst>
              <a:ext uri="{FF2B5EF4-FFF2-40B4-BE49-F238E27FC236}">
                <a16:creationId xmlns:a16="http://schemas.microsoft.com/office/drawing/2014/main" id="{E38593D0-E26E-9163-7495-E2CF2EB8EAFF}"/>
              </a:ext>
            </a:extLst>
          </p:cNvPr>
          <p:cNvSpPr>
            <a:spLocks noGrp="1"/>
          </p:cNvSpPr>
          <p:nvPr>
            <p:ph type="dt" sz="half" idx="14"/>
          </p:nvPr>
        </p:nvSpPr>
        <p:spPr/>
        <p:txBody>
          <a:bodyPr/>
          <a:lstStyle/>
          <a:p>
            <a:fld id="{14A8CC7E-0922-411E-ADC7-3B46B4E9D34C}" type="datetime1">
              <a:rPr lang="en-IN" smtClean="0"/>
              <a:t>13-05-2025</a:t>
            </a:fld>
            <a:endParaRPr lang="en-IN"/>
          </a:p>
        </p:txBody>
      </p:sp>
      <p:sp>
        <p:nvSpPr>
          <p:cNvPr id="8" name="Footer Placeholder 7">
            <a:extLst>
              <a:ext uri="{FF2B5EF4-FFF2-40B4-BE49-F238E27FC236}">
                <a16:creationId xmlns:a16="http://schemas.microsoft.com/office/drawing/2014/main" id="{EBBE3590-F6F7-478E-7072-9BCB01CD9643}"/>
              </a:ext>
            </a:extLst>
          </p:cNvPr>
          <p:cNvSpPr>
            <a:spLocks noGrp="1"/>
          </p:cNvSpPr>
          <p:nvPr>
            <p:ph type="ftr" sz="quarter" idx="15"/>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DD9CD61B-36AB-0D81-D61A-B18FA305D316}"/>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7032741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Photo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anchor="t">
            <a:normAutofit/>
          </a:bodyPr>
          <a:lstStyle>
            <a:lvl1pPr algn="l">
              <a:defRPr sz="4000">
                <a:gradFill>
                  <a:gsLst>
                    <a:gs pos="0">
                      <a:schemeClr val="accent2"/>
                    </a:gs>
                    <a:gs pos="100000">
                      <a:schemeClr val="accent5"/>
                    </a:gs>
                  </a:gsLst>
                  <a:lin ang="15600000" scaled="0"/>
                </a:gra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7653528" cy="6858000"/>
          </a:xfrm>
          <a:noFill/>
        </p:spPr>
        <p:txBody>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F77998A4-BF0F-48F6-B31D-50DD707DBFC7}" type="datetime1">
              <a:rPr lang="en-IN" smtClean="0"/>
              <a:t>13-05-2025</a:t>
            </a:fld>
            <a:endParaRPr lang="en-IN"/>
          </a:p>
        </p:txBody>
      </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IN"/>
              <a:t>BY CA MADHUSUDAN AGARWAL</a:t>
            </a:r>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8210911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Photo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DC7D9D-1283-6B64-54B5-FD89101615C8}"/>
              </a:ext>
            </a:extLst>
          </p:cNvPr>
          <p:cNvSpPr/>
          <p:nvPr/>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AEF997C6-45BA-9D70-4F2B-18646ED18BF4}"/>
              </a:ext>
            </a:extLst>
          </p:cNvPr>
          <p:cNvGrpSpPr/>
          <p:nvPr/>
        </p:nvGrpSpPr>
        <p:grpSpPr>
          <a:xfrm>
            <a:off x="7653528" y="0"/>
            <a:ext cx="4545541" cy="6864720"/>
            <a:chOff x="7760503" y="-18309"/>
            <a:chExt cx="4438566" cy="6883029"/>
          </a:xfrm>
        </p:grpSpPr>
        <p:sp>
          <p:nvSpPr>
            <p:cNvPr id="5" name="Rectangle 4">
              <a:extLst>
                <a:ext uri="{FF2B5EF4-FFF2-40B4-BE49-F238E27FC236}">
                  <a16:creationId xmlns:a16="http://schemas.microsoft.com/office/drawing/2014/main" id="{7361B878-507A-54F4-353D-8A4564709093}"/>
                </a:ext>
                <a:ext uri="{C183D7F6-B498-43B3-948B-1728B52AA6E4}">
                  <adec:decorative xmlns:adec="http://schemas.microsoft.com/office/drawing/2017/decorative" val="1"/>
                </a:ext>
              </a:extLst>
            </p:cNvPr>
            <p:cNvSpPr/>
            <p:nvPr/>
          </p:nvSpPr>
          <p:spPr>
            <a:xfrm>
              <a:off x="7760512" y="-11580"/>
              <a:ext cx="4431490" cy="6876300"/>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ED6592B-585B-C9BE-BC0A-69D474FE39A8}"/>
                </a:ext>
                <a:ext uri="{C183D7F6-B498-43B3-948B-1728B52AA6E4}">
                  <adec:decorative xmlns:adec="http://schemas.microsoft.com/office/drawing/2017/decorative" val="1"/>
                </a:ext>
              </a:extLst>
            </p:cNvPr>
            <p:cNvSpPr/>
            <p:nvPr/>
          </p:nvSpPr>
          <p:spPr>
            <a:xfrm rot="10800000">
              <a:off x="7760503" y="1713600"/>
              <a:ext cx="4431496"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 name="Rectangle 6">
              <a:extLst>
                <a:ext uri="{FF2B5EF4-FFF2-40B4-BE49-F238E27FC236}">
                  <a16:creationId xmlns:a16="http://schemas.microsoft.com/office/drawing/2014/main" id="{AFD94B36-1055-422B-E015-DA352D193200}"/>
                </a:ext>
                <a:ext uri="{C183D7F6-B498-43B3-948B-1728B52AA6E4}">
                  <adec:decorative xmlns:adec="http://schemas.microsoft.com/office/drawing/2017/decorative" val="1"/>
                </a:ext>
              </a:extLst>
            </p:cNvPr>
            <p:cNvSpPr/>
            <p:nvPr/>
          </p:nvSpPr>
          <p:spPr>
            <a:xfrm>
              <a:off x="7760509" y="-11586"/>
              <a:ext cx="3264743"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08E015-EBC5-FF3D-8329-E06867263AE5}"/>
                </a:ext>
                <a:ext uri="{C183D7F6-B498-43B3-948B-1728B52AA6E4}">
                  <adec:decorative xmlns:adec="http://schemas.microsoft.com/office/drawing/2017/decorative" val="1"/>
                </a:ext>
              </a:extLst>
            </p:cNvPr>
            <p:cNvSpPr/>
            <p:nvPr/>
          </p:nvSpPr>
          <p:spPr>
            <a:xfrm rot="16200000">
              <a:off x="6547151" y="1202115"/>
              <a:ext cx="6872341" cy="4431494"/>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02168" y="1371600"/>
            <a:ext cx="3456430" cy="2386584"/>
          </a:xfrm>
        </p:spPr>
        <p:txBody>
          <a:bodyPr anchor="b">
            <a:normAutofit/>
          </a:bodyPr>
          <a:lstStyle>
            <a:lvl1pPr algn="ctr">
              <a:defRPr sz="32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02167" y="3877056"/>
            <a:ext cx="3456431" cy="1655064"/>
          </a:xfrm>
        </p:spPr>
        <p:txBody>
          <a:bodyPr anchor="t">
            <a:normAutofit/>
          </a:bodyPr>
          <a:lstStyle>
            <a:lvl1pPr marL="0" indent="0" algn="ctr">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7653528" cy="6858000"/>
          </a:xfrm>
          <a:noFill/>
        </p:spPr>
        <p:txBody>
          <a:bodyPr/>
          <a:lstStyle>
            <a:lvl1pPr marL="0" indent="0">
              <a:buNone/>
              <a:defRPr>
                <a:solidFill>
                  <a:schemeClr val="bg1"/>
                </a:solidFill>
              </a:defRPr>
            </a:lvl1pPr>
          </a:lstStyle>
          <a:p>
            <a:r>
              <a:rPr lang="en-US"/>
              <a:t>Click icon to add picture</a:t>
            </a:r>
            <a:endParaRPr lang="en-US" dirty="0"/>
          </a:p>
        </p:txBody>
      </p:sp>
      <p:sp>
        <p:nvSpPr>
          <p:cNvPr id="10" name="Date Placeholder 9">
            <a:extLst>
              <a:ext uri="{FF2B5EF4-FFF2-40B4-BE49-F238E27FC236}">
                <a16:creationId xmlns:a16="http://schemas.microsoft.com/office/drawing/2014/main" id="{65ABF53E-9405-749D-F125-6047BB041301}"/>
              </a:ext>
            </a:extLst>
          </p:cNvPr>
          <p:cNvSpPr>
            <a:spLocks noGrp="1"/>
          </p:cNvSpPr>
          <p:nvPr>
            <p:ph type="dt" sz="half" idx="14"/>
          </p:nvPr>
        </p:nvSpPr>
        <p:spPr>
          <a:xfrm>
            <a:off x="10661902" y="6318504"/>
            <a:ext cx="905257" cy="365760"/>
          </a:xfrm>
        </p:spPr>
        <p:txBody>
          <a:bodyPr/>
          <a:lstStyle/>
          <a:p>
            <a:fld id="{488AA7F1-E043-4081-9561-417F063F4A90}" type="datetime1">
              <a:rPr lang="en-IN" smtClean="0"/>
              <a:t>13-05-2025</a:t>
            </a:fld>
            <a:endParaRPr lang="en-IN"/>
          </a:p>
        </p:txBody>
      </p:sp>
      <p:sp>
        <p:nvSpPr>
          <p:cNvPr id="11" name="Footer Placeholder 10">
            <a:extLst>
              <a:ext uri="{FF2B5EF4-FFF2-40B4-BE49-F238E27FC236}">
                <a16:creationId xmlns:a16="http://schemas.microsoft.com/office/drawing/2014/main" id="{A6A16C3B-5387-BF4E-27AA-EA2DEBADE986}"/>
              </a:ext>
            </a:extLst>
          </p:cNvPr>
          <p:cNvSpPr>
            <a:spLocks noGrp="1"/>
          </p:cNvSpPr>
          <p:nvPr>
            <p:ph type="ftr" sz="quarter" idx="15"/>
          </p:nvPr>
        </p:nvSpPr>
        <p:spPr>
          <a:xfrm>
            <a:off x="8202167" y="6318504"/>
            <a:ext cx="2459736" cy="365760"/>
          </a:xfrm>
        </p:spPr>
        <p:txBody>
          <a:bodyPr/>
          <a:lstStyle/>
          <a:p>
            <a:r>
              <a:rPr lang="en-IN"/>
              <a:t>BY CA MADHUSUDAN AGARWAL</a:t>
            </a:r>
          </a:p>
        </p:txBody>
      </p:sp>
      <p:sp>
        <p:nvSpPr>
          <p:cNvPr id="12" name="Slide Number Placeholder 11">
            <a:extLst>
              <a:ext uri="{FF2B5EF4-FFF2-40B4-BE49-F238E27FC236}">
                <a16:creationId xmlns:a16="http://schemas.microsoft.com/office/drawing/2014/main" id="{B2506ED1-C024-3620-1DD8-5C1E151E64B6}"/>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1963738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Photo 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713232"/>
            <a:ext cx="4828032" cy="2953512"/>
          </a:xfrm>
        </p:spPr>
        <p:txBody>
          <a:bodyPr anchor="t">
            <a:normAutofit/>
          </a:bodyPr>
          <a:lstStyle>
            <a:lvl1pPr algn="l">
              <a:defRPr sz="4400">
                <a:gradFill>
                  <a:gsLst>
                    <a:gs pos="0">
                      <a:schemeClr val="accent2"/>
                    </a:gs>
                    <a:gs pos="100000">
                      <a:schemeClr val="accent5"/>
                    </a:gs>
                  </a:gsLst>
                  <a:lin ang="4800000" scaled="0"/>
                </a:gra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7534656" y="0"/>
            <a:ext cx="4654296" cy="6858000"/>
          </a:xfrm>
          <a:noFill/>
        </p:spPr>
        <p:txBody>
          <a:bodyPr/>
          <a:lstStyle>
            <a:lvl1pPr marL="0" indent="0">
              <a:buNone/>
              <a:defRPr/>
            </a:lvl1pPr>
          </a:lstStyle>
          <a:p>
            <a:r>
              <a:rPr lang="en-US"/>
              <a:t>Click icon to add picture</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E16FA259-905C-4A56-8545-7E19D1D71D05}" type="datetime1">
              <a:rPr lang="en-IN" smtClean="0"/>
              <a:t>13-05-2025</a:t>
            </a:fld>
            <a:endParaRPr lang="en-IN"/>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r>
              <a:rPr lang="en-IN"/>
              <a:t>BY CA MADHUSUDAN AGARWAL</a:t>
            </a:r>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3319054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anchor="t">
            <a:normAutofit/>
          </a:bodyPr>
          <a:lstStyle>
            <a:lvl1pPr algn="l">
              <a:defRPr sz="5400">
                <a:gradFill>
                  <a:gsLst>
                    <a:gs pos="0">
                      <a:schemeClr val="accent2"/>
                    </a:gs>
                    <a:gs pos="100000">
                      <a:schemeClr val="accent5"/>
                    </a:gs>
                  </a:gsLst>
                  <a:lin ang="4800000" scaled="0"/>
                </a:gra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7534656" y="0"/>
            <a:ext cx="4654296" cy="6858000"/>
          </a:xfrm>
          <a:noFill/>
        </p:spPr>
        <p:txBody>
          <a:bodyPr/>
          <a:lstStyle>
            <a:lvl1pPr marL="0" indent="0">
              <a:buNone/>
              <a:defRPr>
                <a:solidFill>
                  <a:schemeClr val="tx1"/>
                </a:solidFill>
              </a:defRPr>
            </a:lvl1pPr>
          </a:lstStyle>
          <a:p>
            <a:r>
              <a:rPr lang="en-US"/>
              <a:t>Click icon to add picture</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C6D22F90-A718-423F-AB01-E2E9253925B7}" type="datetime1">
              <a:rPr lang="en-IN" smtClean="0"/>
              <a:t>13-05-2025</a:t>
            </a:fld>
            <a:endParaRPr lang="en-IN"/>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r>
              <a:rPr lang="en-IN"/>
              <a:t>BY CA MADHUSUDAN AGARWAL</a:t>
            </a:r>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0640262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Photo 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713232"/>
            <a:ext cx="4828032" cy="2953512"/>
          </a:xfrm>
        </p:spPr>
        <p:txBody>
          <a:bodyPr anchor="t">
            <a:normAutofit/>
          </a:bodyPr>
          <a:lstStyle>
            <a:lvl1pPr algn="l">
              <a:defRPr sz="4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anchor="ct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7534656" y="0"/>
            <a:ext cx="4654296" cy="6858000"/>
          </a:xfrm>
          <a:noFill/>
        </p:spPr>
        <p:txBody>
          <a:bodyPr/>
          <a:lstStyle>
            <a:lvl1pPr marL="0" indent="0">
              <a:buNone/>
              <a:defRPr>
                <a:solidFill>
                  <a:schemeClr val="bg1"/>
                </a:solidFill>
              </a:defRPr>
            </a:lvl1pPr>
          </a:lstStyle>
          <a:p>
            <a:r>
              <a:rPr lang="en-US"/>
              <a:t>Click icon to add picture</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B5CC21BF-E8E2-4124-8E99-571EE203C9EC}" type="datetime1">
              <a:rPr lang="en-IN" smtClean="0"/>
              <a:t>13-05-2025</a:t>
            </a:fld>
            <a:endParaRPr lang="en-IN"/>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r>
              <a:rPr lang="en-IN"/>
              <a:t>BY CA MADHUSUDAN AGARWAL</a:t>
            </a:r>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7288167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Photo 10">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anchor="t">
            <a:normAutofit/>
          </a:bodyPr>
          <a:lstStyle>
            <a:lvl1pPr algn="l">
              <a:defRPr sz="5400" b="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anchor="ct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7534656" y="0"/>
            <a:ext cx="4654296" cy="6858000"/>
          </a:xfrm>
          <a:noFill/>
        </p:spPr>
        <p:txBody>
          <a:bodyPr/>
          <a:lstStyle>
            <a:lvl1pPr marL="0" indent="0">
              <a:buNone/>
              <a:defRPr>
                <a:solidFill>
                  <a:schemeClr val="bg1"/>
                </a:solidFill>
              </a:defRPr>
            </a:lvl1pPr>
          </a:lstStyle>
          <a:p>
            <a:r>
              <a:rPr lang="en-US"/>
              <a:t>Click icon to add picture</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32CF4FC5-DB58-4368-9147-23E0362C1F48}" type="datetime1">
              <a:rPr lang="en-IN" smtClean="0"/>
              <a:t>13-05-2025</a:t>
            </a:fld>
            <a:endParaRPr lang="en-IN"/>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r>
              <a:rPr lang="en-IN"/>
              <a:t>BY CA MADHUSUDAN AGARWAL</a:t>
            </a:r>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83346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Photo 1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CC69B239-8070-DF64-FE04-ACD9197C1ADA}"/>
              </a:ext>
              <a:ext uri="{C183D7F6-B498-43B3-948B-1728B52AA6E4}">
                <adec:decorative xmlns:adec="http://schemas.microsoft.com/office/drawing/2017/decorative" val="1"/>
              </a:ext>
            </a:extLst>
          </p:cNvPr>
          <p:cNvGrpSpPr/>
          <p:nvPr/>
        </p:nvGrpSpPr>
        <p:grpSpPr>
          <a:xfrm>
            <a:off x="-123" y="-4329"/>
            <a:ext cx="8129869" cy="6858000"/>
            <a:chOff x="5171844" y="-11586"/>
            <a:chExt cx="7020159" cy="6869586"/>
          </a:xfrm>
        </p:grpSpPr>
        <p:sp>
          <p:nvSpPr>
            <p:cNvPr id="13" name="Rectangle 12">
              <a:extLst>
                <a:ext uri="{FF2B5EF4-FFF2-40B4-BE49-F238E27FC236}">
                  <a16:creationId xmlns:a16="http://schemas.microsoft.com/office/drawing/2014/main" id="{44EDEE76-C142-D245-C6A2-18A09A688352}"/>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2F671C-CDF6-D829-32B5-4D80E6DFBA64}"/>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5" name="Rectangle 14">
              <a:extLst>
                <a:ext uri="{FF2B5EF4-FFF2-40B4-BE49-F238E27FC236}">
                  <a16:creationId xmlns:a16="http://schemas.microsoft.com/office/drawing/2014/main" id="{E55058B4-CE97-648C-8EB8-E7B1A44E1965}"/>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119DCF0-5715-75D4-82C8-0925E2F5D3D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07008" y="1371600"/>
            <a:ext cx="5724144" cy="2386584"/>
          </a:xfrm>
        </p:spPr>
        <p:txBody>
          <a:bodyPr anchor="b">
            <a:normAutofit/>
          </a:bodyPr>
          <a:lstStyle>
            <a:lvl1pPr algn="ctr">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3896" y="3877056"/>
            <a:ext cx="5221224" cy="1655064"/>
          </a:xfrm>
        </p:spPr>
        <p:txBody>
          <a:bodyPr anchor="t">
            <a:normAutofit/>
          </a:bodyPr>
          <a:lstStyle>
            <a:lvl1pPr marL="0" indent="0" algn="ctr">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8129743" y="0"/>
            <a:ext cx="4062257" cy="6858000"/>
          </a:xfrm>
          <a:noFill/>
        </p:spPr>
        <p:txBody>
          <a:bodyPr vert="horz" lIns="91440" tIns="45720" rIns="91440" bIns="45720" rtlCol="0">
            <a:normAutofit/>
          </a:bodyPr>
          <a:lstStyle>
            <a:lvl1pPr>
              <a:defRPr lang="en-US" dirty="0">
                <a:solidFill>
                  <a:schemeClr val="bg1"/>
                </a:solidFill>
              </a:defRPr>
            </a:lvl1pPr>
          </a:lstStyle>
          <a:p>
            <a:pPr marL="0" lvl="0" indent="0">
              <a:buNone/>
            </a:pPr>
            <a:r>
              <a:rPr lang="en-US"/>
              <a:t>Click icon to add picture</a:t>
            </a:r>
            <a:endParaRPr lang="en-US" dirty="0"/>
          </a:p>
        </p:txBody>
      </p:sp>
      <p:sp>
        <p:nvSpPr>
          <p:cNvPr id="5" name="Date Placeholder 4">
            <a:extLst>
              <a:ext uri="{FF2B5EF4-FFF2-40B4-BE49-F238E27FC236}">
                <a16:creationId xmlns:a16="http://schemas.microsoft.com/office/drawing/2014/main" id="{C818B6DE-6BDC-E548-E682-454500FF3909}"/>
              </a:ext>
            </a:extLst>
          </p:cNvPr>
          <p:cNvSpPr>
            <a:spLocks noGrp="1"/>
          </p:cNvSpPr>
          <p:nvPr>
            <p:ph type="dt" sz="half" idx="14"/>
          </p:nvPr>
        </p:nvSpPr>
        <p:spPr>
          <a:xfrm>
            <a:off x="4922575" y="6318504"/>
            <a:ext cx="2429146" cy="365760"/>
          </a:xfrm>
        </p:spPr>
        <p:txBody>
          <a:bodyPr/>
          <a:lstStyle/>
          <a:p>
            <a:fld id="{A726C6C4-9390-44B0-B12A-D02C0FAB779A}" type="datetime1">
              <a:rPr lang="en-IN" smtClean="0"/>
              <a:t>13-05-2025</a:t>
            </a:fld>
            <a:endParaRPr lang="en-IN"/>
          </a:p>
        </p:txBody>
      </p:sp>
      <p:sp>
        <p:nvSpPr>
          <p:cNvPr id="6" name="Footer Placeholder 5">
            <a:extLst>
              <a:ext uri="{FF2B5EF4-FFF2-40B4-BE49-F238E27FC236}">
                <a16:creationId xmlns:a16="http://schemas.microsoft.com/office/drawing/2014/main" id="{76DD31AD-85B3-91B6-9D78-2DCF5F950D8D}"/>
              </a:ext>
            </a:extLst>
          </p:cNvPr>
          <p:cNvSpPr>
            <a:spLocks noGrp="1"/>
          </p:cNvSpPr>
          <p:nvPr>
            <p:ph type="ftr" sz="quarter" idx="15"/>
          </p:nvPr>
        </p:nvSpPr>
        <p:spPr/>
        <p:txBody>
          <a:bodyPr/>
          <a:lstStyle/>
          <a:p>
            <a:r>
              <a:rPr lang="en-IN"/>
              <a:t>BY CA MADHUSUDAN AGARWAL</a:t>
            </a:r>
          </a:p>
        </p:txBody>
      </p:sp>
      <p:sp>
        <p:nvSpPr>
          <p:cNvPr id="17" name="Slide Number Placeholder 16">
            <a:extLst>
              <a:ext uri="{FF2B5EF4-FFF2-40B4-BE49-F238E27FC236}">
                <a16:creationId xmlns:a16="http://schemas.microsoft.com/office/drawing/2014/main" id="{B86FA7BF-70D2-F141-E2D9-909CA33B7244}"/>
              </a:ext>
            </a:extLst>
          </p:cNvPr>
          <p:cNvSpPr>
            <a:spLocks noGrp="1"/>
          </p:cNvSpPr>
          <p:nvPr>
            <p:ph type="sldNum" sz="quarter" idx="16"/>
          </p:nvPr>
        </p:nvSpPr>
        <p:spPr>
          <a:xfrm>
            <a:off x="7269426"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8338095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Photo 1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80067FF-8FC0-5FF9-DC0B-F73EEF801BFA}"/>
              </a:ext>
              <a:ext uri="{C183D7F6-B498-43B3-948B-1728B52AA6E4}">
                <adec:decorative xmlns:adec="http://schemas.microsoft.com/office/drawing/2017/decorative" val="1"/>
              </a:ext>
            </a:extLst>
          </p:cNvPr>
          <p:cNvGrpSpPr/>
          <p:nvPr/>
        </p:nvGrpSpPr>
        <p:grpSpPr>
          <a:xfrm>
            <a:off x="4441200" y="-4329"/>
            <a:ext cx="7750804" cy="6869586"/>
            <a:chOff x="5171844" y="-11586"/>
            <a:chExt cx="7020159" cy="6869586"/>
          </a:xfrm>
        </p:grpSpPr>
        <p:sp>
          <p:nvSpPr>
            <p:cNvPr id="5" name="Rectangle 4">
              <a:extLst>
                <a:ext uri="{FF2B5EF4-FFF2-40B4-BE49-F238E27FC236}">
                  <a16:creationId xmlns:a16="http://schemas.microsoft.com/office/drawing/2014/main" id="{F8C4B40F-7B3C-BBFF-36BD-59C859AE7A8E}"/>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38855EC-485E-B4A6-3323-4A3F78E46444}"/>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56394338-785F-15E7-EFAA-ECEDFC5E2476}"/>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92A66C2-03D0-73D4-E8EE-985427867816}"/>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577840" y="1371600"/>
            <a:ext cx="5477256" cy="2386584"/>
          </a:xfrm>
        </p:spPr>
        <p:txBody>
          <a:bodyPr anchor="b">
            <a:normAutofit/>
          </a:bodyPr>
          <a:lstStyle>
            <a:lvl1pPr algn="ctr">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815584" y="3877056"/>
            <a:ext cx="5001768" cy="1655064"/>
          </a:xfrm>
        </p:spPr>
        <p:txBody>
          <a:bodyPr anchor="t">
            <a:normAutofit/>
          </a:bodyPr>
          <a:lstStyle>
            <a:lvl1pPr marL="0" indent="0" algn="ctr">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4443984" cy="6858000"/>
          </a:xfrm>
          <a:noFill/>
        </p:spPr>
        <p:txBody>
          <a:bodyPr vert="horz" lIns="91440" tIns="45720" rIns="91440" bIns="45720" rtlCol="0">
            <a:normAutofit/>
          </a:bodyPr>
          <a:lstStyle>
            <a:lvl1pPr>
              <a:defRPr lang="en-US" dirty="0">
                <a:solidFill>
                  <a:schemeClr val="bg1"/>
                </a:solidFill>
              </a:defRPr>
            </a:lvl1pPr>
          </a:lstStyle>
          <a:p>
            <a:pPr marL="0" lvl="0" indent="0">
              <a:buNone/>
            </a:pPr>
            <a:r>
              <a:rPr lang="en-US"/>
              <a:t>Click icon to add picture</a:t>
            </a:r>
            <a:endParaRPr lang="en-US" dirty="0"/>
          </a:p>
        </p:txBody>
      </p:sp>
      <p:sp>
        <p:nvSpPr>
          <p:cNvPr id="12" name="Date Placeholder 11">
            <a:extLst>
              <a:ext uri="{FF2B5EF4-FFF2-40B4-BE49-F238E27FC236}">
                <a16:creationId xmlns:a16="http://schemas.microsoft.com/office/drawing/2014/main" id="{D115C9FF-BC61-B8E9-7257-80B103C5BDE1}"/>
              </a:ext>
            </a:extLst>
          </p:cNvPr>
          <p:cNvSpPr>
            <a:spLocks noGrp="1"/>
          </p:cNvSpPr>
          <p:nvPr>
            <p:ph type="dt" sz="half" idx="14"/>
          </p:nvPr>
        </p:nvSpPr>
        <p:spPr/>
        <p:txBody>
          <a:bodyPr/>
          <a:lstStyle/>
          <a:p>
            <a:fld id="{45F50D45-081E-4644-A5D2-5F376DFD895B}" type="datetime1">
              <a:rPr lang="en-IN" smtClean="0"/>
              <a:t>13-05-2025</a:t>
            </a:fld>
            <a:endParaRPr lang="en-IN"/>
          </a:p>
        </p:txBody>
      </p:sp>
      <p:sp>
        <p:nvSpPr>
          <p:cNvPr id="13" name="Footer Placeholder 12">
            <a:extLst>
              <a:ext uri="{FF2B5EF4-FFF2-40B4-BE49-F238E27FC236}">
                <a16:creationId xmlns:a16="http://schemas.microsoft.com/office/drawing/2014/main" id="{9F86D9F8-6602-271B-FE2D-652EC64047CA}"/>
              </a:ext>
            </a:extLst>
          </p:cNvPr>
          <p:cNvSpPr>
            <a:spLocks noGrp="1"/>
          </p:cNvSpPr>
          <p:nvPr>
            <p:ph type="ftr" sz="quarter" idx="15"/>
          </p:nvPr>
        </p:nvSpPr>
        <p:spPr>
          <a:xfrm>
            <a:off x="4800600" y="6318504"/>
            <a:ext cx="4096512" cy="365760"/>
          </a:xfrm>
        </p:spPr>
        <p:txBody>
          <a:bodyPr/>
          <a:lstStyle/>
          <a:p>
            <a:r>
              <a:rPr lang="en-IN"/>
              <a:t>BY CA MADHUSUDAN AGARWAL</a:t>
            </a:r>
          </a:p>
        </p:txBody>
      </p:sp>
      <p:sp>
        <p:nvSpPr>
          <p:cNvPr id="14" name="Slide Number Placeholder 13">
            <a:extLst>
              <a:ext uri="{FF2B5EF4-FFF2-40B4-BE49-F238E27FC236}">
                <a16:creationId xmlns:a16="http://schemas.microsoft.com/office/drawing/2014/main" id="{AD8982DA-3270-78D6-CF26-D0BE324627AF}"/>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032317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6A8AF3-9C41-BBE0-28EC-0967476ECFDF}"/>
              </a:ext>
            </a:extLst>
          </p:cNvPr>
          <p:cNvSpPr/>
          <p:nvPr/>
        </p:nvSpPr>
        <p:spPr>
          <a:xfrm rot="5400000">
            <a:off x="7143745" y="1809750"/>
            <a:ext cx="6857999" cy="3238502"/>
          </a:xfrm>
          <a:prstGeom prst="rect">
            <a:avLst/>
          </a:prstGeom>
          <a:gradFill>
            <a:gsLst>
              <a:gs pos="13000">
                <a:schemeClr val="accent2"/>
              </a:gs>
              <a:gs pos="89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B5494F-44E1-934B-42F4-366544A10888}"/>
              </a:ext>
              <a:ext uri="{C183D7F6-B498-43B3-948B-1728B52AA6E4}">
                <adec:decorative xmlns:adec="http://schemas.microsoft.com/office/drawing/2017/decorative" val="1"/>
              </a:ext>
            </a:extLst>
          </p:cNvPr>
          <p:cNvSpPr/>
          <p:nvPr/>
        </p:nvSpPr>
        <p:spPr>
          <a:xfrm rot="16200000" flipH="1">
            <a:off x="8452414" y="3120964"/>
            <a:ext cx="4235570" cy="3238501"/>
          </a:xfrm>
          <a:prstGeom prst="rect">
            <a:avLst/>
          </a:prstGeom>
          <a:gradFill>
            <a:gsLst>
              <a:gs pos="0">
                <a:schemeClr val="accent2">
                  <a:lumMod val="75000"/>
                </a:schemeClr>
              </a:gs>
              <a:gs pos="58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anchor="b">
            <a:normAutofit/>
          </a:bodyPr>
          <a:lstStyle>
            <a:lvl1pPr>
              <a:defRPr sz="66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DC7299-89AC-DB5B-B75E-E02A0040A62D}"/>
              </a:ext>
            </a:extLst>
          </p:cNvPr>
          <p:cNvSpPr>
            <a:spLocks noGrp="1"/>
          </p:cNvSpPr>
          <p:nvPr>
            <p:ph type="body" idx="1"/>
          </p:nvPr>
        </p:nvSpPr>
        <p:spPr>
          <a:xfrm>
            <a:off x="612648" y="557784"/>
            <a:ext cx="6391656" cy="1143000"/>
          </a:xfrm>
        </p:spPr>
        <p:txBody>
          <a:bodyPr>
            <a:normAutofit/>
          </a:bodyPr>
          <a:lstStyle>
            <a:lvl1pPr marL="0" indent="0">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D0B7FB-87C0-3079-19C7-6CED6267076D}"/>
              </a:ext>
            </a:extLst>
          </p:cNvPr>
          <p:cNvSpPr>
            <a:spLocks noGrp="1"/>
          </p:cNvSpPr>
          <p:nvPr>
            <p:ph type="dt" sz="half" idx="10"/>
          </p:nvPr>
        </p:nvSpPr>
        <p:spPr>
          <a:xfrm>
            <a:off x="8948402" y="6318504"/>
            <a:ext cx="2618758" cy="365760"/>
          </a:xfrm>
        </p:spPr>
        <p:txBody>
          <a:bodyPr/>
          <a:lstStyle>
            <a:lvl1pPr>
              <a:defRPr>
                <a:solidFill>
                  <a:schemeClr val="bg1"/>
                </a:solidFill>
              </a:defRPr>
            </a:lvl1pPr>
          </a:lstStyle>
          <a:p>
            <a:fld id="{D5EAD77D-EE46-476B-9BCD-944030BCEF7B}" type="datetime1">
              <a:rPr lang="en-IN" smtClean="0"/>
              <a:t>13-05-2025</a:t>
            </a:fld>
            <a:endParaRPr lang="en-IN"/>
          </a:p>
        </p:txBody>
      </p:sp>
      <p:sp>
        <p:nvSpPr>
          <p:cNvPr id="5" name="Footer Placeholder 4">
            <a:extLst>
              <a:ext uri="{FF2B5EF4-FFF2-40B4-BE49-F238E27FC236}">
                <a16:creationId xmlns:a16="http://schemas.microsoft.com/office/drawing/2014/main" id="{C1399D9E-BE0F-5E13-5AB3-CAABD58908C2}"/>
              </a:ext>
            </a:extLst>
          </p:cNvPr>
          <p:cNvSpPr>
            <a:spLocks noGrp="1"/>
          </p:cNvSpPr>
          <p:nvPr>
            <p:ph type="ftr" sz="quarter" idx="11"/>
          </p:nvPr>
        </p:nvSpPr>
        <p:spPr/>
        <p:txBody>
          <a:bodyPr/>
          <a:lstStyle/>
          <a:p>
            <a:r>
              <a:rPr lang="en-IN"/>
              <a:t>BY CA MADHUSUDAN AGARWAL</a:t>
            </a:r>
          </a:p>
        </p:txBody>
      </p:sp>
      <p:sp>
        <p:nvSpPr>
          <p:cNvPr id="6" name="Slide Number Placeholder 5">
            <a:extLst>
              <a:ext uri="{FF2B5EF4-FFF2-40B4-BE49-F238E27FC236}">
                <a16:creationId xmlns:a16="http://schemas.microsoft.com/office/drawing/2014/main" id="{63C498B2-725B-65BA-9E95-1CC3CE008DD7}"/>
              </a:ext>
            </a:extLst>
          </p:cNvPr>
          <p:cNvSpPr>
            <a:spLocks noGrp="1"/>
          </p:cNvSpPr>
          <p:nvPr>
            <p:ph type="sldNum" sz="quarter" idx="12"/>
          </p:nvPr>
        </p:nvSpPr>
        <p:spPr/>
        <p:txBody>
          <a:bodyPr/>
          <a:lstStyle>
            <a:lvl1pPr>
              <a:defRPr>
                <a:solidFill>
                  <a:schemeClr val="bg1"/>
                </a:solidFill>
              </a:defRPr>
            </a:lvl1pPr>
          </a:lstStyle>
          <a:p>
            <a:fld id="{8224549D-F124-4601-B378-36E2616B6037}" type="slidenum">
              <a:rPr lang="en-IN" smtClean="0"/>
              <a:t>‹#›</a:t>
            </a:fld>
            <a:endParaRPr lang="en-IN"/>
          </a:p>
        </p:txBody>
      </p:sp>
    </p:spTree>
    <p:extLst>
      <p:ext uri="{BB962C8B-B14F-4D97-AF65-F5344CB8AC3E}">
        <p14:creationId xmlns:p14="http://schemas.microsoft.com/office/powerpoint/2010/main" val="13278922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p>
            <a:fld id="{D616D542-C7C7-46F6-BCB4-89E500DF39F6}" type="datetime1">
              <a:rPr lang="en-IN" smtClean="0"/>
              <a:t>13-05-2025</a:t>
            </a:fld>
            <a:endParaRPr lang="en-IN"/>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p>
            <a:r>
              <a:rPr lang="en-IN"/>
              <a:t>BY CA MADHUSUDAN AGARWAL</a:t>
            </a:r>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7902752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anchor="b">
            <a:normAutofit/>
          </a:bodyPr>
          <a:lstStyle>
            <a:lvl1pPr>
              <a:defRPr sz="6600">
                <a:gradFill>
                  <a:gsLst>
                    <a:gs pos="0">
                      <a:schemeClr val="accent2"/>
                    </a:gs>
                    <a:gs pos="100000">
                      <a:schemeClr val="accent5"/>
                    </a:gs>
                  </a:gsLst>
                  <a:lin ang="2700000" scaled="0"/>
                </a:gra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DC7299-89AC-DB5B-B75E-E02A0040A62D}"/>
              </a:ext>
            </a:extLst>
          </p:cNvPr>
          <p:cNvSpPr>
            <a:spLocks noGrp="1"/>
          </p:cNvSpPr>
          <p:nvPr>
            <p:ph type="body" idx="1"/>
          </p:nvPr>
        </p:nvSpPr>
        <p:spPr>
          <a:xfrm>
            <a:off x="612648" y="557784"/>
            <a:ext cx="6391656" cy="1143000"/>
          </a:xfrm>
        </p:spPr>
        <p:txBody>
          <a:bodyPr>
            <a:normAutofit/>
          </a:bodyPr>
          <a:lstStyle>
            <a:lvl1pPr marL="0" indent="0">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0B046440-DC29-4D3D-9860-20F24ECA3624}" type="datetime1">
              <a:rPr lang="en-IN" smtClean="0"/>
              <a:t>13-05-2025</a:t>
            </a:fld>
            <a:endParaRPr lang="en-IN"/>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r>
              <a:rPr lang="en-IN"/>
              <a:t>BY CA MADHUSUDAN AGARWAL</a:t>
            </a:r>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26782103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anchor="b">
            <a:normAutofit/>
          </a:bodyPr>
          <a:lstStyle>
            <a:lvl1pPr>
              <a:defRPr sz="66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DC7299-89AC-DB5B-B75E-E02A0040A62D}"/>
              </a:ext>
            </a:extLst>
          </p:cNvPr>
          <p:cNvSpPr>
            <a:spLocks noGrp="1"/>
          </p:cNvSpPr>
          <p:nvPr>
            <p:ph type="body" idx="1"/>
          </p:nvPr>
        </p:nvSpPr>
        <p:spPr>
          <a:xfrm>
            <a:off x="612648" y="557784"/>
            <a:ext cx="6391656" cy="1143000"/>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p>
            <a:fld id="{F7A7255E-81B0-4211-8855-9CD9A52CA9DC}" type="datetime1">
              <a:rPr lang="en-IN" smtClean="0"/>
              <a:t>13-05-2025</a:t>
            </a:fld>
            <a:endParaRPr lang="en-IN"/>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p>
            <a:r>
              <a:rPr lang="en-IN"/>
              <a:t>BY CA MADHUSUDAN AGARWAL</a:t>
            </a:r>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35955030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B93086-0808-B114-0740-521B359C1A9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E08038D-9EFE-3356-C148-EC8143338DF0}"/>
              </a:ext>
            </a:extLst>
          </p:cNvPr>
          <p:cNvGrpSpPr/>
          <p:nvPr/>
        </p:nvGrpSpPr>
        <p:grpSpPr>
          <a:xfrm>
            <a:off x="0" y="-14248"/>
            <a:ext cx="12192000" cy="6894986"/>
            <a:chOff x="0" y="-7622"/>
            <a:chExt cx="12192000" cy="6894986"/>
          </a:xfrm>
        </p:grpSpPr>
        <p:sp>
          <p:nvSpPr>
            <p:cNvPr id="12" name="Rectangle 11">
              <a:extLst>
                <a:ext uri="{FF2B5EF4-FFF2-40B4-BE49-F238E27FC236}">
                  <a16:creationId xmlns:a16="http://schemas.microsoft.com/office/drawing/2014/main" id="{79F9C2B1-B11B-9A2B-67A4-122E2DA3276B}"/>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24AA54FE-841B-0347-5AD3-562968E98936}"/>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FD25D360-3248-FA35-87B0-2A8DBEDCD06C}"/>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42A1D086-3B99-A3A2-B648-280F1AB4B37A}"/>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8" y="484632"/>
            <a:ext cx="10085832" cy="1161288"/>
          </a:xfrm>
        </p:spPr>
        <p:txBody>
          <a:bodyPr anchor="t">
            <a:normAutofit/>
          </a:bodyPr>
          <a:lstStyle>
            <a:lvl1pPr>
              <a:defRPr sz="66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513832" y="2432304"/>
            <a:ext cx="6053328" cy="3858768"/>
          </a:xfrm>
        </p:spPr>
        <p:txBody>
          <a:bodyPr vert="horz" lIns="91440" tIns="45720" rIns="91440" bIns="45720" rtlCol="0">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611C34F0-FBB3-4A1A-980E-E5BD2BCDE567}" type="datetime1">
              <a:rPr lang="en-IN" smtClean="0"/>
              <a:t>13-05-2025</a:t>
            </a:fld>
            <a:endParaRPr lang="en-IN"/>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79936256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8" y="484632"/>
            <a:ext cx="10085832" cy="1161288"/>
          </a:xfrm>
          <a:noFill/>
        </p:spPr>
        <p:txBody>
          <a:bodyPr anchor="t">
            <a:normAutofit/>
          </a:bodyPr>
          <a:lstStyle>
            <a:lvl1pPr>
              <a:defRPr sz="6600">
                <a:gradFill>
                  <a:gsLst>
                    <a:gs pos="0">
                      <a:schemeClr val="accent2"/>
                    </a:gs>
                    <a:gs pos="100000">
                      <a:schemeClr val="accent5"/>
                    </a:gs>
                  </a:gsLst>
                  <a:lin ang="12000000" scaled="0"/>
                </a:gra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513832" y="2432304"/>
            <a:ext cx="6053328" cy="3858768"/>
          </a:xfrm>
        </p:spPr>
        <p:txBody>
          <a:bodyPr vert="horz" lIns="91440" tIns="45720" rIns="91440" bIns="45720" rtlCol="0">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4CD0353C-061A-49A6-94A6-15E7689180BF}" type="datetime1">
              <a:rPr lang="en-IN" smtClean="0"/>
              <a:t>13-05-2025</a:t>
            </a:fld>
            <a:endParaRPr lang="en-IN"/>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479219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genda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960120" y="2404872"/>
            <a:ext cx="4389120" cy="1865376"/>
          </a:xfrm>
          <a:noFill/>
        </p:spPr>
        <p:txBody>
          <a:bodyPr anchor="ctr">
            <a:normAutofit/>
          </a:bodyPr>
          <a:lstStyle>
            <a:lvl1pPr algn="ctr">
              <a:defRPr sz="6600">
                <a:gradFill>
                  <a:gsLst>
                    <a:gs pos="0">
                      <a:schemeClr val="accent2"/>
                    </a:gs>
                    <a:gs pos="100000">
                      <a:schemeClr val="accent5"/>
                    </a:gs>
                  </a:gsLst>
                  <a:lin ang="12000000" scaled="0"/>
                </a:gra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437376" y="877824"/>
            <a:ext cx="5129784"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FCEDF947-1202-4AD7-9A67-9AF6C8B8D598}" type="datetime1">
              <a:rPr lang="en-IN" smtClean="0"/>
              <a:t>13-05-2025</a:t>
            </a:fld>
            <a:endParaRPr lang="en-IN"/>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60571664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genda 4">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8ADCD919-9B1A-42E4-A5EE-9A6A564FAAEF}" type="datetime1">
              <a:rPr lang="en-IN" smtClean="0"/>
              <a:t>13-05-2025</a:t>
            </a:fld>
            <a:endParaRPr lang="en-IN"/>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r>
              <a:rPr lang="en-IN"/>
              <a:t>BY CA MADHUSUDAN AGARWAL</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11483983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2E564ED-1140-B258-F708-E601B50C37F2}"/>
              </a:ext>
            </a:extLst>
          </p:cNvPr>
          <p:cNvSpPr>
            <a:spLocks noGrp="1"/>
          </p:cNvSpPr>
          <p:nvPr>
            <p:ph type="dt" sz="half" idx="10"/>
          </p:nvPr>
        </p:nvSpPr>
        <p:spPr>
          <a:xfrm>
            <a:off x="8513496" y="6428232"/>
            <a:ext cx="3136392" cy="365760"/>
          </a:xfrm>
        </p:spPr>
        <p:txBody>
          <a:bodyPr/>
          <a:lstStyle/>
          <a:p>
            <a:fld id="{64A6C184-17A1-473C-B8CD-21785837E653}" type="datetime1">
              <a:rPr lang="en-IN" smtClean="0"/>
              <a:t>13-05-2025</a:t>
            </a:fld>
            <a:endParaRPr lang="en-IN"/>
          </a:p>
        </p:txBody>
      </p:sp>
      <p:sp>
        <p:nvSpPr>
          <p:cNvPr id="8" name="Footer Placeholder 7">
            <a:extLst>
              <a:ext uri="{FF2B5EF4-FFF2-40B4-BE49-F238E27FC236}">
                <a16:creationId xmlns:a16="http://schemas.microsoft.com/office/drawing/2014/main" id="{25CCB5D3-F8A8-B378-C9B4-F29E362AA1D1}"/>
              </a:ext>
            </a:extLst>
          </p:cNvPr>
          <p:cNvSpPr>
            <a:spLocks noGrp="1"/>
          </p:cNvSpPr>
          <p:nvPr>
            <p:ph type="ftr" sz="quarter" idx="11"/>
          </p:nvPr>
        </p:nvSpPr>
        <p:spPr>
          <a:xfrm>
            <a:off x="137160" y="6428232"/>
            <a:ext cx="4096512" cy="365760"/>
          </a:xfrm>
        </p:spPr>
        <p:txBody>
          <a:bodyPr/>
          <a:lstStyle/>
          <a:p>
            <a:r>
              <a:rPr lang="en-IN"/>
              <a:t>BY CA MADHUSUDAN AGARWAL</a:t>
            </a:r>
          </a:p>
        </p:txBody>
      </p:sp>
      <p:sp>
        <p:nvSpPr>
          <p:cNvPr id="9" name="Slide Number Placeholder 8">
            <a:extLst>
              <a:ext uri="{FF2B5EF4-FFF2-40B4-BE49-F238E27FC236}">
                <a16:creationId xmlns:a16="http://schemas.microsoft.com/office/drawing/2014/main" id="{C4C639C5-351B-0FC9-E095-59AEDE479C06}"/>
              </a:ext>
            </a:extLst>
          </p:cNvPr>
          <p:cNvSpPr>
            <a:spLocks noGrp="1"/>
          </p:cNvSpPr>
          <p:nvPr>
            <p:ph type="sldNum" sz="quarter" idx="12"/>
          </p:nvPr>
        </p:nvSpPr>
        <p:spPr>
          <a:xfrm>
            <a:off x="11567592" y="6428232"/>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531398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7C7208-6A52-7A25-6DD4-1FD469860CBA}"/>
              </a:ext>
            </a:extLst>
          </p:cNvPr>
          <p:cNvSpPr>
            <a:spLocks noGrp="1"/>
          </p:cNvSpPr>
          <p:nvPr>
            <p:ph type="dt" sz="half" idx="10"/>
          </p:nvPr>
        </p:nvSpPr>
        <p:spPr>
          <a:xfrm>
            <a:off x="8513496" y="6428232"/>
            <a:ext cx="3136392" cy="365760"/>
          </a:xfrm>
        </p:spPr>
        <p:txBody>
          <a:bodyPr/>
          <a:lstStyle/>
          <a:p>
            <a:fld id="{C2897556-D4D9-4F46-A869-B5D5C272308A}" type="datetime1">
              <a:rPr lang="en-IN" smtClean="0"/>
              <a:t>13-05-2025</a:t>
            </a:fld>
            <a:endParaRPr lang="en-IN"/>
          </a:p>
        </p:txBody>
      </p:sp>
      <p:sp>
        <p:nvSpPr>
          <p:cNvPr id="8" name="Footer Placeholder 7">
            <a:extLst>
              <a:ext uri="{FF2B5EF4-FFF2-40B4-BE49-F238E27FC236}">
                <a16:creationId xmlns:a16="http://schemas.microsoft.com/office/drawing/2014/main" id="{5238BE8E-E715-EF15-B47B-2556DB436D78}"/>
              </a:ext>
            </a:extLst>
          </p:cNvPr>
          <p:cNvSpPr>
            <a:spLocks noGrp="1"/>
          </p:cNvSpPr>
          <p:nvPr>
            <p:ph type="ftr" sz="quarter" idx="11"/>
          </p:nvPr>
        </p:nvSpPr>
        <p:spPr>
          <a:xfrm>
            <a:off x="137160" y="6428232"/>
            <a:ext cx="4096512" cy="365760"/>
          </a:xfrm>
        </p:spPr>
        <p:txBody>
          <a:bodyPr/>
          <a:lstStyle/>
          <a:p>
            <a:r>
              <a:rPr lang="en-IN"/>
              <a:t>BY CA MADHUSUDAN AGARWAL</a:t>
            </a:r>
          </a:p>
        </p:txBody>
      </p:sp>
      <p:sp>
        <p:nvSpPr>
          <p:cNvPr id="9" name="Slide Number Placeholder 8">
            <a:extLst>
              <a:ext uri="{FF2B5EF4-FFF2-40B4-BE49-F238E27FC236}">
                <a16:creationId xmlns:a16="http://schemas.microsoft.com/office/drawing/2014/main" id="{19AA76D9-9C8C-6ADE-22D5-391B00D015D3}"/>
              </a:ext>
            </a:extLst>
          </p:cNvPr>
          <p:cNvSpPr>
            <a:spLocks noGrp="1"/>
          </p:cNvSpPr>
          <p:nvPr>
            <p:ph type="sldNum" sz="quarter" idx="12"/>
          </p:nvPr>
        </p:nvSpPr>
        <p:spPr>
          <a:xfrm>
            <a:off x="11567592" y="6428232"/>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692948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14C36641-E858-4275-A9F8-AED21AEAE59F}" type="datetime1">
              <a:rPr lang="en-IN" smtClean="0"/>
              <a:t>13-05-2025</a:t>
            </a:fld>
            <a:endParaRPr lang="en-IN"/>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8224549D-F124-4601-B378-36E2616B6037}" type="slidenum">
              <a:rPr lang="en-IN" smtClean="0"/>
              <a:t>‹#›</a:t>
            </a:fld>
            <a:endParaRPr lang="en-IN"/>
          </a:p>
        </p:txBody>
      </p:sp>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
            <a:extLst>
              <a:ext uri="{FF2B5EF4-FFF2-40B4-BE49-F238E27FC236}">
                <a16:creationId xmlns:a16="http://schemas.microsoft.com/office/drawing/2014/main" id="{40810853-0A5D-8160-9DA1-63FCF890E2D1}"/>
              </a:ext>
            </a:extLst>
          </p:cNvPr>
          <p:cNvSpPr>
            <a:spLocks noGrp="1"/>
          </p:cNvSpPr>
          <p:nvPr>
            <p:ph type="ctrTitle"/>
          </p:nvPr>
        </p:nvSpPr>
        <p:spPr>
          <a:xfrm>
            <a:off x="612648" y="502920"/>
            <a:ext cx="10966704" cy="722375"/>
          </a:xfrm>
        </p:spPr>
        <p:txBody>
          <a:bodyPr anchor="t">
            <a:normAutofit/>
          </a:bodyPr>
          <a:lstStyle>
            <a:lvl1pPr algn="l">
              <a:defRPr sz="3200">
                <a:gradFill>
                  <a:gsLst>
                    <a:gs pos="0">
                      <a:schemeClr val="accent2"/>
                    </a:gs>
                    <a:gs pos="100000">
                      <a:schemeClr val="accent5"/>
                    </a:gs>
                  </a:gsLst>
                  <a:lin ang="48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668543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020824"/>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020824"/>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EC4F042D-2A80-42FD-A842-6B306B6D228C}" type="datetime1">
              <a:rPr lang="en-IN" smtClean="0"/>
              <a:t>13-05-2025</a:t>
            </a:fld>
            <a:endParaRPr lang="en-IN"/>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r>
              <a:rPr lang="en-IN"/>
              <a:t>BY CA MADHUSUDAN AGARWAL</a:t>
            </a:r>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417714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anchor="t">
            <a:normAutofit/>
          </a:bodyPr>
          <a:lstStyle>
            <a:lvl1pPr algn="l">
              <a:defRPr sz="8000">
                <a:gradFill>
                  <a:gsLst>
                    <a:gs pos="0">
                      <a:schemeClr val="accent5"/>
                    </a:gs>
                    <a:gs pos="100000">
                      <a:schemeClr val="accent2"/>
                    </a:gs>
                  </a:gsLst>
                  <a:lin ang="6000000" scaled="0"/>
                </a:gra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60DDCA06-D93B-4927-A1A9-A322293DC039}" type="datetime1">
              <a:rPr lang="en-IN" smtClean="0"/>
              <a:t>13-05-2025</a:t>
            </a:fld>
            <a:endParaRPr lang="en-IN"/>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IN"/>
              <a:t>BY CA MADHUSUDAN AGARWAL</a:t>
            </a:r>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888861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Content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7A4A75-9DCC-64BE-C73B-DDE95F1E0D77}"/>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4" name="Rectangle 3">
              <a:extLst>
                <a:ext uri="{FF2B5EF4-FFF2-40B4-BE49-F238E27FC236}">
                  <a16:creationId xmlns:a16="http://schemas.microsoft.com/office/drawing/2014/main" id="{F3EC4C90-6BC4-5324-A9CC-84F1C52A76E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E7E4CE7-DDE9-B121-006C-B1EA3E457780}"/>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020824"/>
            <a:ext cx="4160520" cy="2825496"/>
          </a:xfrm>
        </p:spPr>
        <p:txBody>
          <a:bodyPr anchor="ctr">
            <a:normAutofit/>
          </a:bodyPr>
          <a:lstStyle>
            <a:lvl1pPr algn="r">
              <a:defRPr sz="4000">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020824"/>
            <a:ext cx="3959352" cy="2697480"/>
          </a:xfrm>
        </p:spPr>
        <p:txBody>
          <a:bodyPr vert="horz" lIns="91440" tIns="45720" rIns="91440" bIns="45720" rtlCol="0" anchor="ctr">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5C368F84-9E0E-4B7B-BA9E-5F5A084B8D3F}" type="datetime1">
              <a:rPr lang="en-IN" smtClean="0"/>
              <a:t>13-05-2025</a:t>
            </a:fld>
            <a:endParaRPr lang="en-IN"/>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r>
              <a:rPr lang="en-IN"/>
              <a:t>BY CA MADHUSUDAN AGARWAL</a:t>
            </a:r>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694754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11942F0C-A3BA-4234-A9CC-55808857964C}" type="datetime1">
              <a:rPr lang="en-IN" smtClean="0"/>
              <a:t>13-05-2025</a:t>
            </a:fld>
            <a:endParaRPr lang="en-IN"/>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8224549D-F124-4601-B378-36E2616B6037}" type="slidenum">
              <a:rPr lang="en-IN" smtClean="0"/>
              <a:t>‹#›</a:t>
            </a:fld>
            <a:endParaRPr lang="en-IN"/>
          </a:p>
        </p:txBody>
      </p:sp>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5783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170432"/>
            <a:ext cx="4251960" cy="3227832"/>
          </a:xfrm>
        </p:spPr>
        <p:txBody>
          <a:bodyPr anchor="t">
            <a:normAutofit/>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696712" y="1170432"/>
            <a:ext cx="5687568" cy="470916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0CEC9E74-D862-4D34-9444-BF8DACBFDE92}" type="datetime1">
              <a:rPr lang="en-IN" smtClean="0"/>
              <a:t>13-05-2025</a:t>
            </a:fld>
            <a:endParaRPr lang="en-IN"/>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430087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 – alternate Medium</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52CA474D-70F2-4DF7-A4C2-AEC0F15E4719}" type="datetime1">
              <a:rPr lang="en-IN" smtClean="0"/>
              <a:t>13-05-2025</a:t>
            </a:fld>
            <a:endParaRPr lang="en-IN"/>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732295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6338ABFE-634E-42A1-8259-E2A79CA913F8}" type="datetime1">
              <a:rPr lang="en-IN" smtClean="0"/>
              <a:t>13-05-2025</a:t>
            </a:fld>
            <a:endParaRPr lang="en-IN"/>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8224549D-F124-4601-B378-36E2616B6037}" type="slidenum">
              <a:rPr lang="en-IN" smtClean="0"/>
              <a:t>‹#›</a:t>
            </a:fld>
            <a:endParaRPr lang="en-IN"/>
          </a:p>
        </p:txBody>
      </p:sp>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4266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Content 5">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 – alternate Large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9941D7B3-80AC-4911-AE58-56307D2DA957}" type="datetime1">
              <a:rPr lang="en-IN" smtClean="0"/>
              <a:t>13-05-2025</a:t>
            </a:fld>
            <a:endParaRPr lang="en-IN"/>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813709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5F4066-9F01-B79C-2223-238EF4D5A26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383C8600-7288-5643-6828-817DB1C8A60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1145E3-88BC-F91E-B01F-5375FC4A04D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274320"/>
            <a:ext cx="10872216" cy="987552"/>
          </a:xfrm>
        </p:spPr>
        <p:txBody>
          <a:bodyPr anchor="b">
            <a:normAutofit/>
          </a:bodyPr>
          <a:lstStyle>
            <a:lvl1pPr>
              <a:defRPr sz="3200">
                <a:solidFill>
                  <a:schemeClr val="tx1"/>
                </a:solidFill>
              </a:defRPr>
            </a:lvl1pPr>
          </a:lstStyle>
          <a:p>
            <a:r>
              <a:rPr lang="en-US" dirty="0"/>
              <a:t>Click to edit Master title style – alternate Large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454F695E-4A84-4B90-8591-444E89204126}" type="datetime1">
              <a:rPr lang="en-IN" smtClean="0"/>
              <a:t>13-05-2025</a:t>
            </a:fld>
            <a:endParaRPr lang="en-IN"/>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1699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Content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 – alternate Large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C824EB28-CC13-406B-B42E-6B535F91A601}" type="datetime1">
              <a:rPr lang="en-IN" smtClean="0"/>
              <a:t>13-05-2025</a:t>
            </a:fld>
            <a:endParaRPr lang="en-IN"/>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4171123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5F2DC6D-A1AB-448D-8A08-9C99FA77066C}" type="datetime1">
              <a:rPr lang="en-IN" smtClean="0"/>
              <a:t>13-05-2025</a:t>
            </a:fld>
            <a:endParaRPr lang="en-IN"/>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8224549D-F124-4601-B378-36E2616B6037}" type="slidenum">
              <a:rPr lang="en-IN" smtClean="0"/>
              <a:t>‹#›</a:t>
            </a:fld>
            <a:endParaRPr lang="en-IN"/>
          </a:p>
        </p:txBody>
      </p:sp>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6038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Content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 – alternate XL</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951AC3DC-DB89-499C-BED2-4919B633E4B1}" type="datetime1">
              <a:rPr lang="en-IN" smtClean="0"/>
              <a:t>13-05-2025</a:t>
            </a:fld>
            <a:endParaRPr lang="en-IN"/>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IN"/>
              <a:t>BY CA MADHUSUDAN AGARWAL</a:t>
            </a:r>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50163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4">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55863" y="-2678137"/>
            <a:ext cx="6857999" cy="12214275"/>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04549" y="-1552503"/>
            <a:ext cx="5669226" cy="11139273"/>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70580"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anchor="t">
            <a:normAutofit/>
          </a:bodyPr>
          <a:lstStyle>
            <a:lvl1pPr algn="l">
              <a:defRPr sz="8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anchor="ctr">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p>
            <a:fld id="{C0E5D79F-8D9B-4B33-A20C-010F723192AB}" type="datetime1">
              <a:rPr lang="en-IN" smtClean="0"/>
              <a:t>13-05-2025</a:t>
            </a:fld>
            <a:endParaRPr lang="en-IN"/>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41522294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p:nvPr>
        </p:nvSpPr>
        <p:spPr>
          <a:xfrm>
            <a:off x="115866" y="0"/>
            <a:ext cx="4837176" cy="6858000"/>
          </a:xfrm>
          <a:noFill/>
        </p:spPr>
        <p:txBody>
          <a:bodyPr vert="horz" lIns="91440" tIns="45720" rIns="91440" bIns="45720" rtlCol="0">
            <a:normAutofit/>
          </a:bodyPr>
          <a:lstStyle>
            <a:lvl1pPr>
              <a:defRPr lang="en-US" dirty="0">
                <a:solidFill>
                  <a:schemeClr val="bg1"/>
                </a:solidFill>
              </a:defRPr>
            </a:lvl1pPr>
          </a:lstStyle>
          <a:p>
            <a:pPr marL="0" lvl="0" indent="0">
              <a:buNone/>
            </a:pPr>
            <a:r>
              <a:rPr lang="en-US"/>
              <a:t>Click icon to add picture</a:t>
            </a:r>
            <a:endParaRPr lang="en-US" dirty="0"/>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23EDF147-5767-467D-B03A-0C74DEBE1B25}" type="datetime1">
              <a:rPr lang="en-IN" smtClean="0"/>
              <a:t>13-05-2025</a:t>
            </a:fld>
            <a:endParaRPr lang="en-IN"/>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IN"/>
              <a:t>BY CA MADHUSUDAN AGARWAL</a:t>
            </a:r>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419211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5961888" cy="1197864"/>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01368"/>
            <a:ext cx="5961888"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CB5F7A84-F69C-14C3-58A7-A5418DFBA039}"/>
              </a:ext>
            </a:extLst>
          </p:cNvPr>
          <p:cNvSpPr>
            <a:spLocks noGrp="1"/>
          </p:cNvSpPr>
          <p:nvPr>
            <p:ph type="pic" sz="quarter" idx="15"/>
          </p:nvPr>
        </p:nvSpPr>
        <p:spPr>
          <a:xfrm>
            <a:off x="7233031" y="0"/>
            <a:ext cx="4841934"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grpSp>
        <p:nvGrpSpPr>
          <p:cNvPr id="10" name="Group 9">
            <a:extLst>
              <a:ext uri="{FF2B5EF4-FFF2-40B4-BE49-F238E27FC236}">
                <a16:creationId xmlns:a16="http://schemas.microsoft.com/office/drawing/2014/main" id="{A6696C65-8B92-C00D-616E-75F9B87D2428}"/>
              </a:ext>
              <a:ext uri="{C183D7F6-B498-43B3-948B-1728B52AA6E4}">
                <adec:decorative xmlns:adec="http://schemas.microsoft.com/office/drawing/2017/decorative" val="1"/>
              </a:ext>
            </a:extLst>
          </p:cNvPr>
          <p:cNvGrpSpPr/>
          <p:nvPr/>
        </p:nvGrpSpPr>
        <p:grpSpPr>
          <a:xfrm>
            <a:off x="12074966" y="0"/>
            <a:ext cx="123362" cy="6858000"/>
            <a:chOff x="12068638" y="0"/>
            <a:chExt cx="123362" cy="6858000"/>
          </a:xfrm>
        </p:grpSpPr>
        <p:sp>
          <p:nvSpPr>
            <p:cNvPr id="11" name="Rectangle 10">
              <a:extLst>
                <a:ext uri="{FF2B5EF4-FFF2-40B4-BE49-F238E27FC236}">
                  <a16:creationId xmlns:a16="http://schemas.microsoft.com/office/drawing/2014/main" id="{6D5CF959-7C50-4F74-C2B9-EDB889ABB1C3}"/>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6E15898-F812-0865-E8EA-0C382138D30F}"/>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C883AD65-12AC-C9F9-BC16-630074C6E9FA}"/>
              </a:ext>
            </a:extLst>
          </p:cNvPr>
          <p:cNvSpPr>
            <a:spLocks noGrp="1"/>
          </p:cNvSpPr>
          <p:nvPr>
            <p:ph type="dt" sz="half" idx="16"/>
          </p:nvPr>
        </p:nvSpPr>
        <p:spPr>
          <a:xfrm>
            <a:off x="4709160" y="6318504"/>
            <a:ext cx="1453896" cy="365760"/>
          </a:xfrm>
        </p:spPr>
        <p:txBody>
          <a:bodyPr/>
          <a:lstStyle/>
          <a:p>
            <a:fld id="{4E872ED3-FC87-4423-B033-0075CEA8CB69}" type="datetime1">
              <a:rPr lang="en-IN" smtClean="0"/>
              <a:t>13-05-2025</a:t>
            </a:fld>
            <a:endParaRPr lang="en-IN"/>
          </a:p>
        </p:txBody>
      </p:sp>
      <p:sp>
        <p:nvSpPr>
          <p:cNvPr id="4" name="Footer Placeholder 3">
            <a:extLst>
              <a:ext uri="{FF2B5EF4-FFF2-40B4-BE49-F238E27FC236}">
                <a16:creationId xmlns:a16="http://schemas.microsoft.com/office/drawing/2014/main" id="{BDCCFFCB-747B-18CE-B1CA-86800F14D415}"/>
              </a:ext>
            </a:extLst>
          </p:cNvPr>
          <p:cNvSpPr>
            <a:spLocks noGrp="1"/>
          </p:cNvSpPr>
          <p:nvPr>
            <p:ph type="ftr" sz="quarter" idx="17"/>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2812B252-0E5E-01F3-B740-90B3CFA9AD53}"/>
              </a:ext>
            </a:extLst>
          </p:cNvPr>
          <p:cNvSpPr>
            <a:spLocks noGrp="1"/>
          </p:cNvSpPr>
          <p:nvPr>
            <p:ph type="sldNum" sz="quarter" idx="18"/>
          </p:nvPr>
        </p:nvSpPr>
        <p:spPr>
          <a:xfrm>
            <a:off x="6080760"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274980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p:nvPr>
        </p:nvSpPr>
        <p:spPr>
          <a:xfrm>
            <a:off x="115867" y="0"/>
            <a:ext cx="3968496"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B09E93A1-2865-4E54-808D-31FB14F08BB6}" type="datetime1">
              <a:rPr lang="en-IN" smtClean="0"/>
              <a:t>13-05-2025</a:t>
            </a:fld>
            <a:endParaRPr lang="en-IN"/>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IN"/>
              <a:t>BY CA MADHUSUDAN AGARWAL</a:t>
            </a:r>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232632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p:nvPr>
        </p:nvSpPr>
        <p:spPr>
          <a:xfrm>
            <a:off x="8129142" y="0"/>
            <a:ext cx="3939493"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559ADC8-3445-49AF-BCDE-13C02D59C2EC}" type="datetime1">
              <a:rPr lang="en-IN" smtClean="0"/>
              <a:t>13-05-2025</a:t>
            </a:fld>
            <a:endParaRPr lang="en-IN"/>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696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78040" y="502918"/>
            <a:ext cx="4389120" cy="1444752"/>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78040" y="2084832"/>
            <a:ext cx="4389120" cy="4173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4266D3CD-E64E-AB28-1EEC-F7CA30D26192}"/>
              </a:ext>
            </a:extLst>
          </p:cNvPr>
          <p:cNvSpPr>
            <a:spLocks noGrp="1"/>
          </p:cNvSpPr>
          <p:nvPr>
            <p:ph type="pic" sz="quarter" idx="15"/>
          </p:nvPr>
        </p:nvSpPr>
        <p:spPr>
          <a:xfrm>
            <a:off x="115866" y="1"/>
            <a:ext cx="6409944"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grpSp>
        <p:nvGrpSpPr>
          <p:cNvPr id="12" name="Group 11">
            <a:extLst>
              <a:ext uri="{FF2B5EF4-FFF2-40B4-BE49-F238E27FC236}">
                <a16:creationId xmlns:a16="http://schemas.microsoft.com/office/drawing/2014/main" id="{AA72DDF2-1DCF-ED6E-B46F-C5481B11F7A3}"/>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3" name="Rectangle 12">
              <a:extLst>
                <a:ext uri="{FF2B5EF4-FFF2-40B4-BE49-F238E27FC236}">
                  <a16:creationId xmlns:a16="http://schemas.microsoft.com/office/drawing/2014/main" id="{C952B8BF-260C-7869-ECC9-65A4737A29D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7A490F-C5BE-4D6A-6333-24501D912E0A}"/>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43DFA3A1-170C-9EB0-EF98-9A00E9351AE4}"/>
              </a:ext>
            </a:extLst>
          </p:cNvPr>
          <p:cNvSpPr>
            <a:spLocks noGrp="1"/>
          </p:cNvSpPr>
          <p:nvPr>
            <p:ph type="dt" sz="half" idx="16"/>
          </p:nvPr>
        </p:nvSpPr>
        <p:spPr>
          <a:xfrm>
            <a:off x="10545580" y="6318504"/>
            <a:ext cx="1021580" cy="365760"/>
          </a:xfrm>
        </p:spPr>
        <p:txBody>
          <a:bodyPr/>
          <a:lstStyle/>
          <a:p>
            <a:fld id="{47F5631F-C394-4455-B11A-4DC5A7FA6132}" type="datetime1">
              <a:rPr lang="en-IN" smtClean="0"/>
              <a:t>13-05-2025</a:t>
            </a:fld>
            <a:endParaRPr lang="en-IN"/>
          </a:p>
        </p:txBody>
      </p:sp>
      <p:sp>
        <p:nvSpPr>
          <p:cNvPr id="4" name="Footer Placeholder 3">
            <a:extLst>
              <a:ext uri="{FF2B5EF4-FFF2-40B4-BE49-F238E27FC236}">
                <a16:creationId xmlns:a16="http://schemas.microsoft.com/office/drawing/2014/main" id="{8B98F0C5-C653-A666-2C8B-EF516904B82F}"/>
              </a:ext>
            </a:extLst>
          </p:cNvPr>
          <p:cNvSpPr>
            <a:spLocks noGrp="1"/>
          </p:cNvSpPr>
          <p:nvPr>
            <p:ph type="ftr" sz="quarter" idx="17"/>
          </p:nvPr>
        </p:nvSpPr>
        <p:spPr>
          <a:xfrm>
            <a:off x="7178040" y="6318504"/>
            <a:ext cx="3367540" cy="365760"/>
          </a:xfrm>
        </p:spPr>
        <p:txBody>
          <a:bodyPr/>
          <a:lstStyle/>
          <a:p>
            <a:r>
              <a:rPr lang="en-IN"/>
              <a:t>BY CA MADHUSUDAN AGARWAL</a:t>
            </a:r>
          </a:p>
        </p:txBody>
      </p:sp>
      <p:sp>
        <p:nvSpPr>
          <p:cNvPr id="9" name="Slide Number Placeholder 8">
            <a:extLst>
              <a:ext uri="{FF2B5EF4-FFF2-40B4-BE49-F238E27FC236}">
                <a16:creationId xmlns:a16="http://schemas.microsoft.com/office/drawing/2014/main" id="{83843455-3BFC-C480-EE14-CFA983FD8D41}"/>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295094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p:nvPr>
        </p:nvSpPr>
        <p:spPr>
          <a:xfrm>
            <a:off x="5660263" y="0"/>
            <a:ext cx="6408375"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05CD233C-9131-430E-B864-00EEB818CE94}" type="datetime1">
              <a:rPr lang="en-IN" smtClean="0"/>
              <a:t>13-05-2025</a:t>
            </a:fld>
            <a:endParaRPr lang="en-IN"/>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IN"/>
              <a:t>BY CA MADHUSUDAN AGARWAL</a:t>
            </a:r>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557767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943345" y="502920"/>
            <a:ext cx="4623815" cy="841248"/>
          </a:xfrm>
        </p:spPr>
        <p:txBody>
          <a:bodyPr anchor="b"/>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D49EC769-D182-1983-9C57-352B35F4B59C}"/>
              </a:ext>
            </a:extLst>
          </p:cNvPr>
          <p:cNvSpPr>
            <a:spLocks noGrp="1"/>
          </p:cNvSpPr>
          <p:nvPr>
            <p:ph type="pic" sz="quarter" idx="15"/>
          </p:nvPr>
        </p:nvSpPr>
        <p:spPr>
          <a:xfrm>
            <a:off x="115865" y="0"/>
            <a:ext cx="6172200"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40297" y="1472184"/>
            <a:ext cx="4626863" cy="4786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37CE12A3-3124-BD77-3CA4-2BA094D5B0CC}"/>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D8512E58-77BD-B01E-2B37-D3C196087B94}"/>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BEE4717-99E1-2AB6-E8AD-FAF1794B85E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FED225F5-3F39-BCEB-2C78-7154153A5A3C}"/>
              </a:ext>
            </a:extLst>
          </p:cNvPr>
          <p:cNvSpPr>
            <a:spLocks noGrp="1"/>
          </p:cNvSpPr>
          <p:nvPr>
            <p:ph type="dt" sz="half" idx="16"/>
          </p:nvPr>
        </p:nvSpPr>
        <p:spPr>
          <a:xfrm>
            <a:off x="10395678" y="6318504"/>
            <a:ext cx="1171481" cy="365760"/>
          </a:xfrm>
        </p:spPr>
        <p:txBody>
          <a:bodyPr/>
          <a:lstStyle/>
          <a:p>
            <a:fld id="{8575A5DE-CC38-4384-957D-8F098557C4DA}" type="datetime1">
              <a:rPr lang="en-IN" smtClean="0"/>
              <a:t>13-05-2025</a:t>
            </a:fld>
            <a:endParaRPr lang="en-IN"/>
          </a:p>
        </p:txBody>
      </p:sp>
      <p:sp>
        <p:nvSpPr>
          <p:cNvPr id="4" name="Footer Placeholder 3">
            <a:extLst>
              <a:ext uri="{FF2B5EF4-FFF2-40B4-BE49-F238E27FC236}">
                <a16:creationId xmlns:a16="http://schemas.microsoft.com/office/drawing/2014/main" id="{B62BA543-16A6-BD13-2E0E-D91F3215C001}"/>
              </a:ext>
            </a:extLst>
          </p:cNvPr>
          <p:cNvSpPr>
            <a:spLocks noGrp="1"/>
          </p:cNvSpPr>
          <p:nvPr>
            <p:ph type="ftr" sz="quarter" idx="17"/>
          </p:nvPr>
        </p:nvSpPr>
        <p:spPr>
          <a:xfrm>
            <a:off x="6940297" y="6318504"/>
            <a:ext cx="3455382" cy="365760"/>
          </a:xfrm>
        </p:spPr>
        <p:txBody>
          <a:bodyPr/>
          <a:lstStyle/>
          <a:p>
            <a:r>
              <a:rPr lang="en-IN"/>
              <a:t>BY CA MADHUSUDAN AGARWAL</a:t>
            </a:r>
          </a:p>
        </p:txBody>
      </p:sp>
      <p:sp>
        <p:nvSpPr>
          <p:cNvPr id="13" name="Slide Number Placeholder 12">
            <a:extLst>
              <a:ext uri="{FF2B5EF4-FFF2-40B4-BE49-F238E27FC236}">
                <a16:creationId xmlns:a16="http://schemas.microsoft.com/office/drawing/2014/main" id="{342E6085-40BD-B034-DCA8-184879ABE0FA}"/>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993182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p:nvPr>
        </p:nvSpPr>
        <p:spPr>
          <a:xfrm>
            <a:off x="5844556" y="0"/>
            <a:ext cx="6224082"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666A7694-7FF7-4A37-90D8-02EEC79A4791}" type="datetime1">
              <a:rPr lang="en-IN" smtClean="0"/>
              <a:t>13-05-2025</a:t>
            </a:fld>
            <a:endParaRPr lang="en-IN"/>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IN"/>
              <a:t>BY CA MADHUSUDAN AGARWAL</a:t>
            </a:r>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4186338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p:nvPr>
        </p:nvSpPr>
        <p:spPr>
          <a:xfrm>
            <a:off x="115866" y="-1"/>
            <a:ext cx="7397496" cy="6857999"/>
          </a:xfrm>
          <a:noFill/>
        </p:spPr>
        <p:txBody>
          <a:bodyPr vert="horz" lIns="91440" tIns="45720" rIns="91440" bIns="45720" rtlCol="0">
            <a:normAutofit/>
          </a:bodyPr>
          <a:lstStyle>
            <a:lvl1pPr>
              <a:defRPr lang="en-US" dirty="0">
                <a:solidFill>
                  <a:schemeClr val="bg1"/>
                </a:solidFill>
              </a:defRPr>
            </a:lvl1pPr>
          </a:lstStyle>
          <a:p>
            <a:pPr marL="0" lvl="0" indent="0">
              <a:buNone/>
            </a:pPr>
            <a:r>
              <a:rPr lang="en-US"/>
              <a:t>Click icon to add picture</a:t>
            </a:r>
            <a:endParaRPr lang="en-US" dirty="0"/>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90BA37BF-B461-4257-8A2A-245237D47839}" type="datetime1">
              <a:rPr lang="en-IN" smtClean="0"/>
              <a:t>13-05-2025</a:t>
            </a:fld>
            <a:endParaRPr lang="en-IN"/>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IN"/>
              <a:t>BY CA MADHUSUDAN AGARWAL</a:t>
            </a:r>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9229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p:nvPr>
        </p:nvSpPr>
        <p:spPr>
          <a:xfrm>
            <a:off x="4672711" y="0"/>
            <a:ext cx="7395927"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25D84F43-7018-4F23-8CF0-707E827223B7}" type="datetime1">
              <a:rPr lang="en-IN" smtClean="0"/>
              <a:t>13-05-2025</a:t>
            </a:fld>
            <a:endParaRPr lang="en-IN"/>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IN"/>
              <a:t>BY CA MADHUSUDAN AGARWAL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92042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731520"/>
            <a:ext cx="6903720" cy="3044952"/>
          </a:xfrm>
        </p:spPr>
        <p:txBody>
          <a:bodyPr anchor="t">
            <a:normAutofit/>
          </a:bodyPr>
          <a:lstStyle>
            <a:lvl1pPr algn="l">
              <a:defRPr sz="4800">
                <a:gradFill>
                  <a:gsLst>
                    <a:gs pos="0">
                      <a:schemeClr val="accent5"/>
                    </a:gs>
                    <a:gs pos="100000">
                      <a:schemeClr val="accent2"/>
                    </a:gs>
                  </a:gsLst>
                  <a:lin ang="6000000" scaled="0"/>
                </a:gra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B421C16C-FC44-5BB1-67FE-2E46B19B59BD}"/>
              </a:ext>
            </a:extLst>
          </p:cNvPr>
          <p:cNvSpPr>
            <a:spLocks noGrp="1"/>
          </p:cNvSpPr>
          <p:nvPr>
            <p:ph type="dt" sz="half" idx="10"/>
          </p:nvPr>
        </p:nvSpPr>
        <p:spPr/>
        <p:txBody>
          <a:bodyPr/>
          <a:lstStyle/>
          <a:p>
            <a:fld id="{C8AE4C9A-8D78-4B7B-A782-FA950AFA3EF6}" type="datetime1">
              <a:rPr lang="en-IN" smtClean="0"/>
              <a:t>13-05-2025</a:t>
            </a:fld>
            <a:endParaRPr lang="en-IN"/>
          </a:p>
        </p:txBody>
      </p:sp>
      <p:sp>
        <p:nvSpPr>
          <p:cNvPr id="8" name="Footer Placeholder 7">
            <a:extLst>
              <a:ext uri="{FF2B5EF4-FFF2-40B4-BE49-F238E27FC236}">
                <a16:creationId xmlns:a16="http://schemas.microsoft.com/office/drawing/2014/main" id="{E969E962-2EE4-E3D1-7786-964F1D8037EA}"/>
              </a:ext>
            </a:extLst>
          </p:cNvPr>
          <p:cNvSpPr>
            <a:spLocks noGrp="1"/>
          </p:cNvSpPr>
          <p:nvPr>
            <p:ph type="ftr" sz="quarter" idx="11"/>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CFD68BA6-BE45-49DE-D0A8-EFAA259FD8E1}"/>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7063390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p:nvPr>
        </p:nvSpPr>
        <p:spPr>
          <a:xfrm>
            <a:off x="4105656" y="722376"/>
            <a:ext cx="3417212" cy="544068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06FF826-8E50-4127-A359-95CA26894415}" type="datetime1">
              <a:rPr lang="en-IN" smtClean="0"/>
              <a:t>13-05-2025</a:t>
            </a:fld>
            <a:endParaRPr lang="en-IN"/>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IN"/>
              <a:t>BY CA MADHUSUDAN AGARWAL</a:t>
            </a:r>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8224549D-F124-4601-B378-36E2616B6037}" type="slidenum">
              <a:rPr lang="en-IN" smtClean="0"/>
              <a:t>‹#›</a:t>
            </a:fld>
            <a:endParaRPr lang="en-IN"/>
          </a:p>
        </p:txBody>
      </p:sp>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6732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p:nvPr>
        </p:nvSpPr>
        <p:spPr>
          <a:xfrm>
            <a:off x="115866" y="0"/>
            <a:ext cx="7397496"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B6E6AB72-0649-4FFE-970C-FBF7E36E24C3}" type="datetime1">
              <a:rPr lang="en-IN" smtClean="0"/>
              <a:t>13-05-2025</a:t>
            </a:fld>
            <a:endParaRPr lang="en-IN"/>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IN"/>
              <a:t>BY CA MADHUSUDAN AGARWAL</a:t>
            </a:r>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934217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p:nvPr>
        </p:nvSpPr>
        <p:spPr>
          <a:xfrm>
            <a:off x="0" y="115929"/>
            <a:ext cx="12192000" cy="4506283"/>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356E47D-C628-4D88-A47C-CD97B93A2C88}" type="datetime1">
              <a:rPr lang="en-IN" smtClean="0"/>
              <a:t>13-05-2025</a:t>
            </a:fld>
            <a:endParaRPr lang="en-IN"/>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IN"/>
              <a:t>BY CA MADHUSUDAN AGARWAL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224549D-F124-4601-B378-36E2616B6037}" type="slidenum">
              <a:rPr lang="en-IN" smtClean="0"/>
              <a:t>‹#›</a:t>
            </a:fld>
            <a:endParaRPr lang="en-IN"/>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1"/>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74787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p:nvPr>
        </p:nvSpPr>
        <p:spPr>
          <a:xfrm>
            <a:off x="0" y="0"/>
            <a:ext cx="12192000" cy="3700807"/>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E55962A7-39EE-434E-9522-D93BDDD56636}" type="datetime1">
              <a:rPr lang="en-IN" smtClean="0"/>
              <a:t>13-05-2025</a:t>
            </a:fld>
            <a:endParaRPr lang="en-IN"/>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IN"/>
              <a:t>BY CA MADHUSUDAN AGARWAL</a:t>
            </a:r>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872165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2953618" cy="2011680"/>
          </a:xfrm>
        </p:spPr>
        <p:txBody>
          <a:bodyPr anchor="t">
            <a:normAutofit/>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70248" y="502920"/>
            <a:ext cx="7296912" cy="228600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BE959C07-1179-7036-2FC4-CF6EC66C9FF7}"/>
              </a:ext>
            </a:extLst>
          </p:cNvPr>
          <p:cNvSpPr>
            <a:spLocks noGrp="1"/>
          </p:cNvSpPr>
          <p:nvPr>
            <p:ph type="pic" sz="quarter" idx="15"/>
          </p:nvPr>
        </p:nvSpPr>
        <p:spPr>
          <a:xfrm>
            <a:off x="0" y="3172968"/>
            <a:ext cx="12192000" cy="3685032"/>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3" name="Date Placeholder 2">
            <a:extLst>
              <a:ext uri="{FF2B5EF4-FFF2-40B4-BE49-F238E27FC236}">
                <a16:creationId xmlns:a16="http://schemas.microsoft.com/office/drawing/2014/main" id="{91F655A3-ED64-0178-B367-0F46DD9A691F}"/>
              </a:ext>
            </a:extLst>
          </p:cNvPr>
          <p:cNvSpPr>
            <a:spLocks noGrp="1"/>
          </p:cNvSpPr>
          <p:nvPr>
            <p:ph type="dt" sz="half" idx="16"/>
          </p:nvPr>
        </p:nvSpPr>
        <p:spPr>
          <a:xfrm>
            <a:off x="8430768" y="2788920"/>
            <a:ext cx="3136392" cy="365760"/>
          </a:xfrm>
        </p:spPr>
        <p:txBody>
          <a:bodyPr/>
          <a:lstStyle/>
          <a:p>
            <a:fld id="{7B31D003-3BEA-49B1-9D44-BFEF19A70EA2}" type="datetime1">
              <a:rPr lang="en-IN" smtClean="0"/>
              <a:t>13-05-2025</a:t>
            </a:fld>
            <a:endParaRPr lang="en-IN"/>
          </a:p>
        </p:txBody>
      </p:sp>
      <p:sp>
        <p:nvSpPr>
          <p:cNvPr id="4" name="Footer Placeholder 3">
            <a:extLst>
              <a:ext uri="{FF2B5EF4-FFF2-40B4-BE49-F238E27FC236}">
                <a16:creationId xmlns:a16="http://schemas.microsoft.com/office/drawing/2014/main" id="{FC11A9B6-300C-45F6-9919-551902000216}"/>
              </a:ext>
            </a:extLst>
          </p:cNvPr>
          <p:cNvSpPr>
            <a:spLocks noGrp="1"/>
          </p:cNvSpPr>
          <p:nvPr>
            <p:ph type="ftr" sz="quarter" idx="17"/>
          </p:nvPr>
        </p:nvSpPr>
        <p:spPr>
          <a:xfrm>
            <a:off x="612648" y="2788920"/>
            <a:ext cx="4096512" cy="365760"/>
          </a:xfrm>
        </p:spPr>
        <p:txBody>
          <a:bodyPr/>
          <a:lstStyle/>
          <a:p>
            <a:r>
              <a:rPr lang="en-IN"/>
              <a:t>BY CA MADHUSUDAN AGARWAL</a:t>
            </a:r>
          </a:p>
        </p:txBody>
      </p:sp>
      <p:sp>
        <p:nvSpPr>
          <p:cNvPr id="5" name="Slide Number Placeholder 4">
            <a:extLst>
              <a:ext uri="{FF2B5EF4-FFF2-40B4-BE49-F238E27FC236}">
                <a16:creationId xmlns:a16="http://schemas.microsoft.com/office/drawing/2014/main" id="{D42D10F7-2EB6-A853-1981-9DAA6DF7FCE1}"/>
              </a:ext>
            </a:extLst>
          </p:cNvPr>
          <p:cNvSpPr>
            <a:spLocks noGrp="1"/>
          </p:cNvSpPr>
          <p:nvPr>
            <p:ph type="sldNum" sz="quarter" idx="18"/>
          </p:nvPr>
        </p:nvSpPr>
        <p:spPr>
          <a:xfrm>
            <a:off x="11484864" y="2788920"/>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860383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p:nvPr>
        </p:nvSpPr>
        <p:spPr>
          <a:xfrm>
            <a:off x="612648" y="1801367"/>
            <a:ext cx="5243709" cy="4489704"/>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537960" y="1801367"/>
            <a:ext cx="502920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FE0A2EBF-BB19-4EFB-8A4E-14AFD8CB8FA6}" type="datetime1">
              <a:rPr lang="en-IN" smtClean="0"/>
              <a:t>13-05-2025</a:t>
            </a:fld>
            <a:endParaRPr lang="en-IN"/>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IN"/>
              <a:t>BY CA MADHUSUDAN AGARWAL</a:t>
            </a:r>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2088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Content Photo 16">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p:nvPr>
        </p:nvSpPr>
        <p:spPr>
          <a:xfrm>
            <a:off x="612648" y="2293938"/>
            <a:ext cx="4669536" cy="4024566"/>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2C94D982-C3C8-4A8E-8953-BE4960330E35}" type="datetime1">
              <a:rPr lang="en-IN" smtClean="0"/>
              <a:t>13-05-2025</a:t>
            </a:fld>
            <a:endParaRPr lang="en-IN"/>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IN"/>
              <a:t>BY CA MADHUSUDAN AGARWAL</a:t>
            </a:r>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369892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Title, Content Photo 16.17">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p:nvPr>
        </p:nvSpPr>
        <p:spPr>
          <a:xfrm>
            <a:off x="612648" y="2293938"/>
            <a:ext cx="3645980" cy="4024565"/>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989B73F2-9DF6-432B-8CAA-F4A7D58B0C6F}" type="datetime1">
              <a:rPr lang="en-IN" smtClean="0"/>
              <a:t>13-05-2025</a:t>
            </a:fld>
            <a:endParaRPr lang="en-IN"/>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166648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5A7C06-2D6E-7095-8C8D-8ED3F95CE06A}"/>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DE50F9B-5D48-EA9A-24F5-7337B3C771DE}"/>
              </a:ext>
            </a:extLst>
          </p:cNvPr>
          <p:cNvGrpSpPr/>
          <p:nvPr/>
        </p:nvGrpSpPr>
        <p:grpSpPr>
          <a:xfrm>
            <a:off x="-22275" y="-6922"/>
            <a:ext cx="12214275" cy="6888025"/>
            <a:chOff x="-22275" y="-6922"/>
            <a:chExt cx="12214275" cy="6888025"/>
          </a:xfrm>
        </p:grpSpPr>
        <p:sp>
          <p:nvSpPr>
            <p:cNvPr id="14" name="Rectangle 13">
              <a:extLst>
                <a:ext uri="{FF2B5EF4-FFF2-40B4-BE49-F238E27FC236}">
                  <a16:creationId xmlns:a16="http://schemas.microsoft.com/office/drawing/2014/main" id="{9C7FE29A-8CCB-52F3-F8A7-3FD20F625F9C}"/>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5" name="Rectangle 14">
              <a:extLst>
                <a:ext uri="{FF2B5EF4-FFF2-40B4-BE49-F238E27FC236}">
                  <a16:creationId xmlns:a16="http://schemas.microsoft.com/office/drawing/2014/main" id="{1DC6E483-3AE3-37FF-B5E7-2040AC685FD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6" name="Rectangle 15">
              <a:extLst>
                <a:ext uri="{FF2B5EF4-FFF2-40B4-BE49-F238E27FC236}">
                  <a16:creationId xmlns:a16="http://schemas.microsoft.com/office/drawing/2014/main" id="{921823A5-1321-85C2-A7F8-A83D39ED013F}"/>
                </a:ext>
              </a:extLst>
            </p:cNvPr>
            <p:cNvSpPr/>
            <p:nvPr/>
          </p:nvSpPr>
          <p:spPr>
            <a:xfrm flipH="1">
              <a:off x="-9524" y="-6922"/>
              <a:ext cx="3836566" cy="6888025"/>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7" name="Rectangle 16">
              <a:extLst>
                <a:ext uri="{FF2B5EF4-FFF2-40B4-BE49-F238E27FC236}">
                  <a16:creationId xmlns:a16="http://schemas.microsoft.com/office/drawing/2014/main" id="{DD03B5C2-7838-0462-0E76-57838EC835D3}"/>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27304" y="977770"/>
            <a:ext cx="11137392" cy="4114800"/>
          </a:xfrm>
        </p:spPr>
        <p:txBody>
          <a:bodyPr>
            <a:normAutofit/>
          </a:bodyPr>
          <a:lstStyle>
            <a:lvl1pPr algn="ctr">
              <a:defRPr sz="27800" b="1"/>
            </a:lvl1pPr>
          </a:lstStyle>
          <a:p>
            <a:r>
              <a:rPr lang="en-US" dirty="0"/>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139562" y="4924130"/>
            <a:ext cx="9912876" cy="1545336"/>
          </a:xfrm>
        </p:spPr>
        <p:txBody>
          <a:bodyPr>
            <a:normAutofit/>
          </a:bodyPr>
          <a:lstStyle>
            <a:lvl1pPr marL="0" indent="0" algn="ctr">
              <a:buNone/>
              <a:defRPr sz="2800"/>
            </a:lvl1pPr>
            <a:lvl2pPr marL="228600" indent="0" algn="ctr">
              <a:buNone/>
              <a:defRPr sz="2400"/>
            </a:lvl2pPr>
            <a:lvl3pPr marL="457200" indent="0" algn="ctr">
              <a:buNone/>
              <a:defRPr sz="2000"/>
            </a:lvl3pPr>
            <a:lvl4pPr marL="685800" indent="0" algn="ctr">
              <a:buNone/>
              <a:defRPr sz="1800"/>
            </a:lvl4pPr>
            <a:lvl5pPr marL="914400" indent="0" algn="ctr">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634716D1-3506-ECF7-D8AF-2844E09CF610}"/>
              </a:ext>
            </a:extLst>
          </p:cNvPr>
          <p:cNvSpPr>
            <a:spLocks noGrp="1"/>
          </p:cNvSpPr>
          <p:nvPr>
            <p:ph type="dt" sz="half" idx="14"/>
          </p:nvPr>
        </p:nvSpPr>
        <p:spPr/>
        <p:txBody>
          <a:bodyPr/>
          <a:lstStyle/>
          <a:p>
            <a:fld id="{55A3CE61-4342-4E4E-850F-5E8962F0E7CB}" type="datetime1">
              <a:rPr lang="en-IN" smtClean="0"/>
              <a:t>13-05-2025</a:t>
            </a:fld>
            <a:endParaRPr lang="en-IN"/>
          </a:p>
        </p:txBody>
      </p:sp>
      <p:sp>
        <p:nvSpPr>
          <p:cNvPr id="8" name="Footer Placeholder 7">
            <a:extLst>
              <a:ext uri="{FF2B5EF4-FFF2-40B4-BE49-F238E27FC236}">
                <a16:creationId xmlns:a16="http://schemas.microsoft.com/office/drawing/2014/main" id="{FB3A6B13-B641-2F2B-F9C1-400A4BFC84E9}"/>
              </a:ext>
            </a:extLst>
          </p:cNvPr>
          <p:cNvSpPr>
            <a:spLocks noGrp="1"/>
          </p:cNvSpPr>
          <p:nvPr>
            <p:ph type="ftr" sz="quarter" idx="15"/>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AC0FA4FD-05D7-E445-800B-43A7FE44B386}"/>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81752000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18052" y="581104"/>
            <a:ext cx="11155680" cy="4334256"/>
          </a:xfrm>
        </p:spPr>
        <p:txBody>
          <a:bodyPr>
            <a:normAutofit/>
          </a:bodyPr>
          <a:lstStyle>
            <a:lvl1pPr algn="l">
              <a:defRPr sz="27800" b="1">
                <a:gradFill>
                  <a:gsLst>
                    <a:gs pos="0">
                      <a:schemeClr val="accent2"/>
                    </a:gs>
                    <a:gs pos="100000">
                      <a:schemeClr val="accent5"/>
                    </a:gs>
                  </a:gsLst>
                  <a:lin ang="4200000" scaled="0"/>
                </a:gradFill>
              </a:defRPr>
            </a:lvl1pPr>
          </a:lstStyle>
          <a:p>
            <a:r>
              <a:rPr lang="en-US" dirty="0"/>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612648" y="4718304"/>
            <a:ext cx="6281928" cy="1353312"/>
          </a:xfrm>
        </p:spPr>
        <p:txBody>
          <a:bodyPr>
            <a:normAutofit/>
          </a:bodyPr>
          <a:lstStyle>
            <a:lvl1pPr marL="0" indent="0" algn="l">
              <a:buNone/>
              <a:defRPr sz="2800">
                <a:solidFill>
                  <a:schemeClr val="tx1"/>
                </a:solidFill>
              </a:defRPr>
            </a:lvl1pPr>
            <a:lvl2pPr marL="228600" indent="0" algn="l">
              <a:buNone/>
              <a:defRPr sz="2400">
                <a:solidFill>
                  <a:schemeClr val="tx1"/>
                </a:solidFill>
              </a:defRPr>
            </a:lvl2pPr>
            <a:lvl3pPr marL="457200" indent="0" algn="l">
              <a:buNone/>
              <a:defRPr sz="2000">
                <a:solidFill>
                  <a:schemeClr val="tx1"/>
                </a:solidFill>
              </a:defRPr>
            </a:lvl3pPr>
            <a:lvl4pPr marL="685800" indent="0" algn="l">
              <a:buNone/>
              <a:defRPr sz="1800">
                <a:solidFill>
                  <a:schemeClr val="tx1"/>
                </a:solidFill>
              </a:defRPr>
            </a:lvl4pPr>
            <a:lvl5pPr marL="914400" indent="0" algn="l">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4603007-CB96-38C0-FA78-CDF806B84042}"/>
              </a:ext>
            </a:extLst>
          </p:cNvPr>
          <p:cNvSpPr>
            <a:spLocks noGrp="1"/>
          </p:cNvSpPr>
          <p:nvPr>
            <p:ph type="dt" sz="half" idx="14"/>
          </p:nvPr>
        </p:nvSpPr>
        <p:spPr/>
        <p:txBody>
          <a:bodyPr/>
          <a:lstStyle/>
          <a:p>
            <a:fld id="{08B4B779-6DAE-4906-B10F-DDA425B2E052}" type="datetime1">
              <a:rPr lang="en-IN" smtClean="0"/>
              <a:t>13-05-2025</a:t>
            </a:fld>
            <a:endParaRPr lang="en-IN"/>
          </a:p>
        </p:txBody>
      </p:sp>
      <p:sp>
        <p:nvSpPr>
          <p:cNvPr id="4" name="Footer Placeholder 3">
            <a:extLst>
              <a:ext uri="{FF2B5EF4-FFF2-40B4-BE49-F238E27FC236}">
                <a16:creationId xmlns:a16="http://schemas.microsoft.com/office/drawing/2014/main" id="{B1AFA283-8B69-8448-DC7D-6DE3F0476B0C}"/>
              </a:ext>
            </a:extLst>
          </p:cNvPr>
          <p:cNvSpPr>
            <a:spLocks noGrp="1"/>
          </p:cNvSpPr>
          <p:nvPr>
            <p:ph type="ftr" sz="quarter" idx="15"/>
          </p:nvPr>
        </p:nvSpPr>
        <p:spPr/>
        <p:txBody>
          <a:bodyPr/>
          <a:lstStyle/>
          <a:p>
            <a:r>
              <a:rPr lang="en-IN"/>
              <a:t>BY CA MADHUSUDAN AGARWAL</a:t>
            </a:r>
          </a:p>
        </p:txBody>
      </p:sp>
      <p:sp>
        <p:nvSpPr>
          <p:cNvPr id="5" name="Slide Number Placeholder 4">
            <a:extLst>
              <a:ext uri="{FF2B5EF4-FFF2-40B4-BE49-F238E27FC236}">
                <a16:creationId xmlns:a16="http://schemas.microsoft.com/office/drawing/2014/main" id="{86BAC523-8535-BC3B-EFC6-1044D3F7EBBA}"/>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439203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6">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55863" y="-2678137"/>
            <a:ext cx="6857999" cy="12214275"/>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04549" y="-1552503"/>
            <a:ext cx="5669226" cy="11139273"/>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70580"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731520"/>
            <a:ext cx="6903720" cy="3044952"/>
          </a:xfrm>
        </p:spPr>
        <p:txBody>
          <a:bodyPr anchor="t">
            <a:normAutofit/>
          </a:bodyPr>
          <a:lstStyle>
            <a:lvl1pPr algn="l">
              <a:defRPr sz="4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anchor="ctr">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p>
            <a:fld id="{AB5D5B24-64EB-4510-9E31-2D08C7593477}" type="datetime1">
              <a:rPr lang="en-IN" smtClean="0"/>
              <a:t>13-05-2025</a:t>
            </a:fld>
            <a:endParaRPr lang="en-IN"/>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6956521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54260" y="182880"/>
            <a:ext cx="11247120" cy="4977455"/>
          </a:xfrm>
        </p:spPr>
        <p:txBody>
          <a:bodyPr anchor="t">
            <a:noAutofit/>
          </a:bodyPr>
          <a:lstStyle>
            <a:lvl1pPr algn="l">
              <a:defRPr sz="32500" b="1">
                <a:gradFill>
                  <a:gsLst>
                    <a:gs pos="0">
                      <a:schemeClr val="accent2"/>
                    </a:gs>
                    <a:gs pos="100000">
                      <a:schemeClr val="accent5"/>
                    </a:gs>
                  </a:gsLst>
                  <a:lin ang="4200000" scaled="0"/>
                </a:gradFill>
              </a:defRPr>
            </a:lvl1pPr>
          </a:lstStyle>
          <a:p>
            <a:r>
              <a:rPr lang="en-US" dirty="0"/>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612648" y="4983480"/>
            <a:ext cx="6281928" cy="1353312"/>
          </a:xfrm>
        </p:spPr>
        <p:txBody>
          <a:bodyPr anchor="b">
            <a:normAutofit/>
          </a:bodyPr>
          <a:lstStyle>
            <a:lvl1pPr marL="0" indent="0" algn="l">
              <a:buNone/>
              <a:defRPr sz="2800">
                <a:solidFill>
                  <a:schemeClr val="tx1"/>
                </a:solidFill>
              </a:defRPr>
            </a:lvl1pPr>
            <a:lvl2pPr marL="228600" indent="0" algn="l">
              <a:buNone/>
              <a:defRPr sz="2400">
                <a:solidFill>
                  <a:schemeClr val="tx1"/>
                </a:solidFill>
              </a:defRPr>
            </a:lvl2pPr>
            <a:lvl3pPr marL="457200" indent="0" algn="l">
              <a:buNone/>
              <a:defRPr sz="2000">
                <a:solidFill>
                  <a:schemeClr val="tx1"/>
                </a:solidFill>
              </a:defRPr>
            </a:lvl3pPr>
            <a:lvl4pPr marL="685800" indent="0" algn="l">
              <a:buNone/>
              <a:defRPr sz="1800">
                <a:solidFill>
                  <a:schemeClr val="tx1"/>
                </a:solidFill>
              </a:defRPr>
            </a:lvl4pPr>
            <a:lvl5pPr marL="914400" indent="0" algn="l">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86ADE8C0-7863-A0F4-9EFB-60B2F8DD221E}"/>
              </a:ext>
            </a:extLst>
          </p:cNvPr>
          <p:cNvSpPr>
            <a:spLocks noGrp="1"/>
          </p:cNvSpPr>
          <p:nvPr>
            <p:ph type="dt" sz="half" idx="14"/>
          </p:nvPr>
        </p:nvSpPr>
        <p:spPr/>
        <p:txBody>
          <a:bodyPr/>
          <a:lstStyle/>
          <a:p>
            <a:fld id="{F003A6F6-27D0-4C7C-8C58-2A604AE339FD}" type="datetime1">
              <a:rPr lang="en-IN" smtClean="0"/>
              <a:t>13-05-2025</a:t>
            </a:fld>
            <a:endParaRPr lang="en-IN"/>
          </a:p>
        </p:txBody>
      </p:sp>
      <p:sp>
        <p:nvSpPr>
          <p:cNvPr id="4" name="Footer Placeholder 3">
            <a:extLst>
              <a:ext uri="{FF2B5EF4-FFF2-40B4-BE49-F238E27FC236}">
                <a16:creationId xmlns:a16="http://schemas.microsoft.com/office/drawing/2014/main" id="{0AE20381-0150-ABDF-3C66-3E77DA79EEC4}"/>
              </a:ext>
            </a:extLst>
          </p:cNvPr>
          <p:cNvSpPr>
            <a:spLocks noGrp="1"/>
          </p:cNvSpPr>
          <p:nvPr>
            <p:ph type="ftr" sz="quarter" idx="15"/>
          </p:nvPr>
        </p:nvSpPr>
        <p:spPr/>
        <p:txBody>
          <a:bodyPr/>
          <a:lstStyle/>
          <a:p>
            <a:r>
              <a:rPr lang="en-IN"/>
              <a:t>BY CA MADHUSUDAN AGARWAL</a:t>
            </a:r>
          </a:p>
        </p:txBody>
      </p:sp>
      <p:sp>
        <p:nvSpPr>
          <p:cNvPr id="5" name="Slide Number Placeholder 4">
            <a:extLst>
              <a:ext uri="{FF2B5EF4-FFF2-40B4-BE49-F238E27FC236}">
                <a16:creationId xmlns:a16="http://schemas.microsoft.com/office/drawing/2014/main" id="{33AD7FDD-1157-5BB4-4A9F-3F35CE7FF476}"/>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3150702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tatement 3">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Autofit/>
          </a:bodyPr>
          <a:lstStyle>
            <a:lvl1pPr marL="0" indent="0">
              <a:lnSpc>
                <a:spcPct val="100000"/>
              </a:lnSpc>
              <a:buNone/>
              <a:defRPr sz="5600" b="1"/>
            </a:lvl1pPr>
            <a:lvl2pPr marL="228600" indent="0">
              <a:lnSpc>
                <a:spcPct val="100000"/>
              </a:lnSpc>
              <a:buNone/>
              <a:defRPr sz="5600" b="1"/>
            </a:lvl2pPr>
            <a:lvl3pPr marL="457200" indent="0">
              <a:lnSpc>
                <a:spcPct val="100000"/>
              </a:lnSpc>
              <a:buNone/>
              <a:defRPr sz="5600" b="1"/>
            </a:lvl3pPr>
            <a:lvl4pPr marL="685800" indent="0">
              <a:lnSpc>
                <a:spcPct val="100000"/>
              </a:lnSpc>
              <a:buNone/>
              <a:defRPr sz="5600" b="1"/>
            </a:lvl4pPr>
            <a:lvl5pPr marL="914400" indent="0">
              <a:lnSpc>
                <a:spcPct val="100000"/>
              </a:lnSpc>
              <a:buNone/>
              <a:defRPr sz="5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AE31B953-4598-4BEB-938C-C72397335B08}" type="datetime1">
              <a:rPr lang="en-IN" smtClean="0"/>
              <a:t>13-05-2025</a:t>
            </a:fld>
            <a:endParaRPr lang="en-IN"/>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IN"/>
              <a:t>BY CA MADHUSUDAN AGARWAL</a:t>
            </a:r>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8224549D-F124-4601-B378-36E2616B6037}" type="slidenum">
              <a:rPr lang="en-IN" smtClean="0"/>
              <a:t>‹#›</a:t>
            </a:fld>
            <a:endParaRPr lang="en-IN"/>
          </a:p>
        </p:txBody>
      </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0" y="6743026"/>
            <a:ext cx="12188952" cy="123363"/>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957826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Statement 3">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7" y="548640"/>
            <a:ext cx="7935607" cy="4780930"/>
          </a:xfrm>
        </p:spPr>
        <p:txBody>
          <a:bodyPr anchor="t">
            <a:noAutofit/>
          </a:bodyPr>
          <a:lstStyle>
            <a:lvl1pPr marL="0" indent="0">
              <a:lnSpc>
                <a:spcPct val="100000"/>
              </a:lnSpc>
              <a:buNone/>
              <a:defRPr sz="5600" b="1"/>
            </a:lvl1pPr>
            <a:lvl2pPr marL="228600" indent="0">
              <a:lnSpc>
                <a:spcPct val="100000"/>
              </a:lnSpc>
              <a:buNone/>
              <a:defRPr sz="5600" b="1"/>
            </a:lvl2pPr>
            <a:lvl3pPr marL="457200" indent="0">
              <a:lnSpc>
                <a:spcPct val="100000"/>
              </a:lnSpc>
              <a:buNone/>
              <a:defRPr sz="5600" b="1"/>
            </a:lvl3pPr>
            <a:lvl4pPr marL="685800" indent="0">
              <a:lnSpc>
                <a:spcPct val="100000"/>
              </a:lnSpc>
              <a:buNone/>
              <a:defRPr sz="5600" b="1"/>
            </a:lvl4pPr>
            <a:lvl5pPr marL="914400" indent="0">
              <a:lnSpc>
                <a:spcPct val="100000"/>
              </a:lnSpc>
              <a:buNone/>
              <a:defRPr sz="5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10332" y="6388874"/>
            <a:ext cx="12199284" cy="477513"/>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1719157" y="0"/>
            <a:ext cx="472843"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DDB1CDE9-5530-27AD-F371-845225CBAE01}"/>
              </a:ext>
            </a:extLst>
          </p:cNvPr>
          <p:cNvSpPr>
            <a:spLocks noGrp="1"/>
          </p:cNvSpPr>
          <p:nvPr>
            <p:ph type="dt" sz="half" idx="14"/>
          </p:nvPr>
        </p:nvSpPr>
        <p:spPr>
          <a:xfrm>
            <a:off x="8430768" y="6386132"/>
            <a:ext cx="3136392" cy="365760"/>
          </a:xfrm>
        </p:spPr>
        <p:txBody>
          <a:bodyPr/>
          <a:lstStyle>
            <a:lvl1pPr>
              <a:defRPr>
                <a:solidFill>
                  <a:schemeClr val="bg1"/>
                </a:solidFill>
              </a:defRPr>
            </a:lvl1pPr>
          </a:lstStyle>
          <a:p>
            <a:fld id="{B3A737AE-66AB-459C-9206-A1E8BA2F68B6}" type="datetime1">
              <a:rPr lang="en-IN" smtClean="0"/>
              <a:t>13-05-2025</a:t>
            </a:fld>
            <a:endParaRPr lang="en-IN"/>
          </a:p>
        </p:txBody>
      </p:sp>
      <p:sp>
        <p:nvSpPr>
          <p:cNvPr id="4" name="Footer Placeholder 3">
            <a:extLst>
              <a:ext uri="{FF2B5EF4-FFF2-40B4-BE49-F238E27FC236}">
                <a16:creationId xmlns:a16="http://schemas.microsoft.com/office/drawing/2014/main" id="{BD0BD0FB-DF25-A357-E7A1-DE73856D8C07}"/>
              </a:ext>
            </a:extLst>
          </p:cNvPr>
          <p:cNvSpPr>
            <a:spLocks noGrp="1"/>
          </p:cNvSpPr>
          <p:nvPr>
            <p:ph type="ftr" sz="quarter" idx="15"/>
          </p:nvPr>
        </p:nvSpPr>
        <p:spPr>
          <a:xfrm>
            <a:off x="612648" y="6386132"/>
            <a:ext cx="4096512" cy="365760"/>
          </a:xfrm>
        </p:spPr>
        <p:txBody>
          <a:bodyPr/>
          <a:lstStyle>
            <a:lvl1pPr>
              <a:defRPr>
                <a:solidFill>
                  <a:schemeClr val="bg1"/>
                </a:solidFill>
              </a:defRPr>
            </a:lvl1pPr>
          </a:lstStyle>
          <a:p>
            <a:r>
              <a:rPr lang="en-IN"/>
              <a:t>BY CA MADHUSUDAN AGARWAL</a:t>
            </a:r>
          </a:p>
        </p:txBody>
      </p:sp>
      <p:sp>
        <p:nvSpPr>
          <p:cNvPr id="5" name="Slide Number Placeholder 4">
            <a:extLst>
              <a:ext uri="{FF2B5EF4-FFF2-40B4-BE49-F238E27FC236}">
                <a16:creationId xmlns:a16="http://schemas.microsoft.com/office/drawing/2014/main" id="{7F5A7A1A-40D3-94ED-3398-E5F9BADBC5E8}"/>
              </a:ext>
            </a:extLst>
          </p:cNvPr>
          <p:cNvSpPr>
            <a:spLocks noGrp="1"/>
          </p:cNvSpPr>
          <p:nvPr>
            <p:ph type="sldNum" sz="quarter" idx="16"/>
          </p:nvPr>
        </p:nvSpPr>
        <p:spPr>
          <a:xfrm>
            <a:off x="11484864" y="6386132"/>
            <a:ext cx="493776" cy="365760"/>
          </a:xfrm>
        </p:spPr>
        <p:txBody>
          <a:bodyPr/>
          <a:lstStyle>
            <a:lvl1pPr>
              <a:defRPr>
                <a:solidFill>
                  <a:schemeClr val="bg1"/>
                </a:solidFill>
              </a:defRPr>
            </a:lvl1pPr>
          </a:lstStyle>
          <a:p>
            <a:fld id="{8224549D-F124-4601-B378-36E2616B6037}" type="slidenum">
              <a:rPr lang="en-IN" smtClean="0"/>
              <a:t>‹#›</a:t>
            </a:fld>
            <a:endParaRPr lang="en-IN"/>
          </a:p>
        </p:txBody>
      </p:sp>
    </p:spTree>
    <p:extLst>
      <p:ext uri="{BB962C8B-B14F-4D97-AF65-F5344CB8AC3E}">
        <p14:creationId xmlns:p14="http://schemas.microsoft.com/office/powerpoint/2010/main" val="320726722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2C606DD9-6C45-4E90-9CBC-5BC41DFC1042}" type="datetime1">
              <a:rPr lang="en-IN" smtClean="0"/>
              <a:t>13-05-2025</a:t>
            </a:fld>
            <a:endParaRPr lang="en-IN"/>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IN"/>
              <a:t>BY CA MADHUSUDAN AGARWAL</a:t>
            </a:r>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8224549D-F124-4601-B378-36E2616B6037}" type="slidenum">
              <a:rPr lang="en-IN" smtClean="0"/>
              <a:t>‹#›</a:t>
            </a:fld>
            <a:endParaRPr lang="en-IN"/>
          </a:p>
        </p:txBody>
      </p:sp>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0" y="6734636"/>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7549643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823376"/>
            <a:ext cx="9198864" cy="2875175"/>
          </a:xfrm>
        </p:spPr>
        <p:txBody>
          <a:bodyPr anchor="ctr">
            <a:normAutofit/>
          </a:bodyPr>
          <a:lstStyle>
            <a:lvl1pPr>
              <a:defRPr sz="4400"/>
            </a:lvl1pPr>
          </a:lstStyle>
          <a:p>
            <a:r>
              <a:rPr lang="en-US" dirty="0"/>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A701F563-BA47-44AC-8317-A24ABFAAB31A}" type="datetime1">
              <a:rPr lang="en-IN" smtClean="0"/>
              <a:t>13-05-2025</a:t>
            </a:fld>
            <a:endParaRPr lang="en-IN"/>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IN"/>
              <a:t>BY CA MADHUSUDAN AGARWAL</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8224549D-F124-4601-B378-36E2616B6037}" type="slidenum">
              <a:rPr lang="en-IN" smtClean="0"/>
              <a:t>‹#›</a:t>
            </a:fld>
            <a:endParaRPr lang="en-IN"/>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202865"/>
            <a:ext cx="9198864" cy="559982"/>
          </a:xfrm>
        </p:spPr>
        <p:txBody>
          <a:bodyPr>
            <a:noAutofit/>
          </a:bodyPr>
          <a:lstStyle>
            <a:lvl1pPr marL="0" indent="0">
              <a:buNone/>
              <a:defRPr sz="2400" b="1">
                <a:gradFill>
                  <a:gsLst>
                    <a:gs pos="0">
                      <a:schemeClr val="accent5"/>
                    </a:gs>
                    <a:gs pos="90000">
                      <a:schemeClr val="accent2"/>
                    </a:gs>
                  </a:gsLst>
                  <a:lin ang="9600000" scaled="0"/>
                </a:gradFill>
              </a:defRPr>
            </a:lvl1pPr>
            <a:lvl2pPr marL="228600" indent="0">
              <a:buNone/>
              <a:defRPr sz="2400" b="1">
                <a:gradFill>
                  <a:gsLst>
                    <a:gs pos="0">
                      <a:schemeClr val="accent5"/>
                    </a:gs>
                    <a:gs pos="90000">
                      <a:schemeClr val="accent2"/>
                    </a:gs>
                  </a:gsLst>
                  <a:lin ang="9600000" scaled="0"/>
                </a:gradFill>
              </a:defRPr>
            </a:lvl2pPr>
            <a:lvl3pPr marL="457200" indent="0">
              <a:buNone/>
              <a:defRPr sz="2000" b="1">
                <a:gradFill>
                  <a:gsLst>
                    <a:gs pos="0">
                      <a:schemeClr val="accent5"/>
                    </a:gs>
                    <a:gs pos="90000">
                      <a:schemeClr val="accent2"/>
                    </a:gs>
                  </a:gsLst>
                  <a:lin ang="9600000" scaled="0"/>
                </a:gradFill>
              </a:defRPr>
            </a:lvl3pPr>
            <a:lvl4pPr marL="685800" indent="0">
              <a:buNone/>
              <a:defRPr sz="1800" b="1">
                <a:gradFill>
                  <a:gsLst>
                    <a:gs pos="0">
                      <a:schemeClr val="accent5"/>
                    </a:gs>
                    <a:gs pos="90000">
                      <a:schemeClr val="accent2"/>
                    </a:gs>
                  </a:gsLst>
                  <a:lin ang="9600000" scaled="0"/>
                </a:gradFill>
              </a:defRPr>
            </a:lvl4pPr>
            <a:lvl5pPr marL="914400" indent="0">
              <a:buNone/>
              <a:defRPr sz="1600" b="1">
                <a:gradFill>
                  <a:gsLst>
                    <a:gs pos="0">
                      <a:schemeClr val="accent5"/>
                    </a:gs>
                    <a:gs pos="90000">
                      <a:schemeClr val="accent2"/>
                    </a:gs>
                  </a:gsLst>
                  <a:lin ang="9600000" scaled="0"/>
                </a:gradFill>
              </a:defRPr>
            </a:lvl5pPr>
          </a:lstStyle>
          <a:p>
            <a:pPr lvl="0"/>
            <a:r>
              <a:rPr lang="en-US" dirty="0"/>
              <a:t>Quote Author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617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2">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008CFE4-4AC8-17F9-C6E2-22D96CF81069}"/>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BF771DE8-E061-3895-510A-61CBC2443569}"/>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CD2E260E-763F-A06B-2808-39975829F205}"/>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8E82642F-D94D-7313-EB9D-48E3CBEDD19C}"/>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7AF07BFD-B9D2-EC0A-E652-91B14A953CD7}"/>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A4CA2AB-CF12-B4C5-473B-8012BA7C6F73}"/>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655064" y="2092751"/>
            <a:ext cx="8695944" cy="2128102"/>
          </a:xfrm>
        </p:spPr>
        <p:txBody>
          <a:bodyPr anchor="ctr">
            <a:normAutofit/>
          </a:bodyPr>
          <a:lstStyle>
            <a:lvl1pPr>
              <a:lnSpc>
                <a:spcPct val="100000"/>
              </a:lnSpc>
              <a:defRPr sz="3800"/>
            </a:lvl1pPr>
          </a:lstStyle>
          <a:p>
            <a:r>
              <a:rPr lang="en-US" dirty="0"/>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bg1"/>
                </a:solidFill>
              </a:defRPr>
            </a:lvl1pPr>
          </a:lstStyle>
          <a:p>
            <a:fld id="{D395E73B-1CBB-4EE1-AAF7-FDAAFE5F342E}" type="datetime1">
              <a:rPr lang="en-IN" smtClean="0"/>
              <a:t>13-05-2025</a:t>
            </a:fld>
            <a:endParaRPr lang="en-IN"/>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bg1"/>
                </a:solidFill>
              </a:defRPr>
            </a:lvl1pPr>
          </a:lstStyle>
          <a:p>
            <a:r>
              <a:rPr lang="en-IN"/>
              <a:t>BY CA MADHUSUDAN AGARWAL</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bg1"/>
                </a:solidFill>
              </a:defRPr>
            </a:lvl1pPr>
          </a:lstStyle>
          <a:p>
            <a:fld id="{8224549D-F124-4601-B378-36E2616B6037}" type="slidenum">
              <a:rPr lang="en-IN" smtClean="0"/>
              <a:t>‹#›</a:t>
            </a:fld>
            <a:endParaRPr lang="en-IN"/>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655064" y="5120640"/>
            <a:ext cx="8695944" cy="621792"/>
          </a:xfrm>
        </p:spPr>
        <p:txBody>
          <a:bodyPr vert="horz" lIns="91440" tIns="45720" rIns="91440" bIns="45720" rtlCol="0" anchor="ctr">
            <a:normAutofit/>
          </a:bodyPr>
          <a:lstStyle>
            <a:lvl1pPr marL="0" indent="0">
              <a:buNone/>
              <a:defRPr lang="en-US" b="1" dirty="0"/>
            </a:lvl1pPr>
            <a:lvl2pPr marL="228600" indent="0">
              <a:buNone/>
              <a:defRPr lang="en-US" b="1" dirty="0"/>
            </a:lvl2pPr>
            <a:lvl3pPr marL="457200" indent="0">
              <a:buNone/>
              <a:defRPr lang="en-US" b="1" dirty="0"/>
            </a:lvl3pPr>
            <a:lvl4pPr marL="685800" indent="0">
              <a:buNone/>
              <a:defRPr lang="en-US" b="1" dirty="0"/>
            </a:lvl4pPr>
            <a:lvl5pPr marL="914400" indent="0">
              <a:buNone/>
              <a:defRPr lang="en-US" b="1" dirty="0"/>
            </a:lvl5pPr>
          </a:lstStyle>
          <a:p>
            <a:pPr lvl="0"/>
            <a:r>
              <a:rPr lang="en-US" dirty="0"/>
              <a:t>Quote Author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433215"/>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3-">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008CFE4-4AC8-17F9-C6E2-22D96CF81069}"/>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1DE4581-CCFE-13FF-B53C-592638067FCF}"/>
              </a:ext>
            </a:extLst>
          </p:cNvPr>
          <p:cNvGrpSpPr/>
          <p:nvPr/>
        </p:nvGrpSpPr>
        <p:grpSpPr>
          <a:xfrm>
            <a:off x="-22275" y="-6922"/>
            <a:ext cx="12214275" cy="6888025"/>
            <a:chOff x="-22275" y="-6922"/>
            <a:chExt cx="12214275" cy="6888025"/>
          </a:xfrm>
        </p:grpSpPr>
        <p:sp>
          <p:nvSpPr>
            <p:cNvPr id="15" name="Rectangle 14">
              <a:extLst>
                <a:ext uri="{FF2B5EF4-FFF2-40B4-BE49-F238E27FC236}">
                  <a16:creationId xmlns:a16="http://schemas.microsoft.com/office/drawing/2014/main" id="{0A60AF8B-1447-F11B-317A-2B62BF427200}"/>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B7607FDD-F605-68F1-7AA0-8C46B55839F8}"/>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a:extLst>
                <a:ext uri="{FF2B5EF4-FFF2-40B4-BE49-F238E27FC236}">
                  <a16:creationId xmlns:a16="http://schemas.microsoft.com/office/drawing/2014/main" id="{C67C2197-4AA5-2448-A5C9-5616910115AD}"/>
                </a:ext>
              </a:extLst>
            </p:cNvPr>
            <p:cNvSpPr/>
            <p:nvPr/>
          </p:nvSpPr>
          <p:spPr>
            <a:xfrm flipH="1">
              <a:off x="-9524" y="-6922"/>
              <a:ext cx="3836566" cy="6888025"/>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extLst>
                <a:ext uri="{FF2B5EF4-FFF2-40B4-BE49-F238E27FC236}">
                  <a16:creationId xmlns:a16="http://schemas.microsoft.com/office/drawing/2014/main" id="{9761D807-E465-A2B1-482D-442EF66B9993}"/>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6" name="Rectangle 5">
            <a:extLst>
              <a:ext uri="{FF2B5EF4-FFF2-40B4-BE49-F238E27FC236}">
                <a16:creationId xmlns:a16="http://schemas.microsoft.com/office/drawing/2014/main" id="{86778F49-4B68-120E-A1F3-0E4E0A1907FA}"/>
              </a:ext>
            </a:extLst>
          </p:cNvPr>
          <p:cNvSpPr/>
          <p:nvPr/>
        </p:nvSpPr>
        <p:spPr>
          <a:xfrm>
            <a:off x="803940" y="778051"/>
            <a:ext cx="10577340" cy="530836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655064" y="2092751"/>
            <a:ext cx="8695944" cy="2128102"/>
          </a:xfrm>
        </p:spPr>
        <p:txBody>
          <a:bodyPr anchor="ctr">
            <a:normAutofit/>
          </a:bodyPr>
          <a:lstStyle>
            <a:lvl1pPr>
              <a:lnSpc>
                <a:spcPct val="100000"/>
              </a:lnSpc>
              <a:defRPr sz="3800">
                <a:gradFill>
                  <a:gsLst>
                    <a:gs pos="0">
                      <a:schemeClr val="accent5"/>
                    </a:gs>
                    <a:gs pos="99000">
                      <a:schemeClr val="accent2"/>
                    </a:gs>
                  </a:gsLst>
                  <a:lin ang="0" scaled="0"/>
                </a:gradFill>
              </a:defRPr>
            </a:lvl1pPr>
          </a:lstStyle>
          <a:p>
            <a:r>
              <a:rPr lang="en-US" dirty="0"/>
              <a:t>Click to edit Quote</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655064" y="5120640"/>
            <a:ext cx="8695944" cy="621792"/>
          </a:xfrm>
        </p:spPr>
        <p:txBody>
          <a:bodyPr vert="horz" lIns="91440" tIns="45720" rIns="91440" bIns="45720" rtlCol="0" anchor="ctr">
            <a:normAutofit/>
          </a:bodyPr>
          <a:lstStyle>
            <a:lvl1pPr marL="0" indent="0">
              <a:buNone/>
              <a:defRPr lang="en-US" b="1" dirty="0">
                <a:gradFill>
                  <a:gsLst>
                    <a:gs pos="0">
                      <a:schemeClr val="accent5"/>
                    </a:gs>
                    <a:gs pos="99000">
                      <a:schemeClr val="accent2"/>
                    </a:gs>
                  </a:gsLst>
                  <a:lin ang="0" scaled="0"/>
                </a:gradFill>
              </a:defRPr>
            </a:lvl1pPr>
            <a:lvl2pPr marL="228600" indent="0">
              <a:buNone/>
              <a:defRPr lang="en-US" b="1" dirty="0">
                <a:gradFill>
                  <a:gsLst>
                    <a:gs pos="0">
                      <a:schemeClr val="accent5"/>
                    </a:gs>
                    <a:gs pos="99000">
                      <a:schemeClr val="accent2"/>
                    </a:gs>
                  </a:gsLst>
                  <a:lin ang="0" scaled="0"/>
                </a:gradFill>
              </a:defRPr>
            </a:lvl2pPr>
            <a:lvl3pPr marL="457200" indent="0">
              <a:buNone/>
              <a:defRPr lang="en-US" b="1" dirty="0">
                <a:gradFill>
                  <a:gsLst>
                    <a:gs pos="0">
                      <a:schemeClr val="accent5"/>
                    </a:gs>
                    <a:gs pos="99000">
                      <a:schemeClr val="accent2"/>
                    </a:gs>
                  </a:gsLst>
                  <a:lin ang="0" scaled="0"/>
                </a:gradFill>
              </a:defRPr>
            </a:lvl3pPr>
            <a:lvl4pPr marL="685800" indent="0">
              <a:buNone/>
              <a:defRPr lang="en-US" b="1" dirty="0">
                <a:gradFill>
                  <a:gsLst>
                    <a:gs pos="0">
                      <a:schemeClr val="accent5"/>
                    </a:gs>
                    <a:gs pos="99000">
                      <a:schemeClr val="accent2"/>
                    </a:gs>
                  </a:gsLst>
                  <a:lin ang="0" scaled="0"/>
                </a:gradFill>
              </a:defRPr>
            </a:lvl4pPr>
            <a:lvl5pPr marL="914400" indent="0">
              <a:buNone/>
              <a:defRPr lang="en-US" b="1" dirty="0">
                <a:gradFill>
                  <a:gsLst>
                    <a:gs pos="0">
                      <a:schemeClr val="accent5"/>
                    </a:gs>
                    <a:gs pos="99000">
                      <a:schemeClr val="accent2"/>
                    </a:gs>
                  </a:gsLst>
                  <a:lin ang="0" scaled="0"/>
                </a:gradFill>
              </a:defRPr>
            </a:lvl5pPr>
          </a:lstStyle>
          <a:p>
            <a:pPr lvl="0"/>
            <a:r>
              <a:rPr lang="en-US" dirty="0"/>
              <a:t>Quote Author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1"/>
                </a:solidFill>
              </a:defRPr>
            </a:lvl1pPr>
          </a:lstStyle>
          <a:p>
            <a:fld id="{AB0459A0-B904-478B-9172-335151DA7B7D}" type="datetime1">
              <a:rPr lang="en-IN" smtClean="0"/>
              <a:t>13-05-2025</a:t>
            </a:fld>
            <a:endParaRPr lang="en-IN"/>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1"/>
                </a:solidFill>
              </a:defRPr>
            </a:lvl1pPr>
          </a:lstStyle>
          <a:p>
            <a:r>
              <a:rPr lang="en-IN"/>
              <a:t>BY CA MADHUSUDAN AGARWAL</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1"/>
                </a:solidFill>
              </a:defRPr>
            </a:lvl1pPr>
          </a:lstStyle>
          <a:p>
            <a:fld id="{8224549D-F124-4601-B378-36E2616B6037}" type="slidenum">
              <a:rPr lang="en-IN" smtClean="0"/>
              <a:t>‹#›</a:t>
            </a:fld>
            <a:endParaRPr lang="en-IN"/>
          </a:p>
        </p:txBody>
      </p:sp>
    </p:spTree>
    <p:extLst>
      <p:ext uri="{BB962C8B-B14F-4D97-AF65-F5344CB8AC3E}">
        <p14:creationId xmlns:p14="http://schemas.microsoft.com/office/powerpoint/2010/main" val="76456827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Quot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438912"/>
            <a:ext cx="9619488" cy="4526280"/>
          </a:xfrm>
        </p:spPr>
        <p:txBody>
          <a:bodyPr anchor="ctr">
            <a:normAutofit/>
          </a:bodyPr>
          <a:lstStyle>
            <a:lvl1pPr algn="l">
              <a:lnSpc>
                <a:spcPct val="100000"/>
              </a:lnSpc>
              <a:defRPr sz="4800">
                <a:solidFill>
                  <a:schemeClr val="tx1"/>
                </a:solidFill>
              </a:defRPr>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965192"/>
            <a:ext cx="5431536" cy="1289304"/>
          </a:xfrm>
        </p:spPr>
        <p:txBody>
          <a:bodyPr anchor="b">
            <a:normAutofit/>
          </a:bodyPr>
          <a:lstStyle>
            <a:lvl1pPr marL="0" indent="0" algn="l">
              <a:buNone/>
              <a:defRPr sz="2000" b="1">
                <a:gradFill>
                  <a:gsLst>
                    <a:gs pos="0">
                      <a:schemeClr val="accent2"/>
                    </a:gs>
                    <a:gs pos="90000">
                      <a:schemeClr val="accent5"/>
                    </a:gs>
                  </a:gsLst>
                  <a:lin ang="9600000" scaled="0"/>
                </a:gra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a:extLst>
              <a:ext uri="{FF2B5EF4-FFF2-40B4-BE49-F238E27FC236}">
                <a16:creationId xmlns:a16="http://schemas.microsoft.com/office/drawing/2014/main" id="{4EA7374B-034F-DC15-AAE6-F4EEF684D2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8" name="Rectangle 7">
              <a:extLst>
                <a:ext uri="{FF2B5EF4-FFF2-40B4-BE49-F238E27FC236}">
                  <a16:creationId xmlns:a16="http://schemas.microsoft.com/office/drawing/2014/main" id="{E7C328D3-B18B-24BD-03FA-227757B1BD0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D7C039-2BFE-AA4E-98FF-0FB05C26829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Date Placeholder 9">
            <a:extLst>
              <a:ext uri="{FF2B5EF4-FFF2-40B4-BE49-F238E27FC236}">
                <a16:creationId xmlns:a16="http://schemas.microsoft.com/office/drawing/2014/main" id="{C7DC2A72-E563-CD29-C82F-E6F44278A5FD}"/>
              </a:ext>
            </a:extLst>
          </p:cNvPr>
          <p:cNvSpPr>
            <a:spLocks noGrp="1"/>
          </p:cNvSpPr>
          <p:nvPr>
            <p:ph type="dt" sz="half" idx="10"/>
          </p:nvPr>
        </p:nvSpPr>
        <p:spPr/>
        <p:txBody>
          <a:bodyPr/>
          <a:lstStyle/>
          <a:p>
            <a:fld id="{420B2537-565B-4FAE-8359-DA719382B842}" type="datetime1">
              <a:rPr lang="en-IN" smtClean="0"/>
              <a:t>13-05-2025</a:t>
            </a:fld>
            <a:endParaRPr lang="en-IN"/>
          </a:p>
        </p:txBody>
      </p:sp>
      <p:sp>
        <p:nvSpPr>
          <p:cNvPr id="11" name="Footer Placeholder 10">
            <a:extLst>
              <a:ext uri="{FF2B5EF4-FFF2-40B4-BE49-F238E27FC236}">
                <a16:creationId xmlns:a16="http://schemas.microsoft.com/office/drawing/2014/main" id="{339EBEAB-D6C7-76FD-D09E-300CFDFFB3F9}"/>
              </a:ext>
            </a:extLst>
          </p:cNvPr>
          <p:cNvSpPr>
            <a:spLocks noGrp="1"/>
          </p:cNvSpPr>
          <p:nvPr>
            <p:ph type="ftr" sz="quarter" idx="11"/>
          </p:nvPr>
        </p:nvSpPr>
        <p:spPr/>
        <p:txBody>
          <a:bodyPr/>
          <a:lstStyle/>
          <a:p>
            <a:r>
              <a:rPr lang="en-IN"/>
              <a:t>BY CA MADHUSUDAN AGARWAL</a:t>
            </a:r>
          </a:p>
        </p:txBody>
      </p:sp>
      <p:sp>
        <p:nvSpPr>
          <p:cNvPr id="12" name="Slide Number Placeholder 11">
            <a:extLst>
              <a:ext uri="{FF2B5EF4-FFF2-40B4-BE49-F238E27FC236}">
                <a16:creationId xmlns:a16="http://schemas.microsoft.com/office/drawing/2014/main" id="{DEFD7D0D-5253-7FBF-942F-E305F49064C8}"/>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2230254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Quote 5">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EE128E1-0CDA-47A1-D35D-9C25479EF62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8" name="Rectangle 7">
              <a:extLst>
                <a:ext uri="{FF2B5EF4-FFF2-40B4-BE49-F238E27FC236}">
                  <a16:creationId xmlns:a16="http://schemas.microsoft.com/office/drawing/2014/main" id="{D619BAD8-E856-5A54-5FB5-85E6CAC4E304}"/>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3FCF455-BD54-50B4-8076-41DC7D47954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1A753856-64E9-57B8-BA9A-9192CD4E9455}"/>
              </a:ext>
              <a:ext uri="{C183D7F6-B498-43B3-948B-1728B52AA6E4}">
                <adec:decorative xmlns:adec="http://schemas.microsoft.com/office/drawing/2017/decorative" val="1"/>
              </a:ext>
            </a:extLst>
          </p:cNvPr>
          <p:cNvGrpSpPr/>
          <p:nvPr/>
        </p:nvGrpSpPr>
        <p:grpSpPr>
          <a:xfrm rot="10800000">
            <a:off x="0" y="1"/>
            <a:ext cx="12188952" cy="123363"/>
            <a:chOff x="-5025" y="6737718"/>
            <a:chExt cx="12207200" cy="123363"/>
          </a:xfrm>
        </p:grpSpPr>
        <p:sp>
          <p:nvSpPr>
            <p:cNvPr id="11" name="Rectangle 10">
              <a:extLst>
                <a:ext uri="{FF2B5EF4-FFF2-40B4-BE49-F238E27FC236}">
                  <a16:creationId xmlns:a16="http://schemas.microsoft.com/office/drawing/2014/main" id="{E9BB5D38-3664-8477-8F8A-91B17B1EE50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4A8525-6EB9-D4F1-AB1C-1F0B1952FC3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92984"/>
            <a:ext cx="9317736" cy="3785616"/>
          </a:xfrm>
        </p:spPr>
        <p:txBody>
          <a:bodyPr anchor="b">
            <a:normAutofit/>
          </a:bodyPr>
          <a:lstStyle>
            <a:lvl1pPr algn="l">
              <a:lnSpc>
                <a:spcPct val="100000"/>
              </a:lnSpc>
              <a:defRPr sz="4800">
                <a:solidFill>
                  <a:schemeClr val="tx1"/>
                </a:solidFill>
              </a:defRPr>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78600"/>
            <a:ext cx="5431536" cy="1289304"/>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BC75ACD4-1C60-4D18-8E5C-7A46BCE9B7D8}" type="datetime1">
              <a:rPr lang="en-IN" smtClean="0"/>
              <a:t>13-05-2025</a:t>
            </a:fld>
            <a:endParaRPr lang="en-IN"/>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IN"/>
              <a:t>BY CA MADHUSUDAN AGARWAL</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224549D-F124-4601-B378-36E2616B6037}" type="slidenum">
              <a:rPr lang="en-IN" smtClean="0"/>
              <a:t>‹#›</a:t>
            </a:fld>
            <a:endParaRPr lang="en-IN"/>
          </a:p>
        </p:txBody>
      </p:sp>
    </p:spTree>
    <p:extLst>
      <p:ext uri="{BB962C8B-B14F-4D97-AF65-F5344CB8AC3E}">
        <p14:creationId xmlns:p14="http://schemas.microsoft.com/office/powerpoint/2010/main" val="17841925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020825"/>
            <a:ext cx="5166360" cy="4297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015341"/>
            <a:ext cx="5166360" cy="4303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EEF6C83-0707-1E19-34F9-FDA8120FE3C2}"/>
              </a:ext>
            </a:extLst>
          </p:cNvPr>
          <p:cNvSpPr>
            <a:spLocks noGrp="1"/>
          </p:cNvSpPr>
          <p:nvPr>
            <p:ph type="dt" sz="half" idx="15"/>
          </p:nvPr>
        </p:nvSpPr>
        <p:spPr/>
        <p:txBody>
          <a:bodyPr/>
          <a:lstStyle/>
          <a:p>
            <a:fld id="{EEF86D31-9CDA-4984-891E-3BCAC389BC0C}" type="datetime1">
              <a:rPr lang="en-IN" smtClean="0"/>
              <a:t>13-05-2025</a:t>
            </a:fld>
            <a:endParaRPr lang="en-IN"/>
          </a:p>
        </p:txBody>
      </p:sp>
      <p:sp>
        <p:nvSpPr>
          <p:cNvPr id="6" name="Footer Placeholder 5">
            <a:extLst>
              <a:ext uri="{FF2B5EF4-FFF2-40B4-BE49-F238E27FC236}">
                <a16:creationId xmlns:a16="http://schemas.microsoft.com/office/drawing/2014/main" id="{DD8CDB76-28FD-D889-FD29-B75FE2B5FE69}"/>
              </a:ext>
            </a:extLst>
          </p:cNvPr>
          <p:cNvSpPr>
            <a:spLocks noGrp="1"/>
          </p:cNvSpPr>
          <p:nvPr>
            <p:ph type="ftr" sz="quarter" idx="16"/>
          </p:nvPr>
        </p:nvSpPr>
        <p:spPr/>
        <p:txBody>
          <a:bodyPr/>
          <a:lstStyle/>
          <a:p>
            <a:r>
              <a:rPr lang="en-IN"/>
              <a:t>BY CA MADHUSUDAN AGARWAL</a:t>
            </a:r>
          </a:p>
        </p:txBody>
      </p:sp>
      <p:sp>
        <p:nvSpPr>
          <p:cNvPr id="7" name="Slide Number Placeholder 6">
            <a:extLst>
              <a:ext uri="{FF2B5EF4-FFF2-40B4-BE49-F238E27FC236}">
                <a16:creationId xmlns:a16="http://schemas.microsoft.com/office/drawing/2014/main" id="{EB6D04B2-E95F-4EE6-17BF-F49CBC96739A}"/>
              </a:ext>
            </a:extLst>
          </p:cNvPr>
          <p:cNvSpPr>
            <a:spLocks noGrp="1"/>
          </p:cNvSpPr>
          <p:nvPr>
            <p:ph type="sldNum" sz="quarter" idx="17"/>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58944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4000">
                <a:gradFill>
                  <a:gsLst>
                    <a:gs pos="0">
                      <a:schemeClr val="accent2"/>
                    </a:gs>
                    <a:gs pos="100000">
                      <a:schemeClr val="accent5"/>
                    </a:gs>
                  </a:gsLst>
                  <a:lin ang="4800000" scaled="0"/>
                </a:gra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12188952" cy="4608576"/>
          </a:xfrm>
          <a:noFill/>
        </p:spPr>
        <p:txBody>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AA45ACC4-E893-074F-A086-F3C5EE6DB8B5}"/>
              </a:ext>
            </a:extLst>
          </p:cNvPr>
          <p:cNvSpPr>
            <a:spLocks noGrp="1"/>
          </p:cNvSpPr>
          <p:nvPr>
            <p:ph type="dt" sz="half" idx="14"/>
          </p:nvPr>
        </p:nvSpPr>
        <p:spPr/>
        <p:txBody>
          <a:bodyPr/>
          <a:lstStyle/>
          <a:p>
            <a:fld id="{860879E2-3959-4951-9C73-8E8DF19ECFFD}" type="datetime1">
              <a:rPr lang="en-IN" smtClean="0"/>
              <a:t>13-05-2025</a:t>
            </a:fld>
            <a:endParaRPr lang="en-IN"/>
          </a:p>
        </p:txBody>
      </p:sp>
      <p:sp>
        <p:nvSpPr>
          <p:cNvPr id="5" name="Footer Placeholder 4">
            <a:extLst>
              <a:ext uri="{FF2B5EF4-FFF2-40B4-BE49-F238E27FC236}">
                <a16:creationId xmlns:a16="http://schemas.microsoft.com/office/drawing/2014/main" id="{8793744C-74E1-2578-CFE3-9607A1E8E78B}"/>
              </a:ext>
            </a:extLst>
          </p:cNvPr>
          <p:cNvSpPr>
            <a:spLocks noGrp="1"/>
          </p:cNvSpPr>
          <p:nvPr>
            <p:ph type="ftr" sz="quarter" idx="15"/>
          </p:nvPr>
        </p:nvSpPr>
        <p:spPr/>
        <p:txBody>
          <a:bodyPr/>
          <a:lstStyle/>
          <a:p>
            <a:r>
              <a:rPr lang="en-IN"/>
              <a:t>BY CA MADHUSUDAN AGARWAL</a:t>
            </a:r>
          </a:p>
        </p:txBody>
      </p:sp>
      <p:sp>
        <p:nvSpPr>
          <p:cNvPr id="6" name="Slide Number Placeholder 5">
            <a:extLst>
              <a:ext uri="{FF2B5EF4-FFF2-40B4-BE49-F238E27FC236}">
                <a16:creationId xmlns:a16="http://schemas.microsoft.com/office/drawing/2014/main" id="{901DF715-EAAA-F343-7DF0-B2A06F36820D}"/>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566059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1AACF676-8D4E-4AD1-999E-E662118C9D89}" type="datetime1">
              <a:rPr lang="en-IN" smtClean="0"/>
              <a:t>13-05-2025</a:t>
            </a:fld>
            <a:endParaRPr lang="en-IN"/>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r>
              <a:rPr lang="en-IN"/>
              <a:t>BY CA MADHUSUDAN AGARWAL</a:t>
            </a:r>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498656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4512" cy="11978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1682496"/>
            <a:ext cx="5166360" cy="822960"/>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615609"/>
            <a:ext cx="5166360" cy="370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615608"/>
            <a:ext cx="5166360" cy="370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1682496"/>
            <a:ext cx="5166360" cy="822960"/>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6B4863BA-A36B-476E-B927-AEBA82B6481A}" type="datetime1">
              <a:rPr lang="en-IN" smtClean="0"/>
              <a:t>13-05-2025</a:t>
            </a:fld>
            <a:endParaRPr lang="en-IN"/>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r>
              <a:rPr lang="en-IN"/>
              <a:t>BY CA MADHUSUDAN AGARWAL</a:t>
            </a:r>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6837691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077AACD0-FF60-4771-8F0C-6E5A2112BDFE}" type="datetime1">
              <a:rPr lang="en-IN" smtClean="0"/>
              <a:t>13-05-2025</a:t>
            </a:fld>
            <a:endParaRPr lang="en-IN"/>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r>
              <a:rPr lang="en-IN"/>
              <a:t>BY CA MADHUSUDAN AGARWAL</a:t>
            </a:r>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483742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BD64DE-A2BE-46F5-AC3C-2EA52FAB5EC6}" type="datetime1">
              <a:rPr lang="en-IN" smtClean="0"/>
              <a:t>13-05-2025</a:t>
            </a:fld>
            <a:endParaRPr lang="en-IN"/>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IN"/>
              <a:t>BY CA MADHUSUDAN AGARWAL</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5017009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DA3776D-0DC8-40AB-8AB5-8C5DEACA3893}" type="datetime1">
              <a:rPr lang="en-IN" smtClean="0"/>
              <a:t>13-05-2025</a:t>
            </a:fld>
            <a:endParaRPr lang="en-IN"/>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IN"/>
              <a:t>BY CA MADHUSUDAN AGARWAL</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217707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40AC238-55D6-49D8-9954-38CDCA09ECCA}" type="datetime1">
              <a:rPr lang="en-IN" smtClean="0"/>
              <a:t>13-05-2025</a:t>
            </a:fld>
            <a:endParaRPr lang="en-IN"/>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IN"/>
              <a:t>BY CA MADHUSUDAN AGARWAL</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6272419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C1F4B9AC-901B-477E-8DCF-7D4656EF48E3}" type="datetime1">
              <a:rPr lang="en-IN" smtClean="0"/>
              <a:t>13-05-2025</a:t>
            </a:fld>
            <a:endParaRPr lang="en-IN"/>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IN"/>
              <a:t>BY CA MADHUSUDAN AGARWAL</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057350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p:nvPr>
        </p:nvSpPr>
        <p:spPr>
          <a:xfrm>
            <a:off x="5153978" y="342016"/>
            <a:ext cx="6413182" cy="5976487"/>
          </a:xfrm>
        </p:spPr>
        <p:txBody>
          <a:bodyPr/>
          <a:lstStyle>
            <a:lvl1pPr marL="0" indent="0">
              <a:buNone/>
              <a:defRPr/>
            </a:lvl1pPr>
          </a:lstStyle>
          <a:p>
            <a:r>
              <a:rPr lang="en-US"/>
              <a:t>Click icon to add picture</a:t>
            </a:r>
            <a:endParaRPr lang="en-US" dirty="0"/>
          </a:p>
        </p:txBody>
      </p:sp>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DA0FEEFD-671C-4B12-8559-1596DAACDCBE}" type="datetime1">
              <a:rPr lang="en-IN" smtClean="0"/>
              <a:t>13-05-2025</a:t>
            </a:fld>
            <a:endParaRPr lang="en-IN"/>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IN"/>
              <a:t>BY CA MADHUSUDAN AGARWAL</a:t>
            </a:r>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578602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260A1F33-FC56-4E1F-BBB4-5BC484D1B655}" type="datetime1">
              <a:rPr lang="en-IN" smtClean="0"/>
              <a:t>13-05-2025</a:t>
            </a:fld>
            <a:endParaRPr lang="en-IN"/>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IN"/>
              <a:t>BY CA MADHUSUDAN AGARWAL</a:t>
            </a:r>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952176950"/>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Conclusion">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025BC-4BFA-E0C2-FF97-41BAA095276F}"/>
              </a:ext>
            </a:extLst>
          </p:cNvPr>
          <p:cNvGrpSpPr/>
          <p:nvPr/>
        </p:nvGrpSpPr>
        <p:grpSpPr>
          <a:xfrm>
            <a:off x="-22275" y="-6922"/>
            <a:ext cx="12214275" cy="6888025"/>
            <a:chOff x="-22275" y="-6922"/>
            <a:chExt cx="12214275" cy="6888025"/>
          </a:xfrm>
        </p:grpSpPr>
        <p:sp>
          <p:nvSpPr>
            <p:cNvPr id="11" name="Rectangle 10">
              <a:extLst>
                <a:ext uri="{FF2B5EF4-FFF2-40B4-BE49-F238E27FC236}">
                  <a16:creationId xmlns:a16="http://schemas.microsoft.com/office/drawing/2014/main" id="{8BEA83D6-9F10-BAFA-4A0E-2C7D635E16F5}"/>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89725F78-FBE8-D2B2-5D49-CBD7134499FE}"/>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FDAFBDE7-0927-9426-0191-A5F53955EFFB}"/>
                </a:ext>
              </a:extLst>
            </p:cNvPr>
            <p:cNvSpPr/>
            <p:nvPr/>
          </p:nvSpPr>
          <p:spPr>
            <a:xfrm flipH="1">
              <a:off x="-9524" y="-6922"/>
              <a:ext cx="3836566" cy="6888025"/>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D39F2B59-0408-6542-E295-DDB107F0E63E}"/>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16" name="Rectangle 15">
            <a:extLst>
              <a:ext uri="{FF2B5EF4-FFF2-40B4-BE49-F238E27FC236}">
                <a16:creationId xmlns:a16="http://schemas.microsoft.com/office/drawing/2014/main" id="{051ED59C-915C-FE0F-DB39-433B53F9766C}"/>
              </a:ext>
            </a:extLst>
          </p:cNvPr>
          <p:cNvSpPr/>
          <p:nvPr/>
        </p:nvSpPr>
        <p:spPr>
          <a:xfrm>
            <a:off x="-22275" y="2791691"/>
            <a:ext cx="12214275" cy="40824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solidFill>
                  <a:schemeClr val="bg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575304"/>
            <a:ext cx="10890374"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7D13453B-F5FD-4341-9939-32D2E4612A63}" type="datetime1">
              <a:rPr lang="en-IN" smtClean="0"/>
              <a:t>13-05-2025</a:t>
            </a:fld>
            <a:endParaRPr lang="en-IN"/>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IN"/>
              <a:t>BY CA MADHUSUDAN AGARWAL</a:t>
            </a:r>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852381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D5ECA3-0963-E730-D099-22F05C4A3E76}"/>
              </a:ext>
            </a:extLst>
          </p:cNvPr>
          <p:cNvSpPr/>
          <p:nvPr/>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5154881-2AE9-22B6-8673-15787178E648}"/>
              </a:ext>
              <a:ext uri="{C183D7F6-B498-43B3-948B-1728B52AA6E4}">
                <adec:decorative xmlns:adec="http://schemas.microsoft.com/office/drawing/2017/decorative" val="1"/>
              </a:ext>
            </a:extLst>
          </p:cNvPr>
          <p:cNvGrpSpPr/>
          <p:nvPr/>
        </p:nvGrpSpPr>
        <p:grpSpPr>
          <a:xfrm>
            <a:off x="0" y="4605681"/>
            <a:ext cx="12202174" cy="2265904"/>
            <a:chOff x="0" y="-29768"/>
            <a:chExt cx="12202174" cy="1519356"/>
          </a:xfrm>
        </p:grpSpPr>
        <p:sp>
          <p:nvSpPr>
            <p:cNvPr id="5" name="Rectangle 4">
              <a:extLst>
                <a:ext uri="{FF2B5EF4-FFF2-40B4-BE49-F238E27FC236}">
                  <a16:creationId xmlns:a16="http://schemas.microsoft.com/office/drawing/2014/main" id="{93CAE982-93F7-4C74-3CC9-33ED95851716}"/>
                </a:ext>
              </a:extLst>
            </p:cNvPr>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ED71F9F-0A24-17CB-A4C2-7A44C07BB69F}"/>
                </a:ext>
              </a:extLst>
            </p:cNvPr>
            <p:cNvSpPr/>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B0FD491-2EF0-BCB3-DD1C-76D61F1835A1}"/>
                </a:ext>
              </a:extLst>
            </p:cNvPr>
            <p:cNvSpPr/>
            <p:nvPr/>
          </p:nvSpPr>
          <p:spPr>
            <a:xfrm rot="5400000">
              <a:off x="4981251" y="-5011019"/>
              <a:ext cx="1519356" cy="11481857"/>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12188952" cy="4608576"/>
          </a:xfrm>
          <a:noFill/>
        </p:spPr>
        <p:txBody>
          <a:bodyPr/>
          <a:lstStyle>
            <a:lvl1pPr marL="0" indent="0">
              <a:buNone/>
              <a:defRPr>
                <a:solidFill>
                  <a:schemeClr val="bg1"/>
                </a:solidFill>
              </a:defRPr>
            </a:lvl1pPr>
          </a:lstStyle>
          <a:p>
            <a:r>
              <a:rPr lang="en-US"/>
              <a:t>Click icon to add picture</a:t>
            </a:r>
            <a:endParaRPr lang="en-US" dirty="0"/>
          </a:p>
        </p:txBody>
      </p:sp>
      <p:sp>
        <p:nvSpPr>
          <p:cNvPr id="13" name="Date Placeholder 12">
            <a:extLst>
              <a:ext uri="{FF2B5EF4-FFF2-40B4-BE49-F238E27FC236}">
                <a16:creationId xmlns:a16="http://schemas.microsoft.com/office/drawing/2014/main" id="{537280E2-EACC-6630-399E-3A403A181AA6}"/>
              </a:ext>
            </a:extLst>
          </p:cNvPr>
          <p:cNvSpPr>
            <a:spLocks noGrp="1"/>
          </p:cNvSpPr>
          <p:nvPr>
            <p:ph type="dt" sz="half" idx="14"/>
          </p:nvPr>
        </p:nvSpPr>
        <p:spPr/>
        <p:txBody>
          <a:bodyPr/>
          <a:lstStyle/>
          <a:p>
            <a:fld id="{CCBBE6A6-2E16-40CB-842C-2AB292130691}" type="datetime1">
              <a:rPr lang="en-IN" smtClean="0"/>
              <a:t>13-05-2025</a:t>
            </a:fld>
            <a:endParaRPr lang="en-IN"/>
          </a:p>
        </p:txBody>
      </p:sp>
      <p:sp>
        <p:nvSpPr>
          <p:cNvPr id="14" name="Footer Placeholder 13">
            <a:extLst>
              <a:ext uri="{FF2B5EF4-FFF2-40B4-BE49-F238E27FC236}">
                <a16:creationId xmlns:a16="http://schemas.microsoft.com/office/drawing/2014/main" id="{4C536050-8DD0-5D54-681B-A3810EFA0A96}"/>
              </a:ext>
            </a:extLst>
          </p:cNvPr>
          <p:cNvSpPr>
            <a:spLocks noGrp="1"/>
          </p:cNvSpPr>
          <p:nvPr>
            <p:ph type="ftr" sz="quarter" idx="15"/>
          </p:nvPr>
        </p:nvSpPr>
        <p:spPr/>
        <p:txBody>
          <a:bodyPr/>
          <a:lstStyle/>
          <a:p>
            <a:r>
              <a:rPr lang="en-IN"/>
              <a:t>BY CA MADHUSUDAN AGARWAL</a:t>
            </a:r>
          </a:p>
        </p:txBody>
      </p:sp>
      <p:sp>
        <p:nvSpPr>
          <p:cNvPr id="15" name="Slide Number Placeholder 14">
            <a:extLst>
              <a:ext uri="{FF2B5EF4-FFF2-40B4-BE49-F238E27FC236}">
                <a16:creationId xmlns:a16="http://schemas.microsoft.com/office/drawing/2014/main" id="{831BF9AC-6D93-2C62-4DCA-DBD48765BAC5}"/>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5343877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onclusio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DD8D24-88B3-D4D5-4D33-225698C54E3E}"/>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BD35055-6D74-A348-4718-905599970CC5}"/>
              </a:ext>
            </a:extLst>
          </p:cNvPr>
          <p:cNvGrpSpPr/>
          <p:nvPr/>
        </p:nvGrpSpPr>
        <p:grpSpPr>
          <a:xfrm>
            <a:off x="-22275" y="-6922"/>
            <a:ext cx="12214275" cy="6888025"/>
            <a:chOff x="-22275" y="-6922"/>
            <a:chExt cx="12214275" cy="6888025"/>
          </a:xfrm>
        </p:grpSpPr>
        <p:sp>
          <p:nvSpPr>
            <p:cNvPr id="6" name="Rectangle 5">
              <a:extLst>
                <a:ext uri="{FF2B5EF4-FFF2-40B4-BE49-F238E27FC236}">
                  <a16:creationId xmlns:a16="http://schemas.microsoft.com/office/drawing/2014/main" id="{26C4D1BF-2265-9B4D-FEAA-1FD4A17B249F}"/>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D3D69BAF-14B6-1A1F-BBF0-F95A0950A281}"/>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36664D15-0667-8496-3D7B-C849F4439E7C}"/>
                </a:ext>
              </a:extLst>
            </p:cNvPr>
            <p:cNvSpPr/>
            <p:nvPr/>
          </p:nvSpPr>
          <p:spPr>
            <a:xfrm flipH="1">
              <a:off x="-9524" y="-6922"/>
              <a:ext cx="3836566" cy="6888025"/>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63DC6ADF-036F-62C6-3833-2B70F669FDCE}"/>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Autofit/>
          </a:bodyPr>
          <a:lstStyle>
            <a:lvl1pPr>
              <a:defRPr sz="6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256EAF4F-BB04-837F-1279-216965ED7950}"/>
              </a:ext>
            </a:extLst>
          </p:cNvPr>
          <p:cNvSpPr>
            <a:spLocks noGrp="1"/>
          </p:cNvSpPr>
          <p:nvPr>
            <p:ph type="dt" sz="half" idx="14"/>
          </p:nvPr>
        </p:nvSpPr>
        <p:spPr/>
        <p:txBody>
          <a:bodyPr/>
          <a:lstStyle/>
          <a:p>
            <a:fld id="{B33E3432-F862-49D4-98B8-8F6745A4734D}" type="datetime1">
              <a:rPr lang="en-IN" smtClean="0"/>
              <a:t>13-05-2025</a:t>
            </a:fld>
            <a:endParaRPr lang="en-IN"/>
          </a:p>
        </p:txBody>
      </p:sp>
      <p:sp>
        <p:nvSpPr>
          <p:cNvPr id="11" name="Footer Placeholder 10">
            <a:extLst>
              <a:ext uri="{FF2B5EF4-FFF2-40B4-BE49-F238E27FC236}">
                <a16:creationId xmlns:a16="http://schemas.microsoft.com/office/drawing/2014/main" id="{4F7E0F60-3E19-4B79-DA8B-83F675116A04}"/>
              </a:ext>
            </a:extLst>
          </p:cNvPr>
          <p:cNvSpPr>
            <a:spLocks noGrp="1"/>
          </p:cNvSpPr>
          <p:nvPr>
            <p:ph type="ftr" sz="quarter" idx="15"/>
          </p:nvPr>
        </p:nvSpPr>
        <p:spPr/>
        <p:txBody>
          <a:bodyPr/>
          <a:lstStyle/>
          <a:p>
            <a:r>
              <a:rPr lang="en-IN"/>
              <a:t>BY CA MADHUSUDAN AGARWAL</a:t>
            </a:r>
          </a:p>
        </p:txBody>
      </p:sp>
      <p:sp>
        <p:nvSpPr>
          <p:cNvPr id="12" name="Slide Number Placeholder 11">
            <a:extLst>
              <a:ext uri="{FF2B5EF4-FFF2-40B4-BE49-F238E27FC236}">
                <a16:creationId xmlns:a16="http://schemas.microsoft.com/office/drawing/2014/main" id="{44173F19-7D89-B9D2-9328-AA60462B18F4}"/>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51628073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57FD2F8C-7538-437A-8E4D-31F30CC11015}" type="datetime1">
              <a:rPr lang="en-IN" smtClean="0"/>
              <a:t>13-05-2025</a:t>
            </a:fld>
            <a:endParaRPr lang="en-IN"/>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41336397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Conclusion 2">
    <p:bg>
      <p:bgPr>
        <a:gradFill flip="none" rotWithShape="1">
          <a:gsLst>
            <a:gs pos="0">
              <a:schemeClr val="accent5"/>
            </a:gs>
            <a:gs pos="100000">
              <a:schemeClr val="accent2"/>
            </a:gs>
          </a:gsLst>
          <a:lin ang="14700000" scaled="0"/>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FBC045-0373-ACEC-D701-C29531DB3B4B}"/>
              </a:ext>
            </a:extLst>
          </p:cNvPr>
          <p:cNvSpPr/>
          <p:nvPr/>
        </p:nvSpPr>
        <p:spPr>
          <a:xfrm>
            <a:off x="0" y="0"/>
            <a:ext cx="12192000" cy="6858000"/>
          </a:xfrm>
          <a:prstGeom prst="rect">
            <a:avLst/>
          </a:prstGeom>
          <a:gradFill flip="none" rotWithShape="1">
            <a:gsLst>
              <a:gs pos="0">
                <a:schemeClr val="accent5">
                  <a:lumMod val="75000"/>
                </a:schemeClr>
              </a:gs>
              <a:gs pos="38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28661E70-41DE-F244-2F5E-1D22BCE828CF}"/>
              </a:ext>
            </a:extLst>
          </p:cNvPr>
          <p:cNvSpPr/>
          <p:nvPr/>
        </p:nvSpPr>
        <p:spPr>
          <a:xfrm>
            <a:off x="7693892" y="0"/>
            <a:ext cx="4498108" cy="6858000"/>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4318C905-89DD-DA9A-6CC9-8B2F0FD5CF6F}"/>
              </a:ext>
            </a:extLst>
          </p:cNvPr>
          <p:cNvSpPr/>
          <p:nvPr/>
        </p:nvSpPr>
        <p:spPr>
          <a:xfrm>
            <a:off x="0" y="0"/>
            <a:ext cx="5057929" cy="6017255"/>
          </a:xfrm>
          <a:prstGeom prst="rect">
            <a:avLst/>
          </a:prstGeom>
          <a:gradFill flip="none" rotWithShape="1">
            <a:gsLst>
              <a:gs pos="0">
                <a:schemeClr val="accent2">
                  <a:alpha val="52000"/>
                </a:schemeClr>
              </a:gs>
              <a:gs pos="32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9C0BC129-0E88-4149-ABD7-5DEC9BA7579B}" type="datetime1">
              <a:rPr lang="en-IN" smtClean="0"/>
              <a:t>13-05-2025</a:t>
            </a:fld>
            <a:endParaRPr lang="en-IN"/>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r>
              <a:rPr lang="en-IN"/>
              <a:t>BY CA MADHUSUDAN AGARWAL</a:t>
            </a:r>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2688388234"/>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790" y="6318504"/>
            <a:ext cx="1985546" cy="365125"/>
          </a:xfrm>
        </p:spPr>
        <p:txBody>
          <a:bodyPr/>
          <a:lstStyle/>
          <a:p>
            <a:r>
              <a:rPr lang="en-IN"/>
              <a:t>BY CA MADHUSUDAN AGARWAL</a:t>
            </a:r>
          </a:p>
        </p:txBody>
      </p:sp>
      <p:sp>
        <p:nvSpPr>
          <p:cNvPr id="3" name="Date Placeholder 2">
            <a:extLst>
              <a:ext uri="{FF2B5EF4-FFF2-40B4-BE49-F238E27FC236}">
                <a16:creationId xmlns:a16="http://schemas.microsoft.com/office/drawing/2014/main" id="{B5CB6283-106E-5562-53FE-7B43B21FA338}"/>
              </a:ext>
            </a:extLst>
          </p:cNvPr>
          <p:cNvSpPr>
            <a:spLocks noGrp="1"/>
          </p:cNvSpPr>
          <p:nvPr>
            <p:ph type="dt" sz="half" idx="15"/>
          </p:nvPr>
        </p:nvSpPr>
        <p:spPr>
          <a:xfrm>
            <a:off x="10198336" y="6318504"/>
            <a:ext cx="922246" cy="365760"/>
          </a:xfrm>
        </p:spPr>
        <p:txBody>
          <a:bodyPr/>
          <a:lstStyle/>
          <a:p>
            <a:fld id="{BE4E1690-C210-448F-A3C0-B19BA648AC51}" type="datetime1">
              <a:rPr lang="en-IN" smtClean="0"/>
              <a:t>13-05-2025</a:t>
            </a:fld>
            <a:endParaRPr lang="en-IN"/>
          </a:p>
        </p:txBody>
      </p:sp>
      <p:sp>
        <p:nvSpPr>
          <p:cNvPr id="5" name="Slide Number Placeholder 8">
            <a:extLst>
              <a:ext uri="{FF2B5EF4-FFF2-40B4-BE49-F238E27FC236}">
                <a16:creationId xmlns:a16="http://schemas.microsoft.com/office/drawing/2014/main" id="{0635BD84-CFC6-A3AD-28D1-51E58955357B}"/>
              </a:ext>
            </a:extLst>
          </p:cNvPr>
          <p:cNvSpPr>
            <a:spLocks noGrp="1"/>
          </p:cNvSpPr>
          <p:nvPr>
            <p:ph type="sldNum" sz="quarter" idx="17"/>
          </p:nvPr>
        </p:nvSpPr>
        <p:spPr>
          <a:xfrm>
            <a:off x="11120582"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4353191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318504"/>
            <a:ext cx="3337584" cy="365125"/>
          </a:xfrm>
        </p:spPr>
        <p:txBody>
          <a:bodyPr/>
          <a:lstStyle/>
          <a:p>
            <a:fld id="{C84BD89A-A71A-4356-9383-81643A843F84}" type="datetime1">
              <a:rPr lang="en-IN" smtClean="0"/>
              <a:t>13-05-2025</a:t>
            </a:fld>
            <a:endParaRPr lang="en-IN"/>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IN"/>
              <a:t>BY CA MADHUSUDAN AGARWAL</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484864" y="6318504"/>
            <a:ext cx="493776" cy="365760"/>
          </a:xfrm>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196455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noFill/>
        </p:spPr>
        <p:txBody>
          <a:bodyPr vert="horz" lIns="91440" tIns="45720" rIns="91440" bIns="45720" rtlCol="0">
            <a:normAutofit/>
          </a:bodyPr>
          <a:lstStyle>
            <a:lvl1pPr>
              <a:defRPr lang="en-US" dirty="0">
                <a:solidFill>
                  <a:schemeClr val="tx1"/>
                </a:solidFill>
              </a:defRPr>
            </a:lvl1pPr>
          </a:lstStyle>
          <a:p>
            <a:pPr marL="0" lvl="0" indent="0">
              <a:buNone/>
            </a:pPr>
            <a:r>
              <a:rPr lang="en-US"/>
              <a:t>Click icon to add picture</a:t>
            </a: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F99AEB3-A7D7-4E88-BD04-F13D46D888E7}" type="datetime1">
              <a:rPr lang="en-IN" smtClean="0"/>
              <a:t>13-05-2025</a:t>
            </a:fld>
            <a:endParaRPr lang="en-IN"/>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IN"/>
              <a:t>BY CA MADHUSUDAN AGARWAL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33067576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DCFBB"/>
          </a:solidFill>
          <a:ln/>
        </p:spPr>
      </p:sp>
      <p:sp>
        <p:nvSpPr>
          <p:cNvPr id="3" name="Shape 1"/>
          <p:cNvSpPr/>
          <p:nvPr/>
        </p:nvSpPr>
        <p:spPr>
          <a:xfrm>
            <a:off x="0" y="0"/>
            <a:ext cx="12192000" cy="6858000"/>
          </a:xfrm>
          <a:prstGeom prst="rect">
            <a:avLst/>
          </a:prstGeom>
          <a:solidFill>
            <a:srgbClr val="F2F2F2"/>
          </a:solidFill>
          <a:ln/>
        </p:spPr>
      </p:sp>
    </p:spTree>
    <p:extLst>
      <p:ext uri="{BB962C8B-B14F-4D97-AF65-F5344CB8AC3E}">
        <p14:creationId xmlns:p14="http://schemas.microsoft.com/office/powerpoint/2010/main" val="94927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12188952" cy="4492679"/>
          </a:xfrm>
          <a:blipFill dpi="0" rotWithShape="1">
            <a:blip r:embed="rId2" cstate="email">
              <a:alphaModFix amt="8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C11BA810-BCC4-4001-887B-4F085295BCFC}" type="datetime1">
              <a:rPr lang="en-IN" smtClean="0"/>
              <a:t>13-05-2025</a:t>
            </a:fld>
            <a:endParaRPr lang="en-IN"/>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IN"/>
              <a:t>BY CA MADHUSUDAN AGARWAL</a:t>
            </a:r>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8224549D-F124-4601-B378-36E2616B6037}" type="slidenum">
              <a:rPr lang="en-IN" smtClean="0"/>
              <a:t>‹#›</a:t>
            </a:fld>
            <a:endParaRPr lang="en-IN"/>
          </a:p>
        </p:txBody>
      </p:sp>
    </p:spTree>
    <p:extLst>
      <p:ext uri="{BB962C8B-B14F-4D97-AF65-F5344CB8AC3E}">
        <p14:creationId xmlns:p14="http://schemas.microsoft.com/office/powerpoint/2010/main" val="18955969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753A70D2-D6E4-4FBD-9CC3-887BF01604B2}" type="datetime1">
              <a:rPr lang="en-IN" smtClean="0"/>
              <a:t>13-05-2025</a:t>
            </a:fld>
            <a:endParaRPr lang="en-IN"/>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IN"/>
              <a:t>BY CA MADHUSUDAN AGARWAL</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8224549D-F124-4601-B378-36E2616B6037}" type="slidenum">
              <a:rPr lang="en-IN" smtClean="0"/>
              <a:t>‹#›</a:t>
            </a:fld>
            <a:endParaRPr lang="en-IN"/>
          </a:p>
        </p:txBody>
      </p:sp>
    </p:spTree>
    <p:extLst>
      <p:ext uri="{BB962C8B-B14F-4D97-AF65-F5344CB8AC3E}">
        <p14:creationId xmlns:p14="http://schemas.microsoft.com/office/powerpoint/2010/main" val="27616378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 id="2147483787" r:id="rId41"/>
    <p:sldLayoutId id="2147483788" r:id="rId42"/>
    <p:sldLayoutId id="2147483789" r:id="rId43"/>
    <p:sldLayoutId id="2147483790" r:id="rId44"/>
    <p:sldLayoutId id="2147483791" r:id="rId45"/>
    <p:sldLayoutId id="2147483792" r:id="rId46"/>
    <p:sldLayoutId id="2147483793" r:id="rId47"/>
    <p:sldLayoutId id="2147483794" r:id="rId48"/>
    <p:sldLayoutId id="2147483795" r:id="rId49"/>
    <p:sldLayoutId id="2147483796" r:id="rId50"/>
    <p:sldLayoutId id="2147483797" r:id="rId51"/>
    <p:sldLayoutId id="2147483798" r:id="rId52"/>
    <p:sldLayoutId id="2147483799" r:id="rId53"/>
    <p:sldLayoutId id="2147483800" r:id="rId54"/>
    <p:sldLayoutId id="2147483801" r:id="rId55"/>
    <p:sldLayoutId id="2147483802" r:id="rId56"/>
    <p:sldLayoutId id="2147483803" r:id="rId57"/>
    <p:sldLayoutId id="2147483804" r:id="rId58"/>
    <p:sldLayoutId id="2147483805" r:id="rId59"/>
    <p:sldLayoutId id="2147483806" r:id="rId60"/>
    <p:sldLayoutId id="2147483807" r:id="rId61"/>
    <p:sldLayoutId id="2147483808" r:id="rId62"/>
    <p:sldLayoutId id="2147483809" r:id="rId63"/>
    <p:sldLayoutId id="2147483810" r:id="rId64"/>
    <p:sldLayoutId id="2147483811" r:id="rId65"/>
    <p:sldLayoutId id="2147483812" r:id="rId66"/>
    <p:sldLayoutId id="2147483813" r:id="rId67"/>
    <p:sldLayoutId id="2147483814" r:id="rId68"/>
    <p:sldLayoutId id="2147483815" r:id="rId69"/>
    <p:sldLayoutId id="2147483816" r:id="rId70"/>
    <p:sldLayoutId id="2147483817" r:id="rId71"/>
    <p:sldLayoutId id="2147483818" r:id="rId72"/>
    <p:sldLayoutId id="2147483819" r:id="rId73"/>
    <p:sldLayoutId id="2147483820" r:id="rId74"/>
    <p:sldLayoutId id="2147483821" r:id="rId75"/>
    <p:sldLayoutId id="2147483822" r:id="rId76"/>
    <p:sldLayoutId id="2147483823" r:id="rId77"/>
    <p:sldLayoutId id="2147483824" r:id="rId78"/>
    <p:sldLayoutId id="2147483825" r:id="rId79"/>
    <p:sldLayoutId id="2147483826" r:id="rId80"/>
    <p:sldLayoutId id="2147483827" r:id="rId81"/>
    <p:sldLayoutId id="2147483828" r:id="rId82"/>
    <p:sldLayoutId id="2147483829" r:id="rId83"/>
    <p:sldLayoutId id="2147483830" r:id="rId84"/>
    <p:sldLayoutId id="2147483831" r:id="rId85"/>
    <p:sldLayoutId id="2147483833" r:id="rId86"/>
  </p:sldLayoutIdLst>
  <p:hf sldNum="0" hd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hyperlink" Target="https://indiankanoon.org/doc/959299/" TargetMode="External"/><Relationship Id="rId2" Type="http://schemas.openxmlformats.org/officeDocument/2006/relationships/hyperlink" Target="https://indiankanoon.org/doc/178809/" TargetMode="Externa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50" y="0"/>
            <a:ext cx="12192000" cy="6858000"/>
          </a:xfrm>
          <a:prstGeom prst="rect">
            <a:avLst/>
          </a:prstGeom>
          <a:solidFill>
            <a:schemeClr val="bg1">
              <a:alpha val="85000"/>
            </a:schemeClr>
          </a:solidFill>
          <a:ln/>
        </p:spPr>
        <p:txBody>
          <a:bodyPr/>
          <a:lstStyle/>
          <a:p>
            <a:endParaRPr lang="en-IN"/>
          </a:p>
        </p:txBody>
      </p:sp>
      <p:sp>
        <p:nvSpPr>
          <p:cNvPr id="4" name="Text 1"/>
          <p:cNvSpPr/>
          <p:nvPr/>
        </p:nvSpPr>
        <p:spPr>
          <a:xfrm>
            <a:off x="519825" y="1397120"/>
            <a:ext cx="10869018" cy="1630363"/>
          </a:xfrm>
          <a:prstGeom prst="rect">
            <a:avLst/>
          </a:prstGeom>
          <a:noFill/>
          <a:ln/>
        </p:spPr>
        <p:txBody>
          <a:bodyPr wrap="square" lIns="0" tIns="0" rIns="0" bIns="0" rtlCol="0" anchor="t"/>
          <a:lstStyle/>
          <a:p>
            <a:pPr algn="ctr">
              <a:lnSpc>
                <a:spcPts val="6416"/>
              </a:lnSpc>
            </a:pPr>
            <a:r>
              <a:rPr lang="en-US" sz="5125" b="1" dirty="0">
                <a:solidFill>
                  <a:srgbClr val="484237"/>
                </a:solidFill>
                <a:latin typeface="Gelasio Semi Bold" pitchFamily="34" charset="0"/>
                <a:ea typeface="Gelasio Semi Bold" pitchFamily="34" charset="-122"/>
                <a:cs typeface="Gelasio Semi Bold" pitchFamily="34" charset="-120"/>
              </a:rPr>
              <a:t>CASH TRANSACTIONS PROVISIONS AND PENALTIES</a:t>
            </a:r>
            <a:endParaRPr lang="en-US" sz="5125" b="1" dirty="0"/>
          </a:p>
        </p:txBody>
      </p:sp>
      <p:sp>
        <p:nvSpPr>
          <p:cNvPr id="5" name="Text 2"/>
          <p:cNvSpPr/>
          <p:nvPr/>
        </p:nvSpPr>
        <p:spPr>
          <a:xfrm>
            <a:off x="4945986" y="4276965"/>
            <a:ext cx="3304481" cy="295275"/>
          </a:xfrm>
          <a:prstGeom prst="rect">
            <a:avLst/>
          </a:prstGeom>
          <a:noFill/>
          <a:ln/>
        </p:spPr>
        <p:txBody>
          <a:bodyPr wrap="none" lIns="0" tIns="0" rIns="0" bIns="0" rtlCol="0" anchor="t"/>
          <a:lstStyle/>
          <a:p>
            <a:pPr>
              <a:lnSpc>
                <a:spcPts val="2292"/>
              </a:lnSpc>
            </a:pPr>
            <a:r>
              <a:rPr lang="en-US" sz="2400" b="1" dirty="0">
                <a:solidFill>
                  <a:srgbClr val="000000"/>
                </a:solidFill>
                <a:latin typeface="Book Antiqua" panose="02040602050305030304" pitchFamily="18" charset="0"/>
                <a:ea typeface="Gelasio Semi Bold" pitchFamily="34" charset="-122"/>
                <a:cs typeface="Gelasio Semi Bold" pitchFamily="34" charset="-120"/>
              </a:rPr>
              <a:t>By CA Madhusudan Agarwal</a:t>
            </a:r>
            <a:endParaRPr lang="en-US" sz="2400" b="1" dirty="0">
              <a:latin typeface="Book Antiqua" panose="0204060205030503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244" y="3171423"/>
            <a:ext cx="2579309" cy="2780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618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50541" y="653894"/>
            <a:ext cx="3657600" cy="1452562"/>
          </a:xfrm>
        </p:spPr>
        <p:txBody>
          <a:bodyPr>
            <a:normAutofit fontScale="90000"/>
          </a:bodyPr>
          <a:lstStyle/>
          <a:p>
            <a:r>
              <a:rPr lang="en-US" b="1" dirty="0"/>
              <a:t>Section 43(1) – Actual Cost for Capital Asset</a:t>
            </a:r>
            <a:br>
              <a:rPr lang="en-IN" b="1" dirty="0"/>
            </a:br>
            <a:endParaRPr lang="en-IN" dirty="0"/>
          </a:p>
        </p:txBody>
      </p:sp>
      <p:sp>
        <p:nvSpPr>
          <p:cNvPr id="5" name="Content Placeholder 4"/>
          <p:cNvSpPr>
            <a:spLocks noGrp="1"/>
          </p:cNvSpPr>
          <p:nvPr>
            <p:ph sz="quarter" idx="4294967295"/>
          </p:nvPr>
        </p:nvSpPr>
        <p:spPr>
          <a:xfrm>
            <a:off x="5630863" y="549275"/>
            <a:ext cx="6561137" cy="5759450"/>
          </a:xfrm>
        </p:spPr>
        <p:txBody>
          <a:bodyPr/>
          <a:lstStyle/>
          <a:p>
            <a:pPr marL="0" indent="0">
              <a:buNone/>
            </a:pPr>
            <a:r>
              <a:rPr lang="en-US" b="1" dirty="0">
                <a:solidFill>
                  <a:schemeClr val="tx2">
                    <a:lumMod val="75000"/>
                    <a:lumOff val="25000"/>
                  </a:schemeClr>
                </a:solidFill>
              </a:rPr>
              <a:t>Provision</a:t>
            </a:r>
            <a:endParaRPr lang="en-IN" sz="1600" b="1" dirty="0">
              <a:solidFill>
                <a:schemeClr val="tx2">
                  <a:lumMod val="75000"/>
                  <a:lumOff val="25000"/>
                </a:schemeClr>
              </a:solidFill>
            </a:endParaRPr>
          </a:p>
          <a:p>
            <a:pPr lvl="0"/>
            <a:r>
              <a:rPr lang="en-IN" dirty="0"/>
              <a:t>Cash payment exceeding ₹10,000 for purchase of </a:t>
            </a:r>
            <a:r>
              <a:rPr lang="en-IN" b="1" dirty="0"/>
              <a:t>capital assets</a:t>
            </a:r>
            <a:r>
              <a:rPr lang="en-IN" dirty="0"/>
              <a:t> is </a:t>
            </a:r>
            <a:r>
              <a:rPr lang="en-IN" b="1" dirty="0"/>
              <a:t>excluded</a:t>
            </a:r>
            <a:r>
              <a:rPr lang="en-IN" dirty="0"/>
              <a:t> from the cost.</a:t>
            </a:r>
            <a:endParaRPr lang="en-IN" sz="1600" dirty="0"/>
          </a:p>
          <a:p>
            <a:pPr lvl="0"/>
            <a:r>
              <a:rPr lang="en-IN" dirty="0"/>
              <a:t>Part payment in cash and part through bank – cash portion is excluded from the cost</a:t>
            </a:r>
            <a:endParaRPr lang="en-IN" sz="1600" dirty="0"/>
          </a:p>
          <a:p>
            <a:pPr lvl="1"/>
            <a:r>
              <a:rPr lang="en-IN" dirty="0"/>
              <a:t>Cash amount </a:t>
            </a:r>
            <a:r>
              <a:rPr lang="en-IN" b="1" dirty="0"/>
              <a:t>will not be considered</a:t>
            </a:r>
            <a:r>
              <a:rPr lang="en-IN" dirty="0"/>
              <a:t> for </a:t>
            </a:r>
            <a:r>
              <a:rPr lang="en-IN" b="1" dirty="0"/>
              <a:t>Depreciation</a:t>
            </a:r>
            <a:endParaRPr lang="en-IN" sz="1400" dirty="0"/>
          </a:p>
          <a:p>
            <a:pPr marL="0" indent="0">
              <a:buNone/>
            </a:pPr>
            <a:r>
              <a:rPr lang="en-IN" dirty="0"/>
              <a:t> </a:t>
            </a:r>
            <a:endParaRPr lang="en-IN" sz="1600" dirty="0"/>
          </a:p>
          <a:p>
            <a:pPr marL="0" indent="0">
              <a:buNone/>
            </a:pPr>
            <a:r>
              <a:rPr lang="en-IN" b="1" dirty="0">
                <a:solidFill>
                  <a:srgbClr val="FF0000"/>
                </a:solidFill>
              </a:rPr>
              <a:t>Penalty/Impact</a:t>
            </a:r>
            <a:endParaRPr lang="en-IN" dirty="0"/>
          </a:p>
          <a:p>
            <a:pPr marL="0" indent="0">
              <a:buNone/>
            </a:pPr>
            <a:r>
              <a:rPr lang="en-IN" dirty="0"/>
              <a:t>Reduced depreciation and tax benefit loss on such purchases.</a:t>
            </a:r>
            <a:endParaRPr lang="en-IN" sz="1600" dirty="0"/>
          </a:p>
          <a:p>
            <a:endParaRPr lang="en-IN" dirty="0"/>
          </a:p>
        </p:txBody>
      </p:sp>
      <p:sp>
        <p:nvSpPr>
          <p:cNvPr id="7" name="Footer Placeholder 6"/>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
        <p:nvSpPr>
          <p:cNvPr id="12" name="Rectangle 11"/>
          <p:cNvSpPr/>
          <p:nvPr/>
        </p:nvSpPr>
        <p:spPr>
          <a:xfrm>
            <a:off x="5630863" y="4474438"/>
            <a:ext cx="6096000" cy="1051570"/>
          </a:xfrm>
          <a:prstGeom prst="rect">
            <a:avLst/>
          </a:prstGeom>
        </p:spPr>
        <p:txBody>
          <a:bodyPr>
            <a:spAutoFit/>
          </a:bodyPr>
          <a:lstStyle/>
          <a:p>
            <a:pPr algn="just">
              <a:lnSpc>
                <a:spcPct val="115000"/>
              </a:lnSpc>
              <a:spcBef>
                <a:spcPts val="800"/>
              </a:spcBef>
              <a:spcAft>
                <a:spcPts val="400"/>
              </a:spcAft>
            </a:pPr>
            <a:r>
              <a:rPr lang="en-US" sz="2000" b="1" kern="100" dirty="0">
                <a:solidFill>
                  <a:srgbClr val="00B050"/>
                </a:solidFill>
                <a:latin typeface="Calibri" panose="020F0502020204030204" pitchFamily="34" charset="0"/>
                <a:ea typeface="Times New Roman" panose="02020603050405020304" pitchFamily="18" charset="0"/>
                <a:cs typeface="Calibri" panose="020F0502020204030204" pitchFamily="34" charset="0"/>
              </a:rPr>
              <a:t>Exceptions </a:t>
            </a:r>
            <a:endParaRPr lang="en-IN" sz="2000" b="1" kern="10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IN" dirty="0"/>
              <a:t>No specific exceptions in statute.</a:t>
            </a:r>
          </a:p>
          <a:p>
            <a:pPr marL="457200" lvl="0" indent="-457200">
              <a:buFont typeface="Arial" panose="020B0604020202020204" pitchFamily="34" charset="0"/>
              <a:buChar char="•"/>
            </a:pPr>
            <a:r>
              <a:rPr lang="en-IN" dirty="0"/>
              <a:t>Payments below ₹10,000 are allowed in cash.</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083" y="1887152"/>
            <a:ext cx="2795733" cy="4193600"/>
          </a:xfrm>
          <a:prstGeom prst="rect">
            <a:avLst/>
          </a:prstGeom>
        </p:spPr>
      </p:pic>
    </p:spTree>
    <p:extLst>
      <p:ext uri="{BB962C8B-B14F-4D97-AF65-F5344CB8AC3E}">
        <p14:creationId xmlns:p14="http://schemas.microsoft.com/office/powerpoint/2010/main" val="220094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03238"/>
            <a:ext cx="6858000" cy="1274762"/>
          </a:xfrm>
        </p:spPr>
        <p:txBody>
          <a:bodyPr>
            <a:normAutofit fontScale="90000"/>
          </a:bodyPr>
          <a:lstStyle/>
          <a:p>
            <a:r>
              <a:rPr lang="en-US" b="1" dirty="0"/>
              <a:t>Section 35AD – Deduction for Specified Business Expenditure</a:t>
            </a:r>
            <a:br>
              <a:rPr lang="en-IN" b="1" dirty="0"/>
            </a:br>
            <a:endParaRPr lang="en-IN" b="1" dirty="0"/>
          </a:p>
        </p:txBody>
      </p:sp>
      <p:sp>
        <p:nvSpPr>
          <p:cNvPr id="3" name="Content Placeholder 2"/>
          <p:cNvSpPr>
            <a:spLocks noGrp="1"/>
          </p:cNvSpPr>
          <p:nvPr>
            <p:ph sz="quarter" idx="4294967295"/>
          </p:nvPr>
        </p:nvSpPr>
        <p:spPr>
          <a:xfrm>
            <a:off x="0" y="1558814"/>
            <a:ext cx="6858000" cy="4116387"/>
          </a:xfrm>
        </p:spPr>
        <p:txBody>
          <a:bodyPr/>
          <a:lstStyle/>
          <a:p>
            <a:pPr marL="0" indent="0">
              <a:buNone/>
            </a:pPr>
            <a:r>
              <a:rPr lang="en-US" b="1" dirty="0">
                <a:solidFill>
                  <a:schemeClr val="tx2">
                    <a:lumMod val="75000"/>
                    <a:lumOff val="25000"/>
                  </a:schemeClr>
                </a:solidFill>
              </a:rPr>
              <a:t>Provision</a:t>
            </a:r>
            <a:endParaRPr lang="en-IN" b="1" dirty="0">
              <a:solidFill>
                <a:schemeClr val="tx2">
                  <a:lumMod val="75000"/>
                  <a:lumOff val="25000"/>
                </a:schemeClr>
              </a:solidFill>
            </a:endParaRPr>
          </a:p>
          <a:p>
            <a:pPr lvl="0"/>
            <a:r>
              <a:rPr lang="en-IN" dirty="0"/>
              <a:t>100% deduction available for capital expenditure in notified businesses.</a:t>
            </a:r>
          </a:p>
          <a:p>
            <a:pPr lvl="0"/>
            <a:r>
              <a:rPr lang="en-IN" dirty="0"/>
              <a:t>Cash payment exceeding ₹10,000 for capital assets is not allowed.</a:t>
            </a:r>
          </a:p>
          <a:p>
            <a:pPr marL="0" indent="0">
              <a:buNone/>
            </a:pPr>
            <a:r>
              <a:rPr lang="en-IN" b="1" dirty="0">
                <a:solidFill>
                  <a:srgbClr val="FF0000"/>
                </a:solidFill>
              </a:rPr>
              <a:t>Penalty/Impact </a:t>
            </a:r>
            <a:endParaRPr lang="en-IN" dirty="0">
              <a:solidFill>
                <a:srgbClr val="FF0000"/>
              </a:solidFill>
            </a:endParaRPr>
          </a:p>
          <a:p>
            <a:pPr marL="0" indent="0">
              <a:buNone/>
            </a:pPr>
            <a:r>
              <a:rPr lang="en-IN" dirty="0"/>
              <a:t>Expenditure disallowed, reducing available tax deduction.</a:t>
            </a:r>
          </a:p>
          <a:p>
            <a:endParaRPr lang="en-IN" dirty="0"/>
          </a:p>
        </p:txBody>
      </p:sp>
      <p:sp>
        <p:nvSpPr>
          <p:cNvPr id="5" name="Footer Placeholder 4"/>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pic>
        <p:nvPicPr>
          <p:cNvPr id="6" name="Picture 5"/>
          <p:cNvPicPr>
            <a:picLocks noChangeAspect="1"/>
          </p:cNvPicPr>
          <p:nvPr/>
        </p:nvPicPr>
        <p:blipFill>
          <a:blip r:embed="rId2"/>
          <a:stretch>
            <a:fillRect/>
          </a:stretch>
        </p:blipFill>
        <p:spPr>
          <a:xfrm>
            <a:off x="6858000" y="1778000"/>
            <a:ext cx="5194479" cy="2728647"/>
          </a:xfrm>
          <a:prstGeom prst="rect">
            <a:avLst/>
          </a:prstGeom>
        </p:spPr>
      </p:pic>
      <p:sp>
        <p:nvSpPr>
          <p:cNvPr id="7" name="Rectangle 6"/>
          <p:cNvSpPr/>
          <p:nvPr/>
        </p:nvSpPr>
        <p:spPr>
          <a:xfrm>
            <a:off x="0" y="4627260"/>
            <a:ext cx="6096000" cy="1605568"/>
          </a:xfrm>
          <a:prstGeom prst="rect">
            <a:avLst/>
          </a:prstGeom>
        </p:spPr>
        <p:txBody>
          <a:bodyPr>
            <a:spAutoFit/>
          </a:bodyPr>
          <a:lstStyle/>
          <a:p>
            <a:pPr algn="just">
              <a:lnSpc>
                <a:spcPct val="115000"/>
              </a:lnSpc>
              <a:spcBef>
                <a:spcPts val="800"/>
              </a:spcBef>
              <a:spcAft>
                <a:spcPts val="400"/>
              </a:spcAft>
            </a:pPr>
            <a:r>
              <a:rPr lang="en-US" sz="2000" b="1" kern="100" dirty="0">
                <a:solidFill>
                  <a:srgbClr val="00B050"/>
                </a:solidFill>
                <a:ea typeface="Times New Roman" panose="02020603050405020304" pitchFamily="18" charset="0"/>
                <a:cs typeface="Calibri" panose="020F0502020204030204" pitchFamily="34" charset="0"/>
              </a:rPr>
              <a:t>Exceptions</a:t>
            </a:r>
            <a:endParaRPr lang="en-IN" sz="2000" b="1" kern="100" dirty="0">
              <a:solidFill>
                <a:srgbClr val="2F5496"/>
              </a:solidFill>
              <a:ea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dirty="0">
                <a:ea typeface="Times New Roman" panose="02020603050405020304" pitchFamily="18" charset="0"/>
              </a:rPr>
              <a:t>No deduction for cash payments exceeding ₹10,000 toward capital expenditure.</a:t>
            </a:r>
            <a:endParaRPr lang="en-IN" sz="1600" dirty="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dirty="0">
                <a:ea typeface="Times New Roman" panose="02020603050405020304" pitchFamily="18" charset="0"/>
              </a:rPr>
              <a:t>No exceptions – all such payments must be via non-cash modes to claim deduction.</a:t>
            </a:r>
            <a:endParaRPr lang="en-IN" sz="1600" dirty="0">
              <a:ea typeface="Times New Roman" panose="02020603050405020304" pitchFamily="18" charset="0"/>
            </a:endParaRPr>
          </a:p>
        </p:txBody>
      </p:sp>
    </p:spTree>
    <p:extLst>
      <p:ext uri="{BB962C8B-B14F-4D97-AF65-F5344CB8AC3E}">
        <p14:creationId xmlns:p14="http://schemas.microsoft.com/office/powerpoint/2010/main" val="28047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0706" y="3487224"/>
            <a:ext cx="2954338" cy="2008188"/>
          </a:xfrm>
        </p:spPr>
        <p:txBody>
          <a:bodyPr>
            <a:normAutofit fontScale="90000"/>
          </a:bodyPr>
          <a:lstStyle/>
          <a:p>
            <a:r>
              <a:rPr lang="en-US" sz="2800" b="1" dirty="0"/>
              <a:t>Section 269SS – Restriction on Taking/Accepting Loans or Deposits in Cash</a:t>
            </a:r>
            <a:br>
              <a:rPr lang="en-IN" sz="2800" b="1" dirty="0"/>
            </a:br>
            <a:endParaRPr lang="en-IN" sz="2800" b="1" dirty="0"/>
          </a:p>
        </p:txBody>
      </p:sp>
      <p:sp>
        <p:nvSpPr>
          <p:cNvPr id="3" name="Content Placeholder 2"/>
          <p:cNvSpPr>
            <a:spLocks noGrp="1"/>
          </p:cNvSpPr>
          <p:nvPr>
            <p:ph sz="quarter" idx="4294967295"/>
          </p:nvPr>
        </p:nvSpPr>
        <p:spPr>
          <a:xfrm>
            <a:off x="4095750" y="3244850"/>
            <a:ext cx="7824787" cy="3440113"/>
          </a:xfrm>
        </p:spPr>
        <p:txBody>
          <a:bodyPr>
            <a:noAutofit/>
          </a:bodyPr>
          <a:lstStyle/>
          <a:p>
            <a:pPr marL="0" indent="0">
              <a:buNone/>
            </a:pPr>
            <a:r>
              <a:rPr lang="en-US" sz="2000" b="1" dirty="0">
                <a:solidFill>
                  <a:schemeClr val="tx2">
                    <a:lumMod val="75000"/>
                    <a:lumOff val="25000"/>
                  </a:schemeClr>
                </a:solidFill>
              </a:rPr>
              <a:t>Provision</a:t>
            </a:r>
            <a:endParaRPr lang="en-IN" sz="2000" b="1" dirty="0">
              <a:solidFill>
                <a:schemeClr val="tx2">
                  <a:lumMod val="75000"/>
                  <a:lumOff val="25000"/>
                </a:schemeClr>
              </a:solidFill>
            </a:endParaRPr>
          </a:p>
          <a:p>
            <a:pPr lvl="0"/>
            <a:r>
              <a:rPr lang="en-IN" sz="1600" dirty="0"/>
              <a:t>Applies to loans, deposits, or any specified sum.</a:t>
            </a:r>
          </a:p>
          <a:p>
            <a:pPr lvl="0"/>
            <a:r>
              <a:rPr lang="en-IN" sz="1600" dirty="0"/>
              <a:t>No person can accept loans or deposits or specified sum of ₹20,000 or more in cash.</a:t>
            </a:r>
          </a:p>
          <a:p>
            <a:pPr lvl="0"/>
            <a:r>
              <a:rPr lang="en-IN" sz="1600" dirty="0"/>
              <a:t>Must be accepted only via account payee cheque, draft, or electronic modes.</a:t>
            </a:r>
          </a:p>
          <a:p>
            <a:pPr lvl="0"/>
            <a:r>
              <a:rPr lang="en-IN" sz="1600" dirty="0"/>
              <a:t>"specified sum" means any sum of money receivable, whether as advance or otherwise, in relation to transfer of an immovable property, whether or not the transfer takes place</a:t>
            </a:r>
          </a:p>
          <a:p>
            <a:pPr lvl="0"/>
            <a:r>
              <a:rPr lang="en-IN" sz="1600" dirty="0"/>
              <a:t>Restriction purchase of land and building</a:t>
            </a:r>
          </a:p>
          <a:p>
            <a:endParaRPr lang="en-IN" sz="2000" dirty="0"/>
          </a:p>
        </p:txBody>
      </p:sp>
      <p:sp>
        <p:nvSpPr>
          <p:cNvPr id="5" name="Footer Placeholder 4"/>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476" y="0"/>
            <a:ext cx="8351048" cy="2937227"/>
          </a:xfrm>
          <a:prstGeom prst="rect">
            <a:avLst/>
          </a:prstGeom>
        </p:spPr>
      </p:pic>
    </p:spTree>
    <p:extLst>
      <p:ext uri="{BB962C8B-B14F-4D97-AF65-F5344CB8AC3E}">
        <p14:creationId xmlns:p14="http://schemas.microsoft.com/office/powerpoint/2010/main" val="81573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639" y="777926"/>
            <a:ext cx="11062953" cy="830997"/>
          </a:xfrm>
          <a:prstGeom prst="rect">
            <a:avLst/>
          </a:prstGeom>
        </p:spPr>
        <p:txBody>
          <a:bodyPr wrap="square">
            <a:spAutoFit/>
          </a:bodyPr>
          <a:lstStyle/>
          <a:p>
            <a:pPr algn="ctr"/>
            <a:r>
              <a:rPr lang="en-US" sz="2400" b="1" dirty="0"/>
              <a:t>Section 269SS – Restriction on Taking/Accepting Loans or Deposits in Cash</a:t>
            </a:r>
            <a:endParaRPr lang="en-IN" sz="2400" b="1" dirty="0"/>
          </a:p>
        </p:txBody>
      </p:sp>
      <p:sp>
        <p:nvSpPr>
          <p:cNvPr id="6" name="Rectangle 5"/>
          <p:cNvSpPr/>
          <p:nvPr/>
        </p:nvSpPr>
        <p:spPr>
          <a:xfrm>
            <a:off x="656823" y="2490364"/>
            <a:ext cx="10380372" cy="3159839"/>
          </a:xfrm>
          <a:prstGeom prst="rect">
            <a:avLst/>
          </a:prstGeom>
        </p:spPr>
        <p:txBody>
          <a:bodyPr wrap="square">
            <a:spAutoFit/>
          </a:bodyPr>
          <a:lstStyle/>
          <a:p>
            <a:pPr algn="just">
              <a:lnSpc>
                <a:spcPct val="115000"/>
              </a:lnSpc>
              <a:spcBef>
                <a:spcPts val="800"/>
              </a:spcBef>
              <a:spcAft>
                <a:spcPts val="400"/>
              </a:spcAft>
            </a:pPr>
            <a:endParaRPr lang="en-US" sz="2000" b="1" kern="100" dirty="0">
              <a:solidFill>
                <a:srgbClr val="00B050"/>
              </a:solidFill>
              <a:ea typeface="Times New Roman" panose="02020603050405020304" pitchFamily="18" charset="0"/>
              <a:cs typeface="Calibri" panose="020F0502020204030204" pitchFamily="34" charset="0"/>
            </a:endParaRPr>
          </a:p>
          <a:p>
            <a:pPr algn="just">
              <a:lnSpc>
                <a:spcPct val="115000"/>
              </a:lnSpc>
              <a:spcBef>
                <a:spcPts val="800"/>
              </a:spcBef>
              <a:spcAft>
                <a:spcPts val="400"/>
              </a:spcAft>
            </a:pPr>
            <a:r>
              <a:rPr lang="en-US" sz="2000" b="1" kern="100" dirty="0">
                <a:solidFill>
                  <a:srgbClr val="00B050"/>
                </a:solidFill>
                <a:ea typeface="Times New Roman" panose="02020603050405020304" pitchFamily="18" charset="0"/>
                <a:cs typeface="Calibri" panose="020F0502020204030204" pitchFamily="34" charset="0"/>
              </a:rPr>
              <a:t>Exceptions</a:t>
            </a:r>
            <a:endParaRPr lang="en-IN" sz="2000" b="1" kern="100" dirty="0">
              <a:solidFill>
                <a:srgbClr val="2F5496"/>
              </a:solidFill>
              <a:ea typeface="Times New Roman" panose="02020603050405020304" pitchFamily="18" charset="0"/>
              <a:cs typeface="Times New Roman" panose="02020603050405020304" pitchFamily="18" charset="0"/>
            </a:endParaRPr>
          </a:p>
          <a:p>
            <a:pPr marL="457200" algn="just"/>
            <a:r>
              <a:rPr lang="en-IN" sz="2000" dirty="0">
                <a:ea typeface="Times New Roman" panose="02020603050405020304" pitchFamily="18" charset="0"/>
              </a:rPr>
              <a:t>(Applies to restriction on accepting loans/deposits of ₹20,000 or more in cash)</a:t>
            </a:r>
            <a:endParaRPr lang="en-IN" dirty="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000" dirty="0">
                <a:ea typeface="Times New Roman" panose="02020603050405020304" pitchFamily="18" charset="0"/>
              </a:rPr>
              <a:t>Transactions with government, banking company, cooperative bank, or public financial institution.</a:t>
            </a:r>
            <a:endParaRPr lang="en-IN" dirty="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000" dirty="0">
                <a:ea typeface="Times New Roman" panose="02020603050405020304" pitchFamily="18" charset="0"/>
              </a:rPr>
              <a:t>Partners and firm (loan/advance from partner to firm and vice versa – judicially accepted in some cases).</a:t>
            </a:r>
            <a:endParaRPr lang="en-IN" dirty="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000" dirty="0">
                <a:ea typeface="Times New Roman" panose="02020603050405020304" pitchFamily="18" charset="0"/>
              </a:rPr>
              <a:t>Agricultural income if not taxable.</a:t>
            </a:r>
            <a:endParaRPr lang="en-IN" dirty="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000" dirty="0">
                <a:ea typeface="Times New Roman" panose="02020603050405020304" pitchFamily="18" charset="0"/>
              </a:rPr>
              <a:t>Transactions between relatives not always exempt — only if not treated as loan/deposit.</a:t>
            </a:r>
            <a:endParaRPr lang="en-IN" dirty="0">
              <a:effectLst/>
              <a:ea typeface="Times New Roman" panose="02020603050405020304" pitchFamily="18" charset="0"/>
            </a:endParaRPr>
          </a:p>
        </p:txBody>
      </p:sp>
      <p:sp>
        <p:nvSpPr>
          <p:cNvPr id="7" name="Footer Placeholder 6"/>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
        <p:nvSpPr>
          <p:cNvPr id="2" name="Rectangle 1"/>
          <p:cNvSpPr/>
          <p:nvPr/>
        </p:nvSpPr>
        <p:spPr>
          <a:xfrm>
            <a:off x="656823" y="1822317"/>
            <a:ext cx="9161171" cy="815608"/>
          </a:xfrm>
          <a:prstGeom prst="rect">
            <a:avLst/>
          </a:prstGeom>
        </p:spPr>
        <p:txBody>
          <a:bodyPr wrap="square">
            <a:spAutoFit/>
          </a:bodyPr>
          <a:lstStyle/>
          <a:p>
            <a:r>
              <a:rPr lang="en-IN" b="1" dirty="0">
                <a:solidFill>
                  <a:srgbClr val="FF0000"/>
                </a:solidFill>
              </a:rPr>
              <a:t>Penalty/Impact</a:t>
            </a:r>
          </a:p>
          <a:p>
            <a:endParaRPr lang="en-IN" sz="1100" dirty="0"/>
          </a:p>
          <a:p>
            <a:r>
              <a:rPr lang="en-US" dirty="0"/>
              <a:t>(Section 271D)</a:t>
            </a:r>
            <a:r>
              <a:rPr lang="en-IN" dirty="0"/>
              <a:t> 100% of the amount accepted in contravention </a:t>
            </a:r>
          </a:p>
        </p:txBody>
      </p:sp>
    </p:spTree>
    <p:extLst>
      <p:ext uri="{BB962C8B-B14F-4D97-AF65-F5344CB8AC3E}">
        <p14:creationId xmlns:p14="http://schemas.microsoft.com/office/powerpoint/2010/main" val="302785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308" y="401272"/>
            <a:ext cx="10805374" cy="400110"/>
          </a:xfrm>
          <a:prstGeom prst="rect">
            <a:avLst/>
          </a:prstGeom>
        </p:spPr>
        <p:txBody>
          <a:bodyPr wrap="square">
            <a:spAutoFit/>
          </a:bodyPr>
          <a:lstStyle/>
          <a:p>
            <a:pPr marL="457200" algn="ctr"/>
            <a:r>
              <a:rPr lang="en-US" sz="2000" b="1" dirty="0">
                <a:solidFill>
                  <a:schemeClr val="tx1">
                    <a:lumMod val="90000"/>
                    <a:lumOff val="10000"/>
                  </a:schemeClr>
                </a:solidFill>
                <a:latin typeface="Calibri" panose="020F0502020204030204" pitchFamily="34" charset="0"/>
                <a:ea typeface="Times New Roman" panose="02020603050405020304" pitchFamily="18" charset="0"/>
              </a:rPr>
              <a:t>Section 269SS – Restriction on Taking/Accepting Loans or Deposits in Cash</a:t>
            </a:r>
            <a:endParaRPr lang="en-IN" b="1"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078894" y="854260"/>
            <a:ext cx="1858202" cy="426079"/>
          </a:xfrm>
          <a:prstGeom prst="rect">
            <a:avLst/>
          </a:prstGeom>
        </p:spPr>
        <p:txBody>
          <a:bodyPr wrap="none">
            <a:spAutoFit/>
          </a:bodyPr>
          <a:lstStyle/>
          <a:p>
            <a:pPr algn="ctr">
              <a:lnSpc>
                <a:spcPct val="115000"/>
              </a:lnSpc>
              <a:spcAft>
                <a:spcPts val="800"/>
              </a:spcAft>
            </a:pPr>
            <a:r>
              <a:rPr lang="en-US" sz="2000" b="1" kern="100" dirty="0">
                <a:latin typeface="Palatino Linotype" panose="02040502050505030304" pitchFamily="18" charset="0"/>
                <a:ea typeface="Calibri" panose="020F0502020204030204" pitchFamily="34" charset="0"/>
                <a:cs typeface="Calibri" panose="020F0502020204030204" pitchFamily="34" charset="0"/>
              </a:rPr>
              <a:t>CASE STUDY</a:t>
            </a:r>
            <a:endParaRPr lang="en-IN" b="1" kern="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886949" y="1359186"/>
            <a:ext cx="6096000" cy="646331"/>
          </a:xfrm>
          <a:prstGeom prst="rect">
            <a:avLst/>
          </a:prstGeom>
        </p:spPr>
        <p:txBody>
          <a:bodyPr>
            <a:spAutoFit/>
          </a:bodyPr>
          <a:lstStyle/>
          <a:p>
            <a:r>
              <a:rPr lang="en-US" b="1" dirty="0">
                <a:solidFill>
                  <a:srgbClr val="00B050"/>
                </a:solidFill>
                <a:latin typeface="Calibri" panose="020F0502020204030204" pitchFamily="34" charset="0"/>
                <a:ea typeface="Times New Roman" panose="02020603050405020304" pitchFamily="18" charset="0"/>
              </a:rPr>
              <a:t>Sri Nikhil </a:t>
            </a:r>
            <a:r>
              <a:rPr lang="en-US" b="1" dirty="0" err="1">
                <a:solidFill>
                  <a:srgbClr val="00B050"/>
                </a:solidFill>
                <a:latin typeface="Calibri" panose="020F0502020204030204" pitchFamily="34" charset="0"/>
                <a:ea typeface="Times New Roman" panose="02020603050405020304" pitchFamily="18" charset="0"/>
              </a:rPr>
              <a:t>Banik</a:t>
            </a:r>
            <a:r>
              <a:rPr lang="en-US" b="1" dirty="0">
                <a:solidFill>
                  <a:srgbClr val="00B050"/>
                </a:solidFill>
                <a:latin typeface="Calibri" panose="020F0502020204030204" pitchFamily="34" charset="0"/>
                <a:ea typeface="Times New Roman" panose="02020603050405020304" pitchFamily="18" charset="0"/>
              </a:rPr>
              <a:t> </a:t>
            </a:r>
            <a:r>
              <a:rPr lang="en-US" b="1" dirty="0" err="1">
                <a:solidFill>
                  <a:srgbClr val="00B050"/>
                </a:solidFill>
                <a:latin typeface="Calibri" panose="020F0502020204030204" pitchFamily="34" charset="0"/>
                <a:ea typeface="Times New Roman" panose="02020603050405020304" pitchFamily="18" charset="0"/>
              </a:rPr>
              <a:t>Mazumder</a:t>
            </a:r>
            <a:r>
              <a:rPr lang="en-US" b="1" dirty="0">
                <a:solidFill>
                  <a:srgbClr val="00B050"/>
                </a:solidFill>
                <a:latin typeface="Calibri" panose="020F0502020204030204" pitchFamily="34" charset="0"/>
                <a:ea typeface="Times New Roman" panose="02020603050405020304" pitchFamily="18" charset="0"/>
              </a:rPr>
              <a:t> Vs. JCIT (ITAT Kolkata)</a:t>
            </a:r>
            <a:br>
              <a:rPr lang="en-US" b="1" dirty="0">
                <a:solidFill>
                  <a:srgbClr val="00B050"/>
                </a:solidFill>
                <a:latin typeface="Calibri" panose="020F0502020204030204" pitchFamily="34" charset="0"/>
                <a:ea typeface="Times New Roman" panose="02020603050405020304" pitchFamily="18" charset="0"/>
              </a:rPr>
            </a:br>
            <a:endParaRPr lang="en-IN" b="1" dirty="0"/>
          </a:p>
        </p:txBody>
      </p:sp>
      <p:sp>
        <p:nvSpPr>
          <p:cNvPr id="5" name="Rectangle 4"/>
          <p:cNvSpPr/>
          <p:nvPr/>
        </p:nvSpPr>
        <p:spPr>
          <a:xfrm>
            <a:off x="824248" y="1627570"/>
            <a:ext cx="10908405" cy="4524315"/>
          </a:xfrm>
          <a:prstGeom prst="rect">
            <a:avLst/>
          </a:prstGeom>
        </p:spPr>
        <p:txBody>
          <a:bodyPr wrap="square">
            <a:spAutoFit/>
          </a:bodyPr>
          <a:lstStyle/>
          <a:p>
            <a:pPr lvl="0" algn="just">
              <a:buSzPts val="1000"/>
              <a:tabLst>
                <a:tab pos="457200" algn="l"/>
              </a:tabLst>
            </a:pPr>
            <a:endParaRPr lang="en-US" dirty="0">
              <a:latin typeface="Calibri" panose="020F0502020204030204" pitchFamily="34" charset="0"/>
              <a:ea typeface="Times New Roman" panose="02020603050405020304" pitchFamily="18" charset="0"/>
            </a:endParaRPr>
          </a:p>
          <a:p>
            <a:pPr lvl="0" algn="just">
              <a:buSzPts val="1000"/>
              <a:tabLst>
                <a:tab pos="457200" algn="l"/>
              </a:tabLst>
            </a:pPr>
            <a:r>
              <a:rPr lang="en-US" dirty="0">
                <a:latin typeface="Calibri" panose="020F0502020204030204" pitchFamily="34" charset="0"/>
                <a:ea typeface="Times New Roman" panose="02020603050405020304" pitchFamily="18" charset="0"/>
              </a:rPr>
              <a:t>We have given a careful consideration to the rival submissions, and perused the materials available on record, we note that </a:t>
            </a:r>
            <a:r>
              <a:rPr lang="en-US" dirty="0" err="1">
                <a:latin typeface="Calibri" panose="020F0502020204030204" pitchFamily="34" charset="0"/>
                <a:ea typeface="Times New Roman" panose="02020603050405020304" pitchFamily="18" charset="0"/>
              </a:rPr>
              <a:t>assessee</a:t>
            </a:r>
            <a:r>
              <a:rPr lang="en-US" dirty="0">
                <a:latin typeface="Calibri" panose="020F0502020204030204" pitchFamily="34" charset="0"/>
                <a:ea typeface="Times New Roman" panose="02020603050405020304" pitchFamily="18" charset="0"/>
              </a:rPr>
              <a:t> had accepted the </a:t>
            </a:r>
            <a:r>
              <a:rPr lang="en-US" b="1" dirty="0">
                <a:latin typeface="Calibri" panose="020F0502020204030204" pitchFamily="34" charset="0"/>
                <a:ea typeface="Times New Roman" panose="02020603050405020304" pitchFamily="18" charset="0"/>
              </a:rPr>
              <a:t>loan in cash of </a:t>
            </a:r>
            <a:r>
              <a:rPr lang="en-US" b="1" dirty="0" err="1">
                <a:latin typeface="Calibri" panose="020F0502020204030204" pitchFamily="34" charset="0"/>
                <a:ea typeface="Times New Roman" panose="02020603050405020304" pitchFamily="18" charset="0"/>
              </a:rPr>
              <a:t>Rs</a:t>
            </a:r>
            <a:r>
              <a:rPr lang="en-US" b="1" dirty="0">
                <a:latin typeface="Calibri" panose="020F0502020204030204" pitchFamily="34" charset="0"/>
                <a:ea typeface="Times New Roman" panose="02020603050405020304" pitchFamily="18" charset="0"/>
              </a:rPr>
              <a:t>. 4,00,000/- from Shri </a:t>
            </a:r>
            <a:r>
              <a:rPr lang="en-US" b="1" dirty="0" err="1">
                <a:latin typeface="Calibri" panose="020F0502020204030204" pitchFamily="34" charset="0"/>
                <a:ea typeface="Times New Roman" panose="02020603050405020304" pitchFamily="18" charset="0"/>
              </a:rPr>
              <a:t>Mithun</a:t>
            </a:r>
            <a:r>
              <a:rPr lang="en-US" b="1" dirty="0">
                <a:latin typeface="Calibri" panose="020F0502020204030204" pitchFamily="34" charset="0"/>
                <a:ea typeface="Times New Roman" panose="02020603050405020304" pitchFamily="18" charset="0"/>
              </a:rPr>
              <a:t> </a:t>
            </a:r>
            <a:r>
              <a:rPr lang="en-US" b="1" dirty="0" err="1">
                <a:latin typeface="Calibri" panose="020F0502020204030204" pitchFamily="34" charset="0"/>
                <a:ea typeface="Times New Roman" panose="02020603050405020304" pitchFamily="18" charset="0"/>
              </a:rPr>
              <a:t>Banik</a:t>
            </a:r>
            <a:r>
              <a:rPr lang="en-US" b="1" dirty="0">
                <a:latin typeface="Calibri" panose="020F0502020204030204" pitchFamily="34" charset="0"/>
                <a:ea typeface="Times New Roman" panose="02020603050405020304" pitchFamily="18" charset="0"/>
              </a:rPr>
              <a:t> </a:t>
            </a:r>
            <a:r>
              <a:rPr lang="en-US" b="1" dirty="0" err="1">
                <a:latin typeface="Calibri" panose="020F0502020204030204" pitchFamily="34" charset="0"/>
                <a:ea typeface="Times New Roman" panose="02020603050405020304" pitchFamily="18" charset="0"/>
              </a:rPr>
              <a:t>Mazumder</a:t>
            </a:r>
            <a:r>
              <a:rPr lang="en-US" dirty="0">
                <a:latin typeface="Calibri" panose="020F0502020204030204" pitchFamily="34" charset="0"/>
                <a:ea typeface="Times New Roman" panose="02020603050405020304" pitchFamily="18" charset="0"/>
              </a:rPr>
              <a:t>, (son of the </a:t>
            </a:r>
            <a:r>
              <a:rPr lang="en-US" dirty="0" err="1">
                <a:latin typeface="Calibri" panose="020F0502020204030204" pitchFamily="34" charset="0"/>
                <a:ea typeface="Times New Roman" panose="02020603050405020304" pitchFamily="18" charset="0"/>
              </a:rPr>
              <a:t>assessee</a:t>
            </a:r>
            <a:r>
              <a:rPr lang="en-US" dirty="0">
                <a:latin typeface="Calibri" panose="020F0502020204030204" pitchFamily="34" charset="0"/>
                <a:ea typeface="Times New Roman" panose="02020603050405020304" pitchFamily="18" charset="0"/>
              </a:rPr>
              <a:t>) and </a:t>
            </a:r>
            <a:r>
              <a:rPr lang="en-US" b="1" dirty="0">
                <a:latin typeface="Calibri" panose="020F0502020204030204" pitchFamily="34" charset="0"/>
                <a:ea typeface="Times New Roman" panose="02020603050405020304" pitchFamily="18" charset="0"/>
              </a:rPr>
              <a:t>repaid </a:t>
            </a:r>
            <a:r>
              <a:rPr lang="en-US" b="1" dirty="0" err="1">
                <a:latin typeface="Calibri" panose="020F0502020204030204" pitchFamily="34" charset="0"/>
                <a:ea typeface="Times New Roman" panose="02020603050405020304" pitchFamily="18" charset="0"/>
              </a:rPr>
              <a:t>Rs</a:t>
            </a:r>
            <a:r>
              <a:rPr lang="en-US" b="1" dirty="0">
                <a:latin typeface="Calibri" panose="020F0502020204030204" pitchFamily="34" charset="0"/>
                <a:ea typeface="Times New Roman" panose="02020603050405020304" pitchFamily="18" charset="0"/>
              </a:rPr>
              <a:t>. 1,50,000/-. </a:t>
            </a:r>
            <a:r>
              <a:rPr lang="en-US" dirty="0">
                <a:latin typeface="Calibri" panose="020F0502020204030204" pitchFamily="34" charset="0"/>
                <a:ea typeface="Times New Roman" panose="02020603050405020304" pitchFamily="18" charset="0"/>
              </a:rPr>
              <a:t>Assessee repaid loan to his another son Sri </a:t>
            </a:r>
            <a:r>
              <a:rPr lang="en-US" dirty="0" err="1">
                <a:latin typeface="Calibri" panose="020F0502020204030204" pitchFamily="34" charset="0"/>
                <a:ea typeface="Times New Roman" panose="02020603050405020304" pitchFamily="18" charset="0"/>
              </a:rPr>
              <a:t>Indranil</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Banik</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Mazumder</a:t>
            </a:r>
            <a:r>
              <a:rPr lang="en-US" dirty="0">
                <a:latin typeface="Calibri" panose="020F0502020204030204" pitchFamily="34" charset="0"/>
                <a:ea typeface="Times New Roman" panose="02020603050405020304" pitchFamily="18" charset="0"/>
              </a:rPr>
              <a:t> at </a:t>
            </a:r>
            <a:r>
              <a:rPr lang="en-US" dirty="0" err="1">
                <a:latin typeface="Calibri" panose="020F0502020204030204" pitchFamily="34" charset="0"/>
                <a:ea typeface="Times New Roman" panose="02020603050405020304" pitchFamily="18" charset="0"/>
              </a:rPr>
              <a:t>Rs</a:t>
            </a:r>
            <a:r>
              <a:rPr lang="en-US" dirty="0">
                <a:latin typeface="Calibri" panose="020F0502020204030204" pitchFamily="34" charset="0"/>
                <a:ea typeface="Times New Roman" panose="02020603050405020304" pitchFamily="18" charset="0"/>
              </a:rPr>
              <a:t>. 2,25,098/- and also repaid loan to his wife Smt. Sandhya </a:t>
            </a:r>
            <a:r>
              <a:rPr lang="en-US" dirty="0" err="1">
                <a:latin typeface="Calibri" panose="020F0502020204030204" pitchFamily="34" charset="0"/>
                <a:ea typeface="Times New Roman" panose="02020603050405020304" pitchFamily="18" charset="0"/>
              </a:rPr>
              <a:t>Banik</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Mazumder</a:t>
            </a:r>
            <a:r>
              <a:rPr lang="en-US" dirty="0">
                <a:latin typeface="Calibri" panose="020F0502020204030204" pitchFamily="34" charset="0"/>
                <a:ea typeface="Times New Roman" panose="02020603050405020304" pitchFamily="18" charset="0"/>
              </a:rPr>
              <a:t> at </a:t>
            </a:r>
            <a:r>
              <a:rPr lang="en-US" dirty="0" err="1">
                <a:latin typeface="Calibri" panose="020F0502020204030204" pitchFamily="34" charset="0"/>
                <a:ea typeface="Times New Roman" panose="02020603050405020304" pitchFamily="18" charset="0"/>
              </a:rPr>
              <a:t>Rs</a:t>
            </a:r>
            <a:r>
              <a:rPr lang="en-US" dirty="0">
                <a:latin typeface="Calibri" panose="020F0502020204030204" pitchFamily="34" charset="0"/>
                <a:ea typeface="Times New Roman" panose="02020603050405020304" pitchFamily="18" charset="0"/>
              </a:rPr>
              <a:t>. 54,928/. All these transactions are between husband and wife, and between father and son, being close relative of one family. We also note that </a:t>
            </a:r>
            <a:r>
              <a:rPr lang="en-US" dirty="0" err="1">
                <a:latin typeface="Calibri" panose="020F0502020204030204" pitchFamily="34" charset="0"/>
                <a:ea typeface="Times New Roman" panose="02020603050405020304" pitchFamily="18" charset="0"/>
              </a:rPr>
              <a:t>assessee</a:t>
            </a:r>
            <a:r>
              <a:rPr lang="en-US" dirty="0">
                <a:latin typeface="Calibri" panose="020F0502020204030204" pitchFamily="34" charset="0"/>
                <a:ea typeface="Times New Roman" panose="02020603050405020304" pitchFamily="18" charset="0"/>
              </a:rPr>
              <a:t> is a salaried employee and not a businessman. Therefore, based on the facts narrated above, these transactions do not fall within the ambit of sections 269SS and 269T of the Act and for that we rely of the judgment of coordinate Bench in the case of </a:t>
            </a:r>
            <a:r>
              <a:rPr lang="en-US" dirty="0" err="1">
                <a:latin typeface="Calibri" panose="020F0502020204030204" pitchFamily="34" charset="0"/>
                <a:ea typeface="Times New Roman" panose="02020603050405020304" pitchFamily="18" charset="0"/>
              </a:rPr>
              <a:t>Anant</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Himatsingka</a:t>
            </a:r>
            <a:r>
              <a:rPr lang="en-US" dirty="0">
                <a:latin typeface="Calibri" panose="020F0502020204030204" pitchFamily="34" charset="0"/>
                <a:ea typeface="Times New Roman" panose="02020603050405020304" pitchFamily="18" charset="0"/>
              </a:rPr>
              <a:t> and Manisha Prakash Amin (supra). To support the family members, the money has been given by the </a:t>
            </a:r>
            <a:r>
              <a:rPr lang="en-US" dirty="0" err="1">
                <a:latin typeface="Calibri" panose="020F0502020204030204" pitchFamily="34" charset="0"/>
                <a:ea typeface="Times New Roman" panose="02020603050405020304" pitchFamily="18" charset="0"/>
              </a:rPr>
              <a:t>assessee</a:t>
            </a:r>
            <a:r>
              <a:rPr lang="en-US" dirty="0">
                <a:latin typeface="Calibri" panose="020F0502020204030204" pitchFamily="34" charset="0"/>
                <a:ea typeface="Times New Roman" panose="02020603050405020304" pitchFamily="18" charset="0"/>
              </a:rPr>
              <a:t> to his son/wife. This is simply a transfer of money from one family member to another family member to support day to day expenses, educational expenses and other family expenses. Going through the facts of case before us, we are of the view that the transaction between son and father and wife and husband, for giving a support and help, in </a:t>
            </a:r>
            <a:r>
              <a:rPr lang="en-US" dirty="0" err="1">
                <a:latin typeface="Calibri" panose="020F0502020204030204" pitchFamily="34" charset="0"/>
                <a:ea typeface="Times New Roman" panose="02020603050405020304" pitchFamily="18" charset="0"/>
              </a:rPr>
              <a:t>law,is</a:t>
            </a:r>
            <a:r>
              <a:rPr lang="en-US" dirty="0">
                <a:latin typeface="Calibri" panose="020F0502020204030204" pitchFamily="34" charset="0"/>
                <a:ea typeface="Times New Roman" panose="02020603050405020304" pitchFamily="18" charset="0"/>
              </a:rPr>
              <a:t> not a loan or deposit in stricter sense of section 269SS of the Act and it is only a financial support, therefore, penalty imposed by the Assessing Officer and confirmed by the </a:t>
            </a:r>
            <a:r>
              <a:rPr lang="en-US" dirty="0" err="1">
                <a:latin typeface="Calibri" panose="020F0502020204030204" pitchFamily="34" charset="0"/>
                <a:ea typeface="Times New Roman" panose="02020603050405020304" pitchFamily="18" charset="0"/>
              </a:rPr>
              <a:t>ld</a:t>
            </a:r>
            <a:r>
              <a:rPr lang="en-US" dirty="0">
                <a:latin typeface="Calibri" panose="020F0502020204030204" pitchFamily="34" charset="0"/>
                <a:ea typeface="Times New Roman" panose="02020603050405020304" pitchFamily="18" charset="0"/>
              </a:rPr>
              <a:t> CIT(A) needs to be deleted, and accordingly we quash both the penalty orders, </a:t>
            </a:r>
            <a:r>
              <a:rPr lang="en-US" dirty="0" err="1">
                <a:latin typeface="Calibri" panose="020F0502020204030204" pitchFamily="34" charset="0"/>
                <a:ea typeface="Times New Roman" panose="02020603050405020304" pitchFamily="18" charset="0"/>
              </a:rPr>
              <a:t>i.e</a:t>
            </a:r>
            <a:r>
              <a:rPr lang="en-US" dirty="0">
                <a:latin typeface="Calibri" panose="020F0502020204030204" pitchFamily="34" charset="0"/>
                <a:ea typeface="Times New Roman" panose="02020603050405020304" pitchFamily="18" charset="0"/>
              </a:rPr>
              <a:t>, under section 269SS and 269T of the Income Tax Act.</a:t>
            </a:r>
            <a:endParaRPr lang="en-IN" sz="1600" dirty="0">
              <a:effectLst/>
              <a:latin typeface="Times New Roman" panose="02020603050405020304" pitchFamily="18" charset="0"/>
              <a:ea typeface="Times New Roman" panose="02020603050405020304" pitchFamily="18" charset="0"/>
            </a:endParaRPr>
          </a:p>
        </p:txBody>
      </p:sp>
      <p:sp>
        <p:nvSpPr>
          <p:cNvPr id="6" name="Footer Placeholder 5"/>
          <p:cNvSpPr>
            <a:spLocks noGrp="1"/>
          </p:cNvSpPr>
          <p:nvPr>
            <p:ph type="ftr" sz="quarter" idx="4294967295"/>
          </p:nvPr>
        </p:nvSpPr>
        <p:spPr>
          <a:xfrm>
            <a:off x="0" y="6292850"/>
            <a:ext cx="4097338" cy="365125"/>
          </a:xfrm>
        </p:spPr>
        <p:txBody>
          <a:bodyPr/>
          <a:lstStyle/>
          <a:p>
            <a:r>
              <a:rPr lang="en-IN" sz="900" b="1" dirty="0">
                <a:latin typeface="Palatino Linotype" panose="02040502050505030304" pitchFamily="18" charset="0"/>
              </a:rPr>
              <a:t>BY CA MADHUSUDAN AGARWAL</a:t>
            </a:r>
          </a:p>
        </p:txBody>
      </p:sp>
    </p:spTree>
    <p:extLst>
      <p:ext uri="{BB962C8B-B14F-4D97-AF65-F5344CB8AC3E}">
        <p14:creationId xmlns:p14="http://schemas.microsoft.com/office/powerpoint/2010/main" val="141589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0626" y="512974"/>
            <a:ext cx="6181860" cy="461665"/>
          </a:xfrm>
          <a:prstGeom prst="rect">
            <a:avLst/>
          </a:prstGeom>
        </p:spPr>
        <p:txBody>
          <a:bodyPr wrap="square">
            <a:spAutoFit/>
          </a:bodyPr>
          <a:lstStyle/>
          <a:p>
            <a:pPr lvl="0" algn="ctr">
              <a:buSzPts val="1000"/>
              <a:tabLst>
                <a:tab pos="457200" algn="l"/>
              </a:tabLst>
            </a:pPr>
            <a:r>
              <a:rPr lang="en-US" sz="2400" b="1" dirty="0">
                <a:solidFill>
                  <a:schemeClr val="tx1">
                    <a:lumMod val="90000"/>
                    <a:lumOff val="10000"/>
                  </a:schemeClr>
                </a:solidFill>
                <a:latin typeface="Calibri" panose="020F0502020204030204" pitchFamily="34" charset="0"/>
                <a:ea typeface="Times New Roman" panose="02020603050405020304" pitchFamily="18" charset="0"/>
              </a:rPr>
              <a:t>GIFTS RECEIVED IN CASH </a:t>
            </a:r>
            <a:endParaRPr lang="en-IN" sz="2000" b="1"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01769" y="1146588"/>
            <a:ext cx="11208912" cy="369332"/>
          </a:xfrm>
          <a:prstGeom prst="rect">
            <a:avLst/>
          </a:prstGeom>
        </p:spPr>
        <p:txBody>
          <a:bodyPr wrap="square">
            <a:spAutoFit/>
          </a:bodyPr>
          <a:lstStyle/>
          <a:p>
            <a:pPr marL="457200" algn="just"/>
            <a:r>
              <a:rPr lang="en-US" dirty="0">
                <a:ea typeface="Times New Roman" panose="02020603050405020304" pitchFamily="18" charset="0"/>
              </a:rPr>
              <a:t>There's no specific restriction on gift to be given or received in cash from specified relative </a:t>
            </a:r>
            <a:endParaRPr lang="en-IN" sz="1600" dirty="0">
              <a:effectLst/>
              <a:ea typeface="Times New Roman" panose="02020603050405020304" pitchFamily="18" charset="0"/>
            </a:endParaRPr>
          </a:p>
        </p:txBody>
      </p:sp>
      <p:sp>
        <p:nvSpPr>
          <p:cNvPr id="4" name="Rectangle 3"/>
          <p:cNvSpPr/>
          <p:nvPr/>
        </p:nvSpPr>
        <p:spPr>
          <a:xfrm>
            <a:off x="201768" y="1670291"/>
            <a:ext cx="11208913" cy="1200329"/>
          </a:xfrm>
          <a:prstGeom prst="rect">
            <a:avLst/>
          </a:prstGeom>
        </p:spPr>
        <p:txBody>
          <a:bodyPr wrap="square">
            <a:spAutoFit/>
          </a:bodyPr>
          <a:lstStyle/>
          <a:p>
            <a:pPr marL="457200" algn="just"/>
            <a:r>
              <a:rPr lang="en-US" dirty="0">
                <a:ea typeface="Times New Roman" panose="02020603050405020304" pitchFamily="18" charset="0"/>
              </a:rPr>
              <a:t>However, Sec. 269ST prohibits any person from receiving any amount of </a:t>
            </a:r>
            <a:r>
              <a:rPr lang="en-US" dirty="0" err="1">
                <a:ea typeface="Times New Roman" panose="02020603050405020304" pitchFamily="18" charset="0"/>
              </a:rPr>
              <a:t>Rs</a:t>
            </a:r>
            <a:r>
              <a:rPr lang="en-US" dirty="0">
                <a:ea typeface="Times New Roman" panose="02020603050405020304" pitchFamily="18" charset="0"/>
              </a:rPr>
              <a:t>. 2 lakhs or more in aggregate from a person in a day or in respect of a single transaction or in respect of transactions relating to one event or occasion from a person, etc. Thus, as an abundant caution, it is advisable that such cash gifts be restricted to less than </a:t>
            </a:r>
            <a:r>
              <a:rPr lang="en-US" dirty="0" err="1">
                <a:ea typeface="Times New Roman" panose="02020603050405020304" pitchFamily="18" charset="0"/>
              </a:rPr>
              <a:t>Rs</a:t>
            </a:r>
            <a:r>
              <a:rPr lang="en-US" dirty="0">
                <a:ea typeface="Times New Roman" panose="02020603050405020304" pitchFamily="18" charset="0"/>
              </a:rPr>
              <a:t>. 2 lakhs.</a:t>
            </a:r>
            <a:endParaRPr lang="en-IN" dirty="0">
              <a:ea typeface="Times New Roman" panose="02020603050405020304" pitchFamily="18" charset="0"/>
            </a:endParaRPr>
          </a:p>
        </p:txBody>
      </p:sp>
      <p:sp>
        <p:nvSpPr>
          <p:cNvPr id="5" name="Rectangle 4"/>
          <p:cNvSpPr/>
          <p:nvPr/>
        </p:nvSpPr>
        <p:spPr>
          <a:xfrm>
            <a:off x="148105" y="3024991"/>
            <a:ext cx="11208912" cy="2308324"/>
          </a:xfrm>
          <a:prstGeom prst="rect">
            <a:avLst/>
          </a:prstGeom>
        </p:spPr>
        <p:txBody>
          <a:bodyPr wrap="square">
            <a:spAutoFit/>
          </a:bodyPr>
          <a:lstStyle/>
          <a:p>
            <a:pPr marL="457200" algn="just"/>
            <a:r>
              <a:rPr lang="en-US" dirty="0">
                <a:ea typeface="Times New Roman" panose="02020603050405020304" pitchFamily="18" charset="0"/>
              </a:rPr>
              <a:t>Gifts from other than relative is restricted to </a:t>
            </a:r>
            <a:r>
              <a:rPr lang="en-US" dirty="0" err="1">
                <a:ea typeface="Times New Roman" panose="02020603050405020304" pitchFamily="18" charset="0"/>
              </a:rPr>
              <a:t>Rs</a:t>
            </a:r>
            <a:r>
              <a:rPr lang="en-US" dirty="0">
                <a:ea typeface="Times New Roman" panose="02020603050405020304" pitchFamily="18" charset="0"/>
              </a:rPr>
              <a:t> 50 thousand either in cash or bank or kind.</a:t>
            </a:r>
            <a:endParaRPr lang="en-IN" dirty="0">
              <a:ea typeface="Times New Roman" panose="02020603050405020304" pitchFamily="18" charset="0"/>
            </a:endParaRPr>
          </a:p>
          <a:p>
            <a:pPr marL="457200" algn="just"/>
            <a:endParaRPr lang="en-US" dirty="0">
              <a:ea typeface="Times New Roman" panose="02020603050405020304" pitchFamily="18" charset="0"/>
            </a:endParaRPr>
          </a:p>
          <a:p>
            <a:pPr marL="457200" algn="just"/>
            <a:r>
              <a:rPr lang="en-US" dirty="0">
                <a:ea typeface="Times New Roman" panose="02020603050405020304" pitchFamily="18" charset="0"/>
              </a:rPr>
              <a:t>Anyhow, the cash gifted should be from an explainable source of income on which appropriate income tax, as applicable, has been paid.</a:t>
            </a:r>
          </a:p>
          <a:p>
            <a:pPr marL="457200" algn="just"/>
            <a:endParaRPr lang="en-IN" dirty="0">
              <a:ea typeface="Times New Roman" panose="02020603050405020304" pitchFamily="18" charset="0"/>
            </a:endParaRPr>
          </a:p>
          <a:p>
            <a:pPr marL="457200" algn="just"/>
            <a:r>
              <a:rPr lang="en-US" dirty="0">
                <a:ea typeface="Times New Roman" panose="02020603050405020304" pitchFamily="18" charset="0"/>
              </a:rPr>
              <a:t>Also, in case the cash gift to be made is of substantial amount, it is advisable to execute a proper gift deed as a valid documentary evidence which ensures proof of such transfer and thus, avoid confusions and misuse that may arise in the future.</a:t>
            </a:r>
            <a:endParaRPr lang="en-IN" dirty="0">
              <a:ea typeface="Times New Roman" panose="02020603050405020304" pitchFamily="18" charset="0"/>
            </a:endParaRPr>
          </a:p>
        </p:txBody>
      </p:sp>
      <p:sp>
        <p:nvSpPr>
          <p:cNvPr id="6" name="Footer Placeholder 5"/>
          <p:cNvSpPr>
            <a:spLocks noGrp="1"/>
          </p:cNvSpPr>
          <p:nvPr>
            <p:ph type="ftr" sz="quarter" idx="4294967295"/>
          </p:nvPr>
        </p:nvSpPr>
        <p:spPr>
          <a:xfrm>
            <a:off x="0" y="6318250"/>
            <a:ext cx="4095750" cy="366713"/>
          </a:xfrm>
        </p:spPr>
        <p:txBody>
          <a:bodyPr/>
          <a:lstStyle/>
          <a:p>
            <a:r>
              <a:rPr lang="en-IN" sz="1000" b="1" dirty="0">
                <a:latin typeface="Palatino Linotype" panose="02040502050505030304" pitchFamily="18" charset="0"/>
              </a:rPr>
              <a:t>BY CA MADHUSUDAN AGARWAL</a:t>
            </a:r>
          </a:p>
        </p:txBody>
      </p:sp>
      <p:pic>
        <p:nvPicPr>
          <p:cNvPr id="7" name="Picture 6"/>
          <p:cNvPicPr>
            <a:picLocks noChangeAspect="1"/>
          </p:cNvPicPr>
          <p:nvPr/>
        </p:nvPicPr>
        <p:blipFill>
          <a:blip r:embed="rId2"/>
          <a:stretch>
            <a:fillRect/>
          </a:stretch>
        </p:blipFill>
        <p:spPr>
          <a:xfrm>
            <a:off x="8886691" y="5112814"/>
            <a:ext cx="2773621" cy="1425937"/>
          </a:xfrm>
          <a:prstGeom prst="rect">
            <a:avLst/>
          </a:prstGeom>
        </p:spPr>
      </p:pic>
    </p:spTree>
    <p:extLst>
      <p:ext uri="{BB962C8B-B14F-4D97-AF65-F5344CB8AC3E}">
        <p14:creationId xmlns:p14="http://schemas.microsoft.com/office/powerpoint/2010/main" val="161621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 y="656823"/>
            <a:ext cx="11294771" cy="3693319"/>
          </a:xfrm>
          <a:prstGeom prst="rect">
            <a:avLst/>
          </a:prstGeom>
        </p:spPr>
        <p:txBody>
          <a:bodyPr wrap="square">
            <a:spAutoFit/>
          </a:bodyPr>
          <a:lstStyle/>
          <a:p>
            <a:pPr marL="342900" lvl="0" indent="-342900" algn="just">
              <a:buSzPts val="1000"/>
              <a:buFont typeface="Symbol" panose="05050102010706020507" pitchFamily="18" charset="2"/>
              <a:buChar char=""/>
              <a:tabLst>
                <a:tab pos="457200" algn="l"/>
              </a:tabLst>
            </a:pPr>
            <a:r>
              <a:rPr lang="en-IN" sz="2000" b="1" dirty="0">
                <a:solidFill>
                  <a:srgbClr val="00B050"/>
                </a:solidFill>
                <a:latin typeface="Calibri" panose="020F0502020204030204" pitchFamily="34" charset="0"/>
                <a:ea typeface="Times New Roman" panose="02020603050405020304" pitchFamily="18" charset="0"/>
              </a:rPr>
              <a:t>Other exceptions if the transaction is proven as genuine and due to reasonable cause (relief under Section 273B).</a:t>
            </a:r>
            <a:endParaRPr lang="en-IN" b="1" dirty="0">
              <a:latin typeface="Times New Roman" panose="02020603050405020304" pitchFamily="18" charset="0"/>
              <a:ea typeface="Times New Roman" panose="02020603050405020304" pitchFamily="18" charset="0"/>
            </a:endParaRPr>
          </a:p>
          <a:p>
            <a:pPr marL="457200" algn="just"/>
            <a:endParaRPr lang="en-US" dirty="0">
              <a:latin typeface="Calibri" panose="020F0502020204030204" pitchFamily="34" charset="0"/>
              <a:ea typeface="Times New Roman" panose="02020603050405020304" pitchFamily="18" charset="0"/>
            </a:endParaRPr>
          </a:p>
          <a:p>
            <a:pPr marL="457200" algn="just"/>
            <a:r>
              <a:rPr lang="en-US" b="1" dirty="0">
                <a:latin typeface="Calibri" panose="020F0502020204030204" pitchFamily="34" charset="0"/>
                <a:ea typeface="Times New Roman" panose="02020603050405020304" pitchFamily="18" charset="0"/>
              </a:rPr>
              <a:t>clause (b) or clause (c) of sub-section (2) of section 273</a:t>
            </a:r>
            <a:r>
              <a:rPr lang="en-US" dirty="0">
                <a:latin typeface="Calibri" panose="020F0502020204030204" pitchFamily="34" charset="0"/>
                <a:ea typeface="Times New Roman" panose="02020603050405020304" pitchFamily="18" charset="0"/>
              </a:rPr>
              <a:t>, no penalty shall be imposable on the person or the </a:t>
            </a:r>
            <a:r>
              <a:rPr lang="en-US" dirty="0" err="1">
                <a:latin typeface="Calibri" panose="020F0502020204030204" pitchFamily="34" charset="0"/>
                <a:ea typeface="Times New Roman" panose="02020603050405020304" pitchFamily="18" charset="0"/>
              </a:rPr>
              <a:t>assessee</a:t>
            </a:r>
            <a:r>
              <a:rPr lang="en-US" dirty="0">
                <a:latin typeface="Calibri" panose="020F0502020204030204" pitchFamily="34" charset="0"/>
                <a:ea typeface="Times New Roman" panose="02020603050405020304" pitchFamily="18" charset="0"/>
              </a:rPr>
              <a:t>, as the case may be, for any failure referred to in the said provisions if he proves that there was reasonable cause for the said failure.</a:t>
            </a:r>
          </a:p>
          <a:p>
            <a:pPr marL="457200" algn="just"/>
            <a:endParaRPr lang="en-IN" sz="1600" dirty="0">
              <a:latin typeface="Times New Roman" panose="02020603050405020304" pitchFamily="18" charset="0"/>
              <a:ea typeface="Times New Roman" panose="02020603050405020304" pitchFamily="18" charset="0"/>
            </a:endParaRPr>
          </a:p>
          <a:p>
            <a:pPr marL="457200" algn="just"/>
            <a:r>
              <a:rPr lang="en-US" dirty="0">
                <a:latin typeface="Calibri" panose="020F0502020204030204" pitchFamily="34" charset="0"/>
                <a:ea typeface="Times New Roman" panose="02020603050405020304" pitchFamily="18" charset="0"/>
              </a:rPr>
              <a:t>The Apex Court, interpreting the powers conferred on the revenue under </a:t>
            </a:r>
            <a:r>
              <a:rPr lang="en-US" u="sng" dirty="0">
                <a:solidFill>
                  <a:srgbClr val="0563C1"/>
                </a:solidFill>
                <a:latin typeface="Calibri" panose="020F0502020204030204" pitchFamily="34" charset="0"/>
                <a:ea typeface="Times New Roman" panose="02020603050405020304" pitchFamily="18" charset="0"/>
                <a:hlinkClick r:id="rId2"/>
              </a:rPr>
              <a:t>Section 273B</a:t>
            </a:r>
            <a:r>
              <a:rPr lang="en-US" dirty="0">
                <a:latin typeface="Calibri" panose="020F0502020204030204" pitchFamily="34" charset="0"/>
                <a:ea typeface="Times New Roman" panose="02020603050405020304" pitchFamily="18" charset="0"/>
              </a:rPr>
              <a:t> of the Act in ASST. </a:t>
            </a:r>
            <a:r>
              <a:rPr lang="en-US" u="sng" dirty="0">
                <a:solidFill>
                  <a:srgbClr val="0563C1"/>
                </a:solidFill>
                <a:latin typeface="Calibri" panose="020F0502020204030204" pitchFamily="34" charset="0"/>
                <a:ea typeface="Times New Roman" panose="02020603050405020304" pitchFamily="18" charset="0"/>
                <a:hlinkClick r:id="rId3"/>
              </a:rPr>
              <a:t>DIRECTOR OF INSPECTION ( INVESTIGATION) v. A.B. SHANTHI</a:t>
            </a:r>
            <a:r>
              <a:rPr lang="en-US" dirty="0">
                <a:latin typeface="Calibri" panose="020F0502020204030204" pitchFamily="34" charset="0"/>
                <a:ea typeface="Times New Roman" panose="02020603050405020304" pitchFamily="18" charset="0"/>
              </a:rPr>
              <a:t> (255 ITR 258) </a:t>
            </a:r>
            <a:endParaRPr lang="en-IN" sz="1600" dirty="0">
              <a:latin typeface="Times New Roman" panose="02020603050405020304" pitchFamily="18" charset="0"/>
              <a:ea typeface="Times New Roman" panose="02020603050405020304" pitchFamily="18" charset="0"/>
            </a:endParaRPr>
          </a:p>
          <a:p>
            <a:pPr marL="457200" algn="just"/>
            <a:r>
              <a:rPr lang="en-US" dirty="0">
                <a:latin typeface="Calibri" panose="020F0502020204030204" pitchFamily="34" charset="0"/>
                <a:ea typeface="Times New Roman" panose="02020603050405020304" pitchFamily="18" charset="0"/>
              </a:rPr>
              <a:t>held that if there was a genuine and bona fide transaction and the taxpayer could not get a loan or deposit by account-payee </a:t>
            </a:r>
            <a:r>
              <a:rPr lang="en-US" dirty="0" err="1">
                <a:latin typeface="Calibri" panose="020F0502020204030204" pitchFamily="34" charset="0"/>
                <a:ea typeface="Times New Roman" panose="02020603050405020304" pitchFamily="18" charset="0"/>
              </a:rPr>
              <a:t>cheque</a:t>
            </a:r>
            <a:r>
              <a:rPr lang="en-US" dirty="0">
                <a:latin typeface="Calibri" panose="020F0502020204030204" pitchFamily="34" charset="0"/>
                <a:ea typeface="Times New Roman" panose="02020603050405020304" pitchFamily="18" charset="0"/>
              </a:rPr>
              <a:t> or demand draft for some bona fide reason, the authority vested with the power to impose penalty has a discretion not to levy penalty.</a:t>
            </a:r>
          </a:p>
          <a:p>
            <a:pPr marL="457200" algn="just"/>
            <a:endParaRPr lang="en-IN" sz="1600" dirty="0">
              <a:effectLst/>
              <a:latin typeface="Times New Roman" panose="02020603050405020304" pitchFamily="18" charset="0"/>
              <a:ea typeface="Times New Roman" panose="02020603050405020304" pitchFamily="18" charset="0"/>
            </a:endParaRPr>
          </a:p>
        </p:txBody>
      </p:sp>
      <p:sp>
        <p:nvSpPr>
          <p:cNvPr id="3" name="Footer Placeholder 2"/>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Tree>
    <p:extLst>
      <p:ext uri="{BB962C8B-B14F-4D97-AF65-F5344CB8AC3E}">
        <p14:creationId xmlns:p14="http://schemas.microsoft.com/office/powerpoint/2010/main" val="387003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8337" y="1067852"/>
            <a:ext cx="4160838" cy="2825750"/>
          </a:xfrm>
        </p:spPr>
        <p:txBody>
          <a:bodyPr>
            <a:normAutofit/>
          </a:bodyPr>
          <a:lstStyle/>
          <a:p>
            <a:r>
              <a:rPr lang="en-US" sz="3100" b="1" dirty="0"/>
              <a:t>Section 269T – Restriction on Repayment of Loans or Deposits in Cash</a:t>
            </a:r>
            <a:br>
              <a:rPr lang="en-US" sz="3100" b="1" dirty="0"/>
            </a:br>
            <a:endParaRPr lang="en-IN" b="1" dirty="0"/>
          </a:p>
        </p:txBody>
      </p:sp>
      <p:sp>
        <p:nvSpPr>
          <p:cNvPr id="3" name="Content Placeholder 2"/>
          <p:cNvSpPr>
            <a:spLocks noGrp="1"/>
          </p:cNvSpPr>
          <p:nvPr>
            <p:ph sz="quarter" idx="4294967295"/>
          </p:nvPr>
        </p:nvSpPr>
        <p:spPr>
          <a:xfrm>
            <a:off x="6919131" y="1376945"/>
            <a:ext cx="3959225" cy="2697162"/>
          </a:xfrm>
        </p:spPr>
        <p:txBody>
          <a:bodyPr>
            <a:normAutofit fontScale="25000" lnSpcReduction="20000"/>
          </a:bodyPr>
          <a:lstStyle/>
          <a:p>
            <a:pPr marL="0" indent="0">
              <a:buNone/>
            </a:pPr>
            <a:r>
              <a:rPr lang="en-US" sz="8000" b="1" dirty="0">
                <a:solidFill>
                  <a:schemeClr val="tx2">
                    <a:lumMod val="75000"/>
                    <a:lumOff val="25000"/>
                  </a:schemeClr>
                </a:solidFill>
              </a:rPr>
              <a:t>Provisions</a:t>
            </a:r>
            <a:endParaRPr lang="en-IN" sz="8000" b="1" dirty="0">
              <a:solidFill>
                <a:schemeClr val="tx2">
                  <a:lumMod val="75000"/>
                  <a:lumOff val="25000"/>
                </a:schemeClr>
              </a:solidFill>
            </a:endParaRPr>
          </a:p>
          <a:p>
            <a:pPr lvl="0"/>
            <a:r>
              <a:rPr lang="en-IN" sz="8000" dirty="0"/>
              <a:t>No person can repay loans or deposits of ₹20,000 or more in cash.</a:t>
            </a:r>
          </a:p>
          <a:p>
            <a:pPr lvl="0"/>
            <a:r>
              <a:rPr lang="en-IN" sz="8000" dirty="0"/>
              <a:t>Repayment must be through banking channels (cheque, draft, or electronic transfer).</a:t>
            </a:r>
          </a:p>
          <a:p>
            <a:pPr lvl="0"/>
            <a:r>
              <a:rPr lang="en-IN" sz="8000" dirty="0"/>
              <a:t>Includes repayment of any specified advance.</a:t>
            </a:r>
          </a:p>
          <a:p>
            <a:pPr marL="0" indent="0">
              <a:buNone/>
            </a:pPr>
            <a:r>
              <a:rPr lang="en-IN" sz="8000" dirty="0"/>
              <a:t> </a:t>
            </a:r>
          </a:p>
          <a:p>
            <a:pPr marL="0" lvl="0" indent="0">
              <a:buNone/>
            </a:pPr>
            <a:r>
              <a:rPr lang="en-IN" sz="8000" b="1" dirty="0">
                <a:solidFill>
                  <a:srgbClr val="FF0000"/>
                </a:solidFill>
              </a:rPr>
              <a:t>Penalty/Impact</a:t>
            </a:r>
            <a:endParaRPr lang="en-IN" sz="8000" dirty="0">
              <a:solidFill>
                <a:srgbClr val="FF0000"/>
              </a:solidFill>
            </a:endParaRPr>
          </a:p>
          <a:p>
            <a:pPr marL="0" lvl="0" indent="0">
              <a:buNone/>
            </a:pPr>
            <a:r>
              <a:rPr lang="en-US" sz="8000" dirty="0"/>
              <a:t>(Section 271E)</a:t>
            </a:r>
            <a:r>
              <a:rPr lang="en-IN" sz="8000" dirty="0"/>
              <a:t> Equal to the amount repaid in cash </a:t>
            </a:r>
          </a:p>
          <a:p>
            <a:endParaRPr lang="en-IN" dirty="0"/>
          </a:p>
        </p:txBody>
      </p:sp>
      <p:sp>
        <p:nvSpPr>
          <p:cNvPr id="5" name="Footer Placeholder 4"/>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Tree>
    <p:extLst>
      <p:ext uri="{BB962C8B-B14F-4D97-AF65-F5344CB8AC3E}">
        <p14:creationId xmlns:p14="http://schemas.microsoft.com/office/powerpoint/2010/main" val="420773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275" y="2034863"/>
            <a:ext cx="11024316" cy="3132139"/>
          </a:xfrm>
          <a:prstGeom prst="rect">
            <a:avLst/>
          </a:prstGeom>
        </p:spPr>
        <p:txBody>
          <a:bodyPr wrap="square">
            <a:spAutoFit/>
          </a:bodyPr>
          <a:lstStyle/>
          <a:p>
            <a:pPr algn="just">
              <a:lnSpc>
                <a:spcPct val="115000"/>
              </a:lnSpc>
              <a:spcBef>
                <a:spcPts val="800"/>
              </a:spcBef>
              <a:spcAft>
                <a:spcPts val="400"/>
              </a:spcAft>
            </a:pPr>
            <a:r>
              <a:rPr lang="en-US" sz="2800" b="1" kern="100" dirty="0">
                <a:solidFill>
                  <a:srgbClr val="00B050"/>
                </a:solidFill>
                <a:latin typeface="Calibri" panose="020F0502020204030204" pitchFamily="34" charset="0"/>
                <a:ea typeface="Times New Roman" panose="02020603050405020304" pitchFamily="18" charset="0"/>
                <a:cs typeface="Calibri" panose="020F0502020204030204" pitchFamily="34" charset="0"/>
              </a:rPr>
              <a:t>Exceptions</a:t>
            </a:r>
          </a:p>
          <a:p>
            <a:pPr marL="457200" algn="just"/>
            <a:endParaRPr lang="en-IN" b="1" kern="10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endParaRPr>
          </a:p>
          <a:p>
            <a:pPr marL="457200" algn="just"/>
            <a:r>
              <a:rPr lang="en-IN" sz="2400" dirty="0">
                <a:latin typeface="Calibri" panose="020F0502020204030204" pitchFamily="34" charset="0"/>
                <a:ea typeface="Times New Roman" panose="02020603050405020304" pitchFamily="18" charset="0"/>
              </a:rPr>
              <a:t>(Applies to restriction on repaying loans/deposits of ₹20,000 or more in cash)</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Repayment to government, bank, or public financial institution.</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Transactions involving partners and firms (subject to interpretation and genuine case law support).</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Repayment by adjustment in books of accounts (not involving actual cash).</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Relief under Section 273B: If a reasonable cause is shown, penalty may not be levied.</a:t>
            </a:r>
            <a:endParaRPr lang="en-IN" sz="2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02275" y="314287"/>
            <a:ext cx="10006886" cy="1077218"/>
          </a:xfrm>
          <a:prstGeom prst="rect">
            <a:avLst/>
          </a:prstGeom>
        </p:spPr>
        <p:txBody>
          <a:bodyPr wrap="square">
            <a:spAutoFit/>
          </a:bodyPr>
          <a:lstStyle/>
          <a:p>
            <a:r>
              <a:rPr lang="en-US" sz="3200" b="1" dirty="0"/>
              <a:t>Section 269T – Restriction on Repayment of Loans or Deposits in Cash</a:t>
            </a:r>
            <a:endParaRPr lang="en-IN" sz="3200" b="1" dirty="0"/>
          </a:p>
        </p:txBody>
      </p:sp>
      <p:sp>
        <p:nvSpPr>
          <p:cNvPr id="7" name="Footer Placeholder 6"/>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Tree>
    <p:extLst>
      <p:ext uri="{BB962C8B-B14F-4D97-AF65-F5344CB8AC3E}">
        <p14:creationId xmlns:p14="http://schemas.microsoft.com/office/powerpoint/2010/main" val="101115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503238"/>
            <a:ext cx="11165983" cy="1247775"/>
          </a:xfrm>
        </p:spPr>
        <p:txBody>
          <a:bodyPr>
            <a:normAutofit/>
          </a:bodyPr>
          <a:lstStyle/>
          <a:p>
            <a:pPr algn="ctr"/>
            <a:r>
              <a:rPr lang="en-US" b="1" dirty="0"/>
              <a:t>Section 269ST – Restriction on Receipt of Cash</a:t>
            </a:r>
            <a:br>
              <a:rPr lang="en-IN" b="1" dirty="0"/>
            </a:br>
            <a:endParaRPr lang="en-IN" b="1" dirty="0"/>
          </a:p>
        </p:txBody>
      </p:sp>
      <p:sp>
        <p:nvSpPr>
          <p:cNvPr id="3" name="Content Placeholder 2"/>
          <p:cNvSpPr>
            <a:spLocks noGrp="1"/>
          </p:cNvSpPr>
          <p:nvPr>
            <p:ph sz="quarter" idx="4294967295"/>
          </p:nvPr>
        </p:nvSpPr>
        <p:spPr>
          <a:xfrm>
            <a:off x="0" y="2022475"/>
            <a:ext cx="6858000" cy="4232275"/>
          </a:xfrm>
        </p:spPr>
        <p:txBody>
          <a:bodyPr/>
          <a:lstStyle/>
          <a:p>
            <a:pPr marL="0" indent="0">
              <a:buNone/>
            </a:pPr>
            <a:r>
              <a:rPr lang="en-US" b="1" dirty="0">
                <a:solidFill>
                  <a:schemeClr val="tx2">
                    <a:lumMod val="75000"/>
                    <a:lumOff val="25000"/>
                  </a:schemeClr>
                </a:solidFill>
              </a:rPr>
              <a:t>Provision</a:t>
            </a:r>
            <a:endParaRPr lang="en-IN" sz="1600" b="1" dirty="0">
              <a:solidFill>
                <a:schemeClr val="tx2">
                  <a:lumMod val="75000"/>
                  <a:lumOff val="25000"/>
                </a:schemeClr>
              </a:solidFill>
            </a:endParaRPr>
          </a:p>
          <a:p>
            <a:pPr lvl="0"/>
            <a:r>
              <a:rPr lang="en-IN" dirty="0"/>
              <a:t>No person shall receive ₹2,00,000 or more:</a:t>
            </a:r>
            <a:endParaRPr lang="en-IN" sz="1600" dirty="0"/>
          </a:p>
          <a:p>
            <a:pPr lvl="1"/>
            <a:r>
              <a:rPr lang="en-IN" dirty="0"/>
              <a:t>In aggregate from a person in a day,</a:t>
            </a:r>
            <a:endParaRPr lang="en-IN" sz="1400" dirty="0"/>
          </a:p>
          <a:p>
            <a:pPr lvl="1"/>
            <a:r>
              <a:rPr lang="en-IN" dirty="0"/>
              <a:t>In respect of a single transaction,</a:t>
            </a:r>
            <a:endParaRPr lang="en-IN" sz="1400" dirty="0"/>
          </a:p>
          <a:p>
            <a:pPr lvl="1"/>
            <a:r>
              <a:rPr lang="en-IN" dirty="0"/>
              <a:t>In respect of transactions relating to one event or occasion.</a:t>
            </a:r>
            <a:endParaRPr lang="en-IN" sz="1400" dirty="0"/>
          </a:p>
          <a:p>
            <a:pPr lvl="0"/>
            <a:r>
              <a:rPr lang="en-IN" dirty="0"/>
              <a:t>Cash receipts must be through banking modes.</a:t>
            </a:r>
            <a:endParaRPr lang="en-IN" sz="1600" dirty="0"/>
          </a:p>
          <a:p>
            <a:endParaRPr lang="en-IN" sz="1600" dirty="0"/>
          </a:p>
          <a:p>
            <a:pPr marL="0" lvl="0" indent="0">
              <a:buNone/>
            </a:pPr>
            <a:r>
              <a:rPr lang="en-IN" b="1" dirty="0">
                <a:solidFill>
                  <a:srgbClr val="FF0000"/>
                </a:solidFill>
              </a:rPr>
              <a:t>Penalty/Impact</a:t>
            </a:r>
            <a:endParaRPr lang="en-IN" dirty="0">
              <a:solidFill>
                <a:srgbClr val="FF0000"/>
              </a:solidFill>
            </a:endParaRPr>
          </a:p>
          <a:p>
            <a:pPr marL="0" lvl="0" indent="0">
              <a:buNone/>
            </a:pPr>
            <a:r>
              <a:rPr lang="en-US" dirty="0"/>
              <a:t>(Section 271DA)  </a:t>
            </a:r>
            <a:r>
              <a:rPr lang="en-IN" dirty="0"/>
              <a:t>Equal to the amount received in cash.</a:t>
            </a:r>
          </a:p>
        </p:txBody>
      </p:sp>
      <p:sp>
        <p:nvSpPr>
          <p:cNvPr id="5" name="Footer Placeholder 4"/>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2347712"/>
            <a:ext cx="4996260" cy="2353077"/>
          </a:xfrm>
          <a:prstGeom prst="rect">
            <a:avLst/>
          </a:prstGeom>
        </p:spPr>
      </p:pic>
    </p:spTree>
    <p:extLst>
      <p:ext uri="{BB962C8B-B14F-4D97-AF65-F5344CB8AC3E}">
        <p14:creationId xmlns:p14="http://schemas.microsoft.com/office/powerpoint/2010/main" val="92518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8713" y="495037"/>
            <a:ext cx="7570022" cy="492122"/>
          </a:xfrm>
          <a:prstGeom prst="rect">
            <a:avLst/>
          </a:prstGeom>
        </p:spPr>
        <p:txBody>
          <a:bodyPr wrap="none">
            <a:spAutoFit/>
          </a:bodyPr>
          <a:lstStyle/>
          <a:p>
            <a:pPr marL="457200" marR="0" indent="457200" algn="ctr">
              <a:lnSpc>
                <a:spcPct val="115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CASH TRANSACTIONS PROVISIONS AND PENALTIES</a:t>
            </a:r>
            <a:endParaRPr lang="en-IN"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14396" y="1182126"/>
            <a:ext cx="10006884" cy="1366528"/>
          </a:xfrm>
          <a:prstGeom prst="rect">
            <a:avLst/>
          </a:prstGeom>
        </p:spPr>
        <p:txBody>
          <a:bodyPr wrap="square">
            <a:spAutoFit/>
          </a:bodyPr>
          <a:lstStyle/>
          <a:p>
            <a:pPr algn="just">
              <a:lnSpc>
                <a:spcPct val="115000"/>
              </a:lnSpc>
              <a:spcAft>
                <a:spcPts val="800"/>
              </a:spcAft>
            </a:pPr>
            <a:r>
              <a:rPr lang="en-US" kern="100" dirty="0">
                <a:effectLst/>
                <a:ea typeface="Calibri" panose="020F0502020204030204" pitchFamily="34" charset="0"/>
                <a:cs typeface="Calibri" panose="020F0502020204030204" pitchFamily="34" charset="0"/>
              </a:rPr>
              <a:t>A cash transaction is a financial exchange where physical currency, like coins and bills, is used to pay for goods or services. It's a direct exchange of cash for the item or service at the time of purchase. This differs from non-cash transactions, like credit card or debit card payments, where the payment is not made immediately.</a:t>
            </a:r>
          </a:p>
        </p:txBody>
      </p:sp>
      <p:sp>
        <p:nvSpPr>
          <p:cNvPr id="6" name="Rectangle 5"/>
          <p:cNvSpPr/>
          <p:nvPr/>
        </p:nvSpPr>
        <p:spPr>
          <a:xfrm>
            <a:off x="914396" y="2938588"/>
            <a:ext cx="10006884" cy="383823"/>
          </a:xfrm>
          <a:prstGeom prst="rect">
            <a:avLst/>
          </a:prstGeom>
        </p:spPr>
        <p:txBody>
          <a:bodyPr wrap="square">
            <a:spAutoFit/>
          </a:bodyPr>
          <a:lstStyle/>
          <a:p>
            <a:pPr algn="just">
              <a:lnSpc>
                <a:spcPct val="115000"/>
              </a:lnSpc>
              <a:spcAft>
                <a:spcPts val="800"/>
              </a:spcAft>
            </a:pPr>
            <a:r>
              <a:rPr lang="en-US" kern="100" dirty="0">
                <a:ea typeface="Calibri" panose="020F0502020204030204" pitchFamily="34" charset="0"/>
                <a:cs typeface="Calibri" panose="020F0502020204030204" pitchFamily="34" charset="0"/>
              </a:rPr>
              <a:t>Cash transactions are not only payments, but receipts are also cash transactions. </a:t>
            </a:r>
            <a:endParaRPr lang="en-IN" kern="100" dirty="0">
              <a:ea typeface="Calibri" panose="020F0502020204030204" pitchFamily="34" charset="0"/>
              <a:cs typeface="Calibri" panose="020F0502020204030204" pitchFamily="34" charset="0"/>
            </a:endParaRPr>
          </a:p>
        </p:txBody>
      </p:sp>
      <p:sp>
        <p:nvSpPr>
          <p:cNvPr id="7" name="Rectangle 6"/>
          <p:cNvSpPr/>
          <p:nvPr/>
        </p:nvSpPr>
        <p:spPr>
          <a:xfrm>
            <a:off x="914396" y="3707510"/>
            <a:ext cx="10006884" cy="383823"/>
          </a:xfrm>
          <a:prstGeom prst="rect">
            <a:avLst/>
          </a:prstGeom>
          <a:effectLst>
            <a:glow rad="127000">
              <a:srgbClr val="92D050"/>
            </a:glow>
          </a:effectLst>
        </p:spPr>
        <p:txBody>
          <a:bodyPr wrap="square">
            <a:spAutoFit/>
          </a:bodyPr>
          <a:lstStyle/>
          <a:p>
            <a:pPr algn="just">
              <a:lnSpc>
                <a:spcPct val="115000"/>
              </a:lnSpc>
              <a:spcAft>
                <a:spcPts val="800"/>
              </a:spcAft>
            </a:pPr>
            <a:r>
              <a:rPr lang="en-US" kern="100" dirty="0">
                <a:ea typeface="Calibri" panose="020F0502020204030204" pitchFamily="34" charset="0"/>
                <a:cs typeface="Calibri" panose="020F0502020204030204" pitchFamily="34" charset="0"/>
              </a:rPr>
              <a:t>Restrictions and limits of cash transactions apply to both receipts and payments. </a:t>
            </a:r>
            <a:endParaRPr lang="en-IN" kern="100" dirty="0">
              <a:ea typeface="Calibri" panose="020F0502020204030204" pitchFamily="34" charset="0"/>
              <a:cs typeface="Calibri" panose="020F0502020204030204" pitchFamily="34" charset="0"/>
            </a:endParaRPr>
          </a:p>
        </p:txBody>
      </p:sp>
      <p:sp>
        <p:nvSpPr>
          <p:cNvPr id="8" name="Rectangle 7"/>
          <p:cNvSpPr/>
          <p:nvPr/>
        </p:nvSpPr>
        <p:spPr>
          <a:xfrm>
            <a:off x="914396" y="4410856"/>
            <a:ext cx="10109915" cy="729430"/>
          </a:xfrm>
          <a:prstGeom prst="rect">
            <a:avLst/>
          </a:prstGeom>
        </p:spPr>
        <p:txBody>
          <a:bodyPr wrap="square">
            <a:spAutoFit/>
          </a:bodyPr>
          <a:lstStyle/>
          <a:p>
            <a:pPr algn="just">
              <a:lnSpc>
                <a:spcPct val="115000"/>
              </a:lnSpc>
              <a:spcAft>
                <a:spcPts val="800"/>
              </a:spcAft>
            </a:pPr>
            <a:r>
              <a:rPr lang="en-US" kern="100" dirty="0">
                <a:ea typeface="Calibri" panose="020F0502020204030204" pitchFamily="34" charset="0"/>
                <a:cs typeface="Calibri" panose="020F0502020204030204" pitchFamily="34" charset="0"/>
              </a:rPr>
              <a:t>Cash transactions include bank deposits and withdrawals. No income and expenditure but monitoring and TDS on cash deposited or withdrawn from bank accounts.</a:t>
            </a:r>
            <a:endParaRPr lang="en-IN" kern="100" dirty="0">
              <a:ea typeface="Calibri" panose="020F0502020204030204" pitchFamily="34" charset="0"/>
              <a:cs typeface="Calibri" panose="020F0502020204030204" pitchFamily="34" charset="0"/>
            </a:endParaRPr>
          </a:p>
        </p:txBody>
      </p:sp>
      <p:sp>
        <p:nvSpPr>
          <p:cNvPr id="2" name="Footer Placeholder 1"/>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Tree>
    <p:extLst>
      <p:ext uri="{BB962C8B-B14F-4D97-AF65-F5344CB8AC3E}">
        <p14:creationId xmlns:p14="http://schemas.microsoft.com/office/powerpoint/2010/main" val="197360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397" y="1622737"/>
            <a:ext cx="11449319" cy="3732304"/>
          </a:xfrm>
          <a:prstGeom prst="rect">
            <a:avLst/>
          </a:prstGeom>
        </p:spPr>
        <p:txBody>
          <a:bodyPr wrap="square">
            <a:spAutoFit/>
          </a:bodyPr>
          <a:lstStyle/>
          <a:p>
            <a:pPr algn="just">
              <a:lnSpc>
                <a:spcPct val="115000"/>
              </a:lnSpc>
              <a:spcBef>
                <a:spcPts val="800"/>
              </a:spcBef>
              <a:spcAft>
                <a:spcPts val="400"/>
              </a:spcAft>
            </a:pPr>
            <a:r>
              <a:rPr lang="en-US" sz="2400" b="1" kern="100" dirty="0">
                <a:solidFill>
                  <a:srgbClr val="00B050"/>
                </a:solidFill>
                <a:latin typeface="Calibri" panose="020F0502020204030204" pitchFamily="34" charset="0"/>
                <a:ea typeface="Times New Roman" panose="02020603050405020304" pitchFamily="18" charset="0"/>
                <a:cs typeface="Calibri" panose="020F0502020204030204" pitchFamily="34" charset="0"/>
              </a:rPr>
              <a:t>Exceptions</a:t>
            </a:r>
          </a:p>
          <a:p>
            <a:pPr algn="just">
              <a:lnSpc>
                <a:spcPct val="115000"/>
              </a:lnSpc>
              <a:spcBef>
                <a:spcPts val="800"/>
              </a:spcBef>
              <a:spcAft>
                <a:spcPts val="400"/>
              </a:spcAft>
            </a:pPr>
            <a:endParaRPr lang="en-IN" sz="2400" b="1" kern="10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n-IN" sz="2400" dirty="0">
                <a:latin typeface="Calibri" panose="020F0502020204030204" pitchFamily="34" charset="0"/>
                <a:ea typeface="Times New Roman" panose="02020603050405020304" pitchFamily="18" charset="0"/>
              </a:rPr>
              <a:t>(Applies to cash receipts of ₹2,00,000 or more)</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Government transactions.</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Receipts from banking companies, post offices, cooperative banks.</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Specified persons exempted via notification by the Central Government.</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Transactions like withdrawal from bank account are not covered under this section.</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Relief under Section 273B: No penalty if the person proves reasonable cause for contravention.</a:t>
            </a:r>
            <a:endParaRPr lang="en-IN" sz="2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944844" y="517181"/>
            <a:ext cx="11140226" cy="800219"/>
          </a:xfrm>
          <a:prstGeom prst="rect">
            <a:avLst/>
          </a:prstGeom>
        </p:spPr>
        <p:txBody>
          <a:bodyPr wrap="square">
            <a:spAutoFit/>
          </a:bodyPr>
          <a:lstStyle/>
          <a:p>
            <a:r>
              <a:rPr lang="en-US" sz="2800" b="1" dirty="0"/>
              <a:t>Section 269ST – Restriction on Receipt of Cash</a:t>
            </a:r>
            <a:br>
              <a:rPr lang="en-IN" b="1" dirty="0"/>
            </a:br>
            <a:endParaRPr lang="en-IN" b="1" dirty="0"/>
          </a:p>
        </p:txBody>
      </p:sp>
      <p:sp>
        <p:nvSpPr>
          <p:cNvPr id="9" name="Footer Placeholder 8"/>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Tree>
    <p:extLst>
      <p:ext uri="{BB962C8B-B14F-4D97-AF65-F5344CB8AC3E}">
        <p14:creationId xmlns:p14="http://schemas.microsoft.com/office/powerpoint/2010/main" val="64768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503238"/>
            <a:ext cx="6858000" cy="1222375"/>
          </a:xfrm>
        </p:spPr>
        <p:txBody>
          <a:bodyPr>
            <a:normAutofit fontScale="90000"/>
          </a:bodyPr>
          <a:lstStyle/>
          <a:p>
            <a:r>
              <a:rPr lang="en-US" b="1" dirty="0"/>
              <a:t>Section 269SU – Mandatory Digital Payment Facility</a:t>
            </a:r>
            <a:br>
              <a:rPr lang="en-IN" dirty="0"/>
            </a:br>
            <a:endParaRPr lang="en-IN" dirty="0"/>
          </a:p>
        </p:txBody>
      </p:sp>
      <p:sp>
        <p:nvSpPr>
          <p:cNvPr id="7" name="Content Placeholder 6"/>
          <p:cNvSpPr>
            <a:spLocks noGrp="1"/>
          </p:cNvSpPr>
          <p:nvPr>
            <p:ph sz="quarter" idx="4294967295"/>
          </p:nvPr>
        </p:nvSpPr>
        <p:spPr>
          <a:xfrm>
            <a:off x="0" y="1442435"/>
            <a:ext cx="6858000" cy="4812316"/>
          </a:xfrm>
        </p:spPr>
        <p:txBody>
          <a:bodyPr/>
          <a:lstStyle/>
          <a:p>
            <a:pPr marL="0" indent="0">
              <a:buNone/>
            </a:pPr>
            <a:r>
              <a:rPr lang="en-US" sz="2000" b="1" dirty="0">
                <a:solidFill>
                  <a:schemeClr val="tx2">
                    <a:lumMod val="75000"/>
                    <a:lumOff val="25000"/>
                  </a:schemeClr>
                </a:solidFill>
              </a:rPr>
              <a:t>Provision</a:t>
            </a:r>
            <a:endParaRPr lang="en-IN" dirty="0"/>
          </a:p>
          <a:p>
            <a:pPr lvl="0"/>
            <a:r>
              <a:rPr lang="en-IN" dirty="0"/>
              <a:t>Applies to businesses with turnover over ₹50 crore.</a:t>
            </a:r>
          </a:p>
          <a:p>
            <a:pPr lvl="0"/>
            <a:r>
              <a:rPr lang="en-IN" dirty="0"/>
              <a:t>Must provide digital payment options (e.g., UPI, debit cards).</a:t>
            </a:r>
          </a:p>
          <a:p>
            <a:pPr marL="0" lvl="0" indent="0">
              <a:buNone/>
            </a:pPr>
            <a:r>
              <a:rPr lang="en-IN" b="1" dirty="0">
                <a:solidFill>
                  <a:srgbClr val="FF0000"/>
                </a:solidFill>
              </a:rPr>
              <a:t>Penalty/Impact</a:t>
            </a:r>
            <a:endParaRPr lang="en-IN" dirty="0"/>
          </a:p>
          <a:p>
            <a:pPr marL="0" lvl="0" indent="0">
              <a:buNone/>
            </a:pPr>
            <a:r>
              <a:rPr lang="en-US" dirty="0"/>
              <a:t>(Section 271DB)</a:t>
            </a:r>
            <a:r>
              <a:rPr lang="en-IN" dirty="0"/>
              <a:t> ₹5,000 per day of non-compliance (Section 271DB).</a:t>
            </a:r>
          </a:p>
          <a:p>
            <a:pPr marL="0" indent="0">
              <a:buNone/>
            </a:pPr>
            <a:endParaRPr lang="en-IN" sz="1000" dirty="0"/>
          </a:p>
        </p:txBody>
      </p:sp>
      <p:sp>
        <p:nvSpPr>
          <p:cNvPr id="9" name="Footer Placeholder 8"/>
          <p:cNvSpPr>
            <a:spLocks noGrp="1"/>
          </p:cNvSpPr>
          <p:nvPr>
            <p:ph type="ftr" sz="quarter" idx="4294967295"/>
          </p:nvPr>
        </p:nvSpPr>
        <p:spPr>
          <a:xfrm>
            <a:off x="0" y="6254750"/>
            <a:ext cx="4095750" cy="365125"/>
          </a:xfrm>
        </p:spPr>
        <p:txBody>
          <a:bodyPr/>
          <a:lstStyle/>
          <a:p>
            <a:r>
              <a:rPr lang="en-IN" sz="800" b="1">
                <a:latin typeface="Palatino Linotype" panose="02040502050505030304" pitchFamily="18" charset="0"/>
              </a:rPr>
              <a:t>BY CA MADHUSUDAN AGARWAL</a:t>
            </a:r>
            <a:endParaRPr lang="en-IN" sz="800" b="1" dirty="0">
              <a:latin typeface="Palatino Linotype" panose="0204050205050503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022475"/>
            <a:ext cx="5041140" cy="2648480"/>
          </a:xfrm>
          <a:prstGeom prst="rect">
            <a:avLst/>
          </a:prstGeom>
        </p:spPr>
      </p:pic>
      <p:sp>
        <p:nvSpPr>
          <p:cNvPr id="12" name="Rectangle 11"/>
          <p:cNvSpPr/>
          <p:nvPr/>
        </p:nvSpPr>
        <p:spPr>
          <a:xfrm>
            <a:off x="0" y="4179584"/>
            <a:ext cx="6096000" cy="1605568"/>
          </a:xfrm>
          <a:prstGeom prst="rect">
            <a:avLst/>
          </a:prstGeom>
        </p:spPr>
        <p:txBody>
          <a:bodyPr>
            <a:spAutoFit/>
          </a:bodyPr>
          <a:lstStyle/>
          <a:p>
            <a:pPr algn="just">
              <a:lnSpc>
                <a:spcPct val="115000"/>
              </a:lnSpc>
              <a:spcBef>
                <a:spcPts val="800"/>
              </a:spcBef>
              <a:spcAft>
                <a:spcPts val="400"/>
              </a:spcAft>
            </a:pPr>
            <a:r>
              <a:rPr lang="en-US" sz="2000" b="1" kern="100" dirty="0">
                <a:solidFill>
                  <a:srgbClr val="00B050"/>
                </a:solidFill>
                <a:ea typeface="Times New Roman" panose="02020603050405020304" pitchFamily="18" charset="0"/>
                <a:cs typeface="Calibri" panose="020F0502020204030204" pitchFamily="34" charset="0"/>
              </a:rPr>
              <a:t>Exceptions</a:t>
            </a:r>
            <a:endParaRPr lang="en-IN" sz="2000" b="1" kern="100" dirty="0">
              <a:solidFill>
                <a:srgbClr val="2F5496"/>
              </a:solidFill>
              <a:ea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dirty="0">
                <a:ea typeface="Times New Roman" panose="02020603050405020304" pitchFamily="18" charset="0"/>
              </a:rPr>
              <a:t>Applies only to businesses with turnover exceeding ₹50 crore in the preceding year.</a:t>
            </a:r>
            <a:endParaRPr lang="en-IN" sz="1600" dirty="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dirty="0">
                <a:ea typeface="Times New Roman" panose="02020603050405020304" pitchFamily="18" charset="0"/>
              </a:rPr>
              <a:t>Small businesses (below ₹50 crore) are not required to provide digital facilities.</a:t>
            </a:r>
            <a:endParaRPr lang="en-IN" sz="1600" dirty="0">
              <a:ea typeface="Times New Roman" panose="02020603050405020304" pitchFamily="18" charset="0"/>
            </a:endParaRPr>
          </a:p>
        </p:txBody>
      </p:sp>
    </p:spTree>
    <p:extLst>
      <p:ext uri="{BB962C8B-B14F-4D97-AF65-F5344CB8AC3E}">
        <p14:creationId xmlns:p14="http://schemas.microsoft.com/office/powerpoint/2010/main" val="344905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8128" y="0"/>
            <a:ext cx="5404428" cy="420051"/>
          </a:xfrm>
          <a:prstGeom prst="rect">
            <a:avLst/>
          </a:prstGeom>
        </p:spPr>
        <p:txBody>
          <a:bodyPr wrap="none">
            <a:spAutoFit/>
          </a:bodyPr>
          <a:lstStyle/>
          <a:p>
            <a:pPr algn="ctr">
              <a:lnSpc>
                <a:spcPts val="2833"/>
              </a:lnSpc>
            </a:pPr>
            <a:r>
              <a:rPr lang="en-US" sz="2000" b="1" dirty="0">
                <a:solidFill>
                  <a:srgbClr val="484237"/>
                </a:solidFill>
                <a:latin typeface="Gelasio Semi Bold" pitchFamily="34" charset="0"/>
                <a:ea typeface="Gelasio Semi Bold" pitchFamily="34" charset="-122"/>
                <a:cs typeface="Gelasio Semi Bold" pitchFamily="34" charset="-120"/>
              </a:rPr>
              <a:t>Special Acts Governing Cash Transactions</a:t>
            </a:r>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630073904"/>
              </p:ext>
            </p:extLst>
          </p:nvPr>
        </p:nvGraphicFramePr>
        <p:xfrm>
          <a:off x="283331" y="420051"/>
          <a:ext cx="11552352" cy="6242751"/>
        </p:xfrm>
        <a:graphic>
          <a:graphicData uri="http://schemas.openxmlformats.org/drawingml/2006/table">
            <a:tbl>
              <a:tblPr firstRow="1" bandRow="1">
                <a:tableStyleId>{073A0DAA-6AF3-43AB-8588-CEC1D06C72B9}</a:tableStyleId>
              </a:tblPr>
              <a:tblGrid>
                <a:gridCol w="2888088">
                  <a:extLst>
                    <a:ext uri="{9D8B030D-6E8A-4147-A177-3AD203B41FA5}">
                      <a16:colId xmlns:a16="http://schemas.microsoft.com/office/drawing/2014/main" val="20000"/>
                    </a:ext>
                  </a:extLst>
                </a:gridCol>
                <a:gridCol w="2888088">
                  <a:extLst>
                    <a:ext uri="{9D8B030D-6E8A-4147-A177-3AD203B41FA5}">
                      <a16:colId xmlns:a16="http://schemas.microsoft.com/office/drawing/2014/main" val="20001"/>
                    </a:ext>
                  </a:extLst>
                </a:gridCol>
                <a:gridCol w="2888088">
                  <a:extLst>
                    <a:ext uri="{9D8B030D-6E8A-4147-A177-3AD203B41FA5}">
                      <a16:colId xmlns:a16="http://schemas.microsoft.com/office/drawing/2014/main" val="20002"/>
                    </a:ext>
                  </a:extLst>
                </a:gridCol>
                <a:gridCol w="2888088">
                  <a:extLst>
                    <a:ext uri="{9D8B030D-6E8A-4147-A177-3AD203B41FA5}">
                      <a16:colId xmlns:a16="http://schemas.microsoft.com/office/drawing/2014/main" val="20003"/>
                    </a:ext>
                  </a:extLst>
                </a:gridCol>
              </a:tblGrid>
              <a:tr h="695391">
                <a:tc>
                  <a:txBody>
                    <a:bodyPr/>
                    <a:lstStyle/>
                    <a:p>
                      <a:pPr algn="ctr"/>
                      <a:r>
                        <a:rPr lang="en-US" sz="1800" dirty="0"/>
                        <a:t>Act</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Key Provisions</a:t>
                      </a:r>
                    </a:p>
                    <a:p>
                      <a:endParaRPr lang="en-IN" dirty="0"/>
                    </a:p>
                  </a:txBody>
                  <a:tcPr/>
                </a:tc>
                <a:tc>
                  <a:txBody>
                    <a:bodyPr/>
                    <a:lstStyle/>
                    <a:p>
                      <a:pPr algn="ctr"/>
                      <a:r>
                        <a:rPr lang="en-US" sz="1800" dirty="0"/>
                        <a:t>Penalties</a:t>
                      </a:r>
                      <a:endParaRPr lang="en-IN" dirty="0"/>
                    </a:p>
                  </a:txBody>
                  <a:tcPr/>
                </a:tc>
                <a:tc>
                  <a:txBody>
                    <a:bodyPr/>
                    <a:lstStyle/>
                    <a:p>
                      <a:pPr algn="ctr"/>
                      <a:r>
                        <a:rPr lang="en-US" sz="1800" dirty="0"/>
                        <a:t>Exceptions</a:t>
                      </a:r>
                      <a:endParaRPr lang="en-IN" dirty="0"/>
                    </a:p>
                  </a:txBody>
                  <a:tcPr/>
                </a:tc>
                <a:extLst>
                  <a:ext uri="{0D108BD9-81ED-4DB2-BD59-A6C34878D82A}">
                    <a16:rowId xmlns:a16="http://schemas.microsoft.com/office/drawing/2014/main" val="10000"/>
                  </a:ext>
                </a:extLst>
              </a:tr>
              <a:tr h="2185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90000"/>
                              <a:lumOff val="10000"/>
                            </a:schemeClr>
                          </a:solidFill>
                          <a:latin typeface="Gelasio" pitchFamily="34" charset="0"/>
                          <a:ea typeface="Gelasio" pitchFamily="34" charset="-122"/>
                          <a:cs typeface="Gelasio" pitchFamily="34" charset="-120"/>
                        </a:rPr>
                        <a:t>Prevention of Money Laundering Act (PMLA), 2002</a:t>
                      </a:r>
                      <a:endParaRPr lang="en-US" sz="1600" b="1" dirty="0">
                        <a:solidFill>
                          <a:schemeClr val="tx1">
                            <a:lumMod val="90000"/>
                            <a:lumOff val="10000"/>
                          </a:schemeClr>
                        </a:solidFill>
                      </a:endParaRPr>
                    </a:p>
                    <a:p>
                      <a:endParaRPr lang="en-IN" sz="1600" dirty="0">
                        <a:solidFill>
                          <a:schemeClr val="tx1">
                            <a:lumMod val="90000"/>
                            <a:lumOff val="10000"/>
                          </a:schemeClr>
                        </a:solidFill>
                      </a:endParaRPr>
                    </a:p>
                  </a:txBody>
                  <a:tcPr/>
                </a:tc>
                <a:tc>
                  <a:txBody>
                    <a:bodyPr/>
                    <a:lstStyle/>
                    <a:p>
                      <a:pPr marL="285750" indent="-285750">
                        <a:buFont typeface="Arial" panose="020B0604020202020204" pitchFamily="34" charset="0"/>
                        <a:buChar char="•"/>
                      </a:pPr>
                      <a:r>
                        <a:rPr lang="en-US" sz="1600" kern="1200" dirty="0">
                          <a:solidFill>
                            <a:schemeClr val="dk1"/>
                          </a:solidFill>
                          <a:latin typeface="+mn-lt"/>
                          <a:ea typeface="+mn-ea"/>
                          <a:cs typeface="+mn-cs"/>
                        </a:rPr>
                        <a:t>Cash transactions exceeding ₹10 lakh must be reported by banks and financial institutions. </a:t>
                      </a:r>
                    </a:p>
                    <a:p>
                      <a:pPr marL="285750" indent="-285750">
                        <a:buFont typeface="Arial" panose="020B0604020202020204" pitchFamily="34" charset="0"/>
                        <a:buChar char="•"/>
                      </a:pPr>
                      <a:r>
                        <a:rPr lang="en-US" sz="1600" kern="1200" dirty="0">
                          <a:solidFill>
                            <a:schemeClr val="dk1"/>
                          </a:solidFill>
                          <a:latin typeface="+mn-lt"/>
                          <a:ea typeface="+mn-ea"/>
                          <a:cs typeface="+mn-cs"/>
                        </a:rPr>
                        <a:t>Prohibits activities involving proceeds of crime</a:t>
                      </a:r>
                    </a:p>
                    <a:p>
                      <a:pPr marL="285750" indent="-285750">
                        <a:buFont typeface="Arial" panose="020B0604020202020204" pitchFamily="34" charset="0"/>
                        <a:buChar char="•"/>
                      </a:pPr>
                      <a:r>
                        <a:rPr lang="en-US" sz="1600" kern="1200" dirty="0">
                          <a:solidFill>
                            <a:schemeClr val="dk1"/>
                          </a:solidFill>
                          <a:latin typeface="+mn-lt"/>
                          <a:ea typeface="+mn-ea"/>
                          <a:cs typeface="+mn-cs"/>
                        </a:rPr>
                        <a:t>ED can attach, freeze, and confiscate assets. </a:t>
                      </a:r>
                      <a:endParaRPr lang="en-IN"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Non-reporting or money laundering may lead to:</a:t>
                      </a:r>
                      <a:endParaRPr lang="en-US" sz="16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Fine</a:t>
                      </a:r>
                      <a:r>
                        <a:rPr lang="en-US" sz="1600" kern="1200" dirty="0">
                          <a:solidFill>
                            <a:schemeClr val="dk1"/>
                          </a:solidFill>
                          <a:latin typeface="+mn-lt"/>
                          <a:ea typeface="+mn-ea"/>
                          <a:cs typeface="+mn-cs"/>
                        </a:rPr>
                        <a:t>: Up to 5 lakh or more. </a:t>
                      </a:r>
                      <a:r>
                        <a:rPr lang="en-US" sz="1600" b="1" kern="1200" dirty="0">
                          <a:solidFill>
                            <a:schemeClr val="dk1"/>
                          </a:solidFill>
                          <a:latin typeface="+mn-lt"/>
                          <a:ea typeface="+mn-ea"/>
                          <a:cs typeface="+mn-cs"/>
                        </a:rPr>
                        <a:t>Imprisonment</a:t>
                      </a:r>
                      <a:r>
                        <a:rPr lang="en-US" sz="1600" kern="1200" dirty="0">
                          <a:solidFill>
                            <a:schemeClr val="dk1"/>
                          </a:solidFill>
                          <a:latin typeface="+mn-lt"/>
                          <a:ea typeface="+mn-ea"/>
                          <a:cs typeface="+mn-cs"/>
                        </a:rPr>
                        <a:t>: 3 to 7 years, extendable to 10 years in some cases.</a:t>
                      </a:r>
                    </a:p>
                    <a:p>
                      <a:endParaRPr lang="en-IN" sz="1600" kern="1200" dirty="0">
                        <a:solidFill>
                          <a:schemeClr val="dk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Transactions with legal source of income and proper documentation are not covered.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Applies only to scheduled offences (predicate offences)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Excludes petty offences or unintentional reporting lapses in most cases. </a:t>
                      </a:r>
                      <a:endParaRPr lang="en-IN"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2880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chemeClr val="tx1">
                              <a:lumMod val="90000"/>
                              <a:lumOff val="10000"/>
                            </a:schemeClr>
                          </a:solidFill>
                          <a:latin typeface="Gelasio" pitchFamily="34" charset="0"/>
                          <a:ea typeface="Gelasio" pitchFamily="34" charset="-122"/>
                          <a:cs typeface="Gelasio" pitchFamily="34" charset="-120"/>
                        </a:rPr>
                        <a:t>Benami</a:t>
                      </a:r>
                      <a:r>
                        <a:rPr lang="en-US" sz="1600" b="1" dirty="0">
                          <a:solidFill>
                            <a:schemeClr val="tx1">
                              <a:lumMod val="90000"/>
                              <a:lumOff val="10000"/>
                            </a:schemeClr>
                          </a:solidFill>
                          <a:latin typeface="Gelasio" pitchFamily="34" charset="0"/>
                          <a:ea typeface="Gelasio" pitchFamily="34" charset="-122"/>
                          <a:cs typeface="Gelasio" pitchFamily="34" charset="-120"/>
                        </a:rPr>
                        <a:t> Transactions (Prohibition) Act, 1988</a:t>
                      </a:r>
                      <a:endParaRPr lang="en-US" sz="1600" b="1" dirty="0">
                        <a:solidFill>
                          <a:schemeClr val="tx1">
                            <a:lumMod val="90000"/>
                            <a:lumOff val="10000"/>
                          </a:schemeClr>
                        </a:solidFill>
                      </a:endParaRPr>
                    </a:p>
                    <a:p>
                      <a:endParaRPr lang="en-IN" sz="1600" dirty="0">
                        <a:solidFill>
                          <a:schemeClr val="tx1">
                            <a:lumMod val="90000"/>
                            <a:lumOff val="10000"/>
                          </a:schemeClr>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Prohibits holding property in another person’s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Benami</a:t>
                      </a:r>
                      <a:r>
                        <a:rPr lang="en-US" sz="1600" dirty="0"/>
                        <a:t> properties are liable for confiscation by the government. </a:t>
                      </a:r>
                      <a:endParaRPr lang="en-US" sz="1600" dirty="0">
                        <a:solidFill>
                          <a:schemeClr val="tx1">
                            <a:lumMod val="90000"/>
                            <a:lumOff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90000"/>
                              <a:lumOff val="10000"/>
                            </a:schemeClr>
                          </a:solidFill>
                          <a:latin typeface="Gelasio" pitchFamily="34" charset="0"/>
                          <a:ea typeface="Gelasio" pitchFamily="34" charset="-122"/>
                          <a:cs typeface="Gelasio" pitchFamily="34" charset="-120"/>
                        </a:rPr>
                        <a:t>Imprisonment</a:t>
                      </a:r>
                      <a:r>
                        <a:rPr lang="en-US" sz="1600" dirty="0">
                          <a:solidFill>
                            <a:schemeClr val="tx1">
                              <a:lumMod val="90000"/>
                              <a:lumOff val="10000"/>
                            </a:schemeClr>
                          </a:solidFill>
                          <a:latin typeface="Gelasio" pitchFamily="34" charset="0"/>
                          <a:ea typeface="Gelasio" pitchFamily="34" charset="-122"/>
                          <a:cs typeface="Gelasio" pitchFamily="34" charset="-120"/>
                        </a:rPr>
                        <a:t>: Up to 7 years. </a:t>
                      </a:r>
                      <a:r>
                        <a:rPr lang="en-US" sz="1600" b="1" dirty="0">
                          <a:solidFill>
                            <a:schemeClr val="tx1">
                              <a:lumMod val="90000"/>
                              <a:lumOff val="10000"/>
                            </a:schemeClr>
                          </a:solidFill>
                          <a:latin typeface="Gelasio" pitchFamily="34" charset="0"/>
                          <a:ea typeface="Gelasio" pitchFamily="34" charset="-122"/>
                          <a:cs typeface="Gelasio" pitchFamily="34" charset="-120"/>
                        </a:rPr>
                        <a:t>Fine</a:t>
                      </a:r>
                      <a:r>
                        <a:rPr lang="en-US" sz="1600" dirty="0">
                          <a:solidFill>
                            <a:schemeClr val="tx1">
                              <a:lumMod val="90000"/>
                              <a:lumOff val="10000"/>
                            </a:schemeClr>
                          </a:solidFill>
                          <a:latin typeface="Gelasio" pitchFamily="34" charset="0"/>
                          <a:ea typeface="Gelasio" pitchFamily="34" charset="-122"/>
                          <a:cs typeface="Gelasio" pitchFamily="34" charset="-120"/>
                        </a:rPr>
                        <a:t>: Up to 25% of the property's market value.</a:t>
                      </a:r>
                      <a:endParaRPr lang="en-US" sz="1600" dirty="0">
                        <a:solidFill>
                          <a:schemeClr val="tx1">
                            <a:lumMod val="90000"/>
                            <a:lumOff val="10000"/>
                          </a:schemeClr>
                        </a:solidFill>
                      </a:endParaRPr>
                    </a:p>
                    <a:p>
                      <a:endParaRPr lang="en-IN" sz="1600" dirty="0">
                        <a:solidFill>
                          <a:schemeClr val="tx1">
                            <a:lumMod val="90000"/>
                            <a:lumOff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t>Transactions where</a:t>
                      </a:r>
                      <a:r>
                        <a:rPr lang="en-IN" sz="160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 Property is held in spouse/child’s name and paid from known 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Held in a fiduciary capacity (e.g., trustee, partner, director).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 Made in the name of HUF members and paid from HUF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These are not considered </a:t>
                      </a:r>
                      <a:r>
                        <a:rPr lang="en-US" sz="1600" dirty="0" err="1"/>
                        <a:t>benami</a:t>
                      </a:r>
                      <a:r>
                        <a:rPr lang="en-US" sz="1600" dirty="0"/>
                        <a:t> if conditions are met </a:t>
                      </a:r>
                      <a:endParaRPr lang="en-US" sz="1600" dirty="0">
                        <a:solidFill>
                          <a:schemeClr val="tx1">
                            <a:lumMod val="90000"/>
                            <a:lumOff val="10000"/>
                          </a:schemeClr>
                        </a:solidFill>
                      </a:endParaRPr>
                    </a:p>
                  </a:txBody>
                  <a:tcPr/>
                </a:tc>
                <a:extLst>
                  <a:ext uri="{0D108BD9-81ED-4DB2-BD59-A6C34878D82A}">
                    <a16:rowId xmlns:a16="http://schemas.microsoft.com/office/drawing/2014/main" val="10002"/>
                  </a:ext>
                </a:extLst>
              </a:tr>
            </a:tbl>
          </a:graphicData>
        </a:graphic>
      </p:graphicFrame>
      <p:sp>
        <p:nvSpPr>
          <p:cNvPr id="5" name="Footer Placeholder 4"/>
          <p:cNvSpPr>
            <a:spLocks noGrp="1"/>
          </p:cNvSpPr>
          <p:nvPr>
            <p:ph type="ftr" sz="quarter" idx="4294967295"/>
          </p:nvPr>
        </p:nvSpPr>
        <p:spPr>
          <a:xfrm>
            <a:off x="0" y="6318250"/>
            <a:ext cx="4095750" cy="366713"/>
          </a:xfrm>
        </p:spPr>
        <p:txBody>
          <a:bodyPr/>
          <a:lstStyle/>
          <a:p>
            <a:r>
              <a:rPr lang="en-IN"/>
              <a:t>BY CA MADHUSUDAN AGARWAL</a:t>
            </a:r>
          </a:p>
        </p:txBody>
      </p:sp>
    </p:spTree>
    <p:extLst>
      <p:ext uri="{BB962C8B-B14F-4D97-AF65-F5344CB8AC3E}">
        <p14:creationId xmlns:p14="http://schemas.microsoft.com/office/powerpoint/2010/main" val="360553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241961"/>
              </p:ext>
            </p:extLst>
          </p:nvPr>
        </p:nvGraphicFramePr>
        <p:xfrm>
          <a:off x="682579" y="953036"/>
          <a:ext cx="10650828" cy="4916129"/>
        </p:xfrm>
        <a:graphic>
          <a:graphicData uri="http://schemas.openxmlformats.org/drawingml/2006/table">
            <a:tbl>
              <a:tblPr firstRow="1" bandRow="1">
                <a:tableStyleId>{073A0DAA-6AF3-43AB-8588-CEC1D06C72B9}</a:tableStyleId>
              </a:tblPr>
              <a:tblGrid>
                <a:gridCol w="2662707">
                  <a:extLst>
                    <a:ext uri="{9D8B030D-6E8A-4147-A177-3AD203B41FA5}">
                      <a16:colId xmlns:a16="http://schemas.microsoft.com/office/drawing/2014/main" val="20000"/>
                    </a:ext>
                  </a:extLst>
                </a:gridCol>
                <a:gridCol w="2662707">
                  <a:extLst>
                    <a:ext uri="{9D8B030D-6E8A-4147-A177-3AD203B41FA5}">
                      <a16:colId xmlns:a16="http://schemas.microsoft.com/office/drawing/2014/main" val="20001"/>
                    </a:ext>
                  </a:extLst>
                </a:gridCol>
                <a:gridCol w="2662707">
                  <a:extLst>
                    <a:ext uri="{9D8B030D-6E8A-4147-A177-3AD203B41FA5}">
                      <a16:colId xmlns:a16="http://schemas.microsoft.com/office/drawing/2014/main" val="20002"/>
                    </a:ext>
                  </a:extLst>
                </a:gridCol>
                <a:gridCol w="2662707">
                  <a:extLst>
                    <a:ext uri="{9D8B030D-6E8A-4147-A177-3AD203B41FA5}">
                      <a16:colId xmlns:a16="http://schemas.microsoft.com/office/drawing/2014/main" val="20003"/>
                    </a:ext>
                  </a:extLst>
                </a:gridCol>
              </a:tblGrid>
              <a:tr h="709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Act</a:t>
                      </a:r>
                      <a:endParaRPr lang="en-IN" dirty="0"/>
                    </a:p>
                    <a:p>
                      <a:endParaRPr lang="en-IN" dirty="0"/>
                    </a:p>
                  </a:txBody>
                  <a:tcPr/>
                </a:tc>
                <a:tc>
                  <a:txBody>
                    <a:bodyPr/>
                    <a:lstStyle/>
                    <a:p>
                      <a:pPr algn="ctr"/>
                      <a:r>
                        <a:rPr lang="en-US" dirty="0"/>
                        <a:t>Key Provisions</a:t>
                      </a:r>
                      <a:endParaRPr lang="en-IN" dirty="0"/>
                    </a:p>
                  </a:txBody>
                  <a:tcPr/>
                </a:tc>
                <a:tc>
                  <a:txBody>
                    <a:bodyPr/>
                    <a:lstStyle/>
                    <a:p>
                      <a:pPr algn="ctr"/>
                      <a:r>
                        <a:rPr lang="en-US" dirty="0"/>
                        <a:t>Penalties</a:t>
                      </a:r>
                      <a:endParaRPr lang="en-IN" dirty="0"/>
                    </a:p>
                  </a:txBody>
                  <a:tcPr/>
                </a:tc>
                <a:tc>
                  <a:txBody>
                    <a:bodyPr/>
                    <a:lstStyle/>
                    <a:p>
                      <a:pPr algn="ctr"/>
                      <a:r>
                        <a:rPr lang="en-US" dirty="0"/>
                        <a:t>Exceptions</a:t>
                      </a:r>
                    </a:p>
                    <a:p>
                      <a:pPr algn="ctr"/>
                      <a:endParaRPr lang="en-IN" dirty="0"/>
                    </a:p>
                  </a:txBody>
                  <a:tcPr/>
                </a:tc>
                <a:extLst>
                  <a:ext uri="{0D108BD9-81ED-4DB2-BD59-A6C34878D82A}">
                    <a16:rowId xmlns:a16="http://schemas.microsoft.com/office/drawing/2014/main" val="10000"/>
                  </a:ext>
                </a:extLst>
              </a:tr>
              <a:tr h="1747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90000"/>
                              <a:lumOff val="10000"/>
                            </a:schemeClr>
                          </a:solidFill>
                          <a:latin typeface="Gelasio" pitchFamily="34" charset="0"/>
                          <a:ea typeface="Gelasio" pitchFamily="34" charset="-122"/>
                          <a:cs typeface="Gelasio" pitchFamily="34" charset="-120"/>
                        </a:rPr>
                        <a:t>Foreign Exchange Management Act (FEMA), 1999</a:t>
                      </a:r>
                      <a:endParaRPr lang="en-US" sz="1800" b="1" dirty="0">
                        <a:solidFill>
                          <a:schemeClr val="tx1">
                            <a:lumMod val="90000"/>
                            <a:lumOff val="10000"/>
                          </a:schemeClr>
                        </a:solidFill>
                      </a:endParaRPr>
                    </a:p>
                    <a:p>
                      <a:endParaRPr lang="en-IN" sz="1800" dirty="0">
                        <a:solidFill>
                          <a:schemeClr val="tx1">
                            <a:lumMod val="90000"/>
                            <a:lumOff val="10000"/>
                          </a:schemeClr>
                        </a:solidFill>
                      </a:endParaRPr>
                    </a:p>
                    <a:p>
                      <a:endParaRPr lang="en-IN" sz="1800" dirty="0"/>
                    </a:p>
                  </a:txBody>
                  <a:tcPr/>
                </a:tc>
                <a:tc>
                  <a:txBody>
                    <a:bodyPr/>
                    <a:lstStyle/>
                    <a:p>
                      <a:pPr marL="285750" indent="-285750">
                        <a:buFont typeface="Arial" panose="020B0604020202020204" pitchFamily="34" charset="0"/>
                        <a:buChar char="•"/>
                      </a:pPr>
                      <a:r>
                        <a:rPr lang="en-US" sz="1800" dirty="0"/>
                        <a:t>Governs all foreign exchange dealings in India. </a:t>
                      </a:r>
                    </a:p>
                    <a:p>
                      <a:pPr marL="285750" indent="-285750">
                        <a:buFont typeface="Arial" panose="020B0604020202020204" pitchFamily="34" charset="0"/>
                        <a:buChar char="•"/>
                      </a:pPr>
                      <a:r>
                        <a:rPr lang="en-US" sz="1800" dirty="0"/>
                        <a:t> Applies to cross-border investments, remittances, and transactions. </a:t>
                      </a:r>
                      <a:endParaRPr lang="en-IN" sz="1800" dirty="0"/>
                    </a:p>
                  </a:txBody>
                  <a:tcPr/>
                </a:tc>
                <a:tc>
                  <a:txBody>
                    <a:bodyPr/>
                    <a:lstStyle/>
                    <a:p>
                      <a:pPr marL="285750" indent="-285750">
                        <a:buFont typeface="Arial" panose="020B0604020202020204" pitchFamily="34" charset="0"/>
                        <a:buChar char="•"/>
                      </a:pPr>
                      <a:r>
                        <a:rPr lang="en-US" sz="1800" dirty="0"/>
                        <a:t>Up to 3 times the amount involved or ₹2 lakh (whichever is higher) </a:t>
                      </a:r>
                    </a:p>
                    <a:p>
                      <a:pPr marL="285750" indent="-285750">
                        <a:buFont typeface="Arial" panose="020B0604020202020204" pitchFamily="34" charset="0"/>
                        <a:buChar char="•"/>
                      </a:pPr>
                      <a:r>
                        <a:rPr lang="en-US" sz="1800" dirty="0"/>
                        <a:t>Additional ₹5,000 per day for continuing offence </a:t>
                      </a:r>
                      <a:endParaRPr lang="en-IN" sz="1800" dirty="0"/>
                    </a:p>
                  </a:txBody>
                  <a:tcPr/>
                </a:tc>
                <a:tc>
                  <a:txBody>
                    <a:bodyPr/>
                    <a:lstStyle/>
                    <a:p>
                      <a:pPr marL="285750" indent="-285750">
                        <a:buFont typeface="Arial" panose="020B0604020202020204" pitchFamily="34" charset="0"/>
                        <a:buChar char="•"/>
                      </a:pPr>
                      <a:r>
                        <a:rPr lang="en-IN" sz="1800" dirty="0"/>
                        <a:t>Transactions under general permission by RBI (e.g., remittances within limit).</a:t>
                      </a:r>
                    </a:p>
                    <a:p>
                      <a:pPr marL="285750" indent="-285750">
                        <a:buFont typeface="Arial" panose="020B0604020202020204" pitchFamily="34" charset="0"/>
                        <a:buChar char="•"/>
                      </a:pPr>
                      <a:r>
                        <a:rPr lang="en-IN" sz="1800" dirty="0"/>
                        <a:t>Small-scale transactions by NRIs and resident individuals under prescribed schemes.</a:t>
                      </a:r>
                    </a:p>
                    <a:p>
                      <a:pPr marL="285750" indent="-285750">
                        <a:buFont typeface="Arial" panose="020B0604020202020204" pitchFamily="34" charset="0"/>
                        <a:buChar char="•"/>
                      </a:pPr>
                      <a:r>
                        <a:rPr lang="en-IN" sz="1800" dirty="0"/>
                        <a:t>Certain FDI and ECB transactions through automatic route are exempt from prior approval. </a:t>
                      </a:r>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157671" y="244699"/>
            <a:ext cx="5404428" cy="420051"/>
          </a:xfrm>
          <a:prstGeom prst="rect">
            <a:avLst/>
          </a:prstGeom>
        </p:spPr>
        <p:txBody>
          <a:bodyPr wrap="none">
            <a:spAutoFit/>
          </a:bodyPr>
          <a:lstStyle/>
          <a:p>
            <a:pPr algn="ctr">
              <a:lnSpc>
                <a:spcPts val="2833"/>
              </a:lnSpc>
            </a:pPr>
            <a:r>
              <a:rPr lang="en-US" sz="2000" b="1" dirty="0">
                <a:solidFill>
                  <a:srgbClr val="484237"/>
                </a:solidFill>
                <a:latin typeface="Gelasio Semi Bold" pitchFamily="34" charset="0"/>
                <a:ea typeface="Gelasio Semi Bold" pitchFamily="34" charset="-122"/>
                <a:cs typeface="Gelasio Semi Bold" pitchFamily="34" charset="-120"/>
              </a:rPr>
              <a:t>Special Acts Governing Cash Transactions</a:t>
            </a:r>
            <a:endParaRPr lang="en-US" sz="2000" b="1" dirty="0"/>
          </a:p>
        </p:txBody>
      </p:sp>
    </p:spTree>
    <p:extLst>
      <p:ext uri="{BB962C8B-B14F-4D97-AF65-F5344CB8AC3E}">
        <p14:creationId xmlns:p14="http://schemas.microsoft.com/office/powerpoint/2010/main" val="4285779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7898793"/>
              </p:ext>
            </p:extLst>
          </p:nvPr>
        </p:nvGraphicFramePr>
        <p:xfrm>
          <a:off x="1233510" y="616634"/>
          <a:ext cx="9546107" cy="5948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3450107">
                  <a:extLst>
                    <a:ext uri="{9D8B030D-6E8A-4147-A177-3AD203B41FA5}">
                      <a16:colId xmlns:a16="http://schemas.microsoft.com/office/drawing/2014/main" val="20003"/>
                    </a:ext>
                  </a:extLst>
                </a:gridCol>
              </a:tblGrid>
              <a:tr h="370840">
                <a:tc>
                  <a:txBody>
                    <a:bodyPr/>
                    <a:lstStyle/>
                    <a:p>
                      <a:r>
                        <a:rPr lang="en-US" dirty="0"/>
                        <a:t>Act</a:t>
                      </a:r>
                      <a:endParaRPr lang="en-IN" dirty="0"/>
                    </a:p>
                  </a:txBody>
                  <a:tcPr/>
                </a:tc>
                <a:tc>
                  <a:txBody>
                    <a:bodyPr/>
                    <a:lstStyle/>
                    <a:p>
                      <a:r>
                        <a:rPr lang="en-US" dirty="0"/>
                        <a:t>Key Provisions</a:t>
                      </a:r>
                      <a:endParaRPr lang="en-IN" dirty="0"/>
                    </a:p>
                  </a:txBody>
                  <a:tcPr/>
                </a:tc>
                <a:tc>
                  <a:txBody>
                    <a:bodyPr/>
                    <a:lstStyle/>
                    <a:p>
                      <a:r>
                        <a:rPr lang="en-US" dirty="0"/>
                        <a:t>Penalties</a:t>
                      </a:r>
                      <a:endParaRPr lang="en-IN" dirty="0"/>
                    </a:p>
                  </a:txBody>
                  <a:tcPr/>
                </a:tc>
                <a:tc>
                  <a:txBody>
                    <a:bodyPr/>
                    <a:lstStyle/>
                    <a:p>
                      <a:r>
                        <a:rPr lang="en-US" dirty="0"/>
                        <a:t>Exceptions</a:t>
                      </a:r>
                      <a:endParaRPr lang="en-IN"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90000"/>
                              <a:lumOff val="10000"/>
                            </a:schemeClr>
                          </a:solidFill>
                          <a:latin typeface="Gelasio" pitchFamily="34" charset="0"/>
                          <a:ea typeface="Gelasio" pitchFamily="34" charset="-122"/>
                          <a:cs typeface="Gelasio" pitchFamily="34" charset="-120"/>
                        </a:rPr>
                        <a:t>Payment and Settlement Systems Act, 2007</a:t>
                      </a:r>
                      <a:endParaRPr lang="en-US" sz="1800" b="1" dirty="0">
                        <a:solidFill>
                          <a:schemeClr val="tx1">
                            <a:lumMod val="90000"/>
                            <a:lumOff val="10000"/>
                          </a:schemeClr>
                        </a:solidFill>
                      </a:endParaRPr>
                    </a:p>
                  </a:txBody>
                  <a:tcPr/>
                </a:tc>
                <a:tc>
                  <a:txBody>
                    <a:bodyPr/>
                    <a:lstStyle/>
                    <a:p>
                      <a:pPr marL="285750" indent="-285750">
                        <a:buFont typeface="Arial" panose="020B0604020202020204" pitchFamily="34" charset="0"/>
                        <a:buChar char="•"/>
                      </a:pPr>
                      <a:r>
                        <a:rPr lang="en-US" dirty="0"/>
                        <a:t>Provides framework for secure and efficient digital payments. </a:t>
                      </a:r>
                    </a:p>
                    <a:p>
                      <a:pPr marL="285750" indent="-285750">
                        <a:buFont typeface="Arial" panose="020B0604020202020204" pitchFamily="34" charset="0"/>
                        <a:buChar char="•"/>
                      </a:pPr>
                      <a:r>
                        <a:rPr lang="en-US" dirty="0"/>
                        <a:t>RBI regulates and supervises payment systems like NEFT, RTGS, UPI.</a:t>
                      </a:r>
                      <a:endParaRPr lang="en-IN" dirty="0"/>
                    </a:p>
                  </a:txBody>
                  <a:tcPr/>
                </a:tc>
                <a:tc>
                  <a:txBody>
                    <a:bodyPr/>
                    <a:lstStyle/>
                    <a:p>
                      <a:pPr marL="285750" indent="-285750">
                        <a:buFont typeface="Arial" panose="020B0604020202020204" pitchFamily="34" charset="0"/>
                        <a:buChar char="•"/>
                      </a:pPr>
                      <a:r>
                        <a:rPr lang="en-US" dirty="0"/>
                        <a:t>₹5 lakh for first offence</a:t>
                      </a:r>
                    </a:p>
                    <a:p>
                      <a:pPr marL="285750" indent="-285750">
                        <a:buFont typeface="Arial" panose="020B0604020202020204" pitchFamily="34" charset="0"/>
                        <a:buChar char="•"/>
                      </a:pPr>
                      <a:r>
                        <a:rPr lang="en-US" dirty="0"/>
                        <a:t>₹10 lakh or more for subsequent violations </a:t>
                      </a:r>
                    </a:p>
                    <a:p>
                      <a:pPr marL="285750" indent="-285750">
                        <a:buFont typeface="Arial" panose="020B0604020202020204" pitchFamily="34" charset="0"/>
                        <a:buChar char="•"/>
                      </a:pPr>
                      <a:r>
                        <a:rPr lang="en-US" dirty="0"/>
                        <a:t> RBI may suspend or cancel license of payment system operators</a:t>
                      </a:r>
                      <a:endParaRPr lang="en-IN" dirty="0"/>
                    </a:p>
                  </a:txBody>
                  <a:tcPr/>
                </a:tc>
                <a:tc>
                  <a:txBody>
                    <a:bodyPr/>
                    <a:lstStyle/>
                    <a:p>
                      <a:pPr marL="0" indent="0">
                        <a:buFont typeface="Arial" panose="020B0604020202020204" pitchFamily="34" charset="0"/>
                        <a:buNone/>
                      </a:pPr>
                      <a:r>
                        <a:rPr lang="en-US" dirty="0"/>
                        <a:t>Transactions with: </a:t>
                      </a:r>
                    </a:p>
                    <a:p>
                      <a:pPr marL="285750" indent="-285750">
                        <a:buFont typeface="Arial" panose="020B0604020202020204" pitchFamily="34" charset="0"/>
                        <a:buChar char="•"/>
                      </a:pPr>
                      <a:r>
                        <a:rPr lang="en-US" dirty="0"/>
                        <a:t>Central/State Governments</a:t>
                      </a:r>
                    </a:p>
                    <a:p>
                      <a:pPr marL="285750" indent="-285750">
                        <a:buFont typeface="Arial" panose="020B0604020202020204" pitchFamily="34" charset="0"/>
                        <a:buChar char="•"/>
                      </a:pPr>
                      <a:r>
                        <a:rPr lang="en-US" dirty="0"/>
                        <a:t>Banks or cooperative/post office savings banks </a:t>
                      </a:r>
                    </a:p>
                    <a:p>
                      <a:pPr marL="285750" indent="-285750">
                        <a:buFont typeface="Arial" panose="020B0604020202020204" pitchFamily="34" charset="0"/>
                        <a:buChar char="•"/>
                      </a:pPr>
                      <a:r>
                        <a:rPr lang="en-US" dirty="0"/>
                        <a:t>Notified entities </a:t>
                      </a:r>
                    </a:p>
                    <a:p>
                      <a:pPr marL="285750" indent="-285750">
                        <a:buFont typeface="Arial" panose="020B0604020202020204" pitchFamily="34" charset="0"/>
                        <a:buChar char="•"/>
                      </a:pPr>
                      <a:r>
                        <a:rPr lang="en-US" dirty="0"/>
                        <a:t>Agricultural income earners under certain conditions</a:t>
                      </a:r>
                    </a:p>
                    <a:p>
                      <a:pPr marL="285750" indent="-285750">
                        <a:buFont typeface="Arial" panose="020B0604020202020204" pitchFamily="34" charset="0"/>
                        <a:buChar char="•"/>
                      </a:pPr>
                      <a:r>
                        <a:rPr lang="en-US" dirty="0"/>
                        <a:t>Emergency cash transactions under Rule 6DD (IT Act) </a:t>
                      </a:r>
                    </a:p>
                    <a:p>
                      <a:pPr marL="285750" indent="-285750">
                        <a:buFont typeface="Arial" panose="020B0604020202020204" pitchFamily="34" charset="0"/>
                        <a:buChar char="•"/>
                      </a:pPr>
                      <a:r>
                        <a:rPr lang="en-US" dirty="0"/>
                        <a:t>Individuals making or receiving payments are not liable unless acting as operators. </a:t>
                      </a:r>
                    </a:p>
                    <a:p>
                      <a:pPr marL="285750" indent="-285750">
                        <a:buFont typeface="Arial" panose="020B0604020202020204" pitchFamily="34" charset="0"/>
                        <a:buChar char="•"/>
                      </a:pPr>
                      <a:r>
                        <a:rPr lang="en-US" dirty="0"/>
                        <a:t>Penalties apply to system providers/operators, not end-users. </a:t>
                      </a:r>
                    </a:p>
                    <a:p>
                      <a:pPr marL="285750" indent="-285750">
                        <a:buFont typeface="Arial" panose="020B0604020202020204" pitchFamily="34" charset="0"/>
                        <a:buChar char="•"/>
                      </a:pPr>
                      <a:r>
                        <a:rPr lang="en-US" dirty="0"/>
                        <a:t> RBI may waive penalties in case of bona fide errors or technical glitches. </a:t>
                      </a:r>
                      <a:endParaRPr lang="en-IN"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106155" y="0"/>
            <a:ext cx="5404428" cy="420051"/>
          </a:xfrm>
          <a:prstGeom prst="rect">
            <a:avLst/>
          </a:prstGeom>
        </p:spPr>
        <p:txBody>
          <a:bodyPr wrap="none">
            <a:spAutoFit/>
          </a:bodyPr>
          <a:lstStyle/>
          <a:p>
            <a:pPr algn="ctr">
              <a:lnSpc>
                <a:spcPts val="2833"/>
              </a:lnSpc>
            </a:pPr>
            <a:r>
              <a:rPr lang="en-US" sz="2000" b="1" dirty="0">
                <a:solidFill>
                  <a:srgbClr val="484237"/>
                </a:solidFill>
                <a:latin typeface="Gelasio Semi Bold" pitchFamily="34" charset="0"/>
                <a:ea typeface="Gelasio Semi Bold" pitchFamily="34" charset="-122"/>
                <a:cs typeface="Gelasio Semi Bold" pitchFamily="34" charset="-120"/>
              </a:rPr>
              <a:t>Special Acts Governing Cash Transactions</a:t>
            </a:r>
            <a:endParaRPr lang="en-US" sz="2000" b="1" dirty="0"/>
          </a:p>
        </p:txBody>
      </p:sp>
    </p:spTree>
    <p:extLst>
      <p:ext uri="{BB962C8B-B14F-4D97-AF65-F5344CB8AC3E}">
        <p14:creationId xmlns:p14="http://schemas.microsoft.com/office/powerpoint/2010/main" val="394839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5459" y="824248"/>
            <a:ext cx="10303099" cy="4216539"/>
          </a:xfrm>
          <a:prstGeom prst="rect">
            <a:avLst/>
          </a:prstGeom>
        </p:spPr>
        <p:txBody>
          <a:bodyPr wrap="square">
            <a:spAutoFit/>
          </a:bodyPr>
          <a:lstStyle/>
          <a:p>
            <a:pPr algn="just"/>
            <a:r>
              <a:rPr lang="en-IN" sz="2800" b="1" dirty="0">
                <a:latin typeface="Calibri" panose="020F0502020204030204" pitchFamily="34" charset="0"/>
                <a:ea typeface="Times New Roman" panose="02020603050405020304" pitchFamily="18" charset="0"/>
              </a:rPr>
              <a:t>Conclusion</a:t>
            </a:r>
          </a:p>
          <a:p>
            <a:pPr algn="just"/>
            <a:endParaRPr lang="en-IN" sz="24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India's financial laws are moving toward a cashless, accountable economy.</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Each provision — from income tax sections to special acts — serves a specific compliance objective.</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Understanding the scope, limits, and penalties is crucial for sound financial management.</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Non-cash transactions are not just encouraged — they are enforced through legal and financial consequences.</a:t>
            </a:r>
            <a:endParaRPr lang="en-IN" sz="20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latin typeface="Calibri" panose="020F0502020204030204" pitchFamily="34" charset="0"/>
                <a:ea typeface="Times New Roman" panose="02020603050405020304" pitchFamily="18" charset="0"/>
              </a:rPr>
              <a:t>Staying compliant ensures legal safety, financial integrity, and contribution to national economic goals.</a:t>
            </a:r>
            <a:endParaRPr lang="en-IN" sz="2000" dirty="0">
              <a:effectLst/>
              <a:latin typeface="Times New Roman" panose="02020603050405020304" pitchFamily="18" charset="0"/>
              <a:ea typeface="Times New Roman" panose="02020603050405020304" pitchFamily="18" charset="0"/>
            </a:endParaRPr>
          </a:p>
        </p:txBody>
      </p:sp>
      <p:sp>
        <p:nvSpPr>
          <p:cNvPr id="9" name="Footer Placeholder 8"/>
          <p:cNvSpPr>
            <a:spLocks noGrp="1"/>
          </p:cNvSpPr>
          <p:nvPr>
            <p:ph type="ftr" sz="quarter" idx="4294967295"/>
          </p:nvPr>
        </p:nvSpPr>
        <p:spPr>
          <a:xfrm>
            <a:off x="0" y="6318250"/>
            <a:ext cx="4095750" cy="366713"/>
          </a:xfrm>
        </p:spPr>
        <p:txBody>
          <a:bodyPr/>
          <a:lstStyle/>
          <a:p>
            <a:r>
              <a:rPr lang="en-IN" sz="800" b="1" dirty="0">
                <a:latin typeface="Palatino Linotype" panose="02040502050505030304" pitchFamily="18" charset="0"/>
              </a:rPr>
              <a:t>BY CA MADHUSUDAN AGARWAL</a:t>
            </a:r>
          </a:p>
        </p:txBody>
      </p:sp>
    </p:spTree>
    <p:extLst>
      <p:ext uri="{BB962C8B-B14F-4D97-AF65-F5344CB8AC3E}">
        <p14:creationId xmlns:p14="http://schemas.microsoft.com/office/powerpoint/2010/main" val="3308126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60" y="-31254"/>
            <a:ext cx="12136940" cy="6889254"/>
          </a:xfrm>
          <a:prstGeom prst="rect">
            <a:avLst/>
          </a:prstGeom>
        </p:spPr>
      </p:pic>
    </p:spTree>
    <p:extLst>
      <p:ext uri="{BB962C8B-B14F-4D97-AF65-F5344CB8AC3E}">
        <p14:creationId xmlns:p14="http://schemas.microsoft.com/office/powerpoint/2010/main" val="177728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894" y="879604"/>
            <a:ext cx="7570022" cy="492122"/>
          </a:xfrm>
          <a:prstGeom prst="rect">
            <a:avLst/>
          </a:prstGeom>
        </p:spPr>
        <p:txBody>
          <a:bodyPr wrap="none">
            <a:spAutoFit/>
          </a:bodyPr>
          <a:lstStyle/>
          <a:p>
            <a:pPr marL="457200" marR="0" indent="457200" algn="ctr">
              <a:lnSpc>
                <a:spcPct val="115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CASH TRANSACTIONS PROVISIONS AND PENALTIES</a:t>
            </a:r>
            <a:endParaRPr lang="en-IN"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91674" y="1815921"/>
            <a:ext cx="10844011" cy="410882"/>
          </a:xfrm>
          <a:prstGeom prst="rect">
            <a:avLst/>
          </a:prstGeom>
        </p:spPr>
        <p:txBody>
          <a:bodyPr wrap="square">
            <a:spAutoFit/>
          </a:bodyPr>
          <a:lstStyle/>
          <a:p>
            <a:pPr algn="just">
              <a:lnSpc>
                <a:spcPct val="115000"/>
              </a:lnSpc>
              <a:spcAft>
                <a:spcPts val="800"/>
              </a:spcAft>
            </a:pPr>
            <a:r>
              <a:rPr lang="en-US" kern="100" dirty="0">
                <a:effectLst/>
                <a:ea typeface="Calibri" panose="020F0502020204030204" pitchFamily="34" charset="0"/>
                <a:cs typeface="Calibri" panose="020F0502020204030204" pitchFamily="34" charset="0"/>
              </a:rPr>
              <a:t>Some of the Cash transactions above certain limits attracts penalties and others are required to report </a:t>
            </a:r>
            <a:endParaRPr lang="en-IN" sz="1600" kern="100" dirty="0">
              <a:effectLst/>
              <a:ea typeface="Calibri" panose="020F0502020204030204" pitchFamily="34" charset="0"/>
              <a:cs typeface="Times New Roman" panose="02020603050405020304" pitchFamily="18" charset="0"/>
            </a:endParaRPr>
          </a:p>
        </p:txBody>
      </p:sp>
      <p:sp>
        <p:nvSpPr>
          <p:cNvPr id="6" name="Rectangle 5"/>
          <p:cNvSpPr/>
          <p:nvPr/>
        </p:nvSpPr>
        <p:spPr>
          <a:xfrm>
            <a:off x="991674" y="2684388"/>
            <a:ext cx="6609502" cy="383823"/>
          </a:xfrm>
          <a:prstGeom prst="rect">
            <a:avLst/>
          </a:prstGeom>
        </p:spPr>
        <p:txBody>
          <a:bodyPr wrap="none">
            <a:spAutoFit/>
          </a:bodyPr>
          <a:lstStyle/>
          <a:p>
            <a:pPr algn="just">
              <a:lnSpc>
                <a:spcPct val="115000"/>
              </a:lnSpc>
              <a:spcAft>
                <a:spcPts val="800"/>
              </a:spcAft>
            </a:pPr>
            <a:r>
              <a:rPr lang="en-US" kern="100" dirty="0">
                <a:ea typeface="Calibri" panose="020F0502020204030204" pitchFamily="34" charset="0"/>
                <a:cs typeface="Calibri" panose="020F0502020204030204" pitchFamily="34" charset="0"/>
              </a:rPr>
              <a:t>Penalties are prescribed for non reporting of cash transactions.</a:t>
            </a:r>
            <a:endParaRPr lang="en-IN" kern="100" dirty="0">
              <a:ea typeface="Calibri" panose="020F0502020204030204" pitchFamily="34" charset="0"/>
              <a:cs typeface="Calibri" panose="020F0502020204030204" pitchFamily="34" charset="0"/>
            </a:endParaRPr>
          </a:p>
        </p:txBody>
      </p:sp>
      <p:sp>
        <p:nvSpPr>
          <p:cNvPr id="7" name="Rectangle 6"/>
          <p:cNvSpPr/>
          <p:nvPr/>
        </p:nvSpPr>
        <p:spPr>
          <a:xfrm>
            <a:off x="991674" y="3588185"/>
            <a:ext cx="10371256" cy="2068387"/>
          </a:xfrm>
          <a:prstGeom prst="rect">
            <a:avLst/>
          </a:prstGeom>
        </p:spPr>
        <p:txBody>
          <a:bodyPr wrap="square">
            <a:spAutoFit/>
          </a:bodyPr>
          <a:lstStyle/>
          <a:p>
            <a:pPr algn="just">
              <a:lnSpc>
                <a:spcPct val="115000"/>
              </a:lnSpc>
              <a:spcAft>
                <a:spcPts val="800"/>
              </a:spcAft>
            </a:pPr>
            <a:r>
              <a:rPr lang="en-US" kern="100" dirty="0">
                <a:ea typeface="Calibri" panose="020F0502020204030204" pitchFamily="34" charset="0"/>
                <a:cs typeface="Calibri" panose="020F0502020204030204" pitchFamily="34" charset="0"/>
              </a:rPr>
              <a:t>The restrictions on cash transactions are applicable for whom</a:t>
            </a:r>
          </a:p>
          <a:p>
            <a:pPr algn="just">
              <a:lnSpc>
                <a:spcPct val="115000"/>
              </a:lnSpc>
              <a:spcAft>
                <a:spcPts val="800"/>
              </a:spcAft>
            </a:pPr>
            <a:endParaRPr lang="en-IN" kern="100" dirty="0">
              <a:ea typeface="Calibri" panose="020F0502020204030204" pitchFamily="34" charset="0"/>
              <a:cs typeface="Calibri" panose="020F0502020204030204" pitchFamily="34" charset="0"/>
            </a:endParaRPr>
          </a:p>
          <a:p>
            <a:pPr algn="just">
              <a:lnSpc>
                <a:spcPct val="115000"/>
              </a:lnSpc>
              <a:spcAft>
                <a:spcPts val="800"/>
              </a:spcAft>
            </a:pPr>
            <a:r>
              <a:rPr lang="en-US" kern="100" dirty="0">
                <a:ea typeface="Calibri" panose="020F0502020204030204" pitchFamily="34" charset="0"/>
                <a:cs typeface="Calibri" panose="020F0502020204030204" pitchFamily="34" charset="0"/>
              </a:rPr>
              <a:t>It is applicable for all entities.</a:t>
            </a:r>
          </a:p>
          <a:p>
            <a:pPr algn="just">
              <a:lnSpc>
                <a:spcPct val="115000"/>
              </a:lnSpc>
              <a:spcAft>
                <a:spcPts val="800"/>
              </a:spcAft>
            </a:pPr>
            <a:endParaRPr lang="en-IN" kern="100" dirty="0">
              <a:ea typeface="Calibri" panose="020F0502020204030204" pitchFamily="34" charset="0"/>
              <a:cs typeface="Calibri" panose="020F0502020204030204" pitchFamily="34" charset="0"/>
            </a:endParaRPr>
          </a:p>
          <a:p>
            <a:pPr algn="just">
              <a:lnSpc>
                <a:spcPct val="115000"/>
              </a:lnSpc>
              <a:spcAft>
                <a:spcPts val="800"/>
              </a:spcAft>
            </a:pPr>
            <a:r>
              <a:rPr lang="en-US" kern="100" dirty="0">
                <a:ea typeface="Calibri" panose="020F0502020204030204" pitchFamily="34" charset="0"/>
                <a:cs typeface="Calibri" panose="020F0502020204030204" pitchFamily="34" charset="0"/>
              </a:rPr>
              <a:t>It is mostly applicable for businesses transactions and personal taxable transactions.</a:t>
            </a:r>
            <a:endParaRPr lang="en-IN" kern="100" dirty="0">
              <a:ea typeface="Calibri" panose="020F0502020204030204" pitchFamily="34" charset="0"/>
              <a:cs typeface="Calibri" panose="020F0502020204030204" pitchFamily="34" charset="0"/>
            </a:endParaRPr>
          </a:p>
        </p:txBody>
      </p:sp>
      <p:sp>
        <p:nvSpPr>
          <p:cNvPr id="2" name="Footer Placeholder 1"/>
          <p:cNvSpPr>
            <a:spLocks noGrp="1"/>
          </p:cNvSpPr>
          <p:nvPr>
            <p:ph type="ftr" sz="quarter" idx="4294967295"/>
          </p:nvPr>
        </p:nvSpPr>
        <p:spPr>
          <a:xfrm>
            <a:off x="0" y="6318250"/>
            <a:ext cx="4095750" cy="366713"/>
          </a:xfrm>
        </p:spPr>
        <p:txBody>
          <a:bodyPr/>
          <a:lstStyle/>
          <a:p>
            <a:r>
              <a:rPr lang="en-IN" sz="1000" b="1" dirty="0">
                <a:latin typeface="Palatino Linotype" panose="02040502050505030304" pitchFamily="18" charset="0"/>
              </a:rPr>
              <a:t>BY CA MADHUSUDAN AGARWAL</a:t>
            </a:r>
          </a:p>
        </p:txBody>
      </p:sp>
      <p:pic>
        <p:nvPicPr>
          <p:cNvPr id="3" name="Picture 2"/>
          <p:cNvPicPr>
            <a:picLocks noChangeAspect="1"/>
          </p:cNvPicPr>
          <p:nvPr/>
        </p:nvPicPr>
        <p:blipFill>
          <a:blip r:embed="rId2"/>
          <a:stretch>
            <a:fillRect/>
          </a:stretch>
        </p:blipFill>
        <p:spPr>
          <a:xfrm>
            <a:off x="8031117" y="2746777"/>
            <a:ext cx="2981325" cy="1390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081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5378" y="1021272"/>
            <a:ext cx="7570022" cy="492122"/>
          </a:xfrm>
          <a:prstGeom prst="rect">
            <a:avLst/>
          </a:prstGeom>
        </p:spPr>
        <p:txBody>
          <a:bodyPr wrap="none">
            <a:spAutoFit/>
          </a:bodyPr>
          <a:lstStyle/>
          <a:p>
            <a:pPr marL="457200" marR="0" indent="457200" algn="ctr">
              <a:lnSpc>
                <a:spcPct val="115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CASH TRANSACTIONS PROVISIONS AND PENALTIES</a:t>
            </a:r>
            <a:endParaRPr lang="en-IN"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92069" y="2081477"/>
            <a:ext cx="4262705" cy="410882"/>
          </a:xfrm>
          <a:prstGeom prst="rect">
            <a:avLst/>
          </a:prstGeom>
        </p:spPr>
        <p:txBody>
          <a:bodyPr wrap="none">
            <a:spAutoFit/>
          </a:bodyPr>
          <a:lstStyle/>
          <a:p>
            <a:pPr algn="just">
              <a:lnSpc>
                <a:spcPct val="115000"/>
              </a:lnSpc>
              <a:spcAft>
                <a:spcPts val="800"/>
              </a:spcAft>
            </a:pPr>
            <a:r>
              <a:rPr lang="en-US" b="1" kern="100" dirty="0">
                <a:effectLst/>
                <a:ea typeface="Calibri" panose="020F0502020204030204" pitchFamily="34" charset="0"/>
                <a:cs typeface="Calibri" panose="020F0502020204030204" pitchFamily="34" charset="0"/>
              </a:rPr>
              <a:t>What is the limit of cash transactions</a:t>
            </a:r>
            <a:endParaRPr lang="en-IN" sz="1600" b="1" kern="100" dirty="0">
              <a:effectLst/>
              <a:ea typeface="Calibri" panose="020F0502020204030204" pitchFamily="34" charset="0"/>
              <a:cs typeface="Times New Roman" panose="02020603050405020304" pitchFamily="18" charset="0"/>
            </a:endParaRPr>
          </a:p>
        </p:txBody>
      </p:sp>
      <p:sp>
        <p:nvSpPr>
          <p:cNvPr id="4" name="Rectangle 3"/>
          <p:cNvSpPr/>
          <p:nvPr/>
        </p:nvSpPr>
        <p:spPr>
          <a:xfrm>
            <a:off x="1708597" y="2578311"/>
            <a:ext cx="6096000" cy="1366528"/>
          </a:xfrm>
          <a:prstGeom prst="rect">
            <a:avLst/>
          </a:prstGeom>
        </p:spPr>
        <p:txBody>
          <a:bodyPr>
            <a:spAutoFit/>
          </a:bodyPr>
          <a:lstStyle/>
          <a:p>
            <a:pPr marL="342900" marR="0" lvl="0" indent="-342900" algn="just">
              <a:lnSpc>
                <a:spcPct val="115000"/>
              </a:lnSpc>
              <a:spcBef>
                <a:spcPts val="0"/>
              </a:spcBef>
              <a:spcAft>
                <a:spcPts val="0"/>
              </a:spcAft>
              <a:buFont typeface="+mj-lt"/>
              <a:buAutoNum type="arabicPeriod"/>
            </a:pPr>
            <a:r>
              <a:rPr lang="en-US" kern="100" dirty="0">
                <a:effectLst/>
                <a:ea typeface="Calibri" panose="020F0502020204030204" pitchFamily="34" charset="0"/>
                <a:cs typeface="Calibri" panose="020F0502020204030204" pitchFamily="34" charset="0"/>
              </a:rPr>
              <a:t>Rs. 2,000/- (Rupees Two Thousand)</a:t>
            </a:r>
            <a:endParaRPr lang="en-IN" sz="1600" kern="100" dirty="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kern="100" dirty="0">
                <a:effectLst/>
                <a:ea typeface="Calibri" panose="020F0502020204030204" pitchFamily="34" charset="0"/>
                <a:cs typeface="Calibri" panose="020F0502020204030204" pitchFamily="34" charset="0"/>
              </a:rPr>
              <a:t>Rs. 10,000/-(Rupees Ten Thousand)</a:t>
            </a:r>
            <a:endParaRPr lang="en-IN" sz="1600" kern="100" dirty="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kern="100" dirty="0">
                <a:effectLst/>
                <a:ea typeface="Calibri" panose="020F0502020204030204" pitchFamily="34" charset="0"/>
                <a:cs typeface="Calibri" panose="020F0502020204030204" pitchFamily="34" charset="0"/>
              </a:rPr>
              <a:t>Rs.20,000/-(Rupees Twenty Thousand)</a:t>
            </a:r>
            <a:endParaRPr lang="en-IN" sz="1600" kern="100" dirty="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mj-lt"/>
              <a:buAutoNum type="arabicPeriod"/>
            </a:pPr>
            <a:r>
              <a:rPr lang="en-US" kern="100" dirty="0">
                <a:effectLst/>
                <a:ea typeface="Calibri" panose="020F0502020204030204" pitchFamily="34" charset="0"/>
                <a:cs typeface="Calibri" panose="020F0502020204030204" pitchFamily="34" charset="0"/>
              </a:rPr>
              <a:t>Rs.2,00,000/-(Rupees Two </a:t>
            </a:r>
            <a:r>
              <a:rPr lang="en-US" kern="100" dirty="0" err="1">
                <a:effectLst/>
                <a:ea typeface="Calibri" panose="020F0502020204030204" pitchFamily="34" charset="0"/>
                <a:cs typeface="Calibri" panose="020F0502020204030204" pitchFamily="34" charset="0"/>
              </a:rPr>
              <a:t>Lacs</a:t>
            </a:r>
            <a:r>
              <a:rPr lang="en-US" kern="100" dirty="0">
                <a:effectLst/>
                <a:ea typeface="Calibri" panose="020F0502020204030204" pitchFamily="34" charset="0"/>
                <a:cs typeface="Calibri" panose="020F0502020204030204" pitchFamily="34" charset="0"/>
              </a:rPr>
              <a:t> Only)</a:t>
            </a:r>
            <a:endParaRPr lang="en-IN" sz="1600" kern="100" dirty="0">
              <a:effectLst/>
              <a:ea typeface="Calibri" panose="020F0502020204030204" pitchFamily="34" charset="0"/>
              <a:cs typeface="Times New Roman" panose="02020603050405020304" pitchFamily="18" charset="0"/>
            </a:endParaRPr>
          </a:p>
        </p:txBody>
      </p:sp>
      <p:sp>
        <p:nvSpPr>
          <p:cNvPr id="6" name="Rectangle 5"/>
          <p:cNvSpPr/>
          <p:nvPr/>
        </p:nvSpPr>
        <p:spPr>
          <a:xfrm>
            <a:off x="1708597" y="3944839"/>
            <a:ext cx="6096000" cy="729430"/>
          </a:xfrm>
          <a:prstGeom prst="rect">
            <a:avLst/>
          </a:prstGeom>
        </p:spPr>
        <p:txBody>
          <a:bodyPr>
            <a:spAutoFit/>
          </a:bodyPr>
          <a:lstStyle/>
          <a:p>
            <a:pPr algn="just">
              <a:lnSpc>
                <a:spcPct val="115000"/>
              </a:lnSpc>
            </a:pPr>
            <a:r>
              <a:rPr lang="en-US" kern="100" dirty="0">
                <a:effectLst/>
                <a:latin typeface="Calibri" panose="020F0502020204030204" pitchFamily="34" charset="0"/>
                <a:ea typeface="Calibri" panose="020F0502020204030204" pitchFamily="34" charset="0"/>
                <a:cs typeface="Calibri" panose="020F0502020204030204" pitchFamily="34" charset="0"/>
              </a:rPr>
              <a:t>5. </a:t>
            </a:r>
            <a:r>
              <a:rPr lang="en-US" kern="100" dirty="0">
                <a:ea typeface="Calibri" panose="020F0502020204030204" pitchFamily="34" charset="0"/>
                <a:cs typeface="Calibri" panose="020F0502020204030204" pitchFamily="34" charset="0"/>
              </a:rPr>
              <a:t>No Limit……No cap on cash transactions -Agriculture Income (some cases)</a:t>
            </a:r>
            <a:endParaRPr lang="en-IN" kern="100" dirty="0">
              <a:ea typeface="Calibri" panose="020F0502020204030204" pitchFamily="34" charset="0"/>
              <a:cs typeface="Calibri" panose="020F0502020204030204" pitchFamily="34" charset="0"/>
            </a:endParaRPr>
          </a:p>
        </p:txBody>
      </p:sp>
      <p:sp>
        <p:nvSpPr>
          <p:cNvPr id="5" name="Footer Placeholder 4"/>
          <p:cNvSpPr>
            <a:spLocks noGrp="1"/>
          </p:cNvSpPr>
          <p:nvPr>
            <p:ph type="ftr" sz="quarter" idx="4294967295"/>
          </p:nvPr>
        </p:nvSpPr>
        <p:spPr>
          <a:xfrm>
            <a:off x="0" y="6202363"/>
            <a:ext cx="4095750" cy="366712"/>
          </a:xfrm>
        </p:spPr>
        <p:txBody>
          <a:bodyPr/>
          <a:lstStyle/>
          <a:p>
            <a:r>
              <a:rPr lang="en-IN" sz="1000" b="1" dirty="0">
                <a:latin typeface="Palatino Linotype" panose="02040502050505030304" pitchFamily="18" charset="0"/>
              </a:rPr>
              <a:t>BY CA MADHUSUDAN AGARWAL</a:t>
            </a:r>
          </a:p>
        </p:txBody>
      </p:sp>
      <p:pic>
        <p:nvPicPr>
          <p:cNvPr id="7" name="Picture 6"/>
          <p:cNvPicPr>
            <a:picLocks noChangeAspect="1"/>
          </p:cNvPicPr>
          <p:nvPr/>
        </p:nvPicPr>
        <p:blipFill>
          <a:blip r:embed="rId2"/>
          <a:stretch>
            <a:fillRect/>
          </a:stretch>
        </p:blipFill>
        <p:spPr>
          <a:xfrm>
            <a:off x="8548182" y="2081477"/>
            <a:ext cx="2785226" cy="1979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517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4167" y="647110"/>
            <a:ext cx="7570022" cy="492122"/>
          </a:xfrm>
          <a:prstGeom prst="rect">
            <a:avLst/>
          </a:prstGeom>
        </p:spPr>
        <p:txBody>
          <a:bodyPr wrap="none">
            <a:spAutoFit/>
          </a:bodyPr>
          <a:lstStyle/>
          <a:p>
            <a:pPr marL="457200" marR="0" indent="457200" algn="ctr">
              <a:lnSpc>
                <a:spcPct val="115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CASH TRANSACTIONS PROVISIONS AND PENALTIES</a:t>
            </a:r>
            <a:endParaRPr lang="en-IN"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10220" y="1468227"/>
            <a:ext cx="10529247" cy="1571712"/>
          </a:xfrm>
          <a:prstGeom prst="rect">
            <a:avLst/>
          </a:prstGeom>
        </p:spPr>
        <p:txBody>
          <a:bodyPr wrap="square">
            <a:spAutoFit/>
          </a:bodyPr>
          <a:lstStyle/>
          <a:p>
            <a:pPr marL="342900" indent="-342900" algn="just">
              <a:lnSpc>
                <a:spcPct val="115000"/>
              </a:lnSpc>
              <a:spcAft>
                <a:spcPts val="800"/>
              </a:spcAft>
              <a:buSzPts val="1000"/>
              <a:buFont typeface="Symbol" panose="05050102010706020507" pitchFamily="18" charset="2"/>
              <a:buChar char=""/>
              <a:tabLst>
                <a:tab pos="457200" algn="l"/>
              </a:tabLst>
            </a:pPr>
            <a:r>
              <a:rPr lang="en-US" kern="100" dirty="0">
                <a:ea typeface="Times New Roman" panose="02020603050405020304" pitchFamily="18" charset="0"/>
                <a:cs typeface="Calibri" panose="020F0502020204030204" pitchFamily="34" charset="0"/>
              </a:rPr>
              <a:t>The government has introduced strict rules to regulate cash transactions under the Income-tax Act, 1961</a:t>
            </a:r>
          </a:p>
          <a:p>
            <a:pPr algn="just">
              <a:lnSpc>
                <a:spcPct val="115000"/>
              </a:lnSpc>
              <a:spcAft>
                <a:spcPts val="800"/>
              </a:spcAft>
              <a:buSzPts val="1000"/>
              <a:tabLst>
                <a:tab pos="457200" algn="l"/>
              </a:tabLst>
            </a:pPr>
            <a:endParaRPr lang="en-US" kern="100" dirty="0">
              <a:ea typeface="Times New Roman" panose="02020603050405020304" pitchFamily="18" charset="0"/>
              <a:cs typeface="Calibri" panose="020F0502020204030204" pitchFamily="34" charset="0"/>
            </a:endParaRPr>
          </a:p>
          <a:p>
            <a:pPr marL="342900" indent="-342900" algn="just">
              <a:lnSpc>
                <a:spcPct val="115000"/>
              </a:lnSpc>
              <a:spcAft>
                <a:spcPts val="800"/>
              </a:spcAft>
              <a:buSzPts val="1000"/>
              <a:buFont typeface="Symbol" panose="05050102010706020507" pitchFamily="18" charset="2"/>
              <a:buChar char=""/>
              <a:tabLst>
                <a:tab pos="457200" algn="l"/>
              </a:tabLst>
            </a:pPr>
            <a:endParaRPr lang="en-IN" kern="100" dirty="0">
              <a:ea typeface="Times New Roman" panose="02020603050405020304" pitchFamily="18" charset="0"/>
              <a:cs typeface="Calibri" panose="020F0502020204030204" pitchFamily="34" charset="0"/>
            </a:endParaRPr>
          </a:p>
        </p:txBody>
      </p:sp>
      <p:sp>
        <p:nvSpPr>
          <p:cNvPr id="4" name="Rectangle 3"/>
          <p:cNvSpPr/>
          <p:nvPr/>
        </p:nvSpPr>
        <p:spPr>
          <a:xfrm>
            <a:off x="1010220" y="2216865"/>
            <a:ext cx="10310307" cy="1344471"/>
          </a:xfrm>
          <a:prstGeom prst="rect">
            <a:avLst/>
          </a:prstGeom>
        </p:spPr>
        <p:txBody>
          <a:bodyPr wrap="square">
            <a:spAutoFit/>
          </a:bodyPr>
          <a:lstStyle/>
          <a:p>
            <a:pPr marL="342900" indent="-342900" algn="just">
              <a:lnSpc>
                <a:spcPct val="115000"/>
              </a:lnSpc>
              <a:spcAft>
                <a:spcPts val="800"/>
              </a:spcAft>
              <a:buSzPts val="1000"/>
              <a:buFont typeface="Symbol" panose="05050102010706020507" pitchFamily="18" charset="2"/>
              <a:buChar char=""/>
              <a:tabLst>
                <a:tab pos="457200" algn="l"/>
              </a:tabLst>
            </a:pPr>
            <a:r>
              <a:rPr lang="en-US" kern="100" dirty="0">
                <a:ea typeface="Times New Roman" panose="02020603050405020304" pitchFamily="18" charset="0"/>
                <a:cs typeface="Calibri" panose="020F0502020204030204" pitchFamily="34" charset="0"/>
              </a:rPr>
              <a:t>These provisions aim to:</a:t>
            </a:r>
            <a:endParaRPr lang="en-IN" kern="100" dirty="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US" dirty="0"/>
              <a:t>Curb Black Money</a:t>
            </a:r>
            <a:endParaRPr lang="en-IN" dirty="0"/>
          </a:p>
          <a:p>
            <a:pPr marL="742950" lvl="1" indent="-285750">
              <a:buFont typeface="Arial" panose="020B0604020202020204" pitchFamily="34" charset="0"/>
              <a:buChar char="•"/>
            </a:pPr>
            <a:r>
              <a:rPr lang="en-US" dirty="0"/>
              <a:t>Promote Digital Payments/Banking Channel</a:t>
            </a:r>
            <a:endParaRPr lang="en-IN" dirty="0"/>
          </a:p>
          <a:p>
            <a:pPr marL="742950" lvl="1" indent="-285750">
              <a:buFont typeface="Arial" panose="020B0604020202020204" pitchFamily="34" charset="0"/>
              <a:buChar char="•"/>
            </a:pPr>
            <a:r>
              <a:rPr lang="en-US" dirty="0"/>
              <a:t>Enhance transparency in financial dealings</a:t>
            </a:r>
            <a:endParaRPr lang="en-IN" dirty="0"/>
          </a:p>
        </p:txBody>
      </p:sp>
      <p:sp>
        <p:nvSpPr>
          <p:cNvPr id="5" name="Rectangle 4"/>
          <p:cNvSpPr/>
          <p:nvPr/>
        </p:nvSpPr>
        <p:spPr>
          <a:xfrm>
            <a:off x="1010220" y="3690705"/>
            <a:ext cx="10384665" cy="383823"/>
          </a:xfrm>
          <a:prstGeom prst="rect">
            <a:avLst/>
          </a:prstGeom>
        </p:spPr>
        <p:txBody>
          <a:bodyPr wrap="square">
            <a:spAutoFit/>
          </a:bodyPr>
          <a:lstStyle/>
          <a:p>
            <a:pPr marL="285750" indent="-285750" algn="just">
              <a:lnSpc>
                <a:spcPct val="115000"/>
              </a:lnSpc>
              <a:spcAft>
                <a:spcPts val="800"/>
              </a:spcAft>
              <a:buFont typeface="Arial" panose="020B0604020202020204" pitchFamily="34" charset="0"/>
              <a:buChar char="•"/>
            </a:pPr>
            <a:r>
              <a:rPr lang="en-US" kern="100" dirty="0">
                <a:effectLst/>
                <a:ea typeface="Times New Roman" panose="02020603050405020304" pitchFamily="18" charset="0"/>
                <a:cs typeface="Calibri" panose="020F0502020204030204" pitchFamily="34" charset="0"/>
              </a:rPr>
              <a:t>Applicable to </a:t>
            </a:r>
            <a:r>
              <a:rPr lang="en-US" b="1" kern="100" dirty="0">
                <a:ea typeface="Times New Roman" panose="02020603050405020304" pitchFamily="18" charset="0"/>
                <a:cs typeface="Calibri" panose="020F0502020204030204" pitchFamily="34" charset="0"/>
              </a:rPr>
              <a:t>I</a:t>
            </a:r>
            <a:r>
              <a:rPr lang="en-US" b="1" kern="100" dirty="0">
                <a:effectLst/>
                <a:ea typeface="Times New Roman" panose="02020603050405020304" pitchFamily="18" charset="0"/>
                <a:cs typeface="Calibri" panose="020F0502020204030204" pitchFamily="34" charset="0"/>
              </a:rPr>
              <a:t>ndividuals, HUF, Businesses, Non-Profit </a:t>
            </a:r>
            <a:r>
              <a:rPr lang="en-US" b="1" kern="100" dirty="0" err="1">
                <a:effectLst/>
                <a:ea typeface="Times New Roman" panose="02020603050405020304" pitchFamily="18" charset="0"/>
                <a:cs typeface="Calibri" panose="020F0502020204030204" pitchFamily="34" charset="0"/>
              </a:rPr>
              <a:t>Organisations</a:t>
            </a:r>
            <a:endParaRPr lang="en-IN" sz="1600" kern="100" dirty="0">
              <a:effectLst/>
              <a:ea typeface="Calibri" panose="020F0502020204030204" pitchFamily="34" charset="0"/>
              <a:cs typeface="Times New Roman" panose="02020603050405020304" pitchFamily="18" charset="0"/>
            </a:endParaRPr>
          </a:p>
        </p:txBody>
      </p:sp>
      <p:sp>
        <p:nvSpPr>
          <p:cNvPr id="6" name="Rectangle 5"/>
          <p:cNvSpPr/>
          <p:nvPr/>
        </p:nvSpPr>
        <p:spPr>
          <a:xfrm>
            <a:off x="1448101" y="4030497"/>
            <a:ext cx="6096000" cy="1253164"/>
          </a:xfrm>
          <a:prstGeom prst="rect">
            <a:avLst/>
          </a:prstGeom>
        </p:spPr>
        <p:txBody>
          <a:bodyPr>
            <a:spAutoFit/>
          </a:bodyPr>
          <a:lstStyle/>
          <a:p>
            <a:pPr marL="285750" marR="0" lvl="0" indent="-285750" algn="just">
              <a:lnSpc>
                <a:spcPct val="115000"/>
              </a:lnSpc>
              <a:spcBef>
                <a:spcPts val="0"/>
              </a:spcBef>
              <a:spcAft>
                <a:spcPts val="800"/>
              </a:spcAft>
              <a:buSzPts val="1000"/>
              <a:buFont typeface="Arial" panose="020B0604020202020204" pitchFamily="34" charset="0"/>
              <a:buChar char="•"/>
              <a:tabLst>
                <a:tab pos="457200" algn="l"/>
              </a:tabLst>
            </a:pPr>
            <a:r>
              <a:rPr lang="en-US" kern="100" dirty="0">
                <a:ea typeface="Times New Roman" panose="02020603050405020304" pitchFamily="18" charset="0"/>
                <a:cs typeface="Calibri" panose="020F0502020204030204" pitchFamily="34" charset="0"/>
              </a:rPr>
              <a:t>Penalties for contravention can include:</a:t>
            </a:r>
            <a:endParaRPr lang="en-IN" kern="100" dirty="0">
              <a:ea typeface="Times New Roman" panose="02020603050405020304" pitchFamily="18" charset="0"/>
              <a:cs typeface="Calibri" panose="020F0502020204030204" pitchFamily="34" charset="0"/>
            </a:endParaRPr>
          </a:p>
          <a:p>
            <a:pPr marL="285750" marR="0" lvl="1" indent="-285750" algn="just">
              <a:lnSpc>
                <a:spcPct val="115000"/>
              </a:lnSpc>
              <a:spcBef>
                <a:spcPts val="0"/>
              </a:spcBef>
              <a:spcAft>
                <a:spcPts val="800"/>
              </a:spcAft>
              <a:buSzPts val="1000"/>
              <a:buFont typeface="Arial" panose="020B0604020202020204" pitchFamily="34" charset="0"/>
              <a:buChar char="•"/>
              <a:tabLst>
                <a:tab pos="914400" algn="l"/>
              </a:tabLst>
            </a:pPr>
            <a:r>
              <a:rPr lang="en-US" kern="100" dirty="0">
                <a:ea typeface="Times New Roman" panose="02020603050405020304" pitchFamily="18" charset="0"/>
                <a:cs typeface="Calibri" panose="020F0502020204030204" pitchFamily="34" charset="0"/>
              </a:rPr>
              <a:t>Heavy monetary fines</a:t>
            </a:r>
            <a:endParaRPr lang="en-IN" kern="100" dirty="0">
              <a:ea typeface="Times New Roman" panose="02020603050405020304" pitchFamily="18" charset="0"/>
              <a:cs typeface="Calibri" panose="020F0502020204030204" pitchFamily="34" charset="0"/>
            </a:endParaRPr>
          </a:p>
          <a:p>
            <a:pPr marL="285750" marR="0" lvl="1" indent="-285750" algn="just">
              <a:lnSpc>
                <a:spcPct val="115000"/>
              </a:lnSpc>
              <a:spcBef>
                <a:spcPts val="0"/>
              </a:spcBef>
              <a:spcAft>
                <a:spcPts val="800"/>
              </a:spcAft>
              <a:buSzPts val="1000"/>
              <a:buFont typeface="Arial" panose="020B0604020202020204" pitchFamily="34" charset="0"/>
              <a:buChar char="•"/>
              <a:tabLst>
                <a:tab pos="914400" algn="l"/>
              </a:tabLst>
            </a:pPr>
            <a:r>
              <a:rPr lang="en-US" kern="100" dirty="0">
                <a:ea typeface="Times New Roman" panose="02020603050405020304" pitchFamily="18" charset="0"/>
                <a:cs typeface="Calibri" panose="020F0502020204030204" pitchFamily="34" charset="0"/>
              </a:rPr>
              <a:t>Disallowance of certain expenses or deductions</a:t>
            </a:r>
            <a:endParaRPr lang="en-IN" kern="100" dirty="0">
              <a:ea typeface="Times New Roman" panose="02020603050405020304" pitchFamily="18" charset="0"/>
              <a:cs typeface="Calibri" panose="020F0502020204030204" pitchFamily="34" charset="0"/>
            </a:endParaRPr>
          </a:p>
        </p:txBody>
      </p:sp>
      <p:sp>
        <p:nvSpPr>
          <p:cNvPr id="7" name="Rectangle 6"/>
          <p:cNvSpPr/>
          <p:nvPr/>
        </p:nvSpPr>
        <p:spPr>
          <a:xfrm>
            <a:off x="1051693" y="5363061"/>
            <a:ext cx="9972622" cy="392159"/>
          </a:xfrm>
          <a:prstGeom prst="rect">
            <a:avLst/>
          </a:prstGeom>
        </p:spPr>
        <p:txBody>
          <a:bodyPr wrap="square">
            <a:spAutoFit/>
          </a:bodyPr>
          <a:lstStyle/>
          <a:p>
            <a:pPr marL="285750" indent="-285750" algn="just">
              <a:lnSpc>
                <a:spcPct val="115000"/>
              </a:lnSpc>
              <a:spcAft>
                <a:spcPts val="800"/>
              </a:spcAft>
              <a:buSzPts val="1000"/>
              <a:buFont typeface="Arial" panose="020B0604020202020204" pitchFamily="34" charset="0"/>
              <a:buChar char="•"/>
            </a:pPr>
            <a:r>
              <a:rPr lang="en-US" kern="100" dirty="0">
                <a:ea typeface="Times New Roman" panose="02020603050405020304" pitchFamily="18" charset="0"/>
                <a:cs typeface="Calibri" panose="020F0502020204030204" pitchFamily="34" charset="0"/>
              </a:rPr>
              <a:t>As an auditor we have a responsibility to report these transactions.</a:t>
            </a:r>
            <a:endParaRPr lang="en-IN" kern="100" dirty="0">
              <a:ea typeface="Times New Roman" panose="02020603050405020304" pitchFamily="18" charset="0"/>
              <a:cs typeface="Calibri" panose="020F0502020204030204" pitchFamily="34" charset="0"/>
            </a:endParaRPr>
          </a:p>
        </p:txBody>
      </p:sp>
      <p:sp>
        <p:nvSpPr>
          <p:cNvPr id="8" name="Footer Placeholder 7"/>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Tree>
    <p:extLst>
      <p:ext uri="{BB962C8B-B14F-4D97-AF65-F5344CB8AC3E}">
        <p14:creationId xmlns:p14="http://schemas.microsoft.com/office/powerpoint/2010/main" val="240943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60365" y="367017"/>
            <a:ext cx="4243455" cy="1906075"/>
          </a:xfrm>
        </p:spPr>
        <p:txBody>
          <a:bodyPr>
            <a:normAutofit/>
          </a:bodyPr>
          <a:lstStyle/>
          <a:p>
            <a:r>
              <a:rPr lang="en-US" b="1" dirty="0"/>
              <a:t>Section 80G Donations in Cash</a:t>
            </a:r>
            <a:br>
              <a:rPr lang="en-IN" dirty="0"/>
            </a:br>
            <a:endParaRPr lang="en-IN" dirty="0"/>
          </a:p>
        </p:txBody>
      </p:sp>
      <p:sp>
        <p:nvSpPr>
          <p:cNvPr id="6" name="Content Placeholder 5"/>
          <p:cNvSpPr>
            <a:spLocks noGrp="1"/>
          </p:cNvSpPr>
          <p:nvPr>
            <p:ph sz="quarter" idx="4294967295"/>
          </p:nvPr>
        </p:nvSpPr>
        <p:spPr>
          <a:xfrm>
            <a:off x="6503988" y="1169988"/>
            <a:ext cx="5688012" cy="4710112"/>
          </a:xfrm>
        </p:spPr>
        <p:txBody>
          <a:bodyPr>
            <a:normAutofit/>
          </a:bodyPr>
          <a:lstStyle/>
          <a:p>
            <a:pPr marL="0" indent="0">
              <a:buNone/>
            </a:pPr>
            <a:r>
              <a:rPr lang="en-US" sz="2000" b="1" dirty="0">
                <a:solidFill>
                  <a:schemeClr val="tx2">
                    <a:lumMod val="75000"/>
                    <a:lumOff val="25000"/>
                  </a:schemeClr>
                </a:solidFill>
              </a:rPr>
              <a:t>Provision</a:t>
            </a:r>
            <a:endParaRPr lang="en-IN" sz="2000" b="1" dirty="0">
              <a:solidFill>
                <a:schemeClr val="tx2">
                  <a:lumMod val="75000"/>
                  <a:lumOff val="25000"/>
                </a:schemeClr>
              </a:solidFill>
            </a:endParaRPr>
          </a:p>
          <a:p>
            <a:pPr lvl="0"/>
            <a:r>
              <a:rPr lang="en-IN" dirty="0"/>
              <a:t>Donations made in </a:t>
            </a:r>
            <a:r>
              <a:rPr lang="en-IN" b="1" dirty="0"/>
              <a:t>cash over ₹2,000</a:t>
            </a:r>
            <a:r>
              <a:rPr lang="en-IN" dirty="0"/>
              <a:t> are </a:t>
            </a:r>
            <a:r>
              <a:rPr lang="en-IN" b="1" dirty="0"/>
              <a:t>not eligible</a:t>
            </a:r>
            <a:r>
              <a:rPr lang="en-IN" dirty="0"/>
              <a:t> for tax deduction.</a:t>
            </a:r>
          </a:p>
          <a:p>
            <a:pPr lvl="0"/>
            <a:r>
              <a:rPr lang="en-IN" dirty="0"/>
              <a:t>Only payments through </a:t>
            </a:r>
            <a:r>
              <a:rPr lang="en-IN" b="1" dirty="0"/>
              <a:t>non-cash modes</a:t>
            </a:r>
            <a:r>
              <a:rPr lang="en-IN" dirty="0"/>
              <a:t> are valid.</a:t>
            </a:r>
          </a:p>
          <a:p>
            <a:pPr marL="0" lvl="0" indent="0">
              <a:buNone/>
            </a:pPr>
            <a:endParaRPr lang="en-IN" dirty="0"/>
          </a:p>
          <a:p>
            <a:pPr marL="0" indent="0">
              <a:buNone/>
            </a:pPr>
            <a:r>
              <a:rPr lang="en-US" b="1" dirty="0"/>
              <a:t> </a:t>
            </a:r>
            <a:r>
              <a:rPr lang="en-US" b="1" dirty="0">
                <a:solidFill>
                  <a:srgbClr val="FF0000"/>
                </a:solidFill>
              </a:rPr>
              <a:t>Penalty/Impact</a:t>
            </a:r>
          </a:p>
          <a:p>
            <a:pPr marL="0" indent="0">
              <a:buNone/>
            </a:pPr>
            <a:r>
              <a:rPr lang="en-US" dirty="0"/>
              <a:t>     Loss of deduction benefit under Section 80G, resulting in higher tax liability.</a:t>
            </a:r>
            <a:endParaRPr lang="en-IN" dirty="0"/>
          </a:p>
          <a:p>
            <a:pPr marL="0" indent="0">
              <a:buNone/>
            </a:pPr>
            <a:endParaRPr lang="en-IN" dirty="0"/>
          </a:p>
        </p:txBody>
      </p:sp>
      <p:sp>
        <p:nvSpPr>
          <p:cNvPr id="2" name="Footer Placeholder 1"/>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39" y="2784348"/>
            <a:ext cx="2882119" cy="2511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029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8185" y="327177"/>
            <a:ext cx="4214813" cy="2012257"/>
          </a:xfrm>
        </p:spPr>
        <p:txBody>
          <a:bodyPr>
            <a:normAutofit/>
          </a:bodyPr>
          <a:lstStyle/>
          <a:p>
            <a:r>
              <a:rPr lang="en-US" b="1" dirty="0">
                <a:solidFill>
                  <a:schemeClr val="tx1"/>
                </a:solidFill>
              </a:rPr>
              <a:t>Section 80D </a:t>
            </a:r>
            <a:br>
              <a:rPr lang="en-US" b="1" dirty="0"/>
            </a:br>
            <a:r>
              <a:rPr lang="en-US" b="1" dirty="0">
                <a:solidFill>
                  <a:schemeClr val="tx1"/>
                </a:solidFill>
              </a:rPr>
              <a:t>Premium on Medical Policy paid in Cash</a:t>
            </a:r>
            <a:br>
              <a:rPr lang="en-IN" dirty="0">
                <a:solidFill>
                  <a:schemeClr val="tx1"/>
                </a:solidFill>
              </a:rPr>
            </a:br>
            <a:endParaRPr lang="en-IN" dirty="0">
              <a:solidFill>
                <a:schemeClr val="tx1"/>
              </a:solidFill>
            </a:endParaRPr>
          </a:p>
        </p:txBody>
      </p:sp>
      <p:sp>
        <p:nvSpPr>
          <p:cNvPr id="3" name="Content Placeholder 2"/>
          <p:cNvSpPr>
            <a:spLocks noGrp="1"/>
          </p:cNvSpPr>
          <p:nvPr>
            <p:ph sz="quarter" idx="4294967295"/>
          </p:nvPr>
        </p:nvSpPr>
        <p:spPr>
          <a:xfrm>
            <a:off x="6194425" y="639763"/>
            <a:ext cx="5997575" cy="5697537"/>
          </a:xfrm>
        </p:spPr>
        <p:txBody>
          <a:bodyPr/>
          <a:lstStyle/>
          <a:p>
            <a:pPr marL="0" indent="0">
              <a:buNone/>
            </a:pPr>
            <a:r>
              <a:rPr lang="en-US" b="1" dirty="0">
                <a:solidFill>
                  <a:schemeClr val="tx2">
                    <a:lumMod val="75000"/>
                    <a:lumOff val="25000"/>
                  </a:schemeClr>
                </a:solidFill>
              </a:rPr>
              <a:t>Provision</a:t>
            </a:r>
            <a:endParaRPr lang="en-IN" b="1" dirty="0">
              <a:solidFill>
                <a:schemeClr val="tx2">
                  <a:lumMod val="75000"/>
                  <a:lumOff val="25000"/>
                </a:schemeClr>
              </a:solidFill>
            </a:endParaRPr>
          </a:p>
          <a:p>
            <a:r>
              <a:rPr lang="en-US" dirty="0"/>
              <a:t>Paying </a:t>
            </a:r>
            <a:r>
              <a:rPr lang="en-US" dirty="0" err="1"/>
              <a:t>Mediclaim</a:t>
            </a:r>
            <a:r>
              <a:rPr lang="en-US" dirty="0"/>
              <a:t> insurance premiums in cash renders one ineligible for tax benefits under Section 80D of the Income Tax Act. Tax deductions are only applicable to premiums paid through digital modes such as Net Banking, credit cards, or debit cards.</a:t>
            </a:r>
          </a:p>
          <a:p>
            <a:pPr marL="0" indent="0">
              <a:buNone/>
            </a:pPr>
            <a:endParaRPr lang="en-IN" dirty="0"/>
          </a:p>
          <a:p>
            <a:pPr marL="0" indent="0">
              <a:buNone/>
            </a:pPr>
            <a:r>
              <a:rPr lang="en-US" b="1" dirty="0">
                <a:solidFill>
                  <a:srgbClr val="FF0000"/>
                </a:solidFill>
              </a:rPr>
              <a:t>Penalty/Impact</a:t>
            </a:r>
          </a:p>
          <a:p>
            <a:pPr marL="0" indent="0">
              <a:buNone/>
            </a:pPr>
            <a:r>
              <a:rPr lang="en-US" dirty="0"/>
              <a:t> Loss of deduction benefit under Section 80D, resulting in higher tax liability.</a:t>
            </a:r>
            <a:endParaRPr lang="en-IN" dirty="0"/>
          </a:p>
          <a:p>
            <a:pPr marL="0" indent="0">
              <a:buNone/>
            </a:pPr>
            <a:endParaRPr lang="en-IN" dirty="0"/>
          </a:p>
        </p:txBody>
      </p:sp>
      <p:sp>
        <p:nvSpPr>
          <p:cNvPr id="7" name="Footer Placeholder 6"/>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98" y="2671443"/>
            <a:ext cx="2996106" cy="2982790"/>
          </a:xfrm>
          <a:prstGeom prst="rect">
            <a:avLst/>
          </a:prstGeom>
          <a:ln>
            <a:noFill/>
          </a:ln>
          <a:effectLst>
            <a:softEdge rad="112500"/>
          </a:effectLst>
        </p:spPr>
      </p:pic>
    </p:spTree>
    <p:extLst>
      <p:ext uri="{BB962C8B-B14F-4D97-AF65-F5344CB8AC3E}">
        <p14:creationId xmlns:p14="http://schemas.microsoft.com/office/powerpoint/2010/main" val="339562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9854" y="588247"/>
            <a:ext cx="10890250" cy="1463675"/>
          </a:xfrm>
        </p:spPr>
        <p:txBody>
          <a:bodyPr>
            <a:normAutofit fontScale="90000"/>
          </a:bodyPr>
          <a:lstStyle/>
          <a:p>
            <a:pPr algn="ctr"/>
            <a:r>
              <a:rPr lang="en-US" sz="4400" b="1" dirty="0">
                <a:solidFill>
                  <a:schemeClr val="tx1"/>
                </a:solidFill>
              </a:rPr>
              <a:t>Section 40A(3) – Disallowance of Cash Expenditure</a:t>
            </a:r>
            <a:br>
              <a:rPr lang="en-IN" b="1" dirty="0"/>
            </a:br>
            <a:endParaRPr lang="en-IN" dirty="0"/>
          </a:p>
        </p:txBody>
      </p:sp>
      <p:sp>
        <p:nvSpPr>
          <p:cNvPr id="3" name="Content Placeholder 2"/>
          <p:cNvSpPr>
            <a:spLocks noGrp="1"/>
          </p:cNvSpPr>
          <p:nvPr>
            <p:ph sz="quarter" idx="4294967295"/>
          </p:nvPr>
        </p:nvSpPr>
        <p:spPr>
          <a:xfrm>
            <a:off x="0" y="1900238"/>
            <a:ext cx="10890250" cy="2833687"/>
          </a:xfrm>
        </p:spPr>
        <p:txBody>
          <a:bodyPr>
            <a:normAutofit/>
          </a:bodyPr>
          <a:lstStyle/>
          <a:p>
            <a:pPr marL="0" indent="0">
              <a:buNone/>
            </a:pPr>
            <a:r>
              <a:rPr lang="en-US" b="1" dirty="0">
                <a:solidFill>
                  <a:schemeClr val="tx2">
                    <a:lumMod val="75000"/>
                    <a:lumOff val="25000"/>
                  </a:schemeClr>
                </a:solidFill>
              </a:rPr>
              <a:t>Provision</a:t>
            </a:r>
            <a:endParaRPr lang="en-IN" b="1" dirty="0">
              <a:solidFill>
                <a:schemeClr val="tx2">
                  <a:lumMod val="75000"/>
                  <a:lumOff val="25000"/>
                </a:schemeClr>
              </a:solidFill>
            </a:endParaRPr>
          </a:p>
          <a:p>
            <a:pPr lvl="0"/>
            <a:r>
              <a:rPr lang="en-IN" dirty="0"/>
              <a:t>Business expense paid in </a:t>
            </a:r>
            <a:r>
              <a:rPr lang="en-IN" b="1" dirty="0"/>
              <a:t>cash exceeding ₹10,000</a:t>
            </a:r>
            <a:r>
              <a:rPr lang="en-IN" dirty="0"/>
              <a:t> (₹35,000 for transporters) is </a:t>
            </a:r>
            <a:r>
              <a:rPr lang="en-IN" b="1" dirty="0"/>
              <a:t>disallowed</a:t>
            </a:r>
            <a:r>
              <a:rPr lang="en-IN" dirty="0"/>
              <a:t>.</a:t>
            </a:r>
          </a:p>
          <a:p>
            <a:pPr lvl="0"/>
            <a:r>
              <a:rPr lang="en-IN" dirty="0"/>
              <a:t>Expense must be made via </a:t>
            </a:r>
            <a:r>
              <a:rPr lang="en-IN" b="1" dirty="0"/>
              <a:t>cheque, draft, or electronic modes</a:t>
            </a:r>
            <a:r>
              <a:rPr lang="en-IN" dirty="0"/>
              <a:t>.</a:t>
            </a:r>
          </a:p>
          <a:p>
            <a:pPr marL="0" lvl="0" indent="0">
              <a:buNone/>
            </a:pPr>
            <a:r>
              <a:rPr lang="en-IN" b="1" dirty="0">
                <a:solidFill>
                  <a:srgbClr val="FF0000"/>
                </a:solidFill>
              </a:rPr>
              <a:t>Penalty/Impact</a:t>
            </a:r>
            <a:endParaRPr lang="en-IN" dirty="0"/>
          </a:p>
          <a:p>
            <a:pPr marL="0" lvl="0" indent="0">
              <a:buNone/>
            </a:pPr>
            <a:r>
              <a:rPr lang="en-IN" dirty="0"/>
              <a:t>The entire expense is </a:t>
            </a:r>
            <a:r>
              <a:rPr lang="en-IN" b="1" dirty="0"/>
              <a:t>not allowed as a deduction</a:t>
            </a:r>
            <a:r>
              <a:rPr lang="en-IN" dirty="0"/>
              <a:t>, increasing taxable income.</a:t>
            </a:r>
          </a:p>
          <a:p>
            <a:endParaRPr lang="en-IN" dirty="0"/>
          </a:p>
        </p:txBody>
      </p:sp>
      <p:sp>
        <p:nvSpPr>
          <p:cNvPr id="5" name="Footer Placeholder 4"/>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210" y="4259151"/>
            <a:ext cx="4993046" cy="189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011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248" y="1925864"/>
            <a:ext cx="8615966" cy="3664593"/>
          </a:xfrm>
          <a:prstGeom prst="rect">
            <a:avLst/>
          </a:prstGeom>
        </p:spPr>
        <p:txBody>
          <a:bodyPr wrap="square">
            <a:spAutoFit/>
          </a:bodyPr>
          <a:lstStyle/>
          <a:p>
            <a:pPr algn="just">
              <a:lnSpc>
                <a:spcPct val="115000"/>
              </a:lnSpc>
              <a:spcBef>
                <a:spcPts val="800"/>
              </a:spcBef>
              <a:spcAft>
                <a:spcPts val="400"/>
              </a:spcAft>
            </a:pPr>
            <a:r>
              <a:rPr lang="en-US" sz="3200" b="1" kern="100" dirty="0">
                <a:solidFill>
                  <a:srgbClr val="00B050"/>
                </a:solidFill>
                <a:latin typeface="Calibri" panose="020F0502020204030204" pitchFamily="34" charset="0"/>
                <a:ea typeface="Times New Roman" panose="02020603050405020304" pitchFamily="18" charset="0"/>
                <a:cs typeface="Calibri" panose="020F0502020204030204" pitchFamily="34" charset="0"/>
              </a:rPr>
              <a:t>Exceptions (Rule 6DD)</a:t>
            </a:r>
            <a:endParaRPr lang="en-IN" sz="3200" b="1" kern="10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3200" dirty="0">
                <a:latin typeface="Calibri" panose="020F0502020204030204" pitchFamily="34" charset="0"/>
                <a:ea typeface="Times New Roman" panose="02020603050405020304" pitchFamily="18" charset="0"/>
              </a:rPr>
              <a:t>Payments made in </a:t>
            </a:r>
            <a:r>
              <a:rPr lang="en-IN" sz="3200" b="1" dirty="0">
                <a:latin typeface="Calibri" panose="020F0502020204030204" pitchFamily="34" charset="0"/>
                <a:ea typeface="Times New Roman" panose="02020603050405020304" pitchFamily="18" charset="0"/>
              </a:rPr>
              <a:t>villages without banking facilities</a:t>
            </a:r>
            <a:r>
              <a:rPr lang="en-IN" sz="3200" dirty="0">
                <a:latin typeface="Calibri" panose="020F0502020204030204" pitchFamily="34" charset="0"/>
                <a:ea typeface="Times New Roman" panose="02020603050405020304" pitchFamily="18" charset="0"/>
              </a:rPr>
              <a:t>.</a:t>
            </a:r>
            <a:endParaRPr lang="en-IN" sz="28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3200" dirty="0">
                <a:latin typeface="Calibri" panose="020F0502020204030204" pitchFamily="34" charset="0"/>
                <a:ea typeface="Times New Roman" panose="02020603050405020304" pitchFamily="18" charset="0"/>
              </a:rPr>
              <a:t>Payment to </a:t>
            </a:r>
            <a:r>
              <a:rPr lang="en-IN" sz="3200" b="1" dirty="0">
                <a:latin typeface="Calibri" panose="020F0502020204030204" pitchFamily="34" charset="0"/>
                <a:ea typeface="Times New Roman" panose="02020603050405020304" pitchFamily="18" charset="0"/>
              </a:rPr>
              <a:t>government agencies</a:t>
            </a:r>
            <a:r>
              <a:rPr lang="en-IN" sz="3200" dirty="0">
                <a:latin typeface="Calibri" panose="020F0502020204030204" pitchFamily="34" charset="0"/>
                <a:ea typeface="Times New Roman" panose="02020603050405020304" pitchFamily="18" charset="0"/>
              </a:rPr>
              <a:t>.</a:t>
            </a:r>
            <a:endParaRPr lang="en-IN" sz="28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3200" dirty="0">
                <a:latin typeface="Calibri" panose="020F0502020204030204" pitchFamily="34" charset="0"/>
                <a:ea typeface="Times New Roman" panose="02020603050405020304" pitchFamily="18" charset="0"/>
              </a:rPr>
              <a:t>Payments to </a:t>
            </a:r>
            <a:r>
              <a:rPr lang="en-IN" sz="3200" b="1" dirty="0">
                <a:latin typeface="Calibri" panose="020F0502020204030204" pitchFamily="34" charset="0"/>
                <a:ea typeface="Times New Roman" panose="02020603050405020304" pitchFamily="18" charset="0"/>
              </a:rPr>
              <a:t>farmers for agricultural produce</a:t>
            </a:r>
            <a:r>
              <a:rPr lang="en-IN" sz="3200" dirty="0">
                <a:latin typeface="Calibri" panose="020F0502020204030204" pitchFamily="34" charset="0"/>
                <a:ea typeface="Times New Roman" panose="02020603050405020304" pitchFamily="18" charset="0"/>
              </a:rPr>
              <a:t>.</a:t>
            </a:r>
            <a:endParaRPr lang="en-IN" sz="2800" dirty="0">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3200" dirty="0">
                <a:latin typeface="Calibri" panose="020F0502020204030204" pitchFamily="34" charset="0"/>
                <a:ea typeface="Times New Roman" panose="02020603050405020304" pitchFamily="18" charset="0"/>
              </a:rPr>
              <a:t>Payment made due to </a:t>
            </a:r>
            <a:r>
              <a:rPr lang="en-IN" sz="3200" b="1" dirty="0">
                <a:latin typeface="Calibri" panose="020F0502020204030204" pitchFamily="34" charset="0"/>
                <a:ea typeface="Times New Roman" panose="02020603050405020304" pitchFamily="18" charset="0"/>
              </a:rPr>
              <a:t>genuine business exigency</a:t>
            </a:r>
            <a:r>
              <a:rPr lang="en-IN" sz="3200" dirty="0">
                <a:latin typeface="Calibri" panose="020F0502020204030204" pitchFamily="34" charset="0"/>
                <a:ea typeface="Times New Roman" panose="02020603050405020304" pitchFamily="18" charset="0"/>
              </a:rPr>
              <a:t> (e.g., transporters, emergencies).</a:t>
            </a:r>
            <a:endParaRPr lang="en-IN" sz="28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2047875" y="777138"/>
            <a:ext cx="8956298" cy="523220"/>
          </a:xfrm>
          <a:prstGeom prst="rect">
            <a:avLst/>
          </a:prstGeom>
        </p:spPr>
        <p:txBody>
          <a:bodyPr wrap="none">
            <a:spAutoFit/>
          </a:bodyPr>
          <a:lstStyle/>
          <a:p>
            <a:r>
              <a:rPr lang="en-US" sz="2800" b="1" dirty="0"/>
              <a:t>Section 40A(3) – Disallowance of Cash Expenditure</a:t>
            </a:r>
            <a:endParaRPr lang="en-IN" sz="2800" dirty="0"/>
          </a:p>
        </p:txBody>
      </p:sp>
      <p:sp>
        <p:nvSpPr>
          <p:cNvPr id="9" name="Footer Placeholder 8"/>
          <p:cNvSpPr>
            <a:spLocks noGrp="1"/>
          </p:cNvSpPr>
          <p:nvPr>
            <p:ph type="ftr" sz="quarter" idx="4294967295"/>
          </p:nvPr>
        </p:nvSpPr>
        <p:spPr>
          <a:xfrm>
            <a:off x="0" y="6318250"/>
            <a:ext cx="4095750" cy="366713"/>
          </a:xfrm>
        </p:spPr>
        <p:txBody>
          <a:bodyPr/>
          <a:lstStyle/>
          <a:p>
            <a:r>
              <a:rPr lang="en-IN" sz="900" b="1" dirty="0">
                <a:latin typeface="Palatino Linotype" panose="02040502050505030304" pitchFamily="18" charset="0"/>
              </a:rPr>
              <a:t>BY CA MADHUSUDAN AGARWAL</a:t>
            </a:r>
          </a:p>
        </p:txBody>
      </p:sp>
    </p:spTree>
    <p:extLst>
      <p:ext uri="{BB962C8B-B14F-4D97-AF65-F5344CB8AC3E}">
        <p14:creationId xmlns:p14="http://schemas.microsoft.com/office/powerpoint/2010/main" val="3196845973"/>
      </p:ext>
    </p:extLst>
  </p:cSld>
  <p:clrMapOvr>
    <a:masterClrMapping/>
  </p:clrMapOvr>
</p:sld>
</file>

<file path=ppt/theme/theme1.xml><?xml version="1.0" encoding="utf-8"?>
<a:theme xmlns:a="http://schemas.openxmlformats.org/drawingml/2006/main" name="ChromaVTI">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_wac_SD_V6" id="{813CACB7-FFBF-451F-BE39-76C974DD84B4}" vid="{7DDF0AE8-F247-461D-B301-0BD9E5C3AC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Chroma design</Template>
  <TotalTime>219</TotalTime>
  <Words>2622</Words>
  <Application>Microsoft Office PowerPoint</Application>
  <PresentationFormat>Widescreen</PresentationFormat>
  <Paragraphs>246</Paragraphs>
  <Slides>26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Aptos Light</vt:lpstr>
      <vt:lpstr>Arial</vt:lpstr>
      <vt:lpstr>Book Antiqua</vt:lpstr>
      <vt:lpstr>Calibri</vt:lpstr>
      <vt:lpstr>Gelasio</vt:lpstr>
      <vt:lpstr>Gelasio Semi Bold</vt:lpstr>
      <vt:lpstr>Palatino Linotype</vt:lpstr>
      <vt:lpstr>Symbol</vt:lpstr>
      <vt:lpstr>Times New Roman</vt:lpstr>
      <vt:lpstr>ChromaVTI</vt:lpstr>
      <vt:lpstr>PowerPoint Presentation</vt:lpstr>
      <vt:lpstr>PowerPoint Presentation</vt:lpstr>
      <vt:lpstr>PowerPoint Presentation</vt:lpstr>
      <vt:lpstr>PowerPoint Presentation</vt:lpstr>
      <vt:lpstr>PowerPoint Presentation</vt:lpstr>
      <vt:lpstr>Section 80G Donations in Cash </vt:lpstr>
      <vt:lpstr>Section 80D  Premium on Medical Policy paid in Cash </vt:lpstr>
      <vt:lpstr>Section 40A(3) – Disallowance of Cash Expenditure </vt:lpstr>
      <vt:lpstr>PowerPoint Presentation</vt:lpstr>
      <vt:lpstr>Section 43(1) – Actual Cost for Capital Asset </vt:lpstr>
      <vt:lpstr>Section 35AD – Deduction for Specified Business Expenditure </vt:lpstr>
      <vt:lpstr>Section 269SS – Restriction on Taking/Accepting Loans or Deposits in Cash </vt:lpstr>
      <vt:lpstr>PowerPoint Presentation</vt:lpstr>
      <vt:lpstr>PowerPoint Presentation</vt:lpstr>
      <vt:lpstr>PowerPoint Presentation</vt:lpstr>
      <vt:lpstr>PowerPoint Presentation</vt:lpstr>
      <vt:lpstr>Section 269T – Restriction on Repayment of Loans or Deposits in Cash </vt:lpstr>
      <vt:lpstr>PowerPoint Presentation</vt:lpstr>
      <vt:lpstr>Section 269ST – Restriction on Receipt of Cash </vt:lpstr>
      <vt:lpstr>PowerPoint Presentation</vt:lpstr>
      <vt:lpstr>Section 269SU – Mandatory Digital Payment Facility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MSA3</dc:creator>
  <cp:lastModifiedBy>KARUNAKAR  SANDABOINA</cp:lastModifiedBy>
  <cp:revision>33</cp:revision>
  <dcterms:created xsi:type="dcterms:W3CDTF">2025-05-13T06:38:05Z</dcterms:created>
  <dcterms:modified xsi:type="dcterms:W3CDTF">2025-05-13T11:01:50Z</dcterms:modified>
</cp:coreProperties>
</file>