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media/image11.svg" ContentType="image/svg+xml"/>
  <Override PartName="/ppt/media/image13.svg" ContentType="image/svg+xml"/>
  <Override PartName="/ppt/media/image5.svg" ContentType="image/svg+xml"/>
  <Override PartName="/ppt/media/image7.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8" r:id="rId4"/>
    <p:sldId id="262" r:id="rId5"/>
    <p:sldId id="283" r:id="rId6"/>
    <p:sldId id="258" r:id="rId7"/>
    <p:sldId id="259" r:id="rId8"/>
    <p:sldId id="260" r:id="rId9"/>
    <p:sldId id="266" r:id="rId10"/>
    <p:sldId id="267" r:id="rId11"/>
    <p:sldId id="285" r:id="rId12"/>
    <p:sldId id="270" r:id="rId13"/>
    <p:sldId id="263" r:id="rId14"/>
    <p:sldId id="271" r:id="rId15"/>
    <p:sldId id="286" r:id="rId16"/>
    <p:sldId id="272" r:id="rId17"/>
    <p:sldId id="281" r:id="rId18"/>
    <p:sldId id="279" r:id="rId19"/>
    <p:sldId id="280" r:id="rId20"/>
    <p:sldId id="282" r:id="rId21"/>
    <p:sldId id="312" r:id="rId22"/>
    <p:sldId id="315" r:id="rId23"/>
    <p:sldId id="313" r:id="rId24"/>
    <p:sldId id="314" r:id="rId25"/>
    <p:sldId id="316" r:id="rId26"/>
    <p:sldId id="287" r:id="rId27"/>
    <p:sldId id="288" r:id="rId28"/>
    <p:sldId id="289" r:id="rId29"/>
    <p:sldId id="291" r:id="rId30"/>
    <p:sldId id="278" r:id="rId31"/>
    <p:sldId id="293" r:id="rId32"/>
    <p:sldId id="311" r:id="rId33"/>
    <p:sldId id="294" r:id="rId34"/>
    <p:sldId id="295" r:id="rId35"/>
    <p:sldId id="296" r:id="rId36"/>
    <p:sldId id="299" r:id="rId37"/>
    <p:sldId id="300" r:id="rId38"/>
    <p:sldId id="298" r:id="rId39"/>
    <p:sldId id="301" r:id="rId40"/>
    <p:sldId id="275" r:id="rId41"/>
    <p:sldId id="302" r:id="rId42"/>
    <p:sldId id="303" r:id="rId43"/>
    <p:sldId id="304" r:id="rId44"/>
    <p:sldId id="305" r:id="rId45"/>
    <p:sldId id="306" r:id="rId46"/>
    <p:sldId id="307" r:id="rId47"/>
    <p:sldId id="308" r:id="rId48"/>
    <p:sldId id="274" r:id="rId49"/>
    <p:sldId id="309" r:id="rId50"/>
    <p:sldId id="310" r:id="rId51"/>
    <p:sldId id="290" r:id="rId52"/>
    <p:sldId id="317" r:id="rId53"/>
    <p:sldId id="318" r:id="rId54"/>
    <p:sldId id="319" r:id="rId55"/>
    <p:sldId id="320" r:id="rId56"/>
    <p:sldId id="321" r:id="rId57"/>
    <p:sldId id="322" r:id="rId58"/>
    <p:sldId id="323" r:id="rId59"/>
    <p:sldId id="264" r:id="rId60"/>
    <p:sldId id="324" r:id="rId61"/>
    <p:sldId id="32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9" d="100"/>
          <a:sy n="79" d="100"/>
        </p:scale>
        <p:origin x="54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0" Type="http://schemas.openxmlformats.org/officeDocument/2006/relationships/image" Target="../media/image13.sv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0" Type="http://schemas.openxmlformats.org/officeDocument/2006/relationships/image" Target="../media/image13.sv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05C3472-495F-472E-8504-C82214F6F36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B3A6404-FC3A-4982-A9D0-864DE50ED399}">
      <dgm:prSet/>
      <dgm:spPr/>
      <dgm:t>
        <a:bodyPr/>
        <a:lstStyle/>
        <a:p>
          <a:r>
            <a:rPr lang="en-US"/>
            <a:t>Introduction</a:t>
          </a:r>
        </a:p>
      </dgm:t>
    </dgm:pt>
    <dgm:pt modelId="{026FC57F-731D-4D1E-94DD-6B4DB055D493}" cxnId="{E751BEAA-077D-43CB-B6F4-ED59250CFE92}" type="parTrans">
      <dgm:prSet/>
      <dgm:spPr/>
      <dgm:t>
        <a:bodyPr/>
        <a:lstStyle/>
        <a:p>
          <a:endParaRPr lang="en-US"/>
        </a:p>
      </dgm:t>
    </dgm:pt>
    <dgm:pt modelId="{C8739D2A-92EF-4D39-963F-60D7F71E12B6}" cxnId="{E751BEAA-077D-43CB-B6F4-ED59250CFE92}" type="sibTrans">
      <dgm:prSet/>
      <dgm:spPr/>
      <dgm:t>
        <a:bodyPr/>
        <a:lstStyle/>
        <a:p>
          <a:endParaRPr lang="en-US"/>
        </a:p>
      </dgm:t>
    </dgm:pt>
    <dgm:pt modelId="{BF99A875-0051-44F9-8B4D-F028A9806931}">
      <dgm:prSet/>
      <dgm:spPr/>
      <dgm:t>
        <a:bodyPr/>
        <a:lstStyle/>
        <a:p>
          <a:r>
            <a:rPr lang="en-US"/>
            <a:t>Business Income – charging section</a:t>
          </a:r>
        </a:p>
      </dgm:t>
    </dgm:pt>
    <dgm:pt modelId="{4B2C6516-9EC8-401F-97D9-ADB39028EC07}" cxnId="{2875303D-2D81-4674-8716-729CBF94D7D6}" type="parTrans">
      <dgm:prSet/>
      <dgm:spPr/>
      <dgm:t>
        <a:bodyPr/>
        <a:lstStyle/>
        <a:p>
          <a:endParaRPr lang="en-US"/>
        </a:p>
      </dgm:t>
    </dgm:pt>
    <dgm:pt modelId="{01797CE3-E2A5-4F38-BDE2-72F8E2A9480E}" cxnId="{2875303D-2D81-4674-8716-729CBF94D7D6}" type="sibTrans">
      <dgm:prSet/>
      <dgm:spPr/>
      <dgm:t>
        <a:bodyPr/>
        <a:lstStyle/>
        <a:p>
          <a:endParaRPr lang="en-US"/>
        </a:p>
      </dgm:t>
    </dgm:pt>
    <dgm:pt modelId="{11D451A2-F667-437E-AEBD-B3A1DFF9654F}">
      <dgm:prSet/>
      <dgm:spPr/>
      <dgm:t>
        <a:bodyPr/>
        <a:lstStyle/>
        <a:p>
          <a:r>
            <a:rPr lang="en-US"/>
            <a:t>Computation</a:t>
          </a:r>
        </a:p>
      </dgm:t>
    </dgm:pt>
    <dgm:pt modelId="{9F32DC24-9D67-4761-9C67-B905976275EE}" cxnId="{AAC0BEAE-C378-480D-98D1-5D7B53CA99B0}" type="parTrans">
      <dgm:prSet/>
      <dgm:spPr/>
      <dgm:t>
        <a:bodyPr/>
        <a:lstStyle/>
        <a:p>
          <a:endParaRPr lang="en-US"/>
        </a:p>
      </dgm:t>
    </dgm:pt>
    <dgm:pt modelId="{177F06AC-3382-44F9-BB36-D3F6E8831E72}" cxnId="{AAC0BEAE-C378-480D-98D1-5D7B53CA99B0}" type="sibTrans">
      <dgm:prSet/>
      <dgm:spPr/>
      <dgm:t>
        <a:bodyPr/>
        <a:lstStyle/>
        <a:p>
          <a:endParaRPr lang="en-US"/>
        </a:p>
      </dgm:t>
    </dgm:pt>
    <dgm:pt modelId="{65D34316-49DD-42E8-A107-D83FDA14EDB6}">
      <dgm:prSet/>
      <dgm:spPr/>
      <dgm:t>
        <a:bodyPr/>
        <a:lstStyle/>
        <a:p>
          <a:r>
            <a:rPr lang="en-US"/>
            <a:t>Deductions</a:t>
          </a:r>
        </a:p>
      </dgm:t>
    </dgm:pt>
    <dgm:pt modelId="{CC4C3BE9-52FC-4275-AF80-D876654CC157}" cxnId="{139CC97E-00CD-4976-8DBA-3C6B0567F5FD}" type="parTrans">
      <dgm:prSet/>
      <dgm:spPr/>
      <dgm:t>
        <a:bodyPr/>
        <a:lstStyle/>
        <a:p>
          <a:endParaRPr lang="en-US"/>
        </a:p>
      </dgm:t>
    </dgm:pt>
    <dgm:pt modelId="{6AE015F9-BB8B-47A6-8CB8-6CB4A88ABD4E}" cxnId="{139CC97E-00CD-4976-8DBA-3C6B0567F5FD}" type="sibTrans">
      <dgm:prSet/>
      <dgm:spPr/>
      <dgm:t>
        <a:bodyPr/>
        <a:lstStyle/>
        <a:p>
          <a:endParaRPr lang="en-US"/>
        </a:p>
      </dgm:t>
    </dgm:pt>
    <dgm:pt modelId="{D59AB617-B8A4-4EC7-8BA9-778131C4258E}">
      <dgm:prSet/>
      <dgm:spPr/>
      <dgm:t>
        <a:bodyPr/>
        <a:lstStyle/>
        <a:p>
          <a:r>
            <a:rPr lang="en-US"/>
            <a:t>Q &amp; A</a:t>
          </a:r>
        </a:p>
      </dgm:t>
    </dgm:pt>
    <dgm:pt modelId="{BE637BCA-B3BE-4B8A-8BF8-264E3AB1A76C}" cxnId="{B2B6E3E8-B7CF-4CE6-99B2-03CA843A5E04}" type="parTrans">
      <dgm:prSet/>
      <dgm:spPr/>
      <dgm:t>
        <a:bodyPr/>
        <a:lstStyle/>
        <a:p>
          <a:endParaRPr lang="en-US"/>
        </a:p>
      </dgm:t>
    </dgm:pt>
    <dgm:pt modelId="{118A73D2-339B-48DF-A4F8-17FE6D6A60BA}" cxnId="{B2B6E3E8-B7CF-4CE6-99B2-03CA843A5E04}" type="sibTrans">
      <dgm:prSet/>
      <dgm:spPr/>
      <dgm:t>
        <a:bodyPr/>
        <a:lstStyle/>
        <a:p>
          <a:endParaRPr lang="en-US"/>
        </a:p>
      </dgm:t>
    </dgm:pt>
    <dgm:pt modelId="{149BBEC5-7B3C-4FD3-977C-BFF00A9CE8CD}" type="pres">
      <dgm:prSet presAssocID="{E05C3472-495F-472E-8504-C82214F6F368}" presName="root" presStyleCnt="0">
        <dgm:presLayoutVars>
          <dgm:dir/>
          <dgm:resizeHandles val="exact"/>
        </dgm:presLayoutVars>
      </dgm:prSet>
      <dgm:spPr/>
    </dgm:pt>
    <dgm:pt modelId="{6EA682B0-D015-40C8-8B2F-1D43287F47CD}" type="pres">
      <dgm:prSet presAssocID="{8B3A6404-FC3A-4982-A9D0-864DE50ED399}" presName="compNode" presStyleCnt="0"/>
      <dgm:spPr/>
    </dgm:pt>
    <dgm:pt modelId="{0826ECA7-6955-4A8F-815E-430FBB7B4ABF}" type="pres">
      <dgm:prSet presAssocID="{8B3A6404-FC3A-4982-A9D0-864DE50ED399}" presName="bgRect" presStyleLbl="bgShp" presStyleIdx="0" presStyleCnt="5"/>
      <dgm:spPr/>
    </dgm:pt>
    <dgm:pt modelId="{3D7F4BE2-1488-4CE6-B049-3066B95AE71D}" type="pres">
      <dgm:prSet presAssocID="{8B3A6404-FC3A-4982-A9D0-864DE50ED3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7F132499-5E39-4A86-A0C5-A66132ABEAC9}" type="pres">
      <dgm:prSet presAssocID="{8B3A6404-FC3A-4982-A9D0-864DE50ED399}" presName="spaceRect" presStyleCnt="0"/>
      <dgm:spPr/>
    </dgm:pt>
    <dgm:pt modelId="{BBD34B9B-9AFF-491F-BFA4-E837E101B2AF}" type="pres">
      <dgm:prSet presAssocID="{8B3A6404-FC3A-4982-A9D0-864DE50ED399}" presName="parTx" presStyleLbl="revTx" presStyleIdx="0" presStyleCnt="5">
        <dgm:presLayoutVars>
          <dgm:chMax val="0"/>
          <dgm:chPref val="0"/>
        </dgm:presLayoutVars>
      </dgm:prSet>
      <dgm:spPr/>
    </dgm:pt>
    <dgm:pt modelId="{ACB28936-6896-452B-AC3B-01EEE0944767}" type="pres">
      <dgm:prSet presAssocID="{C8739D2A-92EF-4D39-963F-60D7F71E12B6}" presName="sibTrans" presStyleCnt="0"/>
      <dgm:spPr/>
    </dgm:pt>
    <dgm:pt modelId="{FBBD5F82-B6B6-452D-B261-B6552ADFF309}" type="pres">
      <dgm:prSet presAssocID="{BF99A875-0051-44F9-8B4D-F028A9806931}" presName="compNode" presStyleCnt="0"/>
      <dgm:spPr/>
    </dgm:pt>
    <dgm:pt modelId="{4EEA6DAB-CB35-426F-84FE-5EC7691DDAB4}" type="pres">
      <dgm:prSet presAssocID="{BF99A875-0051-44F9-8B4D-F028A9806931}" presName="bgRect" presStyleLbl="bgShp" presStyleIdx="1" presStyleCnt="5"/>
      <dgm:spPr/>
    </dgm:pt>
    <dgm:pt modelId="{D75E6A21-923C-471C-AC3D-D0FE6F4A96AE}" type="pres">
      <dgm:prSet presAssocID="{BF99A875-0051-44F9-8B4D-F028A98069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B6802901-D49E-4566-B58A-D3DCE2EF2ECE}" type="pres">
      <dgm:prSet presAssocID="{BF99A875-0051-44F9-8B4D-F028A9806931}" presName="spaceRect" presStyleCnt="0"/>
      <dgm:spPr/>
    </dgm:pt>
    <dgm:pt modelId="{FAE982CC-C157-4E33-8245-6B9630F239BD}" type="pres">
      <dgm:prSet presAssocID="{BF99A875-0051-44F9-8B4D-F028A9806931}" presName="parTx" presStyleLbl="revTx" presStyleIdx="1" presStyleCnt="5">
        <dgm:presLayoutVars>
          <dgm:chMax val="0"/>
          <dgm:chPref val="0"/>
        </dgm:presLayoutVars>
      </dgm:prSet>
      <dgm:spPr/>
    </dgm:pt>
    <dgm:pt modelId="{2559731C-B0C5-4B24-BEDD-49BE45067FB4}" type="pres">
      <dgm:prSet presAssocID="{01797CE3-E2A5-4F38-BDE2-72F8E2A9480E}" presName="sibTrans" presStyleCnt="0"/>
      <dgm:spPr/>
    </dgm:pt>
    <dgm:pt modelId="{2BBC7D9D-C19D-4167-8305-43E367BDF03C}" type="pres">
      <dgm:prSet presAssocID="{11D451A2-F667-437E-AEBD-B3A1DFF9654F}" presName="compNode" presStyleCnt="0"/>
      <dgm:spPr/>
    </dgm:pt>
    <dgm:pt modelId="{3BA74B61-DDB9-43A4-9B28-7A7193D36452}" type="pres">
      <dgm:prSet presAssocID="{11D451A2-F667-437E-AEBD-B3A1DFF9654F}" presName="bgRect" presStyleLbl="bgShp" presStyleIdx="2" presStyleCnt="5"/>
      <dgm:spPr/>
    </dgm:pt>
    <dgm:pt modelId="{56DC83F4-8BC5-4A43-B147-958CC60DB04C}" type="pres">
      <dgm:prSet presAssocID="{11D451A2-F667-437E-AEBD-B3A1DFF9654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3209F7E7-35F9-4742-8D1A-462A3AE912D5}" type="pres">
      <dgm:prSet presAssocID="{11D451A2-F667-437E-AEBD-B3A1DFF9654F}" presName="spaceRect" presStyleCnt="0"/>
      <dgm:spPr/>
    </dgm:pt>
    <dgm:pt modelId="{C76569A8-3932-417B-9DCC-F8504A32C17C}" type="pres">
      <dgm:prSet presAssocID="{11D451A2-F667-437E-AEBD-B3A1DFF9654F}" presName="parTx" presStyleLbl="revTx" presStyleIdx="2" presStyleCnt="5">
        <dgm:presLayoutVars>
          <dgm:chMax val="0"/>
          <dgm:chPref val="0"/>
        </dgm:presLayoutVars>
      </dgm:prSet>
      <dgm:spPr/>
    </dgm:pt>
    <dgm:pt modelId="{08D5C31B-FCB4-4876-B427-92D585587D14}" type="pres">
      <dgm:prSet presAssocID="{177F06AC-3382-44F9-BB36-D3F6E8831E72}" presName="sibTrans" presStyleCnt="0"/>
      <dgm:spPr/>
    </dgm:pt>
    <dgm:pt modelId="{9E290CA5-BB63-4A4D-B57B-F2C93F392DE7}" type="pres">
      <dgm:prSet presAssocID="{65D34316-49DD-42E8-A107-D83FDA14EDB6}" presName="compNode" presStyleCnt="0"/>
      <dgm:spPr/>
    </dgm:pt>
    <dgm:pt modelId="{A38FAE83-77BF-4593-9F79-C17275BA052C}" type="pres">
      <dgm:prSet presAssocID="{65D34316-49DD-42E8-A107-D83FDA14EDB6}" presName="bgRect" presStyleLbl="bgShp" presStyleIdx="3" presStyleCnt="5"/>
      <dgm:spPr/>
    </dgm:pt>
    <dgm:pt modelId="{63AACDF8-A6D5-433D-A764-EC56B4280AAE}" type="pres">
      <dgm:prSet presAssocID="{65D34316-49DD-42E8-A107-D83FDA14EDB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BEB5CFFE-738F-43E9-B1D2-AAB1557BCABC}" type="pres">
      <dgm:prSet presAssocID="{65D34316-49DD-42E8-A107-D83FDA14EDB6}" presName="spaceRect" presStyleCnt="0"/>
      <dgm:spPr/>
    </dgm:pt>
    <dgm:pt modelId="{F9E58495-1897-4A6A-9BC1-ABDD6ED8C4B4}" type="pres">
      <dgm:prSet presAssocID="{65D34316-49DD-42E8-A107-D83FDA14EDB6}" presName="parTx" presStyleLbl="revTx" presStyleIdx="3" presStyleCnt="5">
        <dgm:presLayoutVars>
          <dgm:chMax val="0"/>
          <dgm:chPref val="0"/>
        </dgm:presLayoutVars>
      </dgm:prSet>
      <dgm:spPr/>
    </dgm:pt>
    <dgm:pt modelId="{CAA7FCA6-0A7A-4A15-A957-6B3D0ED02C9A}" type="pres">
      <dgm:prSet presAssocID="{6AE015F9-BB8B-47A6-8CB8-6CB4A88ABD4E}" presName="sibTrans" presStyleCnt="0"/>
      <dgm:spPr/>
    </dgm:pt>
    <dgm:pt modelId="{95C492BF-9379-46D0-8696-7F9D6D7743AA}" type="pres">
      <dgm:prSet presAssocID="{D59AB617-B8A4-4EC7-8BA9-778131C4258E}" presName="compNode" presStyleCnt="0"/>
      <dgm:spPr/>
    </dgm:pt>
    <dgm:pt modelId="{6BED40CF-85B7-46CC-917E-A0D4C2F8943F}" type="pres">
      <dgm:prSet presAssocID="{D59AB617-B8A4-4EC7-8BA9-778131C4258E}" presName="bgRect" presStyleLbl="bgShp" presStyleIdx="4" presStyleCnt="5"/>
      <dgm:spPr/>
    </dgm:pt>
    <dgm:pt modelId="{1737F0C0-C447-4E2D-A3E1-57BC78B896A2}" type="pres">
      <dgm:prSet presAssocID="{D59AB617-B8A4-4EC7-8BA9-778131C4258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B5368993-4DAB-4BA4-9D65-BC8BC19AAAB6}" type="pres">
      <dgm:prSet presAssocID="{D59AB617-B8A4-4EC7-8BA9-778131C4258E}" presName="spaceRect" presStyleCnt="0"/>
      <dgm:spPr/>
    </dgm:pt>
    <dgm:pt modelId="{D0404240-8922-4EF7-87B6-16AC8061EB3E}" type="pres">
      <dgm:prSet presAssocID="{D59AB617-B8A4-4EC7-8BA9-778131C4258E}" presName="parTx" presStyleLbl="revTx" presStyleIdx="4" presStyleCnt="5">
        <dgm:presLayoutVars>
          <dgm:chMax val="0"/>
          <dgm:chPref val="0"/>
        </dgm:presLayoutVars>
      </dgm:prSet>
      <dgm:spPr/>
    </dgm:pt>
  </dgm:ptLst>
  <dgm:cxnLst>
    <dgm:cxn modelId="{C3953915-60B8-4D8D-9E27-C0C97F46B0A5}" type="presOf" srcId="{D59AB617-B8A4-4EC7-8BA9-778131C4258E}" destId="{D0404240-8922-4EF7-87B6-16AC8061EB3E}" srcOrd="0" destOrd="0" presId="urn:microsoft.com/office/officeart/2018/2/layout/IconVerticalSolidList"/>
    <dgm:cxn modelId="{A84E0217-98E3-4426-A35E-2B7F8D8AAA4B}" type="presOf" srcId="{BF99A875-0051-44F9-8B4D-F028A9806931}" destId="{FAE982CC-C157-4E33-8245-6B9630F239BD}" srcOrd="0" destOrd="0" presId="urn:microsoft.com/office/officeart/2018/2/layout/IconVerticalSolidList"/>
    <dgm:cxn modelId="{AADD0525-586B-47FD-AB9C-E5476C50D2EF}" type="presOf" srcId="{8B3A6404-FC3A-4982-A9D0-864DE50ED399}" destId="{BBD34B9B-9AFF-491F-BFA4-E837E101B2AF}" srcOrd="0" destOrd="0" presId="urn:microsoft.com/office/officeart/2018/2/layout/IconVerticalSolidList"/>
    <dgm:cxn modelId="{2875303D-2D81-4674-8716-729CBF94D7D6}" srcId="{E05C3472-495F-472E-8504-C82214F6F368}" destId="{BF99A875-0051-44F9-8B4D-F028A9806931}" srcOrd="1" destOrd="0" parTransId="{4B2C6516-9EC8-401F-97D9-ADB39028EC07}" sibTransId="{01797CE3-E2A5-4F38-BDE2-72F8E2A9480E}"/>
    <dgm:cxn modelId="{139CC97E-00CD-4976-8DBA-3C6B0567F5FD}" srcId="{E05C3472-495F-472E-8504-C82214F6F368}" destId="{65D34316-49DD-42E8-A107-D83FDA14EDB6}" srcOrd="3" destOrd="0" parTransId="{CC4C3BE9-52FC-4275-AF80-D876654CC157}" sibTransId="{6AE015F9-BB8B-47A6-8CB8-6CB4A88ABD4E}"/>
    <dgm:cxn modelId="{BC09B69E-AE9D-44D4-9892-C571B7E19F5D}" type="presOf" srcId="{11D451A2-F667-437E-AEBD-B3A1DFF9654F}" destId="{C76569A8-3932-417B-9DCC-F8504A32C17C}" srcOrd="0" destOrd="0" presId="urn:microsoft.com/office/officeart/2018/2/layout/IconVerticalSolidList"/>
    <dgm:cxn modelId="{E751BEAA-077D-43CB-B6F4-ED59250CFE92}" srcId="{E05C3472-495F-472E-8504-C82214F6F368}" destId="{8B3A6404-FC3A-4982-A9D0-864DE50ED399}" srcOrd="0" destOrd="0" parTransId="{026FC57F-731D-4D1E-94DD-6B4DB055D493}" sibTransId="{C8739D2A-92EF-4D39-963F-60D7F71E12B6}"/>
    <dgm:cxn modelId="{19A918AD-E53D-4598-A4E2-AD74F2510213}" type="presOf" srcId="{65D34316-49DD-42E8-A107-D83FDA14EDB6}" destId="{F9E58495-1897-4A6A-9BC1-ABDD6ED8C4B4}" srcOrd="0" destOrd="0" presId="urn:microsoft.com/office/officeart/2018/2/layout/IconVerticalSolidList"/>
    <dgm:cxn modelId="{AAC0BEAE-C378-480D-98D1-5D7B53CA99B0}" srcId="{E05C3472-495F-472E-8504-C82214F6F368}" destId="{11D451A2-F667-437E-AEBD-B3A1DFF9654F}" srcOrd="2" destOrd="0" parTransId="{9F32DC24-9D67-4761-9C67-B905976275EE}" sibTransId="{177F06AC-3382-44F9-BB36-D3F6E8831E72}"/>
    <dgm:cxn modelId="{B2B6E3E8-B7CF-4CE6-99B2-03CA843A5E04}" srcId="{E05C3472-495F-472E-8504-C82214F6F368}" destId="{D59AB617-B8A4-4EC7-8BA9-778131C4258E}" srcOrd="4" destOrd="0" parTransId="{BE637BCA-B3BE-4B8A-8BF8-264E3AB1A76C}" sibTransId="{118A73D2-339B-48DF-A4F8-17FE6D6A60BA}"/>
    <dgm:cxn modelId="{F6DAA2F1-845A-4625-ABFD-D0BE046C28AC}" type="presOf" srcId="{E05C3472-495F-472E-8504-C82214F6F368}" destId="{149BBEC5-7B3C-4FD3-977C-BFF00A9CE8CD}" srcOrd="0" destOrd="0" presId="urn:microsoft.com/office/officeart/2018/2/layout/IconVerticalSolidList"/>
    <dgm:cxn modelId="{EC6BDB0F-ADCB-4931-AEB1-C7646587246D}" type="presParOf" srcId="{149BBEC5-7B3C-4FD3-977C-BFF00A9CE8CD}" destId="{6EA682B0-D015-40C8-8B2F-1D43287F47CD}" srcOrd="0" destOrd="0" presId="urn:microsoft.com/office/officeart/2018/2/layout/IconVerticalSolidList"/>
    <dgm:cxn modelId="{D0397C97-3B91-4F11-9EB6-80D7AADD3732}" type="presParOf" srcId="{6EA682B0-D015-40C8-8B2F-1D43287F47CD}" destId="{0826ECA7-6955-4A8F-815E-430FBB7B4ABF}" srcOrd="0" destOrd="0" presId="urn:microsoft.com/office/officeart/2018/2/layout/IconVerticalSolidList"/>
    <dgm:cxn modelId="{43EA29D5-5FA7-4995-83FB-C7EB3597B1F0}" type="presParOf" srcId="{6EA682B0-D015-40C8-8B2F-1D43287F47CD}" destId="{3D7F4BE2-1488-4CE6-B049-3066B95AE71D}" srcOrd="1" destOrd="0" presId="urn:microsoft.com/office/officeart/2018/2/layout/IconVerticalSolidList"/>
    <dgm:cxn modelId="{439616B4-18A5-4F2A-9C6B-4B84929FE7C9}" type="presParOf" srcId="{6EA682B0-D015-40C8-8B2F-1D43287F47CD}" destId="{7F132499-5E39-4A86-A0C5-A66132ABEAC9}" srcOrd="2" destOrd="0" presId="urn:microsoft.com/office/officeart/2018/2/layout/IconVerticalSolidList"/>
    <dgm:cxn modelId="{B2CF5C38-CC43-4C35-99C0-7E3693E93826}" type="presParOf" srcId="{6EA682B0-D015-40C8-8B2F-1D43287F47CD}" destId="{BBD34B9B-9AFF-491F-BFA4-E837E101B2AF}" srcOrd="3" destOrd="0" presId="urn:microsoft.com/office/officeart/2018/2/layout/IconVerticalSolidList"/>
    <dgm:cxn modelId="{4D2C3A17-C1FD-43CE-B363-462FCB07F3D2}" type="presParOf" srcId="{149BBEC5-7B3C-4FD3-977C-BFF00A9CE8CD}" destId="{ACB28936-6896-452B-AC3B-01EEE0944767}" srcOrd="1" destOrd="0" presId="urn:microsoft.com/office/officeart/2018/2/layout/IconVerticalSolidList"/>
    <dgm:cxn modelId="{7FC2A9FD-99FD-4141-871B-11DC4C92F18B}" type="presParOf" srcId="{149BBEC5-7B3C-4FD3-977C-BFF00A9CE8CD}" destId="{FBBD5F82-B6B6-452D-B261-B6552ADFF309}" srcOrd="2" destOrd="0" presId="urn:microsoft.com/office/officeart/2018/2/layout/IconVerticalSolidList"/>
    <dgm:cxn modelId="{E0C44550-18F2-4334-8A7B-EF29F401D439}" type="presParOf" srcId="{FBBD5F82-B6B6-452D-B261-B6552ADFF309}" destId="{4EEA6DAB-CB35-426F-84FE-5EC7691DDAB4}" srcOrd="0" destOrd="0" presId="urn:microsoft.com/office/officeart/2018/2/layout/IconVerticalSolidList"/>
    <dgm:cxn modelId="{C01A532E-4881-43C0-A705-9B41969EEA63}" type="presParOf" srcId="{FBBD5F82-B6B6-452D-B261-B6552ADFF309}" destId="{D75E6A21-923C-471C-AC3D-D0FE6F4A96AE}" srcOrd="1" destOrd="0" presId="urn:microsoft.com/office/officeart/2018/2/layout/IconVerticalSolidList"/>
    <dgm:cxn modelId="{D7F9DE16-ED5D-4C57-8759-E0CD90C14950}" type="presParOf" srcId="{FBBD5F82-B6B6-452D-B261-B6552ADFF309}" destId="{B6802901-D49E-4566-B58A-D3DCE2EF2ECE}" srcOrd="2" destOrd="0" presId="urn:microsoft.com/office/officeart/2018/2/layout/IconVerticalSolidList"/>
    <dgm:cxn modelId="{C310B381-CB5F-4FE0-905D-249B9D623DC6}" type="presParOf" srcId="{FBBD5F82-B6B6-452D-B261-B6552ADFF309}" destId="{FAE982CC-C157-4E33-8245-6B9630F239BD}" srcOrd="3" destOrd="0" presId="urn:microsoft.com/office/officeart/2018/2/layout/IconVerticalSolidList"/>
    <dgm:cxn modelId="{B3638CD3-5031-41CE-B40F-25EDAE9029EB}" type="presParOf" srcId="{149BBEC5-7B3C-4FD3-977C-BFF00A9CE8CD}" destId="{2559731C-B0C5-4B24-BEDD-49BE45067FB4}" srcOrd="3" destOrd="0" presId="urn:microsoft.com/office/officeart/2018/2/layout/IconVerticalSolidList"/>
    <dgm:cxn modelId="{91651965-DE98-417C-89CB-93CB0BE9014B}" type="presParOf" srcId="{149BBEC5-7B3C-4FD3-977C-BFF00A9CE8CD}" destId="{2BBC7D9D-C19D-4167-8305-43E367BDF03C}" srcOrd="4" destOrd="0" presId="urn:microsoft.com/office/officeart/2018/2/layout/IconVerticalSolidList"/>
    <dgm:cxn modelId="{159F5244-E71E-48C6-B0E0-2C4742B10B80}" type="presParOf" srcId="{2BBC7D9D-C19D-4167-8305-43E367BDF03C}" destId="{3BA74B61-DDB9-43A4-9B28-7A7193D36452}" srcOrd="0" destOrd="0" presId="urn:microsoft.com/office/officeart/2018/2/layout/IconVerticalSolidList"/>
    <dgm:cxn modelId="{129F4017-76C6-4DC0-8422-19E588A5E9E3}" type="presParOf" srcId="{2BBC7D9D-C19D-4167-8305-43E367BDF03C}" destId="{56DC83F4-8BC5-4A43-B147-958CC60DB04C}" srcOrd="1" destOrd="0" presId="urn:microsoft.com/office/officeart/2018/2/layout/IconVerticalSolidList"/>
    <dgm:cxn modelId="{0DDC6C20-77C0-420D-BD9C-FB4CBD9B8255}" type="presParOf" srcId="{2BBC7D9D-C19D-4167-8305-43E367BDF03C}" destId="{3209F7E7-35F9-4742-8D1A-462A3AE912D5}" srcOrd="2" destOrd="0" presId="urn:microsoft.com/office/officeart/2018/2/layout/IconVerticalSolidList"/>
    <dgm:cxn modelId="{DCD74EE9-86D7-494C-BEA9-5E918795CDDB}" type="presParOf" srcId="{2BBC7D9D-C19D-4167-8305-43E367BDF03C}" destId="{C76569A8-3932-417B-9DCC-F8504A32C17C}" srcOrd="3" destOrd="0" presId="urn:microsoft.com/office/officeart/2018/2/layout/IconVerticalSolidList"/>
    <dgm:cxn modelId="{4668E062-D817-47FC-B4F2-2A07C078A9D5}" type="presParOf" srcId="{149BBEC5-7B3C-4FD3-977C-BFF00A9CE8CD}" destId="{08D5C31B-FCB4-4876-B427-92D585587D14}" srcOrd="5" destOrd="0" presId="urn:microsoft.com/office/officeart/2018/2/layout/IconVerticalSolidList"/>
    <dgm:cxn modelId="{8F5D30BF-1D5B-4B35-A1E2-E271FDCFB4F5}" type="presParOf" srcId="{149BBEC5-7B3C-4FD3-977C-BFF00A9CE8CD}" destId="{9E290CA5-BB63-4A4D-B57B-F2C93F392DE7}" srcOrd="6" destOrd="0" presId="urn:microsoft.com/office/officeart/2018/2/layout/IconVerticalSolidList"/>
    <dgm:cxn modelId="{BC643E12-0353-4F29-B22A-899DD7E0E061}" type="presParOf" srcId="{9E290CA5-BB63-4A4D-B57B-F2C93F392DE7}" destId="{A38FAE83-77BF-4593-9F79-C17275BA052C}" srcOrd="0" destOrd="0" presId="urn:microsoft.com/office/officeart/2018/2/layout/IconVerticalSolidList"/>
    <dgm:cxn modelId="{379ABC6E-5B91-49D9-89F9-79594EA40FA7}" type="presParOf" srcId="{9E290CA5-BB63-4A4D-B57B-F2C93F392DE7}" destId="{63AACDF8-A6D5-433D-A764-EC56B4280AAE}" srcOrd="1" destOrd="0" presId="urn:microsoft.com/office/officeart/2018/2/layout/IconVerticalSolidList"/>
    <dgm:cxn modelId="{4A62CE37-03CA-4982-A2FE-9EB2AC3F3DDF}" type="presParOf" srcId="{9E290CA5-BB63-4A4D-B57B-F2C93F392DE7}" destId="{BEB5CFFE-738F-43E9-B1D2-AAB1557BCABC}" srcOrd="2" destOrd="0" presId="urn:microsoft.com/office/officeart/2018/2/layout/IconVerticalSolidList"/>
    <dgm:cxn modelId="{53DDABAF-02A7-46BE-BE3E-D61AE374E73F}" type="presParOf" srcId="{9E290CA5-BB63-4A4D-B57B-F2C93F392DE7}" destId="{F9E58495-1897-4A6A-9BC1-ABDD6ED8C4B4}" srcOrd="3" destOrd="0" presId="urn:microsoft.com/office/officeart/2018/2/layout/IconVerticalSolidList"/>
    <dgm:cxn modelId="{E5D0C0D4-7A8B-4FF1-A6FF-2C33BB73E89F}" type="presParOf" srcId="{149BBEC5-7B3C-4FD3-977C-BFF00A9CE8CD}" destId="{CAA7FCA6-0A7A-4A15-A957-6B3D0ED02C9A}" srcOrd="7" destOrd="0" presId="urn:microsoft.com/office/officeart/2018/2/layout/IconVerticalSolidList"/>
    <dgm:cxn modelId="{614F27D5-1DBE-4F55-8C7B-5939253E7517}" type="presParOf" srcId="{149BBEC5-7B3C-4FD3-977C-BFF00A9CE8CD}" destId="{95C492BF-9379-46D0-8696-7F9D6D7743AA}" srcOrd="8" destOrd="0" presId="urn:microsoft.com/office/officeart/2018/2/layout/IconVerticalSolidList"/>
    <dgm:cxn modelId="{BC4878E4-9D87-432C-B723-A3DB70D3AA0A}" type="presParOf" srcId="{95C492BF-9379-46D0-8696-7F9D6D7743AA}" destId="{6BED40CF-85B7-46CC-917E-A0D4C2F8943F}" srcOrd="0" destOrd="0" presId="urn:microsoft.com/office/officeart/2018/2/layout/IconVerticalSolidList"/>
    <dgm:cxn modelId="{58CF3B0B-FBA2-4565-B0C9-F3A86B292419}" type="presParOf" srcId="{95C492BF-9379-46D0-8696-7F9D6D7743AA}" destId="{1737F0C0-C447-4E2D-A3E1-57BC78B896A2}" srcOrd="1" destOrd="0" presId="urn:microsoft.com/office/officeart/2018/2/layout/IconVerticalSolidList"/>
    <dgm:cxn modelId="{126F7EAE-E522-4270-9D0B-307736EB5AB7}" type="presParOf" srcId="{95C492BF-9379-46D0-8696-7F9D6D7743AA}" destId="{B5368993-4DAB-4BA4-9D65-BC8BC19AAAB6}" srcOrd="2" destOrd="0" presId="urn:microsoft.com/office/officeart/2018/2/layout/IconVerticalSolidList"/>
    <dgm:cxn modelId="{7FC10D95-A398-4B64-9638-20788880C008}" type="presParOf" srcId="{95C492BF-9379-46D0-8696-7F9D6D7743AA}" destId="{D0404240-8922-4EF7-87B6-16AC8061EB3E}"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4D6AB5-D6F9-4206-AE60-2E2370D56C86}" type="doc">
      <dgm:prSet loTypeId="urn:microsoft.com/office/officeart/2005/8/layout/hierarchy2" loCatId="hierarchy" qsTypeId="urn:microsoft.com/office/officeart/2005/8/quickstyle/simple1" qsCatId="simple" csTypeId="urn:microsoft.com/office/officeart/2005/8/colors/colorful2" csCatId="colorful"/>
      <dgm:spPr/>
      <dgm:t>
        <a:bodyPr/>
        <a:lstStyle/>
        <a:p>
          <a:endParaRPr lang="en-US"/>
        </a:p>
      </dgm:t>
    </dgm:pt>
    <dgm:pt modelId="{5DAA4642-E435-441F-AA39-0947DB8A8EA3}">
      <dgm:prSet/>
      <dgm:spPr/>
      <dgm:t>
        <a:bodyPr/>
        <a:lstStyle/>
        <a:p>
          <a:r>
            <a:rPr lang="en-US"/>
            <a:t>However, </a:t>
          </a:r>
        </a:p>
      </dgm:t>
    </dgm:pt>
    <dgm:pt modelId="{9BD4312C-2E40-47F5-B6D9-B96FB1CBFBB7}" cxnId="{09B0AF12-39D9-434C-A256-53D6FB84485D}" type="parTrans">
      <dgm:prSet/>
      <dgm:spPr/>
      <dgm:t>
        <a:bodyPr/>
        <a:lstStyle/>
        <a:p>
          <a:endParaRPr lang="en-US"/>
        </a:p>
      </dgm:t>
    </dgm:pt>
    <dgm:pt modelId="{E571C106-9EDA-4565-8D66-3680B0849E64}" cxnId="{09B0AF12-39D9-434C-A256-53D6FB84485D}" type="sibTrans">
      <dgm:prSet/>
      <dgm:spPr/>
      <dgm:t>
        <a:bodyPr/>
        <a:lstStyle/>
        <a:p>
          <a:endParaRPr lang="en-US"/>
        </a:p>
      </dgm:t>
    </dgm:pt>
    <dgm:pt modelId="{A2483A00-E4F5-45ED-B0EA-2C35D69356C7}">
      <dgm:prSet/>
      <dgm:spPr/>
      <dgm:t>
        <a:bodyPr/>
        <a:lstStyle/>
        <a:p>
          <a:r>
            <a:rPr lang="en-US"/>
            <a:t>if TDS paid in any subsequent year, 30% of sum shall be allowed in that year or</a:t>
          </a:r>
        </a:p>
      </dgm:t>
    </dgm:pt>
    <dgm:pt modelId="{5D28D043-6D9D-4D1F-A99A-2741A3604FBE}" cxnId="{677ACCF7-7385-43A8-87EF-92BA9F01B217}" type="parTrans">
      <dgm:prSet/>
      <dgm:spPr/>
      <dgm:t>
        <a:bodyPr/>
        <a:lstStyle/>
        <a:p>
          <a:endParaRPr lang="en-US"/>
        </a:p>
      </dgm:t>
    </dgm:pt>
    <dgm:pt modelId="{BD499DA9-344C-40FD-859D-AD6D1007A765}" cxnId="{677ACCF7-7385-43A8-87EF-92BA9F01B217}" type="sibTrans">
      <dgm:prSet/>
      <dgm:spPr/>
      <dgm:t>
        <a:bodyPr/>
        <a:lstStyle/>
        <a:p>
          <a:endParaRPr lang="en-US"/>
        </a:p>
      </dgm:t>
    </dgm:pt>
    <dgm:pt modelId="{FA84C515-79CC-4C25-A2F7-2EBACC1F226D}">
      <dgm:prSet/>
      <dgm:spPr/>
      <dgm:t>
        <a:bodyPr/>
        <a:lstStyle/>
        <a:p>
          <a:r>
            <a:rPr lang="en-US"/>
            <a:t>Form 149 (old form 26A) obtained from payee's CA – no disallowance of expenditure</a:t>
          </a:r>
        </a:p>
      </dgm:t>
    </dgm:pt>
    <dgm:pt modelId="{05E1570C-2370-490C-BD70-A4D7FD750998}" cxnId="{7ADCFA9A-95C8-4CA0-9E9B-77611767FCF0}" type="parTrans">
      <dgm:prSet/>
      <dgm:spPr/>
      <dgm:t>
        <a:bodyPr/>
        <a:lstStyle/>
        <a:p>
          <a:endParaRPr lang="en-US"/>
        </a:p>
      </dgm:t>
    </dgm:pt>
    <dgm:pt modelId="{8E801CA4-9F41-42A0-A47D-17988E16BBE2}" cxnId="{7ADCFA9A-95C8-4CA0-9E9B-77611767FCF0}" type="sibTrans">
      <dgm:prSet/>
      <dgm:spPr/>
      <dgm:t>
        <a:bodyPr/>
        <a:lstStyle/>
        <a:p>
          <a:endParaRPr lang="en-US"/>
        </a:p>
      </dgm:t>
    </dgm:pt>
    <dgm:pt modelId="{70094814-9987-4E1A-91E7-361444542BA5}">
      <dgm:prSet/>
      <dgm:spPr/>
      <dgm:t>
        <a:bodyPr/>
        <a:lstStyle/>
        <a:p>
          <a:r>
            <a:rPr lang="en-US"/>
            <a:t>Non deduction of TDS on foreign remittances</a:t>
          </a:r>
        </a:p>
      </dgm:t>
    </dgm:pt>
    <dgm:pt modelId="{768220F5-6405-4563-9D26-4868F85B079B}" cxnId="{C04DA03C-3EF1-4F67-B3CF-16C832AC0789}" type="parTrans">
      <dgm:prSet/>
      <dgm:spPr/>
      <dgm:t>
        <a:bodyPr/>
        <a:lstStyle/>
        <a:p>
          <a:endParaRPr lang="en-US"/>
        </a:p>
      </dgm:t>
    </dgm:pt>
    <dgm:pt modelId="{DB510CF9-96DC-4C7C-8787-2CE044E586A7}" cxnId="{C04DA03C-3EF1-4F67-B3CF-16C832AC0789}" type="sibTrans">
      <dgm:prSet/>
      <dgm:spPr/>
      <dgm:t>
        <a:bodyPr/>
        <a:lstStyle/>
        <a:p>
          <a:endParaRPr lang="en-US"/>
        </a:p>
      </dgm:t>
    </dgm:pt>
    <dgm:pt modelId="{15B04472-6392-42DF-A80F-51BB4BFD9779}" type="pres">
      <dgm:prSet presAssocID="{C64D6AB5-D6F9-4206-AE60-2E2370D56C86}" presName="diagram" presStyleCnt="0">
        <dgm:presLayoutVars>
          <dgm:chPref val="1"/>
          <dgm:dir/>
          <dgm:animOne val="branch"/>
          <dgm:animLvl val="lvl"/>
          <dgm:resizeHandles val="exact"/>
        </dgm:presLayoutVars>
      </dgm:prSet>
      <dgm:spPr/>
    </dgm:pt>
    <dgm:pt modelId="{9AA60A2E-F48C-415B-89F9-E6757C016954}" type="pres">
      <dgm:prSet presAssocID="{5DAA4642-E435-441F-AA39-0947DB8A8EA3}" presName="root1" presStyleCnt="0"/>
      <dgm:spPr/>
    </dgm:pt>
    <dgm:pt modelId="{0018853E-9076-4EEF-A6E0-9E12711C625F}" type="pres">
      <dgm:prSet presAssocID="{5DAA4642-E435-441F-AA39-0947DB8A8EA3}" presName="LevelOneTextNode" presStyleLbl="node0" presStyleIdx="0" presStyleCnt="2">
        <dgm:presLayoutVars>
          <dgm:chPref val="3"/>
        </dgm:presLayoutVars>
      </dgm:prSet>
      <dgm:spPr/>
    </dgm:pt>
    <dgm:pt modelId="{00368738-D4BD-4447-9AA0-1C9B4A2A1A26}" type="pres">
      <dgm:prSet presAssocID="{5DAA4642-E435-441F-AA39-0947DB8A8EA3}" presName="level2hierChild" presStyleCnt="0"/>
      <dgm:spPr/>
    </dgm:pt>
    <dgm:pt modelId="{FFB297D6-882D-4B19-9D33-13D9A4F98577}" type="pres">
      <dgm:prSet presAssocID="{5D28D043-6D9D-4D1F-A99A-2741A3604FBE}" presName="conn2-1" presStyleLbl="parChTrans1D2" presStyleIdx="0" presStyleCnt="2"/>
      <dgm:spPr/>
    </dgm:pt>
    <dgm:pt modelId="{42EE1768-36A7-46BB-B790-D441BB246652}" type="pres">
      <dgm:prSet presAssocID="{5D28D043-6D9D-4D1F-A99A-2741A3604FBE}" presName="connTx" presStyleLbl="parChTrans1D2" presStyleIdx="0" presStyleCnt="2"/>
      <dgm:spPr/>
    </dgm:pt>
    <dgm:pt modelId="{0A6CFE67-AB47-4208-B51F-D1538175B273}" type="pres">
      <dgm:prSet presAssocID="{A2483A00-E4F5-45ED-B0EA-2C35D69356C7}" presName="root2" presStyleCnt="0"/>
      <dgm:spPr/>
    </dgm:pt>
    <dgm:pt modelId="{3731E0E1-1EF5-4F31-810B-B1632CB27BE5}" type="pres">
      <dgm:prSet presAssocID="{A2483A00-E4F5-45ED-B0EA-2C35D69356C7}" presName="LevelTwoTextNode" presStyleLbl="node2" presStyleIdx="0" presStyleCnt="2">
        <dgm:presLayoutVars>
          <dgm:chPref val="3"/>
        </dgm:presLayoutVars>
      </dgm:prSet>
      <dgm:spPr/>
    </dgm:pt>
    <dgm:pt modelId="{FB11A666-53F9-4E61-9F3D-990837AE9108}" type="pres">
      <dgm:prSet presAssocID="{A2483A00-E4F5-45ED-B0EA-2C35D69356C7}" presName="level3hierChild" presStyleCnt="0"/>
      <dgm:spPr/>
    </dgm:pt>
    <dgm:pt modelId="{CB9FFCC8-E1AB-4B9C-AA71-2658C7C1A2AA}" type="pres">
      <dgm:prSet presAssocID="{05E1570C-2370-490C-BD70-A4D7FD750998}" presName="conn2-1" presStyleLbl="parChTrans1D2" presStyleIdx="1" presStyleCnt="2"/>
      <dgm:spPr/>
    </dgm:pt>
    <dgm:pt modelId="{86A06331-135D-45E9-8C31-0DECF6F17BA3}" type="pres">
      <dgm:prSet presAssocID="{05E1570C-2370-490C-BD70-A4D7FD750998}" presName="connTx" presStyleLbl="parChTrans1D2" presStyleIdx="1" presStyleCnt="2"/>
      <dgm:spPr/>
    </dgm:pt>
    <dgm:pt modelId="{1D7E4A16-F9DE-4797-BD85-C33DEBEFA632}" type="pres">
      <dgm:prSet presAssocID="{FA84C515-79CC-4C25-A2F7-2EBACC1F226D}" presName="root2" presStyleCnt="0"/>
      <dgm:spPr/>
    </dgm:pt>
    <dgm:pt modelId="{0F30DF87-DD27-4820-BAE8-24472F88266D}" type="pres">
      <dgm:prSet presAssocID="{FA84C515-79CC-4C25-A2F7-2EBACC1F226D}" presName="LevelTwoTextNode" presStyleLbl="node2" presStyleIdx="1" presStyleCnt="2">
        <dgm:presLayoutVars>
          <dgm:chPref val="3"/>
        </dgm:presLayoutVars>
      </dgm:prSet>
      <dgm:spPr/>
    </dgm:pt>
    <dgm:pt modelId="{C85231C1-E767-4341-8A08-07B2E363EB92}" type="pres">
      <dgm:prSet presAssocID="{FA84C515-79CC-4C25-A2F7-2EBACC1F226D}" presName="level3hierChild" presStyleCnt="0"/>
      <dgm:spPr/>
    </dgm:pt>
    <dgm:pt modelId="{7A93BD43-1B9E-4014-9577-C1F03114C0FD}" type="pres">
      <dgm:prSet presAssocID="{70094814-9987-4E1A-91E7-361444542BA5}" presName="root1" presStyleCnt="0"/>
      <dgm:spPr/>
    </dgm:pt>
    <dgm:pt modelId="{0BDD470B-1810-4550-874D-A78978C86A47}" type="pres">
      <dgm:prSet presAssocID="{70094814-9987-4E1A-91E7-361444542BA5}" presName="LevelOneTextNode" presStyleLbl="node0" presStyleIdx="1" presStyleCnt="2">
        <dgm:presLayoutVars>
          <dgm:chPref val="3"/>
        </dgm:presLayoutVars>
      </dgm:prSet>
      <dgm:spPr/>
    </dgm:pt>
    <dgm:pt modelId="{22893250-9B33-4903-8350-64E790B11D4D}" type="pres">
      <dgm:prSet presAssocID="{70094814-9987-4E1A-91E7-361444542BA5}" presName="level2hierChild" presStyleCnt="0"/>
      <dgm:spPr/>
    </dgm:pt>
  </dgm:ptLst>
  <dgm:cxnLst>
    <dgm:cxn modelId="{7F22B805-29B1-4B3A-984C-2414D8872C9F}" type="presOf" srcId="{05E1570C-2370-490C-BD70-A4D7FD750998}" destId="{CB9FFCC8-E1AB-4B9C-AA71-2658C7C1A2AA}" srcOrd="0" destOrd="0" presId="urn:microsoft.com/office/officeart/2005/8/layout/hierarchy2"/>
    <dgm:cxn modelId="{09B0AF12-39D9-434C-A256-53D6FB84485D}" srcId="{C64D6AB5-D6F9-4206-AE60-2E2370D56C86}" destId="{5DAA4642-E435-441F-AA39-0947DB8A8EA3}" srcOrd="0" destOrd="0" parTransId="{9BD4312C-2E40-47F5-B6D9-B96FB1CBFBB7}" sibTransId="{E571C106-9EDA-4565-8D66-3680B0849E64}"/>
    <dgm:cxn modelId="{40202B28-A421-4996-8975-05AB49CB8D1A}" type="presOf" srcId="{A2483A00-E4F5-45ED-B0EA-2C35D69356C7}" destId="{3731E0E1-1EF5-4F31-810B-B1632CB27BE5}" srcOrd="0" destOrd="0" presId="urn:microsoft.com/office/officeart/2005/8/layout/hierarchy2"/>
    <dgm:cxn modelId="{C99DEE34-A686-41AB-97F3-2820BCCC00B1}" type="presOf" srcId="{C64D6AB5-D6F9-4206-AE60-2E2370D56C86}" destId="{15B04472-6392-42DF-A80F-51BB4BFD9779}" srcOrd="0" destOrd="0" presId="urn:microsoft.com/office/officeart/2005/8/layout/hierarchy2"/>
    <dgm:cxn modelId="{C04DA03C-3EF1-4F67-B3CF-16C832AC0789}" srcId="{C64D6AB5-D6F9-4206-AE60-2E2370D56C86}" destId="{70094814-9987-4E1A-91E7-361444542BA5}" srcOrd="1" destOrd="0" parTransId="{768220F5-6405-4563-9D26-4868F85B079B}" sibTransId="{DB510CF9-96DC-4C7C-8787-2CE044E586A7}"/>
    <dgm:cxn modelId="{49540E69-AB21-492E-BB43-63E13C7FD80E}" type="presOf" srcId="{05E1570C-2370-490C-BD70-A4D7FD750998}" destId="{86A06331-135D-45E9-8C31-0DECF6F17BA3}" srcOrd="1" destOrd="0" presId="urn:microsoft.com/office/officeart/2005/8/layout/hierarchy2"/>
    <dgm:cxn modelId="{7E90986B-950C-40A9-8D8F-CC24370613AD}" type="presOf" srcId="{5D28D043-6D9D-4D1F-A99A-2741A3604FBE}" destId="{FFB297D6-882D-4B19-9D33-13D9A4F98577}" srcOrd="0" destOrd="0" presId="urn:microsoft.com/office/officeart/2005/8/layout/hierarchy2"/>
    <dgm:cxn modelId="{B6EAAB9A-D5A1-4D9A-A819-AA8BAFEC2276}" type="presOf" srcId="{70094814-9987-4E1A-91E7-361444542BA5}" destId="{0BDD470B-1810-4550-874D-A78978C86A47}" srcOrd="0" destOrd="0" presId="urn:microsoft.com/office/officeart/2005/8/layout/hierarchy2"/>
    <dgm:cxn modelId="{7ADCFA9A-95C8-4CA0-9E9B-77611767FCF0}" srcId="{5DAA4642-E435-441F-AA39-0947DB8A8EA3}" destId="{FA84C515-79CC-4C25-A2F7-2EBACC1F226D}" srcOrd="1" destOrd="0" parTransId="{05E1570C-2370-490C-BD70-A4D7FD750998}" sibTransId="{8E801CA4-9F41-42A0-A47D-17988E16BBE2}"/>
    <dgm:cxn modelId="{18157ACB-942B-45A0-AD35-A5B578CDA6B7}" type="presOf" srcId="{FA84C515-79CC-4C25-A2F7-2EBACC1F226D}" destId="{0F30DF87-DD27-4820-BAE8-24472F88266D}" srcOrd="0" destOrd="0" presId="urn:microsoft.com/office/officeart/2005/8/layout/hierarchy2"/>
    <dgm:cxn modelId="{8D2D3AE8-EA31-4011-B5D7-181248A491A3}" type="presOf" srcId="{5DAA4642-E435-441F-AA39-0947DB8A8EA3}" destId="{0018853E-9076-4EEF-A6E0-9E12711C625F}" srcOrd="0" destOrd="0" presId="urn:microsoft.com/office/officeart/2005/8/layout/hierarchy2"/>
    <dgm:cxn modelId="{D4F883ED-07E1-4331-87A8-7F3E2A4BABC9}" type="presOf" srcId="{5D28D043-6D9D-4D1F-A99A-2741A3604FBE}" destId="{42EE1768-36A7-46BB-B790-D441BB246652}" srcOrd="1" destOrd="0" presId="urn:microsoft.com/office/officeart/2005/8/layout/hierarchy2"/>
    <dgm:cxn modelId="{677ACCF7-7385-43A8-87EF-92BA9F01B217}" srcId="{5DAA4642-E435-441F-AA39-0947DB8A8EA3}" destId="{A2483A00-E4F5-45ED-B0EA-2C35D69356C7}" srcOrd="0" destOrd="0" parTransId="{5D28D043-6D9D-4D1F-A99A-2741A3604FBE}" sibTransId="{BD499DA9-344C-40FD-859D-AD6D1007A765}"/>
    <dgm:cxn modelId="{FDFFCE43-F114-4C87-BD89-E309B9F7CBA8}" type="presParOf" srcId="{15B04472-6392-42DF-A80F-51BB4BFD9779}" destId="{9AA60A2E-F48C-415B-89F9-E6757C016954}" srcOrd="0" destOrd="0" presId="urn:microsoft.com/office/officeart/2005/8/layout/hierarchy2"/>
    <dgm:cxn modelId="{CA8B9E66-FB78-458C-9111-474A69602DF8}" type="presParOf" srcId="{9AA60A2E-F48C-415B-89F9-E6757C016954}" destId="{0018853E-9076-4EEF-A6E0-9E12711C625F}" srcOrd="0" destOrd="0" presId="urn:microsoft.com/office/officeart/2005/8/layout/hierarchy2"/>
    <dgm:cxn modelId="{B07ED7B6-1983-4DC8-845C-F6C752FE10AE}" type="presParOf" srcId="{9AA60A2E-F48C-415B-89F9-E6757C016954}" destId="{00368738-D4BD-4447-9AA0-1C9B4A2A1A26}" srcOrd="1" destOrd="0" presId="urn:microsoft.com/office/officeart/2005/8/layout/hierarchy2"/>
    <dgm:cxn modelId="{6F7696E1-7187-45EC-878A-84A9CEAB5037}" type="presParOf" srcId="{00368738-D4BD-4447-9AA0-1C9B4A2A1A26}" destId="{FFB297D6-882D-4B19-9D33-13D9A4F98577}" srcOrd="0" destOrd="0" presId="urn:microsoft.com/office/officeart/2005/8/layout/hierarchy2"/>
    <dgm:cxn modelId="{7E78B3A7-34F4-43D3-8A65-5C90EDE25354}" type="presParOf" srcId="{FFB297D6-882D-4B19-9D33-13D9A4F98577}" destId="{42EE1768-36A7-46BB-B790-D441BB246652}" srcOrd="0" destOrd="0" presId="urn:microsoft.com/office/officeart/2005/8/layout/hierarchy2"/>
    <dgm:cxn modelId="{72745BD0-8545-459E-BFC0-253C37C8E357}" type="presParOf" srcId="{00368738-D4BD-4447-9AA0-1C9B4A2A1A26}" destId="{0A6CFE67-AB47-4208-B51F-D1538175B273}" srcOrd="1" destOrd="0" presId="urn:microsoft.com/office/officeart/2005/8/layout/hierarchy2"/>
    <dgm:cxn modelId="{AB3DE37C-5258-490A-B131-C9F6F2A21818}" type="presParOf" srcId="{0A6CFE67-AB47-4208-B51F-D1538175B273}" destId="{3731E0E1-1EF5-4F31-810B-B1632CB27BE5}" srcOrd="0" destOrd="0" presId="urn:microsoft.com/office/officeart/2005/8/layout/hierarchy2"/>
    <dgm:cxn modelId="{D9807EF4-C9D8-4AE9-AF2D-446ADF5F4A8F}" type="presParOf" srcId="{0A6CFE67-AB47-4208-B51F-D1538175B273}" destId="{FB11A666-53F9-4E61-9F3D-990837AE9108}" srcOrd="1" destOrd="0" presId="urn:microsoft.com/office/officeart/2005/8/layout/hierarchy2"/>
    <dgm:cxn modelId="{DCBB9862-73B8-453D-BE09-E023A89D1E6E}" type="presParOf" srcId="{00368738-D4BD-4447-9AA0-1C9B4A2A1A26}" destId="{CB9FFCC8-E1AB-4B9C-AA71-2658C7C1A2AA}" srcOrd="2" destOrd="0" presId="urn:microsoft.com/office/officeart/2005/8/layout/hierarchy2"/>
    <dgm:cxn modelId="{25008F29-47E7-4AA7-AE8C-B349CB66BE54}" type="presParOf" srcId="{CB9FFCC8-E1AB-4B9C-AA71-2658C7C1A2AA}" destId="{86A06331-135D-45E9-8C31-0DECF6F17BA3}" srcOrd="0" destOrd="0" presId="urn:microsoft.com/office/officeart/2005/8/layout/hierarchy2"/>
    <dgm:cxn modelId="{B63804DA-3C02-4D4C-BE65-696422C24B83}" type="presParOf" srcId="{00368738-D4BD-4447-9AA0-1C9B4A2A1A26}" destId="{1D7E4A16-F9DE-4797-BD85-C33DEBEFA632}" srcOrd="3" destOrd="0" presId="urn:microsoft.com/office/officeart/2005/8/layout/hierarchy2"/>
    <dgm:cxn modelId="{F180926B-01E4-4E12-BC29-507D09638C27}" type="presParOf" srcId="{1D7E4A16-F9DE-4797-BD85-C33DEBEFA632}" destId="{0F30DF87-DD27-4820-BAE8-24472F88266D}" srcOrd="0" destOrd="0" presId="urn:microsoft.com/office/officeart/2005/8/layout/hierarchy2"/>
    <dgm:cxn modelId="{AD43A6F6-FAD8-4A8E-B276-C46F3B3D2255}" type="presParOf" srcId="{1D7E4A16-F9DE-4797-BD85-C33DEBEFA632}" destId="{C85231C1-E767-4341-8A08-07B2E363EB92}" srcOrd="1" destOrd="0" presId="urn:microsoft.com/office/officeart/2005/8/layout/hierarchy2"/>
    <dgm:cxn modelId="{70B5E418-2D52-441E-9A34-F1C9A4F488D2}" type="presParOf" srcId="{15B04472-6392-42DF-A80F-51BB4BFD9779}" destId="{7A93BD43-1B9E-4014-9577-C1F03114C0FD}" srcOrd="1" destOrd="0" presId="urn:microsoft.com/office/officeart/2005/8/layout/hierarchy2"/>
    <dgm:cxn modelId="{E1FFA8D4-FCF1-4EC0-BE8A-FD9860E891AF}" type="presParOf" srcId="{7A93BD43-1B9E-4014-9577-C1F03114C0FD}" destId="{0BDD470B-1810-4550-874D-A78978C86A47}" srcOrd="0" destOrd="0" presId="urn:microsoft.com/office/officeart/2005/8/layout/hierarchy2"/>
    <dgm:cxn modelId="{9B324615-5A09-4234-BE82-84F2CE20C3FF}" type="presParOf" srcId="{7A93BD43-1B9E-4014-9577-C1F03114C0FD}" destId="{22893250-9B33-4903-8350-64E790B11D4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275A1E-76EF-41E7-91BF-156CC3DE260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13BE1AD-A067-4840-A601-3445EAD9DBC9}">
      <dgm:prSet/>
      <dgm:spPr/>
      <dgm:t>
        <a:bodyPr/>
        <a:lstStyle/>
        <a:p>
          <a:r>
            <a:rPr lang="en-IN"/>
            <a:t>Depreciation deemed to be allowed</a:t>
          </a:r>
          <a:endParaRPr lang="en-US"/>
        </a:p>
      </dgm:t>
    </dgm:pt>
    <dgm:pt modelId="{3CF2FC61-A6B9-48ED-88E3-26C5DCC9617E}" cxnId="{983B3D56-B691-4836-97E1-02E77714F2DE}" type="parTrans">
      <dgm:prSet/>
      <dgm:spPr/>
      <dgm:t>
        <a:bodyPr/>
        <a:lstStyle/>
        <a:p>
          <a:endParaRPr lang="en-US"/>
        </a:p>
      </dgm:t>
    </dgm:pt>
    <dgm:pt modelId="{D66B7687-2F01-4A64-B862-19185BE070AF}" cxnId="{983B3D56-B691-4836-97E1-02E77714F2DE}" type="sibTrans">
      <dgm:prSet/>
      <dgm:spPr/>
      <dgm:t>
        <a:bodyPr/>
        <a:lstStyle/>
        <a:p>
          <a:endParaRPr lang="en-US"/>
        </a:p>
      </dgm:t>
    </dgm:pt>
    <dgm:pt modelId="{DA317079-269D-4F89-918A-7E8FE11BD2B2}">
      <dgm:prSet/>
      <dgm:spPr/>
      <dgm:t>
        <a:bodyPr/>
        <a:lstStyle/>
        <a:p>
          <a:r>
            <a:rPr lang="en-IN"/>
            <a:t>If declared profits u/s. 58 once, do so for 5 succeeding years. If not, continue under regular scheme for 5 years succeeding the year of lower profits.</a:t>
          </a:r>
          <a:endParaRPr lang="en-US"/>
        </a:p>
      </dgm:t>
    </dgm:pt>
    <dgm:pt modelId="{AED83DA1-3996-455D-B228-B86BD36FE2E0}" cxnId="{815289AD-B29D-49D0-BDAA-C3D200ACFE54}" type="parTrans">
      <dgm:prSet/>
      <dgm:spPr/>
      <dgm:t>
        <a:bodyPr/>
        <a:lstStyle/>
        <a:p>
          <a:endParaRPr lang="en-US"/>
        </a:p>
      </dgm:t>
    </dgm:pt>
    <dgm:pt modelId="{B207E5A3-B766-42AD-A5B3-46C3D033ED4E}" cxnId="{815289AD-B29D-49D0-BDAA-C3D200ACFE54}" type="sibTrans">
      <dgm:prSet/>
      <dgm:spPr/>
      <dgm:t>
        <a:bodyPr/>
        <a:lstStyle/>
        <a:p>
          <a:endParaRPr lang="en-US"/>
        </a:p>
      </dgm:t>
    </dgm:pt>
    <dgm:pt modelId="{78DB40B4-4BE9-41F3-B653-E9851D14BCA1}" type="pres">
      <dgm:prSet presAssocID="{06275A1E-76EF-41E7-91BF-156CC3DE260E}" presName="vert0" presStyleCnt="0">
        <dgm:presLayoutVars>
          <dgm:dir/>
          <dgm:animOne val="branch"/>
          <dgm:animLvl val="lvl"/>
        </dgm:presLayoutVars>
      </dgm:prSet>
      <dgm:spPr/>
    </dgm:pt>
    <dgm:pt modelId="{189AF29D-5C34-4983-BC81-F54553030164}" type="pres">
      <dgm:prSet presAssocID="{413BE1AD-A067-4840-A601-3445EAD9DBC9}" presName="thickLine" presStyleLbl="alignNode1" presStyleIdx="0" presStyleCnt="2"/>
      <dgm:spPr/>
    </dgm:pt>
    <dgm:pt modelId="{67829A57-4ED5-4761-B43D-0FC403A91521}" type="pres">
      <dgm:prSet presAssocID="{413BE1AD-A067-4840-A601-3445EAD9DBC9}" presName="horz1" presStyleCnt="0"/>
      <dgm:spPr/>
    </dgm:pt>
    <dgm:pt modelId="{8C12E240-C9E9-4AFE-ACFC-4C5DB6A2B933}" type="pres">
      <dgm:prSet presAssocID="{413BE1AD-A067-4840-A601-3445EAD9DBC9}" presName="tx1" presStyleLbl="revTx" presStyleIdx="0" presStyleCnt="2"/>
      <dgm:spPr/>
    </dgm:pt>
    <dgm:pt modelId="{4DC50FB3-D7AE-4640-BD25-27C8623C725E}" type="pres">
      <dgm:prSet presAssocID="{413BE1AD-A067-4840-A601-3445EAD9DBC9}" presName="vert1" presStyleCnt="0"/>
      <dgm:spPr/>
    </dgm:pt>
    <dgm:pt modelId="{75A324C0-4F06-4E26-AF7F-AC2156E8975C}" type="pres">
      <dgm:prSet presAssocID="{DA317079-269D-4F89-918A-7E8FE11BD2B2}" presName="thickLine" presStyleLbl="alignNode1" presStyleIdx="1" presStyleCnt="2"/>
      <dgm:spPr/>
    </dgm:pt>
    <dgm:pt modelId="{F2A177C4-FF23-4CD1-AB20-5974FBDC4CC9}" type="pres">
      <dgm:prSet presAssocID="{DA317079-269D-4F89-918A-7E8FE11BD2B2}" presName="horz1" presStyleCnt="0"/>
      <dgm:spPr/>
    </dgm:pt>
    <dgm:pt modelId="{B52D1EC8-2066-4BE2-BAC3-BD4CA50AFC56}" type="pres">
      <dgm:prSet presAssocID="{DA317079-269D-4F89-918A-7E8FE11BD2B2}" presName="tx1" presStyleLbl="revTx" presStyleIdx="1" presStyleCnt="2"/>
      <dgm:spPr/>
    </dgm:pt>
    <dgm:pt modelId="{EA8ADBDA-A940-4886-8AAA-762D3C0A66F3}" type="pres">
      <dgm:prSet presAssocID="{DA317079-269D-4F89-918A-7E8FE11BD2B2}" presName="vert1" presStyleCnt="0"/>
      <dgm:spPr/>
    </dgm:pt>
  </dgm:ptLst>
  <dgm:cxnLst>
    <dgm:cxn modelId="{E609FC07-DDC9-4C89-A9A0-049CDDA2E7CB}" type="presOf" srcId="{DA317079-269D-4F89-918A-7E8FE11BD2B2}" destId="{B52D1EC8-2066-4BE2-BAC3-BD4CA50AFC56}" srcOrd="0" destOrd="0" presId="urn:microsoft.com/office/officeart/2008/layout/LinedList"/>
    <dgm:cxn modelId="{65AF7260-7D81-45AE-899A-3896752AF6FB}" type="presOf" srcId="{413BE1AD-A067-4840-A601-3445EAD9DBC9}" destId="{8C12E240-C9E9-4AFE-ACFC-4C5DB6A2B933}" srcOrd="0" destOrd="0" presId="urn:microsoft.com/office/officeart/2008/layout/LinedList"/>
    <dgm:cxn modelId="{F10D194F-39E7-4496-AA52-52010F88FD99}" type="presOf" srcId="{06275A1E-76EF-41E7-91BF-156CC3DE260E}" destId="{78DB40B4-4BE9-41F3-B653-E9851D14BCA1}" srcOrd="0" destOrd="0" presId="urn:microsoft.com/office/officeart/2008/layout/LinedList"/>
    <dgm:cxn modelId="{983B3D56-B691-4836-97E1-02E77714F2DE}" srcId="{06275A1E-76EF-41E7-91BF-156CC3DE260E}" destId="{413BE1AD-A067-4840-A601-3445EAD9DBC9}" srcOrd="0" destOrd="0" parTransId="{3CF2FC61-A6B9-48ED-88E3-26C5DCC9617E}" sibTransId="{D66B7687-2F01-4A64-B862-19185BE070AF}"/>
    <dgm:cxn modelId="{815289AD-B29D-49D0-BDAA-C3D200ACFE54}" srcId="{06275A1E-76EF-41E7-91BF-156CC3DE260E}" destId="{DA317079-269D-4F89-918A-7E8FE11BD2B2}" srcOrd="1" destOrd="0" parTransId="{AED83DA1-3996-455D-B228-B86BD36FE2E0}" sibTransId="{B207E5A3-B766-42AD-A5B3-46C3D033ED4E}"/>
    <dgm:cxn modelId="{3FE0F87E-95FF-415E-875E-CFDA6D0ABC67}" type="presParOf" srcId="{78DB40B4-4BE9-41F3-B653-E9851D14BCA1}" destId="{189AF29D-5C34-4983-BC81-F54553030164}" srcOrd="0" destOrd="0" presId="urn:microsoft.com/office/officeart/2008/layout/LinedList"/>
    <dgm:cxn modelId="{413CA760-7747-4745-9188-51C2EFA284FA}" type="presParOf" srcId="{78DB40B4-4BE9-41F3-B653-E9851D14BCA1}" destId="{67829A57-4ED5-4761-B43D-0FC403A91521}" srcOrd="1" destOrd="0" presId="urn:microsoft.com/office/officeart/2008/layout/LinedList"/>
    <dgm:cxn modelId="{1453B034-2A06-4649-8E32-DD0929C98613}" type="presParOf" srcId="{67829A57-4ED5-4761-B43D-0FC403A91521}" destId="{8C12E240-C9E9-4AFE-ACFC-4C5DB6A2B933}" srcOrd="0" destOrd="0" presId="urn:microsoft.com/office/officeart/2008/layout/LinedList"/>
    <dgm:cxn modelId="{AF9FADDB-8530-425E-9416-ACB5AB96AD5E}" type="presParOf" srcId="{67829A57-4ED5-4761-B43D-0FC403A91521}" destId="{4DC50FB3-D7AE-4640-BD25-27C8623C725E}" srcOrd="1" destOrd="0" presId="urn:microsoft.com/office/officeart/2008/layout/LinedList"/>
    <dgm:cxn modelId="{B8F27BEB-5D7F-4546-9882-52A682CB8C0D}" type="presParOf" srcId="{78DB40B4-4BE9-41F3-B653-E9851D14BCA1}" destId="{75A324C0-4F06-4E26-AF7F-AC2156E8975C}" srcOrd="2" destOrd="0" presId="urn:microsoft.com/office/officeart/2008/layout/LinedList"/>
    <dgm:cxn modelId="{4DC23027-E2F5-4BA0-8E0D-5E6AD088A181}" type="presParOf" srcId="{78DB40B4-4BE9-41F3-B653-E9851D14BCA1}" destId="{F2A177C4-FF23-4CD1-AB20-5974FBDC4CC9}" srcOrd="3" destOrd="0" presId="urn:microsoft.com/office/officeart/2008/layout/LinedList"/>
    <dgm:cxn modelId="{F3F866E0-C118-4C25-838D-B2DEA4FC7BB4}" type="presParOf" srcId="{F2A177C4-FF23-4CD1-AB20-5974FBDC4CC9}" destId="{B52D1EC8-2066-4BE2-BAC3-BD4CA50AFC56}" srcOrd="0" destOrd="0" presId="urn:microsoft.com/office/officeart/2008/layout/LinedList"/>
    <dgm:cxn modelId="{41D45EB4-CAF3-45C3-97DA-5EAEA945E0EE}" type="presParOf" srcId="{F2A177C4-FF23-4CD1-AB20-5974FBDC4CC9}" destId="{EA8ADBDA-A940-4886-8AAA-762D3C0A66F3}"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9F74D4-5069-4B21-A28C-B12DD519D25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E6096F9-143A-402E-BBF0-ABD2C3E19B40}">
      <dgm:prSet/>
      <dgm:spPr/>
      <dgm:t>
        <a:bodyPr/>
        <a:lstStyle/>
        <a:p>
          <a:r>
            <a:rPr lang="en-IN"/>
            <a:t>Specified professions or</a:t>
          </a:r>
          <a:endParaRPr lang="en-US"/>
        </a:p>
      </dgm:t>
    </dgm:pt>
    <dgm:pt modelId="{3BAB65B6-4023-42CE-8FA3-79117923D4F2}" cxnId="{DA464911-6724-471C-9031-C5D457778D87}" type="parTrans">
      <dgm:prSet/>
      <dgm:spPr/>
      <dgm:t>
        <a:bodyPr/>
        <a:lstStyle/>
        <a:p>
          <a:endParaRPr lang="en-US"/>
        </a:p>
      </dgm:t>
    </dgm:pt>
    <dgm:pt modelId="{09465A45-F0C6-4B6F-90FB-A7744F90BE12}" cxnId="{DA464911-6724-471C-9031-C5D457778D87}" type="sibTrans">
      <dgm:prSet/>
      <dgm:spPr/>
      <dgm:t>
        <a:bodyPr/>
        <a:lstStyle/>
        <a:p>
          <a:endParaRPr lang="en-US"/>
        </a:p>
      </dgm:t>
    </dgm:pt>
    <dgm:pt modelId="{E5F8B929-98CE-4941-9992-1E52481B57C5}">
      <dgm:prSet/>
      <dgm:spPr/>
      <dgm:t>
        <a:bodyPr/>
        <a:lstStyle/>
        <a:p>
          <a:r>
            <a:rPr lang="en-IN"/>
            <a:t>Businesses having income of Rs. 1,20,000 or more or turnover of Rs. 10 lakhs or more</a:t>
          </a:r>
          <a:endParaRPr lang="en-US"/>
        </a:p>
      </dgm:t>
    </dgm:pt>
    <dgm:pt modelId="{18EC90FF-C499-4B3A-ACB6-9FF6A103E936}" cxnId="{FEE66144-9ED4-4CDE-AE3F-58D70CC67B6A}" type="parTrans">
      <dgm:prSet/>
      <dgm:spPr/>
      <dgm:t>
        <a:bodyPr/>
        <a:lstStyle/>
        <a:p>
          <a:endParaRPr lang="en-US"/>
        </a:p>
      </dgm:t>
    </dgm:pt>
    <dgm:pt modelId="{6F5D1ADF-5A06-41F6-868A-442B172C79BA}" cxnId="{FEE66144-9ED4-4CDE-AE3F-58D70CC67B6A}" type="sibTrans">
      <dgm:prSet/>
      <dgm:spPr/>
      <dgm:t>
        <a:bodyPr/>
        <a:lstStyle/>
        <a:p>
          <a:endParaRPr lang="en-US"/>
        </a:p>
      </dgm:t>
    </dgm:pt>
    <dgm:pt modelId="{CC560935-AD4D-4AE1-AB55-53A39C0A3DDC}">
      <dgm:prSet/>
      <dgm:spPr/>
      <dgm:t>
        <a:bodyPr/>
        <a:lstStyle/>
        <a:p>
          <a:r>
            <a:rPr lang="en-IN"/>
            <a:t>For Individuals and HUF, the limits are Rs. 2,50,000 and Rs. 25,00,000 respectively</a:t>
          </a:r>
          <a:endParaRPr lang="en-US"/>
        </a:p>
      </dgm:t>
    </dgm:pt>
    <dgm:pt modelId="{BE87C5EB-8E32-4EED-B725-B495C6B33BCB}" cxnId="{464E214D-0FB9-4340-8645-DB4947492891}" type="parTrans">
      <dgm:prSet/>
      <dgm:spPr/>
      <dgm:t>
        <a:bodyPr/>
        <a:lstStyle/>
        <a:p>
          <a:endParaRPr lang="en-US"/>
        </a:p>
      </dgm:t>
    </dgm:pt>
    <dgm:pt modelId="{D9AC0771-BDAF-4C09-B23D-6425C21C2D9F}" cxnId="{464E214D-0FB9-4340-8645-DB4947492891}" type="sibTrans">
      <dgm:prSet/>
      <dgm:spPr/>
      <dgm:t>
        <a:bodyPr/>
        <a:lstStyle/>
        <a:p>
          <a:endParaRPr lang="en-US"/>
        </a:p>
      </dgm:t>
    </dgm:pt>
    <dgm:pt modelId="{DC976A3D-B5DD-4855-BC92-55950C7F41D6}">
      <dgm:prSet/>
      <dgm:spPr/>
      <dgm:t>
        <a:bodyPr/>
        <a:lstStyle/>
        <a:p>
          <a:r>
            <a:rPr lang="en-IN"/>
            <a:t>Assessees falling out of presumptive taxation u/s. 58</a:t>
          </a:r>
          <a:endParaRPr lang="en-US"/>
        </a:p>
      </dgm:t>
    </dgm:pt>
    <dgm:pt modelId="{EFE8765F-44D9-4BB7-AE9D-2CCC44410CBC}" cxnId="{08A103DA-6873-41AA-90FE-EB185088DDA7}" type="parTrans">
      <dgm:prSet/>
      <dgm:spPr/>
      <dgm:t>
        <a:bodyPr/>
        <a:lstStyle/>
        <a:p>
          <a:endParaRPr lang="en-US"/>
        </a:p>
      </dgm:t>
    </dgm:pt>
    <dgm:pt modelId="{D0408DB3-2B3C-40ED-94C3-ADB143BC439C}" cxnId="{08A103DA-6873-41AA-90FE-EB185088DDA7}" type="sibTrans">
      <dgm:prSet/>
      <dgm:spPr/>
      <dgm:t>
        <a:bodyPr/>
        <a:lstStyle/>
        <a:p>
          <a:endParaRPr lang="en-US"/>
        </a:p>
      </dgm:t>
    </dgm:pt>
    <dgm:pt modelId="{5ADDB406-6744-4853-91A6-2ECF2DF8A622}" type="pres">
      <dgm:prSet presAssocID="{FD9F74D4-5069-4B21-A28C-B12DD519D257}" presName="vert0" presStyleCnt="0">
        <dgm:presLayoutVars>
          <dgm:dir/>
          <dgm:animOne val="branch"/>
          <dgm:animLvl val="lvl"/>
        </dgm:presLayoutVars>
      </dgm:prSet>
      <dgm:spPr/>
    </dgm:pt>
    <dgm:pt modelId="{345B157A-01ED-4A10-A22C-EF91C6746BD1}" type="pres">
      <dgm:prSet presAssocID="{5E6096F9-143A-402E-BBF0-ABD2C3E19B40}" presName="thickLine" presStyleLbl="alignNode1" presStyleIdx="0" presStyleCnt="4"/>
      <dgm:spPr/>
    </dgm:pt>
    <dgm:pt modelId="{2DB9F693-B4FC-4A14-993C-2CA9643FD852}" type="pres">
      <dgm:prSet presAssocID="{5E6096F9-143A-402E-BBF0-ABD2C3E19B40}" presName="horz1" presStyleCnt="0"/>
      <dgm:spPr/>
    </dgm:pt>
    <dgm:pt modelId="{569E231D-924A-41CF-B3AC-9F6DD847944F}" type="pres">
      <dgm:prSet presAssocID="{5E6096F9-143A-402E-BBF0-ABD2C3E19B40}" presName="tx1" presStyleLbl="revTx" presStyleIdx="0" presStyleCnt="4"/>
      <dgm:spPr/>
    </dgm:pt>
    <dgm:pt modelId="{D395AE79-2200-4BA8-9A25-EF91BD83A89F}" type="pres">
      <dgm:prSet presAssocID="{5E6096F9-143A-402E-BBF0-ABD2C3E19B40}" presName="vert1" presStyleCnt="0"/>
      <dgm:spPr/>
    </dgm:pt>
    <dgm:pt modelId="{A7A00E30-CFF1-4BE1-AFC0-B8275E8F437B}" type="pres">
      <dgm:prSet presAssocID="{E5F8B929-98CE-4941-9992-1E52481B57C5}" presName="thickLine" presStyleLbl="alignNode1" presStyleIdx="1" presStyleCnt="4"/>
      <dgm:spPr/>
    </dgm:pt>
    <dgm:pt modelId="{4DFA4414-21B5-4AD3-85D3-F17281B2ED1C}" type="pres">
      <dgm:prSet presAssocID="{E5F8B929-98CE-4941-9992-1E52481B57C5}" presName="horz1" presStyleCnt="0"/>
      <dgm:spPr/>
    </dgm:pt>
    <dgm:pt modelId="{2B0E39FB-F1AE-46B8-ACFA-B345E0E16333}" type="pres">
      <dgm:prSet presAssocID="{E5F8B929-98CE-4941-9992-1E52481B57C5}" presName="tx1" presStyleLbl="revTx" presStyleIdx="1" presStyleCnt="4"/>
      <dgm:spPr/>
    </dgm:pt>
    <dgm:pt modelId="{01634215-E30F-4A98-A02E-9091AC151D8F}" type="pres">
      <dgm:prSet presAssocID="{E5F8B929-98CE-4941-9992-1E52481B57C5}" presName="vert1" presStyleCnt="0"/>
      <dgm:spPr/>
    </dgm:pt>
    <dgm:pt modelId="{BC627DF8-64D6-47EB-B71C-E492F7D45068}" type="pres">
      <dgm:prSet presAssocID="{CC560935-AD4D-4AE1-AB55-53A39C0A3DDC}" presName="thickLine" presStyleLbl="alignNode1" presStyleIdx="2" presStyleCnt="4"/>
      <dgm:spPr/>
    </dgm:pt>
    <dgm:pt modelId="{175AAC3C-BEFD-4252-8AA3-77D0A90C8A1B}" type="pres">
      <dgm:prSet presAssocID="{CC560935-AD4D-4AE1-AB55-53A39C0A3DDC}" presName="horz1" presStyleCnt="0"/>
      <dgm:spPr/>
    </dgm:pt>
    <dgm:pt modelId="{6FB22908-E4B0-4DCA-86DE-7E8214ED4CA7}" type="pres">
      <dgm:prSet presAssocID="{CC560935-AD4D-4AE1-AB55-53A39C0A3DDC}" presName="tx1" presStyleLbl="revTx" presStyleIdx="2" presStyleCnt="4"/>
      <dgm:spPr/>
    </dgm:pt>
    <dgm:pt modelId="{F0E26763-EE0E-4128-AA39-61E1A6C89CB4}" type="pres">
      <dgm:prSet presAssocID="{CC560935-AD4D-4AE1-AB55-53A39C0A3DDC}" presName="vert1" presStyleCnt="0"/>
      <dgm:spPr/>
    </dgm:pt>
    <dgm:pt modelId="{706F52A7-E3D3-444C-8DF4-3B129D8D165F}" type="pres">
      <dgm:prSet presAssocID="{DC976A3D-B5DD-4855-BC92-55950C7F41D6}" presName="thickLine" presStyleLbl="alignNode1" presStyleIdx="3" presStyleCnt="4"/>
      <dgm:spPr/>
    </dgm:pt>
    <dgm:pt modelId="{104B8EF4-BDC3-40A8-BE44-63A16F628FDE}" type="pres">
      <dgm:prSet presAssocID="{DC976A3D-B5DD-4855-BC92-55950C7F41D6}" presName="horz1" presStyleCnt="0"/>
      <dgm:spPr/>
    </dgm:pt>
    <dgm:pt modelId="{980D5677-3764-4611-B978-293DC27C68CE}" type="pres">
      <dgm:prSet presAssocID="{DC976A3D-B5DD-4855-BC92-55950C7F41D6}" presName="tx1" presStyleLbl="revTx" presStyleIdx="3" presStyleCnt="4"/>
      <dgm:spPr/>
    </dgm:pt>
    <dgm:pt modelId="{FF77F916-818F-4BC3-A3C0-4BE7552D24B8}" type="pres">
      <dgm:prSet presAssocID="{DC976A3D-B5DD-4855-BC92-55950C7F41D6}" presName="vert1" presStyleCnt="0"/>
      <dgm:spPr/>
    </dgm:pt>
  </dgm:ptLst>
  <dgm:cxnLst>
    <dgm:cxn modelId="{B3BECC00-0165-41B5-BE35-4279E740E173}" type="presOf" srcId="{CC560935-AD4D-4AE1-AB55-53A39C0A3DDC}" destId="{6FB22908-E4B0-4DCA-86DE-7E8214ED4CA7}" srcOrd="0" destOrd="0" presId="urn:microsoft.com/office/officeart/2008/layout/LinedList"/>
    <dgm:cxn modelId="{ADB5F907-F7C3-458D-9071-D98AB1506843}" type="presOf" srcId="{5E6096F9-143A-402E-BBF0-ABD2C3E19B40}" destId="{569E231D-924A-41CF-B3AC-9F6DD847944F}" srcOrd="0" destOrd="0" presId="urn:microsoft.com/office/officeart/2008/layout/LinedList"/>
    <dgm:cxn modelId="{DA464911-6724-471C-9031-C5D457778D87}" srcId="{FD9F74D4-5069-4B21-A28C-B12DD519D257}" destId="{5E6096F9-143A-402E-BBF0-ABD2C3E19B40}" srcOrd="0" destOrd="0" parTransId="{3BAB65B6-4023-42CE-8FA3-79117923D4F2}" sibTransId="{09465A45-F0C6-4B6F-90FB-A7744F90BE12}"/>
    <dgm:cxn modelId="{BBA26E1F-E10D-4CE3-919F-403DC740D7C5}" type="presOf" srcId="{E5F8B929-98CE-4941-9992-1E52481B57C5}" destId="{2B0E39FB-F1AE-46B8-ACFA-B345E0E16333}" srcOrd="0" destOrd="0" presId="urn:microsoft.com/office/officeart/2008/layout/LinedList"/>
    <dgm:cxn modelId="{FEE66144-9ED4-4CDE-AE3F-58D70CC67B6A}" srcId="{FD9F74D4-5069-4B21-A28C-B12DD519D257}" destId="{E5F8B929-98CE-4941-9992-1E52481B57C5}" srcOrd="1" destOrd="0" parTransId="{18EC90FF-C499-4B3A-ACB6-9FF6A103E936}" sibTransId="{6F5D1ADF-5A06-41F6-868A-442B172C79BA}"/>
    <dgm:cxn modelId="{3B72B664-402E-4A38-8A00-2029C3702A1A}" type="presOf" srcId="{DC976A3D-B5DD-4855-BC92-55950C7F41D6}" destId="{980D5677-3764-4611-B978-293DC27C68CE}" srcOrd="0" destOrd="0" presId="urn:microsoft.com/office/officeart/2008/layout/LinedList"/>
    <dgm:cxn modelId="{464E214D-0FB9-4340-8645-DB4947492891}" srcId="{FD9F74D4-5069-4B21-A28C-B12DD519D257}" destId="{CC560935-AD4D-4AE1-AB55-53A39C0A3DDC}" srcOrd="2" destOrd="0" parTransId="{BE87C5EB-8E32-4EED-B725-B495C6B33BCB}" sibTransId="{D9AC0771-BDAF-4C09-B23D-6425C21C2D9F}"/>
    <dgm:cxn modelId="{541951AD-F33A-4B51-A24A-C799E47C5360}" type="presOf" srcId="{FD9F74D4-5069-4B21-A28C-B12DD519D257}" destId="{5ADDB406-6744-4853-91A6-2ECF2DF8A622}" srcOrd="0" destOrd="0" presId="urn:microsoft.com/office/officeart/2008/layout/LinedList"/>
    <dgm:cxn modelId="{08A103DA-6873-41AA-90FE-EB185088DDA7}" srcId="{FD9F74D4-5069-4B21-A28C-B12DD519D257}" destId="{DC976A3D-B5DD-4855-BC92-55950C7F41D6}" srcOrd="3" destOrd="0" parTransId="{EFE8765F-44D9-4BB7-AE9D-2CCC44410CBC}" sibTransId="{D0408DB3-2B3C-40ED-94C3-ADB143BC439C}"/>
    <dgm:cxn modelId="{4A3EE70D-BDCC-41DC-8268-E4E32F29D636}" type="presParOf" srcId="{5ADDB406-6744-4853-91A6-2ECF2DF8A622}" destId="{345B157A-01ED-4A10-A22C-EF91C6746BD1}" srcOrd="0" destOrd="0" presId="urn:microsoft.com/office/officeart/2008/layout/LinedList"/>
    <dgm:cxn modelId="{0516680E-C121-4C68-89E5-899B5DB77DB5}" type="presParOf" srcId="{5ADDB406-6744-4853-91A6-2ECF2DF8A622}" destId="{2DB9F693-B4FC-4A14-993C-2CA9643FD852}" srcOrd="1" destOrd="0" presId="urn:microsoft.com/office/officeart/2008/layout/LinedList"/>
    <dgm:cxn modelId="{A63C5924-CF20-4605-81A5-C3AA3AB5D838}" type="presParOf" srcId="{2DB9F693-B4FC-4A14-993C-2CA9643FD852}" destId="{569E231D-924A-41CF-B3AC-9F6DD847944F}" srcOrd="0" destOrd="0" presId="urn:microsoft.com/office/officeart/2008/layout/LinedList"/>
    <dgm:cxn modelId="{DB407D74-988A-4972-849F-7CB2DBD98FC1}" type="presParOf" srcId="{2DB9F693-B4FC-4A14-993C-2CA9643FD852}" destId="{D395AE79-2200-4BA8-9A25-EF91BD83A89F}" srcOrd="1" destOrd="0" presId="urn:microsoft.com/office/officeart/2008/layout/LinedList"/>
    <dgm:cxn modelId="{5CC75C9D-60F9-4FCF-807B-7DB06B99A71D}" type="presParOf" srcId="{5ADDB406-6744-4853-91A6-2ECF2DF8A622}" destId="{A7A00E30-CFF1-4BE1-AFC0-B8275E8F437B}" srcOrd="2" destOrd="0" presId="urn:microsoft.com/office/officeart/2008/layout/LinedList"/>
    <dgm:cxn modelId="{4DF0D2D5-7606-49BC-8C7B-C7E594D6C176}" type="presParOf" srcId="{5ADDB406-6744-4853-91A6-2ECF2DF8A622}" destId="{4DFA4414-21B5-4AD3-85D3-F17281B2ED1C}" srcOrd="3" destOrd="0" presId="urn:microsoft.com/office/officeart/2008/layout/LinedList"/>
    <dgm:cxn modelId="{F689D20D-6D24-4184-8675-F8B78C319CDD}" type="presParOf" srcId="{4DFA4414-21B5-4AD3-85D3-F17281B2ED1C}" destId="{2B0E39FB-F1AE-46B8-ACFA-B345E0E16333}" srcOrd="0" destOrd="0" presId="urn:microsoft.com/office/officeart/2008/layout/LinedList"/>
    <dgm:cxn modelId="{850D434C-C75B-415C-87F0-726B7269B301}" type="presParOf" srcId="{4DFA4414-21B5-4AD3-85D3-F17281B2ED1C}" destId="{01634215-E30F-4A98-A02E-9091AC151D8F}" srcOrd="1" destOrd="0" presId="urn:microsoft.com/office/officeart/2008/layout/LinedList"/>
    <dgm:cxn modelId="{A6C0F25D-559A-406A-9911-2EB85C38E0B6}" type="presParOf" srcId="{5ADDB406-6744-4853-91A6-2ECF2DF8A622}" destId="{BC627DF8-64D6-47EB-B71C-E492F7D45068}" srcOrd="4" destOrd="0" presId="urn:microsoft.com/office/officeart/2008/layout/LinedList"/>
    <dgm:cxn modelId="{9ECF1456-6A3D-4676-AF1A-A342434719FC}" type="presParOf" srcId="{5ADDB406-6744-4853-91A6-2ECF2DF8A622}" destId="{175AAC3C-BEFD-4252-8AA3-77D0A90C8A1B}" srcOrd="5" destOrd="0" presId="urn:microsoft.com/office/officeart/2008/layout/LinedList"/>
    <dgm:cxn modelId="{02D82674-18A5-4BE8-803A-60E0B4EC46C0}" type="presParOf" srcId="{175AAC3C-BEFD-4252-8AA3-77D0A90C8A1B}" destId="{6FB22908-E4B0-4DCA-86DE-7E8214ED4CA7}" srcOrd="0" destOrd="0" presId="urn:microsoft.com/office/officeart/2008/layout/LinedList"/>
    <dgm:cxn modelId="{7B6DC0F7-7D48-4016-AB72-73C5EA588FF6}" type="presParOf" srcId="{175AAC3C-BEFD-4252-8AA3-77D0A90C8A1B}" destId="{F0E26763-EE0E-4128-AA39-61E1A6C89CB4}" srcOrd="1" destOrd="0" presId="urn:microsoft.com/office/officeart/2008/layout/LinedList"/>
    <dgm:cxn modelId="{8CA70C5E-E02F-40FF-A1CB-F97E1545DA80}" type="presParOf" srcId="{5ADDB406-6744-4853-91A6-2ECF2DF8A622}" destId="{706F52A7-E3D3-444C-8DF4-3B129D8D165F}" srcOrd="6" destOrd="0" presId="urn:microsoft.com/office/officeart/2008/layout/LinedList"/>
    <dgm:cxn modelId="{555514E5-8EDB-490C-B1C3-5584C101F04E}" type="presParOf" srcId="{5ADDB406-6744-4853-91A6-2ECF2DF8A622}" destId="{104B8EF4-BDC3-40A8-BE44-63A16F628FDE}" srcOrd="7" destOrd="0" presId="urn:microsoft.com/office/officeart/2008/layout/LinedList"/>
    <dgm:cxn modelId="{A8B3B9A4-97F8-4540-8CE2-90FE874CF294}" type="presParOf" srcId="{104B8EF4-BDC3-40A8-BE44-63A16F628FDE}" destId="{980D5677-3764-4611-B978-293DC27C68CE}" srcOrd="0" destOrd="0" presId="urn:microsoft.com/office/officeart/2008/layout/LinedList"/>
    <dgm:cxn modelId="{59FBB39E-F3E7-4023-818E-C339326A5F03}" type="presParOf" srcId="{104B8EF4-BDC3-40A8-BE44-63A16F628FDE}" destId="{FF77F916-818F-4BC3-A3C0-4BE7552D24B8}"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D67F07-E32B-46C5-837F-3D3729DA9CD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768E5DA-58F6-4D63-865D-66C91B2920E2}">
      <dgm:prSet/>
      <dgm:spPr/>
      <dgm:t>
        <a:bodyPr/>
        <a:lstStyle/>
        <a:p>
          <a:r>
            <a:rPr lang="en-US"/>
            <a:t>Following Sections of 1961 Act merged into this Section:</a:t>
          </a:r>
        </a:p>
      </dgm:t>
    </dgm:pt>
    <dgm:pt modelId="{296F19C8-D1AA-44B8-A498-99C13E3460A0}" cxnId="{72599261-00EF-40B8-AFCC-9CE492361561}" type="parTrans">
      <dgm:prSet/>
      <dgm:spPr/>
      <dgm:t>
        <a:bodyPr/>
        <a:lstStyle/>
        <a:p>
          <a:endParaRPr lang="en-US"/>
        </a:p>
      </dgm:t>
    </dgm:pt>
    <dgm:pt modelId="{4E7175E9-0B78-4D74-B139-CD9257774015}" cxnId="{72599261-00EF-40B8-AFCC-9CE492361561}" type="sibTrans">
      <dgm:prSet/>
      <dgm:spPr/>
      <dgm:t>
        <a:bodyPr/>
        <a:lstStyle/>
        <a:p>
          <a:endParaRPr lang="en-US"/>
        </a:p>
      </dgm:t>
    </dgm:pt>
    <dgm:pt modelId="{8321CDB1-8E8F-4EB0-A7BD-6A349CA5BED7}">
      <dgm:prSet/>
      <dgm:spPr/>
      <dgm:t>
        <a:bodyPr/>
        <a:lstStyle/>
        <a:p>
          <a:r>
            <a:rPr lang="en-US"/>
            <a:t>S. 115B   - Life Insurance business</a:t>
          </a:r>
        </a:p>
      </dgm:t>
    </dgm:pt>
    <dgm:pt modelId="{1655F81E-DF43-4342-AF86-B8120D0488EC}" cxnId="{B3411745-CC49-4DFE-BD45-9CD99AD4D2CC}" type="parTrans">
      <dgm:prSet/>
      <dgm:spPr/>
      <dgm:t>
        <a:bodyPr/>
        <a:lstStyle/>
        <a:p>
          <a:endParaRPr lang="en-US"/>
        </a:p>
      </dgm:t>
    </dgm:pt>
    <dgm:pt modelId="{6D3BC371-987F-445B-9A66-25A7F2AC2260}" cxnId="{B3411745-CC49-4DFE-BD45-9CD99AD4D2CC}" type="sibTrans">
      <dgm:prSet/>
      <dgm:spPr/>
      <dgm:t>
        <a:bodyPr/>
        <a:lstStyle/>
        <a:p>
          <a:endParaRPr lang="en-US"/>
        </a:p>
      </dgm:t>
    </dgm:pt>
    <dgm:pt modelId="{6BB80D44-3651-47AF-BA5F-D198F78854FB}">
      <dgm:prSet/>
      <dgm:spPr/>
      <dgm:t>
        <a:bodyPr/>
        <a:lstStyle/>
        <a:p>
          <a:r>
            <a:rPr lang="en-US"/>
            <a:t>S. 115BB    - Non-resident sportsmen, associations  </a:t>
          </a:r>
        </a:p>
      </dgm:t>
    </dgm:pt>
    <dgm:pt modelId="{2A742DB0-836E-45AC-83F9-132E2DE76224}" cxnId="{0F902529-DA59-4C0B-BFD2-5909D5E53214}" type="parTrans">
      <dgm:prSet/>
      <dgm:spPr/>
      <dgm:t>
        <a:bodyPr/>
        <a:lstStyle/>
        <a:p>
          <a:endParaRPr lang="en-US"/>
        </a:p>
      </dgm:t>
    </dgm:pt>
    <dgm:pt modelId="{1327C2A1-A6CB-4F0D-A0A0-E94B681918BA}" cxnId="{0F902529-DA59-4C0B-BFD2-5909D5E53214}" type="sibTrans">
      <dgm:prSet/>
      <dgm:spPr/>
      <dgm:t>
        <a:bodyPr/>
        <a:lstStyle/>
        <a:p>
          <a:endParaRPr lang="en-US"/>
        </a:p>
      </dgm:t>
    </dgm:pt>
    <dgm:pt modelId="{E7FFF33A-57AD-41C5-AA11-86EDD53CE1B6}">
      <dgm:prSet/>
      <dgm:spPr/>
      <dgm:t>
        <a:bodyPr/>
        <a:lstStyle/>
        <a:p>
          <a:r>
            <a:rPr lang="en-US"/>
            <a:t>S. 115BBF     - Patents</a:t>
          </a:r>
        </a:p>
      </dgm:t>
    </dgm:pt>
    <dgm:pt modelId="{5C33B187-CB67-4ADE-8C7A-4F1A04B55073}" cxnId="{7A38F0A8-45AF-47F5-848C-90D3993D36D1}" type="parTrans">
      <dgm:prSet/>
      <dgm:spPr/>
      <dgm:t>
        <a:bodyPr/>
        <a:lstStyle/>
        <a:p>
          <a:endParaRPr lang="en-US"/>
        </a:p>
      </dgm:t>
    </dgm:pt>
    <dgm:pt modelId="{46A66882-FCFC-4635-A4E2-C7A3A156DCCD}" cxnId="{7A38F0A8-45AF-47F5-848C-90D3993D36D1}" type="sibTrans">
      <dgm:prSet/>
      <dgm:spPr/>
      <dgm:t>
        <a:bodyPr/>
        <a:lstStyle/>
        <a:p>
          <a:endParaRPr lang="en-US"/>
        </a:p>
      </dgm:t>
    </dgm:pt>
    <dgm:pt modelId="{EBEDA876-2B67-4952-B940-A66308703B8E}">
      <dgm:prSet/>
      <dgm:spPr/>
      <dgm:t>
        <a:bodyPr/>
        <a:lstStyle/>
        <a:p>
          <a:r>
            <a:rPr lang="en-US"/>
            <a:t>S. 115BBG    - Carbon credits</a:t>
          </a:r>
        </a:p>
      </dgm:t>
    </dgm:pt>
    <dgm:pt modelId="{61FCCBD9-D464-4F39-BCD4-3BD7E7B35B50}" cxnId="{D1220E73-52D2-4FD5-926F-ACFC06AB3124}" type="parTrans">
      <dgm:prSet/>
      <dgm:spPr/>
      <dgm:t>
        <a:bodyPr/>
        <a:lstStyle/>
        <a:p>
          <a:endParaRPr lang="en-US"/>
        </a:p>
      </dgm:t>
    </dgm:pt>
    <dgm:pt modelId="{A4339B43-C426-47C6-8B84-A5BBA21B4B90}" cxnId="{D1220E73-52D2-4FD5-926F-ACFC06AB3124}" type="sibTrans">
      <dgm:prSet/>
      <dgm:spPr/>
      <dgm:t>
        <a:bodyPr/>
        <a:lstStyle/>
        <a:p>
          <a:endParaRPr lang="en-US"/>
        </a:p>
      </dgm:t>
    </dgm:pt>
    <dgm:pt modelId="{66A09AF2-A224-40BA-9721-720557D80069}">
      <dgm:prSet/>
      <dgm:spPr/>
      <dgm:t>
        <a:bodyPr/>
        <a:lstStyle/>
        <a:p>
          <a:r>
            <a:rPr lang="en-US"/>
            <a:t>S. 115BBH    - Virtual Digital Asset</a:t>
          </a:r>
        </a:p>
      </dgm:t>
    </dgm:pt>
    <dgm:pt modelId="{5C9A5203-3F4A-4D0B-871C-E871470D2B7A}" cxnId="{87E0E1A3-245F-460F-8CE8-DD67808DA960}" type="parTrans">
      <dgm:prSet/>
      <dgm:spPr/>
      <dgm:t>
        <a:bodyPr/>
        <a:lstStyle/>
        <a:p>
          <a:endParaRPr lang="en-US"/>
        </a:p>
      </dgm:t>
    </dgm:pt>
    <dgm:pt modelId="{20CFAB1E-9FB9-4988-AA10-BDB90DB805C2}" cxnId="{87E0E1A3-245F-460F-8CE8-DD67808DA960}" type="sibTrans">
      <dgm:prSet/>
      <dgm:spPr/>
      <dgm:t>
        <a:bodyPr/>
        <a:lstStyle/>
        <a:p>
          <a:endParaRPr lang="en-US"/>
        </a:p>
      </dgm:t>
    </dgm:pt>
    <dgm:pt modelId="{F8913BE6-ED2B-4CFF-A7A7-FB1A533C655D}">
      <dgm:prSet/>
      <dgm:spPr/>
      <dgm:t>
        <a:bodyPr/>
        <a:lstStyle/>
        <a:p>
          <a:r>
            <a:rPr lang="en-US"/>
            <a:t>S. 115BBJ      - Online games</a:t>
          </a:r>
        </a:p>
      </dgm:t>
    </dgm:pt>
    <dgm:pt modelId="{5B7BA155-D292-414F-A538-BE87C1058F48}" cxnId="{58AF12BD-05C1-4B3A-8D2F-0A50F8334B25}" type="parTrans">
      <dgm:prSet/>
      <dgm:spPr/>
      <dgm:t>
        <a:bodyPr/>
        <a:lstStyle/>
        <a:p>
          <a:endParaRPr lang="en-US"/>
        </a:p>
      </dgm:t>
    </dgm:pt>
    <dgm:pt modelId="{EAA34788-53AD-439A-A1C3-AA9BA079B05C}" cxnId="{58AF12BD-05C1-4B3A-8D2F-0A50F8334B25}" type="sibTrans">
      <dgm:prSet/>
      <dgm:spPr/>
      <dgm:t>
        <a:bodyPr/>
        <a:lstStyle/>
        <a:p>
          <a:endParaRPr lang="en-US"/>
        </a:p>
      </dgm:t>
    </dgm:pt>
    <dgm:pt modelId="{8304BA73-D263-4169-8441-8DB504AB3D3F}" type="pres">
      <dgm:prSet presAssocID="{4AD67F07-E32B-46C5-837F-3D3729DA9CDD}" presName="vert0" presStyleCnt="0">
        <dgm:presLayoutVars>
          <dgm:dir/>
          <dgm:animOne val="branch"/>
          <dgm:animLvl val="lvl"/>
        </dgm:presLayoutVars>
      </dgm:prSet>
      <dgm:spPr/>
    </dgm:pt>
    <dgm:pt modelId="{A4BCD22D-81CF-494D-8023-9F7FA203C754}" type="pres">
      <dgm:prSet presAssocID="{3768E5DA-58F6-4D63-865D-66C91B2920E2}" presName="thickLine" presStyleLbl="alignNode1" presStyleIdx="0" presStyleCnt="1"/>
      <dgm:spPr/>
    </dgm:pt>
    <dgm:pt modelId="{5BF6BA1A-807A-4D3C-8D28-59F5B2AA4C45}" type="pres">
      <dgm:prSet presAssocID="{3768E5DA-58F6-4D63-865D-66C91B2920E2}" presName="horz1" presStyleCnt="0"/>
      <dgm:spPr/>
    </dgm:pt>
    <dgm:pt modelId="{92F01EE0-E781-4D47-9199-5A88B307166A}" type="pres">
      <dgm:prSet presAssocID="{3768E5DA-58F6-4D63-865D-66C91B2920E2}" presName="tx1" presStyleLbl="revTx" presStyleIdx="0" presStyleCnt="7"/>
      <dgm:spPr/>
    </dgm:pt>
    <dgm:pt modelId="{310FCC22-2B8A-4412-91F0-3A4D73925494}" type="pres">
      <dgm:prSet presAssocID="{3768E5DA-58F6-4D63-865D-66C91B2920E2}" presName="vert1" presStyleCnt="0"/>
      <dgm:spPr/>
    </dgm:pt>
    <dgm:pt modelId="{A6EBB698-441B-4991-8C98-5AC77D50C536}" type="pres">
      <dgm:prSet presAssocID="{8321CDB1-8E8F-4EB0-A7BD-6A349CA5BED7}" presName="vertSpace2a" presStyleCnt="0"/>
      <dgm:spPr/>
    </dgm:pt>
    <dgm:pt modelId="{2F3EA4E6-402E-4734-8906-CEE7DCBD69D3}" type="pres">
      <dgm:prSet presAssocID="{8321CDB1-8E8F-4EB0-A7BD-6A349CA5BED7}" presName="horz2" presStyleCnt="0"/>
      <dgm:spPr/>
    </dgm:pt>
    <dgm:pt modelId="{2F06920A-7436-4057-8E61-BBF84793C9CD}" type="pres">
      <dgm:prSet presAssocID="{8321CDB1-8E8F-4EB0-A7BD-6A349CA5BED7}" presName="horzSpace2" presStyleCnt="0"/>
      <dgm:spPr/>
    </dgm:pt>
    <dgm:pt modelId="{EECA89EC-E4B7-415D-B88D-B358E130A26A}" type="pres">
      <dgm:prSet presAssocID="{8321CDB1-8E8F-4EB0-A7BD-6A349CA5BED7}" presName="tx2" presStyleLbl="revTx" presStyleIdx="1" presStyleCnt="7"/>
      <dgm:spPr/>
    </dgm:pt>
    <dgm:pt modelId="{94643437-62FF-466F-97A3-2F8094BD279A}" type="pres">
      <dgm:prSet presAssocID="{8321CDB1-8E8F-4EB0-A7BD-6A349CA5BED7}" presName="vert2" presStyleCnt="0"/>
      <dgm:spPr/>
    </dgm:pt>
    <dgm:pt modelId="{4FC53D02-BDB3-4AA9-AA92-F6105746E4B3}" type="pres">
      <dgm:prSet presAssocID="{8321CDB1-8E8F-4EB0-A7BD-6A349CA5BED7}" presName="thinLine2b" presStyleLbl="callout" presStyleIdx="0" presStyleCnt="6"/>
      <dgm:spPr/>
    </dgm:pt>
    <dgm:pt modelId="{E02E1BCD-7012-4AF6-9642-3EF0A1AD4A2C}" type="pres">
      <dgm:prSet presAssocID="{8321CDB1-8E8F-4EB0-A7BD-6A349CA5BED7}" presName="vertSpace2b" presStyleCnt="0"/>
      <dgm:spPr/>
    </dgm:pt>
    <dgm:pt modelId="{8ED92E65-642E-4585-A868-B0DA2137EA11}" type="pres">
      <dgm:prSet presAssocID="{6BB80D44-3651-47AF-BA5F-D198F78854FB}" presName="horz2" presStyleCnt="0"/>
      <dgm:spPr/>
    </dgm:pt>
    <dgm:pt modelId="{5A2EA2A8-9C7C-4FF0-B5EC-D0CD57482844}" type="pres">
      <dgm:prSet presAssocID="{6BB80D44-3651-47AF-BA5F-D198F78854FB}" presName="horzSpace2" presStyleCnt="0"/>
      <dgm:spPr/>
    </dgm:pt>
    <dgm:pt modelId="{474C736D-AD3B-4135-92C7-5E74FA008B9E}" type="pres">
      <dgm:prSet presAssocID="{6BB80D44-3651-47AF-BA5F-D198F78854FB}" presName="tx2" presStyleLbl="revTx" presStyleIdx="2" presStyleCnt="7"/>
      <dgm:spPr/>
    </dgm:pt>
    <dgm:pt modelId="{A6995AA9-8143-4C41-8A12-E2A5B06254A8}" type="pres">
      <dgm:prSet presAssocID="{6BB80D44-3651-47AF-BA5F-D198F78854FB}" presName="vert2" presStyleCnt="0"/>
      <dgm:spPr/>
    </dgm:pt>
    <dgm:pt modelId="{7D5961B3-7668-4F19-A405-4636D9907052}" type="pres">
      <dgm:prSet presAssocID="{6BB80D44-3651-47AF-BA5F-D198F78854FB}" presName="thinLine2b" presStyleLbl="callout" presStyleIdx="1" presStyleCnt="6"/>
      <dgm:spPr/>
    </dgm:pt>
    <dgm:pt modelId="{9C28FCDA-065B-4368-AA45-CC775B5C5345}" type="pres">
      <dgm:prSet presAssocID="{6BB80D44-3651-47AF-BA5F-D198F78854FB}" presName="vertSpace2b" presStyleCnt="0"/>
      <dgm:spPr/>
    </dgm:pt>
    <dgm:pt modelId="{F3BA46A4-FA7A-4192-894C-745D42ACE4A8}" type="pres">
      <dgm:prSet presAssocID="{E7FFF33A-57AD-41C5-AA11-86EDD53CE1B6}" presName="horz2" presStyleCnt="0"/>
      <dgm:spPr/>
    </dgm:pt>
    <dgm:pt modelId="{FD4F2A3A-6065-4B4A-A8AD-45826DAFFC8E}" type="pres">
      <dgm:prSet presAssocID="{E7FFF33A-57AD-41C5-AA11-86EDD53CE1B6}" presName="horzSpace2" presStyleCnt="0"/>
      <dgm:spPr/>
    </dgm:pt>
    <dgm:pt modelId="{D5B49069-30E6-47F5-9791-88D7A73F8896}" type="pres">
      <dgm:prSet presAssocID="{E7FFF33A-57AD-41C5-AA11-86EDD53CE1B6}" presName="tx2" presStyleLbl="revTx" presStyleIdx="3" presStyleCnt="7"/>
      <dgm:spPr/>
    </dgm:pt>
    <dgm:pt modelId="{A76B706F-E7BA-4711-A103-04773B9A6657}" type="pres">
      <dgm:prSet presAssocID="{E7FFF33A-57AD-41C5-AA11-86EDD53CE1B6}" presName="vert2" presStyleCnt="0"/>
      <dgm:spPr/>
    </dgm:pt>
    <dgm:pt modelId="{B5345169-E980-4C14-A511-CCFD6A9322CC}" type="pres">
      <dgm:prSet presAssocID="{E7FFF33A-57AD-41C5-AA11-86EDD53CE1B6}" presName="thinLine2b" presStyleLbl="callout" presStyleIdx="2" presStyleCnt="6"/>
      <dgm:spPr/>
    </dgm:pt>
    <dgm:pt modelId="{9206183C-4B39-414C-9670-A0143EE2A650}" type="pres">
      <dgm:prSet presAssocID="{E7FFF33A-57AD-41C5-AA11-86EDD53CE1B6}" presName="vertSpace2b" presStyleCnt="0"/>
      <dgm:spPr/>
    </dgm:pt>
    <dgm:pt modelId="{68BB00B8-9D2C-4AFF-A641-A7B43395ABFD}" type="pres">
      <dgm:prSet presAssocID="{EBEDA876-2B67-4952-B940-A66308703B8E}" presName="horz2" presStyleCnt="0"/>
      <dgm:spPr/>
    </dgm:pt>
    <dgm:pt modelId="{7D1FE686-14F2-44F4-8903-EBA7178F8AC1}" type="pres">
      <dgm:prSet presAssocID="{EBEDA876-2B67-4952-B940-A66308703B8E}" presName="horzSpace2" presStyleCnt="0"/>
      <dgm:spPr/>
    </dgm:pt>
    <dgm:pt modelId="{C2DC0190-D5B4-41F9-BA52-FF9C5B980094}" type="pres">
      <dgm:prSet presAssocID="{EBEDA876-2B67-4952-B940-A66308703B8E}" presName="tx2" presStyleLbl="revTx" presStyleIdx="4" presStyleCnt="7"/>
      <dgm:spPr/>
    </dgm:pt>
    <dgm:pt modelId="{28947643-EBD3-4C33-ADAE-2BF274B2FA52}" type="pres">
      <dgm:prSet presAssocID="{EBEDA876-2B67-4952-B940-A66308703B8E}" presName="vert2" presStyleCnt="0"/>
      <dgm:spPr/>
    </dgm:pt>
    <dgm:pt modelId="{C3DFF48A-8A7C-405F-9668-06BE41960487}" type="pres">
      <dgm:prSet presAssocID="{EBEDA876-2B67-4952-B940-A66308703B8E}" presName="thinLine2b" presStyleLbl="callout" presStyleIdx="3" presStyleCnt="6"/>
      <dgm:spPr/>
    </dgm:pt>
    <dgm:pt modelId="{D450CC61-09E2-4994-BD4A-FF01BB76D3F8}" type="pres">
      <dgm:prSet presAssocID="{EBEDA876-2B67-4952-B940-A66308703B8E}" presName="vertSpace2b" presStyleCnt="0"/>
      <dgm:spPr/>
    </dgm:pt>
    <dgm:pt modelId="{78D3AC22-9737-413A-B87B-EE0A89EC92CC}" type="pres">
      <dgm:prSet presAssocID="{66A09AF2-A224-40BA-9721-720557D80069}" presName="horz2" presStyleCnt="0"/>
      <dgm:spPr/>
    </dgm:pt>
    <dgm:pt modelId="{150464E3-F118-47F4-B540-2B5D7B26979F}" type="pres">
      <dgm:prSet presAssocID="{66A09AF2-A224-40BA-9721-720557D80069}" presName="horzSpace2" presStyleCnt="0"/>
      <dgm:spPr/>
    </dgm:pt>
    <dgm:pt modelId="{885C6CC2-BE49-43C1-94F7-66D3DCF55710}" type="pres">
      <dgm:prSet presAssocID="{66A09AF2-A224-40BA-9721-720557D80069}" presName="tx2" presStyleLbl="revTx" presStyleIdx="5" presStyleCnt="7"/>
      <dgm:spPr/>
    </dgm:pt>
    <dgm:pt modelId="{EEE5BB61-FD8C-4922-8809-422236403AF0}" type="pres">
      <dgm:prSet presAssocID="{66A09AF2-A224-40BA-9721-720557D80069}" presName="vert2" presStyleCnt="0"/>
      <dgm:spPr/>
    </dgm:pt>
    <dgm:pt modelId="{636CDAD7-EEFA-40DA-A5EB-59ED55E9FF43}" type="pres">
      <dgm:prSet presAssocID="{66A09AF2-A224-40BA-9721-720557D80069}" presName="thinLine2b" presStyleLbl="callout" presStyleIdx="4" presStyleCnt="6"/>
      <dgm:spPr/>
    </dgm:pt>
    <dgm:pt modelId="{7635D8AB-6337-4E68-84C4-080A63D8BD08}" type="pres">
      <dgm:prSet presAssocID="{66A09AF2-A224-40BA-9721-720557D80069}" presName="vertSpace2b" presStyleCnt="0"/>
      <dgm:spPr/>
    </dgm:pt>
    <dgm:pt modelId="{08509839-FDA5-472D-B18C-7A5DFC34C1BF}" type="pres">
      <dgm:prSet presAssocID="{F8913BE6-ED2B-4CFF-A7A7-FB1A533C655D}" presName="horz2" presStyleCnt="0"/>
      <dgm:spPr/>
    </dgm:pt>
    <dgm:pt modelId="{F29E7475-5BA0-4363-B30F-675748F02027}" type="pres">
      <dgm:prSet presAssocID="{F8913BE6-ED2B-4CFF-A7A7-FB1A533C655D}" presName="horzSpace2" presStyleCnt="0"/>
      <dgm:spPr/>
    </dgm:pt>
    <dgm:pt modelId="{99C3AF5D-D74A-4381-8D3C-7BC593FCE1A9}" type="pres">
      <dgm:prSet presAssocID="{F8913BE6-ED2B-4CFF-A7A7-FB1A533C655D}" presName="tx2" presStyleLbl="revTx" presStyleIdx="6" presStyleCnt="7"/>
      <dgm:spPr/>
    </dgm:pt>
    <dgm:pt modelId="{6CF40C6D-D1E6-4F33-AAE3-2AF7437DFFCC}" type="pres">
      <dgm:prSet presAssocID="{F8913BE6-ED2B-4CFF-A7A7-FB1A533C655D}" presName="vert2" presStyleCnt="0"/>
      <dgm:spPr/>
    </dgm:pt>
    <dgm:pt modelId="{82D3252F-EC76-4864-BC15-446B39F82F18}" type="pres">
      <dgm:prSet presAssocID="{F8913BE6-ED2B-4CFF-A7A7-FB1A533C655D}" presName="thinLine2b" presStyleLbl="callout" presStyleIdx="5" presStyleCnt="6"/>
      <dgm:spPr/>
    </dgm:pt>
    <dgm:pt modelId="{DA5676D1-BF03-4430-B9F3-FD8E873208FE}" type="pres">
      <dgm:prSet presAssocID="{F8913BE6-ED2B-4CFF-A7A7-FB1A533C655D}" presName="vertSpace2b" presStyleCnt="0"/>
      <dgm:spPr/>
    </dgm:pt>
  </dgm:ptLst>
  <dgm:cxnLst>
    <dgm:cxn modelId="{0F902529-DA59-4C0B-BFD2-5909D5E53214}" srcId="{3768E5DA-58F6-4D63-865D-66C91B2920E2}" destId="{6BB80D44-3651-47AF-BA5F-D198F78854FB}" srcOrd="1" destOrd="0" parTransId="{2A742DB0-836E-45AC-83F9-132E2DE76224}" sibTransId="{1327C2A1-A6CB-4F0D-A0A0-E94B681918BA}"/>
    <dgm:cxn modelId="{5BD9DC3B-B2AD-45E3-8965-6C6345D65008}" type="presOf" srcId="{8321CDB1-8E8F-4EB0-A7BD-6A349CA5BED7}" destId="{EECA89EC-E4B7-415D-B88D-B358E130A26A}" srcOrd="0" destOrd="0" presId="urn:microsoft.com/office/officeart/2008/layout/LinedList"/>
    <dgm:cxn modelId="{72599261-00EF-40B8-AFCC-9CE492361561}" srcId="{4AD67F07-E32B-46C5-837F-3D3729DA9CDD}" destId="{3768E5DA-58F6-4D63-865D-66C91B2920E2}" srcOrd="0" destOrd="0" parTransId="{296F19C8-D1AA-44B8-A498-99C13E3460A0}" sibTransId="{4E7175E9-0B78-4D74-B139-CD9257774015}"/>
    <dgm:cxn modelId="{B3411745-CC49-4DFE-BD45-9CD99AD4D2CC}" srcId="{3768E5DA-58F6-4D63-865D-66C91B2920E2}" destId="{8321CDB1-8E8F-4EB0-A7BD-6A349CA5BED7}" srcOrd="0" destOrd="0" parTransId="{1655F81E-DF43-4342-AF86-B8120D0488EC}" sibTransId="{6D3BC371-987F-445B-9A66-25A7F2AC2260}"/>
    <dgm:cxn modelId="{37489D52-3745-4846-9556-4A1D9A424837}" type="presOf" srcId="{6BB80D44-3651-47AF-BA5F-D198F78854FB}" destId="{474C736D-AD3B-4135-92C7-5E74FA008B9E}" srcOrd="0" destOrd="0" presId="urn:microsoft.com/office/officeart/2008/layout/LinedList"/>
    <dgm:cxn modelId="{D1220E73-52D2-4FD5-926F-ACFC06AB3124}" srcId="{3768E5DA-58F6-4D63-865D-66C91B2920E2}" destId="{EBEDA876-2B67-4952-B940-A66308703B8E}" srcOrd="3" destOrd="0" parTransId="{61FCCBD9-D464-4F39-BCD4-3BD7E7B35B50}" sibTransId="{A4339B43-C426-47C6-8B84-A5BBA21B4B90}"/>
    <dgm:cxn modelId="{A9F42D74-6F51-49BA-9048-9CCD2CF6C5AA}" type="presOf" srcId="{F8913BE6-ED2B-4CFF-A7A7-FB1A533C655D}" destId="{99C3AF5D-D74A-4381-8D3C-7BC593FCE1A9}" srcOrd="0" destOrd="0" presId="urn:microsoft.com/office/officeart/2008/layout/LinedList"/>
    <dgm:cxn modelId="{69AAD578-9B58-4231-A479-97B9D926F321}" type="presOf" srcId="{E7FFF33A-57AD-41C5-AA11-86EDD53CE1B6}" destId="{D5B49069-30E6-47F5-9791-88D7A73F8896}" srcOrd="0" destOrd="0" presId="urn:microsoft.com/office/officeart/2008/layout/LinedList"/>
    <dgm:cxn modelId="{B6423A5A-C29D-4AB5-A192-0BC5E570FC32}" type="presOf" srcId="{EBEDA876-2B67-4952-B940-A66308703B8E}" destId="{C2DC0190-D5B4-41F9-BA52-FF9C5B980094}" srcOrd="0" destOrd="0" presId="urn:microsoft.com/office/officeart/2008/layout/LinedList"/>
    <dgm:cxn modelId="{26F2D184-2E9A-4AB0-9F28-616B6D2721C1}" type="presOf" srcId="{4AD67F07-E32B-46C5-837F-3D3729DA9CDD}" destId="{8304BA73-D263-4169-8441-8DB504AB3D3F}" srcOrd="0" destOrd="0" presId="urn:microsoft.com/office/officeart/2008/layout/LinedList"/>
    <dgm:cxn modelId="{2672A68A-48F8-4D95-A529-91B016927DF0}" type="presOf" srcId="{66A09AF2-A224-40BA-9721-720557D80069}" destId="{885C6CC2-BE49-43C1-94F7-66D3DCF55710}" srcOrd="0" destOrd="0" presId="urn:microsoft.com/office/officeart/2008/layout/LinedList"/>
    <dgm:cxn modelId="{36046E95-0E91-44DF-8CB3-E700A40F1F97}" type="presOf" srcId="{3768E5DA-58F6-4D63-865D-66C91B2920E2}" destId="{92F01EE0-E781-4D47-9199-5A88B307166A}" srcOrd="0" destOrd="0" presId="urn:microsoft.com/office/officeart/2008/layout/LinedList"/>
    <dgm:cxn modelId="{87E0E1A3-245F-460F-8CE8-DD67808DA960}" srcId="{3768E5DA-58F6-4D63-865D-66C91B2920E2}" destId="{66A09AF2-A224-40BA-9721-720557D80069}" srcOrd="4" destOrd="0" parTransId="{5C9A5203-3F4A-4D0B-871C-E871470D2B7A}" sibTransId="{20CFAB1E-9FB9-4988-AA10-BDB90DB805C2}"/>
    <dgm:cxn modelId="{7A38F0A8-45AF-47F5-848C-90D3993D36D1}" srcId="{3768E5DA-58F6-4D63-865D-66C91B2920E2}" destId="{E7FFF33A-57AD-41C5-AA11-86EDD53CE1B6}" srcOrd="2" destOrd="0" parTransId="{5C33B187-CB67-4ADE-8C7A-4F1A04B55073}" sibTransId="{46A66882-FCFC-4635-A4E2-C7A3A156DCCD}"/>
    <dgm:cxn modelId="{58AF12BD-05C1-4B3A-8D2F-0A50F8334B25}" srcId="{3768E5DA-58F6-4D63-865D-66C91B2920E2}" destId="{F8913BE6-ED2B-4CFF-A7A7-FB1A533C655D}" srcOrd="5" destOrd="0" parTransId="{5B7BA155-D292-414F-A538-BE87C1058F48}" sibTransId="{EAA34788-53AD-439A-A1C3-AA9BA079B05C}"/>
    <dgm:cxn modelId="{BD37843C-2338-4D6D-88FF-20451F1024F5}" type="presParOf" srcId="{8304BA73-D263-4169-8441-8DB504AB3D3F}" destId="{A4BCD22D-81CF-494D-8023-9F7FA203C754}" srcOrd="0" destOrd="0" presId="urn:microsoft.com/office/officeart/2008/layout/LinedList"/>
    <dgm:cxn modelId="{EC87D777-CE2B-4D33-BD8A-E03DF4168FDF}" type="presParOf" srcId="{8304BA73-D263-4169-8441-8DB504AB3D3F}" destId="{5BF6BA1A-807A-4D3C-8D28-59F5B2AA4C45}" srcOrd="1" destOrd="0" presId="urn:microsoft.com/office/officeart/2008/layout/LinedList"/>
    <dgm:cxn modelId="{AFBCB558-9618-4D9A-9DE4-6E1B5FB61611}" type="presParOf" srcId="{5BF6BA1A-807A-4D3C-8D28-59F5B2AA4C45}" destId="{92F01EE0-E781-4D47-9199-5A88B307166A}" srcOrd="0" destOrd="0" presId="urn:microsoft.com/office/officeart/2008/layout/LinedList"/>
    <dgm:cxn modelId="{42A140C5-80C4-47B4-BC12-3E6DFB6ED615}" type="presParOf" srcId="{5BF6BA1A-807A-4D3C-8D28-59F5B2AA4C45}" destId="{310FCC22-2B8A-4412-91F0-3A4D73925494}" srcOrd="1" destOrd="0" presId="urn:microsoft.com/office/officeart/2008/layout/LinedList"/>
    <dgm:cxn modelId="{530515BC-A25E-4102-A85D-C63628D77D9F}" type="presParOf" srcId="{310FCC22-2B8A-4412-91F0-3A4D73925494}" destId="{A6EBB698-441B-4991-8C98-5AC77D50C536}" srcOrd="0" destOrd="0" presId="urn:microsoft.com/office/officeart/2008/layout/LinedList"/>
    <dgm:cxn modelId="{640C04D8-0025-4D7D-BCE1-C48C0A4D4FE9}" type="presParOf" srcId="{310FCC22-2B8A-4412-91F0-3A4D73925494}" destId="{2F3EA4E6-402E-4734-8906-CEE7DCBD69D3}" srcOrd="1" destOrd="0" presId="urn:microsoft.com/office/officeart/2008/layout/LinedList"/>
    <dgm:cxn modelId="{D5F7AAD4-7E9B-408A-A58C-9BA0485328F5}" type="presParOf" srcId="{2F3EA4E6-402E-4734-8906-CEE7DCBD69D3}" destId="{2F06920A-7436-4057-8E61-BBF84793C9CD}" srcOrd="0" destOrd="0" presId="urn:microsoft.com/office/officeart/2008/layout/LinedList"/>
    <dgm:cxn modelId="{A2AE9CBC-95BE-4E04-97FE-BF2D7BBFC963}" type="presParOf" srcId="{2F3EA4E6-402E-4734-8906-CEE7DCBD69D3}" destId="{EECA89EC-E4B7-415D-B88D-B358E130A26A}" srcOrd="1" destOrd="0" presId="urn:microsoft.com/office/officeart/2008/layout/LinedList"/>
    <dgm:cxn modelId="{70697C15-210C-430C-AAD3-3281A88E19D7}" type="presParOf" srcId="{2F3EA4E6-402E-4734-8906-CEE7DCBD69D3}" destId="{94643437-62FF-466F-97A3-2F8094BD279A}" srcOrd="2" destOrd="0" presId="urn:microsoft.com/office/officeart/2008/layout/LinedList"/>
    <dgm:cxn modelId="{3EE2435D-0157-4E02-BE44-792198E673EB}" type="presParOf" srcId="{310FCC22-2B8A-4412-91F0-3A4D73925494}" destId="{4FC53D02-BDB3-4AA9-AA92-F6105746E4B3}" srcOrd="2" destOrd="0" presId="urn:microsoft.com/office/officeart/2008/layout/LinedList"/>
    <dgm:cxn modelId="{9D6FF45A-DA78-4B90-B8EB-63BA45E2AE28}" type="presParOf" srcId="{310FCC22-2B8A-4412-91F0-3A4D73925494}" destId="{E02E1BCD-7012-4AF6-9642-3EF0A1AD4A2C}" srcOrd="3" destOrd="0" presId="urn:microsoft.com/office/officeart/2008/layout/LinedList"/>
    <dgm:cxn modelId="{F9C39ECD-9594-4DBB-8042-0C80553811A4}" type="presParOf" srcId="{310FCC22-2B8A-4412-91F0-3A4D73925494}" destId="{8ED92E65-642E-4585-A868-B0DA2137EA11}" srcOrd="4" destOrd="0" presId="urn:microsoft.com/office/officeart/2008/layout/LinedList"/>
    <dgm:cxn modelId="{E60B2335-C01C-409E-88AB-1F0F19A9D73A}" type="presParOf" srcId="{8ED92E65-642E-4585-A868-B0DA2137EA11}" destId="{5A2EA2A8-9C7C-4FF0-B5EC-D0CD57482844}" srcOrd="0" destOrd="0" presId="urn:microsoft.com/office/officeart/2008/layout/LinedList"/>
    <dgm:cxn modelId="{01C8B7FB-6ADE-4DB6-B440-7C0149E2E447}" type="presParOf" srcId="{8ED92E65-642E-4585-A868-B0DA2137EA11}" destId="{474C736D-AD3B-4135-92C7-5E74FA008B9E}" srcOrd="1" destOrd="0" presId="urn:microsoft.com/office/officeart/2008/layout/LinedList"/>
    <dgm:cxn modelId="{83B3727E-30EB-4660-96B4-B9CF70E826FD}" type="presParOf" srcId="{8ED92E65-642E-4585-A868-B0DA2137EA11}" destId="{A6995AA9-8143-4C41-8A12-E2A5B06254A8}" srcOrd="2" destOrd="0" presId="urn:microsoft.com/office/officeart/2008/layout/LinedList"/>
    <dgm:cxn modelId="{42E747B6-EF68-4324-84DE-8C7C00E6DDD7}" type="presParOf" srcId="{310FCC22-2B8A-4412-91F0-3A4D73925494}" destId="{7D5961B3-7668-4F19-A405-4636D9907052}" srcOrd="5" destOrd="0" presId="urn:microsoft.com/office/officeart/2008/layout/LinedList"/>
    <dgm:cxn modelId="{B24F47D9-BB93-4858-B40A-05B3C185B4C0}" type="presParOf" srcId="{310FCC22-2B8A-4412-91F0-3A4D73925494}" destId="{9C28FCDA-065B-4368-AA45-CC775B5C5345}" srcOrd="6" destOrd="0" presId="urn:microsoft.com/office/officeart/2008/layout/LinedList"/>
    <dgm:cxn modelId="{E3F1AFDB-C4DF-4CE9-844D-95B20CAE4DE7}" type="presParOf" srcId="{310FCC22-2B8A-4412-91F0-3A4D73925494}" destId="{F3BA46A4-FA7A-4192-894C-745D42ACE4A8}" srcOrd="7" destOrd="0" presId="urn:microsoft.com/office/officeart/2008/layout/LinedList"/>
    <dgm:cxn modelId="{6A00B1A8-DFC6-400F-97C5-53A069E4A12C}" type="presParOf" srcId="{F3BA46A4-FA7A-4192-894C-745D42ACE4A8}" destId="{FD4F2A3A-6065-4B4A-A8AD-45826DAFFC8E}" srcOrd="0" destOrd="0" presId="urn:microsoft.com/office/officeart/2008/layout/LinedList"/>
    <dgm:cxn modelId="{6757B63E-F925-4B97-9F69-5F741882DE5D}" type="presParOf" srcId="{F3BA46A4-FA7A-4192-894C-745D42ACE4A8}" destId="{D5B49069-30E6-47F5-9791-88D7A73F8896}" srcOrd="1" destOrd="0" presId="urn:microsoft.com/office/officeart/2008/layout/LinedList"/>
    <dgm:cxn modelId="{427E276F-DFC0-4945-8147-66633063A60C}" type="presParOf" srcId="{F3BA46A4-FA7A-4192-894C-745D42ACE4A8}" destId="{A76B706F-E7BA-4711-A103-04773B9A6657}" srcOrd="2" destOrd="0" presId="urn:microsoft.com/office/officeart/2008/layout/LinedList"/>
    <dgm:cxn modelId="{9E4688DB-7F34-44B6-BBA5-88841A8AB58B}" type="presParOf" srcId="{310FCC22-2B8A-4412-91F0-3A4D73925494}" destId="{B5345169-E980-4C14-A511-CCFD6A9322CC}" srcOrd="8" destOrd="0" presId="urn:microsoft.com/office/officeart/2008/layout/LinedList"/>
    <dgm:cxn modelId="{1EA31FCC-93D6-4A94-BEBB-7EFAABB1177C}" type="presParOf" srcId="{310FCC22-2B8A-4412-91F0-3A4D73925494}" destId="{9206183C-4B39-414C-9670-A0143EE2A650}" srcOrd="9" destOrd="0" presId="urn:microsoft.com/office/officeart/2008/layout/LinedList"/>
    <dgm:cxn modelId="{49385FB3-1F39-4FD8-8E35-C35EFA1F3CB7}" type="presParOf" srcId="{310FCC22-2B8A-4412-91F0-3A4D73925494}" destId="{68BB00B8-9D2C-4AFF-A641-A7B43395ABFD}" srcOrd="10" destOrd="0" presId="urn:microsoft.com/office/officeart/2008/layout/LinedList"/>
    <dgm:cxn modelId="{100AC9EE-2DDD-483B-8F8F-9983D7C32D81}" type="presParOf" srcId="{68BB00B8-9D2C-4AFF-A641-A7B43395ABFD}" destId="{7D1FE686-14F2-44F4-8903-EBA7178F8AC1}" srcOrd="0" destOrd="0" presId="urn:microsoft.com/office/officeart/2008/layout/LinedList"/>
    <dgm:cxn modelId="{2A52B884-99F4-4578-846A-3C57F51DF566}" type="presParOf" srcId="{68BB00B8-9D2C-4AFF-A641-A7B43395ABFD}" destId="{C2DC0190-D5B4-41F9-BA52-FF9C5B980094}" srcOrd="1" destOrd="0" presId="urn:microsoft.com/office/officeart/2008/layout/LinedList"/>
    <dgm:cxn modelId="{B3753B85-F30F-477B-B381-1CAFF9213DF1}" type="presParOf" srcId="{68BB00B8-9D2C-4AFF-A641-A7B43395ABFD}" destId="{28947643-EBD3-4C33-ADAE-2BF274B2FA52}" srcOrd="2" destOrd="0" presId="urn:microsoft.com/office/officeart/2008/layout/LinedList"/>
    <dgm:cxn modelId="{EA920437-D1AA-4F39-9923-6C737B616754}" type="presParOf" srcId="{310FCC22-2B8A-4412-91F0-3A4D73925494}" destId="{C3DFF48A-8A7C-405F-9668-06BE41960487}" srcOrd="11" destOrd="0" presId="urn:microsoft.com/office/officeart/2008/layout/LinedList"/>
    <dgm:cxn modelId="{7F3F5D50-F152-423B-8857-D1971C3CAF2F}" type="presParOf" srcId="{310FCC22-2B8A-4412-91F0-3A4D73925494}" destId="{D450CC61-09E2-4994-BD4A-FF01BB76D3F8}" srcOrd="12" destOrd="0" presId="urn:microsoft.com/office/officeart/2008/layout/LinedList"/>
    <dgm:cxn modelId="{CCB94227-60E4-43FB-A0B7-8BBF535E2340}" type="presParOf" srcId="{310FCC22-2B8A-4412-91F0-3A4D73925494}" destId="{78D3AC22-9737-413A-B87B-EE0A89EC92CC}" srcOrd="13" destOrd="0" presId="urn:microsoft.com/office/officeart/2008/layout/LinedList"/>
    <dgm:cxn modelId="{393E5C4E-A6CC-4287-8A48-FB2D24A0A63D}" type="presParOf" srcId="{78D3AC22-9737-413A-B87B-EE0A89EC92CC}" destId="{150464E3-F118-47F4-B540-2B5D7B26979F}" srcOrd="0" destOrd="0" presId="urn:microsoft.com/office/officeart/2008/layout/LinedList"/>
    <dgm:cxn modelId="{DC4450E0-E662-40BB-9C40-3AFD5937D476}" type="presParOf" srcId="{78D3AC22-9737-413A-B87B-EE0A89EC92CC}" destId="{885C6CC2-BE49-43C1-94F7-66D3DCF55710}" srcOrd="1" destOrd="0" presId="urn:microsoft.com/office/officeart/2008/layout/LinedList"/>
    <dgm:cxn modelId="{AE7EFFDB-82BC-435E-921B-5345408225C5}" type="presParOf" srcId="{78D3AC22-9737-413A-B87B-EE0A89EC92CC}" destId="{EEE5BB61-FD8C-4922-8809-422236403AF0}" srcOrd="2" destOrd="0" presId="urn:microsoft.com/office/officeart/2008/layout/LinedList"/>
    <dgm:cxn modelId="{4DCC499F-1EB3-4AAA-8892-D02782A73AEB}" type="presParOf" srcId="{310FCC22-2B8A-4412-91F0-3A4D73925494}" destId="{636CDAD7-EEFA-40DA-A5EB-59ED55E9FF43}" srcOrd="14" destOrd="0" presId="urn:microsoft.com/office/officeart/2008/layout/LinedList"/>
    <dgm:cxn modelId="{BB21A4F2-C9EB-4688-BC1C-D946B89944F8}" type="presParOf" srcId="{310FCC22-2B8A-4412-91F0-3A4D73925494}" destId="{7635D8AB-6337-4E68-84C4-080A63D8BD08}" srcOrd="15" destOrd="0" presId="urn:microsoft.com/office/officeart/2008/layout/LinedList"/>
    <dgm:cxn modelId="{B446E8AA-829B-4FFC-9D3E-642B20792414}" type="presParOf" srcId="{310FCC22-2B8A-4412-91F0-3A4D73925494}" destId="{08509839-FDA5-472D-B18C-7A5DFC34C1BF}" srcOrd="16" destOrd="0" presId="urn:microsoft.com/office/officeart/2008/layout/LinedList"/>
    <dgm:cxn modelId="{CAA86364-ED0E-447D-99D3-268148BF3C76}" type="presParOf" srcId="{08509839-FDA5-472D-B18C-7A5DFC34C1BF}" destId="{F29E7475-5BA0-4363-B30F-675748F02027}" srcOrd="0" destOrd="0" presId="urn:microsoft.com/office/officeart/2008/layout/LinedList"/>
    <dgm:cxn modelId="{46DF885E-306D-43B5-B4F3-4F53DEFA4A56}" type="presParOf" srcId="{08509839-FDA5-472D-B18C-7A5DFC34C1BF}" destId="{99C3AF5D-D74A-4381-8D3C-7BC593FCE1A9}" srcOrd="1" destOrd="0" presId="urn:microsoft.com/office/officeart/2008/layout/LinedList"/>
    <dgm:cxn modelId="{B39967C7-BCB2-4A9F-8DE4-DF38B18687F7}" type="presParOf" srcId="{08509839-FDA5-472D-B18C-7A5DFC34C1BF}" destId="{6CF40C6D-D1E6-4F33-AAE3-2AF7437DFFCC}" srcOrd="2" destOrd="0" presId="urn:microsoft.com/office/officeart/2008/layout/LinedList"/>
    <dgm:cxn modelId="{EAEE846C-FBAA-4316-8618-35D7AEBC32EC}" type="presParOf" srcId="{310FCC22-2B8A-4412-91F0-3A4D73925494}" destId="{82D3252F-EC76-4864-BC15-446B39F82F18}" srcOrd="17" destOrd="0" presId="urn:microsoft.com/office/officeart/2008/layout/LinedList"/>
    <dgm:cxn modelId="{EFB34B5C-A383-488C-9B27-AA1A59C21817}" type="presParOf" srcId="{310FCC22-2B8A-4412-91F0-3A4D73925494}" destId="{DA5676D1-BF03-4430-B9F3-FD8E873208FE}" srcOrd="18"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E01E7-C117-4340-ACA1-DE0FDB5CFEC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412D14C-B9C2-449A-998F-D85B0D68F78F}">
      <dgm:prSet/>
      <dgm:spPr/>
      <dgm:t>
        <a:bodyPr/>
        <a:lstStyle/>
        <a:p>
          <a:r>
            <a:rPr lang="en-US" i="1"/>
            <a:t>"Qualitative Improvements:</a:t>
          </a:r>
          <a:endParaRPr lang="en-US"/>
        </a:p>
      </dgm:t>
    </dgm:pt>
    <dgm:pt modelId="{68C86FD8-846A-4432-9D00-30729CC404DE}" cxnId="{F7EB0234-7881-4E69-BBA9-31D1BCC65D42}" type="parTrans">
      <dgm:prSet/>
      <dgm:spPr/>
      <dgm:t>
        <a:bodyPr/>
        <a:lstStyle/>
        <a:p>
          <a:endParaRPr lang="en-US"/>
        </a:p>
      </dgm:t>
    </dgm:pt>
    <dgm:pt modelId="{D5F090FF-1B85-416C-B2A9-571BBCFB306D}" cxnId="{F7EB0234-7881-4E69-BBA9-31D1BCC65D42}" type="sibTrans">
      <dgm:prSet/>
      <dgm:spPr/>
      <dgm:t>
        <a:bodyPr/>
        <a:lstStyle/>
        <a:p>
          <a:endParaRPr lang="en-US"/>
        </a:p>
      </dgm:t>
    </dgm:pt>
    <dgm:pt modelId="{538E7E6A-8D1E-4540-8A54-271CA492E1BA}">
      <dgm:prSet/>
      <dgm:spPr/>
      <dgm:t>
        <a:bodyPr/>
        <a:lstStyle/>
        <a:p>
          <a:r>
            <a:rPr lang="en-US" i="1"/>
            <a:t>Simplified language, making the law more accessible. </a:t>
          </a:r>
          <a:endParaRPr lang="en-US"/>
        </a:p>
      </dgm:t>
    </dgm:pt>
    <dgm:pt modelId="{C3C110D9-C846-448B-8F86-34CD5A5D039C}" cxnId="{929AC911-36E9-4BED-989F-C513FBF4DBDA}" type="parTrans">
      <dgm:prSet/>
      <dgm:spPr/>
      <dgm:t>
        <a:bodyPr/>
        <a:lstStyle/>
        <a:p>
          <a:endParaRPr lang="en-US"/>
        </a:p>
      </dgm:t>
    </dgm:pt>
    <dgm:pt modelId="{5C23904A-7594-4BA0-A091-F424F4ADF859}" cxnId="{929AC911-36E9-4BED-989F-C513FBF4DBDA}" type="sibTrans">
      <dgm:prSet/>
      <dgm:spPr/>
      <dgm:t>
        <a:bodyPr/>
        <a:lstStyle/>
        <a:p>
          <a:endParaRPr lang="en-US"/>
        </a:p>
      </dgm:t>
    </dgm:pt>
    <dgm:pt modelId="{C79A7EDE-2F89-47D7-8086-DD1E37E4270B}">
      <dgm:prSet/>
      <dgm:spPr/>
      <dgm:t>
        <a:bodyPr/>
        <a:lstStyle/>
        <a:p>
          <a:r>
            <a:rPr lang="en-US" i="1"/>
            <a:t>Consolidation of amendments, reducing fragmentation.  </a:t>
          </a:r>
          <a:endParaRPr lang="en-US"/>
        </a:p>
      </dgm:t>
    </dgm:pt>
    <dgm:pt modelId="{53FA7995-4D21-4886-B4E1-1334963E8933}" cxnId="{1866D4F2-C5F8-47F5-9029-3AC7E17355E6}" type="parTrans">
      <dgm:prSet/>
      <dgm:spPr/>
      <dgm:t>
        <a:bodyPr/>
        <a:lstStyle/>
        <a:p>
          <a:endParaRPr lang="en-US"/>
        </a:p>
      </dgm:t>
    </dgm:pt>
    <dgm:pt modelId="{DD7D6182-52C8-45A2-95DA-E67D40821EC0}" cxnId="{1866D4F2-C5F8-47F5-9029-3AC7E17355E6}" type="sibTrans">
      <dgm:prSet/>
      <dgm:spPr/>
      <dgm:t>
        <a:bodyPr/>
        <a:lstStyle/>
        <a:p>
          <a:endParaRPr lang="en-US"/>
        </a:p>
      </dgm:t>
    </dgm:pt>
    <dgm:pt modelId="{91558FE7-32E9-4CC4-928E-8DD1FC10B7C0}">
      <dgm:prSet/>
      <dgm:spPr/>
      <dgm:t>
        <a:bodyPr/>
        <a:lstStyle/>
        <a:p>
          <a:r>
            <a:rPr lang="en-US" i="1"/>
            <a:t>Removal of obsolete and redundant provisions for greater clarity.</a:t>
          </a:r>
          <a:endParaRPr lang="en-US"/>
        </a:p>
      </dgm:t>
    </dgm:pt>
    <dgm:pt modelId="{D4C6F4CC-C041-44D8-A812-566F45C839DE}" cxnId="{401D7C59-4E07-45B6-A840-95D205C37FD6}" type="parTrans">
      <dgm:prSet/>
      <dgm:spPr/>
      <dgm:t>
        <a:bodyPr/>
        <a:lstStyle/>
        <a:p>
          <a:endParaRPr lang="en-US"/>
        </a:p>
      </dgm:t>
    </dgm:pt>
    <dgm:pt modelId="{1C7DA06F-4DD1-4CF0-B34D-2F812011613F}" cxnId="{401D7C59-4E07-45B6-A840-95D205C37FD6}" type="sibTrans">
      <dgm:prSet/>
      <dgm:spPr/>
      <dgm:t>
        <a:bodyPr/>
        <a:lstStyle/>
        <a:p>
          <a:endParaRPr lang="en-US"/>
        </a:p>
      </dgm:t>
    </dgm:pt>
    <dgm:pt modelId="{C8A9B125-6224-4369-B374-5D807B252A1F}">
      <dgm:prSet/>
      <dgm:spPr/>
      <dgm:t>
        <a:bodyPr/>
        <a:lstStyle/>
        <a:p>
          <a:r>
            <a:rPr lang="en-US" i="1"/>
            <a:t>Structural rationalization through tables and formulae for improved readability. </a:t>
          </a:r>
          <a:endParaRPr lang="en-US"/>
        </a:p>
      </dgm:t>
    </dgm:pt>
    <dgm:pt modelId="{40D77537-7702-4548-818F-FBE7AC7A7722}" cxnId="{3F3F2B2A-468C-44C1-830D-5F7673FCCD72}" type="parTrans">
      <dgm:prSet/>
      <dgm:spPr/>
      <dgm:t>
        <a:bodyPr/>
        <a:lstStyle/>
        <a:p>
          <a:endParaRPr lang="en-US"/>
        </a:p>
      </dgm:t>
    </dgm:pt>
    <dgm:pt modelId="{F5A05B36-C19F-45D2-9042-28ABBD299087}" cxnId="{3F3F2B2A-468C-44C1-830D-5F7673FCCD72}" type="sibTrans">
      <dgm:prSet/>
      <dgm:spPr/>
      <dgm:t>
        <a:bodyPr/>
        <a:lstStyle/>
        <a:p>
          <a:endParaRPr lang="en-US"/>
        </a:p>
      </dgm:t>
    </dgm:pt>
    <dgm:pt modelId="{DEA0E50C-51E9-44BC-933C-65DB2FCDA312}">
      <dgm:prSet/>
      <dgm:spPr/>
      <dgm:t>
        <a:bodyPr/>
        <a:lstStyle/>
        <a:p>
          <a:r>
            <a:rPr lang="en-US" b="1" i="1" u="sng"/>
            <a:t>Preservation of existing taxation principles</a:t>
          </a:r>
          <a:r>
            <a:rPr lang="en-US" i="1"/>
            <a:t>, ensuring continuity while enhancing usability. "</a:t>
          </a:r>
          <a:endParaRPr lang="en-US"/>
        </a:p>
      </dgm:t>
    </dgm:pt>
    <dgm:pt modelId="{A1181217-97AA-4E1E-B5AD-8F4AFCDCC61B}" cxnId="{25854760-884D-4719-886A-4DCB9209F322}" type="parTrans">
      <dgm:prSet/>
      <dgm:spPr/>
      <dgm:t>
        <a:bodyPr/>
        <a:lstStyle/>
        <a:p>
          <a:endParaRPr lang="en-US"/>
        </a:p>
      </dgm:t>
    </dgm:pt>
    <dgm:pt modelId="{D92DC6F5-020A-4B0C-B10C-2A1D76E7A08C}" cxnId="{25854760-884D-4719-886A-4DCB9209F322}" type="sibTrans">
      <dgm:prSet/>
      <dgm:spPr/>
      <dgm:t>
        <a:bodyPr/>
        <a:lstStyle/>
        <a:p>
          <a:endParaRPr lang="en-US"/>
        </a:p>
      </dgm:t>
    </dgm:pt>
    <dgm:pt modelId="{ECDF0CEA-69EB-4942-A6D5-F180DFB1B923}" type="pres">
      <dgm:prSet presAssocID="{32BE01E7-C117-4340-ACA1-DE0FDB5CFEC1}" presName="linear" presStyleCnt="0">
        <dgm:presLayoutVars>
          <dgm:animLvl val="lvl"/>
          <dgm:resizeHandles val="exact"/>
        </dgm:presLayoutVars>
      </dgm:prSet>
      <dgm:spPr/>
    </dgm:pt>
    <dgm:pt modelId="{0A783FC1-37CF-466D-88F7-06FD5607AB41}" type="pres">
      <dgm:prSet presAssocID="{4412D14C-B9C2-449A-998F-D85B0D68F78F}" presName="parentText" presStyleLbl="node1" presStyleIdx="0" presStyleCnt="1">
        <dgm:presLayoutVars>
          <dgm:chMax val="0"/>
          <dgm:bulletEnabled val="1"/>
        </dgm:presLayoutVars>
      </dgm:prSet>
      <dgm:spPr/>
    </dgm:pt>
    <dgm:pt modelId="{281BA4E3-6F47-435D-891F-6EA562EBCECC}" type="pres">
      <dgm:prSet presAssocID="{4412D14C-B9C2-449A-998F-D85B0D68F78F}" presName="childText" presStyleLbl="revTx" presStyleIdx="0" presStyleCnt="1">
        <dgm:presLayoutVars>
          <dgm:bulletEnabled val="1"/>
        </dgm:presLayoutVars>
      </dgm:prSet>
      <dgm:spPr/>
    </dgm:pt>
  </dgm:ptLst>
  <dgm:cxnLst>
    <dgm:cxn modelId="{DCBCAF0C-AF8A-4BA1-A25F-A20B291116D6}" type="presOf" srcId="{4412D14C-B9C2-449A-998F-D85B0D68F78F}" destId="{0A783FC1-37CF-466D-88F7-06FD5607AB41}" srcOrd="0" destOrd="0" presId="urn:microsoft.com/office/officeart/2005/8/layout/vList2"/>
    <dgm:cxn modelId="{929AC911-36E9-4BED-989F-C513FBF4DBDA}" srcId="{4412D14C-B9C2-449A-998F-D85B0D68F78F}" destId="{538E7E6A-8D1E-4540-8A54-271CA492E1BA}" srcOrd="0" destOrd="0" parTransId="{C3C110D9-C846-448B-8F86-34CD5A5D039C}" sibTransId="{5C23904A-7594-4BA0-A091-F424F4ADF859}"/>
    <dgm:cxn modelId="{4C14BF1A-70C8-4CF9-8A30-34DD6D66373A}" type="presOf" srcId="{538E7E6A-8D1E-4540-8A54-271CA492E1BA}" destId="{281BA4E3-6F47-435D-891F-6EA562EBCECC}" srcOrd="0" destOrd="0" presId="urn:microsoft.com/office/officeart/2005/8/layout/vList2"/>
    <dgm:cxn modelId="{F7212A23-C9CC-4063-9505-D6DF89E917DF}" type="presOf" srcId="{32BE01E7-C117-4340-ACA1-DE0FDB5CFEC1}" destId="{ECDF0CEA-69EB-4942-A6D5-F180DFB1B923}" srcOrd="0" destOrd="0" presId="urn:microsoft.com/office/officeart/2005/8/layout/vList2"/>
    <dgm:cxn modelId="{3F3F2B2A-468C-44C1-830D-5F7673FCCD72}" srcId="{4412D14C-B9C2-449A-998F-D85B0D68F78F}" destId="{C8A9B125-6224-4369-B374-5D807B252A1F}" srcOrd="3" destOrd="0" parTransId="{40D77537-7702-4548-818F-FBE7AC7A7722}" sibTransId="{F5A05B36-C19F-45D2-9042-28ABBD299087}"/>
    <dgm:cxn modelId="{F7EB0234-7881-4E69-BBA9-31D1BCC65D42}" srcId="{32BE01E7-C117-4340-ACA1-DE0FDB5CFEC1}" destId="{4412D14C-B9C2-449A-998F-D85B0D68F78F}" srcOrd="0" destOrd="0" parTransId="{68C86FD8-846A-4432-9D00-30729CC404DE}" sibTransId="{D5F090FF-1B85-416C-B2A9-571BBCFB306D}"/>
    <dgm:cxn modelId="{DFE9B639-6631-4571-A225-0F3F0CB04422}" type="presOf" srcId="{91558FE7-32E9-4CC4-928E-8DD1FC10B7C0}" destId="{281BA4E3-6F47-435D-891F-6EA562EBCECC}" srcOrd="0" destOrd="2" presId="urn:microsoft.com/office/officeart/2005/8/layout/vList2"/>
    <dgm:cxn modelId="{25854760-884D-4719-886A-4DCB9209F322}" srcId="{4412D14C-B9C2-449A-998F-D85B0D68F78F}" destId="{DEA0E50C-51E9-44BC-933C-65DB2FCDA312}" srcOrd="4" destOrd="0" parTransId="{A1181217-97AA-4E1E-B5AD-8F4AFCDCC61B}" sibTransId="{D92DC6F5-020A-4B0C-B10C-2A1D76E7A08C}"/>
    <dgm:cxn modelId="{401D7C59-4E07-45B6-A840-95D205C37FD6}" srcId="{4412D14C-B9C2-449A-998F-D85B0D68F78F}" destId="{91558FE7-32E9-4CC4-928E-8DD1FC10B7C0}" srcOrd="2" destOrd="0" parTransId="{D4C6F4CC-C041-44D8-A812-566F45C839DE}" sibTransId="{1C7DA06F-4DD1-4CF0-B34D-2F812011613F}"/>
    <dgm:cxn modelId="{01753F8D-4603-41A2-B44F-AAD14D1ED7FC}" type="presOf" srcId="{C8A9B125-6224-4369-B374-5D807B252A1F}" destId="{281BA4E3-6F47-435D-891F-6EA562EBCECC}" srcOrd="0" destOrd="3" presId="urn:microsoft.com/office/officeart/2005/8/layout/vList2"/>
    <dgm:cxn modelId="{1A75EEC3-252E-4EA6-B969-DFECB911778C}" type="presOf" srcId="{DEA0E50C-51E9-44BC-933C-65DB2FCDA312}" destId="{281BA4E3-6F47-435D-891F-6EA562EBCECC}" srcOrd="0" destOrd="4" presId="urn:microsoft.com/office/officeart/2005/8/layout/vList2"/>
    <dgm:cxn modelId="{53CAB6DC-B290-497A-A853-CD48FE7722C3}" type="presOf" srcId="{C79A7EDE-2F89-47D7-8086-DD1E37E4270B}" destId="{281BA4E3-6F47-435D-891F-6EA562EBCECC}" srcOrd="0" destOrd="1" presId="urn:microsoft.com/office/officeart/2005/8/layout/vList2"/>
    <dgm:cxn modelId="{1866D4F2-C5F8-47F5-9029-3AC7E17355E6}" srcId="{4412D14C-B9C2-449A-998F-D85B0D68F78F}" destId="{C79A7EDE-2F89-47D7-8086-DD1E37E4270B}" srcOrd="1" destOrd="0" parTransId="{53FA7995-4D21-4886-B4E1-1334963E8933}" sibTransId="{DD7D6182-52C8-45A2-95DA-E67D40821EC0}"/>
    <dgm:cxn modelId="{E46D2F2B-604E-4092-BBE5-81BCC66DDC0E}" type="presParOf" srcId="{ECDF0CEA-69EB-4942-A6D5-F180DFB1B923}" destId="{0A783FC1-37CF-466D-88F7-06FD5607AB41}" srcOrd="0" destOrd="0" presId="urn:microsoft.com/office/officeart/2005/8/layout/vList2"/>
    <dgm:cxn modelId="{987DB7A1-EE73-4F0E-A6C8-98076E31B49F}" type="presParOf" srcId="{ECDF0CEA-69EB-4942-A6D5-F180DFB1B923}" destId="{281BA4E3-6F47-435D-891F-6EA562EBCECC}"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E1E1B7-82C0-4958-8AB0-4DB03CAC6EE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776849E-A277-4FC6-8E9C-676912C2098F}">
      <dgm:prSet/>
      <dgm:spPr/>
      <dgm:t>
        <a:bodyPr/>
        <a:lstStyle/>
        <a:p>
          <a:r>
            <a:rPr lang="en-US"/>
            <a:t>Includes:</a:t>
          </a:r>
        </a:p>
      </dgm:t>
    </dgm:pt>
    <dgm:pt modelId="{0991B962-48DD-4788-BF22-B96E29AAF346}" cxnId="{5CECEA92-59E0-47E3-ADC1-F600C65B8943}" type="parTrans">
      <dgm:prSet/>
      <dgm:spPr/>
      <dgm:t>
        <a:bodyPr/>
        <a:lstStyle/>
        <a:p>
          <a:endParaRPr lang="en-US"/>
        </a:p>
      </dgm:t>
    </dgm:pt>
    <dgm:pt modelId="{C0EBFCFF-7F03-4CCF-9C4E-493C5B84FED7}" cxnId="{5CECEA92-59E0-47E3-ADC1-F600C65B8943}" type="sibTrans">
      <dgm:prSet/>
      <dgm:spPr/>
      <dgm:t>
        <a:bodyPr/>
        <a:lstStyle/>
        <a:p>
          <a:endParaRPr lang="en-US"/>
        </a:p>
      </dgm:t>
    </dgm:pt>
    <dgm:pt modelId="{693EA938-6AC8-418F-AEAE-0A008A6ACDA6}">
      <dgm:prSet/>
      <dgm:spPr/>
      <dgm:t>
        <a:bodyPr/>
        <a:lstStyle/>
        <a:p>
          <a:r>
            <a:rPr lang="en-US"/>
            <a:t>(a) Profits and gains</a:t>
          </a:r>
        </a:p>
      </dgm:t>
    </dgm:pt>
    <dgm:pt modelId="{B7C14725-D1AB-427B-A9B5-DB56971C9952}" cxnId="{D2CEF8AD-4B78-4052-9D03-4A53BE501AA8}" type="parTrans">
      <dgm:prSet/>
      <dgm:spPr/>
      <dgm:t>
        <a:bodyPr/>
        <a:lstStyle/>
        <a:p>
          <a:endParaRPr lang="en-US"/>
        </a:p>
      </dgm:t>
    </dgm:pt>
    <dgm:pt modelId="{8D97EB9E-FF53-4103-AF10-F53150D56E44}" cxnId="{D2CEF8AD-4B78-4052-9D03-4A53BE501AA8}" type="sibTrans">
      <dgm:prSet/>
      <dgm:spPr/>
      <dgm:t>
        <a:bodyPr/>
        <a:lstStyle/>
        <a:p>
          <a:endParaRPr lang="en-US"/>
        </a:p>
      </dgm:t>
    </dgm:pt>
    <dgm:pt modelId="{40C2DF6C-CB5E-42F3-A106-4DF7B7394059}">
      <dgm:prSet/>
      <dgm:spPr/>
      <dgm:t>
        <a:bodyPr/>
        <a:lstStyle/>
        <a:p>
          <a:r>
            <a:rPr lang="en-US"/>
            <a:t>(i) sum chargeable under S. 26(2)(b), (c) or (d) </a:t>
          </a:r>
        </a:p>
      </dgm:t>
    </dgm:pt>
    <dgm:pt modelId="{8A75E997-DD39-4DB8-BA55-5FE59149A519}" cxnId="{2E0A4663-0C23-4EFC-ABF4-1208BF203F22}" type="parTrans">
      <dgm:prSet/>
      <dgm:spPr/>
      <dgm:t>
        <a:bodyPr/>
        <a:lstStyle/>
        <a:p>
          <a:endParaRPr lang="en-US"/>
        </a:p>
      </dgm:t>
    </dgm:pt>
    <dgm:pt modelId="{4D146632-3242-4C7F-A0BC-36951A845F20}" cxnId="{2E0A4663-0C23-4EFC-ABF4-1208BF203F22}" type="sibTrans">
      <dgm:prSet/>
      <dgm:spPr/>
      <dgm:t>
        <a:bodyPr/>
        <a:lstStyle/>
        <a:p>
          <a:endParaRPr lang="en-US"/>
        </a:p>
      </dgm:t>
    </dgm:pt>
    <dgm:pt modelId="{F1189218-F038-432E-950A-D794CDDE11E4}">
      <dgm:prSet/>
      <dgm:spPr/>
      <dgm:t>
        <a:bodyPr/>
        <a:lstStyle/>
        <a:p>
          <a:r>
            <a:rPr lang="en-US"/>
            <a:t>(j) value of any benefit or perquisite taxable under S. 26(2)(f)</a:t>
          </a:r>
        </a:p>
      </dgm:t>
    </dgm:pt>
    <dgm:pt modelId="{CC0F2760-0B54-4B4F-A203-AA73CE34C251}" cxnId="{EEB2D0C6-9F45-45BA-93CD-AC75BBECDF54}" type="parTrans">
      <dgm:prSet/>
      <dgm:spPr/>
      <dgm:t>
        <a:bodyPr/>
        <a:lstStyle/>
        <a:p>
          <a:endParaRPr lang="en-US"/>
        </a:p>
      </dgm:t>
    </dgm:pt>
    <dgm:pt modelId="{302FB018-EC1D-4909-A21E-CEA1B15D4051}" cxnId="{EEB2D0C6-9F45-45BA-93CD-AC75BBECDF54}" type="sibTrans">
      <dgm:prSet/>
      <dgm:spPr/>
      <dgm:t>
        <a:bodyPr/>
        <a:lstStyle/>
        <a:p>
          <a:endParaRPr lang="en-US"/>
        </a:p>
      </dgm:t>
    </dgm:pt>
    <dgm:pt modelId="{BDCD5446-7D4A-4A62-8E38-6A763D9F475A}">
      <dgm:prSet/>
      <dgm:spPr/>
      <dgm:t>
        <a:bodyPr/>
        <a:lstStyle/>
        <a:p>
          <a:r>
            <a:rPr lang="en-US"/>
            <a:t>(q) sum referred to in S. 26(2)(h)</a:t>
          </a:r>
        </a:p>
      </dgm:t>
    </dgm:pt>
    <dgm:pt modelId="{95251148-D21F-4AC2-B150-359E27337326}" cxnId="{C32F85D0-CABB-455C-812D-0A963C0F2321}" type="parTrans">
      <dgm:prSet/>
      <dgm:spPr/>
      <dgm:t>
        <a:bodyPr/>
        <a:lstStyle/>
        <a:p>
          <a:endParaRPr lang="en-US"/>
        </a:p>
      </dgm:t>
    </dgm:pt>
    <dgm:pt modelId="{C256CF44-D01A-4CFD-B7CA-855EAF23B5AB}" cxnId="{C32F85D0-CABB-455C-812D-0A963C0F2321}" type="sibTrans">
      <dgm:prSet/>
      <dgm:spPr/>
      <dgm:t>
        <a:bodyPr/>
        <a:lstStyle/>
        <a:p>
          <a:endParaRPr lang="en-US"/>
        </a:p>
      </dgm:t>
    </dgm:pt>
    <dgm:pt modelId="{DC4A6A80-E91C-437A-BB73-A11496850BEB}" type="pres">
      <dgm:prSet presAssocID="{B0E1E1B7-82C0-4958-8AB0-4DB03CAC6EEF}" presName="vert0" presStyleCnt="0">
        <dgm:presLayoutVars>
          <dgm:dir/>
          <dgm:animOne val="branch"/>
          <dgm:animLvl val="lvl"/>
        </dgm:presLayoutVars>
      </dgm:prSet>
      <dgm:spPr/>
    </dgm:pt>
    <dgm:pt modelId="{7B7D1857-5B07-4883-92DC-3B12D84CA9A9}" type="pres">
      <dgm:prSet presAssocID="{9776849E-A277-4FC6-8E9C-676912C2098F}" presName="thickLine" presStyleLbl="alignNode1" presStyleIdx="0" presStyleCnt="5"/>
      <dgm:spPr/>
    </dgm:pt>
    <dgm:pt modelId="{944BD05D-2F7A-4006-BF4A-DD743BBEA6CB}" type="pres">
      <dgm:prSet presAssocID="{9776849E-A277-4FC6-8E9C-676912C2098F}" presName="horz1" presStyleCnt="0"/>
      <dgm:spPr/>
    </dgm:pt>
    <dgm:pt modelId="{8BD941E7-DAD6-4AB1-98CD-B92A80C814C4}" type="pres">
      <dgm:prSet presAssocID="{9776849E-A277-4FC6-8E9C-676912C2098F}" presName="tx1" presStyleLbl="revTx" presStyleIdx="0" presStyleCnt="5"/>
      <dgm:spPr/>
    </dgm:pt>
    <dgm:pt modelId="{0C218587-5242-4710-B657-65E4D3FB1368}" type="pres">
      <dgm:prSet presAssocID="{9776849E-A277-4FC6-8E9C-676912C2098F}" presName="vert1" presStyleCnt="0"/>
      <dgm:spPr/>
    </dgm:pt>
    <dgm:pt modelId="{D1B8B420-DA2E-4E7D-9069-EEFDC9D8FD30}" type="pres">
      <dgm:prSet presAssocID="{693EA938-6AC8-418F-AEAE-0A008A6ACDA6}" presName="thickLine" presStyleLbl="alignNode1" presStyleIdx="1" presStyleCnt="5"/>
      <dgm:spPr/>
    </dgm:pt>
    <dgm:pt modelId="{CEBB646D-E787-4230-8CB4-D8015EC876C5}" type="pres">
      <dgm:prSet presAssocID="{693EA938-6AC8-418F-AEAE-0A008A6ACDA6}" presName="horz1" presStyleCnt="0"/>
      <dgm:spPr/>
    </dgm:pt>
    <dgm:pt modelId="{914E6C64-CEC6-436C-9CEB-ED3455D0DA99}" type="pres">
      <dgm:prSet presAssocID="{693EA938-6AC8-418F-AEAE-0A008A6ACDA6}" presName="tx1" presStyleLbl="revTx" presStyleIdx="1" presStyleCnt="5"/>
      <dgm:spPr/>
    </dgm:pt>
    <dgm:pt modelId="{376B013D-C7A5-4F36-B4DA-DCA94915CE39}" type="pres">
      <dgm:prSet presAssocID="{693EA938-6AC8-418F-AEAE-0A008A6ACDA6}" presName="vert1" presStyleCnt="0"/>
      <dgm:spPr/>
    </dgm:pt>
    <dgm:pt modelId="{43AC4858-23C4-4C7F-9868-FF23B1D5D118}" type="pres">
      <dgm:prSet presAssocID="{40C2DF6C-CB5E-42F3-A106-4DF7B7394059}" presName="thickLine" presStyleLbl="alignNode1" presStyleIdx="2" presStyleCnt="5"/>
      <dgm:spPr/>
    </dgm:pt>
    <dgm:pt modelId="{ACD599D3-D518-4DB4-811D-C03D5BCCF1FB}" type="pres">
      <dgm:prSet presAssocID="{40C2DF6C-CB5E-42F3-A106-4DF7B7394059}" presName="horz1" presStyleCnt="0"/>
      <dgm:spPr/>
    </dgm:pt>
    <dgm:pt modelId="{8621F221-FAC3-428B-8041-0BB156517817}" type="pres">
      <dgm:prSet presAssocID="{40C2DF6C-CB5E-42F3-A106-4DF7B7394059}" presName="tx1" presStyleLbl="revTx" presStyleIdx="2" presStyleCnt="5"/>
      <dgm:spPr/>
    </dgm:pt>
    <dgm:pt modelId="{9EDEB398-A4E5-464A-BC1F-A628EDA804FB}" type="pres">
      <dgm:prSet presAssocID="{40C2DF6C-CB5E-42F3-A106-4DF7B7394059}" presName="vert1" presStyleCnt="0"/>
      <dgm:spPr/>
    </dgm:pt>
    <dgm:pt modelId="{5F830BD1-7D99-4598-ADD5-10DAEDB49320}" type="pres">
      <dgm:prSet presAssocID="{F1189218-F038-432E-950A-D794CDDE11E4}" presName="thickLine" presStyleLbl="alignNode1" presStyleIdx="3" presStyleCnt="5"/>
      <dgm:spPr/>
    </dgm:pt>
    <dgm:pt modelId="{31D7FF3A-F33C-411D-88FF-E6CE568B675E}" type="pres">
      <dgm:prSet presAssocID="{F1189218-F038-432E-950A-D794CDDE11E4}" presName="horz1" presStyleCnt="0"/>
      <dgm:spPr/>
    </dgm:pt>
    <dgm:pt modelId="{86E0A3EA-524C-446B-88E7-FC15F3897F4D}" type="pres">
      <dgm:prSet presAssocID="{F1189218-F038-432E-950A-D794CDDE11E4}" presName="tx1" presStyleLbl="revTx" presStyleIdx="3" presStyleCnt="5"/>
      <dgm:spPr/>
    </dgm:pt>
    <dgm:pt modelId="{9EBF24B4-79AB-4173-91FE-87B55CB93CA9}" type="pres">
      <dgm:prSet presAssocID="{F1189218-F038-432E-950A-D794CDDE11E4}" presName="vert1" presStyleCnt="0"/>
      <dgm:spPr/>
    </dgm:pt>
    <dgm:pt modelId="{E5136449-F5C1-4C5C-A699-94EB6EFC126B}" type="pres">
      <dgm:prSet presAssocID="{BDCD5446-7D4A-4A62-8E38-6A763D9F475A}" presName="thickLine" presStyleLbl="alignNode1" presStyleIdx="4" presStyleCnt="5"/>
      <dgm:spPr/>
    </dgm:pt>
    <dgm:pt modelId="{DCCCF871-6C14-4515-93BB-204174E5D844}" type="pres">
      <dgm:prSet presAssocID="{BDCD5446-7D4A-4A62-8E38-6A763D9F475A}" presName="horz1" presStyleCnt="0"/>
      <dgm:spPr/>
    </dgm:pt>
    <dgm:pt modelId="{519F3C06-6791-480F-BAB7-E4FEC071D90B}" type="pres">
      <dgm:prSet presAssocID="{BDCD5446-7D4A-4A62-8E38-6A763D9F475A}" presName="tx1" presStyleLbl="revTx" presStyleIdx="4" presStyleCnt="5"/>
      <dgm:spPr/>
    </dgm:pt>
    <dgm:pt modelId="{6485D28E-EA81-496C-A165-0F7657FAD5E4}" type="pres">
      <dgm:prSet presAssocID="{BDCD5446-7D4A-4A62-8E38-6A763D9F475A}" presName="vert1" presStyleCnt="0"/>
      <dgm:spPr/>
    </dgm:pt>
  </dgm:ptLst>
  <dgm:cxnLst>
    <dgm:cxn modelId="{28559F26-31C9-4ADD-BE8F-2DF6571C6C6A}" type="presOf" srcId="{F1189218-F038-432E-950A-D794CDDE11E4}" destId="{86E0A3EA-524C-446B-88E7-FC15F3897F4D}" srcOrd="0" destOrd="0" presId="urn:microsoft.com/office/officeart/2008/layout/LinedList"/>
    <dgm:cxn modelId="{2E0A4663-0C23-4EFC-ABF4-1208BF203F22}" srcId="{B0E1E1B7-82C0-4958-8AB0-4DB03CAC6EEF}" destId="{40C2DF6C-CB5E-42F3-A106-4DF7B7394059}" srcOrd="2" destOrd="0" parTransId="{8A75E997-DD39-4DB8-BA55-5FE59149A519}" sibTransId="{4D146632-3242-4C7F-A0BC-36951A845F20}"/>
    <dgm:cxn modelId="{B1F7EA8B-91D8-4E10-A34F-B8CA01E6D122}" type="presOf" srcId="{BDCD5446-7D4A-4A62-8E38-6A763D9F475A}" destId="{519F3C06-6791-480F-BAB7-E4FEC071D90B}" srcOrd="0" destOrd="0" presId="urn:microsoft.com/office/officeart/2008/layout/LinedList"/>
    <dgm:cxn modelId="{5CECEA92-59E0-47E3-ADC1-F600C65B8943}" srcId="{B0E1E1B7-82C0-4958-8AB0-4DB03CAC6EEF}" destId="{9776849E-A277-4FC6-8E9C-676912C2098F}" srcOrd="0" destOrd="0" parTransId="{0991B962-48DD-4788-BF22-B96E29AAF346}" sibTransId="{C0EBFCFF-7F03-4CCF-9C4E-493C5B84FED7}"/>
    <dgm:cxn modelId="{FDB8FC94-8FDA-41C0-BD2E-9DDC65E4AB21}" type="presOf" srcId="{40C2DF6C-CB5E-42F3-A106-4DF7B7394059}" destId="{8621F221-FAC3-428B-8041-0BB156517817}" srcOrd="0" destOrd="0" presId="urn:microsoft.com/office/officeart/2008/layout/LinedList"/>
    <dgm:cxn modelId="{2A146E9E-76CA-4D06-876E-40843C277E38}" type="presOf" srcId="{B0E1E1B7-82C0-4958-8AB0-4DB03CAC6EEF}" destId="{DC4A6A80-E91C-437A-BB73-A11496850BEB}" srcOrd="0" destOrd="0" presId="urn:microsoft.com/office/officeart/2008/layout/LinedList"/>
    <dgm:cxn modelId="{D2CEF8AD-4B78-4052-9D03-4A53BE501AA8}" srcId="{B0E1E1B7-82C0-4958-8AB0-4DB03CAC6EEF}" destId="{693EA938-6AC8-418F-AEAE-0A008A6ACDA6}" srcOrd="1" destOrd="0" parTransId="{B7C14725-D1AB-427B-A9B5-DB56971C9952}" sibTransId="{8D97EB9E-FF53-4103-AF10-F53150D56E44}"/>
    <dgm:cxn modelId="{134945BF-82DF-4A4B-93D2-941808D21ACB}" type="presOf" srcId="{9776849E-A277-4FC6-8E9C-676912C2098F}" destId="{8BD941E7-DAD6-4AB1-98CD-B92A80C814C4}" srcOrd="0" destOrd="0" presId="urn:microsoft.com/office/officeart/2008/layout/LinedList"/>
    <dgm:cxn modelId="{9A722DC0-8B41-4021-8D1F-EC2DEDF65F2F}" type="presOf" srcId="{693EA938-6AC8-418F-AEAE-0A008A6ACDA6}" destId="{914E6C64-CEC6-436C-9CEB-ED3455D0DA99}" srcOrd="0" destOrd="0" presId="urn:microsoft.com/office/officeart/2008/layout/LinedList"/>
    <dgm:cxn modelId="{EEB2D0C6-9F45-45BA-93CD-AC75BBECDF54}" srcId="{B0E1E1B7-82C0-4958-8AB0-4DB03CAC6EEF}" destId="{F1189218-F038-432E-950A-D794CDDE11E4}" srcOrd="3" destOrd="0" parTransId="{CC0F2760-0B54-4B4F-A203-AA73CE34C251}" sibTransId="{302FB018-EC1D-4909-A21E-CEA1B15D4051}"/>
    <dgm:cxn modelId="{C32F85D0-CABB-455C-812D-0A963C0F2321}" srcId="{B0E1E1B7-82C0-4958-8AB0-4DB03CAC6EEF}" destId="{BDCD5446-7D4A-4A62-8E38-6A763D9F475A}" srcOrd="4" destOrd="0" parTransId="{95251148-D21F-4AC2-B150-359E27337326}" sibTransId="{C256CF44-D01A-4CFD-B7CA-855EAF23B5AB}"/>
    <dgm:cxn modelId="{5FCCEBD5-A287-42F3-8A3D-42AAD50CF9F4}" type="presParOf" srcId="{DC4A6A80-E91C-437A-BB73-A11496850BEB}" destId="{7B7D1857-5B07-4883-92DC-3B12D84CA9A9}" srcOrd="0" destOrd="0" presId="urn:microsoft.com/office/officeart/2008/layout/LinedList"/>
    <dgm:cxn modelId="{B85550CD-71D4-4195-A9EF-21410ACF8D08}" type="presParOf" srcId="{DC4A6A80-E91C-437A-BB73-A11496850BEB}" destId="{944BD05D-2F7A-4006-BF4A-DD743BBEA6CB}" srcOrd="1" destOrd="0" presId="urn:microsoft.com/office/officeart/2008/layout/LinedList"/>
    <dgm:cxn modelId="{A09C4C74-FFAF-4CBF-9896-C6357F634605}" type="presParOf" srcId="{944BD05D-2F7A-4006-BF4A-DD743BBEA6CB}" destId="{8BD941E7-DAD6-4AB1-98CD-B92A80C814C4}" srcOrd="0" destOrd="0" presId="urn:microsoft.com/office/officeart/2008/layout/LinedList"/>
    <dgm:cxn modelId="{44A18EC6-1445-4F8F-8E2A-8081A780464F}" type="presParOf" srcId="{944BD05D-2F7A-4006-BF4A-DD743BBEA6CB}" destId="{0C218587-5242-4710-B657-65E4D3FB1368}" srcOrd="1" destOrd="0" presId="urn:microsoft.com/office/officeart/2008/layout/LinedList"/>
    <dgm:cxn modelId="{ECA8D994-BD8A-49AF-A60F-7829ED9D29EA}" type="presParOf" srcId="{DC4A6A80-E91C-437A-BB73-A11496850BEB}" destId="{D1B8B420-DA2E-4E7D-9069-EEFDC9D8FD30}" srcOrd="2" destOrd="0" presId="urn:microsoft.com/office/officeart/2008/layout/LinedList"/>
    <dgm:cxn modelId="{83D89343-FB5E-4C5A-B8C4-A97DD4CCBF84}" type="presParOf" srcId="{DC4A6A80-E91C-437A-BB73-A11496850BEB}" destId="{CEBB646D-E787-4230-8CB4-D8015EC876C5}" srcOrd="3" destOrd="0" presId="urn:microsoft.com/office/officeart/2008/layout/LinedList"/>
    <dgm:cxn modelId="{7B8674FF-8835-4A38-A98F-5DA8CCE0C3C9}" type="presParOf" srcId="{CEBB646D-E787-4230-8CB4-D8015EC876C5}" destId="{914E6C64-CEC6-436C-9CEB-ED3455D0DA99}" srcOrd="0" destOrd="0" presId="urn:microsoft.com/office/officeart/2008/layout/LinedList"/>
    <dgm:cxn modelId="{78B71C89-3BEE-4C93-8469-37EC14BCBB69}" type="presParOf" srcId="{CEBB646D-E787-4230-8CB4-D8015EC876C5}" destId="{376B013D-C7A5-4F36-B4DA-DCA94915CE39}" srcOrd="1" destOrd="0" presId="urn:microsoft.com/office/officeart/2008/layout/LinedList"/>
    <dgm:cxn modelId="{8DB5175F-B024-429D-9D14-B9D73DA0EE99}" type="presParOf" srcId="{DC4A6A80-E91C-437A-BB73-A11496850BEB}" destId="{43AC4858-23C4-4C7F-9868-FF23B1D5D118}" srcOrd="4" destOrd="0" presId="urn:microsoft.com/office/officeart/2008/layout/LinedList"/>
    <dgm:cxn modelId="{47CB9283-225C-437A-AB4B-2B8219750BF3}" type="presParOf" srcId="{DC4A6A80-E91C-437A-BB73-A11496850BEB}" destId="{ACD599D3-D518-4DB4-811D-C03D5BCCF1FB}" srcOrd="5" destOrd="0" presId="urn:microsoft.com/office/officeart/2008/layout/LinedList"/>
    <dgm:cxn modelId="{B68983B6-4DE6-4599-B38E-1EB92B71AA7F}" type="presParOf" srcId="{ACD599D3-D518-4DB4-811D-C03D5BCCF1FB}" destId="{8621F221-FAC3-428B-8041-0BB156517817}" srcOrd="0" destOrd="0" presId="urn:microsoft.com/office/officeart/2008/layout/LinedList"/>
    <dgm:cxn modelId="{27AD6CB0-2C5A-4FA6-90EC-099F4C2FC5A5}" type="presParOf" srcId="{ACD599D3-D518-4DB4-811D-C03D5BCCF1FB}" destId="{9EDEB398-A4E5-464A-BC1F-A628EDA804FB}" srcOrd="1" destOrd="0" presId="urn:microsoft.com/office/officeart/2008/layout/LinedList"/>
    <dgm:cxn modelId="{2F8D69EE-4AD7-4569-83FA-E5AB24D6D587}" type="presParOf" srcId="{DC4A6A80-E91C-437A-BB73-A11496850BEB}" destId="{5F830BD1-7D99-4598-ADD5-10DAEDB49320}" srcOrd="6" destOrd="0" presId="urn:microsoft.com/office/officeart/2008/layout/LinedList"/>
    <dgm:cxn modelId="{1F23C603-7A31-461C-9F70-52C1507DF082}" type="presParOf" srcId="{DC4A6A80-E91C-437A-BB73-A11496850BEB}" destId="{31D7FF3A-F33C-411D-88FF-E6CE568B675E}" srcOrd="7" destOrd="0" presId="urn:microsoft.com/office/officeart/2008/layout/LinedList"/>
    <dgm:cxn modelId="{061AF396-1B39-4068-9AEE-1772B5E86C90}" type="presParOf" srcId="{31D7FF3A-F33C-411D-88FF-E6CE568B675E}" destId="{86E0A3EA-524C-446B-88E7-FC15F3897F4D}" srcOrd="0" destOrd="0" presId="urn:microsoft.com/office/officeart/2008/layout/LinedList"/>
    <dgm:cxn modelId="{A21CC97A-BF83-44DD-9EF0-C236FA305A39}" type="presParOf" srcId="{31D7FF3A-F33C-411D-88FF-E6CE568B675E}" destId="{9EBF24B4-79AB-4173-91FE-87B55CB93CA9}" srcOrd="1" destOrd="0" presId="urn:microsoft.com/office/officeart/2008/layout/LinedList"/>
    <dgm:cxn modelId="{E10F9507-FD89-4827-B797-23E8C75C3540}" type="presParOf" srcId="{DC4A6A80-E91C-437A-BB73-A11496850BEB}" destId="{E5136449-F5C1-4C5C-A699-94EB6EFC126B}" srcOrd="8" destOrd="0" presId="urn:microsoft.com/office/officeart/2008/layout/LinedList"/>
    <dgm:cxn modelId="{0BF64DF5-5B2F-452A-A5E3-09C9D97EC842}" type="presParOf" srcId="{DC4A6A80-E91C-437A-BB73-A11496850BEB}" destId="{DCCCF871-6C14-4515-93BB-204174E5D844}" srcOrd="9" destOrd="0" presId="urn:microsoft.com/office/officeart/2008/layout/LinedList"/>
    <dgm:cxn modelId="{C3063DA4-778B-4A9E-889E-D54B36B20AD0}" type="presParOf" srcId="{DCCCF871-6C14-4515-93BB-204174E5D844}" destId="{519F3C06-6791-480F-BAB7-E4FEC071D90B}" srcOrd="0" destOrd="0" presId="urn:microsoft.com/office/officeart/2008/layout/LinedList"/>
    <dgm:cxn modelId="{2D32FF37-2030-4CD5-BEFF-2B17AAD29AC7}" type="presParOf" srcId="{DCCCF871-6C14-4515-93BB-204174E5D844}" destId="{6485D28E-EA81-496C-A165-0F7657FAD5E4}"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D9C48B-C96D-4983-B1AF-8042152B4E5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00F943F8-3451-4462-ABF9-9C7A2AE87DE3}">
      <dgm:prSet/>
      <dgm:spPr/>
      <dgm:t>
        <a:bodyPr/>
        <a:lstStyle/>
        <a:p>
          <a:r>
            <a:rPr lang="en-US" i="1"/>
            <a:t>S. 26(2)(a) - </a:t>
          </a:r>
          <a:r>
            <a:rPr lang="en-US"/>
            <a:t> </a:t>
          </a:r>
        </a:p>
      </dgm:t>
    </dgm:pt>
    <dgm:pt modelId="{F96BD902-9D65-4091-9803-486E7C5DD665}" cxnId="{E07074E9-7B27-4EF6-9ABA-B23CEA167B50}" type="parTrans">
      <dgm:prSet/>
      <dgm:spPr/>
      <dgm:t>
        <a:bodyPr/>
        <a:lstStyle/>
        <a:p>
          <a:endParaRPr lang="en-US"/>
        </a:p>
      </dgm:t>
    </dgm:pt>
    <dgm:pt modelId="{C07B5A64-3C8D-4330-B066-36F61D4E8CD3}" cxnId="{E07074E9-7B27-4EF6-9ABA-B23CEA167B50}" type="sibTrans">
      <dgm:prSet/>
      <dgm:spPr/>
      <dgm:t>
        <a:bodyPr/>
        <a:lstStyle/>
        <a:p>
          <a:endParaRPr lang="en-US"/>
        </a:p>
      </dgm:t>
    </dgm:pt>
    <dgm:pt modelId="{919B0D61-08B5-41F1-A07F-917AE87FD671}">
      <dgm:prSet/>
      <dgm:spPr/>
      <dgm:t>
        <a:bodyPr/>
        <a:lstStyle/>
        <a:p>
          <a:r>
            <a:rPr lang="en-US" i="1"/>
            <a:t>"Profits and gains" of any "business" or "profession" -</a:t>
          </a:r>
          <a:r>
            <a:rPr lang="en-US"/>
            <a:t> </a:t>
          </a:r>
        </a:p>
      </dgm:t>
    </dgm:pt>
    <dgm:pt modelId="{2BBDC65A-C893-4E95-AE20-56CF1EBDB98F}" cxnId="{2616C013-DE1F-4EBD-AA00-91ABEFE28024}" type="parTrans">
      <dgm:prSet/>
      <dgm:spPr/>
      <dgm:t>
        <a:bodyPr/>
        <a:lstStyle/>
        <a:p>
          <a:endParaRPr lang="en-US"/>
        </a:p>
      </dgm:t>
    </dgm:pt>
    <dgm:pt modelId="{33EDBD45-78E6-4226-BDF6-5C705799DD9D}" cxnId="{2616C013-DE1F-4EBD-AA00-91ABEFE28024}" type="sibTrans">
      <dgm:prSet/>
      <dgm:spPr/>
      <dgm:t>
        <a:bodyPr/>
        <a:lstStyle/>
        <a:p>
          <a:endParaRPr lang="en-US"/>
        </a:p>
      </dgm:t>
    </dgm:pt>
    <dgm:pt modelId="{2658B542-2F2E-424A-9327-EF1A0CDE2AE4}">
      <dgm:prSet/>
      <dgm:spPr/>
      <dgm:t>
        <a:bodyPr/>
        <a:lstStyle/>
        <a:p>
          <a:r>
            <a:rPr lang="en-US" i="1"/>
            <a:t>carried on by the assessee </a:t>
          </a:r>
          <a:r>
            <a:rPr lang="en-US"/>
            <a:t> </a:t>
          </a:r>
        </a:p>
      </dgm:t>
    </dgm:pt>
    <dgm:pt modelId="{0CC4EC5A-0E45-4DF6-BDBD-D9FC2E2932F6}" cxnId="{F8BB9C09-A60A-4675-A9E2-87A628082ADB}" type="parTrans">
      <dgm:prSet/>
      <dgm:spPr/>
      <dgm:t>
        <a:bodyPr/>
        <a:lstStyle/>
        <a:p>
          <a:endParaRPr lang="en-US"/>
        </a:p>
      </dgm:t>
    </dgm:pt>
    <dgm:pt modelId="{482B3B54-8F21-4F8E-A00B-4E4E263CE240}" cxnId="{F8BB9C09-A60A-4675-A9E2-87A628082ADB}" type="sibTrans">
      <dgm:prSet/>
      <dgm:spPr/>
      <dgm:t>
        <a:bodyPr/>
        <a:lstStyle/>
        <a:p>
          <a:endParaRPr lang="en-US"/>
        </a:p>
      </dgm:t>
    </dgm:pt>
    <dgm:pt modelId="{5CC5D3D8-AA5B-4F88-95EF-2CA692077613}">
      <dgm:prSet/>
      <dgm:spPr/>
      <dgm:t>
        <a:bodyPr/>
        <a:lstStyle/>
        <a:p>
          <a:r>
            <a:rPr lang="en-US" i="1"/>
            <a:t>at any time during the previous year ; </a:t>
          </a:r>
          <a:r>
            <a:rPr lang="en-US"/>
            <a:t> </a:t>
          </a:r>
        </a:p>
      </dgm:t>
    </dgm:pt>
    <dgm:pt modelId="{B2230845-60EC-43B3-AAF2-9CADD039830B}" cxnId="{2A6BE764-44C8-4587-AEC4-F34C5BAEF12C}" type="parTrans">
      <dgm:prSet/>
      <dgm:spPr/>
      <dgm:t>
        <a:bodyPr/>
        <a:lstStyle/>
        <a:p>
          <a:endParaRPr lang="en-US"/>
        </a:p>
      </dgm:t>
    </dgm:pt>
    <dgm:pt modelId="{69B6AF13-B8BE-41D1-B519-D370C957AF71}" cxnId="{2A6BE764-44C8-4587-AEC4-F34C5BAEF12C}" type="sibTrans">
      <dgm:prSet/>
      <dgm:spPr/>
      <dgm:t>
        <a:bodyPr/>
        <a:lstStyle/>
        <a:p>
          <a:endParaRPr lang="en-US"/>
        </a:p>
      </dgm:t>
    </dgm:pt>
    <dgm:pt modelId="{2B2E7DA3-6ADD-4DD4-BDE9-59B91BB04C8E}" type="pres">
      <dgm:prSet presAssocID="{C6D9C48B-C96D-4983-B1AF-8042152B4E57}" presName="vert0" presStyleCnt="0">
        <dgm:presLayoutVars>
          <dgm:dir/>
          <dgm:animOne val="branch"/>
          <dgm:animLvl val="lvl"/>
        </dgm:presLayoutVars>
      </dgm:prSet>
      <dgm:spPr/>
    </dgm:pt>
    <dgm:pt modelId="{D8F755A4-5191-459D-B113-575D38D472BC}" type="pres">
      <dgm:prSet presAssocID="{00F943F8-3451-4462-ABF9-9C7A2AE87DE3}" presName="thickLine" presStyleLbl="alignNode1" presStyleIdx="0" presStyleCnt="4"/>
      <dgm:spPr/>
    </dgm:pt>
    <dgm:pt modelId="{14D17B55-47FD-4675-9E38-62CAFCA4E55E}" type="pres">
      <dgm:prSet presAssocID="{00F943F8-3451-4462-ABF9-9C7A2AE87DE3}" presName="horz1" presStyleCnt="0"/>
      <dgm:spPr/>
    </dgm:pt>
    <dgm:pt modelId="{07AF8314-302D-458B-88B8-4C7C5F2ACBEA}" type="pres">
      <dgm:prSet presAssocID="{00F943F8-3451-4462-ABF9-9C7A2AE87DE3}" presName="tx1" presStyleLbl="revTx" presStyleIdx="0" presStyleCnt="4"/>
      <dgm:spPr/>
    </dgm:pt>
    <dgm:pt modelId="{BCAD4D9F-1796-4859-A9D1-1EB589B9EEF0}" type="pres">
      <dgm:prSet presAssocID="{00F943F8-3451-4462-ABF9-9C7A2AE87DE3}" presName="vert1" presStyleCnt="0"/>
      <dgm:spPr/>
    </dgm:pt>
    <dgm:pt modelId="{3B3B7BA6-CC65-4AAA-9088-82E441EBD178}" type="pres">
      <dgm:prSet presAssocID="{919B0D61-08B5-41F1-A07F-917AE87FD671}" presName="thickLine" presStyleLbl="alignNode1" presStyleIdx="1" presStyleCnt="4"/>
      <dgm:spPr/>
    </dgm:pt>
    <dgm:pt modelId="{20FDF857-59B5-4535-821E-A02544CDF480}" type="pres">
      <dgm:prSet presAssocID="{919B0D61-08B5-41F1-A07F-917AE87FD671}" presName="horz1" presStyleCnt="0"/>
      <dgm:spPr/>
    </dgm:pt>
    <dgm:pt modelId="{9906F65F-D7F7-4384-930B-D3839AD8628C}" type="pres">
      <dgm:prSet presAssocID="{919B0D61-08B5-41F1-A07F-917AE87FD671}" presName="tx1" presStyleLbl="revTx" presStyleIdx="1" presStyleCnt="4"/>
      <dgm:spPr/>
    </dgm:pt>
    <dgm:pt modelId="{AF8FCE70-4453-4AF4-8F07-35EE6EDD3E4F}" type="pres">
      <dgm:prSet presAssocID="{919B0D61-08B5-41F1-A07F-917AE87FD671}" presName="vert1" presStyleCnt="0"/>
      <dgm:spPr/>
    </dgm:pt>
    <dgm:pt modelId="{1C74B63C-1E19-4C33-A051-F82892B1A4AA}" type="pres">
      <dgm:prSet presAssocID="{2658B542-2F2E-424A-9327-EF1A0CDE2AE4}" presName="thickLine" presStyleLbl="alignNode1" presStyleIdx="2" presStyleCnt="4"/>
      <dgm:spPr/>
    </dgm:pt>
    <dgm:pt modelId="{D5030CBA-4EB1-4FE2-BA69-8A62A9EC95DE}" type="pres">
      <dgm:prSet presAssocID="{2658B542-2F2E-424A-9327-EF1A0CDE2AE4}" presName="horz1" presStyleCnt="0"/>
      <dgm:spPr/>
    </dgm:pt>
    <dgm:pt modelId="{BBD230BA-7EC5-4ABF-A453-562414207552}" type="pres">
      <dgm:prSet presAssocID="{2658B542-2F2E-424A-9327-EF1A0CDE2AE4}" presName="tx1" presStyleLbl="revTx" presStyleIdx="2" presStyleCnt="4"/>
      <dgm:spPr/>
    </dgm:pt>
    <dgm:pt modelId="{FD30632A-F0AC-446E-BA5D-BFCFAFEEA8CC}" type="pres">
      <dgm:prSet presAssocID="{2658B542-2F2E-424A-9327-EF1A0CDE2AE4}" presName="vert1" presStyleCnt="0"/>
      <dgm:spPr/>
    </dgm:pt>
    <dgm:pt modelId="{7F9B4EE6-2862-4A66-8D17-EBDC759B61B9}" type="pres">
      <dgm:prSet presAssocID="{5CC5D3D8-AA5B-4F88-95EF-2CA692077613}" presName="thickLine" presStyleLbl="alignNode1" presStyleIdx="3" presStyleCnt="4"/>
      <dgm:spPr/>
    </dgm:pt>
    <dgm:pt modelId="{A97A0E12-FD66-4C11-A0FD-3EA449BC5FDD}" type="pres">
      <dgm:prSet presAssocID="{5CC5D3D8-AA5B-4F88-95EF-2CA692077613}" presName="horz1" presStyleCnt="0"/>
      <dgm:spPr/>
    </dgm:pt>
    <dgm:pt modelId="{81B41BA2-540D-430A-81B6-259F3A4E5496}" type="pres">
      <dgm:prSet presAssocID="{5CC5D3D8-AA5B-4F88-95EF-2CA692077613}" presName="tx1" presStyleLbl="revTx" presStyleIdx="3" presStyleCnt="4"/>
      <dgm:spPr/>
    </dgm:pt>
    <dgm:pt modelId="{4A784323-48E3-42E1-BAA0-938AA773DD0B}" type="pres">
      <dgm:prSet presAssocID="{5CC5D3D8-AA5B-4F88-95EF-2CA692077613}" presName="vert1" presStyleCnt="0"/>
      <dgm:spPr/>
    </dgm:pt>
  </dgm:ptLst>
  <dgm:cxnLst>
    <dgm:cxn modelId="{F8BB9C09-A60A-4675-A9E2-87A628082ADB}" srcId="{C6D9C48B-C96D-4983-B1AF-8042152B4E57}" destId="{2658B542-2F2E-424A-9327-EF1A0CDE2AE4}" srcOrd="2" destOrd="0" parTransId="{0CC4EC5A-0E45-4DF6-BDBD-D9FC2E2932F6}" sibTransId="{482B3B54-8F21-4F8E-A00B-4E4E263CE240}"/>
    <dgm:cxn modelId="{2616C013-DE1F-4EBD-AA00-91ABEFE28024}" srcId="{C6D9C48B-C96D-4983-B1AF-8042152B4E57}" destId="{919B0D61-08B5-41F1-A07F-917AE87FD671}" srcOrd="1" destOrd="0" parTransId="{2BBDC65A-C893-4E95-AE20-56CF1EBDB98F}" sibTransId="{33EDBD45-78E6-4226-BDF6-5C705799DD9D}"/>
    <dgm:cxn modelId="{2A6BE764-44C8-4587-AEC4-F34C5BAEF12C}" srcId="{C6D9C48B-C96D-4983-B1AF-8042152B4E57}" destId="{5CC5D3D8-AA5B-4F88-95EF-2CA692077613}" srcOrd="3" destOrd="0" parTransId="{B2230845-60EC-43B3-AAF2-9CADD039830B}" sibTransId="{69B6AF13-B8BE-41D1-B519-D370C957AF71}"/>
    <dgm:cxn modelId="{9A9B0F6C-DC87-42E9-895E-3DE79C7EEFEB}" type="presOf" srcId="{919B0D61-08B5-41F1-A07F-917AE87FD671}" destId="{9906F65F-D7F7-4384-930B-D3839AD8628C}" srcOrd="0" destOrd="0" presId="urn:microsoft.com/office/officeart/2008/layout/LinedList"/>
    <dgm:cxn modelId="{9E09C456-BEE6-4A32-ACA7-302531F4884F}" type="presOf" srcId="{00F943F8-3451-4462-ABF9-9C7A2AE87DE3}" destId="{07AF8314-302D-458B-88B8-4C7C5F2ACBEA}" srcOrd="0" destOrd="0" presId="urn:microsoft.com/office/officeart/2008/layout/LinedList"/>
    <dgm:cxn modelId="{439C4E7A-5CB1-465E-88D1-263057CA058F}" type="presOf" srcId="{C6D9C48B-C96D-4983-B1AF-8042152B4E57}" destId="{2B2E7DA3-6ADD-4DD4-BDE9-59B91BB04C8E}" srcOrd="0" destOrd="0" presId="urn:microsoft.com/office/officeart/2008/layout/LinedList"/>
    <dgm:cxn modelId="{E89E6397-F8B5-432C-A4F1-2DF3F92139A0}" type="presOf" srcId="{2658B542-2F2E-424A-9327-EF1A0CDE2AE4}" destId="{BBD230BA-7EC5-4ABF-A453-562414207552}" srcOrd="0" destOrd="0" presId="urn:microsoft.com/office/officeart/2008/layout/LinedList"/>
    <dgm:cxn modelId="{FFE8189B-C674-45C2-B5B2-7F15F8975F98}" type="presOf" srcId="{5CC5D3D8-AA5B-4F88-95EF-2CA692077613}" destId="{81B41BA2-540D-430A-81B6-259F3A4E5496}" srcOrd="0" destOrd="0" presId="urn:microsoft.com/office/officeart/2008/layout/LinedList"/>
    <dgm:cxn modelId="{E07074E9-7B27-4EF6-9ABA-B23CEA167B50}" srcId="{C6D9C48B-C96D-4983-B1AF-8042152B4E57}" destId="{00F943F8-3451-4462-ABF9-9C7A2AE87DE3}" srcOrd="0" destOrd="0" parTransId="{F96BD902-9D65-4091-9803-486E7C5DD665}" sibTransId="{C07B5A64-3C8D-4330-B066-36F61D4E8CD3}"/>
    <dgm:cxn modelId="{97A0FAEB-BE60-48CA-AC55-BE91AEB8C510}" type="presParOf" srcId="{2B2E7DA3-6ADD-4DD4-BDE9-59B91BB04C8E}" destId="{D8F755A4-5191-459D-B113-575D38D472BC}" srcOrd="0" destOrd="0" presId="urn:microsoft.com/office/officeart/2008/layout/LinedList"/>
    <dgm:cxn modelId="{E2D75187-5C21-4A49-813A-81CA7D0BF752}" type="presParOf" srcId="{2B2E7DA3-6ADD-4DD4-BDE9-59B91BB04C8E}" destId="{14D17B55-47FD-4675-9E38-62CAFCA4E55E}" srcOrd="1" destOrd="0" presId="urn:microsoft.com/office/officeart/2008/layout/LinedList"/>
    <dgm:cxn modelId="{5AC79FEB-6595-497F-9039-9303F8467286}" type="presParOf" srcId="{14D17B55-47FD-4675-9E38-62CAFCA4E55E}" destId="{07AF8314-302D-458B-88B8-4C7C5F2ACBEA}" srcOrd="0" destOrd="0" presId="urn:microsoft.com/office/officeart/2008/layout/LinedList"/>
    <dgm:cxn modelId="{B2116AF1-308A-4434-BFB7-7CD7D2A672FE}" type="presParOf" srcId="{14D17B55-47FD-4675-9E38-62CAFCA4E55E}" destId="{BCAD4D9F-1796-4859-A9D1-1EB589B9EEF0}" srcOrd="1" destOrd="0" presId="urn:microsoft.com/office/officeart/2008/layout/LinedList"/>
    <dgm:cxn modelId="{59AE486D-2D02-43B0-9E03-163DA4C4E079}" type="presParOf" srcId="{2B2E7DA3-6ADD-4DD4-BDE9-59B91BB04C8E}" destId="{3B3B7BA6-CC65-4AAA-9088-82E441EBD178}" srcOrd="2" destOrd="0" presId="urn:microsoft.com/office/officeart/2008/layout/LinedList"/>
    <dgm:cxn modelId="{EEB5B2E4-A1C5-4D8F-8A47-664B31B5B6AC}" type="presParOf" srcId="{2B2E7DA3-6ADD-4DD4-BDE9-59B91BB04C8E}" destId="{20FDF857-59B5-4535-821E-A02544CDF480}" srcOrd="3" destOrd="0" presId="urn:microsoft.com/office/officeart/2008/layout/LinedList"/>
    <dgm:cxn modelId="{9A06B3A4-D4C6-4A52-A24E-6F6554B1D1B8}" type="presParOf" srcId="{20FDF857-59B5-4535-821E-A02544CDF480}" destId="{9906F65F-D7F7-4384-930B-D3839AD8628C}" srcOrd="0" destOrd="0" presId="urn:microsoft.com/office/officeart/2008/layout/LinedList"/>
    <dgm:cxn modelId="{48C1A87D-47D1-4798-86FC-8538D29B522B}" type="presParOf" srcId="{20FDF857-59B5-4535-821E-A02544CDF480}" destId="{AF8FCE70-4453-4AF4-8F07-35EE6EDD3E4F}" srcOrd="1" destOrd="0" presId="urn:microsoft.com/office/officeart/2008/layout/LinedList"/>
    <dgm:cxn modelId="{DEDAF6EC-C147-408B-86E9-4A58EABDC577}" type="presParOf" srcId="{2B2E7DA3-6ADD-4DD4-BDE9-59B91BB04C8E}" destId="{1C74B63C-1E19-4C33-A051-F82892B1A4AA}" srcOrd="4" destOrd="0" presId="urn:microsoft.com/office/officeart/2008/layout/LinedList"/>
    <dgm:cxn modelId="{862E66A4-F0A8-4247-BEE7-7669C903BB4F}" type="presParOf" srcId="{2B2E7DA3-6ADD-4DD4-BDE9-59B91BB04C8E}" destId="{D5030CBA-4EB1-4FE2-BA69-8A62A9EC95DE}" srcOrd="5" destOrd="0" presId="urn:microsoft.com/office/officeart/2008/layout/LinedList"/>
    <dgm:cxn modelId="{D7BD4CC1-CD00-4AD6-9C4B-8D724847ADC5}" type="presParOf" srcId="{D5030CBA-4EB1-4FE2-BA69-8A62A9EC95DE}" destId="{BBD230BA-7EC5-4ABF-A453-562414207552}" srcOrd="0" destOrd="0" presId="urn:microsoft.com/office/officeart/2008/layout/LinedList"/>
    <dgm:cxn modelId="{F4186D3A-3972-4496-BEF6-DC7658F99E5B}" type="presParOf" srcId="{D5030CBA-4EB1-4FE2-BA69-8A62A9EC95DE}" destId="{FD30632A-F0AC-446E-BA5D-BFCFAFEEA8CC}" srcOrd="1" destOrd="0" presId="urn:microsoft.com/office/officeart/2008/layout/LinedList"/>
    <dgm:cxn modelId="{C6E34225-9A02-48C8-BAD8-FAE9B2933B62}" type="presParOf" srcId="{2B2E7DA3-6ADD-4DD4-BDE9-59B91BB04C8E}" destId="{7F9B4EE6-2862-4A66-8D17-EBDC759B61B9}" srcOrd="6" destOrd="0" presId="urn:microsoft.com/office/officeart/2008/layout/LinedList"/>
    <dgm:cxn modelId="{425E442D-13D8-425B-A3C5-2002E0B97D9B}" type="presParOf" srcId="{2B2E7DA3-6ADD-4DD4-BDE9-59B91BB04C8E}" destId="{A97A0E12-FD66-4C11-A0FD-3EA449BC5FDD}" srcOrd="7" destOrd="0" presId="urn:microsoft.com/office/officeart/2008/layout/LinedList"/>
    <dgm:cxn modelId="{D71B8861-2D36-43B4-A49A-62D439E6191D}" type="presParOf" srcId="{A97A0E12-FD66-4C11-A0FD-3EA449BC5FDD}" destId="{81B41BA2-540D-430A-81B6-259F3A4E5496}" srcOrd="0" destOrd="0" presId="urn:microsoft.com/office/officeart/2008/layout/LinedList"/>
    <dgm:cxn modelId="{BEC7D8F4-6497-4D52-B7F6-3211E46879A3}" type="presParOf" srcId="{A97A0E12-FD66-4C11-A0FD-3EA449BC5FDD}" destId="{4A784323-48E3-42E1-BAA0-938AA773DD0B}"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B86CCB-5DBA-494B-A86C-00256737905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175BAF6-CE11-433E-BA8B-3F47172B8ABA}">
      <dgm:prSet/>
      <dgm:spPr/>
      <dgm:t>
        <a:bodyPr/>
        <a:lstStyle/>
        <a:p>
          <a:r>
            <a:rPr lang="en-US"/>
            <a:t>To be understood in Commercial sense</a:t>
          </a:r>
        </a:p>
      </dgm:t>
    </dgm:pt>
    <dgm:pt modelId="{A1322F63-9FC9-4DA1-BB1C-3A2C3DCD99D3}" cxnId="{7DBF19AA-8864-4CF4-87A7-45D3E030A5F0}" type="parTrans">
      <dgm:prSet/>
      <dgm:spPr/>
      <dgm:t>
        <a:bodyPr/>
        <a:lstStyle/>
        <a:p>
          <a:endParaRPr lang="en-US"/>
        </a:p>
      </dgm:t>
    </dgm:pt>
    <dgm:pt modelId="{A9FD6890-A4B6-45C1-8950-55BBD08E1A83}" cxnId="{7DBF19AA-8864-4CF4-87A7-45D3E030A5F0}" type="sibTrans">
      <dgm:prSet/>
      <dgm:spPr/>
      <dgm:t>
        <a:bodyPr/>
        <a:lstStyle/>
        <a:p>
          <a:endParaRPr lang="en-US"/>
        </a:p>
      </dgm:t>
    </dgm:pt>
    <dgm:pt modelId="{40DF3C21-FC39-471B-8D8E-A66796E03ADA}">
      <dgm:prSet/>
      <dgm:spPr/>
      <dgm:t>
        <a:bodyPr/>
        <a:lstStyle/>
        <a:p>
          <a:r>
            <a:rPr lang="en-US"/>
            <a:t>For the Tax year</a:t>
          </a:r>
        </a:p>
      </dgm:t>
    </dgm:pt>
    <dgm:pt modelId="{1F7DD208-7923-4EFE-A8BB-E3723966D540}" cxnId="{F66AE864-F3DB-4D6D-843C-846105615E3F}" type="parTrans">
      <dgm:prSet/>
      <dgm:spPr/>
      <dgm:t>
        <a:bodyPr/>
        <a:lstStyle/>
        <a:p>
          <a:endParaRPr lang="en-US"/>
        </a:p>
      </dgm:t>
    </dgm:pt>
    <dgm:pt modelId="{BB37183B-9582-4996-9701-8BAF6263F9F0}" cxnId="{F66AE864-F3DB-4D6D-843C-846105615E3F}" type="sibTrans">
      <dgm:prSet/>
      <dgm:spPr/>
      <dgm:t>
        <a:bodyPr/>
        <a:lstStyle/>
        <a:p>
          <a:endParaRPr lang="en-US"/>
        </a:p>
      </dgm:t>
    </dgm:pt>
    <dgm:pt modelId="{4FBF4B26-43AE-4DC7-AB8F-E78D03D9F8AE}">
      <dgm:prSet/>
      <dgm:spPr/>
      <dgm:t>
        <a:bodyPr/>
        <a:lstStyle/>
        <a:p>
          <a:r>
            <a:rPr lang="en-US"/>
            <a:t>Method of accounting - Accrual or cash </a:t>
          </a:r>
        </a:p>
      </dgm:t>
    </dgm:pt>
    <dgm:pt modelId="{B9C7E21B-8E24-4E7D-BD75-BE59AFDBF846}" cxnId="{4B619E56-B0CA-4DA1-A35B-44C06A725BBF}" type="parTrans">
      <dgm:prSet/>
      <dgm:spPr/>
      <dgm:t>
        <a:bodyPr/>
        <a:lstStyle/>
        <a:p>
          <a:endParaRPr lang="en-US"/>
        </a:p>
      </dgm:t>
    </dgm:pt>
    <dgm:pt modelId="{901EB633-3037-4343-A4D1-6B6E93993375}" cxnId="{4B619E56-B0CA-4DA1-A35B-44C06A725BBF}" type="sibTrans">
      <dgm:prSet/>
      <dgm:spPr/>
      <dgm:t>
        <a:bodyPr/>
        <a:lstStyle/>
        <a:p>
          <a:endParaRPr lang="en-US"/>
        </a:p>
      </dgm:t>
    </dgm:pt>
    <dgm:pt modelId="{6F66B36E-FE25-44AD-94B7-FD8EF014B186}">
      <dgm:prSet/>
      <dgm:spPr/>
      <dgm:t>
        <a:bodyPr/>
        <a:lstStyle/>
        <a:p>
          <a:r>
            <a:rPr lang="en-US"/>
            <a:t>Regularly employed</a:t>
          </a:r>
        </a:p>
      </dgm:t>
    </dgm:pt>
    <dgm:pt modelId="{A13C08B2-E689-430F-B8B6-75173D3A3A28}" cxnId="{4DD99E06-12C3-4E70-849C-1445679BBDC9}" type="parTrans">
      <dgm:prSet/>
      <dgm:spPr/>
      <dgm:t>
        <a:bodyPr/>
        <a:lstStyle/>
        <a:p>
          <a:endParaRPr lang="en-US"/>
        </a:p>
      </dgm:t>
    </dgm:pt>
    <dgm:pt modelId="{CCBE2145-AFA0-4540-B186-903AA700B2E2}" cxnId="{4DD99E06-12C3-4E70-849C-1445679BBDC9}" type="sibTrans">
      <dgm:prSet/>
      <dgm:spPr/>
      <dgm:t>
        <a:bodyPr/>
        <a:lstStyle/>
        <a:p>
          <a:endParaRPr lang="en-US"/>
        </a:p>
      </dgm:t>
    </dgm:pt>
    <dgm:pt modelId="{E33F5F47-6C18-44FC-953B-42AA604E749D}" type="pres">
      <dgm:prSet presAssocID="{F9B86CCB-5DBA-494B-A86C-002567379053}" presName="linear" presStyleCnt="0">
        <dgm:presLayoutVars>
          <dgm:animLvl val="lvl"/>
          <dgm:resizeHandles val="exact"/>
        </dgm:presLayoutVars>
      </dgm:prSet>
      <dgm:spPr/>
    </dgm:pt>
    <dgm:pt modelId="{475A010C-223E-4157-8BE6-3F12AC04DFFF}" type="pres">
      <dgm:prSet presAssocID="{A175BAF6-CE11-433E-BA8B-3F47172B8ABA}" presName="parentText" presStyleLbl="node1" presStyleIdx="0" presStyleCnt="4">
        <dgm:presLayoutVars>
          <dgm:chMax val="0"/>
          <dgm:bulletEnabled val="1"/>
        </dgm:presLayoutVars>
      </dgm:prSet>
      <dgm:spPr/>
    </dgm:pt>
    <dgm:pt modelId="{DE581303-5F5C-4CFF-8682-15709608CE7A}" type="pres">
      <dgm:prSet presAssocID="{A9FD6890-A4B6-45C1-8950-55BBD08E1A83}" presName="spacer" presStyleCnt="0"/>
      <dgm:spPr/>
    </dgm:pt>
    <dgm:pt modelId="{6C497161-5AB3-43F6-A978-24A00CC35AAE}" type="pres">
      <dgm:prSet presAssocID="{40DF3C21-FC39-471B-8D8E-A66796E03ADA}" presName="parentText" presStyleLbl="node1" presStyleIdx="1" presStyleCnt="4">
        <dgm:presLayoutVars>
          <dgm:chMax val="0"/>
          <dgm:bulletEnabled val="1"/>
        </dgm:presLayoutVars>
      </dgm:prSet>
      <dgm:spPr/>
    </dgm:pt>
    <dgm:pt modelId="{664E56EF-71C8-40ED-B1A7-6BDF312659D7}" type="pres">
      <dgm:prSet presAssocID="{BB37183B-9582-4996-9701-8BAF6263F9F0}" presName="spacer" presStyleCnt="0"/>
      <dgm:spPr/>
    </dgm:pt>
    <dgm:pt modelId="{1FF2C007-67F9-4BA1-BB36-C869FD10DFC2}" type="pres">
      <dgm:prSet presAssocID="{4FBF4B26-43AE-4DC7-AB8F-E78D03D9F8AE}" presName="parentText" presStyleLbl="node1" presStyleIdx="2" presStyleCnt="4">
        <dgm:presLayoutVars>
          <dgm:chMax val="0"/>
          <dgm:bulletEnabled val="1"/>
        </dgm:presLayoutVars>
      </dgm:prSet>
      <dgm:spPr/>
    </dgm:pt>
    <dgm:pt modelId="{49F7DE5E-EA10-4DBC-9679-18F86429E57A}" type="pres">
      <dgm:prSet presAssocID="{901EB633-3037-4343-A4D1-6B6E93993375}" presName="spacer" presStyleCnt="0"/>
      <dgm:spPr/>
    </dgm:pt>
    <dgm:pt modelId="{8D6C292E-14E6-451C-82E9-2532C2152D09}" type="pres">
      <dgm:prSet presAssocID="{6F66B36E-FE25-44AD-94B7-FD8EF014B186}" presName="parentText" presStyleLbl="node1" presStyleIdx="3" presStyleCnt="4">
        <dgm:presLayoutVars>
          <dgm:chMax val="0"/>
          <dgm:bulletEnabled val="1"/>
        </dgm:presLayoutVars>
      </dgm:prSet>
      <dgm:spPr/>
    </dgm:pt>
  </dgm:ptLst>
  <dgm:cxnLst>
    <dgm:cxn modelId="{4DD99E06-12C3-4E70-849C-1445679BBDC9}" srcId="{F9B86CCB-5DBA-494B-A86C-002567379053}" destId="{6F66B36E-FE25-44AD-94B7-FD8EF014B186}" srcOrd="3" destOrd="0" parTransId="{A13C08B2-E689-430F-B8B6-75173D3A3A28}" sibTransId="{CCBE2145-AFA0-4540-B186-903AA700B2E2}"/>
    <dgm:cxn modelId="{81E6471F-7D3D-4864-BAB9-9C8A303C5C7E}" type="presOf" srcId="{40DF3C21-FC39-471B-8D8E-A66796E03ADA}" destId="{6C497161-5AB3-43F6-A978-24A00CC35AAE}" srcOrd="0" destOrd="0" presId="urn:microsoft.com/office/officeart/2005/8/layout/vList2"/>
    <dgm:cxn modelId="{730CB629-C4DE-4149-B1E1-F48152D5AB19}" type="presOf" srcId="{6F66B36E-FE25-44AD-94B7-FD8EF014B186}" destId="{8D6C292E-14E6-451C-82E9-2532C2152D09}" srcOrd="0" destOrd="0" presId="urn:microsoft.com/office/officeart/2005/8/layout/vList2"/>
    <dgm:cxn modelId="{F66AE864-F3DB-4D6D-843C-846105615E3F}" srcId="{F9B86CCB-5DBA-494B-A86C-002567379053}" destId="{40DF3C21-FC39-471B-8D8E-A66796E03ADA}" srcOrd="1" destOrd="0" parTransId="{1F7DD208-7923-4EFE-A8BB-E3723966D540}" sibTransId="{BB37183B-9582-4996-9701-8BAF6263F9F0}"/>
    <dgm:cxn modelId="{A41F8455-0889-410C-BB58-51ABCB17EEEC}" type="presOf" srcId="{4FBF4B26-43AE-4DC7-AB8F-E78D03D9F8AE}" destId="{1FF2C007-67F9-4BA1-BB36-C869FD10DFC2}" srcOrd="0" destOrd="0" presId="urn:microsoft.com/office/officeart/2005/8/layout/vList2"/>
    <dgm:cxn modelId="{4B619E56-B0CA-4DA1-A35B-44C06A725BBF}" srcId="{F9B86CCB-5DBA-494B-A86C-002567379053}" destId="{4FBF4B26-43AE-4DC7-AB8F-E78D03D9F8AE}" srcOrd="2" destOrd="0" parTransId="{B9C7E21B-8E24-4E7D-BD75-BE59AFDBF846}" sibTransId="{901EB633-3037-4343-A4D1-6B6E93993375}"/>
    <dgm:cxn modelId="{1F8FB27A-168B-4AC0-8F14-B06D4382F65C}" type="presOf" srcId="{A175BAF6-CE11-433E-BA8B-3F47172B8ABA}" destId="{475A010C-223E-4157-8BE6-3F12AC04DFFF}" srcOrd="0" destOrd="0" presId="urn:microsoft.com/office/officeart/2005/8/layout/vList2"/>
    <dgm:cxn modelId="{A7AA928B-BAEF-43A3-9126-60AB75A431C5}" type="presOf" srcId="{F9B86CCB-5DBA-494B-A86C-002567379053}" destId="{E33F5F47-6C18-44FC-953B-42AA604E749D}" srcOrd="0" destOrd="0" presId="urn:microsoft.com/office/officeart/2005/8/layout/vList2"/>
    <dgm:cxn modelId="{7DBF19AA-8864-4CF4-87A7-45D3E030A5F0}" srcId="{F9B86CCB-5DBA-494B-A86C-002567379053}" destId="{A175BAF6-CE11-433E-BA8B-3F47172B8ABA}" srcOrd="0" destOrd="0" parTransId="{A1322F63-9FC9-4DA1-BB1C-3A2C3DCD99D3}" sibTransId="{A9FD6890-A4B6-45C1-8950-55BBD08E1A83}"/>
    <dgm:cxn modelId="{9039C8F5-2FB3-4310-8F55-820AC7E0562E}" type="presParOf" srcId="{E33F5F47-6C18-44FC-953B-42AA604E749D}" destId="{475A010C-223E-4157-8BE6-3F12AC04DFFF}" srcOrd="0" destOrd="0" presId="urn:microsoft.com/office/officeart/2005/8/layout/vList2"/>
    <dgm:cxn modelId="{E94EA25C-30C0-44F8-B190-A6568CB8FBB0}" type="presParOf" srcId="{E33F5F47-6C18-44FC-953B-42AA604E749D}" destId="{DE581303-5F5C-4CFF-8682-15709608CE7A}" srcOrd="1" destOrd="0" presId="urn:microsoft.com/office/officeart/2005/8/layout/vList2"/>
    <dgm:cxn modelId="{647602C1-83F5-4689-A62C-FD4E4F3DF9CA}" type="presParOf" srcId="{E33F5F47-6C18-44FC-953B-42AA604E749D}" destId="{6C497161-5AB3-43F6-A978-24A00CC35AAE}" srcOrd="2" destOrd="0" presId="urn:microsoft.com/office/officeart/2005/8/layout/vList2"/>
    <dgm:cxn modelId="{A59B7CD2-B40F-40F2-82ED-3B7B48532533}" type="presParOf" srcId="{E33F5F47-6C18-44FC-953B-42AA604E749D}" destId="{664E56EF-71C8-40ED-B1A7-6BDF312659D7}" srcOrd="3" destOrd="0" presId="urn:microsoft.com/office/officeart/2005/8/layout/vList2"/>
    <dgm:cxn modelId="{1609CB20-9575-48F5-A7BA-626CB86DB916}" type="presParOf" srcId="{E33F5F47-6C18-44FC-953B-42AA604E749D}" destId="{1FF2C007-67F9-4BA1-BB36-C869FD10DFC2}" srcOrd="4" destOrd="0" presId="urn:microsoft.com/office/officeart/2005/8/layout/vList2"/>
    <dgm:cxn modelId="{28FC0862-3C05-4015-9B2D-2574DFE48F16}" type="presParOf" srcId="{E33F5F47-6C18-44FC-953B-42AA604E749D}" destId="{49F7DE5E-EA10-4DBC-9679-18F86429E57A}" srcOrd="5" destOrd="0" presId="urn:microsoft.com/office/officeart/2005/8/layout/vList2"/>
    <dgm:cxn modelId="{A05919B5-8FDE-4A77-A3AC-308618EAEA60}" type="presParOf" srcId="{E33F5F47-6C18-44FC-953B-42AA604E749D}" destId="{8D6C292E-14E6-451C-82E9-2532C2152D09}" srcOrd="6"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757877-64F6-4776-8A3A-FCBF3715FE0A}" type="doc">
      <dgm:prSet loTypeId="urn:microsoft.com/office/officeart/2016/7/layout/RoundedRectangleTimeline" loCatId="process" qsTypeId="urn:microsoft.com/office/officeart/2005/8/quickstyle/simple1" qsCatId="simple" csTypeId="urn:microsoft.com/office/officeart/2005/8/colors/colorful5" csCatId="colorful" phldr="1"/>
      <dgm:spPr/>
      <dgm:t>
        <a:bodyPr/>
        <a:lstStyle/>
        <a:p>
          <a:endParaRPr lang="en-US"/>
        </a:p>
      </dgm:t>
    </dgm:pt>
    <dgm:pt modelId="{D63A6903-48C4-44C0-B48F-1D7044093601}">
      <dgm:prSet/>
      <dgm:spPr/>
      <dgm:t>
        <a:bodyPr/>
        <a:lstStyle/>
        <a:p>
          <a:r>
            <a:rPr lang="en-US"/>
            <a:t>1961</a:t>
          </a:r>
        </a:p>
      </dgm:t>
    </dgm:pt>
    <dgm:pt modelId="{BD0265AC-2B62-462C-A71C-5B787BE3A7AD}" cxnId="{35E87C25-9492-431E-9901-6111E0CCAD40}" type="parTrans">
      <dgm:prSet/>
      <dgm:spPr/>
      <dgm:t>
        <a:bodyPr/>
        <a:lstStyle/>
        <a:p>
          <a:endParaRPr lang="en-US"/>
        </a:p>
      </dgm:t>
    </dgm:pt>
    <dgm:pt modelId="{D5677C2A-D8BE-4B75-986E-CD94CFD0E930}" cxnId="{35E87C25-9492-431E-9901-6111E0CCAD40}" type="sibTrans">
      <dgm:prSet/>
      <dgm:spPr/>
      <dgm:t>
        <a:bodyPr/>
        <a:lstStyle/>
        <a:p>
          <a:endParaRPr lang="en-US"/>
        </a:p>
      </dgm:t>
    </dgm:pt>
    <dgm:pt modelId="{D0459EBF-497F-4CCD-9DCB-F17BBBEF301A}">
      <dgm:prSet/>
      <dgm:spPr/>
      <dgm:t>
        <a:bodyPr/>
        <a:lstStyle/>
        <a:p>
          <a:r>
            <a:rPr lang="en-US"/>
            <a:t>Sec 145(3) of Income-tax Act 1961 </a:t>
          </a:r>
        </a:p>
      </dgm:t>
    </dgm:pt>
    <dgm:pt modelId="{E2EA73DF-FCFA-4FFA-AC6E-0B4014146056}" cxnId="{81DF4D85-C29E-4DB2-A75E-406784D61A2E}" type="parTrans">
      <dgm:prSet/>
      <dgm:spPr/>
      <dgm:t>
        <a:bodyPr/>
        <a:lstStyle/>
        <a:p>
          <a:endParaRPr lang="en-US"/>
        </a:p>
      </dgm:t>
    </dgm:pt>
    <dgm:pt modelId="{95660794-9316-4ED8-B650-6F8D9AA144B7}" cxnId="{81DF4D85-C29E-4DB2-A75E-406784D61A2E}" type="sibTrans">
      <dgm:prSet/>
      <dgm:spPr/>
      <dgm:t>
        <a:bodyPr/>
        <a:lstStyle/>
        <a:p>
          <a:endParaRPr lang="en-US"/>
        </a:p>
      </dgm:t>
    </dgm:pt>
    <dgm:pt modelId="{D5A873E3-5980-46F8-806D-9CE179787BC1}">
      <dgm:prSet/>
      <dgm:spPr/>
      <dgm:t>
        <a:bodyPr/>
        <a:lstStyle/>
        <a:p>
          <a:r>
            <a:rPr lang="en-US"/>
            <a:t>2025</a:t>
          </a:r>
        </a:p>
      </dgm:t>
    </dgm:pt>
    <dgm:pt modelId="{1AD2842F-F698-4E12-AB2F-EAA10B60CB33}" cxnId="{24CF3604-3911-428F-A83F-97B550F731FB}" type="parTrans">
      <dgm:prSet/>
      <dgm:spPr/>
      <dgm:t>
        <a:bodyPr/>
        <a:lstStyle/>
        <a:p>
          <a:endParaRPr lang="en-US"/>
        </a:p>
      </dgm:t>
    </dgm:pt>
    <dgm:pt modelId="{BA449885-DC78-4BA3-AD7C-8EAF31D16D4E}" cxnId="{24CF3604-3911-428F-A83F-97B550F731FB}" type="sibTrans">
      <dgm:prSet/>
      <dgm:spPr/>
      <dgm:t>
        <a:bodyPr/>
        <a:lstStyle/>
        <a:p>
          <a:endParaRPr lang="en-US"/>
        </a:p>
      </dgm:t>
    </dgm:pt>
    <dgm:pt modelId="{7251D10E-9B3C-4D07-9D67-C40152ECA930}">
      <dgm:prSet/>
      <dgm:spPr/>
      <dgm:t>
        <a:bodyPr/>
        <a:lstStyle/>
        <a:p>
          <a:r>
            <a:rPr lang="en-US"/>
            <a:t>Sec 276 (2) of the 2025 Act</a:t>
          </a:r>
        </a:p>
      </dgm:t>
    </dgm:pt>
    <dgm:pt modelId="{9EBAAB06-BBD6-45A3-87B7-FF29BFB7D900}" cxnId="{4B2FF479-15E2-4BA2-A32D-ED253C574AC9}" type="parTrans">
      <dgm:prSet/>
      <dgm:spPr/>
      <dgm:t>
        <a:bodyPr/>
        <a:lstStyle/>
        <a:p>
          <a:endParaRPr lang="en-US"/>
        </a:p>
      </dgm:t>
    </dgm:pt>
    <dgm:pt modelId="{1CF0CD1B-D272-42E8-8F04-4E7566B59C9B}" cxnId="{4B2FF479-15E2-4BA2-A32D-ED253C574AC9}" type="sibTrans">
      <dgm:prSet/>
      <dgm:spPr/>
      <dgm:t>
        <a:bodyPr/>
        <a:lstStyle/>
        <a:p>
          <a:endParaRPr lang="en-US"/>
        </a:p>
      </dgm:t>
    </dgm:pt>
    <dgm:pt modelId="{ACCA6598-A585-4AF5-AB90-ACC4BA0CA62A}" type="pres">
      <dgm:prSet presAssocID="{5A757877-64F6-4776-8A3A-FCBF3715FE0A}" presName="Name0" presStyleCnt="0">
        <dgm:presLayoutVars>
          <dgm:chMax/>
          <dgm:chPref/>
          <dgm:animLvl val="lvl"/>
        </dgm:presLayoutVars>
      </dgm:prSet>
      <dgm:spPr/>
    </dgm:pt>
    <dgm:pt modelId="{98D2F371-046F-4AAA-9C2E-E698A76206C7}" type="pres">
      <dgm:prSet presAssocID="{D63A6903-48C4-44C0-B48F-1D7044093601}" presName="composite" presStyleCnt="0"/>
      <dgm:spPr/>
    </dgm:pt>
    <dgm:pt modelId="{503CC263-4FCF-4888-B1DC-2BB445E9F4E0}" type="pres">
      <dgm:prSet presAssocID="{D63A6903-48C4-44C0-B48F-1D7044093601}" presName="parent" presStyleLbl="alignNode1" presStyleIdx="0" presStyleCnt="2">
        <dgm:presLayoutVars>
          <dgm:chMax val="1"/>
          <dgm:chPref val="1"/>
          <dgm:bulletEnabled val="1"/>
        </dgm:presLayoutVars>
      </dgm:prSet>
      <dgm:spPr/>
    </dgm:pt>
    <dgm:pt modelId="{F5EA38F4-47B8-4671-9F25-E383848FDF02}" type="pres">
      <dgm:prSet presAssocID="{D63A6903-48C4-44C0-B48F-1D7044093601}" presName="Childtext" presStyleLbl="revTx" presStyleIdx="0" presStyleCnt="2">
        <dgm:presLayoutVars>
          <dgm:bulletEnabled val="1"/>
        </dgm:presLayoutVars>
      </dgm:prSet>
      <dgm:spPr/>
    </dgm:pt>
    <dgm:pt modelId="{486BCBFC-3803-462A-AE1E-E4BAD787FF01}" type="pres">
      <dgm:prSet presAssocID="{D63A6903-48C4-44C0-B48F-1D7044093601}" presName="ConnectLine" presStyleLbl="sibTrans1D1" presStyleIdx="0" presStyleCnt="2"/>
      <dgm:spPr>
        <a:noFill/>
        <a:ln w="12700" cap="flat" cmpd="sng" algn="ctr">
          <a:solidFill>
            <a:schemeClr val="accent5">
              <a:hueOff val="0"/>
              <a:satOff val="0"/>
              <a:lumOff val="0"/>
              <a:alphaOff val="0"/>
            </a:schemeClr>
          </a:solidFill>
          <a:prstDash val="dash"/>
          <a:miter lim="800000"/>
        </a:ln>
        <a:effectLst/>
      </dgm:spPr>
    </dgm:pt>
    <dgm:pt modelId="{D8B266F0-F44E-473F-B960-2DC7AFA88D65}" type="pres">
      <dgm:prSet presAssocID="{D63A6903-48C4-44C0-B48F-1D7044093601}" presName="ConnectLineEnd" presStyleLbl="lnNode1" presStyleIdx="0" presStyleCnt="2"/>
      <dgm:spPr/>
    </dgm:pt>
    <dgm:pt modelId="{FD6BA0A2-E31C-4E58-A511-6C9F7F47A962}" type="pres">
      <dgm:prSet presAssocID="{D63A6903-48C4-44C0-B48F-1D7044093601}" presName="EmptyPane" presStyleCnt="0"/>
      <dgm:spPr/>
    </dgm:pt>
    <dgm:pt modelId="{4A91A4B0-61D5-415F-AE07-25C25C81989A}" type="pres">
      <dgm:prSet presAssocID="{D5677C2A-D8BE-4B75-986E-CD94CFD0E930}" presName="spaceBetweenRectangles" presStyleCnt="0"/>
      <dgm:spPr/>
    </dgm:pt>
    <dgm:pt modelId="{6E307375-833E-461E-BE71-E3B3531DCEDF}" type="pres">
      <dgm:prSet presAssocID="{D5A873E3-5980-46F8-806D-9CE179787BC1}" presName="composite" presStyleCnt="0"/>
      <dgm:spPr/>
    </dgm:pt>
    <dgm:pt modelId="{47830FE5-7504-4350-9DDF-C97925E098BE}" type="pres">
      <dgm:prSet presAssocID="{D5A873E3-5980-46F8-806D-9CE179787BC1}" presName="parent" presStyleLbl="alignNode1" presStyleIdx="1" presStyleCnt="2">
        <dgm:presLayoutVars>
          <dgm:chMax val="1"/>
          <dgm:chPref val="1"/>
          <dgm:bulletEnabled val="1"/>
        </dgm:presLayoutVars>
      </dgm:prSet>
      <dgm:spPr/>
    </dgm:pt>
    <dgm:pt modelId="{6D1D5560-5AF9-4456-B22D-EFF08F9FA584}" type="pres">
      <dgm:prSet presAssocID="{D5A873E3-5980-46F8-806D-9CE179787BC1}" presName="Childtext" presStyleLbl="revTx" presStyleIdx="1" presStyleCnt="2">
        <dgm:presLayoutVars>
          <dgm:bulletEnabled val="1"/>
        </dgm:presLayoutVars>
      </dgm:prSet>
      <dgm:spPr/>
    </dgm:pt>
    <dgm:pt modelId="{766E80D2-E5E5-4BFF-A63E-9487DED0CED4}" type="pres">
      <dgm:prSet presAssocID="{D5A873E3-5980-46F8-806D-9CE179787BC1}" presName="ConnectLine" presStyleLbl="sibTrans1D1" presStyleIdx="1" presStyleCnt="2"/>
      <dgm:spPr>
        <a:noFill/>
        <a:ln w="12700" cap="flat" cmpd="sng" algn="ctr">
          <a:solidFill>
            <a:schemeClr val="accent5">
              <a:hueOff val="-12152150"/>
              <a:satOff val="-825"/>
              <a:lumOff val="1961"/>
              <a:alphaOff val="0"/>
            </a:schemeClr>
          </a:solidFill>
          <a:prstDash val="dash"/>
          <a:miter lim="800000"/>
        </a:ln>
        <a:effectLst/>
      </dgm:spPr>
    </dgm:pt>
    <dgm:pt modelId="{1ECA8D25-CA27-4629-894E-CEC1682C1400}" type="pres">
      <dgm:prSet presAssocID="{D5A873E3-5980-46F8-806D-9CE179787BC1}" presName="ConnectLineEnd" presStyleLbl="lnNode1" presStyleIdx="1" presStyleCnt="2"/>
      <dgm:spPr/>
    </dgm:pt>
    <dgm:pt modelId="{FD31DF6D-4589-4D96-BFA2-3DF1C919FE5D}" type="pres">
      <dgm:prSet presAssocID="{D5A873E3-5980-46F8-806D-9CE179787BC1}" presName="EmptyPane" presStyleCnt="0"/>
      <dgm:spPr/>
    </dgm:pt>
  </dgm:ptLst>
  <dgm:cxnLst>
    <dgm:cxn modelId="{24CF3604-3911-428F-A83F-97B550F731FB}" srcId="{5A757877-64F6-4776-8A3A-FCBF3715FE0A}" destId="{D5A873E3-5980-46F8-806D-9CE179787BC1}" srcOrd="1" destOrd="0" parTransId="{1AD2842F-F698-4E12-AB2F-EAA10B60CB33}" sibTransId="{BA449885-DC78-4BA3-AD7C-8EAF31D16D4E}"/>
    <dgm:cxn modelId="{35E87C25-9492-431E-9901-6111E0CCAD40}" srcId="{5A757877-64F6-4776-8A3A-FCBF3715FE0A}" destId="{D63A6903-48C4-44C0-B48F-1D7044093601}" srcOrd="0" destOrd="0" parTransId="{BD0265AC-2B62-462C-A71C-5B787BE3A7AD}" sibTransId="{D5677C2A-D8BE-4B75-986E-CD94CFD0E930}"/>
    <dgm:cxn modelId="{DAC94C27-0BE5-4FC8-869D-FCC8DF54AC4B}" type="presOf" srcId="{5A757877-64F6-4776-8A3A-FCBF3715FE0A}" destId="{ACCA6598-A585-4AF5-AB90-ACC4BA0CA62A}" srcOrd="0" destOrd="0" presId="urn:microsoft.com/office/officeart/2016/7/layout/RoundedRectangleTimeline"/>
    <dgm:cxn modelId="{EB464151-1765-4F1A-B082-68A47092AE3D}" type="presOf" srcId="{7251D10E-9B3C-4D07-9D67-C40152ECA930}" destId="{6D1D5560-5AF9-4456-B22D-EFF08F9FA584}" srcOrd="0" destOrd="0" presId="urn:microsoft.com/office/officeart/2016/7/layout/RoundedRectangleTimeline"/>
    <dgm:cxn modelId="{4B2FF479-15E2-4BA2-A32D-ED253C574AC9}" srcId="{D5A873E3-5980-46F8-806D-9CE179787BC1}" destId="{7251D10E-9B3C-4D07-9D67-C40152ECA930}" srcOrd="0" destOrd="0" parTransId="{9EBAAB06-BBD6-45A3-87B7-FF29BFB7D900}" sibTransId="{1CF0CD1B-D272-42E8-8F04-4E7566B59C9B}"/>
    <dgm:cxn modelId="{81DF4D85-C29E-4DB2-A75E-406784D61A2E}" srcId="{D63A6903-48C4-44C0-B48F-1D7044093601}" destId="{D0459EBF-497F-4CCD-9DCB-F17BBBEF301A}" srcOrd="0" destOrd="0" parTransId="{E2EA73DF-FCFA-4FFA-AC6E-0B4014146056}" sibTransId="{95660794-9316-4ED8-B650-6F8D9AA144B7}"/>
    <dgm:cxn modelId="{086A35A6-CDAB-4BCE-8F8B-291222C3971C}" type="presOf" srcId="{D63A6903-48C4-44C0-B48F-1D7044093601}" destId="{503CC263-4FCF-4888-B1DC-2BB445E9F4E0}" srcOrd="0" destOrd="0" presId="urn:microsoft.com/office/officeart/2016/7/layout/RoundedRectangleTimeline"/>
    <dgm:cxn modelId="{1F267BC0-24DE-44EE-B89F-7B65F5D4F37F}" type="presOf" srcId="{D5A873E3-5980-46F8-806D-9CE179787BC1}" destId="{47830FE5-7504-4350-9DDF-C97925E098BE}" srcOrd="0" destOrd="0" presId="urn:microsoft.com/office/officeart/2016/7/layout/RoundedRectangleTimeline"/>
    <dgm:cxn modelId="{B79CBDFD-B26A-4F49-AF5D-C4CF307CBD7E}" type="presOf" srcId="{D0459EBF-497F-4CCD-9DCB-F17BBBEF301A}" destId="{F5EA38F4-47B8-4671-9F25-E383848FDF02}" srcOrd="0" destOrd="0" presId="urn:microsoft.com/office/officeart/2016/7/layout/RoundedRectangleTimeline"/>
    <dgm:cxn modelId="{D4742EAA-4DB4-4A0D-923A-2DFB9CF3E161}" type="presParOf" srcId="{ACCA6598-A585-4AF5-AB90-ACC4BA0CA62A}" destId="{98D2F371-046F-4AAA-9C2E-E698A76206C7}" srcOrd="0" destOrd="0" presId="urn:microsoft.com/office/officeart/2016/7/layout/RoundedRectangleTimeline"/>
    <dgm:cxn modelId="{9E032A3A-CD65-4D4A-B289-51F877410F3A}" type="presParOf" srcId="{98D2F371-046F-4AAA-9C2E-E698A76206C7}" destId="{503CC263-4FCF-4888-B1DC-2BB445E9F4E0}" srcOrd="0" destOrd="0" presId="urn:microsoft.com/office/officeart/2016/7/layout/RoundedRectangleTimeline"/>
    <dgm:cxn modelId="{03E4F0FE-C33B-4FB7-A55D-63A8573B2B4A}" type="presParOf" srcId="{98D2F371-046F-4AAA-9C2E-E698A76206C7}" destId="{F5EA38F4-47B8-4671-9F25-E383848FDF02}" srcOrd="1" destOrd="0" presId="urn:microsoft.com/office/officeart/2016/7/layout/RoundedRectangleTimeline"/>
    <dgm:cxn modelId="{0A41E7FC-2336-4B20-9E19-FB1337450AB9}" type="presParOf" srcId="{98D2F371-046F-4AAA-9C2E-E698A76206C7}" destId="{486BCBFC-3803-462A-AE1E-E4BAD787FF01}" srcOrd="2" destOrd="0" presId="urn:microsoft.com/office/officeart/2016/7/layout/RoundedRectangleTimeline"/>
    <dgm:cxn modelId="{5E0A2538-AC8A-4516-B472-E78F40EE0C62}" type="presParOf" srcId="{98D2F371-046F-4AAA-9C2E-E698A76206C7}" destId="{D8B266F0-F44E-473F-B960-2DC7AFA88D65}" srcOrd="3" destOrd="0" presId="urn:microsoft.com/office/officeart/2016/7/layout/RoundedRectangleTimeline"/>
    <dgm:cxn modelId="{22FF8A94-65F4-43B8-89CB-CE677D9785A4}" type="presParOf" srcId="{98D2F371-046F-4AAA-9C2E-E698A76206C7}" destId="{FD6BA0A2-E31C-4E58-A511-6C9F7F47A962}" srcOrd="4" destOrd="0" presId="urn:microsoft.com/office/officeart/2016/7/layout/RoundedRectangleTimeline"/>
    <dgm:cxn modelId="{584E6959-6321-4CCD-A5B3-06E253C79B3B}" type="presParOf" srcId="{ACCA6598-A585-4AF5-AB90-ACC4BA0CA62A}" destId="{4A91A4B0-61D5-415F-AE07-25C25C81989A}" srcOrd="1" destOrd="0" presId="urn:microsoft.com/office/officeart/2016/7/layout/RoundedRectangleTimeline"/>
    <dgm:cxn modelId="{901E3BDA-7288-4D88-B50F-4B05F0F7DFF3}" type="presParOf" srcId="{ACCA6598-A585-4AF5-AB90-ACC4BA0CA62A}" destId="{6E307375-833E-461E-BE71-E3B3531DCEDF}" srcOrd="2" destOrd="0" presId="urn:microsoft.com/office/officeart/2016/7/layout/RoundedRectangleTimeline"/>
    <dgm:cxn modelId="{F6D493B2-BF88-42C7-A5D5-966F021D4CFA}" type="presParOf" srcId="{6E307375-833E-461E-BE71-E3B3531DCEDF}" destId="{47830FE5-7504-4350-9DDF-C97925E098BE}" srcOrd="0" destOrd="0" presId="urn:microsoft.com/office/officeart/2016/7/layout/RoundedRectangleTimeline"/>
    <dgm:cxn modelId="{0D1485F3-2E92-4534-AA8D-0F18DF297165}" type="presParOf" srcId="{6E307375-833E-461E-BE71-E3B3531DCEDF}" destId="{6D1D5560-5AF9-4456-B22D-EFF08F9FA584}" srcOrd="1" destOrd="0" presId="urn:microsoft.com/office/officeart/2016/7/layout/RoundedRectangleTimeline"/>
    <dgm:cxn modelId="{3EF401D3-12DD-4C9A-A14D-D4CA3F353A01}" type="presParOf" srcId="{6E307375-833E-461E-BE71-E3B3531DCEDF}" destId="{766E80D2-E5E5-4BFF-A63E-9487DED0CED4}" srcOrd="2" destOrd="0" presId="urn:microsoft.com/office/officeart/2016/7/layout/RoundedRectangleTimeline"/>
    <dgm:cxn modelId="{DB9F3635-F60F-4BF0-8858-AC6C0B9AC554}" type="presParOf" srcId="{6E307375-833E-461E-BE71-E3B3531DCEDF}" destId="{1ECA8D25-CA27-4629-894E-CEC1682C1400}" srcOrd="3" destOrd="0" presId="urn:microsoft.com/office/officeart/2016/7/layout/RoundedRectangleTimeline"/>
    <dgm:cxn modelId="{4210D2DB-4F02-4045-B1FC-1235B733C8C5}" type="presParOf" srcId="{6E307375-833E-461E-BE71-E3B3531DCEDF}" destId="{FD31DF6D-4589-4D96-BFA2-3DF1C919FE5D}" srcOrd="4" destOrd="0" presId="urn:microsoft.com/office/officeart/2016/7/layout/RoundedRectangleTimeline"/>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E3C136-AB0F-4667-9789-71048B0645B3}" type="doc">
      <dgm:prSet loTypeId="urn:microsoft.com/office/officeart/2005/8/layout/cycle2" loCatId="cycle" qsTypeId="urn:microsoft.com/office/officeart/2005/8/quickstyle/simple4" qsCatId="simple" csTypeId="urn:microsoft.com/office/officeart/2005/8/colors/accent4_2" csCatId="accent4"/>
      <dgm:spPr/>
      <dgm:t>
        <a:bodyPr/>
        <a:lstStyle/>
        <a:p>
          <a:endParaRPr lang="en-US"/>
        </a:p>
      </dgm:t>
    </dgm:pt>
    <dgm:pt modelId="{4F5797BB-5718-4436-8C29-D397801E3E4B}">
      <dgm:prSet/>
      <dgm:spPr/>
      <dgm:t>
        <a:bodyPr/>
        <a:lstStyle/>
        <a:p>
          <a:r>
            <a:rPr lang="en-IN"/>
            <a:t>Essential Characteristics:</a:t>
          </a:r>
          <a:endParaRPr lang="en-US"/>
        </a:p>
      </dgm:t>
    </dgm:pt>
    <dgm:pt modelId="{E800E636-03CA-4F5A-8A48-0F6DD3BD3587}" cxnId="{5E482F56-80D7-48A7-B283-634FBD7BC399}" type="parTrans">
      <dgm:prSet/>
      <dgm:spPr/>
      <dgm:t>
        <a:bodyPr/>
        <a:lstStyle/>
        <a:p>
          <a:endParaRPr lang="en-US"/>
        </a:p>
      </dgm:t>
    </dgm:pt>
    <dgm:pt modelId="{0C81BBB9-47A6-4EB4-96BC-BD609013025F}" cxnId="{5E482F56-80D7-48A7-B283-634FBD7BC399}" type="sibTrans">
      <dgm:prSet/>
      <dgm:spPr/>
      <dgm:t>
        <a:bodyPr/>
        <a:lstStyle/>
        <a:p>
          <a:endParaRPr lang="en-US"/>
        </a:p>
      </dgm:t>
    </dgm:pt>
    <dgm:pt modelId="{7496D7EE-1C4A-4603-AB26-AAA941C010AC}">
      <dgm:prSet/>
      <dgm:spPr/>
      <dgm:t>
        <a:bodyPr/>
        <a:lstStyle/>
        <a:p>
          <a:r>
            <a:rPr lang="en-IN"/>
            <a:t>Continuous and systematic exercise of activity</a:t>
          </a:r>
          <a:endParaRPr lang="en-US"/>
        </a:p>
      </dgm:t>
    </dgm:pt>
    <dgm:pt modelId="{1976B6FC-2358-440D-9368-1D2371C70010}" cxnId="{4F0FC934-1A3B-4D28-857D-342678089599}" type="parTrans">
      <dgm:prSet/>
      <dgm:spPr/>
      <dgm:t>
        <a:bodyPr/>
        <a:lstStyle/>
        <a:p>
          <a:endParaRPr lang="en-US"/>
        </a:p>
      </dgm:t>
    </dgm:pt>
    <dgm:pt modelId="{9FB08DA4-1E9A-427F-862F-9697FAD6324D}" cxnId="{4F0FC934-1A3B-4D28-857D-342678089599}" type="sibTrans">
      <dgm:prSet/>
      <dgm:spPr/>
      <dgm:t>
        <a:bodyPr/>
        <a:lstStyle/>
        <a:p>
          <a:endParaRPr lang="en-US"/>
        </a:p>
      </dgm:t>
    </dgm:pt>
    <dgm:pt modelId="{6E4D2648-8CD0-4826-AE05-A3FAD364D031}">
      <dgm:prSet/>
      <dgm:spPr/>
      <dgm:t>
        <a:bodyPr/>
        <a:lstStyle/>
        <a:p>
          <a:r>
            <a:rPr lang="en-IN"/>
            <a:t>Profit motive</a:t>
          </a:r>
          <a:endParaRPr lang="en-US"/>
        </a:p>
      </dgm:t>
    </dgm:pt>
    <dgm:pt modelId="{DA92EEF6-FE9E-4593-9294-06D47359C536}" cxnId="{EF39B604-6667-49AE-BBAF-0EB03D04E0CC}" type="parTrans">
      <dgm:prSet/>
      <dgm:spPr/>
      <dgm:t>
        <a:bodyPr/>
        <a:lstStyle/>
        <a:p>
          <a:endParaRPr lang="en-US"/>
        </a:p>
      </dgm:t>
    </dgm:pt>
    <dgm:pt modelId="{20FB7CEB-0347-4382-A3A1-C05E99A99F6E}" cxnId="{EF39B604-6667-49AE-BBAF-0EB03D04E0CC}" type="sibTrans">
      <dgm:prSet/>
      <dgm:spPr/>
      <dgm:t>
        <a:bodyPr/>
        <a:lstStyle/>
        <a:p>
          <a:endParaRPr lang="en-US"/>
        </a:p>
      </dgm:t>
    </dgm:pt>
    <dgm:pt modelId="{323E6E8D-302E-47CA-B78D-0E79B8D28D26}">
      <dgm:prSet/>
      <dgm:spPr/>
      <dgm:t>
        <a:bodyPr/>
        <a:lstStyle/>
        <a:p>
          <a:r>
            <a:rPr lang="en-IN"/>
            <a:t>Transactions between two persons</a:t>
          </a:r>
          <a:endParaRPr lang="en-US"/>
        </a:p>
      </dgm:t>
    </dgm:pt>
    <dgm:pt modelId="{03ABE7D4-C579-494D-AB8A-86BADBDF0F77}" cxnId="{D3C97D94-3233-4653-BEE6-10D9CC8DAB56}" type="parTrans">
      <dgm:prSet/>
      <dgm:spPr/>
      <dgm:t>
        <a:bodyPr/>
        <a:lstStyle/>
        <a:p>
          <a:endParaRPr lang="en-US"/>
        </a:p>
      </dgm:t>
    </dgm:pt>
    <dgm:pt modelId="{0638B15F-0BCC-4EB3-8146-D3F88A4BB2DF}" cxnId="{D3C97D94-3233-4653-BEE6-10D9CC8DAB56}" type="sibTrans">
      <dgm:prSet/>
      <dgm:spPr/>
      <dgm:t>
        <a:bodyPr/>
        <a:lstStyle/>
        <a:p>
          <a:endParaRPr lang="en-US"/>
        </a:p>
      </dgm:t>
    </dgm:pt>
    <dgm:pt modelId="{72018C90-273D-4872-9D2E-C0AF0C71FAB5}">
      <dgm:prSet/>
      <dgm:spPr/>
      <dgm:t>
        <a:bodyPr/>
        <a:lstStyle/>
        <a:p>
          <a:r>
            <a:rPr lang="en-IN"/>
            <a:t>Involves twin aspects – purchase / manufacture and sale </a:t>
          </a:r>
          <a:endParaRPr lang="en-US"/>
        </a:p>
      </dgm:t>
    </dgm:pt>
    <dgm:pt modelId="{C72C1132-76C3-4BDB-9745-A37F8001EE98}" cxnId="{EEF9EF78-9D92-4F1E-94B6-8193C775A0FF}" type="parTrans">
      <dgm:prSet/>
      <dgm:spPr/>
      <dgm:t>
        <a:bodyPr/>
        <a:lstStyle/>
        <a:p>
          <a:endParaRPr lang="en-US"/>
        </a:p>
      </dgm:t>
    </dgm:pt>
    <dgm:pt modelId="{F80D1304-7D7C-4687-B395-7D2CE6E57A00}" cxnId="{EEF9EF78-9D92-4F1E-94B6-8193C775A0FF}" type="sibTrans">
      <dgm:prSet/>
      <dgm:spPr/>
      <dgm:t>
        <a:bodyPr/>
        <a:lstStyle/>
        <a:p>
          <a:endParaRPr lang="en-US"/>
        </a:p>
      </dgm:t>
    </dgm:pt>
    <dgm:pt modelId="{2A0438C2-6A81-4F8D-B265-3B9F6359A7B0}" type="pres">
      <dgm:prSet presAssocID="{39E3C136-AB0F-4667-9789-71048B0645B3}" presName="cycle" presStyleCnt="0">
        <dgm:presLayoutVars>
          <dgm:dir/>
          <dgm:resizeHandles val="exact"/>
        </dgm:presLayoutVars>
      </dgm:prSet>
      <dgm:spPr/>
    </dgm:pt>
    <dgm:pt modelId="{2D585F4F-CF59-4D57-B01A-0511AB1CBF90}" type="pres">
      <dgm:prSet presAssocID="{4F5797BB-5718-4436-8C29-D397801E3E4B}" presName="node" presStyleLbl="node1" presStyleIdx="0" presStyleCnt="1">
        <dgm:presLayoutVars>
          <dgm:bulletEnabled val="1"/>
        </dgm:presLayoutVars>
      </dgm:prSet>
      <dgm:spPr/>
    </dgm:pt>
  </dgm:ptLst>
  <dgm:cxnLst>
    <dgm:cxn modelId="{EF39B604-6667-49AE-BBAF-0EB03D04E0CC}" srcId="{4F5797BB-5718-4436-8C29-D397801E3E4B}" destId="{6E4D2648-8CD0-4826-AE05-A3FAD364D031}" srcOrd="1" destOrd="0" parTransId="{DA92EEF6-FE9E-4593-9294-06D47359C536}" sibTransId="{20FB7CEB-0347-4382-A3A1-C05E99A99F6E}"/>
    <dgm:cxn modelId="{4F0FC934-1A3B-4D28-857D-342678089599}" srcId="{4F5797BB-5718-4436-8C29-D397801E3E4B}" destId="{7496D7EE-1C4A-4603-AB26-AAA941C010AC}" srcOrd="0" destOrd="0" parTransId="{1976B6FC-2358-440D-9368-1D2371C70010}" sibTransId="{9FB08DA4-1E9A-427F-862F-9697FAD6324D}"/>
    <dgm:cxn modelId="{A86C663B-4FE2-4989-86C2-1CB96722453C}" type="presOf" srcId="{4F5797BB-5718-4436-8C29-D397801E3E4B}" destId="{2D585F4F-CF59-4D57-B01A-0511AB1CBF90}" srcOrd="0" destOrd="0" presId="urn:microsoft.com/office/officeart/2005/8/layout/cycle2"/>
    <dgm:cxn modelId="{CBF2915E-9858-4AD8-86EC-1A7D1D9E87B2}" type="presOf" srcId="{72018C90-273D-4872-9D2E-C0AF0C71FAB5}" destId="{2D585F4F-CF59-4D57-B01A-0511AB1CBF90}" srcOrd="0" destOrd="4" presId="urn:microsoft.com/office/officeart/2005/8/layout/cycle2"/>
    <dgm:cxn modelId="{F86ADC5F-A5CD-4C9E-B4B4-77B488B6FDD0}" type="presOf" srcId="{7496D7EE-1C4A-4603-AB26-AAA941C010AC}" destId="{2D585F4F-CF59-4D57-B01A-0511AB1CBF90}" srcOrd="0" destOrd="1" presId="urn:microsoft.com/office/officeart/2005/8/layout/cycle2"/>
    <dgm:cxn modelId="{5E482F56-80D7-48A7-B283-634FBD7BC399}" srcId="{39E3C136-AB0F-4667-9789-71048B0645B3}" destId="{4F5797BB-5718-4436-8C29-D397801E3E4B}" srcOrd="0" destOrd="0" parTransId="{E800E636-03CA-4F5A-8A48-0F6DD3BD3587}" sibTransId="{0C81BBB9-47A6-4EB4-96BC-BD609013025F}"/>
    <dgm:cxn modelId="{EEF9EF78-9D92-4F1E-94B6-8193C775A0FF}" srcId="{4F5797BB-5718-4436-8C29-D397801E3E4B}" destId="{72018C90-273D-4872-9D2E-C0AF0C71FAB5}" srcOrd="3" destOrd="0" parTransId="{C72C1132-76C3-4BDB-9745-A37F8001EE98}" sibTransId="{F80D1304-7D7C-4687-B395-7D2CE6E57A00}"/>
    <dgm:cxn modelId="{A080DB59-9370-472B-A26E-00F30B14E36D}" type="presOf" srcId="{6E4D2648-8CD0-4826-AE05-A3FAD364D031}" destId="{2D585F4F-CF59-4D57-B01A-0511AB1CBF90}" srcOrd="0" destOrd="2" presId="urn:microsoft.com/office/officeart/2005/8/layout/cycle2"/>
    <dgm:cxn modelId="{D3C97D94-3233-4653-BEE6-10D9CC8DAB56}" srcId="{4F5797BB-5718-4436-8C29-D397801E3E4B}" destId="{323E6E8D-302E-47CA-B78D-0E79B8D28D26}" srcOrd="2" destOrd="0" parTransId="{03ABE7D4-C579-494D-AB8A-86BADBDF0F77}" sibTransId="{0638B15F-0BCC-4EB3-8146-D3F88A4BB2DF}"/>
    <dgm:cxn modelId="{4B86A29E-9284-40D0-9C88-C72F7056CE6F}" type="presOf" srcId="{39E3C136-AB0F-4667-9789-71048B0645B3}" destId="{2A0438C2-6A81-4F8D-B265-3B9F6359A7B0}" srcOrd="0" destOrd="0" presId="urn:microsoft.com/office/officeart/2005/8/layout/cycle2"/>
    <dgm:cxn modelId="{1EB9C3E5-200F-4DEA-A85C-AC325DF85963}" type="presOf" srcId="{323E6E8D-302E-47CA-B78D-0E79B8D28D26}" destId="{2D585F4F-CF59-4D57-B01A-0511AB1CBF90}" srcOrd="0" destOrd="3" presId="urn:microsoft.com/office/officeart/2005/8/layout/cycle2"/>
    <dgm:cxn modelId="{3891C96D-7F54-4531-B8B2-2E4DFD9C2159}" type="presParOf" srcId="{2A0438C2-6A81-4F8D-B265-3B9F6359A7B0}" destId="{2D585F4F-CF59-4D57-B01A-0511AB1CBF90}" srcOrd="0"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14390A-AF75-4F8E-B265-33497933D82F}" type="doc">
      <dgm:prSet loTypeId="urn:microsoft.com/office/officeart/2005/8/layout/cycle1" loCatId="cycle" qsTypeId="urn:microsoft.com/office/officeart/2005/8/quickstyle/simple1" qsCatId="simple" csTypeId="urn:microsoft.com/office/officeart/2005/8/colors/colorful5" csCatId="colorful"/>
      <dgm:spPr/>
      <dgm:t>
        <a:bodyPr/>
        <a:lstStyle/>
        <a:p>
          <a:endParaRPr lang="en-US"/>
        </a:p>
      </dgm:t>
    </dgm:pt>
    <dgm:pt modelId="{5D563D85-0454-4475-8078-48C1030DE7D5}">
      <dgm:prSet/>
      <dgm:spPr/>
      <dgm:t>
        <a:bodyPr/>
        <a:lstStyle/>
        <a:p>
          <a:r>
            <a:rPr lang="en-US"/>
            <a:t>Premium paid for:</a:t>
          </a:r>
        </a:p>
      </dgm:t>
    </dgm:pt>
    <dgm:pt modelId="{DCFDBE94-C7D7-4F16-9127-9A4F5DB183B6}" cxnId="{B204D71F-5B1E-4037-89B3-07541BC310E9}" type="parTrans">
      <dgm:prSet/>
      <dgm:spPr/>
      <dgm:t>
        <a:bodyPr/>
        <a:lstStyle/>
        <a:p>
          <a:endParaRPr lang="en-US"/>
        </a:p>
      </dgm:t>
    </dgm:pt>
    <dgm:pt modelId="{A1082D84-E120-44B6-B506-6159746C66F7}" cxnId="{B204D71F-5B1E-4037-89B3-07541BC310E9}" type="sibTrans">
      <dgm:prSet/>
      <dgm:spPr/>
      <dgm:t>
        <a:bodyPr/>
        <a:lstStyle/>
        <a:p>
          <a:endParaRPr lang="en-US"/>
        </a:p>
      </dgm:t>
    </dgm:pt>
    <dgm:pt modelId="{BFC2BA4B-E7F1-4799-94E9-84A83B953490}">
      <dgm:prSet/>
      <dgm:spPr/>
      <dgm:t>
        <a:bodyPr/>
        <a:lstStyle/>
        <a:p>
          <a:r>
            <a:rPr lang="en-US"/>
            <a:t>insurance against risk of damage or destruction of stocks orstores</a:t>
          </a:r>
        </a:p>
      </dgm:t>
    </dgm:pt>
    <dgm:pt modelId="{95FAC9E8-45D0-440F-BB61-0851889830C7}" cxnId="{2C662D72-8739-4C73-B8EB-65EB24FD6AAD}" type="parTrans">
      <dgm:prSet/>
      <dgm:spPr/>
      <dgm:t>
        <a:bodyPr/>
        <a:lstStyle/>
        <a:p>
          <a:endParaRPr lang="en-US"/>
        </a:p>
      </dgm:t>
    </dgm:pt>
    <dgm:pt modelId="{9E539B9E-B4EE-473C-8680-955CAA6B2B65}" cxnId="{2C662D72-8739-4C73-B8EB-65EB24FD6AAD}" type="sibTrans">
      <dgm:prSet/>
      <dgm:spPr/>
      <dgm:t>
        <a:bodyPr/>
        <a:lstStyle/>
        <a:p>
          <a:endParaRPr lang="en-US"/>
        </a:p>
      </dgm:t>
    </dgm:pt>
    <dgm:pt modelId="{C31C12A3-52EF-4AC3-B027-14A997A46C29}">
      <dgm:prSet/>
      <dgm:spPr/>
      <dgm:t>
        <a:bodyPr/>
        <a:lstStyle/>
        <a:p>
          <a:r>
            <a:rPr lang="en-US"/>
            <a:t>...</a:t>
          </a:r>
        </a:p>
      </dgm:t>
    </dgm:pt>
    <dgm:pt modelId="{D79C90F9-F28B-4C64-97E5-9FBEF77E1D99}" cxnId="{703917D3-02FE-4935-8A0E-C1E32737BF63}" type="parTrans">
      <dgm:prSet/>
      <dgm:spPr/>
      <dgm:t>
        <a:bodyPr/>
        <a:lstStyle/>
        <a:p>
          <a:endParaRPr lang="en-US"/>
        </a:p>
      </dgm:t>
    </dgm:pt>
    <dgm:pt modelId="{44B5DF52-34B0-4AC8-AFC5-08C1850E016B}" cxnId="{703917D3-02FE-4935-8A0E-C1E32737BF63}" type="sibTrans">
      <dgm:prSet/>
      <dgm:spPr/>
      <dgm:t>
        <a:bodyPr/>
        <a:lstStyle/>
        <a:p>
          <a:endParaRPr lang="en-US"/>
        </a:p>
      </dgm:t>
    </dgm:pt>
    <dgm:pt modelId="{87207FD8-53F1-468F-9BAF-1CCDEF16BE43}">
      <dgm:prSet/>
      <dgm:spPr/>
      <dgm:t>
        <a:bodyPr/>
        <a:lstStyle/>
        <a:p>
          <a:r>
            <a:rPr lang="en-US"/>
            <a:t>As an employer on health insurance of its employees</a:t>
          </a:r>
        </a:p>
      </dgm:t>
    </dgm:pt>
    <dgm:pt modelId="{3E11F65C-F048-4FF7-8731-85E4F07D9AA9}" cxnId="{65B58461-1132-4533-BF5A-21F6E9A9231E}" type="parTrans">
      <dgm:prSet/>
      <dgm:spPr/>
      <dgm:t>
        <a:bodyPr/>
        <a:lstStyle/>
        <a:p>
          <a:endParaRPr lang="en-US"/>
        </a:p>
      </dgm:t>
    </dgm:pt>
    <dgm:pt modelId="{F2B8391E-7618-41A7-B48B-9E07BF469B2C}" cxnId="{65B58461-1132-4533-BF5A-21F6E9A9231E}" type="sibTrans">
      <dgm:prSet/>
      <dgm:spPr/>
      <dgm:t>
        <a:bodyPr/>
        <a:lstStyle/>
        <a:p>
          <a:endParaRPr lang="en-US"/>
        </a:p>
      </dgm:t>
    </dgm:pt>
    <dgm:pt modelId="{E3B40730-BCB2-4144-BE2C-19AEA40A6056}" type="pres">
      <dgm:prSet presAssocID="{F314390A-AF75-4F8E-B265-33497933D82F}" presName="cycle" presStyleCnt="0">
        <dgm:presLayoutVars>
          <dgm:dir/>
          <dgm:resizeHandles val="exact"/>
        </dgm:presLayoutVars>
      </dgm:prSet>
      <dgm:spPr/>
    </dgm:pt>
    <dgm:pt modelId="{0DED306A-52E2-448F-ABA2-E313D2BB7F8F}" type="pres">
      <dgm:prSet presAssocID="{5D563D85-0454-4475-8078-48C1030DE7D5}" presName="node" presStyleLbl="revTx" presStyleIdx="0" presStyleCnt="1">
        <dgm:presLayoutVars>
          <dgm:bulletEnabled val="1"/>
        </dgm:presLayoutVars>
      </dgm:prSet>
      <dgm:spPr/>
    </dgm:pt>
  </dgm:ptLst>
  <dgm:cxnLst>
    <dgm:cxn modelId="{B204D71F-5B1E-4037-89B3-07541BC310E9}" srcId="{F314390A-AF75-4F8E-B265-33497933D82F}" destId="{5D563D85-0454-4475-8078-48C1030DE7D5}" srcOrd="0" destOrd="0" parTransId="{DCFDBE94-C7D7-4F16-9127-9A4F5DB183B6}" sibTransId="{A1082D84-E120-44B6-B506-6159746C66F7}"/>
    <dgm:cxn modelId="{65B58461-1132-4533-BF5A-21F6E9A9231E}" srcId="{5D563D85-0454-4475-8078-48C1030DE7D5}" destId="{87207FD8-53F1-468F-9BAF-1CCDEF16BE43}" srcOrd="2" destOrd="0" parTransId="{3E11F65C-F048-4FF7-8731-85E4F07D9AA9}" sibTransId="{F2B8391E-7618-41A7-B48B-9E07BF469B2C}"/>
    <dgm:cxn modelId="{BFC52C71-BB67-4A5F-9A65-EED17E68D8C4}" type="presOf" srcId="{BFC2BA4B-E7F1-4799-94E9-84A83B953490}" destId="{0DED306A-52E2-448F-ABA2-E313D2BB7F8F}" srcOrd="0" destOrd="1" presId="urn:microsoft.com/office/officeart/2005/8/layout/cycle1"/>
    <dgm:cxn modelId="{2C662D72-8739-4C73-B8EB-65EB24FD6AAD}" srcId="{5D563D85-0454-4475-8078-48C1030DE7D5}" destId="{BFC2BA4B-E7F1-4799-94E9-84A83B953490}" srcOrd="0" destOrd="0" parTransId="{95FAC9E8-45D0-440F-BB61-0851889830C7}" sibTransId="{9E539B9E-B4EE-473C-8680-955CAA6B2B65}"/>
    <dgm:cxn modelId="{F45D9359-010F-4076-9D46-0F47596AEDEF}" type="presOf" srcId="{87207FD8-53F1-468F-9BAF-1CCDEF16BE43}" destId="{0DED306A-52E2-448F-ABA2-E313D2BB7F8F}" srcOrd="0" destOrd="3" presId="urn:microsoft.com/office/officeart/2005/8/layout/cycle1"/>
    <dgm:cxn modelId="{3567BF79-EC4C-444F-854B-7E8D66AB7DAF}" type="presOf" srcId="{C31C12A3-52EF-4AC3-B027-14A997A46C29}" destId="{0DED306A-52E2-448F-ABA2-E313D2BB7F8F}" srcOrd="0" destOrd="2" presId="urn:microsoft.com/office/officeart/2005/8/layout/cycle1"/>
    <dgm:cxn modelId="{201048B1-4E2D-4B15-9AE0-F3405EB44F92}" type="presOf" srcId="{5D563D85-0454-4475-8078-48C1030DE7D5}" destId="{0DED306A-52E2-448F-ABA2-E313D2BB7F8F}" srcOrd="0" destOrd="0" presId="urn:microsoft.com/office/officeart/2005/8/layout/cycle1"/>
    <dgm:cxn modelId="{703917D3-02FE-4935-8A0E-C1E32737BF63}" srcId="{5D563D85-0454-4475-8078-48C1030DE7D5}" destId="{C31C12A3-52EF-4AC3-B027-14A997A46C29}" srcOrd="1" destOrd="0" parTransId="{D79C90F9-F28B-4C64-97E5-9FBEF77E1D99}" sibTransId="{44B5DF52-34B0-4AC8-AFC5-08C1850E016B}"/>
    <dgm:cxn modelId="{D58A8BFF-3910-40F8-BA52-092AE4FF9284}" type="presOf" srcId="{F314390A-AF75-4F8E-B265-33497933D82F}" destId="{E3B40730-BCB2-4144-BE2C-19AEA40A6056}" srcOrd="0" destOrd="0" presId="urn:microsoft.com/office/officeart/2005/8/layout/cycle1"/>
    <dgm:cxn modelId="{91923D23-E03B-440A-A422-546678866562}" type="presParOf" srcId="{E3B40730-BCB2-4144-BE2C-19AEA40A6056}" destId="{0DED306A-52E2-448F-ABA2-E313D2BB7F8F}" srcOrd="0" destOrd="0" presId="urn:microsoft.com/office/officeart/2005/8/layout/cycle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441B04-7B47-45AF-A248-803CD56832C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347D898-0E38-4932-A428-92D84153F095}">
      <dgm:prSet/>
      <dgm:spPr/>
      <dgm:t>
        <a:bodyPr/>
        <a:lstStyle/>
        <a:p>
          <a:r>
            <a:rPr lang="en-US"/>
            <a:t>Depreciation: No change in rates or eligibility, but all conditions are now explicit sub-sections. “First put to use” for additional depreciation is clarified.</a:t>
          </a:r>
        </a:p>
      </dgm:t>
    </dgm:pt>
    <dgm:pt modelId="{C95075DB-6076-40B9-9DFD-C2056AC1115A}" cxnId="{4646DDFF-3E75-4989-9A05-F73FAD9098CA}" type="parTrans">
      <dgm:prSet/>
      <dgm:spPr/>
      <dgm:t>
        <a:bodyPr/>
        <a:lstStyle/>
        <a:p>
          <a:endParaRPr lang="en-US"/>
        </a:p>
      </dgm:t>
    </dgm:pt>
    <dgm:pt modelId="{D361DF36-ACC6-42B8-A0D9-4D67EF966A21}" cxnId="{4646DDFF-3E75-4989-9A05-F73FAD9098CA}" type="sibTrans">
      <dgm:prSet/>
      <dgm:spPr/>
      <dgm:t>
        <a:bodyPr/>
        <a:lstStyle/>
        <a:p>
          <a:endParaRPr lang="en-US"/>
        </a:p>
      </dgm:t>
    </dgm:pt>
    <dgm:pt modelId="{C80D5473-9ADA-4816-A550-E44AAAE76287}">
      <dgm:prSet/>
      <dgm:spPr/>
      <dgm:t>
        <a:bodyPr/>
        <a:lstStyle/>
        <a:p>
          <a:r>
            <a:rPr lang="en-US"/>
            <a:t>Proportionate depreciation for mixed-use assets: Now directly in Section 33.</a:t>
          </a:r>
        </a:p>
      </dgm:t>
    </dgm:pt>
    <dgm:pt modelId="{AF263DC3-ABD0-4898-8B45-B18A592C6D54}" cxnId="{81D923E5-7D95-4204-9D85-63160D861DF1}" type="parTrans">
      <dgm:prSet/>
      <dgm:spPr/>
      <dgm:t>
        <a:bodyPr/>
        <a:lstStyle/>
        <a:p>
          <a:endParaRPr lang="en-US"/>
        </a:p>
      </dgm:t>
    </dgm:pt>
    <dgm:pt modelId="{C0CD4671-147E-4615-A504-E938B56792AD}" cxnId="{81D923E5-7D95-4204-9D85-63160D861DF1}" type="sibTrans">
      <dgm:prSet/>
      <dgm:spPr/>
      <dgm:t>
        <a:bodyPr/>
        <a:lstStyle/>
        <a:p>
          <a:endParaRPr lang="en-US"/>
        </a:p>
      </dgm:t>
    </dgm:pt>
    <dgm:pt modelId="{D6659232-656D-4920-9C38-89EF8397D59E}" type="pres">
      <dgm:prSet presAssocID="{EF441B04-7B47-45AF-A248-803CD56832C2}" presName="vert0" presStyleCnt="0">
        <dgm:presLayoutVars>
          <dgm:dir/>
          <dgm:animOne val="branch"/>
          <dgm:animLvl val="lvl"/>
        </dgm:presLayoutVars>
      </dgm:prSet>
      <dgm:spPr/>
    </dgm:pt>
    <dgm:pt modelId="{73572214-B48C-4C7F-BA96-49F337E3D47A}" type="pres">
      <dgm:prSet presAssocID="{7347D898-0E38-4932-A428-92D84153F095}" presName="thickLine" presStyleLbl="alignNode1" presStyleIdx="0" presStyleCnt="2"/>
      <dgm:spPr/>
    </dgm:pt>
    <dgm:pt modelId="{2BE5C199-D69C-4A96-B0E8-CB03412098B8}" type="pres">
      <dgm:prSet presAssocID="{7347D898-0E38-4932-A428-92D84153F095}" presName="horz1" presStyleCnt="0"/>
      <dgm:spPr/>
    </dgm:pt>
    <dgm:pt modelId="{8DE516EC-7E83-4E55-BF2B-F0F88ACECC1D}" type="pres">
      <dgm:prSet presAssocID="{7347D898-0E38-4932-A428-92D84153F095}" presName="tx1" presStyleLbl="revTx" presStyleIdx="0" presStyleCnt="2"/>
      <dgm:spPr/>
    </dgm:pt>
    <dgm:pt modelId="{3684A4CD-B75E-449F-918F-D0487D57576C}" type="pres">
      <dgm:prSet presAssocID="{7347D898-0E38-4932-A428-92D84153F095}" presName="vert1" presStyleCnt="0"/>
      <dgm:spPr/>
    </dgm:pt>
    <dgm:pt modelId="{6D237891-7541-457E-B8AC-830504AF560B}" type="pres">
      <dgm:prSet presAssocID="{C80D5473-9ADA-4816-A550-E44AAAE76287}" presName="thickLine" presStyleLbl="alignNode1" presStyleIdx="1" presStyleCnt="2"/>
      <dgm:spPr/>
    </dgm:pt>
    <dgm:pt modelId="{2B07F9CC-076A-4F0B-8C01-9152CCEEE7EF}" type="pres">
      <dgm:prSet presAssocID="{C80D5473-9ADA-4816-A550-E44AAAE76287}" presName="horz1" presStyleCnt="0"/>
      <dgm:spPr/>
    </dgm:pt>
    <dgm:pt modelId="{F0A4E4FD-0283-4148-96ED-B3C22C7AB618}" type="pres">
      <dgm:prSet presAssocID="{C80D5473-9ADA-4816-A550-E44AAAE76287}" presName="tx1" presStyleLbl="revTx" presStyleIdx="1" presStyleCnt="2"/>
      <dgm:spPr/>
    </dgm:pt>
    <dgm:pt modelId="{4EB4A753-82C2-489F-B65C-018EDFEF94BF}" type="pres">
      <dgm:prSet presAssocID="{C80D5473-9ADA-4816-A550-E44AAAE76287}" presName="vert1" presStyleCnt="0"/>
      <dgm:spPr/>
    </dgm:pt>
  </dgm:ptLst>
  <dgm:cxnLst>
    <dgm:cxn modelId="{EC45D156-4DEA-4CE6-8493-1EFBE40FEF47}" type="presOf" srcId="{7347D898-0E38-4932-A428-92D84153F095}" destId="{8DE516EC-7E83-4E55-BF2B-F0F88ACECC1D}" srcOrd="0" destOrd="0" presId="urn:microsoft.com/office/officeart/2008/layout/LinedList"/>
    <dgm:cxn modelId="{4B952F8C-ED0F-43C4-8513-3C1B7E839BE8}" type="presOf" srcId="{EF441B04-7B47-45AF-A248-803CD56832C2}" destId="{D6659232-656D-4920-9C38-89EF8397D59E}" srcOrd="0" destOrd="0" presId="urn:microsoft.com/office/officeart/2008/layout/LinedList"/>
    <dgm:cxn modelId="{4DA43AAE-BF57-49DC-AF76-63E8A15240BD}" type="presOf" srcId="{C80D5473-9ADA-4816-A550-E44AAAE76287}" destId="{F0A4E4FD-0283-4148-96ED-B3C22C7AB618}" srcOrd="0" destOrd="0" presId="urn:microsoft.com/office/officeart/2008/layout/LinedList"/>
    <dgm:cxn modelId="{81D923E5-7D95-4204-9D85-63160D861DF1}" srcId="{EF441B04-7B47-45AF-A248-803CD56832C2}" destId="{C80D5473-9ADA-4816-A550-E44AAAE76287}" srcOrd="1" destOrd="0" parTransId="{AF263DC3-ABD0-4898-8B45-B18A592C6D54}" sibTransId="{C0CD4671-147E-4615-A504-E938B56792AD}"/>
    <dgm:cxn modelId="{4646DDFF-3E75-4989-9A05-F73FAD9098CA}" srcId="{EF441B04-7B47-45AF-A248-803CD56832C2}" destId="{7347D898-0E38-4932-A428-92D84153F095}" srcOrd="0" destOrd="0" parTransId="{C95075DB-6076-40B9-9DFD-C2056AC1115A}" sibTransId="{D361DF36-ACC6-42B8-A0D9-4D67EF966A21}"/>
    <dgm:cxn modelId="{23D1D33F-4A30-499B-91C7-2C6E7FED74D7}" type="presParOf" srcId="{D6659232-656D-4920-9C38-89EF8397D59E}" destId="{73572214-B48C-4C7F-BA96-49F337E3D47A}" srcOrd="0" destOrd="0" presId="urn:microsoft.com/office/officeart/2008/layout/LinedList"/>
    <dgm:cxn modelId="{877E275F-9EA0-4DF3-A6CA-F3D11563A229}" type="presParOf" srcId="{D6659232-656D-4920-9C38-89EF8397D59E}" destId="{2BE5C199-D69C-4A96-B0E8-CB03412098B8}" srcOrd="1" destOrd="0" presId="urn:microsoft.com/office/officeart/2008/layout/LinedList"/>
    <dgm:cxn modelId="{1DEAC83F-0B95-4CFE-B5C9-B2263FC9BC34}" type="presParOf" srcId="{2BE5C199-D69C-4A96-B0E8-CB03412098B8}" destId="{8DE516EC-7E83-4E55-BF2B-F0F88ACECC1D}" srcOrd="0" destOrd="0" presId="urn:microsoft.com/office/officeart/2008/layout/LinedList"/>
    <dgm:cxn modelId="{37073C11-1156-4CB2-9355-A0209D03F12F}" type="presParOf" srcId="{2BE5C199-D69C-4A96-B0E8-CB03412098B8}" destId="{3684A4CD-B75E-449F-918F-D0487D57576C}" srcOrd="1" destOrd="0" presId="urn:microsoft.com/office/officeart/2008/layout/LinedList"/>
    <dgm:cxn modelId="{18F6CC3F-B3EE-4EAB-8AEB-49110E635214}" type="presParOf" srcId="{D6659232-656D-4920-9C38-89EF8397D59E}" destId="{6D237891-7541-457E-B8AC-830504AF560B}" srcOrd="2" destOrd="0" presId="urn:microsoft.com/office/officeart/2008/layout/LinedList"/>
    <dgm:cxn modelId="{075ABFBB-CA82-4763-A547-3EB34533F8C8}" type="presParOf" srcId="{D6659232-656D-4920-9C38-89EF8397D59E}" destId="{2B07F9CC-076A-4F0B-8C01-9152CCEEE7EF}" srcOrd="3" destOrd="0" presId="urn:microsoft.com/office/officeart/2008/layout/LinedList"/>
    <dgm:cxn modelId="{E2DF4BBE-DF8C-4C01-B1B0-F3BD13D5130A}" type="presParOf" srcId="{2B07F9CC-076A-4F0B-8C01-9152CCEEE7EF}" destId="{F0A4E4FD-0283-4148-96ED-B3C22C7AB618}" srcOrd="0" destOrd="0" presId="urn:microsoft.com/office/officeart/2008/layout/LinedList"/>
    <dgm:cxn modelId="{88FE47A7-FAE3-459B-9745-1CCB1F121957}" type="presParOf" srcId="{2B07F9CC-076A-4F0B-8C01-9152CCEEE7EF}" destId="{4EB4A753-82C2-489F-B65C-018EDFEF94BF}"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245265" cy="5589347"/>
        <a:chOff x="0" y="0"/>
        <a:chExt cx="6245265" cy="5589347"/>
      </a:xfrm>
    </dsp:grpSpPr>
    <dsp:sp modelId="{0826ECA7-6955-4A8F-815E-430FBB7B4ABF}">
      <dsp:nvSpPr>
        <dsp:cNvPr id="3" name="Rounded Rectangle 2"/>
        <dsp:cNvSpPr/>
      </dsp:nvSpPr>
      <dsp:spPr bwMode="white">
        <a:xfrm>
          <a:off x="0" y="0"/>
          <a:ext cx="6245265" cy="931558"/>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0"/>
        <a:ext cx="6245265" cy="931558"/>
      </dsp:txXfrm>
    </dsp:sp>
    <dsp:sp modelId="{3D7F4BE2-1488-4CE6-B049-3066B95AE71D}">
      <dsp:nvSpPr>
        <dsp:cNvPr id="4" name="Rectangle 3"/>
        <dsp:cNvSpPr/>
      </dsp:nvSpPr>
      <dsp:spPr bwMode="white">
        <a:xfrm>
          <a:off x="281796" y="209601"/>
          <a:ext cx="512357" cy="512357"/>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5">
            <a:hueOff val="0"/>
            <a:satOff val="0"/>
            <a:lumOff val="0"/>
            <a:alpha val="100000"/>
          </a:schemeClr>
        </a:fillRef>
        <a:effectRef idx="0">
          <a:scrgbClr r="0" g="0" b="0"/>
        </a:effectRef>
        <a:fontRef idx="minor">
          <a:schemeClr val="lt1"/>
        </a:fontRef>
      </dsp:style>
      <dsp:txXfrm>
        <a:off x="281796" y="209601"/>
        <a:ext cx="512357" cy="512357"/>
      </dsp:txXfrm>
    </dsp:sp>
    <dsp:sp modelId="{BBD34B9B-9AFF-491F-BFA4-E837E101B2AF}">
      <dsp:nvSpPr>
        <dsp:cNvPr id="5" name="Rectangle 4"/>
        <dsp:cNvSpPr/>
      </dsp:nvSpPr>
      <dsp:spPr bwMode="white">
        <a:xfrm>
          <a:off x="1075949" y="0"/>
          <a:ext cx="5169316" cy="9315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8589" tIns="98589" rIns="98589" bIns="98589"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n-US">
              <a:solidFill>
                <a:schemeClr val="tx1"/>
              </a:solidFill>
            </a:rPr>
            <a:t>Introduction</a:t>
          </a:r>
          <a:endParaRPr>
            <a:solidFill>
              <a:schemeClr val="tx1"/>
            </a:solidFill>
          </a:endParaRPr>
        </a:p>
      </dsp:txBody>
      <dsp:txXfrm>
        <a:off x="1075949" y="0"/>
        <a:ext cx="5169316" cy="931558"/>
      </dsp:txXfrm>
    </dsp:sp>
    <dsp:sp modelId="{4EEA6DAB-CB35-426F-84FE-5EC7691DDAB4}">
      <dsp:nvSpPr>
        <dsp:cNvPr id="6" name="Rounded Rectangle 5"/>
        <dsp:cNvSpPr/>
      </dsp:nvSpPr>
      <dsp:spPr bwMode="white">
        <a:xfrm>
          <a:off x="0" y="1164447"/>
          <a:ext cx="6245265" cy="931558"/>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1164447"/>
        <a:ext cx="6245265" cy="931558"/>
      </dsp:txXfrm>
    </dsp:sp>
    <dsp:sp modelId="{D75E6A21-923C-471C-AC3D-D0FE6F4A96AE}">
      <dsp:nvSpPr>
        <dsp:cNvPr id="7" name="Rectangle 6"/>
        <dsp:cNvSpPr/>
      </dsp:nvSpPr>
      <dsp:spPr bwMode="white">
        <a:xfrm>
          <a:off x="281796" y="1374048"/>
          <a:ext cx="512357" cy="5123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5">
            <a:hueOff val="-3030000"/>
            <a:satOff val="-195"/>
            <a:lumOff val="490"/>
            <a:alpha val="100000"/>
          </a:schemeClr>
        </a:fillRef>
        <a:effectRef idx="0">
          <a:scrgbClr r="0" g="0" b="0"/>
        </a:effectRef>
        <a:fontRef idx="minor">
          <a:schemeClr val="lt1"/>
        </a:fontRef>
      </dsp:style>
      <dsp:txXfrm>
        <a:off x="281796" y="1374048"/>
        <a:ext cx="512357" cy="512357"/>
      </dsp:txXfrm>
    </dsp:sp>
    <dsp:sp modelId="{FAE982CC-C157-4E33-8245-6B9630F239BD}">
      <dsp:nvSpPr>
        <dsp:cNvPr id="8" name="Rectangle 7"/>
        <dsp:cNvSpPr/>
      </dsp:nvSpPr>
      <dsp:spPr bwMode="white">
        <a:xfrm>
          <a:off x="1075949" y="1164447"/>
          <a:ext cx="5169316" cy="9315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8589" tIns="98589" rIns="98589" bIns="98589"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n-US">
              <a:solidFill>
                <a:schemeClr val="tx1"/>
              </a:solidFill>
            </a:rPr>
            <a:t>Business Income – charging section</a:t>
          </a:r>
          <a:endParaRPr>
            <a:solidFill>
              <a:schemeClr val="tx1"/>
            </a:solidFill>
          </a:endParaRPr>
        </a:p>
      </dsp:txBody>
      <dsp:txXfrm>
        <a:off x="1075949" y="1164447"/>
        <a:ext cx="5169316" cy="931558"/>
      </dsp:txXfrm>
    </dsp:sp>
    <dsp:sp modelId="{3BA74B61-DDB9-43A4-9B28-7A7193D36452}">
      <dsp:nvSpPr>
        <dsp:cNvPr id="9" name="Rounded Rectangle 8"/>
        <dsp:cNvSpPr/>
      </dsp:nvSpPr>
      <dsp:spPr bwMode="white">
        <a:xfrm>
          <a:off x="0" y="2328895"/>
          <a:ext cx="6245265" cy="931558"/>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2328895"/>
        <a:ext cx="6245265" cy="931558"/>
      </dsp:txXfrm>
    </dsp:sp>
    <dsp:sp modelId="{56DC83F4-8BC5-4A43-B147-958CC60DB04C}">
      <dsp:nvSpPr>
        <dsp:cNvPr id="10" name="Rectangle 9"/>
        <dsp:cNvSpPr/>
      </dsp:nvSpPr>
      <dsp:spPr bwMode="white">
        <a:xfrm>
          <a:off x="281796" y="2538495"/>
          <a:ext cx="512357" cy="51235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5">
            <a:hueOff val="-6060000"/>
            <a:satOff val="-391"/>
            <a:lumOff val="980"/>
            <a:alpha val="100000"/>
          </a:schemeClr>
        </a:fillRef>
        <a:effectRef idx="0">
          <a:scrgbClr r="0" g="0" b="0"/>
        </a:effectRef>
        <a:fontRef idx="minor">
          <a:schemeClr val="lt1"/>
        </a:fontRef>
      </dsp:style>
      <dsp:txXfrm>
        <a:off x="281796" y="2538495"/>
        <a:ext cx="512357" cy="512357"/>
      </dsp:txXfrm>
    </dsp:sp>
    <dsp:sp modelId="{C76569A8-3932-417B-9DCC-F8504A32C17C}">
      <dsp:nvSpPr>
        <dsp:cNvPr id="11" name="Rectangle 10"/>
        <dsp:cNvSpPr/>
      </dsp:nvSpPr>
      <dsp:spPr bwMode="white">
        <a:xfrm>
          <a:off x="1075949" y="2328895"/>
          <a:ext cx="5169316" cy="9315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8589" tIns="98589" rIns="98589" bIns="98589"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n-US">
              <a:solidFill>
                <a:schemeClr val="tx1"/>
              </a:solidFill>
            </a:rPr>
            <a:t>Computation</a:t>
          </a:r>
          <a:endParaRPr>
            <a:solidFill>
              <a:schemeClr val="tx1"/>
            </a:solidFill>
          </a:endParaRPr>
        </a:p>
      </dsp:txBody>
      <dsp:txXfrm>
        <a:off x="1075949" y="2328895"/>
        <a:ext cx="5169316" cy="931558"/>
      </dsp:txXfrm>
    </dsp:sp>
    <dsp:sp modelId="{A38FAE83-77BF-4593-9F79-C17275BA052C}">
      <dsp:nvSpPr>
        <dsp:cNvPr id="12" name="Rounded Rectangle 11"/>
        <dsp:cNvSpPr/>
      </dsp:nvSpPr>
      <dsp:spPr bwMode="white">
        <a:xfrm>
          <a:off x="0" y="3493342"/>
          <a:ext cx="6245265" cy="931558"/>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3493342"/>
        <a:ext cx="6245265" cy="931558"/>
      </dsp:txXfrm>
    </dsp:sp>
    <dsp:sp modelId="{63AACDF8-A6D5-433D-A764-EC56B4280AAE}">
      <dsp:nvSpPr>
        <dsp:cNvPr id="13" name="Rectangle 12"/>
        <dsp:cNvSpPr/>
      </dsp:nvSpPr>
      <dsp:spPr bwMode="white">
        <a:xfrm>
          <a:off x="281796" y="3702942"/>
          <a:ext cx="512357" cy="51235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1">
            <a:alpha val="0"/>
          </a:schemeClr>
        </a:lnRef>
        <a:fillRef idx="1">
          <a:schemeClr val="accent5">
            <a:hueOff val="-9090000"/>
            <a:satOff val="-587"/>
            <a:lumOff val="1471"/>
            <a:alpha val="100000"/>
          </a:schemeClr>
        </a:fillRef>
        <a:effectRef idx="0">
          <a:scrgbClr r="0" g="0" b="0"/>
        </a:effectRef>
        <a:fontRef idx="minor">
          <a:schemeClr val="lt1"/>
        </a:fontRef>
      </dsp:style>
      <dsp:txXfrm>
        <a:off x="281796" y="3702942"/>
        <a:ext cx="512357" cy="512357"/>
      </dsp:txXfrm>
    </dsp:sp>
    <dsp:sp modelId="{F9E58495-1897-4A6A-9BC1-ABDD6ED8C4B4}">
      <dsp:nvSpPr>
        <dsp:cNvPr id="14" name="Rectangle 13"/>
        <dsp:cNvSpPr/>
      </dsp:nvSpPr>
      <dsp:spPr bwMode="white">
        <a:xfrm>
          <a:off x="1075949" y="3493342"/>
          <a:ext cx="5169316" cy="9315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8589" tIns="98589" rIns="98589" bIns="98589"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n-US">
              <a:solidFill>
                <a:schemeClr val="tx1"/>
              </a:solidFill>
            </a:rPr>
            <a:t>Deductions</a:t>
          </a:r>
          <a:endParaRPr>
            <a:solidFill>
              <a:schemeClr val="tx1"/>
            </a:solidFill>
          </a:endParaRPr>
        </a:p>
      </dsp:txBody>
      <dsp:txXfrm>
        <a:off x="1075949" y="3493342"/>
        <a:ext cx="5169316" cy="931558"/>
      </dsp:txXfrm>
    </dsp:sp>
    <dsp:sp modelId="{6BED40CF-85B7-46CC-917E-A0D4C2F8943F}">
      <dsp:nvSpPr>
        <dsp:cNvPr id="15" name="Rounded Rectangle 14"/>
        <dsp:cNvSpPr/>
      </dsp:nvSpPr>
      <dsp:spPr bwMode="white">
        <a:xfrm>
          <a:off x="0" y="4657789"/>
          <a:ext cx="6245265" cy="931558"/>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4657789"/>
        <a:ext cx="6245265" cy="931558"/>
      </dsp:txXfrm>
    </dsp:sp>
    <dsp:sp modelId="{1737F0C0-C447-4E2D-A3E1-57BC78B896A2}">
      <dsp:nvSpPr>
        <dsp:cNvPr id="16" name="Rectangle 15"/>
        <dsp:cNvSpPr/>
      </dsp:nvSpPr>
      <dsp:spPr bwMode="white">
        <a:xfrm>
          <a:off x="281796" y="4867390"/>
          <a:ext cx="512357" cy="51235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sp:spPr>
      <dsp:style>
        <a:lnRef idx="2">
          <a:schemeClr val="lt1">
            <a:alpha val="0"/>
          </a:schemeClr>
        </a:lnRef>
        <a:fillRef idx="1">
          <a:schemeClr val="accent5">
            <a:hueOff val="-12120000"/>
            <a:satOff val="-783"/>
            <a:lumOff val="1961"/>
            <a:alpha val="100000"/>
          </a:schemeClr>
        </a:fillRef>
        <a:effectRef idx="0">
          <a:scrgbClr r="0" g="0" b="0"/>
        </a:effectRef>
        <a:fontRef idx="minor">
          <a:schemeClr val="lt1"/>
        </a:fontRef>
      </dsp:style>
      <dsp:txXfrm>
        <a:off x="281796" y="4867390"/>
        <a:ext cx="512357" cy="512357"/>
      </dsp:txXfrm>
    </dsp:sp>
    <dsp:sp modelId="{D0404240-8922-4EF7-87B6-16AC8061EB3E}">
      <dsp:nvSpPr>
        <dsp:cNvPr id="17" name="Rectangle 16"/>
        <dsp:cNvSpPr/>
      </dsp:nvSpPr>
      <dsp:spPr bwMode="white">
        <a:xfrm>
          <a:off x="1075949" y="4657789"/>
          <a:ext cx="5169316" cy="93155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8589" tIns="98589" rIns="98589" bIns="98589"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n-US">
              <a:solidFill>
                <a:schemeClr val="tx1"/>
              </a:solidFill>
            </a:rPr>
            <a:t>Q &amp; A</a:t>
          </a:r>
          <a:endParaRPr>
            <a:solidFill>
              <a:schemeClr val="tx1"/>
            </a:solidFill>
          </a:endParaRPr>
        </a:p>
      </dsp:txBody>
      <dsp:txXfrm>
        <a:off x="1075949" y="4657789"/>
        <a:ext cx="5169316" cy="9315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853E-9076-4EEF-A6E0-9E12711C625F}">
      <dsp:nvSpPr>
        <dsp:cNvPr id="0" name=""/>
        <dsp:cNvSpPr/>
      </dsp:nvSpPr>
      <dsp:spPr>
        <a:xfrm>
          <a:off x="1428282" y="919108"/>
          <a:ext cx="3191264" cy="15956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However, </a:t>
          </a:r>
        </a:p>
      </dsp:txBody>
      <dsp:txXfrm>
        <a:off x="1475016" y="965842"/>
        <a:ext cx="3097796" cy="1502164"/>
      </dsp:txXfrm>
    </dsp:sp>
    <dsp:sp modelId="{FFB297D6-882D-4B19-9D33-13D9A4F98577}">
      <dsp:nvSpPr>
        <dsp:cNvPr id="0" name=""/>
        <dsp:cNvSpPr/>
      </dsp:nvSpPr>
      <dsp:spPr>
        <a:xfrm rot="19457599">
          <a:off x="4471789" y="1225177"/>
          <a:ext cx="1572021" cy="66005"/>
        </a:xfrm>
        <a:custGeom>
          <a:avLst/>
          <a:gdLst/>
          <a:ahLst/>
          <a:cxnLst/>
          <a:rect l="0" t="0" r="0" b="0"/>
          <a:pathLst>
            <a:path>
              <a:moveTo>
                <a:pt x="0" y="33002"/>
              </a:moveTo>
              <a:lnTo>
                <a:pt x="1572021" y="33002"/>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8499" y="1218879"/>
        <a:ext cx="78601" cy="78601"/>
      </dsp:txXfrm>
    </dsp:sp>
    <dsp:sp modelId="{3731E0E1-1EF5-4F31-810B-B1632CB27BE5}">
      <dsp:nvSpPr>
        <dsp:cNvPr id="0" name=""/>
        <dsp:cNvSpPr/>
      </dsp:nvSpPr>
      <dsp:spPr>
        <a:xfrm>
          <a:off x="5896052" y="1620"/>
          <a:ext cx="3191264" cy="159563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if TDS paid in any subsequent year, 30% of sum shall be allowed in that year or</a:t>
          </a:r>
        </a:p>
      </dsp:txBody>
      <dsp:txXfrm>
        <a:off x="5942786" y="48354"/>
        <a:ext cx="3097796" cy="1502164"/>
      </dsp:txXfrm>
    </dsp:sp>
    <dsp:sp modelId="{CB9FFCC8-E1AB-4B9C-AA71-2658C7C1A2AA}">
      <dsp:nvSpPr>
        <dsp:cNvPr id="0" name=""/>
        <dsp:cNvSpPr/>
      </dsp:nvSpPr>
      <dsp:spPr>
        <a:xfrm rot="2142401">
          <a:off x="4471789" y="2142666"/>
          <a:ext cx="1572021" cy="66005"/>
        </a:xfrm>
        <a:custGeom>
          <a:avLst/>
          <a:gdLst/>
          <a:ahLst/>
          <a:cxnLst/>
          <a:rect l="0" t="0" r="0" b="0"/>
          <a:pathLst>
            <a:path>
              <a:moveTo>
                <a:pt x="0" y="33002"/>
              </a:moveTo>
              <a:lnTo>
                <a:pt x="1572021" y="33002"/>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8499" y="2136368"/>
        <a:ext cx="78601" cy="78601"/>
      </dsp:txXfrm>
    </dsp:sp>
    <dsp:sp modelId="{0F30DF87-DD27-4820-BAE8-24472F88266D}">
      <dsp:nvSpPr>
        <dsp:cNvPr id="0" name=""/>
        <dsp:cNvSpPr/>
      </dsp:nvSpPr>
      <dsp:spPr>
        <a:xfrm>
          <a:off x="5896052" y="1836597"/>
          <a:ext cx="3191264" cy="159563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Form 149 (old form 26A) obtained from payee's CA – no disallowance of expenditure</a:t>
          </a:r>
        </a:p>
      </dsp:txBody>
      <dsp:txXfrm>
        <a:off x="5942786" y="1883331"/>
        <a:ext cx="3097796" cy="1502164"/>
      </dsp:txXfrm>
    </dsp:sp>
    <dsp:sp modelId="{0BDD470B-1810-4550-874D-A78978C86A47}">
      <dsp:nvSpPr>
        <dsp:cNvPr id="0" name=""/>
        <dsp:cNvSpPr/>
      </dsp:nvSpPr>
      <dsp:spPr>
        <a:xfrm>
          <a:off x="1428282" y="2754085"/>
          <a:ext cx="3191264" cy="15956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Non deduction of TDS on foreign remittances</a:t>
          </a:r>
        </a:p>
      </dsp:txBody>
      <dsp:txXfrm>
        <a:off x="1475016" y="2800819"/>
        <a:ext cx="3097796" cy="15021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AF29D-5C34-4983-BC81-F54553030164}">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2E240-C9E9-4AFE-ACFC-4C5DB6A2B933}">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IN" sz="3500" kern="1200"/>
            <a:t>Depreciation deemed to be allowed</a:t>
          </a:r>
          <a:endParaRPr lang="en-US" sz="3500" kern="1200"/>
        </a:p>
      </dsp:txBody>
      <dsp:txXfrm>
        <a:off x="0" y="0"/>
        <a:ext cx="6900512" cy="2768070"/>
      </dsp:txXfrm>
    </dsp:sp>
    <dsp:sp modelId="{75A324C0-4F06-4E26-AF7F-AC2156E8975C}">
      <dsp:nvSpPr>
        <dsp:cNvPr id="0" name=""/>
        <dsp:cNvSpPr/>
      </dsp:nvSpPr>
      <dsp:spPr>
        <a:xfrm>
          <a:off x="0" y="2768070"/>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D1EC8-2066-4BE2-BAC3-BD4CA50AFC56}">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IN" sz="3500" kern="1200"/>
            <a:t>If declared profits u/s. 58 once, do so for 5 succeeding years. If not, continue under regular scheme for 5 years succeeding the year of lower profits.</a:t>
          </a:r>
          <a:endParaRPr lang="en-US" sz="3500" kern="1200"/>
        </a:p>
      </dsp:txBody>
      <dsp:txXfrm>
        <a:off x="0" y="2768070"/>
        <a:ext cx="6900512" cy="27680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B157A-01ED-4A10-A22C-EF91C6746BD1}">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E231D-924A-41CF-B3AC-9F6DD847944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kern="1200"/>
            <a:t>Specified professions or</a:t>
          </a:r>
          <a:endParaRPr lang="en-US" sz="2800" kern="1200"/>
        </a:p>
      </dsp:txBody>
      <dsp:txXfrm>
        <a:off x="0" y="0"/>
        <a:ext cx="6900512" cy="1384035"/>
      </dsp:txXfrm>
    </dsp:sp>
    <dsp:sp modelId="{A7A00E30-CFF1-4BE1-AFC0-B8275E8F437B}">
      <dsp:nvSpPr>
        <dsp:cNvPr id="0" name=""/>
        <dsp:cNvSpPr/>
      </dsp:nvSpPr>
      <dsp:spPr>
        <a:xfrm>
          <a:off x="0" y="1384035"/>
          <a:ext cx="6900512"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E39FB-F1AE-46B8-ACFA-B345E0E1633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kern="1200"/>
            <a:t>Businesses having income of Rs. 1,20,000 or more or turnover of Rs. 10 lakhs or more</a:t>
          </a:r>
          <a:endParaRPr lang="en-US" sz="2800" kern="1200"/>
        </a:p>
      </dsp:txBody>
      <dsp:txXfrm>
        <a:off x="0" y="1384035"/>
        <a:ext cx="6900512" cy="1384035"/>
      </dsp:txXfrm>
    </dsp:sp>
    <dsp:sp modelId="{BC627DF8-64D6-47EB-B71C-E492F7D45068}">
      <dsp:nvSpPr>
        <dsp:cNvPr id="0" name=""/>
        <dsp:cNvSpPr/>
      </dsp:nvSpPr>
      <dsp:spPr>
        <a:xfrm>
          <a:off x="0" y="2768070"/>
          <a:ext cx="6900512"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22908-E4B0-4DCA-86DE-7E8214ED4CA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kern="1200"/>
            <a:t>For Individuals and HUF, the limits are Rs. 2,50,000 and Rs. 25,00,000 respectively</a:t>
          </a:r>
          <a:endParaRPr lang="en-US" sz="2800" kern="1200"/>
        </a:p>
      </dsp:txBody>
      <dsp:txXfrm>
        <a:off x="0" y="2768070"/>
        <a:ext cx="6900512" cy="1384035"/>
      </dsp:txXfrm>
    </dsp:sp>
    <dsp:sp modelId="{706F52A7-E3D3-444C-8DF4-3B129D8D165F}">
      <dsp:nvSpPr>
        <dsp:cNvPr id="0" name=""/>
        <dsp:cNvSpPr/>
      </dsp:nvSpPr>
      <dsp:spPr>
        <a:xfrm>
          <a:off x="0" y="4152105"/>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D5677-3764-4611-B978-293DC27C68CE}">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kern="1200"/>
            <a:t>Assessees falling out of presumptive taxation u/s. 58</a:t>
          </a:r>
          <a:endParaRPr lang="en-US" sz="2800" kern="1200"/>
        </a:p>
      </dsp:txBody>
      <dsp:txXfrm>
        <a:off x="0" y="4152105"/>
        <a:ext cx="6900512" cy="13840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515600" cy="4351338"/>
        <a:chOff x="0" y="0"/>
        <a:chExt cx="10515600" cy="4351338"/>
      </a:xfrm>
    </dsp:grpSpPr>
    <dsp:sp modelId="{A4BCD22D-81CF-494D-8023-9F7FA203C754}">
      <dsp:nvSpPr>
        <dsp:cNvPr id="3" name="Straight Connector 2"/>
        <dsp:cNvSpPr/>
      </dsp:nvSpPr>
      <dsp:spPr bwMode="white">
        <a:xfrm>
          <a:off x="0" y="0"/>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0"/>
        <a:ext cx="10515600" cy="0"/>
      </dsp:txXfrm>
    </dsp:sp>
    <dsp:sp modelId="{92F01EE0-E781-4D47-9199-5A88B307166A}">
      <dsp:nvSpPr>
        <dsp:cNvPr id="4" name="Rectangle 3"/>
        <dsp:cNvSpPr/>
      </dsp:nvSpPr>
      <dsp:spPr bwMode="white">
        <a:xfrm>
          <a:off x="0" y="0"/>
          <a:ext cx="2103120" cy="435133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9539" tIns="129539" rIns="129539" bIns="129539" anchor="t"/>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en-US">
              <a:solidFill>
                <a:schemeClr val="tx1"/>
              </a:solidFill>
            </a:rPr>
            <a:t>Following Sections of 1961 Act merged into this Section:</a:t>
          </a:r>
          <a:endParaRPr>
            <a:solidFill>
              <a:schemeClr val="tx1"/>
            </a:solidFill>
          </a:endParaRPr>
        </a:p>
      </dsp:txBody>
      <dsp:txXfrm>
        <a:off x="0" y="0"/>
        <a:ext cx="2103120" cy="4351338"/>
      </dsp:txXfrm>
    </dsp:sp>
    <dsp:sp modelId="{EECA89EC-E4B7-415D-B88D-B358E130A26A}">
      <dsp:nvSpPr>
        <dsp:cNvPr id="5" name="Rectangle 4"/>
        <dsp:cNvSpPr/>
      </dsp:nvSpPr>
      <dsp:spPr bwMode="white">
        <a:xfrm>
          <a:off x="2260854" y="34263"/>
          <a:ext cx="8254746" cy="6852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en-US">
              <a:solidFill>
                <a:schemeClr val="tx1"/>
              </a:solidFill>
            </a:rPr>
            <a:t>S. 115B   - Life Insurance business</a:t>
          </a:r>
          <a:endParaRPr>
            <a:solidFill>
              <a:schemeClr val="tx1"/>
            </a:solidFill>
          </a:endParaRPr>
        </a:p>
      </dsp:txBody>
      <dsp:txXfrm>
        <a:off x="2260854" y="34263"/>
        <a:ext cx="8254746" cy="685250"/>
      </dsp:txXfrm>
    </dsp:sp>
    <dsp:sp modelId="{4FC53D02-BDB3-4AA9-AA92-F6105746E4B3}">
      <dsp:nvSpPr>
        <dsp:cNvPr id="6" name="Straight Connector 5"/>
        <dsp:cNvSpPr/>
      </dsp:nvSpPr>
      <dsp:spPr bwMode="white">
        <a:xfrm>
          <a:off x="2103120" y="719513"/>
          <a:ext cx="8412480" cy="0"/>
        </a:xfrm>
        <a:prstGeom prst="line">
          <a:avLst/>
        </a:prstGeom>
      </dsp:spPr>
      <dsp:style>
        <a:lnRef idx="2">
          <a:schemeClr val="accent1">
            <a:tint val="50000"/>
          </a:schemeClr>
        </a:lnRef>
        <a:fillRef idx="1">
          <a:schemeClr val="accent1"/>
        </a:fillRef>
        <a:effectRef idx="0">
          <a:scrgbClr r="0" g="0" b="0"/>
        </a:effectRef>
        <a:fontRef idx="minor"/>
      </dsp:style>
      <dsp:txXfrm>
        <a:off x="2103120" y="719513"/>
        <a:ext cx="8412480" cy="0"/>
      </dsp:txXfrm>
    </dsp:sp>
    <dsp:sp modelId="{474C736D-AD3B-4135-92C7-5E74FA008B9E}">
      <dsp:nvSpPr>
        <dsp:cNvPr id="7" name="Rectangle 6"/>
        <dsp:cNvSpPr/>
      </dsp:nvSpPr>
      <dsp:spPr bwMode="white">
        <a:xfrm>
          <a:off x="2260854" y="753775"/>
          <a:ext cx="8254746" cy="6852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en-US">
              <a:solidFill>
                <a:schemeClr val="tx1"/>
              </a:solidFill>
            </a:rPr>
            <a:t>S. 115BB    - Non-resident sportsmen, associations  </a:t>
          </a:r>
          <a:endParaRPr>
            <a:solidFill>
              <a:schemeClr val="tx1"/>
            </a:solidFill>
          </a:endParaRPr>
        </a:p>
      </dsp:txBody>
      <dsp:txXfrm>
        <a:off x="2260854" y="753775"/>
        <a:ext cx="8254746" cy="685250"/>
      </dsp:txXfrm>
    </dsp:sp>
    <dsp:sp modelId="{7D5961B3-7668-4F19-A405-4636D9907052}">
      <dsp:nvSpPr>
        <dsp:cNvPr id="8" name="Straight Connector 7"/>
        <dsp:cNvSpPr/>
      </dsp:nvSpPr>
      <dsp:spPr bwMode="white">
        <a:xfrm>
          <a:off x="2103120" y="1439025"/>
          <a:ext cx="8412480" cy="0"/>
        </a:xfrm>
        <a:prstGeom prst="line">
          <a:avLst/>
        </a:prstGeom>
      </dsp:spPr>
      <dsp:style>
        <a:lnRef idx="2">
          <a:schemeClr val="accent1">
            <a:tint val="50000"/>
          </a:schemeClr>
        </a:lnRef>
        <a:fillRef idx="1">
          <a:schemeClr val="accent1"/>
        </a:fillRef>
        <a:effectRef idx="0">
          <a:scrgbClr r="0" g="0" b="0"/>
        </a:effectRef>
        <a:fontRef idx="minor"/>
      </dsp:style>
      <dsp:txXfrm>
        <a:off x="2103120" y="1439025"/>
        <a:ext cx="8412480" cy="0"/>
      </dsp:txXfrm>
    </dsp:sp>
    <dsp:sp modelId="{D5B49069-30E6-47F5-9791-88D7A73F8896}">
      <dsp:nvSpPr>
        <dsp:cNvPr id="9" name="Rectangle 8"/>
        <dsp:cNvSpPr/>
      </dsp:nvSpPr>
      <dsp:spPr bwMode="white">
        <a:xfrm>
          <a:off x="2260854" y="1473288"/>
          <a:ext cx="8254746" cy="6852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en-US">
              <a:solidFill>
                <a:schemeClr val="tx1"/>
              </a:solidFill>
            </a:rPr>
            <a:t>S. 115BBF     - Patents</a:t>
          </a:r>
          <a:endParaRPr>
            <a:solidFill>
              <a:schemeClr val="tx1"/>
            </a:solidFill>
          </a:endParaRPr>
        </a:p>
      </dsp:txBody>
      <dsp:txXfrm>
        <a:off x="2260854" y="1473288"/>
        <a:ext cx="8254746" cy="685250"/>
      </dsp:txXfrm>
    </dsp:sp>
    <dsp:sp modelId="{B5345169-E980-4C14-A511-CCFD6A9322CC}">
      <dsp:nvSpPr>
        <dsp:cNvPr id="10" name="Straight Connector 9"/>
        <dsp:cNvSpPr/>
      </dsp:nvSpPr>
      <dsp:spPr bwMode="white">
        <a:xfrm>
          <a:off x="2103120" y="2158538"/>
          <a:ext cx="8412480" cy="0"/>
        </a:xfrm>
        <a:prstGeom prst="line">
          <a:avLst/>
        </a:prstGeom>
      </dsp:spPr>
      <dsp:style>
        <a:lnRef idx="2">
          <a:schemeClr val="accent1">
            <a:tint val="50000"/>
          </a:schemeClr>
        </a:lnRef>
        <a:fillRef idx="1">
          <a:schemeClr val="accent1"/>
        </a:fillRef>
        <a:effectRef idx="0">
          <a:scrgbClr r="0" g="0" b="0"/>
        </a:effectRef>
        <a:fontRef idx="minor"/>
      </dsp:style>
      <dsp:txXfrm>
        <a:off x="2103120" y="2158538"/>
        <a:ext cx="8412480" cy="0"/>
      </dsp:txXfrm>
    </dsp:sp>
    <dsp:sp modelId="{C2DC0190-D5B4-41F9-BA52-FF9C5B980094}">
      <dsp:nvSpPr>
        <dsp:cNvPr id="11" name="Rectangle 10"/>
        <dsp:cNvSpPr/>
      </dsp:nvSpPr>
      <dsp:spPr bwMode="white">
        <a:xfrm>
          <a:off x="2260854" y="2192800"/>
          <a:ext cx="8254746" cy="6852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en-US">
              <a:solidFill>
                <a:schemeClr val="tx1"/>
              </a:solidFill>
            </a:rPr>
            <a:t>S. 115BBG    - Carbon credits</a:t>
          </a:r>
          <a:endParaRPr>
            <a:solidFill>
              <a:schemeClr val="tx1"/>
            </a:solidFill>
          </a:endParaRPr>
        </a:p>
      </dsp:txBody>
      <dsp:txXfrm>
        <a:off x="2260854" y="2192800"/>
        <a:ext cx="8254746" cy="685250"/>
      </dsp:txXfrm>
    </dsp:sp>
    <dsp:sp modelId="{C3DFF48A-8A7C-405F-9668-06BE41960487}">
      <dsp:nvSpPr>
        <dsp:cNvPr id="12" name="Straight Connector 11"/>
        <dsp:cNvSpPr/>
      </dsp:nvSpPr>
      <dsp:spPr bwMode="white">
        <a:xfrm>
          <a:off x="2103120" y="2878050"/>
          <a:ext cx="8412480" cy="0"/>
        </a:xfrm>
        <a:prstGeom prst="line">
          <a:avLst/>
        </a:prstGeom>
      </dsp:spPr>
      <dsp:style>
        <a:lnRef idx="2">
          <a:schemeClr val="accent1">
            <a:tint val="50000"/>
          </a:schemeClr>
        </a:lnRef>
        <a:fillRef idx="1">
          <a:schemeClr val="accent1"/>
        </a:fillRef>
        <a:effectRef idx="0">
          <a:scrgbClr r="0" g="0" b="0"/>
        </a:effectRef>
        <a:fontRef idx="minor"/>
      </dsp:style>
      <dsp:txXfrm>
        <a:off x="2103120" y="2878050"/>
        <a:ext cx="8412480" cy="0"/>
      </dsp:txXfrm>
    </dsp:sp>
    <dsp:sp modelId="{885C6CC2-BE49-43C1-94F7-66D3DCF55710}">
      <dsp:nvSpPr>
        <dsp:cNvPr id="13" name="Rectangle 12"/>
        <dsp:cNvSpPr/>
      </dsp:nvSpPr>
      <dsp:spPr bwMode="white">
        <a:xfrm>
          <a:off x="2260854" y="2912313"/>
          <a:ext cx="8254746" cy="6852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en-US">
              <a:solidFill>
                <a:schemeClr val="tx1"/>
              </a:solidFill>
            </a:rPr>
            <a:t>S. 115BBH    - Virtual Digital Asset</a:t>
          </a:r>
          <a:endParaRPr>
            <a:solidFill>
              <a:schemeClr val="tx1"/>
            </a:solidFill>
          </a:endParaRPr>
        </a:p>
      </dsp:txBody>
      <dsp:txXfrm>
        <a:off x="2260854" y="2912313"/>
        <a:ext cx="8254746" cy="685250"/>
      </dsp:txXfrm>
    </dsp:sp>
    <dsp:sp modelId="{636CDAD7-EEFA-40DA-A5EB-59ED55E9FF43}">
      <dsp:nvSpPr>
        <dsp:cNvPr id="14" name="Straight Connector 13"/>
        <dsp:cNvSpPr/>
      </dsp:nvSpPr>
      <dsp:spPr bwMode="white">
        <a:xfrm>
          <a:off x="2103120" y="3597563"/>
          <a:ext cx="8412480" cy="0"/>
        </a:xfrm>
        <a:prstGeom prst="line">
          <a:avLst/>
        </a:prstGeom>
      </dsp:spPr>
      <dsp:style>
        <a:lnRef idx="2">
          <a:schemeClr val="accent1">
            <a:tint val="50000"/>
          </a:schemeClr>
        </a:lnRef>
        <a:fillRef idx="1">
          <a:schemeClr val="accent1"/>
        </a:fillRef>
        <a:effectRef idx="0">
          <a:scrgbClr r="0" g="0" b="0"/>
        </a:effectRef>
        <a:fontRef idx="minor"/>
      </dsp:style>
      <dsp:txXfrm>
        <a:off x="2103120" y="3597563"/>
        <a:ext cx="8412480" cy="0"/>
      </dsp:txXfrm>
    </dsp:sp>
    <dsp:sp modelId="{99C3AF5D-D74A-4381-8D3C-7BC593FCE1A9}">
      <dsp:nvSpPr>
        <dsp:cNvPr id="15" name="Rectangle 14"/>
        <dsp:cNvSpPr/>
      </dsp:nvSpPr>
      <dsp:spPr bwMode="white">
        <a:xfrm>
          <a:off x="2260854" y="3631825"/>
          <a:ext cx="8254746" cy="6852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91439" tIns="91439" rIns="91439" bIns="91439"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en-US">
              <a:solidFill>
                <a:schemeClr val="tx1"/>
              </a:solidFill>
            </a:rPr>
            <a:t>S. 115BBJ      - Online games</a:t>
          </a:r>
          <a:endParaRPr>
            <a:solidFill>
              <a:schemeClr val="tx1"/>
            </a:solidFill>
          </a:endParaRPr>
        </a:p>
      </dsp:txBody>
      <dsp:txXfrm>
        <a:off x="2260854" y="3631825"/>
        <a:ext cx="8254746" cy="685250"/>
      </dsp:txXfrm>
    </dsp:sp>
    <dsp:sp modelId="{82D3252F-EC76-4864-BC15-446B39F82F18}">
      <dsp:nvSpPr>
        <dsp:cNvPr id="16" name="Straight Connector 15"/>
        <dsp:cNvSpPr/>
      </dsp:nvSpPr>
      <dsp:spPr bwMode="white">
        <a:xfrm>
          <a:off x="2103120" y="4317075"/>
          <a:ext cx="8412480" cy="0"/>
        </a:xfrm>
        <a:prstGeom prst="line">
          <a:avLst/>
        </a:prstGeom>
      </dsp:spPr>
      <dsp:style>
        <a:lnRef idx="2">
          <a:schemeClr val="accent1">
            <a:tint val="50000"/>
          </a:schemeClr>
        </a:lnRef>
        <a:fillRef idx="1">
          <a:schemeClr val="accent1"/>
        </a:fillRef>
        <a:effectRef idx="0">
          <a:scrgbClr r="0" g="0" b="0"/>
        </a:effectRef>
        <a:fontRef idx="minor"/>
      </dsp:style>
      <dsp:txXfrm>
        <a:off x="2103120" y="4317075"/>
        <a:ext cx="8412480" cy="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666833" cy="5453920"/>
        <a:chOff x="0" y="0"/>
        <a:chExt cx="6666833" cy="5453920"/>
      </a:xfrm>
    </dsp:grpSpPr>
    <dsp:sp modelId="{0A783FC1-37CF-466D-88F7-06FD5607AB41}">
      <dsp:nvSpPr>
        <dsp:cNvPr id="3" name="Rounded Rectangle 2"/>
        <dsp:cNvSpPr/>
      </dsp:nvSpPr>
      <dsp:spPr bwMode="white">
        <a:xfrm>
          <a:off x="0" y="49800"/>
          <a:ext cx="6666833" cy="840740"/>
        </a:xfrm>
        <a:prstGeom prst="roundRect">
          <a:avLst/>
        </a:prstGeom>
      </dsp:spPr>
      <dsp:style>
        <a:lnRef idx="0">
          <a:schemeClr val="lt1"/>
        </a:lnRef>
        <a:fillRef idx="3">
          <a:schemeClr val="accent2"/>
        </a:fillRef>
        <a:effectRef idx="2">
          <a:scrgbClr r="0" g="0" b="0"/>
        </a:effectRef>
        <a:fontRef idx="minor">
          <a:schemeClr val="lt1"/>
        </a:fontRef>
      </dsp:style>
      <dsp:txBody>
        <a:bodyPr lIns="121920" tIns="121920" rIns="121920" bIns="121920" anchor="ctr"/>
        <a:lstStyle>
          <a:lvl1pPr algn="l">
            <a:defRPr sz="32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en-US" i="1"/>
            <a:t>"Qualitative Improvements:</a:t>
          </a:r>
          <a:endParaRPr lang="en-US"/>
        </a:p>
      </dsp:txBody>
      <dsp:txXfrm>
        <a:off x="0" y="49800"/>
        <a:ext cx="6666833" cy="840740"/>
      </dsp:txXfrm>
    </dsp:sp>
    <dsp:sp modelId="{281BA4E3-6F47-435D-891F-6EA562EBCECC}">
      <dsp:nvSpPr>
        <dsp:cNvPr id="4" name="Rectangle 3"/>
        <dsp:cNvSpPr/>
      </dsp:nvSpPr>
      <dsp:spPr bwMode="white">
        <a:xfrm>
          <a:off x="0" y="890540"/>
          <a:ext cx="6666833" cy="451358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11671" tIns="40640" rIns="227584" bIns="40640" anchor="t"/>
        <a:lstStyle>
          <a:lvl1pPr algn="l">
            <a:defRPr sz="32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20000"/>
            </a:spcAft>
            <a:buChar char="•"/>
          </a:pPr>
          <a:r>
            <a:rPr lang="en-US" i="1">
              <a:solidFill>
                <a:schemeClr val="tx1"/>
              </a:solidFill>
            </a:rPr>
            <a:t>Simplified language, making the law more accessible. </a:t>
          </a:r>
          <a:endParaRPr lang="en-US">
            <a:solidFill>
              <a:schemeClr val="tx1"/>
            </a:solidFill>
          </a:endParaRPr>
        </a:p>
        <a:p>
          <a:pPr lvl="1">
            <a:lnSpc>
              <a:spcPct val="100000"/>
            </a:lnSpc>
            <a:spcBef>
              <a:spcPct val="0"/>
            </a:spcBef>
            <a:spcAft>
              <a:spcPct val="20000"/>
            </a:spcAft>
            <a:buChar char="•"/>
          </a:pPr>
          <a:r>
            <a:rPr lang="en-US" i="1">
              <a:solidFill>
                <a:schemeClr val="tx1"/>
              </a:solidFill>
            </a:rPr>
            <a:t>Consolidation of amendments, reducing fragmentation.  </a:t>
          </a:r>
          <a:endParaRPr lang="en-US">
            <a:solidFill>
              <a:schemeClr val="tx1"/>
            </a:solidFill>
          </a:endParaRPr>
        </a:p>
        <a:p>
          <a:pPr lvl="1">
            <a:lnSpc>
              <a:spcPct val="100000"/>
            </a:lnSpc>
            <a:spcBef>
              <a:spcPct val="0"/>
            </a:spcBef>
            <a:spcAft>
              <a:spcPct val="20000"/>
            </a:spcAft>
            <a:buChar char="•"/>
          </a:pPr>
          <a:r>
            <a:rPr lang="en-US" i="1">
              <a:solidFill>
                <a:schemeClr val="tx1"/>
              </a:solidFill>
            </a:rPr>
            <a:t>Removal of obsolete and redundant provisions for greater clarity.</a:t>
          </a:r>
          <a:endParaRPr lang="en-US">
            <a:solidFill>
              <a:schemeClr val="tx1"/>
            </a:solidFill>
          </a:endParaRPr>
        </a:p>
        <a:p>
          <a:pPr lvl="1">
            <a:lnSpc>
              <a:spcPct val="100000"/>
            </a:lnSpc>
            <a:spcBef>
              <a:spcPct val="0"/>
            </a:spcBef>
            <a:spcAft>
              <a:spcPct val="20000"/>
            </a:spcAft>
            <a:buChar char="•"/>
          </a:pPr>
          <a:r>
            <a:rPr lang="en-US" i="1">
              <a:solidFill>
                <a:schemeClr val="tx1"/>
              </a:solidFill>
            </a:rPr>
            <a:t>Structural rationalization through tables and formulae for improved readability. </a:t>
          </a:r>
          <a:endParaRPr lang="en-US">
            <a:solidFill>
              <a:schemeClr val="tx1"/>
            </a:solidFill>
          </a:endParaRPr>
        </a:p>
        <a:p>
          <a:pPr lvl="1">
            <a:lnSpc>
              <a:spcPct val="100000"/>
            </a:lnSpc>
            <a:spcBef>
              <a:spcPct val="0"/>
            </a:spcBef>
            <a:spcAft>
              <a:spcPct val="20000"/>
            </a:spcAft>
            <a:buChar char="•"/>
          </a:pPr>
          <a:r>
            <a:rPr lang="en-US" b="1" i="1" u="sng">
              <a:solidFill>
                <a:schemeClr val="tx1"/>
              </a:solidFill>
            </a:rPr>
            <a:t>Preservation of existing taxation principles</a:t>
          </a:r>
          <a:r>
            <a:rPr lang="en-US" i="1">
              <a:solidFill>
                <a:schemeClr val="tx1"/>
              </a:solidFill>
            </a:rPr>
            <a:t>, ensuring continuity while enhancing usability. "</a:t>
          </a:r>
          <a:endParaRPr lang="en-US">
            <a:solidFill>
              <a:schemeClr val="tx1"/>
            </a:solidFill>
          </a:endParaRPr>
        </a:p>
      </dsp:txBody>
      <dsp:txXfrm>
        <a:off x="0" y="890540"/>
        <a:ext cx="6666833" cy="4513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D1857-5B07-4883-92DC-3B12D84CA9A9}">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941E7-DAD6-4AB1-98CD-B92A80C814C4}">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Includes:</a:t>
          </a:r>
        </a:p>
      </dsp:txBody>
      <dsp:txXfrm>
        <a:off x="0" y="675"/>
        <a:ext cx="6900512" cy="1106957"/>
      </dsp:txXfrm>
    </dsp:sp>
    <dsp:sp modelId="{D1B8B420-DA2E-4E7D-9069-EEFDC9D8FD30}">
      <dsp:nvSpPr>
        <dsp:cNvPr id="0" name=""/>
        <dsp:cNvSpPr/>
      </dsp:nvSpPr>
      <dsp:spPr>
        <a:xfrm>
          <a:off x="0" y="1107633"/>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E6C64-CEC6-436C-9CEB-ED3455D0DA99}">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 Profits and gains</a:t>
          </a:r>
        </a:p>
      </dsp:txBody>
      <dsp:txXfrm>
        <a:off x="0" y="1107633"/>
        <a:ext cx="6900512" cy="1106957"/>
      </dsp:txXfrm>
    </dsp:sp>
    <dsp:sp modelId="{43AC4858-23C4-4C7F-9868-FF23B1D5D118}">
      <dsp:nvSpPr>
        <dsp:cNvPr id="0" name=""/>
        <dsp:cNvSpPr/>
      </dsp:nvSpPr>
      <dsp:spPr>
        <a:xfrm>
          <a:off x="0" y="221459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1F221-FAC3-428B-8041-0BB156517817}">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 sum chargeable under S. 26(2)(b), (c) or (d) </a:t>
          </a:r>
        </a:p>
      </dsp:txBody>
      <dsp:txXfrm>
        <a:off x="0" y="2214591"/>
        <a:ext cx="6900512" cy="1106957"/>
      </dsp:txXfrm>
    </dsp:sp>
    <dsp:sp modelId="{5F830BD1-7D99-4598-ADD5-10DAEDB49320}">
      <dsp:nvSpPr>
        <dsp:cNvPr id="0" name=""/>
        <dsp:cNvSpPr/>
      </dsp:nvSpPr>
      <dsp:spPr>
        <a:xfrm>
          <a:off x="0" y="3321549"/>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0A3EA-524C-446B-88E7-FC15F3897F4D}">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(j) value of any benefit or perquisite taxable under S. 26(2)(f)</a:t>
          </a:r>
        </a:p>
      </dsp:txBody>
      <dsp:txXfrm>
        <a:off x="0" y="3321549"/>
        <a:ext cx="6900512" cy="1106957"/>
      </dsp:txXfrm>
    </dsp:sp>
    <dsp:sp modelId="{E5136449-F5C1-4C5C-A699-94EB6EFC126B}">
      <dsp:nvSpPr>
        <dsp:cNvPr id="0" name=""/>
        <dsp:cNvSpPr/>
      </dsp:nvSpPr>
      <dsp:spPr>
        <a:xfrm>
          <a:off x="0" y="4428507"/>
          <a:ext cx="6900512"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F3C06-6791-480F-BAB7-E4FEC071D90B}">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(q) sum referred to in S. 26(2)(h)</a:t>
          </a:r>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755A4-5191-459D-B113-575D38D472BC}">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AF8314-302D-458B-88B8-4C7C5F2ACBEA}">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i="1" kern="1200"/>
            <a:t>S. 26(2)(a) - </a:t>
          </a:r>
          <a:r>
            <a:rPr lang="en-US" sz="3500" kern="1200"/>
            <a:t> </a:t>
          </a:r>
        </a:p>
      </dsp:txBody>
      <dsp:txXfrm>
        <a:off x="0" y="0"/>
        <a:ext cx="10515600" cy="1088136"/>
      </dsp:txXfrm>
    </dsp:sp>
    <dsp:sp modelId="{3B3B7BA6-CC65-4AAA-9088-82E441EBD178}">
      <dsp:nvSpPr>
        <dsp:cNvPr id="0" name=""/>
        <dsp:cNvSpPr/>
      </dsp:nvSpPr>
      <dsp:spPr>
        <a:xfrm>
          <a:off x="0" y="1088136"/>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6F65F-D7F7-4384-930B-D3839AD8628C}">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i="1" kern="1200"/>
            <a:t>"Profits and gains" of any "business" or "profession" -</a:t>
          </a:r>
          <a:r>
            <a:rPr lang="en-US" sz="3500" kern="1200"/>
            <a:t> </a:t>
          </a:r>
        </a:p>
      </dsp:txBody>
      <dsp:txXfrm>
        <a:off x="0" y="1088136"/>
        <a:ext cx="10515600" cy="1088136"/>
      </dsp:txXfrm>
    </dsp:sp>
    <dsp:sp modelId="{1C74B63C-1E19-4C33-A051-F82892B1A4AA}">
      <dsp:nvSpPr>
        <dsp:cNvPr id="0" name=""/>
        <dsp:cNvSpPr/>
      </dsp:nvSpPr>
      <dsp:spPr>
        <a:xfrm>
          <a:off x="0" y="2176272"/>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230BA-7EC5-4ABF-A453-562414207552}">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i="1" kern="1200"/>
            <a:t>carried on by the assessee </a:t>
          </a:r>
          <a:r>
            <a:rPr lang="en-US" sz="3500" kern="1200"/>
            <a:t> </a:t>
          </a:r>
        </a:p>
      </dsp:txBody>
      <dsp:txXfrm>
        <a:off x="0" y="2176272"/>
        <a:ext cx="10515600" cy="1088136"/>
      </dsp:txXfrm>
    </dsp:sp>
    <dsp:sp modelId="{7F9B4EE6-2862-4A66-8D17-EBDC759B61B9}">
      <dsp:nvSpPr>
        <dsp:cNvPr id="0" name=""/>
        <dsp:cNvSpPr/>
      </dsp:nvSpPr>
      <dsp:spPr>
        <a:xfrm>
          <a:off x="0" y="3264408"/>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41BA2-540D-430A-81B6-259F3A4E5496}">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i="1" kern="1200"/>
            <a:t>at any time during the previous year ; </a:t>
          </a:r>
          <a:r>
            <a:rPr lang="en-US" sz="3500" kern="1200"/>
            <a:t> </a:t>
          </a:r>
        </a:p>
      </dsp:txBody>
      <dsp:txXfrm>
        <a:off x="0" y="3264408"/>
        <a:ext cx="10515600" cy="1088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010C-223E-4157-8BE6-3F12AC04DFFF}">
      <dsp:nvSpPr>
        <dsp:cNvPr id="0" name=""/>
        <dsp:cNvSpPr/>
      </dsp:nvSpPr>
      <dsp:spPr>
        <a:xfrm>
          <a:off x="0" y="26633"/>
          <a:ext cx="6245265" cy="13127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To be understood in Commercial sense</a:t>
          </a:r>
        </a:p>
      </dsp:txBody>
      <dsp:txXfrm>
        <a:off x="64083" y="90716"/>
        <a:ext cx="6117099" cy="1184574"/>
      </dsp:txXfrm>
    </dsp:sp>
    <dsp:sp modelId="{6C497161-5AB3-43F6-A978-24A00CC35AAE}">
      <dsp:nvSpPr>
        <dsp:cNvPr id="0" name=""/>
        <dsp:cNvSpPr/>
      </dsp:nvSpPr>
      <dsp:spPr>
        <a:xfrm>
          <a:off x="0" y="1434413"/>
          <a:ext cx="6245265" cy="131274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For the Tax year</a:t>
          </a:r>
        </a:p>
      </dsp:txBody>
      <dsp:txXfrm>
        <a:off x="64083" y="1498496"/>
        <a:ext cx="6117099" cy="1184574"/>
      </dsp:txXfrm>
    </dsp:sp>
    <dsp:sp modelId="{1FF2C007-67F9-4BA1-BB36-C869FD10DFC2}">
      <dsp:nvSpPr>
        <dsp:cNvPr id="0" name=""/>
        <dsp:cNvSpPr/>
      </dsp:nvSpPr>
      <dsp:spPr>
        <a:xfrm>
          <a:off x="0" y="2842193"/>
          <a:ext cx="6245265" cy="131274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Method of accounting - Accrual or cash </a:t>
          </a:r>
        </a:p>
      </dsp:txBody>
      <dsp:txXfrm>
        <a:off x="64083" y="2906276"/>
        <a:ext cx="6117099" cy="1184574"/>
      </dsp:txXfrm>
    </dsp:sp>
    <dsp:sp modelId="{8D6C292E-14E6-451C-82E9-2532C2152D09}">
      <dsp:nvSpPr>
        <dsp:cNvPr id="0" name=""/>
        <dsp:cNvSpPr/>
      </dsp:nvSpPr>
      <dsp:spPr>
        <a:xfrm>
          <a:off x="0" y="4249973"/>
          <a:ext cx="6245265" cy="13127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Regularly employed</a:t>
          </a:r>
        </a:p>
      </dsp:txBody>
      <dsp:txXfrm>
        <a:off x="64083" y="4314056"/>
        <a:ext cx="6117099" cy="11845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CC263-4FCF-4888-B1DC-2BB445E9F4E0}">
      <dsp:nvSpPr>
        <dsp:cNvPr id="0" name=""/>
        <dsp:cNvSpPr/>
      </dsp:nvSpPr>
      <dsp:spPr>
        <a:xfrm rot="16200000">
          <a:off x="1532066" y="1749523"/>
          <a:ext cx="567821" cy="2179172"/>
        </a:xfrm>
        <a:prstGeom prst="round2Same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1961</a:t>
          </a:r>
        </a:p>
      </dsp:txBody>
      <dsp:txXfrm rot="5400000">
        <a:off x="754110" y="2582918"/>
        <a:ext cx="2151453" cy="512383"/>
      </dsp:txXfrm>
    </dsp:sp>
    <dsp:sp modelId="{F5EA38F4-47B8-4671-9F25-E383848FDF02}">
      <dsp:nvSpPr>
        <dsp:cNvPr id="0" name=""/>
        <dsp:cNvSpPr/>
      </dsp:nvSpPr>
      <dsp:spPr>
        <a:xfrm>
          <a:off x="726391" y="0"/>
          <a:ext cx="2179172" cy="198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9540" numCol="1" spcCol="1270" anchor="b" anchorCtr="1">
          <a:noAutofit/>
        </a:bodyPr>
        <a:lstStyle/>
        <a:p>
          <a:pPr marL="0" lvl="0" indent="0" algn="ctr" defTabSz="755650">
            <a:lnSpc>
              <a:spcPct val="90000"/>
            </a:lnSpc>
            <a:spcBef>
              <a:spcPct val="0"/>
            </a:spcBef>
            <a:spcAft>
              <a:spcPct val="35000"/>
            </a:spcAft>
            <a:buNone/>
          </a:pPr>
          <a:r>
            <a:rPr lang="en-US" sz="1700" kern="1200"/>
            <a:t>Sec 145(3) of Income-tax Act 1961 </a:t>
          </a:r>
        </a:p>
      </dsp:txBody>
      <dsp:txXfrm>
        <a:off x="726391" y="0"/>
        <a:ext cx="2179172" cy="1987376"/>
      </dsp:txXfrm>
    </dsp:sp>
    <dsp:sp modelId="{486BCBFC-3803-462A-AE1E-E4BAD787FF01}">
      <dsp:nvSpPr>
        <dsp:cNvPr id="0" name=""/>
        <dsp:cNvSpPr/>
      </dsp:nvSpPr>
      <dsp:spPr>
        <a:xfrm>
          <a:off x="1815977" y="2100941"/>
          <a:ext cx="0" cy="454257"/>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8B266F0-F44E-473F-B960-2DC7AFA88D65}">
      <dsp:nvSpPr>
        <dsp:cNvPr id="0" name=""/>
        <dsp:cNvSpPr/>
      </dsp:nvSpPr>
      <dsp:spPr>
        <a:xfrm>
          <a:off x="1759195" y="1987376"/>
          <a:ext cx="113564" cy="11356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30FE5-7504-4350-9DDF-C97925E098BE}">
      <dsp:nvSpPr>
        <dsp:cNvPr id="0" name=""/>
        <dsp:cNvSpPr/>
      </dsp:nvSpPr>
      <dsp:spPr>
        <a:xfrm rot="5400000">
          <a:off x="3711239" y="1749522"/>
          <a:ext cx="567821" cy="2179172"/>
        </a:xfrm>
        <a:prstGeom prst="round2Same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2025</a:t>
          </a:r>
        </a:p>
      </dsp:txBody>
      <dsp:txXfrm rot="-5400000">
        <a:off x="2905564" y="2582917"/>
        <a:ext cx="2151453" cy="512383"/>
      </dsp:txXfrm>
    </dsp:sp>
    <dsp:sp modelId="{6D1D5560-5AF9-4456-B22D-EFF08F9FA584}">
      <dsp:nvSpPr>
        <dsp:cNvPr id="0" name=""/>
        <dsp:cNvSpPr/>
      </dsp:nvSpPr>
      <dsp:spPr>
        <a:xfrm>
          <a:off x="2905564" y="3690842"/>
          <a:ext cx="2179172" cy="198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9540" rIns="0" bIns="0" numCol="1" spcCol="1270" anchor="t" anchorCtr="1">
          <a:noAutofit/>
        </a:bodyPr>
        <a:lstStyle/>
        <a:p>
          <a:pPr marL="0" lvl="0" indent="0" algn="ctr" defTabSz="755650">
            <a:lnSpc>
              <a:spcPct val="90000"/>
            </a:lnSpc>
            <a:spcBef>
              <a:spcPct val="0"/>
            </a:spcBef>
            <a:spcAft>
              <a:spcPct val="35000"/>
            </a:spcAft>
            <a:buNone/>
          </a:pPr>
          <a:r>
            <a:rPr lang="en-US" sz="1700" kern="1200"/>
            <a:t>Sec 276 (2) of the 2025 Act</a:t>
          </a:r>
        </a:p>
      </dsp:txBody>
      <dsp:txXfrm>
        <a:off x="2905564" y="3690842"/>
        <a:ext cx="2179172" cy="1987376"/>
      </dsp:txXfrm>
    </dsp:sp>
    <dsp:sp modelId="{766E80D2-E5E5-4BFF-A63E-9487DED0CED4}">
      <dsp:nvSpPr>
        <dsp:cNvPr id="0" name=""/>
        <dsp:cNvSpPr/>
      </dsp:nvSpPr>
      <dsp:spPr>
        <a:xfrm>
          <a:off x="3995150" y="3123020"/>
          <a:ext cx="0" cy="454257"/>
        </a:xfrm>
        <a:prstGeom prst="line">
          <a:avLst/>
        </a:prstGeom>
        <a:noFill/>
        <a:ln w="12700" cap="flat" cmpd="sng" algn="ctr">
          <a:solidFill>
            <a:schemeClr val="accent5">
              <a:hueOff val="-12152150"/>
              <a:satOff val="-826"/>
              <a:lumOff val="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1ECA8D25-CA27-4629-894E-CEC1682C1400}">
      <dsp:nvSpPr>
        <dsp:cNvPr id="0" name=""/>
        <dsp:cNvSpPr/>
      </dsp:nvSpPr>
      <dsp:spPr>
        <a:xfrm>
          <a:off x="3938368" y="3577277"/>
          <a:ext cx="113564" cy="113564"/>
        </a:xfrm>
        <a:prstGeom prst="ellipse">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5F4F-CF59-4D57-B01A-0511AB1CBF90}">
      <dsp:nvSpPr>
        <dsp:cNvPr id="0" name=""/>
        <dsp:cNvSpPr/>
      </dsp:nvSpPr>
      <dsp:spPr>
        <a:xfrm>
          <a:off x="608739" y="2282"/>
          <a:ext cx="5449354" cy="544935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35000"/>
            </a:spcAft>
            <a:buNone/>
          </a:pPr>
          <a:r>
            <a:rPr lang="en-IN" sz="3000" kern="1200"/>
            <a:t>Essential Characteristics:</a:t>
          </a:r>
          <a:endParaRPr lang="en-US" sz="3000" kern="1200"/>
        </a:p>
        <a:p>
          <a:pPr marL="228600" lvl="1" indent="-228600" algn="l" defTabSz="1022350">
            <a:lnSpc>
              <a:spcPct val="90000"/>
            </a:lnSpc>
            <a:spcBef>
              <a:spcPct val="0"/>
            </a:spcBef>
            <a:spcAft>
              <a:spcPct val="15000"/>
            </a:spcAft>
            <a:buChar char="•"/>
          </a:pPr>
          <a:r>
            <a:rPr lang="en-IN" sz="2300" kern="1200"/>
            <a:t>Continuous and systematic exercise of activity</a:t>
          </a:r>
          <a:endParaRPr lang="en-US" sz="2300" kern="1200"/>
        </a:p>
        <a:p>
          <a:pPr marL="228600" lvl="1" indent="-228600" algn="l" defTabSz="1022350">
            <a:lnSpc>
              <a:spcPct val="90000"/>
            </a:lnSpc>
            <a:spcBef>
              <a:spcPct val="0"/>
            </a:spcBef>
            <a:spcAft>
              <a:spcPct val="15000"/>
            </a:spcAft>
            <a:buChar char="•"/>
          </a:pPr>
          <a:r>
            <a:rPr lang="en-IN" sz="2300" kern="1200"/>
            <a:t>Profit motive</a:t>
          </a:r>
          <a:endParaRPr lang="en-US" sz="2300" kern="1200"/>
        </a:p>
        <a:p>
          <a:pPr marL="228600" lvl="1" indent="-228600" algn="l" defTabSz="1022350">
            <a:lnSpc>
              <a:spcPct val="90000"/>
            </a:lnSpc>
            <a:spcBef>
              <a:spcPct val="0"/>
            </a:spcBef>
            <a:spcAft>
              <a:spcPct val="15000"/>
            </a:spcAft>
            <a:buChar char="•"/>
          </a:pPr>
          <a:r>
            <a:rPr lang="en-IN" sz="2300" kern="1200"/>
            <a:t>Transactions between two persons</a:t>
          </a:r>
          <a:endParaRPr lang="en-US" sz="2300" kern="1200"/>
        </a:p>
        <a:p>
          <a:pPr marL="228600" lvl="1" indent="-228600" algn="l" defTabSz="1022350">
            <a:lnSpc>
              <a:spcPct val="90000"/>
            </a:lnSpc>
            <a:spcBef>
              <a:spcPct val="0"/>
            </a:spcBef>
            <a:spcAft>
              <a:spcPct val="15000"/>
            </a:spcAft>
            <a:buChar char="•"/>
          </a:pPr>
          <a:r>
            <a:rPr lang="en-IN" sz="2300" kern="1200"/>
            <a:t>Involves twin aspects – purchase / manufacture and sale </a:t>
          </a:r>
          <a:endParaRPr lang="en-US" sz="2300" kern="1200"/>
        </a:p>
      </dsp:txBody>
      <dsp:txXfrm>
        <a:off x="1406778" y="800321"/>
        <a:ext cx="3853276" cy="38532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D306A-52E2-448F-ABA2-E313D2BB7F8F}">
      <dsp:nvSpPr>
        <dsp:cNvPr id="0" name=""/>
        <dsp:cNvSpPr/>
      </dsp:nvSpPr>
      <dsp:spPr>
        <a:xfrm>
          <a:off x="41746" y="1055"/>
          <a:ext cx="4945707" cy="494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1955800">
            <a:lnSpc>
              <a:spcPct val="90000"/>
            </a:lnSpc>
            <a:spcBef>
              <a:spcPct val="0"/>
            </a:spcBef>
            <a:spcAft>
              <a:spcPct val="35000"/>
            </a:spcAft>
            <a:buNone/>
          </a:pPr>
          <a:r>
            <a:rPr lang="en-US" sz="4400" kern="1200"/>
            <a:t>Premium paid for:</a:t>
          </a:r>
        </a:p>
        <a:p>
          <a:pPr marL="285750" lvl="1" indent="-285750" algn="l" defTabSz="1511300">
            <a:lnSpc>
              <a:spcPct val="90000"/>
            </a:lnSpc>
            <a:spcBef>
              <a:spcPct val="0"/>
            </a:spcBef>
            <a:spcAft>
              <a:spcPct val="15000"/>
            </a:spcAft>
            <a:buChar char="•"/>
          </a:pPr>
          <a:r>
            <a:rPr lang="en-US" sz="3400" kern="1200"/>
            <a:t>insurance against risk of damage or destruction of stocks orstores</a:t>
          </a:r>
        </a:p>
        <a:p>
          <a:pPr marL="285750" lvl="1" indent="-285750" algn="l" defTabSz="1511300">
            <a:lnSpc>
              <a:spcPct val="90000"/>
            </a:lnSpc>
            <a:spcBef>
              <a:spcPct val="0"/>
            </a:spcBef>
            <a:spcAft>
              <a:spcPct val="15000"/>
            </a:spcAft>
            <a:buChar char="•"/>
          </a:pPr>
          <a:r>
            <a:rPr lang="en-US" sz="3400" kern="1200"/>
            <a:t>...</a:t>
          </a:r>
        </a:p>
        <a:p>
          <a:pPr marL="285750" lvl="1" indent="-285750" algn="l" defTabSz="1511300">
            <a:lnSpc>
              <a:spcPct val="90000"/>
            </a:lnSpc>
            <a:spcBef>
              <a:spcPct val="0"/>
            </a:spcBef>
            <a:spcAft>
              <a:spcPct val="15000"/>
            </a:spcAft>
            <a:buChar char="•"/>
          </a:pPr>
          <a:r>
            <a:rPr lang="en-US" sz="3400" kern="1200"/>
            <a:t>As an employer on health insurance of its employees</a:t>
          </a:r>
        </a:p>
      </dsp:txBody>
      <dsp:txXfrm>
        <a:off x="41746" y="1055"/>
        <a:ext cx="4945707" cy="4945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72214-B48C-4C7F-BA96-49F337E3D47A}">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516EC-7E83-4E55-BF2B-F0F88ACECC1D}">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Depreciation: No change in rates or eligibility, but all conditions are now explicit sub-sections. “First put to use” for additional depreciation is clarified.</a:t>
          </a:r>
        </a:p>
      </dsp:txBody>
      <dsp:txXfrm>
        <a:off x="0" y="0"/>
        <a:ext cx="6900512" cy="2768070"/>
      </dsp:txXfrm>
    </dsp:sp>
    <dsp:sp modelId="{6D237891-7541-457E-B8AC-830504AF560B}">
      <dsp:nvSpPr>
        <dsp:cNvPr id="0" name=""/>
        <dsp:cNvSpPr/>
      </dsp:nvSpPr>
      <dsp:spPr>
        <a:xfrm>
          <a:off x="0" y="2768070"/>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A4E4FD-0283-4148-96ED-B3C22C7AB618}">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Proportionate depreciation for mixed-use assets: Now directly in Section 33.</a:t>
          </a: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parTxLTRAlign" val="ctr"/>
                <dgm:param type="parTxRTLAlign" val="ctr"/>
                <dgm:param type="txAnchorHorz" val="ctr"/>
                <dgm:param type="txAnchorVert" val="mid"/>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type="round2SameRect" r:blip="" rot="-90">
                            <dgm:adjLst/>
                          </dgm:shape>
                        </dgm:if>
                        <dgm:else name="Name20">
                          <dgm:shape xmlns:r="http://schemas.openxmlformats.org/officeDocument/2006/relationships" type="round2SameRect" r:blip="" rot="90">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type="round2SameRect" r:blip="" rot="90">
                            <dgm:adjLst/>
                          </dgm:shape>
                        </dgm:if>
                        <dgm:else name="Name26">
                          <dgm:shape xmlns:r="http://schemas.openxmlformats.org/officeDocument/2006/relationships" type="round2SameRect" r:blip="" rot="-90">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parTxLTRAlign" val="ctr"/>
                    <dgm:param type="parTxRTLAlign" val="ctr"/>
                    <dgm:param type="txAnchorHorz" val="ctr"/>
                    <dgm:param type="txAnchorVert" val="b"/>
                  </dgm:alg>
                  <dgm:constrLst>
                    <dgm:constr type="lMarg"/>
                    <dgm:constr type="rMarg"/>
                    <dgm:constr type="tMarg"/>
                    <dgm:constr type="bMarg" refType="primFontSz" fact="0.6"/>
                  </dgm:constrLst>
                </dgm:if>
                <dgm:else name="Name88">
                  <dgm:alg type="tx">
                    <dgm:param type="parTxLTRAlign" val="ctr"/>
                    <dgm:param type="parTxRTLAlign" val="ctr"/>
                    <dgm:param type="txAnchorHorz" val="ctr"/>
                    <dgm:param type="txAnchorVert" val="t"/>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parTxLTRAlign" val="ctr"/>
                <dgm:param type="parTxRTLAlign" val="ctr"/>
                <dgm:param type="txAnchorHorz" val="ctr"/>
                <dgm:param type="txAnchorVert" val="mid"/>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type="round2SameRect" r:blip="" rot="-90">
                            <dgm:adjLst/>
                          </dgm:shape>
                        </dgm:if>
                        <dgm:else name="Name201">
                          <dgm:shape xmlns:r="http://schemas.openxmlformats.org/officeDocument/2006/relationships" type="round2SameRect" r:blip="" rot="90">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type="round2SameRect" r:blip="" rot="90">
                            <dgm:adjLst/>
                          </dgm:shape>
                        </dgm:if>
                        <dgm:else name="Name261">
                          <dgm:shape xmlns:r="http://schemas.openxmlformats.org/officeDocument/2006/relationships" type="round2SameRect" r:blip="" rot="-90">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parTxLTRAlign" val="ctr"/>
                    <dgm:param type="parTxRTLAlign" val="ctr"/>
                    <dgm:param type="txAnchorHorz" val="ctr"/>
                    <dgm:param type="txAnchorVert" val="b"/>
                  </dgm:alg>
                  <dgm:constrLst>
                    <dgm:constr type="lMarg"/>
                    <dgm:constr type="rMarg"/>
                    <dgm:constr type="tMarg"/>
                    <dgm:constr type="bMarg" refType="primFontSz" fact="0.6"/>
                  </dgm:constrLst>
                </dgm:if>
                <dgm:else name="Name881">
                  <dgm:alg type="tx">
                    <dgm:param type="parTxLTRAlign" val="ctr"/>
                    <dgm:param type="parTxRTLAlign" val="ctr"/>
                    <dgm:param type="txAnchorHorz" val="ctr"/>
                    <dgm:param type="txAnchorVert" val="t"/>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jpeg"/><Relationship Id="rId2" Type="http://schemas.microsoft.com/office/2007/relationships/media" Target="../media/media1.mp4"/><Relationship Id="rId1" Type="http://schemas.openxmlformats.org/officeDocument/2006/relationships/video" Target="../media/media1.mp4"/></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taxtmi.com/acts?id=5156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www.taxtmi.com/acts?id=51589" TargetMode="External"/><Relationship Id="rId3" Type="http://schemas.openxmlformats.org/officeDocument/2006/relationships/hyperlink" Target="https://www.taxtmi.com/acts?id=51591" TargetMode="External"/><Relationship Id="rId2" Type="http://schemas.openxmlformats.org/officeDocument/2006/relationships/hyperlink" Target="https://www.taxtmi.com/acts?id=51559" TargetMode="External"/><Relationship Id="rId1" Type="http://schemas.openxmlformats.org/officeDocument/2006/relationships/hyperlink" Target="https://www.taxtmi.com/acts?id=51557" TargetMode="Externa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taxtmi.com/acts?actId=673" TargetMode="External"/><Relationship Id="rId1" Type="http://schemas.openxmlformats.org/officeDocument/2006/relationships/hyperlink" Target="https://www.taxtmi.com/acts?id=21150" TargetMode="Externa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taxtmi.com/acts?id=51704" TargetMode="External"/><Relationship Id="rId1" Type="http://schemas.openxmlformats.org/officeDocument/2006/relationships/hyperlink" Target="https://www.taxtmi.com/acts?id=51568" TargetMode="External"/></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mailto:Neelesh@vvneeleshassociates.com" TargetMode="Externa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 Of Coins"/>
          <p:cNvPicPr>
            <a:picLocks noChangeAspect="1"/>
          </p:cNvPicPr>
          <p:nvPr>
            <a:videoFile r:link="rId1"/>
            <p:extLst>
              <p:ext uri="{DAA4B4D4-6D71-4841-9C94-3DE7FCFB9230}">
                <p14:media xmlns:p14="http://schemas.microsoft.com/office/powerpoint/2010/main" r:embed="rId2"/>
              </p:ext>
            </p:extLst>
          </p:nvPr>
        </p:nvPicPr>
        <p:blipFill>
          <a:blip r:embed="rId3"/>
          <a:srcRect r="6250" b="6250"/>
          <a:stretch>
            <a:fillRect/>
          </a:stretch>
        </p:blipFill>
        <p:spPr>
          <a:xfrm>
            <a:off x="-3047" y="10"/>
            <a:ext cx="12191999" cy="6857990"/>
          </a:xfrm>
          <a:prstGeom prst="rect">
            <a:avLst/>
          </a:prstGeom>
        </p:spPr>
      </p:pic>
      <p:sp>
        <p:nvSpPr>
          <p:cNvPr id="11" name="Rectangle 10"/>
          <p:cNvSpPr>
            <a:spLocks noGrp="1" noRot="1" noChangeAspect="1" noMove="1" noResize="1" noEditPoints="1" noAdjustHandles="1" noChangeArrowheads="1" noChangeShapeType="1" noTextEdit="1"/>
          </p:cNvSpPr>
          <p:nvPr/>
        </p:nvSpPr>
        <p:spPr>
          <a:xfrm>
            <a:off x="0" y="0"/>
            <a:ext cx="12191999" cy="3323345"/>
          </a:xfrm>
          <a:prstGeom prst="rect">
            <a:avLst/>
          </a:prstGeom>
          <a:gradFill flip="none" rotWithShape="1">
            <a:gsLst>
              <a:gs pos="57000">
                <a:srgbClr val="F5EFE0">
                  <a:alpha val="30000"/>
                </a:srgbClr>
              </a:gs>
              <a:gs pos="0">
                <a:srgbClr val="F5EFE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1733" y="554845"/>
            <a:ext cx="10656891" cy="3902673"/>
          </a:xfrm>
        </p:spPr>
        <p:txBody>
          <a:bodyPr anchor="t">
            <a:normAutofit/>
          </a:bodyPr>
          <a:lstStyle/>
          <a:p>
            <a:pPr algn="l"/>
            <a:r>
              <a:rPr lang="en-US" sz="5200">
                <a:solidFill>
                  <a:schemeClr val="accent1">
                    <a:lumMod val="76000"/>
                  </a:schemeClr>
                </a:solidFill>
              </a:rPr>
              <a:t>A 2 Z Income Tax 2026</a:t>
            </a:r>
            <a:endParaRPr lang="en-US" sz="5200">
              <a:solidFill>
                <a:schemeClr val="accent1">
                  <a:lumMod val="76000"/>
                </a:schemeClr>
              </a:solidFill>
            </a:endParaRPr>
          </a:p>
        </p:txBody>
      </p:sp>
      <p:sp>
        <p:nvSpPr>
          <p:cNvPr id="13" name="Rectangle 12"/>
          <p:cNvSpPr>
            <a:spLocks noGrp="1" noRot="1" noChangeAspect="1" noMove="1" noResize="1" noEditPoints="1" noAdjustHandles="1" noChangeArrowheads="1" noChangeShapeType="1" noTextEdit="1"/>
          </p:cNvSpPr>
          <p:nvPr/>
        </p:nvSpPr>
        <p:spPr>
          <a:xfrm rot="10800000">
            <a:off x="3047" y="4704862"/>
            <a:ext cx="12191999" cy="2155484"/>
          </a:xfrm>
          <a:prstGeom prst="rect">
            <a:avLst/>
          </a:prstGeom>
          <a:gradFill flip="none" rotWithShape="1">
            <a:gsLst>
              <a:gs pos="59000">
                <a:srgbClr val="F5EFE0">
                  <a:alpha val="30000"/>
                </a:srgbClr>
              </a:gs>
              <a:gs pos="0">
                <a:srgbClr val="F5EFE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15523" y="4120790"/>
            <a:ext cx="10678296" cy="1175039"/>
          </a:xfrm>
        </p:spPr>
        <p:txBody>
          <a:bodyPr vert="horz" lIns="91440" tIns="45720" rIns="91440" bIns="45720" rtlCol="0" anchor="b">
            <a:noAutofit/>
          </a:bodyPr>
          <a:lstStyle/>
          <a:p>
            <a:pPr algn="l"/>
            <a:endParaRPr lang="en-US" sz="1800" dirty="0"/>
          </a:p>
          <a:p>
            <a:pPr algn="l"/>
            <a:r>
              <a:rPr lang="en-US" sz="1800"/>
              <a:t>Hyderabad Branch of SIRC </a:t>
            </a:r>
            <a:endParaRPr lang="en-US" sz="1800" dirty="0"/>
          </a:p>
          <a:p>
            <a:pPr algn="l"/>
            <a:r>
              <a:rPr lang="en-US" sz="1800"/>
              <a:t>of the </a:t>
            </a:r>
            <a:endParaRPr lang="en-US" sz="1800" dirty="0"/>
          </a:p>
          <a:p>
            <a:pPr algn="l"/>
            <a:r>
              <a:rPr lang="en-US" sz="1800"/>
              <a:t>Institute of Chartered Accountants of India</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Rot="1" noChangeAspect="1" noMove="1" noResize="1" noUngrp="1"/>
          </p:cNvGrpSpPr>
          <p:nvPr/>
        </p:nvGrpSpPr>
        <p:grpSpPr>
          <a:xfrm flipH="1">
            <a:off x="-18230" y="-8167"/>
            <a:ext cx="4834070" cy="2488150"/>
            <a:chOff x="6867015" y="-1"/>
            <a:chExt cx="5324985" cy="3251912"/>
          </a:xfrm>
          <a:solidFill>
            <a:schemeClr val="bg1">
              <a:alpha val="30000"/>
            </a:schemeClr>
          </a:solidFill>
        </p:grpSpPr>
        <p:sp>
          <p:nvSpPr>
            <p:cNvPr id="13" name="Freeform: Shape 12"/>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589196" y="2746170"/>
            <a:ext cx="7128605" cy="2033621"/>
          </a:xfrm>
        </p:spPr>
        <p:txBody>
          <a:bodyPr>
            <a:normAutofit/>
          </a:bodyPr>
          <a:lstStyle/>
          <a:p>
            <a:pPr algn="ctr"/>
            <a:r>
              <a:rPr lang="en-US" dirty="0">
                <a:latin typeface="Aptos"/>
              </a:rPr>
              <a:t>Business Income – </a:t>
            </a:r>
            <a:br>
              <a:rPr lang="en-US" dirty="0">
                <a:latin typeface="Aptos"/>
              </a:rPr>
            </a:br>
            <a:r>
              <a:rPr lang="en-US" dirty="0">
                <a:latin typeface="Aptos"/>
              </a:rPr>
              <a:t>Charging Section</a:t>
            </a:r>
            <a:endParaRPr lang="en-US" dirty="0">
              <a:latin typeface="Aptos"/>
            </a:endParaRPr>
          </a:p>
        </p:txBody>
      </p:sp>
      <p:sp>
        <p:nvSpPr>
          <p:cNvPr id="3" name="Content Placeholder 2"/>
          <p:cNvSpPr>
            <a:spLocks noGrp="1"/>
          </p:cNvSpPr>
          <p:nvPr>
            <p:ph idx="1"/>
          </p:nvPr>
        </p:nvSpPr>
        <p:spPr>
          <a:xfrm>
            <a:off x="3050412" y="2979336"/>
            <a:ext cx="5709721" cy="2430864"/>
          </a:xfrm>
        </p:spPr>
        <p:txBody>
          <a:bodyPr vert="horz" lIns="91440" tIns="45720" rIns="91440" bIns="45720" rtlCol="0" anchor="t">
            <a:normAutofit/>
          </a:bodyPr>
          <a:lstStyle/>
          <a:p>
            <a:pPr marL="0" indent="0">
              <a:buNone/>
            </a:pPr>
            <a:endParaRPr lang="en-US" sz="2000">
              <a:solidFill>
                <a:schemeClr val="tx2"/>
              </a:solidFill>
            </a:endParaRPr>
          </a:p>
          <a:p>
            <a:pPr marL="0" indent="0">
              <a:buNone/>
            </a:pPr>
            <a:endParaRPr lang="en-US" sz="2000">
              <a:solidFill>
                <a:schemeClr val="tx2"/>
              </a:solidFill>
            </a:endParaRPr>
          </a:p>
          <a:p>
            <a:pPr marL="0" indent="0">
              <a:buNone/>
            </a:pPr>
            <a:endParaRPr lang="en-US" sz="2000">
              <a:solidFill>
                <a:schemeClr val="tx2"/>
              </a:solidFill>
            </a:endParaRPr>
          </a:p>
          <a:p>
            <a:pPr marL="0" indent="0">
              <a:buNone/>
            </a:pPr>
            <a:endParaRPr lang="en-US" sz="2000" dirty="0">
              <a:solidFill>
                <a:schemeClr val="tx2"/>
              </a:solidFill>
            </a:endParaRPr>
          </a:p>
        </p:txBody>
      </p:sp>
      <p:grpSp>
        <p:nvGrpSpPr>
          <p:cNvPr id="18" name="Group 17"/>
          <p:cNvGrpSpPr>
            <a:grpSpLocks noGrp="1" noRot="1" noChangeAspect="1" noMove="1" noResize="1" noUngrp="1"/>
          </p:cNvGrpSpPr>
          <p:nvPr/>
        </p:nvGrpSpPr>
        <p:grpSpPr>
          <a:xfrm rot="10800000">
            <a:off x="9058275" y="4146310"/>
            <a:ext cx="3142400" cy="2716805"/>
            <a:chOff x="-305" y="-4155"/>
            <a:chExt cx="2514948" cy="2174333"/>
          </a:xfrm>
          <a:solidFill>
            <a:schemeClr val="bg1">
              <a:alpha val="30000"/>
            </a:schemeClr>
          </a:solidFill>
        </p:grpSpPr>
        <p:sp>
          <p:nvSpPr>
            <p:cNvPr id="19" name="Freeform: Shape 18"/>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a:t>Charging Section</a:t>
            </a:r>
            <a:endParaRPr lang="en-US"/>
          </a:p>
        </p:txBody>
      </p:sp>
      <p:sp>
        <p:nvSpPr>
          <p:cNvPr id="11" name="Rectangle 10"/>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nvPr>
        </p:nvGraphicFramePr>
        <p:xfrm>
          <a:off x="838200" y="2171605"/>
          <a:ext cx="10515600" cy="4163253"/>
        </p:xfrm>
        <a:graphic>
          <a:graphicData uri="http://schemas.openxmlformats.org/drawingml/2006/table">
            <a:tbl>
              <a:tblPr firstRow="1" bandRow="1">
                <a:tableStyleId>{5C22544A-7EE6-4342-B048-85BDC9FD1C3A}</a:tableStyleId>
              </a:tblPr>
              <a:tblGrid>
                <a:gridCol w="5257800"/>
                <a:gridCol w="5257800"/>
              </a:tblGrid>
              <a:tr h="393846">
                <a:tc>
                  <a:txBody>
                    <a:bodyPr/>
                    <a:lstStyle/>
                    <a:p>
                      <a:pPr lvl="0" algn="ctr">
                        <a:buNone/>
                      </a:pPr>
                      <a:r>
                        <a:rPr lang="en-US" sz="1800" i="1"/>
                        <a:t>Income-tax Act 1961</a:t>
                      </a:r>
                      <a:endParaRPr lang="en-US" sz="1800" i="1"/>
                    </a:p>
                  </a:txBody>
                  <a:tcPr marL="89510" marR="89510" marT="44755" marB="44755"/>
                </a:tc>
                <a:tc>
                  <a:txBody>
                    <a:bodyPr/>
                    <a:lstStyle/>
                    <a:p>
                      <a:pPr lvl="0" algn="ctr">
                        <a:buNone/>
                      </a:pPr>
                      <a:r>
                        <a:rPr lang="en-US" sz="1800" b="1" i="1" u="none" strike="noStrike" noProof="0">
                          <a:solidFill>
                            <a:srgbClr val="FFFFFF"/>
                          </a:solidFill>
                          <a:latin typeface="Aptos"/>
                        </a:rPr>
                        <a:t>Income-tax Act 2025</a:t>
                      </a:r>
                      <a:endParaRPr lang="en-US" sz="1800" i="1"/>
                    </a:p>
                  </a:txBody>
                  <a:tcPr marL="89510" marR="89510" marT="44755" marB="44755"/>
                </a:tc>
              </a:tr>
              <a:tr h="2810625">
                <a:tc>
                  <a:txBody>
                    <a:bodyPr/>
                    <a:lstStyle/>
                    <a:p>
                      <a:pPr lvl="0" algn="just">
                        <a:lnSpc>
                          <a:spcPct val="100000"/>
                        </a:lnSpc>
                        <a:spcBef>
                          <a:spcPts val="0"/>
                        </a:spcBef>
                        <a:spcAft>
                          <a:spcPts val="0"/>
                        </a:spcAft>
                        <a:buNone/>
                      </a:pPr>
                      <a:r>
                        <a:rPr lang="en-US" sz="1800" b="1" i="1" u="none" strike="noStrike" noProof="0">
                          <a:latin typeface="Aptos"/>
                        </a:rPr>
                        <a:t>Profits and gains of business or profession.</a:t>
                      </a:r>
                      <a:endParaRPr lang="en-US" sz="1800" i="1"/>
                    </a:p>
                    <a:p>
                      <a:pPr lvl="0" algn="just">
                        <a:lnSpc>
                          <a:spcPct val="100000"/>
                        </a:lnSpc>
                        <a:spcBef>
                          <a:spcPts val="0"/>
                        </a:spcBef>
                        <a:spcAft>
                          <a:spcPts val="0"/>
                        </a:spcAft>
                        <a:buNone/>
                      </a:pPr>
                      <a:endParaRPr lang="en-US" sz="1800" i="1"/>
                    </a:p>
                    <a:p>
                      <a:pPr lvl="0" algn="just">
                        <a:lnSpc>
                          <a:spcPct val="100000"/>
                        </a:lnSpc>
                        <a:spcBef>
                          <a:spcPts val="0"/>
                        </a:spcBef>
                        <a:spcAft>
                          <a:spcPts val="0"/>
                        </a:spcAft>
                        <a:buNone/>
                      </a:pPr>
                      <a:r>
                        <a:rPr lang="en-US" sz="1800" i="1"/>
                        <a:t>S. 28. </a:t>
                      </a:r>
                      <a:r>
                        <a:rPr lang="en-US" sz="1800" b="0" i="1" u="none" strike="noStrike" noProof="0">
                          <a:latin typeface="Aptos"/>
                        </a:rPr>
                        <a:t>The following income shall be chargeable to income-tax under the head "Profits and gains of business or profession",-</a:t>
                      </a:r>
                      <a:endParaRPr lang="en-US" sz="1800" i="1"/>
                    </a:p>
                    <a:p>
                      <a:pPr lvl="0" algn="just">
                        <a:lnSpc>
                          <a:spcPct val="100000"/>
                        </a:lnSpc>
                        <a:spcBef>
                          <a:spcPts val="0"/>
                        </a:spcBef>
                        <a:spcAft>
                          <a:spcPts val="0"/>
                        </a:spcAft>
                        <a:buNone/>
                      </a:pPr>
                      <a:endParaRPr lang="en-US" sz="1800" b="0" i="1" u="none" strike="noStrike" noProof="0">
                        <a:latin typeface="Aptos"/>
                      </a:endParaRPr>
                    </a:p>
                    <a:p>
                      <a:pPr lvl="0" algn="just">
                        <a:lnSpc>
                          <a:spcPct val="100000"/>
                        </a:lnSpc>
                        <a:spcBef>
                          <a:spcPts val="0"/>
                        </a:spcBef>
                        <a:spcAft>
                          <a:spcPts val="0"/>
                        </a:spcAft>
                        <a:buNone/>
                      </a:pPr>
                      <a:r>
                        <a:rPr lang="en-US" sz="1800" b="0" i="1" u="none" strike="noStrike" noProof="0">
                          <a:latin typeface="Aptos"/>
                        </a:rPr>
                        <a:t>(</a:t>
                      </a:r>
                      <a:r>
                        <a:rPr lang="en-US" sz="1800" b="0" i="1" u="none" strike="noStrike" noProof="0" err="1">
                          <a:latin typeface="Aptos"/>
                        </a:rPr>
                        <a:t>i</a:t>
                      </a:r>
                      <a:r>
                        <a:rPr lang="en-US" sz="1800" b="0" i="1" u="none" strike="noStrike" noProof="0">
                          <a:latin typeface="Aptos"/>
                        </a:rPr>
                        <a:t>) the profits and gains of any business or profession which was carried on by the </a:t>
                      </a:r>
                      <a:r>
                        <a:rPr lang="en-US" sz="1800" b="0" i="1" u="none" strike="noStrike" noProof="0" err="1">
                          <a:latin typeface="Aptos"/>
                        </a:rPr>
                        <a:t>assessee</a:t>
                      </a:r>
                      <a:r>
                        <a:rPr lang="en-US" sz="1800" b="0" i="1" u="none" strike="noStrike" noProof="0">
                          <a:latin typeface="Aptos"/>
                        </a:rPr>
                        <a:t> at any time during the previous year ; </a:t>
                      </a:r>
                      <a:endParaRPr lang="en-US" sz="1800" i="1"/>
                    </a:p>
                    <a:p>
                      <a:pPr lvl="0" algn="just">
                        <a:buNone/>
                      </a:pPr>
                      <a:endParaRPr lang="en-US" sz="1800" i="1"/>
                    </a:p>
                  </a:txBody>
                  <a:tcPr marL="89510" marR="89510" marT="44755" marB="44755"/>
                </a:tc>
                <a:tc>
                  <a:txBody>
                    <a:bodyPr/>
                    <a:lstStyle/>
                    <a:p>
                      <a:pPr lvl="0" algn="just">
                        <a:lnSpc>
                          <a:spcPct val="100000"/>
                        </a:lnSpc>
                        <a:spcBef>
                          <a:spcPts val="0"/>
                        </a:spcBef>
                        <a:spcAft>
                          <a:spcPts val="0"/>
                        </a:spcAft>
                        <a:buNone/>
                      </a:pPr>
                      <a:r>
                        <a:rPr lang="en-US" sz="1800" b="1" i="1" u="none" strike="noStrike" noProof="0">
                          <a:latin typeface="Aptos"/>
                        </a:rPr>
                        <a:t>26.</a:t>
                      </a:r>
                      <a:r>
                        <a:rPr lang="en-US" sz="1800" b="0" i="1" u="none" strike="noStrike" noProof="0">
                          <a:latin typeface="Aptos"/>
                        </a:rPr>
                        <a:t> </a:t>
                      </a:r>
                      <a:r>
                        <a:rPr lang="en-US" sz="1800" b="1" i="1" u="none" strike="noStrike" noProof="0">
                          <a:latin typeface="Aptos"/>
                        </a:rPr>
                        <a:t>Income under head “Profits and gains of business or profession”.</a:t>
                      </a:r>
                      <a:endParaRPr lang="en-US" sz="1800" i="1"/>
                    </a:p>
                    <a:p>
                      <a:pPr lvl="0" algn="just">
                        <a:lnSpc>
                          <a:spcPct val="100000"/>
                        </a:lnSpc>
                        <a:spcBef>
                          <a:spcPts val="0"/>
                        </a:spcBef>
                        <a:spcAft>
                          <a:spcPts val="0"/>
                        </a:spcAft>
                        <a:buNone/>
                      </a:pPr>
                      <a:r>
                        <a:rPr lang="en-US" sz="1800" b="0" i="1" u="none" strike="noStrike" noProof="0">
                          <a:latin typeface="Aptos"/>
                        </a:rPr>
                        <a:t>(1) The incomes referred to in sub-section (2) shall be chargeable to income-tax under the head “Profits and gains of business or profession”.</a:t>
                      </a:r>
                      <a:endParaRPr lang="en-US" sz="1800" i="1"/>
                    </a:p>
                    <a:p>
                      <a:pPr lvl="0" algn="just">
                        <a:lnSpc>
                          <a:spcPct val="100000"/>
                        </a:lnSpc>
                        <a:spcBef>
                          <a:spcPts val="0"/>
                        </a:spcBef>
                        <a:spcAft>
                          <a:spcPts val="0"/>
                        </a:spcAft>
                        <a:buNone/>
                      </a:pPr>
                      <a:endParaRPr lang="en-US" sz="1800" b="0" i="1" u="none" strike="noStrike" noProof="0">
                        <a:latin typeface="Aptos"/>
                      </a:endParaRPr>
                    </a:p>
                    <a:p>
                      <a:pPr lvl="0" algn="just">
                        <a:lnSpc>
                          <a:spcPct val="100000"/>
                        </a:lnSpc>
                        <a:spcBef>
                          <a:spcPts val="0"/>
                        </a:spcBef>
                        <a:spcAft>
                          <a:spcPts val="0"/>
                        </a:spcAft>
                        <a:buNone/>
                      </a:pPr>
                      <a:r>
                        <a:rPr lang="en-US" sz="1800" b="0" i="1" u="none" strike="noStrike" noProof="0">
                          <a:latin typeface="Aptos"/>
                        </a:rPr>
                        <a:t>(2) The income under sub-section (1) shall </a:t>
                      </a:r>
                      <a:r>
                        <a:rPr lang="en-US" sz="1800" b="1" i="1" u="sng" strike="noStrike" noProof="0">
                          <a:latin typeface="Aptos"/>
                        </a:rPr>
                        <a:t>include</a:t>
                      </a:r>
                      <a:r>
                        <a:rPr lang="en-US" sz="1800" b="0" i="1" u="none" strike="noStrike" noProof="0">
                          <a:latin typeface="Aptos"/>
                        </a:rPr>
                        <a:t>––</a:t>
                      </a:r>
                      <a:endParaRPr lang="en-US" sz="1800" i="1"/>
                    </a:p>
                    <a:p>
                      <a:pPr lvl="0" algn="just">
                        <a:lnSpc>
                          <a:spcPct val="100000"/>
                        </a:lnSpc>
                        <a:spcBef>
                          <a:spcPts val="0"/>
                        </a:spcBef>
                        <a:spcAft>
                          <a:spcPts val="0"/>
                        </a:spcAft>
                        <a:buNone/>
                      </a:pPr>
                      <a:r>
                        <a:rPr lang="en-US" sz="1800" b="0" i="1" u="none" strike="noStrike" noProof="0">
                          <a:latin typeface="Aptos"/>
                        </a:rPr>
                        <a:t>(a) the profits and gains of any business or profession carried on by the </a:t>
                      </a:r>
                      <a:r>
                        <a:rPr lang="en-US" sz="1800" b="0" i="1" u="none" strike="noStrike" noProof="0" err="1">
                          <a:latin typeface="Aptos"/>
                        </a:rPr>
                        <a:t>assessee</a:t>
                      </a:r>
                      <a:r>
                        <a:rPr lang="en-US" sz="1800" b="0" i="1" u="none" strike="noStrike" noProof="0">
                          <a:latin typeface="Aptos"/>
                        </a:rPr>
                        <a:t> at any time during the tax year;</a:t>
                      </a:r>
                      <a:endParaRPr lang="en-US" sz="1800" i="1"/>
                    </a:p>
                  </a:txBody>
                  <a:tcPr marL="89510" marR="89510" marT="44755" marB="44755"/>
                </a:tc>
              </a:tr>
              <a:tr h="662377">
                <a:tc>
                  <a:txBody>
                    <a:bodyPr/>
                    <a:lstStyle/>
                    <a:p>
                      <a:pPr lvl="0" algn="just">
                        <a:buNone/>
                      </a:pPr>
                      <a:r>
                        <a:rPr lang="en-US" sz="1800" i="1"/>
                        <a:t>(ii) compensation (on discontinuance of business) ...</a:t>
                      </a:r>
                      <a:endParaRPr lang="en-US" sz="1800" i="1"/>
                    </a:p>
                  </a:txBody>
                  <a:tcPr marL="89510" marR="89510" marT="44755" marB="44755"/>
                </a:tc>
                <a:tc>
                  <a:txBody>
                    <a:bodyPr/>
                    <a:lstStyle/>
                    <a:p>
                      <a:pPr lvl="0" algn="just">
                        <a:buNone/>
                      </a:pPr>
                      <a:r>
                        <a:rPr lang="en-US" sz="1800" i="1"/>
                        <a:t>(no substantive change, made concise)</a:t>
                      </a:r>
                      <a:endParaRPr lang="en-US" sz="1800" i="1"/>
                    </a:p>
                  </a:txBody>
                  <a:tcPr marL="89510" marR="89510" marT="44755" marB="4475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a:t>Charging Section ...</a:t>
            </a:r>
            <a:endParaRPr lang="en-US"/>
          </a:p>
        </p:txBody>
      </p:sp>
      <p:sp>
        <p:nvSpPr>
          <p:cNvPr id="11" name="Rectangle 10"/>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nvPr>
        </p:nvGraphicFramePr>
        <p:xfrm>
          <a:off x="838200" y="2180556"/>
          <a:ext cx="10515600" cy="3848947"/>
        </p:xfrm>
        <a:graphic>
          <a:graphicData uri="http://schemas.openxmlformats.org/drawingml/2006/table">
            <a:tbl>
              <a:tblPr firstRow="1" bandRow="1">
                <a:tableStyleId>{5C22544A-7EE6-4342-B048-85BDC9FD1C3A}</a:tableStyleId>
              </a:tblPr>
              <a:tblGrid>
                <a:gridCol w="5257800"/>
                <a:gridCol w="5257800"/>
              </a:tblGrid>
              <a:tr h="393846">
                <a:tc>
                  <a:txBody>
                    <a:bodyPr/>
                    <a:lstStyle/>
                    <a:p>
                      <a:pPr lvl="0" algn="ctr">
                        <a:buNone/>
                      </a:pPr>
                      <a:r>
                        <a:rPr lang="en-US" sz="1800" i="1" dirty="0">
                          <a:solidFill>
                            <a:schemeClr val="bg1"/>
                          </a:solidFill>
                        </a:rPr>
                        <a:t>Income-tax Act 1961</a:t>
                      </a:r>
                      <a:endParaRPr lang="en-US" sz="1800" i="1" dirty="0">
                        <a:solidFill>
                          <a:schemeClr val="bg1"/>
                        </a:solidFill>
                      </a:endParaRPr>
                    </a:p>
                  </a:txBody>
                  <a:tcPr marL="89510" marR="89510" marT="44755" marB="44755"/>
                </a:tc>
                <a:tc>
                  <a:txBody>
                    <a:bodyPr/>
                    <a:lstStyle/>
                    <a:p>
                      <a:pPr lvl="0" algn="ctr">
                        <a:buNone/>
                      </a:pPr>
                      <a:r>
                        <a:rPr lang="en-US" sz="1800" b="1" i="1" u="none" strike="noStrike" noProof="0" dirty="0">
                          <a:solidFill>
                            <a:schemeClr val="bg1"/>
                          </a:solidFill>
                          <a:latin typeface="Aptos"/>
                        </a:rPr>
                        <a:t>Income-tax Act 2025</a:t>
                      </a:r>
                      <a:endParaRPr lang="en-US" sz="1800" i="1" dirty="0">
                        <a:solidFill>
                          <a:schemeClr val="bg1"/>
                        </a:solidFill>
                      </a:endParaRPr>
                    </a:p>
                  </a:txBody>
                  <a:tcPr marL="89510" marR="89510" marT="44755" marB="44755"/>
                </a:tc>
              </a:tr>
              <a:tr h="930908">
                <a:tc>
                  <a:txBody>
                    <a:bodyPr/>
                    <a:lstStyle/>
                    <a:p>
                      <a:pPr lvl="0" algn="just">
                        <a:lnSpc>
                          <a:spcPct val="100000"/>
                        </a:lnSpc>
                        <a:spcBef>
                          <a:spcPts val="0"/>
                        </a:spcBef>
                        <a:spcAft>
                          <a:spcPts val="0"/>
                        </a:spcAft>
                        <a:buNone/>
                      </a:pPr>
                      <a:r>
                        <a:rPr lang="en-US" sz="1800" b="0" i="1" u="none" strike="noStrike" noProof="0" dirty="0">
                          <a:solidFill>
                            <a:schemeClr val="tx1"/>
                          </a:solidFill>
                          <a:latin typeface="Aptos"/>
                        </a:rPr>
                        <a:t>(ii</a:t>
                      </a:r>
                      <a:r>
                        <a:rPr lang="en-US" sz="1800" b="0" i="1" u="none" strike="noStrike" kern="1200" noProof="0" dirty="0">
                          <a:solidFill>
                            <a:schemeClr val="tx1"/>
                          </a:solidFill>
                          <a:latin typeface="Aptos"/>
                          <a:ea typeface="+mn-ea"/>
                          <a:cs typeface="+mn-cs"/>
                        </a:rPr>
                        <a:t>i) income derived by a trade, professional or similar association from specific services performed for its members </a:t>
                      </a:r>
                      <a:endParaRPr lang="en-US" sz="1800" b="0" i="1" u="none" strike="noStrike" kern="1200" noProof="0" dirty="0">
                        <a:solidFill>
                          <a:schemeClr val="tx1"/>
                        </a:solidFill>
                        <a:latin typeface="Aptos"/>
                        <a:ea typeface="+mn-ea"/>
                        <a:cs typeface="+mn-cs"/>
                      </a:endParaRPr>
                    </a:p>
                  </a:txBody>
                  <a:tcPr marL="89510" marR="89510" marT="44755" marB="44755"/>
                </a:tc>
                <a:tc>
                  <a:txBody>
                    <a:bodyPr/>
                    <a:lstStyle/>
                    <a:p>
                      <a:pPr lvl="0" algn="just">
                        <a:lnSpc>
                          <a:spcPct val="100000"/>
                        </a:lnSpc>
                        <a:spcBef>
                          <a:spcPts val="0"/>
                        </a:spcBef>
                        <a:spcAft>
                          <a:spcPts val="0"/>
                        </a:spcAft>
                        <a:buNone/>
                      </a:pPr>
                      <a:r>
                        <a:rPr lang="en-US" sz="1800" b="1" i="1" u="none" strike="noStrike" noProof="0" dirty="0">
                          <a:solidFill>
                            <a:schemeClr val="tx1"/>
                          </a:solidFill>
                          <a:latin typeface="Aptos"/>
                        </a:rPr>
                        <a:t>(no change)</a:t>
                      </a:r>
                      <a:endParaRPr lang="en-US" sz="1800" b="1" i="1" u="none" strike="noStrike" noProof="0" dirty="0">
                        <a:solidFill>
                          <a:schemeClr val="tx1"/>
                        </a:solidFill>
                        <a:latin typeface="Aptos"/>
                      </a:endParaRPr>
                    </a:p>
                  </a:txBody>
                  <a:tcPr marL="89510" marR="89510" marT="44755" marB="44755"/>
                </a:tc>
              </a:tr>
              <a:tr h="930908">
                <a:tc>
                  <a:txBody>
                    <a:bodyPr/>
                    <a:lstStyle/>
                    <a:p>
                      <a:pPr lvl="0" algn="just">
                        <a:buNone/>
                      </a:pPr>
                      <a:r>
                        <a:rPr lang="en-US" sz="1800" i="1" dirty="0">
                          <a:solidFill>
                            <a:schemeClr val="tx1"/>
                          </a:solidFill>
                        </a:rPr>
                        <a:t>(Various Schemes were individually named)</a:t>
                      </a:r>
                      <a:endParaRPr lang="en-US" sz="1800" i="1" dirty="0">
                        <a:solidFill>
                          <a:schemeClr val="tx1"/>
                        </a:solidFill>
                      </a:endParaRPr>
                    </a:p>
                  </a:txBody>
                  <a:tcPr marL="89510" marR="89510" marT="44755" marB="44755"/>
                </a:tc>
                <a:tc>
                  <a:txBody>
                    <a:bodyPr/>
                    <a:lstStyle/>
                    <a:p>
                      <a:pPr lvl="0" algn="just">
                        <a:buNone/>
                      </a:pPr>
                      <a:r>
                        <a:rPr lang="en-US" sz="1800" b="0" i="1" u="none" strike="noStrike" kern="1200" noProof="0" dirty="0">
                          <a:solidFill>
                            <a:schemeClr val="tx1"/>
                          </a:solidFill>
                          <a:latin typeface="Aptos"/>
                          <a:ea typeface="+mn-ea"/>
                          <a:cs typeface="+mn-cs"/>
                        </a:rPr>
                        <a:t>(e) profits on sale of import </a:t>
                      </a:r>
                      <a:r>
                        <a:rPr lang="en-US" sz="1800" b="0" i="1" u="none" strike="noStrike" kern="1200" noProof="0" dirty="0" err="1">
                          <a:solidFill>
                            <a:schemeClr val="tx1"/>
                          </a:solidFill>
                          <a:latin typeface="Aptos"/>
                          <a:ea typeface="+mn-ea"/>
                          <a:cs typeface="+mn-cs"/>
                        </a:rPr>
                        <a:t>licence</a:t>
                      </a:r>
                      <a:r>
                        <a:rPr lang="en-US" sz="1800" b="0" i="1" u="none" strike="noStrike" kern="1200" noProof="0" dirty="0">
                          <a:solidFill>
                            <a:schemeClr val="tx1"/>
                          </a:solidFill>
                          <a:latin typeface="Aptos"/>
                          <a:ea typeface="+mn-ea"/>
                          <a:cs typeface="+mn-cs"/>
                        </a:rPr>
                        <a:t>, cash assistance against export, duty drawback or duty remission or any other export incentive, received or receivable;</a:t>
                      </a:r>
                      <a:endParaRPr lang="en-US" sz="1800" b="0" i="1" u="none" strike="noStrike" kern="1200" dirty="0">
                        <a:solidFill>
                          <a:schemeClr val="tx1"/>
                        </a:solidFill>
                        <a:latin typeface="Aptos"/>
                        <a:ea typeface="+mn-ea"/>
                        <a:cs typeface="+mn-cs"/>
                      </a:endParaRPr>
                    </a:p>
                  </a:txBody>
                  <a:tcPr marL="89510" marR="89510" marT="44755" marB="44755"/>
                </a:tc>
              </a:tr>
              <a:tr h="662377">
                <a:tc>
                  <a:txBody>
                    <a:bodyPr/>
                    <a:lstStyle/>
                    <a:p>
                      <a:pPr lvl="0" algn="just">
                        <a:buNone/>
                      </a:pPr>
                      <a:r>
                        <a:rPr lang="en-US" sz="1800" i="1" kern="1200">
                          <a:solidFill>
                            <a:schemeClr val="tx1"/>
                          </a:solidFill>
                          <a:latin typeface="+mn-lt"/>
                          <a:ea typeface="+mn-ea"/>
                          <a:cs typeface="+mn-cs"/>
                        </a:rPr>
                        <a:t>(iv) </a:t>
                      </a:r>
                      <a:r>
                        <a:rPr lang="en-US" sz="1800" i="1" kern="1200" noProof="0">
                          <a:solidFill>
                            <a:schemeClr val="tx1"/>
                          </a:solidFill>
                          <a:latin typeface="+mn-lt"/>
                          <a:ea typeface="+mn-ea"/>
                          <a:cs typeface="+mn-cs"/>
                        </a:rPr>
                        <a:t>the value of any benefit or perquisite arising from business ...</a:t>
                      </a:r>
                      <a:endParaRPr lang="en-US" sz="1800" i="1" kern="1200" dirty="0">
                        <a:solidFill>
                          <a:schemeClr val="tx1"/>
                        </a:solidFill>
                        <a:latin typeface="+mn-lt"/>
                        <a:ea typeface="+mn-ea"/>
                        <a:cs typeface="+mn-cs"/>
                      </a:endParaRPr>
                    </a:p>
                  </a:txBody>
                  <a:tcPr marL="89510" marR="89510" marT="44755" marB="44755"/>
                </a:tc>
                <a:tc>
                  <a:txBody>
                    <a:bodyPr/>
                    <a:lstStyle/>
                    <a:p>
                      <a:pPr lvl="0" algn="just">
                        <a:lnSpc>
                          <a:spcPct val="100000"/>
                        </a:lnSpc>
                        <a:spcBef>
                          <a:spcPts val="0"/>
                        </a:spcBef>
                        <a:spcAft>
                          <a:spcPts val="0"/>
                        </a:spcAft>
                        <a:buNone/>
                      </a:pPr>
                      <a:r>
                        <a:rPr lang="en-US" sz="1800" b="1" i="1" u="none" strike="noStrike" kern="1200" noProof="0">
                          <a:solidFill>
                            <a:schemeClr val="tx1"/>
                          </a:solidFill>
                          <a:latin typeface="Aptos"/>
                          <a:ea typeface="+mn-ea"/>
                          <a:cs typeface="+mn-cs"/>
                        </a:rPr>
                        <a:t>(no change)</a:t>
                      </a:r>
                      <a:endParaRPr lang="en-US" sz="1800" b="0" i="0" u="none" strike="noStrike" kern="1200" noProof="0">
                        <a:solidFill>
                          <a:schemeClr val="tx1"/>
                        </a:solidFill>
                        <a:latin typeface="Aptos"/>
                        <a:ea typeface="+mn-ea"/>
                        <a:cs typeface="+mn-cs"/>
                      </a:endParaRPr>
                    </a:p>
                  </a:txBody>
                  <a:tcPr marL="89510" marR="89510" marT="44755" marB="44755"/>
                </a:tc>
              </a:tr>
              <a:tr h="930908">
                <a:tc>
                  <a:txBody>
                    <a:bodyPr/>
                    <a:lstStyle/>
                    <a:p>
                      <a:pPr lvl="0" algn="just">
                        <a:lnSpc>
                          <a:spcPct val="100000"/>
                        </a:lnSpc>
                        <a:spcBef>
                          <a:spcPts val="0"/>
                        </a:spcBef>
                        <a:spcAft>
                          <a:spcPts val="0"/>
                        </a:spcAft>
                        <a:buNone/>
                      </a:pPr>
                      <a:r>
                        <a:rPr lang="en-US" sz="1800" b="0" i="1" u="sng" strike="noStrike" noProof="0">
                          <a:solidFill>
                            <a:schemeClr val="tx1"/>
                          </a:solidFill>
                          <a:latin typeface="Aptos"/>
                        </a:rPr>
                        <a:t>(v</a:t>
                      </a:r>
                      <a:r>
                        <a:rPr lang="en-US" sz="1800" b="0" i="0" u="none" strike="noStrike" noProof="0" dirty="0">
                          <a:solidFill>
                            <a:schemeClr val="tx1"/>
                          </a:solidFill>
                          <a:latin typeface="Aptos"/>
                        </a:rPr>
                        <a:t>) any interest, salary, bonus, commission or remuneration, by whatever name called, due to, or received by, a partner of a firm from such firm …</a:t>
                      </a:r>
                      <a:endParaRPr lang="en-US" sz="1800" b="0" i="0" u="sng" strike="noStrike" noProof="0" dirty="0">
                        <a:solidFill>
                          <a:schemeClr val="tx1"/>
                        </a:solidFill>
                        <a:latin typeface="Aptos"/>
                      </a:endParaRPr>
                    </a:p>
                  </a:txBody>
                  <a:tcPr marL="89510" marR="89510" marT="44755" marB="44755"/>
                </a:tc>
                <a:tc>
                  <a:txBody>
                    <a:bodyPr/>
                    <a:lstStyle/>
                    <a:p>
                      <a:pPr lvl="0" algn="just">
                        <a:buNone/>
                      </a:pPr>
                      <a:r>
                        <a:rPr lang="en-US" sz="1800" i="1" dirty="0">
                          <a:solidFill>
                            <a:schemeClr val="tx1"/>
                          </a:solidFill>
                        </a:rPr>
                        <a:t>(language simplified) - </a:t>
                      </a:r>
                      <a:endParaRPr lang="en-US" sz="1800" i="1" dirty="0">
                        <a:solidFill>
                          <a:schemeClr val="tx1"/>
                        </a:solidFill>
                      </a:endParaRPr>
                    </a:p>
                    <a:p>
                      <a:pPr lvl="0" algn="just">
                        <a:buNone/>
                      </a:pPr>
                      <a:r>
                        <a:rPr lang="en-US" sz="1800" i="1" dirty="0">
                          <a:solidFill>
                            <a:schemeClr val="tx1"/>
                          </a:solidFill>
                        </a:rPr>
                        <a:t>"</a:t>
                      </a:r>
                      <a:r>
                        <a:rPr lang="en-US" sz="1800" b="0" i="1" u="none" strike="noStrike" noProof="0" dirty="0">
                          <a:solidFill>
                            <a:schemeClr val="tx1"/>
                          </a:solidFill>
                          <a:latin typeface="Aptos"/>
                        </a:rPr>
                        <a:t>to the extent allowed under </a:t>
                      </a:r>
                      <a:r>
                        <a:rPr lang="en-US" sz="1800" b="0" i="1" u="none" strike="noStrike" noProof="0" dirty="0">
                          <a:solidFill>
                            <a:schemeClr val="tx1"/>
                          </a:solidFill>
                          <a:latin typeface="Aptos"/>
                          <a:hlinkClick r:id="rId1"/>
                        </a:rPr>
                        <a:t>section 35(e)</a:t>
                      </a:r>
                      <a:r>
                        <a:rPr lang="en-US" sz="1800" b="0" i="1" u="none" strike="noStrike" noProof="0" dirty="0">
                          <a:solidFill>
                            <a:schemeClr val="tx1"/>
                          </a:solidFill>
                          <a:latin typeface="Aptos"/>
                        </a:rPr>
                        <a:t> as a deduction in computing the income of the firm;"</a:t>
                      </a:r>
                      <a:endParaRPr lang="en-US" sz="1800" i="1" dirty="0">
                        <a:solidFill>
                          <a:schemeClr val="tx1"/>
                        </a:solidFill>
                      </a:endParaRPr>
                    </a:p>
                  </a:txBody>
                  <a:tcPr marL="89510" marR="89510" marT="44755" marB="4475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a:t>Charging Section ...</a:t>
            </a:r>
            <a:endParaRPr lang="en-US"/>
          </a:p>
        </p:txBody>
      </p:sp>
      <p:sp>
        <p:nvSpPr>
          <p:cNvPr id="11" name="Rectangle 10"/>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nvPr>
        </p:nvGraphicFramePr>
        <p:xfrm>
          <a:off x="1571211" y="1926266"/>
          <a:ext cx="9049579" cy="4357527"/>
        </p:xfrm>
        <a:graphic>
          <a:graphicData uri="http://schemas.openxmlformats.org/drawingml/2006/table">
            <a:tbl>
              <a:tblPr firstRow="1" bandRow="1">
                <a:tableStyleId>{5C22544A-7EE6-4342-B048-85BDC9FD1C3A}</a:tableStyleId>
              </a:tblPr>
              <a:tblGrid>
                <a:gridCol w="7013052"/>
                <a:gridCol w="2036527"/>
              </a:tblGrid>
              <a:tr h="339949">
                <a:tc>
                  <a:txBody>
                    <a:bodyPr/>
                    <a:lstStyle/>
                    <a:p>
                      <a:pPr lvl="0" algn="ctr">
                        <a:buNone/>
                      </a:pPr>
                      <a:r>
                        <a:rPr lang="en-US" sz="1500" i="1"/>
                        <a:t>Income-tax Act 1961</a:t>
                      </a:r>
                      <a:endParaRPr lang="en-US" sz="1500" i="1"/>
                    </a:p>
                  </a:txBody>
                  <a:tcPr marL="77261" marR="77261" marT="38631" marB="38631"/>
                </a:tc>
                <a:tc>
                  <a:txBody>
                    <a:bodyPr/>
                    <a:lstStyle/>
                    <a:p>
                      <a:pPr lvl="0" algn="ctr">
                        <a:buNone/>
                      </a:pPr>
                      <a:r>
                        <a:rPr lang="en-US" sz="1500" b="1" i="1" u="none" strike="noStrike" noProof="0">
                          <a:solidFill>
                            <a:srgbClr val="FFFFFF"/>
                          </a:solidFill>
                          <a:latin typeface="Aptos"/>
                        </a:rPr>
                        <a:t>Income-tax Act 2025</a:t>
                      </a:r>
                      <a:endParaRPr lang="en-US" sz="1500" i="1"/>
                    </a:p>
                  </a:txBody>
                  <a:tcPr marL="77261" marR="77261" marT="38631" marB="38631"/>
                </a:tc>
              </a:tr>
              <a:tr h="1035299">
                <a:tc>
                  <a:txBody>
                    <a:bodyPr/>
                    <a:lstStyle/>
                    <a:p>
                      <a:pPr lvl="0" algn="just">
                        <a:lnSpc>
                          <a:spcPct val="100000"/>
                        </a:lnSpc>
                        <a:spcBef>
                          <a:spcPts val="0"/>
                        </a:spcBef>
                        <a:spcAft>
                          <a:spcPts val="0"/>
                        </a:spcAft>
                        <a:buNone/>
                      </a:pPr>
                      <a:r>
                        <a:rPr lang="en-US" sz="1500" b="0" i="1" u="none" strike="noStrike" kern="1200" noProof="0" dirty="0">
                          <a:solidFill>
                            <a:schemeClr val="tx1"/>
                          </a:solidFill>
                          <a:latin typeface="Aptos"/>
                          <a:ea typeface="+mn-ea"/>
                          <a:cs typeface="+mn-cs"/>
                        </a:rPr>
                        <a:t>(</a:t>
                      </a:r>
                      <a:r>
                        <a:rPr lang="en-US" sz="1500" b="0" i="1" u="none" strike="noStrike" kern="1200" noProof="0" dirty="0" err="1">
                          <a:solidFill>
                            <a:schemeClr val="tx1"/>
                          </a:solidFill>
                          <a:latin typeface="Aptos"/>
                          <a:ea typeface="+mn-ea"/>
                          <a:cs typeface="+mn-cs"/>
                        </a:rPr>
                        <a:t>va</a:t>
                      </a:r>
                      <a:r>
                        <a:rPr lang="en-US" sz="1500" b="0" i="1" u="none" strike="noStrike" kern="1200" noProof="0" dirty="0">
                          <a:solidFill>
                            <a:schemeClr val="tx1"/>
                          </a:solidFill>
                          <a:latin typeface="Aptos"/>
                          <a:ea typeface="+mn-ea"/>
                          <a:cs typeface="+mn-cs"/>
                        </a:rPr>
                        <a:t>) </a:t>
                      </a:r>
                      <a:r>
                        <a:rPr lang="en-US" sz="1500" b="0" i="1" u="none" strike="noStrike" kern="1200" noProof="0" dirty="0">
                          <a:solidFill>
                            <a:schemeClr val="tx1"/>
                          </a:solidFill>
                        </a:rPr>
                        <a:t>any s</a:t>
                      </a:r>
                      <a:r>
                        <a:rPr lang="en-US" sz="1500" b="0" i="1" u="none" strike="noStrike" kern="1200" noProof="0" dirty="0">
                          <a:solidFill>
                            <a:schemeClr val="tx1"/>
                          </a:solidFill>
                          <a:latin typeface="+mn-lt"/>
                          <a:ea typeface="+mn-ea"/>
                          <a:cs typeface="+mn-cs"/>
                        </a:rPr>
                        <a:t>um, whether received or receivable, in cash or kind, under an agreement for-</a:t>
                      </a:r>
                      <a:endParaRPr lang="en-US" sz="1500" b="0" i="1" u="none" strike="noStrike" kern="1200" noProof="0" dirty="0">
                        <a:solidFill>
                          <a:schemeClr val="tx1"/>
                        </a:solidFill>
                        <a:latin typeface="+mn-lt"/>
                        <a:ea typeface="+mn-ea"/>
                        <a:cs typeface="+mn-cs"/>
                      </a:endParaRPr>
                    </a:p>
                    <a:p>
                      <a:pPr lvl="0" algn="just">
                        <a:lnSpc>
                          <a:spcPct val="100000"/>
                        </a:lnSpc>
                        <a:spcBef>
                          <a:spcPts val="0"/>
                        </a:spcBef>
                        <a:spcAft>
                          <a:spcPts val="0"/>
                        </a:spcAft>
                        <a:buNone/>
                      </a:pPr>
                      <a:r>
                        <a:rPr lang="en-US" sz="1500" b="0" i="1" u="none" strike="noStrike" kern="1200" noProof="0" dirty="0">
                          <a:solidFill>
                            <a:schemeClr val="tx1"/>
                          </a:solidFill>
                          <a:latin typeface="+mn-lt"/>
                          <a:ea typeface="+mn-ea"/>
                          <a:cs typeface="+mn-cs"/>
                        </a:rPr>
                        <a:t>(a) </a:t>
                      </a:r>
                      <a:r>
                        <a:rPr lang="en-US" sz="1500" b="1" i="1" u="sng" strike="noStrike" kern="1200" noProof="0" dirty="0">
                          <a:solidFill>
                            <a:schemeClr val="tx1"/>
                          </a:solidFill>
                          <a:latin typeface="+mn-lt"/>
                          <a:ea typeface="+mn-ea"/>
                          <a:cs typeface="+mn-cs"/>
                        </a:rPr>
                        <a:t>not carrying out any activity </a:t>
                      </a:r>
                      <a:r>
                        <a:rPr lang="en-US" sz="1500" b="0" i="1" u="none" strike="noStrike" kern="1200" noProof="0" dirty="0">
                          <a:solidFill>
                            <a:schemeClr val="tx1"/>
                          </a:solidFill>
                          <a:latin typeface="+mn-lt"/>
                          <a:ea typeface="+mn-ea"/>
                          <a:cs typeface="+mn-cs"/>
                        </a:rPr>
                        <a:t>in relation to any business or profession; or</a:t>
                      </a:r>
                      <a:endParaRPr lang="en-US" sz="1500" b="0" i="1" u="none" strike="noStrike" kern="1200" dirty="0">
                        <a:solidFill>
                          <a:schemeClr val="tx1"/>
                        </a:solidFill>
                        <a:latin typeface="+mn-lt"/>
                        <a:ea typeface="+mn-ea"/>
                        <a:cs typeface="+mn-cs"/>
                      </a:endParaRPr>
                    </a:p>
                    <a:p>
                      <a:pPr lvl="0" algn="just">
                        <a:lnSpc>
                          <a:spcPct val="100000"/>
                        </a:lnSpc>
                        <a:spcBef>
                          <a:spcPts val="0"/>
                        </a:spcBef>
                        <a:spcAft>
                          <a:spcPts val="0"/>
                        </a:spcAft>
                        <a:buNone/>
                      </a:pPr>
                      <a:r>
                        <a:rPr lang="en-US" sz="1500" b="0" i="1" u="none" strike="noStrike" kern="1200" noProof="0" dirty="0">
                          <a:solidFill>
                            <a:schemeClr val="tx1"/>
                          </a:solidFill>
                          <a:latin typeface="+mn-lt"/>
                          <a:ea typeface="+mn-ea"/>
                          <a:cs typeface="+mn-cs"/>
                        </a:rPr>
                        <a:t>(b) </a:t>
                      </a:r>
                      <a:r>
                        <a:rPr lang="en-US" sz="1500" b="1" i="1" u="sng" strike="noStrike" kern="1200" noProof="0" dirty="0">
                          <a:solidFill>
                            <a:schemeClr val="tx1"/>
                          </a:solidFill>
                          <a:latin typeface="+mn-lt"/>
                          <a:ea typeface="+mn-ea"/>
                          <a:cs typeface="+mn-cs"/>
                        </a:rPr>
                        <a:t>not sharing any </a:t>
                      </a:r>
                      <a:r>
                        <a:rPr lang="en-US" sz="1500" b="0" i="1" u="none" strike="noStrike" kern="1200" noProof="0" dirty="0">
                          <a:solidFill>
                            <a:schemeClr val="tx1"/>
                          </a:solidFill>
                          <a:latin typeface="+mn-lt"/>
                          <a:ea typeface="+mn-ea"/>
                          <a:cs typeface="+mn-cs"/>
                        </a:rPr>
                        <a:t>know-how, patent, </a:t>
                      </a:r>
                      <a:r>
                        <a:rPr lang="en-US" sz="1500" b="0" i="1" u="none" strike="noStrike" kern="1200" noProof="0" dirty="0" err="1">
                          <a:solidFill>
                            <a:schemeClr val="tx1"/>
                          </a:solidFill>
                          <a:latin typeface="+mn-lt"/>
                          <a:ea typeface="+mn-ea"/>
                          <a:cs typeface="+mn-cs"/>
                        </a:rPr>
                        <a:t>etc</a:t>
                      </a:r>
                      <a:r>
                        <a:rPr lang="en-US" sz="1500" b="0" i="1" u="none" strike="noStrike" kern="1200" noProof="0" dirty="0">
                          <a:solidFill>
                            <a:schemeClr val="tx1"/>
                          </a:solidFill>
                          <a:latin typeface="+mn-lt"/>
                          <a:ea typeface="+mn-ea"/>
                          <a:cs typeface="+mn-cs"/>
                        </a:rPr>
                        <a:t> ….</a:t>
                      </a:r>
                      <a:endParaRPr lang="en-US" sz="1500" b="0" i="1" u="none" strike="noStrike" kern="1200" dirty="0">
                        <a:solidFill>
                          <a:schemeClr val="tx1"/>
                        </a:solidFill>
                        <a:latin typeface="+mn-lt"/>
                        <a:ea typeface="+mn-ea"/>
                        <a:cs typeface="+mn-cs"/>
                      </a:endParaRPr>
                    </a:p>
                  </a:txBody>
                  <a:tcPr marL="77261" marR="77261" marT="38631" marB="38631"/>
                </a:tc>
                <a:tc>
                  <a:txBody>
                    <a:bodyPr/>
                    <a:lstStyle/>
                    <a:p>
                      <a:pPr lvl="0" algn="just">
                        <a:lnSpc>
                          <a:spcPct val="100000"/>
                        </a:lnSpc>
                        <a:spcBef>
                          <a:spcPts val="0"/>
                        </a:spcBef>
                        <a:spcAft>
                          <a:spcPts val="0"/>
                        </a:spcAft>
                        <a:buNone/>
                      </a:pPr>
                      <a:r>
                        <a:rPr lang="en-US" sz="1500" b="1" i="1" u="none" strike="noStrike" noProof="0">
                          <a:solidFill>
                            <a:schemeClr val="tx1"/>
                          </a:solidFill>
                          <a:latin typeface="Aptos"/>
                        </a:rPr>
                        <a:t>(language simplified)</a:t>
                      </a:r>
                      <a:endParaRPr lang="en-US" sz="1500" b="1" i="1" u="none" strike="noStrike" noProof="0">
                        <a:solidFill>
                          <a:schemeClr val="tx1"/>
                        </a:solidFill>
                        <a:latin typeface="Aptos"/>
                      </a:endParaRPr>
                    </a:p>
                  </a:txBody>
                  <a:tcPr marL="77261" marR="77261" marT="38631" marB="38631"/>
                </a:tc>
              </a:tr>
              <a:tr h="339949">
                <a:tc>
                  <a:txBody>
                    <a:bodyPr/>
                    <a:lstStyle/>
                    <a:p>
                      <a:pPr lvl="0" algn="just">
                        <a:buNone/>
                      </a:pPr>
                      <a:r>
                        <a:rPr lang="en-US" sz="1500" b="0" i="1" u="none" strike="noStrike" kern="1200" noProof="0">
                          <a:solidFill>
                            <a:schemeClr val="tx1"/>
                          </a:solidFill>
                          <a:latin typeface="+mn-lt"/>
                          <a:ea typeface="+mn-ea"/>
                          <a:cs typeface="+mn-cs"/>
                        </a:rPr>
                        <a:t>(vi) any sum received under a </a:t>
                      </a:r>
                      <a:r>
                        <a:rPr lang="en-US" sz="1500" b="1" i="1" u="sng" strike="noStrike" kern="1200" noProof="0">
                          <a:solidFill>
                            <a:schemeClr val="tx1"/>
                          </a:solidFill>
                          <a:latin typeface="+mn-lt"/>
                          <a:ea typeface="+mn-ea"/>
                          <a:cs typeface="+mn-cs"/>
                        </a:rPr>
                        <a:t>Keyman insurance policy </a:t>
                      </a:r>
                      <a:r>
                        <a:rPr lang="en-US" sz="1500" b="0" i="1" u="none" strike="noStrike" kern="1200" noProof="0">
                          <a:solidFill>
                            <a:schemeClr val="tx1"/>
                          </a:solidFill>
                          <a:latin typeface="+mn-lt"/>
                          <a:ea typeface="+mn-ea"/>
                          <a:cs typeface="+mn-cs"/>
                        </a:rPr>
                        <a:t>...</a:t>
                      </a:r>
                      <a:endParaRPr lang="en-US" sz="1500" b="0" i="1" u="none" strike="noStrike" kern="1200">
                        <a:solidFill>
                          <a:schemeClr val="tx1"/>
                        </a:solidFill>
                        <a:latin typeface="+mn-lt"/>
                        <a:ea typeface="+mn-ea"/>
                        <a:cs typeface="+mn-cs"/>
                      </a:endParaRPr>
                    </a:p>
                  </a:txBody>
                  <a:tcPr marL="77261" marR="77261" marT="38631" marB="38631"/>
                </a:tc>
                <a:tc>
                  <a:txBody>
                    <a:bodyPr/>
                    <a:lstStyle/>
                    <a:p>
                      <a:pPr lvl="0" algn="just">
                        <a:buNone/>
                      </a:pPr>
                      <a:r>
                        <a:rPr lang="en-US" sz="1500" b="0" i="1" u="none" strike="noStrike" kern="1200" noProof="0">
                          <a:solidFill>
                            <a:schemeClr val="tx1"/>
                          </a:solidFill>
                          <a:latin typeface="Aptos"/>
                          <a:ea typeface="+mn-ea"/>
                          <a:cs typeface="+mn-cs"/>
                        </a:rPr>
                        <a:t>(no change)</a:t>
                      </a:r>
                      <a:endParaRPr lang="en-US" sz="1500" b="0" i="1" u="none" strike="noStrike" kern="1200" noProof="0">
                        <a:solidFill>
                          <a:schemeClr val="tx1"/>
                        </a:solidFill>
                        <a:latin typeface="Aptos"/>
                        <a:ea typeface="+mn-ea"/>
                        <a:cs typeface="+mn-cs"/>
                      </a:endParaRPr>
                    </a:p>
                  </a:txBody>
                  <a:tcPr marL="77261" marR="77261" marT="38631" marB="38631"/>
                </a:tc>
              </a:tr>
              <a:tr h="571732">
                <a:tc>
                  <a:txBody>
                    <a:bodyPr/>
                    <a:lstStyle/>
                    <a:p>
                      <a:pPr lvl="0" algn="just">
                        <a:buNone/>
                      </a:pPr>
                      <a:r>
                        <a:rPr lang="en-US" sz="1500" b="0" i="1" u="none" strike="noStrike" kern="1200" noProof="0">
                          <a:solidFill>
                            <a:schemeClr val="tx1"/>
                          </a:solidFill>
                          <a:latin typeface="+mn-lt"/>
                          <a:ea typeface="+mn-ea"/>
                          <a:cs typeface="+mn-cs"/>
                        </a:rPr>
                        <a:t>(via) the fair market value of inventory as on the date on which it is converted into, or treated as, a capital asset …</a:t>
                      </a:r>
                      <a:endParaRPr lang="en-US" sz="1500" b="0" i="1" u="none" strike="noStrike" kern="1200">
                        <a:solidFill>
                          <a:schemeClr val="tx1"/>
                        </a:solidFill>
                        <a:latin typeface="+mn-lt"/>
                        <a:ea typeface="+mn-ea"/>
                        <a:cs typeface="+mn-cs"/>
                      </a:endParaRPr>
                    </a:p>
                  </a:txBody>
                  <a:tcPr marL="77261" marR="77261" marT="38631" marB="38631"/>
                </a:tc>
                <a:tc>
                  <a:txBody>
                    <a:bodyPr/>
                    <a:lstStyle/>
                    <a:p>
                      <a:pPr lvl="0" algn="just">
                        <a:lnSpc>
                          <a:spcPct val="100000"/>
                        </a:lnSpc>
                        <a:spcBef>
                          <a:spcPts val="0"/>
                        </a:spcBef>
                        <a:spcAft>
                          <a:spcPts val="0"/>
                        </a:spcAft>
                        <a:buNone/>
                      </a:pPr>
                      <a:r>
                        <a:rPr lang="en-US" sz="1500" b="0" i="1" u="none" strike="noStrike" kern="1200" noProof="0">
                          <a:solidFill>
                            <a:schemeClr val="tx1"/>
                          </a:solidFill>
                          <a:latin typeface="Aptos"/>
                          <a:ea typeface="+mn-ea"/>
                          <a:cs typeface="+mn-cs"/>
                        </a:rPr>
                        <a:t>(no change)</a:t>
                      </a:r>
                      <a:endParaRPr lang="en-US" sz="1500" b="0" i="0" u="none" strike="noStrike" kern="1200" noProof="0">
                        <a:solidFill>
                          <a:schemeClr val="tx1"/>
                        </a:solidFill>
                        <a:latin typeface="Aptos"/>
                        <a:ea typeface="+mn-ea"/>
                        <a:cs typeface="+mn-cs"/>
                      </a:endParaRPr>
                    </a:p>
                  </a:txBody>
                  <a:tcPr marL="77261" marR="77261" marT="38631" marB="38631"/>
                </a:tc>
              </a:tr>
              <a:tr h="1035299">
                <a:tc>
                  <a:txBody>
                    <a:bodyPr/>
                    <a:lstStyle/>
                    <a:p>
                      <a:pPr lvl="0" algn="just">
                        <a:lnSpc>
                          <a:spcPct val="100000"/>
                        </a:lnSpc>
                        <a:spcBef>
                          <a:spcPts val="0"/>
                        </a:spcBef>
                        <a:spcAft>
                          <a:spcPts val="0"/>
                        </a:spcAft>
                        <a:buNone/>
                      </a:pPr>
                      <a:r>
                        <a:rPr lang="en-US" sz="1500" b="0" i="1" u="none" strike="noStrike" noProof="0">
                          <a:solidFill>
                            <a:schemeClr val="tx1"/>
                          </a:solidFill>
                        </a:rPr>
                        <a:t>Explanation 2.- … </a:t>
                      </a:r>
                      <a:r>
                        <a:rPr lang="en-US" sz="1500" b="1" i="1" u="sng" strike="noStrike" noProof="0">
                          <a:solidFill>
                            <a:schemeClr val="tx1"/>
                          </a:solidFill>
                        </a:rPr>
                        <a:t>speculative transactions </a:t>
                      </a:r>
                      <a:r>
                        <a:rPr lang="en-US" sz="1500" b="0" i="1" u="none" strike="noStrike" noProof="0">
                          <a:solidFill>
                            <a:schemeClr val="tx1"/>
                          </a:solidFill>
                        </a:rPr>
                        <a:t>carried on by an </a:t>
                      </a:r>
                      <a:r>
                        <a:rPr lang="en-US" sz="1500" b="0" i="1" u="none" strike="noStrike" noProof="0" err="1">
                          <a:solidFill>
                            <a:schemeClr val="tx1"/>
                          </a:solidFill>
                        </a:rPr>
                        <a:t>assessee</a:t>
                      </a:r>
                      <a:r>
                        <a:rPr lang="en-US" sz="1500" b="0" i="1" u="none" strike="noStrike" noProof="0">
                          <a:solidFill>
                            <a:schemeClr val="tx1"/>
                          </a:solidFill>
                        </a:rPr>
                        <a:t> are of such a nature as to constitute a business, the business (hereinafter referred to as "speculation business") shall be deemed to be </a:t>
                      </a:r>
                      <a:r>
                        <a:rPr lang="en-US" sz="1500" b="1" i="1" u="sng" strike="noStrike" noProof="0">
                          <a:solidFill>
                            <a:schemeClr val="tx1"/>
                          </a:solidFill>
                        </a:rPr>
                        <a:t>distinct and separate </a:t>
                      </a:r>
                      <a:r>
                        <a:rPr lang="en-US" sz="1500" b="0" i="1" u="none" strike="noStrike" noProof="0">
                          <a:solidFill>
                            <a:schemeClr val="tx1"/>
                          </a:solidFill>
                        </a:rPr>
                        <a:t>from any other business.</a:t>
                      </a:r>
                      <a:endParaRPr lang="en-US" sz="1500" i="1">
                        <a:solidFill>
                          <a:schemeClr val="tx1"/>
                        </a:solidFill>
                      </a:endParaRPr>
                    </a:p>
                  </a:txBody>
                  <a:tcPr marL="77261" marR="77261" marT="38631" marB="38631"/>
                </a:tc>
                <a:tc>
                  <a:txBody>
                    <a:bodyPr/>
                    <a:lstStyle/>
                    <a:p>
                      <a:pPr lvl="0" algn="just">
                        <a:buNone/>
                      </a:pPr>
                      <a:r>
                        <a:rPr lang="en-US" sz="1500" b="0" i="1" u="none" strike="noStrike" noProof="0">
                          <a:solidFill>
                            <a:schemeClr val="tx1"/>
                          </a:solidFill>
                          <a:latin typeface="Aptos"/>
                        </a:rPr>
                        <a:t>Brought as Sub-section (3)</a:t>
                      </a:r>
                      <a:endParaRPr lang="en-US" sz="1500" b="0" i="1" u="none" strike="noStrike" noProof="0">
                        <a:solidFill>
                          <a:schemeClr val="tx1"/>
                        </a:solidFill>
                        <a:latin typeface="Aptos"/>
                      </a:endParaRPr>
                    </a:p>
                  </a:txBody>
                  <a:tcPr marL="77261" marR="77261" marT="38631" marB="38631"/>
                </a:tc>
              </a:tr>
              <a:tr h="1035299">
                <a:tc>
                  <a:txBody>
                    <a:bodyPr/>
                    <a:lstStyle/>
                    <a:p>
                      <a:pPr lvl="0" algn="just">
                        <a:lnSpc>
                          <a:spcPct val="100000"/>
                        </a:lnSpc>
                        <a:spcBef>
                          <a:spcPts val="0"/>
                        </a:spcBef>
                        <a:spcAft>
                          <a:spcPts val="0"/>
                        </a:spcAft>
                        <a:buNone/>
                      </a:pPr>
                      <a:r>
                        <a:rPr lang="en-US" sz="1500" b="0" i="1" u="none" strike="noStrike" kern="1200" noProof="0" dirty="0">
                          <a:solidFill>
                            <a:schemeClr val="tx1"/>
                          </a:solidFill>
                          <a:latin typeface="+mn-lt"/>
                          <a:ea typeface="+mn-ea"/>
                          <a:cs typeface="+mn-cs"/>
                        </a:rPr>
                        <a:t>Explanation 3.- It is hereby clarified that any </a:t>
                      </a:r>
                      <a:r>
                        <a:rPr lang="en-US" sz="1500" b="1" i="1" u="sng" strike="noStrike" kern="1200" noProof="0" dirty="0">
                          <a:solidFill>
                            <a:schemeClr val="tx1"/>
                          </a:solidFill>
                          <a:latin typeface="+mn-lt"/>
                          <a:ea typeface="+mn-ea"/>
                          <a:cs typeface="+mn-cs"/>
                        </a:rPr>
                        <a:t>income from letting out of a residential house </a:t>
                      </a:r>
                      <a:r>
                        <a:rPr lang="en-US" sz="1500" b="0" i="1" u="none" strike="noStrike" kern="1200" noProof="0" dirty="0">
                          <a:solidFill>
                            <a:schemeClr val="tx1"/>
                          </a:solidFill>
                          <a:latin typeface="+mn-lt"/>
                          <a:ea typeface="+mn-ea"/>
                          <a:cs typeface="+mn-cs"/>
                        </a:rPr>
                        <a:t>or a part of the house by the owner shall not be chargeable under the head “Profits and gains of business or profession” and shall be chargeable under the head “Income from house property”</a:t>
                      </a:r>
                      <a:endParaRPr lang="en-US" sz="1500" b="0" i="1" u="none" strike="noStrike" kern="1200" dirty="0">
                        <a:solidFill>
                          <a:schemeClr val="tx1"/>
                        </a:solidFill>
                        <a:latin typeface="+mn-lt"/>
                        <a:ea typeface="+mn-ea"/>
                        <a:cs typeface="+mn-cs"/>
                      </a:endParaRPr>
                    </a:p>
                  </a:txBody>
                  <a:tcPr marL="77261" marR="77261" marT="38631" marB="38631"/>
                </a:tc>
                <a:tc>
                  <a:txBody>
                    <a:bodyPr/>
                    <a:lstStyle/>
                    <a:p>
                      <a:pPr lvl="0" algn="just">
                        <a:lnSpc>
                          <a:spcPct val="100000"/>
                        </a:lnSpc>
                        <a:spcBef>
                          <a:spcPts val="0"/>
                        </a:spcBef>
                        <a:spcAft>
                          <a:spcPts val="0"/>
                        </a:spcAft>
                        <a:buNone/>
                      </a:pPr>
                      <a:r>
                        <a:rPr lang="en-US" sz="1500" b="0" i="1" u="none" strike="noStrike" noProof="0" dirty="0">
                          <a:solidFill>
                            <a:schemeClr val="tx1"/>
                          </a:solidFill>
                          <a:latin typeface="Aptos"/>
                        </a:rPr>
                        <a:t>Brought as Sub-section (4)</a:t>
                      </a:r>
                      <a:endParaRPr lang="en-US" sz="1500" b="0" i="0" u="none" strike="noStrike" noProof="0" dirty="0">
                        <a:solidFill>
                          <a:schemeClr val="tx1"/>
                        </a:solidFill>
                        <a:latin typeface="Aptos"/>
                      </a:endParaRPr>
                    </a:p>
                  </a:txBody>
                  <a:tcPr marL="77261" marR="77261" marT="38631" marB="38631"/>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Rot="1" noChangeAspect="1" noMove="1" noResize="1" noUngrp="1"/>
          </p:cNvGrpSpPr>
          <p:nvPr/>
        </p:nvGrpSpPr>
        <p:grpSpPr>
          <a:xfrm flipH="1">
            <a:off x="-18230" y="-8167"/>
            <a:ext cx="4834070" cy="2488150"/>
            <a:chOff x="6867015" y="-1"/>
            <a:chExt cx="5324985" cy="3251912"/>
          </a:xfrm>
          <a:solidFill>
            <a:schemeClr val="bg1">
              <a:alpha val="30000"/>
            </a:schemeClr>
          </a:solidFill>
        </p:grpSpPr>
        <p:sp>
          <p:nvSpPr>
            <p:cNvPr id="13" name="Freeform: Shape 12"/>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589196" y="2746170"/>
            <a:ext cx="7128605" cy="2033621"/>
          </a:xfrm>
        </p:spPr>
        <p:txBody>
          <a:bodyPr>
            <a:normAutofit/>
          </a:bodyPr>
          <a:lstStyle/>
          <a:p>
            <a:pPr algn="ctr"/>
            <a:r>
              <a:rPr lang="en-US" dirty="0">
                <a:latin typeface="Aptos"/>
              </a:rPr>
              <a:t>Computation</a:t>
            </a:r>
            <a:endParaRPr lang="en-US" dirty="0"/>
          </a:p>
        </p:txBody>
      </p:sp>
      <p:sp>
        <p:nvSpPr>
          <p:cNvPr id="3" name="Content Placeholder 2"/>
          <p:cNvSpPr>
            <a:spLocks noGrp="1"/>
          </p:cNvSpPr>
          <p:nvPr>
            <p:ph idx="1"/>
          </p:nvPr>
        </p:nvSpPr>
        <p:spPr>
          <a:xfrm>
            <a:off x="3050412" y="2979336"/>
            <a:ext cx="5709721" cy="2430864"/>
          </a:xfrm>
        </p:spPr>
        <p:txBody>
          <a:bodyPr vert="horz" lIns="91440" tIns="45720" rIns="91440" bIns="45720" rtlCol="0" anchor="t">
            <a:normAutofit/>
          </a:bodyPr>
          <a:lstStyle/>
          <a:p>
            <a:pPr marL="0" indent="0">
              <a:buNone/>
            </a:pPr>
            <a:endParaRPr lang="en-US" sz="2000">
              <a:solidFill>
                <a:schemeClr val="tx2"/>
              </a:solidFill>
            </a:endParaRPr>
          </a:p>
          <a:p>
            <a:pPr marL="0" indent="0">
              <a:buNone/>
            </a:pPr>
            <a:endParaRPr lang="en-US" sz="2000">
              <a:solidFill>
                <a:schemeClr val="tx2"/>
              </a:solidFill>
            </a:endParaRPr>
          </a:p>
          <a:p>
            <a:pPr marL="0" indent="0">
              <a:buNone/>
            </a:pPr>
            <a:endParaRPr lang="en-US" sz="2000">
              <a:solidFill>
                <a:schemeClr val="tx2"/>
              </a:solidFill>
            </a:endParaRPr>
          </a:p>
          <a:p>
            <a:pPr marL="0" indent="0">
              <a:buNone/>
            </a:pPr>
            <a:endParaRPr lang="en-US" sz="2000" dirty="0">
              <a:solidFill>
                <a:schemeClr val="tx2"/>
              </a:solidFill>
            </a:endParaRPr>
          </a:p>
        </p:txBody>
      </p:sp>
      <p:grpSp>
        <p:nvGrpSpPr>
          <p:cNvPr id="18" name="Group 17"/>
          <p:cNvGrpSpPr>
            <a:grpSpLocks noGrp="1" noRot="1" noChangeAspect="1" noMove="1" noResize="1" noUngrp="1"/>
          </p:cNvGrpSpPr>
          <p:nvPr/>
        </p:nvGrpSpPr>
        <p:grpSpPr>
          <a:xfrm rot="10800000">
            <a:off x="9058275" y="4146310"/>
            <a:ext cx="3142400" cy="2716805"/>
            <a:chOff x="-305" y="-4155"/>
            <a:chExt cx="2514948" cy="2174333"/>
          </a:xfrm>
          <a:solidFill>
            <a:schemeClr val="bg1">
              <a:alpha val="30000"/>
            </a:schemeClr>
          </a:solidFill>
        </p:grpSpPr>
        <p:sp>
          <p:nvSpPr>
            <p:cNvPr id="19" name="Freeform: Shape 18"/>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a:t>Computation</a:t>
            </a:r>
            <a:endParaRPr lang="en-US"/>
          </a:p>
        </p:txBody>
      </p:sp>
      <p:sp>
        <p:nvSpPr>
          <p:cNvPr id="11" name="Rectangle 10"/>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p:cNvSpPr txBox="1"/>
          <p:nvPr/>
        </p:nvSpPr>
        <p:spPr>
          <a:xfrm>
            <a:off x="838819" y="3880371"/>
            <a:ext cx="10498871" cy="1960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US"/>
          </a:p>
        </p:txBody>
      </p:sp>
      <p:graphicFrame>
        <p:nvGraphicFramePr>
          <p:cNvPr id="4" name="Content Placeholder 3"/>
          <p:cNvGraphicFramePr>
            <a:graphicFrameLocks noGrp="1"/>
          </p:cNvGraphicFramePr>
          <p:nvPr>
            <p:ph idx="1"/>
          </p:nvPr>
        </p:nvGraphicFramePr>
        <p:xfrm>
          <a:off x="838200" y="1933820"/>
          <a:ext cx="10515600" cy="4367613"/>
        </p:xfrm>
        <a:graphic>
          <a:graphicData uri="http://schemas.openxmlformats.org/drawingml/2006/table">
            <a:tbl>
              <a:tblPr firstRow="1" bandRow="1">
                <a:tableStyleId>{5C22544A-7EE6-4342-B048-85BDC9FD1C3A}</a:tableStyleId>
              </a:tblPr>
              <a:tblGrid>
                <a:gridCol w="5257800"/>
                <a:gridCol w="5257800"/>
              </a:tblGrid>
              <a:tr h="624227">
                <a:tc>
                  <a:txBody>
                    <a:bodyPr/>
                    <a:lstStyle/>
                    <a:p>
                      <a:pPr lvl="0" algn="ctr">
                        <a:lnSpc>
                          <a:spcPct val="150000"/>
                        </a:lnSpc>
                        <a:buNone/>
                      </a:pPr>
                      <a:r>
                        <a:rPr lang="en-US" sz="2300" i="1"/>
                        <a:t>Income-tax Act 1961</a:t>
                      </a:r>
                      <a:endParaRPr lang="en-US" sz="2300" i="1"/>
                    </a:p>
                  </a:txBody>
                  <a:tcPr marL="114742" marR="114742" marT="57371" marB="57371"/>
                </a:tc>
                <a:tc>
                  <a:txBody>
                    <a:bodyPr/>
                    <a:lstStyle/>
                    <a:p>
                      <a:pPr lvl="0" algn="ctr">
                        <a:lnSpc>
                          <a:spcPct val="150000"/>
                        </a:lnSpc>
                        <a:buNone/>
                      </a:pPr>
                      <a:r>
                        <a:rPr lang="en-US" sz="2300" b="1" i="1" u="none" strike="noStrike" noProof="0">
                          <a:solidFill>
                            <a:srgbClr val="FFFFFF"/>
                          </a:solidFill>
                          <a:latin typeface="Aptos"/>
                        </a:rPr>
                        <a:t>Income-tax Act 2025</a:t>
                      </a:r>
                      <a:endParaRPr lang="en-US" sz="2300" i="1"/>
                    </a:p>
                  </a:txBody>
                  <a:tcPr marL="114742" marR="114742" marT="57371" marB="57371"/>
                </a:tc>
              </a:tr>
              <a:tr h="3718190">
                <a:tc>
                  <a:txBody>
                    <a:bodyPr/>
                    <a:lstStyle/>
                    <a:p>
                      <a:pPr lvl="0" algn="just">
                        <a:lnSpc>
                          <a:spcPct val="150000"/>
                        </a:lnSpc>
                        <a:spcBef>
                          <a:spcPts val="0"/>
                        </a:spcBef>
                        <a:spcAft>
                          <a:spcPts val="0"/>
                        </a:spcAft>
                        <a:buNone/>
                      </a:pPr>
                      <a:r>
                        <a:rPr lang="en-US" sz="2300" b="1" i="1" u="none" strike="noStrike" kern="1200" noProof="0" dirty="0">
                          <a:solidFill>
                            <a:schemeClr val="tx1"/>
                          </a:solidFill>
                          <a:latin typeface="Noto Sans"/>
                          <a:ea typeface="Noto Sans"/>
                          <a:cs typeface="Noto Sans"/>
                        </a:rPr>
                        <a:t>Income from profits and gains of business or profession, how computed.</a:t>
                      </a:r>
                      <a:endParaRPr lang="en-US" sz="2300" i="1" dirty="0">
                        <a:solidFill>
                          <a:schemeClr val="tx1"/>
                        </a:solidFill>
                      </a:endParaRPr>
                    </a:p>
                    <a:p>
                      <a:pPr lvl="0" algn="just">
                        <a:lnSpc>
                          <a:spcPct val="150000"/>
                        </a:lnSpc>
                        <a:spcBef>
                          <a:spcPts val="0"/>
                        </a:spcBef>
                        <a:spcAft>
                          <a:spcPts val="0"/>
                        </a:spcAft>
                        <a:buNone/>
                      </a:pPr>
                      <a:r>
                        <a:rPr lang="en-US" sz="2300" b="1" i="1" u="none" strike="noStrike" kern="1200" noProof="0" dirty="0">
                          <a:solidFill>
                            <a:schemeClr val="tx1"/>
                          </a:solidFill>
                          <a:latin typeface="Noto Sans"/>
                          <a:ea typeface="Noto Sans"/>
                          <a:cs typeface="Noto Sans"/>
                        </a:rPr>
                        <a:t>29.</a:t>
                      </a:r>
                      <a:r>
                        <a:rPr lang="en-US" sz="2300" b="0" i="1" u="none" strike="noStrike" kern="1200" noProof="0" dirty="0">
                          <a:solidFill>
                            <a:schemeClr val="tx1"/>
                          </a:solidFill>
                          <a:latin typeface="Noto Sans"/>
                          <a:ea typeface="Noto Sans"/>
                          <a:cs typeface="Noto Sans"/>
                        </a:rPr>
                        <a:t> The income referred to in section 28 shall be computed in accordance with the provisions contained in sections 30 to 43D</a:t>
                      </a:r>
                      <a:r>
                        <a:rPr lang="en-US" sz="2300" b="1" i="1" u="none" strike="noStrike" kern="1200" noProof="0" dirty="0">
                          <a:solidFill>
                            <a:schemeClr val="tx1"/>
                          </a:solidFill>
                          <a:latin typeface="Noto Sans"/>
                          <a:ea typeface="Noto Sans"/>
                          <a:cs typeface="Noto Sans"/>
                        </a:rPr>
                        <a:t>.</a:t>
                      </a:r>
                      <a:endParaRPr lang="en-US" sz="2300" i="1" dirty="0">
                        <a:solidFill>
                          <a:schemeClr val="tx1"/>
                        </a:solidFill>
                      </a:endParaRPr>
                    </a:p>
                  </a:txBody>
                  <a:tcPr marL="114742" marR="114742" marT="57371" marB="57371"/>
                </a:tc>
                <a:tc>
                  <a:txBody>
                    <a:bodyPr/>
                    <a:lstStyle/>
                    <a:p>
                      <a:pPr lvl="0" algn="just">
                        <a:lnSpc>
                          <a:spcPct val="150000"/>
                        </a:lnSpc>
                        <a:spcBef>
                          <a:spcPts val="0"/>
                        </a:spcBef>
                        <a:spcAft>
                          <a:spcPts val="0"/>
                        </a:spcAft>
                        <a:buNone/>
                      </a:pPr>
                      <a:r>
                        <a:rPr lang="en-US" sz="2300" b="1" i="1" u="none" strike="noStrike" noProof="0" dirty="0">
                          <a:solidFill>
                            <a:schemeClr val="tx1"/>
                          </a:solidFill>
                          <a:latin typeface="Noto Sans"/>
                          <a:ea typeface="Noto Sans"/>
                          <a:cs typeface="Noto Sans"/>
                        </a:rPr>
                        <a:t>27.</a:t>
                      </a:r>
                      <a:r>
                        <a:rPr lang="en-US" sz="2300" b="0" i="1" u="none" strike="noStrike" noProof="0" dirty="0">
                          <a:solidFill>
                            <a:schemeClr val="tx1"/>
                          </a:solidFill>
                          <a:latin typeface="Noto Sans"/>
                          <a:ea typeface="Noto Sans"/>
                          <a:cs typeface="Noto Sans"/>
                        </a:rPr>
                        <a:t> </a:t>
                      </a:r>
                      <a:r>
                        <a:rPr lang="en-US" sz="2300" b="1" i="1" u="none" strike="noStrike" noProof="0" dirty="0">
                          <a:solidFill>
                            <a:schemeClr val="tx1"/>
                          </a:solidFill>
                          <a:latin typeface="Noto Sans"/>
                          <a:ea typeface="Noto Sans"/>
                          <a:cs typeface="Noto Sans"/>
                        </a:rPr>
                        <a:t>Manner of computing profits and gains of business or profession.</a:t>
                      </a:r>
                      <a:endParaRPr lang="en-US" sz="2300" i="1" dirty="0">
                        <a:solidFill>
                          <a:schemeClr val="tx1"/>
                        </a:solidFill>
                      </a:endParaRPr>
                    </a:p>
                    <a:p>
                      <a:pPr lvl="0" algn="just">
                        <a:lnSpc>
                          <a:spcPct val="150000"/>
                        </a:lnSpc>
                        <a:spcBef>
                          <a:spcPts val="0"/>
                        </a:spcBef>
                        <a:spcAft>
                          <a:spcPts val="0"/>
                        </a:spcAft>
                        <a:buNone/>
                      </a:pPr>
                      <a:r>
                        <a:rPr lang="en-US" sz="2300" b="0" i="1" u="none" strike="noStrike" noProof="0" dirty="0">
                          <a:solidFill>
                            <a:schemeClr val="tx1"/>
                          </a:solidFill>
                          <a:latin typeface="Noto Sans"/>
                          <a:ea typeface="Noto Sans"/>
                          <a:cs typeface="Noto Sans"/>
                        </a:rPr>
                        <a:t>The income referred to in </a:t>
                      </a:r>
                      <a:r>
                        <a:rPr lang="en-US" sz="2300" b="0" i="1" u="none" strike="noStrike" noProof="0" dirty="0">
                          <a:solidFill>
                            <a:schemeClr val="tx1"/>
                          </a:solidFill>
                          <a:latin typeface="Noto Sans"/>
                          <a:ea typeface="Noto Sans"/>
                          <a:cs typeface="Noto Sans"/>
                          <a:hlinkClick r:id="rId1"/>
                        </a:rPr>
                        <a:t>section 26</a:t>
                      </a:r>
                      <a:r>
                        <a:rPr lang="en-US" sz="2300" b="0" i="1" u="none" strike="noStrike" noProof="0" dirty="0">
                          <a:solidFill>
                            <a:schemeClr val="tx1"/>
                          </a:solidFill>
                          <a:latin typeface="Noto Sans"/>
                          <a:ea typeface="Noto Sans"/>
                          <a:cs typeface="Noto Sans"/>
                        </a:rPr>
                        <a:t> shall be computed as per the provisions of </a:t>
                      </a:r>
                      <a:r>
                        <a:rPr lang="en-US" sz="2300" b="0" i="1" u="none" strike="noStrike" noProof="0" dirty="0">
                          <a:solidFill>
                            <a:schemeClr val="tx1"/>
                          </a:solidFill>
                          <a:latin typeface="Noto Sans"/>
                          <a:ea typeface="Noto Sans"/>
                          <a:cs typeface="Noto Sans"/>
                          <a:hlinkClick r:id="rId2"/>
                        </a:rPr>
                        <a:t>sections 28</a:t>
                      </a:r>
                      <a:r>
                        <a:rPr lang="en-US" sz="2300" b="0" i="1" u="none" strike="noStrike" noProof="0" dirty="0">
                          <a:solidFill>
                            <a:schemeClr val="tx1"/>
                          </a:solidFill>
                          <a:latin typeface="Noto Sans"/>
                          <a:ea typeface="Noto Sans"/>
                          <a:cs typeface="Noto Sans"/>
                        </a:rPr>
                        <a:t> to </a:t>
                      </a:r>
                      <a:r>
                        <a:rPr lang="en-US" sz="2300" b="0" i="1" u="none" strike="noStrike" noProof="0" dirty="0">
                          <a:solidFill>
                            <a:schemeClr val="tx1"/>
                          </a:solidFill>
                          <a:latin typeface="Noto Sans"/>
                          <a:ea typeface="Noto Sans"/>
                          <a:cs typeface="Noto Sans"/>
                          <a:hlinkClick r:id="rId3"/>
                        </a:rPr>
                        <a:t>60</a:t>
                      </a:r>
                      <a:r>
                        <a:rPr lang="en-US" sz="2300" b="0" i="1" u="none" strike="noStrike" noProof="0" dirty="0">
                          <a:solidFill>
                            <a:schemeClr val="tx1"/>
                          </a:solidFill>
                          <a:latin typeface="Noto Sans"/>
                          <a:ea typeface="Noto Sans"/>
                          <a:cs typeface="Noto Sans"/>
                        </a:rPr>
                        <a:t>, except </a:t>
                      </a:r>
                      <a:r>
                        <a:rPr lang="en-US" sz="2300" b="0" i="1" u="none" strike="noStrike" noProof="0" dirty="0">
                          <a:solidFill>
                            <a:schemeClr val="tx1"/>
                          </a:solidFill>
                          <a:latin typeface="Noto Sans"/>
                          <a:ea typeface="Noto Sans"/>
                          <a:cs typeface="Noto Sans"/>
                          <a:hlinkClick r:id="rId4"/>
                        </a:rPr>
                        <a:t>section 58</a:t>
                      </a:r>
                      <a:r>
                        <a:rPr lang="en-US" sz="2300" b="0" i="1" u="none" strike="noStrike" noProof="0" dirty="0">
                          <a:solidFill>
                            <a:schemeClr val="tx1"/>
                          </a:solidFill>
                          <a:latin typeface="Noto Sans"/>
                          <a:ea typeface="Noto Sans"/>
                          <a:cs typeface="Noto Sans"/>
                        </a:rPr>
                        <a:t>.</a:t>
                      </a:r>
                      <a:endParaRPr lang="en-US" sz="2300" i="1" dirty="0">
                        <a:solidFill>
                          <a:schemeClr val="tx1"/>
                        </a:solidFill>
                      </a:endParaRPr>
                    </a:p>
                  </a:txBody>
                  <a:tcPr marL="114742" marR="114742" marT="57371" marB="57371"/>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000" y="640823"/>
            <a:ext cx="3418659" cy="5583148"/>
          </a:xfrm>
        </p:spPr>
        <p:txBody>
          <a:bodyPr anchor="ctr">
            <a:normAutofit/>
          </a:bodyPr>
          <a:lstStyle/>
          <a:p>
            <a:r>
              <a:rPr lang="en-US" sz="5400"/>
              <a:t>Section 2(49) - Income</a:t>
            </a:r>
            <a:endParaRPr lang="en-US" sz="5400"/>
          </a:p>
        </p:txBody>
      </p:sp>
      <p:graphicFrame>
        <p:nvGraphicFramePr>
          <p:cNvPr id="5" name="Content Placeholder 2"/>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5200"/>
              <a:t>Computation ...</a:t>
            </a:r>
            <a:endParaRPr lang="en-US" sz="5200"/>
          </a:p>
        </p:txBody>
      </p:sp>
      <p:graphicFrame>
        <p:nvGraphicFramePr>
          <p:cNvPr id="5" name="Content Placeholder 2"/>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US" sz="8000"/>
              <a:t>Profits</a:t>
            </a:r>
            <a:endParaRPr lang="en-US" sz="8000"/>
          </a:p>
        </p:txBody>
      </p:sp>
      <p:cxnSp>
        <p:nvCxnSpPr>
          <p:cNvPr id="11" name="Straight Connector 10"/>
          <p:cNvCxnSpPr>
            <a:cxnSpLocks noGrp="1" noRot="1" noChangeAspect="1" noMove="1" noResize="1" noEditPoints="1" noAdjustHandles="1" noChangeArrowheads="1" noChangeShapeType="1"/>
          </p:cNvCxnSpPr>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673770"/>
            <a:ext cx="3220329" cy="2027227"/>
          </a:xfrm>
        </p:spPr>
        <p:txBody>
          <a:bodyPr anchor="t">
            <a:normAutofit/>
          </a:bodyPr>
          <a:lstStyle/>
          <a:p>
            <a:r>
              <a:rPr lang="en-US" sz="5400">
                <a:solidFill>
                  <a:srgbClr val="FFFFFF"/>
                </a:solidFill>
              </a:rPr>
              <a:t>ICDS</a:t>
            </a:r>
            <a:endParaRPr lang="en-US" sz="5400">
              <a:solidFill>
                <a:srgbClr val="FFFFFF"/>
              </a:solidFill>
            </a:endParaRPr>
          </a:p>
        </p:txBody>
      </p:sp>
      <p:graphicFrame>
        <p:nvGraphicFramePr>
          <p:cNvPr id="5" name="Content Placeholder 2"/>
          <p:cNvGraphicFramePr>
            <a:graphicFrameLocks noGrp="1"/>
          </p:cNvGraphicFramePr>
          <p:nvPr>
            <p:ph idx="1"/>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p:cNvGrpSpPr>
            <a:grpSpLocks noGrp="1" noRot="1" noChangeAspect="1" noMove="1" noResize="1" noUngrp="1"/>
          </p:cNvGrpSpPr>
          <p:nvPr/>
        </p:nvGrpSpPr>
        <p:grpSpPr>
          <a:xfrm>
            <a:off x="-21863" y="508838"/>
            <a:ext cx="5217958" cy="6239661"/>
            <a:chOff x="-19221" y="251144"/>
            <a:chExt cx="5217958" cy="6239661"/>
          </a:xfrm>
        </p:grpSpPr>
        <p:sp>
          <p:nvSpPr>
            <p:cNvPr id="13" name="Freeform: Shape 1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640080" y="1243013"/>
            <a:ext cx="3855720" cy="4371974"/>
          </a:xfrm>
        </p:spPr>
        <p:txBody>
          <a:bodyPr vert="horz" lIns="91440" tIns="45720" rIns="91440" bIns="45720" rtlCol="0" anchor="ctr">
            <a:normAutofit/>
          </a:bodyPr>
          <a:lstStyle/>
          <a:p>
            <a:pPr algn="l"/>
            <a:r>
              <a:rPr lang="en-US" sz="1400" b="1" kern="1200" spc="400">
                <a:solidFill>
                  <a:schemeClr val="tx2"/>
                </a:solidFill>
                <a:highlight>
                  <a:srgbClr val="FFFFFF"/>
                </a:highlight>
                <a:latin typeface="+mj-lt"/>
                <a:ea typeface="+mj-ea"/>
                <a:cs typeface="+mj-cs"/>
              </a:rPr>
              <a:t>SEMINAR</a:t>
            </a:r>
            <a:endParaRPr lang="en-US" sz="1400" kern="1200"/>
          </a:p>
          <a:p>
            <a:pPr algn="l"/>
            <a:r>
              <a:rPr lang="en-US" sz="4000" b="1" kern="1200">
                <a:solidFill>
                  <a:schemeClr val="tx2"/>
                </a:solidFill>
                <a:highlight>
                  <a:srgbClr val="FFFFFF"/>
                </a:highlight>
                <a:latin typeface="+mj-lt"/>
                <a:ea typeface="+mj-ea"/>
                <a:cs typeface="+mj-cs"/>
              </a:rPr>
              <a:t>Business Income</a:t>
            </a:r>
            <a:endParaRPr lang="en-US" sz="4000" kern="1200"/>
          </a:p>
          <a:p>
            <a:pPr algn="l"/>
            <a:r>
              <a:rPr lang="en-US" sz="2400" kern="1200">
                <a:solidFill>
                  <a:schemeClr val="tx2"/>
                </a:solidFill>
                <a:highlight>
                  <a:srgbClr val="FFFFFF"/>
                </a:highlight>
                <a:latin typeface="+mj-lt"/>
                <a:ea typeface="+mj-ea"/>
                <a:cs typeface="+mj-cs"/>
              </a:rPr>
              <a:t>Computation &amp; Allowability</a:t>
            </a:r>
            <a:endParaRPr lang="en-US" sz="2400" kern="1200"/>
          </a:p>
          <a:p>
            <a:pPr algn="l"/>
            <a:r>
              <a:rPr lang="en-US" sz="2000" i="1" kern="1200">
                <a:solidFill>
                  <a:schemeClr val="tx2"/>
                </a:solidFill>
                <a:highlight>
                  <a:srgbClr val="FFFFFF"/>
                </a:highlight>
                <a:latin typeface="+mj-lt"/>
                <a:ea typeface="+mj-ea"/>
                <a:cs typeface="+mj-cs"/>
              </a:rPr>
              <a:t>Key Issues</a:t>
            </a:r>
            <a:endParaRPr lang="en-US" sz="2000" kern="1200">
              <a:solidFill>
                <a:schemeClr val="tx2"/>
              </a:solidFill>
              <a:latin typeface="+mj-lt"/>
            </a:endParaRPr>
          </a:p>
          <a:p>
            <a:pPr algn="l"/>
            <a:endParaRPr lang="en-US" sz="3600" kern="1200">
              <a:solidFill>
                <a:schemeClr val="tx2"/>
              </a:solidFill>
              <a:latin typeface="+mj-lt"/>
              <a:ea typeface="+mj-ea"/>
              <a:cs typeface="+mj-cs"/>
            </a:endParaRPr>
          </a:p>
        </p:txBody>
      </p:sp>
      <p:sp>
        <p:nvSpPr>
          <p:cNvPr id="3" name="Content Placeholder 2"/>
          <p:cNvSpPr>
            <a:spLocks noGrp="1"/>
          </p:cNvSpPr>
          <p:nvPr>
            <p:ph type="subTitle" idx="1"/>
          </p:nvPr>
        </p:nvSpPr>
        <p:spPr>
          <a:xfrm>
            <a:off x="6172200" y="804672"/>
            <a:ext cx="5221224" cy="5230368"/>
          </a:xfrm>
        </p:spPr>
        <p:txBody>
          <a:bodyPr vert="horz" lIns="91440" tIns="45720" rIns="91440" bIns="45720" rtlCol="0" anchor="ctr">
            <a:normAutofit/>
          </a:bodyPr>
          <a:lstStyle/>
          <a:p>
            <a:pPr marL="0" indent="0" algn="l">
              <a:buNone/>
            </a:pPr>
            <a:r>
              <a:rPr lang="en-US" sz="1200" b="1" spc="300">
                <a:solidFill>
                  <a:schemeClr val="tx2"/>
                </a:solidFill>
              </a:rPr>
              <a:t>DATE</a:t>
            </a:r>
            <a:endParaRPr lang="en-US" sz="1200" b="1" spc="300">
              <a:solidFill>
                <a:schemeClr val="tx2"/>
              </a:solidFill>
            </a:endParaRPr>
          </a:p>
          <a:p>
            <a:pPr marL="0" indent="0" algn="l">
              <a:buNone/>
            </a:pPr>
            <a:r>
              <a:rPr lang="en-US" sz="2000">
                <a:solidFill>
                  <a:schemeClr val="tx2"/>
                </a:solidFill>
              </a:rPr>
              <a:t>June 10, 2026</a:t>
            </a:r>
            <a:endParaRPr lang="en-US" sz="2000">
              <a:solidFill>
                <a:schemeClr val="tx2"/>
              </a:solidFill>
            </a:endParaRPr>
          </a:p>
          <a:p>
            <a:pPr marL="0" indent="0" algn="l">
              <a:buNone/>
            </a:pPr>
            <a:endParaRPr lang="en-US" sz="1200">
              <a:solidFill>
                <a:schemeClr val="tx2"/>
              </a:solidFill>
            </a:endParaRPr>
          </a:p>
          <a:p>
            <a:pPr marL="0" indent="0" algn="l">
              <a:buNone/>
            </a:pPr>
            <a:r>
              <a:rPr lang="en-US" sz="1200" b="1" spc="300">
                <a:solidFill>
                  <a:schemeClr val="tx2"/>
                </a:solidFill>
              </a:rPr>
              <a:t>SPEAKER</a:t>
            </a:r>
            <a:endParaRPr lang="en-US" sz="1200" b="1" spc="300">
              <a:solidFill>
                <a:schemeClr val="tx2"/>
              </a:solidFill>
            </a:endParaRPr>
          </a:p>
          <a:p>
            <a:pPr marL="0" indent="0" algn="l">
              <a:buNone/>
            </a:pPr>
            <a:r>
              <a:rPr lang="en-US" sz="2000" b="1">
                <a:solidFill>
                  <a:schemeClr val="tx2"/>
                </a:solidFill>
              </a:rPr>
              <a:t>CA Neelesh V. Vithlani</a:t>
            </a:r>
            <a:endParaRPr lang="en-US" sz="2000" b="1">
              <a:solidFill>
                <a:schemeClr val="tx2"/>
              </a:solidFill>
            </a:endParaRPr>
          </a:p>
          <a:p>
            <a:pPr marL="0" indent="0" algn="l">
              <a:buNone/>
            </a:pPr>
            <a:r>
              <a:rPr lang="en-US" sz="1600" i="1">
                <a:solidFill>
                  <a:schemeClr val="tx2"/>
                </a:solidFill>
              </a:rPr>
              <a:t>Chartered Accountant</a:t>
            </a:r>
            <a:endParaRPr lang="en-US" sz="1600" i="1">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p:cNvGrpSpPr>
            <a:grpSpLocks noGrp="1" noRot="1" noChangeAspect="1" noMove="1" noResize="1" noUngrp="1"/>
          </p:cNvGrpSpPr>
          <p:nvPr/>
        </p:nvGrpSpPr>
        <p:grpSpPr>
          <a:xfrm>
            <a:off x="-21863" y="508838"/>
            <a:ext cx="5217958" cy="6239661"/>
            <a:chOff x="-19221" y="251144"/>
            <a:chExt cx="5217958" cy="6239661"/>
          </a:xfrm>
        </p:grpSpPr>
        <p:sp>
          <p:nvSpPr>
            <p:cNvPr id="22" name="Freeform: Shape 21"/>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“Business” – S. 2(20)</a:t>
            </a:r>
            <a:endParaRPr lang="en-IN" sz="3600">
              <a:solidFill>
                <a:schemeClr val="tx2"/>
              </a:solidFill>
            </a:endParaRPr>
          </a:p>
        </p:txBody>
      </p:sp>
      <p:sp>
        <p:nvSpPr>
          <p:cNvPr id="3" name="Content Placeholder 2"/>
          <p:cNvSpPr>
            <a:spLocks noGrp="1"/>
          </p:cNvSpPr>
          <p:nvPr>
            <p:ph idx="1"/>
          </p:nvPr>
        </p:nvSpPr>
        <p:spPr>
          <a:xfrm>
            <a:off x="6172200" y="804672"/>
            <a:ext cx="5221224" cy="5230368"/>
          </a:xfrm>
        </p:spPr>
        <p:txBody>
          <a:bodyPr anchor="ctr">
            <a:normAutofit/>
          </a:bodyPr>
          <a:lstStyle/>
          <a:p>
            <a:pPr marL="0" indent="0">
              <a:buNone/>
            </a:pPr>
            <a:r>
              <a:rPr lang="en-IN" sz="1800" i="1">
                <a:solidFill>
                  <a:schemeClr val="tx2"/>
                </a:solidFill>
              </a:rPr>
              <a:t>(20) “business” </a:t>
            </a:r>
            <a:r>
              <a:rPr lang="en-IN" sz="1800" b="1" i="1" u="sng">
                <a:solidFill>
                  <a:schemeClr val="tx2"/>
                </a:solidFill>
              </a:rPr>
              <a:t>includes</a:t>
            </a:r>
            <a:r>
              <a:rPr lang="en-IN" sz="1800" i="1">
                <a:solidFill>
                  <a:schemeClr val="tx2"/>
                </a:solidFill>
              </a:rPr>
              <a:t> any trade, commerce or manufacture or any adventure or concern in the nature of trade, commerce or manufacture;</a:t>
            </a:r>
            <a:endParaRPr lang="en-IN" sz="1800" i="1">
              <a:solidFill>
                <a:schemeClr val="tx2"/>
              </a:solidFill>
            </a:endParaRPr>
          </a:p>
          <a:p>
            <a:endParaRPr lang="en-IN" sz="1800">
              <a:solidFill>
                <a:schemeClr val="tx2"/>
              </a:solidFill>
            </a:endParaRPr>
          </a:p>
          <a:p>
            <a:endParaRPr lang="en-IN" sz="180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p:cNvSpPr>
            <a:spLocks noGrp="1" noRot="1" noChangeAspect="1" noMove="1" noResize="1" noEditPoints="1" noAdjustHandles="1" noChangeArrowheads="1" noChangeShapeType="1" noTextEdit="1"/>
          </p:cNvSpPr>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IN" sz="4000">
                <a:solidFill>
                  <a:srgbClr val="FFFFFF"/>
                </a:solidFill>
              </a:rPr>
              <a:t>Business …</a:t>
            </a:r>
            <a:endParaRPr lang="en-IN" sz="4000">
              <a:solidFill>
                <a:srgbClr val="FFFFFF"/>
              </a:solidFill>
            </a:endParaRPr>
          </a:p>
        </p:txBody>
      </p:sp>
      <p:graphicFrame>
        <p:nvGraphicFramePr>
          <p:cNvPr id="5" name="Content Placeholder 2"/>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IN">
                <a:solidFill>
                  <a:srgbClr val="FFFFFF"/>
                </a:solidFill>
              </a:rPr>
              <a:t>Business vs House Property</a:t>
            </a:r>
            <a:endParaRPr lang="en-IN">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IN" sz="2400" i="1"/>
              <a:t>Whether receipts from letting business assets constitute business income is a </a:t>
            </a:r>
            <a:r>
              <a:rPr lang="en-IN" sz="2400" b="1" i="1" u="sng"/>
              <a:t>mixed </a:t>
            </a:r>
            <a:r>
              <a:rPr lang="en-IN" sz="2400" i="1"/>
              <a:t>question of law and fact to be determined from the </a:t>
            </a:r>
            <a:r>
              <a:rPr lang="en-IN" sz="2400" b="1" i="1" u="sng"/>
              <a:t>businessman's point of view </a:t>
            </a:r>
            <a:r>
              <a:rPr lang="en-IN" sz="2400" i="1"/>
              <a:t>on the facts and true construction of the agreement. </a:t>
            </a:r>
            <a:endParaRPr lang="en-IN" sz="2400" i="1"/>
          </a:p>
          <a:p>
            <a:r>
              <a:rPr lang="en-IN" sz="2400" i="1"/>
              <a:t>Precedents show no single test; relevant factors include whether the letting is </a:t>
            </a:r>
            <a:r>
              <a:rPr lang="en-IN" sz="2400" b="1" i="1" u="sng"/>
              <a:t>temporary</a:t>
            </a:r>
            <a:r>
              <a:rPr lang="en-IN" sz="2400" i="1"/>
              <a:t>, whether </a:t>
            </a:r>
            <a:r>
              <a:rPr lang="en-IN" sz="2400" b="1" i="1" u="sng"/>
              <a:t>all business assets </a:t>
            </a:r>
            <a:r>
              <a:rPr lang="en-IN" sz="2400" i="1"/>
              <a:t>are let out, the </a:t>
            </a:r>
            <a:r>
              <a:rPr lang="en-IN" sz="2400" b="1" i="1" u="sng"/>
              <a:t>period</a:t>
            </a:r>
            <a:r>
              <a:rPr lang="en-IN" sz="2400" i="1"/>
              <a:t> and </a:t>
            </a:r>
            <a:r>
              <a:rPr lang="en-IN" sz="2400" b="1" i="1" u="sng"/>
              <a:t>terms</a:t>
            </a:r>
            <a:r>
              <a:rPr lang="en-IN" sz="2400" i="1"/>
              <a:t> of the letting, and whether the assessee intended to go out of the business or to </a:t>
            </a:r>
            <a:r>
              <a:rPr lang="en-IN" sz="2400" b="1" i="1" u="sng"/>
              <a:t>resume</a:t>
            </a:r>
            <a:r>
              <a:rPr lang="en-IN" sz="2400" i="1"/>
              <a:t> it</a:t>
            </a:r>
            <a:endParaRPr lang="en-IN" sz="2400" i="1"/>
          </a:p>
          <a:p>
            <a:pPr marL="0" indent="0">
              <a:buNone/>
            </a:pPr>
            <a:endParaRPr lang="en-IN" sz="2400" i="1"/>
          </a:p>
          <a:p>
            <a:pPr marL="0" indent="0">
              <a:buNone/>
            </a:pPr>
            <a:r>
              <a:rPr lang="en-IN" sz="2400" i="1"/>
              <a:t>- </a:t>
            </a:r>
            <a:r>
              <a:rPr lang="en-IN" sz="2400" b="1" i="1"/>
              <a:t>1999 (3) TMI 15 - Supreme Court</a:t>
            </a:r>
            <a:endParaRPr lang="en-IN" sz="2400" b="1" i="1"/>
          </a:p>
          <a:p>
            <a:pPr marL="0" indent="0">
              <a:buNone/>
            </a:pPr>
            <a:r>
              <a:rPr lang="en-IN" sz="2400" i="1"/>
              <a:t>UNIVERSAL PLAST LTD. AND GUNTUR </a:t>
            </a:r>
            <a:endParaRPr lang="en-IN" sz="2400" i="1"/>
          </a:p>
          <a:p>
            <a:pPr marL="0" indent="0">
              <a:buNone/>
            </a:pPr>
            <a:r>
              <a:rPr lang="en-IN" sz="2400" i="1"/>
              <a:t>MERCHANTS COTTON PRESS CO. LTD. Versus CIT</a:t>
            </a:r>
            <a:endParaRPr lang="en-IN" sz="2400" i="1"/>
          </a:p>
          <a:p>
            <a:pPr marL="0" indent="0">
              <a:buNone/>
            </a:pPr>
            <a:endParaRPr lang="en-IN" sz="2400"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IN">
                <a:solidFill>
                  <a:srgbClr val="FFFFFF"/>
                </a:solidFill>
              </a:rPr>
              <a:t>Business vs House Property…</a:t>
            </a:r>
            <a:endParaRPr lang="en-IN">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endParaRPr lang="en-IN" dirty="0"/>
          </a:p>
          <a:p>
            <a:r>
              <a:rPr lang="en-IN" dirty="0"/>
              <a:t>Rents and receipts from property ownership are assessable as </a:t>
            </a:r>
            <a:r>
              <a:rPr lang="en-IN" b="1" i="1" u="sng" dirty="0"/>
              <a:t>income from property </a:t>
            </a:r>
            <a:r>
              <a:rPr lang="en-IN" dirty="0"/>
              <a:t>and are not converted into business profits merely because the owner undertakes management or provides ancillary services.</a:t>
            </a:r>
            <a:endParaRPr lang="en-IN"/>
          </a:p>
          <a:p>
            <a:endParaRPr lang="en-IN" dirty="0"/>
          </a:p>
          <a:p>
            <a:pPr marL="0" indent="0">
              <a:buNone/>
            </a:pPr>
            <a:r>
              <a:rPr lang="en-IN" b="1" i="1" dirty="0"/>
              <a:t>-1960 (11) TMI 7 - Supreme Court – </a:t>
            </a:r>
            <a:endParaRPr lang="en-IN" b="1" i="1"/>
          </a:p>
          <a:p>
            <a:pPr marL="0" indent="0">
              <a:buNone/>
            </a:pPr>
            <a:r>
              <a:rPr lang="en-IN" i="1" dirty="0"/>
              <a:t>East India Housing And Land Development </a:t>
            </a:r>
            <a:endParaRPr lang="en-IN" i="1"/>
          </a:p>
          <a:p>
            <a:pPr marL="0" indent="0">
              <a:buNone/>
            </a:pPr>
            <a:r>
              <a:rPr lang="en-IN" i="1" dirty="0"/>
              <a:t>Trust Limited Vs CIT, West Bengal</a:t>
            </a:r>
            <a:endParaRPr lang="en-IN" i="1"/>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IN">
                <a:solidFill>
                  <a:srgbClr val="FFFFFF"/>
                </a:solidFill>
              </a:rPr>
              <a:t>Business vs Other Sources</a:t>
            </a:r>
            <a:endParaRPr lang="en-IN">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endParaRPr lang="en-IN" dirty="0"/>
          </a:p>
          <a:p>
            <a:r>
              <a:rPr lang="en-IN" dirty="0"/>
              <a:t>Interest on advances to contractors constructing Capital asset – to be reduced from cost of construction and not income from business.</a:t>
            </a:r>
            <a:endParaRPr lang="en-IN"/>
          </a:p>
          <a:p>
            <a:endParaRPr lang="en-IN" dirty="0"/>
          </a:p>
          <a:p>
            <a:endParaRPr lang="en-IN" dirty="0"/>
          </a:p>
          <a:p>
            <a:pPr marL="0" indent="0">
              <a:buNone/>
            </a:pPr>
            <a:r>
              <a:rPr lang="en-IN" b="1" i="1" dirty="0"/>
              <a:t>-	1998 (12) TMI 4 - Supreme Court </a:t>
            </a:r>
            <a:r>
              <a:rPr lang="en-IN" i="1" dirty="0"/>
              <a:t>CIT Vs Bokaro Steel Limited</a:t>
            </a:r>
            <a:endParaRPr lang="en-IN" i="1" dirty="0"/>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Rot="1" noChangeAspect="1" noMove="1" noResize="1" noUngrp="1"/>
          </p:cNvGrpSpPr>
          <p:nvPr/>
        </p:nvGrpSpPr>
        <p:grpSpPr>
          <a:xfrm flipH="1">
            <a:off x="-18230" y="-8167"/>
            <a:ext cx="4834070" cy="2488150"/>
            <a:chOff x="6867015" y="-1"/>
            <a:chExt cx="5324985" cy="3251912"/>
          </a:xfrm>
          <a:solidFill>
            <a:schemeClr val="bg1">
              <a:alpha val="30000"/>
            </a:schemeClr>
          </a:solidFill>
        </p:grpSpPr>
        <p:sp>
          <p:nvSpPr>
            <p:cNvPr id="13" name="Freeform: Shape 12"/>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027924" y="2746170"/>
            <a:ext cx="5754696" cy="1837349"/>
          </a:xfrm>
        </p:spPr>
        <p:txBody>
          <a:bodyPr>
            <a:normAutofit/>
          </a:bodyPr>
          <a:lstStyle/>
          <a:p>
            <a:pPr algn="ctr"/>
            <a:r>
              <a:rPr lang="en-US" sz="6600">
                <a:solidFill>
                  <a:schemeClr val="tx2"/>
                </a:solidFill>
                <a:latin typeface="Aptos"/>
              </a:rPr>
              <a:t>Deductions</a:t>
            </a:r>
            <a:endParaRPr lang="en-US" sz="6600">
              <a:solidFill>
                <a:schemeClr val="tx2"/>
              </a:solidFill>
            </a:endParaRPr>
          </a:p>
        </p:txBody>
      </p:sp>
      <p:sp>
        <p:nvSpPr>
          <p:cNvPr id="3" name="Content Placeholder 2"/>
          <p:cNvSpPr>
            <a:spLocks noGrp="1"/>
          </p:cNvSpPr>
          <p:nvPr>
            <p:ph idx="1"/>
          </p:nvPr>
        </p:nvSpPr>
        <p:spPr>
          <a:xfrm>
            <a:off x="3050412" y="2979336"/>
            <a:ext cx="5709721" cy="2430864"/>
          </a:xfrm>
        </p:spPr>
        <p:txBody>
          <a:bodyPr vert="horz" lIns="91440" tIns="45720" rIns="91440" bIns="45720" rtlCol="0" anchor="t">
            <a:normAutofit/>
          </a:bodyPr>
          <a:lstStyle/>
          <a:p>
            <a:pPr marL="0" indent="0">
              <a:buNone/>
            </a:pPr>
            <a:endParaRPr lang="en-US" sz="2000">
              <a:solidFill>
                <a:schemeClr val="tx2"/>
              </a:solidFill>
            </a:endParaRPr>
          </a:p>
          <a:p>
            <a:pPr marL="0" indent="0">
              <a:buNone/>
            </a:pPr>
            <a:endParaRPr lang="en-US" sz="2000">
              <a:solidFill>
                <a:schemeClr val="tx2"/>
              </a:solidFill>
            </a:endParaRPr>
          </a:p>
          <a:p>
            <a:pPr marL="0" indent="0">
              <a:buNone/>
            </a:pPr>
            <a:endParaRPr lang="en-US" sz="2000">
              <a:solidFill>
                <a:schemeClr val="tx2"/>
              </a:solidFill>
            </a:endParaRPr>
          </a:p>
          <a:p>
            <a:pPr marL="0" indent="0">
              <a:buNone/>
            </a:pPr>
            <a:endParaRPr lang="en-US" sz="2000" dirty="0">
              <a:solidFill>
                <a:schemeClr val="tx2"/>
              </a:solidFill>
            </a:endParaRPr>
          </a:p>
        </p:txBody>
      </p:sp>
      <p:grpSp>
        <p:nvGrpSpPr>
          <p:cNvPr id="18" name="Group 17"/>
          <p:cNvGrpSpPr>
            <a:grpSpLocks noGrp="1" noRot="1" noChangeAspect="1" noMove="1" noResize="1" noUngrp="1"/>
          </p:cNvGrpSpPr>
          <p:nvPr/>
        </p:nvGrpSpPr>
        <p:grpSpPr>
          <a:xfrm rot="10800000">
            <a:off x="9058275" y="4146310"/>
            <a:ext cx="3142400" cy="2716805"/>
            <a:chOff x="-305" y="-4155"/>
            <a:chExt cx="2514948" cy="2174333"/>
          </a:xfrm>
          <a:solidFill>
            <a:schemeClr val="bg1">
              <a:alpha val="30000"/>
            </a:schemeClr>
          </a:solidFill>
        </p:grpSpPr>
        <p:sp>
          <p:nvSpPr>
            <p:cNvPr id="19" name="Freeform: Shape 18"/>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a:t>Deductions</a:t>
            </a:r>
            <a:endParaRPr lang="en-US"/>
          </a:p>
        </p:txBody>
      </p:sp>
      <p:sp>
        <p:nvSpPr>
          <p:cNvPr id="11" name="Rectangle 10"/>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nvPr>
        </p:nvGraphicFramePr>
        <p:xfrm>
          <a:off x="1404650" y="1926266"/>
          <a:ext cx="9382700" cy="4357526"/>
        </p:xfrm>
        <a:graphic>
          <a:graphicData uri="http://schemas.openxmlformats.org/drawingml/2006/table">
            <a:tbl>
              <a:tblPr firstRow="1" bandRow="1">
                <a:tableStyleId>{5C22544A-7EE6-4342-B048-85BDC9FD1C3A}</a:tableStyleId>
              </a:tblPr>
              <a:tblGrid>
                <a:gridCol w="4691350"/>
                <a:gridCol w="4691350"/>
              </a:tblGrid>
              <a:tr h="482216">
                <a:tc>
                  <a:txBody>
                    <a:bodyPr/>
                    <a:lstStyle/>
                    <a:p>
                      <a:pPr lvl="0" algn="ctr">
                        <a:buNone/>
                      </a:pPr>
                      <a:r>
                        <a:rPr lang="en-US" sz="2500" i="1"/>
                        <a:t>Income-tax Act 1961</a:t>
                      </a:r>
                      <a:endParaRPr lang="en-US" sz="2500" i="1"/>
                    </a:p>
                  </a:txBody>
                  <a:tcPr marL="75346" marR="75346" marT="37673" marB="37673"/>
                </a:tc>
                <a:tc>
                  <a:txBody>
                    <a:bodyPr/>
                    <a:lstStyle/>
                    <a:p>
                      <a:pPr lvl="0" algn="ctr">
                        <a:buNone/>
                      </a:pPr>
                      <a:r>
                        <a:rPr lang="en-US" sz="2500" b="1" i="1" u="none" strike="noStrike" noProof="0">
                          <a:solidFill>
                            <a:srgbClr val="FFFFFF"/>
                          </a:solidFill>
                          <a:latin typeface="Aptos"/>
                        </a:rPr>
                        <a:t>Income-tax Act 2025</a:t>
                      </a:r>
                      <a:endParaRPr lang="en-US" sz="2500" i="1"/>
                    </a:p>
                  </a:txBody>
                  <a:tcPr marL="75346" marR="75346" marT="37673" marB="37673"/>
                </a:tc>
              </a:tr>
              <a:tr h="733371">
                <a:tc>
                  <a:txBody>
                    <a:bodyPr/>
                    <a:lstStyle/>
                    <a:p>
                      <a:pPr marL="0" lvl="0" indent="0" algn="just">
                        <a:lnSpc>
                          <a:spcPct val="100000"/>
                        </a:lnSpc>
                        <a:spcBef>
                          <a:spcPts val="0"/>
                        </a:spcBef>
                        <a:spcAft>
                          <a:spcPts val="0"/>
                        </a:spcAft>
                        <a:buNone/>
                      </a:pPr>
                      <a:r>
                        <a:rPr lang="en-US" sz="2100" b="0" i="0" u="none" strike="noStrike" kern="1200" noProof="0" dirty="0">
                          <a:solidFill>
                            <a:schemeClr val="tx1"/>
                          </a:solidFill>
                          <a:latin typeface="+mn-lt"/>
                          <a:ea typeface="+mn-ea"/>
                          <a:cs typeface="+mn-cs"/>
                        </a:rPr>
                        <a:t>Sections 30–38: Allowable deductions (rent, repairs, depreciation, etc.)</a:t>
                      </a:r>
                      <a:endParaRPr lang="en-US" sz="2100" b="0" i="0" u="none" strike="noStrike" kern="1200" dirty="0">
                        <a:solidFill>
                          <a:schemeClr val="tx1"/>
                        </a:solidFill>
                        <a:latin typeface="+mn-lt"/>
                        <a:ea typeface="+mn-ea"/>
                        <a:cs typeface="+mn-cs"/>
                      </a:endParaRPr>
                    </a:p>
                  </a:txBody>
                  <a:tcPr marL="75346" marR="75346" marT="37673" marB="37673"/>
                </a:tc>
                <a:tc>
                  <a:txBody>
                    <a:bodyPr/>
                    <a:lstStyle/>
                    <a:p>
                      <a:pPr marL="0" lvl="0" indent="0" algn="just">
                        <a:lnSpc>
                          <a:spcPct val="100000"/>
                        </a:lnSpc>
                        <a:spcBef>
                          <a:spcPts val="0"/>
                        </a:spcBef>
                        <a:spcAft>
                          <a:spcPts val="0"/>
                        </a:spcAft>
                        <a:buNone/>
                      </a:pPr>
                      <a:r>
                        <a:rPr lang="en-US" sz="2100" b="0" i="0" u="none" strike="noStrike" kern="1200" noProof="0">
                          <a:solidFill>
                            <a:schemeClr val="tx1"/>
                          </a:solidFill>
                          <a:latin typeface="+mn-lt"/>
                          <a:ea typeface="+mn-ea"/>
                          <a:cs typeface="+mn-cs"/>
                        </a:rPr>
                        <a:t>Sections 28–34: Allowable deductions </a:t>
                      </a:r>
                      <a:endParaRPr lang="en-US" sz="2100" b="0" i="0" u="none" strike="noStrike" kern="1200">
                        <a:solidFill>
                          <a:schemeClr val="tx1"/>
                        </a:solidFill>
                        <a:latin typeface="+mn-lt"/>
                        <a:ea typeface="+mn-ea"/>
                        <a:cs typeface="+mn-cs"/>
                      </a:endParaRPr>
                    </a:p>
                  </a:txBody>
                  <a:tcPr marL="75346" marR="75346" marT="37673" marB="37673"/>
                </a:tc>
              </a:tr>
              <a:tr h="1047313">
                <a:tc>
                  <a:txBody>
                    <a:bodyPr/>
                    <a:lstStyle/>
                    <a:p>
                      <a:pPr marL="0" lvl="0" indent="0" algn="l">
                        <a:lnSpc>
                          <a:spcPct val="100000"/>
                        </a:lnSpc>
                        <a:spcBef>
                          <a:spcPts val="0"/>
                        </a:spcBef>
                        <a:spcAft>
                          <a:spcPts val="0"/>
                        </a:spcAft>
                        <a:buNone/>
                      </a:pPr>
                      <a:r>
                        <a:rPr lang="en-US" sz="2100" b="0" i="0" u="none" strike="noStrike" kern="1200" noProof="0">
                          <a:solidFill>
                            <a:schemeClr val="tx1"/>
                          </a:solidFill>
                          <a:latin typeface="+mn-lt"/>
                          <a:ea typeface="+mn-ea"/>
                          <a:cs typeface="+mn-cs"/>
                        </a:rPr>
                        <a:t>Section 40: Amounts not deductible;</a:t>
                      </a:r>
                      <a:endParaRPr lang="en-US" sz="2100" b="0" i="0" u="none" strike="noStrike" kern="1200" noProof="0">
                        <a:solidFill>
                          <a:schemeClr val="tx1"/>
                        </a:solidFill>
                        <a:latin typeface="+mn-lt"/>
                        <a:ea typeface="+mn-ea"/>
                        <a:cs typeface="+mn-cs"/>
                      </a:endParaRPr>
                    </a:p>
                    <a:p>
                      <a:pPr marL="0" lvl="0" indent="0" algn="l">
                        <a:lnSpc>
                          <a:spcPct val="100000"/>
                        </a:lnSpc>
                        <a:spcBef>
                          <a:spcPts val="0"/>
                        </a:spcBef>
                        <a:spcAft>
                          <a:spcPts val="0"/>
                        </a:spcAft>
                        <a:buNone/>
                      </a:pPr>
                      <a:r>
                        <a:rPr lang="en-US" sz="2100" b="0" i="0" u="none" strike="noStrike" kern="1200" noProof="0">
                          <a:solidFill>
                            <a:schemeClr val="tx1"/>
                          </a:solidFill>
                          <a:latin typeface="+mn-lt"/>
                          <a:ea typeface="+mn-ea"/>
                          <a:cs typeface="+mn-cs"/>
                        </a:rPr>
                        <a:t>Section 40A: Expenses/payments not deductible in certain circumstances</a:t>
                      </a:r>
                      <a:endParaRPr lang="en-US" sz="2100" b="0" i="0" u="none" strike="noStrike" kern="1200">
                        <a:solidFill>
                          <a:schemeClr val="tx1"/>
                        </a:solidFill>
                        <a:latin typeface="+mn-lt"/>
                        <a:ea typeface="+mn-ea"/>
                        <a:cs typeface="+mn-cs"/>
                      </a:endParaRPr>
                    </a:p>
                  </a:txBody>
                  <a:tcPr marL="75346" marR="75346" marT="37673" marB="37673"/>
                </a:tc>
                <a:tc>
                  <a:txBody>
                    <a:bodyPr/>
                    <a:lstStyle/>
                    <a:p>
                      <a:pPr lvl="0" algn="just">
                        <a:lnSpc>
                          <a:spcPct val="100000"/>
                        </a:lnSpc>
                        <a:spcBef>
                          <a:spcPts val="0"/>
                        </a:spcBef>
                        <a:spcAft>
                          <a:spcPts val="0"/>
                        </a:spcAft>
                        <a:buNone/>
                      </a:pPr>
                      <a:r>
                        <a:rPr lang="en-US" sz="2100" b="0" i="0" u="none" strike="noStrike" kern="1200" noProof="0">
                          <a:solidFill>
                            <a:schemeClr val="tx1"/>
                          </a:solidFill>
                          <a:latin typeface="+mn-lt"/>
                          <a:ea typeface="+mn-ea"/>
                          <a:cs typeface="+mn-cs"/>
                        </a:rPr>
                        <a:t>Sections 35–37: Disallowances and profits chargeable to tax</a:t>
                      </a:r>
                      <a:endParaRPr lang="en-US" sz="2100" b="0" i="0" u="none" strike="noStrike" kern="1200">
                        <a:solidFill>
                          <a:schemeClr val="tx1"/>
                        </a:solidFill>
                        <a:latin typeface="+mn-lt"/>
                        <a:ea typeface="+mn-ea"/>
                        <a:cs typeface="+mn-cs"/>
                      </a:endParaRPr>
                    </a:p>
                  </a:txBody>
                  <a:tcPr marL="75346" marR="75346" marT="37673" marB="37673"/>
                </a:tc>
              </a:tr>
              <a:tr h="1047313">
                <a:tc>
                  <a:txBody>
                    <a:bodyPr/>
                    <a:lstStyle/>
                    <a:p>
                      <a:pPr lvl="0" algn="just">
                        <a:lnSpc>
                          <a:spcPct val="100000"/>
                        </a:lnSpc>
                        <a:spcBef>
                          <a:spcPts val="0"/>
                        </a:spcBef>
                        <a:spcAft>
                          <a:spcPts val="0"/>
                        </a:spcAft>
                        <a:buNone/>
                      </a:pPr>
                      <a:r>
                        <a:rPr lang="en-US" sz="2100" b="0" i="0" u="none" strike="noStrike" kern="1200" noProof="0">
                          <a:solidFill>
                            <a:schemeClr val="tx1"/>
                          </a:solidFill>
                          <a:latin typeface="+mn-lt"/>
                          <a:ea typeface="+mn-ea"/>
                          <a:cs typeface="+mn-cs"/>
                        </a:rPr>
                        <a:t>Section 41: Profits chargeable to tax (remission, recovery, etc.)</a:t>
                      </a:r>
                      <a:endParaRPr lang="en-US" sz="2100" b="0" i="0" u="none" strike="noStrike" kern="1200">
                        <a:solidFill>
                          <a:schemeClr val="tx1"/>
                        </a:solidFill>
                        <a:latin typeface="+mn-lt"/>
                        <a:ea typeface="+mn-ea"/>
                        <a:cs typeface="+mn-cs"/>
                      </a:endParaRPr>
                    </a:p>
                  </a:txBody>
                  <a:tcPr marL="75346" marR="75346" marT="37673" marB="37673"/>
                </a:tc>
                <a:tc>
                  <a:txBody>
                    <a:bodyPr/>
                    <a:lstStyle/>
                    <a:p>
                      <a:pPr lvl="0" algn="just">
                        <a:lnSpc>
                          <a:spcPct val="100000"/>
                        </a:lnSpc>
                        <a:spcBef>
                          <a:spcPts val="0"/>
                        </a:spcBef>
                        <a:spcAft>
                          <a:spcPts val="0"/>
                        </a:spcAft>
                        <a:buNone/>
                      </a:pPr>
                      <a:r>
                        <a:rPr lang="en-US" sz="2100" b="0" i="0" u="none" strike="noStrike" kern="1200" noProof="0">
                          <a:solidFill>
                            <a:schemeClr val="tx1"/>
                          </a:solidFill>
                          <a:latin typeface="+mn-lt"/>
                          <a:ea typeface="+mn-ea"/>
                          <a:cs typeface="+mn-cs"/>
                        </a:rPr>
                        <a:t>Section 38: Certain sums deemed as profits and gains of business or profession.</a:t>
                      </a:r>
                      <a:endParaRPr lang="en-US" sz="2100" b="0" i="0" u="none" strike="noStrike" kern="1200" noProof="0">
                        <a:solidFill>
                          <a:schemeClr val="tx1"/>
                        </a:solidFill>
                        <a:latin typeface="+mn-lt"/>
                        <a:ea typeface="+mn-ea"/>
                        <a:cs typeface="+mn-cs"/>
                      </a:endParaRPr>
                    </a:p>
                  </a:txBody>
                  <a:tcPr marL="75346" marR="75346" marT="37673" marB="37673"/>
                </a:tc>
              </a:tr>
              <a:tr h="1047313">
                <a:tc>
                  <a:txBody>
                    <a:bodyPr/>
                    <a:lstStyle/>
                    <a:p>
                      <a:pPr lvl="0" algn="just">
                        <a:lnSpc>
                          <a:spcPct val="100000"/>
                        </a:lnSpc>
                        <a:spcBef>
                          <a:spcPts val="0"/>
                        </a:spcBef>
                        <a:spcAft>
                          <a:spcPts val="0"/>
                        </a:spcAft>
                        <a:buNone/>
                      </a:pPr>
                      <a:r>
                        <a:rPr lang="en-US" sz="2100" b="0" i="0" u="none" strike="noStrike" kern="1200" noProof="0">
                          <a:solidFill>
                            <a:schemeClr val="tx1"/>
                          </a:solidFill>
                          <a:latin typeface="+mn-lt"/>
                          <a:ea typeface="+mn-ea"/>
                          <a:cs typeface="+mn-cs"/>
                        </a:rPr>
                        <a:t>Section 43: Definitions for business/profession income</a:t>
                      </a:r>
                      <a:endParaRPr lang="en-US" sz="2100" b="0" i="0" u="none" strike="noStrike" kern="1200">
                        <a:solidFill>
                          <a:schemeClr val="tx1"/>
                        </a:solidFill>
                        <a:latin typeface="+mn-lt"/>
                        <a:ea typeface="+mn-ea"/>
                        <a:cs typeface="+mn-cs"/>
                      </a:endParaRPr>
                    </a:p>
                  </a:txBody>
                  <a:tcPr marL="75346" marR="75346" marT="37673" marB="37673"/>
                </a:tc>
                <a:tc>
                  <a:txBody>
                    <a:bodyPr/>
                    <a:lstStyle/>
                    <a:p>
                      <a:pPr lvl="0" algn="just">
                        <a:lnSpc>
                          <a:spcPct val="100000"/>
                        </a:lnSpc>
                        <a:spcBef>
                          <a:spcPts val="0"/>
                        </a:spcBef>
                        <a:spcAft>
                          <a:spcPts val="0"/>
                        </a:spcAft>
                        <a:buNone/>
                      </a:pPr>
                      <a:r>
                        <a:rPr lang="en-US" sz="2100" b="0" i="0" u="none" strike="noStrike" kern="1200" noProof="0" dirty="0">
                          <a:solidFill>
                            <a:schemeClr val="tx1"/>
                          </a:solidFill>
                          <a:latin typeface="+mn-lt"/>
                          <a:ea typeface="+mn-ea"/>
                          <a:cs typeface="+mn-cs"/>
                        </a:rPr>
                        <a:t>Sections 39–43: Definitions, actual cost, WDV, foreign exchange fluctuation, etc.</a:t>
                      </a:r>
                      <a:endParaRPr lang="en-US" sz="2100" b="0" i="0" u="none" strike="noStrike" kern="1200" dirty="0">
                        <a:solidFill>
                          <a:schemeClr val="tx1"/>
                        </a:solidFill>
                        <a:latin typeface="+mn-lt"/>
                        <a:ea typeface="+mn-ea"/>
                        <a:cs typeface="+mn-cs"/>
                      </a:endParaRPr>
                    </a:p>
                  </a:txBody>
                  <a:tcPr marL="75346" marR="75346" marT="37673" marB="37673"/>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a:t>Deductions...</a:t>
            </a:r>
            <a:endParaRPr lang="en-US"/>
          </a:p>
        </p:txBody>
      </p:sp>
      <p:sp>
        <p:nvSpPr>
          <p:cNvPr id="11" name="Rectangle 10"/>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nvPr>
        </p:nvGraphicFramePr>
        <p:xfrm>
          <a:off x="838200" y="2083298"/>
          <a:ext cx="10515600" cy="4043463"/>
        </p:xfrm>
        <a:graphic>
          <a:graphicData uri="http://schemas.openxmlformats.org/drawingml/2006/table">
            <a:tbl>
              <a:tblPr firstRow="1" bandRow="1">
                <a:tableStyleId>{5C22544A-7EE6-4342-B048-85BDC9FD1C3A}</a:tableStyleId>
              </a:tblPr>
              <a:tblGrid>
                <a:gridCol w="5257800"/>
                <a:gridCol w="5257800"/>
              </a:tblGrid>
              <a:tr h="570842">
                <a:tc>
                  <a:txBody>
                    <a:bodyPr/>
                    <a:lstStyle/>
                    <a:p>
                      <a:pPr lvl="0" algn="ctr">
                        <a:buNone/>
                      </a:pPr>
                      <a:r>
                        <a:rPr lang="en-US" sz="2900" i="1"/>
                        <a:t>Income-tax Act 1961</a:t>
                      </a:r>
                      <a:endParaRPr lang="en-US" sz="2900" i="1"/>
                    </a:p>
                  </a:txBody>
                  <a:tcPr marL="89194" marR="89194" marT="44597" marB="44597"/>
                </a:tc>
                <a:tc>
                  <a:txBody>
                    <a:bodyPr/>
                    <a:lstStyle/>
                    <a:p>
                      <a:pPr lvl="0" algn="ctr">
                        <a:buNone/>
                      </a:pPr>
                      <a:r>
                        <a:rPr lang="en-US" sz="2900" b="1" i="1" u="none" strike="noStrike" noProof="0">
                          <a:solidFill>
                            <a:srgbClr val="FFFFFF"/>
                          </a:solidFill>
                          <a:latin typeface="Aptos"/>
                        </a:rPr>
                        <a:t>Income-tax Act 2025</a:t>
                      </a:r>
                      <a:endParaRPr lang="en-US" sz="2900" i="1"/>
                    </a:p>
                  </a:txBody>
                  <a:tcPr marL="89194" marR="89194" marT="44597" marB="44597"/>
                </a:tc>
              </a:tr>
              <a:tr h="868155">
                <a:tc>
                  <a:txBody>
                    <a:bodyPr/>
                    <a:lstStyle/>
                    <a:p>
                      <a:pPr marL="0" lvl="0" indent="0" algn="just">
                        <a:lnSpc>
                          <a:spcPct val="100000"/>
                        </a:lnSpc>
                        <a:spcBef>
                          <a:spcPts val="0"/>
                        </a:spcBef>
                        <a:spcAft>
                          <a:spcPts val="0"/>
                        </a:spcAft>
                        <a:buNone/>
                      </a:pPr>
                      <a:r>
                        <a:rPr lang="en-US" sz="2400" b="0" i="0" u="none" strike="noStrike" kern="1200" noProof="0" dirty="0">
                          <a:solidFill>
                            <a:schemeClr val="tx1"/>
                          </a:solidFill>
                          <a:latin typeface="+mn-lt"/>
                          <a:ea typeface="+mn-ea"/>
                          <a:cs typeface="+mn-cs"/>
                        </a:rPr>
                        <a:t>Section 35D; 35; 35AD; 35CCC; 35CD</a:t>
                      </a:r>
                      <a:endParaRPr lang="en-US" sz="2400" b="0" i="0" u="none" strike="noStrike" kern="1200" noProof="0" dirty="0">
                        <a:solidFill>
                          <a:schemeClr val="tx1"/>
                        </a:solidFill>
                        <a:latin typeface="+mn-lt"/>
                        <a:ea typeface="+mn-ea"/>
                        <a:cs typeface="+mn-cs"/>
                      </a:endParaRPr>
                    </a:p>
                  </a:txBody>
                  <a:tcPr marL="89194" marR="89194" marT="44597" marB="44597"/>
                </a:tc>
                <a:tc>
                  <a:txBody>
                    <a:bodyPr/>
                    <a:lstStyle/>
                    <a:p>
                      <a:pPr lvl="0" algn="just">
                        <a:lnSpc>
                          <a:spcPct val="100000"/>
                        </a:lnSpc>
                        <a:spcBef>
                          <a:spcPts val="0"/>
                        </a:spcBef>
                        <a:spcAft>
                          <a:spcPts val="0"/>
                        </a:spcAft>
                        <a:buNone/>
                      </a:pPr>
                      <a:r>
                        <a:rPr lang="en-US" sz="2400" b="0" i="0" u="none" strike="noStrike" kern="1200" noProof="0">
                          <a:solidFill>
                            <a:schemeClr val="tx1"/>
                          </a:solidFill>
                          <a:latin typeface="+mn-lt"/>
                          <a:ea typeface="+mn-ea"/>
                          <a:cs typeface="+mn-cs"/>
                        </a:rPr>
                        <a:t>Sections 44–47: </a:t>
                      </a:r>
                      <a:r>
                        <a:rPr lang="en-US" sz="2400" b="0" i="0" u="none" strike="noStrike" kern="1200" noProof="0" err="1">
                          <a:solidFill>
                            <a:schemeClr val="tx1"/>
                          </a:solidFill>
                          <a:latin typeface="+mn-lt"/>
                          <a:ea typeface="+mn-ea"/>
                          <a:cs typeface="+mn-cs"/>
                        </a:rPr>
                        <a:t>Amortisation</a:t>
                      </a:r>
                      <a:r>
                        <a:rPr lang="en-US" sz="2400" b="0" i="0" u="none" strike="noStrike" kern="1200" noProof="0">
                          <a:solidFill>
                            <a:schemeClr val="tx1"/>
                          </a:solidFill>
                          <a:latin typeface="+mn-lt"/>
                          <a:ea typeface="+mn-ea"/>
                          <a:cs typeface="+mn-cs"/>
                        </a:rPr>
                        <a:t>, specified business, skill/</a:t>
                      </a:r>
                      <a:r>
                        <a:rPr lang="en-US" sz="2400" b="0" i="0" u="none" strike="noStrike" kern="1200" noProof="0" err="1">
                          <a:solidFill>
                            <a:schemeClr val="tx1"/>
                          </a:solidFill>
                          <a:latin typeface="+mn-lt"/>
                          <a:ea typeface="+mn-ea"/>
                          <a:cs typeface="+mn-cs"/>
                        </a:rPr>
                        <a:t>agri</a:t>
                      </a:r>
                      <a:r>
                        <a:rPr lang="en-US" sz="2400" b="0" i="0" u="none" strike="noStrike" kern="1200" noProof="0">
                          <a:solidFill>
                            <a:schemeClr val="tx1"/>
                          </a:solidFill>
                          <a:latin typeface="+mn-lt"/>
                          <a:ea typeface="+mn-ea"/>
                          <a:cs typeface="+mn-cs"/>
                        </a:rPr>
                        <a:t> projects</a:t>
                      </a:r>
                      <a:endParaRPr lang="en-US" sz="2400" b="0" i="0" u="none" strike="noStrike" kern="1200" noProof="0">
                        <a:solidFill>
                          <a:schemeClr val="tx1"/>
                        </a:solidFill>
                        <a:latin typeface="+mn-lt"/>
                        <a:ea typeface="+mn-ea"/>
                        <a:cs typeface="+mn-cs"/>
                      </a:endParaRPr>
                    </a:p>
                  </a:txBody>
                  <a:tcPr marL="89194" marR="89194" marT="44597" marB="44597"/>
                </a:tc>
              </a:tr>
              <a:tr h="868155">
                <a:tc>
                  <a:txBody>
                    <a:bodyPr/>
                    <a:lstStyle/>
                    <a:p>
                      <a:pPr marL="0" lvl="0" indent="0" algn="l">
                        <a:lnSpc>
                          <a:spcPct val="100000"/>
                        </a:lnSpc>
                        <a:spcBef>
                          <a:spcPts val="0"/>
                        </a:spcBef>
                        <a:spcAft>
                          <a:spcPts val="0"/>
                        </a:spcAft>
                        <a:buNone/>
                      </a:pPr>
                      <a:r>
                        <a:rPr lang="en-US" sz="2400" b="0" i="0" u="none" strike="noStrike" kern="1200" noProof="0">
                          <a:solidFill>
                            <a:schemeClr val="tx1"/>
                          </a:solidFill>
                          <a:latin typeface="+mn-lt"/>
                          <a:ea typeface="+mn-ea"/>
                          <a:cs typeface="+mn-cs"/>
                        </a:rPr>
                        <a:t>Section 42: Special deduction for mineral oil business</a:t>
                      </a:r>
                      <a:endParaRPr lang="en-US" sz="2400" b="0" i="0" u="none" strike="noStrike" kern="1200">
                        <a:solidFill>
                          <a:schemeClr val="tx1"/>
                        </a:solidFill>
                        <a:latin typeface="+mn-lt"/>
                        <a:ea typeface="+mn-ea"/>
                        <a:cs typeface="+mn-cs"/>
                      </a:endParaRPr>
                    </a:p>
                  </a:txBody>
                  <a:tcPr marL="89194" marR="89194" marT="44597" marB="44597"/>
                </a:tc>
                <a:tc>
                  <a:txBody>
                    <a:bodyPr/>
                    <a:lstStyle/>
                    <a:p>
                      <a:pPr lvl="0" algn="just">
                        <a:lnSpc>
                          <a:spcPct val="100000"/>
                        </a:lnSpc>
                        <a:spcBef>
                          <a:spcPts val="0"/>
                        </a:spcBef>
                        <a:spcAft>
                          <a:spcPts val="0"/>
                        </a:spcAft>
                        <a:buNone/>
                      </a:pPr>
                      <a:r>
                        <a:rPr lang="en-US" sz="2400" b="0" i="0" u="none" strike="noStrike" kern="1200" noProof="0">
                          <a:solidFill>
                            <a:schemeClr val="tx1"/>
                          </a:solidFill>
                          <a:latin typeface="+mn-lt"/>
                          <a:ea typeface="+mn-ea"/>
                          <a:cs typeface="+mn-cs"/>
                        </a:rPr>
                        <a:t>Section 54: Business of prospecting for mineral oils.</a:t>
                      </a:r>
                      <a:endParaRPr lang="en-US" sz="2400" b="0" i="0" u="none" strike="noStrike" kern="1200" noProof="0">
                        <a:solidFill>
                          <a:schemeClr val="tx1"/>
                        </a:solidFill>
                        <a:latin typeface="+mn-lt"/>
                        <a:ea typeface="+mn-ea"/>
                        <a:cs typeface="+mn-cs"/>
                      </a:endParaRPr>
                    </a:p>
                  </a:txBody>
                  <a:tcPr marL="89194" marR="89194" marT="44597" marB="44597"/>
                </a:tc>
              </a:tr>
              <a:tr h="1239797">
                <a:tc>
                  <a:txBody>
                    <a:bodyPr/>
                    <a:lstStyle/>
                    <a:p>
                      <a:pPr lvl="0" algn="just">
                        <a:lnSpc>
                          <a:spcPct val="100000"/>
                        </a:lnSpc>
                        <a:spcBef>
                          <a:spcPts val="0"/>
                        </a:spcBef>
                        <a:spcAft>
                          <a:spcPts val="0"/>
                        </a:spcAft>
                        <a:buNone/>
                      </a:pPr>
                      <a:r>
                        <a:rPr lang="en-US" sz="2400" b="0" i="0" u="none" strike="noStrike" kern="1200" noProof="0">
                          <a:solidFill>
                            <a:schemeClr val="tx1"/>
                          </a:solidFill>
                          <a:latin typeface="+mn-lt"/>
                          <a:ea typeface="+mn-ea"/>
                          <a:cs typeface="+mn-cs"/>
                        </a:rPr>
                        <a:t>Section 43B: Deductions only on actual payment</a:t>
                      </a:r>
                      <a:endParaRPr lang="en-US" sz="2400" b="0" i="0" u="none" strike="noStrike" kern="1200">
                        <a:solidFill>
                          <a:schemeClr val="tx1"/>
                        </a:solidFill>
                        <a:latin typeface="+mn-lt"/>
                        <a:ea typeface="+mn-ea"/>
                        <a:cs typeface="+mn-cs"/>
                      </a:endParaRPr>
                    </a:p>
                  </a:txBody>
                  <a:tcPr marL="89194" marR="89194" marT="44597" marB="44597"/>
                </a:tc>
                <a:tc>
                  <a:txBody>
                    <a:bodyPr/>
                    <a:lstStyle/>
                    <a:p>
                      <a:pPr lvl="0" algn="just">
                        <a:lnSpc>
                          <a:spcPct val="100000"/>
                        </a:lnSpc>
                        <a:spcBef>
                          <a:spcPts val="0"/>
                        </a:spcBef>
                        <a:spcAft>
                          <a:spcPts val="0"/>
                        </a:spcAft>
                        <a:buNone/>
                      </a:pPr>
                      <a:r>
                        <a:rPr lang="en-US" sz="2400" b="0" i="0" u="none" strike="noStrike" kern="1200" noProof="0">
                          <a:solidFill>
                            <a:schemeClr val="tx1"/>
                          </a:solidFill>
                          <a:latin typeface="+mn-lt"/>
                          <a:ea typeface="+mn-ea"/>
                          <a:cs typeface="+mn-cs"/>
                        </a:rPr>
                        <a:t>Section 37: Certain deductions allowed on actual payment basis only.</a:t>
                      </a:r>
                      <a:endParaRPr lang="en-US" sz="2400" b="0" i="0" u="none" strike="noStrike" kern="1200" noProof="0">
                        <a:solidFill>
                          <a:schemeClr val="tx1"/>
                        </a:solidFill>
                        <a:latin typeface="+mn-lt"/>
                        <a:ea typeface="+mn-ea"/>
                        <a:cs typeface="+mn-cs"/>
                      </a:endParaRPr>
                    </a:p>
                  </a:txBody>
                  <a:tcPr marL="89194" marR="89194" marT="44597" marB="44597"/>
                </a:tc>
              </a:tr>
              <a:tr h="496514">
                <a:tc>
                  <a:txBody>
                    <a:bodyPr/>
                    <a:lstStyle/>
                    <a:p>
                      <a:pPr lvl="0" algn="just">
                        <a:lnSpc>
                          <a:spcPct val="100000"/>
                        </a:lnSpc>
                        <a:spcBef>
                          <a:spcPts val="0"/>
                        </a:spcBef>
                        <a:spcAft>
                          <a:spcPts val="0"/>
                        </a:spcAft>
                        <a:buNone/>
                      </a:pPr>
                      <a:r>
                        <a:rPr lang="en-US" sz="2400" b="0" i="0" u="none" strike="noStrike" kern="1200" noProof="0">
                          <a:solidFill>
                            <a:schemeClr val="tx1"/>
                          </a:solidFill>
                          <a:latin typeface="+mn-lt"/>
                          <a:ea typeface="+mn-ea"/>
                          <a:cs typeface="+mn-cs"/>
                        </a:rPr>
                        <a:t>Section 44: Insurance business</a:t>
                      </a:r>
                      <a:endParaRPr lang="en-US" sz="2400" b="0" i="0" u="none" strike="noStrike" kern="1200">
                        <a:solidFill>
                          <a:schemeClr val="tx1"/>
                        </a:solidFill>
                        <a:latin typeface="+mn-lt"/>
                        <a:ea typeface="+mn-ea"/>
                        <a:cs typeface="+mn-cs"/>
                      </a:endParaRPr>
                    </a:p>
                  </a:txBody>
                  <a:tcPr marL="89194" marR="89194" marT="44597" marB="44597"/>
                </a:tc>
                <a:tc>
                  <a:txBody>
                    <a:bodyPr/>
                    <a:lstStyle/>
                    <a:p>
                      <a:pPr lvl="0" algn="just">
                        <a:lnSpc>
                          <a:spcPct val="100000"/>
                        </a:lnSpc>
                        <a:spcBef>
                          <a:spcPts val="0"/>
                        </a:spcBef>
                        <a:spcAft>
                          <a:spcPts val="0"/>
                        </a:spcAft>
                        <a:buNone/>
                      </a:pPr>
                      <a:r>
                        <a:rPr lang="en-US" sz="2400" b="0" i="0" u="none" strike="noStrike" kern="1200" noProof="0" dirty="0">
                          <a:solidFill>
                            <a:schemeClr val="tx1"/>
                          </a:solidFill>
                          <a:latin typeface="+mn-lt"/>
                          <a:ea typeface="+mn-ea"/>
                          <a:cs typeface="+mn-cs"/>
                        </a:rPr>
                        <a:t>Section 55: Insurance Business</a:t>
                      </a:r>
                      <a:endParaRPr lang="en-US" sz="2400" b="0" i="0" u="none" strike="noStrike" kern="1200" noProof="0" dirty="0">
                        <a:solidFill>
                          <a:schemeClr val="tx1"/>
                        </a:solidFill>
                        <a:latin typeface="+mn-lt"/>
                        <a:ea typeface="+mn-ea"/>
                        <a:cs typeface="+mn-cs"/>
                      </a:endParaRPr>
                    </a:p>
                  </a:txBody>
                  <a:tcPr marL="89194" marR="89194" marT="44597" marB="44597"/>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p:cNvGrpSpPr>
            <a:grpSpLocks noGrp="1" noRot="1" noChangeAspect="1" noMove="1" noResize="1" noUngrp="1"/>
          </p:cNvGrpSpPr>
          <p:nvPr/>
        </p:nvGrpSpPr>
        <p:grpSpPr>
          <a:xfrm>
            <a:off x="-21863" y="508838"/>
            <a:ext cx="5217958" cy="6239661"/>
            <a:chOff x="-19221" y="251144"/>
            <a:chExt cx="5217958" cy="6239661"/>
          </a:xfrm>
        </p:grpSpPr>
        <p:sp>
          <p:nvSpPr>
            <p:cNvPr id="22" name="Freeform: Shape 21"/>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Section 28: Rent, rates, taxes, repairs &amp; insurance - </a:t>
            </a:r>
            <a:r>
              <a:rPr lang="en-US" sz="3600" i="1">
                <a:solidFill>
                  <a:schemeClr val="tx2"/>
                </a:solidFill>
              </a:rPr>
              <a:t>(Sec 30 of old Act)</a:t>
            </a:r>
            <a:endParaRPr lang="en-US" sz="3600" i="1">
              <a:solidFill>
                <a:schemeClr val="tx2"/>
              </a:solidFill>
            </a:endParaRPr>
          </a:p>
        </p:txBody>
      </p:sp>
      <p:sp>
        <p:nvSpPr>
          <p:cNvPr id="3" name="Content Placeholder 2"/>
          <p:cNvSpPr>
            <a:spLocks noGrp="1"/>
          </p:cNvSpPr>
          <p:nvPr>
            <p:ph idx="1"/>
          </p:nvPr>
        </p:nvSpPr>
        <p:spPr>
          <a:xfrm>
            <a:off x="6172200" y="804672"/>
            <a:ext cx="5221224" cy="5230368"/>
          </a:xfrm>
        </p:spPr>
        <p:txBody>
          <a:bodyPr vert="horz" lIns="91440" tIns="45720" rIns="91440" bIns="45720" rtlCol="0" anchor="ctr">
            <a:normAutofit/>
          </a:bodyPr>
          <a:lstStyle/>
          <a:p>
            <a:pPr marL="0" indent="0">
              <a:buNone/>
            </a:pPr>
            <a:r>
              <a:rPr lang="en-US" sz="1800">
                <a:solidFill>
                  <a:schemeClr val="tx2"/>
                </a:solidFill>
              </a:rPr>
              <a:t>Following amounts allowed as deduction </a:t>
            </a:r>
            <a:r>
              <a:rPr lang="en-US" sz="1800" i="1">
                <a:solidFill>
                  <a:schemeClr val="tx2"/>
                </a:solidFill>
              </a:rPr>
              <a:t>"in respect of </a:t>
            </a:r>
            <a:r>
              <a:rPr lang="en-US" sz="1800" b="1" i="1" u="sng">
                <a:solidFill>
                  <a:schemeClr val="tx2"/>
                </a:solidFill>
              </a:rPr>
              <a:t>premises, machinery, plant or furniture </a:t>
            </a:r>
            <a:r>
              <a:rPr lang="en-US" sz="1800" i="1">
                <a:solidFill>
                  <a:schemeClr val="tx2"/>
                </a:solidFill>
              </a:rPr>
              <a:t>used for the purposes of the business or profession:"</a:t>
            </a:r>
            <a:endParaRPr lang="en-US" sz="1800" i="1">
              <a:solidFill>
                <a:schemeClr val="tx2"/>
              </a:solidFill>
            </a:endParaRPr>
          </a:p>
          <a:p>
            <a:pPr marL="514350" indent="-514350">
              <a:buAutoNum type="alphaLcPeriod"/>
            </a:pPr>
            <a:r>
              <a:rPr lang="en-US" sz="1800">
                <a:solidFill>
                  <a:schemeClr val="tx2"/>
                </a:solidFill>
              </a:rPr>
              <a:t>Insurance premium</a:t>
            </a:r>
            <a:endParaRPr lang="en-US" sz="1800">
              <a:solidFill>
                <a:schemeClr val="tx2"/>
              </a:solidFill>
            </a:endParaRPr>
          </a:p>
          <a:p>
            <a:pPr marL="514350" indent="-514350">
              <a:buAutoNum type="alphaLcPeriod"/>
            </a:pPr>
            <a:r>
              <a:rPr lang="en-US" sz="1800">
                <a:solidFill>
                  <a:schemeClr val="tx2"/>
                </a:solidFill>
              </a:rPr>
              <a:t>Municipal taxes</a:t>
            </a:r>
            <a:endParaRPr lang="en-US" sz="1800">
              <a:solidFill>
                <a:schemeClr val="tx2"/>
              </a:solidFill>
            </a:endParaRPr>
          </a:p>
          <a:p>
            <a:pPr marL="514350" indent="-514350">
              <a:buAutoNum type="alphaLcPeriod"/>
            </a:pPr>
            <a:r>
              <a:rPr lang="en-US" sz="1800">
                <a:solidFill>
                  <a:schemeClr val="tx2"/>
                </a:solidFill>
              </a:rPr>
              <a:t>Rent paid as tenant of the premises</a:t>
            </a:r>
            <a:endParaRPr lang="en-US" sz="1800">
              <a:solidFill>
                <a:schemeClr val="tx2"/>
              </a:solidFill>
            </a:endParaRPr>
          </a:p>
          <a:p>
            <a:pPr marL="514350" indent="-514350">
              <a:buAutoNum type="alphaLcPeriod"/>
            </a:pPr>
            <a:r>
              <a:rPr lang="en-US" sz="1800">
                <a:solidFill>
                  <a:schemeClr val="tx2"/>
                </a:solidFill>
              </a:rPr>
              <a:t>Current repairs (not being capital expenditure) for premises, if non-tenant</a:t>
            </a:r>
            <a:endParaRPr lang="en-US" sz="1800">
              <a:solidFill>
                <a:schemeClr val="tx2"/>
              </a:solidFill>
            </a:endParaRPr>
          </a:p>
          <a:p>
            <a:pPr marL="514350" indent="-514350">
              <a:buAutoNum type="alphaLcPeriod"/>
            </a:pPr>
            <a:r>
              <a:rPr lang="en-US" sz="1800">
                <a:solidFill>
                  <a:schemeClr val="tx2"/>
                </a:solidFill>
              </a:rPr>
              <a:t>Repairs (not being capital expenditure) for premises, if tenant</a:t>
            </a:r>
            <a:endParaRPr lang="en-US" sz="1800">
              <a:solidFill>
                <a:schemeClr val="tx2"/>
              </a:solidFill>
            </a:endParaRPr>
          </a:p>
          <a:p>
            <a:pPr marL="514350" indent="-514350">
              <a:buAutoNum type="alphaLcPeriod"/>
            </a:pPr>
            <a:r>
              <a:rPr lang="en-US" sz="1800">
                <a:solidFill>
                  <a:schemeClr val="tx2"/>
                </a:solidFill>
              </a:rPr>
              <a:t>Current repairs (not being capital expenditure) for machinery, plant or furniture</a:t>
            </a:r>
            <a:endParaRPr lang="en-US" sz="1800">
              <a:solidFill>
                <a:schemeClr val="tx2"/>
              </a:solidFill>
            </a:endParaRPr>
          </a:p>
          <a:p>
            <a:pPr marL="514350" indent="-514350">
              <a:buAutoNum type="alphaLcPeriod"/>
            </a:pPr>
            <a:endParaRPr lang="en-US" sz="1800">
              <a:solidFill>
                <a:schemeClr val="tx2"/>
              </a:solidFill>
            </a:endParaRPr>
          </a:p>
          <a:p>
            <a:pPr marL="514350" indent="-514350">
              <a:buAutoNum type="alphaLcPeriod"/>
            </a:pPr>
            <a:endParaRPr lang="en-US" sz="180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p:cNvGrpSpPr>
            <a:grpSpLocks noGrp="1" noRot="1" noChangeAspect="1" noMove="1" noResize="1" noUngrp="1"/>
          </p:cNvGrpSpPr>
          <p:nvPr/>
        </p:nvGrpSpPr>
        <p:grpSpPr>
          <a:xfrm>
            <a:off x="-21863" y="508838"/>
            <a:ext cx="5217958" cy="6239661"/>
            <a:chOff x="-19221" y="251144"/>
            <a:chExt cx="5217958" cy="6239661"/>
          </a:xfrm>
        </p:grpSpPr>
        <p:sp>
          <p:nvSpPr>
            <p:cNvPr id="14" name="Freeform: Shape 13"/>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kern="1200">
                <a:solidFill>
                  <a:schemeClr val="tx2"/>
                </a:solidFill>
                <a:latin typeface="+mj-lt"/>
                <a:ea typeface="+mj-ea"/>
                <a:cs typeface="+mj-cs"/>
              </a:rPr>
              <a:t>Sec 28 of new Act </a:t>
            </a:r>
            <a:r>
              <a:rPr lang="en-US" sz="3600" i="1" kern="1200">
                <a:solidFill>
                  <a:schemeClr val="tx2"/>
                </a:solidFill>
                <a:latin typeface="+mj-lt"/>
                <a:ea typeface="+mj-ea"/>
                <a:cs typeface="+mj-cs"/>
              </a:rPr>
              <a:t>– Sec 38 of old Act</a:t>
            </a:r>
            <a:endParaRPr lang="en-US" sz="3600" i="1" kern="1200">
              <a:solidFill>
                <a:schemeClr val="tx2"/>
              </a:solidFill>
              <a:latin typeface="+mj-lt"/>
              <a:ea typeface="+mj-ea"/>
              <a:cs typeface="+mj-cs"/>
            </a:endParaRPr>
          </a:p>
        </p:txBody>
      </p:sp>
      <p:sp>
        <p:nvSpPr>
          <p:cNvPr id="4" name="TextBox 3"/>
          <p:cNvSpPr txBox="1"/>
          <p:nvPr/>
        </p:nvSpPr>
        <p:spPr>
          <a:xfrm>
            <a:off x="6172200" y="804672"/>
            <a:ext cx="5221224" cy="5230368"/>
          </a:xfrm>
          <a:prstGeom prst="rect">
            <a:avLst/>
          </a:prstGeom>
        </p:spPr>
        <p:txBody>
          <a:bodyPr rot="0" spcFirstLastPara="0" vertOverflow="overflow" horzOverflow="overflow" vert="horz" lIns="91440" tIns="45720" rIns="91440" bIns="45720" numCol="1" spcCol="0" rtlCol="0" fromWordArt="0" anchor="ctr" anchorCtr="0" forceAA="0" compatLnSpc="1">
            <a:normAutofit/>
          </a:bodyPr>
          <a:lstStyle/>
          <a:p>
            <a:pPr indent="-228600">
              <a:lnSpc>
                <a:spcPct val="90000"/>
              </a:lnSpc>
              <a:spcAft>
                <a:spcPts val="600"/>
              </a:spcAft>
              <a:buFont typeface="Arial" panose="020B0604020202020204" pitchFamily="34" charset="0"/>
              <a:buChar char="•"/>
            </a:pPr>
            <a:r>
              <a:rPr lang="en-US" b="0" i="1">
                <a:solidFill>
                  <a:schemeClr val="tx2"/>
                </a:solidFill>
              </a:rPr>
              <a:t>(2) In case where the premises, building, machinery, plant or furniture is </a:t>
            </a:r>
            <a:r>
              <a:rPr lang="en-US" b="1" i="1" u="sng">
                <a:solidFill>
                  <a:schemeClr val="tx2"/>
                </a:solidFill>
              </a:rPr>
              <a:t>partly used or not wholly and exclusively used </a:t>
            </a:r>
            <a:r>
              <a:rPr lang="en-US" b="0" i="1">
                <a:solidFill>
                  <a:schemeClr val="tx2"/>
                </a:solidFill>
              </a:rPr>
              <a:t>for the purposes of the business or profession, the deduction allowable under sub-section (1) shall be restricted to the </a:t>
            </a:r>
            <a:r>
              <a:rPr lang="en-US" b="1" i="1" u="sng">
                <a:solidFill>
                  <a:schemeClr val="tx2"/>
                </a:solidFill>
              </a:rPr>
              <a:t>fair proportionate part </a:t>
            </a:r>
            <a:r>
              <a:rPr lang="en-US" b="0" i="1">
                <a:solidFill>
                  <a:schemeClr val="tx2"/>
                </a:solidFill>
              </a:rPr>
              <a:t>thereof as </a:t>
            </a:r>
            <a:r>
              <a:rPr lang="en-US" b="1" i="1" u="sng">
                <a:solidFill>
                  <a:schemeClr val="tx2"/>
                </a:solidFill>
              </a:rPr>
              <a:t>determined by the Assessing Officer</a:t>
            </a:r>
            <a:r>
              <a:rPr lang="en-US" b="0" i="1">
                <a:solidFill>
                  <a:schemeClr val="tx2"/>
                </a:solidFill>
              </a:rPr>
              <a:t>, having regard to the usage for the purposes of the business or profession.</a:t>
            </a:r>
            <a:endParaRPr lang="en-US" i="1">
              <a:solidFill>
                <a:schemeClr val="tx2"/>
              </a:solidFill>
            </a:endParaRPr>
          </a:p>
          <a:p>
            <a:pPr indent="-228600">
              <a:lnSpc>
                <a:spcPct val="90000"/>
              </a:lnSpc>
              <a:spcAft>
                <a:spcPts val="600"/>
              </a:spcAft>
              <a:buFont typeface="Arial" panose="020B0604020202020204" pitchFamily="34" charset="0"/>
              <a:buChar char="•"/>
            </a:pPr>
            <a:endParaRPr lang="en-US" i="1">
              <a:solidFill>
                <a:schemeClr val="tx2"/>
              </a:solidFill>
            </a:endParaRPr>
          </a:p>
        </p:txBody>
      </p:sp>
      <p:sp>
        <p:nvSpPr>
          <p:cNvPr id="3" name="TextBox 2"/>
          <p:cNvSpPr txBox="1"/>
          <p:nvPr/>
        </p:nvSpPr>
        <p:spPr>
          <a:xfrm>
            <a:off x="838819" y="3880371"/>
            <a:ext cx="10498871" cy="1960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US" sz="8000"/>
              <a:t>Agenda</a:t>
            </a:r>
            <a:endParaRPr lang="en-US" sz="8000"/>
          </a:p>
        </p:txBody>
      </p:sp>
      <p:cxnSp>
        <p:nvCxnSpPr>
          <p:cNvPr id="11" name="Straight Connector 10"/>
          <p:cNvCxnSpPr>
            <a:cxnSpLocks noGrp="1" noRot="1" noChangeAspect="1" noMove="1" noResize="1" noEditPoints="1" noAdjustHandles="1" noChangeArrowheads="1" noChangeShapeType="1"/>
          </p:cNvCxnSpPr>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p:cNvGrpSpPr>
            <a:grpSpLocks noGrp="1" noRot="1" noChangeAspect="1" noMove="1" noResize="1" noUngrp="1"/>
          </p:cNvGrpSpPr>
          <p:nvPr/>
        </p:nvGrpSpPr>
        <p:grpSpPr>
          <a:xfrm>
            <a:off x="-21863" y="508838"/>
            <a:ext cx="5217958" cy="6239661"/>
            <a:chOff x="-19221" y="251144"/>
            <a:chExt cx="5217958" cy="6239661"/>
          </a:xfrm>
        </p:grpSpPr>
        <p:sp>
          <p:nvSpPr>
            <p:cNvPr id="24" name="Freeform: Shape 23"/>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Section 29: Deductions related to employee welfare - </a:t>
            </a:r>
            <a:r>
              <a:rPr lang="en-US" sz="3600" i="1">
                <a:solidFill>
                  <a:schemeClr val="tx2"/>
                </a:solidFill>
              </a:rPr>
              <a:t>(Sec 36; 40A of old Act)</a:t>
            </a:r>
            <a:endParaRPr lang="en-US" sz="3600">
              <a:solidFill>
                <a:schemeClr val="tx2"/>
              </a:solidFill>
            </a:endParaRPr>
          </a:p>
        </p:txBody>
      </p:sp>
      <p:sp>
        <p:nvSpPr>
          <p:cNvPr id="3" name="Content Placeholder 2"/>
          <p:cNvSpPr>
            <a:spLocks noGrp="1"/>
          </p:cNvSpPr>
          <p:nvPr>
            <p:ph idx="1"/>
          </p:nvPr>
        </p:nvSpPr>
        <p:spPr>
          <a:xfrm>
            <a:off x="6172200" y="804672"/>
            <a:ext cx="5221224" cy="5230368"/>
          </a:xfrm>
        </p:spPr>
        <p:txBody>
          <a:bodyPr vert="horz" lIns="91440" tIns="45720" rIns="91440" bIns="45720" rtlCol="0" anchor="ctr">
            <a:normAutofit/>
          </a:bodyPr>
          <a:lstStyle/>
          <a:p>
            <a:pPr marL="514350" indent="-514350">
              <a:buAutoNum type="alphaLcPeriod"/>
            </a:pPr>
            <a:r>
              <a:rPr lang="en-US" sz="1800">
                <a:solidFill>
                  <a:schemeClr val="tx2"/>
                </a:solidFill>
              </a:rPr>
              <a:t>Contribution to RPF</a:t>
            </a:r>
            <a:endParaRPr lang="en-US" sz="1800">
              <a:solidFill>
                <a:schemeClr val="tx2"/>
              </a:solidFill>
            </a:endParaRPr>
          </a:p>
          <a:p>
            <a:pPr marL="514350" indent="-514350">
              <a:buAutoNum type="alphaLcPeriod"/>
            </a:pPr>
            <a:r>
              <a:rPr lang="en-US" sz="1800">
                <a:solidFill>
                  <a:schemeClr val="tx2"/>
                </a:solidFill>
              </a:rPr>
              <a:t>Contribution to Pension Scheme – up to 14% of Basic + DA</a:t>
            </a:r>
            <a:endParaRPr lang="en-US" sz="1800">
              <a:solidFill>
                <a:schemeClr val="tx2"/>
              </a:solidFill>
            </a:endParaRPr>
          </a:p>
          <a:p>
            <a:pPr marL="514350" indent="-514350">
              <a:buAutoNum type="alphaLcPeriod"/>
            </a:pPr>
            <a:r>
              <a:rPr lang="en-US" sz="1800">
                <a:solidFill>
                  <a:schemeClr val="tx2"/>
                </a:solidFill>
              </a:rPr>
              <a:t>Contribution to approved Gratuity fund</a:t>
            </a:r>
            <a:endParaRPr lang="en-US" sz="1800">
              <a:solidFill>
                <a:schemeClr val="tx2"/>
              </a:solidFill>
            </a:endParaRPr>
          </a:p>
          <a:p>
            <a:pPr marL="514350" indent="-514350">
              <a:buAutoNum type="alphaLcPeriod"/>
            </a:pPr>
            <a:r>
              <a:rPr lang="en-US" sz="1800">
                <a:solidFill>
                  <a:schemeClr val="tx2"/>
                </a:solidFill>
              </a:rPr>
              <a:t>Contribution to RPF</a:t>
            </a:r>
            <a:endParaRPr lang="en-US" sz="1800">
              <a:solidFill>
                <a:schemeClr val="tx2"/>
              </a:solidFill>
            </a:endParaRPr>
          </a:p>
          <a:p>
            <a:pPr marL="514350" indent="-514350">
              <a:buAutoNum type="alphaLcPeriod"/>
            </a:pPr>
            <a:r>
              <a:rPr lang="en-US" sz="1800">
                <a:solidFill>
                  <a:schemeClr val="tx2"/>
                </a:solidFill>
              </a:rPr>
              <a:t>Employees' contribution, if paid on or before due date for filing return of income u/s. 263(1) - </a:t>
            </a:r>
            <a:r>
              <a:rPr lang="en-US" sz="1800" i="1">
                <a:solidFill>
                  <a:schemeClr val="tx2"/>
                </a:solidFill>
              </a:rPr>
              <a:t>as amended by FA '26</a:t>
            </a:r>
            <a:endParaRPr lang="en-US" sz="1800" i="1">
              <a:solidFill>
                <a:schemeClr val="tx2"/>
              </a:solidFill>
            </a:endParaRPr>
          </a:p>
          <a:p>
            <a:pPr marL="0" indent="0">
              <a:buNone/>
            </a:pPr>
            <a:endParaRPr lang="en-US" sz="1800">
              <a:solidFill>
                <a:schemeClr val="tx2"/>
              </a:solidFill>
            </a:endParaRPr>
          </a:p>
          <a:p>
            <a:pPr marL="514350" indent="-514350">
              <a:buAutoNum type="alphaLcPeriod"/>
            </a:pPr>
            <a:endParaRPr lang="en-US" sz="1800">
              <a:solidFill>
                <a:schemeClr val="tx2"/>
              </a:solidFill>
            </a:endParaRPr>
          </a:p>
          <a:p>
            <a:pPr marL="514350" indent="-514350">
              <a:buAutoNum type="alphaLcPeriod"/>
            </a:pPr>
            <a:endParaRPr lang="en-US" sz="180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33" name="Rectangle 32"/>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7" name="Group 36"/>
          <p:cNvGrpSpPr>
            <a:grpSpLocks noGrp="1" noRot="1" noChangeAspect="1" noMove="1" noResize="1" noUngrp="1"/>
          </p:cNvGrpSpPr>
          <p:nvPr/>
        </p:nvGrpSpPr>
        <p:grpSpPr>
          <a:xfrm>
            <a:off x="-305" y="455386"/>
            <a:ext cx="5378624" cy="6402614"/>
            <a:chOff x="-19221" y="197691"/>
            <a:chExt cx="5378624" cy="6402614"/>
          </a:xfrm>
        </p:grpSpPr>
        <p:sp>
          <p:nvSpPr>
            <p:cNvPr id="38" name="Freeform: Shape 37"/>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23236"/>
            <a:ext cx="3659777" cy="2820908"/>
          </a:xfrm>
        </p:spPr>
        <p:txBody>
          <a:bodyPr>
            <a:normAutofit/>
          </a:bodyPr>
          <a:lstStyle/>
          <a:p>
            <a:r>
              <a:rPr lang="en-US" sz="3700">
                <a:solidFill>
                  <a:schemeClr val="tx2"/>
                </a:solidFill>
              </a:rPr>
              <a:t>Section 30: Deduction on certain premium - </a:t>
            </a:r>
            <a:r>
              <a:rPr lang="en-US" sz="3700" i="1">
                <a:solidFill>
                  <a:schemeClr val="tx2"/>
                </a:solidFill>
              </a:rPr>
              <a:t>(Sec 36 of old Act)</a:t>
            </a:r>
            <a:endParaRPr lang="en-US" sz="3700">
              <a:solidFill>
                <a:schemeClr val="tx2"/>
              </a:solidFill>
            </a:endParaRPr>
          </a:p>
          <a:p>
            <a:endParaRPr lang="en-US" sz="3700" i="1">
              <a:solidFill>
                <a:schemeClr val="tx2"/>
              </a:solidFill>
            </a:endParaRPr>
          </a:p>
        </p:txBody>
      </p:sp>
      <p:graphicFrame>
        <p:nvGraphicFramePr>
          <p:cNvPr id="29" name="Content Placeholder 2"/>
          <p:cNvGraphicFramePr>
            <a:graphicFrameLocks noGrp="1"/>
          </p:cNvGraphicFramePr>
          <p:nvPr>
            <p:ph idx="1"/>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p:cNvGrpSpPr>
            <a:grpSpLocks noGrp="1" noRot="1" noChangeAspect="1" noMove="1" noResize="1" noUngrp="1"/>
          </p:cNvGrpSpPr>
          <p:nvPr/>
        </p:nvGrpSpPr>
        <p:grpSpPr>
          <a:xfrm>
            <a:off x="-21863" y="508838"/>
            <a:ext cx="5217958" cy="6239661"/>
            <a:chOff x="-19221" y="251144"/>
            <a:chExt cx="5217958" cy="6239661"/>
          </a:xfrm>
        </p:grpSpPr>
        <p:sp>
          <p:nvSpPr>
            <p:cNvPr id="13" name="Freeform: Shape 1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a:solidFill>
                  <a:schemeClr val="tx2"/>
                </a:solidFill>
              </a:rPr>
              <a:t>Section 31: Deduction for bad debt and provision for doubtful debt - </a:t>
            </a:r>
            <a:r>
              <a:rPr lang="en-US" sz="3600" i="1">
                <a:solidFill>
                  <a:schemeClr val="tx2"/>
                </a:solidFill>
              </a:rPr>
              <a:t>(Sec 36 of old Act)</a:t>
            </a:r>
            <a:endParaRPr lang="en-US" sz="3600">
              <a:solidFill>
                <a:schemeClr val="tx2"/>
              </a:solidFill>
            </a:endParaRPr>
          </a:p>
        </p:txBody>
      </p:sp>
      <p:sp>
        <p:nvSpPr>
          <p:cNvPr id="3" name="Content Placeholder 2"/>
          <p:cNvSpPr>
            <a:spLocks noGrp="1"/>
          </p:cNvSpPr>
          <p:nvPr>
            <p:ph idx="1"/>
          </p:nvPr>
        </p:nvSpPr>
        <p:spPr>
          <a:xfrm>
            <a:off x="6172200" y="804672"/>
            <a:ext cx="5221224" cy="5230368"/>
          </a:xfrm>
        </p:spPr>
        <p:txBody>
          <a:bodyPr vert="horz" lIns="91440" tIns="45720" rIns="91440" bIns="45720" rtlCol="0" anchor="ctr">
            <a:normAutofit/>
          </a:bodyPr>
          <a:lstStyle/>
          <a:p>
            <a:pPr marL="0" indent="0">
              <a:spcBef>
                <a:spcPts val="600"/>
              </a:spcBef>
              <a:buNone/>
            </a:pPr>
            <a:r>
              <a:rPr lang="en-US" sz="1700">
                <a:solidFill>
                  <a:schemeClr val="tx2"/>
                </a:solidFill>
              </a:rPr>
              <a:t>Bad</a:t>
            </a:r>
            <a:r>
              <a:rPr lang="en-US" sz="1700">
                <a:solidFill>
                  <a:schemeClr val="tx2"/>
                </a:solidFill>
                <a:latin typeface="Aptos"/>
                <a:cs typeface="Times New Roman" panose="02020603050405020304"/>
              </a:rPr>
              <a:t> debts allowed on write off – subject to conditions:</a:t>
            </a:r>
            <a:endParaRPr lang="en-US" sz="1700">
              <a:solidFill>
                <a:schemeClr val="tx2"/>
              </a:solidFill>
            </a:endParaRPr>
          </a:p>
          <a:p>
            <a:pPr marL="971550" indent="-457200">
              <a:spcBef>
                <a:spcPts val="600"/>
              </a:spcBef>
              <a:buAutoNum type="alphaLcPeriod"/>
            </a:pPr>
            <a:r>
              <a:rPr lang="en-US" sz="1700">
                <a:solidFill>
                  <a:schemeClr val="tx2"/>
                </a:solidFill>
                <a:cs typeface="Times New Roman" panose="02020603050405020304"/>
              </a:rPr>
              <a:t>Income in respect thereof offered to tax - either in same or earlier tax year</a:t>
            </a:r>
            <a:endParaRPr lang="en-US" sz="1700">
              <a:solidFill>
                <a:schemeClr val="tx2"/>
              </a:solidFill>
              <a:cs typeface="Times New Roman" panose="02020603050405020304"/>
            </a:endParaRPr>
          </a:p>
          <a:p>
            <a:pPr marL="971550" indent="-457200">
              <a:spcBef>
                <a:spcPts val="600"/>
              </a:spcBef>
              <a:buAutoNum type="alphaLcPeriod"/>
            </a:pPr>
            <a:r>
              <a:rPr lang="en-US" sz="1700">
                <a:solidFill>
                  <a:schemeClr val="tx2"/>
                </a:solidFill>
                <a:latin typeface="Aptos"/>
                <a:ea typeface="Noto Sans"/>
                <a:cs typeface="Noto Sans"/>
              </a:rPr>
              <a:t>If the amount ultimately recovered on any such debt or part of debt is less than the difference between the debt or part and the amount so deducted, the deficiency shall be deductible in the tax year in which the ultimate recovery is made; </a:t>
            </a:r>
            <a:endParaRPr lang="en-US" sz="1700">
              <a:solidFill>
                <a:schemeClr val="tx2"/>
              </a:solidFill>
              <a:latin typeface="Aptos"/>
              <a:ea typeface="Noto Sans"/>
              <a:cs typeface="Noto Sans"/>
            </a:endParaRPr>
          </a:p>
          <a:p>
            <a:pPr marL="971550" indent="-457200">
              <a:spcBef>
                <a:spcPts val="600"/>
              </a:spcBef>
              <a:buAutoNum type="alphaLcPeriod"/>
            </a:pPr>
            <a:r>
              <a:rPr lang="en-US" sz="1700">
                <a:solidFill>
                  <a:schemeClr val="tx2"/>
                </a:solidFill>
                <a:latin typeface="Aptos"/>
                <a:ea typeface="Noto Sans"/>
                <a:cs typeface="Noto Sans"/>
              </a:rPr>
              <a:t>Any bad debt written off as irrecoverable shall not include any provision for bad and doubtful debt;</a:t>
            </a:r>
            <a:endParaRPr lang="en-US" sz="1700">
              <a:solidFill>
                <a:schemeClr val="tx2"/>
              </a:solidFill>
              <a:latin typeface="Aptos"/>
              <a:ea typeface="Noto Sans"/>
              <a:cs typeface="Noto Sans"/>
            </a:endParaRPr>
          </a:p>
          <a:p>
            <a:pPr marL="971550" indent="-457200">
              <a:spcBef>
                <a:spcPts val="600"/>
              </a:spcBef>
              <a:buAutoNum type="alphaLcPeriod"/>
            </a:pPr>
            <a:r>
              <a:rPr lang="en-US" sz="1700">
                <a:solidFill>
                  <a:schemeClr val="tx2"/>
                </a:solidFill>
                <a:latin typeface="Aptos"/>
                <a:ea typeface="Noto Sans"/>
                <a:cs typeface="Noto Sans"/>
              </a:rPr>
              <a:t>Any bad debt, which has been taken into account in computing the income of the assessee as per ICDS without recording it in the accounts, shall be allowed as a deduction in the tax year in which it becomes irrecoverable and such bad debt shall be deemed to be written off as irrecoverable in the accounts.</a:t>
            </a:r>
            <a:endParaRPr lang="en-US" sz="1700">
              <a:solidFill>
                <a:schemeClr val="tx2"/>
              </a:solidFill>
              <a:latin typeface="Aptos"/>
              <a:ea typeface="Noto Sans"/>
              <a:cs typeface="No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Section 32 - Other deductions - </a:t>
            </a:r>
            <a:r>
              <a:rPr lang="en-US" i="1">
                <a:solidFill>
                  <a:srgbClr val="FFFFFF"/>
                </a:solidFill>
              </a:rPr>
              <a:t>(Sec 36 of old Act)</a:t>
            </a:r>
            <a:endParaRPr lang="en-US">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marL="514350" indent="-514350">
              <a:buAutoNum type="alphaLcPeriod"/>
            </a:pPr>
            <a:r>
              <a:rPr lang="en-US" sz="2200">
                <a:latin typeface="Aptos"/>
                <a:ea typeface="Noto Sans"/>
                <a:cs typeface="Noto Sans"/>
              </a:rPr>
              <a:t>Bonus or commission paid to an employee for services rendered, not payable as profits or dividend;</a:t>
            </a:r>
            <a:endParaRPr lang="en-US" sz="2200">
              <a:latin typeface="Aptos"/>
            </a:endParaRPr>
          </a:p>
          <a:p>
            <a:pPr marL="514350" indent="-514350">
              <a:buAutoNum type="alphaLcPeriod"/>
            </a:pPr>
            <a:r>
              <a:rPr lang="en-US" sz="2200">
                <a:latin typeface="Aptos"/>
                <a:ea typeface="Noto Sans"/>
                <a:cs typeface="Noto Sans"/>
              </a:rPr>
              <a:t>Interest paid on capital borrowed; </a:t>
            </a:r>
            <a:r>
              <a:rPr lang="en-US" sz="2200" u="sng">
                <a:latin typeface="Aptos"/>
                <a:ea typeface="Noto Sans"/>
                <a:cs typeface="Noto Sans"/>
              </a:rPr>
              <a:t>Exclusion</a:t>
            </a:r>
            <a:r>
              <a:rPr lang="en-US" sz="2200">
                <a:latin typeface="Aptos"/>
                <a:ea typeface="Noto Sans"/>
                <a:cs typeface="Noto Sans"/>
              </a:rPr>
              <a:t>: Interest on loan for acquisition of an asset, up to date first put to use</a:t>
            </a:r>
            <a:endParaRPr lang="en-US" sz="2200">
              <a:latin typeface="Aptos"/>
              <a:ea typeface="Noto Sans"/>
              <a:cs typeface="Noto Sans"/>
            </a:endParaRPr>
          </a:p>
          <a:p>
            <a:pPr marL="514350" indent="-514350">
              <a:buAutoNum type="alphaLcPeriod"/>
            </a:pPr>
            <a:r>
              <a:rPr lang="en-US" sz="2200">
                <a:latin typeface="Aptos"/>
                <a:ea typeface="Noto Sans"/>
                <a:cs typeface="Noto Sans"/>
              </a:rPr>
              <a:t>Pro rata amount of discount on a </a:t>
            </a:r>
            <a:r>
              <a:rPr lang="en-US" sz="2200" err="1">
                <a:latin typeface="Aptos"/>
                <a:ea typeface="Noto Sans"/>
                <a:cs typeface="Noto Sans"/>
              </a:rPr>
              <a:t>zero coupon</a:t>
            </a:r>
            <a:r>
              <a:rPr lang="en-US" sz="2200">
                <a:latin typeface="Aptos"/>
                <a:ea typeface="Noto Sans"/>
                <a:cs typeface="Noto Sans"/>
              </a:rPr>
              <a:t> bond, calculated in the manner as prescribed</a:t>
            </a:r>
            <a:endParaRPr lang="en-US" sz="2200">
              <a:latin typeface="Aptos"/>
              <a:ea typeface="Noto Sans"/>
              <a:cs typeface="Noto Sans"/>
            </a:endParaRPr>
          </a:p>
          <a:p>
            <a:pPr marL="514350" indent="-514350">
              <a:buAutoNum type="alphaLcPeriod"/>
            </a:pPr>
            <a:r>
              <a:rPr lang="en-US" sz="2200">
                <a:latin typeface="Aptos"/>
                <a:ea typeface="Noto Sans"/>
                <a:cs typeface="Noto Sans"/>
              </a:rPr>
              <a:t>Marked to market loss or other expected loss as computed as per the ICDS </a:t>
            </a:r>
            <a:endParaRPr lang="en-US" sz="2200">
              <a:latin typeface="Aptos"/>
              <a:ea typeface="Noto Sans"/>
              <a:cs typeface="Noto Sans"/>
            </a:endParaRPr>
          </a:p>
          <a:p>
            <a:pPr marL="514350" indent="-514350">
              <a:buAutoNum type="alphaLcPeriod"/>
            </a:pPr>
            <a:r>
              <a:rPr lang="en-US" sz="2200">
                <a:latin typeface="Aptos"/>
                <a:ea typeface="Noto Sans"/>
                <a:cs typeface="Noto Sans"/>
              </a:rPr>
              <a:t>Difference between actual cost of animals used for business (otherwise than as stock-in-trade) and amount </a:t>
            </a:r>
            <a:r>
              <a:rPr lang="en-US" sz="2200" err="1">
                <a:latin typeface="Aptos"/>
                <a:ea typeface="Noto Sans"/>
                <a:cs typeface="Noto Sans"/>
              </a:rPr>
              <a:t>realised</a:t>
            </a:r>
            <a:r>
              <a:rPr lang="en-US" sz="2200">
                <a:latin typeface="Aptos"/>
                <a:ea typeface="Noto Sans"/>
                <a:cs typeface="Noto Sans"/>
              </a:rPr>
              <a:t> from the carcasses or animals;</a:t>
            </a:r>
            <a:endParaRPr lang="en-US" sz="2200">
              <a:latin typeface="Aptos"/>
            </a:endParaRPr>
          </a:p>
          <a:p>
            <a:pPr marL="514350" indent="-514350">
              <a:buAutoNum type="alphaLcPeriod"/>
            </a:pPr>
            <a:r>
              <a:rPr lang="en-US" sz="2200">
                <a:latin typeface="Aptos"/>
                <a:ea typeface="Noto Sans"/>
                <a:cs typeface="Noto Sans"/>
              </a:rPr>
              <a:t>Amount paid as STT or CTT, if–– (</a:t>
            </a:r>
            <a:r>
              <a:rPr lang="en-US" sz="2200" err="1">
                <a:latin typeface="Aptos"/>
                <a:ea typeface="Noto Sans"/>
                <a:cs typeface="Noto Sans"/>
              </a:rPr>
              <a:t>i</a:t>
            </a:r>
            <a:r>
              <a:rPr lang="en-US" sz="2200">
                <a:latin typeface="Aptos"/>
                <a:ea typeface="Noto Sans"/>
                <a:cs typeface="Noto Sans"/>
              </a:rPr>
              <a:t>) in the course of business; and (ii) the income offered under Business head.</a:t>
            </a:r>
            <a:endParaRPr lang="en-US" sz="2200">
              <a:latin typeface="Aptos"/>
              <a:ea typeface="Noto Sans"/>
              <a:cs typeface="Noto Sans"/>
            </a:endParaRPr>
          </a:p>
          <a:p>
            <a:pPr marL="0" indent="0">
              <a:buNone/>
            </a:pPr>
            <a:endParaRPr lang="en-US" sz="2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Section 33 – Depreciation - </a:t>
            </a:r>
            <a:r>
              <a:rPr lang="en-US" i="1">
                <a:solidFill>
                  <a:srgbClr val="FFFFFF"/>
                </a:solidFill>
              </a:rPr>
              <a:t>(Sec 32 &amp; 38 of old Act)</a:t>
            </a:r>
            <a:endParaRPr lang="en-US">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600"/>
              <a:t>Deduction in respect of Depreciation on:</a:t>
            </a:r>
            <a:endParaRPr lang="en-US" sz="2600"/>
          </a:p>
          <a:p>
            <a:pPr>
              <a:buNone/>
            </a:pPr>
            <a:r>
              <a:rPr lang="en-US" sz="2600">
                <a:latin typeface="Aptos"/>
                <a:ea typeface="Noto Sans"/>
                <a:cs typeface="Noto Sans"/>
              </a:rPr>
              <a:t>(a) </a:t>
            </a:r>
            <a:r>
              <a:rPr lang="en-US" sz="2600" b="1" i="1" u="sng">
                <a:latin typeface="Aptos"/>
                <a:ea typeface="Noto Sans"/>
                <a:cs typeface="Noto Sans"/>
              </a:rPr>
              <a:t>buildings, machinery, plant or furniture</a:t>
            </a:r>
            <a:r>
              <a:rPr lang="en-US" sz="2600">
                <a:latin typeface="Aptos"/>
                <a:ea typeface="Noto Sans"/>
                <a:cs typeface="Noto Sans"/>
              </a:rPr>
              <a:t>, being tangible assets;</a:t>
            </a:r>
            <a:endParaRPr lang="en-US" sz="2600">
              <a:latin typeface="Aptos"/>
            </a:endParaRPr>
          </a:p>
          <a:p>
            <a:pPr>
              <a:buNone/>
            </a:pPr>
            <a:r>
              <a:rPr lang="en-US" sz="2600">
                <a:latin typeface="Aptos"/>
                <a:ea typeface="Noto Sans"/>
                <a:cs typeface="Noto Sans"/>
              </a:rPr>
              <a:t>(b) </a:t>
            </a:r>
            <a:r>
              <a:rPr lang="en-US" sz="2600" b="1" i="1" u="sng">
                <a:latin typeface="Aptos"/>
                <a:ea typeface="Noto Sans"/>
                <a:cs typeface="Noto Sans"/>
              </a:rPr>
              <a:t>know-how, patents, copyrights, trademarks, </a:t>
            </a:r>
            <a:r>
              <a:rPr lang="en-US" sz="2600" b="1" i="1" u="sng" err="1">
                <a:latin typeface="Aptos"/>
                <a:ea typeface="Noto Sans"/>
                <a:cs typeface="Noto Sans"/>
              </a:rPr>
              <a:t>licences</a:t>
            </a:r>
            <a:r>
              <a:rPr lang="en-US" sz="2600" b="1" i="1" u="sng">
                <a:latin typeface="Aptos"/>
                <a:ea typeface="Noto Sans"/>
                <a:cs typeface="Noto Sans"/>
              </a:rPr>
              <a:t>, franchises or any other business or commercial rights of similar nature</a:t>
            </a:r>
            <a:r>
              <a:rPr lang="en-US" sz="2600">
                <a:latin typeface="Aptos"/>
                <a:ea typeface="Noto Sans"/>
                <a:cs typeface="Noto Sans"/>
              </a:rPr>
              <a:t>, being intangible assets acquired on or after the 1st </a:t>
            </a:r>
            <a:r>
              <a:rPr lang="en-US" sz="2600" err="1">
                <a:latin typeface="Aptos"/>
                <a:ea typeface="Noto Sans"/>
                <a:cs typeface="Noto Sans"/>
              </a:rPr>
              <a:t>April,</a:t>
            </a:r>
            <a:r>
              <a:rPr lang="en-US" sz="2600">
                <a:latin typeface="Aptos"/>
                <a:ea typeface="Noto Sans"/>
                <a:cs typeface="Noto Sans"/>
              </a:rPr>
              <a:t> 1998, </a:t>
            </a:r>
            <a:r>
              <a:rPr lang="en-US" sz="2600" b="1" i="1" u="sng">
                <a:latin typeface="Aptos"/>
                <a:ea typeface="Noto Sans"/>
                <a:cs typeface="Noto Sans"/>
              </a:rPr>
              <a:t>not being goodwill</a:t>
            </a:r>
            <a:r>
              <a:rPr lang="en-US" sz="2600">
                <a:latin typeface="Aptos"/>
                <a:ea typeface="Noto Sans"/>
                <a:cs typeface="Noto Sans"/>
              </a:rPr>
              <a:t> of a business or profession,</a:t>
            </a:r>
            <a:endParaRPr lang="en-US" sz="2600">
              <a:latin typeface="Aptos"/>
            </a:endParaRPr>
          </a:p>
          <a:p>
            <a:pPr>
              <a:buNone/>
            </a:pPr>
            <a:r>
              <a:rPr lang="en-US" sz="2600" b="1" i="1">
                <a:latin typeface="Aptos"/>
                <a:ea typeface="Noto Sans"/>
                <a:cs typeface="Noto Sans"/>
              </a:rPr>
              <a:t> </a:t>
            </a:r>
            <a:r>
              <a:rPr lang="en-US" sz="2600" b="1" i="1" u="sng">
                <a:latin typeface="Aptos"/>
                <a:ea typeface="Noto Sans"/>
                <a:cs typeface="Noto Sans"/>
              </a:rPr>
              <a:t>owned </a:t>
            </a:r>
            <a:r>
              <a:rPr lang="en-US" sz="2600">
                <a:latin typeface="Aptos"/>
                <a:ea typeface="Noto Sans"/>
                <a:cs typeface="Noto Sans"/>
              </a:rPr>
              <a:t>wholly or partly by the </a:t>
            </a:r>
            <a:r>
              <a:rPr lang="en-US" sz="2600" err="1">
                <a:latin typeface="Aptos"/>
                <a:ea typeface="Noto Sans"/>
                <a:cs typeface="Noto Sans"/>
              </a:rPr>
              <a:t>assessee</a:t>
            </a:r>
            <a:r>
              <a:rPr lang="en-US" sz="2600">
                <a:latin typeface="Aptos"/>
                <a:ea typeface="Noto Sans"/>
                <a:cs typeface="Noto Sans"/>
              </a:rPr>
              <a:t> and </a:t>
            </a:r>
            <a:r>
              <a:rPr lang="en-US" sz="2600" b="1" i="1" u="sng">
                <a:latin typeface="Aptos"/>
                <a:ea typeface="Noto Sans"/>
                <a:cs typeface="Noto Sans"/>
              </a:rPr>
              <a:t>used </a:t>
            </a:r>
            <a:r>
              <a:rPr lang="en-US" sz="2600">
                <a:latin typeface="Aptos"/>
                <a:ea typeface="Noto Sans"/>
                <a:cs typeface="Noto Sans"/>
              </a:rPr>
              <a:t>wholly and exclusively for the purposes of the business or profession, shall be allowed, as per the provisions of this section.</a:t>
            </a:r>
            <a:endParaRPr lang="en-US" sz="2600">
              <a:latin typeface="Apto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sz="4100"/>
              <a:t>Sec 33 &amp; Rule 25 – Depreciation Rates - tangible</a:t>
            </a:r>
            <a:endParaRPr lang="en-US" sz="4100"/>
          </a:p>
        </p:txBody>
      </p:sp>
      <p:sp>
        <p:nvSpPr>
          <p:cNvPr id="13" name="Rectangle 12"/>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5"/>
          <p:cNvGraphicFramePr>
            <a:graphicFrameLocks noGrp="1"/>
          </p:cNvGraphicFramePr>
          <p:nvPr>
            <p:ph idx="1"/>
          </p:nvPr>
        </p:nvGraphicFramePr>
        <p:xfrm>
          <a:off x="929469" y="1926266"/>
          <a:ext cx="10333063" cy="4357529"/>
        </p:xfrm>
        <a:graphic>
          <a:graphicData uri="http://schemas.openxmlformats.org/drawingml/2006/table">
            <a:tbl>
              <a:tblPr firstRow="1" bandRow="1">
                <a:tableStyleId>{5C22544A-7EE6-4342-B048-85BDC9FD1C3A}</a:tableStyleId>
              </a:tblPr>
              <a:tblGrid>
                <a:gridCol w="6803922"/>
                <a:gridCol w="3529141"/>
              </a:tblGrid>
              <a:tr h="778721">
                <a:tc>
                  <a:txBody>
                    <a:bodyPr/>
                    <a:lstStyle/>
                    <a:p>
                      <a:pPr lvl="0" algn="ctr">
                        <a:buNone/>
                      </a:pPr>
                      <a:r>
                        <a:rPr lang="en-US" sz="2200"/>
                        <a:t>Block of Asset</a:t>
                      </a:r>
                      <a:endParaRPr lang="en-US" sz="2200"/>
                    </a:p>
                  </a:txBody>
                  <a:tcPr marL="82843" marR="82843" marT="41421" marB="41421" anchor="ctr"/>
                </a:tc>
                <a:tc>
                  <a:txBody>
                    <a:bodyPr/>
                    <a:lstStyle/>
                    <a:p>
                      <a:pPr algn="ctr"/>
                      <a:r>
                        <a:rPr lang="en-US" sz="2200"/>
                        <a:t>Rate of Depreciation (WDV)</a:t>
                      </a:r>
                      <a:endParaRPr lang="en-US" sz="2200"/>
                    </a:p>
                  </a:txBody>
                  <a:tcPr marL="82843" marR="82843" marT="41421" marB="41421" anchor="ctr"/>
                </a:tc>
              </a:tr>
              <a:tr h="447351">
                <a:tc>
                  <a:txBody>
                    <a:bodyPr/>
                    <a:lstStyle/>
                    <a:p>
                      <a:r>
                        <a:rPr lang="en-US" sz="2200"/>
                        <a:t>Buildings – residential</a:t>
                      </a:r>
                      <a:endParaRPr lang="en-US" sz="2200"/>
                    </a:p>
                  </a:txBody>
                  <a:tcPr marL="82843" marR="82843" marT="41421" marB="41421"/>
                </a:tc>
                <a:tc>
                  <a:txBody>
                    <a:bodyPr/>
                    <a:lstStyle/>
                    <a:p>
                      <a:pPr algn="ctr"/>
                      <a:r>
                        <a:rPr lang="en-US" sz="2200"/>
                        <a:t>5%</a:t>
                      </a:r>
                      <a:endParaRPr lang="en-US" sz="2200"/>
                    </a:p>
                  </a:txBody>
                  <a:tcPr marL="82843" marR="82843" marT="41421" marB="41421"/>
                </a:tc>
              </a:tr>
              <a:tr h="447351">
                <a:tc>
                  <a:txBody>
                    <a:bodyPr/>
                    <a:lstStyle/>
                    <a:p>
                      <a:r>
                        <a:rPr lang="en-US" sz="2200"/>
                        <a:t>Buildings – others</a:t>
                      </a:r>
                      <a:endParaRPr lang="en-US" sz="2200"/>
                    </a:p>
                  </a:txBody>
                  <a:tcPr marL="82843" marR="82843" marT="41421" marB="41421"/>
                </a:tc>
                <a:tc>
                  <a:txBody>
                    <a:bodyPr/>
                    <a:lstStyle/>
                    <a:p>
                      <a:pPr algn="ctr"/>
                      <a:r>
                        <a:rPr lang="en-US" sz="2200"/>
                        <a:t>10%</a:t>
                      </a:r>
                      <a:endParaRPr lang="en-US" sz="2200"/>
                    </a:p>
                  </a:txBody>
                  <a:tcPr marL="82843" marR="82843" marT="41421" marB="41421"/>
                </a:tc>
              </a:tr>
              <a:tr h="447351">
                <a:tc>
                  <a:txBody>
                    <a:bodyPr/>
                    <a:lstStyle/>
                    <a:p>
                      <a:r>
                        <a:rPr lang="en-US" sz="2200"/>
                        <a:t>Temporary erections </a:t>
                      </a:r>
                      <a:endParaRPr lang="en-US" sz="2200"/>
                    </a:p>
                  </a:txBody>
                  <a:tcPr marL="82843" marR="82843" marT="41421" marB="41421"/>
                </a:tc>
                <a:tc>
                  <a:txBody>
                    <a:bodyPr/>
                    <a:lstStyle/>
                    <a:p>
                      <a:pPr algn="ctr"/>
                      <a:r>
                        <a:rPr lang="en-US" sz="2200"/>
                        <a:t>40%</a:t>
                      </a:r>
                      <a:endParaRPr lang="en-US" sz="2200"/>
                    </a:p>
                  </a:txBody>
                  <a:tcPr marL="82843" marR="82843" marT="41421" marB="41421"/>
                </a:tc>
              </a:tr>
              <a:tr h="447351">
                <a:tc>
                  <a:txBody>
                    <a:bodyPr/>
                    <a:lstStyle/>
                    <a:p>
                      <a:r>
                        <a:rPr lang="en-US" sz="2200"/>
                        <a:t>Furniture &amp; fittings; Electrical fittings</a:t>
                      </a:r>
                      <a:endParaRPr lang="en-US" sz="2200"/>
                    </a:p>
                  </a:txBody>
                  <a:tcPr marL="82843" marR="82843" marT="41421" marB="41421"/>
                </a:tc>
                <a:tc>
                  <a:txBody>
                    <a:bodyPr/>
                    <a:lstStyle/>
                    <a:p>
                      <a:pPr algn="ctr"/>
                      <a:r>
                        <a:rPr lang="en-US" sz="2200"/>
                        <a:t>10%</a:t>
                      </a:r>
                      <a:endParaRPr lang="en-US" sz="2200"/>
                    </a:p>
                  </a:txBody>
                  <a:tcPr marL="82843" marR="82843" marT="41421" marB="41421"/>
                </a:tc>
              </a:tr>
              <a:tr h="447351">
                <a:tc>
                  <a:txBody>
                    <a:bodyPr/>
                    <a:lstStyle/>
                    <a:p>
                      <a:pPr lvl="0">
                        <a:buNone/>
                      </a:pPr>
                      <a:r>
                        <a:rPr lang="en-US" sz="2200"/>
                        <a:t>Machinery &amp; Plant – general</a:t>
                      </a:r>
                      <a:endParaRPr lang="en-US" sz="2200"/>
                    </a:p>
                  </a:txBody>
                  <a:tcPr marL="82843" marR="82843" marT="41421" marB="41421"/>
                </a:tc>
                <a:tc>
                  <a:txBody>
                    <a:bodyPr/>
                    <a:lstStyle/>
                    <a:p>
                      <a:pPr lvl="0" algn="ctr">
                        <a:buNone/>
                      </a:pPr>
                      <a:r>
                        <a:rPr lang="en-US" sz="2200"/>
                        <a:t>15%</a:t>
                      </a:r>
                      <a:endParaRPr lang="en-US" sz="2200"/>
                    </a:p>
                  </a:txBody>
                  <a:tcPr marL="82843" marR="82843" marT="41421" marB="41421"/>
                </a:tc>
              </a:tr>
              <a:tr h="447351">
                <a:tc>
                  <a:txBody>
                    <a:bodyPr/>
                    <a:lstStyle/>
                    <a:p>
                      <a:pPr lvl="0">
                        <a:buNone/>
                      </a:pPr>
                      <a:r>
                        <a:rPr lang="en-US" sz="2200"/>
                        <a:t>Motor cars</a:t>
                      </a:r>
                      <a:endParaRPr lang="en-US" sz="2200"/>
                    </a:p>
                  </a:txBody>
                  <a:tcPr marL="82843" marR="82843" marT="41421" marB="41421"/>
                </a:tc>
                <a:tc>
                  <a:txBody>
                    <a:bodyPr/>
                    <a:lstStyle/>
                    <a:p>
                      <a:pPr lvl="0" algn="ctr">
                        <a:buNone/>
                      </a:pPr>
                      <a:r>
                        <a:rPr lang="en-US" sz="2200"/>
                        <a:t>15%</a:t>
                      </a:r>
                      <a:endParaRPr lang="en-US" sz="2200"/>
                    </a:p>
                  </a:txBody>
                  <a:tcPr marL="82843" marR="82843" marT="41421" marB="41421"/>
                </a:tc>
              </a:tr>
              <a:tr h="447351">
                <a:tc>
                  <a:txBody>
                    <a:bodyPr/>
                    <a:lstStyle/>
                    <a:p>
                      <a:pPr lvl="0" algn="just">
                        <a:lnSpc>
                          <a:spcPct val="100000"/>
                        </a:lnSpc>
                        <a:spcBef>
                          <a:spcPts val="0"/>
                        </a:spcBef>
                        <a:spcAft>
                          <a:spcPts val="0"/>
                        </a:spcAft>
                        <a:buNone/>
                      </a:pPr>
                      <a:r>
                        <a:rPr lang="en-US" sz="2200" b="0" i="0" u="none" strike="noStrike" noProof="0" dirty="0">
                          <a:solidFill>
                            <a:schemeClr val="tx1"/>
                          </a:solidFill>
                          <a:latin typeface="Aptos"/>
                        </a:rPr>
                        <a:t>Books</a:t>
                      </a:r>
                      <a:endParaRPr lang="en-US" sz="2200" b="0" i="0" u="none" strike="noStrike" noProof="0" dirty="0">
                        <a:solidFill>
                          <a:schemeClr val="tx1"/>
                        </a:solidFill>
                        <a:latin typeface="Aptos"/>
                      </a:endParaRPr>
                    </a:p>
                  </a:txBody>
                  <a:tcPr marL="82843" marR="82843" marT="41421" marB="41421"/>
                </a:tc>
                <a:tc>
                  <a:txBody>
                    <a:bodyPr/>
                    <a:lstStyle/>
                    <a:p>
                      <a:pPr lvl="0" algn="ctr">
                        <a:buNone/>
                      </a:pPr>
                      <a:r>
                        <a:rPr lang="en-US" sz="2200"/>
                        <a:t>40%</a:t>
                      </a:r>
                      <a:endParaRPr lang="en-US" sz="2200"/>
                    </a:p>
                  </a:txBody>
                  <a:tcPr marL="82843" marR="82843" marT="41421" marB="41421"/>
                </a:tc>
              </a:tr>
              <a:tr h="447351">
                <a:tc>
                  <a:txBody>
                    <a:bodyPr/>
                    <a:lstStyle/>
                    <a:p>
                      <a:pPr lvl="0">
                        <a:buNone/>
                      </a:pPr>
                      <a:r>
                        <a:rPr lang="en-US" sz="2200"/>
                        <a:t>Computers, including software</a:t>
                      </a:r>
                      <a:endParaRPr lang="en-US" sz="2200"/>
                    </a:p>
                  </a:txBody>
                  <a:tcPr marL="82843" marR="82843" marT="41421" marB="41421"/>
                </a:tc>
                <a:tc>
                  <a:txBody>
                    <a:bodyPr/>
                    <a:lstStyle/>
                    <a:p>
                      <a:pPr lvl="0" algn="ctr">
                        <a:buNone/>
                      </a:pPr>
                      <a:r>
                        <a:rPr lang="en-US" sz="2200" dirty="0"/>
                        <a:t>40%</a:t>
                      </a:r>
                      <a:endParaRPr lang="en-US" sz="2200" dirty="0"/>
                    </a:p>
                  </a:txBody>
                  <a:tcPr marL="82843" marR="82843" marT="41421" marB="41421"/>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sz="3700"/>
              <a:t>Sec 33 &amp; Rule 25 – Depreciation Rates - intangibles</a:t>
            </a:r>
            <a:endParaRPr lang="en-US" sz="3700"/>
          </a:p>
        </p:txBody>
      </p:sp>
      <p:sp>
        <p:nvSpPr>
          <p:cNvPr id="13" name="Rectangle 12"/>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5"/>
          <p:cNvGraphicFramePr>
            <a:graphicFrameLocks noGrp="1"/>
          </p:cNvGraphicFramePr>
          <p:nvPr>
            <p:ph idx="1"/>
          </p:nvPr>
        </p:nvGraphicFramePr>
        <p:xfrm>
          <a:off x="1285030" y="1926266"/>
          <a:ext cx="9621940" cy="4357525"/>
        </p:xfrm>
        <a:graphic>
          <a:graphicData uri="http://schemas.openxmlformats.org/drawingml/2006/table">
            <a:tbl>
              <a:tblPr firstRow="1" bandRow="1">
                <a:tableStyleId>{5C22544A-7EE6-4342-B048-85BDC9FD1C3A}</a:tableStyleId>
              </a:tblPr>
              <a:tblGrid>
                <a:gridCol w="7060348"/>
                <a:gridCol w="2561592"/>
              </a:tblGrid>
              <a:tr h="1531005">
                <a:tc>
                  <a:txBody>
                    <a:bodyPr/>
                    <a:lstStyle/>
                    <a:p>
                      <a:pPr lvl="0" algn="ctr">
                        <a:buNone/>
                      </a:pPr>
                      <a:r>
                        <a:rPr lang="en-US" sz="3000"/>
                        <a:t>Block of Asset</a:t>
                      </a:r>
                      <a:endParaRPr lang="en-US" sz="3000"/>
                    </a:p>
                  </a:txBody>
                  <a:tcPr marL="114254" marR="114254" marT="57127" marB="57127" anchor="ctr"/>
                </a:tc>
                <a:tc>
                  <a:txBody>
                    <a:bodyPr/>
                    <a:lstStyle/>
                    <a:p>
                      <a:pPr algn="ctr"/>
                      <a:r>
                        <a:rPr lang="en-US" sz="3000"/>
                        <a:t>Rate of Depreciation (WDV)</a:t>
                      </a:r>
                      <a:endParaRPr lang="en-US" sz="3000"/>
                    </a:p>
                  </a:txBody>
                  <a:tcPr marL="114254" marR="114254" marT="57127" marB="57127" anchor="ctr"/>
                </a:tc>
              </a:tr>
              <a:tr h="2826520">
                <a:tc>
                  <a:txBody>
                    <a:bodyPr/>
                    <a:lstStyle/>
                    <a:p>
                      <a:pPr lvl="0" algn="just">
                        <a:lnSpc>
                          <a:spcPct val="150000"/>
                        </a:lnSpc>
                        <a:buNone/>
                      </a:pPr>
                      <a:r>
                        <a:rPr lang="en-US" sz="3000" b="0" i="0" u="none" strike="noStrike" noProof="0" dirty="0">
                          <a:solidFill>
                            <a:schemeClr val="tx1"/>
                          </a:solidFill>
                          <a:latin typeface="Noto Sans"/>
                          <a:ea typeface="Noto Sans"/>
                          <a:cs typeface="Noto Sans"/>
                        </a:rPr>
                        <a:t>Know-how, patents, copyrights, trademarks, </a:t>
                      </a:r>
                      <a:r>
                        <a:rPr lang="en-US" sz="3000" b="0" i="0" u="none" strike="noStrike" noProof="0" dirty="0" err="1">
                          <a:solidFill>
                            <a:schemeClr val="tx1"/>
                          </a:solidFill>
                          <a:latin typeface="Noto Sans"/>
                          <a:ea typeface="Noto Sans"/>
                          <a:cs typeface="Noto Sans"/>
                        </a:rPr>
                        <a:t>licences</a:t>
                      </a:r>
                      <a:r>
                        <a:rPr lang="en-US" sz="3000" b="0" i="0" u="none" strike="noStrike" noProof="0" dirty="0">
                          <a:solidFill>
                            <a:schemeClr val="tx1"/>
                          </a:solidFill>
                          <a:latin typeface="Noto Sans"/>
                          <a:ea typeface="Noto Sans"/>
                          <a:cs typeface="Noto Sans"/>
                        </a:rPr>
                        <a:t>, franchises or any other business or commercial rights of similar nature</a:t>
                      </a:r>
                      <a:endParaRPr lang="en-US" sz="3000" dirty="0">
                        <a:solidFill>
                          <a:schemeClr val="tx1"/>
                        </a:solidFill>
                      </a:endParaRPr>
                    </a:p>
                  </a:txBody>
                  <a:tcPr marL="114254" marR="114254" marT="57127" marB="57127"/>
                </a:tc>
                <a:tc>
                  <a:txBody>
                    <a:bodyPr/>
                    <a:lstStyle/>
                    <a:p>
                      <a:pPr algn="ctr">
                        <a:lnSpc>
                          <a:spcPct val="150000"/>
                        </a:lnSpc>
                      </a:pPr>
                      <a:r>
                        <a:rPr lang="en-US" sz="3000" dirty="0"/>
                        <a:t>25%</a:t>
                      </a:r>
                      <a:endParaRPr lang="en-US" sz="3000" dirty="0"/>
                    </a:p>
                  </a:txBody>
                  <a:tcPr marL="114254" marR="114254" marT="57127" marB="57127" anchor="ct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Sec 33 – Depreciation ...</a:t>
            </a:r>
            <a:endParaRPr lang="en-US" sz="5400"/>
          </a:p>
        </p:txBody>
      </p:sp>
      <p:sp>
        <p:nvSpPr>
          <p:cNvPr id="19" name="sketch line"/>
          <p:cNvSpPr>
            <a:spLocks noGrp="1" noRot="1" noChangeAspect="1" noMove="1" noResize="1" noEditPoints="1" noAdjustHandles="1" noChangeArrowheads="1" noChangeShapeType="1" noTextEdit="1"/>
          </p:cNvSpPr>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ormAutofit/>
          </a:bodyPr>
          <a:lstStyle/>
          <a:p>
            <a:pPr marL="457200" indent="-457200"/>
            <a:r>
              <a:rPr lang="en-US" sz="1700">
                <a:latin typeface="Aptos"/>
                <a:ea typeface="Noto Sans"/>
                <a:cs typeface="Noto Sans"/>
              </a:rPr>
              <a:t>When any building, machinery, plant or furniture is </a:t>
            </a:r>
            <a:r>
              <a:rPr lang="en-US" sz="1700" b="1" i="1" u="sng">
                <a:latin typeface="Aptos"/>
                <a:ea typeface="Noto Sans"/>
                <a:cs typeface="Noto Sans"/>
              </a:rPr>
              <a:t>partly used for business</a:t>
            </a:r>
            <a:r>
              <a:rPr lang="en-US" sz="1700">
                <a:latin typeface="Aptos"/>
                <a:ea typeface="Noto Sans"/>
                <a:cs typeface="Noto Sans"/>
              </a:rPr>
              <a:t>, the deduction shall be restricted to fair proportion thereof as determined by the Assessing Officer, having regard to the usage of such asset for business</a:t>
            </a:r>
            <a:endParaRPr lang="en-US" sz="1700">
              <a:latin typeface="Aptos"/>
              <a:ea typeface="Noto Sans"/>
              <a:cs typeface="Noto Sans"/>
            </a:endParaRPr>
          </a:p>
          <a:p>
            <a:pPr marL="457200" indent="-457200"/>
            <a:r>
              <a:rPr lang="en-US" sz="1700">
                <a:latin typeface="Aptos"/>
                <a:ea typeface="Noto Sans"/>
                <a:cs typeface="Noto Sans"/>
              </a:rPr>
              <a:t>Restricted to 50% of the prescribed rate, if such asset is (a) acquired during the tax year; and (b) put to use for the purposes of business for less than </a:t>
            </a:r>
            <a:r>
              <a:rPr lang="en-US" sz="1700" b="1" i="1" u="sng">
                <a:latin typeface="Aptos"/>
                <a:ea typeface="Noto Sans"/>
                <a:cs typeface="Noto Sans"/>
              </a:rPr>
              <a:t>180 days </a:t>
            </a:r>
            <a:r>
              <a:rPr lang="en-US" sz="1700">
                <a:latin typeface="Aptos"/>
                <a:ea typeface="Noto Sans"/>
                <a:cs typeface="Noto Sans"/>
              </a:rPr>
              <a:t>in that tax year.</a:t>
            </a:r>
            <a:endParaRPr lang="en-US" sz="1700">
              <a:latin typeface="Aptos"/>
            </a:endParaRPr>
          </a:p>
          <a:p>
            <a:pPr marL="457200" indent="-457200"/>
            <a:r>
              <a:rPr lang="en-US" sz="1700">
                <a:latin typeface="Aptos"/>
                <a:ea typeface="Noto Sans"/>
                <a:cs typeface="Noto Sans"/>
              </a:rPr>
              <a:t>In following cases, aggregate depreciation allowable to predecessor and successor shall not exceed the annual deduction and such deduction shall be allowed on </a:t>
            </a:r>
            <a:r>
              <a:rPr lang="en-US" sz="1700" b="1" i="1" u="sng">
                <a:latin typeface="Aptos"/>
                <a:ea typeface="Noto Sans"/>
                <a:cs typeface="Noto Sans"/>
              </a:rPr>
              <a:t>pro rata basis </a:t>
            </a:r>
            <a:r>
              <a:rPr lang="en-US" sz="1700">
                <a:latin typeface="Aptos"/>
                <a:ea typeface="Noto Sans"/>
                <a:cs typeface="Noto Sans"/>
              </a:rPr>
              <a:t>based on number of days:</a:t>
            </a:r>
            <a:endParaRPr lang="en-US" sz="1700">
              <a:latin typeface="Aptos"/>
              <a:ea typeface="Noto Sans"/>
              <a:cs typeface="Noto Sans"/>
            </a:endParaRPr>
          </a:p>
          <a:p>
            <a:pPr marL="914400" lvl="1" indent="-457200">
              <a:buFont typeface="Courier New" panose="02070309020205020404" pitchFamily="34" charset="0"/>
              <a:buChar char="o"/>
            </a:pPr>
            <a:r>
              <a:rPr lang="en-US" sz="1700">
                <a:latin typeface="Aptos"/>
                <a:ea typeface="Noto Sans"/>
                <a:cs typeface="Noto Sans"/>
              </a:rPr>
              <a:t>Firm to Company; </a:t>
            </a:r>
            <a:endParaRPr lang="en-US" sz="1700">
              <a:latin typeface="Aptos"/>
              <a:ea typeface="Noto Sans"/>
              <a:cs typeface="Noto Sans"/>
            </a:endParaRPr>
          </a:p>
          <a:p>
            <a:pPr marL="914400" lvl="1" indent="-457200">
              <a:buFont typeface="Courier New" panose="02070309020205020404" pitchFamily="34" charset="0"/>
              <a:buChar char="o"/>
            </a:pPr>
            <a:r>
              <a:rPr lang="en-US" sz="1700">
                <a:latin typeface="Aptos"/>
                <a:ea typeface="Noto Sans"/>
                <a:cs typeface="Noto Sans"/>
              </a:rPr>
              <a:t>Company to LLP or </a:t>
            </a:r>
            <a:endParaRPr lang="en-US" sz="1700">
              <a:latin typeface="Aptos"/>
              <a:ea typeface="Noto Sans"/>
              <a:cs typeface="Noto Sans"/>
            </a:endParaRPr>
          </a:p>
          <a:p>
            <a:pPr marL="914400" lvl="1" indent="-457200">
              <a:buFont typeface="Courier New" panose="02070309020205020404" pitchFamily="34" charset="0"/>
              <a:buChar char="o"/>
            </a:pPr>
            <a:r>
              <a:rPr lang="en-US" sz="1700">
                <a:latin typeface="Aptos"/>
                <a:ea typeface="Noto Sans"/>
                <a:cs typeface="Noto Sans"/>
              </a:rPr>
              <a:t>Sole proprietory to Company, </a:t>
            </a:r>
            <a:endParaRPr lang="en-US" sz="1700">
              <a:latin typeface="Aptos"/>
              <a:ea typeface="Noto Sans"/>
              <a:cs typeface="Noto Sans"/>
            </a:endParaRPr>
          </a:p>
          <a:p>
            <a:pPr marL="914400" lvl="1" indent="-457200">
              <a:buFont typeface="Courier New" panose="02070309020205020404" pitchFamily="34" charset="0"/>
              <a:buChar char="o"/>
            </a:pPr>
            <a:r>
              <a:rPr lang="en-US" sz="1700">
                <a:latin typeface="Aptos"/>
                <a:ea typeface="Noto Sans"/>
                <a:cs typeface="Noto Sans"/>
              </a:rPr>
              <a:t>Amalgamation, or Demerger, </a:t>
            </a:r>
            <a:endParaRPr lang="en-US" sz="1700">
              <a:latin typeface="Aptos"/>
              <a:ea typeface="Noto Sans"/>
              <a:cs typeface="Noto Sans"/>
            </a:endParaRPr>
          </a:p>
          <a:p>
            <a:pPr marL="457200" indent="-457200"/>
            <a:r>
              <a:rPr lang="en-US" sz="1700">
                <a:latin typeface="Aptos"/>
                <a:ea typeface="Noto Sans"/>
                <a:cs typeface="Noto Sans"/>
              </a:rPr>
              <a:t>Where a </a:t>
            </a:r>
            <a:r>
              <a:rPr lang="en-US" sz="1700" b="1" i="1" u="sng">
                <a:latin typeface="Aptos"/>
                <a:ea typeface="Noto Sans"/>
                <a:cs typeface="Noto Sans"/>
              </a:rPr>
              <a:t>building</a:t>
            </a:r>
            <a:r>
              <a:rPr lang="en-US" sz="1700">
                <a:latin typeface="Aptos"/>
                <a:ea typeface="Noto Sans"/>
                <a:cs typeface="Noto Sans"/>
              </a:rPr>
              <a:t>, not owned by the assessee, held for business, and if any </a:t>
            </a:r>
            <a:r>
              <a:rPr lang="en-US" sz="1700" b="1" i="1" u="sng">
                <a:latin typeface="Aptos"/>
                <a:ea typeface="Noto Sans"/>
                <a:cs typeface="Noto Sans"/>
              </a:rPr>
              <a:t>capital expenditure </a:t>
            </a:r>
            <a:r>
              <a:rPr lang="en-US" sz="1700">
                <a:latin typeface="Aptos"/>
                <a:ea typeface="Noto Sans"/>
                <a:cs typeface="Noto Sans"/>
              </a:rPr>
              <a:t>is incurred for the purposes of business on construction of any structure or any work by way of renovation, extension or improvement to such building, then such structure / work shall be treated as a building owned by the assessee</a:t>
            </a:r>
            <a:endParaRPr lang="en-US" sz="1700">
              <a:latin typeface="Aptos"/>
              <a:ea typeface="Noto Sans"/>
              <a:cs typeface="Noto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Sec 33 – Depreciation ...</a:t>
            </a:r>
            <a:endParaRPr lang="en-US">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marL="457200" indent="-457200"/>
            <a:r>
              <a:rPr lang="en-US">
                <a:latin typeface="Noto Sans"/>
                <a:ea typeface="Noto Sans"/>
                <a:cs typeface="Noto Sans"/>
              </a:rPr>
              <a:t>This section shall apply whether or not the assessee has claimed deduction for depreciation in computing his total income</a:t>
            </a:r>
            <a:endParaRPr lang="en-US">
              <a:latin typeface="Aptos"/>
              <a:ea typeface="Noto Sans"/>
              <a:cs typeface="Noto Sans"/>
            </a:endParaRPr>
          </a:p>
          <a:p>
            <a:pPr marL="457200" indent="-457200"/>
            <a:r>
              <a:rPr lang="en-US">
                <a:latin typeface="Noto Sans"/>
                <a:ea typeface="Noto Sans"/>
                <a:cs typeface="Noto Sans"/>
              </a:rPr>
              <a:t>Additional depreciation for certain industries</a:t>
            </a:r>
            <a:endParaRPr lang="en-US">
              <a:latin typeface="Noto Sans"/>
              <a:ea typeface="Noto Sans"/>
              <a:cs typeface="Noto Sans"/>
            </a:endParaRPr>
          </a:p>
          <a:p>
            <a:pPr marL="457200" indent="-457200"/>
            <a:r>
              <a:rPr lang="en-US">
                <a:latin typeface="Noto Sans"/>
                <a:ea typeface="Noto Sans"/>
                <a:cs typeface="Noto Sans"/>
              </a:rPr>
              <a:t>Unabsorbed depreciation brought forward to be treated on par with current year depreciation</a:t>
            </a:r>
            <a:endParaRPr lang="en-US">
              <a:latin typeface="Noto Sans"/>
              <a:ea typeface="Noto Sans"/>
              <a:cs typeface="Noto Sans"/>
            </a:endParaRPr>
          </a:p>
          <a:p>
            <a:pPr marL="457200" indent="-457200"/>
            <a:endParaRPr lang="en-US">
              <a:latin typeface="Noto Sans"/>
              <a:ea typeface="Noto Sans"/>
              <a:cs typeface="Noto Sans"/>
            </a:endParaRPr>
          </a:p>
          <a:p>
            <a:pPr marL="457200" indent="-457200"/>
            <a:endParaRPr lang="en-US">
              <a:latin typeface="Noto Sans"/>
              <a:ea typeface="Noto Sans"/>
              <a:cs typeface="Noto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5400"/>
              <a:t>Summary</a:t>
            </a:r>
            <a:endParaRPr lang="en-US" sz="5400"/>
          </a:p>
        </p:txBody>
      </p:sp>
      <p:sp>
        <p:nvSpPr>
          <p:cNvPr id="11"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Rot="1" noChangeAspect="1" noMove="1" noResize="1" noUngrp="1"/>
          </p:cNvGrpSpPr>
          <p:nvPr/>
        </p:nvGrpSpPr>
        <p:grpSpPr>
          <a:xfrm flipH="1">
            <a:off x="-18230" y="-8167"/>
            <a:ext cx="4834070" cy="2488150"/>
            <a:chOff x="6867015" y="-1"/>
            <a:chExt cx="5324985" cy="3251912"/>
          </a:xfrm>
          <a:solidFill>
            <a:schemeClr val="bg1">
              <a:alpha val="30000"/>
            </a:schemeClr>
          </a:solidFill>
        </p:grpSpPr>
        <p:sp>
          <p:nvSpPr>
            <p:cNvPr id="13" name="Freeform: Shape 12"/>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027924" y="2746170"/>
            <a:ext cx="5754696" cy="1837349"/>
          </a:xfrm>
        </p:spPr>
        <p:txBody>
          <a:bodyPr>
            <a:normAutofit/>
          </a:bodyPr>
          <a:lstStyle/>
          <a:p>
            <a:pPr algn="ctr"/>
            <a:r>
              <a:rPr lang="en-US" sz="6600">
                <a:solidFill>
                  <a:schemeClr val="tx2"/>
                </a:solidFill>
                <a:latin typeface="Aptos"/>
              </a:rPr>
              <a:t>Introduction</a:t>
            </a:r>
            <a:endParaRPr lang="en-US" sz="6600">
              <a:solidFill>
                <a:schemeClr val="tx2"/>
              </a:solidFill>
            </a:endParaRPr>
          </a:p>
        </p:txBody>
      </p:sp>
      <p:sp>
        <p:nvSpPr>
          <p:cNvPr id="3" name="Content Placeholder 2"/>
          <p:cNvSpPr>
            <a:spLocks noGrp="1"/>
          </p:cNvSpPr>
          <p:nvPr>
            <p:ph idx="1"/>
          </p:nvPr>
        </p:nvSpPr>
        <p:spPr>
          <a:xfrm>
            <a:off x="3050412" y="2979336"/>
            <a:ext cx="5709721" cy="2430864"/>
          </a:xfrm>
        </p:spPr>
        <p:txBody>
          <a:bodyPr vert="horz" lIns="91440" tIns="45720" rIns="91440" bIns="45720" rtlCol="0" anchor="t">
            <a:normAutofit/>
          </a:bodyPr>
          <a:lstStyle/>
          <a:p>
            <a:pPr marL="0" indent="0">
              <a:buNone/>
            </a:pPr>
            <a:endParaRPr lang="en-US" sz="2000">
              <a:solidFill>
                <a:schemeClr val="tx2"/>
              </a:solidFill>
            </a:endParaRPr>
          </a:p>
          <a:p>
            <a:pPr marL="0" indent="0">
              <a:buNone/>
            </a:pPr>
            <a:endParaRPr lang="en-US" sz="2000">
              <a:solidFill>
                <a:schemeClr val="tx2"/>
              </a:solidFill>
            </a:endParaRPr>
          </a:p>
          <a:p>
            <a:pPr marL="0" indent="0">
              <a:buNone/>
            </a:pPr>
            <a:endParaRPr lang="en-US" sz="2000">
              <a:solidFill>
                <a:schemeClr val="tx2"/>
              </a:solidFill>
            </a:endParaRPr>
          </a:p>
          <a:p>
            <a:pPr marL="0" indent="0">
              <a:buNone/>
            </a:pPr>
            <a:endParaRPr lang="en-US" sz="2000" dirty="0">
              <a:solidFill>
                <a:schemeClr val="tx2"/>
              </a:solidFill>
            </a:endParaRPr>
          </a:p>
        </p:txBody>
      </p:sp>
      <p:grpSp>
        <p:nvGrpSpPr>
          <p:cNvPr id="18" name="Group 17"/>
          <p:cNvGrpSpPr>
            <a:grpSpLocks noGrp="1" noRot="1" noChangeAspect="1" noMove="1" noResize="1" noUngrp="1"/>
          </p:cNvGrpSpPr>
          <p:nvPr/>
        </p:nvGrpSpPr>
        <p:grpSpPr>
          <a:xfrm rot="10800000">
            <a:off x="9058275" y="4146310"/>
            <a:ext cx="3142400" cy="2716805"/>
            <a:chOff x="-305" y="-4155"/>
            <a:chExt cx="2514948" cy="2174333"/>
          </a:xfrm>
          <a:solidFill>
            <a:schemeClr val="bg1">
              <a:alpha val="30000"/>
            </a:schemeClr>
          </a:solidFill>
        </p:grpSpPr>
        <p:sp>
          <p:nvSpPr>
            <p:cNvPr id="19" name="Freeform: Shape 18"/>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Section 34: General conditions for allowable deductions - </a:t>
            </a:r>
            <a:r>
              <a:rPr lang="en-US" i="1">
                <a:solidFill>
                  <a:srgbClr val="FFFFFF"/>
                </a:solidFill>
              </a:rPr>
              <a:t>(Sec 37 of old Act)</a:t>
            </a:r>
            <a:endParaRPr lang="en-US">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a:spcBef>
                <a:spcPts val="600"/>
              </a:spcBef>
              <a:buFont typeface="Courier New" panose="02070309020205020404" pitchFamily="34" charset="0"/>
              <a:buChar char="o"/>
            </a:pPr>
            <a:r>
              <a:rPr lang="en-US"/>
              <a:t>Residual section for allowing business expenses</a:t>
            </a:r>
            <a:endParaRPr lang="en-US"/>
          </a:p>
          <a:p>
            <a:pPr>
              <a:spcBef>
                <a:spcPts val="600"/>
              </a:spcBef>
              <a:buFont typeface="Courier New" panose="02070309020205020404" pitchFamily="34" charset="0"/>
              <a:buChar char="o"/>
            </a:pPr>
            <a:r>
              <a:rPr lang="en-US"/>
              <a:t>Not being capital or personal expenditure</a:t>
            </a:r>
            <a:endParaRPr lang="en-US"/>
          </a:p>
          <a:p>
            <a:pPr>
              <a:spcBef>
                <a:spcPts val="600"/>
              </a:spcBef>
              <a:buFont typeface="Courier New" panose="02070309020205020404" pitchFamily="34" charset="0"/>
              <a:buChar char="o"/>
            </a:pPr>
            <a:r>
              <a:rPr lang="en-US" i="1"/>
              <a:t>"...laid out or expended wholly and exclusively for the purposes of business or profession"</a:t>
            </a:r>
            <a:endParaRPr lang="en-US" i="1"/>
          </a:p>
          <a:p>
            <a:pPr marL="0" indent="0">
              <a:spcBef>
                <a:spcPts val="600"/>
              </a:spcBef>
              <a:buNone/>
            </a:pPr>
            <a:r>
              <a:rPr lang="en-US" b="1" i="1" u="sng"/>
              <a:t>Exclusions</a:t>
            </a:r>
            <a:r>
              <a:rPr lang="en-US" i="1"/>
              <a:t>:</a:t>
            </a:r>
            <a:endParaRPr lang="en-US" i="1"/>
          </a:p>
          <a:p>
            <a:pPr marL="342900" indent="-342900">
              <a:spcBef>
                <a:spcPts val="600"/>
              </a:spcBef>
              <a:buFont typeface="Courier New" panose="02070309020205020404" pitchFamily="34" charset="0"/>
              <a:buChar char="o"/>
            </a:pPr>
            <a:r>
              <a:rPr lang="en-US"/>
              <a:t>Expenditure for an offence or prohibited by law</a:t>
            </a:r>
            <a:endParaRPr lang="en-US"/>
          </a:p>
          <a:p>
            <a:pPr marL="342900" indent="-342900">
              <a:spcBef>
                <a:spcPts val="600"/>
              </a:spcBef>
              <a:buFont typeface="Courier New" panose="02070309020205020404" pitchFamily="34" charset="0"/>
              <a:buChar char="o"/>
            </a:pPr>
            <a:r>
              <a:rPr lang="en-US"/>
              <a:t>CSR expenditure</a:t>
            </a:r>
            <a:endParaRPr lang="en-US"/>
          </a:p>
          <a:p>
            <a:pPr marL="342900" indent="-342900">
              <a:spcBef>
                <a:spcPts val="600"/>
              </a:spcBef>
              <a:buFont typeface="Courier New" panose="02070309020205020404" pitchFamily="34" charset="0"/>
              <a:buChar char="o"/>
            </a:pPr>
            <a:r>
              <a:rPr lang="en-US"/>
              <a:t>Advertisement in a political party's publication</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4100">
                <a:solidFill>
                  <a:srgbClr val="FFFFFF"/>
                </a:solidFill>
              </a:rPr>
              <a:t>Section 34: Exclusions from General deductions ...</a:t>
            </a:r>
            <a:endParaRPr lang="en-US" sz="4100">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marL="342900" indent="-342900">
              <a:spcBef>
                <a:spcPts val="600"/>
              </a:spcBef>
              <a:buFont typeface="Courier New,monospace" panose="020B0604020202020204" pitchFamily="34" charset="0"/>
              <a:buChar char="o"/>
            </a:pPr>
            <a:r>
              <a:rPr lang="en-US" sz="2600"/>
              <a:t>Expenditure for an offence or prohibited by law includes the following:</a:t>
            </a:r>
            <a:endParaRPr lang="en-US" sz="2600"/>
          </a:p>
          <a:p>
            <a:pPr marL="0" indent="0">
              <a:buNone/>
            </a:pPr>
            <a:r>
              <a:rPr lang="en-US" sz="2600">
                <a:latin typeface="Noto Sans"/>
                <a:ea typeface="Noto Sans"/>
                <a:cs typeface="Noto Sans"/>
              </a:rPr>
              <a:t>(a) any offence / prohibition </a:t>
            </a:r>
            <a:r>
              <a:rPr lang="en-US" sz="2600" err="1">
                <a:latin typeface="Noto Sans"/>
                <a:ea typeface="Noto Sans"/>
                <a:cs typeface="Noto Sans"/>
              </a:rPr>
              <a:t>underany</a:t>
            </a:r>
            <a:r>
              <a:rPr lang="en-US" sz="2600">
                <a:latin typeface="Noto Sans"/>
                <a:ea typeface="Noto Sans"/>
                <a:cs typeface="Noto Sans"/>
              </a:rPr>
              <a:t> law in or outside India;</a:t>
            </a:r>
            <a:endParaRPr lang="en-US" sz="2600"/>
          </a:p>
          <a:p>
            <a:pPr marL="0" indent="0">
              <a:buNone/>
            </a:pPr>
            <a:r>
              <a:rPr lang="en-US" sz="2600">
                <a:latin typeface="Noto Sans"/>
                <a:ea typeface="Noto Sans"/>
                <a:cs typeface="Noto Sans"/>
              </a:rPr>
              <a:t>(b) providing a benefit / perquisite to a person, when its acceptance by the person is in violation of any law or rule or regulation or guideline governing the conduct of that person; </a:t>
            </a:r>
            <a:endParaRPr lang="en-US" sz="2600"/>
          </a:p>
          <a:p>
            <a:pPr marL="0" indent="0">
              <a:buNone/>
            </a:pPr>
            <a:r>
              <a:rPr lang="en-US" sz="2600">
                <a:latin typeface="Noto Sans"/>
                <a:ea typeface="Noto Sans"/>
                <a:cs typeface="Noto Sans"/>
              </a:rPr>
              <a:t>(c) compounding an offence under any law in or outside India; </a:t>
            </a:r>
            <a:endParaRPr lang="en-US" sz="2600"/>
          </a:p>
          <a:p>
            <a:pPr marL="0" indent="0">
              <a:buNone/>
            </a:pPr>
            <a:r>
              <a:rPr lang="en-US" sz="2600">
                <a:latin typeface="Noto Sans"/>
                <a:ea typeface="Noto Sans"/>
                <a:cs typeface="Noto Sans"/>
              </a:rPr>
              <a:t>(d) settling proceedings initiated for contravention under any law notified </a:t>
            </a:r>
            <a:endParaRPr lang="en-US" sz="2600">
              <a:latin typeface="Noto Sans"/>
              <a:ea typeface="Noto Sans"/>
              <a:cs typeface="Noto Sans"/>
            </a:endParaRPr>
          </a:p>
          <a:p>
            <a:pPr marL="342900" indent="-342900">
              <a:spcBef>
                <a:spcPts val="600"/>
              </a:spcBef>
              <a:buFont typeface="Courier New,monospace" panose="020B0604020202020204" pitchFamily="34" charset="0"/>
              <a:buChar char="o"/>
            </a:pPr>
            <a:endParaRPr lang="en-US" sz="2600"/>
          </a:p>
          <a:p>
            <a:pPr marL="342900" indent="-342900">
              <a:spcBef>
                <a:spcPts val="600"/>
              </a:spcBef>
              <a:buFont typeface="Courier New" panose="02070309020205020404" pitchFamily="34" charset="0"/>
              <a:buChar char="o"/>
            </a:pPr>
            <a:endParaRPr lang="en-US" sz="2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400">
                <a:solidFill>
                  <a:srgbClr val="FFFFFF"/>
                </a:solidFill>
              </a:rPr>
              <a:t>Section 35: Amounts not deductible in certain circumstances  - </a:t>
            </a:r>
            <a:r>
              <a:rPr lang="en-US" sz="3400" i="1">
                <a:solidFill>
                  <a:srgbClr val="FFFFFF"/>
                </a:solidFill>
              </a:rPr>
              <a:t>(Sec 40 of old Act)</a:t>
            </a:r>
            <a:endParaRPr lang="en-US" sz="3400">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marL="0" indent="0">
              <a:spcBef>
                <a:spcPts val="600"/>
              </a:spcBef>
              <a:buNone/>
            </a:pPr>
            <a:r>
              <a:rPr lang="en-US"/>
              <a:t>"Irrespective" of other provisions of Part D, following shall not be allowed as deductions:</a:t>
            </a:r>
            <a:endParaRPr lang="en-US"/>
          </a:p>
          <a:p>
            <a:r>
              <a:rPr lang="en-US">
                <a:latin typeface="Noto Sans"/>
                <a:ea typeface="Noto Sans"/>
                <a:cs typeface="Noto Sans"/>
              </a:rPr>
              <a:t>Tax, surcharge or </a:t>
            </a:r>
            <a:r>
              <a:rPr lang="en-US" err="1">
                <a:latin typeface="Noto Sans"/>
                <a:ea typeface="Noto Sans"/>
                <a:cs typeface="Noto Sans"/>
              </a:rPr>
              <a:t>cess</a:t>
            </a:r>
            <a:r>
              <a:rPr lang="en-US">
                <a:latin typeface="Noto Sans"/>
                <a:ea typeface="Noto Sans"/>
                <a:cs typeface="Noto Sans"/>
              </a:rPr>
              <a:t> paid </a:t>
            </a:r>
            <a:endParaRPr lang="en-US">
              <a:latin typeface="Aptos"/>
              <a:ea typeface="Noto Sans"/>
              <a:cs typeface="Noto Sans"/>
            </a:endParaRPr>
          </a:p>
          <a:p>
            <a:pPr lvl="1">
              <a:buFont typeface="Courier New" panose="02070309020205020404" pitchFamily="34" charset="0"/>
              <a:buChar char="o"/>
            </a:pPr>
            <a:r>
              <a:rPr lang="en-US">
                <a:latin typeface="Noto Sans"/>
                <a:ea typeface="Noto Sans"/>
                <a:cs typeface="Noto Sans"/>
              </a:rPr>
              <a:t>on income; </a:t>
            </a:r>
            <a:endParaRPr lang="en-US"/>
          </a:p>
          <a:p>
            <a:pPr lvl="1">
              <a:buFont typeface="Courier New" panose="02070309020205020404" pitchFamily="34" charset="0"/>
              <a:buChar char="o"/>
            </a:pPr>
            <a:r>
              <a:rPr lang="en-US">
                <a:latin typeface="Noto Sans"/>
                <a:ea typeface="Noto Sans"/>
                <a:cs typeface="Noto Sans"/>
              </a:rPr>
              <a:t>by employer on perquisites to employees</a:t>
            </a:r>
            <a:endParaRPr lang="en-US">
              <a:latin typeface="Noto Sans"/>
              <a:ea typeface="Noto Sans"/>
              <a:cs typeface="Noto Sans"/>
            </a:endParaRPr>
          </a:p>
          <a:p>
            <a:pPr lvl="1">
              <a:buFont typeface="Courier New" panose="02070309020205020404" pitchFamily="34" charset="0"/>
              <a:buChar char="o"/>
            </a:pPr>
            <a:r>
              <a:rPr lang="en-US" dirty="0">
                <a:latin typeface="Noto Sans"/>
                <a:ea typeface="Noto Sans"/>
                <a:cs typeface="Noto Sans"/>
              </a:rPr>
              <a:t>In Foreign</a:t>
            </a:r>
            <a:r>
              <a:rPr lang="en-US">
                <a:latin typeface="Noto Sans"/>
                <a:ea typeface="Noto Sans"/>
                <a:cs typeface="Noto Sans"/>
              </a:rPr>
              <a:t> </a:t>
            </a:r>
            <a:r>
              <a:rPr lang="en-US" dirty="0">
                <a:latin typeface="Noto Sans"/>
                <a:ea typeface="Noto Sans"/>
                <a:cs typeface="Noto Sans"/>
              </a:rPr>
              <a:t>jurisdiction for</a:t>
            </a:r>
            <a:r>
              <a:rPr lang="en-US">
                <a:latin typeface="Noto Sans"/>
                <a:ea typeface="Noto Sans"/>
                <a:cs typeface="Noto Sans"/>
              </a:rPr>
              <a:t> which relief is eligible under DTAA or Unilateral Credit</a:t>
            </a:r>
            <a:endParaRPr lang="en-US">
              <a:latin typeface="Noto Sans"/>
              <a:ea typeface="Noto Sans"/>
              <a:cs typeface="Noto Sans"/>
            </a:endParaRPr>
          </a:p>
          <a:p>
            <a:r>
              <a:rPr lang="en-US">
                <a:latin typeface="Noto Sans"/>
                <a:ea typeface="Noto Sans"/>
                <a:cs typeface="Noto Sans"/>
              </a:rPr>
              <a:t>30% of sum payable on which TDS ought to have been done but not paid up to date of filing ITR u/s. 263(1)</a:t>
            </a:r>
            <a:endParaRPr lang="en-US">
              <a:latin typeface="Noto Sans"/>
              <a:ea typeface="Noto Sans"/>
              <a:cs typeface="Noto Sans"/>
            </a:endParaRPr>
          </a:p>
          <a:p>
            <a:endParaRPr lang="en-US">
              <a:latin typeface="Noto Sans"/>
              <a:ea typeface="Noto Sans"/>
              <a:cs typeface="Noto Sans"/>
            </a:endParaRPr>
          </a:p>
          <a:p>
            <a:pPr marL="457200" indent="-457200">
              <a:spcBef>
                <a:spcPts val="600"/>
              </a:spcBef>
            </a:pP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
            <a:duotone>
              <a:schemeClr val="bg2">
                <a:shade val="45000"/>
                <a:satMod val="135000"/>
              </a:schemeClr>
              <a:prstClr val="white"/>
            </a:duotone>
          </a:blip>
          <a:srcRect l="9092" t="4760" r="-7" b="18624"/>
          <a:stretch>
            <a:fillRect/>
          </a:stretch>
        </p:blipFill>
        <p:spPr>
          <a:xfrm>
            <a:off x="20" y="10"/>
            <a:ext cx="12191980" cy="6857990"/>
          </a:xfrm>
          <a:prstGeom prst="rect">
            <a:avLst/>
          </a:prstGeom>
        </p:spPr>
      </p:pic>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Section 35: Amounts not deductible ...</a:t>
            </a:r>
            <a:endParaRPr lang="en-US"/>
          </a:p>
        </p:txBody>
      </p:sp>
      <p:graphicFrame>
        <p:nvGraphicFramePr>
          <p:cNvPr id="5" name="Content Placeholder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Section 35: Amounts not deductible ...</a:t>
            </a:r>
            <a:endParaRPr lang="en-US">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r>
              <a:rPr lang="en-US" dirty="0">
                <a:latin typeface="Noto Sans"/>
                <a:ea typeface="Noto Sans"/>
                <a:cs typeface="Noto Sans"/>
              </a:rPr>
              <a:t>In the case of a </a:t>
            </a:r>
            <a:r>
              <a:rPr lang="en-US">
                <a:latin typeface="Noto Sans"/>
                <a:ea typeface="Noto Sans"/>
                <a:cs typeface="Noto Sans"/>
              </a:rPr>
              <a:t>Firm:</a:t>
            </a:r>
            <a:endParaRPr lang="en-US">
              <a:latin typeface="Noto Sans"/>
              <a:ea typeface="Noto Sans"/>
              <a:cs typeface="Noto Sans"/>
            </a:endParaRPr>
          </a:p>
          <a:p>
            <a:pPr lvl="1">
              <a:buFont typeface="Courier New" panose="02070309020205020404" pitchFamily="34" charset="0"/>
              <a:buChar char="o"/>
            </a:pPr>
            <a:r>
              <a:rPr lang="en-US">
                <a:latin typeface="Noto Sans"/>
                <a:ea typeface="Noto Sans"/>
                <a:cs typeface="Noto Sans"/>
              </a:rPr>
              <a:t>Remuneration to a non-working partner</a:t>
            </a:r>
            <a:endParaRPr lang="en-US">
              <a:latin typeface="Noto Sans"/>
              <a:ea typeface="Noto Sans"/>
              <a:cs typeface="Noto Sans"/>
            </a:endParaRPr>
          </a:p>
          <a:p>
            <a:pPr lvl="1">
              <a:buFont typeface="Courier New" panose="02070309020205020404" pitchFamily="34" charset="0"/>
              <a:buChar char="o"/>
            </a:pPr>
            <a:r>
              <a:rPr lang="en-US" dirty="0">
                <a:latin typeface="Noto Sans"/>
                <a:ea typeface="Noto Sans"/>
                <a:cs typeface="Noto Sans"/>
              </a:rPr>
              <a:t>Remuneration / Interest, if not </a:t>
            </a:r>
            <a:r>
              <a:rPr lang="en-US" dirty="0" err="1">
                <a:latin typeface="Noto Sans"/>
                <a:ea typeface="Noto Sans"/>
                <a:cs typeface="Noto Sans"/>
              </a:rPr>
              <a:t>authorised</a:t>
            </a:r>
            <a:r>
              <a:rPr lang="en-US" dirty="0">
                <a:latin typeface="Noto Sans"/>
                <a:ea typeface="Noto Sans"/>
                <a:cs typeface="Noto Sans"/>
              </a:rPr>
              <a:t> by the Partnership Deed</a:t>
            </a:r>
            <a:endParaRPr lang="en-US">
              <a:latin typeface="Noto Sans"/>
              <a:ea typeface="Noto Sans"/>
              <a:cs typeface="Noto Sans"/>
            </a:endParaRPr>
          </a:p>
          <a:p>
            <a:pPr lvl="1">
              <a:buFont typeface="Courier New" panose="02070309020205020404" pitchFamily="34" charset="0"/>
              <a:buChar char="o"/>
            </a:pPr>
            <a:r>
              <a:rPr lang="en-US" dirty="0">
                <a:latin typeface="Noto Sans"/>
                <a:ea typeface="Noto Sans"/>
                <a:cs typeface="Noto Sans"/>
              </a:rPr>
              <a:t>Remuneration / Interest in excess of prescribed rates</a:t>
            </a:r>
            <a:endParaRPr lang="en-US">
              <a:latin typeface="Noto Sans"/>
              <a:ea typeface="Noto Sans"/>
              <a:cs typeface="Noto Sans"/>
            </a:endParaRPr>
          </a:p>
          <a:p>
            <a:pPr lvl="1">
              <a:buFont typeface="Courier New" panose="02070309020205020404" pitchFamily="34" charset="0"/>
              <a:buChar char="o"/>
            </a:pPr>
            <a:endParaRPr lang="en-US">
              <a:latin typeface="Noto Sans"/>
              <a:ea typeface="Noto Sans"/>
              <a:cs typeface="Noto Sans"/>
            </a:endParaRPr>
          </a:p>
          <a:p>
            <a:pPr lvl="1">
              <a:buFont typeface="Courier New" panose="02070309020205020404" pitchFamily="34" charset="0"/>
              <a:buChar char="o"/>
            </a:pPr>
            <a:endParaRPr lang="en-US">
              <a:latin typeface="Noto Sans"/>
              <a:ea typeface="Noto Sans"/>
              <a:cs typeface="Noto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400">
                <a:solidFill>
                  <a:srgbClr val="FFFFFF"/>
                </a:solidFill>
              </a:rPr>
              <a:t>Section 36: Expenses not deductible in certain circumstances  - </a:t>
            </a:r>
            <a:r>
              <a:rPr lang="en-US" sz="3400" i="1">
                <a:solidFill>
                  <a:srgbClr val="FFFFFF"/>
                </a:solidFill>
              </a:rPr>
              <a:t>(Sec 40A of old Act)</a:t>
            </a:r>
            <a:endParaRPr lang="en-US" sz="3400">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marL="0" indent="0">
              <a:spcBef>
                <a:spcPts val="600"/>
              </a:spcBef>
              <a:buNone/>
            </a:pPr>
            <a:r>
              <a:rPr lang="en-US"/>
              <a:t>"Irrespective" of other provisions of the Act, following shall not be allowed as deductions:</a:t>
            </a:r>
            <a:endParaRPr lang="en-US"/>
          </a:p>
          <a:p>
            <a:pPr>
              <a:spcBef>
                <a:spcPts val="600"/>
              </a:spcBef>
            </a:pPr>
            <a:r>
              <a:rPr lang="en-US">
                <a:latin typeface="Aptos"/>
                <a:ea typeface="Noto Sans"/>
                <a:cs typeface="Noto Sans"/>
              </a:rPr>
              <a:t>Payments to "relatives" which is excessive or unreasonable w. r. t.:</a:t>
            </a:r>
            <a:endParaRPr lang="en-US">
              <a:latin typeface="Aptos"/>
              <a:ea typeface="Noto Sans"/>
              <a:cs typeface="Noto Sans"/>
            </a:endParaRPr>
          </a:p>
          <a:p>
            <a:pPr lvl="1">
              <a:spcBef>
                <a:spcPts val="600"/>
              </a:spcBef>
              <a:buFont typeface="Courier New" panose="02070309020205020404" pitchFamily="34" charset="0"/>
              <a:buChar char="o"/>
            </a:pPr>
            <a:r>
              <a:rPr lang="en-US">
                <a:latin typeface="Aptos"/>
                <a:ea typeface="Noto Sans"/>
                <a:cs typeface="Noto Sans"/>
              </a:rPr>
              <a:t>FMV of the goods / services</a:t>
            </a:r>
            <a:endParaRPr lang="en-US">
              <a:latin typeface="Aptos"/>
              <a:ea typeface="Noto Sans"/>
              <a:cs typeface="Noto Sans"/>
            </a:endParaRPr>
          </a:p>
          <a:p>
            <a:pPr lvl="1">
              <a:spcBef>
                <a:spcPts val="600"/>
              </a:spcBef>
              <a:buFont typeface="Courier New" panose="02070309020205020404" pitchFamily="34" charset="0"/>
              <a:buChar char="o"/>
            </a:pPr>
            <a:r>
              <a:rPr lang="en-US">
                <a:latin typeface="Aptos"/>
                <a:ea typeface="Noto Sans"/>
                <a:cs typeface="Noto Sans"/>
              </a:rPr>
              <a:t>Legitimate needs of the business</a:t>
            </a:r>
            <a:endParaRPr lang="en-US">
              <a:latin typeface="Aptos"/>
              <a:ea typeface="Noto Sans"/>
              <a:cs typeface="Noto Sans"/>
            </a:endParaRPr>
          </a:p>
          <a:p>
            <a:pPr lvl="1">
              <a:spcBef>
                <a:spcPts val="600"/>
              </a:spcBef>
              <a:buFont typeface="Courier New" panose="02070309020205020404" pitchFamily="34" charset="0"/>
              <a:buChar char="o"/>
            </a:pPr>
            <a:r>
              <a:rPr lang="en-US">
                <a:latin typeface="Aptos"/>
                <a:ea typeface="Noto Sans"/>
                <a:cs typeface="Noto Sans"/>
              </a:rPr>
              <a:t>Benefit derived / accruing to the </a:t>
            </a:r>
            <a:r>
              <a:rPr lang="en-US" err="1">
                <a:latin typeface="Aptos"/>
                <a:ea typeface="Noto Sans"/>
                <a:cs typeface="Noto Sans"/>
              </a:rPr>
              <a:t>assessee</a:t>
            </a:r>
            <a:endParaRPr lang="en-US">
              <a:latin typeface="Aptos"/>
              <a:ea typeface="Noto Sans"/>
              <a:cs typeface="Noto Sans"/>
            </a:endParaRPr>
          </a:p>
          <a:p>
            <a:pPr>
              <a:spcBef>
                <a:spcPts val="600"/>
              </a:spcBef>
            </a:pPr>
            <a:r>
              <a:rPr lang="en-US">
                <a:latin typeface="Aptos"/>
                <a:ea typeface="Noto Sans"/>
                <a:cs typeface="Noto Sans"/>
              </a:rPr>
              <a:t>Payments over Rs. 10,000 in cash – exceptions in Rule 26</a:t>
            </a:r>
            <a:endParaRPr lang="en-US">
              <a:latin typeface="Aptos"/>
              <a:ea typeface="Noto Sans"/>
              <a:cs typeface="Noto Sans"/>
            </a:endParaRPr>
          </a:p>
          <a:p>
            <a:pPr>
              <a:spcBef>
                <a:spcPts val="600"/>
              </a:spcBef>
            </a:pPr>
            <a:r>
              <a:rPr lang="en-US">
                <a:latin typeface="Aptos"/>
                <a:ea typeface="Noto Sans"/>
                <a:cs typeface="Noto Sans"/>
              </a:rPr>
              <a:t>Marked to market losses other than those under ICDS</a:t>
            </a:r>
            <a:endParaRPr lang="en-US">
              <a:latin typeface="Aptos"/>
              <a:ea typeface="Noto Sans"/>
              <a:cs typeface="Noto Sans"/>
            </a:endParaRPr>
          </a:p>
          <a:p>
            <a:endParaRPr lang="en-US">
              <a:latin typeface="Noto Sans"/>
              <a:ea typeface="Noto Sans"/>
              <a:cs typeface="Noto Sans"/>
            </a:endParaRPr>
          </a:p>
          <a:p>
            <a:endParaRPr lang="en-US">
              <a:latin typeface="Noto Sans"/>
              <a:ea typeface="Noto Sans"/>
              <a:cs typeface="Noto Sans"/>
            </a:endParaRPr>
          </a:p>
          <a:p>
            <a:pPr marL="457200" indent="-457200">
              <a:spcBef>
                <a:spcPts val="600"/>
              </a:spcBef>
            </a:pPr>
            <a:endParaRPr lang="en-US">
              <a:latin typeface="Aptos"/>
              <a:ea typeface="Noto Sans"/>
              <a:cs typeface="Noto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700">
                <a:solidFill>
                  <a:srgbClr val="FFFFFF"/>
                </a:solidFill>
              </a:rPr>
              <a:t>Section 37: Certain deductions allowed on actual payment basis only - </a:t>
            </a:r>
            <a:r>
              <a:rPr lang="en-US" sz="3700" i="1">
                <a:solidFill>
                  <a:srgbClr val="FFFFFF"/>
                </a:solidFill>
              </a:rPr>
              <a:t>(Sec 43B of old Act)</a:t>
            </a:r>
            <a:endParaRPr lang="en-US" sz="3700">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marL="0" indent="0">
              <a:spcBef>
                <a:spcPts val="600"/>
              </a:spcBef>
              <a:buNone/>
            </a:pPr>
            <a:r>
              <a:rPr lang="en-US" sz="2000"/>
              <a:t>Following deductions allowed only in the tax year of payment </a:t>
            </a:r>
            <a:r>
              <a:rPr lang="en-US" sz="2000" i="1"/>
              <a:t>(or before due date for filing ITR - except last item):</a:t>
            </a:r>
            <a:endParaRPr lang="en-US" sz="2000"/>
          </a:p>
          <a:p>
            <a:r>
              <a:rPr lang="en-US" sz="2000">
                <a:latin typeface="Noto Sans"/>
                <a:ea typeface="Noto Sans"/>
                <a:cs typeface="Noto Sans"/>
              </a:rPr>
              <a:t>tax, duty, </a:t>
            </a:r>
            <a:r>
              <a:rPr lang="en-US" sz="2000" err="1">
                <a:latin typeface="Noto Sans"/>
                <a:ea typeface="Noto Sans"/>
                <a:cs typeface="Noto Sans"/>
              </a:rPr>
              <a:t>cess</a:t>
            </a:r>
            <a:r>
              <a:rPr lang="en-US" sz="2000">
                <a:latin typeface="Noto Sans"/>
                <a:ea typeface="Noto Sans"/>
                <a:cs typeface="Noto Sans"/>
              </a:rPr>
              <a:t>, surcharge or fee, levied under any law </a:t>
            </a:r>
            <a:endParaRPr lang="en-US" sz="2000">
              <a:latin typeface="Aptos"/>
              <a:ea typeface="Noto Sans"/>
              <a:cs typeface="Noto Sans"/>
            </a:endParaRPr>
          </a:p>
          <a:p>
            <a:r>
              <a:rPr lang="en-US" sz="2000">
                <a:latin typeface="Noto Sans"/>
                <a:ea typeface="Noto Sans"/>
                <a:cs typeface="Noto Sans"/>
              </a:rPr>
              <a:t>contribution of the employer to PF or superannuation fund or gratuity fund or any fund for the welfare of employees;</a:t>
            </a:r>
            <a:endParaRPr lang="en-US" sz="2000"/>
          </a:p>
          <a:p>
            <a:r>
              <a:rPr lang="en-US" sz="2000">
                <a:latin typeface="Noto Sans"/>
                <a:ea typeface="Noto Sans"/>
                <a:cs typeface="Noto Sans"/>
              </a:rPr>
              <a:t>Leave encashment</a:t>
            </a:r>
            <a:endParaRPr lang="en-US" sz="2000">
              <a:latin typeface="Aptos"/>
              <a:ea typeface="Noto Sans"/>
              <a:cs typeface="Noto Sans"/>
            </a:endParaRPr>
          </a:p>
          <a:p>
            <a:r>
              <a:rPr lang="en-US" sz="2000">
                <a:latin typeface="Noto Sans"/>
                <a:ea typeface="Noto Sans"/>
                <a:cs typeface="Noto Sans"/>
              </a:rPr>
              <a:t>Bonus or commission to employees</a:t>
            </a:r>
            <a:endParaRPr lang="en-US" sz="2000"/>
          </a:p>
          <a:p>
            <a:r>
              <a:rPr lang="en-US" sz="2000">
                <a:latin typeface="Noto Sans"/>
                <a:ea typeface="Noto Sans"/>
                <a:cs typeface="Noto Sans"/>
              </a:rPr>
              <a:t>interest on loans from specified financial entities </a:t>
            </a:r>
            <a:endParaRPr lang="en-US" sz="2000">
              <a:latin typeface="Noto Sans"/>
              <a:ea typeface="Noto Sans"/>
              <a:cs typeface="Noto Sans"/>
            </a:endParaRPr>
          </a:p>
          <a:p>
            <a:r>
              <a:rPr lang="en-US" sz="2000">
                <a:latin typeface="Noto Sans"/>
                <a:ea typeface="Noto Sans"/>
                <a:cs typeface="Noto Sans"/>
              </a:rPr>
              <a:t>amount payable to the Indian Railways for use of railway assets; </a:t>
            </a:r>
            <a:endParaRPr lang="en-US" sz="2000">
              <a:latin typeface="Noto Sans"/>
              <a:ea typeface="Noto Sans"/>
              <a:cs typeface="Noto Sans"/>
            </a:endParaRPr>
          </a:p>
          <a:p>
            <a:r>
              <a:rPr lang="en-US" sz="2000">
                <a:latin typeface="Noto Sans"/>
                <a:ea typeface="Noto Sans"/>
                <a:cs typeface="Noto Sans"/>
              </a:rPr>
              <a:t>amount payable to Micro or Small enterprise beyond time limit specified in section 15 of MSME Act</a:t>
            </a:r>
            <a:endParaRPr lang="en-US" sz="2000">
              <a:latin typeface="Noto Sans"/>
              <a:ea typeface="Noto Sans"/>
              <a:cs typeface="Noto Sans"/>
            </a:endParaRPr>
          </a:p>
          <a:p>
            <a:endParaRPr lang="en-US" sz="2000">
              <a:latin typeface="Noto Sans"/>
              <a:ea typeface="Noto Sans"/>
              <a:cs typeface="Noto Sans"/>
            </a:endParaRPr>
          </a:p>
          <a:p>
            <a:pPr>
              <a:spcBef>
                <a:spcPts val="600"/>
              </a:spcBef>
            </a:pPr>
            <a:endParaRPr lang="en-US" sz="2000">
              <a:latin typeface="Aptos"/>
              <a:ea typeface="Noto Sans"/>
              <a:cs typeface="Noto Sans"/>
            </a:endParaRPr>
          </a:p>
          <a:p>
            <a:endParaRPr lang="en-US" sz="2000">
              <a:latin typeface="Noto Sans"/>
              <a:ea typeface="Noto Sans"/>
              <a:cs typeface="Noto Sans"/>
            </a:endParaRPr>
          </a:p>
          <a:p>
            <a:endParaRPr lang="en-US" sz="2000">
              <a:latin typeface="Noto Sans"/>
              <a:ea typeface="Noto Sans"/>
              <a:cs typeface="Noto Sans"/>
            </a:endParaRPr>
          </a:p>
          <a:p>
            <a:pPr marL="457200" indent="-457200">
              <a:spcBef>
                <a:spcPts val="600"/>
              </a:spcBef>
            </a:pPr>
            <a:endParaRPr lang="en-US" sz="2000">
              <a:latin typeface="Aptos"/>
              <a:ea typeface="Noto Sans"/>
              <a:cs typeface="Noto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Welcome change</a:t>
            </a:r>
            <a:endParaRPr lang="en-US" sz="4000">
              <a:solidFill>
                <a:srgbClr val="FFFFFF"/>
              </a:solidFill>
            </a:endParaRPr>
          </a:p>
        </p:txBody>
      </p:sp>
      <p:sp>
        <p:nvSpPr>
          <p:cNvPr id="3" name="Content Placeholder 2"/>
          <p:cNvSpPr>
            <a:spLocks noGrp="1"/>
          </p:cNvSpPr>
          <p:nvPr>
            <p:ph idx="1"/>
          </p:nvPr>
        </p:nvSpPr>
        <p:spPr>
          <a:xfrm>
            <a:off x="6503158" y="649480"/>
            <a:ext cx="4862447" cy="5546047"/>
          </a:xfrm>
        </p:spPr>
        <p:txBody>
          <a:bodyPr vert="horz" lIns="91440" tIns="45720" rIns="91440" bIns="45720" rtlCol="0" anchor="ctr">
            <a:normAutofit/>
          </a:bodyPr>
          <a:lstStyle/>
          <a:p>
            <a:r>
              <a:rPr lang="en-US" sz="2000">
                <a:ea typeface="+mn-lt"/>
                <a:cs typeface="+mn-lt"/>
              </a:rPr>
              <a:t>Employee contributions to welfare funds: The 2025 Act (as amended by Finance Act 2026) allows deduction if paid by the due date for filing the return, </a:t>
            </a:r>
            <a:endParaRPr lang="en-US" sz="2000">
              <a:ea typeface="+mn-lt"/>
              <a:cs typeface="+mn-lt"/>
            </a:endParaRPr>
          </a:p>
          <a:p>
            <a:r>
              <a:rPr lang="en-US" sz="2000">
                <a:ea typeface="+mn-lt"/>
                <a:cs typeface="+mn-lt"/>
              </a:rPr>
              <a:t>Reversing the strict “due date under relevant Act” rule and Supreme Court’s ruling in </a:t>
            </a:r>
            <a:r>
              <a:rPr lang="en-IN" sz="2000" i="1"/>
              <a:t>Checkmate Services P. Ltd. Vs CIT </a:t>
            </a:r>
            <a:r>
              <a:rPr lang="en-IN" sz="2000" b="1" i="1"/>
              <a:t>2022 (10) TMI 617 – SC (LB)</a:t>
            </a:r>
            <a:endParaRPr lang="en-IN" sz="2000" i="1"/>
          </a:p>
          <a:p>
            <a:endParaRPr lang="en-US" sz="2000"/>
          </a:p>
          <a:p>
            <a:endParaRPr lang="en-US"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400">
                <a:solidFill>
                  <a:srgbClr val="FFFFFF"/>
                </a:solidFill>
              </a:rPr>
              <a:t>Section 38: Certain sums deemed as profits and gains of business or profession - </a:t>
            </a:r>
            <a:r>
              <a:rPr lang="en-US" sz="3400" i="1">
                <a:solidFill>
                  <a:srgbClr val="FFFFFF"/>
                </a:solidFill>
              </a:rPr>
              <a:t>(Sec 41of old Act)</a:t>
            </a:r>
            <a:endParaRPr lang="en-US" sz="3400">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marL="0" indent="0">
              <a:spcBef>
                <a:spcPts val="600"/>
              </a:spcBef>
              <a:buNone/>
            </a:pPr>
            <a:r>
              <a:rPr lang="en-US" sz="2400" dirty="0"/>
              <a:t>Following sums deemed</a:t>
            </a:r>
            <a:r>
              <a:rPr lang="en-US" sz="2400"/>
              <a:t> to be business income:</a:t>
            </a:r>
            <a:endParaRPr lang="en-US" sz="2400"/>
          </a:p>
          <a:p>
            <a:pPr marL="0" indent="0">
              <a:buNone/>
            </a:pPr>
            <a:r>
              <a:rPr lang="en-US" sz="2400">
                <a:latin typeface="Noto Sans"/>
                <a:ea typeface="Noto Sans"/>
                <a:cs typeface="Noto Sans"/>
              </a:rPr>
              <a:t>Where any loss, expenditure or trading liability has been allowed during any tax year, then,—</a:t>
            </a:r>
            <a:endParaRPr lang="en-US" sz="2400">
              <a:latin typeface="Noto Sans"/>
              <a:ea typeface="Noto Sans"/>
              <a:cs typeface="Noto Sans"/>
            </a:endParaRPr>
          </a:p>
          <a:p>
            <a:pPr marL="0" indent="0">
              <a:buNone/>
            </a:pPr>
            <a:r>
              <a:rPr lang="en-US" sz="2400" dirty="0">
                <a:latin typeface="Noto Sans"/>
                <a:ea typeface="Noto Sans"/>
                <a:cs typeface="Noto Sans"/>
              </a:rPr>
              <a:t>(</a:t>
            </a:r>
            <a:r>
              <a:rPr lang="en-US" sz="2400" dirty="0" err="1">
                <a:latin typeface="Noto Sans"/>
                <a:ea typeface="Noto Sans"/>
                <a:cs typeface="Noto Sans"/>
              </a:rPr>
              <a:t>i</a:t>
            </a:r>
            <a:r>
              <a:rPr lang="en-US" sz="2400" dirty="0">
                <a:latin typeface="Noto Sans"/>
                <a:ea typeface="Noto Sans"/>
                <a:cs typeface="Noto Sans"/>
              </a:rPr>
              <a:t>) cessation or remission of such trading liability, including a unilateral </a:t>
            </a:r>
            <a:r>
              <a:rPr lang="en-US" sz="2400">
                <a:latin typeface="Noto Sans"/>
                <a:ea typeface="Noto Sans"/>
                <a:cs typeface="Noto Sans"/>
              </a:rPr>
              <a:t>act of write-off of such liability in accounts, in a </a:t>
            </a:r>
            <a:r>
              <a:rPr lang="en-US" sz="2400" dirty="0">
                <a:latin typeface="Noto Sans"/>
                <a:ea typeface="Noto Sans"/>
                <a:cs typeface="Noto Sans"/>
              </a:rPr>
              <a:t>subsequent tax year in which such benefit accrues;</a:t>
            </a:r>
            <a:endParaRPr lang="en-US" sz="2400"/>
          </a:p>
          <a:p>
            <a:pPr marL="0" indent="0">
              <a:buNone/>
            </a:pPr>
            <a:r>
              <a:rPr lang="en-US" sz="2400">
                <a:latin typeface="Noto Sans"/>
                <a:ea typeface="Noto Sans"/>
                <a:cs typeface="Noto Sans"/>
              </a:rPr>
              <a:t>(ii) any amount obtained, whether in cash or otherwise, </a:t>
            </a:r>
            <a:r>
              <a:rPr lang="en-US" sz="2400" dirty="0">
                <a:latin typeface="Noto Sans"/>
                <a:ea typeface="Noto Sans"/>
                <a:cs typeface="Noto Sans"/>
              </a:rPr>
              <a:t>in respect of such loss or expenditure incurred, in subsequent tax year </a:t>
            </a:r>
            <a:endParaRPr lang="en-US" sz="2400">
              <a:latin typeface="Aptos"/>
              <a:ea typeface="Noto Sans"/>
              <a:cs typeface="Noto Sans"/>
            </a:endParaRPr>
          </a:p>
          <a:p>
            <a:pPr marL="342900" indent="-342900">
              <a:buFont typeface="Wingdings" panose="05000000000000000000" pitchFamily="34" charset="0"/>
              <a:buChar char="ü"/>
            </a:pPr>
            <a:r>
              <a:rPr lang="en-US" sz="2400" dirty="0">
                <a:latin typeface="Noto Sans"/>
                <a:ea typeface="Noto Sans"/>
                <a:cs typeface="Noto Sans"/>
              </a:rPr>
              <a:t>whether the business /profession is in existence </a:t>
            </a:r>
            <a:r>
              <a:rPr lang="en-US" sz="2400">
                <a:latin typeface="Noto Sans"/>
                <a:ea typeface="Noto Sans"/>
                <a:cs typeface="Noto Sans"/>
              </a:rPr>
              <a:t>or not;</a:t>
            </a:r>
            <a:endParaRPr lang="en-US" sz="2400"/>
          </a:p>
          <a:p>
            <a:pPr marL="342900" indent="-342900">
              <a:buFont typeface="Wingdings" panose="05000000000000000000" pitchFamily="34" charset="0"/>
              <a:buChar char="ü"/>
            </a:pPr>
            <a:r>
              <a:rPr lang="en-US" sz="2400" dirty="0">
                <a:latin typeface="Noto Sans"/>
                <a:ea typeface="Noto Sans"/>
                <a:cs typeface="Noto Sans"/>
              </a:rPr>
              <a:t>Whether </a:t>
            </a:r>
            <a:r>
              <a:rPr lang="en-US" sz="2400">
                <a:latin typeface="Noto Sans"/>
                <a:ea typeface="Noto Sans"/>
                <a:cs typeface="Noto Sans"/>
              </a:rPr>
              <a:t>received by</a:t>
            </a:r>
            <a:r>
              <a:rPr lang="en-US" sz="2400" dirty="0">
                <a:latin typeface="Noto Sans"/>
                <a:ea typeface="Noto Sans"/>
                <a:cs typeface="Noto Sans"/>
              </a:rPr>
              <a:t> the </a:t>
            </a:r>
            <a:r>
              <a:rPr lang="en-US" sz="2400" dirty="0" err="1">
                <a:latin typeface="Noto Sans"/>
                <a:ea typeface="Noto Sans"/>
                <a:cs typeface="Noto Sans"/>
              </a:rPr>
              <a:t>assessee</a:t>
            </a:r>
            <a:r>
              <a:rPr lang="en-US" sz="2400" dirty="0">
                <a:latin typeface="Noto Sans"/>
                <a:ea typeface="Noto Sans"/>
                <a:cs typeface="Noto Sans"/>
              </a:rPr>
              <a:t> or his successor</a:t>
            </a:r>
            <a:endParaRPr lang="en-US" sz="2400">
              <a:latin typeface="Noto Sans"/>
              <a:ea typeface="Noto Sans"/>
              <a:cs typeface="Noto Sans"/>
            </a:endParaRPr>
          </a:p>
          <a:p>
            <a:pPr>
              <a:buFont typeface="Wingdings" panose="05000000000000000000" pitchFamily="34" charset="0"/>
              <a:buChar char="ü"/>
            </a:pPr>
            <a:endParaRPr lang="en-US" sz="2400">
              <a:latin typeface="Noto Sans"/>
              <a:ea typeface="Noto Sans"/>
              <a:cs typeface="Noto Sans"/>
            </a:endParaRPr>
          </a:p>
          <a:p>
            <a:pPr>
              <a:spcBef>
                <a:spcPts val="600"/>
              </a:spcBef>
              <a:buFont typeface="Wingdings" panose="05000000000000000000" pitchFamily="34" charset="0"/>
              <a:buChar char="ü"/>
            </a:pPr>
            <a:endParaRPr lang="en-US" sz="2400">
              <a:latin typeface="Aptos"/>
              <a:ea typeface="Noto Sans"/>
              <a:cs typeface="Noto Sans"/>
            </a:endParaRPr>
          </a:p>
          <a:p>
            <a:pPr>
              <a:buFont typeface="Wingdings" panose="05000000000000000000" pitchFamily="34" charset="0"/>
              <a:buChar char="ü"/>
            </a:pPr>
            <a:endParaRPr lang="en-US" sz="2400">
              <a:latin typeface="Noto Sans"/>
              <a:ea typeface="Noto Sans"/>
              <a:cs typeface="Noto Sans"/>
            </a:endParaRPr>
          </a:p>
          <a:p>
            <a:pPr>
              <a:buFont typeface="Wingdings" panose="05000000000000000000" pitchFamily="34" charset="0"/>
              <a:buChar char="ü"/>
            </a:pPr>
            <a:endParaRPr lang="en-US" sz="2400">
              <a:latin typeface="Noto Sans"/>
              <a:ea typeface="Noto Sans"/>
              <a:cs typeface="Noto Sans"/>
            </a:endParaRPr>
          </a:p>
          <a:p>
            <a:pPr marL="457200" indent="-457200">
              <a:spcBef>
                <a:spcPts val="600"/>
              </a:spcBef>
              <a:buFont typeface="Wingdings" panose="05000000000000000000" pitchFamily="34" charset="0"/>
              <a:buChar char="ü"/>
            </a:pPr>
            <a:endParaRPr lang="en-US" sz="2400">
              <a:latin typeface="Aptos"/>
              <a:ea typeface="Noto Sans"/>
              <a:cs typeface="Noto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Grp="1" noRot="1" noChangeAspect="1" noMove="1" noResize="1" noEditPoints="1" noAdjustHandles="1" noChangeArrowheads="1" noChangeShapeType="1" noTextEdit="1"/>
          </p:cNvSpPr>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US">
                <a:solidFill>
                  <a:srgbClr val="FFFFFF"/>
                </a:solidFill>
              </a:rPr>
              <a:t>Section 38: Deemed incomes ...</a:t>
            </a:r>
            <a:endParaRPr lang="en-US" i="1">
              <a:solidFill>
                <a:srgbClr val="FFFFFF"/>
              </a:solidFill>
            </a:endParaRPr>
          </a:p>
        </p:txBody>
      </p:sp>
      <p:sp>
        <p:nvSpPr>
          <p:cNvPr id="25" name="Arc 24"/>
          <p:cNvSpPr>
            <a:spLocks noGrp="1" noRot="1" noChangeAspect="1" noMove="1" noResize="1" noEditPoints="1" noAdjustHandles="1" noChangeArrowheads="1" noChangeShapeType="1" noTextEdit="1"/>
          </p:cNvSpPr>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5EFE0"/>
              </a:solidFill>
              <a:effectLst/>
              <a:uLnTx/>
              <a:uFillTx/>
              <a:latin typeface="Calibri" panose="020F0502020204030204"/>
              <a:ea typeface="+mn-ea"/>
              <a:cs typeface="+mn-cs"/>
            </a:endParaRPr>
          </a:p>
        </p:txBody>
      </p:sp>
      <p:sp>
        <p:nvSpPr>
          <p:cNvPr id="27" name="Oval 26"/>
          <p:cNvSpPr>
            <a:spLocks noGrp="1" noRot="1" noChangeAspect="1" noMove="1" noResize="1" noEditPoints="1" noAdjustHandles="1" noChangeArrowheads="1" noChangeShapeType="1" noTextEdit="1"/>
          </p:cNvSpPr>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370153" y="1526033"/>
            <a:ext cx="5536397" cy="3935281"/>
          </a:xfrm>
        </p:spPr>
        <p:txBody>
          <a:bodyPr vert="horz" lIns="91440" tIns="45720" rIns="91440" bIns="45720" rtlCol="0">
            <a:normAutofit/>
          </a:bodyPr>
          <a:lstStyle/>
          <a:p>
            <a:pPr marL="342900" indent="-342900">
              <a:spcBef>
                <a:spcPts val="600"/>
              </a:spcBef>
            </a:pPr>
            <a:r>
              <a:rPr lang="en-US">
                <a:latin typeface="Noto Sans"/>
                <a:ea typeface="Noto Sans"/>
                <a:cs typeface="Noto Sans"/>
              </a:rPr>
              <a:t>Amount recovered against bad debt, if it exceeds the difference between such debt and the amount allowed, then the amount in excess, in the tax year in which recovery is made;</a:t>
            </a:r>
            <a:endParaRPr lang="en-US">
              <a:latin typeface="Noto Sans"/>
              <a:ea typeface="Noto Sans"/>
              <a:cs typeface="Noto Sans"/>
            </a:endParaRPr>
          </a:p>
          <a:p>
            <a:pPr marL="342900" indent="-342900">
              <a:spcBef>
                <a:spcPts val="600"/>
              </a:spcBef>
            </a:pPr>
            <a:endParaRPr lang="en-US">
              <a:latin typeface="Noto Sans"/>
              <a:ea typeface="Noto Sans"/>
              <a:cs typeface="No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F5EFE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F5EFE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F5EFE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F5EFE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F5EFE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ea typeface="+mj-lt"/>
                <a:cs typeface="+mj-lt"/>
              </a:rPr>
              <a:t>Press Release dt. 13th February 2025 </a:t>
            </a:r>
            <a:endParaRPr lang="en-US" sz="3400" dirty="0">
              <a:solidFill>
                <a:srgbClr val="FFFFFF"/>
              </a:solidFill>
            </a:endParaRPr>
          </a:p>
        </p:txBody>
      </p:sp>
      <p:sp>
        <p:nvSpPr>
          <p:cNvPr id="3" name="Content Placeholder 2"/>
          <p:cNvSpPr>
            <a:spLocks noGrp="1"/>
          </p:cNvSpPr>
          <p:nvPr>
            <p:ph idx="1"/>
          </p:nvPr>
        </p:nvSpPr>
        <p:spPr>
          <a:xfrm>
            <a:off x="4810259" y="649480"/>
            <a:ext cx="6555347" cy="5546047"/>
          </a:xfrm>
        </p:spPr>
        <p:txBody>
          <a:bodyPr vert="horz" lIns="91440" tIns="45720" rIns="91440" bIns="45720" rtlCol="0" anchor="ctr">
            <a:normAutofit/>
          </a:bodyPr>
          <a:lstStyle/>
          <a:p>
            <a:pPr marL="0" indent="0" algn="just">
              <a:buNone/>
            </a:pPr>
            <a:r>
              <a:rPr lang="en-US" sz="2000" i="1" dirty="0">
                <a:ea typeface="+mn-lt"/>
                <a:cs typeface="+mn-lt"/>
              </a:rPr>
              <a:t>Introduction of Income-tax Bill 2025 in Parliament:</a:t>
            </a:r>
            <a:endParaRPr lang="en-US" sz="2000" i="1" dirty="0">
              <a:ea typeface="+mn-lt"/>
              <a:cs typeface="+mn-lt"/>
            </a:endParaRPr>
          </a:p>
          <a:p>
            <a:pPr marL="0" indent="0" algn="just">
              <a:buNone/>
            </a:pPr>
            <a:endParaRPr lang="en-US" sz="2000" i="1" dirty="0">
              <a:ea typeface="+mn-lt"/>
              <a:cs typeface="+mn-lt"/>
            </a:endParaRPr>
          </a:p>
          <a:p>
            <a:pPr marL="0" indent="0" algn="just">
              <a:buNone/>
            </a:pPr>
            <a:r>
              <a:rPr lang="en-US" sz="2000" i="1" dirty="0">
                <a:ea typeface="+mn-lt"/>
                <a:cs typeface="+mn-lt"/>
              </a:rPr>
              <a:t>"The simplification exercise was guided by three core principles: </a:t>
            </a:r>
            <a:endParaRPr lang="en-US" sz="2000" i="1" dirty="0"/>
          </a:p>
          <a:p>
            <a:pPr marL="514350" indent="-514350" algn="just">
              <a:buAutoNum type="arabicPeriod"/>
            </a:pPr>
            <a:r>
              <a:rPr lang="en-US" sz="2000" i="1" dirty="0">
                <a:ea typeface="+mn-lt"/>
                <a:cs typeface="+mn-lt"/>
              </a:rPr>
              <a:t> Textual and structural simplification for improved clarity and coherence. </a:t>
            </a:r>
            <a:endParaRPr lang="en-US" sz="2000" i="1" dirty="0">
              <a:ea typeface="+mn-lt"/>
              <a:cs typeface="+mn-lt"/>
            </a:endParaRPr>
          </a:p>
          <a:p>
            <a:pPr marL="514350" indent="-514350" algn="just">
              <a:buAutoNum type="arabicPeriod"/>
            </a:pPr>
            <a:r>
              <a:rPr lang="en-US" sz="2000" b="1" i="1" u="sng" dirty="0">
                <a:ea typeface="+mn-lt"/>
                <a:cs typeface="+mn-lt"/>
              </a:rPr>
              <a:t>No major tax policy changes</a:t>
            </a:r>
            <a:r>
              <a:rPr lang="en-US" sz="2000" i="1" dirty="0">
                <a:ea typeface="+mn-lt"/>
                <a:cs typeface="+mn-lt"/>
              </a:rPr>
              <a:t> to ensure continuity and certainty. </a:t>
            </a:r>
            <a:endParaRPr lang="en-US" sz="2000" i="1" dirty="0">
              <a:ea typeface="+mn-lt"/>
              <a:cs typeface="+mn-lt"/>
            </a:endParaRPr>
          </a:p>
          <a:p>
            <a:pPr marL="514350" indent="-514350" algn="just">
              <a:buAutoNum type="arabicPeriod"/>
            </a:pPr>
            <a:r>
              <a:rPr lang="en-US" sz="2000" i="1" dirty="0">
                <a:ea typeface="+mn-lt"/>
                <a:cs typeface="+mn-lt"/>
              </a:rPr>
              <a:t>No modifications of tax rates, preserving predictability for taxpayers. "</a:t>
            </a:r>
            <a:endParaRPr lang="en-US" sz="2000"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Presumptive taxation</a:t>
            </a:r>
            <a:endParaRPr lang="en-US" sz="5400"/>
          </a:p>
        </p:txBody>
      </p:sp>
      <p:sp>
        <p:nvSpPr>
          <p:cNvPr id="11" name="sketch line"/>
          <p:cNvSpPr>
            <a:spLocks noGrp="1" noRot="1" noChangeAspect="1" noMove="1" noResize="1" noEditPoints="1" noAdjustHandles="1" noChangeArrowheads="1" noChangeShapeType="1" noTextEdit="1"/>
          </p:cNvSpPr>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nvPr>
        </p:nvGraphicFramePr>
        <p:xfrm>
          <a:off x="915924" y="2343397"/>
          <a:ext cx="10360152" cy="3718256"/>
        </p:xfrm>
        <a:graphic>
          <a:graphicData uri="http://schemas.openxmlformats.org/drawingml/2006/table">
            <a:tbl>
              <a:tblPr firstRow="1" bandRow="1">
                <a:tableStyleId>{5C22544A-7EE6-4342-B048-85BDC9FD1C3A}</a:tableStyleId>
              </a:tblPr>
              <a:tblGrid>
                <a:gridCol w="5180076"/>
                <a:gridCol w="5180076"/>
              </a:tblGrid>
              <a:tr h="643738">
                <a:tc>
                  <a:txBody>
                    <a:bodyPr/>
                    <a:lstStyle/>
                    <a:p>
                      <a:pPr lvl="0" algn="ctr">
                        <a:buNone/>
                      </a:pPr>
                      <a:r>
                        <a:rPr lang="en-US" sz="3300" i="1"/>
                        <a:t>Income-tax Act 1961</a:t>
                      </a:r>
                      <a:endParaRPr lang="en-US" sz="3300" i="1"/>
                    </a:p>
                  </a:txBody>
                  <a:tcPr marL="100584" marR="100584" marT="50292" marB="50292"/>
                </a:tc>
                <a:tc>
                  <a:txBody>
                    <a:bodyPr/>
                    <a:lstStyle/>
                    <a:p>
                      <a:pPr lvl="0" algn="ctr">
                        <a:buNone/>
                      </a:pPr>
                      <a:r>
                        <a:rPr lang="en-US" sz="3300" b="1" i="1" u="none" strike="noStrike" noProof="0">
                          <a:solidFill>
                            <a:srgbClr val="FFFFFF"/>
                          </a:solidFill>
                          <a:latin typeface="Aptos"/>
                        </a:rPr>
                        <a:t>Income-tax Act 2025</a:t>
                      </a:r>
                      <a:endParaRPr lang="en-US" sz="3300" i="1"/>
                    </a:p>
                  </a:txBody>
                  <a:tcPr marL="100584" marR="100584" marT="50292" marB="50292"/>
                </a:tc>
              </a:tr>
              <a:tr h="3074518">
                <a:tc>
                  <a:txBody>
                    <a:bodyPr/>
                    <a:lstStyle/>
                    <a:p>
                      <a:pPr marL="0" lvl="0" indent="0" algn="just">
                        <a:lnSpc>
                          <a:spcPct val="100000"/>
                        </a:lnSpc>
                        <a:spcBef>
                          <a:spcPts val="0"/>
                        </a:spcBef>
                        <a:spcAft>
                          <a:spcPts val="0"/>
                        </a:spcAft>
                        <a:buNone/>
                      </a:pPr>
                      <a:r>
                        <a:rPr lang="en-US" sz="2800" b="0" i="0" u="none" strike="noStrike" kern="1200" noProof="0" dirty="0">
                          <a:solidFill>
                            <a:schemeClr val="tx1"/>
                          </a:solidFill>
                          <a:latin typeface="+mn-lt"/>
                          <a:ea typeface="+mn-ea"/>
                          <a:cs typeface="+mn-cs"/>
                        </a:rPr>
                        <a:t>Section 44AA–44DB: Presumptive taxation, audit, special provisions for non-residents, co-op banks, etc.</a:t>
                      </a:r>
                      <a:endParaRPr lang="en-US" sz="2800" b="0" i="0" u="none" strike="noStrike" kern="1200" dirty="0">
                        <a:solidFill>
                          <a:schemeClr val="tx1"/>
                        </a:solidFill>
                        <a:latin typeface="+mn-lt"/>
                        <a:ea typeface="+mn-ea"/>
                        <a:cs typeface="+mn-cs"/>
                      </a:endParaRPr>
                    </a:p>
                  </a:txBody>
                  <a:tcPr marL="100584" marR="100584" marT="50292" marB="50292"/>
                </a:tc>
                <a:tc>
                  <a:txBody>
                    <a:bodyPr/>
                    <a:lstStyle/>
                    <a:p>
                      <a:pPr marL="0" lvl="0" indent="0" algn="just">
                        <a:lnSpc>
                          <a:spcPct val="100000"/>
                        </a:lnSpc>
                        <a:spcBef>
                          <a:spcPts val="0"/>
                        </a:spcBef>
                        <a:spcAft>
                          <a:spcPts val="0"/>
                        </a:spcAft>
                        <a:buNone/>
                      </a:pPr>
                      <a:r>
                        <a:rPr lang="en-US" sz="2800" b="0" i="0" u="none" strike="noStrike" noProof="0" dirty="0">
                          <a:solidFill>
                            <a:schemeClr val="tx1"/>
                          </a:solidFill>
                        </a:rPr>
                        <a:t>Sections 58–65: Presumptive taxation, audit, maintenance of accounts, special provisions for non-residents, co-op banks, and related interpretation sections</a:t>
                      </a:r>
                      <a:endParaRPr lang="en-US" sz="2000" dirty="0">
                        <a:solidFill>
                          <a:schemeClr val="tx1"/>
                        </a:solidFill>
                      </a:endParaRPr>
                    </a:p>
                    <a:p>
                      <a:pPr lvl="0" algn="just">
                        <a:lnSpc>
                          <a:spcPct val="100000"/>
                        </a:lnSpc>
                        <a:spcBef>
                          <a:spcPts val="0"/>
                        </a:spcBef>
                        <a:spcAft>
                          <a:spcPts val="0"/>
                        </a:spcAft>
                        <a:buNone/>
                      </a:pPr>
                      <a:endParaRPr lang="en-US" sz="2800" b="0" i="0" u="none" strike="noStrike" noProof="0" dirty="0">
                        <a:solidFill>
                          <a:schemeClr val="tx1"/>
                        </a:solidFill>
                        <a:latin typeface="Aptos"/>
                        <a:ea typeface="Calibri" panose="020F0502020204030204"/>
                        <a:cs typeface="Calibri" panose="020F0502020204030204"/>
                      </a:endParaRPr>
                    </a:p>
                  </a:txBody>
                  <a:tcPr marL="100584" marR="100584" marT="50292" marB="50292"/>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IN" sz="3100"/>
              <a:t>Sec 58: Special provision for computing profits and gains of business or profession on </a:t>
            </a:r>
            <a:r>
              <a:rPr lang="en-IN" sz="3100" b="1" i="1" u="sng"/>
              <a:t>presumptive</a:t>
            </a:r>
            <a:r>
              <a:rPr lang="en-IN" sz="3100"/>
              <a:t> basis …  - </a:t>
            </a:r>
            <a:endParaRPr lang="en-IN" sz="3100"/>
          </a:p>
        </p:txBody>
      </p:sp>
      <p:sp>
        <p:nvSpPr>
          <p:cNvPr id="11" name="Rectangle 10"/>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nvPr>
        </p:nvGraphicFramePr>
        <p:xfrm>
          <a:off x="1770338" y="1926266"/>
          <a:ext cx="8651325" cy="4357526"/>
        </p:xfrm>
        <a:graphic>
          <a:graphicData uri="http://schemas.openxmlformats.org/drawingml/2006/table">
            <a:tbl>
              <a:tblPr firstRow="1" bandRow="1">
                <a:tableStyleId>{5C22544A-7EE6-4342-B048-85BDC9FD1C3A}</a:tableStyleId>
              </a:tblPr>
              <a:tblGrid>
                <a:gridCol w="2580254"/>
                <a:gridCol w="3308905"/>
                <a:gridCol w="2762166"/>
              </a:tblGrid>
              <a:tr h="330571">
                <a:tc>
                  <a:txBody>
                    <a:bodyPr/>
                    <a:lstStyle/>
                    <a:p>
                      <a:pPr algn="ctr"/>
                      <a:r>
                        <a:rPr lang="en-IN" sz="1500"/>
                        <a:t>Business</a:t>
                      </a:r>
                      <a:endParaRPr lang="en-IN" sz="1500"/>
                    </a:p>
                  </a:txBody>
                  <a:tcPr marL="75130" marR="75130" marT="37565" marB="37565"/>
                </a:tc>
                <a:tc>
                  <a:txBody>
                    <a:bodyPr/>
                    <a:lstStyle/>
                    <a:p>
                      <a:pPr algn="ctr"/>
                      <a:r>
                        <a:rPr lang="en-IN" sz="1500"/>
                        <a:t>Turnover in tax year</a:t>
                      </a:r>
                      <a:endParaRPr lang="en-IN" sz="1500"/>
                    </a:p>
                  </a:txBody>
                  <a:tcPr marL="75130" marR="75130" marT="37565" marB="37565"/>
                </a:tc>
                <a:tc>
                  <a:txBody>
                    <a:bodyPr/>
                    <a:lstStyle/>
                    <a:p>
                      <a:pPr algn="ctr"/>
                      <a:r>
                        <a:rPr lang="en-IN" sz="1500"/>
                        <a:t>Presumptive taxation </a:t>
                      </a:r>
                      <a:endParaRPr lang="en-IN" sz="1500"/>
                    </a:p>
                  </a:txBody>
                  <a:tcPr marL="75130" marR="75130" marT="37565" marB="37565"/>
                </a:tc>
              </a:tr>
              <a:tr h="781350">
                <a:tc>
                  <a:txBody>
                    <a:bodyPr/>
                    <a:lstStyle/>
                    <a:p>
                      <a:r>
                        <a:rPr lang="en-IN" sz="1500"/>
                        <a:t>Any business other than the following</a:t>
                      </a:r>
                      <a:endParaRPr lang="en-IN" sz="1500"/>
                    </a:p>
                  </a:txBody>
                  <a:tcPr marL="75130" marR="75130" marT="37565" marB="37565"/>
                </a:tc>
                <a:tc>
                  <a:txBody>
                    <a:bodyPr/>
                    <a:lstStyle/>
                    <a:p>
                      <a:r>
                        <a:rPr lang="en-IN" sz="1500"/>
                        <a:t>&lt; Rs. 2 crores or</a:t>
                      </a:r>
                      <a:endParaRPr lang="en-IN" sz="1500"/>
                    </a:p>
                    <a:p>
                      <a:r>
                        <a:rPr lang="en-IN" sz="1500"/>
                        <a:t>&lt; Rs. 3 crores, if cash receipts &lt; 5%</a:t>
                      </a:r>
                      <a:endParaRPr lang="en-IN" sz="1500"/>
                    </a:p>
                  </a:txBody>
                  <a:tcPr marL="75130" marR="75130" marT="37565" marB="37565"/>
                </a:tc>
                <a:tc>
                  <a:txBody>
                    <a:bodyPr/>
                    <a:lstStyle/>
                    <a:p>
                      <a:r>
                        <a:rPr lang="en-IN" sz="1500"/>
                        <a:t>6% of turnover realised through bank + </a:t>
                      </a:r>
                      <a:endParaRPr lang="en-IN" sz="1500"/>
                    </a:p>
                    <a:p>
                      <a:r>
                        <a:rPr lang="en-IN" sz="1500"/>
                        <a:t>8% of balance</a:t>
                      </a:r>
                      <a:endParaRPr lang="en-IN" sz="1500"/>
                    </a:p>
                  </a:txBody>
                  <a:tcPr marL="75130" marR="75130" marT="37565" marB="37565"/>
                </a:tc>
              </a:tr>
              <a:tr h="1457517">
                <a:tc>
                  <a:txBody>
                    <a:bodyPr/>
                    <a:lstStyle/>
                    <a:p>
                      <a:r>
                        <a:rPr lang="en-IN" sz="1500" b="0" i="0" kern="1200">
                          <a:solidFill>
                            <a:schemeClr val="dk1"/>
                          </a:solidFill>
                          <a:effectLst/>
                          <a:latin typeface="+mn-lt"/>
                          <a:ea typeface="+mn-ea"/>
                          <a:cs typeface="+mn-cs"/>
                        </a:rPr>
                        <a:t>Business of plying, hiring or leasing goods carriage</a:t>
                      </a:r>
                      <a:endParaRPr lang="en-IN" sz="1500"/>
                    </a:p>
                  </a:txBody>
                  <a:tcPr marL="75130" marR="75130" marT="37565" marB="37565"/>
                </a:tc>
                <a:tc>
                  <a:txBody>
                    <a:bodyPr/>
                    <a:lstStyle/>
                    <a:p>
                      <a:r>
                        <a:rPr lang="en-IN" sz="1500"/>
                        <a:t>Owner of 10 or less goods carriages</a:t>
                      </a:r>
                      <a:endParaRPr lang="en-IN" sz="1500"/>
                    </a:p>
                  </a:txBody>
                  <a:tcPr marL="75130" marR="75130" marT="37565" marB="37565"/>
                </a:tc>
                <a:tc>
                  <a:txBody>
                    <a:bodyPr/>
                    <a:lstStyle/>
                    <a:p>
                      <a:r>
                        <a:rPr lang="en-IN" sz="1500"/>
                        <a:t>Rs. 1,000 per month per ton of unladen weight of heavy goods vehicle or</a:t>
                      </a:r>
                      <a:endParaRPr lang="en-IN" sz="1500"/>
                    </a:p>
                    <a:p>
                      <a:r>
                        <a:rPr lang="en-IN" sz="1500"/>
                        <a:t>Rs. 7,500 per month per ton of unladen weight of heavy goods vehicle</a:t>
                      </a:r>
                      <a:endParaRPr lang="en-IN" sz="1500"/>
                    </a:p>
                  </a:txBody>
                  <a:tcPr marL="75130" marR="75130" marT="37565" marB="37565"/>
                </a:tc>
              </a:tr>
              <a:tr h="555960">
                <a:tc>
                  <a:txBody>
                    <a:bodyPr/>
                    <a:lstStyle/>
                    <a:p>
                      <a:r>
                        <a:rPr lang="en-IN" sz="1500"/>
                        <a:t>Profession</a:t>
                      </a:r>
                      <a:endParaRPr lang="en-IN" sz="1500"/>
                    </a:p>
                  </a:txBody>
                  <a:tcPr marL="75130" marR="75130" marT="37565" marB="37565"/>
                </a:tc>
                <a:tc>
                  <a:txBody>
                    <a:bodyPr/>
                    <a:lstStyle/>
                    <a:p>
                      <a:r>
                        <a:rPr lang="en-IN" sz="1500"/>
                        <a:t>&lt; Rs. 50 lakhs or</a:t>
                      </a:r>
                      <a:endParaRPr lang="en-IN" sz="1500"/>
                    </a:p>
                    <a:p>
                      <a:r>
                        <a:rPr lang="en-IN" sz="1500"/>
                        <a:t>&lt; Rs. 75 lakhs, if cash receipts &lt; 5%</a:t>
                      </a:r>
                      <a:endParaRPr lang="en-IN" sz="1500"/>
                    </a:p>
                  </a:txBody>
                  <a:tcPr marL="75130" marR="75130" marT="37565" marB="37565"/>
                </a:tc>
                <a:tc>
                  <a:txBody>
                    <a:bodyPr/>
                    <a:lstStyle/>
                    <a:p>
                      <a:r>
                        <a:rPr lang="en-IN" sz="1500"/>
                        <a:t>50% of gross receipts</a:t>
                      </a:r>
                      <a:endParaRPr lang="en-IN" sz="1500"/>
                    </a:p>
                  </a:txBody>
                  <a:tcPr marL="75130" marR="75130" marT="37565" marB="37565"/>
                </a:tc>
              </a:tr>
              <a:tr h="1232128">
                <a:tc gridSpan="3">
                  <a:txBody>
                    <a:bodyPr/>
                    <a:lstStyle/>
                    <a:p>
                      <a:r>
                        <a:rPr lang="en-IN" sz="1500"/>
                        <a:t>Notes: </a:t>
                      </a:r>
                      <a:endParaRPr lang="en-IN" sz="1500"/>
                    </a:p>
                    <a:p>
                      <a:pPr marL="342900" indent="-342900">
                        <a:buAutoNum type="arabicPeriod"/>
                      </a:pPr>
                      <a:r>
                        <a:rPr lang="en-IN" sz="1500"/>
                        <a:t>In all three cases above, if actual profit claimed to have been earned is higher, that amount shall be taxable.</a:t>
                      </a:r>
                      <a:endParaRPr lang="en-IN" sz="1500"/>
                    </a:p>
                    <a:p>
                      <a:pPr marL="342900" indent="-342900">
                        <a:buAutoNum type="arabicPeriod"/>
                      </a:pPr>
                      <a:r>
                        <a:rPr lang="en-IN" sz="1500"/>
                        <a:t>Eligible </a:t>
                      </a:r>
                      <a:r>
                        <a:rPr lang="en-IN" sz="1500" err="1"/>
                        <a:t>assessees</a:t>
                      </a:r>
                      <a:r>
                        <a:rPr lang="en-IN" sz="1500"/>
                        <a:t> – Individuals, HUF or Firms (other than LLP) who are residents – not professionals or agents; not claiming any specified exemptions</a:t>
                      </a:r>
                      <a:endParaRPr lang="en-IN" sz="1500"/>
                    </a:p>
                  </a:txBody>
                  <a:tcPr marL="75130" marR="75130" marT="37565" marB="37565"/>
                </a:tc>
                <a:tc hMerge="1">
                  <a:tcPr/>
                </a:tc>
                <a:tc hMerge="1">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IN" sz="5400"/>
              <a:t>Sec 58 …</a:t>
            </a:r>
            <a:endParaRPr lang="en-IN" sz="5400"/>
          </a:p>
        </p:txBody>
      </p:sp>
      <p:sp>
        <p:nvSpPr>
          <p:cNvPr id="10" name="sketch line"/>
          <p:cNvSpPr>
            <a:spLocks noGrp="1" noRot="1" noChangeAspect="1" noMove="1" noResize="1" noEditPoints="1" noAdjustHandles="1" noChangeArrowheads="1" noChangeShapeType="1" noTextEdit="1"/>
          </p:cNvSpPr>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IN" sz="2200"/>
              <a:t>If profits are lower:</a:t>
            </a:r>
            <a:endParaRPr lang="en-IN" sz="2200"/>
          </a:p>
          <a:p>
            <a:pPr lvl="1">
              <a:buFont typeface="Wingdings" panose="05000000000000000000" pitchFamily="2" charset="2"/>
              <a:buChar char="ü"/>
            </a:pPr>
            <a:r>
              <a:rPr lang="en-IN" sz="2200"/>
              <a:t>Maintain books</a:t>
            </a:r>
            <a:endParaRPr lang="en-IN" sz="2200"/>
          </a:p>
          <a:p>
            <a:pPr lvl="1">
              <a:buFont typeface="Wingdings" panose="05000000000000000000" pitchFamily="2" charset="2"/>
              <a:buChar char="ü"/>
            </a:pPr>
            <a:r>
              <a:rPr lang="en-IN" sz="2200"/>
              <a:t>Get them audited</a:t>
            </a:r>
            <a:endParaRPr lang="en-IN" sz="2200"/>
          </a:p>
          <a:p>
            <a:r>
              <a:rPr lang="en-IN" sz="2200"/>
              <a:t>Any loss, allowance or deduction allowable shall not be allowed</a:t>
            </a:r>
            <a:endParaRPr lang="en-IN" sz="2200"/>
          </a:p>
          <a:p>
            <a:r>
              <a:rPr lang="en-IN" sz="2200" b="1" i="1"/>
              <a:t>However, if the assessee is a firm, interest and remuneration to be deducted from the profit offered under presumptive basis</a:t>
            </a:r>
            <a:endParaRPr lang="en-IN" sz="2200" b="1" i="1"/>
          </a:p>
          <a:p>
            <a:pPr marL="0" indent="0">
              <a:spcBef>
                <a:spcPts val="0"/>
              </a:spcBef>
              <a:buNone/>
            </a:pPr>
            <a:r>
              <a:rPr lang="en-IN" sz="2200" i="1"/>
              <a:t>Under old Act, following proviso was omitted</a:t>
            </a:r>
            <a:r>
              <a:rPr lang="en-IN" sz="2200" b="1" i="1"/>
              <a:t> </a:t>
            </a:r>
            <a:r>
              <a:rPr lang="en-IN" sz="2200" i="1"/>
              <a:t>vide </a:t>
            </a:r>
            <a:endParaRPr lang="en-IN" sz="2200" i="1"/>
          </a:p>
          <a:p>
            <a:pPr marL="0" indent="0">
              <a:spcBef>
                <a:spcPts val="0"/>
              </a:spcBef>
              <a:buNone/>
            </a:pPr>
            <a:r>
              <a:rPr lang="en-IN" sz="2200" i="1">
                <a:hlinkClick r:id="rId1"/>
              </a:rPr>
              <a:t>Section 26</a:t>
            </a:r>
            <a:r>
              <a:rPr lang="en-IN" sz="2200" i="1"/>
              <a:t> of the </a:t>
            </a:r>
            <a:r>
              <a:rPr lang="en-IN" sz="2200" i="1">
                <a:hlinkClick r:id="rId2"/>
              </a:rPr>
              <a:t>Finance Act, 2016</a:t>
            </a:r>
            <a:r>
              <a:rPr lang="en-IN" sz="2200" i="1"/>
              <a:t> </a:t>
            </a:r>
            <a:r>
              <a:rPr lang="en-IN" sz="2200" b="1" i="1"/>
              <a:t>w.e.f. 01-04-2017</a:t>
            </a:r>
            <a:r>
              <a:rPr lang="en-IN" sz="2200" i="1"/>
              <a:t> :</a:t>
            </a:r>
            <a:endParaRPr lang="en-IN" sz="2200" i="1"/>
          </a:p>
          <a:p>
            <a:pPr marL="0" indent="0">
              <a:spcBef>
                <a:spcPts val="0"/>
              </a:spcBef>
              <a:buNone/>
            </a:pPr>
            <a:r>
              <a:rPr lang="en-IN" sz="2200" i="1"/>
              <a:t>"</a:t>
            </a:r>
            <a:r>
              <a:rPr lang="en-IN" sz="2200" b="1" i="1"/>
              <a:t>Provided </a:t>
            </a:r>
            <a:r>
              <a:rPr lang="en-IN" sz="2200" i="1"/>
              <a:t>that where the eligible assessee is a firm, the salary and interest paid to its partners shall be deducted from the income computed under sub-section (1) subject to the conditions and limits specified in clause (b) of section 40."</a:t>
            </a:r>
            <a:endParaRPr lang="en-IN" sz="2200" i="1"/>
          </a:p>
          <a:p>
            <a:endParaRPr lang="en-IN" sz="2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IN" sz="5400"/>
              <a:t>Sec 58 …</a:t>
            </a:r>
            <a:endParaRPr lang="en-IN" sz="5400"/>
          </a:p>
        </p:txBody>
      </p:sp>
      <p:sp>
        <p:nvSpPr>
          <p:cNvPr id="11"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IN" sz="4600"/>
              <a:t>Sec 62: Maintenance of Books of account</a:t>
            </a:r>
            <a:endParaRPr lang="en-IN" sz="4600"/>
          </a:p>
        </p:txBody>
      </p:sp>
      <p:sp>
        <p:nvSpPr>
          <p:cNvPr id="11"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IN">
                <a:solidFill>
                  <a:srgbClr val="FFFFFF"/>
                </a:solidFill>
              </a:rPr>
              <a:t>Sec 2(19): Books of account</a:t>
            </a:r>
            <a:endParaRPr lang="en-IN">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IN"/>
              <a:t>Includes:</a:t>
            </a:r>
            <a:endParaRPr lang="en-IN"/>
          </a:p>
          <a:p>
            <a:pPr marL="0" indent="0">
              <a:buNone/>
            </a:pPr>
            <a:r>
              <a:rPr lang="en-IN" i="1" dirty="0"/>
              <a:t>(b) in electronic or any digital form, or </a:t>
            </a:r>
            <a:r>
              <a:rPr lang="en-IN" b="1" i="1" u="sng" dirty="0"/>
              <a:t>on cloud based storage</a:t>
            </a:r>
            <a:r>
              <a:rPr lang="en-IN" i="1" dirty="0"/>
              <a:t>, or on any electromagnetic data storage device, such as floppy, disc, tape, portable data storage device, external hard drives, or memory cards; or</a:t>
            </a:r>
            <a:endParaRPr lang="en-IN" i="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IN">
                <a:solidFill>
                  <a:srgbClr val="FFFFFF"/>
                </a:solidFill>
              </a:rPr>
              <a:t>Sec 63: Tax Audit	</a:t>
            </a:r>
            <a:endParaRPr lang="en-IN">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IN" dirty="0"/>
              <a:t>Who should get books audited?:</a:t>
            </a:r>
            <a:endParaRPr lang="en-IN" dirty="0"/>
          </a:p>
          <a:p>
            <a:pPr lvl="1">
              <a:buFont typeface="Wingdings" panose="05000000000000000000" pitchFamily="2" charset="2"/>
              <a:buChar char="ü"/>
            </a:pPr>
            <a:r>
              <a:rPr lang="en-IN" dirty="0"/>
              <a:t>Business with turnover &gt; Rs. 1 crore</a:t>
            </a:r>
            <a:endParaRPr lang="en-IN" dirty="0"/>
          </a:p>
          <a:p>
            <a:pPr lvl="1">
              <a:buFont typeface="Wingdings" panose="05000000000000000000" pitchFamily="2" charset="2"/>
              <a:buChar char="ü"/>
            </a:pPr>
            <a:r>
              <a:rPr lang="en-IN" dirty="0"/>
              <a:t>If receipts and payments in cash are &lt; 5%, &gt; Rs. 10 crore</a:t>
            </a:r>
            <a:endParaRPr lang="en-IN" dirty="0"/>
          </a:p>
          <a:p>
            <a:r>
              <a:rPr lang="en-IN" dirty="0"/>
              <a:t>Professions &gt; Rs. 50 lakhs</a:t>
            </a:r>
            <a:endParaRPr lang="en-IN" dirty="0"/>
          </a:p>
          <a:p>
            <a:r>
              <a:rPr lang="en-IN" dirty="0" err="1"/>
              <a:t>Assessees</a:t>
            </a:r>
            <a:r>
              <a:rPr lang="en-IN" dirty="0"/>
              <a:t> not falling within presumptive taxation u/s. 58</a:t>
            </a:r>
            <a:endParaRPr lang="en-IN" dirty="0"/>
          </a:p>
          <a:p>
            <a:pPr lvl="1">
              <a:buFont typeface="Wingdings" panose="05000000000000000000" pitchFamily="2" charset="2"/>
              <a:buChar char="ü"/>
            </a:pPr>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IN" sz="4100">
                <a:solidFill>
                  <a:srgbClr val="FFFFFF"/>
                </a:solidFill>
              </a:rPr>
              <a:t>Sec 66: Interpretation</a:t>
            </a:r>
            <a:endParaRPr lang="en-IN" sz="4100">
              <a:solidFill>
                <a:srgbClr val="FFFFFF"/>
              </a:solidFill>
            </a:endParaRPr>
          </a:p>
        </p:txBody>
      </p:sp>
      <p:sp>
        <p:nvSpPr>
          <p:cNvPr id="1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IN" sz="2600" i="1"/>
              <a:t>(15) “paid” means, except for </a:t>
            </a:r>
            <a:r>
              <a:rPr lang="en-IN" sz="2600" i="1">
                <a:hlinkClick r:id="rId1"/>
              </a:rPr>
              <a:t>section 37</a:t>
            </a:r>
            <a:r>
              <a:rPr lang="en-IN" sz="2600" i="1"/>
              <a:t>, actually paid or incurred according to the method of accounting upon the basis of which the profits or gains are computed under the head “Profits and gains of business or profession”;</a:t>
            </a:r>
            <a:endParaRPr lang="en-IN" sz="2600" i="1"/>
          </a:p>
          <a:p>
            <a:r>
              <a:rPr lang="en-IN" sz="2600" i="1"/>
              <a:t>Sec 37: deductions allowed only on payment basis</a:t>
            </a:r>
            <a:endParaRPr lang="en-IN" sz="2600" i="1"/>
          </a:p>
          <a:p>
            <a:pPr marL="0" indent="0">
              <a:buNone/>
            </a:pPr>
            <a:r>
              <a:rPr lang="en-IN" sz="2600" i="1"/>
              <a:t>(16) “permanent establishment” shall have the meaning assigned to it in </a:t>
            </a:r>
            <a:r>
              <a:rPr lang="en-IN" sz="2600" i="1">
                <a:hlinkClick r:id="rId2"/>
              </a:rPr>
              <a:t>section 173(c);</a:t>
            </a:r>
            <a:endParaRPr lang="en-IN" sz="2600" i="1"/>
          </a:p>
          <a:p>
            <a:pPr marL="0" indent="0">
              <a:buNone/>
            </a:pPr>
            <a:r>
              <a:rPr lang="en-IN" sz="2600" i="1"/>
              <a:t>173(c) “permanent establishment”, referred to in clause (b), includes a fixed place of business through which the business of the enterprise is wholly or partly carried on;</a:t>
            </a:r>
            <a:endParaRPr lang="en-IN" sz="2600" i="1"/>
          </a:p>
          <a:p>
            <a:pPr marL="0" indent="0">
              <a:buNone/>
            </a:pPr>
            <a:endParaRPr lang="en-IN" sz="2600" i="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 194 Tax on Certain Business Incomes</a:t>
            </a:r>
            <a:endParaRPr lang="en-US" dirty="0"/>
          </a:p>
        </p:txBody>
      </p:sp>
      <p:graphicFrame>
        <p:nvGraphicFramePr>
          <p:cNvPr id="5" name="Content Placeholder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179226" y="1280679"/>
            <a:ext cx="9833548" cy="1325563"/>
          </a:xfrm>
        </p:spPr>
        <p:txBody>
          <a:bodyPr anchor="b">
            <a:normAutofit/>
          </a:bodyPr>
          <a:lstStyle/>
          <a:p>
            <a:pPr algn="ctr"/>
            <a:endParaRPr lang="en-IN" sz="3600">
              <a:solidFill>
                <a:schemeClr val="tx2"/>
              </a:solidFill>
            </a:endParaRPr>
          </a:p>
        </p:txBody>
      </p:sp>
      <p:grpSp>
        <p:nvGrpSpPr>
          <p:cNvPr id="12" name="Group 11"/>
          <p:cNvGrpSpPr>
            <a:grpSpLocks noGrp="1" noRot="1" noChangeAspect="1" noMove="1" noResize="1" noUngrp="1"/>
          </p:cNvGrpSpPr>
          <p:nvPr/>
        </p:nvGrpSpPr>
        <p:grpSpPr>
          <a:xfrm>
            <a:off x="8289890" y="0"/>
            <a:ext cx="3902110" cy="2382977"/>
            <a:chOff x="6867015" y="-1"/>
            <a:chExt cx="5324985" cy="3251912"/>
          </a:xfrm>
          <a:solidFill>
            <a:schemeClr val="accent5">
              <a:alpha val="10000"/>
            </a:schemeClr>
          </a:solidFill>
        </p:grpSpPr>
        <p:sp>
          <p:nvSpPr>
            <p:cNvPr id="13" name="Freeform: Shape 12"/>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179226" y="2890979"/>
            <a:ext cx="9833548" cy="2693976"/>
          </a:xfrm>
        </p:spPr>
        <p:txBody>
          <a:bodyPr vert="horz" lIns="91440" tIns="45720" rIns="91440" bIns="45720" rtlCol="0" anchor="t">
            <a:normAutofit/>
          </a:bodyPr>
          <a:lstStyle/>
          <a:p>
            <a:pPr marL="0" indent="0">
              <a:buNone/>
            </a:pPr>
            <a:endParaRPr lang="en-IN" dirty="0">
              <a:solidFill>
                <a:schemeClr val="tx2"/>
              </a:solidFill>
            </a:endParaRPr>
          </a:p>
          <a:p>
            <a:pPr marL="0" indent="0">
              <a:buNone/>
            </a:pPr>
            <a:endParaRPr lang="en-IN" dirty="0">
              <a:solidFill>
                <a:schemeClr val="tx2"/>
              </a:solidFill>
            </a:endParaRPr>
          </a:p>
          <a:p>
            <a:pPr marL="0" indent="0">
              <a:buNone/>
            </a:pPr>
            <a:endParaRPr lang="en-IN" dirty="0">
              <a:solidFill>
                <a:schemeClr val="tx2"/>
              </a:solidFill>
            </a:endParaRPr>
          </a:p>
          <a:p>
            <a:pPr marL="0" indent="0">
              <a:buNone/>
            </a:pPr>
            <a:r>
              <a:rPr lang="en-IN">
                <a:solidFill>
                  <a:schemeClr val="tx2"/>
                </a:solidFill>
              </a:rPr>
              <a:t>Q and A</a:t>
            </a:r>
            <a:endParaRPr lang="en-IN" dirty="0">
              <a:solidFill>
                <a:schemeClr val="tx2"/>
              </a:solidFill>
            </a:endParaRPr>
          </a:p>
        </p:txBody>
      </p:sp>
      <p:grpSp>
        <p:nvGrpSpPr>
          <p:cNvPr id="18" name="Group 17"/>
          <p:cNvGrpSpPr>
            <a:grpSpLocks noGrp="1" noRot="1" noChangeAspect="1" noMove="1" noResize="1" noUngrp="1"/>
          </p:cNvGrpSpPr>
          <p:nvPr/>
        </p:nvGrpSpPr>
        <p:grpSpPr>
          <a:xfrm rot="10800000" flipH="1">
            <a:off x="0" y="4682671"/>
            <a:ext cx="2898948" cy="2175328"/>
            <a:chOff x="-305" y="-1"/>
            <a:chExt cx="3832880" cy="2876136"/>
          </a:xfrm>
        </p:grpSpPr>
        <p:sp>
          <p:nvSpPr>
            <p:cNvPr id="19" name="Freeform: Shape 18"/>
            <p:cNvSpPr/>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US"/>
              <a:t>Press Release ...</a:t>
            </a:r>
            <a:endParaRPr lang="en-US"/>
          </a:p>
        </p:txBody>
      </p:sp>
      <p:sp>
        <p:nvSpPr>
          <p:cNvPr id="3" name="Content Placeholder 2"/>
          <p:cNvSpPr>
            <a:spLocks noGrp="1"/>
          </p:cNvSpPr>
          <p:nvPr>
            <p:ph idx="1"/>
          </p:nvPr>
        </p:nvSpPr>
        <p:spPr>
          <a:xfrm>
            <a:off x="838200" y="2333297"/>
            <a:ext cx="4619621" cy="3843666"/>
          </a:xfrm>
        </p:spPr>
        <p:txBody>
          <a:bodyPr vert="horz" lIns="91440" tIns="45720" rIns="91440" bIns="45720" rtlCol="0" anchor="t">
            <a:normAutofit/>
          </a:bodyPr>
          <a:lstStyle/>
          <a:p>
            <a:pPr marL="0" indent="0" algn="just">
              <a:buNone/>
            </a:pPr>
            <a:r>
              <a:rPr lang="en-US" sz="2000" i="1">
                <a:ea typeface="+mn-lt"/>
                <a:cs typeface="+mn-lt"/>
              </a:rPr>
              <a:t>"A three-pronged approach was adopted: </a:t>
            </a:r>
            <a:endParaRPr lang="en-US" sz="2000"/>
          </a:p>
          <a:p>
            <a:pPr algn="just"/>
            <a:r>
              <a:rPr lang="en-US" sz="2000" i="1" dirty="0">
                <a:ea typeface="+mn-lt"/>
                <a:cs typeface="+mn-lt"/>
              </a:rPr>
              <a:t> Eliminating intricate language to enhance readability.  </a:t>
            </a:r>
            <a:endParaRPr lang="en-US" sz="2000" i="1" dirty="0">
              <a:ea typeface="+mn-lt"/>
              <a:cs typeface="+mn-lt"/>
            </a:endParaRPr>
          </a:p>
          <a:p>
            <a:pPr algn="just"/>
            <a:r>
              <a:rPr lang="en-US" sz="2000" i="1">
                <a:ea typeface="+mn-lt"/>
                <a:cs typeface="+mn-lt"/>
              </a:rPr>
              <a:t>Removing redundant and repetitive provisions for better navigation. </a:t>
            </a:r>
            <a:endParaRPr lang="en-US" sz="2000" i="1">
              <a:ea typeface="+mn-lt"/>
              <a:cs typeface="+mn-lt"/>
            </a:endParaRPr>
          </a:p>
          <a:p>
            <a:pPr algn="just"/>
            <a:r>
              <a:rPr lang="en-US" sz="2000" i="1">
                <a:ea typeface="+mn-lt"/>
                <a:cs typeface="+mn-lt"/>
              </a:rPr>
              <a:t>Reorganizing sections logically to facilitate ease of reference. "</a:t>
            </a:r>
            <a:endParaRPr lang="en-US" sz="2000" i="1"/>
          </a:p>
        </p:txBody>
      </p:sp>
      <p:pic>
        <p:nvPicPr>
          <p:cNvPr id="5" name="Picture 4"/>
          <p:cNvPicPr>
            <a:picLocks noChangeAspect="1"/>
          </p:cNvPicPr>
          <p:nvPr/>
        </p:nvPicPr>
        <p:blipFill>
          <a:blip r:embed="rId1"/>
          <a:srcRect l="493" r="50600"/>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179226" y="1280679"/>
            <a:ext cx="9833548" cy="1325563"/>
          </a:xfrm>
        </p:spPr>
        <p:txBody>
          <a:bodyPr anchor="b">
            <a:normAutofit/>
          </a:bodyPr>
          <a:lstStyle/>
          <a:p>
            <a:pPr algn="ctr"/>
            <a:endParaRPr lang="en-IN" sz="3600">
              <a:solidFill>
                <a:schemeClr val="tx2"/>
              </a:solidFill>
            </a:endParaRPr>
          </a:p>
        </p:txBody>
      </p:sp>
      <p:grpSp>
        <p:nvGrpSpPr>
          <p:cNvPr id="12" name="Group 11"/>
          <p:cNvGrpSpPr>
            <a:grpSpLocks noGrp="1" noRot="1" noChangeAspect="1" noMove="1" noResize="1" noUngrp="1"/>
          </p:cNvGrpSpPr>
          <p:nvPr/>
        </p:nvGrpSpPr>
        <p:grpSpPr>
          <a:xfrm>
            <a:off x="8289890" y="0"/>
            <a:ext cx="3902110" cy="2382977"/>
            <a:chOff x="6867015" y="-1"/>
            <a:chExt cx="5324985" cy="3251912"/>
          </a:xfrm>
          <a:solidFill>
            <a:schemeClr val="accent5">
              <a:alpha val="10000"/>
            </a:schemeClr>
          </a:solidFill>
        </p:grpSpPr>
        <p:sp>
          <p:nvSpPr>
            <p:cNvPr id="13" name="Freeform: Shape 12"/>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179226" y="2890979"/>
            <a:ext cx="9833548" cy="2693976"/>
          </a:xfrm>
        </p:spPr>
        <p:txBody>
          <a:bodyPr>
            <a:normAutofit/>
          </a:bodyPr>
          <a:lstStyle/>
          <a:p>
            <a:pPr marL="0" indent="0">
              <a:buNone/>
            </a:pPr>
            <a:endParaRPr lang="en-IN" sz="1800">
              <a:solidFill>
                <a:schemeClr val="tx2"/>
              </a:solidFill>
            </a:endParaRPr>
          </a:p>
          <a:p>
            <a:pPr marL="0" indent="0">
              <a:buNone/>
            </a:pPr>
            <a:endParaRPr lang="en-IN" sz="1800">
              <a:solidFill>
                <a:schemeClr val="tx2"/>
              </a:solidFill>
            </a:endParaRPr>
          </a:p>
          <a:p>
            <a:pPr marL="0" indent="0">
              <a:buNone/>
            </a:pPr>
            <a:endParaRPr lang="en-IN" sz="1800">
              <a:solidFill>
                <a:schemeClr val="tx2"/>
              </a:solidFill>
            </a:endParaRPr>
          </a:p>
          <a:p>
            <a:pPr marL="0" indent="0">
              <a:buNone/>
            </a:pPr>
            <a:r>
              <a:rPr lang="en-IN" sz="1800">
                <a:solidFill>
                  <a:schemeClr val="tx2"/>
                </a:solidFill>
              </a:rPr>
              <a:t>Thank You</a:t>
            </a:r>
            <a:endParaRPr lang="en-IN" sz="1800">
              <a:solidFill>
                <a:schemeClr val="tx2"/>
              </a:solidFill>
            </a:endParaRPr>
          </a:p>
          <a:p>
            <a:pPr marL="0" indent="0">
              <a:buNone/>
            </a:pPr>
            <a:endParaRPr lang="en-IN" sz="1800">
              <a:solidFill>
                <a:schemeClr val="tx2"/>
              </a:solidFill>
            </a:endParaRPr>
          </a:p>
          <a:p>
            <a:pPr marL="0" indent="0">
              <a:buNone/>
            </a:pPr>
            <a:r>
              <a:rPr lang="en-IN" sz="1800">
                <a:solidFill>
                  <a:schemeClr val="tx2"/>
                </a:solidFill>
                <a:hlinkClick r:id="rId1"/>
              </a:rPr>
              <a:t>Neelesh@vvneeleshassociates.com</a:t>
            </a:r>
            <a:endParaRPr lang="en-IN" sz="1800">
              <a:solidFill>
                <a:schemeClr val="tx2"/>
              </a:solidFill>
            </a:endParaRPr>
          </a:p>
          <a:p>
            <a:pPr marL="0" indent="0">
              <a:buNone/>
            </a:pPr>
            <a:endParaRPr lang="en-IN" sz="1800">
              <a:solidFill>
                <a:schemeClr val="tx2"/>
              </a:solidFill>
            </a:endParaRPr>
          </a:p>
        </p:txBody>
      </p:sp>
      <p:grpSp>
        <p:nvGrpSpPr>
          <p:cNvPr id="18" name="Group 17"/>
          <p:cNvGrpSpPr>
            <a:grpSpLocks noGrp="1" noRot="1" noChangeAspect="1" noMove="1" noResize="1" noUngrp="1"/>
          </p:cNvGrpSpPr>
          <p:nvPr/>
        </p:nvGrpSpPr>
        <p:grpSpPr>
          <a:xfrm rot="10800000" flipH="1">
            <a:off x="0" y="4682671"/>
            <a:ext cx="2898948" cy="2175328"/>
            <a:chOff x="-305" y="-1"/>
            <a:chExt cx="3832880" cy="2876136"/>
          </a:xfrm>
        </p:grpSpPr>
        <p:sp>
          <p:nvSpPr>
            <p:cNvPr id="19" name="Freeform: Shape 18"/>
            <p:cNvSpPr/>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F5EFE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F5EFE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F5EFE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F5EFE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p:cNvSpPr>
            <a:spLocks noGrp="1" noRot="1" noChangeAspect="1" noMove="1" noResize="1" noEditPoints="1" noAdjustHandles="1" noChangeArrowheads="1" noChangeShapeType="1" noTextEdit="1"/>
          </p:cNvSpPr>
          <p:nvPr/>
        </p:nvSpPr>
        <p:spPr>
          <a:xfrm rot="5400000" flipH="1">
            <a:off x="-1410095" y="1410079"/>
            <a:ext cx="6858003" cy="4037835"/>
          </a:xfrm>
          <a:prstGeom prst="rect">
            <a:avLst/>
          </a:prstGeom>
          <a:gradFill>
            <a:gsLst>
              <a:gs pos="0">
                <a:srgbClr val="F5EFE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Press Release ...</a:t>
            </a:r>
            <a:endParaRPr lang="en-US" sz="4000">
              <a:solidFill>
                <a:srgbClr val="FFFFFF"/>
              </a:solidFill>
            </a:endParaRPr>
          </a:p>
        </p:txBody>
      </p:sp>
      <p:graphicFrame>
        <p:nvGraphicFramePr>
          <p:cNvPr id="5" name="Content Placeholder 2"/>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7" y="741082"/>
            <a:ext cx="9274512" cy="949606"/>
          </a:xfrm>
        </p:spPr>
        <p:txBody>
          <a:bodyPr>
            <a:normAutofit/>
          </a:bodyPr>
          <a:lstStyle/>
          <a:p>
            <a:r>
              <a:rPr lang="en-US"/>
              <a:t>Comparison – Chapter IV D</a:t>
            </a:r>
            <a:endParaRPr lang="en-US"/>
          </a:p>
        </p:txBody>
      </p:sp>
      <p:sp>
        <p:nvSpPr>
          <p:cNvPr id="13" name="Freeform: Shape 12"/>
          <p:cNvSpPr>
            <a:spLocks noGrp="1" noRot="1" noChangeAspect="1" noMove="1" noResize="1" noEditPoints="1" noAdjustHandles="1" noChangeArrowheads="1" noChangeShapeType="1" noTextEdit="1"/>
          </p:cNvSpPr>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nvPr>
        </p:nvGraphicFramePr>
        <p:xfrm>
          <a:off x="774915" y="2001864"/>
          <a:ext cx="10678066" cy="4437666"/>
        </p:xfrm>
        <a:graphic>
          <a:graphicData uri="http://schemas.openxmlformats.org/drawingml/2006/table">
            <a:tbl>
              <a:tblPr firstRow="1" bandRow="1">
                <a:tableStyleId>{5C22544A-7EE6-4342-B048-85BDC9FD1C3A}</a:tableStyleId>
              </a:tblPr>
              <a:tblGrid>
                <a:gridCol w="5339033"/>
                <a:gridCol w="5339033"/>
              </a:tblGrid>
              <a:tr h="386096">
                <a:tc>
                  <a:txBody>
                    <a:bodyPr/>
                    <a:lstStyle/>
                    <a:p>
                      <a:pPr lvl="0" algn="ctr">
                        <a:buNone/>
                      </a:pPr>
                      <a:r>
                        <a:rPr lang="en-US" sz="2000" i="1">
                          <a:solidFill>
                            <a:schemeClr val="tx1"/>
                          </a:solidFill>
                        </a:rPr>
                        <a:t>Income-tax Act 1961</a:t>
                      </a:r>
                      <a:endParaRPr lang="en-US" sz="2000" i="1">
                        <a:solidFill>
                          <a:schemeClr val="tx1"/>
                        </a:solidFill>
                      </a:endParaRPr>
                    </a:p>
                  </a:txBody>
                  <a:tcPr marL="78795" marR="78795" marT="39397" marB="39397"/>
                </a:tc>
                <a:tc>
                  <a:txBody>
                    <a:bodyPr/>
                    <a:lstStyle/>
                    <a:p>
                      <a:pPr lvl="0" algn="ctr">
                        <a:buNone/>
                      </a:pPr>
                      <a:r>
                        <a:rPr lang="en-US" sz="2000" b="1" i="1" u="none" strike="noStrike" noProof="0">
                          <a:solidFill>
                            <a:schemeClr val="tx1"/>
                          </a:solidFill>
                          <a:latin typeface="Aptos"/>
                        </a:rPr>
                        <a:t>Income-tax Act 2025</a:t>
                      </a:r>
                      <a:endParaRPr lang="en-US" sz="2000" i="1">
                        <a:solidFill>
                          <a:schemeClr val="tx1"/>
                        </a:solidFill>
                      </a:endParaRPr>
                    </a:p>
                  </a:txBody>
                  <a:tcPr marL="78795" marR="78795" marT="39397" marB="39397"/>
                </a:tc>
              </a:tr>
              <a:tr h="937660">
                <a:tc>
                  <a:txBody>
                    <a:bodyPr/>
                    <a:lstStyle/>
                    <a:p>
                      <a:pPr marL="0" lvl="0" indent="0" algn="just">
                        <a:lnSpc>
                          <a:spcPct val="100000"/>
                        </a:lnSpc>
                        <a:spcBef>
                          <a:spcPts val="0"/>
                        </a:spcBef>
                        <a:spcAft>
                          <a:spcPts val="0"/>
                        </a:spcAft>
                        <a:buNone/>
                      </a:pPr>
                      <a:r>
                        <a:rPr lang="en-US" sz="2000" b="0" i="0" u="none" strike="noStrike" noProof="0" dirty="0">
                          <a:solidFill>
                            <a:schemeClr val="tx1"/>
                          </a:solidFill>
                          <a:latin typeface="Aptos"/>
                        </a:rPr>
                        <a:t>Section - 28: Profits and gains of business or profession (charging section)</a:t>
                      </a:r>
                      <a:endParaRPr lang="en-US" sz="2000">
                        <a:solidFill>
                          <a:schemeClr val="tx1"/>
                        </a:solidFill>
                      </a:endParaRPr>
                    </a:p>
                  </a:txBody>
                  <a:tcPr marL="78795" marR="78795" marT="39397" marB="39397"/>
                </a:tc>
                <a:tc>
                  <a:txBody>
                    <a:bodyPr/>
                    <a:lstStyle/>
                    <a:p>
                      <a:pPr marL="0" lvl="0" indent="0" algn="just">
                        <a:lnSpc>
                          <a:spcPct val="100000"/>
                        </a:lnSpc>
                        <a:spcBef>
                          <a:spcPts val="0"/>
                        </a:spcBef>
                        <a:spcAft>
                          <a:spcPts val="0"/>
                        </a:spcAft>
                        <a:buNone/>
                      </a:pPr>
                      <a:r>
                        <a:rPr lang="en-US" sz="2000" b="0" i="0" u="none" strike="noStrike" noProof="0">
                          <a:solidFill>
                            <a:schemeClr val="tx1"/>
                          </a:solidFill>
                          <a:latin typeface="Aptos"/>
                        </a:rPr>
                        <a:t>Section - 26: Income under head “Profits and gains of business or profession” (charging section)</a:t>
                      </a:r>
                      <a:endParaRPr lang="en-US" sz="2000">
                        <a:solidFill>
                          <a:schemeClr val="tx1"/>
                        </a:solidFill>
                      </a:endParaRPr>
                    </a:p>
                  </a:txBody>
                  <a:tcPr marL="78795" marR="78795" marT="39397" marB="39397"/>
                </a:tc>
              </a:tr>
              <a:tr h="661878">
                <a:tc>
                  <a:txBody>
                    <a:bodyPr/>
                    <a:lstStyle/>
                    <a:p>
                      <a:pPr lvl="0" algn="just">
                        <a:buNone/>
                      </a:pPr>
                      <a:r>
                        <a:rPr lang="en-US" sz="2000" b="0" i="0" u="none" strike="noStrike" noProof="0" dirty="0">
                          <a:solidFill>
                            <a:schemeClr val="tx1"/>
                          </a:solidFill>
                          <a:latin typeface="Aptos"/>
                        </a:rPr>
                        <a:t>Section - 29: Computation of business income</a:t>
                      </a:r>
                      <a:endParaRPr lang="en-US" sz="2000">
                        <a:solidFill>
                          <a:schemeClr val="tx1"/>
                        </a:solidFill>
                      </a:endParaRPr>
                    </a:p>
                  </a:txBody>
                  <a:tcPr marL="78795" marR="78795" marT="39397" marB="39397"/>
                </a:tc>
                <a:tc>
                  <a:txBody>
                    <a:bodyPr/>
                    <a:lstStyle/>
                    <a:p>
                      <a:pPr lvl="0" algn="just">
                        <a:lnSpc>
                          <a:spcPct val="100000"/>
                        </a:lnSpc>
                        <a:spcBef>
                          <a:spcPts val="0"/>
                        </a:spcBef>
                        <a:spcAft>
                          <a:spcPts val="0"/>
                        </a:spcAft>
                        <a:buNone/>
                      </a:pPr>
                      <a:r>
                        <a:rPr lang="en-US" sz="2000" b="0" i="0" u="none" strike="noStrike" noProof="0">
                          <a:solidFill>
                            <a:schemeClr val="tx1"/>
                          </a:solidFill>
                          <a:latin typeface="Aptos"/>
                        </a:rPr>
                        <a:t>Section - 27: Manner of computing profits and gains of business or profession</a:t>
                      </a:r>
                      <a:endParaRPr lang="en-US" sz="2000" b="0" i="0" u="none" strike="noStrike" noProof="0" dirty="0">
                        <a:solidFill>
                          <a:schemeClr val="tx1"/>
                        </a:solidFill>
                        <a:latin typeface="Aptos"/>
                      </a:endParaRPr>
                    </a:p>
                  </a:txBody>
                  <a:tcPr marL="78795" marR="78795" marT="39397" marB="39397"/>
                </a:tc>
              </a:tr>
              <a:tr h="937660">
                <a:tc>
                  <a:txBody>
                    <a:bodyPr/>
                    <a:lstStyle/>
                    <a:p>
                      <a:pPr lvl="0" algn="just">
                        <a:lnSpc>
                          <a:spcPct val="100000"/>
                        </a:lnSpc>
                        <a:spcBef>
                          <a:spcPts val="0"/>
                        </a:spcBef>
                        <a:spcAft>
                          <a:spcPts val="0"/>
                        </a:spcAft>
                        <a:buNone/>
                      </a:pPr>
                      <a:r>
                        <a:rPr lang="en-US" sz="2000" b="0" i="0" u="none" strike="noStrike" noProof="0">
                          <a:solidFill>
                            <a:schemeClr val="tx1"/>
                          </a:solidFill>
                          <a:latin typeface="Aptos"/>
                        </a:rPr>
                        <a:t>Sections - 30 to 43D: Allowable deductions, depreciation, definitions, and special provisions</a:t>
                      </a:r>
                      <a:endParaRPr lang="en-US" sz="2000" b="0" i="0" u="none" strike="noStrike" noProof="0" dirty="0">
                        <a:solidFill>
                          <a:schemeClr val="tx1"/>
                        </a:solidFill>
                        <a:latin typeface="Aptos"/>
                      </a:endParaRPr>
                    </a:p>
                  </a:txBody>
                  <a:tcPr marL="78795" marR="78795" marT="39397" marB="39397"/>
                </a:tc>
                <a:tc>
                  <a:txBody>
                    <a:bodyPr/>
                    <a:lstStyle/>
                    <a:p>
                      <a:pPr lvl="0" algn="just">
                        <a:lnSpc>
                          <a:spcPct val="100000"/>
                        </a:lnSpc>
                        <a:spcBef>
                          <a:spcPts val="0"/>
                        </a:spcBef>
                        <a:spcAft>
                          <a:spcPts val="0"/>
                        </a:spcAft>
                        <a:buNone/>
                      </a:pPr>
                      <a:r>
                        <a:rPr lang="en-US" sz="2000" b="0" i="0" u="none" strike="noStrike" noProof="0">
                          <a:solidFill>
                            <a:schemeClr val="tx1"/>
                          </a:solidFill>
                          <a:latin typeface="Aptos"/>
                        </a:rPr>
                        <a:t>Sections - 28 to 54: Allowable deductions, depreciation, definitions, and special provisions</a:t>
                      </a:r>
                      <a:endParaRPr lang="en-US" sz="2000" b="0" i="0" u="none" strike="noStrike" noProof="0" dirty="0">
                        <a:solidFill>
                          <a:schemeClr val="tx1"/>
                        </a:solidFill>
                        <a:latin typeface="Aptos"/>
                      </a:endParaRPr>
                    </a:p>
                  </a:txBody>
                  <a:tcPr marL="78795" marR="78795" marT="39397" marB="39397"/>
                </a:tc>
              </a:tr>
              <a:tr h="661878">
                <a:tc>
                  <a:txBody>
                    <a:bodyPr/>
                    <a:lstStyle/>
                    <a:p>
                      <a:pPr lvl="0" algn="just">
                        <a:lnSpc>
                          <a:spcPct val="100000"/>
                        </a:lnSpc>
                        <a:spcBef>
                          <a:spcPts val="0"/>
                        </a:spcBef>
                        <a:spcAft>
                          <a:spcPts val="0"/>
                        </a:spcAft>
                        <a:buNone/>
                      </a:pPr>
                      <a:r>
                        <a:rPr lang="en-US" sz="2000" b="0" i="0" u="none" strike="noStrike" noProof="0">
                          <a:solidFill>
                            <a:schemeClr val="tx1"/>
                          </a:solidFill>
                          <a:latin typeface="Aptos"/>
                        </a:rPr>
                        <a:t>Section - 37: General deduction for business expenditure</a:t>
                      </a:r>
                      <a:endParaRPr lang="en-US" sz="2000" b="0" i="0" u="none" strike="noStrike" noProof="0" dirty="0">
                        <a:solidFill>
                          <a:schemeClr val="tx1"/>
                        </a:solidFill>
                        <a:latin typeface="Aptos"/>
                      </a:endParaRPr>
                    </a:p>
                  </a:txBody>
                  <a:tcPr marL="78795" marR="78795" marT="39397" marB="39397"/>
                </a:tc>
                <a:tc>
                  <a:txBody>
                    <a:bodyPr/>
                    <a:lstStyle/>
                    <a:p>
                      <a:pPr lvl="0" algn="just">
                        <a:lnSpc>
                          <a:spcPct val="100000"/>
                        </a:lnSpc>
                        <a:spcBef>
                          <a:spcPts val="0"/>
                        </a:spcBef>
                        <a:spcAft>
                          <a:spcPts val="0"/>
                        </a:spcAft>
                        <a:buNone/>
                      </a:pPr>
                      <a:r>
                        <a:rPr lang="en-US" sz="2000" b="0" i="0" u="none" strike="noStrike" noProof="0">
                          <a:solidFill>
                            <a:schemeClr val="tx1"/>
                          </a:solidFill>
                          <a:latin typeface="Aptos"/>
                        </a:rPr>
                        <a:t>Section - 34: General conditions for allowable deductions</a:t>
                      </a:r>
                      <a:endParaRPr lang="en-US" sz="2000" b="0" i="0" u="none" strike="noStrike" noProof="0" dirty="0">
                        <a:solidFill>
                          <a:schemeClr val="tx1"/>
                        </a:solidFill>
                        <a:latin typeface="Aptos"/>
                      </a:endParaRPr>
                    </a:p>
                  </a:txBody>
                  <a:tcPr marL="78795" marR="78795" marT="39397" marB="39397"/>
                </a:tc>
              </a:tr>
              <a:tr h="661878">
                <a:tc>
                  <a:txBody>
                    <a:bodyPr/>
                    <a:lstStyle/>
                    <a:p>
                      <a:pPr lvl="0" algn="just">
                        <a:lnSpc>
                          <a:spcPct val="100000"/>
                        </a:lnSpc>
                        <a:spcBef>
                          <a:spcPts val="0"/>
                        </a:spcBef>
                        <a:spcAft>
                          <a:spcPts val="0"/>
                        </a:spcAft>
                        <a:buNone/>
                      </a:pPr>
                      <a:r>
                        <a:rPr lang="en-US" sz="2000" b="0" i="0" u="none" strike="noStrike" noProof="0">
                          <a:solidFill>
                            <a:schemeClr val="tx1"/>
                          </a:solidFill>
                          <a:latin typeface="Aptos"/>
                        </a:rPr>
                        <a:t>Section - 43B: Deductions on actual payment basis</a:t>
                      </a:r>
                      <a:endParaRPr lang="en-US" sz="2000">
                        <a:solidFill>
                          <a:schemeClr val="tx1"/>
                        </a:solidFill>
                      </a:endParaRPr>
                    </a:p>
                  </a:txBody>
                  <a:tcPr marL="78795" marR="78795" marT="39397" marB="39397"/>
                </a:tc>
                <a:tc>
                  <a:txBody>
                    <a:bodyPr/>
                    <a:lstStyle/>
                    <a:p>
                      <a:pPr lvl="0" algn="just">
                        <a:lnSpc>
                          <a:spcPct val="100000"/>
                        </a:lnSpc>
                        <a:spcBef>
                          <a:spcPts val="0"/>
                        </a:spcBef>
                        <a:spcAft>
                          <a:spcPts val="0"/>
                        </a:spcAft>
                        <a:buNone/>
                      </a:pPr>
                      <a:r>
                        <a:rPr lang="en-US" sz="2000" b="0" i="0" u="none" strike="noStrike" noProof="0" dirty="0">
                          <a:solidFill>
                            <a:schemeClr val="tx1"/>
                          </a:solidFill>
                          <a:latin typeface="Aptos"/>
                        </a:rPr>
                        <a:t>Section - 37: Certain deductions allowed on actual payment basis only</a:t>
                      </a:r>
                      <a:endParaRPr lang="en-US" sz="2000" b="0" i="0" u="none" strike="noStrike" noProof="0" dirty="0">
                        <a:solidFill>
                          <a:schemeClr val="tx1"/>
                        </a:solidFill>
                        <a:latin typeface="Aptos"/>
                      </a:endParaRPr>
                    </a:p>
                  </a:txBody>
                  <a:tcPr marL="78795" marR="78795" marT="39397" marB="39397"/>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a:t>Comparison ...</a:t>
            </a:r>
            <a:endParaRPr lang="en-US"/>
          </a:p>
        </p:txBody>
      </p:sp>
      <p:sp>
        <p:nvSpPr>
          <p:cNvPr id="18" name="Rectangle 17"/>
          <p:cNvSpPr>
            <a:spLocks noGrp="1" noRot="1" noChangeAspect="1" noMove="1" noResize="1" noEditPoints="1" noAdjustHandles="1" noChangeArrowheads="1" noChangeShapeType="1" noTextEdit="1"/>
          </p:cNvSpPr>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p:cNvSpPr>
            <a:spLocks noGrp="1" noRot="1" noChangeAspect="1" noMove="1" noResize="1" noEditPoints="1" noAdjustHandles="1" noChangeArrowheads="1" noChangeShapeType="1" noTextEdit="1"/>
          </p:cNvSpPr>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p:cNvGraphicFramePr>
            <a:graphicFrameLocks noGrp="1"/>
          </p:cNvGraphicFramePr>
          <p:nvPr>
            <p:ph idx="1"/>
          </p:nvPr>
        </p:nvGraphicFramePr>
        <p:xfrm>
          <a:off x="1057481" y="1926266"/>
          <a:ext cx="10077038" cy="3979613"/>
        </p:xfrm>
        <a:graphic>
          <a:graphicData uri="http://schemas.openxmlformats.org/drawingml/2006/table">
            <a:tbl>
              <a:tblPr firstRow="1" bandRow="1">
                <a:tableStyleId>{5C22544A-7EE6-4342-B048-85BDC9FD1C3A}</a:tableStyleId>
              </a:tblPr>
              <a:tblGrid>
                <a:gridCol w="4065838"/>
                <a:gridCol w="6011200"/>
              </a:tblGrid>
              <a:tr h="388259">
                <a:tc>
                  <a:txBody>
                    <a:bodyPr/>
                    <a:lstStyle/>
                    <a:p>
                      <a:pPr lvl="0" algn="ctr">
                        <a:buNone/>
                      </a:pPr>
                      <a:r>
                        <a:rPr lang="en-US" sz="2000" i="1" dirty="0">
                          <a:solidFill>
                            <a:schemeClr val="bg1"/>
                          </a:solidFill>
                        </a:rPr>
                        <a:t>Income-tax Act 1961</a:t>
                      </a:r>
                      <a:endParaRPr lang="en-US" sz="2000" i="1" dirty="0">
                        <a:solidFill>
                          <a:schemeClr val="bg1"/>
                        </a:solidFill>
                      </a:endParaRPr>
                    </a:p>
                  </a:txBody>
                  <a:tcPr marL="79517" marR="79517" marT="39759" marB="39759"/>
                </a:tc>
                <a:tc>
                  <a:txBody>
                    <a:bodyPr/>
                    <a:lstStyle/>
                    <a:p>
                      <a:pPr lvl="0" algn="ctr">
                        <a:buNone/>
                      </a:pPr>
                      <a:r>
                        <a:rPr lang="en-US" sz="2000" b="1" i="1" u="none" strike="noStrike" noProof="0" dirty="0">
                          <a:solidFill>
                            <a:schemeClr val="bg1"/>
                          </a:solidFill>
                          <a:latin typeface="Aptos"/>
                        </a:rPr>
                        <a:t>Income-tax Act 2025</a:t>
                      </a:r>
                      <a:endParaRPr lang="en-US" sz="2000" i="1" dirty="0">
                        <a:solidFill>
                          <a:schemeClr val="bg1"/>
                        </a:solidFill>
                      </a:endParaRPr>
                    </a:p>
                  </a:txBody>
                  <a:tcPr marL="79517" marR="79517" marT="39759" marB="39759"/>
                </a:tc>
              </a:tr>
              <a:tr h="1730610">
                <a:tc>
                  <a:txBody>
                    <a:bodyPr/>
                    <a:lstStyle/>
                    <a:p>
                      <a:pPr marL="0" lvl="0" indent="0" algn="just">
                        <a:lnSpc>
                          <a:spcPct val="100000"/>
                        </a:lnSpc>
                        <a:spcBef>
                          <a:spcPts val="0"/>
                        </a:spcBef>
                        <a:spcAft>
                          <a:spcPts val="0"/>
                        </a:spcAft>
                        <a:buNone/>
                      </a:pPr>
                      <a:r>
                        <a:rPr lang="en-US" sz="2000" b="0" i="0" u="none" strike="noStrike" noProof="0" dirty="0">
                          <a:solidFill>
                            <a:schemeClr val="tx1"/>
                          </a:solidFill>
                          <a:latin typeface="Aptos"/>
                        </a:rPr>
                        <a:t>Section - 44AA, 44AB, 44AD, 44ADA, 44AE, 44B, 44BB, 44BBA, 44BBB, 44BBC, 44BBD: Presumptive taxation and audit/account maintenance</a:t>
                      </a:r>
                      <a:endParaRPr lang="en-US" sz="2000">
                        <a:solidFill>
                          <a:schemeClr val="tx1"/>
                        </a:solidFill>
                      </a:endParaRPr>
                    </a:p>
                  </a:txBody>
                  <a:tcPr marL="79517" marR="79517" marT="39759" marB="39759"/>
                </a:tc>
                <a:tc>
                  <a:txBody>
                    <a:bodyPr/>
                    <a:lstStyle/>
                    <a:p>
                      <a:pPr marL="0" lvl="0" indent="0" algn="just">
                        <a:lnSpc>
                          <a:spcPct val="100000"/>
                        </a:lnSpc>
                        <a:spcBef>
                          <a:spcPts val="0"/>
                        </a:spcBef>
                        <a:spcAft>
                          <a:spcPts val="0"/>
                        </a:spcAft>
                        <a:buNone/>
                      </a:pPr>
                      <a:r>
                        <a:rPr lang="en-US" sz="2000" b="0" i="0" u="none" strike="noStrike" noProof="0" dirty="0">
                          <a:solidFill>
                            <a:schemeClr val="tx1"/>
                          </a:solidFill>
                          <a:latin typeface="Aptos"/>
                        </a:rPr>
                        <a:t>Section - 58: Special provision for computing profits and gains of business or profession on </a:t>
                      </a:r>
                      <a:r>
                        <a:rPr lang="en-US" sz="2000" b="1" i="1" u="sng" strike="noStrike" noProof="0" dirty="0">
                          <a:solidFill>
                            <a:schemeClr val="tx1"/>
                          </a:solidFill>
                          <a:latin typeface="Aptos"/>
                        </a:rPr>
                        <a:t>presumptive basis </a:t>
                      </a:r>
                      <a:r>
                        <a:rPr lang="en-US" sz="2000" b="0" i="0" u="none" strike="noStrike" noProof="0" dirty="0">
                          <a:solidFill>
                            <a:schemeClr val="tx1"/>
                          </a:solidFill>
                          <a:latin typeface="Aptos"/>
                        </a:rPr>
                        <a:t>in case of certain </a:t>
                      </a:r>
                      <a:r>
                        <a:rPr lang="en-US" sz="2000" b="1" i="1" u="sng" strike="noStrike" noProof="0" dirty="0">
                          <a:solidFill>
                            <a:schemeClr val="tx1"/>
                          </a:solidFill>
                          <a:latin typeface="Aptos"/>
                        </a:rPr>
                        <a:t>residents</a:t>
                      </a:r>
                      <a:endParaRPr lang="en-US" sz="2000" b="1" i="1" u="sng">
                        <a:solidFill>
                          <a:schemeClr val="tx1"/>
                        </a:solidFill>
                      </a:endParaRPr>
                    </a:p>
                    <a:p>
                      <a:pPr lvl="0" algn="just">
                        <a:lnSpc>
                          <a:spcPct val="100000"/>
                        </a:lnSpc>
                        <a:spcBef>
                          <a:spcPts val="0"/>
                        </a:spcBef>
                        <a:spcAft>
                          <a:spcPts val="0"/>
                        </a:spcAft>
                        <a:buNone/>
                      </a:pPr>
                      <a:r>
                        <a:rPr lang="en-US" sz="2000" b="0" i="0" u="none" strike="noStrike" noProof="0" dirty="0">
                          <a:solidFill>
                            <a:schemeClr val="tx1"/>
                          </a:solidFill>
                          <a:latin typeface="Aptos"/>
                        </a:rPr>
                        <a:t>Section - 61: Special provision for computation of income on </a:t>
                      </a:r>
                      <a:r>
                        <a:rPr lang="en-US" sz="2000" b="1" i="1" u="sng" strike="noStrike" noProof="0" dirty="0">
                          <a:solidFill>
                            <a:schemeClr val="tx1"/>
                          </a:solidFill>
                          <a:latin typeface="Aptos"/>
                        </a:rPr>
                        <a:t>presumptive basis</a:t>
                      </a:r>
                      <a:r>
                        <a:rPr lang="en-US" sz="2000" b="0" i="0" u="none" strike="noStrike" noProof="0" dirty="0">
                          <a:solidFill>
                            <a:schemeClr val="tx1"/>
                          </a:solidFill>
                          <a:latin typeface="Aptos"/>
                        </a:rPr>
                        <a:t> in respect of certain business activities of certain </a:t>
                      </a:r>
                      <a:r>
                        <a:rPr lang="en-US" sz="2000" b="1" i="1" u="sng" strike="noStrike" noProof="0" dirty="0">
                          <a:solidFill>
                            <a:schemeClr val="tx1"/>
                          </a:solidFill>
                          <a:latin typeface="Aptos"/>
                        </a:rPr>
                        <a:t>non-residents</a:t>
                      </a:r>
                      <a:endParaRPr lang="en-US" sz="2000" b="1" i="1" u="sng" strike="noStrike" noProof="0" dirty="0">
                        <a:solidFill>
                          <a:schemeClr val="tx1"/>
                        </a:solidFill>
                        <a:latin typeface="Aptos"/>
                      </a:endParaRPr>
                    </a:p>
                  </a:txBody>
                  <a:tcPr marL="79517" marR="79517" marT="39759" marB="39759"/>
                </a:tc>
              </a:tr>
              <a:tr h="656729">
                <a:tc>
                  <a:txBody>
                    <a:bodyPr/>
                    <a:lstStyle/>
                    <a:p>
                      <a:pPr marL="0" lvl="0" indent="0" algn="just">
                        <a:lnSpc>
                          <a:spcPct val="100000"/>
                        </a:lnSpc>
                        <a:spcBef>
                          <a:spcPts val="0"/>
                        </a:spcBef>
                        <a:spcAft>
                          <a:spcPts val="0"/>
                        </a:spcAft>
                        <a:buNone/>
                      </a:pPr>
                      <a:r>
                        <a:rPr lang="en-US" sz="2000" b="0" i="0" u="none" strike="noStrike" noProof="0" dirty="0">
                          <a:solidFill>
                            <a:schemeClr val="tx1"/>
                          </a:solidFill>
                          <a:latin typeface="Aptos"/>
                        </a:rPr>
                        <a:t>Section - 43AA: Taxation of foreign exchange fluctuation</a:t>
                      </a:r>
                      <a:endParaRPr lang="en-US" sz="2000" b="0" i="0" u="none" strike="noStrike" noProof="0" dirty="0">
                        <a:solidFill>
                          <a:schemeClr val="tx1"/>
                        </a:solidFill>
                        <a:latin typeface="Aptos"/>
                      </a:endParaRPr>
                    </a:p>
                  </a:txBody>
                  <a:tcPr marL="79517" marR="79517" marT="39759" marB="39759"/>
                </a:tc>
                <a:tc>
                  <a:txBody>
                    <a:bodyPr/>
                    <a:lstStyle/>
                    <a:p>
                      <a:pPr marL="0" lvl="0" indent="0" algn="just">
                        <a:lnSpc>
                          <a:spcPct val="100000"/>
                        </a:lnSpc>
                        <a:spcBef>
                          <a:spcPts val="0"/>
                        </a:spcBef>
                        <a:spcAft>
                          <a:spcPts val="0"/>
                        </a:spcAft>
                        <a:buNone/>
                      </a:pPr>
                      <a:r>
                        <a:rPr lang="en-US" sz="2000" b="0" i="0" u="none" strike="noStrike" noProof="0">
                          <a:solidFill>
                            <a:schemeClr val="tx1"/>
                          </a:solidFill>
                          <a:latin typeface="Aptos"/>
                        </a:rPr>
                        <a:t>Section - 43: Taxation of foreign exchange fluctuation</a:t>
                      </a:r>
                      <a:endParaRPr lang="en-US" sz="2000">
                        <a:solidFill>
                          <a:schemeClr val="tx1"/>
                        </a:solidFill>
                      </a:endParaRPr>
                    </a:p>
                  </a:txBody>
                  <a:tcPr marL="79517" marR="79517" marT="39759" marB="39759"/>
                </a:tc>
              </a:tr>
              <a:tr h="925199">
                <a:tc>
                  <a:txBody>
                    <a:bodyPr/>
                    <a:lstStyle/>
                    <a:p>
                      <a:pPr lvl="0" algn="just">
                        <a:lnSpc>
                          <a:spcPct val="100000"/>
                        </a:lnSpc>
                        <a:spcBef>
                          <a:spcPts val="0"/>
                        </a:spcBef>
                        <a:spcAft>
                          <a:spcPts val="0"/>
                        </a:spcAft>
                        <a:buNone/>
                      </a:pPr>
                      <a:r>
                        <a:rPr lang="en-US" sz="2000" b="0" i="0" u="none" strike="noStrike" noProof="0">
                          <a:solidFill>
                            <a:schemeClr val="tx1"/>
                          </a:solidFill>
                          <a:latin typeface="Aptos"/>
                        </a:rPr>
                        <a:t>Section - 2: Definitions (business, income, etc.)</a:t>
                      </a:r>
                      <a:endParaRPr lang="en-US" sz="2000" b="0" i="0" u="none" strike="noStrike" noProof="0" dirty="0">
                        <a:solidFill>
                          <a:schemeClr val="tx1"/>
                        </a:solidFill>
                        <a:latin typeface="Aptos"/>
                      </a:endParaRPr>
                    </a:p>
                  </a:txBody>
                  <a:tcPr marL="79517" marR="79517" marT="39759" marB="39759"/>
                </a:tc>
                <a:tc>
                  <a:txBody>
                    <a:bodyPr/>
                    <a:lstStyle/>
                    <a:p>
                      <a:pPr marL="0" lvl="0" indent="0" algn="just">
                        <a:lnSpc>
                          <a:spcPct val="100000"/>
                        </a:lnSpc>
                        <a:spcBef>
                          <a:spcPts val="0"/>
                        </a:spcBef>
                        <a:spcAft>
                          <a:spcPts val="0"/>
                        </a:spcAft>
                        <a:buNone/>
                      </a:pPr>
                      <a:r>
                        <a:rPr lang="en-US" sz="2000" b="0" i="0" u="none" strike="noStrike" noProof="0" dirty="0">
                          <a:solidFill>
                            <a:schemeClr val="tx1"/>
                          </a:solidFill>
                          <a:latin typeface="Aptos"/>
                        </a:rPr>
                        <a:t>Section - 2: Definitions (business, income, etc.)</a:t>
                      </a:r>
                      <a:endParaRPr lang="en-US" sz="2000" b="0" i="0" u="none" strike="noStrike" noProof="0" dirty="0">
                        <a:solidFill>
                          <a:schemeClr val="tx1"/>
                        </a:solidFill>
                        <a:latin typeface="Aptos"/>
                      </a:endParaRPr>
                    </a:p>
                    <a:p>
                      <a:pPr lvl="0" algn="just">
                        <a:buNone/>
                      </a:pPr>
                      <a:r>
                        <a:rPr lang="en-US" sz="2000" b="1" i="1" u="sng" strike="noStrike" noProof="0" dirty="0">
                          <a:solidFill>
                            <a:schemeClr val="tx1"/>
                          </a:solidFill>
                          <a:latin typeface="Aptos"/>
                        </a:rPr>
                        <a:t>Section - 66: Interpretation</a:t>
                      </a:r>
                      <a:r>
                        <a:rPr lang="en-US" sz="2000" b="0" i="0" u="none" strike="noStrike" noProof="0" dirty="0">
                          <a:solidFill>
                            <a:schemeClr val="tx1"/>
                          </a:solidFill>
                          <a:latin typeface="Aptos"/>
                        </a:rPr>
                        <a:t> (for business/profession chapter)</a:t>
                      </a:r>
                      <a:endParaRPr lang="en-US" sz="2000" b="0" i="0" u="none" strike="noStrike" noProof="0" dirty="0">
                        <a:solidFill>
                          <a:schemeClr val="tx1"/>
                        </a:solidFill>
                        <a:latin typeface="Aptos"/>
                      </a:endParaRPr>
                    </a:p>
                  </a:txBody>
                  <a:tcPr marL="79517" marR="79517" marT="39759" marB="39759"/>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20508</Words>
  <Application>WPS Presentation</Application>
  <PresentationFormat>Widescreen</PresentationFormat>
  <Paragraphs>609</Paragraphs>
  <Slides>60</Slides>
  <Notes>0</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60</vt:i4>
      </vt:variant>
    </vt:vector>
  </HeadingPairs>
  <TitlesOfParts>
    <vt:vector size="77" baseType="lpstr">
      <vt:lpstr>Arial</vt:lpstr>
      <vt:lpstr>SimSun</vt:lpstr>
      <vt:lpstr>Wingdings</vt:lpstr>
      <vt:lpstr>Aptos</vt:lpstr>
      <vt:lpstr>Segoe UI</vt:lpstr>
      <vt:lpstr>Calibri</vt:lpstr>
      <vt:lpstr>Aptos Display</vt:lpstr>
      <vt:lpstr>Microsoft YaHei</vt:lpstr>
      <vt:lpstr>Arial Unicode MS</vt:lpstr>
      <vt:lpstr>Noto Sans</vt:lpstr>
      <vt:lpstr>Times New Roman</vt:lpstr>
      <vt:lpstr>Segoe Print</vt:lpstr>
      <vt:lpstr>Courier New</vt:lpstr>
      <vt:lpstr>Courier New,monospace</vt:lpstr>
      <vt:lpstr>Vijaya</vt:lpstr>
      <vt:lpstr>Wingdings</vt:lpstr>
      <vt:lpstr>office theme</vt:lpstr>
      <vt:lpstr>A 2 Z Income Tax 2026</vt:lpstr>
      <vt:lpstr>Key Issues</vt:lpstr>
      <vt:lpstr>Agenda</vt:lpstr>
      <vt:lpstr>Introduction</vt:lpstr>
      <vt:lpstr>Press Release dt. 13th February 2025 </vt:lpstr>
      <vt:lpstr>Press Release ...</vt:lpstr>
      <vt:lpstr>Press Release ...</vt:lpstr>
      <vt:lpstr>Comparison – Chapter IV D</vt:lpstr>
      <vt:lpstr>Comparison ...</vt:lpstr>
      <vt:lpstr>Business Income –  Charging Section</vt:lpstr>
      <vt:lpstr>Charging Section</vt:lpstr>
      <vt:lpstr>Charging Section ...</vt:lpstr>
      <vt:lpstr>Charging Section ...</vt:lpstr>
      <vt:lpstr>Computation</vt:lpstr>
      <vt:lpstr>Computation</vt:lpstr>
      <vt:lpstr>Section 2(49) - Income</vt:lpstr>
      <vt:lpstr>Computation ...</vt:lpstr>
      <vt:lpstr>Profits</vt:lpstr>
      <vt:lpstr>ICDS</vt:lpstr>
      <vt:lpstr>“Business” – S. 2(20)</vt:lpstr>
      <vt:lpstr>Business …</vt:lpstr>
      <vt:lpstr>Business vs House Property</vt:lpstr>
      <vt:lpstr>Business vs House Property…</vt:lpstr>
      <vt:lpstr>Business vs Other Sources</vt:lpstr>
      <vt:lpstr>Deductions</vt:lpstr>
      <vt:lpstr>Deductions</vt:lpstr>
      <vt:lpstr>Deductions...</vt:lpstr>
      <vt:lpstr>Section 28: Rent, rates, taxes, repairs &amp; insurance - (Sec 30 of old Act)</vt:lpstr>
      <vt:lpstr>Sec 28 of new Act – Sec 38 of old Act</vt:lpstr>
      <vt:lpstr>Section 29: Deductions related to employee welfare - (Sec 36; 40A of old Act)</vt:lpstr>
      <vt:lpstr>Section 30: Deduction on certain premium - (Sec 36 of old Act)</vt:lpstr>
      <vt:lpstr>Section 31: Deduction for bad debt and provision for doubtful debt - (Sec 36 of old Act)</vt:lpstr>
      <vt:lpstr>Section 32 - Other deductions - (Sec 36 of old Act)</vt:lpstr>
      <vt:lpstr>Section 33 – Depreciation - (Sec 32 &amp; 38 of old Act)</vt:lpstr>
      <vt:lpstr>Sec 33 &amp; Rule 25 – Depreciation Rates - tangible</vt:lpstr>
      <vt:lpstr>Sec 33 &amp; Rule 25 – Depreciation Rates - intangibles</vt:lpstr>
      <vt:lpstr>Sec 33 – Depreciation ...</vt:lpstr>
      <vt:lpstr>Sec 33 – Depreciation ...</vt:lpstr>
      <vt:lpstr>Summary</vt:lpstr>
      <vt:lpstr>Section 34: General conditions for allowable deductions - (Sec 37 of old Act)</vt:lpstr>
      <vt:lpstr>Section 34: Exclusions from General deductions ...</vt:lpstr>
      <vt:lpstr>Section 35: Amounts not deductible in certain circumstances  - (Sec 40 of old Act)</vt:lpstr>
      <vt:lpstr>Section 35: Amounts not deductible ...</vt:lpstr>
      <vt:lpstr>Section 35: Amounts not deductible ...</vt:lpstr>
      <vt:lpstr>Section 36: Expenses not deductible in certain circumstances  - (Sec 40A of old Act)</vt:lpstr>
      <vt:lpstr>Section 37: Certain deductions allowed on actual payment basis only - (Sec 43B of old Act)</vt:lpstr>
      <vt:lpstr>Welcome change</vt:lpstr>
      <vt:lpstr>Section 38: Certain sums deemed as profits and gains of business or profession - (Sec 41of old Act)</vt:lpstr>
      <vt:lpstr>Section 38: Deemed incomes ...</vt:lpstr>
      <vt:lpstr>Presumptive taxation</vt:lpstr>
      <vt:lpstr>Sec 58: Special provision for computing profits and gains of business or profession on presumptive basis …  - </vt:lpstr>
      <vt:lpstr>Sec 58 …</vt:lpstr>
      <vt:lpstr>Sec 58 …</vt:lpstr>
      <vt:lpstr>Sec 62: Maintenance of Books of account</vt:lpstr>
      <vt:lpstr>Sec 2(19): Books of account</vt:lpstr>
      <vt:lpstr>Sec 63: Tax Audit	</vt:lpstr>
      <vt:lpstr>Sec 66: Interpretation</vt:lpstr>
      <vt:lpstr>s. 194 Tax on Certain Business Incomes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1434</cp:revision>
  <dcterms:created xsi:type="dcterms:W3CDTF">2026-06-04T10:31:00Z</dcterms:created>
  <dcterms:modified xsi:type="dcterms:W3CDTF">2026-06-11T06:50:57Z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868A364714744F8FBC5B30C8B5A80BE8_13</vt:lpwstr>
  </property>
  <property fmtid="{D5CDD505-2E9C-101B-9397-08002B2CF9AE}" pid="3" name="KSOProductBuildVer">
    <vt:lpwstr>1033-12.1.0.26880</vt:lpwstr>
  </property>
</Properties>
</file>