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2"/>
  </p:notesMasterIdLst>
  <p:handoutMasterIdLst>
    <p:handoutMasterId r:id="rId63"/>
  </p:handoutMasterIdLst>
  <p:sldIdLst>
    <p:sldId id="256" r:id="rId2"/>
    <p:sldId id="1029" r:id="rId3"/>
    <p:sldId id="1043" r:id="rId4"/>
    <p:sldId id="1031" r:id="rId5"/>
    <p:sldId id="1034" r:id="rId6"/>
    <p:sldId id="1035" r:id="rId7"/>
    <p:sldId id="1032" r:id="rId8"/>
    <p:sldId id="1044" r:id="rId9"/>
    <p:sldId id="1036" r:id="rId10"/>
    <p:sldId id="1038" r:id="rId11"/>
    <p:sldId id="1030" r:id="rId12"/>
    <p:sldId id="772" r:id="rId13"/>
    <p:sldId id="1040" r:id="rId14"/>
    <p:sldId id="727" r:id="rId15"/>
    <p:sldId id="1041" r:id="rId16"/>
    <p:sldId id="1042" r:id="rId17"/>
    <p:sldId id="795" r:id="rId18"/>
    <p:sldId id="767" r:id="rId19"/>
    <p:sldId id="728" r:id="rId20"/>
    <p:sldId id="807" r:id="rId21"/>
    <p:sldId id="793" r:id="rId22"/>
    <p:sldId id="733" r:id="rId23"/>
    <p:sldId id="732" r:id="rId24"/>
    <p:sldId id="755" r:id="rId25"/>
    <p:sldId id="735" r:id="rId26"/>
    <p:sldId id="736" r:id="rId27"/>
    <p:sldId id="731" r:id="rId28"/>
    <p:sldId id="1020" r:id="rId29"/>
    <p:sldId id="866" r:id="rId30"/>
    <p:sldId id="822" r:id="rId31"/>
    <p:sldId id="971" r:id="rId32"/>
    <p:sldId id="823" r:id="rId33"/>
    <p:sldId id="825" r:id="rId34"/>
    <p:sldId id="848" r:id="rId35"/>
    <p:sldId id="974" r:id="rId36"/>
    <p:sldId id="827" r:id="rId37"/>
    <p:sldId id="993" r:id="rId38"/>
    <p:sldId id="833" r:id="rId39"/>
    <p:sldId id="995" r:id="rId40"/>
    <p:sldId id="976" r:id="rId41"/>
    <p:sldId id="922" r:id="rId42"/>
    <p:sldId id="977" r:id="rId43"/>
    <p:sldId id="978" r:id="rId44"/>
    <p:sldId id="979" r:id="rId45"/>
    <p:sldId id="998" r:id="rId46"/>
    <p:sldId id="1045" r:id="rId47"/>
    <p:sldId id="982" r:id="rId48"/>
    <p:sldId id="984" r:id="rId49"/>
    <p:sldId id="985" r:id="rId50"/>
    <p:sldId id="1012" r:id="rId51"/>
    <p:sldId id="947" r:id="rId52"/>
    <p:sldId id="988" r:id="rId53"/>
    <p:sldId id="989" r:id="rId54"/>
    <p:sldId id="949" r:id="rId55"/>
    <p:sldId id="948" r:id="rId56"/>
    <p:sldId id="1007" r:id="rId57"/>
    <p:sldId id="960" r:id="rId58"/>
    <p:sldId id="966" r:id="rId59"/>
    <p:sldId id="965" r:id="rId60"/>
    <p:sldId id="784" r:id="rId6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162" autoAdjust="0"/>
    <p:restoredTop sz="94434" autoAdjust="0"/>
  </p:normalViewPr>
  <p:slideViewPr>
    <p:cSldViewPr snapToGrid="0">
      <p:cViewPr varScale="1">
        <p:scale>
          <a:sx n="66" d="100"/>
          <a:sy n="66" d="100"/>
        </p:scale>
        <p:origin x="1098" y="66"/>
      </p:cViewPr>
      <p:guideLst>
        <p:guide orient="horz" pos="2160"/>
        <p:guide pos="3840"/>
      </p:guideLst>
    </p:cSldViewPr>
  </p:slideViewPr>
  <p:notesTextViewPr>
    <p:cViewPr>
      <p:scale>
        <a:sx n="1" d="1"/>
        <a:sy n="1" d="1"/>
      </p:scale>
      <p:origin x="0" y="0"/>
    </p:cViewPr>
  </p:notesTextViewPr>
  <p:sorterViewPr>
    <p:cViewPr>
      <p:scale>
        <a:sx n="50" d="100"/>
        <a:sy n="50" d="100"/>
      </p:scale>
      <p:origin x="0" y="-3654"/>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1440" tIns="45720" rIns="91440" bIns="45720" rtlCol="0"/>
          <a:lstStyle>
            <a:lvl1pPr algn="l">
              <a:defRPr sz="1200"/>
            </a:lvl1pPr>
          </a:lstStyle>
          <a:p>
            <a:r>
              <a:rPr lang="en-US"/>
              <a:t>Hyderabad Branch of SIRC of ICAI                                              December 20, 2025</a:t>
            </a:r>
            <a:endParaRPr lang="en-US" dirty="0"/>
          </a:p>
        </p:txBody>
      </p:sp>
      <p:sp>
        <p:nvSpPr>
          <p:cNvPr id="3" name="Date Placeholder 2"/>
          <p:cNvSpPr>
            <a:spLocks noGrp="1"/>
          </p:cNvSpPr>
          <p:nvPr>
            <p:ph type="dt" sz="quarter" idx="1"/>
          </p:nvPr>
        </p:nvSpPr>
        <p:spPr>
          <a:xfrm>
            <a:off x="3970938" y="0"/>
            <a:ext cx="3037840" cy="466435"/>
          </a:xfrm>
          <a:prstGeom prst="rect">
            <a:avLst/>
          </a:prstGeom>
        </p:spPr>
        <p:txBody>
          <a:bodyPr vert="horz" lIns="91440" tIns="45720" rIns="91440" bIns="45720" rtlCol="0"/>
          <a:lstStyle>
            <a:lvl1pPr algn="r">
              <a:defRPr sz="1200"/>
            </a:lvl1pPr>
          </a:lstStyle>
          <a:p>
            <a:endParaRPr lang="en-US" dirty="0"/>
          </a:p>
        </p:txBody>
      </p:sp>
      <p:sp>
        <p:nvSpPr>
          <p:cNvPr id="4" name="Footer Placeholder 3"/>
          <p:cNvSpPr>
            <a:spLocks noGrp="1"/>
          </p:cNvSpPr>
          <p:nvPr>
            <p:ph type="ftr" sz="quarter" idx="2"/>
          </p:nvPr>
        </p:nvSpPr>
        <p:spPr>
          <a:xfrm>
            <a:off x="0" y="8829968"/>
            <a:ext cx="3037840" cy="466434"/>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8"/>
            <a:ext cx="3037840" cy="466434"/>
          </a:xfrm>
          <a:prstGeom prst="rect">
            <a:avLst/>
          </a:prstGeom>
        </p:spPr>
        <p:txBody>
          <a:bodyPr vert="horz" lIns="91440" tIns="45720" rIns="91440" bIns="45720" rtlCol="0" anchor="b"/>
          <a:lstStyle>
            <a:lvl1pPr algn="r">
              <a:defRPr sz="1200"/>
            </a:lvl1pPr>
          </a:lstStyle>
          <a:p>
            <a:fld id="{60A43152-7270-440D-8B2A-A6940EA5A70C}" type="slidenum">
              <a:rPr lang="en-US" smtClean="0"/>
              <a:pPr/>
              <a:t>‹#›</a:t>
            </a:fld>
            <a:endParaRPr lang="en-US" dirty="0"/>
          </a:p>
        </p:txBody>
      </p:sp>
    </p:spTree>
    <p:extLst>
      <p:ext uri="{BB962C8B-B14F-4D97-AF65-F5344CB8AC3E}">
        <p14:creationId xmlns:p14="http://schemas.microsoft.com/office/powerpoint/2010/main" val="113362067"/>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1440" tIns="45720" rIns="91440" bIns="45720" rtlCol="0"/>
          <a:lstStyle>
            <a:lvl1pPr algn="l">
              <a:defRPr sz="1200"/>
            </a:lvl1pPr>
          </a:lstStyle>
          <a:p>
            <a:r>
              <a:rPr lang="en-US"/>
              <a:t>Hyderabad Branch of SIRC of ICAI                                              December 20, 2025</a:t>
            </a:r>
            <a:endParaRPr lang="en-US" dirty="0"/>
          </a:p>
        </p:txBody>
      </p:sp>
      <p:sp>
        <p:nvSpPr>
          <p:cNvPr id="3" name="Date Placeholder 2"/>
          <p:cNvSpPr>
            <a:spLocks noGrp="1"/>
          </p:cNvSpPr>
          <p:nvPr>
            <p:ph type="dt" idx="1"/>
          </p:nvPr>
        </p:nvSpPr>
        <p:spPr>
          <a:xfrm>
            <a:off x="3970938" y="0"/>
            <a:ext cx="3037840" cy="466435"/>
          </a:xfrm>
          <a:prstGeom prst="rect">
            <a:avLst/>
          </a:prstGeom>
        </p:spPr>
        <p:txBody>
          <a:bodyPr vert="horz" lIns="91440" tIns="45720" rIns="91440" bIns="45720"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1" y="4473892"/>
            <a:ext cx="5608320" cy="366045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4"/>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8"/>
            <a:ext cx="3037840" cy="466434"/>
          </a:xfrm>
          <a:prstGeom prst="rect">
            <a:avLst/>
          </a:prstGeom>
        </p:spPr>
        <p:txBody>
          <a:bodyPr vert="horz" lIns="91440" tIns="45720" rIns="91440" bIns="45720" rtlCol="0" anchor="b"/>
          <a:lstStyle>
            <a:lvl1pPr algn="r">
              <a:defRPr sz="1200"/>
            </a:lvl1pPr>
          </a:lstStyle>
          <a:p>
            <a:fld id="{45061A4F-16AA-44FD-A5BE-2858B8CE11D5}" type="slidenum">
              <a:rPr lang="en-US" smtClean="0"/>
              <a:pPr/>
              <a:t>‹#›</a:t>
            </a:fld>
            <a:endParaRPr lang="en-US" dirty="0"/>
          </a:p>
        </p:txBody>
      </p:sp>
    </p:spTree>
    <p:extLst>
      <p:ext uri="{BB962C8B-B14F-4D97-AF65-F5344CB8AC3E}">
        <p14:creationId xmlns:p14="http://schemas.microsoft.com/office/powerpoint/2010/main" val="3695840605"/>
      </p:ext>
    </p:extLst>
  </p:cSld>
  <p:clrMap bg1="lt1" tx1="dk1" bg2="lt2" tx2="dk2" accent1="accent1" accent2="accent2" accent3="accent3" accent4="accent4" accent5="accent5" accent6="accent6" hlink="hlink" folHlink="folHlink"/>
  <p:hf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Header Placeholder 4"/>
          <p:cNvSpPr>
            <a:spLocks noGrp="1"/>
          </p:cNvSpPr>
          <p:nvPr>
            <p:ph type="hdr" sz="quarter" idx="11"/>
          </p:nvPr>
        </p:nvSpPr>
        <p:spPr/>
        <p:txBody>
          <a:bodyPr/>
          <a:lstStyle/>
          <a:p>
            <a:r>
              <a:rPr lang="en-US"/>
              <a:t>Hyderabad Branch of SIRC of ICAI                                              December 20, 2025</a:t>
            </a:r>
            <a:endParaRPr lang="en-US" dirty="0"/>
          </a:p>
        </p:txBody>
      </p:sp>
      <p:sp>
        <p:nvSpPr>
          <p:cNvPr id="6" name="Date Placeholder 5"/>
          <p:cNvSpPr>
            <a:spLocks noGrp="1"/>
          </p:cNvSpPr>
          <p:nvPr>
            <p:ph type="dt" idx="12"/>
          </p:nvPr>
        </p:nvSpPr>
        <p:spPr/>
        <p:txBody>
          <a:bodyPr/>
          <a:lstStyle/>
          <a:p>
            <a:endParaRPr lang="en-US" dirty="0"/>
          </a:p>
        </p:txBody>
      </p:sp>
      <p:sp>
        <p:nvSpPr>
          <p:cNvPr id="4" name="Slide Number Placeholder 3"/>
          <p:cNvSpPr>
            <a:spLocks noGrp="1"/>
          </p:cNvSpPr>
          <p:nvPr>
            <p:ph type="sldNum" sz="quarter" idx="13"/>
          </p:nvPr>
        </p:nvSpPr>
        <p:spPr/>
        <p:txBody>
          <a:bodyPr/>
          <a:lstStyle/>
          <a:p>
            <a:fld id="{45061A4F-16AA-44FD-A5BE-2858B8CE11D5}" type="slidenum">
              <a:rPr lang="en-US" smtClean="0"/>
              <a:pPr/>
              <a:t>1</a:t>
            </a:fld>
            <a:endParaRPr lang="en-US" dirty="0"/>
          </a:p>
        </p:txBody>
      </p:sp>
    </p:spTree>
    <p:extLst>
      <p:ext uri="{BB962C8B-B14F-4D97-AF65-F5344CB8AC3E}">
        <p14:creationId xmlns:p14="http://schemas.microsoft.com/office/powerpoint/2010/main" val="278912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42BB8-1FAD-9D6A-F656-A75D97635B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A63D6D-CA9B-C9C4-F55F-2558D08CA44B}"/>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349ACB99-EEE9-1804-E7F6-993F765E59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A43306-6AC2-B058-7344-D180AFACE737}"/>
              </a:ext>
            </a:extLst>
          </p:cNvPr>
          <p:cNvSpPr>
            <a:spLocks noGrp="1"/>
          </p:cNvSpPr>
          <p:nvPr>
            <p:ph type="sldNum" sz="quarter" idx="10"/>
          </p:nvPr>
        </p:nvSpPr>
        <p:spPr/>
        <p:txBody>
          <a:bodyPr/>
          <a:lstStyle/>
          <a:p>
            <a:fld id="{51A31DDB-E88A-4E9D-8712-B935EA0B198C}" type="slidenum">
              <a:rPr lang="en-US" smtClean="0"/>
              <a:t>10</a:t>
            </a:fld>
            <a:endParaRPr lang="en-US" dirty="0"/>
          </a:p>
        </p:txBody>
      </p:sp>
      <p:sp>
        <p:nvSpPr>
          <p:cNvPr id="5" name="Date Placeholder 4">
            <a:extLst>
              <a:ext uri="{FF2B5EF4-FFF2-40B4-BE49-F238E27FC236}">
                <a16:creationId xmlns:a16="http://schemas.microsoft.com/office/drawing/2014/main" id="{7C1F4071-2A3B-A873-5449-8A5A98071B3B}"/>
              </a:ext>
            </a:extLst>
          </p:cNvPr>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37619503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6471B-0B15-DEB7-A19D-B2D997F4FA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281F90-80F2-8D1D-D790-653FFB58E83B}"/>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B55EABFE-B657-71FC-293B-FD92FA9B63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C69E1C-B764-CF4F-ED3E-5BC2B699D9BE}"/>
              </a:ext>
            </a:extLst>
          </p:cNvPr>
          <p:cNvSpPr>
            <a:spLocks noGrp="1"/>
          </p:cNvSpPr>
          <p:nvPr>
            <p:ph type="sldNum" sz="quarter" idx="10"/>
          </p:nvPr>
        </p:nvSpPr>
        <p:spPr/>
        <p:txBody>
          <a:bodyPr/>
          <a:lstStyle/>
          <a:p>
            <a:fld id="{51A31DDB-E88A-4E9D-8712-B935EA0B198C}" type="slidenum">
              <a:rPr lang="en-US" smtClean="0"/>
              <a:t>11</a:t>
            </a:fld>
            <a:endParaRPr lang="en-US" dirty="0"/>
          </a:p>
        </p:txBody>
      </p:sp>
      <p:sp>
        <p:nvSpPr>
          <p:cNvPr id="5" name="Date Placeholder 4">
            <a:extLst>
              <a:ext uri="{FF2B5EF4-FFF2-40B4-BE49-F238E27FC236}">
                <a16:creationId xmlns:a16="http://schemas.microsoft.com/office/drawing/2014/main" id="{AB027F93-26B6-AA35-309B-662D79776F25}"/>
              </a:ext>
            </a:extLst>
          </p:cNvPr>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25359562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12</a:t>
            </a:fld>
            <a:endParaRPr lang="en-US" dirty="0"/>
          </a:p>
        </p:txBody>
      </p:sp>
      <p:sp>
        <p:nvSpPr>
          <p:cNvPr id="6" name="Date Placeholder 5"/>
          <p:cNvSpPr>
            <a:spLocks noGrp="1"/>
          </p:cNvSpPr>
          <p:nvPr>
            <p:ph type="dt" idx="11"/>
          </p:nvPr>
        </p:nvSpPr>
        <p:spPr/>
        <p:txBody>
          <a:bodyPr/>
          <a:lstStyle/>
          <a:p>
            <a:r>
              <a:rPr lang="en-US"/>
              <a:t>AIFTP, Siliguri                                                       July 22, 2023</a:t>
            </a:r>
            <a:endParaRPr lang="en-US" dirty="0"/>
          </a:p>
        </p:txBody>
      </p:sp>
    </p:spTree>
    <p:extLst>
      <p:ext uri="{BB962C8B-B14F-4D97-AF65-F5344CB8AC3E}">
        <p14:creationId xmlns:p14="http://schemas.microsoft.com/office/powerpoint/2010/main" val="5600075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B16AF-67E1-8C88-524B-48969C53EA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8680B5-EEC5-58E5-DB3B-E6160B0CF3EC}"/>
              </a:ext>
            </a:extLst>
          </p:cNvPr>
          <p:cNvSpPr>
            <a:spLocks noGrp="1" noRot="1" noChangeAspect="1"/>
          </p:cNvSpPr>
          <p:nvPr>
            <p:ph type="sldImg"/>
          </p:nvPr>
        </p:nvSpPr>
        <p:spPr>
          <a:xfrm>
            <a:off x="90488" y="744538"/>
            <a:ext cx="6616700" cy="3722687"/>
          </a:xfrm>
        </p:spPr>
      </p:sp>
      <p:sp>
        <p:nvSpPr>
          <p:cNvPr id="3" name="Notes Placeholder 2">
            <a:extLst>
              <a:ext uri="{FF2B5EF4-FFF2-40B4-BE49-F238E27FC236}">
                <a16:creationId xmlns:a16="http://schemas.microsoft.com/office/drawing/2014/main" id="{0848752D-427E-EED8-765B-44ABC00108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3D10D4-A071-D323-FC61-BFD5D97920C5}"/>
              </a:ext>
            </a:extLst>
          </p:cNvPr>
          <p:cNvSpPr>
            <a:spLocks noGrp="1"/>
          </p:cNvSpPr>
          <p:nvPr>
            <p:ph type="sldNum" sz="quarter" idx="10"/>
          </p:nvPr>
        </p:nvSpPr>
        <p:spPr/>
        <p:txBody>
          <a:bodyPr/>
          <a:lstStyle/>
          <a:p>
            <a:fld id="{51A31DDB-E88A-4E9D-8712-B935EA0B198C}" type="slidenum">
              <a:rPr lang="en-US" smtClean="0"/>
              <a:t>13</a:t>
            </a:fld>
            <a:endParaRPr lang="en-US" dirty="0"/>
          </a:p>
        </p:txBody>
      </p:sp>
      <p:sp>
        <p:nvSpPr>
          <p:cNvPr id="6" name="Date Placeholder 5">
            <a:extLst>
              <a:ext uri="{FF2B5EF4-FFF2-40B4-BE49-F238E27FC236}">
                <a16:creationId xmlns:a16="http://schemas.microsoft.com/office/drawing/2014/main" id="{ED920445-743E-B7A5-4486-DE60EAB65A39}"/>
              </a:ext>
            </a:extLst>
          </p:cNvPr>
          <p:cNvSpPr>
            <a:spLocks noGrp="1"/>
          </p:cNvSpPr>
          <p:nvPr>
            <p:ph type="dt" idx="11"/>
          </p:nvPr>
        </p:nvSpPr>
        <p:spPr/>
        <p:txBody>
          <a:bodyPr/>
          <a:lstStyle/>
          <a:p>
            <a:r>
              <a:rPr lang="en-US"/>
              <a:t>AIFTP, Siliguri                                                       July 22, 2023</a:t>
            </a:r>
            <a:endParaRPr lang="en-US" dirty="0"/>
          </a:p>
        </p:txBody>
      </p:sp>
    </p:spTree>
    <p:extLst>
      <p:ext uri="{BB962C8B-B14F-4D97-AF65-F5344CB8AC3E}">
        <p14:creationId xmlns:p14="http://schemas.microsoft.com/office/powerpoint/2010/main" val="34753574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14</a:t>
            </a:fld>
            <a:endParaRPr lang="en-US" dirty="0"/>
          </a:p>
        </p:txBody>
      </p:sp>
      <p:sp>
        <p:nvSpPr>
          <p:cNvPr id="6" name="Date Placeholder 5"/>
          <p:cNvSpPr>
            <a:spLocks noGrp="1"/>
          </p:cNvSpPr>
          <p:nvPr>
            <p:ph type="dt" idx="11"/>
          </p:nvPr>
        </p:nvSpPr>
        <p:spPr/>
        <p:txBody>
          <a:bodyPr/>
          <a:lstStyle/>
          <a:p>
            <a:r>
              <a:rPr lang="en-US"/>
              <a:t>AIFTP, Siliguri                                                       July 22, 2023</a:t>
            </a:r>
            <a:endParaRPr lang="en-US" dirty="0"/>
          </a:p>
        </p:txBody>
      </p:sp>
    </p:spTree>
    <p:extLst>
      <p:ext uri="{BB962C8B-B14F-4D97-AF65-F5344CB8AC3E}">
        <p14:creationId xmlns:p14="http://schemas.microsoft.com/office/powerpoint/2010/main" val="17593878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9A4FA-CAC5-5730-3ABE-6CA4E9487D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EE49A3-F886-EA3C-3ED2-75DF736B6DF9}"/>
              </a:ext>
            </a:extLst>
          </p:cNvPr>
          <p:cNvSpPr>
            <a:spLocks noGrp="1" noRot="1" noChangeAspect="1"/>
          </p:cNvSpPr>
          <p:nvPr>
            <p:ph type="sldImg"/>
          </p:nvPr>
        </p:nvSpPr>
        <p:spPr>
          <a:xfrm>
            <a:off x="90488" y="744538"/>
            <a:ext cx="6616700" cy="3722687"/>
          </a:xfrm>
        </p:spPr>
      </p:sp>
      <p:sp>
        <p:nvSpPr>
          <p:cNvPr id="3" name="Notes Placeholder 2">
            <a:extLst>
              <a:ext uri="{FF2B5EF4-FFF2-40B4-BE49-F238E27FC236}">
                <a16:creationId xmlns:a16="http://schemas.microsoft.com/office/drawing/2014/main" id="{5889D1BB-E0B4-8D7D-D1DA-A596452C6BC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6F1DD7-F5DC-821E-8B98-F6880E59B690}"/>
              </a:ext>
            </a:extLst>
          </p:cNvPr>
          <p:cNvSpPr>
            <a:spLocks noGrp="1"/>
          </p:cNvSpPr>
          <p:nvPr>
            <p:ph type="sldNum" sz="quarter" idx="10"/>
          </p:nvPr>
        </p:nvSpPr>
        <p:spPr/>
        <p:txBody>
          <a:bodyPr/>
          <a:lstStyle/>
          <a:p>
            <a:fld id="{51A31DDB-E88A-4E9D-8712-B935EA0B198C}" type="slidenum">
              <a:rPr lang="en-US" smtClean="0"/>
              <a:t>15</a:t>
            </a:fld>
            <a:endParaRPr lang="en-US" dirty="0"/>
          </a:p>
        </p:txBody>
      </p:sp>
      <p:sp>
        <p:nvSpPr>
          <p:cNvPr id="6" name="Date Placeholder 5">
            <a:extLst>
              <a:ext uri="{FF2B5EF4-FFF2-40B4-BE49-F238E27FC236}">
                <a16:creationId xmlns:a16="http://schemas.microsoft.com/office/drawing/2014/main" id="{30194BAE-1079-918E-AD10-AAA8728CB586}"/>
              </a:ext>
            </a:extLst>
          </p:cNvPr>
          <p:cNvSpPr>
            <a:spLocks noGrp="1"/>
          </p:cNvSpPr>
          <p:nvPr>
            <p:ph type="dt" idx="11"/>
          </p:nvPr>
        </p:nvSpPr>
        <p:spPr/>
        <p:txBody>
          <a:bodyPr/>
          <a:lstStyle/>
          <a:p>
            <a:r>
              <a:rPr lang="en-US"/>
              <a:t>AIFTP, Siliguri                                                       July 22, 2023</a:t>
            </a:r>
            <a:endParaRPr lang="en-US" dirty="0"/>
          </a:p>
        </p:txBody>
      </p:sp>
    </p:spTree>
    <p:extLst>
      <p:ext uri="{BB962C8B-B14F-4D97-AF65-F5344CB8AC3E}">
        <p14:creationId xmlns:p14="http://schemas.microsoft.com/office/powerpoint/2010/main" val="11858813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71577-7F95-CC15-0B1A-0D2E1C90EA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DF6805-14AB-7C58-B261-5013A2174637}"/>
              </a:ext>
            </a:extLst>
          </p:cNvPr>
          <p:cNvSpPr>
            <a:spLocks noGrp="1" noRot="1" noChangeAspect="1"/>
          </p:cNvSpPr>
          <p:nvPr>
            <p:ph type="sldImg"/>
          </p:nvPr>
        </p:nvSpPr>
        <p:spPr>
          <a:xfrm>
            <a:off x="90488" y="744538"/>
            <a:ext cx="6616700" cy="3722687"/>
          </a:xfrm>
        </p:spPr>
      </p:sp>
      <p:sp>
        <p:nvSpPr>
          <p:cNvPr id="3" name="Notes Placeholder 2">
            <a:extLst>
              <a:ext uri="{FF2B5EF4-FFF2-40B4-BE49-F238E27FC236}">
                <a16:creationId xmlns:a16="http://schemas.microsoft.com/office/drawing/2014/main" id="{3C3D5B0D-0E03-B759-A5A7-A846A92E30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CCB0B0-E6ED-F433-E950-4604781840EF}"/>
              </a:ext>
            </a:extLst>
          </p:cNvPr>
          <p:cNvSpPr>
            <a:spLocks noGrp="1"/>
          </p:cNvSpPr>
          <p:nvPr>
            <p:ph type="sldNum" sz="quarter" idx="10"/>
          </p:nvPr>
        </p:nvSpPr>
        <p:spPr/>
        <p:txBody>
          <a:bodyPr/>
          <a:lstStyle/>
          <a:p>
            <a:fld id="{51A31DDB-E88A-4E9D-8712-B935EA0B198C}" type="slidenum">
              <a:rPr lang="en-US" smtClean="0"/>
              <a:t>16</a:t>
            </a:fld>
            <a:endParaRPr lang="en-US" dirty="0"/>
          </a:p>
        </p:txBody>
      </p:sp>
      <p:sp>
        <p:nvSpPr>
          <p:cNvPr id="6" name="Date Placeholder 5">
            <a:extLst>
              <a:ext uri="{FF2B5EF4-FFF2-40B4-BE49-F238E27FC236}">
                <a16:creationId xmlns:a16="http://schemas.microsoft.com/office/drawing/2014/main" id="{35024309-0225-55D5-49BA-1DC18A9A616E}"/>
              </a:ext>
            </a:extLst>
          </p:cNvPr>
          <p:cNvSpPr>
            <a:spLocks noGrp="1"/>
          </p:cNvSpPr>
          <p:nvPr>
            <p:ph type="dt" idx="11"/>
          </p:nvPr>
        </p:nvSpPr>
        <p:spPr/>
        <p:txBody>
          <a:bodyPr/>
          <a:lstStyle/>
          <a:p>
            <a:r>
              <a:rPr lang="en-US"/>
              <a:t>AIFTP, Siliguri                                                       July 22, 2023</a:t>
            </a:r>
            <a:endParaRPr lang="en-US" dirty="0"/>
          </a:p>
        </p:txBody>
      </p:sp>
    </p:spTree>
    <p:extLst>
      <p:ext uri="{BB962C8B-B14F-4D97-AF65-F5344CB8AC3E}">
        <p14:creationId xmlns:p14="http://schemas.microsoft.com/office/powerpoint/2010/main" val="23555393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17</a:t>
            </a:fld>
            <a:endParaRPr lang="en-US" dirty="0"/>
          </a:p>
        </p:txBody>
      </p:sp>
      <p:sp>
        <p:nvSpPr>
          <p:cNvPr id="6" name="Date Placeholder 5"/>
          <p:cNvSpPr>
            <a:spLocks noGrp="1"/>
          </p:cNvSpPr>
          <p:nvPr>
            <p:ph type="dt" idx="11"/>
          </p:nvPr>
        </p:nvSpPr>
        <p:spPr/>
        <p:txBody>
          <a:bodyPr/>
          <a:lstStyle/>
          <a:p>
            <a:r>
              <a:rPr lang="en-US"/>
              <a:t>AIFTP, Siliguri                                                       July 22, 2023</a:t>
            </a:r>
            <a:endParaRPr lang="en-US" dirty="0"/>
          </a:p>
        </p:txBody>
      </p:sp>
    </p:spTree>
    <p:extLst>
      <p:ext uri="{BB962C8B-B14F-4D97-AF65-F5344CB8AC3E}">
        <p14:creationId xmlns:p14="http://schemas.microsoft.com/office/powerpoint/2010/main" val="39746297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18</a:t>
            </a:fld>
            <a:endParaRPr lang="en-US" dirty="0"/>
          </a:p>
        </p:txBody>
      </p:sp>
      <p:sp>
        <p:nvSpPr>
          <p:cNvPr id="6" name="Date Placeholder 5"/>
          <p:cNvSpPr>
            <a:spLocks noGrp="1"/>
          </p:cNvSpPr>
          <p:nvPr>
            <p:ph type="dt" idx="11"/>
          </p:nvPr>
        </p:nvSpPr>
        <p:spPr/>
        <p:txBody>
          <a:bodyPr/>
          <a:lstStyle/>
          <a:p>
            <a:r>
              <a:rPr lang="en-US"/>
              <a:t>AIFTP, Siliguri                                                       July 22, 2023</a:t>
            </a:r>
            <a:endParaRPr lang="en-US" dirty="0"/>
          </a:p>
        </p:txBody>
      </p:sp>
    </p:spTree>
    <p:extLst>
      <p:ext uri="{BB962C8B-B14F-4D97-AF65-F5344CB8AC3E}">
        <p14:creationId xmlns:p14="http://schemas.microsoft.com/office/powerpoint/2010/main" val="21175830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19</a:t>
            </a:fld>
            <a:endParaRPr lang="en-US" dirty="0"/>
          </a:p>
        </p:txBody>
      </p:sp>
      <p:sp>
        <p:nvSpPr>
          <p:cNvPr id="6" name="Date Placeholder 5"/>
          <p:cNvSpPr>
            <a:spLocks noGrp="1"/>
          </p:cNvSpPr>
          <p:nvPr>
            <p:ph type="dt" idx="11"/>
          </p:nvPr>
        </p:nvSpPr>
        <p:spPr/>
        <p:txBody>
          <a:bodyPr/>
          <a:lstStyle/>
          <a:p>
            <a:r>
              <a:rPr lang="en-US"/>
              <a:t>AIFTP, Siliguri                                                       July 22, 2023</a:t>
            </a:r>
            <a:endParaRPr lang="en-US" dirty="0"/>
          </a:p>
        </p:txBody>
      </p:sp>
    </p:spTree>
    <p:extLst>
      <p:ext uri="{BB962C8B-B14F-4D97-AF65-F5344CB8AC3E}">
        <p14:creationId xmlns:p14="http://schemas.microsoft.com/office/powerpoint/2010/main" val="2062234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68202A-77E6-E958-DA17-FC39942157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506046-33ED-4BBE-B71D-AF3E2602C11C}"/>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76ECF11A-0705-9728-B8DE-B19CFEA3CE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DAACAE-913F-994E-B328-2BDB0E758FB3}"/>
              </a:ext>
            </a:extLst>
          </p:cNvPr>
          <p:cNvSpPr>
            <a:spLocks noGrp="1"/>
          </p:cNvSpPr>
          <p:nvPr>
            <p:ph type="sldNum" sz="quarter" idx="10"/>
          </p:nvPr>
        </p:nvSpPr>
        <p:spPr/>
        <p:txBody>
          <a:bodyPr/>
          <a:lstStyle/>
          <a:p>
            <a:fld id="{51A31DDB-E88A-4E9D-8712-B935EA0B198C}" type="slidenum">
              <a:rPr lang="en-US" smtClean="0"/>
              <a:t>2</a:t>
            </a:fld>
            <a:endParaRPr lang="en-US" dirty="0"/>
          </a:p>
        </p:txBody>
      </p:sp>
      <p:sp>
        <p:nvSpPr>
          <p:cNvPr id="5" name="Date Placeholder 4">
            <a:extLst>
              <a:ext uri="{FF2B5EF4-FFF2-40B4-BE49-F238E27FC236}">
                <a16:creationId xmlns:a16="http://schemas.microsoft.com/office/drawing/2014/main" id="{2E20F0D8-8F64-783A-FA16-A0CDA7E7C5ED}"/>
              </a:ext>
            </a:extLst>
          </p:cNvPr>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36951565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20</a:t>
            </a:fld>
            <a:endParaRPr lang="en-US" dirty="0"/>
          </a:p>
        </p:txBody>
      </p:sp>
      <p:sp>
        <p:nvSpPr>
          <p:cNvPr id="6" name="Date Placeholder 5"/>
          <p:cNvSpPr>
            <a:spLocks noGrp="1"/>
          </p:cNvSpPr>
          <p:nvPr>
            <p:ph type="dt" idx="11"/>
          </p:nvPr>
        </p:nvSpPr>
        <p:spPr/>
        <p:txBody>
          <a:bodyPr/>
          <a:lstStyle/>
          <a:p>
            <a:r>
              <a:rPr lang="en-US"/>
              <a:t>AIFTP, Siliguri                                                       July 22, 2023</a:t>
            </a:r>
            <a:endParaRPr lang="en-US" dirty="0"/>
          </a:p>
        </p:txBody>
      </p:sp>
    </p:spTree>
    <p:extLst>
      <p:ext uri="{BB962C8B-B14F-4D97-AF65-F5344CB8AC3E}">
        <p14:creationId xmlns:p14="http://schemas.microsoft.com/office/powerpoint/2010/main" val="1184093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21</a:t>
            </a:fld>
            <a:endParaRPr lang="en-US" dirty="0"/>
          </a:p>
        </p:txBody>
      </p:sp>
      <p:sp>
        <p:nvSpPr>
          <p:cNvPr id="6" name="Date Placeholder 5"/>
          <p:cNvSpPr>
            <a:spLocks noGrp="1"/>
          </p:cNvSpPr>
          <p:nvPr>
            <p:ph type="dt" idx="11"/>
          </p:nvPr>
        </p:nvSpPr>
        <p:spPr/>
        <p:txBody>
          <a:bodyPr/>
          <a:lstStyle/>
          <a:p>
            <a:r>
              <a:rPr lang="en-US"/>
              <a:t>AIFTP, Siliguri                                                       July 22, 2023</a:t>
            </a:r>
            <a:endParaRPr lang="en-US" dirty="0"/>
          </a:p>
        </p:txBody>
      </p:sp>
    </p:spTree>
    <p:extLst>
      <p:ext uri="{BB962C8B-B14F-4D97-AF65-F5344CB8AC3E}">
        <p14:creationId xmlns:p14="http://schemas.microsoft.com/office/powerpoint/2010/main" val="19488940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22</a:t>
            </a:fld>
            <a:endParaRPr lang="en-US" dirty="0"/>
          </a:p>
        </p:txBody>
      </p:sp>
      <p:sp>
        <p:nvSpPr>
          <p:cNvPr id="6" name="Date Placeholder 5"/>
          <p:cNvSpPr>
            <a:spLocks noGrp="1"/>
          </p:cNvSpPr>
          <p:nvPr>
            <p:ph type="dt" idx="11"/>
          </p:nvPr>
        </p:nvSpPr>
        <p:spPr/>
        <p:txBody>
          <a:bodyPr/>
          <a:lstStyle/>
          <a:p>
            <a:r>
              <a:rPr lang="en-US"/>
              <a:t>AIFTP, Siliguri                                                       July 22, 2023</a:t>
            </a:r>
            <a:endParaRPr lang="en-US" dirty="0"/>
          </a:p>
        </p:txBody>
      </p:sp>
    </p:spTree>
    <p:extLst>
      <p:ext uri="{BB962C8B-B14F-4D97-AF65-F5344CB8AC3E}">
        <p14:creationId xmlns:p14="http://schemas.microsoft.com/office/powerpoint/2010/main" val="22768288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6538" y="795338"/>
            <a:ext cx="7064376" cy="3975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23</a:t>
            </a:fld>
            <a:endParaRPr lang="en-US" dirty="0"/>
          </a:p>
        </p:txBody>
      </p:sp>
      <p:sp>
        <p:nvSpPr>
          <p:cNvPr id="6" name="Date Placeholder 5"/>
          <p:cNvSpPr>
            <a:spLocks noGrp="1"/>
          </p:cNvSpPr>
          <p:nvPr>
            <p:ph type="dt" idx="11"/>
          </p:nvPr>
        </p:nvSpPr>
        <p:spPr/>
        <p:txBody>
          <a:bodyPr/>
          <a:lstStyle/>
          <a:p>
            <a:r>
              <a:rPr lang="en-US"/>
              <a:t>AIFTP, Siliguri                                                       July 22, 2023</a:t>
            </a:r>
            <a:endParaRPr lang="en-US" dirty="0"/>
          </a:p>
        </p:txBody>
      </p:sp>
    </p:spTree>
    <p:extLst>
      <p:ext uri="{BB962C8B-B14F-4D97-AF65-F5344CB8AC3E}">
        <p14:creationId xmlns:p14="http://schemas.microsoft.com/office/powerpoint/2010/main" val="40536495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24</a:t>
            </a:fld>
            <a:endParaRPr lang="en-US" dirty="0"/>
          </a:p>
        </p:txBody>
      </p:sp>
      <p:sp>
        <p:nvSpPr>
          <p:cNvPr id="6" name="Date Placeholder 5"/>
          <p:cNvSpPr>
            <a:spLocks noGrp="1"/>
          </p:cNvSpPr>
          <p:nvPr>
            <p:ph type="dt" idx="11"/>
          </p:nvPr>
        </p:nvSpPr>
        <p:spPr/>
        <p:txBody>
          <a:bodyPr/>
          <a:lstStyle/>
          <a:p>
            <a:r>
              <a:rPr lang="en-US"/>
              <a:t>AIFTP, Siliguri                                                       July 22, 2023</a:t>
            </a:r>
            <a:endParaRPr lang="en-US" dirty="0"/>
          </a:p>
        </p:txBody>
      </p:sp>
    </p:spTree>
    <p:extLst>
      <p:ext uri="{BB962C8B-B14F-4D97-AF65-F5344CB8AC3E}">
        <p14:creationId xmlns:p14="http://schemas.microsoft.com/office/powerpoint/2010/main" val="28499349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6538" y="795338"/>
            <a:ext cx="7064376" cy="3975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25</a:t>
            </a:fld>
            <a:endParaRPr lang="en-US" dirty="0"/>
          </a:p>
        </p:txBody>
      </p:sp>
      <p:sp>
        <p:nvSpPr>
          <p:cNvPr id="6" name="Date Placeholder 5"/>
          <p:cNvSpPr>
            <a:spLocks noGrp="1"/>
          </p:cNvSpPr>
          <p:nvPr>
            <p:ph type="dt" idx="11"/>
          </p:nvPr>
        </p:nvSpPr>
        <p:spPr/>
        <p:txBody>
          <a:bodyPr/>
          <a:lstStyle/>
          <a:p>
            <a:r>
              <a:rPr lang="en-US"/>
              <a:t>AIFTP, Siliguri                                                       July 22, 2023</a:t>
            </a:r>
            <a:endParaRPr lang="en-US" dirty="0"/>
          </a:p>
        </p:txBody>
      </p:sp>
    </p:spTree>
    <p:extLst>
      <p:ext uri="{BB962C8B-B14F-4D97-AF65-F5344CB8AC3E}">
        <p14:creationId xmlns:p14="http://schemas.microsoft.com/office/powerpoint/2010/main" val="28526333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6538" y="795338"/>
            <a:ext cx="7064376" cy="3975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26</a:t>
            </a:fld>
            <a:endParaRPr lang="en-US" dirty="0"/>
          </a:p>
        </p:txBody>
      </p:sp>
      <p:sp>
        <p:nvSpPr>
          <p:cNvPr id="6" name="Date Placeholder 5"/>
          <p:cNvSpPr>
            <a:spLocks noGrp="1"/>
          </p:cNvSpPr>
          <p:nvPr>
            <p:ph type="dt" idx="11"/>
          </p:nvPr>
        </p:nvSpPr>
        <p:spPr/>
        <p:txBody>
          <a:bodyPr/>
          <a:lstStyle/>
          <a:p>
            <a:r>
              <a:rPr lang="en-US"/>
              <a:t>AIFTP, Siliguri                                                       July 22, 2023</a:t>
            </a:r>
            <a:endParaRPr lang="en-US" dirty="0"/>
          </a:p>
        </p:txBody>
      </p:sp>
    </p:spTree>
    <p:extLst>
      <p:ext uri="{BB962C8B-B14F-4D97-AF65-F5344CB8AC3E}">
        <p14:creationId xmlns:p14="http://schemas.microsoft.com/office/powerpoint/2010/main" val="26539216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27</a:t>
            </a:fld>
            <a:endParaRPr lang="en-US" dirty="0"/>
          </a:p>
        </p:txBody>
      </p:sp>
      <p:sp>
        <p:nvSpPr>
          <p:cNvPr id="6" name="Date Placeholder 5"/>
          <p:cNvSpPr>
            <a:spLocks noGrp="1"/>
          </p:cNvSpPr>
          <p:nvPr>
            <p:ph type="dt" idx="11"/>
          </p:nvPr>
        </p:nvSpPr>
        <p:spPr/>
        <p:txBody>
          <a:bodyPr/>
          <a:lstStyle/>
          <a:p>
            <a:r>
              <a:rPr lang="en-US"/>
              <a:t>AIFTP, Siliguri                                                       July 22, 2023</a:t>
            </a:r>
            <a:endParaRPr lang="en-US" dirty="0"/>
          </a:p>
        </p:txBody>
      </p:sp>
    </p:spTree>
    <p:extLst>
      <p:ext uri="{BB962C8B-B14F-4D97-AF65-F5344CB8AC3E}">
        <p14:creationId xmlns:p14="http://schemas.microsoft.com/office/powerpoint/2010/main" val="33029419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7E312-5692-A917-A3B6-1AC2C0AA94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0BE62F-B85B-E6F3-DAB2-32397445F0CB}"/>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2A9A54D8-B294-5C9E-7751-56600E8C8C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58530F-33AA-D05E-6174-005ED32548DC}"/>
              </a:ext>
            </a:extLst>
          </p:cNvPr>
          <p:cNvSpPr>
            <a:spLocks noGrp="1"/>
          </p:cNvSpPr>
          <p:nvPr>
            <p:ph type="sldNum" sz="quarter" idx="10"/>
          </p:nvPr>
        </p:nvSpPr>
        <p:spPr/>
        <p:txBody>
          <a:bodyPr/>
          <a:lstStyle/>
          <a:p>
            <a:fld id="{51A31DDB-E88A-4E9D-8712-B935EA0B198C}" type="slidenum">
              <a:rPr lang="en-US" smtClean="0"/>
              <a:t>28</a:t>
            </a:fld>
            <a:endParaRPr lang="en-US" dirty="0"/>
          </a:p>
        </p:txBody>
      </p:sp>
      <p:sp>
        <p:nvSpPr>
          <p:cNvPr id="5" name="Date Placeholder 4">
            <a:extLst>
              <a:ext uri="{FF2B5EF4-FFF2-40B4-BE49-F238E27FC236}">
                <a16:creationId xmlns:a16="http://schemas.microsoft.com/office/drawing/2014/main" id="{AE279868-CCA2-B465-EA91-1954728D3EDE}"/>
              </a:ext>
            </a:extLst>
          </p:cNvPr>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42231121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29</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3556783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C180EE-E77E-A133-45BF-811792B338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EA73D1-2EA3-E257-450F-E60124C2D760}"/>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B7F86160-1F6E-B0DF-6373-820191CBB1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851CB9-B0D1-0222-35A2-ED506983741F}"/>
              </a:ext>
            </a:extLst>
          </p:cNvPr>
          <p:cNvSpPr>
            <a:spLocks noGrp="1"/>
          </p:cNvSpPr>
          <p:nvPr>
            <p:ph type="sldNum" sz="quarter" idx="10"/>
          </p:nvPr>
        </p:nvSpPr>
        <p:spPr/>
        <p:txBody>
          <a:bodyPr/>
          <a:lstStyle/>
          <a:p>
            <a:fld id="{51A31DDB-E88A-4E9D-8712-B935EA0B198C}" type="slidenum">
              <a:rPr lang="en-US" smtClean="0"/>
              <a:t>3</a:t>
            </a:fld>
            <a:endParaRPr lang="en-US" dirty="0"/>
          </a:p>
        </p:txBody>
      </p:sp>
      <p:sp>
        <p:nvSpPr>
          <p:cNvPr id="5" name="Date Placeholder 4">
            <a:extLst>
              <a:ext uri="{FF2B5EF4-FFF2-40B4-BE49-F238E27FC236}">
                <a16:creationId xmlns:a16="http://schemas.microsoft.com/office/drawing/2014/main" id="{95BF2439-0670-1E39-69E6-582B397040F2}"/>
              </a:ext>
            </a:extLst>
          </p:cNvPr>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130417177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30</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11704886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31</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118711231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32</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253442026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33</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133384170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34</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68069181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35</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237546660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36</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307067021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37</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144268813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38</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1974482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39</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14139764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1DFA5-E666-C26E-3A97-EE3ED964ED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ACAF18-F28C-D580-734B-80209BEEAD88}"/>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C76A8AD3-56FF-4DBD-E9EA-0E70DCEE78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67992A-BDE1-02A5-DE90-3EB04F345572}"/>
              </a:ext>
            </a:extLst>
          </p:cNvPr>
          <p:cNvSpPr>
            <a:spLocks noGrp="1"/>
          </p:cNvSpPr>
          <p:nvPr>
            <p:ph type="sldNum" sz="quarter" idx="10"/>
          </p:nvPr>
        </p:nvSpPr>
        <p:spPr/>
        <p:txBody>
          <a:bodyPr/>
          <a:lstStyle/>
          <a:p>
            <a:fld id="{51A31DDB-E88A-4E9D-8712-B935EA0B198C}" type="slidenum">
              <a:rPr lang="en-US" smtClean="0"/>
              <a:t>4</a:t>
            </a:fld>
            <a:endParaRPr lang="en-US" dirty="0"/>
          </a:p>
        </p:txBody>
      </p:sp>
      <p:sp>
        <p:nvSpPr>
          <p:cNvPr id="5" name="Date Placeholder 4">
            <a:extLst>
              <a:ext uri="{FF2B5EF4-FFF2-40B4-BE49-F238E27FC236}">
                <a16:creationId xmlns:a16="http://schemas.microsoft.com/office/drawing/2014/main" id="{6B7B5B81-4020-197B-ADFA-25B788BA4F29}"/>
              </a:ext>
            </a:extLst>
          </p:cNvPr>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367640354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40</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40587725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41</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378041081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42</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329334358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43</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141019431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44</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344744253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45</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9199815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7D805D-6D39-8A6F-0BB4-50B628C5E2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6DA8E5-EE70-4D97-7334-5512C206EEA1}"/>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384586AA-05E9-1F15-C890-42B68B15F6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7F1603-4C3E-A341-F11A-8D6B5A7CCFA9}"/>
              </a:ext>
            </a:extLst>
          </p:cNvPr>
          <p:cNvSpPr>
            <a:spLocks noGrp="1"/>
          </p:cNvSpPr>
          <p:nvPr>
            <p:ph type="sldNum" sz="quarter" idx="10"/>
          </p:nvPr>
        </p:nvSpPr>
        <p:spPr/>
        <p:txBody>
          <a:bodyPr/>
          <a:lstStyle/>
          <a:p>
            <a:fld id="{51A31DDB-E88A-4E9D-8712-B935EA0B198C}" type="slidenum">
              <a:rPr lang="en-US" smtClean="0"/>
              <a:t>46</a:t>
            </a:fld>
            <a:endParaRPr lang="en-US" dirty="0"/>
          </a:p>
        </p:txBody>
      </p:sp>
      <p:sp>
        <p:nvSpPr>
          <p:cNvPr id="5" name="Date Placeholder 4">
            <a:extLst>
              <a:ext uri="{FF2B5EF4-FFF2-40B4-BE49-F238E27FC236}">
                <a16:creationId xmlns:a16="http://schemas.microsoft.com/office/drawing/2014/main" id="{508E96FE-175D-1423-E71E-A6B3701D357E}"/>
              </a:ext>
            </a:extLst>
          </p:cNvPr>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12591225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47</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265232871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48</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267875682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49</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9721065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8F39E-B55D-2BEE-153B-E5175EDCE1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3C84B4-A21D-EED0-AE74-1628BB0D78D3}"/>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A37F2760-0C93-EC78-2730-5D24E14DDA6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67278C0-595A-59D2-F682-21688CA670A2}"/>
              </a:ext>
            </a:extLst>
          </p:cNvPr>
          <p:cNvSpPr>
            <a:spLocks noGrp="1"/>
          </p:cNvSpPr>
          <p:nvPr>
            <p:ph type="sldNum" sz="quarter" idx="10"/>
          </p:nvPr>
        </p:nvSpPr>
        <p:spPr/>
        <p:txBody>
          <a:bodyPr/>
          <a:lstStyle/>
          <a:p>
            <a:fld id="{51A31DDB-E88A-4E9D-8712-B935EA0B198C}" type="slidenum">
              <a:rPr lang="en-US" smtClean="0"/>
              <a:t>5</a:t>
            </a:fld>
            <a:endParaRPr lang="en-US" dirty="0"/>
          </a:p>
        </p:txBody>
      </p:sp>
      <p:sp>
        <p:nvSpPr>
          <p:cNvPr id="5" name="Date Placeholder 4">
            <a:extLst>
              <a:ext uri="{FF2B5EF4-FFF2-40B4-BE49-F238E27FC236}">
                <a16:creationId xmlns:a16="http://schemas.microsoft.com/office/drawing/2014/main" id="{FF75EC22-BC69-3197-CC36-6DB404469159}"/>
              </a:ext>
            </a:extLst>
          </p:cNvPr>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108241443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50</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47021885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51</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224896460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52</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111884753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53</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313014211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54</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229884208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55</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123852881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56</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153913254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57</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390918110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58</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191123182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59</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41299276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E377CC-218D-443A-3155-64D401E87E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988095-183C-CD8B-BDE1-075CE197D3FA}"/>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DB9A6216-53AC-F4C7-9E34-7F7B70C8F2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90059B-B276-6A5D-C430-A46186C5DCD3}"/>
              </a:ext>
            </a:extLst>
          </p:cNvPr>
          <p:cNvSpPr>
            <a:spLocks noGrp="1"/>
          </p:cNvSpPr>
          <p:nvPr>
            <p:ph type="sldNum" sz="quarter" idx="10"/>
          </p:nvPr>
        </p:nvSpPr>
        <p:spPr/>
        <p:txBody>
          <a:bodyPr/>
          <a:lstStyle/>
          <a:p>
            <a:fld id="{51A31DDB-E88A-4E9D-8712-B935EA0B198C}" type="slidenum">
              <a:rPr lang="en-US" smtClean="0"/>
              <a:t>6</a:t>
            </a:fld>
            <a:endParaRPr lang="en-US" dirty="0"/>
          </a:p>
        </p:txBody>
      </p:sp>
      <p:sp>
        <p:nvSpPr>
          <p:cNvPr id="5" name="Date Placeholder 4">
            <a:extLst>
              <a:ext uri="{FF2B5EF4-FFF2-40B4-BE49-F238E27FC236}">
                <a16:creationId xmlns:a16="http://schemas.microsoft.com/office/drawing/2014/main" id="{586B7228-26C1-CB44-0C2C-CDFA406DB648}"/>
              </a:ext>
            </a:extLst>
          </p:cNvPr>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370888106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31DDB-E88A-4E9D-8712-B935EA0B198C}" type="slidenum">
              <a:rPr lang="en-US" smtClean="0"/>
              <a:t>60</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26171460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9E96E-E212-3326-455D-AFF275443B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81EEC2-26AD-97EE-E08F-1684EE443D4D}"/>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34EA84D8-DF81-29D5-C20B-1916E11B3F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9C7191-784A-3F25-F284-AE6209410D92}"/>
              </a:ext>
            </a:extLst>
          </p:cNvPr>
          <p:cNvSpPr>
            <a:spLocks noGrp="1"/>
          </p:cNvSpPr>
          <p:nvPr>
            <p:ph type="sldNum" sz="quarter" idx="10"/>
          </p:nvPr>
        </p:nvSpPr>
        <p:spPr/>
        <p:txBody>
          <a:bodyPr/>
          <a:lstStyle/>
          <a:p>
            <a:fld id="{51A31DDB-E88A-4E9D-8712-B935EA0B198C}" type="slidenum">
              <a:rPr lang="en-US" smtClean="0"/>
              <a:t>7</a:t>
            </a:fld>
            <a:endParaRPr lang="en-US" dirty="0"/>
          </a:p>
        </p:txBody>
      </p:sp>
      <p:sp>
        <p:nvSpPr>
          <p:cNvPr id="5" name="Date Placeholder 4">
            <a:extLst>
              <a:ext uri="{FF2B5EF4-FFF2-40B4-BE49-F238E27FC236}">
                <a16:creationId xmlns:a16="http://schemas.microsoft.com/office/drawing/2014/main" id="{8EFF4900-45C2-5C83-6564-6EE0821F59E8}"/>
              </a:ext>
            </a:extLst>
          </p:cNvPr>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24227573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E132B5-C14C-FEA2-F2DC-FE65DD5AB0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C4886E-C761-585E-6FCA-3242167460B7}"/>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04F79724-3F65-4158-7409-EBF684AB22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0F42F0-F6AB-848A-EAD8-C36075FA96A0}"/>
              </a:ext>
            </a:extLst>
          </p:cNvPr>
          <p:cNvSpPr>
            <a:spLocks noGrp="1"/>
          </p:cNvSpPr>
          <p:nvPr>
            <p:ph type="sldNum" sz="quarter" idx="10"/>
          </p:nvPr>
        </p:nvSpPr>
        <p:spPr/>
        <p:txBody>
          <a:bodyPr/>
          <a:lstStyle/>
          <a:p>
            <a:fld id="{51A31DDB-E88A-4E9D-8712-B935EA0B198C}" type="slidenum">
              <a:rPr lang="en-US" smtClean="0"/>
              <a:t>8</a:t>
            </a:fld>
            <a:endParaRPr lang="en-US" dirty="0"/>
          </a:p>
        </p:txBody>
      </p:sp>
      <p:sp>
        <p:nvSpPr>
          <p:cNvPr id="5" name="Date Placeholder 4">
            <a:extLst>
              <a:ext uri="{FF2B5EF4-FFF2-40B4-BE49-F238E27FC236}">
                <a16:creationId xmlns:a16="http://schemas.microsoft.com/office/drawing/2014/main" id="{139E063B-2E51-4C82-0551-F6DB85D38FCD}"/>
              </a:ext>
            </a:extLst>
          </p:cNvPr>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6201651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3D589-0ED4-6434-4A83-696F1CC2A9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7AF845-FF11-5DF0-DEEA-0C9C929F9F2B}"/>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F0D6A88A-0AE1-A1AF-6EE2-EC1393A471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89D0E2-2866-1C54-4693-792A3A669255}"/>
              </a:ext>
            </a:extLst>
          </p:cNvPr>
          <p:cNvSpPr>
            <a:spLocks noGrp="1"/>
          </p:cNvSpPr>
          <p:nvPr>
            <p:ph type="sldNum" sz="quarter" idx="10"/>
          </p:nvPr>
        </p:nvSpPr>
        <p:spPr/>
        <p:txBody>
          <a:bodyPr/>
          <a:lstStyle/>
          <a:p>
            <a:fld id="{51A31DDB-E88A-4E9D-8712-B935EA0B198C}" type="slidenum">
              <a:rPr lang="en-US" smtClean="0"/>
              <a:t>9</a:t>
            </a:fld>
            <a:endParaRPr lang="en-US" dirty="0"/>
          </a:p>
        </p:txBody>
      </p:sp>
      <p:sp>
        <p:nvSpPr>
          <p:cNvPr id="5" name="Date Placeholder 4">
            <a:extLst>
              <a:ext uri="{FF2B5EF4-FFF2-40B4-BE49-F238E27FC236}">
                <a16:creationId xmlns:a16="http://schemas.microsoft.com/office/drawing/2014/main" id="{CF682AD5-DD4A-2531-CA52-3F6495E8F4DF}"/>
              </a:ext>
            </a:extLst>
          </p:cNvPr>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4267485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9785A1B-5FCF-40BD-AE5D-3629E90849BE}" type="slidenum">
              <a:rPr lang="en-IN" smtClean="0"/>
              <a:pPr/>
              <a:t>‹#›</a:t>
            </a:fld>
            <a:endParaRPr lang="en-IN" dirty="0"/>
          </a:p>
        </p:txBody>
      </p:sp>
    </p:spTree>
    <p:extLst>
      <p:ext uri="{BB962C8B-B14F-4D97-AF65-F5344CB8AC3E}">
        <p14:creationId xmlns:p14="http://schemas.microsoft.com/office/powerpoint/2010/main" val="1288262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9785A1B-5FCF-40BD-AE5D-3629E90849BE}" type="slidenum">
              <a:rPr lang="en-IN" smtClean="0"/>
              <a:pPr/>
              <a:t>‹#›</a:t>
            </a:fld>
            <a:endParaRPr lang="en-IN" dirty="0"/>
          </a:p>
        </p:txBody>
      </p:sp>
    </p:spTree>
    <p:extLst>
      <p:ext uri="{BB962C8B-B14F-4D97-AF65-F5344CB8AC3E}">
        <p14:creationId xmlns:p14="http://schemas.microsoft.com/office/powerpoint/2010/main" val="338279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9785A1B-5FCF-40BD-AE5D-3629E90849BE}" type="slidenum">
              <a:rPr lang="en-IN" smtClean="0"/>
              <a:pPr/>
              <a:t>‹#›</a:t>
            </a:fld>
            <a:endParaRPr lang="en-IN" dirty="0"/>
          </a:p>
        </p:txBody>
      </p:sp>
    </p:spTree>
    <p:extLst>
      <p:ext uri="{BB962C8B-B14F-4D97-AF65-F5344CB8AC3E}">
        <p14:creationId xmlns:p14="http://schemas.microsoft.com/office/powerpoint/2010/main" val="3174272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9785A1B-5FCF-40BD-AE5D-3629E90849BE}" type="slidenum">
              <a:rPr lang="en-IN" smtClean="0"/>
              <a:pPr/>
              <a:t>‹#›</a:t>
            </a:fld>
            <a:endParaRPr lang="en-IN" dirty="0"/>
          </a:p>
        </p:txBody>
      </p:sp>
    </p:spTree>
    <p:extLst>
      <p:ext uri="{BB962C8B-B14F-4D97-AF65-F5344CB8AC3E}">
        <p14:creationId xmlns:p14="http://schemas.microsoft.com/office/powerpoint/2010/main" val="4012217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9785A1B-5FCF-40BD-AE5D-3629E90849BE}" type="slidenum">
              <a:rPr lang="en-IN" smtClean="0"/>
              <a:pPr/>
              <a:t>‹#›</a:t>
            </a:fld>
            <a:endParaRPr lang="en-IN" dirty="0"/>
          </a:p>
        </p:txBody>
      </p:sp>
    </p:spTree>
    <p:extLst>
      <p:ext uri="{BB962C8B-B14F-4D97-AF65-F5344CB8AC3E}">
        <p14:creationId xmlns:p14="http://schemas.microsoft.com/office/powerpoint/2010/main" val="2779340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A9785A1B-5FCF-40BD-AE5D-3629E90849BE}" type="slidenum">
              <a:rPr lang="en-IN" smtClean="0"/>
              <a:pPr/>
              <a:t>‹#›</a:t>
            </a:fld>
            <a:endParaRPr lang="en-IN" dirty="0"/>
          </a:p>
        </p:txBody>
      </p:sp>
    </p:spTree>
    <p:extLst>
      <p:ext uri="{BB962C8B-B14F-4D97-AF65-F5344CB8AC3E}">
        <p14:creationId xmlns:p14="http://schemas.microsoft.com/office/powerpoint/2010/main" val="2443947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A9785A1B-5FCF-40BD-AE5D-3629E90849BE}" type="slidenum">
              <a:rPr lang="en-IN" smtClean="0"/>
              <a:pPr/>
              <a:t>‹#›</a:t>
            </a:fld>
            <a:endParaRPr lang="en-IN" dirty="0"/>
          </a:p>
        </p:txBody>
      </p:sp>
    </p:spTree>
    <p:extLst>
      <p:ext uri="{BB962C8B-B14F-4D97-AF65-F5344CB8AC3E}">
        <p14:creationId xmlns:p14="http://schemas.microsoft.com/office/powerpoint/2010/main" val="3079426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A9785A1B-5FCF-40BD-AE5D-3629E90849BE}" type="slidenum">
              <a:rPr lang="en-IN" smtClean="0"/>
              <a:pPr/>
              <a:t>‹#›</a:t>
            </a:fld>
            <a:endParaRPr lang="en-IN" dirty="0"/>
          </a:p>
        </p:txBody>
      </p:sp>
    </p:spTree>
    <p:extLst>
      <p:ext uri="{BB962C8B-B14F-4D97-AF65-F5344CB8AC3E}">
        <p14:creationId xmlns:p14="http://schemas.microsoft.com/office/powerpoint/2010/main" val="801150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A9785A1B-5FCF-40BD-AE5D-3629E90849BE}" type="slidenum">
              <a:rPr lang="en-IN" smtClean="0"/>
              <a:pPr/>
              <a:t>‹#›</a:t>
            </a:fld>
            <a:endParaRPr lang="en-IN" dirty="0"/>
          </a:p>
        </p:txBody>
      </p:sp>
    </p:spTree>
    <p:extLst>
      <p:ext uri="{BB962C8B-B14F-4D97-AF65-F5344CB8AC3E}">
        <p14:creationId xmlns:p14="http://schemas.microsoft.com/office/powerpoint/2010/main" val="4104121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A9785A1B-5FCF-40BD-AE5D-3629E90849BE}" type="slidenum">
              <a:rPr lang="en-IN" smtClean="0"/>
              <a:pPr/>
              <a:t>‹#›</a:t>
            </a:fld>
            <a:endParaRPr lang="en-IN" dirty="0"/>
          </a:p>
        </p:txBody>
      </p:sp>
    </p:spTree>
    <p:extLst>
      <p:ext uri="{BB962C8B-B14F-4D97-AF65-F5344CB8AC3E}">
        <p14:creationId xmlns:p14="http://schemas.microsoft.com/office/powerpoint/2010/main" val="1372676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A9785A1B-5FCF-40BD-AE5D-3629E90849BE}" type="slidenum">
              <a:rPr lang="en-IN" smtClean="0"/>
              <a:pPr/>
              <a:t>‹#›</a:t>
            </a:fld>
            <a:endParaRPr lang="en-IN" dirty="0"/>
          </a:p>
        </p:txBody>
      </p:sp>
    </p:spTree>
    <p:extLst>
      <p:ext uri="{BB962C8B-B14F-4D97-AF65-F5344CB8AC3E}">
        <p14:creationId xmlns:p14="http://schemas.microsoft.com/office/powerpoint/2010/main" val="1463294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IN"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785A1B-5FCF-40BD-AE5D-3629E90849BE}" type="slidenum">
              <a:rPr lang="en-IN" smtClean="0"/>
              <a:pPr/>
              <a:t>‹#›</a:t>
            </a:fld>
            <a:endParaRPr lang="en-IN" dirty="0"/>
          </a:p>
        </p:txBody>
      </p:sp>
    </p:spTree>
    <p:extLst>
      <p:ext uri="{BB962C8B-B14F-4D97-AF65-F5344CB8AC3E}">
        <p14:creationId xmlns:p14="http://schemas.microsoft.com/office/powerpoint/2010/main" val="1383602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notesSlide" Target="../notesSlides/notesSlide20.xml"/><Relationship Id="rId1" Type="http://schemas.openxmlformats.org/officeDocument/2006/relationships/slideLayout" Target="../slideLayouts/slideLayout7.xml"/><Relationship Id="rId6" Type="http://schemas.openxmlformats.org/officeDocument/2006/relationships/image" Target="../media/image2.emf"/><Relationship Id="rId5" Type="http://schemas.openxmlformats.org/officeDocument/2006/relationships/oleObject" Target="../embeddings/oleObject2.bin"/><Relationship Id="rId4" Type="http://schemas.openxmlformats.org/officeDocument/2006/relationships/image" Target="../media/image1.e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34.xml"/><Relationship Id="rId1" Type="http://schemas.openxmlformats.org/officeDocument/2006/relationships/slideLayout" Target="../slideLayouts/slideLayout7.xml"/><Relationship Id="rId4" Type="http://schemas.openxmlformats.org/officeDocument/2006/relationships/image" Target="../media/image4.emf"/></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37.xml"/><Relationship Id="rId1" Type="http://schemas.openxmlformats.org/officeDocument/2006/relationships/slideLayout" Target="../slideLayouts/slideLayout7.xml"/><Relationship Id="rId4" Type="http://schemas.openxmlformats.org/officeDocument/2006/relationships/image" Target="../media/image5.emf"/></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39.xml"/><Relationship Id="rId1" Type="http://schemas.openxmlformats.org/officeDocument/2006/relationships/slideLayout" Target="../slideLayouts/slideLayout7.xml"/><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notesSlide" Target="../notesSlides/notesSlide45.xml"/><Relationship Id="rId1" Type="http://schemas.openxmlformats.org/officeDocument/2006/relationships/slideLayout" Target="../slideLayouts/slideLayout7.xml"/><Relationship Id="rId4" Type="http://schemas.openxmlformats.org/officeDocument/2006/relationships/image" Target="../media/image7.emf"/></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notesSlide" Target="../notesSlides/notesSlide50.xml"/><Relationship Id="rId1" Type="http://schemas.openxmlformats.org/officeDocument/2006/relationships/slideLayout" Target="../slideLayouts/slideLayout7.xml"/><Relationship Id="rId4" Type="http://schemas.openxmlformats.org/officeDocument/2006/relationships/image" Target="../media/image8.emf"/></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notesSlide" Target="../notesSlides/notesSlide56.xml"/><Relationship Id="rId1" Type="http://schemas.openxmlformats.org/officeDocument/2006/relationships/slideLayout" Target="../slideLayouts/slideLayout7.xml"/><Relationship Id="rId4" Type="http://schemas.openxmlformats.org/officeDocument/2006/relationships/image" Target="../media/image9.emf"/></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0063" y="1700674"/>
            <a:ext cx="11101387" cy="1997268"/>
          </a:xfrm>
          <a:noFill/>
          <a:ln>
            <a:noFill/>
          </a:ln>
        </p:spPr>
        <p:txBody>
          <a:bodyPr>
            <a:noAutofit/>
          </a:bodyPr>
          <a:lstStyle/>
          <a:p>
            <a:pPr>
              <a:lnSpc>
                <a:spcPct val="100000"/>
              </a:lnSpc>
              <a:spcBef>
                <a:spcPts val="1000"/>
              </a:spcBef>
            </a:pPr>
            <a:r>
              <a:rPr lang="en-US" sz="2000" b="1" dirty="0">
                <a:solidFill>
                  <a:schemeClr val="accent2">
                    <a:lumMod val="75000"/>
                  </a:schemeClr>
                </a:solidFill>
                <a:latin typeface="Book Antiqua" panose="02040602050305030304" pitchFamily="18" charset="0"/>
              </a:rPr>
              <a:t>CA’s Toolkit: Practical Guide To Appeals &amp; Representation</a:t>
            </a:r>
            <a:br>
              <a:rPr lang="en-US" sz="2000" b="1" u="sng" dirty="0">
                <a:solidFill>
                  <a:schemeClr val="accent2">
                    <a:lumMod val="75000"/>
                  </a:schemeClr>
                </a:solidFill>
                <a:latin typeface="Book Antiqua" panose="02040602050305030304" pitchFamily="18" charset="0"/>
              </a:rPr>
            </a:br>
            <a:br>
              <a:rPr lang="en-US" sz="2000" b="1" u="sng" dirty="0">
                <a:solidFill>
                  <a:schemeClr val="accent2">
                    <a:lumMod val="75000"/>
                  </a:schemeClr>
                </a:solidFill>
                <a:latin typeface="Book Antiqua" panose="02040602050305030304" pitchFamily="18" charset="0"/>
              </a:rPr>
            </a:br>
            <a:br>
              <a:rPr lang="en-US" sz="2000" b="1" u="sng" dirty="0">
                <a:solidFill>
                  <a:schemeClr val="accent2">
                    <a:lumMod val="75000"/>
                  </a:schemeClr>
                </a:solidFill>
                <a:latin typeface="Book Antiqua" panose="02040602050305030304" pitchFamily="18" charset="0"/>
              </a:rPr>
            </a:br>
            <a:br>
              <a:rPr lang="en-US" sz="2000" b="1" u="sng" dirty="0">
                <a:solidFill>
                  <a:schemeClr val="accent2">
                    <a:lumMod val="75000"/>
                  </a:schemeClr>
                </a:solidFill>
                <a:latin typeface="Book Antiqua" panose="02040602050305030304" pitchFamily="18" charset="0"/>
              </a:rPr>
            </a:br>
            <a:br>
              <a:rPr lang="en-US" sz="4000" b="1" u="sng" dirty="0">
                <a:solidFill>
                  <a:schemeClr val="accent2">
                    <a:lumMod val="75000"/>
                  </a:schemeClr>
                </a:solidFill>
                <a:latin typeface="Book Antiqua" panose="02040602050305030304" pitchFamily="18" charset="0"/>
              </a:rPr>
            </a:br>
            <a:r>
              <a:rPr lang="en-US" sz="4000" b="1" u="sng" dirty="0">
                <a:solidFill>
                  <a:schemeClr val="accent2">
                    <a:lumMod val="75000"/>
                  </a:schemeClr>
                </a:solidFill>
                <a:latin typeface="Book Antiqua" panose="02040602050305030304" pitchFamily="18" charset="0"/>
              </a:rPr>
              <a:t>Navigating Survey, Search &amp; Seizure:    Practical insights under the Income-tax Act</a:t>
            </a:r>
            <a:r>
              <a:rPr lang="en-IN" sz="4000" b="1" u="sng" dirty="0">
                <a:solidFill>
                  <a:schemeClr val="accent2">
                    <a:lumMod val="75000"/>
                  </a:schemeClr>
                </a:solidFill>
                <a:latin typeface="Book Antiqua" panose="02040602050305030304" pitchFamily="18" charset="0"/>
              </a:rPr>
              <a:t>    </a:t>
            </a:r>
            <a:endParaRPr lang="en-IN" sz="4000" b="1" i="1" u="sng" dirty="0">
              <a:solidFill>
                <a:schemeClr val="accent2">
                  <a:lumMod val="75000"/>
                </a:schemeClr>
              </a:solidFill>
              <a:latin typeface="Book Antiqua" panose="02040602050305030304" pitchFamily="18" charset="0"/>
              <a:ea typeface="+mn-ea"/>
              <a:cs typeface="+mn-cs"/>
            </a:endParaRPr>
          </a:p>
        </p:txBody>
      </p:sp>
      <p:sp>
        <p:nvSpPr>
          <p:cNvPr id="3" name="Subtitle 2"/>
          <p:cNvSpPr>
            <a:spLocks noGrp="1"/>
          </p:cNvSpPr>
          <p:nvPr>
            <p:ph type="subTitle" idx="1"/>
          </p:nvPr>
        </p:nvSpPr>
        <p:spPr>
          <a:xfrm>
            <a:off x="8372475" y="5133294"/>
            <a:ext cx="3369582" cy="1223056"/>
          </a:xfrm>
          <a:noFill/>
        </p:spPr>
        <p:txBody>
          <a:bodyPr>
            <a:noAutofit/>
          </a:bodyPr>
          <a:lstStyle/>
          <a:p>
            <a:pPr algn="l">
              <a:lnSpc>
                <a:spcPct val="80000"/>
              </a:lnSpc>
            </a:pPr>
            <a:r>
              <a:rPr lang="en-IN" sz="2200" b="1" dirty="0">
                <a:solidFill>
                  <a:schemeClr val="accent2">
                    <a:lumMod val="75000"/>
                  </a:schemeClr>
                </a:solidFill>
                <a:latin typeface="Book Antiqua" panose="02040602050305030304" pitchFamily="18" charset="0"/>
              </a:rPr>
              <a:t>Prashanth G S, FCA</a:t>
            </a:r>
          </a:p>
          <a:p>
            <a:pPr algn="l">
              <a:lnSpc>
                <a:spcPct val="80000"/>
              </a:lnSpc>
            </a:pPr>
            <a:r>
              <a:rPr lang="en-IN" sz="2200" b="1" dirty="0">
                <a:solidFill>
                  <a:schemeClr val="accent2">
                    <a:lumMod val="75000"/>
                  </a:schemeClr>
                </a:solidFill>
                <a:latin typeface="Book Antiqua" panose="02040602050305030304" pitchFamily="18" charset="0"/>
              </a:rPr>
              <a:t>Chartered Accountant</a:t>
            </a:r>
          </a:p>
          <a:p>
            <a:pPr algn="l">
              <a:lnSpc>
                <a:spcPct val="80000"/>
              </a:lnSpc>
            </a:pPr>
            <a:r>
              <a:rPr lang="en-IN" sz="2200" b="1" dirty="0">
                <a:solidFill>
                  <a:schemeClr val="accent2">
                    <a:lumMod val="75000"/>
                  </a:schemeClr>
                </a:solidFill>
                <a:latin typeface="Book Antiqua" panose="02040602050305030304" pitchFamily="18" charset="0"/>
              </a:rPr>
              <a:t>Bengaluru</a:t>
            </a:r>
          </a:p>
          <a:p>
            <a:pPr algn="l"/>
            <a:endParaRPr lang="en-IN" sz="2200" b="1" dirty="0">
              <a:latin typeface="Book Antiqua" panose="02040602050305030304" pitchFamily="18" charset="0"/>
            </a:endParaRPr>
          </a:p>
          <a:p>
            <a:pPr algn="l"/>
            <a:endParaRPr lang="en-IN" sz="2200" b="1" dirty="0">
              <a:latin typeface="Book Antiqua" panose="02040602050305030304" pitchFamily="18" charset="0"/>
            </a:endParaRPr>
          </a:p>
        </p:txBody>
      </p:sp>
      <p:sp>
        <p:nvSpPr>
          <p:cNvPr id="7" name="Subtitle 2"/>
          <p:cNvSpPr txBox="1">
            <a:spLocks/>
          </p:cNvSpPr>
          <p:nvPr/>
        </p:nvSpPr>
        <p:spPr>
          <a:xfrm>
            <a:off x="302890" y="5294313"/>
            <a:ext cx="4569147" cy="1206500"/>
          </a:xfrm>
          <a:prstGeom prst="rect">
            <a:avLst/>
          </a:prstGeom>
          <a:noFill/>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IN" sz="2200" b="1" dirty="0">
              <a:latin typeface="Book Antiqua" panose="02040602050305030304" pitchFamily="18" charset="0"/>
            </a:endParaRPr>
          </a:p>
          <a:p>
            <a:pPr algn="l"/>
            <a:endParaRPr lang="en-IN" sz="2200" b="1" dirty="0">
              <a:latin typeface="Book Antiqua" panose="02040602050305030304" pitchFamily="18" charset="0"/>
            </a:endParaRPr>
          </a:p>
          <a:p>
            <a:pPr algn="l"/>
            <a:endParaRPr lang="en-IN" sz="2200" b="1" dirty="0">
              <a:latin typeface="Book Antiqua" panose="02040602050305030304" pitchFamily="18" charset="0"/>
            </a:endParaRPr>
          </a:p>
        </p:txBody>
      </p:sp>
      <p:sp>
        <p:nvSpPr>
          <p:cNvPr id="4" name="Slide Number Placeholder 3"/>
          <p:cNvSpPr>
            <a:spLocks noGrp="1"/>
          </p:cNvSpPr>
          <p:nvPr>
            <p:ph type="sldNum" sz="quarter" idx="12"/>
          </p:nvPr>
        </p:nvSpPr>
        <p:spPr/>
        <p:txBody>
          <a:bodyPr/>
          <a:lstStyle/>
          <a:p>
            <a:fld id="{A9785A1B-5FCF-40BD-AE5D-3629E90849BE}" type="slidenum">
              <a:rPr lang="en-IN" smtClean="0"/>
              <a:pPr/>
              <a:t>1</a:t>
            </a:fld>
            <a:endParaRPr lang="en-IN" dirty="0"/>
          </a:p>
        </p:txBody>
      </p:sp>
    </p:spTree>
    <p:extLst>
      <p:ext uri="{BB962C8B-B14F-4D97-AF65-F5344CB8AC3E}">
        <p14:creationId xmlns:p14="http://schemas.microsoft.com/office/powerpoint/2010/main" val="3045226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4E0E0-964D-350F-13CF-071B96C6FB5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E6A95EA4-3894-146B-5053-EF72892C90FD}"/>
              </a:ext>
            </a:extLst>
          </p:cNvPr>
          <p:cNvSpPr>
            <a:spLocks noGrp="1"/>
          </p:cNvSpPr>
          <p:nvPr>
            <p:ph type="subTitle" idx="4294967295"/>
          </p:nvPr>
        </p:nvSpPr>
        <p:spPr>
          <a:xfrm>
            <a:off x="414338" y="598342"/>
            <a:ext cx="11320462" cy="5602903"/>
          </a:xfrm>
        </p:spPr>
        <p:txBody>
          <a:bodyPr>
            <a:noAutofit/>
          </a:bodyPr>
          <a:lstStyle/>
          <a:p>
            <a:pPr marL="457200" indent="-457200" algn="just">
              <a:lnSpc>
                <a:spcPct val="125000"/>
              </a:lnSpc>
              <a:buFont typeface="+mj-lt"/>
              <a:buAutoNum type="arabicPeriod"/>
            </a:pPr>
            <a:r>
              <a:rPr lang="en-IN" sz="1900" b="1" dirty="0">
                <a:latin typeface="Times New Roman" panose="02020603050405020304" pitchFamily="18" charset="0"/>
                <a:cs typeface="Times New Roman" panose="02020603050405020304" pitchFamily="18" charset="0"/>
              </a:rPr>
              <a:t>Can Survey be conducted in the office of CA’s in the case of Third Party? - </a:t>
            </a:r>
            <a:r>
              <a:rPr lang="en-IN" sz="1900" dirty="0">
                <a:latin typeface="Times New Roman" panose="02020603050405020304" pitchFamily="18" charset="0"/>
                <a:cs typeface="Times New Roman" panose="02020603050405020304" pitchFamily="18" charset="0"/>
              </a:rPr>
              <a:t>Survey in office of Chartered Accountants, Advocates or Tax practitioners is without jurisdiction unless client says that his books are kept there.</a:t>
            </a:r>
          </a:p>
          <a:p>
            <a:pPr marL="457200" indent="-457200" algn="just">
              <a:lnSpc>
                <a:spcPct val="125000"/>
              </a:lnSpc>
              <a:buFont typeface="+mj-lt"/>
              <a:buAutoNum type="arabicPeriod"/>
            </a:pPr>
            <a:r>
              <a:rPr lang="en-US" sz="1900" b="1" dirty="0">
                <a:latin typeface="Times New Roman" panose="02020603050405020304" pitchFamily="18" charset="0"/>
                <a:cs typeface="Times New Roman" panose="02020603050405020304" pitchFamily="18" charset="0"/>
              </a:rPr>
              <a:t>Can Survey be conducted at residential premises? </a:t>
            </a:r>
            <a:r>
              <a:rPr lang="en-US" sz="1900" dirty="0">
                <a:latin typeface="Times New Roman" panose="02020603050405020304" pitchFamily="18" charset="0"/>
                <a:cs typeface="Times New Roman" panose="02020603050405020304" pitchFamily="18" charset="0"/>
              </a:rPr>
              <a:t>Circular No. 7D dated 03.05.1967 provides that the place where an entry can be made u/s 133A must not be a place where the </a:t>
            </a:r>
            <a:r>
              <a:rPr lang="en-US" sz="1900" dirty="0" err="1">
                <a:latin typeface="Times New Roman" panose="02020603050405020304" pitchFamily="18" charset="0"/>
                <a:cs typeface="Times New Roman" panose="02020603050405020304" pitchFamily="18" charset="0"/>
              </a:rPr>
              <a:t>assesse</a:t>
            </a:r>
            <a:r>
              <a:rPr lang="en-US" sz="1900" dirty="0">
                <a:latin typeface="Times New Roman" panose="02020603050405020304" pitchFamily="18" charset="0"/>
                <a:cs typeface="Times New Roman" panose="02020603050405020304" pitchFamily="18" charset="0"/>
              </a:rPr>
              <a:t> does  not carry on any business.</a:t>
            </a:r>
          </a:p>
          <a:p>
            <a:pPr marL="457200" indent="-457200" algn="just">
              <a:lnSpc>
                <a:spcPct val="125000"/>
              </a:lnSpc>
              <a:buFont typeface="+mj-lt"/>
              <a:buAutoNum type="arabicPeriod"/>
            </a:pPr>
            <a:r>
              <a:rPr lang="en-US" sz="1900" b="1" dirty="0">
                <a:latin typeface="Times New Roman" panose="02020603050405020304" pitchFamily="18" charset="0"/>
                <a:cs typeface="Times New Roman" panose="02020603050405020304" pitchFamily="18" charset="0"/>
              </a:rPr>
              <a:t>Whether survey can be converted into search operation? – </a:t>
            </a:r>
            <a:r>
              <a:rPr lang="en-US" sz="1900" dirty="0">
                <a:latin typeface="Times New Roman" panose="02020603050405020304" pitchFamily="18" charset="0"/>
                <a:cs typeface="Times New Roman" panose="02020603050405020304" pitchFamily="18" charset="0"/>
              </a:rPr>
              <a:t>A survey can lead to search only on the basis of information collected in survey, subject to fulfillment of conditions laid down in Section 132(1)</a:t>
            </a:r>
          </a:p>
          <a:p>
            <a:pPr marL="457200" indent="-457200" algn="just">
              <a:lnSpc>
                <a:spcPct val="125000"/>
              </a:lnSpc>
              <a:buFont typeface="+mj-lt"/>
              <a:buAutoNum type="arabicPeriod"/>
            </a:pPr>
            <a:r>
              <a:rPr lang="en-US" sz="1900" b="1" dirty="0">
                <a:latin typeface="Times New Roman" panose="02020603050405020304" pitchFamily="18" charset="0"/>
                <a:cs typeface="Times New Roman" panose="02020603050405020304" pitchFamily="18" charset="0"/>
              </a:rPr>
              <a:t>Seizure of article or asset during the survey? </a:t>
            </a:r>
            <a:r>
              <a:rPr lang="en-US" sz="1900" dirty="0">
                <a:latin typeface="Times New Roman" panose="02020603050405020304" pitchFamily="18" charset="0"/>
                <a:cs typeface="Times New Roman" panose="02020603050405020304" pitchFamily="18" charset="0"/>
              </a:rPr>
              <a:t>– 133A(4) do not empower the authority to seize any article or asset during survey. Prohibition is absolute and unqualified</a:t>
            </a:r>
          </a:p>
          <a:p>
            <a:pPr marL="457200" indent="-457200" algn="just">
              <a:lnSpc>
                <a:spcPct val="125000"/>
              </a:lnSpc>
              <a:buFont typeface="+mj-lt"/>
              <a:buAutoNum type="arabicPeriod"/>
            </a:pPr>
            <a:r>
              <a:rPr lang="en-IN" sz="1900" b="1" dirty="0">
                <a:latin typeface="Times New Roman" panose="02020603050405020304" pitchFamily="18" charset="0"/>
                <a:cs typeface="Times New Roman" panose="02020603050405020304" pitchFamily="18" charset="0"/>
              </a:rPr>
              <a:t>Can a survey be continued after office hours if it has commenced during the office hours? Yes.</a:t>
            </a:r>
          </a:p>
          <a:p>
            <a:pPr marL="457200" indent="-457200" algn="just">
              <a:lnSpc>
                <a:spcPct val="125000"/>
              </a:lnSpc>
              <a:buFont typeface="+mj-lt"/>
              <a:buAutoNum type="arabicPeriod"/>
            </a:pPr>
            <a:r>
              <a:rPr lang="en-IN" sz="1900" b="1" dirty="0">
                <a:latin typeface="Times New Roman" panose="02020603050405020304" pitchFamily="18" charset="0"/>
                <a:cs typeface="Times New Roman" panose="02020603050405020304" pitchFamily="18" charset="0"/>
              </a:rPr>
              <a:t>Evidentiary value of statement given during survey? - </a:t>
            </a:r>
            <a:r>
              <a:rPr lang="en-IN" sz="1900" dirty="0">
                <a:latin typeface="Times New Roman" panose="02020603050405020304" pitchFamily="18" charset="0"/>
                <a:cs typeface="Times New Roman" panose="02020603050405020304" pitchFamily="18" charset="0"/>
              </a:rPr>
              <a:t>Section 133A does not empower any ITO to examine any person on oath, statement has no evidentiary value. </a:t>
            </a:r>
            <a:r>
              <a:rPr lang="en-IN" sz="1900" b="1" dirty="0">
                <a:latin typeface="Times New Roman" panose="02020603050405020304" pitchFamily="18" charset="0"/>
                <a:cs typeface="Times New Roman" panose="02020603050405020304" pitchFamily="18" charset="0"/>
              </a:rPr>
              <a:t>This has been amended in Income Tax Act, 2025. As per Section 253(5) of IT Act, 2025, statement during survey can be recorded under oath</a:t>
            </a:r>
          </a:p>
          <a:p>
            <a:pPr marL="457200" indent="-457200" algn="just">
              <a:lnSpc>
                <a:spcPct val="125000"/>
              </a:lnSpc>
              <a:buFont typeface="+mj-lt"/>
              <a:buAutoNum type="arabicPeriod"/>
            </a:pPr>
            <a:endParaRPr lang="en-IN" sz="1900" dirty="0">
              <a:latin typeface="Times New Roman" panose="02020603050405020304" pitchFamily="18" charset="0"/>
              <a:cs typeface="Times New Roman" panose="02020603050405020304" pitchFamily="18" charset="0"/>
            </a:endParaRPr>
          </a:p>
          <a:p>
            <a:pPr marL="457200" indent="-457200" algn="just">
              <a:lnSpc>
                <a:spcPct val="125000"/>
              </a:lnSpc>
              <a:buFont typeface="+mj-lt"/>
              <a:buAutoNum type="arabicPeriod"/>
            </a:pPr>
            <a:endParaRPr lang="en-IN" sz="1900" dirty="0">
              <a:latin typeface="Times New Roman" panose="02020603050405020304" pitchFamily="18" charset="0"/>
              <a:cs typeface="Times New Roman" panose="02020603050405020304" pitchFamily="18" charset="0"/>
            </a:endParaRPr>
          </a:p>
          <a:p>
            <a:pPr marL="457200" indent="-457200" algn="just">
              <a:lnSpc>
                <a:spcPct val="125000"/>
              </a:lnSpc>
              <a:buFont typeface="+mj-lt"/>
              <a:buAutoNum type="arabicPeriod"/>
            </a:pPr>
            <a:endParaRPr lang="en-US" sz="1900" dirty="0">
              <a:latin typeface="Times New Roman" panose="02020603050405020304" pitchFamily="18" charset="0"/>
              <a:cs typeface="Times New Roman" panose="02020603050405020304" pitchFamily="18" charset="0"/>
            </a:endParaRPr>
          </a:p>
          <a:p>
            <a:pPr marL="0" indent="0" algn="just">
              <a:lnSpc>
                <a:spcPct val="125000"/>
              </a:lnSpc>
              <a:buNone/>
            </a:pPr>
            <a:endParaRPr lang="en-IN" sz="1900" dirty="0">
              <a:latin typeface="Times New Roman" panose="02020603050405020304" pitchFamily="18" charset="0"/>
              <a:cs typeface="Times New Roman" panose="02020603050405020304" pitchFamily="18" charset="0"/>
            </a:endParaRPr>
          </a:p>
          <a:p>
            <a:pPr marL="261938" indent="-261938" algn="just">
              <a:lnSpc>
                <a:spcPct val="125000"/>
              </a:lnSpc>
              <a:buNone/>
            </a:pPr>
            <a:endParaRPr lang="en-IN" sz="1900" dirty="0">
              <a:latin typeface="Times New Roman" panose="02020603050405020304" pitchFamily="18" charset="0"/>
              <a:cs typeface="Times New Roman" panose="02020603050405020304" pitchFamily="18" charset="0"/>
            </a:endParaRPr>
          </a:p>
          <a:p>
            <a:pPr marL="0" indent="0" algn="just">
              <a:lnSpc>
                <a:spcPct val="125000"/>
              </a:lnSpc>
              <a:buNone/>
            </a:pPr>
            <a:endParaRPr lang="en-IN" sz="1900" b="1" dirty="0">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C0F92059-B2E4-99B8-FE77-96CDA4D57DE0}"/>
              </a:ext>
            </a:extLst>
          </p:cNvPr>
          <p:cNvSpPr>
            <a:spLocks noGrp="1"/>
          </p:cNvSpPr>
          <p:nvPr>
            <p:ph type="title" idx="4294967295"/>
          </p:nvPr>
        </p:nvSpPr>
        <p:spPr>
          <a:xfrm>
            <a:off x="414338" y="136526"/>
            <a:ext cx="10939462" cy="306705"/>
          </a:xfrm>
        </p:spPr>
        <p:txBody>
          <a:bodyPr>
            <a:noAutofit/>
          </a:bodyPr>
          <a:lstStyle/>
          <a:p>
            <a:r>
              <a:rPr lang="en-US" sz="2200" b="1" dirty="0">
                <a:solidFill>
                  <a:schemeClr val="accent2">
                    <a:lumMod val="75000"/>
                  </a:schemeClr>
                </a:solidFill>
                <a:latin typeface="Cambria" panose="02040503050406030204" pitchFamily="18" charset="0"/>
              </a:rPr>
              <a:t>Issues</a:t>
            </a:r>
          </a:p>
        </p:txBody>
      </p:sp>
      <p:cxnSp>
        <p:nvCxnSpPr>
          <p:cNvPr id="7" name="Straight Connector 6">
            <a:extLst>
              <a:ext uri="{FF2B5EF4-FFF2-40B4-BE49-F238E27FC236}">
                <a16:creationId xmlns:a16="http://schemas.microsoft.com/office/drawing/2014/main" id="{E1C9C21B-539E-5171-9692-1E0BBD9CD319}"/>
              </a:ext>
            </a:extLst>
          </p:cNvPr>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a:extLst>
              <a:ext uri="{FF2B5EF4-FFF2-40B4-BE49-F238E27FC236}">
                <a16:creationId xmlns:a16="http://schemas.microsoft.com/office/drawing/2014/main" id="{A7E5C8B5-CBBE-2587-334B-3F6ACC08C9BE}"/>
              </a:ext>
            </a:extLst>
          </p:cNvPr>
          <p:cNvSpPr>
            <a:spLocks noGrp="1"/>
          </p:cNvSpPr>
          <p:nvPr>
            <p:ph type="sldNum" sz="quarter" idx="12"/>
          </p:nvPr>
        </p:nvSpPr>
        <p:spPr/>
        <p:txBody>
          <a:bodyPr/>
          <a:lstStyle/>
          <a:p>
            <a:fld id="{A9785A1B-5FCF-40BD-AE5D-3629E90849BE}" type="slidenum">
              <a:rPr lang="en-IN" smtClean="0"/>
              <a:pPr/>
              <a:t>10</a:t>
            </a:fld>
            <a:endParaRPr lang="en-IN" dirty="0"/>
          </a:p>
        </p:txBody>
      </p:sp>
    </p:spTree>
    <p:extLst>
      <p:ext uri="{BB962C8B-B14F-4D97-AF65-F5344CB8AC3E}">
        <p14:creationId xmlns:p14="http://schemas.microsoft.com/office/powerpoint/2010/main" val="2225128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C4A13-0B7B-219A-A59F-7068E1EE1134}"/>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EB9F0A54-CA04-57AC-3830-96896126B9B2}"/>
              </a:ext>
            </a:extLst>
          </p:cNvPr>
          <p:cNvSpPr>
            <a:spLocks noGrp="1"/>
          </p:cNvSpPr>
          <p:nvPr>
            <p:ph type="subTitle" idx="4294967295"/>
          </p:nvPr>
        </p:nvSpPr>
        <p:spPr>
          <a:xfrm>
            <a:off x="414338" y="598342"/>
            <a:ext cx="11320462" cy="5602903"/>
          </a:xfrm>
        </p:spPr>
        <p:txBody>
          <a:bodyPr>
            <a:noAutofit/>
          </a:bodyPr>
          <a:lstStyle/>
          <a:p>
            <a:pPr marL="0" indent="0" algn="just">
              <a:lnSpc>
                <a:spcPct val="100000"/>
              </a:lnSpc>
              <a:spcAft>
                <a:spcPts val="800"/>
              </a:spcAft>
              <a:buNone/>
            </a:pPr>
            <a:r>
              <a:rPr lang="en-IN" sz="1850" b="1" dirty="0">
                <a:latin typeface="Times New Roman" panose="02020603050405020304" pitchFamily="18" charset="0"/>
                <a:cs typeface="Times New Roman" panose="02020603050405020304" pitchFamily="18" charset="0"/>
              </a:rPr>
              <a:t>Overview of Search and Seizure Provisions</a:t>
            </a:r>
          </a:p>
          <a:p>
            <a:pPr marL="0" indent="0" algn="just">
              <a:lnSpc>
                <a:spcPct val="100000"/>
              </a:lnSpc>
              <a:spcAft>
                <a:spcPts val="800"/>
              </a:spcAft>
              <a:buNone/>
            </a:pPr>
            <a:endParaRPr lang="en-US" sz="1850" dirty="0">
              <a:latin typeface="Times New Roman" panose="02020603050405020304" pitchFamily="18" charset="0"/>
              <a:cs typeface="Times New Roman" panose="02020603050405020304" pitchFamily="18" charset="0"/>
            </a:endParaRPr>
          </a:p>
          <a:p>
            <a:pPr marL="0" indent="0" algn="just">
              <a:lnSpc>
                <a:spcPct val="100000"/>
              </a:lnSpc>
              <a:spcAft>
                <a:spcPts val="800"/>
              </a:spcAft>
              <a:buNone/>
            </a:pPr>
            <a:endParaRPr lang="en-IN" sz="1850" dirty="0">
              <a:latin typeface="Times New Roman" panose="02020603050405020304" pitchFamily="18" charset="0"/>
              <a:cs typeface="Times New Roman" panose="02020603050405020304" pitchFamily="18" charset="0"/>
            </a:endParaRPr>
          </a:p>
          <a:p>
            <a:pPr marL="0" lvl="0" indent="0" algn="just">
              <a:lnSpc>
                <a:spcPct val="100000"/>
              </a:lnSpc>
              <a:buNone/>
            </a:pPr>
            <a:endParaRPr lang="en-US" sz="1850" b="1" i="1" dirty="0">
              <a:latin typeface="Times New Roman" panose="02020603050405020304" pitchFamily="18" charset="0"/>
              <a:cs typeface="Times New Roman" panose="02020603050405020304" pitchFamily="18" charset="0"/>
            </a:endParaRPr>
          </a:p>
          <a:p>
            <a:pPr marL="0" indent="0" algn="just">
              <a:lnSpc>
                <a:spcPct val="100000"/>
              </a:lnSpc>
              <a:spcAft>
                <a:spcPts val="800"/>
              </a:spcAft>
              <a:buNone/>
            </a:pPr>
            <a:endParaRPr lang="en-US" sz="1850" dirty="0">
              <a:latin typeface="Times New Roman" panose="02020603050405020304" pitchFamily="18" charset="0"/>
              <a:cs typeface="Times New Roman" panose="02020603050405020304" pitchFamily="18" charset="0"/>
            </a:endParaRPr>
          </a:p>
          <a:p>
            <a:pPr marL="0" indent="0" algn="just">
              <a:lnSpc>
                <a:spcPct val="100000"/>
              </a:lnSpc>
              <a:spcAft>
                <a:spcPts val="800"/>
              </a:spcAft>
              <a:buNone/>
            </a:pPr>
            <a:endParaRPr lang="en-IN" sz="1850" dirty="0">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90CA609C-321C-C691-0337-445119828B14}"/>
              </a:ext>
            </a:extLst>
          </p:cNvPr>
          <p:cNvSpPr>
            <a:spLocks noGrp="1"/>
          </p:cNvSpPr>
          <p:nvPr>
            <p:ph type="title" idx="4294967295"/>
          </p:nvPr>
        </p:nvSpPr>
        <p:spPr>
          <a:xfrm>
            <a:off x="414338" y="136526"/>
            <a:ext cx="10939462" cy="306705"/>
          </a:xfrm>
        </p:spPr>
        <p:txBody>
          <a:bodyPr>
            <a:noAutofit/>
          </a:bodyPr>
          <a:lstStyle/>
          <a:p>
            <a:r>
              <a:rPr lang="en-US" sz="2200" b="1" dirty="0">
                <a:solidFill>
                  <a:schemeClr val="accent2">
                    <a:lumMod val="75000"/>
                  </a:schemeClr>
                </a:solidFill>
                <a:latin typeface="Cambria" panose="02040503050406030204" pitchFamily="18" charset="0"/>
              </a:rPr>
              <a:t>Understanding Framework of Search and Seizure Provisions</a:t>
            </a:r>
          </a:p>
        </p:txBody>
      </p:sp>
      <p:cxnSp>
        <p:nvCxnSpPr>
          <p:cNvPr id="7" name="Straight Connector 6">
            <a:extLst>
              <a:ext uri="{FF2B5EF4-FFF2-40B4-BE49-F238E27FC236}">
                <a16:creationId xmlns:a16="http://schemas.microsoft.com/office/drawing/2014/main" id="{B03C17AD-1C24-1364-00F6-DA9313CA10C1}"/>
              </a:ext>
            </a:extLst>
          </p:cNvPr>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a:extLst>
              <a:ext uri="{FF2B5EF4-FFF2-40B4-BE49-F238E27FC236}">
                <a16:creationId xmlns:a16="http://schemas.microsoft.com/office/drawing/2014/main" id="{E08FD1E8-D091-DF37-86F4-CA5C91D4EB85}"/>
              </a:ext>
            </a:extLst>
          </p:cNvPr>
          <p:cNvSpPr>
            <a:spLocks noGrp="1"/>
          </p:cNvSpPr>
          <p:nvPr>
            <p:ph type="sldNum" sz="quarter" idx="12"/>
          </p:nvPr>
        </p:nvSpPr>
        <p:spPr/>
        <p:txBody>
          <a:bodyPr/>
          <a:lstStyle/>
          <a:p>
            <a:fld id="{A9785A1B-5FCF-40BD-AE5D-3629E90849BE}" type="slidenum">
              <a:rPr lang="en-IN" smtClean="0"/>
              <a:pPr/>
              <a:t>11</a:t>
            </a:fld>
            <a:endParaRPr lang="en-IN" dirty="0"/>
          </a:p>
        </p:txBody>
      </p:sp>
      <p:graphicFrame>
        <p:nvGraphicFramePr>
          <p:cNvPr id="5" name="Table 4">
            <a:extLst>
              <a:ext uri="{FF2B5EF4-FFF2-40B4-BE49-F238E27FC236}">
                <a16:creationId xmlns:a16="http://schemas.microsoft.com/office/drawing/2014/main" id="{AEA9400A-C998-92B6-F123-1CD41CC66508}"/>
              </a:ext>
            </a:extLst>
          </p:cNvPr>
          <p:cNvGraphicFramePr>
            <a:graphicFrameLocks noGrp="1"/>
          </p:cNvGraphicFramePr>
          <p:nvPr>
            <p:extLst>
              <p:ext uri="{D42A27DB-BD31-4B8C-83A1-F6EECF244321}">
                <p14:modId xmlns:p14="http://schemas.microsoft.com/office/powerpoint/2010/main" val="2027513003"/>
              </p:ext>
            </p:extLst>
          </p:nvPr>
        </p:nvGraphicFramePr>
        <p:xfrm>
          <a:off x="511969" y="1045024"/>
          <a:ext cx="9593943" cy="2754437"/>
        </p:xfrm>
        <a:graphic>
          <a:graphicData uri="http://schemas.openxmlformats.org/drawingml/2006/table">
            <a:tbl>
              <a:tblPr firstRow="1" bandRow="1">
                <a:tableStyleId>{5940675A-B579-460E-94D1-54222C63F5DA}</a:tableStyleId>
              </a:tblPr>
              <a:tblGrid>
                <a:gridCol w="1655293">
                  <a:extLst>
                    <a:ext uri="{9D8B030D-6E8A-4147-A177-3AD203B41FA5}">
                      <a16:colId xmlns:a16="http://schemas.microsoft.com/office/drawing/2014/main" val="3220219146"/>
                    </a:ext>
                  </a:extLst>
                </a:gridCol>
                <a:gridCol w="1739746">
                  <a:extLst>
                    <a:ext uri="{9D8B030D-6E8A-4147-A177-3AD203B41FA5}">
                      <a16:colId xmlns:a16="http://schemas.microsoft.com/office/drawing/2014/main" val="3573705992"/>
                    </a:ext>
                  </a:extLst>
                </a:gridCol>
                <a:gridCol w="6198904">
                  <a:extLst>
                    <a:ext uri="{9D8B030D-6E8A-4147-A177-3AD203B41FA5}">
                      <a16:colId xmlns:a16="http://schemas.microsoft.com/office/drawing/2014/main" val="3920590406"/>
                    </a:ext>
                  </a:extLst>
                </a:gridCol>
              </a:tblGrid>
              <a:tr h="325362">
                <a:tc>
                  <a:txBody>
                    <a:bodyPr/>
                    <a:lstStyle/>
                    <a:p>
                      <a:r>
                        <a:rPr lang="en-US" b="1" dirty="0">
                          <a:latin typeface="Times New Roman" panose="02020603050405020304" pitchFamily="18" charset="0"/>
                          <a:cs typeface="Times New Roman" panose="02020603050405020304" pitchFamily="18" charset="0"/>
                        </a:rPr>
                        <a:t>Section under IT Act, 1961</a:t>
                      </a:r>
                      <a:endParaRPr lang="en-IN" b="1" dirty="0">
                        <a:latin typeface="Times New Roman" panose="02020603050405020304" pitchFamily="18" charset="0"/>
                        <a:cs typeface="Times New Roman" panose="02020603050405020304" pitchFamily="18" charset="0"/>
                      </a:endParaRPr>
                    </a:p>
                  </a:txBody>
                  <a:tcPr>
                    <a:solidFill>
                      <a:schemeClr val="bg1">
                        <a:lumMod val="95000"/>
                      </a:schemeClr>
                    </a:solidFill>
                  </a:tcPr>
                </a:tc>
                <a:tc>
                  <a:txBody>
                    <a:bodyPr/>
                    <a:lstStyle/>
                    <a:p>
                      <a:r>
                        <a:rPr lang="en-US" b="1" dirty="0">
                          <a:latin typeface="Times New Roman" panose="02020603050405020304" pitchFamily="18" charset="0"/>
                          <a:cs typeface="Times New Roman" panose="02020603050405020304" pitchFamily="18" charset="0"/>
                        </a:rPr>
                        <a:t>Section under IT Act, 2025</a:t>
                      </a:r>
                      <a:endParaRPr lang="en-IN" b="1" dirty="0">
                        <a:latin typeface="Times New Roman" panose="02020603050405020304" pitchFamily="18" charset="0"/>
                        <a:cs typeface="Times New Roman" panose="02020603050405020304" pitchFamily="18" charset="0"/>
                      </a:endParaRPr>
                    </a:p>
                  </a:txBody>
                  <a:tcPr>
                    <a:solidFill>
                      <a:schemeClr val="bg1">
                        <a:lumMod val="95000"/>
                      </a:schemeClr>
                    </a:solidFill>
                  </a:tcPr>
                </a:tc>
                <a:tc>
                  <a:txBody>
                    <a:bodyPr/>
                    <a:lstStyle/>
                    <a:p>
                      <a:r>
                        <a:rPr lang="en-US" b="1" dirty="0">
                          <a:latin typeface="Times New Roman" panose="02020603050405020304" pitchFamily="18" charset="0"/>
                          <a:cs typeface="Times New Roman" panose="02020603050405020304" pitchFamily="18" charset="0"/>
                        </a:rPr>
                        <a:t>Provisions</a:t>
                      </a:r>
                      <a:endParaRPr lang="en-IN" b="1" dirty="0">
                        <a:latin typeface="Times New Roman" panose="02020603050405020304" pitchFamily="18" charset="0"/>
                        <a:cs typeface="Times New Roman" panose="02020603050405020304" pitchFamily="18" charset="0"/>
                      </a:endParaRPr>
                    </a:p>
                  </a:txBody>
                  <a:tcPr>
                    <a:solidFill>
                      <a:schemeClr val="bg1">
                        <a:lumMod val="95000"/>
                      </a:schemeClr>
                    </a:solidFill>
                  </a:tcPr>
                </a:tc>
                <a:extLst>
                  <a:ext uri="{0D108BD9-81ED-4DB2-BD59-A6C34878D82A}">
                    <a16:rowId xmlns:a16="http://schemas.microsoft.com/office/drawing/2014/main" val="4051543063"/>
                  </a:ext>
                </a:extLst>
              </a:tr>
              <a:tr h="206345">
                <a:tc>
                  <a:txBody>
                    <a:bodyPr/>
                    <a:lstStyle/>
                    <a:p>
                      <a:r>
                        <a:rPr lang="en-US" dirty="0">
                          <a:latin typeface="Times New Roman" panose="02020603050405020304" pitchFamily="18" charset="0"/>
                          <a:cs typeface="Times New Roman" panose="02020603050405020304" pitchFamily="18" charset="0"/>
                        </a:rPr>
                        <a:t>132</a:t>
                      </a:r>
                      <a:endParaRPr lang="en-IN" dirty="0">
                        <a:latin typeface="Times New Roman" panose="02020603050405020304" pitchFamily="18" charset="0"/>
                        <a:cs typeface="Times New Roman" panose="02020603050405020304" pitchFamily="18" charset="0"/>
                      </a:endParaRPr>
                    </a:p>
                  </a:txBody>
                  <a:tcPr/>
                </a:tc>
                <a:tc>
                  <a:txBody>
                    <a:bodyPr/>
                    <a:lstStyle/>
                    <a:p>
                      <a:r>
                        <a:rPr lang="en-US" dirty="0">
                          <a:latin typeface="Times New Roman" panose="02020603050405020304" pitchFamily="18" charset="0"/>
                          <a:cs typeface="Times New Roman" panose="02020603050405020304" pitchFamily="18" charset="0"/>
                        </a:rPr>
                        <a:t>247</a:t>
                      </a:r>
                      <a:endParaRPr lang="en-IN" dirty="0">
                        <a:latin typeface="Times New Roman" panose="02020603050405020304" pitchFamily="18" charset="0"/>
                        <a:cs typeface="Times New Roman" panose="02020603050405020304" pitchFamily="18" charset="0"/>
                      </a:endParaRPr>
                    </a:p>
                  </a:txBody>
                  <a:tcPr/>
                </a:tc>
                <a:tc>
                  <a:txBody>
                    <a:bodyPr/>
                    <a:lstStyle/>
                    <a:p>
                      <a:r>
                        <a:rPr lang="en-IN" dirty="0">
                          <a:latin typeface="Times New Roman" panose="02020603050405020304" pitchFamily="18" charset="0"/>
                          <a:cs typeface="Times New Roman" panose="02020603050405020304" pitchFamily="18" charset="0"/>
                        </a:rPr>
                        <a:t>Search and seizure.</a:t>
                      </a:r>
                    </a:p>
                  </a:txBody>
                  <a:tcPr/>
                </a:tc>
                <a:extLst>
                  <a:ext uri="{0D108BD9-81ED-4DB2-BD59-A6C34878D82A}">
                    <a16:rowId xmlns:a16="http://schemas.microsoft.com/office/drawing/2014/main" val="1645202194"/>
                  </a:ext>
                </a:extLst>
              </a:tr>
              <a:tr h="261499">
                <a:tc>
                  <a:txBody>
                    <a:bodyPr/>
                    <a:lstStyle/>
                    <a:p>
                      <a:r>
                        <a:rPr lang="en-US" dirty="0">
                          <a:latin typeface="Times New Roman" panose="02020603050405020304" pitchFamily="18" charset="0"/>
                          <a:cs typeface="Times New Roman" panose="02020603050405020304" pitchFamily="18" charset="0"/>
                        </a:rPr>
                        <a:t>Explanation to S. 132</a:t>
                      </a:r>
                      <a:endParaRPr lang="en-IN" dirty="0">
                        <a:latin typeface="Times New Roman" panose="02020603050405020304" pitchFamily="18" charset="0"/>
                        <a:cs typeface="Times New Roman" panose="02020603050405020304" pitchFamily="18" charset="0"/>
                      </a:endParaRPr>
                    </a:p>
                  </a:txBody>
                  <a:tcPr/>
                </a:tc>
                <a:tc>
                  <a:txBody>
                    <a:bodyPr/>
                    <a:lstStyle/>
                    <a:p>
                      <a:r>
                        <a:rPr lang="en-IN" dirty="0">
                          <a:latin typeface="Times New Roman" panose="02020603050405020304" pitchFamily="18" charset="0"/>
                          <a:cs typeface="Times New Roman" panose="02020603050405020304" pitchFamily="18" charset="0"/>
                        </a:rPr>
                        <a:t>249 </a:t>
                      </a:r>
                    </a:p>
                  </a:txBody>
                  <a:tcPr/>
                </a:tc>
                <a:tc>
                  <a:txBody>
                    <a:bodyPr/>
                    <a:lstStyle/>
                    <a:p>
                      <a:r>
                        <a:rPr lang="en-US" dirty="0">
                          <a:latin typeface="Times New Roman" panose="02020603050405020304" pitchFamily="18" charset="0"/>
                          <a:cs typeface="Times New Roman" panose="02020603050405020304" pitchFamily="18" charset="0"/>
                        </a:rPr>
                        <a:t>Reasons not to be disclosed</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435017016"/>
                  </a:ext>
                </a:extLst>
              </a:tr>
              <a:tr h="302139">
                <a:tc>
                  <a:txBody>
                    <a:bodyPr/>
                    <a:lstStyle/>
                    <a:p>
                      <a:r>
                        <a:rPr lang="en-US" dirty="0">
                          <a:latin typeface="Times New Roman" panose="02020603050405020304" pitchFamily="18" charset="0"/>
                          <a:cs typeface="Times New Roman" panose="02020603050405020304" pitchFamily="18" charset="0"/>
                        </a:rPr>
                        <a:t>132B</a:t>
                      </a:r>
                      <a:endParaRPr lang="en-IN" dirty="0">
                        <a:latin typeface="Times New Roman" panose="02020603050405020304" pitchFamily="18" charset="0"/>
                        <a:cs typeface="Times New Roman" panose="02020603050405020304" pitchFamily="18" charset="0"/>
                      </a:endParaRPr>
                    </a:p>
                  </a:txBody>
                  <a:tcPr/>
                </a:tc>
                <a:tc>
                  <a:txBody>
                    <a:bodyPr/>
                    <a:lstStyle/>
                    <a:p>
                      <a:r>
                        <a:rPr lang="en-IN" dirty="0">
                          <a:latin typeface="Times New Roman" panose="02020603050405020304" pitchFamily="18" charset="0"/>
                          <a:cs typeface="Times New Roman" panose="02020603050405020304" pitchFamily="18" charset="0"/>
                        </a:rPr>
                        <a:t>250</a:t>
                      </a:r>
                    </a:p>
                  </a:txBody>
                  <a:tcPr/>
                </a:tc>
                <a:tc>
                  <a:txBody>
                    <a:bodyPr/>
                    <a:lstStyle/>
                    <a:p>
                      <a:r>
                        <a:rPr lang="en-US" dirty="0">
                          <a:latin typeface="Times New Roman" panose="02020603050405020304" pitchFamily="18" charset="0"/>
                          <a:cs typeface="Times New Roman" panose="02020603050405020304" pitchFamily="18" charset="0"/>
                        </a:rPr>
                        <a:t>Application of seized or requisitioned assets</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310398924"/>
                  </a:ext>
                </a:extLst>
              </a:tr>
              <a:tr h="742757">
                <a:tc>
                  <a:txBody>
                    <a:bodyPr/>
                    <a:lstStyle/>
                    <a:p>
                      <a:r>
                        <a:rPr lang="en-US" dirty="0">
                          <a:latin typeface="Times New Roman" panose="02020603050405020304" pitchFamily="18" charset="0"/>
                          <a:cs typeface="Times New Roman" panose="02020603050405020304" pitchFamily="18" charset="0"/>
                        </a:rPr>
                        <a:t>132, 132B</a:t>
                      </a:r>
                      <a:endParaRPr lang="en-IN" dirty="0">
                        <a:latin typeface="Times New Roman" panose="02020603050405020304" pitchFamily="18" charset="0"/>
                        <a:cs typeface="Times New Roman" panose="02020603050405020304" pitchFamily="18" charset="0"/>
                      </a:endParaRPr>
                    </a:p>
                  </a:txBody>
                  <a:tcPr/>
                </a:tc>
                <a:tc>
                  <a:txBody>
                    <a:bodyPr/>
                    <a:lstStyle/>
                    <a:p>
                      <a:r>
                        <a:rPr lang="en-US" dirty="0">
                          <a:latin typeface="Times New Roman" panose="02020603050405020304" pitchFamily="18" charset="0"/>
                          <a:cs typeface="Times New Roman" panose="02020603050405020304" pitchFamily="18" charset="0"/>
                        </a:rPr>
                        <a:t>251</a:t>
                      </a:r>
                      <a:endParaRPr lang="en-IN" dirty="0">
                        <a:latin typeface="Times New Roman" panose="02020603050405020304" pitchFamily="18" charset="0"/>
                        <a:cs typeface="Times New Roman" panose="02020603050405020304" pitchFamily="18" charset="0"/>
                      </a:endParaRPr>
                    </a:p>
                  </a:txBody>
                  <a:tcPr/>
                </a:tc>
                <a:tc>
                  <a:txBody>
                    <a:bodyPr/>
                    <a:lstStyle/>
                    <a:p>
                      <a:r>
                        <a:rPr lang="en-US" dirty="0">
                          <a:latin typeface="Times New Roman" panose="02020603050405020304" pitchFamily="18" charset="0"/>
                          <a:cs typeface="Times New Roman" panose="02020603050405020304" pitchFamily="18" charset="0"/>
                        </a:rPr>
                        <a:t>Copying, extraction, retention and release of books of account and documents seized or requisitioned.</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177124287"/>
                  </a:ext>
                </a:extLst>
              </a:tr>
            </a:tbl>
          </a:graphicData>
        </a:graphic>
      </p:graphicFrame>
      <p:sp>
        <p:nvSpPr>
          <p:cNvPr id="8" name="TextBox 7">
            <a:extLst>
              <a:ext uri="{FF2B5EF4-FFF2-40B4-BE49-F238E27FC236}">
                <a16:creationId xmlns:a16="http://schemas.microsoft.com/office/drawing/2014/main" id="{FB284F6A-A2C3-E383-25DA-89DA984E7E9E}"/>
              </a:ext>
            </a:extLst>
          </p:cNvPr>
          <p:cNvSpPr txBox="1"/>
          <p:nvPr/>
        </p:nvSpPr>
        <p:spPr>
          <a:xfrm>
            <a:off x="414338" y="4030857"/>
            <a:ext cx="11222831" cy="1938992"/>
          </a:xfrm>
          <a:prstGeom prst="rect">
            <a:avLst/>
          </a:prstGeom>
          <a:noFill/>
        </p:spPr>
        <p:txBody>
          <a:bodyPr wrap="square">
            <a:spAutoFit/>
          </a:bodyPr>
          <a:lstStyle/>
          <a:p>
            <a:pPr algn="just">
              <a:spcAft>
                <a:spcPts val="800"/>
              </a:spcAft>
            </a:pPr>
            <a:r>
              <a:rPr lang="en-IN" sz="2000" b="1" dirty="0">
                <a:latin typeface="Times New Roman" panose="02020603050405020304" pitchFamily="18" charset="0"/>
                <a:ea typeface="Calibri" panose="020F0502020204030204" pitchFamily="34" charset="0"/>
                <a:cs typeface="Times New Roman" panose="02020603050405020304" pitchFamily="18" charset="0"/>
              </a:rPr>
              <a:t>Introduction</a:t>
            </a:r>
          </a:p>
          <a:p>
            <a:pPr marL="285750" indent="-285750" algn="just">
              <a:spcAft>
                <a:spcPts val="800"/>
              </a:spcAft>
              <a:buFont typeface="Wingdings" panose="05000000000000000000" pitchFamily="2" charset="2"/>
              <a:buChar char="§"/>
            </a:pPr>
            <a:r>
              <a:rPr lang="en-IN" sz="2000" dirty="0">
                <a:latin typeface="Times New Roman" panose="02020603050405020304" pitchFamily="18" charset="0"/>
                <a:ea typeface="Calibri" panose="020F0502020204030204" pitchFamily="34" charset="0"/>
                <a:cs typeface="Times New Roman" panose="02020603050405020304" pitchFamily="18" charset="0"/>
              </a:rPr>
              <a:t>In any tax administration the provisions for Search, Seizure and Arrest are provided to protect the interest of genuine tax payers and as a deterrent for tax evasion. </a:t>
            </a:r>
          </a:p>
          <a:p>
            <a:pPr marL="285750" indent="-285750" algn="just">
              <a:spcAft>
                <a:spcPts val="800"/>
              </a:spcAft>
              <a:buFont typeface="Wingdings" panose="05000000000000000000" pitchFamily="2" charset="2"/>
              <a:buChar char="§"/>
            </a:pPr>
            <a:r>
              <a:rPr lang="en-IN" sz="2000" dirty="0">
                <a:latin typeface="Times New Roman" panose="02020603050405020304" pitchFamily="18" charset="0"/>
                <a:ea typeface="Calibri" panose="020F0502020204030204" pitchFamily="34" charset="0"/>
                <a:cs typeface="Times New Roman" panose="02020603050405020304" pitchFamily="18" charset="0"/>
              </a:rPr>
              <a:t>To safeguard Government’s legitimate dues. 	</a:t>
            </a:r>
          </a:p>
          <a:p>
            <a:pPr marL="285750" indent="-285750" algn="just">
              <a:spcAft>
                <a:spcPts val="800"/>
              </a:spcAft>
              <a:buFont typeface="Wingdings" panose="05000000000000000000" pitchFamily="2" charset="2"/>
              <a:buChar char="§"/>
            </a:pPr>
            <a:r>
              <a:rPr lang="en-IN" sz="2000" dirty="0">
                <a:latin typeface="Times New Roman" panose="02020603050405020304" pitchFamily="18" charset="0"/>
                <a:ea typeface="Calibri" panose="020F0502020204030204" pitchFamily="34" charset="0"/>
                <a:cs typeface="Times New Roman" panose="02020603050405020304" pitchFamily="18" charset="0"/>
              </a:rPr>
              <a:t>Exercised, only in exceptional circumstances and as a last resort, to protect the Government Revenue.</a:t>
            </a:r>
            <a:endParaRPr lang="en-IN" sz="2000" dirty="0"/>
          </a:p>
        </p:txBody>
      </p:sp>
    </p:spTree>
    <p:extLst>
      <p:ext uri="{BB962C8B-B14F-4D97-AF65-F5344CB8AC3E}">
        <p14:creationId xmlns:p14="http://schemas.microsoft.com/office/powerpoint/2010/main" val="671530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214313" y="757237"/>
            <a:ext cx="10287000" cy="0"/>
          </a:xfrm>
          <a:prstGeom prst="line">
            <a:avLst/>
          </a:prstGeom>
        </p:spPr>
        <p:style>
          <a:lnRef idx="3">
            <a:schemeClr val="accent5"/>
          </a:lnRef>
          <a:fillRef idx="0">
            <a:schemeClr val="accent5"/>
          </a:fillRef>
          <a:effectRef idx="2">
            <a:schemeClr val="accent5"/>
          </a:effectRef>
          <a:fontRef idx="minor">
            <a:schemeClr val="tx1"/>
          </a:fontRef>
        </p:style>
      </p:cxnSp>
      <p:sp>
        <p:nvSpPr>
          <p:cNvPr id="5" name="Date Placeholder 4"/>
          <p:cNvSpPr>
            <a:spLocks noGrp="1"/>
          </p:cNvSpPr>
          <p:nvPr>
            <p:ph type="dt" sz="half" idx="10"/>
          </p:nvPr>
        </p:nvSpPr>
        <p:spPr/>
        <p:txBody>
          <a:bodyPr/>
          <a:lstStyle/>
          <a:p>
            <a:endParaRPr lang="en-IN" dirty="0"/>
          </a:p>
        </p:txBody>
      </p:sp>
      <p:sp>
        <p:nvSpPr>
          <p:cNvPr id="3" name="Slide Number Placeholder 2"/>
          <p:cNvSpPr>
            <a:spLocks noGrp="1"/>
          </p:cNvSpPr>
          <p:nvPr>
            <p:ph type="sldNum" sz="quarter" idx="12"/>
          </p:nvPr>
        </p:nvSpPr>
        <p:spPr/>
        <p:txBody>
          <a:bodyPr/>
          <a:lstStyle/>
          <a:p>
            <a:fld id="{A9785A1B-5FCF-40BD-AE5D-3629E90849BE}" type="slidenum">
              <a:rPr lang="en-IN" smtClean="0"/>
              <a:pPr/>
              <a:t>12</a:t>
            </a:fld>
            <a:endParaRPr lang="en-IN" dirty="0"/>
          </a:p>
        </p:txBody>
      </p:sp>
      <p:sp>
        <p:nvSpPr>
          <p:cNvPr id="8" name="Title 1"/>
          <p:cNvSpPr txBox="1">
            <a:spLocks/>
          </p:cNvSpPr>
          <p:nvPr/>
        </p:nvSpPr>
        <p:spPr>
          <a:xfrm>
            <a:off x="214312" y="0"/>
            <a:ext cx="11977687" cy="7080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2500" b="1" dirty="0">
                <a:solidFill>
                  <a:srgbClr val="C00000"/>
                </a:solidFill>
                <a:latin typeface="Book Antiqua" panose="02040602050305030304" pitchFamily="18" charset="0"/>
                <a:ea typeface="Cambria" panose="02040503050406030204" pitchFamily="18" charset="0"/>
              </a:rPr>
              <a:t>Constitutional Test</a:t>
            </a:r>
            <a:endParaRPr lang="en-US" sz="2500" b="1" dirty="0">
              <a:solidFill>
                <a:srgbClr val="C00000"/>
              </a:solidFill>
              <a:latin typeface="Book Antiqua" panose="02040602050305030304" pitchFamily="18" charset="0"/>
              <a:ea typeface="Cambria" panose="02040503050406030204" pitchFamily="18" charset="0"/>
            </a:endParaRPr>
          </a:p>
        </p:txBody>
      </p:sp>
      <p:sp>
        <p:nvSpPr>
          <p:cNvPr id="12" name="TextBox 11">
            <a:extLst>
              <a:ext uri="{FF2B5EF4-FFF2-40B4-BE49-F238E27FC236}">
                <a16:creationId xmlns:a16="http://schemas.microsoft.com/office/drawing/2014/main" id="{DB633CAA-4D24-87B0-E052-ED66ECBECEE6}"/>
              </a:ext>
            </a:extLst>
          </p:cNvPr>
          <p:cNvSpPr txBox="1"/>
          <p:nvPr/>
        </p:nvSpPr>
        <p:spPr>
          <a:xfrm>
            <a:off x="368710" y="806449"/>
            <a:ext cx="11223522" cy="5166607"/>
          </a:xfrm>
          <a:prstGeom prst="rect">
            <a:avLst/>
          </a:prstGeom>
          <a:noFill/>
        </p:spPr>
        <p:txBody>
          <a:bodyPr wrap="square">
            <a:spAutoFit/>
          </a:bodyPr>
          <a:lstStyle/>
          <a:p>
            <a:pPr lvl="0" algn="just">
              <a:lnSpc>
                <a:spcPct val="150000"/>
              </a:lnSpc>
              <a:spcAft>
                <a:spcPts val="800"/>
              </a:spcAft>
              <a:tabLst>
                <a:tab pos="457200" algn="l"/>
              </a:tabLst>
            </a:pPr>
            <a:r>
              <a:rPr lang="en-US" sz="2000" dirty="0">
                <a:latin typeface="Times New Roman" panose="02020603050405020304" pitchFamily="18" charset="0"/>
                <a:cs typeface="Times New Roman" panose="02020603050405020304" pitchFamily="18" charset="0"/>
              </a:rPr>
              <a:t>Search and seizure is a serious invasion of privacy and property. Supreme Court has laid down constitutional limits (tests) that any search must satisfy to be valid under </a:t>
            </a:r>
            <a:r>
              <a:rPr lang="en-US" sz="2000" b="1" dirty="0">
                <a:latin typeface="Times New Roman" panose="02020603050405020304" pitchFamily="18" charset="0"/>
                <a:cs typeface="Times New Roman" panose="02020603050405020304" pitchFamily="18" charset="0"/>
              </a:rPr>
              <a:t>Articles 14, 19 and 21</a:t>
            </a:r>
            <a:r>
              <a:rPr lang="en-US" sz="2000" dirty="0">
                <a:latin typeface="Times New Roman" panose="02020603050405020304" pitchFamily="18" charset="0"/>
                <a:cs typeface="Times New Roman" panose="02020603050405020304" pitchFamily="18" charset="0"/>
              </a:rPr>
              <a:t> of the Constitution. </a:t>
            </a:r>
          </a:p>
          <a:p>
            <a:pPr marL="342900" lvl="0" indent="-342900" algn="just">
              <a:lnSpc>
                <a:spcPct val="150000"/>
              </a:lnSpc>
              <a:spcAft>
                <a:spcPts val="800"/>
              </a:spcAft>
              <a:buFont typeface="Wingdings" panose="05000000000000000000" pitchFamily="2" charset="2"/>
              <a:buChar char="§"/>
              <a:tabLst>
                <a:tab pos="457200" algn="l"/>
              </a:tabLst>
            </a:pPr>
            <a:r>
              <a:rPr lang="en-US" sz="2000" dirty="0">
                <a:latin typeface="Times New Roman" panose="02020603050405020304" pitchFamily="18" charset="0"/>
                <a:cs typeface="Times New Roman" panose="02020603050405020304" pitchFamily="18" charset="0"/>
              </a:rPr>
              <a:t>Article 21 – Right to Life and Personal Liberty (Right to Privacy)</a:t>
            </a:r>
          </a:p>
          <a:p>
            <a:pPr marL="342900" lvl="0" indent="-342900" algn="just">
              <a:lnSpc>
                <a:spcPct val="150000"/>
              </a:lnSpc>
              <a:spcAft>
                <a:spcPts val="800"/>
              </a:spcAft>
              <a:buFont typeface="Wingdings" panose="05000000000000000000" pitchFamily="2" charset="2"/>
              <a:buChar char="§"/>
              <a:tabLst>
                <a:tab pos="457200" algn="l"/>
              </a:tabLst>
            </a:pPr>
            <a:r>
              <a:rPr lang="en-US" sz="2000" dirty="0">
                <a:latin typeface="Times New Roman" panose="02020603050405020304" pitchFamily="18" charset="0"/>
                <a:cs typeface="Times New Roman" panose="02020603050405020304" pitchFamily="18" charset="0"/>
              </a:rPr>
              <a:t>Article 14 – Equality before Law (</a:t>
            </a:r>
            <a:r>
              <a:rPr lang="en-IN" sz="2000" dirty="0">
                <a:latin typeface="Times New Roman" panose="02020603050405020304" pitchFamily="18" charset="0"/>
                <a:cs typeface="Times New Roman" panose="02020603050405020304" pitchFamily="18" charset="0"/>
              </a:rPr>
              <a:t>Safeguards against arbitrariness)</a:t>
            </a:r>
          </a:p>
          <a:p>
            <a:pPr marL="342900" lvl="0" indent="-342900" algn="just">
              <a:lnSpc>
                <a:spcPct val="150000"/>
              </a:lnSpc>
              <a:spcAft>
                <a:spcPts val="800"/>
              </a:spcAft>
              <a:buFont typeface="Wingdings" panose="05000000000000000000" pitchFamily="2" charset="2"/>
              <a:buChar char="§"/>
              <a:tabLst>
                <a:tab pos="457200" algn="l"/>
              </a:tabLst>
            </a:pPr>
            <a:r>
              <a:rPr lang="en-IN" sz="2000" dirty="0">
                <a:latin typeface="Times New Roman" panose="02020603050405020304" pitchFamily="18" charset="0"/>
                <a:cs typeface="Times New Roman" panose="02020603050405020304" pitchFamily="18" charset="0"/>
              </a:rPr>
              <a:t>Article 19(1)(d) – Freedom of movement</a:t>
            </a:r>
          </a:p>
          <a:p>
            <a:pPr lvl="0" algn="just">
              <a:lnSpc>
                <a:spcPct val="150000"/>
              </a:lnSpc>
              <a:spcAft>
                <a:spcPts val="800"/>
              </a:spcAft>
              <a:tabLst>
                <a:tab pos="457200" algn="l"/>
              </a:tabLst>
            </a:pPr>
            <a:r>
              <a:rPr lang="en-IN" sz="2000" b="1" dirty="0">
                <a:latin typeface="Times New Roman" panose="02020603050405020304" pitchFamily="18" charset="0"/>
                <a:cs typeface="Times New Roman" panose="02020603050405020304" pitchFamily="18" charset="0"/>
              </a:rPr>
              <a:t>Judicial Precedents</a:t>
            </a:r>
          </a:p>
          <a:p>
            <a:pPr marL="342900" indent="-342900" algn="just">
              <a:lnSpc>
                <a:spcPct val="150000"/>
              </a:lnSpc>
              <a:spcAft>
                <a:spcPts val="800"/>
              </a:spcAft>
              <a:buFont typeface="Wingdings" panose="05000000000000000000" pitchFamily="2" charset="2"/>
              <a:buChar char="§"/>
              <a:tabLst>
                <a:tab pos="457200" algn="l"/>
              </a:tabLst>
            </a:pPr>
            <a:r>
              <a:rPr lang="en-US" sz="2000" dirty="0">
                <a:latin typeface="Times New Roman" panose="02020603050405020304" pitchFamily="18" charset="0"/>
                <a:cs typeface="Times New Roman" panose="02020603050405020304" pitchFamily="18" charset="0"/>
              </a:rPr>
              <a:t>Section 132 </a:t>
            </a:r>
            <a:r>
              <a:rPr lang="en-US" sz="2000" u="sng" dirty="0">
                <a:latin typeface="Times New Roman" panose="02020603050405020304" pitchFamily="18" charset="0"/>
                <a:cs typeface="Times New Roman" panose="02020603050405020304" pitchFamily="18" charset="0"/>
              </a:rPr>
              <a:t>does not confer any arbitrary authority</a:t>
            </a:r>
            <a:r>
              <a:rPr lang="en-US" sz="2000" dirty="0">
                <a:latin typeface="Times New Roman" panose="02020603050405020304" pitchFamily="18" charset="0"/>
                <a:cs typeface="Times New Roman" panose="02020603050405020304" pitchFamily="18" charset="0"/>
              </a:rPr>
              <a:t> upon the revenue officers. Since by the exercise of the power a serious invasion is made upon the rights, privacy and freedom of the taxpayer, </a:t>
            </a:r>
            <a:r>
              <a:rPr lang="en-US" sz="2000" u="sng" dirty="0">
                <a:latin typeface="Times New Roman" panose="02020603050405020304" pitchFamily="18" charset="0"/>
                <a:cs typeface="Times New Roman" panose="02020603050405020304" pitchFamily="18" charset="0"/>
              </a:rPr>
              <a:t>the power must be exercised strictly in accordance with the law and only for the purposes for which the law authorizes it to be exercised.</a:t>
            </a:r>
            <a:r>
              <a:rPr lang="en-US" sz="2000" i="1" dirty="0">
                <a:latin typeface="Times New Roman" panose="02020603050405020304" pitchFamily="18" charset="0"/>
                <a:cs typeface="Times New Roman" panose="02020603050405020304" pitchFamily="18" charset="0"/>
              </a:rPr>
              <a:t> – </a:t>
            </a:r>
            <a:r>
              <a:rPr lang="en-US" sz="2000" b="1" i="1" dirty="0">
                <a:latin typeface="Times New Roman" panose="02020603050405020304" pitchFamily="18" charset="0"/>
                <a:cs typeface="Times New Roman" panose="02020603050405020304" pitchFamily="18" charset="0"/>
              </a:rPr>
              <a:t>ITO vs. Seth Brothers, 74 ITR 836 (SC)</a:t>
            </a:r>
          </a:p>
        </p:txBody>
      </p:sp>
    </p:spTree>
    <p:extLst>
      <p:ext uri="{BB962C8B-B14F-4D97-AF65-F5344CB8AC3E}">
        <p14:creationId xmlns:p14="http://schemas.microsoft.com/office/powerpoint/2010/main" val="9736868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54E35-13DF-06EA-6515-23CC81C5A094}"/>
            </a:ext>
          </a:extLst>
        </p:cNvPr>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4A5ACA22-5924-2A14-909F-2ED3B4A1832D}"/>
              </a:ext>
            </a:extLst>
          </p:cNvPr>
          <p:cNvCxnSpPr/>
          <p:nvPr/>
        </p:nvCxnSpPr>
        <p:spPr>
          <a:xfrm>
            <a:off x="214313" y="757237"/>
            <a:ext cx="10287000" cy="0"/>
          </a:xfrm>
          <a:prstGeom prst="line">
            <a:avLst/>
          </a:prstGeom>
        </p:spPr>
        <p:style>
          <a:lnRef idx="3">
            <a:schemeClr val="accent5"/>
          </a:lnRef>
          <a:fillRef idx="0">
            <a:schemeClr val="accent5"/>
          </a:fillRef>
          <a:effectRef idx="2">
            <a:schemeClr val="accent5"/>
          </a:effectRef>
          <a:fontRef idx="minor">
            <a:schemeClr val="tx1"/>
          </a:fontRef>
        </p:style>
      </p:cxnSp>
      <p:sp>
        <p:nvSpPr>
          <p:cNvPr id="5" name="Date Placeholder 4">
            <a:extLst>
              <a:ext uri="{FF2B5EF4-FFF2-40B4-BE49-F238E27FC236}">
                <a16:creationId xmlns:a16="http://schemas.microsoft.com/office/drawing/2014/main" id="{8DB9081F-1F3F-A00B-D2F7-F3E8E5D9EFF5}"/>
              </a:ext>
            </a:extLst>
          </p:cNvPr>
          <p:cNvSpPr>
            <a:spLocks noGrp="1"/>
          </p:cNvSpPr>
          <p:nvPr>
            <p:ph type="dt" sz="half" idx="10"/>
          </p:nvPr>
        </p:nvSpPr>
        <p:spPr/>
        <p:txBody>
          <a:bodyPr/>
          <a:lstStyle/>
          <a:p>
            <a:endParaRPr lang="en-IN" dirty="0"/>
          </a:p>
        </p:txBody>
      </p:sp>
      <p:sp>
        <p:nvSpPr>
          <p:cNvPr id="3" name="Slide Number Placeholder 2">
            <a:extLst>
              <a:ext uri="{FF2B5EF4-FFF2-40B4-BE49-F238E27FC236}">
                <a16:creationId xmlns:a16="http://schemas.microsoft.com/office/drawing/2014/main" id="{801C2A33-3F0D-804E-1416-F56F04499912}"/>
              </a:ext>
            </a:extLst>
          </p:cNvPr>
          <p:cNvSpPr>
            <a:spLocks noGrp="1"/>
          </p:cNvSpPr>
          <p:nvPr>
            <p:ph type="sldNum" sz="quarter" idx="12"/>
          </p:nvPr>
        </p:nvSpPr>
        <p:spPr/>
        <p:txBody>
          <a:bodyPr/>
          <a:lstStyle/>
          <a:p>
            <a:fld id="{A9785A1B-5FCF-40BD-AE5D-3629E90849BE}" type="slidenum">
              <a:rPr lang="en-IN" smtClean="0"/>
              <a:pPr/>
              <a:t>13</a:t>
            </a:fld>
            <a:endParaRPr lang="en-IN" dirty="0"/>
          </a:p>
        </p:txBody>
      </p:sp>
      <p:sp>
        <p:nvSpPr>
          <p:cNvPr id="8" name="Title 1">
            <a:extLst>
              <a:ext uri="{FF2B5EF4-FFF2-40B4-BE49-F238E27FC236}">
                <a16:creationId xmlns:a16="http://schemas.microsoft.com/office/drawing/2014/main" id="{A5A1F5D6-955B-A5F2-3449-E5DB54D095AA}"/>
              </a:ext>
            </a:extLst>
          </p:cNvPr>
          <p:cNvSpPr txBox="1">
            <a:spLocks/>
          </p:cNvSpPr>
          <p:nvPr/>
        </p:nvSpPr>
        <p:spPr>
          <a:xfrm>
            <a:off x="214312" y="0"/>
            <a:ext cx="11977687" cy="7080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2500" b="1" dirty="0">
                <a:solidFill>
                  <a:srgbClr val="C00000"/>
                </a:solidFill>
                <a:latin typeface="Book Antiqua" panose="02040602050305030304" pitchFamily="18" charset="0"/>
                <a:ea typeface="Cambria" panose="02040503050406030204" pitchFamily="18" charset="0"/>
              </a:rPr>
              <a:t>Constitutional Test</a:t>
            </a:r>
            <a:endParaRPr lang="en-US" sz="2500" b="1" dirty="0">
              <a:solidFill>
                <a:srgbClr val="C00000"/>
              </a:solidFill>
              <a:latin typeface="Book Antiqua" panose="02040602050305030304" pitchFamily="18" charset="0"/>
              <a:ea typeface="Cambria" panose="02040503050406030204" pitchFamily="18" charset="0"/>
            </a:endParaRPr>
          </a:p>
        </p:txBody>
      </p:sp>
      <p:sp>
        <p:nvSpPr>
          <p:cNvPr id="12" name="TextBox 11">
            <a:extLst>
              <a:ext uri="{FF2B5EF4-FFF2-40B4-BE49-F238E27FC236}">
                <a16:creationId xmlns:a16="http://schemas.microsoft.com/office/drawing/2014/main" id="{901085FF-9304-FA40-E71E-D62F0F161274}"/>
              </a:ext>
            </a:extLst>
          </p:cNvPr>
          <p:cNvSpPr txBox="1"/>
          <p:nvPr/>
        </p:nvSpPr>
        <p:spPr>
          <a:xfrm>
            <a:off x="254226" y="637949"/>
            <a:ext cx="11223522" cy="5890715"/>
          </a:xfrm>
          <a:prstGeom prst="rect">
            <a:avLst/>
          </a:prstGeom>
          <a:noFill/>
        </p:spPr>
        <p:txBody>
          <a:bodyPr wrap="square">
            <a:spAutoFit/>
          </a:bodyPr>
          <a:lstStyle/>
          <a:p>
            <a:pPr lvl="0" algn="just">
              <a:lnSpc>
                <a:spcPct val="200000"/>
              </a:lnSpc>
            </a:pPr>
            <a:r>
              <a:rPr lang="en-US" sz="2000" b="1" dirty="0">
                <a:latin typeface="Times New Roman" panose="02020603050405020304" pitchFamily="18" charset="0"/>
                <a:cs typeface="Times New Roman" panose="02020603050405020304" pitchFamily="18" charset="0"/>
              </a:rPr>
              <a:t>Requirements for testing the validity of any encroachment on privacy as laid down by SC in </a:t>
            </a:r>
            <a:r>
              <a:rPr lang="en-US" sz="2000" b="1" i="1" dirty="0">
                <a:latin typeface="Times New Roman" panose="02020603050405020304" pitchFamily="18" charset="0"/>
                <a:cs typeface="Times New Roman" panose="02020603050405020304" pitchFamily="18" charset="0"/>
              </a:rPr>
              <a:t>K S </a:t>
            </a:r>
            <a:r>
              <a:rPr lang="en-US" sz="2000" b="1" i="1" dirty="0" err="1">
                <a:latin typeface="Times New Roman" panose="02020603050405020304" pitchFamily="18" charset="0"/>
                <a:cs typeface="Times New Roman" panose="02020603050405020304" pitchFamily="18" charset="0"/>
              </a:rPr>
              <a:t>Puttaswamy</a:t>
            </a:r>
            <a:r>
              <a:rPr lang="en-US" sz="2000" b="1" i="1" dirty="0">
                <a:latin typeface="Times New Roman" panose="02020603050405020304" pitchFamily="18" charset="0"/>
                <a:cs typeface="Times New Roman" panose="02020603050405020304" pitchFamily="18" charset="0"/>
              </a:rPr>
              <a:t> v UOI, 97 taxmann.com 585</a:t>
            </a:r>
            <a:r>
              <a:rPr lang="en-US" sz="2000" b="1" dirty="0">
                <a:latin typeface="Times New Roman" panose="02020603050405020304" pitchFamily="18" charset="0"/>
                <a:cs typeface="Times New Roman" panose="02020603050405020304" pitchFamily="18" charset="0"/>
              </a:rPr>
              <a:t> </a:t>
            </a:r>
          </a:p>
          <a:p>
            <a:pPr marL="363538" algn="just">
              <a:lnSpc>
                <a:spcPct val="150000"/>
              </a:lnSpc>
            </a:pPr>
            <a:r>
              <a:rPr lang="en-US" sz="2000" dirty="0">
                <a:latin typeface="Times New Roman" panose="02020603050405020304" pitchFamily="18" charset="0"/>
                <a:cs typeface="Times New Roman" panose="02020603050405020304" pitchFamily="18" charset="0"/>
              </a:rPr>
              <a:t>Any law or measure restricting the right to privacy must fulfill the following requirements:</a:t>
            </a:r>
          </a:p>
          <a:p>
            <a:pPr marL="763588" indent="-400050" algn="just">
              <a:lnSpc>
                <a:spcPct val="150000"/>
              </a:lnSpc>
              <a:buFont typeface="+mj-lt"/>
              <a:buAutoNum type="romanLcPeriod"/>
            </a:pPr>
            <a:r>
              <a:rPr lang="en-US" sz="2000" b="1" dirty="0">
                <a:latin typeface="Times New Roman" panose="02020603050405020304" pitchFamily="18" charset="0"/>
                <a:cs typeface="Times New Roman" panose="02020603050405020304" pitchFamily="18" charset="0"/>
              </a:rPr>
              <a:t>Legality - </a:t>
            </a:r>
            <a:r>
              <a:rPr lang="en-US" sz="2000" dirty="0">
                <a:latin typeface="Times New Roman" panose="02020603050405020304" pitchFamily="18" charset="0"/>
                <a:cs typeface="Times New Roman" panose="02020603050405020304" pitchFamily="18" charset="0"/>
              </a:rPr>
              <a:t>There must be a law in existence that authorizes the restriction.</a:t>
            </a:r>
          </a:p>
          <a:p>
            <a:pPr marL="763588" indent="-400050" algn="just">
              <a:lnSpc>
                <a:spcPct val="150000"/>
              </a:lnSpc>
              <a:buFont typeface="+mj-lt"/>
              <a:buAutoNum type="romanLcPeriod"/>
            </a:pPr>
            <a:r>
              <a:rPr lang="en-US" sz="2000" b="1" dirty="0">
                <a:latin typeface="Times New Roman" panose="02020603050405020304" pitchFamily="18" charset="0"/>
                <a:cs typeface="Times New Roman" panose="02020603050405020304" pitchFamily="18" charset="0"/>
              </a:rPr>
              <a:t>Legitimate State Aim (Need)</a:t>
            </a:r>
            <a:r>
              <a:rPr lang="en-US" sz="2000" dirty="0">
                <a:latin typeface="Times New Roman" panose="02020603050405020304" pitchFamily="18" charset="0"/>
                <a:cs typeface="Times New Roman" panose="02020603050405020304" pitchFamily="18" charset="0"/>
              </a:rPr>
              <a:t> - The restriction should serve a legitimate or worthy purpose that the State seeks to achieve</a:t>
            </a:r>
          </a:p>
          <a:p>
            <a:pPr marL="763588" indent="-400050" algn="just">
              <a:lnSpc>
                <a:spcPct val="150000"/>
              </a:lnSpc>
              <a:buFont typeface="+mj-lt"/>
              <a:buAutoNum type="romanLcPeriod"/>
            </a:pPr>
            <a:r>
              <a:rPr lang="en-US" sz="2000" b="1" dirty="0">
                <a:latin typeface="Times New Roman" panose="02020603050405020304" pitchFamily="18" charset="0"/>
                <a:cs typeface="Times New Roman" panose="02020603050405020304" pitchFamily="18" charset="0"/>
              </a:rPr>
              <a:t>Proportionality - </a:t>
            </a:r>
            <a:r>
              <a:rPr lang="en-US" sz="2000" dirty="0">
                <a:latin typeface="Times New Roman" panose="02020603050405020304" pitchFamily="18" charset="0"/>
                <a:cs typeface="Times New Roman" panose="02020603050405020304" pitchFamily="18" charset="0"/>
              </a:rPr>
              <a:t>The means adopted must have a rational nexus to the object pursued.</a:t>
            </a:r>
          </a:p>
          <a:p>
            <a:pPr marL="363538" algn="just">
              <a:lnSpc>
                <a:spcPct val="150000"/>
              </a:lnSpc>
            </a:pPr>
            <a:endParaRPr lang="en-US" sz="2000" dirty="0">
              <a:latin typeface="Times New Roman" panose="02020603050405020304" pitchFamily="18" charset="0"/>
              <a:cs typeface="Times New Roman" panose="02020603050405020304" pitchFamily="18" charset="0"/>
            </a:endParaRPr>
          </a:p>
          <a:p>
            <a:pPr algn="just">
              <a:lnSpc>
                <a:spcPct val="150000"/>
              </a:lnSpc>
              <a:spcAft>
                <a:spcPts val="800"/>
              </a:spcAft>
              <a:tabLst>
                <a:tab pos="457200" algn="l"/>
              </a:tabLst>
            </a:pPr>
            <a:r>
              <a:rPr lang="en-US" sz="2000" dirty="0">
                <a:latin typeface="Times New Roman" panose="02020603050405020304" pitchFamily="18" charset="0"/>
                <a:cs typeface="Times New Roman" panose="02020603050405020304" pitchFamily="18" charset="0"/>
              </a:rPr>
              <a:t>Courts upheld the constitutional validity of Search and Seizure (Section 132) and Survey (Section 133A) provisions, ruling that they do not violate Fundamental Rights. The powers are not 'arbitrary' because they are protected by </a:t>
            </a:r>
            <a:r>
              <a:rPr lang="en-US" sz="2000" b="1" dirty="0">
                <a:latin typeface="Times New Roman" panose="02020603050405020304" pitchFamily="18" charset="0"/>
                <a:cs typeface="Times New Roman" panose="02020603050405020304" pitchFamily="18" charset="0"/>
              </a:rPr>
              <a:t>statutory safeguards</a:t>
            </a:r>
            <a:r>
              <a:rPr lang="en-US" sz="2000" dirty="0">
                <a:latin typeface="Times New Roman" panose="02020603050405020304" pitchFamily="18" charset="0"/>
                <a:cs typeface="Times New Roman" panose="02020603050405020304" pitchFamily="18" charset="0"/>
              </a:rPr>
              <a:t>, including the requirement of 'Reason to Believe,' the recording of a 'Satisfaction Note,' and the mandate that entry must follow prescribed legal procedures.</a:t>
            </a:r>
            <a:endParaRPr lang="en-US" sz="20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61865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214313" y="757237"/>
            <a:ext cx="10287000" cy="0"/>
          </a:xfrm>
          <a:prstGeom prst="line">
            <a:avLst/>
          </a:prstGeom>
        </p:spPr>
        <p:style>
          <a:lnRef idx="3">
            <a:schemeClr val="accent5"/>
          </a:lnRef>
          <a:fillRef idx="0">
            <a:schemeClr val="accent5"/>
          </a:fillRef>
          <a:effectRef idx="2">
            <a:schemeClr val="accent5"/>
          </a:effectRef>
          <a:fontRef idx="minor">
            <a:schemeClr val="tx1"/>
          </a:fontRef>
        </p:style>
      </p:cxnSp>
      <p:sp>
        <p:nvSpPr>
          <p:cNvPr id="5" name="Date Placeholder 4"/>
          <p:cNvSpPr>
            <a:spLocks noGrp="1"/>
          </p:cNvSpPr>
          <p:nvPr>
            <p:ph type="dt" sz="half" idx="10"/>
          </p:nvPr>
        </p:nvSpPr>
        <p:spPr/>
        <p:txBody>
          <a:bodyPr/>
          <a:lstStyle/>
          <a:p>
            <a:endParaRPr lang="en-IN" dirty="0"/>
          </a:p>
        </p:txBody>
      </p:sp>
      <p:sp>
        <p:nvSpPr>
          <p:cNvPr id="3" name="Slide Number Placeholder 2"/>
          <p:cNvSpPr>
            <a:spLocks noGrp="1"/>
          </p:cNvSpPr>
          <p:nvPr>
            <p:ph type="sldNum" sz="quarter" idx="12"/>
          </p:nvPr>
        </p:nvSpPr>
        <p:spPr/>
        <p:txBody>
          <a:bodyPr/>
          <a:lstStyle/>
          <a:p>
            <a:fld id="{A9785A1B-5FCF-40BD-AE5D-3629E90849BE}" type="slidenum">
              <a:rPr lang="en-IN" smtClean="0"/>
              <a:pPr/>
              <a:t>14</a:t>
            </a:fld>
            <a:endParaRPr lang="en-IN" dirty="0"/>
          </a:p>
        </p:txBody>
      </p:sp>
      <p:sp>
        <p:nvSpPr>
          <p:cNvPr id="8" name="Title 1"/>
          <p:cNvSpPr txBox="1">
            <a:spLocks/>
          </p:cNvSpPr>
          <p:nvPr/>
        </p:nvSpPr>
        <p:spPr>
          <a:xfrm>
            <a:off x="214312" y="0"/>
            <a:ext cx="11977687" cy="7080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2500" b="1" dirty="0">
                <a:solidFill>
                  <a:srgbClr val="C00000"/>
                </a:solidFill>
                <a:latin typeface="Book Antiqua" panose="02040602050305030304" pitchFamily="18" charset="0"/>
                <a:ea typeface="Cambria" panose="02040503050406030204" pitchFamily="18" charset="0"/>
              </a:rPr>
              <a:t>When can search be Undertaken?</a:t>
            </a:r>
            <a:endParaRPr lang="en-US" sz="2500" b="1" dirty="0">
              <a:latin typeface="Book Antiqua" panose="02040602050305030304" pitchFamily="18" charset="0"/>
              <a:ea typeface="Cambria" panose="02040503050406030204" pitchFamily="18" charset="0"/>
            </a:endParaRPr>
          </a:p>
        </p:txBody>
      </p:sp>
      <p:sp>
        <p:nvSpPr>
          <p:cNvPr id="6" name="TextBox 5">
            <a:extLst>
              <a:ext uri="{FF2B5EF4-FFF2-40B4-BE49-F238E27FC236}">
                <a16:creationId xmlns:a16="http://schemas.microsoft.com/office/drawing/2014/main" id="{6BCA4936-179B-3289-BBF0-E7924545DB7F}"/>
              </a:ext>
            </a:extLst>
          </p:cNvPr>
          <p:cNvSpPr txBox="1"/>
          <p:nvPr/>
        </p:nvSpPr>
        <p:spPr>
          <a:xfrm>
            <a:off x="214312" y="687160"/>
            <a:ext cx="11007437" cy="5653855"/>
          </a:xfrm>
          <a:prstGeom prst="rect">
            <a:avLst/>
          </a:prstGeom>
          <a:noFill/>
        </p:spPr>
        <p:txBody>
          <a:bodyPr wrap="square">
            <a:spAutoFit/>
          </a:bodyPr>
          <a:lstStyle/>
          <a:p>
            <a:pPr>
              <a:lnSpc>
                <a:spcPct val="140000"/>
              </a:lnSpc>
            </a:pPr>
            <a:r>
              <a:rPr lang="en-US" sz="2000" b="1" i="0" u="sng" dirty="0">
                <a:effectLst/>
                <a:latin typeface="Times New Roman" panose="02020603050405020304" pitchFamily="18" charset="0"/>
              </a:rPr>
              <a:t>Section 132 of the Income Tax Act, 1961</a:t>
            </a:r>
            <a:r>
              <a:rPr lang="en-US" sz="2000" b="1" i="0" dirty="0">
                <a:effectLst/>
                <a:latin typeface="Times New Roman" panose="02020603050405020304" pitchFamily="18" charset="0"/>
              </a:rPr>
              <a:t> </a:t>
            </a:r>
          </a:p>
          <a:p>
            <a:pPr>
              <a:lnSpc>
                <a:spcPct val="140000"/>
              </a:lnSpc>
            </a:pPr>
            <a:r>
              <a:rPr lang="en-IN" sz="2000" b="1" dirty="0">
                <a:effectLst/>
                <a:latin typeface="Times New Roman" panose="02020603050405020304" pitchFamily="18" charset="0"/>
                <a:ea typeface="Calibri" panose="020F0502020204030204" pitchFamily="34" charset="0"/>
              </a:rPr>
              <a:t>(1) Where in consequence of ‘</a:t>
            </a:r>
            <a:r>
              <a:rPr lang="en-IN" sz="2000" b="1" u="sng" dirty="0">
                <a:effectLst/>
                <a:latin typeface="Times New Roman" panose="02020603050405020304" pitchFamily="18" charset="0"/>
                <a:ea typeface="Calibri" panose="020F0502020204030204" pitchFamily="34" charset="0"/>
              </a:rPr>
              <a:t>information in his possession</a:t>
            </a:r>
            <a:r>
              <a:rPr lang="en-IN" sz="2000" b="1" dirty="0">
                <a:effectLst/>
                <a:latin typeface="Times New Roman" panose="02020603050405020304" pitchFamily="18" charset="0"/>
                <a:ea typeface="Calibri" panose="020F0502020204030204" pitchFamily="34" charset="0"/>
              </a:rPr>
              <a:t>’, </a:t>
            </a:r>
            <a:r>
              <a:rPr lang="en-IN" sz="2000" b="1" u="sng" dirty="0">
                <a:effectLst/>
                <a:latin typeface="Times New Roman" panose="02020603050405020304" pitchFamily="18" charset="0"/>
                <a:ea typeface="Calibri" panose="020F0502020204030204" pitchFamily="34" charset="0"/>
              </a:rPr>
              <a:t>the authorised officer</a:t>
            </a:r>
            <a:r>
              <a:rPr lang="en-IN" sz="2000" b="1" dirty="0">
                <a:effectLst/>
                <a:latin typeface="Times New Roman" panose="02020603050405020304" pitchFamily="18" charset="0"/>
                <a:ea typeface="Calibri" panose="020F0502020204030204" pitchFamily="34" charset="0"/>
              </a:rPr>
              <a:t> has ‘</a:t>
            </a:r>
            <a:r>
              <a:rPr lang="en-IN" sz="2000" b="1" u="sng" dirty="0">
                <a:effectLst/>
                <a:latin typeface="Times New Roman" panose="02020603050405020304" pitchFamily="18" charset="0"/>
                <a:ea typeface="Calibri" panose="020F0502020204030204" pitchFamily="34" charset="0"/>
              </a:rPr>
              <a:t>reason to believe</a:t>
            </a:r>
            <a:r>
              <a:rPr lang="en-IN" sz="2000" b="1" dirty="0">
                <a:effectLst/>
                <a:latin typeface="Times New Roman" panose="02020603050405020304" pitchFamily="18" charset="0"/>
                <a:ea typeface="Calibri" panose="020F0502020204030204" pitchFamily="34" charset="0"/>
              </a:rPr>
              <a:t>’ that</a:t>
            </a:r>
          </a:p>
          <a:p>
            <a:pPr marL="457200" lvl="0" indent="-457200" algn="just">
              <a:lnSpc>
                <a:spcPct val="140000"/>
              </a:lnSpc>
              <a:buFont typeface="+mj-lt"/>
              <a:buAutoNum type="alphaLcParenR"/>
            </a:pP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Any person to whom a summons u/s 131(1) or notice u/s 142(1) </a:t>
            </a:r>
            <a:r>
              <a:rPr lang="en-IN" sz="2000" b="1" u="sng" dirty="0">
                <a:effectLst/>
                <a:latin typeface="Times New Roman" panose="02020603050405020304" pitchFamily="18" charset="0"/>
                <a:ea typeface="Calibri" panose="020F0502020204030204" pitchFamily="34" charset="0"/>
                <a:cs typeface="Times New Roman" panose="02020603050405020304" pitchFamily="18" charset="0"/>
              </a:rPr>
              <a:t>was issued,</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 has failed to produce the requisite books/ documents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457200" lvl="0" indent="-457200" algn="just">
              <a:lnSpc>
                <a:spcPct val="140000"/>
              </a:lnSpc>
              <a:buFont typeface="+mj-lt"/>
              <a:buAutoNum type="alphaLcParenR"/>
            </a:pP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Any person to whom summons or notice u/s 142(1) </a:t>
            </a:r>
            <a:r>
              <a:rPr lang="en-IN" sz="2000" b="1" u="sng" dirty="0">
                <a:effectLst/>
                <a:latin typeface="Times New Roman" panose="02020603050405020304" pitchFamily="18" charset="0"/>
                <a:ea typeface="Calibri" panose="020F0502020204030204" pitchFamily="34" charset="0"/>
                <a:cs typeface="Times New Roman" panose="02020603050405020304" pitchFamily="18" charset="0"/>
              </a:rPr>
              <a:t>might be issued</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 will not, or would not produce the books/ documents useful for IT proceedings</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457200" lvl="0" indent="-457200" algn="just">
              <a:lnSpc>
                <a:spcPct val="140000"/>
              </a:lnSpc>
              <a:buFont typeface="+mj-lt"/>
              <a:buAutoNum type="alphaLcParenR"/>
            </a:pPr>
            <a:r>
              <a:rPr lang="en-IN" sz="2000" dirty="0">
                <a:effectLst/>
                <a:latin typeface="Times New Roman" panose="02020603050405020304" pitchFamily="18" charset="0"/>
                <a:ea typeface="Calibri" panose="020F0502020204030204" pitchFamily="34" charset="0"/>
              </a:rPr>
              <a:t>Any person is in possession of money, bullion, jewellery or other valuable article and it represents either </a:t>
            </a:r>
            <a:r>
              <a:rPr lang="en-IN" sz="2000" b="1" u="sng" dirty="0">
                <a:effectLst/>
                <a:latin typeface="Times New Roman" panose="02020603050405020304" pitchFamily="18" charset="0"/>
                <a:ea typeface="Calibri" panose="020F0502020204030204" pitchFamily="34" charset="0"/>
              </a:rPr>
              <a:t>wholly or partly, income or property</a:t>
            </a:r>
            <a:r>
              <a:rPr lang="en-IN" sz="2000" dirty="0">
                <a:effectLst/>
                <a:latin typeface="Times New Roman" panose="02020603050405020304" pitchFamily="18" charset="0"/>
                <a:ea typeface="Calibri" panose="020F0502020204030204" pitchFamily="34" charset="0"/>
              </a:rPr>
              <a:t> which </a:t>
            </a:r>
            <a:r>
              <a:rPr lang="en-IN" sz="2000" b="1" u="sng" dirty="0">
                <a:effectLst/>
                <a:latin typeface="Times New Roman" panose="02020603050405020304" pitchFamily="18" charset="0"/>
                <a:ea typeface="Calibri" panose="020F0502020204030204" pitchFamily="34" charset="0"/>
              </a:rPr>
              <a:t>has not been, or would not be, disclosed</a:t>
            </a:r>
            <a:r>
              <a:rPr lang="en-IN" sz="2000" dirty="0">
                <a:effectLst/>
                <a:latin typeface="Times New Roman" panose="02020603050405020304" pitchFamily="18" charset="0"/>
                <a:ea typeface="Calibri" panose="020F0502020204030204" pitchFamily="34" charset="0"/>
              </a:rPr>
              <a:t> for the purposes of the Act</a:t>
            </a:r>
          </a:p>
          <a:p>
            <a:pPr lvl="0" algn="just">
              <a:lnSpc>
                <a:spcPct val="140000"/>
              </a:lnSpc>
            </a:pPr>
            <a:r>
              <a:rPr lang="en-IN" sz="2000" dirty="0">
                <a:latin typeface="Times New Roman" panose="02020603050405020304" pitchFamily="18" charset="0"/>
              </a:rPr>
              <a:t>……………………………………….</a:t>
            </a:r>
          </a:p>
          <a:p>
            <a:pPr>
              <a:lnSpc>
                <a:spcPct val="140000"/>
              </a:lnSpc>
            </a:pPr>
            <a:endParaRPr lang="en-IN" sz="2000" dirty="0">
              <a:latin typeface="Times New Roman" panose="02020603050405020304" pitchFamily="18" charset="0"/>
            </a:endParaRPr>
          </a:p>
          <a:p>
            <a:pPr>
              <a:lnSpc>
                <a:spcPct val="140000"/>
              </a:lnSpc>
            </a:pPr>
            <a:endParaRPr lang="en-US" sz="2000" dirty="0"/>
          </a:p>
        </p:txBody>
      </p:sp>
    </p:spTree>
    <p:extLst>
      <p:ext uri="{BB962C8B-B14F-4D97-AF65-F5344CB8AC3E}">
        <p14:creationId xmlns:p14="http://schemas.microsoft.com/office/powerpoint/2010/main" val="1077009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69240-0B94-0C6A-9990-39C5359E206C}"/>
            </a:ext>
          </a:extLst>
        </p:cNvPr>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21140A3F-246F-757A-B8E1-9CA44F9CFF20}"/>
              </a:ext>
            </a:extLst>
          </p:cNvPr>
          <p:cNvCxnSpPr/>
          <p:nvPr/>
        </p:nvCxnSpPr>
        <p:spPr>
          <a:xfrm>
            <a:off x="214313" y="757237"/>
            <a:ext cx="10287000" cy="0"/>
          </a:xfrm>
          <a:prstGeom prst="line">
            <a:avLst/>
          </a:prstGeom>
        </p:spPr>
        <p:style>
          <a:lnRef idx="3">
            <a:schemeClr val="accent5"/>
          </a:lnRef>
          <a:fillRef idx="0">
            <a:schemeClr val="accent5"/>
          </a:fillRef>
          <a:effectRef idx="2">
            <a:schemeClr val="accent5"/>
          </a:effectRef>
          <a:fontRef idx="minor">
            <a:schemeClr val="tx1"/>
          </a:fontRef>
        </p:style>
      </p:cxnSp>
      <p:sp>
        <p:nvSpPr>
          <p:cNvPr id="5" name="Date Placeholder 4">
            <a:extLst>
              <a:ext uri="{FF2B5EF4-FFF2-40B4-BE49-F238E27FC236}">
                <a16:creationId xmlns:a16="http://schemas.microsoft.com/office/drawing/2014/main" id="{348854E9-D3A1-065E-2872-819856B6B7EF}"/>
              </a:ext>
            </a:extLst>
          </p:cNvPr>
          <p:cNvSpPr>
            <a:spLocks noGrp="1"/>
          </p:cNvSpPr>
          <p:nvPr>
            <p:ph type="dt" sz="half" idx="10"/>
          </p:nvPr>
        </p:nvSpPr>
        <p:spPr/>
        <p:txBody>
          <a:bodyPr/>
          <a:lstStyle/>
          <a:p>
            <a:endParaRPr lang="en-IN" dirty="0"/>
          </a:p>
        </p:txBody>
      </p:sp>
      <p:sp>
        <p:nvSpPr>
          <p:cNvPr id="3" name="Slide Number Placeholder 2">
            <a:extLst>
              <a:ext uri="{FF2B5EF4-FFF2-40B4-BE49-F238E27FC236}">
                <a16:creationId xmlns:a16="http://schemas.microsoft.com/office/drawing/2014/main" id="{D2ED608D-5E63-87B5-C085-61CE516B7A59}"/>
              </a:ext>
            </a:extLst>
          </p:cNvPr>
          <p:cNvSpPr>
            <a:spLocks noGrp="1"/>
          </p:cNvSpPr>
          <p:nvPr>
            <p:ph type="sldNum" sz="quarter" idx="12"/>
          </p:nvPr>
        </p:nvSpPr>
        <p:spPr/>
        <p:txBody>
          <a:bodyPr/>
          <a:lstStyle/>
          <a:p>
            <a:fld id="{A9785A1B-5FCF-40BD-AE5D-3629E90849BE}" type="slidenum">
              <a:rPr lang="en-IN" smtClean="0"/>
              <a:pPr/>
              <a:t>15</a:t>
            </a:fld>
            <a:endParaRPr lang="en-IN" dirty="0"/>
          </a:p>
        </p:txBody>
      </p:sp>
      <p:sp>
        <p:nvSpPr>
          <p:cNvPr id="8" name="Title 1">
            <a:extLst>
              <a:ext uri="{FF2B5EF4-FFF2-40B4-BE49-F238E27FC236}">
                <a16:creationId xmlns:a16="http://schemas.microsoft.com/office/drawing/2014/main" id="{000513CE-2E95-255B-4D87-67732BE3F687}"/>
              </a:ext>
            </a:extLst>
          </p:cNvPr>
          <p:cNvSpPr txBox="1">
            <a:spLocks/>
          </p:cNvSpPr>
          <p:nvPr/>
        </p:nvSpPr>
        <p:spPr>
          <a:xfrm>
            <a:off x="214312" y="0"/>
            <a:ext cx="11977687" cy="7080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2500" b="1" dirty="0">
                <a:solidFill>
                  <a:srgbClr val="C00000"/>
                </a:solidFill>
                <a:latin typeface="Book Antiqua" panose="02040602050305030304" pitchFamily="18" charset="0"/>
                <a:ea typeface="Cambria" panose="02040503050406030204" pitchFamily="18" charset="0"/>
              </a:rPr>
              <a:t>Important Terms</a:t>
            </a:r>
            <a:endParaRPr lang="en-US" sz="2500" b="1" dirty="0">
              <a:solidFill>
                <a:srgbClr val="C00000"/>
              </a:solidFill>
              <a:latin typeface="Book Antiqua" panose="02040602050305030304" pitchFamily="18" charset="0"/>
              <a:ea typeface="Cambria" panose="02040503050406030204" pitchFamily="18" charset="0"/>
            </a:endParaRPr>
          </a:p>
        </p:txBody>
      </p:sp>
      <p:sp>
        <p:nvSpPr>
          <p:cNvPr id="12" name="TextBox 11">
            <a:extLst>
              <a:ext uri="{FF2B5EF4-FFF2-40B4-BE49-F238E27FC236}">
                <a16:creationId xmlns:a16="http://schemas.microsoft.com/office/drawing/2014/main" id="{6AD14721-1FCC-E915-D37A-DBEBBBAF1F92}"/>
              </a:ext>
            </a:extLst>
          </p:cNvPr>
          <p:cNvSpPr txBox="1"/>
          <p:nvPr/>
        </p:nvSpPr>
        <p:spPr>
          <a:xfrm>
            <a:off x="130278" y="701674"/>
            <a:ext cx="11223522" cy="5743752"/>
          </a:xfrm>
          <a:prstGeom prst="rect">
            <a:avLst/>
          </a:prstGeom>
          <a:noFill/>
        </p:spPr>
        <p:txBody>
          <a:bodyPr wrap="square">
            <a:spAutoFit/>
          </a:bodyPr>
          <a:lstStyle/>
          <a:p>
            <a:pPr marL="261938" lvl="0" indent="-261938" algn="just">
              <a:lnSpc>
                <a:spcPct val="114000"/>
              </a:lnSpc>
              <a:buFont typeface="+mj-lt"/>
              <a:buAutoNum type="arabicPeriod"/>
            </a:pPr>
            <a:r>
              <a:rPr lang="en-US" b="1" dirty="0">
                <a:latin typeface="Times New Roman" panose="02020603050405020304" pitchFamily="18" charset="0"/>
                <a:cs typeface="Times New Roman" panose="02020603050405020304" pitchFamily="18" charset="0"/>
              </a:rPr>
              <a:t> Search</a:t>
            </a:r>
          </a:p>
          <a:p>
            <a:pPr marL="623888" lvl="0" indent="-361950" algn="just">
              <a:lnSpc>
                <a:spcPct val="114000"/>
              </a:lnSpc>
              <a:spcAft>
                <a:spcPts val="800"/>
              </a:spcAft>
              <a:buFont typeface="Wingdings" panose="05000000000000000000" pitchFamily="2" charset="2"/>
              <a:buChar char=""/>
              <a:tabLst>
                <a:tab pos="457200" algn="l"/>
              </a:tabLst>
            </a:pPr>
            <a:r>
              <a:rPr lang="en-IN" dirty="0">
                <a:latin typeface="Times New Roman" panose="02020603050405020304" pitchFamily="18" charset="0"/>
                <a:ea typeface="Calibri" panose="020F0502020204030204" pitchFamily="34" charset="0"/>
                <a:cs typeface="Times New Roman" panose="02020603050405020304" pitchFamily="18" charset="0"/>
              </a:rPr>
              <a:t>Not defined in the Act. </a:t>
            </a:r>
          </a:p>
          <a:p>
            <a:pPr marL="623888" lvl="0" indent="-361950" algn="just">
              <a:lnSpc>
                <a:spcPct val="114000"/>
              </a:lnSpc>
              <a:spcAft>
                <a:spcPts val="800"/>
              </a:spcAft>
              <a:buFont typeface="Wingdings" panose="05000000000000000000" pitchFamily="2" charset="2"/>
              <a:buChar char=""/>
              <a:tabLst>
                <a:tab pos="4572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The word ‘Search’ has varied meanings and it should be given the general meaning ‘to look for’ or ‘seek’</a:t>
            </a:r>
          </a:p>
          <a:p>
            <a:pPr marL="623888" lvl="0" indent="-361950" algn="just">
              <a:lnSpc>
                <a:spcPct val="114000"/>
              </a:lnSpc>
              <a:spcAft>
                <a:spcPts val="800"/>
              </a:spcAft>
              <a:buFont typeface="Wingdings" panose="05000000000000000000" pitchFamily="2" charset="2"/>
              <a:buChar char=""/>
              <a:tabLst>
                <a:tab pos="457200" algn="l"/>
              </a:tabLst>
            </a:pPr>
            <a:r>
              <a:rPr lang="en-IN" dirty="0">
                <a:latin typeface="Times New Roman" panose="02020603050405020304" pitchFamily="18" charset="0"/>
                <a:ea typeface="Calibri" panose="020F0502020204030204" pitchFamily="34" charset="0"/>
                <a:cs typeface="Times New Roman" panose="02020603050405020304" pitchFamily="18" charset="0"/>
              </a:rPr>
              <a:t>An </a:t>
            </a:r>
            <a:r>
              <a:rPr lang="en-IN" b="1" dirty="0">
                <a:latin typeface="Times New Roman" panose="02020603050405020304" pitchFamily="18" charset="0"/>
                <a:ea typeface="Calibri" panose="020F0502020204030204" pitchFamily="34" charset="0"/>
                <a:cs typeface="Times New Roman" panose="02020603050405020304" pitchFamily="18" charset="0"/>
              </a:rPr>
              <a:t>examination of a man’s house, premises, or person</a:t>
            </a:r>
            <a:r>
              <a:rPr lang="en-IN" dirty="0">
                <a:latin typeface="Times New Roman" panose="02020603050405020304" pitchFamily="18" charset="0"/>
                <a:ea typeface="Calibri" panose="020F0502020204030204" pitchFamily="34" charset="0"/>
                <a:cs typeface="Times New Roman" panose="02020603050405020304" pitchFamily="18" charset="0"/>
              </a:rPr>
              <a:t> for the purpose of discovering proof of his guilt in relation to some crime or misdemeanour of which he is accused.</a:t>
            </a:r>
            <a:r>
              <a:rPr lang="en-US" dirty="0">
                <a:latin typeface="Times New Roman" panose="02020603050405020304" pitchFamily="18" charset="0"/>
                <a:ea typeface="Calibri" panose="020F0502020204030204" pitchFamily="34" charset="0"/>
                <a:cs typeface="Times New Roman" panose="02020603050405020304" pitchFamily="18" charset="0"/>
              </a:rPr>
              <a:t> - </a:t>
            </a:r>
            <a:r>
              <a:rPr lang="en-IN" b="1" i="1" dirty="0">
                <a:latin typeface="Times New Roman" panose="02020603050405020304" pitchFamily="18" charset="0"/>
                <a:ea typeface="Calibri" panose="020F0502020204030204" pitchFamily="34" charset="0"/>
                <a:cs typeface="Times New Roman" panose="02020603050405020304" pitchFamily="18" charset="0"/>
              </a:rPr>
              <a:t>P </a:t>
            </a:r>
            <a:r>
              <a:rPr lang="en-IN" b="1" i="1" dirty="0" err="1">
                <a:latin typeface="Times New Roman" panose="02020603050405020304" pitchFamily="18" charset="0"/>
                <a:ea typeface="Calibri" panose="020F0502020204030204" pitchFamily="34" charset="0"/>
                <a:cs typeface="Times New Roman" panose="02020603050405020304" pitchFamily="18" charset="0"/>
              </a:rPr>
              <a:t>Ramanatha</a:t>
            </a:r>
            <a:r>
              <a:rPr lang="en-IN" b="1" i="1" dirty="0">
                <a:latin typeface="Times New Roman" panose="02020603050405020304" pitchFamily="18" charset="0"/>
                <a:ea typeface="Calibri" panose="020F0502020204030204" pitchFamily="34" charset="0"/>
                <a:cs typeface="Times New Roman" panose="02020603050405020304" pitchFamily="18" charset="0"/>
              </a:rPr>
              <a:t> Aiyar’s Advanced Law Lexicon, 5th Edition, Volume 4, Page 4691</a:t>
            </a:r>
            <a:endParaRPr lang="en-US" b="1" i="1" dirty="0">
              <a:latin typeface="Times New Roman" panose="02020603050405020304" pitchFamily="18" charset="0"/>
              <a:cs typeface="Times New Roman" panose="02020603050405020304" pitchFamily="18" charset="0"/>
            </a:endParaRPr>
          </a:p>
          <a:p>
            <a:pPr lvl="0" algn="just">
              <a:lnSpc>
                <a:spcPct val="114000"/>
              </a:lnSpc>
            </a:pPr>
            <a:r>
              <a:rPr lang="en-US" b="1" dirty="0">
                <a:latin typeface="Times New Roman" panose="02020603050405020304" pitchFamily="18" charset="0"/>
                <a:cs typeface="Times New Roman" panose="02020603050405020304" pitchFamily="18" charset="0"/>
              </a:rPr>
              <a:t>2</a:t>
            </a:r>
            <a:r>
              <a:rPr lang="en-US" b="1"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Panchnama</a:t>
            </a:r>
            <a:endParaRPr lang="en-US" b="1" dirty="0">
              <a:latin typeface="Times New Roman" panose="02020603050405020304" pitchFamily="18" charset="0"/>
              <a:cs typeface="Times New Roman" panose="02020603050405020304" pitchFamily="18" charset="0"/>
            </a:endParaRPr>
          </a:p>
          <a:p>
            <a:pPr marL="623888" lvl="0" indent="-361950" algn="just">
              <a:lnSpc>
                <a:spcPct val="114000"/>
              </a:lnSpc>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Not explicitly defined in the </a:t>
            </a:r>
            <a:r>
              <a:rPr lang="en-US" b="1" dirty="0">
                <a:latin typeface="Times New Roman" panose="02020603050405020304" pitchFamily="18" charset="0"/>
                <a:cs typeface="Times New Roman" panose="02020603050405020304" pitchFamily="18" charset="0"/>
              </a:rPr>
              <a:t>Income Tax Act, 1961</a:t>
            </a:r>
          </a:p>
          <a:p>
            <a:pPr marL="623888" indent="-361950" algn="just">
              <a:lnSpc>
                <a:spcPct val="114000"/>
              </a:lnSpc>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The </a:t>
            </a:r>
            <a:r>
              <a:rPr lang="en-US" dirty="0" err="1">
                <a:latin typeface="Times New Roman" panose="02020603050405020304" pitchFamily="18" charset="0"/>
                <a:cs typeface="Times New Roman" panose="02020603050405020304" pitchFamily="18" charset="0"/>
              </a:rPr>
              <a:t>panchnama</a:t>
            </a:r>
            <a:r>
              <a:rPr lang="en-US" dirty="0">
                <a:latin typeface="Times New Roman" panose="02020603050405020304" pitchFamily="18" charset="0"/>
                <a:cs typeface="Times New Roman" panose="02020603050405020304" pitchFamily="18" charset="0"/>
              </a:rPr>
              <a:t> is merely a record of what a </a:t>
            </a:r>
            <a:r>
              <a:rPr lang="en-US" dirty="0" err="1">
                <a:latin typeface="Times New Roman" panose="02020603050405020304" pitchFamily="18" charset="0"/>
                <a:cs typeface="Times New Roman" panose="02020603050405020304" pitchFamily="18" charset="0"/>
              </a:rPr>
              <a:t>panch</a:t>
            </a:r>
            <a:r>
              <a:rPr lang="en-US" dirty="0">
                <a:latin typeface="Times New Roman" panose="02020603050405020304" pitchFamily="18" charset="0"/>
                <a:cs typeface="Times New Roman" panose="02020603050405020304" pitchFamily="18" charset="0"/>
              </a:rPr>
              <a:t> sees - </a:t>
            </a:r>
            <a:r>
              <a:rPr lang="en-IN" b="1" dirty="0">
                <a:latin typeface="Times New Roman" panose="02020603050405020304" pitchFamily="18" charset="0"/>
                <a:cs typeface="Times New Roman" panose="02020603050405020304" pitchFamily="18" charset="0"/>
              </a:rPr>
              <a:t>Emperor vs Mohanlal Bababhai, </a:t>
            </a:r>
            <a:r>
              <a:rPr lang="en-IN" dirty="0">
                <a:latin typeface="Times New Roman" panose="02020603050405020304" pitchFamily="18" charset="0"/>
                <a:cs typeface="Times New Roman" panose="02020603050405020304" pitchFamily="18" charset="0"/>
              </a:rPr>
              <a:t>AIR 1941 Bom 149 (Bombay)</a:t>
            </a:r>
          </a:p>
          <a:p>
            <a:pPr marL="623888" indent="-361950" algn="just">
              <a:lnSpc>
                <a:spcPct val="114000"/>
              </a:lnSpc>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panchnama</a:t>
            </a:r>
            <a:r>
              <a:rPr lang="en-US" dirty="0">
                <a:latin typeface="Times New Roman" panose="02020603050405020304" pitchFamily="18" charset="0"/>
                <a:cs typeface="Times New Roman" panose="02020603050405020304" pitchFamily="18" charset="0"/>
              </a:rPr>
              <a:t> is nothing but a document recording what has happened in the presence of the witnesses (</a:t>
            </a:r>
            <a:r>
              <a:rPr lang="en-US" dirty="0" err="1">
                <a:latin typeface="Times New Roman" panose="02020603050405020304" pitchFamily="18" charset="0"/>
                <a:cs typeface="Times New Roman" panose="02020603050405020304" pitchFamily="18" charset="0"/>
              </a:rPr>
              <a:t>panchas</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panchnama</a:t>
            </a:r>
            <a:r>
              <a:rPr lang="en-US" dirty="0">
                <a:latin typeface="Times New Roman" panose="02020603050405020304" pitchFamily="18" charset="0"/>
                <a:cs typeface="Times New Roman" panose="02020603050405020304" pitchFamily="18" charset="0"/>
              </a:rPr>
              <a:t> may document the search proceedings with or without any seizure. A </a:t>
            </a:r>
            <a:r>
              <a:rPr lang="en-US" dirty="0" err="1">
                <a:latin typeface="Times New Roman" panose="02020603050405020304" pitchFamily="18" charset="0"/>
                <a:cs typeface="Times New Roman" panose="02020603050405020304" pitchFamily="18" charset="0"/>
              </a:rPr>
              <a:t>panchnama</a:t>
            </a:r>
            <a:r>
              <a:rPr lang="en-US" dirty="0">
                <a:latin typeface="Times New Roman" panose="02020603050405020304" pitchFamily="18" charset="0"/>
                <a:cs typeface="Times New Roman" panose="02020603050405020304" pitchFamily="18" charset="0"/>
              </a:rPr>
              <a:t> may also document the return of the seized articles or the removal of seals. </a:t>
            </a:r>
          </a:p>
          <a:p>
            <a:pPr marL="261938" algn="just">
              <a:lnSpc>
                <a:spcPct val="114000"/>
              </a:lnSpc>
            </a:pPr>
            <a:endParaRPr lang="en-US" b="1" dirty="0">
              <a:latin typeface="Times New Roman" panose="02020603050405020304" pitchFamily="18" charset="0"/>
              <a:cs typeface="Times New Roman" panose="02020603050405020304" pitchFamily="18" charset="0"/>
            </a:endParaRPr>
          </a:p>
          <a:p>
            <a:pPr marL="174625" lvl="0" indent="-174625" algn="just">
              <a:lnSpc>
                <a:spcPct val="114000"/>
              </a:lnSpc>
            </a:pPr>
            <a:r>
              <a:rPr lang="en-US" b="1" dirty="0">
                <a:latin typeface="Times New Roman" panose="02020603050405020304" pitchFamily="18" charset="0"/>
                <a:cs typeface="Times New Roman" panose="02020603050405020304" pitchFamily="18" charset="0"/>
              </a:rPr>
              <a:t>3. Warrant of </a:t>
            </a:r>
            <a:r>
              <a:rPr lang="en-US" b="1" dirty="0" err="1">
                <a:latin typeface="Times New Roman" panose="02020603050405020304" pitchFamily="18" charset="0"/>
                <a:cs typeface="Times New Roman" panose="02020603050405020304" pitchFamily="18" charset="0"/>
              </a:rPr>
              <a:t>Authorisation</a:t>
            </a:r>
            <a:r>
              <a:rPr lang="en-US" b="1" dirty="0">
                <a:latin typeface="Times New Roman" panose="02020603050405020304" pitchFamily="18" charset="0"/>
                <a:cs typeface="Times New Roman" panose="02020603050405020304" pitchFamily="18" charset="0"/>
              </a:rPr>
              <a:t> - Warrant of </a:t>
            </a:r>
            <a:r>
              <a:rPr lang="en-US" b="1" dirty="0" err="1">
                <a:latin typeface="Times New Roman" panose="02020603050405020304" pitchFamily="18" charset="0"/>
                <a:cs typeface="Times New Roman" panose="02020603050405020304" pitchFamily="18" charset="0"/>
              </a:rPr>
              <a:t>Authorisation</a:t>
            </a:r>
            <a:r>
              <a:rPr lang="en-US" dirty="0">
                <a:latin typeface="Times New Roman" panose="02020603050405020304" pitchFamily="18" charset="0"/>
                <a:cs typeface="Times New Roman" panose="02020603050405020304" pitchFamily="18" charset="0"/>
              </a:rPr>
              <a:t> is the formal legal document that grants department officials the power to conduct a </a:t>
            </a:r>
            <a:r>
              <a:rPr lang="en-US" b="1" dirty="0">
                <a:latin typeface="Times New Roman" panose="02020603050405020304" pitchFamily="18" charset="0"/>
                <a:cs typeface="Times New Roman" panose="02020603050405020304" pitchFamily="18" charset="0"/>
              </a:rPr>
              <a:t>Search and Seizure</a:t>
            </a:r>
          </a:p>
          <a:p>
            <a:pPr lvl="0" algn="just">
              <a:lnSpc>
                <a:spcPct val="114000"/>
              </a:lnSpc>
            </a:pPr>
            <a:endParaRPr lang="en-US"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17023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96743A-1CB3-1E67-4E49-9FB8248B3A4A}"/>
            </a:ext>
          </a:extLst>
        </p:cNvPr>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1FF5AA3E-390B-5AE6-9F27-4DBB526CFB44}"/>
              </a:ext>
            </a:extLst>
          </p:cNvPr>
          <p:cNvCxnSpPr/>
          <p:nvPr/>
        </p:nvCxnSpPr>
        <p:spPr>
          <a:xfrm>
            <a:off x="214313" y="757237"/>
            <a:ext cx="10287000" cy="0"/>
          </a:xfrm>
          <a:prstGeom prst="line">
            <a:avLst/>
          </a:prstGeom>
        </p:spPr>
        <p:style>
          <a:lnRef idx="3">
            <a:schemeClr val="accent5"/>
          </a:lnRef>
          <a:fillRef idx="0">
            <a:schemeClr val="accent5"/>
          </a:fillRef>
          <a:effectRef idx="2">
            <a:schemeClr val="accent5"/>
          </a:effectRef>
          <a:fontRef idx="minor">
            <a:schemeClr val="tx1"/>
          </a:fontRef>
        </p:style>
      </p:cxnSp>
      <p:sp>
        <p:nvSpPr>
          <p:cNvPr id="5" name="Date Placeholder 4">
            <a:extLst>
              <a:ext uri="{FF2B5EF4-FFF2-40B4-BE49-F238E27FC236}">
                <a16:creationId xmlns:a16="http://schemas.microsoft.com/office/drawing/2014/main" id="{35E6BD49-5AF0-0927-F0C2-E6710AF6F625}"/>
              </a:ext>
            </a:extLst>
          </p:cNvPr>
          <p:cNvSpPr>
            <a:spLocks noGrp="1"/>
          </p:cNvSpPr>
          <p:nvPr>
            <p:ph type="dt" sz="half" idx="10"/>
          </p:nvPr>
        </p:nvSpPr>
        <p:spPr/>
        <p:txBody>
          <a:bodyPr/>
          <a:lstStyle/>
          <a:p>
            <a:endParaRPr lang="en-IN" dirty="0"/>
          </a:p>
        </p:txBody>
      </p:sp>
      <p:sp>
        <p:nvSpPr>
          <p:cNvPr id="3" name="Slide Number Placeholder 2">
            <a:extLst>
              <a:ext uri="{FF2B5EF4-FFF2-40B4-BE49-F238E27FC236}">
                <a16:creationId xmlns:a16="http://schemas.microsoft.com/office/drawing/2014/main" id="{964C313A-C92A-0F4B-F28E-72FA523C452C}"/>
              </a:ext>
            </a:extLst>
          </p:cNvPr>
          <p:cNvSpPr>
            <a:spLocks noGrp="1"/>
          </p:cNvSpPr>
          <p:nvPr>
            <p:ph type="sldNum" sz="quarter" idx="12"/>
          </p:nvPr>
        </p:nvSpPr>
        <p:spPr/>
        <p:txBody>
          <a:bodyPr/>
          <a:lstStyle/>
          <a:p>
            <a:fld id="{A9785A1B-5FCF-40BD-AE5D-3629E90849BE}" type="slidenum">
              <a:rPr lang="en-IN" smtClean="0"/>
              <a:pPr/>
              <a:t>16</a:t>
            </a:fld>
            <a:endParaRPr lang="en-IN" dirty="0"/>
          </a:p>
        </p:txBody>
      </p:sp>
      <p:sp>
        <p:nvSpPr>
          <p:cNvPr id="8" name="Title 1">
            <a:extLst>
              <a:ext uri="{FF2B5EF4-FFF2-40B4-BE49-F238E27FC236}">
                <a16:creationId xmlns:a16="http://schemas.microsoft.com/office/drawing/2014/main" id="{B0F59CD0-619C-3B73-068A-1EE364B1E95F}"/>
              </a:ext>
            </a:extLst>
          </p:cNvPr>
          <p:cNvSpPr txBox="1">
            <a:spLocks/>
          </p:cNvSpPr>
          <p:nvPr/>
        </p:nvSpPr>
        <p:spPr>
          <a:xfrm>
            <a:off x="214312" y="0"/>
            <a:ext cx="11977687" cy="7080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2500" b="1" dirty="0">
                <a:solidFill>
                  <a:srgbClr val="C00000"/>
                </a:solidFill>
                <a:latin typeface="Book Antiqua" panose="02040602050305030304" pitchFamily="18" charset="0"/>
                <a:ea typeface="Cambria" panose="02040503050406030204" pitchFamily="18" charset="0"/>
              </a:rPr>
              <a:t>Important Terms</a:t>
            </a:r>
            <a:endParaRPr lang="en-US" sz="2500" b="1" dirty="0">
              <a:solidFill>
                <a:srgbClr val="C00000"/>
              </a:solidFill>
              <a:latin typeface="Book Antiqua" panose="02040602050305030304" pitchFamily="18" charset="0"/>
              <a:ea typeface="Cambria" panose="02040503050406030204" pitchFamily="18" charset="0"/>
            </a:endParaRPr>
          </a:p>
        </p:txBody>
      </p:sp>
      <p:sp>
        <p:nvSpPr>
          <p:cNvPr id="12" name="TextBox 11">
            <a:extLst>
              <a:ext uri="{FF2B5EF4-FFF2-40B4-BE49-F238E27FC236}">
                <a16:creationId xmlns:a16="http://schemas.microsoft.com/office/drawing/2014/main" id="{60094ABD-8EBE-2944-B01C-7507D58520D2}"/>
              </a:ext>
            </a:extLst>
          </p:cNvPr>
          <p:cNvSpPr txBox="1"/>
          <p:nvPr/>
        </p:nvSpPr>
        <p:spPr>
          <a:xfrm>
            <a:off x="214312" y="757237"/>
            <a:ext cx="11223522" cy="5561394"/>
          </a:xfrm>
          <a:prstGeom prst="rect">
            <a:avLst/>
          </a:prstGeom>
          <a:noFill/>
        </p:spPr>
        <p:txBody>
          <a:bodyPr wrap="square">
            <a:spAutoFit/>
          </a:bodyPr>
          <a:lstStyle/>
          <a:p>
            <a:pPr algn="just">
              <a:lnSpc>
                <a:spcPct val="125000"/>
              </a:lnSpc>
            </a:pPr>
            <a:r>
              <a:rPr lang="en-US" b="1" dirty="0">
                <a:latin typeface="Times New Roman" panose="02020603050405020304" pitchFamily="18" charset="0"/>
                <a:cs typeface="Times New Roman" panose="02020603050405020304" pitchFamily="18" charset="0"/>
              </a:rPr>
              <a:t>4. Information - </a:t>
            </a:r>
            <a:r>
              <a:rPr lang="en-US" dirty="0">
                <a:latin typeface="Times New Roman" panose="02020603050405020304" pitchFamily="18" charset="0"/>
                <a:cs typeface="Times New Roman" panose="02020603050405020304" pitchFamily="18" charset="0"/>
              </a:rPr>
              <a:t>‘Information’ in possession of AO must be </a:t>
            </a:r>
            <a:r>
              <a:rPr lang="en-US" u="sng" dirty="0">
                <a:latin typeface="Times New Roman" panose="02020603050405020304" pitchFamily="18" charset="0"/>
                <a:cs typeface="Times New Roman" panose="02020603050405020304" pitchFamily="18" charset="0"/>
              </a:rPr>
              <a:t>something more than a mere </a:t>
            </a:r>
            <a:r>
              <a:rPr lang="en-US" u="sng" dirty="0" err="1">
                <a:latin typeface="Times New Roman" panose="02020603050405020304" pitchFamily="18" charset="0"/>
                <a:cs typeface="Times New Roman" panose="02020603050405020304" pitchFamily="18" charset="0"/>
              </a:rPr>
              <a:t>rumour</a:t>
            </a:r>
            <a:r>
              <a:rPr lang="en-US" u="sng" dirty="0">
                <a:latin typeface="Times New Roman" panose="02020603050405020304" pitchFamily="18" charset="0"/>
                <a:cs typeface="Times New Roman" panose="02020603050405020304" pitchFamily="18" charset="0"/>
              </a:rPr>
              <a:t> or a gossip or a hunch </a:t>
            </a:r>
            <a:r>
              <a:rPr lang="en-US"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L.R. Gupta vs. UOI, </a:t>
            </a:r>
            <a:r>
              <a:rPr lang="en-US" sz="1600" b="1" i="1" dirty="0">
                <a:latin typeface="Times New Roman" panose="02020603050405020304" pitchFamily="18" charset="0"/>
                <a:ea typeface="Calibri" panose="020F0502020204030204" pitchFamily="34" charset="0"/>
                <a:cs typeface="Times New Roman" panose="02020603050405020304" pitchFamily="18" charset="0"/>
              </a:rPr>
              <a:t>194 ITR 32</a:t>
            </a:r>
            <a:r>
              <a:rPr lang="en-US" b="1" i="1" dirty="0">
                <a:latin typeface="Times New Roman" panose="02020603050405020304" pitchFamily="18" charset="0"/>
                <a:cs typeface="Times New Roman" panose="02020603050405020304" pitchFamily="18" charset="0"/>
              </a:rPr>
              <a:t> (Delhi)</a:t>
            </a:r>
          </a:p>
          <a:p>
            <a:pPr lvl="0" algn="just">
              <a:lnSpc>
                <a:spcPct val="125000"/>
              </a:lnSpc>
            </a:pPr>
            <a:endParaRPr lang="en-US" b="1" dirty="0">
              <a:latin typeface="Times New Roman" panose="02020603050405020304" pitchFamily="18" charset="0"/>
              <a:cs typeface="Times New Roman" panose="02020603050405020304" pitchFamily="18" charset="0"/>
            </a:endParaRPr>
          </a:p>
          <a:p>
            <a:pPr marL="174625" lvl="0" indent="-174625" algn="just">
              <a:lnSpc>
                <a:spcPct val="125000"/>
              </a:lnSpc>
            </a:pPr>
            <a:r>
              <a:rPr lang="en-US" b="1" dirty="0">
                <a:latin typeface="Times New Roman" panose="02020603050405020304" pitchFamily="18" charset="0"/>
                <a:cs typeface="Times New Roman" panose="02020603050405020304" pitchFamily="18" charset="0"/>
              </a:rPr>
              <a:t>5. Reason to Believe - </a:t>
            </a:r>
            <a:r>
              <a:rPr lang="en-US" dirty="0">
                <a:latin typeface="Times New Roman" panose="02020603050405020304" pitchFamily="18" charset="0"/>
                <a:cs typeface="Times New Roman" panose="02020603050405020304" pitchFamily="18" charset="0"/>
              </a:rPr>
              <a:t>Represents a stricter requirement that must be met prior to the issuance of a warrant. </a:t>
            </a:r>
            <a:r>
              <a:rPr lang="en-IN" dirty="0">
                <a:latin typeface="Times New Roman" panose="02020603050405020304" pitchFamily="18" charset="0"/>
                <a:ea typeface="Calibri" panose="020F0502020204030204" pitchFamily="34" charset="0"/>
                <a:cs typeface="Times New Roman" panose="02020603050405020304" pitchFamily="18" charset="0"/>
              </a:rPr>
              <a:t>The reason must be held in good faith. It cannot be merely a pretence - </a:t>
            </a:r>
            <a:r>
              <a:rPr lang="en-US" b="1" i="1" dirty="0">
                <a:latin typeface="Times New Roman" panose="02020603050405020304" pitchFamily="18" charset="0"/>
                <a:ea typeface="Calibri" panose="020F0502020204030204" pitchFamily="34" charset="0"/>
                <a:cs typeface="Times New Roman" panose="02020603050405020304" pitchFamily="18" charset="0"/>
              </a:rPr>
              <a:t>ITO vs. </a:t>
            </a:r>
            <a:r>
              <a:rPr lang="en-US" b="1" i="1" dirty="0" err="1">
                <a:latin typeface="Times New Roman" panose="02020603050405020304" pitchFamily="18" charset="0"/>
                <a:ea typeface="Calibri" panose="020F0502020204030204" pitchFamily="34" charset="0"/>
                <a:cs typeface="Times New Roman" panose="02020603050405020304" pitchFamily="18" charset="0"/>
              </a:rPr>
              <a:t>Lakhmani</a:t>
            </a:r>
            <a:r>
              <a:rPr lang="en-US" b="1" i="1" dirty="0">
                <a:latin typeface="Times New Roman" panose="02020603050405020304" pitchFamily="18" charset="0"/>
                <a:ea typeface="Calibri" panose="020F0502020204030204" pitchFamily="34" charset="0"/>
                <a:cs typeface="Times New Roman" panose="02020603050405020304" pitchFamily="18" charset="0"/>
              </a:rPr>
              <a:t> </a:t>
            </a:r>
            <a:r>
              <a:rPr lang="en-US" b="1" i="1" dirty="0" err="1">
                <a:latin typeface="Times New Roman" panose="02020603050405020304" pitchFamily="18" charset="0"/>
                <a:ea typeface="Calibri" panose="020F0502020204030204" pitchFamily="34" charset="0"/>
                <a:cs typeface="Times New Roman" panose="02020603050405020304" pitchFamily="18" charset="0"/>
              </a:rPr>
              <a:t>Mewal</a:t>
            </a:r>
            <a:r>
              <a:rPr lang="en-US" b="1" i="1" dirty="0">
                <a:latin typeface="Times New Roman" panose="02020603050405020304" pitchFamily="18" charset="0"/>
                <a:ea typeface="Calibri" panose="020F0502020204030204" pitchFamily="34" charset="0"/>
                <a:cs typeface="Times New Roman" panose="02020603050405020304" pitchFamily="18" charset="0"/>
              </a:rPr>
              <a:t> Das, 103 ITR 437 (SC)</a:t>
            </a:r>
          </a:p>
          <a:p>
            <a:pPr lvl="0" algn="just">
              <a:lnSpc>
                <a:spcPct val="125000"/>
              </a:lnSpc>
            </a:pPr>
            <a:endParaRPr lang="en-US" b="1" i="1" dirty="0">
              <a:latin typeface="Times New Roman" panose="02020603050405020304" pitchFamily="18" charset="0"/>
              <a:cs typeface="Times New Roman" panose="02020603050405020304" pitchFamily="18" charset="0"/>
            </a:endParaRPr>
          </a:p>
          <a:p>
            <a:pPr marL="174625" lvl="0" indent="-174625" algn="just">
              <a:lnSpc>
                <a:spcPct val="125000"/>
              </a:lnSpc>
            </a:pPr>
            <a:r>
              <a:rPr lang="en-US" b="1" dirty="0">
                <a:latin typeface="Times New Roman" panose="02020603050405020304" pitchFamily="18" charset="0"/>
                <a:cs typeface="Times New Roman" panose="02020603050405020304" pitchFamily="18" charset="0"/>
              </a:rPr>
              <a:t>6. Satisfaction Note - </a:t>
            </a:r>
            <a:r>
              <a:rPr lang="en-US" dirty="0">
                <a:latin typeface="Times New Roman" panose="02020603050405020304" pitchFamily="18" charset="0"/>
                <a:cs typeface="Times New Roman" panose="02020603050405020304" pitchFamily="18" charset="0"/>
              </a:rPr>
              <a:t>Before issuing a search warrant, the competent authority must record in writing its “reason to believe”; this internal record is commonly referred to as a satisfaction note.</a:t>
            </a:r>
          </a:p>
          <a:p>
            <a:pPr marL="174625" lvl="0" indent="-174625" algn="just">
              <a:lnSpc>
                <a:spcPct val="125000"/>
              </a:lnSpc>
            </a:pPr>
            <a:endParaRPr lang="en-US" b="1" dirty="0">
              <a:latin typeface="Times New Roman" panose="02020603050405020304" pitchFamily="18" charset="0"/>
              <a:cs typeface="Times New Roman" panose="02020603050405020304" pitchFamily="18" charset="0"/>
            </a:endParaRPr>
          </a:p>
          <a:p>
            <a:pPr marL="261938" indent="-261938" algn="just">
              <a:lnSpc>
                <a:spcPct val="125000"/>
              </a:lnSpc>
              <a:spcBef>
                <a:spcPts val="1200"/>
              </a:spcBef>
              <a:spcAft>
                <a:spcPts val="1200"/>
              </a:spcAft>
            </a:pPr>
            <a:r>
              <a:rPr lang="en-US" b="1" dirty="0">
                <a:latin typeface="Times New Roman" panose="02020603050405020304" pitchFamily="18" charset="0"/>
                <a:cs typeface="Times New Roman" panose="02020603050405020304" pitchFamily="18" charset="0"/>
              </a:rPr>
              <a:t>7. Seizure  - </a:t>
            </a:r>
            <a:r>
              <a:rPr lang="en-IN" dirty="0">
                <a:latin typeface="Times New Roman" panose="02020603050405020304" pitchFamily="18" charset="0"/>
                <a:ea typeface="Times New Roman" panose="02020603050405020304" pitchFamily="18" charset="0"/>
                <a:cs typeface="Times New Roman" panose="02020603050405020304" pitchFamily="18" charset="0"/>
              </a:rPr>
              <a:t>“The legal definition of the word “seizure” is the taking possession of property by an officer under legal process.”</a:t>
            </a:r>
            <a:r>
              <a:rPr lang="en-US" dirty="0">
                <a:latin typeface="Times New Roman" panose="02020603050405020304" pitchFamily="18" charset="0"/>
                <a:ea typeface="Times New Roman" panose="02020603050405020304" pitchFamily="18" charset="0"/>
                <a:cs typeface="Times New Roman" panose="02020603050405020304" pitchFamily="18" charset="0"/>
              </a:rPr>
              <a:t> - </a:t>
            </a:r>
            <a:r>
              <a:rPr lang="en-IN" i="1" dirty="0">
                <a:latin typeface="Times New Roman" panose="02020603050405020304" pitchFamily="18" charset="0"/>
                <a:ea typeface="Times New Roman" panose="02020603050405020304" pitchFamily="18" charset="0"/>
                <a:cs typeface="Times New Roman" panose="02020603050405020304" pitchFamily="18" charset="0"/>
              </a:rPr>
              <a:t>P </a:t>
            </a:r>
            <a:r>
              <a:rPr lang="en-IN" i="1" dirty="0" err="1">
                <a:latin typeface="Times New Roman" panose="02020603050405020304" pitchFamily="18" charset="0"/>
                <a:ea typeface="Times New Roman" panose="02020603050405020304" pitchFamily="18" charset="0"/>
                <a:cs typeface="Times New Roman" panose="02020603050405020304" pitchFamily="18" charset="0"/>
              </a:rPr>
              <a:t>Ramanatha</a:t>
            </a:r>
            <a:r>
              <a:rPr lang="en-IN" i="1" dirty="0">
                <a:latin typeface="Times New Roman" panose="02020603050405020304" pitchFamily="18" charset="0"/>
                <a:ea typeface="Times New Roman" panose="02020603050405020304" pitchFamily="18" charset="0"/>
                <a:cs typeface="Times New Roman" panose="02020603050405020304" pitchFamily="18" charset="0"/>
              </a:rPr>
              <a:t> Aiyar’s Advanced Law Lexicon, 5th Edition, Volume 4 - Page No. 4715</a:t>
            </a: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marL="174625" lvl="0" indent="-174625" algn="just">
              <a:lnSpc>
                <a:spcPct val="125000"/>
              </a:lnSpc>
            </a:pPr>
            <a:endParaRPr lang="en-US" b="1" dirty="0">
              <a:latin typeface="Times New Roman" panose="02020603050405020304" pitchFamily="18" charset="0"/>
              <a:cs typeface="Times New Roman" panose="02020603050405020304" pitchFamily="18" charset="0"/>
            </a:endParaRPr>
          </a:p>
          <a:p>
            <a:pPr marL="174625" lvl="0" indent="-174625" algn="just">
              <a:lnSpc>
                <a:spcPct val="125000"/>
              </a:lnSpc>
            </a:pPr>
            <a:r>
              <a:rPr lang="en-IN" b="1" dirty="0">
                <a:latin typeface="Times New Roman" panose="02020603050405020304" pitchFamily="18" charset="0"/>
                <a:cs typeface="Times New Roman" panose="02020603050405020304" pitchFamily="18" charset="0"/>
              </a:rPr>
              <a:t>8 .</a:t>
            </a:r>
            <a:r>
              <a:rPr lang="en-IN" b="1" dirty="0" err="1">
                <a:latin typeface="Times New Roman" panose="02020603050405020304" pitchFamily="18" charset="0"/>
                <a:cs typeface="Times New Roman" panose="02020603050405020304" pitchFamily="18" charset="0"/>
              </a:rPr>
              <a:t>Prohibitory</a:t>
            </a:r>
            <a:r>
              <a:rPr lang="en-IN" b="1" dirty="0">
                <a:latin typeface="Times New Roman" panose="02020603050405020304" pitchFamily="18" charset="0"/>
                <a:cs typeface="Times New Roman" panose="02020603050405020304" pitchFamily="18" charset="0"/>
              </a:rPr>
              <a:t> Order [Section 132(3)] - </a:t>
            </a:r>
            <a:r>
              <a:rPr lang="en-US" dirty="0">
                <a:latin typeface="Times New Roman" panose="02020603050405020304" pitchFamily="18" charset="0"/>
                <a:cs typeface="Times New Roman" panose="02020603050405020304" pitchFamily="18" charset="0"/>
              </a:rPr>
              <a:t>Where it is not practicable to seize any thing during search, the officer serves an order on the owner stating that they shall not remove or "deal with" that asset without permission</a:t>
            </a:r>
            <a:endParaRPr lang="en-US" b="1" dirty="0">
              <a:latin typeface="Times New Roman" panose="02020603050405020304" pitchFamily="18" charset="0"/>
              <a:cs typeface="Times New Roman" panose="02020603050405020304" pitchFamily="18" charset="0"/>
            </a:endParaRPr>
          </a:p>
          <a:p>
            <a:pPr marL="261938" lvl="0" algn="just">
              <a:lnSpc>
                <a:spcPct val="125000"/>
              </a:lnSpc>
              <a:spcAft>
                <a:spcPts val="800"/>
              </a:spcAft>
              <a:tabLst>
                <a:tab pos="457200" algn="l"/>
              </a:tabLst>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80478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214313" y="757237"/>
            <a:ext cx="10287000" cy="0"/>
          </a:xfrm>
          <a:prstGeom prst="line">
            <a:avLst/>
          </a:prstGeom>
        </p:spPr>
        <p:style>
          <a:lnRef idx="3">
            <a:schemeClr val="accent5"/>
          </a:lnRef>
          <a:fillRef idx="0">
            <a:schemeClr val="accent5"/>
          </a:fillRef>
          <a:effectRef idx="2">
            <a:schemeClr val="accent5"/>
          </a:effectRef>
          <a:fontRef idx="minor">
            <a:schemeClr val="tx1"/>
          </a:fontRef>
        </p:style>
      </p:cxnSp>
      <p:sp>
        <p:nvSpPr>
          <p:cNvPr id="5" name="Date Placeholder 4"/>
          <p:cNvSpPr>
            <a:spLocks noGrp="1"/>
          </p:cNvSpPr>
          <p:nvPr>
            <p:ph type="dt" sz="half" idx="10"/>
          </p:nvPr>
        </p:nvSpPr>
        <p:spPr/>
        <p:txBody>
          <a:bodyPr/>
          <a:lstStyle/>
          <a:p>
            <a:endParaRPr lang="en-IN" dirty="0"/>
          </a:p>
        </p:txBody>
      </p:sp>
      <p:sp>
        <p:nvSpPr>
          <p:cNvPr id="3" name="Slide Number Placeholder 2"/>
          <p:cNvSpPr>
            <a:spLocks noGrp="1"/>
          </p:cNvSpPr>
          <p:nvPr>
            <p:ph type="sldNum" sz="quarter" idx="12"/>
          </p:nvPr>
        </p:nvSpPr>
        <p:spPr/>
        <p:txBody>
          <a:bodyPr/>
          <a:lstStyle/>
          <a:p>
            <a:fld id="{A9785A1B-5FCF-40BD-AE5D-3629E90849BE}" type="slidenum">
              <a:rPr lang="en-IN" smtClean="0"/>
              <a:pPr/>
              <a:t>17</a:t>
            </a:fld>
            <a:endParaRPr lang="en-IN" dirty="0"/>
          </a:p>
        </p:txBody>
      </p:sp>
      <p:sp>
        <p:nvSpPr>
          <p:cNvPr id="8" name="Title 1"/>
          <p:cNvSpPr txBox="1">
            <a:spLocks/>
          </p:cNvSpPr>
          <p:nvPr/>
        </p:nvSpPr>
        <p:spPr>
          <a:xfrm>
            <a:off x="214312" y="0"/>
            <a:ext cx="11977687" cy="7080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500" b="1" dirty="0">
                <a:solidFill>
                  <a:srgbClr val="C00000"/>
                </a:solidFill>
                <a:latin typeface="Book Antiqua" panose="02040602050305030304" pitchFamily="18" charset="0"/>
                <a:ea typeface="Cambria" panose="02040503050406030204" pitchFamily="18" charset="0"/>
              </a:rPr>
              <a:t>Power of search to be exercised </a:t>
            </a:r>
            <a:r>
              <a:rPr lang="en-US" sz="2500" b="1" dirty="0" err="1">
                <a:solidFill>
                  <a:srgbClr val="C00000"/>
                </a:solidFill>
                <a:latin typeface="Book Antiqua" panose="02040602050305030304" pitchFamily="18" charset="0"/>
                <a:ea typeface="Cambria" panose="02040503050406030204" pitchFamily="18" charset="0"/>
              </a:rPr>
              <a:t>bonafide</a:t>
            </a:r>
            <a:endParaRPr lang="en-US" sz="2500" b="1" dirty="0">
              <a:latin typeface="Book Antiqua" panose="02040602050305030304" pitchFamily="18" charset="0"/>
              <a:ea typeface="Cambria" panose="02040503050406030204" pitchFamily="18" charset="0"/>
            </a:endParaRPr>
          </a:p>
        </p:txBody>
      </p:sp>
      <p:sp>
        <p:nvSpPr>
          <p:cNvPr id="6" name="TextBox 5">
            <a:extLst>
              <a:ext uri="{FF2B5EF4-FFF2-40B4-BE49-F238E27FC236}">
                <a16:creationId xmlns:a16="http://schemas.microsoft.com/office/drawing/2014/main" id="{6BCA4936-179B-3289-BBF0-E7924545DB7F}"/>
              </a:ext>
            </a:extLst>
          </p:cNvPr>
          <p:cNvSpPr txBox="1"/>
          <p:nvPr/>
        </p:nvSpPr>
        <p:spPr>
          <a:xfrm>
            <a:off x="346362" y="820306"/>
            <a:ext cx="11369387" cy="3250505"/>
          </a:xfrm>
          <a:prstGeom prst="rect">
            <a:avLst/>
          </a:prstGeom>
          <a:noFill/>
        </p:spPr>
        <p:txBody>
          <a:bodyPr wrap="square">
            <a:spAutoFit/>
          </a:bodyPr>
          <a:lstStyle/>
          <a:p>
            <a:pPr algn="just">
              <a:lnSpc>
                <a:spcPct val="150000"/>
              </a:lnSpc>
              <a:spcBef>
                <a:spcPts val="600"/>
              </a:spcBef>
              <a:spcAft>
                <a:spcPts val="600"/>
              </a:spcAft>
            </a:pPr>
            <a:r>
              <a:rPr lang="en-US" sz="2100" dirty="0">
                <a:latin typeface="Times New Roman" panose="02020603050405020304" pitchFamily="18" charset="0"/>
                <a:cs typeface="Times New Roman" panose="02020603050405020304" pitchFamily="18" charset="0"/>
              </a:rPr>
              <a:t>Section 132 </a:t>
            </a:r>
            <a:r>
              <a:rPr lang="en-US" sz="2100" u="sng" dirty="0">
                <a:latin typeface="Times New Roman" panose="02020603050405020304" pitchFamily="18" charset="0"/>
                <a:cs typeface="Times New Roman" panose="02020603050405020304" pitchFamily="18" charset="0"/>
              </a:rPr>
              <a:t>does not confer any arbitrary authority upon the revenue officers</a:t>
            </a:r>
            <a:r>
              <a:rPr lang="en-US" sz="2100" dirty="0">
                <a:latin typeface="Times New Roman" panose="02020603050405020304" pitchFamily="18" charset="0"/>
                <a:cs typeface="Times New Roman" panose="02020603050405020304" pitchFamily="18" charset="0"/>
              </a:rPr>
              <a:t>. </a:t>
            </a:r>
          </a:p>
          <a:p>
            <a:pPr algn="just">
              <a:lnSpc>
                <a:spcPct val="150000"/>
              </a:lnSpc>
              <a:spcBef>
                <a:spcPts val="600"/>
              </a:spcBef>
              <a:spcAft>
                <a:spcPts val="600"/>
              </a:spcAft>
            </a:pPr>
            <a:r>
              <a:rPr lang="en-US" sz="2100" b="1" dirty="0">
                <a:latin typeface="Times New Roman" panose="02020603050405020304" pitchFamily="18" charset="0"/>
                <a:cs typeface="Times New Roman" panose="02020603050405020304" pitchFamily="18" charset="0"/>
              </a:rPr>
              <a:t>Task Force on Direct Taxes chaired by Dr. Vijay Kelkar in its final report had stated that:</a:t>
            </a:r>
          </a:p>
          <a:p>
            <a:pPr algn="just">
              <a:lnSpc>
                <a:spcPct val="150000"/>
              </a:lnSpc>
              <a:spcBef>
                <a:spcPts val="600"/>
              </a:spcBef>
              <a:spcAft>
                <a:spcPts val="600"/>
              </a:spcAft>
            </a:pPr>
            <a:r>
              <a:rPr lang="en-US" sz="2100" i="1" dirty="0">
                <a:latin typeface="Times New Roman" panose="02020603050405020304" pitchFamily="18" charset="0"/>
                <a:cs typeface="Times New Roman" panose="02020603050405020304" pitchFamily="18" charset="0"/>
              </a:rPr>
              <a:t>Search and Seizure </a:t>
            </a:r>
            <a:r>
              <a:rPr lang="en-US" sz="2100" i="1" u="sng" dirty="0">
                <a:latin typeface="Times New Roman" panose="02020603050405020304" pitchFamily="18" charset="0"/>
                <a:cs typeface="Times New Roman" panose="02020603050405020304" pitchFamily="18" charset="0"/>
              </a:rPr>
              <a:t>should be used in rarest of rare cases</a:t>
            </a:r>
            <a:r>
              <a:rPr lang="en-US" sz="2100" i="1" dirty="0">
                <a:latin typeface="Times New Roman" panose="02020603050405020304" pitchFamily="18" charset="0"/>
                <a:cs typeface="Times New Roman" panose="02020603050405020304" pitchFamily="18" charset="0"/>
              </a:rPr>
              <a:t>, when it is a must and where alternative measures of investigation have failed. And once it is used, it should have its full impact as a deterrent. The tax evader should suffer the penal consequences of interest, penalty and prosecution in respect of the search.</a:t>
            </a:r>
          </a:p>
        </p:txBody>
      </p:sp>
    </p:spTree>
    <p:extLst>
      <p:ext uri="{BB962C8B-B14F-4D97-AF65-F5344CB8AC3E}">
        <p14:creationId xmlns:p14="http://schemas.microsoft.com/office/powerpoint/2010/main" val="28457881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214313" y="757237"/>
            <a:ext cx="10287000" cy="0"/>
          </a:xfrm>
          <a:prstGeom prst="line">
            <a:avLst/>
          </a:prstGeom>
        </p:spPr>
        <p:style>
          <a:lnRef idx="3">
            <a:schemeClr val="accent5"/>
          </a:lnRef>
          <a:fillRef idx="0">
            <a:schemeClr val="accent5"/>
          </a:fillRef>
          <a:effectRef idx="2">
            <a:schemeClr val="accent5"/>
          </a:effectRef>
          <a:fontRef idx="minor">
            <a:schemeClr val="tx1"/>
          </a:fontRef>
        </p:style>
      </p:cxnSp>
      <p:sp>
        <p:nvSpPr>
          <p:cNvPr id="5" name="Date Placeholder 4"/>
          <p:cNvSpPr>
            <a:spLocks noGrp="1"/>
          </p:cNvSpPr>
          <p:nvPr>
            <p:ph type="dt" sz="half" idx="10"/>
          </p:nvPr>
        </p:nvSpPr>
        <p:spPr/>
        <p:txBody>
          <a:bodyPr/>
          <a:lstStyle/>
          <a:p>
            <a:endParaRPr lang="en-IN" dirty="0"/>
          </a:p>
        </p:txBody>
      </p:sp>
      <p:sp>
        <p:nvSpPr>
          <p:cNvPr id="3" name="Slide Number Placeholder 2"/>
          <p:cNvSpPr>
            <a:spLocks noGrp="1"/>
          </p:cNvSpPr>
          <p:nvPr>
            <p:ph type="sldNum" sz="quarter" idx="12"/>
          </p:nvPr>
        </p:nvSpPr>
        <p:spPr/>
        <p:txBody>
          <a:bodyPr/>
          <a:lstStyle/>
          <a:p>
            <a:fld id="{A9785A1B-5FCF-40BD-AE5D-3629E90849BE}" type="slidenum">
              <a:rPr lang="en-IN" smtClean="0"/>
              <a:pPr/>
              <a:t>18</a:t>
            </a:fld>
            <a:endParaRPr lang="en-IN" dirty="0"/>
          </a:p>
        </p:txBody>
      </p:sp>
      <p:sp>
        <p:nvSpPr>
          <p:cNvPr id="8" name="Title 1"/>
          <p:cNvSpPr txBox="1">
            <a:spLocks/>
          </p:cNvSpPr>
          <p:nvPr/>
        </p:nvSpPr>
        <p:spPr>
          <a:xfrm>
            <a:off x="214313" y="136525"/>
            <a:ext cx="12774099" cy="53475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2500" b="1" dirty="0">
                <a:solidFill>
                  <a:srgbClr val="C00000"/>
                </a:solidFill>
                <a:latin typeface="Book Antiqua" panose="02040602050305030304" pitchFamily="18" charset="0"/>
                <a:ea typeface="Cambria" panose="02040503050406030204" pitchFamily="18" charset="0"/>
              </a:rPr>
              <a:t>Rights of Assessee during Search</a:t>
            </a:r>
            <a:endParaRPr lang="en-US" sz="2500" b="1" dirty="0">
              <a:latin typeface="Book Antiqua" panose="02040602050305030304" pitchFamily="18" charset="0"/>
              <a:ea typeface="Cambria" panose="02040503050406030204" pitchFamily="18" charset="0"/>
            </a:endParaRPr>
          </a:p>
        </p:txBody>
      </p:sp>
      <p:sp>
        <p:nvSpPr>
          <p:cNvPr id="4" name="TextBox 3">
            <a:extLst>
              <a:ext uri="{FF2B5EF4-FFF2-40B4-BE49-F238E27FC236}">
                <a16:creationId xmlns:a16="http://schemas.microsoft.com/office/drawing/2014/main" id="{60268AA6-D152-78AD-204E-BFAFC8E13999}"/>
              </a:ext>
            </a:extLst>
          </p:cNvPr>
          <p:cNvSpPr txBox="1"/>
          <p:nvPr/>
        </p:nvSpPr>
        <p:spPr>
          <a:xfrm>
            <a:off x="403122" y="752868"/>
            <a:ext cx="11385755" cy="923330"/>
          </a:xfrm>
          <a:prstGeom prst="rect">
            <a:avLst/>
          </a:prstGeom>
          <a:noFill/>
        </p:spPr>
        <p:txBody>
          <a:bodyPr wrap="square">
            <a:spAutoFit/>
          </a:bodyPr>
          <a:lstStyle/>
          <a:p>
            <a:r>
              <a:rPr lang="en-US" sz="1800" b="1" u="sng" dirty="0">
                <a:effectLst/>
                <a:latin typeface="Book Antiqua" panose="02040602050305030304" pitchFamily="18" charset="0"/>
                <a:ea typeface="Calibri" panose="020F0502020204030204" pitchFamily="34" charset="0"/>
              </a:rPr>
              <a:t>Taxpayer’s Charter issued by CBDT [208 ITR(St.) 5]</a:t>
            </a:r>
          </a:p>
          <a:p>
            <a:endParaRPr lang="en-US" b="1" u="sng" dirty="0">
              <a:latin typeface="Book Antiqua" panose="02040602050305030304" pitchFamily="18" charset="0"/>
            </a:endParaRPr>
          </a:p>
          <a:p>
            <a:endParaRPr lang="en-US" dirty="0">
              <a:latin typeface="Book Antiqua" panose="02040602050305030304" pitchFamily="18" charset="0"/>
            </a:endParaRPr>
          </a:p>
        </p:txBody>
      </p:sp>
      <p:graphicFrame>
        <p:nvGraphicFramePr>
          <p:cNvPr id="9" name="Table 9">
            <a:extLst>
              <a:ext uri="{FF2B5EF4-FFF2-40B4-BE49-F238E27FC236}">
                <a16:creationId xmlns:a16="http://schemas.microsoft.com/office/drawing/2014/main" id="{7AB01840-E710-9EE5-EA88-EAAFCA6655B5}"/>
              </a:ext>
            </a:extLst>
          </p:cNvPr>
          <p:cNvGraphicFramePr>
            <a:graphicFrameLocks noGrp="1"/>
          </p:cNvGraphicFramePr>
          <p:nvPr>
            <p:extLst>
              <p:ext uri="{D42A27DB-BD31-4B8C-83A1-F6EECF244321}">
                <p14:modId xmlns:p14="http://schemas.microsoft.com/office/powerpoint/2010/main" val="2573663256"/>
              </p:ext>
            </p:extLst>
          </p:nvPr>
        </p:nvGraphicFramePr>
        <p:xfrm>
          <a:off x="512913" y="1168102"/>
          <a:ext cx="10710610" cy="4932659"/>
        </p:xfrm>
        <a:graphic>
          <a:graphicData uri="http://schemas.openxmlformats.org/drawingml/2006/table">
            <a:tbl>
              <a:tblPr firstRow="1" bandRow="1">
                <a:tableStyleId>{69CF1AB2-1976-4502-BF36-3FF5EA218861}</a:tableStyleId>
              </a:tblPr>
              <a:tblGrid>
                <a:gridCol w="5355305">
                  <a:extLst>
                    <a:ext uri="{9D8B030D-6E8A-4147-A177-3AD203B41FA5}">
                      <a16:colId xmlns:a16="http://schemas.microsoft.com/office/drawing/2014/main" val="2378019574"/>
                    </a:ext>
                  </a:extLst>
                </a:gridCol>
                <a:gridCol w="5355305">
                  <a:extLst>
                    <a:ext uri="{9D8B030D-6E8A-4147-A177-3AD203B41FA5}">
                      <a16:colId xmlns:a16="http://schemas.microsoft.com/office/drawing/2014/main" val="285676117"/>
                    </a:ext>
                  </a:extLst>
                </a:gridCol>
              </a:tblGrid>
              <a:tr h="510918">
                <a:tc>
                  <a:txBody>
                    <a:bodyPr/>
                    <a:lstStyle/>
                    <a:p>
                      <a:r>
                        <a:rPr lang="en-IN" sz="1800" b="0" kern="1200" dirty="0">
                          <a:solidFill>
                            <a:schemeClr val="dk1"/>
                          </a:solidFill>
                          <a:effectLst/>
                          <a:latin typeface="Times New Roman" panose="02020603050405020304" pitchFamily="18" charset="0"/>
                          <a:ea typeface="+mn-ea"/>
                          <a:cs typeface="Times New Roman" panose="02020603050405020304" pitchFamily="18" charset="0"/>
                        </a:rPr>
                        <a:t>To see the</a:t>
                      </a:r>
                      <a:r>
                        <a:rPr lang="en-IN" sz="1800" b="1" kern="1200" dirty="0">
                          <a:solidFill>
                            <a:schemeClr val="dk1"/>
                          </a:solidFill>
                          <a:effectLst/>
                          <a:latin typeface="Times New Roman" panose="02020603050405020304" pitchFamily="18" charset="0"/>
                          <a:ea typeface="+mn-ea"/>
                          <a:cs typeface="Times New Roman" panose="02020603050405020304" pitchFamily="18" charset="0"/>
                        </a:rPr>
                        <a:t> warrant duly signed and stamped</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800" b="0" kern="1200" dirty="0">
                          <a:solidFill>
                            <a:schemeClr val="dk1"/>
                          </a:solidFill>
                          <a:effectLst/>
                          <a:latin typeface="Times New Roman" panose="02020603050405020304" pitchFamily="18" charset="0"/>
                          <a:ea typeface="+mn-ea"/>
                          <a:cs typeface="Times New Roman" panose="02020603050405020304" pitchFamily="18" charset="0"/>
                        </a:rPr>
                        <a:t>To have</a:t>
                      </a:r>
                      <a:r>
                        <a:rPr lang="en-IN" sz="1800" b="1" kern="1200" dirty="0">
                          <a:solidFill>
                            <a:schemeClr val="dk1"/>
                          </a:solidFill>
                          <a:effectLst/>
                          <a:latin typeface="Times New Roman" panose="02020603050405020304" pitchFamily="18" charset="0"/>
                          <a:ea typeface="+mn-ea"/>
                          <a:cs typeface="Times New Roman" panose="02020603050405020304" pitchFamily="18" charset="0"/>
                        </a:rPr>
                        <a:t> copy of </a:t>
                      </a:r>
                      <a:r>
                        <a:rPr lang="en-IN" sz="1800" b="1" kern="1200" dirty="0" err="1">
                          <a:solidFill>
                            <a:schemeClr val="dk1"/>
                          </a:solidFill>
                          <a:effectLst/>
                          <a:latin typeface="Times New Roman" panose="02020603050405020304" pitchFamily="18" charset="0"/>
                          <a:ea typeface="+mn-ea"/>
                          <a:cs typeface="Times New Roman" panose="02020603050405020304" pitchFamily="18" charset="0"/>
                        </a:rPr>
                        <a:t>Panchnama</a:t>
                      </a:r>
                      <a:r>
                        <a:rPr lang="en-IN" sz="1800" b="1" kern="1200" dirty="0">
                          <a:solidFill>
                            <a:schemeClr val="dk1"/>
                          </a:solidFill>
                          <a:effectLst/>
                          <a:latin typeface="Times New Roman" panose="02020603050405020304" pitchFamily="18" charset="0"/>
                          <a:ea typeface="+mn-ea"/>
                          <a:cs typeface="Times New Roman" panose="02020603050405020304" pitchFamily="18" charset="0"/>
                        </a:rPr>
                        <a:t> </a:t>
                      </a:r>
                      <a:r>
                        <a:rPr lang="en-IN" sz="1800" b="0" kern="1200" dirty="0">
                          <a:solidFill>
                            <a:schemeClr val="dk1"/>
                          </a:solidFill>
                          <a:effectLst/>
                          <a:latin typeface="Times New Roman" panose="02020603050405020304" pitchFamily="18" charset="0"/>
                          <a:ea typeface="+mn-ea"/>
                          <a:cs typeface="Times New Roman" panose="02020603050405020304" pitchFamily="18" charset="0"/>
                        </a:rPr>
                        <a:t>together with annexures</a:t>
                      </a:r>
                      <a:endParaRPr lang="en-US" b="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90575422"/>
                  </a:ext>
                </a:extLst>
              </a:tr>
              <a:tr h="894108">
                <a:tc>
                  <a:txBody>
                    <a:bodyPr/>
                    <a:lstStyle/>
                    <a:p>
                      <a:r>
                        <a:rPr lang="en-IN" sz="1800" kern="1200" dirty="0">
                          <a:solidFill>
                            <a:schemeClr val="dk1"/>
                          </a:solidFill>
                          <a:effectLst/>
                          <a:latin typeface="Times New Roman" panose="02020603050405020304" pitchFamily="18" charset="0"/>
                          <a:ea typeface="+mn-ea"/>
                          <a:cs typeface="Times New Roman" panose="02020603050405020304" pitchFamily="18" charset="0"/>
                        </a:rPr>
                        <a:t>To </a:t>
                      </a:r>
                      <a:r>
                        <a:rPr lang="en-IN" sz="1800" b="1" kern="1200" dirty="0">
                          <a:solidFill>
                            <a:schemeClr val="dk1"/>
                          </a:solidFill>
                          <a:effectLst/>
                          <a:latin typeface="Times New Roman" panose="02020603050405020304" pitchFamily="18" charset="0"/>
                          <a:ea typeface="+mn-ea"/>
                          <a:cs typeface="Times New Roman" panose="02020603050405020304" pitchFamily="18" charset="0"/>
                        </a:rPr>
                        <a:t>verify the identity</a:t>
                      </a:r>
                      <a:r>
                        <a:rPr lang="en-IN" sz="1800" kern="1200" dirty="0">
                          <a:solidFill>
                            <a:schemeClr val="dk1"/>
                          </a:solidFill>
                          <a:effectLst/>
                          <a:latin typeface="Times New Roman" panose="02020603050405020304" pitchFamily="18" charset="0"/>
                          <a:ea typeface="+mn-ea"/>
                          <a:cs typeface="Times New Roman" panose="02020603050405020304" pitchFamily="18" charset="0"/>
                        </a:rPr>
                        <a:t> of each member search party and make </a:t>
                      </a:r>
                      <a:r>
                        <a:rPr lang="en-IN" sz="1800" b="1" kern="1200" dirty="0">
                          <a:solidFill>
                            <a:schemeClr val="dk1"/>
                          </a:solidFill>
                          <a:effectLst/>
                          <a:latin typeface="Times New Roman" panose="02020603050405020304" pitchFamily="18" charset="0"/>
                          <a:ea typeface="+mn-ea"/>
                          <a:cs typeface="Times New Roman" panose="02020603050405020304" pitchFamily="18" charset="0"/>
                        </a:rPr>
                        <a:t>personal search of all members </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800" kern="1200" dirty="0">
                          <a:solidFill>
                            <a:schemeClr val="dk1"/>
                          </a:solidFill>
                          <a:effectLst/>
                          <a:latin typeface="Times New Roman" panose="02020603050405020304" pitchFamily="18" charset="0"/>
                          <a:ea typeface="+mn-ea"/>
                          <a:cs typeface="Times New Roman" panose="02020603050405020304" pitchFamily="18" charset="0"/>
                        </a:rPr>
                        <a:t>To have </a:t>
                      </a:r>
                      <a:r>
                        <a:rPr lang="en-IN" sz="1800" b="1" kern="1200" dirty="0">
                          <a:solidFill>
                            <a:schemeClr val="dk1"/>
                          </a:solidFill>
                          <a:effectLst/>
                          <a:latin typeface="Times New Roman" panose="02020603050405020304" pitchFamily="18" charset="0"/>
                          <a:ea typeface="+mn-ea"/>
                          <a:cs typeface="Times New Roman" panose="02020603050405020304" pitchFamily="18" charset="0"/>
                        </a:rPr>
                        <a:t>copy of any statement</a:t>
                      </a:r>
                      <a:r>
                        <a:rPr lang="en-IN" sz="1800" kern="1200" dirty="0">
                          <a:solidFill>
                            <a:schemeClr val="dk1"/>
                          </a:solidFill>
                          <a:effectLst/>
                          <a:latin typeface="Times New Roman" panose="02020603050405020304" pitchFamily="18" charset="0"/>
                          <a:ea typeface="+mn-ea"/>
                          <a:cs typeface="Times New Roman" panose="02020603050405020304" pitchFamily="18" charset="0"/>
                        </a:rPr>
                        <a:t> used against the person.</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36255745"/>
                  </a:ext>
                </a:extLst>
              </a:tr>
              <a:tr h="894108">
                <a:tc>
                  <a:txBody>
                    <a:bodyPr/>
                    <a:lstStyle/>
                    <a:p>
                      <a:r>
                        <a:rPr lang="en-IN" sz="1800" kern="1200" dirty="0">
                          <a:solidFill>
                            <a:schemeClr val="dk1"/>
                          </a:solidFill>
                          <a:effectLst/>
                          <a:latin typeface="Times New Roman" panose="02020603050405020304" pitchFamily="18" charset="0"/>
                          <a:ea typeface="+mn-ea"/>
                          <a:cs typeface="Times New Roman" panose="02020603050405020304" pitchFamily="18" charset="0"/>
                        </a:rPr>
                        <a:t>To insist on personal search of </a:t>
                      </a:r>
                      <a:r>
                        <a:rPr lang="en-IN" sz="1800" b="1" kern="1200" dirty="0">
                          <a:solidFill>
                            <a:schemeClr val="dk1"/>
                          </a:solidFill>
                          <a:effectLst/>
                          <a:latin typeface="Times New Roman" panose="02020603050405020304" pitchFamily="18" charset="0"/>
                          <a:ea typeface="+mn-ea"/>
                          <a:cs typeface="Times New Roman" panose="02020603050405020304" pitchFamily="18" charset="0"/>
                        </a:rPr>
                        <a:t>ladies by ladies only</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800" kern="1200" dirty="0">
                          <a:solidFill>
                            <a:schemeClr val="dk1"/>
                          </a:solidFill>
                          <a:effectLst/>
                          <a:latin typeface="Times New Roman" panose="02020603050405020304" pitchFamily="18" charset="0"/>
                          <a:ea typeface="+mn-ea"/>
                          <a:cs typeface="Times New Roman" panose="02020603050405020304" pitchFamily="18" charset="0"/>
                        </a:rPr>
                        <a:t>To allow free and </a:t>
                      </a:r>
                      <a:r>
                        <a:rPr lang="en-IN" sz="1800" b="1" kern="1200" dirty="0">
                          <a:solidFill>
                            <a:schemeClr val="dk1"/>
                          </a:solidFill>
                          <a:effectLst/>
                          <a:latin typeface="Times New Roman" panose="02020603050405020304" pitchFamily="18" charset="0"/>
                          <a:ea typeface="+mn-ea"/>
                          <a:cs typeface="Times New Roman" panose="02020603050405020304" pitchFamily="18" charset="0"/>
                        </a:rPr>
                        <a:t>unhindered entry</a:t>
                      </a:r>
                      <a:r>
                        <a:rPr lang="en-IN" sz="1800" kern="1200" dirty="0">
                          <a:solidFill>
                            <a:schemeClr val="dk1"/>
                          </a:solidFill>
                          <a:effectLst/>
                          <a:latin typeface="Times New Roman" panose="02020603050405020304" pitchFamily="18" charset="0"/>
                          <a:ea typeface="+mn-ea"/>
                          <a:cs typeface="Times New Roman" panose="02020603050405020304" pitchFamily="18" charset="0"/>
                        </a:rPr>
                        <a:t> to the search party</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33015638"/>
                  </a:ext>
                </a:extLst>
              </a:tr>
              <a:tr h="894108">
                <a:tc>
                  <a:txBody>
                    <a:bodyPr/>
                    <a:lstStyle/>
                    <a:p>
                      <a:r>
                        <a:rPr lang="en-IN" sz="1800" kern="1200" dirty="0">
                          <a:solidFill>
                            <a:schemeClr val="dk1"/>
                          </a:solidFill>
                          <a:effectLst/>
                          <a:latin typeface="Times New Roman" panose="02020603050405020304" pitchFamily="18" charset="0"/>
                          <a:ea typeface="+mn-ea"/>
                          <a:cs typeface="Times New Roman" panose="02020603050405020304" pitchFamily="18" charset="0"/>
                        </a:rPr>
                        <a:t>To have </a:t>
                      </a:r>
                      <a:r>
                        <a:rPr lang="en-IN" sz="1800" b="1" kern="1200" dirty="0">
                          <a:solidFill>
                            <a:schemeClr val="dk1"/>
                          </a:solidFill>
                          <a:effectLst/>
                          <a:latin typeface="Times New Roman" panose="02020603050405020304" pitchFamily="18" charset="0"/>
                          <a:ea typeface="+mn-ea"/>
                          <a:cs typeface="Times New Roman" panose="02020603050405020304" pitchFamily="18" charset="0"/>
                        </a:rPr>
                        <a:t>two witnesses</a:t>
                      </a:r>
                      <a:r>
                        <a:rPr lang="en-IN" sz="1800" kern="1200" dirty="0">
                          <a:solidFill>
                            <a:schemeClr val="dk1"/>
                          </a:solidFill>
                          <a:effectLst/>
                          <a:latin typeface="Times New Roman" panose="02020603050405020304" pitchFamily="18" charset="0"/>
                          <a:ea typeface="+mn-ea"/>
                          <a:cs typeface="Times New Roman" panose="02020603050405020304" pitchFamily="18" charset="0"/>
                        </a:rPr>
                        <a:t> (refer Rule 112 (6) and (7))</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800" kern="1200" dirty="0">
                          <a:solidFill>
                            <a:schemeClr val="dk1"/>
                          </a:solidFill>
                          <a:effectLst/>
                          <a:latin typeface="Times New Roman" panose="02020603050405020304" pitchFamily="18" charset="0"/>
                          <a:ea typeface="+mn-ea"/>
                          <a:cs typeface="Times New Roman" panose="02020603050405020304" pitchFamily="18" charset="0"/>
                        </a:rPr>
                        <a:t>To identify and </a:t>
                      </a:r>
                      <a:r>
                        <a:rPr lang="en-IN" sz="1800" b="1" kern="1200" dirty="0">
                          <a:solidFill>
                            <a:schemeClr val="dk1"/>
                          </a:solidFill>
                          <a:effectLst/>
                          <a:latin typeface="Times New Roman" panose="02020603050405020304" pitchFamily="18" charset="0"/>
                          <a:ea typeface="+mn-ea"/>
                          <a:cs typeface="Times New Roman" panose="02020603050405020304" pitchFamily="18" charset="0"/>
                        </a:rPr>
                        <a:t>explain ownership</a:t>
                      </a:r>
                      <a:r>
                        <a:rPr lang="en-IN" sz="1800" kern="1200" dirty="0">
                          <a:solidFill>
                            <a:schemeClr val="dk1"/>
                          </a:solidFill>
                          <a:effectLst/>
                          <a:latin typeface="Times New Roman" panose="02020603050405020304" pitchFamily="18" charset="0"/>
                          <a:ea typeface="+mn-ea"/>
                          <a:cs typeface="Times New Roman" panose="02020603050405020304" pitchFamily="18" charset="0"/>
                        </a:rPr>
                        <a:t> of assets or books of account/ documents</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0166496"/>
                  </a:ext>
                </a:extLst>
              </a:tr>
              <a:tr h="845309">
                <a:tc>
                  <a:txBody>
                    <a:bodyPr/>
                    <a:lstStyle/>
                    <a:p>
                      <a:r>
                        <a:rPr lang="en-IN" sz="1800" kern="1200" dirty="0">
                          <a:solidFill>
                            <a:schemeClr val="dk1"/>
                          </a:solidFill>
                          <a:effectLst/>
                          <a:latin typeface="Times New Roman" panose="02020603050405020304" pitchFamily="18" charset="0"/>
                          <a:ea typeface="+mn-ea"/>
                          <a:cs typeface="Times New Roman" panose="02020603050405020304" pitchFamily="18" charset="0"/>
                        </a:rPr>
                        <a:t>Allow children to </a:t>
                      </a:r>
                      <a:r>
                        <a:rPr lang="en-IN" sz="1800" b="1" kern="1200" dirty="0">
                          <a:solidFill>
                            <a:schemeClr val="dk1"/>
                          </a:solidFill>
                          <a:effectLst/>
                          <a:latin typeface="Times New Roman" panose="02020603050405020304" pitchFamily="18" charset="0"/>
                          <a:ea typeface="+mn-ea"/>
                          <a:cs typeface="Times New Roman" panose="02020603050405020304" pitchFamily="18" charset="0"/>
                        </a:rPr>
                        <a:t>go to schools and to seek medical help if required</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800" kern="1200" dirty="0">
                          <a:solidFill>
                            <a:schemeClr val="dk1"/>
                          </a:solidFill>
                          <a:effectLst/>
                          <a:latin typeface="Times New Roman" panose="02020603050405020304" pitchFamily="18" charset="0"/>
                          <a:ea typeface="+mn-ea"/>
                          <a:cs typeface="Times New Roman" panose="02020603050405020304" pitchFamily="18" charset="0"/>
                        </a:rPr>
                        <a:t>To </a:t>
                      </a:r>
                      <a:r>
                        <a:rPr lang="en-IN" sz="1800" b="1" kern="1200" dirty="0">
                          <a:solidFill>
                            <a:schemeClr val="dk1"/>
                          </a:solidFill>
                          <a:effectLst/>
                          <a:latin typeface="Times New Roman" panose="02020603050405020304" pitchFamily="18" charset="0"/>
                          <a:ea typeface="+mn-ea"/>
                          <a:cs typeface="Times New Roman" panose="02020603050405020304" pitchFamily="18" charset="0"/>
                        </a:rPr>
                        <a:t>answer queries</a:t>
                      </a:r>
                      <a:r>
                        <a:rPr lang="en-IN" sz="1800" kern="1200" dirty="0">
                          <a:solidFill>
                            <a:schemeClr val="dk1"/>
                          </a:solidFill>
                          <a:effectLst/>
                          <a:latin typeface="Times New Roman" panose="02020603050405020304" pitchFamily="18" charset="0"/>
                          <a:ea typeface="+mn-ea"/>
                          <a:cs typeface="Times New Roman" panose="02020603050405020304" pitchFamily="18" charset="0"/>
                        </a:rPr>
                        <a:t> to the best of his knowledge</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8894360"/>
                  </a:ext>
                </a:extLst>
              </a:tr>
              <a:tr h="894108">
                <a:tc>
                  <a:txBody>
                    <a:bodyPr/>
                    <a:lstStyle/>
                    <a:p>
                      <a:r>
                        <a:rPr lang="en-IN" sz="1800" kern="1200" dirty="0">
                          <a:solidFill>
                            <a:schemeClr val="dk1"/>
                          </a:solidFill>
                          <a:effectLst/>
                          <a:latin typeface="Times New Roman" panose="02020603050405020304" pitchFamily="18" charset="0"/>
                          <a:ea typeface="+mn-ea"/>
                          <a:cs typeface="Times New Roman" panose="02020603050405020304" pitchFamily="18" charset="0"/>
                        </a:rPr>
                        <a:t>To have the facility of having </a:t>
                      </a:r>
                      <a:r>
                        <a:rPr lang="en-IN" sz="1800" b="1" kern="1200" dirty="0">
                          <a:solidFill>
                            <a:schemeClr val="dk1"/>
                          </a:solidFill>
                          <a:effectLst/>
                          <a:latin typeface="Times New Roman" panose="02020603050405020304" pitchFamily="18" charset="0"/>
                          <a:ea typeface="+mn-ea"/>
                          <a:cs typeface="Times New Roman" panose="02020603050405020304" pitchFamily="18" charset="0"/>
                        </a:rPr>
                        <a:t>meals</a:t>
                      </a:r>
                      <a:r>
                        <a:rPr lang="en-IN" sz="1800" kern="1200" dirty="0">
                          <a:solidFill>
                            <a:schemeClr val="dk1"/>
                          </a:solidFill>
                          <a:effectLst/>
                          <a:latin typeface="Times New Roman" panose="02020603050405020304" pitchFamily="18" charset="0"/>
                          <a:ea typeface="+mn-ea"/>
                          <a:cs typeface="Times New Roman" panose="02020603050405020304" pitchFamily="18" charset="0"/>
                        </a:rPr>
                        <a:t> at the normal time.</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800" kern="1200" dirty="0">
                          <a:solidFill>
                            <a:schemeClr val="dk1"/>
                          </a:solidFill>
                          <a:effectLst/>
                          <a:latin typeface="Times New Roman" panose="02020603050405020304" pitchFamily="18" charset="0"/>
                          <a:ea typeface="+mn-ea"/>
                          <a:cs typeface="Times New Roman" panose="02020603050405020304" pitchFamily="18" charset="0"/>
                        </a:rPr>
                        <a:t>To affix his </a:t>
                      </a:r>
                      <a:r>
                        <a:rPr lang="en-IN" sz="1800" b="1" kern="1200" dirty="0">
                          <a:solidFill>
                            <a:schemeClr val="dk1"/>
                          </a:solidFill>
                          <a:effectLst/>
                          <a:latin typeface="Times New Roman" panose="02020603050405020304" pitchFamily="18" charset="0"/>
                          <a:ea typeface="+mn-ea"/>
                          <a:cs typeface="Times New Roman" panose="02020603050405020304" pitchFamily="18" charset="0"/>
                        </a:rPr>
                        <a:t>signatures on statements</a:t>
                      </a:r>
                      <a:r>
                        <a:rPr lang="en-IN" sz="1800" kern="1200" dirty="0">
                          <a:solidFill>
                            <a:schemeClr val="dk1"/>
                          </a:solidFill>
                          <a:effectLst/>
                          <a:latin typeface="Times New Roman" panose="02020603050405020304" pitchFamily="18" charset="0"/>
                          <a:ea typeface="+mn-ea"/>
                          <a:cs typeface="Times New Roman" panose="02020603050405020304" pitchFamily="18" charset="0"/>
                        </a:rPr>
                        <a:t>, inventories and </a:t>
                      </a:r>
                      <a:r>
                        <a:rPr lang="en-IN" sz="1800" kern="1200" dirty="0" err="1">
                          <a:solidFill>
                            <a:schemeClr val="dk1"/>
                          </a:solidFill>
                          <a:effectLst/>
                          <a:latin typeface="Times New Roman" panose="02020603050405020304" pitchFamily="18" charset="0"/>
                          <a:ea typeface="+mn-ea"/>
                          <a:cs typeface="Times New Roman" panose="02020603050405020304" pitchFamily="18" charset="0"/>
                        </a:rPr>
                        <a:t>Panchnama</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9526341"/>
                  </a:ext>
                </a:extLst>
              </a:tr>
            </a:tbl>
          </a:graphicData>
        </a:graphic>
      </p:graphicFrame>
    </p:spTree>
    <p:extLst>
      <p:ext uri="{BB962C8B-B14F-4D97-AF65-F5344CB8AC3E}">
        <p14:creationId xmlns:p14="http://schemas.microsoft.com/office/powerpoint/2010/main" val="445517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214313" y="757237"/>
            <a:ext cx="10287000" cy="0"/>
          </a:xfrm>
          <a:prstGeom prst="line">
            <a:avLst/>
          </a:prstGeom>
        </p:spPr>
        <p:style>
          <a:lnRef idx="3">
            <a:schemeClr val="accent5"/>
          </a:lnRef>
          <a:fillRef idx="0">
            <a:schemeClr val="accent5"/>
          </a:fillRef>
          <a:effectRef idx="2">
            <a:schemeClr val="accent5"/>
          </a:effectRef>
          <a:fontRef idx="minor">
            <a:schemeClr val="tx1"/>
          </a:fontRef>
        </p:style>
      </p:cxnSp>
      <p:sp>
        <p:nvSpPr>
          <p:cNvPr id="5" name="Date Placeholder 4"/>
          <p:cNvSpPr>
            <a:spLocks noGrp="1"/>
          </p:cNvSpPr>
          <p:nvPr>
            <p:ph type="dt" sz="half" idx="10"/>
          </p:nvPr>
        </p:nvSpPr>
        <p:spPr/>
        <p:txBody>
          <a:bodyPr/>
          <a:lstStyle/>
          <a:p>
            <a:endParaRPr lang="en-IN" dirty="0"/>
          </a:p>
        </p:txBody>
      </p:sp>
      <p:sp>
        <p:nvSpPr>
          <p:cNvPr id="3" name="Slide Number Placeholder 2"/>
          <p:cNvSpPr>
            <a:spLocks noGrp="1"/>
          </p:cNvSpPr>
          <p:nvPr>
            <p:ph type="sldNum" sz="quarter" idx="12"/>
          </p:nvPr>
        </p:nvSpPr>
        <p:spPr/>
        <p:txBody>
          <a:bodyPr/>
          <a:lstStyle/>
          <a:p>
            <a:fld id="{A9785A1B-5FCF-40BD-AE5D-3629E90849BE}" type="slidenum">
              <a:rPr lang="en-IN" smtClean="0"/>
              <a:pPr/>
              <a:t>19</a:t>
            </a:fld>
            <a:endParaRPr lang="en-IN" dirty="0"/>
          </a:p>
        </p:txBody>
      </p:sp>
      <p:sp>
        <p:nvSpPr>
          <p:cNvPr id="8" name="Title 1"/>
          <p:cNvSpPr txBox="1">
            <a:spLocks/>
          </p:cNvSpPr>
          <p:nvPr/>
        </p:nvSpPr>
        <p:spPr>
          <a:xfrm>
            <a:off x="214312" y="0"/>
            <a:ext cx="11977687" cy="7080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2500" b="1" dirty="0">
                <a:solidFill>
                  <a:srgbClr val="C00000"/>
                </a:solidFill>
                <a:latin typeface="Book Antiqua" panose="02040602050305030304" pitchFamily="18" charset="0"/>
                <a:ea typeface="Cambria" panose="02040503050406030204" pitchFamily="18" charset="0"/>
              </a:rPr>
              <a:t>Authorisation</a:t>
            </a:r>
            <a:endParaRPr lang="en-US" sz="2500" b="1" dirty="0">
              <a:latin typeface="Book Antiqua" panose="02040602050305030304" pitchFamily="18" charset="0"/>
              <a:ea typeface="Cambria" panose="02040503050406030204" pitchFamily="18" charset="0"/>
            </a:endParaRPr>
          </a:p>
        </p:txBody>
      </p:sp>
      <p:sp>
        <p:nvSpPr>
          <p:cNvPr id="10" name="TextBox 9">
            <a:extLst>
              <a:ext uri="{FF2B5EF4-FFF2-40B4-BE49-F238E27FC236}">
                <a16:creationId xmlns:a16="http://schemas.microsoft.com/office/drawing/2014/main" id="{3C86CF54-DE62-E0FB-A6E2-44989C3264D5}"/>
              </a:ext>
            </a:extLst>
          </p:cNvPr>
          <p:cNvSpPr txBox="1"/>
          <p:nvPr/>
        </p:nvSpPr>
        <p:spPr>
          <a:xfrm>
            <a:off x="425450" y="806449"/>
            <a:ext cx="11341100" cy="6401753"/>
          </a:xfrm>
          <a:prstGeom prst="rect">
            <a:avLst/>
          </a:prstGeom>
          <a:noFill/>
        </p:spPr>
        <p:txBody>
          <a:bodyPr wrap="square">
            <a:spAutoFit/>
          </a:bodyPr>
          <a:lstStyle/>
          <a:p>
            <a:r>
              <a:rPr lang="en-US" sz="1900" b="1" u="sng" dirty="0">
                <a:effectLst/>
                <a:latin typeface="Times New Roman" panose="02020603050405020304" pitchFamily="18" charset="0"/>
                <a:ea typeface="Calibri" panose="020F0502020204030204" pitchFamily="34" charset="0"/>
                <a:cs typeface="Times New Roman" panose="02020603050405020304" pitchFamily="18" charset="0"/>
              </a:rPr>
              <a:t>Section 132(1) of IT Act, 1961 </a:t>
            </a:r>
          </a:p>
          <a:p>
            <a:r>
              <a:rPr lang="en-US" sz="1900" b="1" dirty="0">
                <a:effectLst/>
                <a:latin typeface="Times New Roman" panose="02020603050405020304" pitchFamily="18" charset="0"/>
                <a:ea typeface="Calibri" panose="020F0502020204030204" pitchFamily="34" charset="0"/>
                <a:cs typeface="Times New Roman" panose="02020603050405020304" pitchFamily="18" charset="0"/>
              </a:rPr>
              <a:t>Who can authorize Search? </a:t>
            </a:r>
          </a:p>
          <a:p>
            <a:pPr marL="265113" indent="-265113" algn="just"/>
            <a:r>
              <a:rPr lang="en-US" sz="1900" i="0" dirty="0">
                <a:effectLst/>
                <a:latin typeface="Times New Roman" panose="02020603050405020304" pitchFamily="18" charset="0"/>
                <a:cs typeface="Times New Roman" panose="02020603050405020304" pitchFamily="18" charset="0"/>
              </a:rPr>
              <a:t>A</a:t>
            </a:r>
            <a:r>
              <a:rPr lang="en-US" sz="1900" b="1" i="0" dirty="0">
                <a:effectLst/>
                <a:latin typeface="Times New Roman" panose="02020603050405020304" pitchFamily="18" charset="0"/>
                <a:cs typeface="Times New Roman" panose="02020603050405020304" pitchFamily="18" charset="0"/>
              </a:rPr>
              <a:t> </a:t>
            </a:r>
            <a:r>
              <a:rPr lang="en-US" sz="1900" b="0" i="0" dirty="0">
                <a:effectLst/>
                <a:latin typeface="Times New Roman" panose="02020603050405020304" pitchFamily="18" charset="0"/>
                <a:cs typeface="Times New Roman" panose="02020603050405020304" pitchFamily="18" charset="0"/>
              </a:rPr>
              <a:t>Principal Director General or Director General or Principal Director or Director or the Principal Chief Commissioner or Chief Commissioner or Principal Commissioner or Commissioner, </a:t>
            </a:r>
          </a:p>
          <a:p>
            <a:pPr algn="just">
              <a:spcAft>
                <a:spcPts val="400"/>
              </a:spcAft>
            </a:pPr>
            <a:r>
              <a:rPr lang="en-US" sz="1900" i="0" dirty="0">
                <a:effectLst/>
                <a:latin typeface="Times New Roman" panose="02020603050405020304" pitchFamily="18" charset="0"/>
                <a:cs typeface="Times New Roman" panose="02020603050405020304" pitchFamily="18" charset="0"/>
              </a:rPr>
              <a:t>B</a:t>
            </a:r>
            <a:r>
              <a:rPr lang="en-US" sz="1900" b="0" i="0" dirty="0">
                <a:effectLst/>
                <a:latin typeface="Times New Roman" panose="02020603050405020304" pitchFamily="18" charset="0"/>
                <a:cs typeface="Times New Roman" panose="02020603050405020304" pitchFamily="18" charset="0"/>
              </a:rPr>
              <a:t>  Additional Director or Additional Commissioner or Joint Director, or Joint Commissioner only when empowered by the Board to do so</a:t>
            </a:r>
          </a:p>
          <a:p>
            <a:pPr algn="just">
              <a:spcAft>
                <a:spcPts val="400"/>
              </a:spcAft>
            </a:pPr>
            <a:endParaRPr lang="en-US" sz="1900" b="0" i="0" dirty="0">
              <a:effectLst/>
              <a:latin typeface="Times New Roman" panose="02020603050405020304" pitchFamily="18" charset="0"/>
              <a:cs typeface="Times New Roman" panose="02020603050405020304" pitchFamily="18" charset="0"/>
            </a:endParaRPr>
          </a:p>
          <a:p>
            <a:pPr algn="just">
              <a:spcAft>
                <a:spcPts val="400"/>
              </a:spcAft>
            </a:pPr>
            <a:r>
              <a:rPr lang="en-US" sz="1900" b="1" dirty="0">
                <a:effectLst/>
                <a:latin typeface="Times New Roman" panose="02020603050405020304" pitchFamily="18" charset="0"/>
                <a:ea typeface="Calibri" panose="020F0502020204030204" pitchFamily="34" charset="0"/>
                <a:cs typeface="Times New Roman" panose="02020603050405020304" pitchFamily="18" charset="0"/>
              </a:rPr>
              <a:t>Powers of the </a:t>
            </a:r>
            <a:r>
              <a:rPr lang="en-US" sz="1900" b="1" dirty="0" err="1">
                <a:effectLst/>
                <a:latin typeface="Times New Roman" panose="02020603050405020304" pitchFamily="18" charset="0"/>
                <a:ea typeface="Calibri" panose="020F0502020204030204" pitchFamily="34" charset="0"/>
                <a:cs typeface="Times New Roman" panose="02020603050405020304" pitchFamily="18" charset="0"/>
              </a:rPr>
              <a:t>Authorised</a:t>
            </a:r>
            <a:r>
              <a:rPr lang="en-US" sz="1900" b="1" dirty="0">
                <a:effectLst/>
                <a:latin typeface="Times New Roman" panose="02020603050405020304" pitchFamily="18" charset="0"/>
                <a:ea typeface="Calibri" panose="020F0502020204030204" pitchFamily="34" charset="0"/>
                <a:cs typeface="Times New Roman" panose="02020603050405020304" pitchFamily="18" charset="0"/>
              </a:rPr>
              <a:t> Officer during Search</a:t>
            </a:r>
            <a:endParaRPr lang="en-US" sz="1900" b="1" i="0" dirty="0">
              <a:effectLst/>
              <a:latin typeface="Times New Roman" panose="02020603050405020304" pitchFamily="18" charset="0"/>
              <a:cs typeface="Times New Roman" panose="02020603050405020304" pitchFamily="18" charset="0"/>
            </a:endParaRPr>
          </a:p>
          <a:p>
            <a:pPr marL="514350" indent="-514350" algn="just">
              <a:spcAft>
                <a:spcPts val="400"/>
              </a:spcAft>
              <a:buFont typeface="+mj-lt"/>
              <a:buAutoNum type="romanLcPeriod"/>
            </a:pPr>
            <a:r>
              <a:rPr lang="en-US" sz="1900" dirty="0">
                <a:latin typeface="Times New Roman" panose="02020603050405020304" pitchFamily="18" charset="0"/>
                <a:cs typeface="Times New Roman" panose="02020603050405020304" pitchFamily="18" charset="0"/>
              </a:rPr>
              <a:t>Enter and search any building, place, vessel, vehicle or aircraft where he has reason to believe that money, </a:t>
            </a:r>
            <a:r>
              <a:rPr lang="en-US" sz="1900" dirty="0" err="1">
                <a:latin typeface="Times New Roman" panose="02020603050405020304" pitchFamily="18" charset="0"/>
                <a:cs typeface="Times New Roman" panose="02020603050405020304" pitchFamily="18" charset="0"/>
              </a:rPr>
              <a:t>jewellery</a:t>
            </a:r>
            <a:r>
              <a:rPr lang="en-US" sz="1900" dirty="0">
                <a:latin typeface="Times New Roman" panose="02020603050405020304" pitchFamily="18" charset="0"/>
                <a:cs typeface="Times New Roman" panose="02020603050405020304" pitchFamily="18" charset="0"/>
              </a:rPr>
              <a:t>, documents are kept</a:t>
            </a:r>
          </a:p>
          <a:p>
            <a:pPr marL="514350" indent="-514350" algn="just">
              <a:spcAft>
                <a:spcPts val="400"/>
              </a:spcAft>
              <a:buFont typeface="+mj-lt"/>
              <a:buAutoNum type="romanLcPeriod"/>
            </a:pPr>
            <a:r>
              <a:rPr lang="en-US" sz="1900" dirty="0">
                <a:latin typeface="Times New Roman" panose="02020603050405020304" pitchFamily="18" charset="0"/>
                <a:cs typeface="Times New Roman" panose="02020603050405020304" pitchFamily="18" charset="0"/>
              </a:rPr>
              <a:t>Break open the lock of door, box, etc. if keys not available</a:t>
            </a:r>
          </a:p>
          <a:p>
            <a:pPr marL="514350" indent="-514350" algn="just">
              <a:spcAft>
                <a:spcPts val="400"/>
              </a:spcAft>
              <a:buFont typeface="+mj-lt"/>
              <a:buAutoNum type="romanLcPeriod"/>
            </a:pPr>
            <a:r>
              <a:rPr lang="en-US" sz="1900" dirty="0">
                <a:latin typeface="Times New Roman" panose="02020603050405020304" pitchFamily="18" charset="0"/>
                <a:cs typeface="Times New Roman" panose="02020603050405020304" pitchFamily="18" charset="0"/>
              </a:rPr>
              <a:t>Search any person who has got out of or is about to enter, if he has reason to suspect that such person/s has secreted the books, registers etc. of the person searched </a:t>
            </a:r>
          </a:p>
          <a:p>
            <a:pPr marL="514350" indent="-514350" algn="just">
              <a:spcAft>
                <a:spcPts val="400"/>
              </a:spcAft>
              <a:buFont typeface="+mj-lt"/>
              <a:buAutoNum type="romanLcPeriod"/>
            </a:pPr>
            <a:r>
              <a:rPr lang="en-US" sz="1900" dirty="0">
                <a:latin typeface="Times New Roman" panose="02020603050405020304" pitchFamily="18" charset="0"/>
                <a:cs typeface="Times New Roman" panose="02020603050405020304" pitchFamily="18" charset="0"/>
              </a:rPr>
              <a:t>Require any person who is found to be in possession or control of any books or documents maintained electronically to afford the </a:t>
            </a:r>
            <a:r>
              <a:rPr lang="en-US" sz="1900" dirty="0" err="1">
                <a:latin typeface="Times New Roman" panose="02020603050405020304" pitchFamily="18" charset="0"/>
                <a:cs typeface="Times New Roman" panose="02020603050405020304" pitchFamily="18" charset="0"/>
              </a:rPr>
              <a:t>authorised</a:t>
            </a:r>
            <a:r>
              <a:rPr lang="en-US" sz="1900" dirty="0">
                <a:latin typeface="Times New Roman" panose="02020603050405020304" pitchFamily="18" charset="0"/>
                <a:cs typeface="Times New Roman" panose="02020603050405020304" pitchFamily="18" charset="0"/>
              </a:rPr>
              <a:t> officer necessary facility to inspect such books or documents;</a:t>
            </a:r>
          </a:p>
          <a:p>
            <a:pPr marL="514350" indent="-514350" algn="just">
              <a:spcAft>
                <a:spcPts val="400"/>
              </a:spcAft>
              <a:buFont typeface="+mj-lt"/>
              <a:buAutoNum type="romanLcPeriod"/>
            </a:pPr>
            <a:r>
              <a:rPr lang="en-US" sz="1900" dirty="0">
                <a:latin typeface="Times New Roman" panose="02020603050405020304" pitchFamily="18" charset="0"/>
                <a:cs typeface="Times New Roman" panose="02020603050405020304" pitchFamily="18" charset="0"/>
              </a:rPr>
              <a:t>Seize any such books, money, bullion, </a:t>
            </a:r>
            <a:r>
              <a:rPr lang="en-US" sz="1900" dirty="0" err="1">
                <a:latin typeface="Times New Roman" panose="02020603050405020304" pitchFamily="18" charset="0"/>
                <a:cs typeface="Times New Roman" panose="02020603050405020304" pitchFamily="18" charset="0"/>
              </a:rPr>
              <a:t>jewellery</a:t>
            </a:r>
            <a:r>
              <a:rPr lang="en-US" sz="1900" dirty="0">
                <a:latin typeface="Times New Roman" panose="02020603050405020304" pitchFamily="18" charset="0"/>
                <a:cs typeface="Times New Roman" panose="02020603050405020304" pitchFamily="18" charset="0"/>
              </a:rPr>
              <a:t>, etc. as a result of search</a:t>
            </a:r>
          </a:p>
          <a:p>
            <a:pPr marL="514350" indent="-514350" algn="just">
              <a:spcAft>
                <a:spcPts val="400"/>
              </a:spcAft>
              <a:buFont typeface="+mj-lt"/>
              <a:buAutoNum type="romanLcPeriod"/>
            </a:pPr>
            <a:r>
              <a:rPr lang="en-US" sz="1900" dirty="0">
                <a:latin typeface="Times New Roman" panose="02020603050405020304" pitchFamily="18" charset="0"/>
                <a:cs typeface="Times New Roman" panose="02020603050405020304" pitchFamily="18" charset="0"/>
              </a:rPr>
              <a:t>Place marks of identification on the books/ documents or make copies and make a note or an inventory of money, </a:t>
            </a:r>
            <a:r>
              <a:rPr lang="en-US" sz="1900" dirty="0" err="1">
                <a:latin typeface="Times New Roman" panose="02020603050405020304" pitchFamily="18" charset="0"/>
                <a:cs typeface="Times New Roman" panose="02020603050405020304" pitchFamily="18" charset="0"/>
              </a:rPr>
              <a:t>jewellery</a:t>
            </a:r>
            <a:r>
              <a:rPr lang="en-US" sz="1900" dirty="0">
                <a:latin typeface="Times New Roman" panose="02020603050405020304" pitchFamily="18" charset="0"/>
                <a:cs typeface="Times New Roman" panose="02020603050405020304" pitchFamily="18" charset="0"/>
              </a:rPr>
              <a:t> or other valuable things</a:t>
            </a:r>
            <a:endParaRPr lang="en-US" sz="1900" b="1"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2788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10B67-832B-826B-7DB1-53AE907090F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36FC117-373E-A85A-FE30-1ABAF673B990}"/>
              </a:ext>
            </a:extLst>
          </p:cNvPr>
          <p:cNvSpPr>
            <a:spLocks noGrp="1"/>
          </p:cNvSpPr>
          <p:nvPr>
            <p:ph type="subTitle" idx="4294967295"/>
          </p:nvPr>
        </p:nvSpPr>
        <p:spPr>
          <a:xfrm>
            <a:off x="414338" y="598342"/>
            <a:ext cx="11320462" cy="5602903"/>
          </a:xfrm>
        </p:spPr>
        <p:txBody>
          <a:bodyPr>
            <a:noAutofit/>
          </a:bodyPr>
          <a:lstStyle/>
          <a:p>
            <a:pPr marL="430213" indent="-342900" algn="just">
              <a:lnSpc>
                <a:spcPct val="200000"/>
              </a:lnSpc>
              <a:buFont typeface="+mj-lt"/>
              <a:buAutoNum type="arabicPeriod"/>
            </a:pPr>
            <a:r>
              <a:rPr lang="en-IN" b="1" dirty="0">
                <a:latin typeface="Times New Roman" panose="02020603050405020304" pitchFamily="18" charset="0"/>
                <a:cs typeface="Times New Roman" panose="02020603050405020304" pitchFamily="18" charset="0"/>
              </a:rPr>
              <a:t>Provisions of Survey under the Income Tax Act, 1961 including issues arising thereon</a:t>
            </a:r>
          </a:p>
          <a:p>
            <a:pPr marL="430213" indent="-342900" algn="just">
              <a:lnSpc>
                <a:spcPct val="200000"/>
              </a:lnSpc>
              <a:buFont typeface="+mj-lt"/>
              <a:buAutoNum type="arabicPeriod"/>
            </a:pPr>
            <a:r>
              <a:rPr lang="en-IN" b="1" dirty="0">
                <a:latin typeface="Times New Roman" panose="02020603050405020304" pitchFamily="18" charset="0"/>
                <a:cs typeface="Times New Roman" panose="02020603050405020304" pitchFamily="18" charset="0"/>
              </a:rPr>
              <a:t>Understanding Framework of Search and Seizure Provisions</a:t>
            </a:r>
          </a:p>
          <a:p>
            <a:pPr marL="430213" indent="-342900" algn="just">
              <a:lnSpc>
                <a:spcPct val="200000"/>
              </a:lnSpc>
              <a:buFont typeface="+mj-lt"/>
              <a:buAutoNum type="arabicPeriod"/>
            </a:pPr>
            <a:r>
              <a:rPr lang="en-IN" b="1" dirty="0">
                <a:latin typeface="Times New Roman" panose="02020603050405020304" pitchFamily="18" charset="0"/>
                <a:cs typeface="Times New Roman" panose="02020603050405020304" pitchFamily="18" charset="0"/>
              </a:rPr>
              <a:t>Overview of Block Assessment Scheme</a:t>
            </a:r>
            <a:endParaRPr lang="en-IN" sz="1800" b="1" dirty="0">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C4178867-4C92-A93E-A0F3-694B2CF8C815}"/>
              </a:ext>
            </a:extLst>
          </p:cNvPr>
          <p:cNvSpPr>
            <a:spLocks noGrp="1"/>
          </p:cNvSpPr>
          <p:nvPr>
            <p:ph type="title" idx="4294967295"/>
          </p:nvPr>
        </p:nvSpPr>
        <p:spPr>
          <a:xfrm>
            <a:off x="414338" y="136526"/>
            <a:ext cx="10939462" cy="306705"/>
          </a:xfrm>
        </p:spPr>
        <p:txBody>
          <a:bodyPr>
            <a:noAutofit/>
          </a:bodyPr>
          <a:lstStyle/>
          <a:p>
            <a:r>
              <a:rPr lang="en-US" sz="2200" b="1" dirty="0">
                <a:solidFill>
                  <a:schemeClr val="accent2">
                    <a:lumMod val="75000"/>
                  </a:schemeClr>
                </a:solidFill>
                <a:latin typeface="Cambria" panose="02040503050406030204" pitchFamily="18" charset="0"/>
              </a:rPr>
              <a:t>Topics Covered</a:t>
            </a:r>
          </a:p>
        </p:txBody>
      </p:sp>
      <p:cxnSp>
        <p:nvCxnSpPr>
          <p:cNvPr id="7" name="Straight Connector 6">
            <a:extLst>
              <a:ext uri="{FF2B5EF4-FFF2-40B4-BE49-F238E27FC236}">
                <a16:creationId xmlns:a16="http://schemas.microsoft.com/office/drawing/2014/main" id="{5F886755-A27C-8232-1CE5-93B4AC8B09B4}"/>
              </a:ext>
            </a:extLst>
          </p:cNvPr>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a:extLst>
              <a:ext uri="{FF2B5EF4-FFF2-40B4-BE49-F238E27FC236}">
                <a16:creationId xmlns:a16="http://schemas.microsoft.com/office/drawing/2014/main" id="{B258EFFB-B30D-782B-CF5D-A9E383D34364}"/>
              </a:ext>
            </a:extLst>
          </p:cNvPr>
          <p:cNvSpPr>
            <a:spLocks noGrp="1"/>
          </p:cNvSpPr>
          <p:nvPr>
            <p:ph type="sldNum" sz="quarter" idx="12"/>
          </p:nvPr>
        </p:nvSpPr>
        <p:spPr/>
        <p:txBody>
          <a:bodyPr/>
          <a:lstStyle/>
          <a:p>
            <a:fld id="{A9785A1B-5FCF-40BD-AE5D-3629E90849BE}" type="slidenum">
              <a:rPr lang="en-IN" smtClean="0"/>
              <a:pPr/>
              <a:t>2</a:t>
            </a:fld>
            <a:endParaRPr lang="en-IN" dirty="0"/>
          </a:p>
        </p:txBody>
      </p:sp>
    </p:spTree>
    <p:extLst>
      <p:ext uri="{BB962C8B-B14F-4D97-AF65-F5344CB8AC3E}">
        <p14:creationId xmlns:p14="http://schemas.microsoft.com/office/powerpoint/2010/main" val="31948745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214313" y="757237"/>
            <a:ext cx="10287000" cy="0"/>
          </a:xfrm>
          <a:prstGeom prst="line">
            <a:avLst/>
          </a:prstGeom>
        </p:spPr>
        <p:style>
          <a:lnRef idx="3">
            <a:schemeClr val="accent5"/>
          </a:lnRef>
          <a:fillRef idx="0">
            <a:schemeClr val="accent5"/>
          </a:fillRef>
          <a:effectRef idx="2">
            <a:schemeClr val="accent5"/>
          </a:effectRef>
          <a:fontRef idx="minor">
            <a:schemeClr val="tx1"/>
          </a:fontRef>
        </p:style>
      </p:cxnSp>
      <p:sp>
        <p:nvSpPr>
          <p:cNvPr id="5" name="Date Placeholder 4"/>
          <p:cNvSpPr>
            <a:spLocks noGrp="1"/>
          </p:cNvSpPr>
          <p:nvPr>
            <p:ph type="dt" sz="half" idx="10"/>
          </p:nvPr>
        </p:nvSpPr>
        <p:spPr/>
        <p:txBody>
          <a:bodyPr/>
          <a:lstStyle/>
          <a:p>
            <a:endParaRPr lang="en-IN" dirty="0"/>
          </a:p>
        </p:txBody>
      </p:sp>
      <p:sp>
        <p:nvSpPr>
          <p:cNvPr id="3" name="Slide Number Placeholder 2"/>
          <p:cNvSpPr>
            <a:spLocks noGrp="1"/>
          </p:cNvSpPr>
          <p:nvPr>
            <p:ph type="sldNum" sz="quarter" idx="12"/>
          </p:nvPr>
        </p:nvSpPr>
        <p:spPr/>
        <p:txBody>
          <a:bodyPr/>
          <a:lstStyle/>
          <a:p>
            <a:fld id="{A9785A1B-5FCF-40BD-AE5D-3629E90849BE}" type="slidenum">
              <a:rPr lang="en-IN" smtClean="0"/>
              <a:pPr/>
              <a:t>20</a:t>
            </a:fld>
            <a:endParaRPr lang="en-IN" dirty="0"/>
          </a:p>
        </p:txBody>
      </p:sp>
      <p:sp>
        <p:nvSpPr>
          <p:cNvPr id="8" name="Title 1"/>
          <p:cNvSpPr txBox="1">
            <a:spLocks/>
          </p:cNvSpPr>
          <p:nvPr/>
        </p:nvSpPr>
        <p:spPr>
          <a:xfrm>
            <a:off x="214312" y="0"/>
            <a:ext cx="11977687" cy="7080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2500" b="1" dirty="0">
                <a:solidFill>
                  <a:srgbClr val="C00000"/>
                </a:solidFill>
                <a:latin typeface="Book Antiqua" panose="02040602050305030304" pitchFamily="18" charset="0"/>
                <a:ea typeface="Cambria" panose="02040503050406030204" pitchFamily="18" charset="0"/>
              </a:rPr>
              <a:t>Warrant of Authorisation</a:t>
            </a:r>
            <a:endParaRPr lang="en-US" sz="2500" b="1" dirty="0">
              <a:latin typeface="Book Antiqua" panose="02040602050305030304" pitchFamily="18" charset="0"/>
              <a:ea typeface="Cambria" panose="02040503050406030204" pitchFamily="18" charset="0"/>
            </a:endParaRPr>
          </a:p>
        </p:txBody>
      </p:sp>
      <p:sp>
        <p:nvSpPr>
          <p:cNvPr id="10" name="TextBox 9">
            <a:extLst>
              <a:ext uri="{FF2B5EF4-FFF2-40B4-BE49-F238E27FC236}">
                <a16:creationId xmlns:a16="http://schemas.microsoft.com/office/drawing/2014/main" id="{3C86CF54-DE62-E0FB-A6E2-44989C3264D5}"/>
              </a:ext>
            </a:extLst>
          </p:cNvPr>
          <p:cNvSpPr txBox="1"/>
          <p:nvPr/>
        </p:nvSpPr>
        <p:spPr>
          <a:xfrm>
            <a:off x="425450" y="806449"/>
            <a:ext cx="11341100" cy="4140685"/>
          </a:xfrm>
          <a:prstGeom prst="rect">
            <a:avLst/>
          </a:prstGeom>
          <a:noFill/>
        </p:spPr>
        <p:txBody>
          <a:bodyPr wrap="square">
            <a:spAutoFit/>
          </a:bodyPr>
          <a:lstStyle/>
          <a:p>
            <a:pPr lvl="0" algn="just">
              <a:lnSpc>
                <a:spcPct val="150000"/>
              </a:lnSpc>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Prescribed forms of warrant of authorization</a:t>
            </a:r>
          </a:p>
          <a:p>
            <a:pPr marL="342900" lvl="0" indent="-342900" algn="just">
              <a:lnSpc>
                <a:spcPct val="150000"/>
              </a:lnSpc>
              <a:spcAft>
                <a:spcPts val="800"/>
              </a:spcAft>
              <a:buFont typeface="Wingdings" panose="05000000000000000000" pitchFamily="2" charset="2"/>
              <a:buChar char="§"/>
            </a:pPr>
            <a:r>
              <a:rPr lang="en-US" sz="2000" dirty="0">
                <a:latin typeface="Times New Roman" panose="02020603050405020304" pitchFamily="18" charset="0"/>
                <a:ea typeface="Calibri" panose="020F0502020204030204" pitchFamily="34" charset="0"/>
                <a:cs typeface="Times New Roman" panose="02020603050405020304" pitchFamily="18" charset="0"/>
              </a:rPr>
              <a:t>Form 45 – </a:t>
            </a:r>
            <a:r>
              <a:rPr lang="en-US" sz="2000" dirty="0">
                <a:latin typeface="Times New Roman" panose="02020603050405020304" pitchFamily="18" charset="0"/>
                <a:cs typeface="Times New Roman" panose="02020603050405020304" pitchFamily="18" charset="0"/>
              </a:rPr>
              <a:t>Issued under Section 132(1) for a standard search of premises within an officer's jurisdiction.</a:t>
            </a:r>
          </a:p>
          <a:p>
            <a:pPr marL="342900" lvl="0" indent="-342900" algn="just">
              <a:lnSpc>
                <a:spcPct val="150000"/>
              </a:lnSpc>
              <a:spcAft>
                <a:spcPts val="800"/>
              </a:spcAft>
              <a:buFont typeface="Wingdings" panose="05000000000000000000" pitchFamily="2"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Form 45A – </a:t>
            </a:r>
            <a:r>
              <a:rPr lang="en-US" sz="2000" dirty="0">
                <a:latin typeface="Times New Roman" panose="02020603050405020304" pitchFamily="18" charset="0"/>
                <a:cs typeface="Times New Roman" panose="02020603050405020304" pitchFamily="18" charset="0"/>
              </a:rPr>
              <a:t>Used when a Commissioner </a:t>
            </a:r>
            <a:r>
              <a:rPr lang="en-US" sz="2000" dirty="0" err="1">
                <a:latin typeface="Times New Roman" panose="02020603050405020304" pitchFamily="18" charset="0"/>
                <a:cs typeface="Times New Roman" panose="02020603050405020304" pitchFamily="18" charset="0"/>
              </a:rPr>
              <a:t>authorises</a:t>
            </a:r>
            <a:r>
              <a:rPr lang="en-US" sz="2000" dirty="0">
                <a:latin typeface="Times New Roman" panose="02020603050405020304" pitchFamily="18" charset="0"/>
                <a:cs typeface="Times New Roman" panose="02020603050405020304" pitchFamily="18" charset="0"/>
              </a:rPr>
              <a:t> a search of a building, vessel, or vehicle that is </a:t>
            </a:r>
            <a:r>
              <a:rPr lang="en-US" sz="2000" b="1" dirty="0">
                <a:latin typeface="Times New Roman" panose="02020603050405020304" pitchFamily="18" charset="0"/>
                <a:cs typeface="Times New Roman" panose="02020603050405020304" pitchFamily="18" charset="0"/>
              </a:rPr>
              <a:t>within their area</a:t>
            </a:r>
            <a:r>
              <a:rPr lang="en-US" sz="2000" dirty="0">
                <a:latin typeface="Times New Roman" panose="02020603050405020304" pitchFamily="18" charset="0"/>
                <a:cs typeface="Times New Roman" panose="02020603050405020304" pitchFamily="18" charset="0"/>
              </a:rPr>
              <a:t> but belongs to a person under another officer’s jurisdiction.</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Wingdings" panose="05000000000000000000" pitchFamily="2" charset="2"/>
              <a:buChar char="§"/>
            </a:pPr>
            <a:r>
              <a:rPr lang="en-US" sz="2000" dirty="0">
                <a:latin typeface="Times New Roman" panose="02020603050405020304" pitchFamily="18" charset="0"/>
                <a:ea typeface="Calibri" panose="020F0502020204030204" pitchFamily="34" charset="0"/>
                <a:cs typeface="Times New Roman" panose="02020603050405020304" pitchFamily="18" charset="0"/>
              </a:rPr>
              <a:t>Form 45B – </a:t>
            </a:r>
            <a:r>
              <a:rPr lang="en-US" sz="2000" dirty="0">
                <a:latin typeface="Times New Roman" panose="02020603050405020304" pitchFamily="18" charset="0"/>
                <a:cs typeface="Times New Roman" panose="02020603050405020304" pitchFamily="18" charset="0"/>
              </a:rPr>
              <a:t>Issued when an officer has a "reason to suspect" that items (books/assets) are kept in a </a:t>
            </a:r>
            <a:r>
              <a:rPr lang="en-US" sz="2000" b="1" dirty="0">
                <a:latin typeface="Times New Roman" panose="02020603050405020304" pitchFamily="18" charset="0"/>
                <a:cs typeface="Times New Roman" panose="02020603050405020304" pitchFamily="18" charset="0"/>
              </a:rPr>
              <a:t>place not mentioned</a:t>
            </a:r>
            <a:r>
              <a:rPr lang="en-US" sz="2000" dirty="0">
                <a:latin typeface="Times New Roman" panose="02020603050405020304" pitchFamily="18" charset="0"/>
                <a:cs typeface="Times New Roman" panose="02020603050405020304" pitchFamily="18" charset="0"/>
              </a:rPr>
              <a:t> in the original warrant.</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50000"/>
              </a:lnSpc>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Every </a:t>
            </a:r>
            <a:r>
              <a:rPr lang="en-US" sz="2000" dirty="0" err="1">
                <a:latin typeface="Times New Roman" panose="02020603050405020304" pitchFamily="18" charset="0"/>
                <a:ea typeface="Calibri" panose="020F0502020204030204" pitchFamily="34" charset="0"/>
                <a:cs typeface="Times New Roman" panose="02020603050405020304" pitchFamily="18" charset="0"/>
              </a:rPr>
              <a:t>authorisation</a:t>
            </a:r>
            <a:r>
              <a:rPr lang="en-US" sz="2000" dirty="0">
                <a:latin typeface="Times New Roman" panose="02020603050405020304" pitchFamily="18" charset="0"/>
                <a:ea typeface="Calibri" panose="020F0502020204030204" pitchFamily="34" charset="0"/>
                <a:cs typeface="Times New Roman" panose="02020603050405020304" pitchFamily="18" charset="0"/>
              </a:rPr>
              <a:t> shall be in writing under the signature of the officer issuing the </a:t>
            </a:r>
            <a:r>
              <a:rPr lang="en-US" sz="2000" dirty="0" err="1">
                <a:latin typeface="Times New Roman" panose="02020603050405020304" pitchFamily="18" charset="0"/>
                <a:ea typeface="Calibri" panose="020F0502020204030204" pitchFamily="34" charset="0"/>
                <a:cs typeface="Times New Roman" panose="02020603050405020304" pitchFamily="18" charset="0"/>
              </a:rPr>
              <a:t>authorisation</a:t>
            </a:r>
            <a:r>
              <a:rPr lang="en-US" sz="2000" dirty="0">
                <a:latin typeface="Times New Roman" panose="02020603050405020304" pitchFamily="18" charset="0"/>
                <a:ea typeface="Calibri" panose="020F0502020204030204" pitchFamily="34" charset="0"/>
                <a:cs typeface="Times New Roman" panose="02020603050405020304" pitchFamily="18" charset="0"/>
              </a:rPr>
              <a:t> and shall bear his seal</a:t>
            </a:r>
          </a:p>
        </p:txBody>
      </p:sp>
      <p:graphicFrame>
        <p:nvGraphicFramePr>
          <p:cNvPr id="2" name="Object 1">
            <a:hlinkClick r:id="" action="ppaction://ole?verb=0"/>
            <a:extLst>
              <a:ext uri="{FF2B5EF4-FFF2-40B4-BE49-F238E27FC236}">
                <a16:creationId xmlns:a16="http://schemas.microsoft.com/office/drawing/2014/main" id="{49D326F2-763F-1ADE-C632-A40A67889F1C}"/>
              </a:ext>
            </a:extLst>
          </p:cNvPr>
          <p:cNvGraphicFramePr>
            <a:graphicFrameLocks noChangeAspect="1"/>
          </p:cNvGraphicFramePr>
          <p:nvPr>
            <p:extLst>
              <p:ext uri="{D42A27DB-BD31-4B8C-83A1-F6EECF244321}">
                <p14:modId xmlns:p14="http://schemas.microsoft.com/office/powerpoint/2010/main" val="447566718"/>
              </p:ext>
            </p:extLst>
          </p:nvPr>
        </p:nvGraphicFramePr>
        <p:xfrm>
          <a:off x="11154228" y="1357992"/>
          <a:ext cx="914400" cy="771525"/>
        </p:xfrm>
        <a:graphic>
          <a:graphicData uri="http://schemas.openxmlformats.org/presentationml/2006/ole">
            <mc:AlternateContent xmlns:mc="http://schemas.openxmlformats.org/markup-compatibility/2006">
              <mc:Choice xmlns:v="urn:schemas-microsoft-com:vml" Requires="v">
                <p:oleObj name="Acrobat Document" showAsIcon="1" r:id="rId3" imgW="914570" imgH="771690" progId="Acrobat.Document.DC">
                  <p:embed/>
                </p:oleObj>
              </mc:Choice>
              <mc:Fallback>
                <p:oleObj name="Acrobat Document" showAsIcon="1" r:id="rId3" imgW="914570" imgH="771690" progId="Acrobat.Document.DC">
                  <p:embed/>
                  <p:pic>
                    <p:nvPicPr>
                      <p:cNvPr id="0" name=""/>
                      <p:cNvPicPr/>
                      <p:nvPr/>
                    </p:nvPicPr>
                    <p:blipFill>
                      <a:blip r:embed="rId4"/>
                      <a:stretch>
                        <a:fillRect/>
                      </a:stretch>
                    </p:blipFill>
                    <p:spPr>
                      <a:xfrm>
                        <a:off x="11154228" y="1357992"/>
                        <a:ext cx="914400" cy="771525"/>
                      </a:xfrm>
                      <a:prstGeom prst="rect">
                        <a:avLst/>
                      </a:prstGeom>
                    </p:spPr>
                  </p:pic>
                </p:oleObj>
              </mc:Fallback>
            </mc:AlternateContent>
          </a:graphicData>
        </a:graphic>
      </p:graphicFrame>
      <p:graphicFrame>
        <p:nvGraphicFramePr>
          <p:cNvPr id="4" name="Object 3">
            <a:hlinkClick r:id="" action="ppaction://ole?verb=0"/>
            <a:extLst>
              <a:ext uri="{FF2B5EF4-FFF2-40B4-BE49-F238E27FC236}">
                <a16:creationId xmlns:a16="http://schemas.microsoft.com/office/drawing/2014/main" id="{DAE3AB7A-F40D-247F-97E9-FD33A6F9B01A}"/>
              </a:ext>
            </a:extLst>
          </p:cNvPr>
          <p:cNvGraphicFramePr>
            <a:graphicFrameLocks noChangeAspect="1"/>
          </p:cNvGraphicFramePr>
          <p:nvPr>
            <p:extLst>
              <p:ext uri="{D42A27DB-BD31-4B8C-83A1-F6EECF244321}">
                <p14:modId xmlns:p14="http://schemas.microsoft.com/office/powerpoint/2010/main" val="2577915030"/>
              </p:ext>
            </p:extLst>
          </p:nvPr>
        </p:nvGraphicFramePr>
        <p:xfrm>
          <a:off x="8708571" y="2469697"/>
          <a:ext cx="914400" cy="771525"/>
        </p:xfrm>
        <a:graphic>
          <a:graphicData uri="http://schemas.openxmlformats.org/presentationml/2006/ole">
            <mc:AlternateContent xmlns:mc="http://schemas.openxmlformats.org/markup-compatibility/2006">
              <mc:Choice xmlns:v="urn:schemas-microsoft-com:vml" Requires="v">
                <p:oleObj name="Acrobat Document" showAsIcon="1" r:id="rId5" imgW="914570" imgH="771690" progId="Acrobat.Document.DC">
                  <p:embed/>
                </p:oleObj>
              </mc:Choice>
              <mc:Fallback>
                <p:oleObj name="Acrobat Document" showAsIcon="1" r:id="rId5" imgW="914570" imgH="771690" progId="Acrobat.Document.DC">
                  <p:embed/>
                  <p:pic>
                    <p:nvPicPr>
                      <p:cNvPr id="0" name=""/>
                      <p:cNvPicPr/>
                      <p:nvPr/>
                    </p:nvPicPr>
                    <p:blipFill>
                      <a:blip r:embed="rId6"/>
                      <a:stretch>
                        <a:fillRect/>
                      </a:stretch>
                    </p:blipFill>
                    <p:spPr>
                      <a:xfrm>
                        <a:off x="8708571" y="2469697"/>
                        <a:ext cx="914400" cy="771525"/>
                      </a:xfrm>
                      <a:prstGeom prst="rect">
                        <a:avLst/>
                      </a:prstGeom>
                    </p:spPr>
                  </p:pic>
                </p:oleObj>
              </mc:Fallback>
            </mc:AlternateContent>
          </a:graphicData>
        </a:graphic>
      </p:graphicFrame>
      <p:graphicFrame>
        <p:nvGraphicFramePr>
          <p:cNvPr id="9" name="Object 8">
            <a:hlinkClick r:id="" action="ppaction://ole?verb=0"/>
            <a:extLst>
              <a:ext uri="{FF2B5EF4-FFF2-40B4-BE49-F238E27FC236}">
                <a16:creationId xmlns:a16="http://schemas.microsoft.com/office/drawing/2014/main" id="{E12D6CF8-3E10-8DDA-9199-5E65C6B000C3}"/>
              </a:ext>
            </a:extLst>
          </p:cNvPr>
          <p:cNvGraphicFramePr>
            <a:graphicFrameLocks noChangeAspect="1"/>
          </p:cNvGraphicFramePr>
          <p:nvPr>
            <p:extLst>
              <p:ext uri="{D42A27DB-BD31-4B8C-83A1-F6EECF244321}">
                <p14:modId xmlns:p14="http://schemas.microsoft.com/office/powerpoint/2010/main" val="2765973843"/>
              </p:ext>
            </p:extLst>
          </p:nvPr>
        </p:nvGraphicFramePr>
        <p:xfrm>
          <a:off x="5294310" y="3462565"/>
          <a:ext cx="914400" cy="771525"/>
        </p:xfrm>
        <a:graphic>
          <a:graphicData uri="http://schemas.openxmlformats.org/presentationml/2006/ole">
            <mc:AlternateContent xmlns:mc="http://schemas.openxmlformats.org/markup-compatibility/2006">
              <mc:Choice xmlns:v="urn:schemas-microsoft-com:vml" Requires="v">
                <p:oleObj name="Acrobat Document" showAsIcon="1" r:id="rId7" imgW="914570" imgH="771690" progId="Acrobat.Document.DC">
                  <p:embed/>
                </p:oleObj>
              </mc:Choice>
              <mc:Fallback>
                <p:oleObj name="Acrobat Document" showAsIcon="1" r:id="rId7" imgW="914570" imgH="771690" progId="Acrobat.Document.DC">
                  <p:embed/>
                  <p:pic>
                    <p:nvPicPr>
                      <p:cNvPr id="0" name=""/>
                      <p:cNvPicPr/>
                      <p:nvPr/>
                    </p:nvPicPr>
                    <p:blipFill>
                      <a:blip r:embed="rId8"/>
                      <a:stretch>
                        <a:fillRect/>
                      </a:stretch>
                    </p:blipFill>
                    <p:spPr>
                      <a:xfrm>
                        <a:off x="5294310" y="3462565"/>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3282778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214313" y="757237"/>
            <a:ext cx="10287000" cy="0"/>
          </a:xfrm>
          <a:prstGeom prst="line">
            <a:avLst/>
          </a:prstGeom>
        </p:spPr>
        <p:style>
          <a:lnRef idx="3">
            <a:schemeClr val="accent5"/>
          </a:lnRef>
          <a:fillRef idx="0">
            <a:schemeClr val="accent5"/>
          </a:fillRef>
          <a:effectRef idx="2">
            <a:schemeClr val="accent5"/>
          </a:effectRef>
          <a:fontRef idx="minor">
            <a:schemeClr val="tx1"/>
          </a:fontRef>
        </p:style>
      </p:cxnSp>
      <p:sp>
        <p:nvSpPr>
          <p:cNvPr id="5" name="Date Placeholder 4"/>
          <p:cNvSpPr>
            <a:spLocks noGrp="1"/>
          </p:cNvSpPr>
          <p:nvPr>
            <p:ph type="dt" sz="half" idx="10"/>
          </p:nvPr>
        </p:nvSpPr>
        <p:spPr/>
        <p:txBody>
          <a:bodyPr/>
          <a:lstStyle/>
          <a:p>
            <a:endParaRPr lang="en-IN" dirty="0"/>
          </a:p>
        </p:txBody>
      </p:sp>
      <p:sp>
        <p:nvSpPr>
          <p:cNvPr id="3" name="Slide Number Placeholder 2"/>
          <p:cNvSpPr>
            <a:spLocks noGrp="1"/>
          </p:cNvSpPr>
          <p:nvPr>
            <p:ph type="sldNum" sz="quarter" idx="12"/>
          </p:nvPr>
        </p:nvSpPr>
        <p:spPr/>
        <p:txBody>
          <a:bodyPr/>
          <a:lstStyle/>
          <a:p>
            <a:fld id="{A9785A1B-5FCF-40BD-AE5D-3629E90849BE}" type="slidenum">
              <a:rPr lang="en-IN" smtClean="0"/>
              <a:pPr/>
              <a:t>21</a:t>
            </a:fld>
            <a:endParaRPr lang="en-IN" dirty="0"/>
          </a:p>
        </p:txBody>
      </p:sp>
      <p:sp>
        <p:nvSpPr>
          <p:cNvPr id="8" name="Title 1"/>
          <p:cNvSpPr txBox="1">
            <a:spLocks/>
          </p:cNvSpPr>
          <p:nvPr/>
        </p:nvSpPr>
        <p:spPr>
          <a:xfrm>
            <a:off x="214312" y="0"/>
            <a:ext cx="11977687" cy="7080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2500" b="1" dirty="0">
                <a:solidFill>
                  <a:srgbClr val="C00000"/>
                </a:solidFill>
                <a:latin typeface="Book Antiqua" panose="02040602050305030304" pitchFamily="18" charset="0"/>
                <a:ea typeface="Cambria" panose="02040503050406030204" pitchFamily="18" charset="0"/>
              </a:rPr>
              <a:t>Authorisation</a:t>
            </a:r>
            <a:endParaRPr lang="en-US" sz="2500" b="1" dirty="0">
              <a:latin typeface="Book Antiqua" panose="02040602050305030304" pitchFamily="18" charset="0"/>
              <a:ea typeface="Cambria" panose="02040503050406030204" pitchFamily="18" charset="0"/>
            </a:endParaRPr>
          </a:p>
        </p:txBody>
      </p:sp>
      <p:sp>
        <p:nvSpPr>
          <p:cNvPr id="10" name="TextBox 9">
            <a:extLst>
              <a:ext uri="{FF2B5EF4-FFF2-40B4-BE49-F238E27FC236}">
                <a16:creationId xmlns:a16="http://schemas.microsoft.com/office/drawing/2014/main" id="{3C86CF54-DE62-E0FB-A6E2-44989C3264D5}"/>
              </a:ext>
            </a:extLst>
          </p:cNvPr>
          <p:cNvSpPr txBox="1"/>
          <p:nvPr/>
        </p:nvSpPr>
        <p:spPr>
          <a:xfrm>
            <a:off x="214312" y="806449"/>
            <a:ext cx="11341100" cy="3897029"/>
          </a:xfrm>
          <a:prstGeom prst="rect">
            <a:avLst/>
          </a:prstGeom>
          <a:noFill/>
        </p:spPr>
        <p:txBody>
          <a:bodyPr wrap="square">
            <a:spAutoFit/>
          </a:bodyPr>
          <a:lstStyle/>
          <a:p>
            <a:pPr marL="342900" lvl="0" indent="-342900" algn="just">
              <a:lnSpc>
                <a:spcPct val="200000"/>
              </a:lnSpc>
              <a:spcAft>
                <a:spcPts val="800"/>
              </a:spcAft>
              <a:buFont typeface="Wingdings" panose="05000000000000000000" pitchFamily="2" charset="2"/>
              <a:buChar char="§"/>
            </a:pPr>
            <a:r>
              <a:rPr lang="en-US" sz="2000" dirty="0">
                <a:latin typeface="Times New Roman" panose="02020603050405020304" pitchFamily="18" charset="0"/>
                <a:ea typeface="Calibri" panose="020F0502020204030204" pitchFamily="34" charset="0"/>
                <a:cs typeface="Times New Roman" panose="02020603050405020304" pitchFamily="18" charset="0"/>
              </a:rPr>
              <a:t>Application of mind while granting approval for search? Granting of an approval is not an empty formality. </a:t>
            </a:r>
            <a:r>
              <a:rPr lang="en-US" sz="2000" dirty="0">
                <a:solidFill>
                  <a:srgbClr val="212529"/>
                </a:solidFill>
                <a:latin typeface="Times New Roman" panose="02020603050405020304" pitchFamily="18" charset="0"/>
                <a:cs typeface="Times New Roman" panose="02020603050405020304" pitchFamily="18" charset="0"/>
              </a:rPr>
              <a:t>Not only that authorization should be of the competent authority, but </a:t>
            </a:r>
            <a:r>
              <a:rPr lang="en-US" sz="2000" b="1" u="sng" dirty="0">
                <a:solidFill>
                  <a:srgbClr val="212529"/>
                </a:solidFill>
                <a:latin typeface="Times New Roman" panose="02020603050405020304" pitchFamily="18" charset="0"/>
                <a:cs typeface="Times New Roman" panose="02020603050405020304" pitchFamily="18" charset="0"/>
              </a:rPr>
              <a:t>it is on satisfaction of the authority</a:t>
            </a:r>
            <a:r>
              <a:rPr lang="en-US" sz="2000" dirty="0">
                <a:solidFill>
                  <a:srgbClr val="212529"/>
                </a:solidFill>
                <a:latin typeface="Times New Roman" panose="02020603050405020304" pitchFamily="18" charset="0"/>
                <a:cs typeface="Times New Roman" panose="02020603050405020304" pitchFamily="18" charset="0"/>
              </a:rPr>
              <a:t> that search warrant can be issued</a:t>
            </a:r>
            <a:r>
              <a:rPr lang="en-IN" sz="2000" dirty="0">
                <a:latin typeface="Times New Roman" panose="02020603050405020304" pitchFamily="18" charset="0"/>
                <a:ea typeface="Calibri" panose="020F0502020204030204" pitchFamily="34" charset="0"/>
                <a:cs typeface="Times New Roman" panose="02020603050405020304" pitchFamily="18" charset="0"/>
              </a:rPr>
              <a:t> </a:t>
            </a:r>
          </a:p>
          <a:p>
            <a:pPr marL="342900" lvl="0" indent="-342900" algn="just">
              <a:lnSpc>
                <a:spcPct val="200000"/>
              </a:lnSpc>
              <a:spcAft>
                <a:spcPts val="800"/>
              </a:spcAft>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Not necessary to issue an authorization u/s 132 separately in the name of each person. </a:t>
            </a:r>
            <a:r>
              <a:rPr lang="en-US" sz="2000" b="1" dirty="0">
                <a:latin typeface="Times New Roman" panose="02020603050405020304" pitchFamily="18" charset="0"/>
                <a:cs typeface="Times New Roman" panose="02020603050405020304" pitchFamily="18" charset="0"/>
              </a:rPr>
              <a:t>Warrant of authorization is qua premises and not qua assessee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200000"/>
              </a:lnSpc>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28491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214313" y="757237"/>
            <a:ext cx="10287000" cy="0"/>
          </a:xfrm>
          <a:prstGeom prst="line">
            <a:avLst/>
          </a:prstGeom>
        </p:spPr>
        <p:style>
          <a:lnRef idx="3">
            <a:schemeClr val="accent5"/>
          </a:lnRef>
          <a:fillRef idx="0">
            <a:schemeClr val="accent5"/>
          </a:fillRef>
          <a:effectRef idx="2">
            <a:schemeClr val="accent5"/>
          </a:effectRef>
          <a:fontRef idx="minor">
            <a:schemeClr val="tx1"/>
          </a:fontRef>
        </p:style>
      </p:cxnSp>
      <p:sp>
        <p:nvSpPr>
          <p:cNvPr id="5" name="Date Placeholder 4"/>
          <p:cNvSpPr>
            <a:spLocks noGrp="1"/>
          </p:cNvSpPr>
          <p:nvPr>
            <p:ph type="dt" sz="half" idx="10"/>
          </p:nvPr>
        </p:nvSpPr>
        <p:spPr/>
        <p:txBody>
          <a:bodyPr/>
          <a:lstStyle/>
          <a:p>
            <a:endParaRPr lang="en-IN" dirty="0"/>
          </a:p>
        </p:txBody>
      </p:sp>
      <p:sp>
        <p:nvSpPr>
          <p:cNvPr id="3" name="Slide Number Placeholder 2"/>
          <p:cNvSpPr>
            <a:spLocks noGrp="1"/>
          </p:cNvSpPr>
          <p:nvPr>
            <p:ph type="sldNum" sz="quarter" idx="12"/>
          </p:nvPr>
        </p:nvSpPr>
        <p:spPr/>
        <p:txBody>
          <a:bodyPr/>
          <a:lstStyle/>
          <a:p>
            <a:fld id="{A9785A1B-5FCF-40BD-AE5D-3629E90849BE}" type="slidenum">
              <a:rPr lang="en-IN" smtClean="0"/>
              <a:pPr/>
              <a:t>22</a:t>
            </a:fld>
            <a:endParaRPr lang="en-IN" dirty="0"/>
          </a:p>
        </p:txBody>
      </p:sp>
      <p:sp>
        <p:nvSpPr>
          <p:cNvPr id="8" name="Title 1"/>
          <p:cNvSpPr txBox="1">
            <a:spLocks/>
          </p:cNvSpPr>
          <p:nvPr/>
        </p:nvSpPr>
        <p:spPr>
          <a:xfrm>
            <a:off x="214312" y="0"/>
            <a:ext cx="11977687" cy="7080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500" b="1" dirty="0">
                <a:solidFill>
                  <a:srgbClr val="C00000"/>
                </a:solidFill>
                <a:latin typeface="Book Antiqua" panose="02040602050305030304" pitchFamily="18" charset="0"/>
                <a:ea typeface="Cambria" panose="02040503050406030204" pitchFamily="18" charset="0"/>
              </a:rPr>
              <a:t>Services of certain people to assist authorized officer </a:t>
            </a:r>
            <a:endParaRPr lang="en-US" sz="2500" b="1" dirty="0">
              <a:latin typeface="Book Antiqua" panose="02040602050305030304" pitchFamily="18" charset="0"/>
              <a:ea typeface="Cambria" panose="02040503050406030204" pitchFamily="18" charset="0"/>
            </a:endParaRPr>
          </a:p>
        </p:txBody>
      </p:sp>
      <p:sp>
        <p:nvSpPr>
          <p:cNvPr id="2" name="Rectangle 1"/>
          <p:cNvSpPr/>
          <p:nvPr/>
        </p:nvSpPr>
        <p:spPr>
          <a:xfrm>
            <a:off x="214312" y="638271"/>
            <a:ext cx="11315701" cy="5164491"/>
          </a:xfrm>
          <a:prstGeom prst="rect">
            <a:avLst/>
          </a:prstGeom>
        </p:spPr>
        <p:txBody>
          <a:bodyPr wrap="square">
            <a:spAutoFit/>
          </a:bodyPr>
          <a:lstStyle/>
          <a:p>
            <a:pPr algn="just">
              <a:lnSpc>
                <a:spcPct val="200000"/>
              </a:lnSpc>
            </a:pPr>
            <a:r>
              <a:rPr lang="en-US" sz="2100" b="1" u="sng" dirty="0">
                <a:latin typeface="Times New Roman" panose="02020603050405020304" pitchFamily="18" charset="0"/>
                <a:ea typeface="Calibri" panose="020F0502020204030204" pitchFamily="34" charset="0"/>
                <a:cs typeface="Times New Roman" panose="02020603050405020304" pitchFamily="18" charset="0"/>
              </a:rPr>
              <a:t>Section</a:t>
            </a:r>
            <a:r>
              <a:rPr lang="en-IN" sz="2100" b="1" u="sng" dirty="0">
                <a:latin typeface="Times New Roman" panose="02020603050405020304" pitchFamily="18" charset="0"/>
                <a:ea typeface="Calibri" panose="020F0502020204030204" pitchFamily="34" charset="0"/>
                <a:cs typeface="Times New Roman" panose="02020603050405020304" pitchFamily="18" charset="0"/>
              </a:rPr>
              <a:t> 132(2)</a:t>
            </a:r>
            <a:endParaRPr lang="en-IN" sz="21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200000"/>
              </a:lnSpc>
              <a:spcAft>
                <a:spcPts val="0"/>
              </a:spcAft>
              <a:buFont typeface="Wingdings" panose="05000000000000000000" pitchFamily="2" charset="2"/>
              <a:buChar char="§"/>
            </a:pPr>
            <a:r>
              <a:rPr lang="en-US" sz="2100" dirty="0">
                <a:latin typeface="Times New Roman" panose="02020603050405020304" pitchFamily="18" charset="0"/>
                <a:ea typeface="Calibri" panose="020F0502020204030204" pitchFamily="34" charset="0"/>
                <a:cs typeface="Times New Roman" panose="02020603050405020304" pitchFamily="18" charset="0"/>
              </a:rPr>
              <a:t>Authorized Officer may requisition the services of :</a:t>
            </a:r>
          </a:p>
          <a:p>
            <a:pPr marL="457200" indent="-457200" algn="just">
              <a:lnSpc>
                <a:spcPct val="200000"/>
              </a:lnSpc>
              <a:spcAft>
                <a:spcPts val="0"/>
              </a:spcAft>
              <a:buFont typeface="+mj-lt"/>
              <a:buAutoNum type="alphaLcPeriod"/>
            </a:pPr>
            <a:r>
              <a:rPr lang="en-US" sz="2100" dirty="0">
                <a:latin typeface="Times New Roman" panose="02020603050405020304" pitchFamily="18" charset="0"/>
                <a:ea typeface="Calibri" panose="020F0502020204030204" pitchFamily="34" charset="0"/>
                <a:cs typeface="Times New Roman" panose="02020603050405020304" pitchFamily="18" charset="0"/>
              </a:rPr>
              <a:t>Any police officer or any officer of the Central Government or of both or</a:t>
            </a:r>
          </a:p>
          <a:p>
            <a:pPr marL="457200" indent="-457200" algn="just">
              <a:lnSpc>
                <a:spcPct val="200000"/>
              </a:lnSpc>
              <a:spcAft>
                <a:spcPts val="0"/>
              </a:spcAft>
              <a:buFont typeface="+mj-lt"/>
              <a:buAutoNum type="alphaLcPeriod"/>
            </a:pPr>
            <a:r>
              <a:rPr lang="en-US" sz="2100" i="1" u="sng" dirty="0">
                <a:solidFill>
                  <a:schemeClr val="dk1"/>
                </a:solidFill>
                <a:latin typeface="Times New Roman" panose="02020603050405020304" pitchFamily="18" charset="0"/>
                <a:cs typeface="Times New Roman" panose="02020603050405020304" pitchFamily="18" charset="0"/>
              </a:rPr>
              <a:t>any person or entity </a:t>
            </a:r>
            <a:r>
              <a:rPr lang="en-US" sz="2100" i="1" dirty="0">
                <a:solidFill>
                  <a:schemeClr val="dk1"/>
                </a:solidFill>
                <a:latin typeface="Times New Roman" panose="02020603050405020304" pitchFamily="18" charset="0"/>
                <a:cs typeface="Times New Roman" panose="02020603050405020304" pitchFamily="18" charset="0"/>
              </a:rPr>
              <a:t>as may be approved in accordance with the procedure, as may be prescribed, in this regard to assist him </a:t>
            </a:r>
            <a:r>
              <a:rPr lang="en-US" sz="2100" dirty="0">
                <a:solidFill>
                  <a:schemeClr val="dk1"/>
                </a:solidFill>
                <a:latin typeface="Times New Roman" panose="02020603050405020304" pitchFamily="18" charset="0"/>
                <a:cs typeface="Times New Roman" panose="02020603050405020304" pitchFamily="18" charset="0"/>
              </a:rPr>
              <a:t>- </a:t>
            </a:r>
            <a:r>
              <a:rPr lang="en-US" sz="2100" b="1" dirty="0">
                <a:latin typeface="Times New Roman" panose="02020603050405020304" pitchFamily="18" charset="0"/>
                <a:ea typeface="Calibri" panose="020F0502020204030204" pitchFamily="34" charset="0"/>
                <a:cs typeface="Times New Roman" panose="02020603050405020304" pitchFamily="18" charset="0"/>
              </a:rPr>
              <a:t>W.e.f. 01.04.2023</a:t>
            </a:r>
          </a:p>
          <a:p>
            <a:pPr algn="just">
              <a:lnSpc>
                <a:spcPct val="200000"/>
              </a:lnSpc>
            </a:pPr>
            <a:r>
              <a:rPr lang="en-IN" sz="2100" dirty="0">
                <a:latin typeface="Times New Roman" panose="02020603050405020304" pitchFamily="18" charset="0"/>
                <a:ea typeface="Calibri" panose="020F0502020204030204" pitchFamily="34" charset="0"/>
                <a:cs typeface="Times New Roman" panose="02020603050405020304" pitchFamily="18" charset="0"/>
              </a:rPr>
              <a:t>Reason for Amendment - Due to the increased use of technology and digitisation in every aspect, services of other professionals like locksmiths, carpenters etc. are also required in most of the cases, due to typical nature of the operations</a:t>
            </a:r>
            <a:endParaRPr lang="en-IN" sz="2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91979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214313" y="757237"/>
            <a:ext cx="10287000" cy="0"/>
          </a:xfrm>
          <a:prstGeom prst="line">
            <a:avLst/>
          </a:prstGeom>
        </p:spPr>
        <p:style>
          <a:lnRef idx="3">
            <a:schemeClr val="accent5"/>
          </a:lnRef>
          <a:fillRef idx="0">
            <a:schemeClr val="accent5"/>
          </a:fillRef>
          <a:effectRef idx="2">
            <a:schemeClr val="accent5"/>
          </a:effectRef>
          <a:fontRef idx="minor">
            <a:schemeClr val="tx1"/>
          </a:fontRef>
        </p:style>
      </p:cxnSp>
      <p:sp>
        <p:nvSpPr>
          <p:cNvPr id="5" name="Date Placeholder 4"/>
          <p:cNvSpPr>
            <a:spLocks noGrp="1"/>
          </p:cNvSpPr>
          <p:nvPr>
            <p:ph type="dt" sz="half" idx="10"/>
          </p:nvPr>
        </p:nvSpPr>
        <p:spPr/>
        <p:txBody>
          <a:bodyPr/>
          <a:lstStyle/>
          <a:p>
            <a:endParaRPr lang="en-IN" dirty="0"/>
          </a:p>
        </p:txBody>
      </p:sp>
      <p:sp>
        <p:nvSpPr>
          <p:cNvPr id="3" name="Slide Number Placeholder 2"/>
          <p:cNvSpPr>
            <a:spLocks noGrp="1"/>
          </p:cNvSpPr>
          <p:nvPr>
            <p:ph type="sldNum" sz="quarter" idx="12"/>
          </p:nvPr>
        </p:nvSpPr>
        <p:spPr/>
        <p:txBody>
          <a:bodyPr/>
          <a:lstStyle/>
          <a:p>
            <a:fld id="{A9785A1B-5FCF-40BD-AE5D-3629E90849BE}" type="slidenum">
              <a:rPr lang="en-IN" smtClean="0"/>
              <a:pPr/>
              <a:t>23</a:t>
            </a:fld>
            <a:endParaRPr lang="en-IN" dirty="0"/>
          </a:p>
        </p:txBody>
      </p:sp>
      <p:sp>
        <p:nvSpPr>
          <p:cNvPr id="8" name="Title 1"/>
          <p:cNvSpPr txBox="1">
            <a:spLocks/>
          </p:cNvSpPr>
          <p:nvPr/>
        </p:nvSpPr>
        <p:spPr>
          <a:xfrm>
            <a:off x="214312" y="0"/>
            <a:ext cx="11977687" cy="7080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2500" b="1" dirty="0">
                <a:solidFill>
                  <a:srgbClr val="C00000"/>
                </a:solidFill>
                <a:latin typeface="Book Antiqua" panose="02040602050305030304" pitchFamily="18" charset="0"/>
                <a:ea typeface="Cambria" panose="02040503050406030204" pitchFamily="18" charset="0"/>
              </a:rPr>
              <a:t>Constructive Possession </a:t>
            </a:r>
            <a:endParaRPr lang="en-US" sz="2500" b="1" dirty="0">
              <a:latin typeface="Book Antiqua" panose="02040602050305030304" pitchFamily="18" charset="0"/>
              <a:ea typeface="Cambria" panose="02040503050406030204" pitchFamily="18" charset="0"/>
            </a:endParaRPr>
          </a:p>
        </p:txBody>
      </p:sp>
      <p:sp>
        <p:nvSpPr>
          <p:cNvPr id="2" name="Rectangle 1"/>
          <p:cNvSpPr/>
          <p:nvPr/>
        </p:nvSpPr>
        <p:spPr>
          <a:xfrm>
            <a:off x="214312" y="639092"/>
            <a:ext cx="11344276" cy="5960606"/>
          </a:xfrm>
          <a:prstGeom prst="rect">
            <a:avLst/>
          </a:prstGeom>
        </p:spPr>
        <p:txBody>
          <a:bodyPr wrap="square">
            <a:spAutoFit/>
          </a:bodyPr>
          <a:lstStyle/>
          <a:p>
            <a:pPr>
              <a:lnSpc>
                <a:spcPct val="150000"/>
              </a:lnSpc>
              <a:spcBef>
                <a:spcPts val="600"/>
              </a:spcBef>
              <a:spcAft>
                <a:spcPts val="600"/>
              </a:spcAft>
            </a:pPr>
            <a:r>
              <a:rPr lang="en-US" sz="2200" b="1" u="sng" dirty="0">
                <a:latin typeface="Times New Roman" panose="02020603050405020304" pitchFamily="18" charset="0"/>
                <a:ea typeface="Calibri" panose="020F0502020204030204" pitchFamily="34" charset="0"/>
                <a:cs typeface="Times New Roman" panose="02020603050405020304" pitchFamily="18" charset="0"/>
              </a:rPr>
              <a:t>2</a:t>
            </a:r>
            <a:r>
              <a:rPr lang="en-US" sz="2200" b="1" u="sng" baseline="30000" dirty="0">
                <a:latin typeface="Times New Roman" panose="02020603050405020304" pitchFamily="18" charset="0"/>
                <a:ea typeface="Calibri" panose="020F0502020204030204" pitchFamily="34" charset="0"/>
                <a:cs typeface="Times New Roman" panose="02020603050405020304" pitchFamily="18" charset="0"/>
              </a:rPr>
              <a:t>nd</a:t>
            </a:r>
            <a:r>
              <a:rPr lang="en-US" sz="2200" b="1" u="sng" dirty="0">
                <a:latin typeface="Times New Roman" panose="02020603050405020304" pitchFamily="18" charset="0"/>
                <a:ea typeface="Calibri" panose="020F0502020204030204" pitchFamily="34" charset="0"/>
                <a:cs typeface="Times New Roman" panose="02020603050405020304" pitchFamily="18" charset="0"/>
              </a:rPr>
              <a:t> Proviso to Section 132(1) – Constructive Possession</a:t>
            </a:r>
          </a:p>
          <a:p>
            <a:pPr marL="342900" lvl="0" indent="-342900" algn="just">
              <a:lnSpc>
                <a:spcPct val="150000"/>
              </a:lnSpc>
              <a:buFont typeface="Symbol" panose="05050102010706020507" pitchFamily="18" charset="2"/>
              <a:buChar char=""/>
            </a:pPr>
            <a:r>
              <a:rPr lang="en-US" sz="2200" dirty="0">
                <a:latin typeface="Times New Roman" panose="02020603050405020304" pitchFamily="18" charset="0"/>
                <a:ea typeface="Calibri" panose="020F0502020204030204" pitchFamily="34" charset="0"/>
                <a:cs typeface="Times New Roman" panose="02020603050405020304" pitchFamily="18" charset="0"/>
              </a:rPr>
              <a:t>Where it is not possible to seize any valuable article or thing, </a:t>
            </a:r>
            <a:r>
              <a:rPr lang="en-US" sz="2200" b="1" dirty="0">
                <a:latin typeface="Times New Roman" panose="02020603050405020304" pitchFamily="18" charset="0"/>
                <a:ea typeface="Calibri" panose="020F0502020204030204" pitchFamily="34" charset="0"/>
                <a:cs typeface="Times New Roman" panose="02020603050405020304" pitchFamily="18" charset="0"/>
              </a:rPr>
              <a:t>due to its volume, weight, physical characteristics, dangerous nature, etc.</a:t>
            </a:r>
            <a:r>
              <a:rPr lang="en-US" sz="2200" dirty="0">
                <a:latin typeface="Times New Roman" panose="02020603050405020304" pitchFamily="18" charset="0"/>
                <a:ea typeface="Calibri" panose="020F0502020204030204" pitchFamily="34" charset="0"/>
                <a:cs typeface="Times New Roman" panose="02020603050405020304" pitchFamily="18" charset="0"/>
              </a:rPr>
              <a:t> the proper officer may serve notice on the owner that he </a:t>
            </a:r>
            <a:r>
              <a:rPr lang="en-US" sz="2200" u="sng" dirty="0">
                <a:latin typeface="Times New Roman" panose="02020603050405020304" pitchFamily="18" charset="0"/>
                <a:ea typeface="Calibri" panose="020F0502020204030204" pitchFamily="34" charset="0"/>
                <a:cs typeface="Times New Roman" panose="02020603050405020304" pitchFamily="18" charset="0"/>
              </a:rPr>
              <a:t>shall not remove, part with, or deal with</a:t>
            </a:r>
            <a:r>
              <a:rPr lang="en-US" sz="2200" dirty="0">
                <a:latin typeface="Times New Roman" panose="02020603050405020304" pitchFamily="18" charset="0"/>
                <a:ea typeface="Calibri" panose="020F0502020204030204" pitchFamily="34" charset="0"/>
                <a:cs typeface="Times New Roman" panose="02020603050405020304" pitchFamily="18" charset="0"/>
              </a:rPr>
              <a:t> the goods except with the permission. </a:t>
            </a:r>
            <a:r>
              <a:rPr lang="en-US" sz="2200" u="sng" dirty="0">
                <a:latin typeface="Times New Roman" panose="02020603050405020304" pitchFamily="18" charset="0"/>
                <a:ea typeface="Calibri" panose="020F0502020204030204" pitchFamily="34" charset="0"/>
                <a:cs typeface="Times New Roman" panose="02020603050405020304" pitchFamily="18" charset="0"/>
              </a:rPr>
              <a:t>Deemed Seizure</a:t>
            </a:r>
            <a:endParaRPr lang="en-US" sz="22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n-US" sz="2200" dirty="0">
                <a:latin typeface="Times New Roman" panose="02020603050405020304" pitchFamily="18" charset="0"/>
                <a:ea typeface="Calibri" panose="020F0502020204030204" pitchFamily="34" charset="0"/>
                <a:cs typeface="Times New Roman" panose="02020603050405020304" pitchFamily="18" charset="0"/>
              </a:rPr>
              <a:t>Does not apply to Stock-in-Trade</a:t>
            </a:r>
          </a:p>
          <a:p>
            <a:pPr marL="285750" indent="-285750" algn="just">
              <a:lnSpc>
                <a:spcPct val="150000"/>
              </a:lnSpc>
              <a:spcAft>
                <a:spcPts val="800"/>
              </a:spcAft>
              <a:buFont typeface="Wingdings" panose="05000000000000000000" pitchFamily="2" charset="2"/>
              <a:buChar char="v"/>
            </a:pPr>
            <a:r>
              <a:rPr lang="en-US" sz="2200" b="1" u="sng" dirty="0">
                <a:latin typeface="Times New Roman" panose="02020603050405020304" pitchFamily="18" charset="0"/>
                <a:ea typeface="Calibri" panose="020F0502020204030204" pitchFamily="34" charset="0"/>
                <a:cs typeface="Times New Roman" panose="02020603050405020304" pitchFamily="18" charset="0"/>
              </a:rPr>
              <a:t>Section 132(3) </a:t>
            </a:r>
            <a:endParaRPr lang="en-US" sz="22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buFont typeface="Symbol" panose="05050102010706020507" pitchFamily="18" charset="2"/>
              <a:buChar char=""/>
            </a:pPr>
            <a:r>
              <a:rPr lang="en-US" sz="2200" dirty="0">
                <a:latin typeface="Times New Roman" panose="02020603050405020304" pitchFamily="18" charset="0"/>
                <a:ea typeface="Calibri" panose="020F0502020204030204" pitchFamily="34" charset="0"/>
                <a:cs typeface="Times New Roman" panose="02020603050405020304" pitchFamily="18" charset="0"/>
              </a:rPr>
              <a:t>For reasons other than mentioned above, Section 132(3) shall apply</a:t>
            </a:r>
          </a:p>
          <a:p>
            <a:pPr marL="342900" lvl="0" indent="-342900" algn="just">
              <a:lnSpc>
                <a:spcPct val="150000"/>
              </a:lnSpc>
              <a:buFont typeface="Symbol" panose="05050102010706020507" pitchFamily="18" charset="2"/>
              <a:buChar char=""/>
            </a:pPr>
            <a:r>
              <a:rPr lang="en-US" sz="2200" dirty="0">
                <a:latin typeface="Times New Roman" panose="02020603050405020304" pitchFamily="18" charset="0"/>
                <a:ea typeface="Calibri" panose="020F0502020204030204" pitchFamily="34" charset="0"/>
                <a:cs typeface="Times New Roman" panose="02020603050405020304" pitchFamily="18" charset="0"/>
              </a:rPr>
              <a:t>Serve an order on the owner not to remove, part with or otherwise deal with it except with permission. Order shall be for a maximum period of 60 days [Section 132(8A)]</a:t>
            </a:r>
          </a:p>
          <a:p>
            <a:pPr marL="342900" lvl="0" indent="-342900" algn="just">
              <a:lnSpc>
                <a:spcPct val="150000"/>
              </a:lnSpc>
              <a:buFont typeface="Symbol" panose="05050102010706020507" pitchFamily="18" charset="2"/>
              <a:buChar char=""/>
            </a:pPr>
            <a:r>
              <a:rPr lang="en-US" sz="2200" dirty="0">
                <a:latin typeface="Times New Roman" panose="02020603050405020304" pitchFamily="18" charset="0"/>
                <a:ea typeface="Calibri" panose="020F0502020204030204" pitchFamily="34" charset="0"/>
                <a:cs typeface="Times New Roman" panose="02020603050405020304" pitchFamily="18" charset="0"/>
              </a:rPr>
              <a:t>Shall </a:t>
            </a:r>
            <a:r>
              <a:rPr lang="en-US" sz="2200" b="1" dirty="0">
                <a:latin typeface="Times New Roman" panose="02020603050405020304" pitchFamily="18" charset="0"/>
                <a:ea typeface="Calibri" panose="020F0502020204030204" pitchFamily="34" charset="0"/>
                <a:cs typeface="Times New Roman" panose="02020603050405020304" pitchFamily="18" charset="0"/>
              </a:rPr>
              <a:t>not be deemed as Seizure</a:t>
            </a:r>
            <a:endParaRPr lang="en-IN" sz="22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255938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214313" y="757237"/>
            <a:ext cx="10287000" cy="0"/>
          </a:xfrm>
          <a:prstGeom prst="line">
            <a:avLst/>
          </a:prstGeom>
        </p:spPr>
        <p:style>
          <a:lnRef idx="3">
            <a:schemeClr val="accent5"/>
          </a:lnRef>
          <a:fillRef idx="0">
            <a:schemeClr val="accent5"/>
          </a:fillRef>
          <a:effectRef idx="2">
            <a:schemeClr val="accent5"/>
          </a:effectRef>
          <a:fontRef idx="minor">
            <a:schemeClr val="tx1"/>
          </a:fontRef>
        </p:style>
      </p:cxnSp>
      <p:sp>
        <p:nvSpPr>
          <p:cNvPr id="5" name="Date Placeholder 4"/>
          <p:cNvSpPr>
            <a:spLocks noGrp="1"/>
          </p:cNvSpPr>
          <p:nvPr>
            <p:ph type="dt" sz="half" idx="10"/>
          </p:nvPr>
        </p:nvSpPr>
        <p:spPr/>
        <p:txBody>
          <a:bodyPr/>
          <a:lstStyle/>
          <a:p>
            <a:endParaRPr lang="en-IN" dirty="0"/>
          </a:p>
        </p:txBody>
      </p:sp>
      <p:sp>
        <p:nvSpPr>
          <p:cNvPr id="3" name="Slide Number Placeholder 2"/>
          <p:cNvSpPr>
            <a:spLocks noGrp="1"/>
          </p:cNvSpPr>
          <p:nvPr>
            <p:ph type="sldNum" sz="quarter" idx="12"/>
          </p:nvPr>
        </p:nvSpPr>
        <p:spPr/>
        <p:txBody>
          <a:bodyPr/>
          <a:lstStyle/>
          <a:p>
            <a:fld id="{A9785A1B-5FCF-40BD-AE5D-3629E90849BE}" type="slidenum">
              <a:rPr lang="en-IN" smtClean="0"/>
              <a:pPr/>
              <a:t>24</a:t>
            </a:fld>
            <a:endParaRPr lang="en-IN" dirty="0"/>
          </a:p>
        </p:txBody>
      </p:sp>
      <p:sp>
        <p:nvSpPr>
          <p:cNvPr id="8" name="Title 1"/>
          <p:cNvSpPr txBox="1">
            <a:spLocks/>
          </p:cNvSpPr>
          <p:nvPr/>
        </p:nvSpPr>
        <p:spPr>
          <a:xfrm>
            <a:off x="214312" y="0"/>
            <a:ext cx="11977687" cy="7080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2500" b="1" dirty="0">
                <a:solidFill>
                  <a:srgbClr val="C00000"/>
                </a:solidFill>
                <a:latin typeface="Book Antiqua" panose="02040602050305030304" pitchFamily="18" charset="0"/>
                <a:ea typeface="Cambria" panose="02040503050406030204" pitchFamily="18" charset="0"/>
              </a:rPr>
              <a:t>Statement recorded during search</a:t>
            </a:r>
            <a:endParaRPr lang="en-US" sz="2500" b="1" dirty="0">
              <a:latin typeface="Book Antiqua" panose="02040602050305030304" pitchFamily="18" charset="0"/>
              <a:ea typeface="Cambria" panose="02040503050406030204" pitchFamily="18" charset="0"/>
            </a:endParaRPr>
          </a:p>
        </p:txBody>
      </p:sp>
      <p:sp>
        <p:nvSpPr>
          <p:cNvPr id="10" name="TextBox 9">
            <a:extLst>
              <a:ext uri="{FF2B5EF4-FFF2-40B4-BE49-F238E27FC236}">
                <a16:creationId xmlns:a16="http://schemas.microsoft.com/office/drawing/2014/main" id="{919FDAF0-1E70-A8CC-6CD7-339405F3FF8B}"/>
              </a:ext>
            </a:extLst>
          </p:cNvPr>
          <p:cNvSpPr txBox="1"/>
          <p:nvPr/>
        </p:nvSpPr>
        <p:spPr>
          <a:xfrm>
            <a:off x="214311" y="806449"/>
            <a:ext cx="11411631" cy="8270021"/>
          </a:xfrm>
          <a:prstGeom prst="rect">
            <a:avLst/>
          </a:prstGeom>
          <a:noFill/>
        </p:spPr>
        <p:txBody>
          <a:bodyPr wrap="square">
            <a:spAutoFit/>
          </a:bodyPr>
          <a:lstStyle/>
          <a:p>
            <a:pPr algn="just">
              <a:lnSpc>
                <a:spcPct val="114000"/>
              </a:lnSpc>
              <a:spcBef>
                <a:spcPts val="1200"/>
              </a:spcBef>
              <a:spcAft>
                <a:spcPts val="1200"/>
              </a:spcAft>
            </a:pPr>
            <a:r>
              <a:rPr lang="en-US" sz="2000" b="1" u="sng" dirty="0">
                <a:effectLst/>
                <a:latin typeface="Times New Roman" panose="02020603050405020304" pitchFamily="18" charset="0"/>
                <a:ea typeface="Calibri" panose="020F0502020204030204" pitchFamily="34" charset="0"/>
                <a:cs typeface="Times New Roman" panose="02020603050405020304" pitchFamily="18" charset="0"/>
              </a:rPr>
              <a:t>Section</a:t>
            </a:r>
            <a:r>
              <a:rPr lang="en-IN" sz="2000" b="1" u="sng" dirty="0">
                <a:effectLst/>
                <a:latin typeface="Times New Roman" panose="02020603050405020304" pitchFamily="18" charset="0"/>
                <a:ea typeface="Calibri" panose="020F0502020204030204" pitchFamily="34" charset="0"/>
                <a:cs typeface="Times New Roman" panose="02020603050405020304" pitchFamily="18" charset="0"/>
              </a:rPr>
              <a:t> 132(4) of the IT Act, 1961</a:t>
            </a:r>
            <a:r>
              <a:rPr lang="en-IN" sz="2000" b="1" u="sng"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a:latin typeface="Times New Roman" panose="02020603050405020304" pitchFamily="18" charset="0"/>
                <a:cs typeface="Times New Roman" panose="02020603050405020304" pitchFamily="18" charset="0"/>
              </a:rPr>
              <a:t>During the course of search, </a:t>
            </a:r>
            <a:r>
              <a:rPr lang="en-US" sz="2000" i="1" dirty="0" err="1">
                <a:latin typeface="Times New Roman" panose="02020603050405020304" pitchFamily="18" charset="0"/>
                <a:cs typeface="Times New Roman" panose="02020603050405020304" pitchFamily="18" charset="0"/>
              </a:rPr>
              <a:t>authorised</a:t>
            </a:r>
            <a:r>
              <a:rPr lang="en-US" sz="2000" i="1" dirty="0">
                <a:latin typeface="Times New Roman" panose="02020603050405020304" pitchFamily="18" charset="0"/>
                <a:cs typeface="Times New Roman" panose="02020603050405020304" pitchFamily="18" charset="0"/>
              </a:rPr>
              <a:t> officer </a:t>
            </a:r>
            <a:r>
              <a:rPr lang="en-US" sz="2000" i="1" u="sng" dirty="0">
                <a:latin typeface="Times New Roman" panose="02020603050405020304" pitchFamily="18" charset="0"/>
                <a:cs typeface="Times New Roman" panose="02020603050405020304" pitchFamily="18" charset="0"/>
              </a:rPr>
              <a:t>may examine on oath</a:t>
            </a:r>
            <a:r>
              <a:rPr lang="en-US" sz="2000" i="1" dirty="0">
                <a:latin typeface="Times New Roman" panose="02020603050405020304" pitchFamily="18" charset="0"/>
                <a:cs typeface="Times New Roman" panose="02020603050405020304" pitchFamily="18" charset="0"/>
              </a:rPr>
              <a:t> any person who is found to be in possession/ control of books of account, documents, money, bullion, </a:t>
            </a:r>
            <a:r>
              <a:rPr lang="en-US" sz="2000" i="1" dirty="0" err="1">
                <a:latin typeface="Times New Roman" panose="02020603050405020304" pitchFamily="18" charset="0"/>
                <a:cs typeface="Times New Roman" panose="02020603050405020304" pitchFamily="18" charset="0"/>
              </a:rPr>
              <a:t>jewellery</a:t>
            </a:r>
            <a:r>
              <a:rPr lang="en-US" sz="2000" i="1" dirty="0">
                <a:latin typeface="Times New Roman" panose="02020603050405020304" pitchFamily="18" charset="0"/>
                <a:cs typeface="Times New Roman" panose="02020603050405020304" pitchFamily="18" charset="0"/>
              </a:rPr>
              <a:t> or other valuable article or thing and </a:t>
            </a:r>
            <a:r>
              <a:rPr lang="en-US" sz="2000" i="1" u="sng" dirty="0">
                <a:latin typeface="Times New Roman" panose="02020603050405020304" pitchFamily="18" charset="0"/>
                <a:cs typeface="Times New Roman" panose="02020603050405020304" pitchFamily="18" charset="0"/>
              </a:rPr>
              <a:t>any statement made by such person during examination may be used as evidence</a:t>
            </a:r>
            <a:r>
              <a:rPr lang="en-US" sz="2000" i="1" dirty="0">
                <a:latin typeface="Times New Roman" panose="02020603050405020304" pitchFamily="18" charset="0"/>
                <a:cs typeface="Times New Roman" panose="02020603050405020304" pitchFamily="18" charset="0"/>
              </a:rPr>
              <a:t> in any proceeding under the Act.</a:t>
            </a:r>
          </a:p>
          <a:p>
            <a:pPr marL="342900" indent="-342900" algn="just">
              <a:lnSpc>
                <a:spcPct val="114000"/>
              </a:lnSpc>
              <a:spcBef>
                <a:spcPts val="1200"/>
              </a:spcBef>
              <a:spcAft>
                <a:spcPts val="1200"/>
              </a:spcAft>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Examination may be on any matter relating to any investigation/ proceeding under the Act and not limited to books/ documents/ assets seized</a:t>
            </a:r>
          </a:p>
          <a:p>
            <a:pPr marL="342900" indent="-342900" algn="just">
              <a:lnSpc>
                <a:spcPct val="114000"/>
              </a:lnSpc>
              <a:spcBef>
                <a:spcPts val="1200"/>
              </a:spcBef>
              <a:spcAft>
                <a:spcPts val="1200"/>
              </a:spcAft>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No confession can be extorted  </a:t>
            </a:r>
            <a:r>
              <a:rPr lang="en-US" sz="2000" i="1" dirty="0">
                <a:latin typeface="Times New Roman" panose="02020603050405020304" pitchFamily="18" charset="0"/>
                <a:cs typeface="Times New Roman" panose="02020603050405020304" pitchFamily="18" charset="0"/>
              </a:rPr>
              <a:t>(CBDT Vide </a:t>
            </a:r>
            <a:r>
              <a:rPr lang="en-US" sz="2000" i="1" dirty="0" err="1">
                <a:latin typeface="Times New Roman" panose="02020603050405020304" pitchFamily="18" charset="0"/>
                <a:cs typeface="Times New Roman" panose="02020603050405020304" pitchFamily="18" charset="0"/>
              </a:rPr>
              <a:t>F.No</a:t>
            </a:r>
            <a:r>
              <a:rPr lang="en-US" sz="2000" i="1" dirty="0">
                <a:latin typeface="Times New Roman" panose="02020603050405020304" pitchFamily="18" charset="0"/>
                <a:cs typeface="Times New Roman" panose="02020603050405020304" pitchFamily="18" charset="0"/>
              </a:rPr>
              <a:t>. 286/ 2/ 2003 dated 10th March, 2003)</a:t>
            </a:r>
          </a:p>
          <a:p>
            <a:pPr marL="342900" indent="-342900" algn="just">
              <a:lnSpc>
                <a:spcPct val="114000"/>
              </a:lnSpc>
              <a:spcBef>
                <a:spcPts val="600"/>
              </a:spcBef>
              <a:spcAft>
                <a:spcPts val="600"/>
              </a:spcAft>
              <a:buFont typeface="Wingdings" panose="05000000000000000000" pitchFamily="2" charset="2"/>
              <a:buChar char="§"/>
            </a:pPr>
            <a:r>
              <a:rPr lang="en-US" sz="2000" b="0" i="0" u="sng" dirty="0">
                <a:solidFill>
                  <a:srgbClr val="212529"/>
                </a:solidFill>
                <a:effectLst/>
                <a:latin typeface="Times New Roman" panose="02020603050405020304" pitchFamily="18" charset="0"/>
                <a:cs typeface="Times New Roman" panose="02020603050405020304" pitchFamily="18" charset="0"/>
              </a:rPr>
              <a:t>Statement recorded before starting search </a:t>
            </a:r>
            <a:r>
              <a:rPr lang="en-US" sz="2000" b="0" i="0" dirty="0">
                <a:solidFill>
                  <a:srgbClr val="212529"/>
                </a:solidFill>
                <a:effectLst/>
                <a:latin typeface="Times New Roman" panose="02020603050405020304" pitchFamily="18" charset="0"/>
                <a:cs typeface="Times New Roman" panose="02020603050405020304" pitchFamily="18" charset="0"/>
              </a:rPr>
              <a:t>will not purport to be one under section 132(4) of the Act as it is only during the course if a search that a statement could be recorded.</a:t>
            </a:r>
            <a:r>
              <a:rPr lang="en-IN" sz="2000" b="1" i="0" dirty="0">
                <a:solidFill>
                  <a:srgbClr val="212529"/>
                </a:solidFill>
                <a:latin typeface="Times New Roman" panose="02020603050405020304" pitchFamily="18" charset="0"/>
                <a:cs typeface="Times New Roman" panose="02020603050405020304" pitchFamily="18" charset="0"/>
              </a:rPr>
              <a:t> </a:t>
            </a:r>
          </a:p>
          <a:p>
            <a:pPr marL="342900" indent="-342900" algn="just">
              <a:lnSpc>
                <a:spcPct val="114000"/>
              </a:lnSpc>
              <a:spcBef>
                <a:spcPts val="600"/>
              </a:spcBef>
              <a:spcAft>
                <a:spcPts val="600"/>
              </a:spcAft>
              <a:buFont typeface="Wingdings" panose="05000000000000000000" pitchFamily="2" charset="2"/>
              <a:buChar char="§"/>
            </a:pPr>
            <a:r>
              <a:rPr lang="en-IN" sz="2000" dirty="0">
                <a:latin typeface="Times New Roman" panose="02020603050405020304" pitchFamily="18" charset="0"/>
                <a:ea typeface="Calibri" panose="020F0502020204030204" pitchFamily="34" charset="0"/>
                <a:cs typeface="Times New Roman" panose="02020603050405020304" pitchFamily="18" charset="0"/>
              </a:rPr>
              <a:t>An admission is an extremely important piece of evidence but it cannot be said that it is conclusive. - </a:t>
            </a:r>
            <a:r>
              <a:rPr lang="en-US" sz="2000" b="1" i="1" dirty="0" err="1">
                <a:latin typeface="Times New Roman" panose="02020603050405020304" pitchFamily="18" charset="0"/>
                <a:ea typeface="Calibri" panose="020F0502020204030204" pitchFamily="34" charset="0"/>
                <a:cs typeface="Times New Roman" panose="02020603050405020304" pitchFamily="18" charset="0"/>
              </a:rPr>
              <a:t>Pullangode</a:t>
            </a:r>
            <a:r>
              <a:rPr lang="en-US" sz="2000" b="1" i="1" dirty="0">
                <a:latin typeface="Times New Roman" panose="02020603050405020304" pitchFamily="18" charset="0"/>
                <a:ea typeface="Calibri" panose="020F0502020204030204" pitchFamily="34" charset="0"/>
                <a:cs typeface="Times New Roman" panose="02020603050405020304" pitchFamily="18" charset="0"/>
              </a:rPr>
              <a:t> Rubber Produce Co Ltd Vs State of Kerala, 91 ITR 18 (SC)</a:t>
            </a:r>
          </a:p>
          <a:p>
            <a:pPr marL="342900" indent="-342900" algn="just">
              <a:lnSpc>
                <a:spcPct val="114000"/>
              </a:lnSpc>
              <a:spcBef>
                <a:spcPts val="600"/>
              </a:spcBef>
              <a:spcAft>
                <a:spcPts val="600"/>
              </a:spcAft>
              <a:buFont typeface="Wingdings" panose="05000000000000000000" pitchFamily="2" charset="2"/>
              <a:buChar char="§"/>
            </a:pPr>
            <a:r>
              <a:rPr lang="en-IN" sz="2000" b="1" dirty="0">
                <a:latin typeface="Times New Roman" panose="02020603050405020304" pitchFamily="18" charset="0"/>
                <a:cs typeface="Times New Roman" panose="02020603050405020304" pitchFamily="18" charset="0"/>
              </a:rPr>
              <a:t>Retraction of Statement recorded - </a:t>
            </a:r>
            <a:r>
              <a:rPr lang="en-IN" sz="2000" dirty="0">
                <a:latin typeface="Times New Roman" panose="02020603050405020304" pitchFamily="18" charset="0"/>
                <a:ea typeface="Calibri" panose="020F0502020204030204" pitchFamily="34" charset="0"/>
                <a:cs typeface="Times New Roman" panose="02020603050405020304" pitchFamily="18" charset="0"/>
              </a:rPr>
              <a:t>Law is clear as to consent cannot confer jurisdiction. </a:t>
            </a:r>
            <a:r>
              <a:rPr lang="en-IN" sz="2000" u="sng" dirty="0">
                <a:latin typeface="Times New Roman" panose="02020603050405020304" pitchFamily="18" charset="0"/>
                <a:cs typeface="Times New Roman" panose="02020603050405020304" pitchFamily="18" charset="0"/>
              </a:rPr>
              <a:t>Assessee to prove he has given wrong statement.</a:t>
            </a:r>
            <a:endParaRPr lang="en-IN" sz="2000" b="1" dirty="0">
              <a:latin typeface="Times New Roman" panose="02020603050405020304" pitchFamily="18" charset="0"/>
              <a:cs typeface="Times New Roman" panose="02020603050405020304" pitchFamily="18" charset="0"/>
            </a:endParaRPr>
          </a:p>
          <a:p>
            <a:pPr marL="342900" indent="-342900" algn="just">
              <a:lnSpc>
                <a:spcPct val="114000"/>
              </a:lnSpc>
              <a:spcBef>
                <a:spcPts val="600"/>
              </a:spcBef>
              <a:spcAft>
                <a:spcPts val="600"/>
              </a:spcAft>
              <a:buFont typeface="Wingdings" panose="05000000000000000000" pitchFamily="2" charset="2"/>
              <a:buChar char="§"/>
            </a:pPr>
            <a:endParaRPr lang="en-IN" sz="2000" i="1" dirty="0">
              <a:latin typeface="Times New Roman" panose="02020603050405020304" pitchFamily="18" charset="0"/>
              <a:cs typeface="Times New Roman" panose="02020603050405020304" pitchFamily="18" charset="0"/>
            </a:endParaRPr>
          </a:p>
          <a:p>
            <a:pPr marL="342900" indent="-342900" algn="just">
              <a:lnSpc>
                <a:spcPct val="114000"/>
              </a:lnSpc>
              <a:spcBef>
                <a:spcPts val="600"/>
              </a:spcBef>
              <a:spcAft>
                <a:spcPts val="600"/>
              </a:spcAft>
              <a:buFont typeface="Wingdings" panose="05000000000000000000" pitchFamily="2" charset="2"/>
              <a:buChar char="§"/>
            </a:pPr>
            <a:endParaRPr lang="en-US" sz="2000" dirty="0">
              <a:latin typeface="Times New Roman" panose="02020603050405020304" pitchFamily="18" charset="0"/>
              <a:cs typeface="Times New Roman" panose="02020603050405020304" pitchFamily="18" charset="0"/>
            </a:endParaRPr>
          </a:p>
          <a:p>
            <a:pPr marL="285750" indent="-285750" algn="just">
              <a:lnSpc>
                <a:spcPct val="114000"/>
              </a:lnSpc>
              <a:buFont typeface="Wingdings" panose="05000000000000000000" pitchFamily="2" charset="2"/>
              <a:buChar char="v"/>
            </a:pPr>
            <a:endParaRPr lang="en-US" sz="2000" dirty="0">
              <a:latin typeface="Times New Roman" panose="02020603050405020304" pitchFamily="18" charset="0"/>
              <a:cs typeface="Times New Roman" panose="02020603050405020304" pitchFamily="18" charset="0"/>
            </a:endParaRPr>
          </a:p>
          <a:p>
            <a:pPr algn="just">
              <a:lnSpc>
                <a:spcPct val="114000"/>
              </a:lnSpc>
            </a:pPr>
            <a:endParaRPr lang="en-US" sz="2000" u="sng" dirty="0">
              <a:latin typeface="Times New Roman" panose="02020603050405020304" pitchFamily="18" charset="0"/>
              <a:cs typeface="Times New Roman" panose="02020603050405020304" pitchFamily="18" charset="0"/>
            </a:endParaRPr>
          </a:p>
          <a:p>
            <a:pPr>
              <a:lnSpc>
                <a:spcPct val="114000"/>
              </a:lnSpc>
            </a:pPr>
            <a:endParaRPr lang="en-US" sz="2000" dirty="0">
              <a:latin typeface="Times New Roman" panose="02020603050405020304" pitchFamily="18" charset="0"/>
              <a:cs typeface="Times New Roman" panose="02020603050405020304" pitchFamily="18" charset="0"/>
            </a:endParaRPr>
          </a:p>
          <a:p>
            <a:pPr>
              <a:lnSpc>
                <a:spcPct val="114000"/>
              </a:lnSpc>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29566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214313" y="757237"/>
            <a:ext cx="10287000" cy="0"/>
          </a:xfrm>
          <a:prstGeom prst="line">
            <a:avLst/>
          </a:prstGeom>
        </p:spPr>
        <p:style>
          <a:lnRef idx="3">
            <a:schemeClr val="accent5"/>
          </a:lnRef>
          <a:fillRef idx="0">
            <a:schemeClr val="accent5"/>
          </a:fillRef>
          <a:effectRef idx="2">
            <a:schemeClr val="accent5"/>
          </a:effectRef>
          <a:fontRef idx="minor">
            <a:schemeClr val="tx1"/>
          </a:fontRef>
        </p:style>
      </p:cxnSp>
      <p:sp>
        <p:nvSpPr>
          <p:cNvPr id="5" name="Date Placeholder 4"/>
          <p:cNvSpPr>
            <a:spLocks noGrp="1"/>
          </p:cNvSpPr>
          <p:nvPr>
            <p:ph type="dt" sz="half" idx="10"/>
          </p:nvPr>
        </p:nvSpPr>
        <p:spPr/>
        <p:txBody>
          <a:bodyPr/>
          <a:lstStyle/>
          <a:p>
            <a:endParaRPr lang="en-IN" dirty="0"/>
          </a:p>
        </p:txBody>
      </p:sp>
      <p:sp>
        <p:nvSpPr>
          <p:cNvPr id="3" name="Slide Number Placeholder 2"/>
          <p:cNvSpPr>
            <a:spLocks noGrp="1"/>
          </p:cNvSpPr>
          <p:nvPr>
            <p:ph type="sldNum" sz="quarter" idx="12"/>
          </p:nvPr>
        </p:nvSpPr>
        <p:spPr/>
        <p:txBody>
          <a:bodyPr/>
          <a:lstStyle/>
          <a:p>
            <a:fld id="{A9785A1B-5FCF-40BD-AE5D-3629E90849BE}" type="slidenum">
              <a:rPr lang="en-IN" smtClean="0"/>
              <a:pPr/>
              <a:t>25</a:t>
            </a:fld>
            <a:endParaRPr lang="en-IN" dirty="0"/>
          </a:p>
        </p:txBody>
      </p:sp>
      <p:sp>
        <p:nvSpPr>
          <p:cNvPr id="8" name="Title 1"/>
          <p:cNvSpPr txBox="1">
            <a:spLocks/>
          </p:cNvSpPr>
          <p:nvPr/>
        </p:nvSpPr>
        <p:spPr>
          <a:xfrm>
            <a:off x="214312" y="0"/>
            <a:ext cx="11977687" cy="7080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2500" b="1" dirty="0">
                <a:solidFill>
                  <a:srgbClr val="C00000"/>
                </a:solidFill>
                <a:latin typeface="Book Antiqua" panose="02040602050305030304" pitchFamily="18" charset="0"/>
                <a:ea typeface="Cambria" panose="02040503050406030204" pitchFamily="18" charset="0"/>
              </a:rPr>
              <a:t>Presumption</a:t>
            </a:r>
            <a:endParaRPr lang="en-US" sz="2500" b="1" dirty="0">
              <a:latin typeface="Book Antiqua" panose="02040602050305030304" pitchFamily="18" charset="0"/>
              <a:ea typeface="Cambria" panose="02040503050406030204" pitchFamily="18" charset="0"/>
            </a:endParaRPr>
          </a:p>
        </p:txBody>
      </p:sp>
      <p:sp>
        <p:nvSpPr>
          <p:cNvPr id="2" name="Rectangle 1"/>
          <p:cNvSpPr/>
          <p:nvPr/>
        </p:nvSpPr>
        <p:spPr>
          <a:xfrm>
            <a:off x="214312" y="757237"/>
            <a:ext cx="11444288" cy="4659609"/>
          </a:xfrm>
          <a:prstGeom prst="rect">
            <a:avLst/>
          </a:prstGeom>
        </p:spPr>
        <p:txBody>
          <a:bodyPr wrap="square">
            <a:spAutoFit/>
          </a:bodyPr>
          <a:lstStyle/>
          <a:p>
            <a:pPr marL="111760" algn="just">
              <a:lnSpc>
                <a:spcPct val="150000"/>
              </a:lnSpc>
              <a:spcAft>
                <a:spcPts val="0"/>
              </a:spcAft>
            </a:pPr>
            <a:r>
              <a:rPr lang="en-US" sz="2000" b="1" u="sng" dirty="0">
                <a:latin typeface="Times New Roman" panose="02020603050405020304" pitchFamily="18" charset="0"/>
                <a:ea typeface="Calibri" panose="020F0502020204030204" pitchFamily="34" charset="0"/>
                <a:cs typeface="Times New Roman" panose="02020603050405020304" pitchFamily="18" charset="0"/>
              </a:rPr>
              <a:t>Section</a:t>
            </a:r>
            <a:r>
              <a:rPr lang="en-IN" sz="2000" b="1" u="sng" dirty="0">
                <a:latin typeface="Times New Roman" panose="02020603050405020304" pitchFamily="18" charset="0"/>
                <a:ea typeface="Calibri" panose="020F0502020204030204" pitchFamily="34" charset="0"/>
                <a:cs typeface="Times New Roman" panose="02020603050405020304" pitchFamily="18" charset="0"/>
              </a:rPr>
              <a:t> 132(4A)</a:t>
            </a:r>
            <a:endParaRPr lang="en-IN"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en-IN" sz="2000" dirty="0">
                <a:latin typeface="Times New Roman" panose="02020603050405020304" pitchFamily="18" charset="0"/>
                <a:ea typeface="Calibri" panose="020F0502020204030204" pitchFamily="34" charset="0"/>
                <a:cs typeface="Times New Roman" panose="02020603050405020304" pitchFamily="18" charset="0"/>
              </a:rPr>
              <a:t>Where any books, documents, money, bullion, jewellery or other valuable article is found in the possession/ control of any person in the course of a search, </a:t>
            </a:r>
            <a:r>
              <a:rPr lang="en-IN" sz="2000" b="1" u="sng" dirty="0">
                <a:latin typeface="Times New Roman" panose="02020603050405020304" pitchFamily="18" charset="0"/>
                <a:ea typeface="Calibri" panose="020F0502020204030204" pitchFamily="34" charset="0"/>
                <a:cs typeface="Times New Roman" panose="02020603050405020304" pitchFamily="18" charset="0"/>
              </a:rPr>
              <a:t>it may be presumed </a:t>
            </a:r>
            <a:r>
              <a:rPr lang="en-IN" sz="2000" dirty="0">
                <a:latin typeface="Times New Roman" panose="02020603050405020304" pitchFamily="18" charset="0"/>
                <a:ea typeface="Calibri" panose="020F0502020204030204" pitchFamily="34" charset="0"/>
                <a:cs typeface="Times New Roman" panose="02020603050405020304" pitchFamily="18" charset="0"/>
              </a:rPr>
              <a:t>- </a:t>
            </a:r>
          </a:p>
          <a:p>
            <a:pPr marL="795338" lvl="0" indent="-514350" algn="just">
              <a:lnSpc>
                <a:spcPct val="150000"/>
              </a:lnSpc>
              <a:spcAft>
                <a:spcPts val="0"/>
              </a:spcAft>
              <a:buFont typeface="+mj-lt"/>
              <a:buAutoNum type="romanLcPeriod"/>
            </a:pPr>
            <a:r>
              <a:rPr lang="en-IN" sz="2000" dirty="0">
                <a:latin typeface="Times New Roman" panose="02020603050405020304" pitchFamily="18" charset="0"/>
                <a:ea typeface="Calibri" panose="020F0502020204030204" pitchFamily="34" charset="0"/>
                <a:cs typeface="Times New Roman" panose="02020603050405020304" pitchFamily="18" charset="0"/>
              </a:rPr>
              <a:t>that such books  or assets found belong to such person;</a:t>
            </a:r>
          </a:p>
          <a:p>
            <a:pPr marL="795338" lvl="0" indent="-514350" algn="just">
              <a:lnSpc>
                <a:spcPct val="150000"/>
              </a:lnSpc>
              <a:spcAft>
                <a:spcPts val="0"/>
              </a:spcAft>
              <a:buFont typeface="+mj-lt"/>
              <a:buAutoNum type="romanLcPeriod"/>
            </a:pPr>
            <a:r>
              <a:rPr lang="en-IN" sz="2000" dirty="0">
                <a:latin typeface="Times New Roman" panose="02020603050405020304" pitchFamily="18" charset="0"/>
                <a:ea typeface="Calibri" panose="020F0502020204030204" pitchFamily="34" charset="0"/>
                <a:cs typeface="Times New Roman" panose="02020603050405020304" pitchFamily="18" charset="0"/>
              </a:rPr>
              <a:t>that the contents of such books and documents are true; </a:t>
            </a:r>
          </a:p>
          <a:p>
            <a:pPr marL="795338" lvl="0" indent="-514350" algn="just">
              <a:lnSpc>
                <a:spcPct val="150000"/>
              </a:lnSpc>
              <a:spcAft>
                <a:spcPts val="0"/>
              </a:spcAft>
              <a:buFont typeface="+mj-lt"/>
              <a:buAutoNum type="romanLcPeriod"/>
            </a:pPr>
            <a:r>
              <a:rPr lang="en-IN" sz="2000" dirty="0">
                <a:latin typeface="Times New Roman" panose="02020603050405020304" pitchFamily="18" charset="0"/>
                <a:ea typeface="Calibri" panose="020F0502020204030204" pitchFamily="34" charset="0"/>
                <a:cs typeface="Times New Roman" panose="02020603050405020304" pitchFamily="18" charset="0"/>
              </a:rPr>
              <a:t>that the signature and every other part of such books and documents are in the handwriting of a particular person or signed by such person </a:t>
            </a:r>
          </a:p>
          <a:p>
            <a:pPr marL="342900" lvl="0" indent="-342900" algn="just">
              <a:lnSpc>
                <a:spcPct val="150000"/>
              </a:lnSpc>
              <a:spcAft>
                <a:spcPts val="0"/>
              </a:spcAft>
              <a:buFont typeface="Symbol" panose="05050102010706020507" pitchFamily="18" charset="2"/>
              <a:buChar char=""/>
            </a:pPr>
            <a:r>
              <a:rPr lang="en-US" sz="2000" dirty="0">
                <a:latin typeface="Times New Roman" panose="02020603050405020304" pitchFamily="18" charset="0"/>
                <a:ea typeface="Calibri" panose="020F0502020204030204" pitchFamily="34" charset="0"/>
                <a:cs typeface="Times New Roman" panose="02020603050405020304" pitchFamily="18" charset="0"/>
              </a:rPr>
              <a:t>"May presume" leaves it to the discretion of the Court to make the presumption according to the circumstances of the case. The presumption under sub-section (4A), therefore, is a rebuttable presumption </a:t>
            </a:r>
            <a:r>
              <a:rPr lang="en-IN" sz="2000" dirty="0">
                <a:latin typeface="Times New Roman" panose="02020603050405020304" pitchFamily="18" charset="0"/>
                <a:ea typeface="Calibri" panose="020F0502020204030204" pitchFamily="34" charset="0"/>
                <a:cs typeface="Times New Roman" panose="02020603050405020304" pitchFamily="18" charset="0"/>
              </a:rPr>
              <a:t>- </a:t>
            </a:r>
            <a:r>
              <a:rPr lang="en-IN" sz="2000" b="1" i="1" dirty="0">
                <a:latin typeface="Times New Roman" panose="02020603050405020304" pitchFamily="18" charset="0"/>
                <a:ea typeface="Calibri" panose="020F0502020204030204" pitchFamily="34" charset="0"/>
                <a:cs typeface="Times New Roman" panose="02020603050405020304" pitchFamily="18" charset="0"/>
              </a:rPr>
              <a:t>P.R. </a:t>
            </a:r>
            <a:r>
              <a:rPr lang="en-IN" sz="2000" b="1" i="1" dirty="0" err="1">
                <a:latin typeface="Times New Roman" panose="02020603050405020304" pitchFamily="18" charset="0"/>
                <a:ea typeface="Calibri" panose="020F0502020204030204" pitchFamily="34" charset="0"/>
                <a:cs typeface="Times New Roman" panose="02020603050405020304" pitchFamily="18" charset="0"/>
              </a:rPr>
              <a:t>Metrani</a:t>
            </a:r>
            <a:r>
              <a:rPr lang="en-IN" sz="2000" b="1" i="1" dirty="0">
                <a:latin typeface="Times New Roman" panose="02020603050405020304" pitchFamily="18" charset="0"/>
                <a:ea typeface="Calibri" panose="020F0502020204030204" pitchFamily="34" charset="0"/>
                <a:cs typeface="Times New Roman" panose="02020603050405020304" pitchFamily="18" charset="0"/>
              </a:rPr>
              <a:t> vs. CIT, 287 ITR 209 (SC)</a:t>
            </a:r>
            <a:endParaRPr lang="en-IN" sz="2000" dirty="0"/>
          </a:p>
        </p:txBody>
      </p:sp>
    </p:spTree>
    <p:extLst>
      <p:ext uri="{BB962C8B-B14F-4D97-AF65-F5344CB8AC3E}">
        <p14:creationId xmlns:p14="http://schemas.microsoft.com/office/powerpoint/2010/main" val="20303348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214313" y="757237"/>
            <a:ext cx="10287000" cy="0"/>
          </a:xfrm>
          <a:prstGeom prst="line">
            <a:avLst/>
          </a:prstGeom>
        </p:spPr>
        <p:style>
          <a:lnRef idx="3">
            <a:schemeClr val="accent5"/>
          </a:lnRef>
          <a:fillRef idx="0">
            <a:schemeClr val="accent5"/>
          </a:fillRef>
          <a:effectRef idx="2">
            <a:schemeClr val="accent5"/>
          </a:effectRef>
          <a:fontRef idx="minor">
            <a:schemeClr val="tx1"/>
          </a:fontRef>
        </p:style>
      </p:cxnSp>
      <p:sp>
        <p:nvSpPr>
          <p:cNvPr id="5" name="Date Placeholder 4"/>
          <p:cNvSpPr>
            <a:spLocks noGrp="1"/>
          </p:cNvSpPr>
          <p:nvPr>
            <p:ph type="dt" sz="half" idx="10"/>
          </p:nvPr>
        </p:nvSpPr>
        <p:spPr/>
        <p:txBody>
          <a:bodyPr/>
          <a:lstStyle/>
          <a:p>
            <a:endParaRPr lang="en-IN" dirty="0"/>
          </a:p>
        </p:txBody>
      </p:sp>
      <p:sp>
        <p:nvSpPr>
          <p:cNvPr id="3" name="Slide Number Placeholder 2"/>
          <p:cNvSpPr>
            <a:spLocks noGrp="1"/>
          </p:cNvSpPr>
          <p:nvPr>
            <p:ph type="sldNum" sz="quarter" idx="12"/>
          </p:nvPr>
        </p:nvSpPr>
        <p:spPr/>
        <p:txBody>
          <a:bodyPr/>
          <a:lstStyle/>
          <a:p>
            <a:fld id="{A9785A1B-5FCF-40BD-AE5D-3629E90849BE}" type="slidenum">
              <a:rPr lang="en-IN" smtClean="0"/>
              <a:pPr/>
              <a:t>26</a:t>
            </a:fld>
            <a:endParaRPr lang="en-IN" dirty="0"/>
          </a:p>
        </p:txBody>
      </p:sp>
      <p:sp>
        <p:nvSpPr>
          <p:cNvPr id="8" name="Title 1"/>
          <p:cNvSpPr txBox="1">
            <a:spLocks/>
          </p:cNvSpPr>
          <p:nvPr/>
        </p:nvSpPr>
        <p:spPr>
          <a:xfrm>
            <a:off x="214313" y="-203200"/>
            <a:ext cx="11876087" cy="69373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2500" b="1" dirty="0">
              <a:latin typeface="Book Antiqua" panose="02040602050305030304" pitchFamily="18" charset="0"/>
              <a:ea typeface="Cambria" panose="02040503050406030204" pitchFamily="18" charset="0"/>
            </a:endParaRPr>
          </a:p>
          <a:p>
            <a:endParaRPr lang="en-US" sz="2500" b="1" dirty="0">
              <a:latin typeface="Book Antiqua" panose="02040602050305030304" pitchFamily="18" charset="0"/>
              <a:ea typeface="Cambria" panose="02040503050406030204" pitchFamily="18" charset="0"/>
            </a:endParaRPr>
          </a:p>
          <a:p>
            <a:r>
              <a:rPr lang="en-US" sz="2500" b="1" dirty="0">
                <a:solidFill>
                  <a:srgbClr val="C00000"/>
                </a:solidFill>
                <a:latin typeface="Book Antiqua" panose="02040602050305030304" pitchFamily="18" charset="0"/>
                <a:ea typeface="Cambria" panose="02040503050406030204" pitchFamily="18" charset="0"/>
              </a:rPr>
              <a:t>Retention &amp; Provisional Attachment</a:t>
            </a:r>
          </a:p>
          <a:p>
            <a:endParaRPr lang="en-US" sz="2500" b="1" dirty="0">
              <a:latin typeface="Book Antiqua" panose="02040602050305030304" pitchFamily="18" charset="0"/>
              <a:ea typeface="Cambria" panose="02040503050406030204" pitchFamily="18" charset="0"/>
            </a:endParaRPr>
          </a:p>
        </p:txBody>
      </p:sp>
      <p:sp>
        <p:nvSpPr>
          <p:cNvPr id="2" name="Rectangle 1"/>
          <p:cNvSpPr/>
          <p:nvPr/>
        </p:nvSpPr>
        <p:spPr>
          <a:xfrm>
            <a:off x="214313" y="597405"/>
            <a:ext cx="10853737" cy="5521383"/>
          </a:xfrm>
          <a:prstGeom prst="rect">
            <a:avLst/>
          </a:prstGeom>
        </p:spPr>
        <p:txBody>
          <a:bodyPr wrap="square">
            <a:spAutoFit/>
          </a:bodyPr>
          <a:lstStyle/>
          <a:p>
            <a:pPr marL="111760" algn="just">
              <a:lnSpc>
                <a:spcPct val="200000"/>
              </a:lnSpc>
              <a:spcAft>
                <a:spcPts val="0"/>
              </a:spcAft>
            </a:pPr>
            <a:r>
              <a:rPr lang="en-US" sz="2200" b="1" u="sng" dirty="0">
                <a:latin typeface="Times New Roman" panose="02020603050405020304" pitchFamily="18" charset="0"/>
                <a:ea typeface="Calibri" panose="020F0502020204030204" pitchFamily="34" charset="0"/>
                <a:cs typeface="Times New Roman" panose="02020603050405020304" pitchFamily="18" charset="0"/>
              </a:rPr>
              <a:t>Section 132</a:t>
            </a:r>
            <a:r>
              <a:rPr lang="en-IN" sz="2200" b="1" u="sng" dirty="0">
                <a:latin typeface="Times New Roman" panose="02020603050405020304" pitchFamily="18" charset="0"/>
                <a:ea typeface="Calibri" panose="020F0502020204030204" pitchFamily="34" charset="0"/>
                <a:cs typeface="Times New Roman" panose="02020603050405020304" pitchFamily="18" charset="0"/>
              </a:rPr>
              <a:t>(8)</a:t>
            </a:r>
            <a:r>
              <a:rPr lang="en-IN" sz="2200" b="1" dirty="0">
                <a:latin typeface="Times New Roman" panose="02020603050405020304" pitchFamily="18" charset="0"/>
                <a:ea typeface="Calibri" panose="020F0502020204030204" pitchFamily="34" charset="0"/>
                <a:cs typeface="Times New Roman" panose="02020603050405020304" pitchFamily="18" charset="0"/>
              </a:rPr>
              <a:t> – </a:t>
            </a:r>
            <a:r>
              <a:rPr lang="en-IN" sz="2200" dirty="0">
                <a:latin typeface="Times New Roman" panose="02020603050405020304" pitchFamily="18" charset="0"/>
                <a:ea typeface="Calibri" panose="020F0502020204030204" pitchFamily="34" charset="0"/>
                <a:cs typeface="Times New Roman" panose="02020603050405020304" pitchFamily="18" charset="0"/>
              </a:rPr>
              <a:t>Retention of books, documents,</a:t>
            </a:r>
            <a:r>
              <a:rPr lang="en-IN" sz="2200" b="1" dirty="0">
                <a:latin typeface="Times New Roman" panose="02020603050405020304" pitchFamily="18" charset="0"/>
                <a:ea typeface="Calibri" panose="020F0502020204030204" pitchFamily="34" charset="0"/>
                <a:cs typeface="Times New Roman" panose="02020603050405020304" pitchFamily="18" charset="0"/>
              </a:rPr>
              <a:t>  </a:t>
            </a:r>
            <a:r>
              <a:rPr lang="en-IN" sz="2200" dirty="0">
                <a:latin typeface="Times New Roman" panose="02020603050405020304" pitchFamily="18" charset="0"/>
                <a:ea typeface="Calibri" panose="020F0502020204030204" pitchFamily="34" charset="0"/>
                <a:cs typeface="Times New Roman" panose="02020603050405020304" pitchFamily="18" charset="0"/>
              </a:rPr>
              <a:t>Maximum 1 month from the end of the quarter from date of order u/s 143(3), 144 or 147 or 158BC</a:t>
            </a:r>
          </a:p>
          <a:p>
            <a:pPr marL="342900" lvl="0" indent="-342900" algn="just">
              <a:lnSpc>
                <a:spcPct val="200000"/>
              </a:lnSpc>
              <a:buFont typeface="Symbol" panose="05050102010706020507" pitchFamily="18" charset="2"/>
              <a:buChar char=""/>
              <a:defRPr/>
            </a:pPr>
            <a:r>
              <a:rPr lang="en-US" sz="2200" dirty="0">
                <a:latin typeface="Times New Roman" panose="02020603050405020304" pitchFamily="18" charset="0"/>
                <a:ea typeface="Calibri" panose="020F0502020204030204" pitchFamily="34" charset="0"/>
                <a:cs typeface="Times New Roman" panose="02020603050405020304" pitchFamily="18" charset="0"/>
              </a:rPr>
              <a:t>Extension of another 30 days possible with written approval</a:t>
            </a:r>
            <a:endParaRPr lang="en-IN" sz="22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200000"/>
              </a:lnSpc>
              <a:spcAft>
                <a:spcPts val="0"/>
              </a:spcAft>
              <a:buFont typeface="Symbol" panose="05050102010706020507" pitchFamily="18" charset="2"/>
              <a:buChar char=""/>
            </a:pPr>
            <a:r>
              <a:rPr lang="en-IN" sz="2200" b="1" dirty="0">
                <a:latin typeface="Times New Roman" panose="02020603050405020304" pitchFamily="18" charset="0"/>
                <a:ea typeface="Calibri" panose="020F0502020204030204" pitchFamily="34" charset="0"/>
                <a:cs typeface="Times New Roman" panose="02020603050405020304" pitchFamily="18" charset="0"/>
              </a:rPr>
              <a:t>Reasons recorded for extension to be communicated to assessee</a:t>
            </a:r>
          </a:p>
          <a:p>
            <a:pPr marL="111760" algn="just">
              <a:lnSpc>
                <a:spcPct val="150000"/>
              </a:lnSpc>
              <a:spcAft>
                <a:spcPts val="0"/>
              </a:spcAft>
            </a:pPr>
            <a:r>
              <a:rPr lang="en-US" sz="2000" b="1" u="sng" dirty="0">
                <a:latin typeface="Times New Roman" panose="02020603050405020304" pitchFamily="18" charset="0"/>
                <a:ea typeface="Calibri" panose="020F0502020204030204" pitchFamily="34" charset="0"/>
                <a:cs typeface="Times New Roman" panose="02020603050405020304" pitchFamily="18" charset="0"/>
              </a:rPr>
              <a:t>Section 132(9B) &amp; (9C) – Provisional Attachment</a:t>
            </a:r>
            <a:endParaRPr lang="en-IN"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en-US" sz="2000" dirty="0">
                <a:latin typeface="Times New Roman" panose="02020603050405020304" pitchFamily="18" charset="0"/>
                <a:ea typeface="Calibri" panose="020F0502020204030204" pitchFamily="34" charset="0"/>
                <a:cs typeface="Times New Roman" panose="02020603050405020304" pitchFamily="18" charset="0"/>
              </a:rPr>
              <a:t>During the course of search or seizure or within 60 days from the date of authorization, if it </a:t>
            </a:r>
            <a:r>
              <a:rPr lang="en-US" sz="2000" u="sng" dirty="0">
                <a:latin typeface="Times New Roman" panose="02020603050405020304" pitchFamily="18" charset="0"/>
                <a:ea typeface="Calibri" panose="020F0502020204030204" pitchFamily="34" charset="0"/>
                <a:cs typeface="Times New Roman" panose="02020603050405020304" pitchFamily="18" charset="0"/>
              </a:rPr>
              <a:t>is necessary to do so</a:t>
            </a:r>
            <a:r>
              <a:rPr lang="en-US" sz="2000" dirty="0">
                <a:latin typeface="Times New Roman" panose="02020603050405020304" pitchFamily="18" charset="0"/>
                <a:ea typeface="Calibri" panose="020F0502020204030204" pitchFamily="34" charset="0"/>
                <a:cs typeface="Times New Roman" panose="02020603050405020304" pitchFamily="18" charset="0"/>
              </a:rPr>
              <a:t>, for reasons to be recorded in writing</a:t>
            </a:r>
            <a:endParaRPr lang="en-IN"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en-US" sz="2000" dirty="0">
                <a:latin typeface="Times New Roman" panose="02020603050405020304" pitchFamily="18" charset="0"/>
                <a:ea typeface="Calibri" panose="020F0502020204030204" pitchFamily="34" charset="0"/>
                <a:cs typeface="Times New Roman" panose="02020603050405020304" pitchFamily="18" charset="0"/>
              </a:rPr>
              <a:t>For the purpose of protecting interest of the revenue, the proper office may by order in writing, provisionally attach any property belonging to the assessee</a:t>
            </a:r>
            <a:endParaRPr lang="en-IN"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en-US" sz="2000" dirty="0">
                <a:latin typeface="Times New Roman" panose="02020603050405020304" pitchFamily="18" charset="0"/>
                <a:ea typeface="Calibri" panose="020F0502020204030204" pitchFamily="34" charset="0"/>
                <a:cs typeface="Times New Roman" panose="02020603050405020304" pitchFamily="18" charset="0"/>
              </a:rPr>
              <a:t>Valid </a:t>
            </a:r>
            <a:r>
              <a:rPr lang="en-US" sz="2000" b="1" dirty="0">
                <a:latin typeface="Times New Roman" panose="02020603050405020304" pitchFamily="18" charset="0"/>
                <a:ea typeface="Calibri" panose="020F0502020204030204" pitchFamily="34" charset="0"/>
                <a:cs typeface="Times New Roman" panose="02020603050405020304" pitchFamily="18" charset="0"/>
              </a:rPr>
              <a:t>only for six months </a:t>
            </a:r>
            <a:r>
              <a:rPr lang="en-US" sz="2000" dirty="0">
                <a:latin typeface="Times New Roman" panose="02020603050405020304" pitchFamily="18" charset="0"/>
                <a:ea typeface="Calibri" panose="020F0502020204030204" pitchFamily="34" charset="0"/>
                <a:cs typeface="Times New Roman" panose="02020603050405020304" pitchFamily="18" charset="0"/>
              </a:rPr>
              <a:t>from the date of order.</a:t>
            </a:r>
            <a:endParaRPr lang="en-IN" sz="2200" dirty="0"/>
          </a:p>
        </p:txBody>
      </p:sp>
    </p:spTree>
    <p:extLst>
      <p:ext uri="{BB962C8B-B14F-4D97-AF65-F5344CB8AC3E}">
        <p14:creationId xmlns:p14="http://schemas.microsoft.com/office/powerpoint/2010/main" val="11843460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214313" y="757237"/>
            <a:ext cx="10287000" cy="0"/>
          </a:xfrm>
          <a:prstGeom prst="line">
            <a:avLst/>
          </a:prstGeom>
        </p:spPr>
        <p:style>
          <a:lnRef idx="3">
            <a:schemeClr val="accent5"/>
          </a:lnRef>
          <a:fillRef idx="0">
            <a:schemeClr val="accent5"/>
          </a:fillRef>
          <a:effectRef idx="2">
            <a:schemeClr val="accent5"/>
          </a:effectRef>
          <a:fontRef idx="minor">
            <a:schemeClr val="tx1"/>
          </a:fontRef>
        </p:style>
      </p:cxnSp>
      <p:sp>
        <p:nvSpPr>
          <p:cNvPr id="5" name="Date Placeholder 4"/>
          <p:cNvSpPr>
            <a:spLocks noGrp="1"/>
          </p:cNvSpPr>
          <p:nvPr>
            <p:ph type="dt" sz="half" idx="10"/>
          </p:nvPr>
        </p:nvSpPr>
        <p:spPr/>
        <p:txBody>
          <a:bodyPr/>
          <a:lstStyle/>
          <a:p>
            <a:endParaRPr lang="en-IN" dirty="0"/>
          </a:p>
        </p:txBody>
      </p:sp>
      <p:sp>
        <p:nvSpPr>
          <p:cNvPr id="3" name="Slide Number Placeholder 2"/>
          <p:cNvSpPr>
            <a:spLocks noGrp="1"/>
          </p:cNvSpPr>
          <p:nvPr>
            <p:ph type="sldNum" sz="quarter" idx="12"/>
          </p:nvPr>
        </p:nvSpPr>
        <p:spPr/>
        <p:txBody>
          <a:bodyPr/>
          <a:lstStyle/>
          <a:p>
            <a:fld id="{A9785A1B-5FCF-40BD-AE5D-3629E90849BE}" type="slidenum">
              <a:rPr lang="en-IN" smtClean="0"/>
              <a:pPr/>
              <a:t>27</a:t>
            </a:fld>
            <a:endParaRPr lang="en-IN" dirty="0"/>
          </a:p>
        </p:txBody>
      </p:sp>
      <p:sp>
        <p:nvSpPr>
          <p:cNvPr id="8" name="Title 1"/>
          <p:cNvSpPr txBox="1">
            <a:spLocks/>
          </p:cNvSpPr>
          <p:nvPr/>
        </p:nvSpPr>
        <p:spPr>
          <a:xfrm>
            <a:off x="214312" y="0"/>
            <a:ext cx="11977687" cy="7080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2500" b="1" dirty="0">
                <a:solidFill>
                  <a:srgbClr val="C00000"/>
                </a:solidFill>
                <a:latin typeface="Book Antiqua" panose="02040602050305030304" pitchFamily="18" charset="0"/>
                <a:ea typeface="Cambria" panose="02040503050406030204" pitchFamily="18" charset="0"/>
              </a:rPr>
              <a:t>Seizure</a:t>
            </a:r>
            <a:endParaRPr lang="en-US" sz="2500" b="1" dirty="0">
              <a:latin typeface="Book Antiqua" panose="02040602050305030304" pitchFamily="18" charset="0"/>
              <a:ea typeface="Cambria" panose="02040503050406030204" pitchFamily="18" charset="0"/>
            </a:endParaRPr>
          </a:p>
        </p:txBody>
      </p:sp>
      <p:sp>
        <p:nvSpPr>
          <p:cNvPr id="6" name="TextBox 5">
            <a:extLst>
              <a:ext uri="{FF2B5EF4-FFF2-40B4-BE49-F238E27FC236}">
                <a16:creationId xmlns:a16="http://schemas.microsoft.com/office/drawing/2014/main" id="{9F2406C6-C9BD-CE0E-2A3D-AA8500FD618E}"/>
              </a:ext>
            </a:extLst>
          </p:cNvPr>
          <p:cNvSpPr txBox="1"/>
          <p:nvPr/>
        </p:nvSpPr>
        <p:spPr>
          <a:xfrm>
            <a:off x="312283" y="757237"/>
            <a:ext cx="10631837" cy="6750374"/>
          </a:xfrm>
          <a:prstGeom prst="rect">
            <a:avLst/>
          </a:prstGeom>
          <a:noFill/>
        </p:spPr>
        <p:txBody>
          <a:bodyPr wrap="square">
            <a:spAutoFit/>
          </a:bodyPr>
          <a:lstStyle/>
          <a:p>
            <a:pPr algn="just">
              <a:lnSpc>
                <a:spcPct val="125000"/>
              </a:lnSpc>
              <a:spcBef>
                <a:spcPts val="600"/>
              </a:spcBef>
              <a:spcAft>
                <a:spcPts val="600"/>
              </a:spcAft>
            </a:pPr>
            <a:r>
              <a:rPr lang="en-US" sz="2000" b="1" u="sng" dirty="0">
                <a:effectLst/>
                <a:latin typeface="Times New Roman" panose="02020603050405020304" pitchFamily="18" charset="0"/>
                <a:ea typeface="Times New Roman" panose="02020603050405020304" pitchFamily="18" charset="0"/>
                <a:cs typeface="Times New Roman" panose="02020603050405020304" pitchFamily="18" charset="0"/>
              </a:rPr>
              <a:t>Section 132(1) of IT Act, 1961</a:t>
            </a:r>
          </a:p>
          <a:p>
            <a:pPr algn="just">
              <a:lnSpc>
                <a:spcPct val="125000"/>
              </a:lnSpc>
              <a:spcBef>
                <a:spcPts val="600"/>
              </a:spcBef>
              <a:spcAft>
                <a:spcPts val="600"/>
              </a:spcAft>
            </a:pPr>
            <a:r>
              <a:rPr lang="en-US" sz="2000" b="1" dirty="0">
                <a:latin typeface="Times New Roman" panose="02020603050405020304" pitchFamily="18" charset="0"/>
                <a:ea typeface="Times New Roman" panose="02020603050405020304" pitchFamily="18" charset="0"/>
                <a:cs typeface="Times New Roman" panose="02020603050405020304" pitchFamily="18" charset="0"/>
              </a:rPr>
              <a:t>Where the authorized officer in consequence of information in his possession has reason to believe, then he can </a:t>
            </a:r>
          </a:p>
          <a:p>
            <a:pPr marL="285750" indent="-285750" algn="just">
              <a:lnSpc>
                <a:spcPct val="125000"/>
              </a:lnSpc>
              <a:spcAft>
                <a:spcPts val="400"/>
              </a:spcAft>
              <a:buFont typeface="Wingdings" panose="05000000000000000000" pitchFamily="2" charset="2"/>
              <a:buChar char="§"/>
            </a:pPr>
            <a:r>
              <a:rPr lang="en-US" sz="2000" b="0" i="0" u="sng" dirty="0">
                <a:effectLst/>
                <a:latin typeface="Times New Roman" panose="02020603050405020304" pitchFamily="18" charset="0"/>
              </a:rPr>
              <a:t>seize any</a:t>
            </a:r>
            <a:r>
              <a:rPr lang="en-US" sz="2000" b="0" i="0" dirty="0">
                <a:effectLst/>
                <a:latin typeface="Times New Roman" panose="02020603050405020304" pitchFamily="18" charset="0"/>
              </a:rPr>
              <a:t> such books of account, other documents, money, bullion, </a:t>
            </a:r>
            <a:r>
              <a:rPr lang="en-US" sz="2000" b="0" i="0" dirty="0" err="1">
                <a:effectLst/>
                <a:latin typeface="Times New Roman" panose="02020603050405020304" pitchFamily="18" charset="0"/>
              </a:rPr>
              <a:t>jewellery</a:t>
            </a:r>
            <a:r>
              <a:rPr lang="en-US" sz="2000" b="0" i="0" dirty="0">
                <a:effectLst/>
                <a:latin typeface="Times New Roman" panose="02020603050405020304" pitchFamily="18" charset="0"/>
              </a:rPr>
              <a:t> or other valuable article or thing </a:t>
            </a:r>
            <a:r>
              <a:rPr lang="en-US" sz="2000" b="0" i="0" u="sng" dirty="0">
                <a:effectLst/>
                <a:latin typeface="Times New Roman" panose="02020603050405020304" pitchFamily="18" charset="0"/>
              </a:rPr>
              <a:t>found as a result of such search</a:t>
            </a:r>
          </a:p>
          <a:p>
            <a:pPr marL="285750" indent="-285750" algn="just">
              <a:lnSpc>
                <a:spcPct val="125000"/>
              </a:lnSpc>
              <a:spcAft>
                <a:spcPts val="400"/>
              </a:spcAft>
              <a:buFont typeface="Wingdings" panose="05000000000000000000" pitchFamily="2" charset="2"/>
              <a:buChar char="§"/>
            </a:pPr>
            <a:r>
              <a:rPr lang="en-US" sz="2000" b="0" i="0" u="sng" dirty="0">
                <a:effectLst/>
                <a:latin typeface="Times New Roman" panose="02020603050405020304" pitchFamily="18" charset="0"/>
              </a:rPr>
              <a:t>stock-in-trade</a:t>
            </a:r>
            <a:r>
              <a:rPr lang="en-US" sz="2000" b="0" i="0" dirty="0">
                <a:effectLst/>
                <a:latin typeface="Times New Roman" panose="02020603050405020304" pitchFamily="18" charset="0"/>
              </a:rPr>
              <a:t> of the business, found as a result of such search </a:t>
            </a:r>
            <a:r>
              <a:rPr lang="en-US" sz="2000" b="0" i="0" u="sng" dirty="0">
                <a:effectLst/>
                <a:latin typeface="Times New Roman" panose="02020603050405020304" pitchFamily="18" charset="0"/>
              </a:rPr>
              <a:t>shall not be seized</a:t>
            </a:r>
            <a:r>
              <a:rPr lang="en-US" sz="2000" b="0" i="0" dirty="0">
                <a:effectLst/>
                <a:latin typeface="Times New Roman" panose="02020603050405020304" pitchFamily="18" charset="0"/>
              </a:rPr>
              <a:t> but the </a:t>
            </a:r>
            <a:r>
              <a:rPr lang="en-US" sz="2000" b="0" i="0" dirty="0" err="1">
                <a:effectLst/>
                <a:latin typeface="Times New Roman" panose="02020603050405020304" pitchFamily="18" charset="0"/>
              </a:rPr>
              <a:t>authorised</a:t>
            </a:r>
            <a:r>
              <a:rPr lang="en-US" sz="2000" b="0" i="0" dirty="0">
                <a:effectLst/>
                <a:latin typeface="Times New Roman" panose="02020603050405020304" pitchFamily="18" charset="0"/>
              </a:rPr>
              <a:t> officer shall make a note or inventory of such stock-in-trade of the business;</a:t>
            </a:r>
          </a:p>
          <a:p>
            <a:pPr marL="111760" algn="just">
              <a:lnSpc>
                <a:spcPct val="125000"/>
              </a:lnSpc>
              <a:spcAft>
                <a:spcPts val="0"/>
              </a:spcAft>
            </a:pPr>
            <a:r>
              <a:rPr lang="en-US" sz="2000" b="1" u="sng" dirty="0">
                <a:latin typeface="Times New Roman" panose="02020603050405020304" pitchFamily="18" charset="0"/>
                <a:ea typeface="Calibri" panose="020F0502020204030204" pitchFamily="34" charset="0"/>
                <a:cs typeface="Times New Roman" panose="02020603050405020304" pitchFamily="18" charset="0"/>
              </a:rPr>
              <a:t>Section 132</a:t>
            </a:r>
            <a:r>
              <a:rPr lang="en-IN" sz="2000" b="1" u="sng" dirty="0">
                <a:latin typeface="Times New Roman" panose="02020603050405020304" pitchFamily="18" charset="0"/>
                <a:ea typeface="Calibri" panose="020F0502020204030204" pitchFamily="34" charset="0"/>
                <a:cs typeface="Times New Roman" panose="02020603050405020304" pitchFamily="18" charset="0"/>
              </a:rPr>
              <a:t>B – Application of Seized Assets </a:t>
            </a:r>
            <a:endParaRPr lang="en-IN"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25000"/>
              </a:lnSpc>
              <a:spcAft>
                <a:spcPts val="0"/>
              </a:spcAft>
              <a:buFont typeface="Wingdings" panose="05000000000000000000" pitchFamily="2" charset="2"/>
              <a:buChar char="§"/>
            </a:pPr>
            <a:r>
              <a:rPr lang="en-US" sz="2000" dirty="0">
                <a:latin typeface="Times New Roman" panose="02020603050405020304" pitchFamily="18" charset="0"/>
                <a:ea typeface="Calibri" panose="020F0502020204030204" pitchFamily="34" charset="0"/>
                <a:cs typeface="Times New Roman" panose="02020603050405020304" pitchFamily="18" charset="0"/>
              </a:rPr>
              <a:t>Amount of any existing liability, amount of liability determined on completion of assessment may be recovered out of such assets</a:t>
            </a:r>
          </a:p>
          <a:p>
            <a:pPr marL="342900" lvl="0" indent="-342900" algn="just">
              <a:lnSpc>
                <a:spcPct val="125000"/>
              </a:lnSpc>
              <a:spcAft>
                <a:spcPts val="0"/>
              </a:spcAft>
              <a:buFont typeface="Wingdings" panose="05000000000000000000" pitchFamily="2" charset="2"/>
              <a:buChar char="§"/>
            </a:pPr>
            <a:r>
              <a:rPr lang="en-US" sz="2000" dirty="0">
                <a:latin typeface="Times New Roman" panose="02020603050405020304" pitchFamily="18" charset="0"/>
                <a:ea typeface="Calibri" panose="020F0502020204030204" pitchFamily="34" charset="0"/>
                <a:cs typeface="Times New Roman" panose="02020603050405020304" pitchFamily="18" charset="0"/>
              </a:rPr>
              <a:t>Where a </a:t>
            </a:r>
            <a:r>
              <a:rPr lang="en-US" sz="2000" u="sng" dirty="0">
                <a:latin typeface="Times New Roman" panose="02020603050405020304" pitchFamily="18" charset="0"/>
                <a:ea typeface="Calibri" panose="020F0502020204030204" pitchFamily="34" charset="0"/>
                <a:cs typeface="Times New Roman" panose="02020603050405020304" pitchFamily="18" charset="0"/>
              </a:rPr>
              <a:t>person makes an application to the AO for release of asset</a:t>
            </a:r>
            <a:r>
              <a:rPr lang="en-US" sz="2000" dirty="0">
                <a:latin typeface="Times New Roman" panose="02020603050405020304" pitchFamily="18" charset="0"/>
                <a:ea typeface="Calibri" panose="020F0502020204030204" pitchFamily="34" charset="0"/>
                <a:cs typeface="Times New Roman" panose="02020603050405020304" pitchFamily="18" charset="0"/>
              </a:rPr>
              <a:t>, explaining the nature and source of acquisition of asset , asset may be released with prior approval within 120 days.</a:t>
            </a:r>
          </a:p>
          <a:p>
            <a:pPr marL="342900" lvl="0" indent="-342900" algn="just">
              <a:lnSpc>
                <a:spcPct val="125000"/>
              </a:lnSpc>
              <a:spcAft>
                <a:spcPts val="0"/>
              </a:spcAft>
              <a:buFont typeface="Wingdings" panose="05000000000000000000" pitchFamily="2" charset="2"/>
              <a:buChar char="§"/>
            </a:pPr>
            <a:r>
              <a:rPr lang="en-US" sz="2000" dirty="0">
                <a:solidFill>
                  <a:schemeClr val="dk1"/>
                </a:solidFill>
                <a:latin typeface="Times New Roman" panose="02020603050405020304" pitchFamily="18" charset="0"/>
                <a:cs typeface="Times New Roman" panose="02020603050405020304" pitchFamily="18" charset="0"/>
              </a:rPr>
              <a:t>Simple Interest at 1.5% from the date of last of the </a:t>
            </a:r>
            <a:r>
              <a:rPr lang="en-US" sz="2000" dirty="0" err="1">
                <a:solidFill>
                  <a:schemeClr val="dk1"/>
                </a:solidFill>
                <a:latin typeface="Times New Roman" panose="02020603050405020304" pitchFamily="18" charset="0"/>
                <a:cs typeface="Times New Roman" panose="02020603050405020304" pitchFamily="18" charset="0"/>
              </a:rPr>
              <a:t>authorisations</a:t>
            </a:r>
            <a:r>
              <a:rPr lang="en-US" sz="2000" dirty="0">
                <a:solidFill>
                  <a:schemeClr val="dk1"/>
                </a:solidFill>
                <a:latin typeface="Times New Roman" panose="02020603050405020304" pitchFamily="18" charset="0"/>
                <a:cs typeface="Times New Roman" panose="02020603050405020304" pitchFamily="18" charset="0"/>
              </a:rPr>
              <a:t> to the date of completion of assessment.</a:t>
            </a:r>
          </a:p>
          <a:p>
            <a:pPr algn="just">
              <a:lnSpc>
                <a:spcPct val="125000"/>
              </a:lnSpc>
              <a:spcAft>
                <a:spcPts val="400"/>
              </a:spcAft>
            </a:pPr>
            <a:endParaRPr lang="en-IN" sz="2000" b="1" i="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63525" indent="-263525" algn="just">
              <a:lnSpc>
                <a:spcPct val="125000"/>
              </a:lnSpc>
              <a:spcBef>
                <a:spcPts val="1200"/>
              </a:spcBef>
              <a:spcAft>
                <a:spcPts val="1200"/>
              </a:spcAft>
              <a:buFont typeface="Wingdings" panose="05000000000000000000" pitchFamily="2" charset="2"/>
              <a:buChar char="v"/>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66463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D80635-252E-D035-A8E5-3B299293F01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92B0258-3A64-F44E-89A6-675EB616A8E3}"/>
              </a:ext>
            </a:extLst>
          </p:cNvPr>
          <p:cNvSpPr>
            <a:spLocks noGrp="1"/>
          </p:cNvSpPr>
          <p:nvPr>
            <p:ph type="subTitle" idx="4294967295"/>
          </p:nvPr>
        </p:nvSpPr>
        <p:spPr>
          <a:xfrm>
            <a:off x="414338" y="598342"/>
            <a:ext cx="11320462" cy="5602903"/>
          </a:xfrm>
        </p:spPr>
        <p:txBody>
          <a:bodyPr>
            <a:noAutofit/>
          </a:bodyPr>
          <a:lstStyle/>
          <a:p>
            <a:pPr marL="0" indent="0" algn="just">
              <a:lnSpc>
                <a:spcPct val="100000"/>
              </a:lnSpc>
              <a:spcAft>
                <a:spcPts val="800"/>
              </a:spcAft>
              <a:buNone/>
            </a:pPr>
            <a:r>
              <a:rPr lang="en-IN" sz="1850" dirty="0">
                <a:latin typeface="Times New Roman" panose="02020603050405020304" pitchFamily="18" charset="0"/>
                <a:cs typeface="Times New Roman" panose="02020603050405020304" pitchFamily="18" charset="0"/>
              </a:rPr>
              <a:t>The Finance (No. 2) Act, 2024, has re-introduced the concept of block assessment scheme. Applies to search conducted or books of accounts requisitioned on or after 01.09.2024.</a:t>
            </a:r>
          </a:p>
          <a:p>
            <a:pPr algn="just">
              <a:lnSpc>
                <a:spcPct val="100000"/>
              </a:lnSpc>
              <a:buFont typeface="Wingdings" panose="05000000000000000000" pitchFamily="2" charset="2"/>
              <a:buChar char="§"/>
            </a:pPr>
            <a:r>
              <a:rPr lang="en-US" sz="1850" b="1" dirty="0">
                <a:latin typeface="Times New Roman" panose="02020603050405020304" pitchFamily="18" charset="0"/>
                <a:cs typeface="Times New Roman" panose="02020603050405020304" pitchFamily="18" charset="0"/>
              </a:rPr>
              <a:t>Prior to 1995 - </a:t>
            </a:r>
            <a:r>
              <a:rPr lang="en-US" sz="1850" dirty="0">
                <a:latin typeface="Times New Roman" panose="02020603050405020304" pitchFamily="18" charset="0"/>
                <a:cs typeface="Times New Roman" panose="02020603050405020304" pitchFamily="18" charset="0"/>
              </a:rPr>
              <a:t>Chapter XIV-B was inserted by Direct Tax Laws (Amendment) Act, 1987 comprising of only one section 158B - 30% of additional income tax was charged on additions made</a:t>
            </a:r>
            <a:endParaRPr lang="en-IN" sz="1850" dirty="0">
              <a:latin typeface="Times New Roman" panose="02020603050405020304" pitchFamily="18" charset="0"/>
              <a:cs typeface="Times New Roman" panose="02020603050405020304" pitchFamily="18" charset="0"/>
            </a:endParaRPr>
          </a:p>
          <a:p>
            <a:pPr algn="just">
              <a:lnSpc>
                <a:spcPct val="100000"/>
              </a:lnSpc>
              <a:buFont typeface="Wingdings" panose="05000000000000000000" pitchFamily="2" charset="2"/>
              <a:buChar char="§"/>
            </a:pPr>
            <a:r>
              <a:rPr lang="en-IN" sz="1850" b="1" dirty="0">
                <a:latin typeface="Times New Roman" panose="02020603050405020304" pitchFamily="18" charset="0"/>
                <a:cs typeface="Times New Roman" panose="02020603050405020304" pitchFamily="18" charset="0"/>
              </a:rPr>
              <a:t>Finance Act, 1995</a:t>
            </a:r>
            <a:r>
              <a:rPr lang="en-IN" sz="1850" dirty="0">
                <a:latin typeface="Times New Roman" panose="02020603050405020304" pitchFamily="18" charset="0"/>
                <a:cs typeface="Times New Roman" panose="02020603050405020304" pitchFamily="18" charset="0"/>
              </a:rPr>
              <a:t> - The concept of block assessment was first introduced by the Finance Act of 1995 which added Chapter XIV-B (Sections 158B to 158BH), effective from July 1, 1995. Undisclosed income was calculated for a block period covering 10 previous years. </a:t>
            </a:r>
            <a:r>
              <a:rPr lang="en-IN" sz="1850" b="1" dirty="0">
                <a:latin typeface="Times New Roman" panose="02020603050405020304" pitchFamily="18" charset="0"/>
                <a:cs typeface="Times New Roman" panose="02020603050405020304" pitchFamily="18" charset="0"/>
              </a:rPr>
              <a:t>(hereinafter referred to as the old 1995 scheme)</a:t>
            </a:r>
          </a:p>
          <a:p>
            <a:pPr algn="just">
              <a:lnSpc>
                <a:spcPct val="100000"/>
              </a:lnSpc>
              <a:buFont typeface="Wingdings" panose="05000000000000000000" pitchFamily="2" charset="2"/>
              <a:buChar char="§"/>
            </a:pPr>
            <a:r>
              <a:rPr lang="en-IN" sz="1850" b="1" dirty="0">
                <a:latin typeface="Times New Roman" panose="02020603050405020304" pitchFamily="18" charset="0"/>
                <a:cs typeface="Times New Roman" panose="02020603050405020304" pitchFamily="18" charset="0"/>
              </a:rPr>
              <a:t>Finance Act, 2001 </a:t>
            </a:r>
            <a:r>
              <a:rPr lang="en-IN" sz="1850" dirty="0">
                <a:latin typeface="Times New Roman" panose="02020603050405020304" pitchFamily="18" charset="0"/>
                <a:cs typeface="Times New Roman" panose="02020603050405020304" pitchFamily="18" charset="0"/>
              </a:rPr>
              <a:t>- The definition of ‘block period’ was revised to encompass 6 previous years.</a:t>
            </a:r>
          </a:p>
          <a:p>
            <a:pPr algn="just">
              <a:lnSpc>
                <a:spcPct val="100000"/>
              </a:lnSpc>
              <a:buFont typeface="Wingdings" panose="05000000000000000000" pitchFamily="2" charset="2"/>
              <a:buChar char="§"/>
            </a:pPr>
            <a:r>
              <a:rPr lang="en-IN" sz="1850" b="1" dirty="0">
                <a:latin typeface="Times New Roman" panose="02020603050405020304" pitchFamily="18" charset="0"/>
                <a:cs typeface="Times New Roman" panose="02020603050405020304" pitchFamily="18" charset="0"/>
              </a:rPr>
              <a:t>Finance Act, 2003 - </a:t>
            </a:r>
            <a:r>
              <a:rPr lang="en-IN" sz="1850" dirty="0">
                <a:latin typeface="Times New Roman" panose="02020603050405020304" pitchFamily="18" charset="0"/>
                <a:cs typeface="Times New Roman" panose="02020603050405020304" pitchFamily="18" charset="0"/>
              </a:rPr>
              <a:t>Concept of block assessment was removed</a:t>
            </a:r>
            <a:r>
              <a:rPr lang="en-IN" sz="1850" b="1" dirty="0">
                <a:latin typeface="Times New Roman" panose="02020603050405020304" pitchFamily="18" charset="0"/>
                <a:cs typeface="Times New Roman" panose="02020603050405020304" pitchFamily="18" charset="0"/>
              </a:rPr>
              <a:t> </a:t>
            </a:r>
            <a:r>
              <a:rPr lang="en-IN" sz="1850" dirty="0">
                <a:latin typeface="Times New Roman" panose="02020603050405020304" pitchFamily="18" charset="0"/>
                <a:cs typeface="Times New Roman" panose="02020603050405020304" pitchFamily="18" charset="0"/>
              </a:rPr>
              <a:t>from June 1, 2003. Sections 153A, 153B, and 153C were introduced. Taxpayers were required to file returns for the 6 assessment years</a:t>
            </a:r>
            <a:endParaRPr lang="en-US" sz="1850" dirty="0">
              <a:latin typeface="Times New Roman" panose="02020603050405020304" pitchFamily="18" charset="0"/>
              <a:cs typeface="Times New Roman" panose="02020603050405020304" pitchFamily="18" charset="0"/>
            </a:endParaRPr>
          </a:p>
          <a:p>
            <a:pPr algn="just">
              <a:lnSpc>
                <a:spcPct val="100000"/>
              </a:lnSpc>
              <a:buFont typeface="Wingdings" panose="05000000000000000000" pitchFamily="2" charset="2"/>
              <a:buChar char="§"/>
            </a:pPr>
            <a:r>
              <a:rPr lang="en-IN" sz="1850" b="1" dirty="0">
                <a:latin typeface="Times New Roman" panose="02020603050405020304" pitchFamily="18" charset="0"/>
                <a:cs typeface="Times New Roman" panose="02020603050405020304" pitchFamily="18" charset="0"/>
              </a:rPr>
              <a:t>Finance Act, 2017</a:t>
            </a:r>
            <a:r>
              <a:rPr lang="en-IN" sz="1850" dirty="0">
                <a:latin typeface="Times New Roman" panose="02020603050405020304" pitchFamily="18" charset="0"/>
                <a:cs typeface="Times New Roman" panose="02020603050405020304" pitchFamily="18" charset="0"/>
              </a:rPr>
              <a:t> - Section 153A was further amended, granting the Assessing Officer the authority to issue notices for assessment periods beyond 6 years, extending </a:t>
            </a:r>
            <a:r>
              <a:rPr lang="en-IN" sz="1850" dirty="0" err="1">
                <a:latin typeface="Times New Roman" panose="02020603050405020304" pitchFamily="18" charset="0"/>
                <a:cs typeface="Times New Roman" panose="02020603050405020304" pitchFamily="18" charset="0"/>
              </a:rPr>
              <a:t>upto</a:t>
            </a:r>
            <a:r>
              <a:rPr lang="en-IN" sz="1850" dirty="0">
                <a:latin typeface="Times New Roman" panose="02020603050405020304" pitchFamily="18" charset="0"/>
                <a:cs typeface="Times New Roman" panose="02020603050405020304" pitchFamily="18" charset="0"/>
              </a:rPr>
              <a:t> 10 years, if evidence suggested that income exceeding Rs. 50 lakh, represented in the form of assets, had escaped assessment.</a:t>
            </a:r>
          </a:p>
          <a:p>
            <a:pPr lvl="0" algn="just">
              <a:lnSpc>
                <a:spcPct val="100000"/>
              </a:lnSpc>
              <a:buFont typeface="Wingdings" panose="05000000000000000000" pitchFamily="2" charset="2"/>
              <a:buChar char="§"/>
            </a:pPr>
            <a:r>
              <a:rPr lang="en-IN" sz="1850" b="1" dirty="0">
                <a:latin typeface="Times New Roman" panose="02020603050405020304" pitchFamily="18" charset="0"/>
                <a:cs typeface="Times New Roman" panose="02020603050405020304" pitchFamily="18" charset="0"/>
              </a:rPr>
              <a:t>Finance Act, 2021</a:t>
            </a:r>
            <a:r>
              <a:rPr lang="en-IN" sz="1850" dirty="0">
                <a:latin typeface="Times New Roman" panose="02020603050405020304" pitchFamily="18" charset="0"/>
                <a:cs typeface="Times New Roman" panose="02020603050405020304" pitchFamily="18" charset="0"/>
              </a:rPr>
              <a:t> - Abolished the previous regime, integrating it with the reassessment provisions under Sections 147 to 151A, on or after April 1, 2021. </a:t>
            </a:r>
          </a:p>
          <a:p>
            <a:pPr lvl="0" algn="just">
              <a:lnSpc>
                <a:spcPct val="100000"/>
              </a:lnSpc>
              <a:buFont typeface="Wingdings" panose="05000000000000000000" pitchFamily="2" charset="2"/>
              <a:buChar char="§"/>
            </a:pPr>
            <a:r>
              <a:rPr lang="en-IN" sz="1850" b="1" dirty="0">
                <a:latin typeface="Times New Roman" panose="02020603050405020304" pitchFamily="18" charset="0"/>
                <a:cs typeface="Times New Roman" panose="02020603050405020304" pitchFamily="18" charset="0"/>
              </a:rPr>
              <a:t>Finance (No. 2) Act, 2024 - </a:t>
            </a:r>
            <a:r>
              <a:rPr lang="en-IN" sz="1850" dirty="0">
                <a:latin typeface="Times New Roman" panose="02020603050405020304" pitchFamily="18" charset="0"/>
                <a:cs typeface="Times New Roman" panose="02020603050405020304" pitchFamily="18" charset="0"/>
              </a:rPr>
              <a:t>Reintroduced the block assessment scheme</a:t>
            </a:r>
            <a:endParaRPr lang="en-US" sz="1850" dirty="0">
              <a:latin typeface="Times New Roman" panose="02020603050405020304" pitchFamily="18" charset="0"/>
              <a:cs typeface="Times New Roman" panose="02020603050405020304" pitchFamily="18" charset="0"/>
            </a:endParaRPr>
          </a:p>
          <a:p>
            <a:pPr marL="0" indent="0" algn="just">
              <a:lnSpc>
                <a:spcPct val="100000"/>
              </a:lnSpc>
              <a:spcAft>
                <a:spcPts val="800"/>
              </a:spcAft>
              <a:buNone/>
            </a:pPr>
            <a:endParaRPr lang="en-IN" sz="1850" dirty="0">
              <a:latin typeface="Times New Roman" panose="02020603050405020304" pitchFamily="18" charset="0"/>
              <a:cs typeface="Times New Roman" panose="02020603050405020304" pitchFamily="18" charset="0"/>
            </a:endParaRPr>
          </a:p>
          <a:p>
            <a:pPr marL="0" lvl="0" indent="0" algn="just">
              <a:lnSpc>
                <a:spcPct val="100000"/>
              </a:lnSpc>
              <a:buNone/>
            </a:pPr>
            <a:endParaRPr lang="en-US" sz="1850" b="1" i="1" dirty="0">
              <a:latin typeface="Times New Roman" panose="02020603050405020304" pitchFamily="18" charset="0"/>
              <a:cs typeface="Times New Roman" panose="02020603050405020304" pitchFamily="18" charset="0"/>
            </a:endParaRPr>
          </a:p>
          <a:p>
            <a:pPr marL="0" indent="0" algn="just">
              <a:lnSpc>
                <a:spcPct val="100000"/>
              </a:lnSpc>
              <a:spcAft>
                <a:spcPts val="800"/>
              </a:spcAft>
              <a:buNone/>
            </a:pPr>
            <a:endParaRPr lang="en-US" sz="1850" dirty="0">
              <a:latin typeface="Times New Roman" panose="02020603050405020304" pitchFamily="18" charset="0"/>
              <a:cs typeface="Times New Roman" panose="02020603050405020304" pitchFamily="18" charset="0"/>
            </a:endParaRPr>
          </a:p>
          <a:p>
            <a:pPr marL="0" indent="0" algn="just">
              <a:lnSpc>
                <a:spcPct val="100000"/>
              </a:lnSpc>
              <a:spcAft>
                <a:spcPts val="800"/>
              </a:spcAft>
              <a:buNone/>
            </a:pPr>
            <a:endParaRPr lang="en-IN" sz="1850" dirty="0">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ED33B61E-433B-7B31-D014-631675411E77}"/>
              </a:ext>
            </a:extLst>
          </p:cNvPr>
          <p:cNvSpPr>
            <a:spLocks noGrp="1"/>
          </p:cNvSpPr>
          <p:nvPr>
            <p:ph type="title" idx="4294967295"/>
          </p:nvPr>
        </p:nvSpPr>
        <p:spPr>
          <a:xfrm>
            <a:off x="414338" y="136526"/>
            <a:ext cx="9746456" cy="347102"/>
          </a:xfrm>
        </p:spPr>
        <p:txBody>
          <a:bodyPr>
            <a:noAutofit/>
          </a:bodyPr>
          <a:lstStyle/>
          <a:p>
            <a:r>
              <a:rPr lang="en-US" sz="2800" b="1" dirty="0">
                <a:solidFill>
                  <a:schemeClr val="accent2">
                    <a:lumMod val="75000"/>
                  </a:schemeClr>
                </a:solidFill>
                <a:latin typeface="Cambria" panose="02040503050406030204" pitchFamily="18" charset="0"/>
              </a:rPr>
              <a:t>Introduction to Block Assessment</a:t>
            </a:r>
          </a:p>
        </p:txBody>
      </p:sp>
      <p:cxnSp>
        <p:nvCxnSpPr>
          <p:cNvPr id="7" name="Straight Connector 6">
            <a:extLst>
              <a:ext uri="{FF2B5EF4-FFF2-40B4-BE49-F238E27FC236}">
                <a16:creationId xmlns:a16="http://schemas.microsoft.com/office/drawing/2014/main" id="{3F98CE87-D7D2-8496-1B4A-C5764833F908}"/>
              </a:ext>
            </a:extLst>
          </p:cNvPr>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a:extLst>
              <a:ext uri="{FF2B5EF4-FFF2-40B4-BE49-F238E27FC236}">
                <a16:creationId xmlns:a16="http://schemas.microsoft.com/office/drawing/2014/main" id="{86795ADB-B911-D234-BC58-769251421F0E}"/>
              </a:ext>
            </a:extLst>
          </p:cNvPr>
          <p:cNvSpPr>
            <a:spLocks noGrp="1"/>
          </p:cNvSpPr>
          <p:nvPr>
            <p:ph type="sldNum" sz="quarter" idx="12"/>
          </p:nvPr>
        </p:nvSpPr>
        <p:spPr/>
        <p:txBody>
          <a:bodyPr/>
          <a:lstStyle/>
          <a:p>
            <a:fld id="{A9785A1B-5FCF-40BD-AE5D-3629E90849BE}" type="slidenum">
              <a:rPr lang="en-IN" smtClean="0"/>
              <a:pPr/>
              <a:t>28</a:t>
            </a:fld>
            <a:endParaRPr lang="en-IN" dirty="0"/>
          </a:p>
        </p:txBody>
      </p:sp>
    </p:spTree>
    <p:extLst>
      <p:ext uri="{BB962C8B-B14F-4D97-AF65-F5344CB8AC3E}">
        <p14:creationId xmlns:p14="http://schemas.microsoft.com/office/powerpoint/2010/main" val="1705527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533399" y="599613"/>
            <a:ext cx="11268075" cy="5601632"/>
          </a:xfrm>
        </p:spPr>
        <p:txBody>
          <a:bodyPr>
            <a:noAutofit/>
          </a:bodyPr>
          <a:lstStyle/>
          <a:p>
            <a:pPr marL="0" indent="0" algn="just">
              <a:lnSpc>
                <a:spcPct val="150000"/>
              </a:lnSpc>
              <a:buNone/>
            </a:pPr>
            <a:r>
              <a:rPr lang="en-IN" sz="2000" b="1" dirty="0">
                <a:latin typeface="Times New Roman" panose="02020603050405020304" pitchFamily="18" charset="0"/>
                <a:cs typeface="Times New Roman" panose="02020603050405020304" pitchFamily="18" charset="0"/>
              </a:rPr>
              <a:t>Introduction of Old 1995 Block Assessment Scheme – Circular No. 717 dated 14.08.1995</a:t>
            </a:r>
          </a:p>
          <a:p>
            <a:pPr marL="0" indent="0" algn="just">
              <a:lnSpc>
                <a:spcPct val="150000"/>
              </a:lnSpc>
              <a:buNone/>
            </a:pPr>
            <a:r>
              <a:rPr lang="en-US" sz="2000" i="1" dirty="0">
                <a:latin typeface="Times New Roman" panose="02020603050405020304" pitchFamily="18" charset="0"/>
                <a:cs typeface="Times New Roman" panose="02020603050405020304" pitchFamily="18" charset="0"/>
              </a:rPr>
              <a:t>Searches conducted by the Income-tax Department are impor­tant means for unearthing black money. However, </a:t>
            </a:r>
            <a:r>
              <a:rPr lang="en-US" sz="2000" i="1" u="sng" dirty="0">
                <a:latin typeface="Times New Roman" panose="02020603050405020304" pitchFamily="18" charset="0"/>
                <a:cs typeface="Times New Roman" panose="02020603050405020304" pitchFamily="18" charset="0"/>
              </a:rPr>
              <a:t>under the present scheme, valuable time is lost in trying to relate the undisclosed incomes to the different years</a:t>
            </a:r>
            <a:r>
              <a:rPr lang="en-US" sz="2000" i="1" dirty="0">
                <a:latin typeface="Times New Roman" panose="02020603050405020304" pitchFamily="18" charset="0"/>
                <a:cs typeface="Times New Roman" panose="02020603050405020304" pitchFamily="18" charset="0"/>
              </a:rPr>
              <a:t>. Tax-evaders generally manage to divert the focus to procedural and legal issues and often invent new evidence to explain undisclosed income. By the time search-related assessments are completed, the effect of the search is considerably diluted. </a:t>
            </a:r>
          </a:p>
          <a:p>
            <a:pPr marL="0" indent="0" algn="just">
              <a:lnSpc>
                <a:spcPct val="150000"/>
              </a:lnSpc>
              <a:buNone/>
            </a:pPr>
            <a:r>
              <a:rPr lang="en-US" sz="2000" i="1" u="sng" dirty="0">
                <a:latin typeface="Times New Roman" panose="02020603050405020304" pitchFamily="18" charset="0"/>
                <a:cs typeface="Times New Roman" panose="02020603050405020304" pitchFamily="18" charset="0"/>
              </a:rPr>
              <a:t>In order to make the procedure of assessment of search cases cost-effective, efficient and meaningful,</a:t>
            </a:r>
            <a:r>
              <a:rPr lang="en-US" sz="2000" i="1" dirty="0">
                <a:latin typeface="Times New Roman" panose="02020603050405020304" pitchFamily="18" charset="0"/>
                <a:cs typeface="Times New Roman" panose="02020603050405020304" pitchFamily="18" charset="0"/>
              </a:rPr>
              <a:t> a new scheme has been introduced for the assessment of undisclosed income determined as a result of search under section 132 or requisition under section 132A. Under this scheme, the undisclosed income detected as a result of any search initiated, or requisition made, after 30-6-1995 shall be assessed separately as income of a block of years </a:t>
            </a:r>
            <a:r>
              <a:rPr lang="en-IN" sz="2000" dirty="0">
                <a:latin typeface="Times New Roman" panose="02020603050405020304" pitchFamily="18" charset="0"/>
                <a:cs typeface="Times New Roman" panose="02020603050405020304" pitchFamily="18" charset="0"/>
              </a:rPr>
              <a:t>[Emphasis Supplied].</a:t>
            </a:r>
            <a:endParaRPr lang="en-IN" sz="2000" b="1" i="1" dirty="0">
              <a:latin typeface="Times New Roman" panose="02020603050405020304" pitchFamily="18" charset="0"/>
              <a:cs typeface="Times New Roman" panose="02020603050405020304" pitchFamily="18" charset="0"/>
            </a:endParaRPr>
          </a:p>
          <a:p>
            <a:pPr marL="0" indent="0" algn="just">
              <a:lnSpc>
                <a:spcPct val="150000"/>
              </a:lnSpc>
              <a:buNone/>
            </a:pPr>
            <a:endParaRPr lang="en-IN" sz="2000" b="1" dirty="0">
              <a:latin typeface="Times New Roman" panose="02020603050405020304" pitchFamily="18" charset="0"/>
              <a:cs typeface="Times New Roman" panose="02020603050405020304" pitchFamily="18" charset="0"/>
            </a:endParaRPr>
          </a:p>
          <a:p>
            <a:pPr marL="0" indent="0" algn="just">
              <a:lnSpc>
                <a:spcPct val="150000"/>
              </a:lnSpc>
              <a:buNone/>
            </a:pPr>
            <a:endParaRPr lang="en-US" sz="2000" dirty="0">
              <a:latin typeface="Times New Roman" panose="02020603050405020304" pitchFamily="18" charset="0"/>
              <a:cs typeface="Times New Roman" panose="02020603050405020304" pitchFamily="18" charset="0"/>
            </a:endParaRPr>
          </a:p>
          <a:p>
            <a:pPr lvl="0" algn="just">
              <a:lnSpc>
                <a:spcPct val="150000"/>
              </a:lnSpc>
              <a:buFont typeface="Wingdings" panose="05000000000000000000" pitchFamily="2" charset="2"/>
              <a:buChar char="§"/>
            </a:pPr>
            <a:endParaRPr lang="en-IN" sz="20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533399" y="136526"/>
            <a:ext cx="9598820" cy="347102"/>
          </a:xfrm>
        </p:spPr>
        <p:txBody>
          <a:bodyPr>
            <a:noAutofit/>
          </a:bodyPr>
          <a:lstStyle/>
          <a:p>
            <a:pPr lvl="0"/>
            <a:r>
              <a:rPr lang="en-IN" sz="2800" b="1" dirty="0">
                <a:solidFill>
                  <a:schemeClr val="accent2">
                    <a:lumMod val="75000"/>
                  </a:schemeClr>
                </a:solidFill>
                <a:latin typeface="Cambria" panose="02040503050406030204" pitchFamily="18" charset="0"/>
              </a:rPr>
              <a:t>Objective </a:t>
            </a:r>
            <a:endParaRPr lang="en-US" sz="2800" dirty="0">
              <a:solidFill>
                <a:schemeClr val="accent2">
                  <a:lumMod val="75000"/>
                </a:schemeClr>
              </a:solidFill>
              <a:latin typeface="Cambria" panose="02040503050406030204" pitchFamily="18" charset="0"/>
            </a:endParaRPr>
          </a:p>
        </p:txBody>
      </p:sp>
      <p:cxnSp>
        <p:nvCxnSpPr>
          <p:cNvPr id="7" name="Straight Connector 6"/>
          <p:cNvCxnSpPr/>
          <p:nvPr/>
        </p:nvCxnSpPr>
        <p:spPr>
          <a:xfrm flipV="1">
            <a:off x="533400" y="483627"/>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29</a:t>
            </a:fld>
            <a:endParaRPr lang="en-IN" dirty="0"/>
          </a:p>
        </p:txBody>
      </p:sp>
    </p:spTree>
    <p:extLst>
      <p:ext uri="{BB962C8B-B14F-4D97-AF65-F5344CB8AC3E}">
        <p14:creationId xmlns:p14="http://schemas.microsoft.com/office/powerpoint/2010/main" val="2361264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AD52C-4166-8057-1041-47BCB8926174}"/>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FF4A6AF-4037-57A7-E727-4DC8A2FFFD66}"/>
              </a:ext>
            </a:extLst>
          </p:cNvPr>
          <p:cNvSpPr>
            <a:spLocks noGrp="1"/>
          </p:cNvSpPr>
          <p:nvPr>
            <p:ph type="subTitle" idx="4294967295"/>
          </p:nvPr>
        </p:nvSpPr>
        <p:spPr>
          <a:xfrm>
            <a:off x="414338" y="598342"/>
            <a:ext cx="11320462" cy="5602903"/>
          </a:xfrm>
        </p:spPr>
        <p:txBody>
          <a:bodyPr>
            <a:noAutofit/>
          </a:bodyPr>
          <a:lstStyle/>
          <a:p>
            <a:pPr marL="363538" indent="-276225" algn="just">
              <a:lnSpc>
                <a:spcPct val="114000"/>
              </a:lnSpc>
              <a:buFont typeface="Wingdings" panose="05000000000000000000" pitchFamily="2" charset="2"/>
              <a:buChar char="§"/>
            </a:pPr>
            <a:r>
              <a:rPr lang="en-US" sz="1800" dirty="0">
                <a:latin typeface="Times New Roman" panose="02020603050405020304" pitchFamily="18" charset="0"/>
                <a:cs typeface="Times New Roman" panose="02020603050405020304" pitchFamily="18" charset="0"/>
              </a:rPr>
              <a:t>A survey under the Income Tax Act, 1961, is an investigative procedure</a:t>
            </a:r>
          </a:p>
          <a:p>
            <a:pPr marL="363538" indent="-276225" algn="just">
              <a:lnSpc>
                <a:spcPct val="114000"/>
              </a:lnSpc>
              <a:buFont typeface="Wingdings" panose="05000000000000000000" pitchFamily="2" charset="2"/>
              <a:buChar char="§"/>
            </a:pPr>
            <a:r>
              <a:rPr lang="en-US" sz="1800" dirty="0">
                <a:latin typeface="Times New Roman" panose="02020603050405020304" pitchFamily="18" charset="0"/>
                <a:cs typeface="Times New Roman" panose="02020603050405020304" pitchFamily="18" charset="0"/>
              </a:rPr>
              <a:t>A </a:t>
            </a:r>
            <a:r>
              <a:rPr lang="en-US" sz="1800" u="sng" dirty="0">
                <a:latin typeface="Times New Roman" panose="02020603050405020304" pitchFamily="18" charset="0"/>
                <a:cs typeface="Times New Roman" panose="02020603050405020304" pitchFamily="18" charset="0"/>
              </a:rPr>
              <a:t>less intrusive process</a:t>
            </a:r>
            <a:r>
              <a:rPr lang="en-US" sz="1800" dirty="0">
                <a:latin typeface="Times New Roman" panose="02020603050405020304" pitchFamily="18" charset="0"/>
                <a:cs typeface="Times New Roman" panose="02020603050405020304" pitchFamily="18" charset="0"/>
              </a:rPr>
              <a:t> than a "search and seizure" operation under Section 132</a:t>
            </a:r>
          </a:p>
          <a:p>
            <a:pPr marL="363538" indent="-276225" algn="just">
              <a:lnSpc>
                <a:spcPct val="114000"/>
              </a:lnSpc>
              <a:buFont typeface="Wingdings" panose="05000000000000000000" pitchFamily="2" charset="2"/>
              <a:buChar char="§"/>
            </a:pPr>
            <a:r>
              <a:rPr lang="en-US" sz="1800" b="1" dirty="0">
                <a:latin typeface="Times New Roman" panose="02020603050405020304" pitchFamily="18" charset="0"/>
                <a:cs typeface="Times New Roman" panose="02020603050405020304" pitchFamily="18" charset="0"/>
              </a:rPr>
              <a:t>Types of Survey as envisaged under S. 133A</a:t>
            </a:r>
            <a:r>
              <a:rPr lang="en-US" sz="1800" dirty="0">
                <a:latin typeface="Times New Roman" panose="02020603050405020304" pitchFamily="18" charset="0"/>
                <a:cs typeface="Times New Roman" panose="02020603050405020304" pitchFamily="18" charset="0"/>
              </a:rPr>
              <a:t> - Survey for verification of various issues, </a:t>
            </a:r>
            <a:r>
              <a:rPr lang="en-IN" sz="1800" dirty="0">
                <a:latin typeface="Times New Roman" panose="02020603050405020304" pitchFamily="18" charset="0"/>
                <a:cs typeface="Times New Roman" panose="02020603050405020304" pitchFamily="18" charset="0"/>
              </a:rPr>
              <a:t>tax recovery survey etc. under 133A(1), </a:t>
            </a:r>
            <a:r>
              <a:rPr lang="en-US" sz="1800" dirty="0">
                <a:latin typeface="Times New Roman" panose="02020603050405020304" pitchFamily="18" charset="0"/>
                <a:cs typeface="Times New Roman" panose="02020603050405020304" pitchFamily="18" charset="0"/>
              </a:rPr>
              <a:t>TDS/TCS survey u/s 133A (2A) and survey for verification of huge expenditures u/s 133A (5) </a:t>
            </a:r>
            <a:endParaRPr lang="en-IN" sz="1800" dirty="0">
              <a:latin typeface="Times New Roman" panose="02020603050405020304" pitchFamily="18" charset="0"/>
              <a:cs typeface="Times New Roman" panose="02020603050405020304" pitchFamily="18" charset="0"/>
            </a:endParaRPr>
          </a:p>
          <a:p>
            <a:pPr marL="0" indent="0" algn="just">
              <a:lnSpc>
                <a:spcPct val="114000"/>
              </a:lnSpc>
              <a:buNone/>
            </a:pPr>
            <a:r>
              <a:rPr lang="en-IN" sz="1800" b="1" dirty="0">
                <a:latin typeface="Times New Roman" panose="02020603050405020304" pitchFamily="18" charset="0"/>
                <a:cs typeface="Times New Roman" panose="02020603050405020304" pitchFamily="18" charset="0"/>
              </a:rPr>
              <a:t>Meaning - Survey</a:t>
            </a:r>
          </a:p>
          <a:p>
            <a:pPr marL="363538" lvl="0" indent="-276225" algn="just">
              <a:lnSpc>
                <a:spcPct val="114000"/>
              </a:lnSpc>
              <a:buFont typeface="Wingdings" panose="05000000000000000000" pitchFamily="2" charset="2"/>
              <a:buChar char="§"/>
            </a:pPr>
            <a:r>
              <a:rPr lang="en-US" sz="1800" dirty="0">
                <a:latin typeface="Times New Roman" panose="02020603050405020304" pitchFamily="18" charset="0"/>
                <a:cs typeface="Times New Roman" panose="02020603050405020304" pitchFamily="18" charset="0"/>
              </a:rPr>
              <a:t>Survey is not defined in the Income Tax Act, 1961</a:t>
            </a:r>
            <a:endParaRPr lang="en-IN" sz="1800" dirty="0">
              <a:latin typeface="Times New Roman" panose="02020603050405020304" pitchFamily="18" charset="0"/>
              <a:cs typeface="Times New Roman" panose="02020603050405020304" pitchFamily="18" charset="0"/>
            </a:endParaRPr>
          </a:p>
          <a:p>
            <a:pPr marL="363538" lvl="0" indent="-276225" algn="just">
              <a:lnSpc>
                <a:spcPct val="114000"/>
              </a:lnSpc>
              <a:buFont typeface="Wingdings" panose="05000000000000000000" pitchFamily="2" charset="2"/>
              <a:buChar char="§"/>
            </a:pPr>
            <a:r>
              <a:rPr lang="en-IN" sz="1800" dirty="0">
                <a:latin typeface="Times New Roman" panose="02020603050405020304" pitchFamily="18" charset="0"/>
                <a:cs typeface="Times New Roman" panose="02020603050405020304" pitchFamily="18" charset="0"/>
              </a:rPr>
              <a:t>A general consideration of something appraisal,  a general view, a close examination or inspection to examination or inspection to ascertain condition, quantity or quality </a:t>
            </a:r>
          </a:p>
          <a:p>
            <a:pPr marL="363538" lvl="0" indent="-276225" algn="just">
              <a:lnSpc>
                <a:spcPct val="114000"/>
              </a:lnSpc>
              <a:buNone/>
            </a:pPr>
            <a:r>
              <a:rPr lang="en-IN" sz="1800" dirty="0">
                <a:solidFill>
                  <a:srgbClr val="FF0000"/>
                </a:solidFill>
                <a:latin typeface="Times New Roman" panose="02020603050405020304" pitchFamily="18" charset="0"/>
                <a:cs typeface="Times New Roman" panose="02020603050405020304" pitchFamily="18" charset="0"/>
              </a:rPr>
              <a:t> </a:t>
            </a:r>
            <a:r>
              <a:rPr lang="en-IN" sz="1800" i="1" dirty="0">
                <a:latin typeface="Times New Roman" panose="02020603050405020304" pitchFamily="18" charset="0"/>
                <a:cs typeface="Times New Roman" panose="02020603050405020304" pitchFamily="18" charset="0"/>
              </a:rPr>
              <a:t>Advanced Law Lexicon, The Encyclopaedic Law Dictionary 4</a:t>
            </a:r>
            <a:r>
              <a:rPr lang="en-IN" sz="1800" i="1" baseline="30000" dirty="0">
                <a:latin typeface="Times New Roman" panose="02020603050405020304" pitchFamily="18" charset="0"/>
                <a:cs typeface="Times New Roman" panose="02020603050405020304" pitchFamily="18" charset="0"/>
              </a:rPr>
              <a:t>th</a:t>
            </a:r>
            <a:r>
              <a:rPr lang="en-IN" sz="1800" i="1" dirty="0">
                <a:latin typeface="Times New Roman" panose="02020603050405020304" pitchFamily="18" charset="0"/>
                <a:cs typeface="Times New Roman" panose="02020603050405020304" pitchFamily="18" charset="0"/>
              </a:rPr>
              <a:t> Edition Volume- 4 (Page no: 4719)</a:t>
            </a:r>
          </a:p>
          <a:p>
            <a:pPr marL="276225" lvl="0" indent="-276225" algn="just">
              <a:lnSpc>
                <a:spcPct val="114000"/>
              </a:lnSpc>
              <a:buNone/>
            </a:pPr>
            <a:r>
              <a:rPr lang="en-IN" sz="1800" b="1" dirty="0">
                <a:latin typeface="Times New Roman" panose="02020603050405020304" pitchFamily="18" charset="0"/>
                <a:cs typeface="Times New Roman" panose="02020603050405020304" pitchFamily="18" charset="0"/>
              </a:rPr>
              <a:t>Who can conduct Survey? - Authorised Officers (Explanation to Section 133A)</a:t>
            </a:r>
          </a:p>
          <a:p>
            <a:pPr marL="363538" lvl="0" indent="-276225" algn="just">
              <a:lnSpc>
                <a:spcPct val="114000"/>
              </a:lnSpc>
              <a:buFont typeface="Wingdings" panose="05000000000000000000" pitchFamily="2" charset="2"/>
              <a:buChar char="§"/>
            </a:pPr>
            <a:r>
              <a:rPr lang="en-US" sz="1800" dirty="0">
                <a:latin typeface="Times New Roman" panose="02020603050405020304" pitchFamily="18" charset="0"/>
                <a:cs typeface="Times New Roman" panose="02020603050405020304" pitchFamily="18" charset="0"/>
              </a:rPr>
              <a:t>a Principal Commissioner or Commissioner, a Principal Director or Director, a Joint Commissioner or Joint Director, an Assistant Director or a Deputy Director or an Assessing Officer, or a Tax Recovery Officer </a:t>
            </a:r>
            <a:r>
              <a:rPr lang="en-US" sz="1800" b="1" u="sng" dirty="0">
                <a:latin typeface="Times New Roman" panose="02020603050405020304" pitchFamily="18" charset="0"/>
                <a:cs typeface="Times New Roman" panose="02020603050405020304" pitchFamily="18" charset="0"/>
              </a:rPr>
              <a:t>and includes</a:t>
            </a:r>
            <a:endParaRPr lang="en-IN" sz="1800" b="1" u="sng" dirty="0">
              <a:latin typeface="Times New Roman" panose="02020603050405020304" pitchFamily="18" charset="0"/>
              <a:cs typeface="Times New Roman" panose="02020603050405020304" pitchFamily="18" charset="0"/>
            </a:endParaRPr>
          </a:p>
          <a:p>
            <a:pPr marL="363538" lvl="0" indent="-276225" algn="just">
              <a:lnSpc>
                <a:spcPct val="114000"/>
              </a:lnSpc>
              <a:buFont typeface="Wingdings" panose="05000000000000000000" pitchFamily="2" charset="2"/>
              <a:buChar char="§"/>
            </a:pPr>
            <a:r>
              <a:rPr lang="en-IN" sz="1800" dirty="0">
                <a:latin typeface="Times New Roman" panose="02020603050405020304" pitchFamily="18" charset="0"/>
                <a:cs typeface="Times New Roman" panose="02020603050405020304" pitchFamily="18" charset="0"/>
              </a:rPr>
              <a:t>an Inspector of Income-tax for certain purposes</a:t>
            </a:r>
          </a:p>
          <a:p>
            <a:pPr marL="87313" lvl="0" indent="0" algn="just">
              <a:lnSpc>
                <a:spcPct val="114000"/>
              </a:lnSpc>
              <a:buNone/>
            </a:pPr>
            <a:r>
              <a:rPr lang="en-IN" sz="1800" dirty="0">
                <a:latin typeface="Times New Roman" panose="02020603050405020304" pitchFamily="18" charset="0"/>
                <a:cs typeface="Times New Roman" panose="02020603050405020304" pitchFamily="18" charset="0"/>
              </a:rPr>
              <a:t>Approval of </a:t>
            </a:r>
            <a:r>
              <a:rPr lang="en-US" sz="1800" dirty="0">
                <a:latin typeface="Times New Roman" panose="02020603050405020304" pitchFamily="18" charset="0"/>
                <a:cs typeface="Times New Roman" panose="02020603050405020304" pitchFamily="18" charset="0"/>
              </a:rPr>
              <a:t>the Principal Director General or the Director General or the Principal Chief Commissioner or the Chief Commissioner has to be obtained.</a:t>
            </a:r>
            <a:endParaRPr lang="en-IN" sz="1800" dirty="0">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EBCFAFBF-2DBA-517B-1D12-D325B3B80753}"/>
              </a:ext>
            </a:extLst>
          </p:cNvPr>
          <p:cNvSpPr>
            <a:spLocks noGrp="1"/>
          </p:cNvSpPr>
          <p:nvPr>
            <p:ph type="title" idx="4294967295"/>
          </p:nvPr>
        </p:nvSpPr>
        <p:spPr>
          <a:xfrm>
            <a:off x="414338" y="136526"/>
            <a:ext cx="10939462" cy="306705"/>
          </a:xfrm>
        </p:spPr>
        <p:txBody>
          <a:bodyPr>
            <a:noAutofit/>
          </a:bodyPr>
          <a:lstStyle/>
          <a:p>
            <a:r>
              <a:rPr lang="en-US" sz="2200" b="1" dirty="0">
                <a:solidFill>
                  <a:schemeClr val="accent2">
                    <a:lumMod val="75000"/>
                  </a:schemeClr>
                </a:solidFill>
                <a:latin typeface="Cambria" panose="02040503050406030204" pitchFamily="18" charset="0"/>
              </a:rPr>
              <a:t>Provisions of Survey under Income Tax Act, 1961 - Introduction</a:t>
            </a:r>
          </a:p>
        </p:txBody>
      </p:sp>
      <p:cxnSp>
        <p:nvCxnSpPr>
          <p:cNvPr id="7" name="Straight Connector 6">
            <a:extLst>
              <a:ext uri="{FF2B5EF4-FFF2-40B4-BE49-F238E27FC236}">
                <a16:creationId xmlns:a16="http://schemas.microsoft.com/office/drawing/2014/main" id="{ED8EF694-918A-AF97-AD21-4AE6D7D19691}"/>
              </a:ext>
            </a:extLst>
          </p:cNvPr>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a:extLst>
              <a:ext uri="{FF2B5EF4-FFF2-40B4-BE49-F238E27FC236}">
                <a16:creationId xmlns:a16="http://schemas.microsoft.com/office/drawing/2014/main" id="{E92E1495-4608-28FB-3CD4-61306CF40F7D}"/>
              </a:ext>
            </a:extLst>
          </p:cNvPr>
          <p:cNvSpPr>
            <a:spLocks noGrp="1"/>
          </p:cNvSpPr>
          <p:nvPr>
            <p:ph type="sldNum" sz="quarter" idx="12"/>
          </p:nvPr>
        </p:nvSpPr>
        <p:spPr/>
        <p:txBody>
          <a:bodyPr/>
          <a:lstStyle/>
          <a:p>
            <a:fld id="{A9785A1B-5FCF-40BD-AE5D-3629E90849BE}" type="slidenum">
              <a:rPr lang="en-IN" smtClean="0"/>
              <a:pPr/>
              <a:t>3</a:t>
            </a:fld>
            <a:endParaRPr lang="en-IN" dirty="0"/>
          </a:p>
        </p:txBody>
      </p:sp>
    </p:spTree>
    <p:extLst>
      <p:ext uri="{BB962C8B-B14F-4D97-AF65-F5344CB8AC3E}">
        <p14:creationId xmlns:p14="http://schemas.microsoft.com/office/powerpoint/2010/main" val="21042180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35769" y="627548"/>
            <a:ext cx="11320462" cy="5602903"/>
          </a:xfrm>
        </p:spPr>
        <p:txBody>
          <a:bodyPr>
            <a:noAutofit/>
          </a:bodyPr>
          <a:lstStyle/>
          <a:p>
            <a:pPr marL="0" indent="0" algn="just">
              <a:lnSpc>
                <a:spcPct val="125000"/>
              </a:lnSpc>
              <a:buNone/>
            </a:pPr>
            <a:r>
              <a:rPr lang="en-IN" sz="2000" b="1" dirty="0">
                <a:latin typeface="Times New Roman" panose="02020603050405020304" pitchFamily="18" charset="0"/>
                <a:cs typeface="Times New Roman" panose="02020603050405020304" pitchFamily="18" charset="0"/>
              </a:rPr>
              <a:t>Purpose of discontinuation of old 1995 block assessment scheme – Memorandum to Finance Bill, 2003 - Reported in 260 ITR(St.) 36</a:t>
            </a:r>
            <a:endParaRPr lang="en-IN" sz="2000" i="1" dirty="0">
              <a:latin typeface="Times New Roman" panose="02020603050405020304" pitchFamily="18" charset="0"/>
              <a:cs typeface="Times New Roman" panose="02020603050405020304" pitchFamily="18" charset="0"/>
            </a:endParaRPr>
          </a:p>
          <a:p>
            <a:pPr marL="0" indent="0" algn="just">
              <a:lnSpc>
                <a:spcPct val="125000"/>
              </a:lnSpc>
              <a:buNone/>
            </a:pPr>
            <a:r>
              <a:rPr lang="en-IN" sz="2000" i="1" dirty="0">
                <a:latin typeface="Times New Roman" panose="02020603050405020304" pitchFamily="18" charset="0"/>
                <a:cs typeface="Times New Roman" panose="02020603050405020304" pitchFamily="18" charset="0"/>
              </a:rPr>
              <a:t>The main objectives for the introduction of the Chapter XIV-B were avoidance of disputes, early finalisation of search assessments and reduction in multiplicity of proceedings</a:t>
            </a:r>
            <a:r>
              <a:rPr lang="en-IN" sz="2000" b="1" i="1" dirty="0">
                <a:latin typeface="Times New Roman" panose="02020603050405020304" pitchFamily="18" charset="0"/>
                <a:cs typeface="Times New Roman" panose="02020603050405020304" pitchFamily="18" charset="0"/>
              </a:rPr>
              <a:t>.</a:t>
            </a:r>
            <a:r>
              <a:rPr lang="en-IN" sz="2000" i="1" dirty="0">
                <a:latin typeface="Times New Roman" panose="02020603050405020304" pitchFamily="18" charset="0"/>
                <a:cs typeface="Times New Roman" panose="02020603050405020304" pitchFamily="18" charset="0"/>
              </a:rPr>
              <a:t> The idea was to have a cost-effective, efficient and meaningful search assessment procedure. </a:t>
            </a:r>
            <a:endParaRPr lang="en-US" sz="2000" dirty="0">
              <a:latin typeface="Times New Roman" panose="02020603050405020304" pitchFamily="18" charset="0"/>
              <a:cs typeface="Times New Roman" panose="02020603050405020304" pitchFamily="18" charset="0"/>
            </a:endParaRPr>
          </a:p>
          <a:p>
            <a:pPr marL="0" indent="0" algn="just">
              <a:lnSpc>
                <a:spcPct val="125000"/>
              </a:lnSpc>
              <a:buNone/>
            </a:pPr>
            <a:r>
              <a:rPr lang="en-IN" sz="2000" i="1" dirty="0">
                <a:latin typeface="Times New Roman" panose="02020603050405020304" pitchFamily="18" charset="0"/>
                <a:cs typeface="Times New Roman" panose="02020603050405020304" pitchFamily="18" charset="0"/>
              </a:rPr>
              <a:t>However, the experience on implementation of the special procedure for search assessments (block assessment) contained in Chapter XIV-B, has shown that the new scheme has failed in its objective of early resolution of search assessments. </a:t>
            </a:r>
            <a:r>
              <a:rPr lang="en-IN" sz="2000" b="1" i="1" u="sng" dirty="0">
                <a:latin typeface="Times New Roman" panose="02020603050405020304" pitchFamily="18" charset="0"/>
                <a:cs typeface="Times New Roman" panose="02020603050405020304" pitchFamily="18" charset="0"/>
              </a:rPr>
              <a:t>The new procedure postulates two parallel streams of assessment, i.e., one of regular assessment and the other for block assessment during the same period, i.e., during the block period.</a:t>
            </a:r>
            <a:r>
              <a:rPr lang="en-IN" sz="2000" i="1" dirty="0">
                <a:latin typeface="Times New Roman" panose="02020603050405020304" pitchFamily="18" charset="0"/>
                <a:cs typeface="Times New Roman" panose="02020603050405020304" pitchFamily="18" charset="0"/>
              </a:rPr>
              <a:t> Controversies have sprung up questioning the treatment of a particular income as 'undisclosed' and whether it is relatable to the material found during the course of search etc. Even where the facts are clear, litigation on procedural matters continue to persist. </a:t>
            </a:r>
            <a:r>
              <a:rPr lang="en-IN" sz="2000" b="1" i="1" u="sng" dirty="0">
                <a:latin typeface="Times New Roman" panose="02020603050405020304" pitchFamily="18" charset="0"/>
                <a:cs typeface="Times New Roman" panose="02020603050405020304" pitchFamily="18" charset="0"/>
              </a:rPr>
              <a:t>The new procedure has thus spawned a fresh stream of litigation </a:t>
            </a:r>
            <a:r>
              <a:rPr lang="en-IN" sz="2000" dirty="0">
                <a:latin typeface="Times New Roman" panose="02020603050405020304" pitchFamily="18" charset="0"/>
                <a:cs typeface="Times New Roman" panose="02020603050405020304" pitchFamily="18" charset="0"/>
              </a:rPr>
              <a:t>[Emphasis Supplied].</a:t>
            </a:r>
            <a:endParaRPr lang="en-US" sz="2000" dirty="0">
              <a:latin typeface="Times New Roman" panose="02020603050405020304" pitchFamily="18" charset="0"/>
              <a:cs typeface="Times New Roman" panose="02020603050405020304" pitchFamily="18" charset="0"/>
            </a:endParaRPr>
          </a:p>
          <a:p>
            <a:pPr lvl="0" algn="just">
              <a:lnSpc>
                <a:spcPct val="125000"/>
              </a:lnSpc>
              <a:buFont typeface="Wingdings" panose="05000000000000000000" pitchFamily="2" charset="2"/>
              <a:buChar char="§"/>
            </a:pPr>
            <a:endParaRPr lang="en-US" sz="20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511969" y="136525"/>
            <a:ext cx="9634538" cy="330760"/>
          </a:xfrm>
        </p:spPr>
        <p:txBody>
          <a:bodyPr>
            <a:noAutofit/>
          </a:bodyPr>
          <a:lstStyle/>
          <a:p>
            <a:r>
              <a:rPr lang="en-IN" sz="2800" b="1" dirty="0">
                <a:solidFill>
                  <a:schemeClr val="accent2">
                    <a:lumMod val="75000"/>
                  </a:schemeClr>
                </a:solidFill>
                <a:latin typeface="Cambria" panose="02040503050406030204" pitchFamily="18" charset="0"/>
              </a:rPr>
              <a:t>Objective </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30</a:t>
            </a:fld>
            <a:endParaRPr lang="en-IN" dirty="0"/>
          </a:p>
        </p:txBody>
      </p:sp>
    </p:spTree>
    <p:extLst>
      <p:ext uri="{BB962C8B-B14F-4D97-AF65-F5344CB8AC3E}">
        <p14:creationId xmlns:p14="http://schemas.microsoft.com/office/powerpoint/2010/main" val="32910403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533399" y="599613"/>
            <a:ext cx="11268075" cy="5601632"/>
          </a:xfrm>
        </p:spPr>
        <p:txBody>
          <a:bodyPr>
            <a:noAutofit/>
          </a:bodyPr>
          <a:lstStyle/>
          <a:p>
            <a:pPr marL="0" indent="0" algn="just">
              <a:lnSpc>
                <a:spcPct val="150000"/>
              </a:lnSpc>
              <a:buNone/>
            </a:pPr>
            <a:r>
              <a:rPr lang="en-IN" sz="2100" b="1" dirty="0">
                <a:latin typeface="Times New Roman" panose="02020603050405020304" pitchFamily="18" charset="0"/>
                <a:cs typeface="Times New Roman" panose="02020603050405020304" pitchFamily="18" charset="0"/>
              </a:rPr>
              <a:t>Introduction of New Block Assessment Scheme - Memorandum to Finance (No. 2) Bill, 2024 – Reported in 461 ITR(St.) 17</a:t>
            </a:r>
            <a:endParaRPr lang="en-US" sz="2100" dirty="0">
              <a:latin typeface="Times New Roman" panose="02020603050405020304" pitchFamily="18" charset="0"/>
              <a:cs typeface="Times New Roman" panose="02020603050405020304" pitchFamily="18" charset="0"/>
            </a:endParaRPr>
          </a:p>
          <a:p>
            <a:pPr marL="0" indent="0" algn="just">
              <a:lnSpc>
                <a:spcPct val="150000"/>
              </a:lnSpc>
              <a:buNone/>
            </a:pPr>
            <a:r>
              <a:rPr lang="en-IN" sz="2100" i="1" dirty="0">
                <a:latin typeface="Times New Roman" panose="02020603050405020304" pitchFamily="18" charset="0"/>
                <a:cs typeface="Times New Roman" panose="02020603050405020304" pitchFamily="18" charset="0"/>
              </a:rPr>
              <a:t>In order to make the procedure of assessment of search cases </a:t>
            </a:r>
            <a:r>
              <a:rPr lang="en-IN" sz="2100" b="1" i="1" dirty="0">
                <a:latin typeface="Times New Roman" panose="02020603050405020304" pitchFamily="18" charset="0"/>
                <a:cs typeface="Times New Roman" panose="02020603050405020304" pitchFamily="18" charset="0"/>
              </a:rPr>
              <a:t>cost effective, efficient and meaningful</a:t>
            </a:r>
            <a:r>
              <a:rPr lang="en-IN" sz="2100" i="1" dirty="0">
                <a:latin typeface="Times New Roman" panose="02020603050405020304" pitchFamily="18" charset="0"/>
                <a:cs typeface="Times New Roman" panose="02020603050405020304" pitchFamily="18" charset="0"/>
              </a:rPr>
              <a:t>, it is proposed to introduce the scheme of block assessment for the cases in which search under section 132 or requisition under section 132A has been initiated or made. The main objectives for the introduction of this scheme are </a:t>
            </a:r>
            <a:r>
              <a:rPr lang="en-IN" sz="2100" b="1" i="1" dirty="0">
                <a:latin typeface="Times New Roman" panose="02020603050405020304" pitchFamily="18" charset="0"/>
                <a:cs typeface="Times New Roman" panose="02020603050405020304" pitchFamily="18" charset="0"/>
              </a:rPr>
              <a:t>early finalization of search assessments, coordinated investigation during search assessments and reduction in multiplicity of proceedings.</a:t>
            </a:r>
            <a:r>
              <a:rPr lang="en-IN" sz="2100" i="1" dirty="0">
                <a:latin typeface="Times New Roman" panose="02020603050405020304" pitchFamily="18" charset="0"/>
                <a:cs typeface="Times New Roman" panose="02020603050405020304" pitchFamily="18" charset="0"/>
              </a:rPr>
              <a:t> </a:t>
            </a:r>
            <a:r>
              <a:rPr lang="en-IN" sz="2100" dirty="0">
                <a:latin typeface="Times New Roman" panose="02020603050405020304" pitchFamily="18" charset="0"/>
                <a:cs typeface="Times New Roman" panose="02020603050405020304" pitchFamily="18" charset="0"/>
              </a:rPr>
              <a:t>[Emphasis Supplied]</a:t>
            </a:r>
            <a:endParaRPr lang="en-US" sz="2100" i="1" dirty="0">
              <a:latin typeface="Times New Roman" panose="02020603050405020304" pitchFamily="18" charset="0"/>
              <a:cs typeface="Times New Roman" panose="02020603050405020304" pitchFamily="18" charset="0"/>
            </a:endParaRPr>
          </a:p>
          <a:p>
            <a:pPr marL="0" indent="0" algn="just">
              <a:lnSpc>
                <a:spcPct val="150000"/>
              </a:lnSpc>
              <a:buNone/>
            </a:pPr>
            <a:endParaRPr lang="en-US" sz="2100" dirty="0">
              <a:latin typeface="Times New Roman" panose="02020603050405020304" pitchFamily="18" charset="0"/>
              <a:cs typeface="Times New Roman" panose="02020603050405020304" pitchFamily="18" charset="0"/>
            </a:endParaRPr>
          </a:p>
          <a:p>
            <a:pPr lvl="0" algn="just">
              <a:lnSpc>
                <a:spcPct val="150000"/>
              </a:lnSpc>
              <a:buFont typeface="Wingdings" panose="05000000000000000000" pitchFamily="2" charset="2"/>
              <a:buChar char="§"/>
            </a:pPr>
            <a:endParaRPr lang="en-IN" sz="21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533399" y="136526"/>
            <a:ext cx="9598820" cy="347102"/>
          </a:xfrm>
        </p:spPr>
        <p:txBody>
          <a:bodyPr>
            <a:noAutofit/>
          </a:bodyPr>
          <a:lstStyle/>
          <a:p>
            <a:pPr lvl="0"/>
            <a:r>
              <a:rPr lang="en-IN" sz="2800" b="1" dirty="0">
                <a:solidFill>
                  <a:schemeClr val="accent2">
                    <a:lumMod val="75000"/>
                  </a:schemeClr>
                </a:solidFill>
                <a:latin typeface="Cambria" panose="02040503050406030204" pitchFamily="18" charset="0"/>
              </a:rPr>
              <a:t>Objective </a:t>
            </a:r>
            <a:endParaRPr lang="en-US" sz="2800" dirty="0">
              <a:solidFill>
                <a:schemeClr val="accent2">
                  <a:lumMod val="75000"/>
                </a:schemeClr>
              </a:solidFill>
              <a:latin typeface="Cambria" panose="02040503050406030204" pitchFamily="18" charset="0"/>
            </a:endParaRPr>
          </a:p>
        </p:txBody>
      </p:sp>
      <p:cxnSp>
        <p:nvCxnSpPr>
          <p:cNvPr id="7" name="Straight Connector 6"/>
          <p:cNvCxnSpPr/>
          <p:nvPr/>
        </p:nvCxnSpPr>
        <p:spPr>
          <a:xfrm flipV="1">
            <a:off x="533400" y="483627"/>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31</a:t>
            </a:fld>
            <a:endParaRPr lang="en-IN" dirty="0"/>
          </a:p>
        </p:txBody>
      </p:sp>
    </p:spTree>
    <p:extLst>
      <p:ext uri="{BB962C8B-B14F-4D97-AF65-F5344CB8AC3E}">
        <p14:creationId xmlns:p14="http://schemas.microsoft.com/office/powerpoint/2010/main" val="38470996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370938" y="685799"/>
            <a:ext cx="11660981" cy="5581656"/>
          </a:xfrm>
        </p:spPr>
        <p:txBody>
          <a:bodyPr>
            <a:noAutofit/>
          </a:bodyPr>
          <a:lstStyle/>
          <a:p>
            <a:pPr marL="0" indent="0" algn="just">
              <a:lnSpc>
                <a:spcPct val="150000"/>
              </a:lnSpc>
              <a:spcBef>
                <a:spcPts val="0"/>
              </a:spcBef>
              <a:buNone/>
            </a:pPr>
            <a:endParaRPr lang="en-IN" sz="1900" u="sng" dirty="0">
              <a:latin typeface="Book Antiqua" panose="02040602050305030304" pitchFamily="18" charset="0"/>
            </a:endParaRPr>
          </a:p>
        </p:txBody>
      </p:sp>
      <p:sp>
        <p:nvSpPr>
          <p:cNvPr id="2" name="Title 1"/>
          <p:cNvSpPr>
            <a:spLocks noGrp="1"/>
          </p:cNvSpPr>
          <p:nvPr>
            <p:ph type="title" idx="4294967295"/>
          </p:nvPr>
        </p:nvSpPr>
        <p:spPr>
          <a:xfrm>
            <a:off x="370912" y="389951"/>
            <a:ext cx="9848876" cy="450707"/>
          </a:xfrm>
        </p:spPr>
        <p:txBody>
          <a:bodyPr>
            <a:noAutofit/>
          </a:bodyPr>
          <a:lstStyle/>
          <a:p>
            <a:r>
              <a:rPr lang="en-IN" sz="2800" b="1" dirty="0">
                <a:solidFill>
                  <a:schemeClr val="accent2">
                    <a:lumMod val="75000"/>
                  </a:schemeClr>
                </a:solidFill>
                <a:latin typeface="Book Antiqua" panose="02040602050305030304" pitchFamily="18" charset="0"/>
              </a:rPr>
              <a:t>Summary of </a:t>
            </a:r>
            <a:r>
              <a:rPr lang="en-IN" sz="2800" b="1" dirty="0">
                <a:solidFill>
                  <a:schemeClr val="accent2">
                    <a:lumMod val="75000"/>
                  </a:schemeClr>
                </a:solidFill>
                <a:latin typeface="Cambria" panose="02040503050406030204" pitchFamily="18" charset="0"/>
              </a:rPr>
              <a:t>Key</a:t>
            </a:r>
            <a:r>
              <a:rPr lang="en-IN" sz="2800" b="1" dirty="0">
                <a:solidFill>
                  <a:schemeClr val="accent2">
                    <a:lumMod val="75000"/>
                  </a:schemeClr>
                </a:solidFill>
                <a:latin typeface="Book Antiqua" panose="02040602050305030304" pitchFamily="18" charset="0"/>
              </a:rPr>
              <a:t> Sections</a:t>
            </a:r>
            <a:br>
              <a:rPr lang="en-US" sz="2800" dirty="0">
                <a:latin typeface="Book Antiqua" panose="02040602050305030304" pitchFamily="18" charset="0"/>
              </a:rPr>
            </a:br>
            <a:endParaRPr lang="en-US" sz="2800" b="1" dirty="0">
              <a:solidFill>
                <a:srgbClr val="C00000"/>
              </a:solidFill>
              <a:latin typeface="Book Antiqua" panose="02040602050305030304" pitchFamily="18" charset="0"/>
            </a:endParaRPr>
          </a:p>
        </p:txBody>
      </p:sp>
      <p:cxnSp>
        <p:nvCxnSpPr>
          <p:cNvPr id="7" name="Straight Connector 6"/>
          <p:cNvCxnSpPr>
            <a:cxnSpLocks/>
          </p:cNvCxnSpPr>
          <p:nvPr/>
        </p:nvCxnSpPr>
        <p:spPr>
          <a:xfrm flipV="1">
            <a:off x="570963" y="553806"/>
            <a:ext cx="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a:xfrm>
            <a:off x="8669594" y="6348975"/>
            <a:ext cx="2743200" cy="365125"/>
          </a:xfrm>
        </p:spPr>
        <p:txBody>
          <a:bodyPr/>
          <a:lstStyle/>
          <a:p>
            <a:fld id="{A9785A1B-5FCF-40BD-AE5D-3629E90849BE}" type="slidenum">
              <a:rPr lang="en-IN" smtClean="0"/>
              <a:pPr/>
              <a:t>32</a:t>
            </a:fld>
            <a:endParaRPr lang="en-IN" dirty="0"/>
          </a:p>
        </p:txBody>
      </p:sp>
      <p:graphicFrame>
        <p:nvGraphicFramePr>
          <p:cNvPr id="12" name="Table 11">
            <a:extLst>
              <a:ext uri="{FF2B5EF4-FFF2-40B4-BE49-F238E27FC236}">
                <a16:creationId xmlns:a16="http://schemas.microsoft.com/office/drawing/2014/main" id="{92692442-3A59-48F2-BC8B-695603635728}"/>
              </a:ext>
            </a:extLst>
          </p:cNvPr>
          <p:cNvGraphicFramePr>
            <a:graphicFrameLocks noGrp="1"/>
          </p:cNvGraphicFramePr>
          <p:nvPr>
            <p:extLst>
              <p:ext uri="{D42A27DB-BD31-4B8C-83A1-F6EECF244321}">
                <p14:modId xmlns:p14="http://schemas.microsoft.com/office/powerpoint/2010/main" val="2758734689"/>
              </p:ext>
            </p:extLst>
          </p:nvPr>
        </p:nvGraphicFramePr>
        <p:xfrm>
          <a:off x="370912" y="717662"/>
          <a:ext cx="11041883" cy="4995580"/>
        </p:xfrm>
        <a:graphic>
          <a:graphicData uri="http://schemas.openxmlformats.org/drawingml/2006/table">
            <a:tbl>
              <a:tblPr firstRow="1" firstCol="1" bandRow="1">
                <a:tableStyleId>{5940675A-B579-460E-94D1-54222C63F5DA}</a:tableStyleId>
              </a:tblPr>
              <a:tblGrid>
                <a:gridCol w="2297269">
                  <a:extLst>
                    <a:ext uri="{9D8B030D-6E8A-4147-A177-3AD203B41FA5}">
                      <a16:colId xmlns:a16="http://schemas.microsoft.com/office/drawing/2014/main" val="4033260616"/>
                    </a:ext>
                  </a:extLst>
                </a:gridCol>
                <a:gridCol w="2113698">
                  <a:extLst>
                    <a:ext uri="{9D8B030D-6E8A-4147-A177-3AD203B41FA5}">
                      <a16:colId xmlns:a16="http://schemas.microsoft.com/office/drawing/2014/main" val="20001"/>
                    </a:ext>
                  </a:extLst>
                </a:gridCol>
                <a:gridCol w="6630916">
                  <a:extLst>
                    <a:ext uri="{9D8B030D-6E8A-4147-A177-3AD203B41FA5}">
                      <a16:colId xmlns:a16="http://schemas.microsoft.com/office/drawing/2014/main" val="1339378591"/>
                    </a:ext>
                  </a:extLst>
                </a:gridCol>
              </a:tblGrid>
              <a:tr h="664731">
                <a:tc>
                  <a:txBody>
                    <a:bodyPr/>
                    <a:lstStyle/>
                    <a:p>
                      <a:pPr marL="84138" indent="-84138" algn="just">
                        <a:lnSpc>
                          <a:spcPct val="150000"/>
                        </a:lnSpc>
                        <a:spcAft>
                          <a:spcPts val="0"/>
                        </a:spcAft>
                      </a:pPr>
                      <a:r>
                        <a:rPr lang="en-IN" sz="1900" b="1" dirty="0">
                          <a:effectLst/>
                          <a:latin typeface="Times New Roman" panose="02020603050405020304" pitchFamily="18" charset="0"/>
                          <a:ea typeface="Calibri" panose="020F0502020204030204" pitchFamily="34" charset="0"/>
                          <a:cs typeface="Times New Roman" panose="02020603050405020304" pitchFamily="18" charset="0"/>
                        </a:rPr>
                        <a:t>Sections as per ITA, 1961</a:t>
                      </a:r>
                      <a:endParaRPr lang="en-IN"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pPr marL="174625" indent="0" algn="just">
                        <a:lnSpc>
                          <a:spcPct val="150000"/>
                        </a:lnSpc>
                        <a:spcAft>
                          <a:spcPts val="0"/>
                        </a:spcAft>
                      </a:pPr>
                      <a:r>
                        <a:rPr lang="en-IN" sz="1900" b="1" dirty="0">
                          <a:effectLst/>
                          <a:latin typeface="Times New Roman" panose="02020603050405020304" pitchFamily="18" charset="0"/>
                          <a:ea typeface="Calibri" panose="020F0502020204030204" pitchFamily="34" charset="0"/>
                          <a:cs typeface="Times New Roman" panose="02020603050405020304" pitchFamily="18" charset="0"/>
                        </a:rPr>
                        <a:t>Sections as per IT Act, 2025</a:t>
                      </a:r>
                      <a:endParaRPr lang="en-IN"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pPr marL="457200" algn="just">
                        <a:lnSpc>
                          <a:spcPct val="100000"/>
                        </a:lnSpc>
                        <a:spcAft>
                          <a:spcPts val="0"/>
                        </a:spcAft>
                      </a:pPr>
                      <a:r>
                        <a:rPr lang="en-IN" sz="1900" b="1" dirty="0">
                          <a:solidFill>
                            <a:schemeClr val="tx1">
                              <a:lumMod val="95000"/>
                              <a:lumOff val="5000"/>
                            </a:schemeClr>
                          </a:solidFill>
                          <a:effectLst/>
                          <a:latin typeface="Times New Roman" panose="02020603050405020304" pitchFamily="18" charset="0"/>
                          <a:cs typeface="Times New Roman" panose="02020603050405020304" pitchFamily="18" charset="0"/>
                        </a:rPr>
                        <a:t>Relevant Provisions</a:t>
                      </a:r>
                      <a:endParaRPr lang="en-US" sz="1900" b="1" dirty="0">
                        <a:solidFill>
                          <a:schemeClr val="tx1">
                            <a:lumMod val="95000"/>
                            <a:lumOff val="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446749829"/>
                  </a:ext>
                </a:extLst>
              </a:tr>
              <a:tr h="355000">
                <a:tc>
                  <a:txBody>
                    <a:bodyPr/>
                    <a:lstStyle/>
                    <a:p>
                      <a:pPr marL="457200" lvl="0" algn="l">
                        <a:lnSpc>
                          <a:spcPct val="100000"/>
                        </a:lnSpc>
                        <a:spcAft>
                          <a:spcPts val="0"/>
                        </a:spcAft>
                      </a:pPr>
                      <a:r>
                        <a:rPr lang="en-IN" sz="1900" dirty="0">
                          <a:effectLst/>
                          <a:latin typeface="Times New Roman" panose="02020603050405020304" pitchFamily="18" charset="0"/>
                          <a:cs typeface="Times New Roman" panose="02020603050405020304" pitchFamily="18" charset="0"/>
                        </a:rPr>
                        <a:t>158B</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93663" indent="0" algn="ctr">
                        <a:lnSpc>
                          <a:spcPct val="150000"/>
                        </a:lnSpc>
                        <a:spcAft>
                          <a:spcPts val="0"/>
                        </a:spcAft>
                      </a:pPr>
                      <a:r>
                        <a:rPr lang="en-IN" sz="1900" dirty="0">
                          <a:effectLst/>
                          <a:latin typeface="Times New Roman" panose="02020603050405020304" pitchFamily="18" charset="0"/>
                          <a:ea typeface="Calibri" panose="020F0502020204030204" pitchFamily="34" charset="0"/>
                          <a:cs typeface="Times New Roman" panose="02020603050405020304" pitchFamily="18" charset="0"/>
                        </a:rPr>
                        <a:t>301</a:t>
                      </a:r>
                    </a:p>
                  </a:txBody>
                  <a:tcPr marL="68580" marR="68580" marT="0" marB="0"/>
                </a:tc>
                <a:tc>
                  <a:txBody>
                    <a:bodyPr/>
                    <a:lstStyle/>
                    <a:p>
                      <a:pPr marL="0" indent="0" algn="just">
                        <a:lnSpc>
                          <a:spcPct val="100000"/>
                        </a:lnSpc>
                        <a:spcAft>
                          <a:spcPts val="0"/>
                        </a:spcAft>
                      </a:pPr>
                      <a:r>
                        <a:rPr lang="en-IN" sz="1900" dirty="0">
                          <a:effectLst/>
                          <a:latin typeface="Times New Roman" panose="02020603050405020304" pitchFamily="18" charset="0"/>
                          <a:cs typeface="Times New Roman" panose="02020603050405020304" pitchFamily="18" charset="0"/>
                        </a:rPr>
                        <a:t>Definitions</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25734575"/>
                  </a:ext>
                </a:extLst>
              </a:tr>
              <a:tr h="338426">
                <a:tc>
                  <a:txBody>
                    <a:bodyPr/>
                    <a:lstStyle/>
                    <a:p>
                      <a:pPr lvl="1" algn="l">
                        <a:lnSpc>
                          <a:spcPct val="100000"/>
                        </a:lnSpc>
                        <a:spcAft>
                          <a:spcPts val="0"/>
                        </a:spcAft>
                      </a:pPr>
                      <a:r>
                        <a:rPr lang="en-IN" sz="1900" dirty="0">
                          <a:effectLst/>
                          <a:latin typeface="Times New Roman" panose="02020603050405020304" pitchFamily="18" charset="0"/>
                          <a:cs typeface="Times New Roman" panose="02020603050405020304" pitchFamily="18" charset="0"/>
                        </a:rPr>
                        <a:t>158BA</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spcAft>
                          <a:spcPts val="0"/>
                        </a:spcAft>
                      </a:pPr>
                      <a:r>
                        <a:rPr lang="en-IN" sz="1900" dirty="0">
                          <a:effectLst/>
                          <a:latin typeface="Times New Roman" panose="02020603050405020304" pitchFamily="18" charset="0"/>
                          <a:ea typeface="Calibri" panose="020F0502020204030204" pitchFamily="34" charset="0"/>
                          <a:cs typeface="Times New Roman" panose="02020603050405020304" pitchFamily="18" charset="0"/>
                        </a:rPr>
                        <a:t>292</a:t>
                      </a:r>
                    </a:p>
                  </a:txBody>
                  <a:tcPr marL="68580" marR="68580" marT="0" marB="0" anchor="b"/>
                </a:tc>
                <a:tc>
                  <a:txBody>
                    <a:bodyPr/>
                    <a:lstStyle/>
                    <a:p>
                      <a:pPr algn="just">
                        <a:lnSpc>
                          <a:spcPct val="100000"/>
                        </a:lnSpc>
                        <a:spcAft>
                          <a:spcPts val="0"/>
                        </a:spcAft>
                      </a:pPr>
                      <a:r>
                        <a:rPr lang="en-IN" sz="1900" dirty="0">
                          <a:effectLst/>
                          <a:latin typeface="Times New Roman" panose="02020603050405020304" pitchFamily="18" charset="0"/>
                          <a:cs typeface="Times New Roman" panose="02020603050405020304" pitchFamily="18" charset="0"/>
                        </a:rPr>
                        <a:t>Assessment of total undisclosed income as a result of search.</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605718123"/>
                  </a:ext>
                </a:extLst>
              </a:tr>
              <a:tr h="321852">
                <a:tc>
                  <a:txBody>
                    <a:bodyPr/>
                    <a:lstStyle/>
                    <a:p>
                      <a:pPr lvl="1" algn="l">
                        <a:lnSpc>
                          <a:spcPct val="100000"/>
                        </a:lnSpc>
                        <a:spcAft>
                          <a:spcPts val="0"/>
                        </a:spcAft>
                      </a:pPr>
                      <a:r>
                        <a:rPr lang="en-IN" sz="1900" dirty="0">
                          <a:effectLst/>
                          <a:latin typeface="Times New Roman" panose="02020603050405020304" pitchFamily="18" charset="0"/>
                          <a:cs typeface="Times New Roman" panose="02020603050405020304" pitchFamily="18" charset="0"/>
                        </a:rPr>
                        <a:t>158BB</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spcAft>
                          <a:spcPts val="0"/>
                        </a:spcAft>
                      </a:pPr>
                      <a:r>
                        <a:rPr lang="en-IN" sz="1900" dirty="0">
                          <a:effectLst/>
                          <a:latin typeface="Times New Roman" panose="02020603050405020304" pitchFamily="18" charset="0"/>
                          <a:ea typeface="Calibri" panose="020F0502020204030204" pitchFamily="34" charset="0"/>
                          <a:cs typeface="Times New Roman" panose="02020603050405020304" pitchFamily="18" charset="0"/>
                        </a:rPr>
                        <a:t>293</a:t>
                      </a:r>
                    </a:p>
                  </a:txBody>
                  <a:tcPr marL="68580" marR="68580" marT="0" marB="0" anchor="b"/>
                </a:tc>
                <a:tc>
                  <a:txBody>
                    <a:bodyPr/>
                    <a:lstStyle/>
                    <a:p>
                      <a:pPr algn="just">
                        <a:lnSpc>
                          <a:spcPct val="100000"/>
                        </a:lnSpc>
                        <a:spcAft>
                          <a:spcPts val="0"/>
                        </a:spcAft>
                      </a:pPr>
                      <a:r>
                        <a:rPr lang="en-IN" sz="1900" dirty="0">
                          <a:effectLst/>
                          <a:latin typeface="Times New Roman" panose="02020603050405020304" pitchFamily="18" charset="0"/>
                          <a:cs typeface="Times New Roman" panose="02020603050405020304" pitchFamily="18" charset="0"/>
                        </a:rPr>
                        <a:t>Computation of total undisclosed income of block period.</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570761623"/>
                  </a:ext>
                </a:extLst>
              </a:tr>
              <a:tr h="305278">
                <a:tc>
                  <a:txBody>
                    <a:bodyPr/>
                    <a:lstStyle/>
                    <a:p>
                      <a:pPr lvl="1" algn="l">
                        <a:lnSpc>
                          <a:spcPct val="100000"/>
                        </a:lnSpc>
                        <a:spcAft>
                          <a:spcPts val="0"/>
                        </a:spcAft>
                      </a:pPr>
                      <a:r>
                        <a:rPr lang="en-IN" sz="1900" dirty="0">
                          <a:effectLst/>
                          <a:latin typeface="Times New Roman" panose="02020603050405020304" pitchFamily="18" charset="0"/>
                          <a:cs typeface="Times New Roman" panose="02020603050405020304" pitchFamily="18" charset="0"/>
                        </a:rPr>
                        <a:t>158BC</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spcAft>
                          <a:spcPts val="0"/>
                        </a:spcAft>
                      </a:pPr>
                      <a:r>
                        <a:rPr lang="en-IN" sz="1900">
                          <a:effectLst/>
                          <a:latin typeface="Times New Roman" panose="02020603050405020304" pitchFamily="18" charset="0"/>
                          <a:ea typeface="Calibri" panose="020F0502020204030204" pitchFamily="34" charset="0"/>
                          <a:cs typeface="Times New Roman" panose="02020603050405020304" pitchFamily="18" charset="0"/>
                        </a:rPr>
                        <a:t>294</a:t>
                      </a:r>
                    </a:p>
                  </a:txBody>
                  <a:tcPr marL="68580" marR="68580" marT="0" marB="0" anchor="b"/>
                </a:tc>
                <a:tc>
                  <a:txBody>
                    <a:bodyPr/>
                    <a:lstStyle/>
                    <a:p>
                      <a:pPr algn="just">
                        <a:lnSpc>
                          <a:spcPct val="100000"/>
                        </a:lnSpc>
                        <a:spcAft>
                          <a:spcPts val="0"/>
                        </a:spcAft>
                      </a:pPr>
                      <a:r>
                        <a:rPr lang="en-IN" sz="1900" dirty="0">
                          <a:effectLst/>
                          <a:latin typeface="Times New Roman" panose="02020603050405020304" pitchFamily="18" charset="0"/>
                          <a:cs typeface="Times New Roman" panose="02020603050405020304" pitchFamily="18" charset="0"/>
                        </a:rPr>
                        <a:t>Procedure for block assessment.</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244392302"/>
                  </a:ext>
                </a:extLst>
              </a:tr>
              <a:tr h="316839">
                <a:tc>
                  <a:txBody>
                    <a:bodyPr/>
                    <a:lstStyle/>
                    <a:p>
                      <a:pPr lvl="1" algn="l">
                        <a:lnSpc>
                          <a:spcPct val="100000"/>
                        </a:lnSpc>
                        <a:spcAft>
                          <a:spcPts val="0"/>
                        </a:spcAft>
                      </a:pPr>
                      <a:r>
                        <a:rPr lang="en-IN" sz="1900" dirty="0">
                          <a:effectLst/>
                          <a:latin typeface="Times New Roman" panose="02020603050405020304" pitchFamily="18" charset="0"/>
                          <a:cs typeface="Times New Roman" panose="02020603050405020304" pitchFamily="18" charset="0"/>
                        </a:rPr>
                        <a:t>158BD</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spcAft>
                          <a:spcPts val="0"/>
                        </a:spcAft>
                      </a:pPr>
                      <a:r>
                        <a:rPr lang="en-IN" sz="1900">
                          <a:effectLst/>
                          <a:latin typeface="Times New Roman" panose="02020603050405020304" pitchFamily="18" charset="0"/>
                          <a:ea typeface="Calibri" panose="020F0502020204030204" pitchFamily="34" charset="0"/>
                          <a:cs typeface="Times New Roman" panose="02020603050405020304" pitchFamily="18" charset="0"/>
                        </a:rPr>
                        <a:t>295</a:t>
                      </a:r>
                    </a:p>
                  </a:txBody>
                  <a:tcPr marL="68580" marR="68580" marT="0" marB="0" anchor="b"/>
                </a:tc>
                <a:tc>
                  <a:txBody>
                    <a:bodyPr/>
                    <a:lstStyle/>
                    <a:p>
                      <a:pPr algn="just">
                        <a:lnSpc>
                          <a:spcPct val="100000"/>
                        </a:lnSpc>
                        <a:spcAft>
                          <a:spcPts val="0"/>
                        </a:spcAft>
                      </a:pPr>
                      <a:r>
                        <a:rPr lang="en-IN" sz="1900" dirty="0">
                          <a:effectLst/>
                          <a:latin typeface="Times New Roman" panose="02020603050405020304" pitchFamily="18" charset="0"/>
                          <a:cs typeface="Times New Roman" panose="02020603050405020304" pitchFamily="18" charset="0"/>
                        </a:rPr>
                        <a:t>Undisclosed income of any other person.</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235449059"/>
                  </a:ext>
                </a:extLst>
              </a:tr>
              <a:tr h="328400">
                <a:tc>
                  <a:txBody>
                    <a:bodyPr/>
                    <a:lstStyle/>
                    <a:p>
                      <a:pPr lvl="1" algn="l">
                        <a:lnSpc>
                          <a:spcPct val="100000"/>
                        </a:lnSpc>
                        <a:spcAft>
                          <a:spcPts val="0"/>
                        </a:spcAft>
                      </a:pPr>
                      <a:r>
                        <a:rPr lang="en-IN" sz="1900" dirty="0">
                          <a:effectLst/>
                          <a:latin typeface="Times New Roman" panose="02020603050405020304" pitchFamily="18" charset="0"/>
                          <a:cs typeface="Times New Roman" panose="02020603050405020304" pitchFamily="18" charset="0"/>
                        </a:rPr>
                        <a:t>158BE</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spcAft>
                          <a:spcPts val="0"/>
                        </a:spcAft>
                      </a:pPr>
                      <a:r>
                        <a:rPr lang="en-IN" sz="1900" dirty="0">
                          <a:effectLst/>
                          <a:latin typeface="Times New Roman" panose="02020603050405020304" pitchFamily="18" charset="0"/>
                          <a:ea typeface="Calibri" panose="020F0502020204030204" pitchFamily="34" charset="0"/>
                          <a:cs typeface="Times New Roman" panose="02020603050405020304" pitchFamily="18" charset="0"/>
                        </a:rPr>
                        <a:t>296</a:t>
                      </a:r>
                    </a:p>
                  </a:txBody>
                  <a:tcPr marL="68580" marR="68580" marT="0" marB="0" anchor="b"/>
                </a:tc>
                <a:tc>
                  <a:txBody>
                    <a:bodyPr/>
                    <a:lstStyle/>
                    <a:p>
                      <a:pPr algn="just">
                        <a:lnSpc>
                          <a:spcPct val="100000"/>
                        </a:lnSpc>
                        <a:spcAft>
                          <a:spcPts val="0"/>
                        </a:spcAft>
                      </a:pPr>
                      <a:r>
                        <a:rPr lang="en-IN" sz="1900" dirty="0">
                          <a:effectLst/>
                          <a:latin typeface="Times New Roman" panose="02020603050405020304" pitchFamily="18" charset="0"/>
                          <a:cs typeface="Times New Roman" panose="02020603050405020304" pitchFamily="18" charset="0"/>
                        </a:rPr>
                        <a:t>Time-limit for completion of block assessment.</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728218866"/>
                  </a:ext>
                </a:extLst>
              </a:tr>
              <a:tr h="354029">
                <a:tc>
                  <a:txBody>
                    <a:bodyPr/>
                    <a:lstStyle/>
                    <a:p>
                      <a:pPr lvl="1" algn="l">
                        <a:lnSpc>
                          <a:spcPct val="100000"/>
                        </a:lnSpc>
                        <a:spcAft>
                          <a:spcPts val="0"/>
                        </a:spcAft>
                      </a:pPr>
                      <a:r>
                        <a:rPr lang="en-IN" sz="1900" dirty="0">
                          <a:effectLst/>
                          <a:latin typeface="Times New Roman" panose="02020603050405020304" pitchFamily="18" charset="0"/>
                          <a:cs typeface="Times New Roman" panose="02020603050405020304" pitchFamily="18" charset="0"/>
                        </a:rPr>
                        <a:t>158BF</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spcAft>
                          <a:spcPts val="0"/>
                        </a:spcAft>
                      </a:pPr>
                      <a:r>
                        <a:rPr lang="en-IN" sz="1900" dirty="0">
                          <a:effectLst/>
                          <a:latin typeface="Times New Roman" panose="02020603050405020304" pitchFamily="18" charset="0"/>
                          <a:ea typeface="Calibri" panose="020F0502020204030204" pitchFamily="34" charset="0"/>
                          <a:cs typeface="Times New Roman" panose="02020603050405020304" pitchFamily="18" charset="0"/>
                        </a:rPr>
                        <a:t>297</a:t>
                      </a:r>
                    </a:p>
                  </a:txBody>
                  <a:tcPr marL="68580" marR="68580" marT="0" marB="0" anchor="b"/>
                </a:tc>
                <a:tc>
                  <a:txBody>
                    <a:bodyPr/>
                    <a:lstStyle/>
                    <a:p>
                      <a:pPr algn="just">
                        <a:lnSpc>
                          <a:spcPct val="100000"/>
                        </a:lnSpc>
                        <a:spcAft>
                          <a:spcPts val="0"/>
                        </a:spcAft>
                      </a:pPr>
                      <a:r>
                        <a:rPr lang="en-IN" sz="1900" dirty="0">
                          <a:effectLst/>
                          <a:latin typeface="Times New Roman" panose="02020603050405020304" pitchFamily="18" charset="0"/>
                          <a:cs typeface="Times New Roman" panose="02020603050405020304" pitchFamily="18" charset="0"/>
                        </a:rPr>
                        <a:t>Certain interests and penalties not to be levied or imposed.</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756710300"/>
                  </a:ext>
                </a:extLst>
              </a:tr>
              <a:tr h="379658">
                <a:tc>
                  <a:txBody>
                    <a:bodyPr/>
                    <a:lstStyle/>
                    <a:p>
                      <a:pPr lvl="1" algn="l">
                        <a:lnSpc>
                          <a:spcPct val="100000"/>
                        </a:lnSpc>
                        <a:spcAft>
                          <a:spcPts val="0"/>
                        </a:spcAft>
                      </a:pPr>
                      <a:r>
                        <a:rPr lang="en-IN" sz="1900" dirty="0">
                          <a:effectLst/>
                          <a:latin typeface="Times New Roman" panose="02020603050405020304" pitchFamily="18" charset="0"/>
                          <a:cs typeface="Times New Roman" panose="02020603050405020304" pitchFamily="18" charset="0"/>
                        </a:rPr>
                        <a:t>158BFA</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spcAft>
                          <a:spcPts val="0"/>
                        </a:spcAft>
                      </a:pPr>
                      <a:r>
                        <a:rPr lang="en-IN" sz="1900" dirty="0">
                          <a:effectLst/>
                          <a:latin typeface="Times New Roman" panose="02020603050405020304" pitchFamily="18" charset="0"/>
                          <a:ea typeface="Calibri" panose="020F0502020204030204" pitchFamily="34" charset="0"/>
                          <a:cs typeface="Times New Roman" panose="02020603050405020304" pitchFamily="18" charset="0"/>
                        </a:rPr>
                        <a:t>298</a:t>
                      </a:r>
                    </a:p>
                  </a:txBody>
                  <a:tcPr marL="68580" marR="68580" marT="0" marB="0" anchor="b"/>
                </a:tc>
                <a:tc>
                  <a:txBody>
                    <a:bodyPr/>
                    <a:lstStyle/>
                    <a:p>
                      <a:pPr algn="just">
                        <a:lnSpc>
                          <a:spcPct val="100000"/>
                        </a:lnSpc>
                        <a:spcAft>
                          <a:spcPts val="0"/>
                        </a:spcAft>
                      </a:pPr>
                      <a:r>
                        <a:rPr lang="en-IN" sz="1900" dirty="0">
                          <a:effectLst/>
                          <a:latin typeface="Times New Roman" panose="02020603050405020304" pitchFamily="18" charset="0"/>
                          <a:cs typeface="Times New Roman" panose="02020603050405020304" pitchFamily="18" charset="0"/>
                        </a:rPr>
                        <a:t>Levy of interest and penalty in certain cases.</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416053476"/>
                  </a:ext>
                </a:extLst>
              </a:tr>
              <a:tr h="349017">
                <a:tc>
                  <a:txBody>
                    <a:bodyPr/>
                    <a:lstStyle/>
                    <a:p>
                      <a:pPr lvl="1" algn="l">
                        <a:lnSpc>
                          <a:spcPct val="100000"/>
                        </a:lnSpc>
                        <a:spcAft>
                          <a:spcPts val="0"/>
                        </a:spcAft>
                      </a:pPr>
                      <a:r>
                        <a:rPr lang="en-IN" sz="1900" dirty="0">
                          <a:effectLst/>
                          <a:latin typeface="Times New Roman" panose="02020603050405020304" pitchFamily="18" charset="0"/>
                          <a:cs typeface="Times New Roman" panose="02020603050405020304" pitchFamily="18" charset="0"/>
                        </a:rPr>
                        <a:t>158BG</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spcAft>
                          <a:spcPts val="0"/>
                        </a:spcAft>
                      </a:pPr>
                      <a:r>
                        <a:rPr lang="en-IN" sz="1900">
                          <a:effectLst/>
                          <a:latin typeface="Times New Roman" panose="02020603050405020304" pitchFamily="18" charset="0"/>
                          <a:ea typeface="Calibri" panose="020F0502020204030204" pitchFamily="34" charset="0"/>
                          <a:cs typeface="Times New Roman" panose="02020603050405020304" pitchFamily="18" charset="0"/>
                        </a:rPr>
                        <a:t>299</a:t>
                      </a:r>
                    </a:p>
                  </a:txBody>
                  <a:tcPr marL="68580" marR="68580" marT="0" marB="0" anchor="b"/>
                </a:tc>
                <a:tc>
                  <a:txBody>
                    <a:bodyPr/>
                    <a:lstStyle/>
                    <a:p>
                      <a:pPr algn="just">
                        <a:lnSpc>
                          <a:spcPct val="100000"/>
                        </a:lnSpc>
                        <a:spcAft>
                          <a:spcPts val="0"/>
                        </a:spcAft>
                      </a:pPr>
                      <a:r>
                        <a:rPr lang="en-IN" sz="1900" dirty="0">
                          <a:effectLst/>
                          <a:latin typeface="Times New Roman" panose="02020603050405020304" pitchFamily="18" charset="0"/>
                          <a:cs typeface="Times New Roman" panose="02020603050405020304" pitchFamily="18" charset="0"/>
                        </a:rPr>
                        <a:t>Authority competent to make assessment of block period.</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108192312"/>
                  </a:ext>
                </a:extLst>
              </a:tr>
              <a:tr h="318375">
                <a:tc>
                  <a:txBody>
                    <a:bodyPr/>
                    <a:lstStyle/>
                    <a:p>
                      <a:pPr lvl="1" algn="l">
                        <a:lnSpc>
                          <a:spcPct val="100000"/>
                        </a:lnSpc>
                        <a:spcAft>
                          <a:spcPts val="0"/>
                        </a:spcAft>
                      </a:pPr>
                      <a:r>
                        <a:rPr lang="en-IN" sz="1900" dirty="0">
                          <a:effectLst/>
                          <a:latin typeface="Times New Roman" panose="02020603050405020304" pitchFamily="18" charset="0"/>
                          <a:cs typeface="Times New Roman" panose="02020603050405020304" pitchFamily="18" charset="0"/>
                        </a:rPr>
                        <a:t>158BH</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spcAft>
                          <a:spcPts val="0"/>
                        </a:spcAft>
                      </a:pPr>
                      <a:r>
                        <a:rPr lang="en-IN" sz="1900">
                          <a:effectLst/>
                          <a:latin typeface="Times New Roman" panose="02020603050405020304" pitchFamily="18" charset="0"/>
                          <a:ea typeface="Calibri" panose="020F0502020204030204" pitchFamily="34" charset="0"/>
                          <a:cs typeface="Times New Roman" panose="02020603050405020304" pitchFamily="18" charset="0"/>
                        </a:rPr>
                        <a:t>300</a:t>
                      </a:r>
                    </a:p>
                  </a:txBody>
                  <a:tcPr marL="68580" marR="68580" marT="0" marB="0" anchor="b"/>
                </a:tc>
                <a:tc>
                  <a:txBody>
                    <a:bodyPr/>
                    <a:lstStyle/>
                    <a:p>
                      <a:pPr algn="just">
                        <a:lnSpc>
                          <a:spcPct val="100000"/>
                        </a:lnSpc>
                        <a:spcAft>
                          <a:spcPts val="0"/>
                        </a:spcAft>
                      </a:pPr>
                      <a:r>
                        <a:rPr lang="en-IN" sz="1900" dirty="0">
                          <a:effectLst/>
                          <a:latin typeface="Times New Roman" panose="02020603050405020304" pitchFamily="18" charset="0"/>
                          <a:cs typeface="Times New Roman" panose="02020603050405020304" pitchFamily="18" charset="0"/>
                        </a:rPr>
                        <a:t>Application of other provisions of this Act</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690545583"/>
                  </a:ext>
                </a:extLst>
              </a:tr>
              <a:tr h="355566">
                <a:tc>
                  <a:txBody>
                    <a:bodyPr/>
                    <a:lstStyle/>
                    <a:p>
                      <a:pPr lvl="1" algn="l">
                        <a:lnSpc>
                          <a:spcPct val="100000"/>
                        </a:lnSpc>
                        <a:spcAft>
                          <a:spcPts val="0"/>
                        </a:spcAft>
                      </a:pPr>
                      <a:r>
                        <a:rPr lang="en-IN" sz="1900" dirty="0">
                          <a:effectLst/>
                          <a:latin typeface="Times New Roman" panose="02020603050405020304" pitchFamily="18" charset="0"/>
                          <a:cs typeface="Times New Roman" panose="02020603050405020304" pitchFamily="18" charset="0"/>
                        </a:rPr>
                        <a:t>113</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lvl="1" algn="l">
                        <a:lnSpc>
                          <a:spcPct val="100000"/>
                        </a:lnSpc>
                        <a:spcAft>
                          <a:spcPts val="0"/>
                        </a:spcAft>
                      </a:pPr>
                      <a:r>
                        <a:rPr lang="en-IN" sz="1900" dirty="0">
                          <a:effectLst/>
                          <a:latin typeface="Times New Roman" panose="02020603050405020304" pitchFamily="18" charset="0"/>
                          <a:ea typeface="Calibri" panose="020F0502020204030204" pitchFamily="34" charset="0"/>
                          <a:cs typeface="Times New Roman" panose="02020603050405020304" pitchFamily="18" charset="0"/>
                        </a:rPr>
                        <a:t>      192</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just">
                        <a:lnSpc>
                          <a:spcPct val="100000"/>
                        </a:lnSpc>
                        <a:spcAft>
                          <a:spcPts val="0"/>
                        </a:spcAft>
                      </a:pPr>
                      <a:r>
                        <a:rPr lang="en-IN" sz="1900" dirty="0">
                          <a:effectLst/>
                          <a:latin typeface="Times New Roman" panose="02020603050405020304" pitchFamily="18" charset="0"/>
                          <a:cs typeface="Times New Roman" panose="02020603050405020304" pitchFamily="18" charset="0"/>
                        </a:rPr>
                        <a:t>Tax in case of block assessment</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41027932"/>
                  </a:ext>
                </a:extLst>
              </a:tr>
            </a:tbl>
          </a:graphicData>
        </a:graphic>
      </p:graphicFrame>
    </p:spTree>
    <p:extLst>
      <p:ext uri="{BB962C8B-B14F-4D97-AF65-F5344CB8AC3E}">
        <p14:creationId xmlns:p14="http://schemas.microsoft.com/office/powerpoint/2010/main" val="13121760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511968" y="561180"/>
            <a:ext cx="11222831" cy="5640065"/>
          </a:xfrm>
        </p:spPr>
        <p:txBody>
          <a:bodyPr>
            <a:noAutofit/>
          </a:bodyPr>
          <a:lstStyle/>
          <a:p>
            <a:pPr marL="985838" lvl="0" indent="-360363" algn="just">
              <a:lnSpc>
                <a:spcPct val="200000"/>
              </a:lnSpc>
              <a:buFont typeface="+mj-lt"/>
              <a:buAutoNum type="romanLcPeriod"/>
            </a:pPr>
            <a:r>
              <a:rPr lang="en-IN" sz="2300" dirty="0">
                <a:latin typeface="Times New Roman" panose="02020603050405020304" pitchFamily="18" charset="0"/>
                <a:cs typeface="Times New Roman" panose="02020603050405020304" pitchFamily="18" charset="0"/>
              </a:rPr>
              <a:t>Abatement of all pending assessments [Section 158BA]</a:t>
            </a:r>
            <a:endParaRPr lang="en-US" sz="2300" dirty="0">
              <a:latin typeface="Times New Roman" panose="02020603050405020304" pitchFamily="18" charset="0"/>
              <a:cs typeface="Times New Roman" panose="02020603050405020304" pitchFamily="18" charset="0"/>
            </a:endParaRPr>
          </a:p>
          <a:p>
            <a:pPr marL="985838" lvl="0" indent="-360363" algn="just">
              <a:lnSpc>
                <a:spcPct val="200000"/>
              </a:lnSpc>
              <a:buFont typeface="+mj-lt"/>
              <a:buAutoNum type="romanLcPeriod"/>
            </a:pPr>
            <a:r>
              <a:rPr lang="en-IN" sz="2300" dirty="0">
                <a:latin typeface="Times New Roman" panose="02020603050405020304" pitchFamily="18" charset="0"/>
                <a:cs typeface="Times New Roman" panose="02020603050405020304" pitchFamily="18" charset="0"/>
              </a:rPr>
              <a:t>Notice to file the return of income and procedure for assessment [Section 158BC] </a:t>
            </a:r>
            <a:endParaRPr lang="en-US" sz="2300" dirty="0">
              <a:latin typeface="Times New Roman" panose="02020603050405020304" pitchFamily="18" charset="0"/>
              <a:cs typeface="Times New Roman" panose="02020603050405020304" pitchFamily="18" charset="0"/>
            </a:endParaRPr>
          </a:p>
          <a:p>
            <a:pPr marL="985838" lvl="0" indent="-360363" algn="just">
              <a:lnSpc>
                <a:spcPct val="200000"/>
              </a:lnSpc>
              <a:buFont typeface="+mj-lt"/>
              <a:buAutoNum type="romanLcPeriod"/>
            </a:pPr>
            <a:r>
              <a:rPr lang="en-IN" sz="2300" dirty="0">
                <a:latin typeface="Times New Roman" panose="02020603050405020304" pitchFamily="18" charset="0"/>
                <a:cs typeface="Times New Roman" panose="02020603050405020304" pitchFamily="18" charset="0"/>
              </a:rPr>
              <a:t>Determination of Total undisclosed income [Section 158BB]</a:t>
            </a:r>
            <a:endParaRPr lang="en-US" sz="2300" dirty="0">
              <a:latin typeface="Times New Roman" panose="02020603050405020304" pitchFamily="18" charset="0"/>
              <a:cs typeface="Times New Roman" panose="02020603050405020304" pitchFamily="18" charset="0"/>
            </a:endParaRPr>
          </a:p>
          <a:p>
            <a:pPr marL="985838" lvl="0" indent="-360363" algn="just">
              <a:lnSpc>
                <a:spcPct val="200000"/>
              </a:lnSpc>
              <a:buFont typeface="+mj-lt"/>
              <a:buAutoNum type="romanLcPeriod"/>
            </a:pPr>
            <a:r>
              <a:rPr lang="en-IN" sz="2300" dirty="0">
                <a:latin typeface="Times New Roman" panose="02020603050405020304" pitchFamily="18" charset="0"/>
                <a:cs typeface="Times New Roman" panose="02020603050405020304" pitchFamily="18" charset="0"/>
              </a:rPr>
              <a:t>Levy of Interest and Penalty, wherever applicable</a:t>
            </a:r>
          </a:p>
          <a:p>
            <a:pPr marL="900112" lvl="0" indent="0" algn="just">
              <a:lnSpc>
                <a:spcPct val="200000"/>
              </a:lnSpc>
              <a:buNone/>
            </a:pPr>
            <a:endParaRPr lang="en-US" sz="2300" dirty="0">
              <a:latin typeface="Times New Roman" panose="02020603050405020304" pitchFamily="18" charset="0"/>
              <a:cs typeface="Times New Roman" panose="02020603050405020304" pitchFamily="18" charset="0"/>
            </a:endParaRPr>
          </a:p>
          <a:p>
            <a:pPr marL="0" indent="0" algn="just">
              <a:lnSpc>
                <a:spcPct val="200000"/>
              </a:lnSpc>
              <a:buNone/>
            </a:pPr>
            <a:endParaRPr lang="en-US" sz="2300" dirty="0">
              <a:latin typeface="Times New Roman" panose="02020603050405020304" pitchFamily="18" charset="0"/>
              <a:cs typeface="Times New Roman" panose="02020603050405020304" pitchFamily="18" charset="0"/>
            </a:endParaRPr>
          </a:p>
          <a:p>
            <a:pPr marL="0" lvl="0" indent="0" algn="just">
              <a:lnSpc>
                <a:spcPct val="200000"/>
              </a:lnSpc>
              <a:buNone/>
            </a:pPr>
            <a:r>
              <a:rPr lang="en-IN" sz="2300" b="1" dirty="0">
                <a:latin typeface="Times New Roman" panose="02020603050405020304" pitchFamily="18" charset="0"/>
                <a:cs typeface="Times New Roman" panose="02020603050405020304" pitchFamily="18" charset="0"/>
              </a:rPr>
              <a:t>  </a:t>
            </a:r>
          </a:p>
          <a:p>
            <a:pPr marL="0" lvl="0" indent="0" algn="just">
              <a:lnSpc>
                <a:spcPct val="200000"/>
              </a:lnSpc>
              <a:buNone/>
            </a:pPr>
            <a:endParaRPr lang="en-IN" sz="23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511969" y="108603"/>
            <a:ext cx="9848850" cy="548151"/>
          </a:xfrm>
        </p:spPr>
        <p:txBody>
          <a:bodyPr>
            <a:noAutofit/>
          </a:bodyPr>
          <a:lstStyle/>
          <a:p>
            <a:pPr lvl="0"/>
            <a:br>
              <a:rPr lang="en-US" sz="2800" b="1" dirty="0">
                <a:solidFill>
                  <a:schemeClr val="accent2">
                    <a:lumMod val="75000"/>
                  </a:schemeClr>
                </a:solidFill>
                <a:latin typeface="Cambria" panose="02040503050406030204" pitchFamily="18" charset="0"/>
              </a:rPr>
            </a:br>
            <a:r>
              <a:rPr lang="en-US" sz="2800" b="1" dirty="0">
                <a:solidFill>
                  <a:schemeClr val="accent2">
                    <a:lumMod val="75000"/>
                  </a:schemeClr>
                </a:solidFill>
                <a:latin typeface="Cambria" panose="02040503050406030204" pitchFamily="18" charset="0"/>
              </a:rPr>
              <a:t>Steps involved in Block Assessment</a:t>
            </a:r>
            <a:br>
              <a:rPr lang="en-US" sz="2800" b="1" dirty="0">
                <a:solidFill>
                  <a:schemeClr val="accent2">
                    <a:lumMod val="75000"/>
                  </a:schemeClr>
                </a:solidFill>
                <a:latin typeface="Cambria" panose="02040503050406030204" pitchFamily="18" charset="0"/>
              </a:rPr>
            </a:br>
            <a:endParaRPr lang="en-US" sz="2800" dirty="0">
              <a:solidFill>
                <a:schemeClr val="accent2">
                  <a:lumMod val="75000"/>
                </a:schemeClr>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33</a:t>
            </a:fld>
            <a:endParaRPr lang="en-IN" dirty="0"/>
          </a:p>
        </p:txBody>
      </p:sp>
    </p:spTree>
    <p:extLst>
      <p:ext uri="{BB962C8B-B14F-4D97-AF65-F5344CB8AC3E}">
        <p14:creationId xmlns:p14="http://schemas.microsoft.com/office/powerpoint/2010/main" val="1447147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14338" y="598342"/>
            <a:ext cx="11320462" cy="5602903"/>
          </a:xfrm>
        </p:spPr>
        <p:txBody>
          <a:bodyPr>
            <a:noAutofit/>
          </a:bodyPr>
          <a:lstStyle/>
          <a:p>
            <a:pPr marL="95250" lvl="0" indent="0" algn="just">
              <a:lnSpc>
                <a:spcPct val="150000"/>
              </a:lnSpc>
              <a:buNone/>
            </a:pPr>
            <a:r>
              <a:rPr lang="en-IN" sz="2000" b="1" dirty="0">
                <a:latin typeface="Times New Roman" panose="02020603050405020304" pitchFamily="18" charset="0"/>
                <a:cs typeface="Times New Roman" panose="02020603050405020304" pitchFamily="18" charset="0"/>
              </a:rPr>
              <a:t>Block period</a:t>
            </a:r>
            <a:r>
              <a:rPr lang="en-IN" sz="2000" dirty="0">
                <a:latin typeface="Times New Roman" panose="02020603050405020304" pitchFamily="18" charset="0"/>
                <a:cs typeface="Times New Roman" panose="02020603050405020304" pitchFamily="18" charset="0"/>
              </a:rPr>
              <a:t> – Same for ‘person searched’</a:t>
            </a:r>
            <a:endParaRPr lang="en-US" sz="2000" dirty="0">
              <a:latin typeface="Times New Roman" panose="02020603050405020304" pitchFamily="18" charset="0"/>
              <a:cs typeface="Times New Roman" panose="02020603050405020304" pitchFamily="18" charset="0"/>
            </a:endParaRPr>
          </a:p>
          <a:p>
            <a:pPr marL="723900" lvl="0" indent="-368300" algn="just">
              <a:lnSpc>
                <a:spcPct val="150000"/>
              </a:lnSpc>
              <a:buFont typeface="+mj-lt"/>
              <a:buAutoNum type="romanLcPeriod"/>
            </a:pPr>
            <a:r>
              <a:rPr lang="en-IN" sz="2000" dirty="0">
                <a:latin typeface="Times New Roman" panose="02020603050405020304" pitchFamily="18" charset="0"/>
                <a:cs typeface="Times New Roman" panose="02020603050405020304" pitchFamily="18" charset="0"/>
              </a:rPr>
              <a:t>6 A.Y.’s preceding the previous year in which the search was </a:t>
            </a:r>
            <a:r>
              <a:rPr lang="en-IN" sz="2000" u="sng" dirty="0">
                <a:latin typeface="Times New Roman" panose="02020603050405020304" pitchFamily="18" charset="0"/>
                <a:cs typeface="Times New Roman" panose="02020603050405020304" pitchFamily="18" charset="0"/>
              </a:rPr>
              <a:t>initiated</a:t>
            </a:r>
            <a:r>
              <a:rPr lang="en-IN" sz="2000" dirty="0">
                <a:latin typeface="Times New Roman" panose="02020603050405020304" pitchFamily="18" charset="0"/>
                <a:cs typeface="Times New Roman" panose="02020603050405020304" pitchFamily="18" charset="0"/>
              </a:rPr>
              <a:t> </a:t>
            </a:r>
            <a:r>
              <a:rPr lang="en-IN" sz="2000" i="1" dirty="0">
                <a:latin typeface="Times New Roman" panose="02020603050405020304" pitchFamily="18" charset="0"/>
                <a:cs typeface="Times New Roman" panose="02020603050405020304" pitchFamily="18" charset="0"/>
              </a:rPr>
              <a:t>(In old 1995 scheme , it was ‘in which the search was </a:t>
            </a:r>
            <a:r>
              <a:rPr lang="en-IN" sz="2000" i="1" u="sng" dirty="0">
                <a:latin typeface="Times New Roman" panose="02020603050405020304" pitchFamily="18" charset="0"/>
                <a:cs typeface="Times New Roman" panose="02020603050405020304" pitchFamily="18" charset="0"/>
              </a:rPr>
              <a:t>conducted</a:t>
            </a:r>
            <a:r>
              <a:rPr lang="en-IN" sz="2000" i="1" dirty="0">
                <a:latin typeface="Times New Roman" panose="02020603050405020304" pitchFamily="18" charset="0"/>
                <a:cs typeface="Times New Roman" panose="02020603050405020304" pitchFamily="18" charset="0"/>
              </a:rPr>
              <a:t>’</a:t>
            </a:r>
            <a:r>
              <a:rPr lang="en-IN"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723900" lvl="0" indent="-368300" algn="just">
              <a:lnSpc>
                <a:spcPct val="150000"/>
              </a:lnSpc>
              <a:buFont typeface="+mj-lt"/>
              <a:buAutoNum type="romanLcPeriod"/>
            </a:pPr>
            <a:r>
              <a:rPr lang="en-IN" sz="2000" b="1" dirty="0">
                <a:latin typeface="Times New Roman" panose="02020603050405020304" pitchFamily="18" charset="0"/>
                <a:cs typeface="Times New Roman" panose="02020603050405020304" pitchFamily="18" charset="0"/>
              </a:rPr>
              <a:t>Also includes </a:t>
            </a:r>
            <a:r>
              <a:rPr lang="en-IN" sz="2000" dirty="0">
                <a:latin typeface="Times New Roman" panose="02020603050405020304" pitchFamily="18" charset="0"/>
                <a:cs typeface="Times New Roman" panose="02020603050405020304" pitchFamily="18" charset="0"/>
              </a:rPr>
              <a:t>the period starting from April 1</a:t>
            </a:r>
            <a:r>
              <a:rPr lang="en-IN" sz="2000" baseline="30000" dirty="0">
                <a:latin typeface="Times New Roman" panose="02020603050405020304" pitchFamily="18" charset="0"/>
                <a:cs typeface="Times New Roman" panose="02020603050405020304" pitchFamily="18" charset="0"/>
              </a:rPr>
              <a:t>st</a:t>
            </a:r>
            <a:r>
              <a:rPr lang="en-IN" sz="2000" dirty="0">
                <a:latin typeface="Times New Roman" panose="02020603050405020304" pitchFamily="18" charset="0"/>
                <a:cs typeface="Times New Roman" panose="02020603050405020304" pitchFamily="18" charset="0"/>
              </a:rPr>
              <a:t> of the PY in which the </a:t>
            </a:r>
            <a:r>
              <a:rPr lang="en-IN" sz="2000" u="sng" dirty="0">
                <a:latin typeface="Times New Roman" panose="02020603050405020304" pitchFamily="18" charset="0"/>
                <a:cs typeface="Times New Roman" panose="02020603050405020304" pitchFamily="18" charset="0"/>
              </a:rPr>
              <a:t>search was initiated and ending on the date of execution of the last of the authorisations for such search.</a:t>
            </a:r>
            <a:endParaRPr lang="en-US" sz="2000" dirty="0">
              <a:latin typeface="Times New Roman" panose="02020603050405020304" pitchFamily="18" charset="0"/>
              <a:cs typeface="Times New Roman" panose="02020603050405020304" pitchFamily="18" charset="0"/>
            </a:endParaRPr>
          </a:p>
          <a:p>
            <a:pPr marL="723900" indent="0" algn="just">
              <a:lnSpc>
                <a:spcPct val="150000"/>
              </a:lnSpc>
              <a:buNone/>
            </a:pPr>
            <a:r>
              <a:rPr lang="en-IN" sz="2000" b="1" i="1" dirty="0">
                <a:latin typeface="Times New Roman" panose="02020603050405020304" pitchFamily="18" charset="0"/>
                <a:cs typeface="Times New Roman" panose="02020603050405020304" pitchFamily="18" charset="0"/>
              </a:rPr>
              <a:t>Explanation to Section 158B - </a:t>
            </a:r>
            <a:r>
              <a:rPr lang="en-IN" sz="2000" i="1" dirty="0">
                <a:latin typeface="Times New Roman" panose="02020603050405020304" pitchFamily="18" charset="0"/>
                <a:cs typeface="Times New Roman" panose="02020603050405020304" pitchFamily="18" charset="0"/>
              </a:rPr>
              <a:t>The last of the authorisations shall be deemed to have been executed,-</a:t>
            </a:r>
            <a:endParaRPr lang="en-US" sz="2000" dirty="0">
              <a:latin typeface="Times New Roman" panose="02020603050405020304" pitchFamily="18" charset="0"/>
              <a:cs typeface="Times New Roman" panose="02020603050405020304" pitchFamily="18" charset="0"/>
            </a:endParaRPr>
          </a:p>
          <a:p>
            <a:pPr marL="1181100" indent="-457200" algn="just">
              <a:lnSpc>
                <a:spcPct val="150000"/>
              </a:lnSpc>
              <a:buAutoNum type="alphaLcParenBoth"/>
            </a:pPr>
            <a:r>
              <a:rPr lang="en-IN" sz="2000" i="1" dirty="0">
                <a:latin typeface="Times New Roman" panose="02020603050405020304" pitchFamily="18" charset="0"/>
                <a:cs typeface="Times New Roman" panose="02020603050405020304" pitchFamily="18" charset="0"/>
              </a:rPr>
              <a:t>in the case of search, </a:t>
            </a:r>
            <a:r>
              <a:rPr lang="en-IN" sz="2000" i="1" u="sng" dirty="0">
                <a:latin typeface="Times New Roman" panose="02020603050405020304" pitchFamily="18" charset="0"/>
                <a:cs typeface="Times New Roman" panose="02020603050405020304" pitchFamily="18" charset="0"/>
              </a:rPr>
              <a:t>on the conclusion of search as recorded in the last Panchnama drawn</a:t>
            </a:r>
            <a:r>
              <a:rPr lang="en-IN" sz="2000" i="1" dirty="0">
                <a:latin typeface="Times New Roman" panose="02020603050405020304" pitchFamily="18" charset="0"/>
                <a:cs typeface="Times New Roman" panose="02020603050405020304" pitchFamily="18" charset="0"/>
              </a:rPr>
              <a:t> in relation to any person in whose case the warrant of authorisation has been issued:</a:t>
            </a:r>
          </a:p>
          <a:p>
            <a:pPr marL="1181100" indent="-457200" algn="just">
              <a:lnSpc>
                <a:spcPct val="150000"/>
              </a:lnSpc>
              <a:buAutoNum type="alphaLcParenBoth"/>
            </a:pPr>
            <a:r>
              <a:rPr lang="en-IN" sz="2000" i="1" dirty="0">
                <a:latin typeface="Times New Roman" panose="02020603050405020304" pitchFamily="18" charset="0"/>
                <a:cs typeface="Times New Roman" panose="02020603050405020304" pitchFamily="18" charset="0"/>
              </a:rPr>
              <a:t>in the case of requisition under section 132A, on the actual receipt of the books of account or other documents or assets by the Authorised Officer.</a:t>
            </a:r>
            <a:endParaRPr lang="en-US" sz="2000" dirty="0">
              <a:latin typeface="Times New Roman" panose="02020603050405020304" pitchFamily="18" charset="0"/>
              <a:cs typeface="Times New Roman" panose="02020603050405020304" pitchFamily="18" charset="0"/>
            </a:endParaRPr>
          </a:p>
          <a:p>
            <a:pPr marL="0" lvl="0" indent="0" algn="just">
              <a:lnSpc>
                <a:spcPct val="150000"/>
              </a:lnSpc>
              <a:buNone/>
            </a:pPr>
            <a:endParaRPr lang="en-IN" sz="20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511969" y="108603"/>
            <a:ext cx="9848850" cy="342897"/>
          </a:xfrm>
        </p:spPr>
        <p:txBody>
          <a:bodyPr>
            <a:noAutofit/>
          </a:bodyPr>
          <a:lstStyle/>
          <a:p>
            <a:r>
              <a:rPr lang="en-IN" sz="2800" b="1" dirty="0">
                <a:solidFill>
                  <a:schemeClr val="accent2">
                    <a:lumMod val="75000"/>
                  </a:schemeClr>
                </a:solidFill>
                <a:latin typeface="Cambria" panose="02040503050406030204" pitchFamily="18" charset="0"/>
              </a:rPr>
              <a:t>Definitions – Section 158B</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34</a:t>
            </a:fld>
            <a:endParaRPr lang="en-IN" dirty="0"/>
          </a:p>
        </p:txBody>
      </p:sp>
      <p:graphicFrame>
        <p:nvGraphicFramePr>
          <p:cNvPr id="10" name="Object 9">
            <a:hlinkClick r:id="" action="ppaction://ole?verb=0"/>
            <a:extLst>
              <a:ext uri="{FF2B5EF4-FFF2-40B4-BE49-F238E27FC236}">
                <a16:creationId xmlns:a16="http://schemas.microsoft.com/office/drawing/2014/main" id="{96202673-6AB8-AF8F-4265-5C2B48E24A61}"/>
              </a:ext>
            </a:extLst>
          </p:cNvPr>
          <p:cNvGraphicFramePr>
            <a:graphicFrameLocks noChangeAspect="1"/>
          </p:cNvGraphicFramePr>
          <p:nvPr>
            <p:extLst>
              <p:ext uri="{D42A27DB-BD31-4B8C-83A1-F6EECF244321}">
                <p14:modId xmlns:p14="http://schemas.microsoft.com/office/powerpoint/2010/main" val="3966566181"/>
              </p:ext>
            </p:extLst>
          </p:nvPr>
        </p:nvGraphicFramePr>
        <p:xfrm>
          <a:off x="5319485" y="708023"/>
          <a:ext cx="914400" cy="771525"/>
        </p:xfrm>
        <a:graphic>
          <a:graphicData uri="http://schemas.openxmlformats.org/presentationml/2006/ole">
            <mc:AlternateContent xmlns:mc="http://schemas.openxmlformats.org/markup-compatibility/2006">
              <mc:Choice xmlns:v="urn:schemas-microsoft-com:vml" Requires="v">
                <p:oleObj name="Acrobat Document" showAsIcon="1" r:id="rId3" imgW="914570" imgH="771690" progId="Acrobat.Document.DC">
                  <p:embed/>
                </p:oleObj>
              </mc:Choice>
              <mc:Fallback>
                <p:oleObj name="Acrobat Document" showAsIcon="1" r:id="rId3" imgW="914570" imgH="771690" progId="Acrobat.Document.DC">
                  <p:embed/>
                  <p:pic>
                    <p:nvPicPr>
                      <p:cNvPr id="0" name=""/>
                      <p:cNvPicPr/>
                      <p:nvPr/>
                    </p:nvPicPr>
                    <p:blipFill>
                      <a:blip r:embed="rId4"/>
                      <a:stretch>
                        <a:fillRect/>
                      </a:stretch>
                    </p:blipFill>
                    <p:spPr>
                      <a:xfrm>
                        <a:off x="5319485" y="708023"/>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5566462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14338" y="598342"/>
            <a:ext cx="11320462" cy="5602903"/>
          </a:xfrm>
        </p:spPr>
        <p:txBody>
          <a:bodyPr>
            <a:noAutofit/>
          </a:bodyPr>
          <a:lstStyle/>
          <a:p>
            <a:pPr marL="0" lvl="0" indent="0" algn="just">
              <a:lnSpc>
                <a:spcPct val="150000"/>
              </a:lnSpc>
              <a:buNone/>
            </a:pPr>
            <a:r>
              <a:rPr lang="en-US" sz="2100" b="1" u="sng" dirty="0">
                <a:latin typeface="Times New Roman" panose="02020603050405020304" pitchFamily="18" charset="0"/>
                <a:cs typeface="Times New Roman" panose="02020603050405020304" pitchFamily="18" charset="0"/>
              </a:rPr>
              <a:t>Changes in Income Tax Act, 2025</a:t>
            </a:r>
            <a:r>
              <a:rPr lang="en-US" sz="2100" dirty="0">
                <a:latin typeface="Times New Roman" panose="02020603050405020304" pitchFamily="18" charset="0"/>
                <a:cs typeface="Times New Roman" panose="02020603050405020304" pitchFamily="18" charset="0"/>
              </a:rPr>
              <a:t> - </a:t>
            </a:r>
            <a:r>
              <a:rPr lang="en-US" sz="2100" b="1" dirty="0">
                <a:latin typeface="Times New Roman" panose="02020603050405020304" pitchFamily="18" charset="0"/>
                <a:cs typeface="Times New Roman" panose="02020603050405020304" pitchFamily="18" charset="0"/>
              </a:rPr>
              <a:t>Last of the </a:t>
            </a:r>
            <a:r>
              <a:rPr lang="en-US" sz="2100" b="1" dirty="0" err="1">
                <a:latin typeface="Times New Roman" panose="02020603050405020304" pitchFamily="18" charset="0"/>
                <a:cs typeface="Times New Roman" panose="02020603050405020304" pitchFamily="18" charset="0"/>
              </a:rPr>
              <a:t>authorisations</a:t>
            </a:r>
            <a:r>
              <a:rPr lang="en-US" sz="2100" b="1" dirty="0">
                <a:latin typeface="Times New Roman" panose="02020603050405020304" pitchFamily="18" charset="0"/>
                <a:cs typeface="Times New Roman" panose="02020603050405020304" pitchFamily="18" charset="0"/>
              </a:rPr>
              <a:t> shall be deemed to have been executed – Addition of the words</a:t>
            </a:r>
            <a:r>
              <a:rPr lang="en-US" sz="2100" dirty="0">
                <a:latin typeface="Times New Roman" panose="02020603050405020304" pitchFamily="18" charset="0"/>
                <a:cs typeface="Times New Roman" panose="02020603050405020304" pitchFamily="18" charset="0"/>
              </a:rPr>
              <a:t> “</a:t>
            </a:r>
            <a:r>
              <a:rPr lang="en-US" sz="2100" i="1" dirty="0">
                <a:latin typeface="Times New Roman" panose="02020603050405020304" pitchFamily="18" charset="0"/>
                <a:cs typeface="Times New Roman" panose="02020603050405020304" pitchFamily="18" charset="0"/>
              </a:rPr>
              <a:t>irrespective of whether or not any seizure is recorded in such </a:t>
            </a:r>
            <a:r>
              <a:rPr lang="en-US" sz="2100" i="1" dirty="0" err="1">
                <a:latin typeface="Times New Roman" panose="02020603050405020304" pitchFamily="18" charset="0"/>
                <a:cs typeface="Times New Roman" panose="02020603050405020304" pitchFamily="18" charset="0"/>
              </a:rPr>
              <a:t>panchnama</a:t>
            </a:r>
            <a:r>
              <a:rPr lang="en-US" sz="2100" i="1" dirty="0">
                <a:latin typeface="Times New Roman" panose="02020603050405020304" pitchFamily="18" charset="0"/>
                <a:cs typeface="Times New Roman" panose="02020603050405020304" pitchFamily="18" charset="0"/>
              </a:rPr>
              <a:t>”</a:t>
            </a:r>
            <a:r>
              <a:rPr lang="en-US" sz="2100" dirty="0">
                <a:latin typeface="Times New Roman" panose="02020603050405020304" pitchFamily="18" charset="0"/>
                <a:cs typeface="Times New Roman" panose="02020603050405020304" pitchFamily="18" charset="0"/>
              </a:rPr>
              <a:t> </a:t>
            </a:r>
          </a:p>
          <a:p>
            <a:pPr marL="0" lvl="0" indent="0" algn="just">
              <a:lnSpc>
                <a:spcPct val="150000"/>
              </a:lnSpc>
              <a:buNone/>
            </a:pPr>
            <a:r>
              <a:rPr lang="en-US" sz="2100" b="1" dirty="0">
                <a:latin typeface="Times New Roman" panose="02020603050405020304" pitchFamily="18" charset="0"/>
                <a:cs typeface="Times New Roman" panose="02020603050405020304" pitchFamily="18" charset="0"/>
              </a:rPr>
              <a:t>Section 301 of IT, Act 2025 </a:t>
            </a:r>
            <a:r>
              <a:rPr lang="en-US" sz="2100" dirty="0">
                <a:latin typeface="Times New Roman" panose="02020603050405020304" pitchFamily="18" charset="0"/>
                <a:cs typeface="Times New Roman" panose="02020603050405020304" pitchFamily="18" charset="0"/>
              </a:rPr>
              <a:t>[Corresponding to Explanation to Section 158B of the IT Act, 1961]</a:t>
            </a:r>
          </a:p>
          <a:p>
            <a:pPr marL="0" lvl="0" indent="0" algn="just">
              <a:lnSpc>
                <a:spcPct val="150000"/>
              </a:lnSpc>
              <a:buNone/>
            </a:pPr>
            <a:r>
              <a:rPr lang="en-US" sz="2100" dirty="0">
                <a:latin typeface="Times New Roman" panose="02020603050405020304" pitchFamily="18" charset="0"/>
                <a:cs typeface="Times New Roman" panose="02020603050405020304" pitchFamily="18" charset="0"/>
              </a:rPr>
              <a:t> </a:t>
            </a:r>
            <a:r>
              <a:rPr lang="en-US" sz="2100" i="1" dirty="0">
                <a:latin typeface="Times New Roman" panose="02020603050405020304" pitchFamily="18" charset="0"/>
                <a:cs typeface="Times New Roman" panose="02020603050405020304" pitchFamily="18" charset="0"/>
              </a:rPr>
              <a:t>(d) Last of the </a:t>
            </a:r>
            <a:r>
              <a:rPr lang="en-US" sz="2100" i="1" dirty="0" err="1">
                <a:latin typeface="Times New Roman" panose="02020603050405020304" pitchFamily="18" charset="0"/>
                <a:cs typeface="Times New Roman" panose="02020603050405020304" pitchFamily="18" charset="0"/>
              </a:rPr>
              <a:t>authorisations</a:t>
            </a:r>
            <a:r>
              <a:rPr lang="en-US" sz="2100" i="1" dirty="0">
                <a:latin typeface="Times New Roman" panose="02020603050405020304" pitchFamily="18" charset="0"/>
                <a:cs typeface="Times New Roman" panose="02020603050405020304" pitchFamily="18" charset="0"/>
              </a:rPr>
              <a:t> shall be deemed to have been executed-</a:t>
            </a:r>
          </a:p>
          <a:p>
            <a:pPr marL="0" lvl="0" indent="363538" algn="just">
              <a:lnSpc>
                <a:spcPct val="150000"/>
              </a:lnSpc>
              <a:buNone/>
            </a:pPr>
            <a:r>
              <a:rPr lang="en-US" sz="2100" i="1" dirty="0" err="1">
                <a:latin typeface="Times New Roman" panose="02020603050405020304" pitchFamily="18" charset="0"/>
                <a:cs typeface="Times New Roman" panose="02020603050405020304" pitchFamily="18" charset="0"/>
              </a:rPr>
              <a:t>i</a:t>
            </a:r>
            <a:r>
              <a:rPr lang="en-US" sz="2100" i="1" dirty="0">
                <a:latin typeface="Times New Roman" panose="02020603050405020304" pitchFamily="18" charset="0"/>
                <a:cs typeface="Times New Roman" panose="02020603050405020304" pitchFamily="18" charset="0"/>
              </a:rPr>
              <a:t>.	in the case of search, on the conclusion of search as recorded in the last </a:t>
            </a:r>
            <a:r>
              <a:rPr lang="en-US" sz="2100" i="1" dirty="0" err="1">
                <a:latin typeface="Times New Roman" panose="02020603050405020304" pitchFamily="18" charset="0"/>
                <a:cs typeface="Times New Roman" panose="02020603050405020304" pitchFamily="18" charset="0"/>
              </a:rPr>
              <a:t>panchnama</a:t>
            </a:r>
            <a:r>
              <a:rPr lang="en-US" sz="2100" i="1" dirty="0">
                <a:latin typeface="Times New Roman" panose="02020603050405020304" pitchFamily="18" charset="0"/>
                <a:cs typeface="Times New Roman" panose="02020603050405020304" pitchFamily="18" charset="0"/>
              </a:rPr>
              <a:t> drawn in relation to any person in whose case the warrant of </a:t>
            </a:r>
            <a:r>
              <a:rPr lang="en-US" sz="2100" i="1" dirty="0" err="1">
                <a:latin typeface="Times New Roman" panose="02020603050405020304" pitchFamily="18" charset="0"/>
                <a:cs typeface="Times New Roman" panose="02020603050405020304" pitchFamily="18" charset="0"/>
              </a:rPr>
              <a:t>authorisation</a:t>
            </a:r>
            <a:r>
              <a:rPr lang="en-US" sz="2100" i="1" dirty="0">
                <a:latin typeface="Times New Roman" panose="02020603050405020304" pitchFamily="18" charset="0"/>
                <a:cs typeface="Times New Roman" panose="02020603050405020304" pitchFamily="18" charset="0"/>
              </a:rPr>
              <a:t> has been issued, </a:t>
            </a:r>
            <a:r>
              <a:rPr lang="en-US" sz="2100" b="1" i="1" u="sng" dirty="0">
                <a:latin typeface="Times New Roman" panose="02020603050405020304" pitchFamily="18" charset="0"/>
                <a:cs typeface="Times New Roman" panose="02020603050405020304" pitchFamily="18" charset="0"/>
              </a:rPr>
              <a:t>irrespective of whether or not any seizure is recorded in such </a:t>
            </a:r>
            <a:r>
              <a:rPr lang="en-US" sz="2100" b="1" i="1" u="sng" dirty="0" err="1">
                <a:latin typeface="Times New Roman" panose="02020603050405020304" pitchFamily="18" charset="0"/>
                <a:cs typeface="Times New Roman" panose="02020603050405020304" pitchFamily="18" charset="0"/>
              </a:rPr>
              <a:t>panchnama</a:t>
            </a:r>
            <a:r>
              <a:rPr lang="en-US" sz="2100" b="1" i="1" u="sng" dirty="0">
                <a:latin typeface="Times New Roman" panose="02020603050405020304" pitchFamily="18" charset="0"/>
                <a:cs typeface="Times New Roman" panose="02020603050405020304" pitchFamily="18" charset="0"/>
              </a:rPr>
              <a:t>;</a:t>
            </a:r>
          </a:p>
          <a:p>
            <a:pPr marL="0" lvl="0" indent="0" algn="just">
              <a:lnSpc>
                <a:spcPct val="150000"/>
              </a:lnSpc>
              <a:buNone/>
            </a:pPr>
            <a:endParaRPr lang="en-IN" sz="21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511969" y="108603"/>
            <a:ext cx="9848850" cy="342897"/>
          </a:xfrm>
        </p:spPr>
        <p:txBody>
          <a:bodyPr>
            <a:noAutofit/>
          </a:bodyPr>
          <a:lstStyle/>
          <a:p>
            <a:r>
              <a:rPr lang="en-IN" sz="2800" b="1" dirty="0">
                <a:solidFill>
                  <a:schemeClr val="accent2">
                    <a:lumMod val="75000"/>
                  </a:schemeClr>
                </a:solidFill>
                <a:latin typeface="Cambria" panose="02040503050406030204" pitchFamily="18" charset="0"/>
              </a:rPr>
              <a:t>Definitions</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35</a:t>
            </a:fld>
            <a:endParaRPr lang="en-IN" dirty="0"/>
          </a:p>
        </p:txBody>
      </p:sp>
    </p:spTree>
    <p:extLst>
      <p:ext uri="{BB962C8B-B14F-4D97-AF65-F5344CB8AC3E}">
        <p14:creationId xmlns:p14="http://schemas.microsoft.com/office/powerpoint/2010/main" val="30407418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14338" y="555682"/>
            <a:ext cx="11320462" cy="5602903"/>
          </a:xfrm>
        </p:spPr>
        <p:txBody>
          <a:bodyPr>
            <a:noAutofit/>
          </a:bodyPr>
          <a:lstStyle/>
          <a:p>
            <a:pPr marL="0" indent="0" algn="just">
              <a:lnSpc>
                <a:spcPct val="125000"/>
              </a:lnSpc>
              <a:buNone/>
            </a:pPr>
            <a:r>
              <a:rPr lang="en-IN" sz="1900" b="1" dirty="0">
                <a:latin typeface="Times New Roman" panose="02020603050405020304" pitchFamily="18" charset="0"/>
                <a:cs typeface="Times New Roman" panose="02020603050405020304" pitchFamily="18" charset="0"/>
              </a:rPr>
              <a:t>Illustration: </a:t>
            </a:r>
            <a:r>
              <a:rPr lang="en-IN" sz="1900" dirty="0">
                <a:latin typeface="Times New Roman" panose="02020603050405020304" pitchFamily="18" charset="0"/>
                <a:cs typeface="Times New Roman" panose="02020603050405020304" pitchFamily="18" charset="0"/>
              </a:rPr>
              <a:t>Search commencing on 28th March, 2025 and last authorisation is executed on 30th June, 2025. Block period would be:</a:t>
            </a:r>
            <a:endParaRPr lang="en-US" sz="1900" dirty="0">
              <a:latin typeface="Times New Roman" panose="02020603050405020304" pitchFamily="18" charset="0"/>
              <a:cs typeface="Times New Roman" panose="02020603050405020304" pitchFamily="18" charset="0"/>
            </a:endParaRPr>
          </a:p>
          <a:p>
            <a:pPr marL="633413" lvl="0" indent="-366713" algn="just">
              <a:lnSpc>
                <a:spcPct val="125000"/>
              </a:lnSpc>
              <a:buFont typeface="Wingdings" panose="05000000000000000000" pitchFamily="2" charset="2"/>
              <a:buChar char="§"/>
              <a:tabLst>
                <a:tab pos="633413" algn="l"/>
              </a:tabLst>
            </a:pPr>
            <a:r>
              <a:rPr lang="en-IN" sz="1900" dirty="0">
                <a:latin typeface="Times New Roman" panose="02020603050405020304" pitchFamily="18" charset="0"/>
                <a:cs typeface="Times New Roman" panose="02020603050405020304" pitchFamily="18" charset="0"/>
              </a:rPr>
              <a:t>Previous year 2023-24 </a:t>
            </a:r>
            <a:endParaRPr lang="en-US" sz="1900" dirty="0">
              <a:latin typeface="Times New Roman" panose="02020603050405020304" pitchFamily="18" charset="0"/>
              <a:cs typeface="Times New Roman" panose="02020603050405020304" pitchFamily="18" charset="0"/>
            </a:endParaRPr>
          </a:p>
          <a:p>
            <a:pPr marL="633413" lvl="0" indent="-366713" algn="just">
              <a:lnSpc>
                <a:spcPct val="125000"/>
              </a:lnSpc>
              <a:buFont typeface="Wingdings" panose="05000000000000000000" pitchFamily="2" charset="2"/>
              <a:buChar char="§"/>
              <a:tabLst>
                <a:tab pos="633413" algn="l"/>
              </a:tabLst>
            </a:pPr>
            <a:r>
              <a:rPr lang="en-IN" sz="1900" dirty="0">
                <a:latin typeface="Times New Roman" panose="02020603050405020304" pitchFamily="18" charset="0"/>
                <a:cs typeface="Times New Roman" panose="02020603050405020304" pitchFamily="18" charset="0"/>
              </a:rPr>
              <a:t>Previous year 2022-23 </a:t>
            </a:r>
            <a:endParaRPr lang="en-US" sz="1900" dirty="0">
              <a:latin typeface="Times New Roman" panose="02020603050405020304" pitchFamily="18" charset="0"/>
              <a:cs typeface="Times New Roman" panose="02020603050405020304" pitchFamily="18" charset="0"/>
            </a:endParaRPr>
          </a:p>
          <a:p>
            <a:pPr marL="633413" lvl="0" indent="-366713" algn="just">
              <a:lnSpc>
                <a:spcPct val="125000"/>
              </a:lnSpc>
              <a:buFont typeface="Wingdings" panose="05000000000000000000" pitchFamily="2" charset="2"/>
              <a:buChar char="§"/>
              <a:tabLst>
                <a:tab pos="633413" algn="l"/>
              </a:tabLst>
            </a:pPr>
            <a:r>
              <a:rPr lang="en-IN" sz="1900" dirty="0">
                <a:latin typeface="Times New Roman" panose="02020603050405020304" pitchFamily="18" charset="0"/>
                <a:cs typeface="Times New Roman" panose="02020603050405020304" pitchFamily="18" charset="0"/>
              </a:rPr>
              <a:t>Previous year 2021-22 </a:t>
            </a:r>
            <a:endParaRPr lang="en-US" sz="1900" dirty="0">
              <a:latin typeface="Times New Roman" panose="02020603050405020304" pitchFamily="18" charset="0"/>
              <a:cs typeface="Times New Roman" panose="02020603050405020304" pitchFamily="18" charset="0"/>
            </a:endParaRPr>
          </a:p>
          <a:p>
            <a:pPr marL="633413" lvl="0" indent="-366713" algn="just">
              <a:lnSpc>
                <a:spcPct val="125000"/>
              </a:lnSpc>
              <a:buFont typeface="Wingdings" panose="05000000000000000000" pitchFamily="2" charset="2"/>
              <a:buChar char="§"/>
              <a:tabLst>
                <a:tab pos="633413" algn="l"/>
              </a:tabLst>
            </a:pPr>
            <a:r>
              <a:rPr lang="en-IN" sz="1900" dirty="0">
                <a:latin typeface="Times New Roman" panose="02020603050405020304" pitchFamily="18" charset="0"/>
                <a:cs typeface="Times New Roman" panose="02020603050405020304" pitchFamily="18" charset="0"/>
              </a:rPr>
              <a:t>Previous year 2020-21 </a:t>
            </a:r>
            <a:endParaRPr lang="en-US" sz="1900" dirty="0">
              <a:latin typeface="Times New Roman" panose="02020603050405020304" pitchFamily="18" charset="0"/>
              <a:cs typeface="Times New Roman" panose="02020603050405020304" pitchFamily="18" charset="0"/>
            </a:endParaRPr>
          </a:p>
          <a:p>
            <a:pPr marL="633413" lvl="0" indent="-366713" algn="just">
              <a:lnSpc>
                <a:spcPct val="125000"/>
              </a:lnSpc>
              <a:buFont typeface="Wingdings" panose="05000000000000000000" pitchFamily="2" charset="2"/>
              <a:buChar char="§"/>
              <a:tabLst>
                <a:tab pos="633413" algn="l"/>
              </a:tabLst>
            </a:pPr>
            <a:r>
              <a:rPr lang="en-IN" sz="1900" dirty="0">
                <a:latin typeface="Times New Roman" panose="02020603050405020304" pitchFamily="18" charset="0"/>
                <a:cs typeface="Times New Roman" panose="02020603050405020304" pitchFamily="18" charset="0"/>
              </a:rPr>
              <a:t>Previous year 2019-20 </a:t>
            </a:r>
            <a:endParaRPr lang="en-US" sz="1900" dirty="0">
              <a:latin typeface="Times New Roman" panose="02020603050405020304" pitchFamily="18" charset="0"/>
              <a:cs typeface="Times New Roman" panose="02020603050405020304" pitchFamily="18" charset="0"/>
            </a:endParaRPr>
          </a:p>
          <a:p>
            <a:pPr marL="633413" lvl="0" indent="-366713" algn="just">
              <a:lnSpc>
                <a:spcPct val="125000"/>
              </a:lnSpc>
              <a:buFont typeface="Wingdings" panose="05000000000000000000" pitchFamily="2" charset="2"/>
              <a:buChar char="§"/>
              <a:tabLst>
                <a:tab pos="633413" algn="l"/>
              </a:tabLst>
            </a:pPr>
            <a:r>
              <a:rPr lang="en-IN" sz="1900" dirty="0">
                <a:latin typeface="Times New Roman" panose="02020603050405020304" pitchFamily="18" charset="0"/>
                <a:cs typeface="Times New Roman" panose="02020603050405020304" pitchFamily="18" charset="0"/>
              </a:rPr>
              <a:t>Previous year 2018-19</a:t>
            </a:r>
            <a:endParaRPr lang="en-US" sz="1900" dirty="0">
              <a:latin typeface="Times New Roman" panose="02020603050405020304" pitchFamily="18" charset="0"/>
              <a:cs typeface="Times New Roman" panose="02020603050405020304" pitchFamily="18" charset="0"/>
            </a:endParaRPr>
          </a:p>
          <a:p>
            <a:pPr marL="0" indent="0" algn="just">
              <a:lnSpc>
                <a:spcPct val="125000"/>
              </a:lnSpc>
              <a:buNone/>
            </a:pPr>
            <a:r>
              <a:rPr lang="en-IN" sz="1900" b="1" dirty="0">
                <a:latin typeface="Times New Roman" panose="02020603050405020304" pitchFamily="18" charset="0"/>
                <a:cs typeface="Times New Roman" panose="02020603050405020304" pitchFamily="18" charset="0"/>
              </a:rPr>
              <a:t>            And Includes</a:t>
            </a:r>
            <a:endParaRPr lang="en-US" sz="1900" dirty="0">
              <a:latin typeface="Times New Roman" panose="02020603050405020304" pitchFamily="18" charset="0"/>
              <a:cs typeface="Times New Roman" panose="02020603050405020304" pitchFamily="18" charset="0"/>
            </a:endParaRPr>
          </a:p>
          <a:p>
            <a:pPr marL="609600" lvl="0" indent="-342900" algn="just">
              <a:lnSpc>
                <a:spcPct val="125000"/>
              </a:lnSpc>
              <a:buFont typeface="Wingdings" panose="05000000000000000000" pitchFamily="2" charset="2"/>
              <a:buChar char="§"/>
            </a:pPr>
            <a:r>
              <a:rPr lang="en-IN" sz="1900" dirty="0">
                <a:latin typeface="Times New Roman" panose="02020603050405020304" pitchFamily="18" charset="0"/>
                <a:cs typeface="Times New Roman" panose="02020603050405020304" pitchFamily="18" charset="0"/>
              </a:rPr>
              <a:t>Previous year 2024-25 – Year of initiation of search </a:t>
            </a:r>
            <a:endParaRPr lang="en-US" sz="1900" dirty="0">
              <a:latin typeface="Times New Roman" panose="02020603050405020304" pitchFamily="18" charset="0"/>
              <a:cs typeface="Times New Roman" panose="02020603050405020304" pitchFamily="18" charset="0"/>
            </a:endParaRPr>
          </a:p>
          <a:p>
            <a:pPr marL="609600" indent="-342900" algn="just">
              <a:lnSpc>
                <a:spcPct val="125000"/>
              </a:lnSpc>
              <a:buFont typeface="Wingdings" panose="05000000000000000000" pitchFamily="2" charset="2"/>
              <a:buChar char="§"/>
            </a:pPr>
            <a:r>
              <a:rPr lang="en-IN" sz="1900" dirty="0" err="1">
                <a:latin typeface="Times New Roman" panose="02020603050405020304" pitchFamily="18" charset="0"/>
                <a:cs typeface="Times New Roman" panose="02020603050405020304" pitchFamily="18" charset="0"/>
              </a:rPr>
              <a:t>Upto</a:t>
            </a:r>
            <a:r>
              <a:rPr lang="en-IN" sz="1900" dirty="0">
                <a:latin typeface="Times New Roman" panose="02020603050405020304" pitchFamily="18" charset="0"/>
                <a:cs typeface="Times New Roman" panose="02020603050405020304" pitchFamily="18" charset="0"/>
              </a:rPr>
              <a:t> 30.06.2025 – Date of execution of last of the authorisations i.e. on the conclusion of search </a:t>
            </a:r>
            <a:r>
              <a:rPr lang="en-IN" sz="1900" u="sng" dirty="0">
                <a:latin typeface="Times New Roman" panose="02020603050405020304" pitchFamily="18" charset="0"/>
                <a:cs typeface="Times New Roman" panose="02020603050405020304" pitchFamily="18" charset="0"/>
              </a:rPr>
              <a:t>as recorded in the last </a:t>
            </a:r>
            <a:r>
              <a:rPr lang="en-IN" sz="1900" u="sng" dirty="0" err="1">
                <a:latin typeface="Times New Roman" panose="02020603050405020304" pitchFamily="18" charset="0"/>
                <a:cs typeface="Times New Roman" panose="02020603050405020304" pitchFamily="18" charset="0"/>
              </a:rPr>
              <a:t>Panchnama</a:t>
            </a:r>
            <a:r>
              <a:rPr lang="en-IN" sz="1900" u="sng" dirty="0">
                <a:latin typeface="Times New Roman" panose="02020603050405020304" pitchFamily="18" charset="0"/>
                <a:cs typeface="Times New Roman" panose="02020603050405020304" pitchFamily="18" charset="0"/>
              </a:rPr>
              <a:t> drawn</a:t>
            </a:r>
            <a:r>
              <a:rPr lang="en-IN" sz="1900" dirty="0">
                <a:latin typeface="Times New Roman" panose="02020603050405020304" pitchFamily="18" charset="0"/>
                <a:cs typeface="Times New Roman" panose="02020603050405020304" pitchFamily="18" charset="0"/>
              </a:rPr>
              <a:t> </a:t>
            </a:r>
          </a:p>
          <a:p>
            <a:pPr marL="0" indent="0" algn="just">
              <a:lnSpc>
                <a:spcPct val="125000"/>
              </a:lnSpc>
              <a:buNone/>
            </a:pPr>
            <a:endParaRPr lang="en-IN" sz="1900" i="1"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554831" y="108604"/>
            <a:ext cx="9805988" cy="518944"/>
          </a:xfrm>
        </p:spPr>
        <p:txBody>
          <a:bodyPr>
            <a:noAutofit/>
          </a:bodyPr>
          <a:lstStyle/>
          <a:p>
            <a:r>
              <a:rPr lang="en-IN" sz="2800" b="1" dirty="0">
                <a:solidFill>
                  <a:schemeClr val="accent2">
                    <a:lumMod val="75000"/>
                  </a:schemeClr>
                </a:solidFill>
                <a:latin typeface="Cambria" panose="02040503050406030204" pitchFamily="18" charset="0"/>
              </a:rPr>
              <a:t>Definitions</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36</a:t>
            </a:fld>
            <a:endParaRPr lang="en-IN" dirty="0"/>
          </a:p>
        </p:txBody>
      </p:sp>
    </p:spTree>
    <p:extLst>
      <p:ext uri="{BB962C8B-B14F-4D97-AF65-F5344CB8AC3E}">
        <p14:creationId xmlns:p14="http://schemas.microsoft.com/office/powerpoint/2010/main" val="1601177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511969" y="598342"/>
            <a:ext cx="11360943" cy="5602903"/>
          </a:xfrm>
        </p:spPr>
        <p:txBody>
          <a:bodyPr>
            <a:noAutofit/>
          </a:bodyPr>
          <a:lstStyle/>
          <a:p>
            <a:pPr algn="just">
              <a:lnSpc>
                <a:spcPct val="125000"/>
              </a:lnSpc>
              <a:spcBef>
                <a:spcPts val="600"/>
              </a:spcBef>
              <a:spcAft>
                <a:spcPts val="600"/>
              </a:spcAft>
              <a:buFont typeface="Wingdings" panose="05000000000000000000" pitchFamily="2" charset="2"/>
              <a:buChar char="§"/>
            </a:pPr>
            <a:r>
              <a:rPr lang="en-US" sz="1900" b="1" dirty="0">
                <a:latin typeface="Times New Roman" panose="02020603050405020304" pitchFamily="18" charset="0"/>
                <a:cs typeface="Times New Roman" panose="02020603050405020304" pitchFamily="18" charset="0"/>
              </a:rPr>
              <a:t>Section 158BA(1) – </a:t>
            </a:r>
          </a:p>
          <a:p>
            <a:pPr algn="just">
              <a:lnSpc>
                <a:spcPct val="125000"/>
              </a:lnSpc>
              <a:spcBef>
                <a:spcPts val="600"/>
              </a:spcBef>
              <a:spcAft>
                <a:spcPts val="600"/>
              </a:spcAft>
              <a:buFont typeface="Wingdings" panose="05000000000000000000" pitchFamily="2" charset="2"/>
              <a:buChar char="§"/>
            </a:pPr>
            <a:r>
              <a:rPr lang="en-US" sz="1900" u="sng" dirty="0">
                <a:latin typeface="Times New Roman" panose="02020603050405020304" pitchFamily="18" charset="0"/>
                <a:cs typeface="Times New Roman" panose="02020603050405020304" pitchFamily="18" charset="0"/>
              </a:rPr>
              <a:t>This section empowers the AO to assess the total undisclosed income</a:t>
            </a:r>
            <a:r>
              <a:rPr lang="en-US" sz="1900" dirty="0">
                <a:latin typeface="Times New Roman" panose="02020603050405020304" pitchFamily="18" charset="0"/>
                <a:cs typeface="Times New Roman" panose="02020603050405020304" pitchFamily="18" charset="0"/>
              </a:rPr>
              <a:t>. </a:t>
            </a:r>
          </a:p>
          <a:p>
            <a:pPr algn="just">
              <a:lnSpc>
                <a:spcPct val="125000"/>
              </a:lnSpc>
              <a:spcBef>
                <a:spcPts val="600"/>
              </a:spcBef>
              <a:spcAft>
                <a:spcPts val="600"/>
              </a:spcAft>
              <a:buFont typeface="Wingdings" panose="05000000000000000000" pitchFamily="2" charset="2"/>
              <a:buChar char="§"/>
            </a:pPr>
            <a:r>
              <a:rPr lang="en-US" sz="1900" dirty="0">
                <a:latin typeface="Times New Roman" panose="02020603050405020304" pitchFamily="18" charset="0"/>
                <a:cs typeface="Times New Roman" panose="02020603050405020304" pitchFamily="18" charset="0"/>
              </a:rPr>
              <a:t>As per </a:t>
            </a:r>
            <a:r>
              <a:rPr lang="en-US" sz="1900" b="1" dirty="0">
                <a:latin typeface="Times New Roman" panose="02020603050405020304" pitchFamily="18" charset="0"/>
                <a:cs typeface="Times New Roman" panose="02020603050405020304" pitchFamily="18" charset="0"/>
              </a:rPr>
              <a:t>158BA(7)</a:t>
            </a:r>
            <a:r>
              <a:rPr lang="en-US" sz="1900" dirty="0">
                <a:latin typeface="Times New Roman" panose="02020603050405020304" pitchFamily="18" charset="0"/>
                <a:cs typeface="Times New Roman" panose="02020603050405020304" pitchFamily="18" charset="0"/>
              </a:rPr>
              <a:t>, the total undisclosed income relating to the block period shall be charged to tax, at the rate specified in section 113.</a:t>
            </a:r>
          </a:p>
          <a:p>
            <a:pPr algn="just">
              <a:lnSpc>
                <a:spcPct val="125000"/>
              </a:lnSpc>
              <a:spcBef>
                <a:spcPts val="600"/>
              </a:spcBef>
              <a:spcAft>
                <a:spcPts val="600"/>
              </a:spcAft>
              <a:buFont typeface="Wingdings" panose="05000000000000000000" pitchFamily="2" charset="2"/>
              <a:buChar char="§"/>
            </a:pPr>
            <a:r>
              <a:rPr lang="en-IN" sz="1900" b="1" dirty="0">
                <a:latin typeface="Times New Roman" panose="02020603050405020304" pitchFamily="18" charset="0"/>
                <a:cs typeface="Times New Roman" panose="02020603050405020304" pitchFamily="18" charset="0"/>
              </a:rPr>
              <a:t>Abatement [Section 158BA(2),(3),(5)] </a:t>
            </a:r>
            <a:endParaRPr lang="en-US" sz="1900" b="1" dirty="0">
              <a:latin typeface="Times New Roman" panose="02020603050405020304" pitchFamily="18" charset="0"/>
              <a:cs typeface="Times New Roman" panose="02020603050405020304" pitchFamily="18" charset="0"/>
            </a:endParaRPr>
          </a:p>
          <a:p>
            <a:pPr marL="514350" lvl="0" indent="-339725" algn="just">
              <a:lnSpc>
                <a:spcPct val="125000"/>
              </a:lnSpc>
              <a:spcBef>
                <a:spcPts val="600"/>
              </a:spcBef>
              <a:spcAft>
                <a:spcPts val="600"/>
              </a:spcAft>
              <a:buFont typeface="+mj-lt"/>
              <a:buAutoNum type="romanLcPeriod"/>
              <a:tabLst>
                <a:tab pos="536575" algn="l"/>
              </a:tabLst>
            </a:pPr>
            <a:r>
              <a:rPr lang="en-US" sz="1900" dirty="0">
                <a:latin typeface="Times New Roman" panose="02020603050405020304" pitchFamily="18" charset="0"/>
                <a:cs typeface="Times New Roman" panose="02020603050405020304" pitchFamily="18" charset="0"/>
              </a:rPr>
              <a:t>All the assessments or reassessment or </a:t>
            </a:r>
            <a:r>
              <a:rPr lang="en-US" sz="1900" dirty="0" err="1">
                <a:latin typeface="Times New Roman" panose="02020603050405020304" pitchFamily="18" charset="0"/>
                <a:cs typeface="Times New Roman" panose="02020603050405020304" pitchFamily="18" charset="0"/>
              </a:rPr>
              <a:t>recomputation</a:t>
            </a:r>
            <a:r>
              <a:rPr lang="en-US" sz="1900" dirty="0">
                <a:latin typeface="Times New Roman" panose="02020603050405020304" pitchFamily="18" charset="0"/>
                <a:cs typeface="Times New Roman" panose="02020603050405020304" pitchFamily="18" charset="0"/>
              </a:rPr>
              <a:t> under the Act (other than this Chapter) </a:t>
            </a:r>
            <a:r>
              <a:rPr lang="en-US" sz="1900" u="sng" dirty="0">
                <a:latin typeface="Times New Roman" panose="02020603050405020304" pitchFamily="18" charset="0"/>
                <a:cs typeface="Times New Roman" panose="02020603050405020304" pitchFamily="18" charset="0"/>
              </a:rPr>
              <a:t>pending as on the date of initiation of search in respect of any year falling within the block period will be abated</a:t>
            </a:r>
            <a:r>
              <a:rPr lang="en-US" sz="1900" dirty="0">
                <a:latin typeface="Times New Roman" panose="02020603050405020304" pitchFamily="18" charset="0"/>
                <a:cs typeface="Times New Roman" panose="02020603050405020304" pitchFamily="18" charset="0"/>
              </a:rPr>
              <a:t>.</a:t>
            </a:r>
          </a:p>
          <a:p>
            <a:pPr marL="514350" lvl="0" indent="-339725" algn="just">
              <a:lnSpc>
                <a:spcPct val="125000"/>
              </a:lnSpc>
              <a:spcBef>
                <a:spcPts val="600"/>
              </a:spcBef>
              <a:spcAft>
                <a:spcPts val="600"/>
              </a:spcAft>
              <a:buFont typeface="+mj-lt"/>
              <a:buAutoNum type="romanLcPeriod"/>
              <a:tabLst>
                <a:tab pos="536575" algn="l"/>
              </a:tabLst>
            </a:pPr>
            <a:r>
              <a:rPr lang="en-US" sz="1900" dirty="0">
                <a:latin typeface="Times New Roman" panose="02020603050405020304" pitchFamily="18" charset="0"/>
                <a:cs typeface="Times New Roman" panose="02020603050405020304" pitchFamily="18" charset="0"/>
              </a:rPr>
              <a:t>Where a reference under section 92CA has been made to Transfer Pricing Officer, or an order has been passed by the TPO, </a:t>
            </a:r>
            <a:r>
              <a:rPr lang="en-US" sz="1900" u="sng" dirty="0">
                <a:latin typeface="Times New Roman" panose="02020603050405020304" pitchFamily="18" charset="0"/>
                <a:cs typeface="Times New Roman" panose="02020603050405020304" pitchFamily="18" charset="0"/>
              </a:rPr>
              <a:t>such reference made or order passed, shall abate</a:t>
            </a:r>
            <a:r>
              <a:rPr lang="en-US" sz="1900" dirty="0">
                <a:latin typeface="Times New Roman" panose="02020603050405020304" pitchFamily="18" charset="0"/>
                <a:cs typeface="Times New Roman" panose="02020603050405020304" pitchFamily="18" charset="0"/>
              </a:rPr>
              <a:t>. </a:t>
            </a:r>
          </a:p>
          <a:p>
            <a:pPr marL="514350" lvl="0" indent="-339725" algn="just">
              <a:lnSpc>
                <a:spcPct val="125000"/>
              </a:lnSpc>
              <a:spcBef>
                <a:spcPts val="600"/>
              </a:spcBef>
              <a:spcAft>
                <a:spcPts val="600"/>
              </a:spcAft>
              <a:buFont typeface="+mj-lt"/>
              <a:buAutoNum type="romanLcPeriod"/>
              <a:tabLst>
                <a:tab pos="536575" algn="l"/>
              </a:tabLst>
            </a:pPr>
            <a:r>
              <a:rPr lang="en-US" sz="1900" dirty="0">
                <a:latin typeface="Times New Roman" panose="02020603050405020304" pitchFamily="18" charset="0"/>
                <a:cs typeface="Times New Roman" panose="02020603050405020304" pitchFamily="18" charset="0"/>
              </a:rPr>
              <a:t>If the block assessment is annulled on appeal, the abated assessment will be revived with effect from the date of receipt of the order of such annulment. Such revive will cease if the annulment is set aside.</a:t>
            </a:r>
          </a:p>
          <a:p>
            <a:pPr marL="719138" indent="-358775" algn="just">
              <a:lnSpc>
                <a:spcPct val="125000"/>
              </a:lnSpc>
              <a:spcBef>
                <a:spcPts val="600"/>
              </a:spcBef>
              <a:spcAft>
                <a:spcPts val="600"/>
              </a:spcAft>
              <a:buNone/>
            </a:pPr>
            <a:endParaRPr lang="en-US" sz="1900" dirty="0">
              <a:latin typeface="Times New Roman" panose="02020603050405020304" pitchFamily="18" charset="0"/>
              <a:cs typeface="Times New Roman" panose="02020603050405020304" pitchFamily="18" charset="0"/>
            </a:endParaRPr>
          </a:p>
          <a:p>
            <a:pPr marL="719138" indent="-358775" algn="just">
              <a:lnSpc>
                <a:spcPct val="125000"/>
              </a:lnSpc>
              <a:spcBef>
                <a:spcPts val="600"/>
              </a:spcBef>
              <a:spcAft>
                <a:spcPts val="600"/>
              </a:spcAft>
              <a:buNone/>
            </a:pPr>
            <a:endParaRPr lang="en-IN" sz="19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511969" y="136525"/>
            <a:ext cx="9634538" cy="330760"/>
          </a:xfrm>
        </p:spPr>
        <p:txBody>
          <a:bodyPr>
            <a:noAutofit/>
          </a:bodyPr>
          <a:lstStyle/>
          <a:p>
            <a:r>
              <a:rPr lang="en-IN" sz="2800" b="1" dirty="0">
                <a:solidFill>
                  <a:schemeClr val="accent2">
                    <a:lumMod val="75000"/>
                  </a:schemeClr>
                </a:solidFill>
                <a:latin typeface="Cambria" panose="02040503050406030204" pitchFamily="18" charset="0"/>
              </a:rPr>
              <a:t>Assessment of Total Undisclosed Income – Section 158BA</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37</a:t>
            </a:fld>
            <a:endParaRPr lang="en-IN" dirty="0"/>
          </a:p>
        </p:txBody>
      </p:sp>
      <p:graphicFrame>
        <p:nvGraphicFramePr>
          <p:cNvPr id="8" name="Object 7">
            <a:hlinkClick r:id="" action="ppaction://ole?verb=0"/>
            <a:extLst>
              <a:ext uri="{FF2B5EF4-FFF2-40B4-BE49-F238E27FC236}">
                <a16:creationId xmlns:a16="http://schemas.microsoft.com/office/drawing/2014/main" id="{71ED7558-DE12-C4EC-9813-3E85E14E88DB}"/>
              </a:ext>
            </a:extLst>
          </p:cNvPr>
          <p:cNvGraphicFramePr>
            <a:graphicFrameLocks noChangeAspect="1"/>
          </p:cNvGraphicFramePr>
          <p:nvPr>
            <p:extLst>
              <p:ext uri="{D42A27DB-BD31-4B8C-83A1-F6EECF244321}">
                <p14:modId xmlns:p14="http://schemas.microsoft.com/office/powerpoint/2010/main" val="3049463407"/>
              </p:ext>
            </p:extLst>
          </p:nvPr>
        </p:nvGraphicFramePr>
        <p:xfrm>
          <a:off x="3040743" y="655076"/>
          <a:ext cx="914400" cy="771525"/>
        </p:xfrm>
        <a:graphic>
          <a:graphicData uri="http://schemas.openxmlformats.org/presentationml/2006/ole">
            <mc:AlternateContent xmlns:mc="http://schemas.openxmlformats.org/markup-compatibility/2006">
              <mc:Choice xmlns:v="urn:schemas-microsoft-com:vml" Requires="v">
                <p:oleObj name="Acrobat Document" showAsIcon="1" r:id="rId3" imgW="914570" imgH="771690" progId="Acrobat.Document.DC">
                  <p:embed/>
                </p:oleObj>
              </mc:Choice>
              <mc:Fallback>
                <p:oleObj name="Acrobat Document" showAsIcon="1" r:id="rId3" imgW="914570" imgH="771690" progId="Acrobat.Document.DC">
                  <p:embed/>
                  <p:pic>
                    <p:nvPicPr>
                      <p:cNvPr id="0" name=""/>
                      <p:cNvPicPr/>
                      <p:nvPr/>
                    </p:nvPicPr>
                    <p:blipFill>
                      <a:blip r:embed="rId4"/>
                      <a:stretch>
                        <a:fillRect/>
                      </a:stretch>
                    </p:blipFill>
                    <p:spPr>
                      <a:xfrm>
                        <a:off x="3040743" y="655076"/>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21110136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511969" y="627548"/>
            <a:ext cx="11320462" cy="5602903"/>
          </a:xfrm>
        </p:spPr>
        <p:txBody>
          <a:bodyPr>
            <a:noAutofit/>
          </a:bodyPr>
          <a:lstStyle/>
          <a:p>
            <a:pPr algn="just">
              <a:lnSpc>
                <a:spcPct val="150000"/>
              </a:lnSpc>
              <a:spcBef>
                <a:spcPts val="600"/>
              </a:spcBef>
              <a:spcAft>
                <a:spcPts val="800"/>
              </a:spcAft>
              <a:buFont typeface="Wingdings" panose="05000000000000000000" pitchFamily="2" charset="2"/>
              <a:buChar char="§"/>
            </a:pPr>
            <a:r>
              <a:rPr lang="en-US" sz="1900" b="1" dirty="0">
                <a:latin typeface="Times New Roman" panose="02020603050405020304" pitchFamily="18" charset="0"/>
                <a:cs typeface="Times New Roman" panose="02020603050405020304" pitchFamily="18" charset="0"/>
              </a:rPr>
              <a:t>Section 158BA(4) - Subsequent search initiated - Amendment by Finance Act, 2025 – </a:t>
            </a:r>
            <a:br>
              <a:rPr lang="en-US" sz="1900" b="1" dirty="0">
                <a:latin typeface="Times New Roman" panose="02020603050405020304" pitchFamily="18" charset="0"/>
                <a:cs typeface="Times New Roman" panose="02020603050405020304" pitchFamily="18" charset="0"/>
              </a:rPr>
            </a:br>
            <a:r>
              <a:rPr lang="en-US" sz="1900" dirty="0">
                <a:latin typeface="Times New Roman" panose="02020603050405020304" pitchFamily="18" charset="0"/>
                <a:cs typeface="Times New Roman" panose="02020603050405020304" pitchFamily="18" charset="0"/>
              </a:rPr>
              <a:t>Section 158BA(4) of the Act provides that where any assessment is pending in the case of an assessee in whose case a subsequent search is initiated, such assessment shall be duly completed, and thereafter, the assessment in respect of such subsequent search or requisition shall be made. </a:t>
            </a:r>
            <a:r>
              <a:rPr lang="en-US" sz="1900" b="1" u="sng" dirty="0">
                <a:latin typeface="Times New Roman" panose="02020603050405020304" pitchFamily="18" charset="0"/>
                <a:cs typeface="Times New Roman" panose="02020603050405020304" pitchFamily="18" charset="0"/>
              </a:rPr>
              <a:t>The word “pending” is substituted with the words ‘required to be made’ – the assessment may not be pending when the subsequent search is initiated</a:t>
            </a:r>
            <a:r>
              <a:rPr lang="en-US" sz="1900" dirty="0">
                <a:latin typeface="Times New Roman" panose="02020603050405020304" pitchFamily="18" charset="0"/>
                <a:cs typeface="Times New Roman" panose="02020603050405020304" pitchFamily="18" charset="0"/>
              </a:rPr>
              <a:t>.</a:t>
            </a:r>
          </a:p>
          <a:p>
            <a:pPr marL="268288" indent="0" algn="just">
              <a:lnSpc>
                <a:spcPct val="150000"/>
              </a:lnSpc>
              <a:spcBef>
                <a:spcPts val="600"/>
              </a:spcBef>
              <a:spcAft>
                <a:spcPts val="800"/>
              </a:spcAft>
              <a:buNone/>
            </a:pPr>
            <a:r>
              <a:rPr lang="en-US" sz="1900" dirty="0">
                <a:latin typeface="Times New Roman" panose="02020603050405020304" pitchFamily="18" charset="0"/>
                <a:cs typeface="Times New Roman" panose="02020603050405020304" pitchFamily="18" charset="0"/>
              </a:rPr>
              <a:t>Where the period of completing the assessment in respect of subsequent search is less than 3 months, then the period of the assessment shall be extended to further 3 months.</a:t>
            </a:r>
          </a:p>
          <a:p>
            <a:pPr algn="just">
              <a:lnSpc>
                <a:spcPct val="150000"/>
              </a:lnSpc>
              <a:spcBef>
                <a:spcPts val="600"/>
              </a:spcBef>
              <a:spcAft>
                <a:spcPts val="800"/>
              </a:spcAft>
              <a:buFont typeface="Wingdings" panose="05000000000000000000" pitchFamily="2" charset="2"/>
              <a:buChar char="§"/>
            </a:pPr>
            <a:r>
              <a:rPr lang="en-IN" sz="1900" b="1" dirty="0">
                <a:latin typeface="Times New Roman" panose="02020603050405020304" pitchFamily="18" charset="0"/>
                <a:cs typeface="Times New Roman" panose="02020603050405020304" pitchFamily="18" charset="0"/>
              </a:rPr>
              <a:t>Section 158BA(6) - Separate Assessment of disclosed income for the year in which last of the authorisations is executed</a:t>
            </a:r>
            <a:r>
              <a:rPr lang="en-IN" sz="1900" dirty="0">
                <a:latin typeface="Times New Roman" panose="02020603050405020304" pitchFamily="18" charset="0"/>
                <a:cs typeface="Times New Roman" panose="02020603050405020304" pitchFamily="18" charset="0"/>
              </a:rPr>
              <a:t> - Total income (other than undisclosed income) of the assessment year relevant to the </a:t>
            </a:r>
            <a:r>
              <a:rPr lang="en-IN" sz="1900" u="sng" dirty="0">
                <a:latin typeface="Times New Roman" panose="02020603050405020304" pitchFamily="18" charset="0"/>
                <a:cs typeface="Times New Roman" panose="02020603050405020304" pitchFamily="18" charset="0"/>
              </a:rPr>
              <a:t>previous year in which the last of the authorisations for a search is executed, shall be assessed separately </a:t>
            </a:r>
            <a:r>
              <a:rPr lang="en-IN" sz="1900" dirty="0">
                <a:latin typeface="Times New Roman" panose="02020603050405020304" pitchFamily="18" charset="0"/>
                <a:cs typeface="Times New Roman" panose="02020603050405020304" pitchFamily="18" charset="0"/>
              </a:rPr>
              <a:t>in accordance with the other provisions of this Act.</a:t>
            </a:r>
            <a:endParaRPr lang="en-US" sz="1900" dirty="0">
              <a:latin typeface="Times New Roman" panose="02020603050405020304" pitchFamily="18" charset="0"/>
              <a:cs typeface="Times New Roman" panose="02020603050405020304" pitchFamily="18" charset="0"/>
            </a:endParaRPr>
          </a:p>
          <a:p>
            <a:pPr marL="360363" indent="0" algn="just">
              <a:lnSpc>
                <a:spcPct val="150000"/>
              </a:lnSpc>
              <a:spcBef>
                <a:spcPts val="600"/>
              </a:spcBef>
              <a:spcAft>
                <a:spcPts val="800"/>
              </a:spcAft>
              <a:buNone/>
            </a:pPr>
            <a:endParaRPr lang="en-US" sz="1900" dirty="0">
              <a:latin typeface="Times New Roman" panose="02020603050405020304" pitchFamily="18" charset="0"/>
              <a:cs typeface="Times New Roman" panose="02020603050405020304" pitchFamily="18" charset="0"/>
            </a:endParaRPr>
          </a:p>
          <a:p>
            <a:pPr marL="360363" indent="0" algn="just">
              <a:lnSpc>
                <a:spcPct val="150000"/>
              </a:lnSpc>
              <a:spcBef>
                <a:spcPts val="600"/>
              </a:spcBef>
              <a:spcAft>
                <a:spcPts val="800"/>
              </a:spcAft>
              <a:buNone/>
            </a:pPr>
            <a:endParaRPr lang="en-IN" sz="19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511969" y="108603"/>
            <a:ext cx="9848850" cy="342897"/>
          </a:xfrm>
        </p:spPr>
        <p:txBody>
          <a:bodyPr>
            <a:noAutofit/>
          </a:bodyPr>
          <a:lstStyle/>
          <a:p>
            <a:r>
              <a:rPr lang="en-IN" sz="2800" b="1" dirty="0">
                <a:solidFill>
                  <a:schemeClr val="accent2">
                    <a:lumMod val="75000"/>
                  </a:schemeClr>
                </a:solidFill>
                <a:latin typeface="Cambria" panose="02040503050406030204" pitchFamily="18" charset="0"/>
              </a:rPr>
              <a:t>Assessment of Total Undisclosed Income – Section 158BA</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38</a:t>
            </a:fld>
            <a:endParaRPr lang="en-IN" dirty="0"/>
          </a:p>
        </p:txBody>
      </p:sp>
    </p:spTree>
    <p:extLst>
      <p:ext uri="{BB962C8B-B14F-4D97-AF65-F5344CB8AC3E}">
        <p14:creationId xmlns:p14="http://schemas.microsoft.com/office/powerpoint/2010/main" val="18151125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14338" y="662673"/>
            <a:ext cx="11320462" cy="5564008"/>
          </a:xfrm>
        </p:spPr>
        <p:txBody>
          <a:bodyPr>
            <a:noAutofit/>
          </a:bodyPr>
          <a:lstStyle/>
          <a:p>
            <a:pPr marL="444500" indent="-444500" algn="just">
              <a:lnSpc>
                <a:spcPct val="200000"/>
              </a:lnSpc>
              <a:buNone/>
            </a:pPr>
            <a:r>
              <a:rPr lang="en-US" sz="2100" b="1" dirty="0">
                <a:latin typeface="Times New Roman" panose="02020603050405020304" pitchFamily="18" charset="0"/>
                <a:cs typeface="Times New Roman" panose="02020603050405020304" pitchFamily="18" charset="0"/>
              </a:rPr>
              <a:t>Section 158BC</a:t>
            </a:r>
            <a:endParaRPr lang="en-US" sz="2100" dirty="0">
              <a:latin typeface="Times New Roman" panose="02020603050405020304" pitchFamily="18" charset="0"/>
              <a:cs typeface="Times New Roman" panose="02020603050405020304" pitchFamily="18" charset="0"/>
            </a:endParaRPr>
          </a:p>
          <a:p>
            <a:pPr marL="444500" indent="-444500" algn="just">
              <a:lnSpc>
                <a:spcPct val="200000"/>
              </a:lnSpc>
              <a:buNone/>
            </a:pPr>
            <a:r>
              <a:rPr lang="en-US" sz="2100" dirty="0" err="1">
                <a:latin typeface="Times New Roman" panose="02020603050405020304" pitchFamily="18" charset="0"/>
                <a:cs typeface="Times New Roman" panose="02020603050405020304" pitchFamily="18" charset="0"/>
              </a:rPr>
              <a:t>i</a:t>
            </a:r>
            <a:r>
              <a:rPr lang="en-US" sz="2100" dirty="0">
                <a:latin typeface="Times New Roman" panose="02020603050405020304" pitchFamily="18" charset="0"/>
                <a:cs typeface="Times New Roman" panose="02020603050405020304" pitchFamily="18" charset="0"/>
              </a:rPr>
              <a:t>.    Condition precedent for invoking Section 158BC is a valid search. An illegal search is no search and as a necessary corollary, in such a case Chapter XIV-B would have no application - </a:t>
            </a:r>
            <a:r>
              <a:rPr lang="en-US" sz="2100" i="1" dirty="0" err="1">
                <a:latin typeface="Times New Roman" panose="02020603050405020304" pitchFamily="18" charset="0"/>
                <a:cs typeface="Times New Roman" panose="02020603050405020304" pitchFamily="18" charset="0"/>
              </a:rPr>
              <a:t>Ajit</a:t>
            </a:r>
            <a:r>
              <a:rPr lang="en-US" sz="2100" i="1" dirty="0">
                <a:latin typeface="Times New Roman" panose="02020603050405020304" pitchFamily="18" charset="0"/>
                <a:cs typeface="Times New Roman" panose="02020603050405020304" pitchFamily="18" charset="0"/>
              </a:rPr>
              <a:t> Jain vs. UOI, 242 ITR 302 (Delhi) affirmed by SC in 260 ITR 80.</a:t>
            </a:r>
          </a:p>
          <a:p>
            <a:pPr marL="514350" indent="-514350" algn="just">
              <a:lnSpc>
                <a:spcPct val="200000"/>
              </a:lnSpc>
              <a:buAutoNum type="romanLcPeriod" startAt="2"/>
            </a:pPr>
            <a:r>
              <a:rPr lang="en-US" sz="2100" b="1" dirty="0">
                <a:latin typeface="Times New Roman" panose="02020603050405020304" pitchFamily="18" charset="0"/>
                <a:cs typeface="Times New Roman" panose="02020603050405020304" pitchFamily="18" charset="0"/>
              </a:rPr>
              <a:t>Approval  [Section 158BC(3)]</a:t>
            </a:r>
            <a:r>
              <a:rPr lang="en-US" sz="2100" dirty="0">
                <a:latin typeface="Times New Roman" panose="02020603050405020304" pitchFamily="18" charset="0"/>
                <a:cs typeface="Times New Roman" panose="02020603050405020304" pitchFamily="18" charset="0"/>
              </a:rPr>
              <a:t> - The AO, before issuance of notice requiring to furnish return of income, shall take prior approval of the Additional Commissioner or the Additional Director or the Joint Commissioner or the Joint Director</a:t>
            </a:r>
          </a:p>
          <a:p>
            <a:pPr marL="0" indent="0" algn="just">
              <a:lnSpc>
                <a:spcPct val="200000"/>
              </a:lnSpc>
              <a:buNone/>
            </a:pPr>
            <a:endParaRPr lang="en-IN" sz="2100" b="1" dirty="0">
              <a:latin typeface="Times New Roman" panose="02020603050405020304" pitchFamily="18" charset="0"/>
              <a:cs typeface="Times New Roman" panose="02020603050405020304" pitchFamily="18" charset="0"/>
            </a:endParaRPr>
          </a:p>
          <a:p>
            <a:pPr marL="0" indent="0" algn="just">
              <a:lnSpc>
                <a:spcPct val="200000"/>
              </a:lnSpc>
              <a:buNone/>
            </a:pPr>
            <a:r>
              <a:rPr lang="en-IN" sz="2100" dirty="0">
                <a:latin typeface="Times New Roman" panose="02020603050405020304" pitchFamily="18" charset="0"/>
                <a:cs typeface="Times New Roman" panose="02020603050405020304" pitchFamily="18" charset="0"/>
              </a:rPr>
              <a:t> </a:t>
            </a:r>
            <a:endParaRPr lang="en-US" sz="2100" dirty="0">
              <a:latin typeface="Times New Roman" panose="02020603050405020304" pitchFamily="18" charset="0"/>
              <a:cs typeface="Times New Roman" panose="02020603050405020304" pitchFamily="18" charset="0"/>
            </a:endParaRPr>
          </a:p>
          <a:p>
            <a:pPr marL="360363" indent="-269875" algn="just">
              <a:lnSpc>
                <a:spcPct val="200000"/>
              </a:lnSpc>
              <a:buFont typeface="+mj-lt"/>
              <a:buAutoNum type="romanLcPeriod"/>
            </a:pPr>
            <a:endParaRPr lang="en-US" sz="2100" b="1" dirty="0">
              <a:latin typeface="Times New Roman" panose="02020603050405020304" pitchFamily="18" charset="0"/>
              <a:cs typeface="Times New Roman" panose="02020603050405020304" pitchFamily="18" charset="0"/>
            </a:endParaRPr>
          </a:p>
          <a:p>
            <a:pPr algn="just">
              <a:lnSpc>
                <a:spcPct val="200000"/>
              </a:lnSpc>
            </a:pPr>
            <a:endParaRPr lang="en-US" sz="2100" b="1" dirty="0">
              <a:latin typeface="Times New Roman" panose="02020603050405020304" pitchFamily="18" charset="0"/>
              <a:cs typeface="Times New Roman" panose="02020603050405020304" pitchFamily="18" charset="0"/>
            </a:endParaRPr>
          </a:p>
          <a:p>
            <a:pPr marL="357188" lvl="0" indent="-271463" algn="just">
              <a:lnSpc>
                <a:spcPct val="200000"/>
              </a:lnSpc>
              <a:buNone/>
            </a:pPr>
            <a:endParaRPr lang="en-IN" sz="21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511969" y="108603"/>
            <a:ext cx="9848850" cy="342897"/>
          </a:xfrm>
        </p:spPr>
        <p:txBody>
          <a:bodyPr>
            <a:noAutofit/>
          </a:bodyPr>
          <a:lstStyle/>
          <a:p>
            <a:r>
              <a:rPr lang="en-IN" sz="2800" b="1" dirty="0">
                <a:solidFill>
                  <a:schemeClr val="accent2">
                    <a:lumMod val="75000"/>
                  </a:schemeClr>
                </a:solidFill>
                <a:latin typeface="Cambria" panose="02040503050406030204" pitchFamily="18" charset="0"/>
              </a:rPr>
              <a:t>Procedure for Block Assessment – Section 158BC</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39</a:t>
            </a:fld>
            <a:endParaRPr lang="en-IN" dirty="0"/>
          </a:p>
        </p:txBody>
      </p:sp>
      <p:graphicFrame>
        <p:nvGraphicFramePr>
          <p:cNvPr id="6" name="Object 5">
            <a:hlinkClick r:id="" action="ppaction://ole?verb=0"/>
            <a:extLst>
              <a:ext uri="{FF2B5EF4-FFF2-40B4-BE49-F238E27FC236}">
                <a16:creationId xmlns:a16="http://schemas.microsoft.com/office/drawing/2014/main" id="{71DBA4ED-F582-FE18-BBA1-44CFD8FF0EF7}"/>
              </a:ext>
            </a:extLst>
          </p:cNvPr>
          <p:cNvGraphicFramePr>
            <a:graphicFrameLocks noChangeAspect="1"/>
          </p:cNvGraphicFramePr>
          <p:nvPr>
            <p:extLst>
              <p:ext uri="{D42A27DB-BD31-4B8C-83A1-F6EECF244321}">
                <p14:modId xmlns:p14="http://schemas.microsoft.com/office/powerpoint/2010/main" val="1741337559"/>
              </p:ext>
            </p:extLst>
          </p:nvPr>
        </p:nvGraphicFramePr>
        <p:xfrm>
          <a:off x="2286000" y="879022"/>
          <a:ext cx="914400" cy="771525"/>
        </p:xfrm>
        <a:graphic>
          <a:graphicData uri="http://schemas.openxmlformats.org/presentationml/2006/ole">
            <mc:AlternateContent xmlns:mc="http://schemas.openxmlformats.org/markup-compatibility/2006">
              <mc:Choice xmlns:v="urn:schemas-microsoft-com:vml" Requires="v">
                <p:oleObj name="Acrobat Document" showAsIcon="1" r:id="rId3" imgW="914570" imgH="771690" progId="Acrobat.Document.DC">
                  <p:embed/>
                </p:oleObj>
              </mc:Choice>
              <mc:Fallback>
                <p:oleObj name="Acrobat Document" showAsIcon="1" r:id="rId3" imgW="914570" imgH="771690" progId="Acrobat.Document.DC">
                  <p:embed/>
                  <p:pic>
                    <p:nvPicPr>
                      <p:cNvPr id="0" name=""/>
                      <p:cNvPicPr/>
                      <p:nvPr/>
                    </p:nvPicPr>
                    <p:blipFill>
                      <a:blip r:embed="rId4"/>
                      <a:stretch>
                        <a:fillRect/>
                      </a:stretch>
                    </p:blipFill>
                    <p:spPr>
                      <a:xfrm>
                        <a:off x="2286000" y="879022"/>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3020858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3016D4-5060-84F6-8D9F-186F2905CDA5}"/>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7D323DF-5748-0E4D-553E-736271ED87DE}"/>
              </a:ext>
            </a:extLst>
          </p:cNvPr>
          <p:cNvSpPr>
            <a:spLocks noGrp="1"/>
          </p:cNvSpPr>
          <p:nvPr>
            <p:ph type="subTitle" idx="4294967295"/>
          </p:nvPr>
        </p:nvSpPr>
        <p:spPr>
          <a:xfrm>
            <a:off x="414338" y="598342"/>
            <a:ext cx="11320462" cy="5602903"/>
          </a:xfrm>
        </p:spPr>
        <p:txBody>
          <a:bodyPr>
            <a:noAutofit/>
          </a:bodyPr>
          <a:lstStyle/>
          <a:p>
            <a:pPr marL="0" indent="0" algn="just">
              <a:lnSpc>
                <a:spcPct val="150000"/>
              </a:lnSpc>
              <a:buNone/>
            </a:pPr>
            <a:r>
              <a:rPr lang="en-US" sz="2000" b="1" dirty="0">
                <a:latin typeface="Times New Roman" panose="02020603050405020304" pitchFamily="18" charset="0"/>
                <a:cs typeface="Times New Roman" panose="02020603050405020304" pitchFamily="18" charset="0"/>
              </a:rPr>
              <a:t>A prescribed authority may enter: - Section 133A(1)</a:t>
            </a:r>
          </a:p>
          <a:p>
            <a:pPr marL="514350" indent="-514350" algn="just">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Any place </a:t>
            </a:r>
            <a:r>
              <a:rPr lang="en-US" sz="2000" u="sng" dirty="0">
                <a:latin typeface="Times New Roman" panose="02020603050405020304" pitchFamily="18" charset="0"/>
                <a:cs typeface="Times New Roman" panose="02020603050405020304" pitchFamily="18" charset="0"/>
              </a:rPr>
              <a:t>within his jurisdiction</a:t>
            </a:r>
          </a:p>
          <a:p>
            <a:pPr marL="514350" indent="-514350" algn="just">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Any place </a:t>
            </a:r>
            <a:r>
              <a:rPr lang="en-US" sz="2000" u="sng" dirty="0">
                <a:latin typeface="Times New Roman" panose="02020603050405020304" pitchFamily="18" charset="0"/>
                <a:cs typeface="Times New Roman" panose="02020603050405020304" pitchFamily="18" charset="0"/>
              </a:rPr>
              <a:t>occupied by any person in respect of whom he exercises jurisdiction</a:t>
            </a:r>
          </a:p>
          <a:p>
            <a:pPr marL="514350" indent="-514350" algn="just">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Any place for which </a:t>
            </a:r>
            <a:r>
              <a:rPr lang="en-US" sz="2000" u="sng" dirty="0" err="1">
                <a:latin typeface="Times New Roman" panose="02020603050405020304" pitchFamily="18" charset="0"/>
                <a:cs typeface="Times New Roman" panose="02020603050405020304" pitchFamily="18" charset="0"/>
              </a:rPr>
              <a:t>authorisation</a:t>
            </a:r>
            <a:r>
              <a:rPr lang="en-US" sz="2000" u="sng" dirty="0">
                <a:latin typeface="Times New Roman" panose="02020603050405020304" pitchFamily="18" charset="0"/>
                <a:cs typeface="Times New Roman" panose="02020603050405020304" pitchFamily="18" charset="0"/>
              </a:rPr>
              <a:t> has been granted by the income-tax authority having territorial jurisdiction over that area or jurisdiction over the person occupying the place</a:t>
            </a:r>
            <a:r>
              <a:rPr lang="en-US" sz="2000" dirty="0">
                <a:latin typeface="Times New Roman" panose="02020603050405020304" pitchFamily="18" charset="0"/>
                <a:cs typeface="Times New Roman" panose="02020603050405020304" pitchFamily="18" charset="0"/>
              </a:rPr>
              <a:t>.</a:t>
            </a:r>
          </a:p>
          <a:p>
            <a:pPr algn="just">
              <a:lnSpc>
                <a:spcPct val="150000"/>
              </a:lnSpc>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at which </a:t>
            </a:r>
            <a:r>
              <a:rPr lang="en-US" sz="2000" u="sng" dirty="0">
                <a:latin typeface="Times New Roman" panose="02020603050405020304" pitchFamily="18" charset="0"/>
                <a:cs typeface="Times New Roman" panose="02020603050405020304" pitchFamily="18" charset="0"/>
              </a:rPr>
              <a:t>a business or profession or an activity for charitable purpose is carried on</a:t>
            </a:r>
            <a:r>
              <a:rPr lang="en-US" sz="2000" dirty="0">
                <a:latin typeface="Times New Roman" panose="02020603050405020304" pitchFamily="18" charset="0"/>
                <a:cs typeface="Times New Roman" panose="02020603050405020304" pitchFamily="18" charset="0"/>
              </a:rPr>
              <a:t>, </a:t>
            </a:r>
          </a:p>
          <a:p>
            <a:pPr algn="just">
              <a:lnSpc>
                <a:spcPct val="150000"/>
              </a:lnSpc>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whether such place be the </a:t>
            </a:r>
            <a:r>
              <a:rPr lang="en-US" sz="2000" u="sng" dirty="0">
                <a:latin typeface="Times New Roman" panose="02020603050405020304" pitchFamily="18" charset="0"/>
                <a:cs typeface="Times New Roman" panose="02020603050405020304" pitchFamily="18" charset="0"/>
              </a:rPr>
              <a:t>principal place or not </a:t>
            </a:r>
            <a:r>
              <a:rPr lang="en-US" sz="2000" dirty="0">
                <a:latin typeface="Times New Roman" panose="02020603050405020304" pitchFamily="18" charset="0"/>
                <a:cs typeface="Times New Roman" panose="02020603050405020304" pitchFamily="18" charset="0"/>
              </a:rPr>
              <a:t>of such business or profession or of such activity for charitable purpose</a:t>
            </a:r>
          </a:p>
          <a:p>
            <a:pPr algn="just">
              <a:lnSpc>
                <a:spcPct val="150000"/>
              </a:lnSpc>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shall </a:t>
            </a:r>
            <a:r>
              <a:rPr lang="en-US" sz="2000" u="sng" dirty="0">
                <a:latin typeface="Times New Roman" panose="02020603050405020304" pitchFamily="18" charset="0"/>
                <a:cs typeface="Times New Roman" panose="02020603050405020304" pitchFamily="18" charset="0"/>
              </a:rPr>
              <a:t>also include any other place</a:t>
            </a:r>
            <a:r>
              <a:rPr lang="en-US" sz="2000" dirty="0">
                <a:latin typeface="Times New Roman" panose="02020603050405020304" pitchFamily="18" charset="0"/>
                <a:cs typeface="Times New Roman" panose="02020603050405020304" pitchFamily="18" charset="0"/>
              </a:rPr>
              <a:t>, whether any business or profession or activity is carried on therein or not, in which the person states that </a:t>
            </a:r>
            <a:r>
              <a:rPr lang="en-US" sz="2000" u="sng" dirty="0">
                <a:latin typeface="Times New Roman" panose="02020603050405020304" pitchFamily="18" charset="0"/>
                <a:cs typeface="Times New Roman" panose="02020603050405020304" pitchFamily="18" charset="0"/>
              </a:rPr>
              <a:t>any of his books of account or other documents or any part of his cash or stock or other valuable article or thing relating to his business </a:t>
            </a:r>
            <a:r>
              <a:rPr lang="en-US" sz="2000" dirty="0">
                <a:latin typeface="Times New Roman" panose="02020603050405020304" pitchFamily="18" charset="0"/>
                <a:cs typeface="Times New Roman" panose="02020603050405020304" pitchFamily="18" charset="0"/>
              </a:rPr>
              <a:t>or profession or activity is kept.</a:t>
            </a:r>
          </a:p>
        </p:txBody>
      </p:sp>
      <p:sp>
        <p:nvSpPr>
          <p:cNvPr id="2" name="Title 1">
            <a:extLst>
              <a:ext uri="{FF2B5EF4-FFF2-40B4-BE49-F238E27FC236}">
                <a16:creationId xmlns:a16="http://schemas.microsoft.com/office/drawing/2014/main" id="{2F3AA333-6750-980D-E8EB-A331DD5D33FF}"/>
              </a:ext>
            </a:extLst>
          </p:cNvPr>
          <p:cNvSpPr>
            <a:spLocks noGrp="1"/>
          </p:cNvSpPr>
          <p:nvPr>
            <p:ph type="title" idx="4294967295"/>
          </p:nvPr>
        </p:nvSpPr>
        <p:spPr>
          <a:xfrm>
            <a:off x="414338" y="136526"/>
            <a:ext cx="10939462" cy="306705"/>
          </a:xfrm>
        </p:spPr>
        <p:txBody>
          <a:bodyPr>
            <a:noAutofit/>
          </a:bodyPr>
          <a:lstStyle/>
          <a:p>
            <a:r>
              <a:rPr lang="en-US" sz="2200" b="1" dirty="0">
                <a:solidFill>
                  <a:schemeClr val="accent2">
                    <a:lumMod val="75000"/>
                  </a:schemeClr>
                </a:solidFill>
                <a:latin typeface="Cambria" panose="02040503050406030204" pitchFamily="18" charset="0"/>
              </a:rPr>
              <a:t>Provisions of Survey </a:t>
            </a:r>
          </a:p>
        </p:txBody>
      </p:sp>
      <p:cxnSp>
        <p:nvCxnSpPr>
          <p:cNvPr id="7" name="Straight Connector 6">
            <a:extLst>
              <a:ext uri="{FF2B5EF4-FFF2-40B4-BE49-F238E27FC236}">
                <a16:creationId xmlns:a16="http://schemas.microsoft.com/office/drawing/2014/main" id="{CDCEE8C9-0F4F-7BE4-A34A-330B4D0129B1}"/>
              </a:ext>
            </a:extLst>
          </p:cNvPr>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a:extLst>
              <a:ext uri="{FF2B5EF4-FFF2-40B4-BE49-F238E27FC236}">
                <a16:creationId xmlns:a16="http://schemas.microsoft.com/office/drawing/2014/main" id="{CFB89662-A995-9305-FCD7-C416C666DB33}"/>
              </a:ext>
            </a:extLst>
          </p:cNvPr>
          <p:cNvSpPr>
            <a:spLocks noGrp="1"/>
          </p:cNvSpPr>
          <p:nvPr>
            <p:ph type="sldNum" sz="quarter" idx="12"/>
          </p:nvPr>
        </p:nvSpPr>
        <p:spPr/>
        <p:txBody>
          <a:bodyPr/>
          <a:lstStyle/>
          <a:p>
            <a:fld id="{A9785A1B-5FCF-40BD-AE5D-3629E90849BE}" type="slidenum">
              <a:rPr lang="en-IN" smtClean="0"/>
              <a:pPr/>
              <a:t>4</a:t>
            </a:fld>
            <a:endParaRPr lang="en-IN" dirty="0"/>
          </a:p>
        </p:txBody>
      </p:sp>
    </p:spTree>
    <p:extLst>
      <p:ext uri="{BB962C8B-B14F-4D97-AF65-F5344CB8AC3E}">
        <p14:creationId xmlns:p14="http://schemas.microsoft.com/office/powerpoint/2010/main" val="26320525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14338" y="662673"/>
            <a:ext cx="11320462" cy="5564008"/>
          </a:xfrm>
        </p:spPr>
        <p:txBody>
          <a:bodyPr>
            <a:noAutofit/>
          </a:bodyPr>
          <a:lstStyle/>
          <a:p>
            <a:pPr marL="0" indent="0" algn="just">
              <a:lnSpc>
                <a:spcPct val="114000"/>
              </a:lnSpc>
              <a:buNone/>
            </a:pPr>
            <a:r>
              <a:rPr lang="en-IN" sz="2000" b="1" dirty="0">
                <a:latin typeface="Times New Roman" panose="02020603050405020304" pitchFamily="18" charset="0"/>
                <a:cs typeface="Times New Roman" panose="02020603050405020304" pitchFamily="18" charset="0"/>
              </a:rPr>
              <a:t>Notice to file Return of Income [158BC(1)]</a:t>
            </a:r>
            <a:endParaRPr lang="en-US" sz="2000" dirty="0">
              <a:latin typeface="Times New Roman" panose="02020603050405020304" pitchFamily="18" charset="0"/>
              <a:cs typeface="Times New Roman" panose="02020603050405020304" pitchFamily="18" charset="0"/>
            </a:endParaRPr>
          </a:p>
          <a:p>
            <a:pPr lvl="0" algn="just">
              <a:lnSpc>
                <a:spcPct val="114000"/>
              </a:lnSpc>
              <a:buFont typeface="Wingdings" panose="05000000000000000000" pitchFamily="2" charset="2"/>
              <a:buChar char="§"/>
            </a:pPr>
            <a:r>
              <a:rPr lang="en-IN" sz="2000" dirty="0">
                <a:latin typeface="Times New Roman" panose="02020603050405020304" pitchFamily="18" charset="0"/>
                <a:cs typeface="Times New Roman" panose="02020603050405020304" pitchFamily="18" charset="0"/>
              </a:rPr>
              <a:t>AO shall issue a notice to the assessee to file the return within such period, not exceeding 60 days, declaring the </a:t>
            </a:r>
            <a:r>
              <a:rPr lang="en-IN" sz="2000" b="1" u="sng" dirty="0">
                <a:latin typeface="Times New Roman" panose="02020603050405020304" pitchFamily="18" charset="0"/>
                <a:cs typeface="Times New Roman" panose="02020603050405020304" pitchFamily="18" charset="0"/>
              </a:rPr>
              <a:t>undisclosed income</a:t>
            </a:r>
            <a:r>
              <a:rPr lang="en-IN" sz="2000" dirty="0">
                <a:latin typeface="Times New Roman" panose="02020603050405020304" pitchFamily="18" charset="0"/>
                <a:cs typeface="Times New Roman" panose="02020603050405020304" pitchFamily="18" charset="0"/>
              </a:rPr>
              <a:t>, for the block period. </a:t>
            </a:r>
          </a:p>
          <a:p>
            <a:pPr lvl="0" algn="just">
              <a:lnSpc>
                <a:spcPct val="114000"/>
              </a:lnSpc>
              <a:buFont typeface="Wingdings" panose="05000000000000000000" pitchFamily="2" charset="2"/>
              <a:buChar char="§"/>
            </a:pPr>
            <a:r>
              <a:rPr lang="en-IN" sz="2000" b="1" dirty="0" err="1">
                <a:latin typeface="Times New Roman" panose="02020603050405020304" pitchFamily="18" charset="0"/>
                <a:cs typeface="Times New Roman" panose="02020603050405020304" pitchFamily="18" charset="0"/>
              </a:rPr>
              <a:t>W.r.e.f</a:t>
            </a:r>
            <a:r>
              <a:rPr lang="en-IN" sz="2000" b="1" dirty="0">
                <a:latin typeface="Times New Roman" panose="02020603050405020304" pitchFamily="18" charset="0"/>
                <a:cs typeface="Times New Roman" panose="02020603050405020304" pitchFamily="18" charset="0"/>
              </a:rPr>
              <a:t>. 01-09-2024, the Finance Act 2025 has inserted a fifth proviso to Section 158BC(1)(a) to enable the extension in the time allowed to file the return </a:t>
            </a:r>
            <a:r>
              <a:rPr lang="en-IN" sz="2000" b="1" u="sng" dirty="0">
                <a:latin typeface="Times New Roman" panose="02020603050405020304" pitchFamily="18" charset="0"/>
                <a:cs typeface="Times New Roman" panose="02020603050405020304" pitchFamily="18" charset="0"/>
              </a:rPr>
              <a:t>by a further period of 30 days </a:t>
            </a:r>
            <a:r>
              <a:rPr lang="en-IN" sz="2000" b="1" dirty="0">
                <a:latin typeface="Times New Roman" panose="02020603050405020304" pitchFamily="18" charset="0"/>
                <a:cs typeface="Times New Roman" panose="02020603050405020304" pitchFamily="18" charset="0"/>
              </a:rPr>
              <a:t>where:</a:t>
            </a:r>
            <a:endParaRPr lang="en-IN" sz="2000" dirty="0">
              <a:latin typeface="Times New Roman" panose="02020603050405020304" pitchFamily="18" charset="0"/>
              <a:cs typeface="Times New Roman" panose="02020603050405020304" pitchFamily="18" charset="0"/>
            </a:endParaRPr>
          </a:p>
          <a:p>
            <a:pPr marL="806450" lvl="0" indent="-361950" algn="just">
              <a:lnSpc>
                <a:spcPct val="114000"/>
              </a:lnSpc>
              <a:buFont typeface="+mj-lt"/>
              <a:buAutoNum type="romanLcPeriod"/>
            </a:pPr>
            <a:r>
              <a:rPr lang="en-IN" sz="2000" dirty="0">
                <a:latin typeface="Times New Roman" panose="02020603050405020304" pitchFamily="18" charset="0"/>
                <a:cs typeface="Times New Roman" panose="02020603050405020304" pitchFamily="18" charset="0"/>
              </a:rPr>
              <a:t>in respect of a P.Y. immediately preceding the P.Y. in which the search is initiated , the due date for furnishing the return has not expired prior to the date of initiation of such search or requisition</a:t>
            </a:r>
          </a:p>
          <a:p>
            <a:pPr marL="806450" lvl="0" indent="-361950" algn="just">
              <a:lnSpc>
                <a:spcPct val="114000"/>
              </a:lnSpc>
              <a:buFont typeface="+mj-lt"/>
              <a:buAutoNum type="romanLcPeriod"/>
            </a:pPr>
            <a:r>
              <a:rPr lang="en-IN" sz="2000" dirty="0">
                <a:latin typeface="Times New Roman" panose="02020603050405020304" pitchFamily="18" charset="0"/>
                <a:cs typeface="Times New Roman" panose="02020603050405020304" pitchFamily="18" charset="0"/>
              </a:rPr>
              <a:t>the assessee was liable for audit under section 44AB for such previous year</a:t>
            </a:r>
          </a:p>
          <a:p>
            <a:pPr marL="806450" lvl="0" indent="-361950" algn="just">
              <a:lnSpc>
                <a:spcPct val="114000"/>
              </a:lnSpc>
              <a:buFont typeface="+mj-lt"/>
              <a:buAutoNum type="romanLcPeriod"/>
            </a:pPr>
            <a:r>
              <a:rPr lang="en-IN" sz="2000" dirty="0">
                <a:latin typeface="Times New Roman" panose="02020603050405020304" pitchFamily="18" charset="0"/>
                <a:cs typeface="Times New Roman" panose="02020603050405020304" pitchFamily="18" charset="0"/>
              </a:rPr>
              <a:t>the accounts (maintained in normal course) of such previous year have not been audited on the date of issuance of such notice; and</a:t>
            </a:r>
          </a:p>
          <a:p>
            <a:pPr marL="806450" indent="-361950" algn="just">
              <a:lnSpc>
                <a:spcPct val="114000"/>
              </a:lnSpc>
              <a:buFont typeface="+mj-lt"/>
              <a:buAutoNum type="romanLcPeriod"/>
            </a:pPr>
            <a:r>
              <a:rPr lang="en-IN" sz="2000" dirty="0">
                <a:latin typeface="Times New Roman" panose="02020603050405020304" pitchFamily="18" charset="0"/>
                <a:cs typeface="Times New Roman" panose="02020603050405020304" pitchFamily="18" charset="0"/>
              </a:rPr>
              <a:t>the assessee requests in writing for extension of time for furnishing such return to get such accounts audited</a:t>
            </a:r>
            <a:endParaRPr lang="en-US" sz="2000" dirty="0">
              <a:latin typeface="Times New Roman" panose="02020603050405020304" pitchFamily="18" charset="0"/>
              <a:cs typeface="Times New Roman" panose="02020603050405020304" pitchFamily="18" charset="0"/>
            </a:endParaRPr>
          </a:p>
          <a:p>
            <a:pPr lvl="0" algn="just">
              <a:lnSpc>
                <a:spcPct val="114000"/>
              </a:lnSpc>
            </a:pPr>
            <a:endParaRPr lang="en-US" sz="20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511969" y="108603"/>
            <a:ext cx="9848850" cy="342897"/>
          </a:xfrm>
        </p:spPr>
        <p:txBody>
          <a:bodyPr>
            <a:noAutofit/>
          </a:bodyPr>
          <a:lstStyle/>
          <a:p>
            <a:r>
              <a:rPr lang="en-IN" sz="2800" b="1" dirty="0">
                <a:solidFill>
                  <a:schemeClr val="accent2">
                    <a:lumMod val="75000"/>
                  </a:schemeClr>
                </a:solidFill>
                <a:latin typeface="Cambria" panose="02040503050406030204" pitchFamily="18" charset="0"/>
              </a:rPr>
              <a:t>Procedure for Block Assessment – Section 158BC</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40</a:t>
            </a:fld>
            <a:endParaRPr lang="en-IN" dirty="0"/>
          </a:p>
        </p:txBody>
      </p:sp>
    </p:spTree>
    <p:extLst>
      <p:ext uri="{BB962C8B-B14F-4D97-AF65-F5344CB8AC3E}">
        <p14:creationId xmlns:p14="http://schemas.microsoft.com/office/powerpoint/2010/main" val="24540610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14338" y="662673"/>
            <a:ext cx="11320462" cy="5564008"/>
          </a:xfrm>
        </p:spPr>
        <p:txBody>
          <a:bodyPr>
            <a:noAutofit/>
          </a:bodyPr>
          <a:lstStyle/>
          <a:p>
            <a:pPr marL="0" indent="0" algn="just">
              <a:lnSpc>
                <a:spcPct val="150000"/>
              </a:lnSpc>
              <a:buNone/>
            </a:pPr>
            <a:r>
              <a:rPr lang="en-IN" sz="2000" b="1" dirty="0">
                <a:latin typeface="Times New Roman" panose="02020603050405020304" pitchFamily="18" charset="0"/>
                <a:cs typeface="Times New Roman" panose="02020603050405020304" pitchFamily="18" charset="0"/>
              </a:rPr>
              <a:t>Notice to file Return of Income [158BC(1)] contd., - Provisos to Section 158BC(1)(a)</a:t>
            </a:r>
            <a:endParaRPr lang="en-US" sz="2000" dirty="0">
              <a:latin typeface="Times New Roman" panose="02020603050405020304" pitchFamily="18" charset="0"/>
              <a:cs typeface="Times New Roman" panose="02020603050405020304" pitchFamily="18" charset="0"/>
            </a:endParaRPr>
          </a:p>
          <a:p>
            <a:pPr lvl="0" algn="just">
              <a:lnSpc>
                <a:spcPct val="150000"/>
              </a:lnSpc>
              <a:buFont typeface="Wingdings" panose="05000000000000000000" pitchFamily="2" charset="2"/>
              <a:buChar char="§"/>
            </a:pPr>
            <a:r>
              <a:rPr lang="en-IN" sz="2000" dirty="0">
                <a:latin typeface="Times New Roman" panose="02020603050405020304" pitchFamily="18" charset="0"/>
                <a:cs typeface="Times New Roman" panose="02020603050405020304" pitchFamily="18" charset="0"/>
              </a:rPr>
              <a:t>Return filed under Section 158BC will be treated as a return filed under </a:t>
            </a:r>
            <a:br>
              <a:rPr lang="en-IN" sz="2000" dirty="0">
                <a:latin typeface="Times New Roman" panose="02020603050405020304" pitchFamily="18" charset="0"/>
                <a:cs typeface="Times New Roman" panose="02020603050405020304" pitchFamily="18" charset="0"/>
              </a:rPr>
            </a:br>
            <a:r>
              <a:rPr lang="en-IN" sz="2000" dirty="0">
                <a:latin typeface="Times New Roman" panose="02020603050405020304" pitchFamily="18" charset="0"/>
                <a:cs typeface="Times New Roman" panose="02020603050405020304" pitchFamily="18" charset="0"/>
              </a:rPr>
              <a:t>Section 139, and notice under Section 143(2) shall thereafter be issued. Supreme Court Judgement in </a:t>
            </a:r>
            <a:r>
              <a:rPr lang="en-IN" sz="2000" b="1" i="1" dirty="0">
                <a:latin typeface="Times New Roman" panose="02020603050405020304" pitchFamily="18" charset="0"/>
                <a:cs typeface="Times New Roman" panose="02020603050405020304" pitchFamily="18" charset="0"/>
              </a:rPr>
              <a:t>ACIT vs. Hotel Blue Moon, 321 ITR 362</a:t>
            </a:r>
            <a:r>
              <a:rPr lang="en-IN" sz="2000" b="1" dirty="0">
                <a:latin typeface="Times New Roman" panose="02020603050405020304" pitchFamily="18" charset="0"/>
                <a:cs typeface="Times New Roman" panose="02020603050405020304" pitchFamily="18" charset="0"/>
              </a:rPr>
              <a:t> </a:t>
            </a:r>
            <a:r>
              <a:rPr lang="en-IN" sz="2000" dirty="0">
                <a:latin typeface="Times New Roman" panose="02020603050405020304" pitchFamily="18" charset="0"/>
                <a:cs typeface="Times New Roman" panose="02020603050405020304" pitchFamily="18" charset="0"/>
              </a:rPr>
              <a:t>followed. </a:t>
            </a:r>
          </a:p>
          <a:p>
            <a:pPr lvl="0" algn="just">
              <a:lnSpc>
                <a:spcPct val="150000"/>
              </a:lnSpc>
              <a:buFont typeface="Wingdings" panose="05000000000000000000" pitchFamily="2" charset="2"/>
              <a:buChar char="§"/>
            </a:pPr>
            <a:r>
              <a:rPr lang="en-IN" sz="2000" dirty="0">
                <a:latin typeface="Times New Roman" panose="02020603050405020304" pitchFamily="18" charset="0"/>
                <a:cs typeface="Times New Roman" panose="02020603050405020304" pitchFamily="18" charset="0"/>
              </a:rPr>
              <a:t>Returns filed beyond the time allowed in the notice will not be considered as return under Section 139. </a:t>
            </a:r>
          </a:p>
          <a:p>
            <a:pPr algn="just">
              <a:lnSpc>
                <a:spcPct val="150000"/>
              </a:lnSpc>
              <a:buFont typeface="Wingdings" panose="05000000000000000000" pitchFamily="2" charset="2"/>
              <a:buChar char="§"/>
            </a:pPr>
            <a:r>
              <a:rPr lang="en-IN" sz="2000" dirty="0">
                <a:latin typeface="Times New Roman" panose="02020603050405020304" pitchFamily="18" charset="0"/>
                <a:cs typeface="Times New Roman" panose="02020603050405020304" pitchFamily="18" charset="0"/>
              </a:rPr>
              <a:t>No provision to file revised return</a:t>
            </a:r>
            <a:endParaRPr lang="en-US" sz="20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511969" y="108603"/>
            <a:ext cx="9848850" cy="342897"/>
          </a:xfrm>
        </p:spPr>
        <p:txBody>
          <a:bodyPr>
            <a:noAutofit/>
          </a:bodyPr>
          <a:lstStyle/>
          <a:p>
            <a:r>
              <a:rPr lang="en-IN" sz="2800" b="1" dirty="0">
                <a:solidFill>
                  <a:schemeClr val="accent2">
                    <a:lumMod val="75000"/>
                  </a:schemeClr>
                </a:solidFill>
                <a:latin typeface="Cambria" panose="02040503050406030204" pitchFamily="18" charset="0"/>
              </a:rPr>
              <a:t>Procedure for Block Assessment – Section 158BC</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41</a:t>
            </a:fld>
            <a:endParaRPr lang="en-IN" dirty="0"/>
          </a:p>
        </p:txBody>
      </p:sp>
    </p:spTree>
    <p:extLst>
      <p:ext uri="{BB962C8B-B14F-4D97-AF65-F5344CB8AC3E}">
        <p14:creationId xmlns:p14="http://schemas.microsoft.com/office/powerpoint/2010/main" val="14901139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14338" y="662673"/>
            <a:ext cx="11320462" cy="5564008"/>
          </a:xfrm>
        </p:spPr>
        <p:txBody>
          <a:bodyPr>
            <a:noAutofit/>
          </a:bodyPr>
          <a:lstStyle/>
          <a:p>
            <a:pPr marL="0" indent="0" algn="just">
              <a:lnSpc>
                <a:spcPct val="100000"/>
              </a:lnSpc>
              <a:buNone/>
            </a:pPr>
            <a:r>
              <a:rPr lang="en-IN" sz="1900" b="1" dirty="0">
                <a:latin typeface="Times New Roman" panose="02020603050405020304" pitchFamily="18" charset="0"/>
                <a:cs typeface="Times New Roman" panose="02020603050405020304" pitchFamily="18" charset="0"/>
              </a:rPr>
              <a:t>iii. Notice to file Return of Income [158BC(1)] contd.,</a:t>
            </a:r>
            <a:endParaRPr lang="en-US" sz="1900" dirty="0">
              <a:latin typeface="Times New Roman" panose="02020603050405020304" pitchFamily="18" charset="0"/>
              <a:cs typeface="Times New Roman" panose="02020603050405020304" pitchFamily="18" charset="0"/>
            </a:endParaRPr>
          </a:p>
          <a:p>
            <a:pPr lvl="0">
              <a:lnSpc>
                <a:spcPct val="100000"/>
              </a:lnSpc>
              <a:buFont typeface="Wingdings" panose="05000000000000000000" pitchFamily="2" charset="2"/>
              <a:buChar char="§"/>
            </a:pPr>
            <a:r>
              <a:rPr lang="en-IN" sz="1900" b="1" dirty="0">
                <a:latin typeface="Times New Roman" panose="02020603050405020304" pitchFamily="18" charset="0"/>
                <a:cs typeface="Times New Roman" panose="02020603050405020304" pitchFamily="18" charset="0"/>
              </a:rPr>
              <a:t>ITR Form</a:t>
            </a:r>
            <a:r>
              <a:rPr lang="en-IN" sz="1900" dirty="0">
                <a:latin typeface="Times New Roman" panose="02020603050405020304" pitchFamily="18" charset="0"/>
                <a:cs typeface="Times New Roman" panose="02020603050405020304" pitchFamily="18" charset="0"/>
              </a:rPr>
              <a:t> - </a:t>
            </a:r>
            <a:r>
              <a:rPr lang="en-IN" sz="1900" b="1" dirty="0">
                <a:latin typeface="Times New Roman" panose="02020603050405020304" pitchFamily="18" charset="0"/>
                <a:cs typeface="Times New Roman" panose="02020603050405020304" pitchFamily="18" charset="0"/>
              </a:rPr>
              <a:t>ITR-B</a:t>
            </a:r>
            <a:r>
              <a:rPr lang="en-IN" sz="1900" dirty="0">
                <a:latin typeface="Times New Roman" panose="02020603050405020304" pitchFamily="18" charset="0"/>
                <a:cs typeface="Times New Roman" panose="02020603050405020304" pitchFamily="18" charset="0"/>
              </a:rPr>
              <a:t> has been notified vide Income-tax (Tenth Amendment) Rules, 2025 vide Notification dated 07.04.2025. Effective from 01.09.2024. New Rule 12AE has been notified,.</a:t>
            </a:r>
          </a:p>
          <a:p>
            <a:pPr lvl="0">
              <a:lnSpc>
                <a:spcPct val="100000"/>
              </a:lnSpc>
              <a:buFont typeface="Wingdings" panose="05000000000000000000" pitchFamily="2" charset="2"/>
              <a:buChar char="§"/>
            </a:pPr>
            <a:r>
              <a:rPr lang="en-IN" sz="1900" b="1" dirty="0">
                <a:latin typeface="Times New Roman" panose="02020603050405020304" pitchFamily="18" charset="0"/>
                <a:cs typeface="Times New Roman" panose="02020603050405020304" pitchFamily="18" charset="0"/>
              </a:rPr>
              <a:t>Form ITR-B – Details sought </a:t>
            </a:r>
            <a:endParaRPr lang="en-US" sz="1900" b="1" dirty="0">
              <a:latin typeface="Times New Roman" panose="02020603050405020304" pitchFamily="18" charset="0"/>
              <a:cs typeface="Times New Roman" panose="02020603050405020304" pitchFamily="18" charset="0"/>
            </a:endParaRPr>
          </a:p>
          <a:p>
            <a:pPr lvl="0">
              <a:lnSpc>
                <a:spcPct val="100000"/>
              </a:lnSpc>
            </a:pPr>
            <a:endParaRPr lang="en-US" sz="1900" dirty="0">
              <a:latin typeface="Times New Roman" panose="02020603050405020304" pitchFamily="18" charset="0"/>
              <a:cs typeface="Times New Roman" panose="02020603050405020304" pitchFamily="18" charset="0"/>
            </a:endParaRPr>
          </a:p>
          <a:p>
            <a:pPr lvl="0">
              <a:lnSpc>
                <a:spcPct val="100000"/>
              </a:lnSpc>
            </a:pPr>
            <a:endParaRPr lang="en-US" sz="1900" dirty="0">
              <a:latin typeface="Times New Roman" panose="02020603050405020304" pitchFamily="18" charset="0"/>
              <a:cs typeface="Times New Roman" panose="02020603050405020304" pitchFamily="18" charset="0"/>
            </a:endParaRPr>
          </a:p>
          <a:p>
            <a:pPr lvl="0">
              <a:lnSpc>
                <a:spcPct val="100000"/>
              </a:lnSpc>
            </a:pPr>
            <a:endParaRPr lang="en-US" sz="1900" dirty="0">
              <a:latin typeface="Times New Roman" panose="02020603050405020304" pitchFamily="18" charset="0"/>
              <a:cs typeface="Times New Roman" panose="02020603050405020304" pitchFamily="18" charset="0"/>
            </a:endParaRPr>
          </a:p>
          <a:p>
            <a:pPr lvl="0">
              <a:lnSpc>
                <a:spcPct val="100000"/>
              </a:lnSpc>
            </a:pPr>
            <a:endParaRPr lang="en-US" sz="1900" dirty="0">
              <a:latin typeface="Times New Roman" panose="02020603050405020304" pitchFamily="18" charset="0"/>
              <a:cs typeface="Times New Roman" panose="02020603050405020304" pitchFamily="18" charset="0"/>
            </a:endParaRPr>
          </a:p>
          <a:p>
            <a:pPr marL="0" lvl="0" indent="0">
              <a:lnSpc>
                <a:spcPct val="100000"/>
              </a:lnSpc>
              <a:buNone/>
            </a:pPr>
            <a:endParaRPr lang="en-IN" sz="1900" dirty="0">
              <a:latin typeface="Times New Roman" panose="02020603050405020304" pitchFamily="18" charset="0"/>
              <a:cs typeface="Times New Roman" panose="02020603050405020304" pitchFamily="18" charset="0"/>
            </a:endParaRPr>
          </a:p>
          <a:p>
            <a:pPr lvl="0">
              <a:lnSpc>
                <a:spcPct val="100000"/>
              </a:lnSpc>
            </a:pPr>
            <a:endParaRPr lang="en-US" sz="1900" dirty="0">
              <a:latin typeface="Times New Roman" panose="02020603050405020304" pitchFamily="18" charset="0"/>
              <a:cs typeface="Times New Roman" panose="02020603050405020304" pitchFamily="18" charset="0"/>
            </a:endParaRPr>
          </a:p>
          <a:p>
            <a:pPr lvl="0">
              <a:lnSpc>
                <a:spcPct val="100000"/>
              </a:lnSpc>
            </a:pPr>
            <a:endParaRPr lang="en-IN" sz="1900" dirty="0">
              <a:latin typeface="Times New Roman" panose="02020603050405020304" pitchFamily="18" charset="0"/>
              <a:cs typeface="Times New Roman" panose="02020603050405020304" pitchFamily="18" charset="0"/>
            </a:endParaRPr>
          </a:p>
          <a:p>
            <a:pPr marL="914400" lvl="2" indent="0">
              <a:lnSpc>
                <a:spcPct val="100000"/>
              </a:lnSpc>
              <a:buNone/>
            </a:pPr>
            <a:endParaRPr lang="en-IN" sz="11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511969" y="108603"/>
            <a:ext cx="9848850" cy="342897"/>
          </a:xfrm>
        </p:spPr>
        <p:txBody>
          <a:bodyPr>
            <a:noAutofit/>
          </a:bodyPr>
          <a:lstStyle/>
          <a:p>
            <a:r>
              <a:rPr lang="en-IN" sz="2800" b="1" dirty="0">
                <a:solidFill>
                  <a:schemeClr val="accent2">
                    <a:lumMod val="75000"/>
                  </a:schemeClr>
                </a:solidFill>
                <a:latin typeface="Cambria" panose="02040503050406030204" pitchFamily="18" charset="0"/>
              </a:rPr>
              <a:t>Procedure for Block Assessment – Section 158BC</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42</a:t>
            </a:fld>
            <a:endParaRPr lang="en-IN" dirty="0"/>
          </a:p>
        </p:txBody>
      </p:sp>
      <p:graphicFrame>
        <p:nvGraphicFramePr>
          <p:cNvPr id="5" name="Table 4"/>
          <p:cNvGraphicFramePr>
            <a:graphicFrameLocks noGrp="1"/>
          </p:cNvGraphicFramePr>
          <p:nvPr>
            <p:extLst>
              <p:ext uri="{D42A27DB-BD31-4B8C-83A1-F6EECF244321}">
                <p14:modId xmlns:p14="http://schemas.microsoft.com/office/powerpoint/2010/main" val="1489581413"/>
              </p:ext>
            </p:extLst>
          </p:nvPr>
        </p:nvGraphicFramePr>
        <p:xfrm>
          <a:off x="511969" y="2392157"/>
          <a:ext cx="11025608" cy="3657600"/>
        </p:xfrm>
        <a:graphic>
          <a:graphicData uri="http://schemas.openxmlformats.org/drawingml/2006/table">
            <a:tbl>
              <a:tblPr firstRow="1" bandRow="1">
                <a:tableStyleId>{D7AC3CCA-C797-4891-BE02-D94E43425B78}</a:tableStyleId>
              </a:tblPr>
              <a:tblGrid>
                <a:gridCol w="5512804">
                  <a:extLst>
                    <a:ext uri="{9D8B030D-6E8A-4147-A177-3AD203B41FA5}">
                      <a16:colId xmlns:a16="http://schemas.microsoft.com/office/drawing/2014/main" val="20000"/>
                    </a:ext>
                  </a:extLst>
                </a:gridCol>
                <a:gridCol w="5512804">
                  <a:extLst>
                    <a:ext uri="{9D8B030D-6E8A-4147-A177-3AD203B41FA5}">
                      <a16:colId xmlns:a16="http://schemas.microsoft.com/office/drawing/2014/main" val="20001"/>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0" kern="1200" dirty="0">
                          <a:solidFill>
                            <a:schemeClr val="dk1"/>
                          </a:solidFill>
                          <a:effectLst/>
                          <a:latin typeface="Times New Roman" panose="02020603050405020304" pitchFamily="18" charset="0"/>
                          <a:ea typeface="+mn-ea"/>
                          <a:cs typeface="Times New Roman" panose="02020603050405020304" pitchFamily="18" charset="0"/>
                        </a:rPr>
                        <a:t>Part A: It seeks general information about the assessee, </a:t>
                      </a:r>
                      <a:br>
                        <a:rPr lang="en-IN" sz="1800" b="0" kern="1200" dirty="0">
                          <a:solidFill>
                            <a:schemeClr val="dk1"/>
                          </a:solidFill>
                          <a:effectLst/>
                          <a:latin typeface="Times New Roman" panose="02020603050405020304" pitchFamily="18" charset="0"/>
                          <a:ea typeface="+mn-ea"/>
                          <a:cs typeface="Times New Roman" panose="02020603050405020304" pitchFamily="18" charset="0"/>
                        </a:rPr>
                      </a:br>
                      <a:r>
                        <a:rPr lang="en-IN" sz="1800" b="0" kern="1200" dirty="0">
                          <a:solidFill>
                            <a:schemeClr val="dk1"/>
                          </a:solidFill>
                          <a:effectLst/>
                          <a:latin typeface="Times New Roman" panose="02020603050405020304" pitchFamily="18" charset="0"/>
                          <a:ea typeface="+mn-ea"/>
                          <a:cs typeface="Times New Roman" panose="02020603050405020304" pitchFamily="18" charset="0"/>
                        </a:rPr>
                        <a:t>date of search, block period, details of return filing and the assessment status for each year falling within the block period, etc.</a:t>
                      </a: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0" kern="1200" dirty="0">
                          <a:solidFill>
                            <a:schemeClr val="dk1"/>
                          </a:solidFill>
                          <a:effectLst/>
                          <a:latin typeface="Times New Roman" panose="02020603050405020304" pitchFamily="18" charset="0"/>
                          <a:ea typeface="+mn-ea"/>
                          <a:cs typeface="Times New Roman" panose="02020603050405020304" pitchFamily="18" charset="0"/>
                        </a:rPr>
                        <a:t>Part E: Details of tax payable on undisclosed income.</a:t>
                      </a:r>
                    </a:p>
                    <a:p>
                      <a:endParaRPr lang="en-IN" b="0" dirty="0">
                        <a:latin typeface="Times New Roman" panose="02020603050405020304" pitchFamily="18" charset="0"/>
                        <a:cs typeface="Times New Roman" panose="02020603050405020304" pitchFamily="18" charset="0"/>
                      </a:endParaRPr>
                    </a:p>
                  </a:txBody>
                  <a:tcPr>
                    <a:noFill/>
                  </a:tcPr>
                </a:tc>
                <a:extLst>
                  <a:ext uri="{0D108BD9-81ED-4DB2-BD59-A6C34878D82A}">
                    <a16:rowId xmlns:a16="http://schemas.microsoft.com/office/drawing/2014/main" val="10000"/>
                  </a:ext>
                </a:extLst>
              </a:tr>
              <a:tr h="8563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0" kern="1200" dirty="0">
                          <a:solidFill>
                            <a:schemeClr val="dk1"/>
                          </a:solidFill>
                          <a:effectLst/>
                          <a:latin typeface="Times New Roman" panose="02020603050405020304" pitchFamily="18" charset="0"/>
                          <a:ea typeface="+mn-ea"/>
                          <a:cs typeface="Times New Roman" panose="02020603050405020304" pitchFamily="18" charset="0"/>
                        </a:rPr>
                        <a:t>Part B: Details of the disclosed income computed based on entries recorded in the books of account and other documents maintained in the normal course.</a:t>
                      </a:r>
                    </a:p>
                  </a:txBody>
                  <a:tcPr>
                    <a:noFill/>
                  </a:tcPr>
                </a:tc>
                <a:tc>
                  <a:txBody>
                    <a:bodyPr/>
                    <a:lstStyle/>
                    <a:p>
                      <a:r>
                        <a:rPr lang="en-IN" sz="1800" b="0" kern="1200" dirty="0">
                          <a:solidFill>
                            <a:schemeClr val="dk1"/>
                          </a:solidFill>
                          <a:effectLst/>
                          <a:latin typeface="Times New Roman" panose="02020603050405020304" pitchFamily="18" charset="0"/>
                          <a:ea typeface="+mn-ea"/>
                          <a:cs typeface="Times New Roman" panose="02020603050405020304" pitchFamily="18" charset="0"/>
                        </a:rPr>
                        <a:t>Part F: Details of tax paid on undisclosed income.</a:t>
                      </a:r>
                      <a:endParaRPr lang="en-IN" b="0" dirty="0">
                        <a:latin typeface="Times New Roman" panose="02020603050405020304" pitchFamily="18" charset="0"/>
                        <a:cs typeface="Times New Roman" panose="02020603050405020304" pitchFamily="18" charset="0"/>
                      </a:endParaRPr>
                    </a:p>
                  </a:txBody>
                  <a:tcPr>
                    <a:noFill/>
                  </a:tcPr>
                </a:tc>
                <a:extLst>
                  <a:ext uri="{0D108BD9-81ED-4DB2-BD59-A6C34878D82A}">
                    <a16:rowId xmlns:a16="http://schemas.microsoft.com/office/drawing/2014/main" val="10001"/>
                  </a:ext>
                </a:extLst>
              </a:tr>
              <a:tr h="370840">
                <a:tc>
                  <a:txBody>
                    <a:bodyPr/>
                    <a:lstStyle/>
                    <a:p>
                      <a:r>
                        <a:rPr lang="en-IN" sz="1800" b="0" kern="1200" dirty="0">
                          <a:solidFill>
                            <a:schemeClr val="dk1"/>
                          </a:solidFill>
                          <a:effectLst/>
                          <a:latin typeface="Times New Roman" panose="02020603050405020304" pitchFamily="18" charset="0"/>
                          <a:ea typeface="+mn-ea"/>
                          <a:cs typeface="Times New Roman" panose="02020603050405020304" pitchFamily="18" charset="0"/>
                        </a:rPr>
                        <a:t>Part C: Details of undisclosed income assessment  </a:t>
                      </a:r>
                      <a:br>
                        <a:rPr lang="en-IN" sz="1800" b="0" kern="1200" dirty="0">
                          <a:solidFill>
                            <a:schemeClr val="dk1"/>
                          </a:solidFill>
                          <a:effectLst/>
                          <a:latin typeface="Times New Roman" panose="02020603050405020304" pitchFamily="18" charset="0"/>
                          <a:ea typeface="+mn-ea"/>
                          <a:cs typeface="Times New Roman" panose="02020603050405020304" pitchFamily="18" charset="0"/>
                        </a:rPr>
                      </a:br>
                      <a:r>
                        <a:rPr lang="en-IN" sz="1800" b="0" kern="1200" dirty="0">
                          <a:solidFill>
                            <a:schemeClr val="dk1"/>
                          </a:solidFill>
                          <a:effectLst/>
                          <a:latin typeface="Times New Roman" panose="02020603050405020304" pitchFamily="18" charset="0"/>
                          <a:ea typeface="+mn-ea"/>
                          <a:cs typeface="Times New Roman" panose="02020603050405020304" pitchFamily="18" charset="0"/>
                        </a:rPr>
                        <a:t>year-wise</a:t>
                      </a:r>
                      <a:endParaRPr lang="en-IN" b="0" dirty="0">
                        <a:latin typeface="Times New Roman" panose="02020603050405020304" pitchFamily="18" charset="0"/>
                        <a:cs typeface="Times New Roman" panose="02020603050405020304" pitchFamily="18" charset="0"/>
                      </a:endParaRPr>
                    </a:p>
                  </a:txBody>
                  <a:tcPr>
                    <a:noFill/>
                  </a:tcPr>
                </a:tc>
                <a:tc>
                  <a:txBody>
                    <a:bodyPr/>
                    <a:lstStyle/>
                    <a:p>
                      <a:r>
                        <a:rPr lang="en-IN" sz="1800" b="0" kern="1200" dirty="0">
                          <a:solidFill>
                            <a:schemeClr val="dk1"/>
                          </a:solidFill>
                          <a:effectLst/>
                          <a:latin typeface="Times New Roman" panose="02020603050405020304" pitchFamily="18" charset="0"/>
                          <a:ea typeface="+mn-ea"/>
                          <a:cs typeface="Times New Roman" panose="02020603050405020304" pitchFamily="18" charset="0"/>
                        </a:rPr>
                        <a:t>Part G: Details of self-assessment</a:t>
                      </a:r>
                      <a:r>
                        <a:rPr lang="en-IN" sz="1800" b="0" kern="1200" baseline="0" dirty="0">
                          <a:solidFill>
                            <a:schemeClr val="dk1"/>
                          </a:solidFill>
                          <a:effectLst/>
                          <a:latin typeface="Times New Roman" panose="02020603050405020304" pitchFamily="18" charset="0"/>
                          <a:ea typeface="+mn-ea"/>
                          <a:cs typeface="Times New Roman" panose="02020603050405020304" pitchFamily="18" charset="0"/>
                        </a:rPr>
                        <a:t> </a:t>
                      </a:r>
                      <a:r>
                        <a:rPr lang="en-IN" sz="1800" b="0" kern="1200" dirty="0">
                          <a:solidFill>
                            <a:schemeClr val="dk1"/>
                          </a:solidFill>
                          <a:effectLst/>
                          <a:latin typeface="Times New Roman" panose="02020603050405020304" pitchFamily="18" charset="0"/>
                          <a:ea typeface="+mn-ea"/>
                          <a:cs typeface="Times New Roman" panose="02020603050405020304" pitchFamily="18" charset="0"/>
                        </a:rPr>
                        <a:t>tax &amp; advance tax, for which a credit is sought against undisclosed income.</a:t>
                      </a:r>
                      <a:endParaRPr lang="en-IN" b="0" dirty="0">
                        <a:latin typeface="Times New Roman" panose="02020603050405020304" pitchFamily="18" charset="0"/>
                        <a:cs typeface="Times New Roman" panose="02020603050405020304" pitchFamily="18" charset="0"/>
                      </a:endParaRPr>
                    </a:p>
                  </a:txBody>
                  <a:tcPr>
                    <a:noFill/>
                  </a:tcPr>
                </a:tc>
                <a:extLst>
                  <a:ext uri="{0D108BD9-81ED-4DB2-BD59-A6C34878D82A}">
                    <a16:rowId xmlns:a16="http://schemas.microsoft.com/office/drawing/2014/main" val="10002"/>
                  </a:ext>
                </a:extLst>
              </a:tr>
              <a:tr h="370840">
                <a:tc>
                  <a:txBody>
                    <a:bodyPr/>
                    <a:lstStyle/>
                    <a:p>
                      <a:r>
                        <a:rPr lang="en-IN" sz="1800" b="0" kern="1200" dirty="0">
                          <a:solidFill>
                            <a:schemeClr val="dk1"/>
                          </a:solidFill>
                          <a:effectLst/>
                          <a:latin typeface="Times New Roman" panose="02020603050405020304" pitchFamily="18" charset="0"/>
                          <a:ea typeface="+mn-ea"/>
                          <a:cs typeface="Times New Roman" panose="02020603050405020304" pitchFamily="18" charset="0"/>
                        </a:rPr>
                        <a:t>Part D: Details of undisclosed income head-wise and source-</a:t>
                      </a:r>
                      <a:br>
                        <a:rPr lang="en-IN" sz="1800" b="0" kern="1200" dirty="0">
                          <a:solidFill>
                            <a:schemeClr val="dk1"/>
                          </a:solidFill>
                          <a:effectLst/>
                          <a:latin typeface="Times New Roman" panose="02020603050405020304" pitchFamily="18" charset="0"/>
                          <a:ea typeface="+mn-ea"/>
                          <a:cs typeface="Times New Roman" panose="02020603050405020304" pitchFamily="18" charset="0"/>
                        </a:rPr>
                      </a:br>
                      <a:r>
                        <a:rPr lang="en-IN" sz="1800" b="0" kern="1200" dirty="0">
                          <a:solidFill>
                            <a:schemeClr val="dk1"/>
                          </a:solidFill>
                          <a:effectLst/>
                          <a:latin typeface="Times New Roman" panose="02020603050405020304" pitchFamily="18" charset="0"/>
                          <a:ea typeface="+mn-ea"/>
                          <a:cs typeface="Times New Roman" panose="02020603050405020304" pitchFamily="18" charset="0"/>
                        </a:rPr>
                        <a:t>wise.</a:t>
                      </a:r>
                      <a:endParaRPr lang="en-IN" b="0" dirty="0">
                        <a:latin typeface="Times New Roman" panose="02020603050405020304" pitchFamily="18" charset="0"/>
                        <a:cs typeface="Times New Roman" panose="02020603050405020304" pitchFamily="18" charset="0"/>
                      </a:endParaRPr>
                    </a:p>
                  </a:txBody>
                  <a:tcPr>
                    <a:noFill/>
                  </a:tcPr>
                </a:tc>
                <a:tc>
                  <a:txBody>
                    <a:bodyPr/>
                    <a:lstStyle/>
                    <a:p>
                      <a:r>
                        <a:rPr lang="en-IN" sz="1800" b="0" kern="1200" dirty="0">
                          <a:solidFill>
                            <a:schemeClr val="dk1"/>
                          </a:solidFill>
                          <a:effectLst/>
                          <a:latin typeface="Times New Roman" panose="02020603050405020304" pitchFamily="18" charset="0"/>
                          <a:ea typeface="+mn-ea"/>
                          <a:cs typeface="Times New Roman" panose="02020603050405020304" pitchFamily="18" charset="0"/>
                        </a:rPr>
                        <a:t>Part H: Details of TDS/TCS, for which a credit is sought against undisclosed income that has not been claimed earlier.</a:t>
                      </a:r>
                      <a:endParaRPr lang="en-IN" b="0" dirty="0">
                        <a:latin typeface="Times New Roman" panose="02020603050405020304" pitchFamily="18" charset="0"/>
                        <a:cs typeface="Times New Roman" panose="02020603050405020304" pitchFamily="18" charset="0"/>
                      </a:endParaRPr>
                    </a:p>
                  </a:txBody>
                  <a:tcP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21879129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14338" y="662673"/>
            <a:ext cx="11320462" cy="5564008"/>
          </a:xfrm>
        </p:spPr>
        <p:txBody>
          <a:bodyPr>
            <a:noAutofit/>
          </a:bodyPr>
          <a:lstStyle/>
          <a:p>
            <a:pPr marL="0" indent="0" algn="just">
              <a:lnSpc>
                <a:spcPct val="150000"/>
              </a:lnSpc>
              <a:buNone/>
            </a:pPr>
            <a:r>
              <a:rPr lang="en-IN" sz="2000" b="1" dirty="0">
                <a:latin typeface="Times New Roman" panose="02020603050405020304" pitchFamily="18" charset="0"/>
                <a:cs typeface="Times New Roman" panose="02020603050405020304" pitchFamily="18" charset="0"/>
              </a:rPr>
              <a:t>iii. Notice to file Return of Income [158BC(1)] contd.,</a:t>
            </a:r>
            <a:endParaRPr lang="en-US" sz="2000" dirty="0">
              <a:latin typeface="Times New Roman" panose="02020603050405020304" pitchFamily="18" charset="0"/>
              <a:cs typeface="Times New Roman" panose="02020603050405020304" pitchFamily="18" charset="0"/>
            </a:endParaRPr>
          </a:p>
          <a:p>
            <a:pPr marL="0" lvl="0" indent="0" algn="just">
              <a:lnSpc>
                <a:spcPct val="150000"/>
              </a:lnSpc>
              <a:buNone/>
            </a:pPr>
            <a:r>
              <a:rPr lang="en-IN" sz="2000" b="1" dirty="0">
                <a:latin typeface="Times New Roman" panose="02020603050405020304" pitchFamily="18" charset="0"/>
                <a:cs typeface="Times New Roman" panose="02020603050405020304" pitchFamily="18" charset="0"/>
              </a:rPr>
              <a:t>Section 158BFA(1)</a:t>
            </a:r>
            <a:r>
              <a:rPr lang="en-IN" sz="2000" dirty="0">
                <a:latin typeface="Times New Roman" panose="02020603050405020304" pitchFamily="18" charset="0"/>
                <a:cs typeface="Times New Roman" panose="02020603050405020304" pitchFamily="18" charset="0"/>
              </a:rPr>
              <a:t> </a:t>
            </a:r>
            <a:r>
              <a:rPr lang="en-IN" sz="2000" b="1" dirty="0">
                <a:latin typeface="Times New Roman" panose="02020603050405020304" pitchFamily="18" charset="0"/>
                <a:cs typeface="Times New Roman" panose="02020603050405020304" pitchFamily="18" charset="0"/>
              </a:rPr>
              <a:t>– Interest for delay in filing of return or non-filing of return</a:t>
            </a:r>
          </a:p>
          <a:p>
            <a:pPr lvl="0" algn="just">
              <a:lnSpc>
                <a:spcPct val="150000"/>
              </a:lnSpc>
              <a:buFont typeface="Wingdings" panose="05000000000000000000" pitchFamily="2" charset="2"/>
              <a:buChar char="§"/>
            </a:pPr>
            <a:r>
              <a:rPr lang="en-IN" sz="2000" dirty="0">
                <a:latin typeface="Times New Roman" panose="02020603050405020304" pitchFamily="18" charset="0"/>
                <a:cs typeface="Times New Roman" panose="02020603050405020304" pitchFamily="18" charset="0"/>
              </a:rPr>
              <a:t>If no return is filed in response to a notice or is filed beyond the allowed time, interest will be charged at </a:t>
            </a:r>
            <a:r>
              <a:rPr lang="en-IN" sz="2000" b="1" u="sng" dirty="0">
                <a:latin typeface="Times New Roman" panose="02020603050405020304" pitchFamily="18" charset="0"/>
                <a:cs typeface="Times New Roman" panose="02020603050405020304" pitchFamily="18" charset="0"/>
              </a:rPr>
              <a:t>1.5% of the tax on undisclosed income for each month or part of the month</a:t>
            </a:r>
            <a:r>
              <a:rPr lang="en-IN" sz="2000" dirty="0">
                <a:latin typeface="Times New Roman" panose="02020603050405020304" pitchFamily="18" charset="0"/>
                <a:cs typeface="Times New Roman" panose="02020603050405020304" pitchFamily="18" charset="0"/>
              </a:rPr>
              <a:t>.</a:t>
            </a:r>
          </a:p>
          <a:p>
            <a:pPr lvl="0" algn="just">
              <a:lnSpc>
                <a:spcPct val="150000"/>
              </a:lnSpc>
              <a:buFont typeface="Wingdings" panose="05000000000000000000" pitchFamily="2" charset="2"/>
              <a:buChar char="§"/>
            </a:pPr>
            <a:r>
              <a:rPr lang="en-IN" sz="2000" b="1" dirty="0">
                <a:latin typeface="Times New Roman" panose="02020603050405020304" pitchFamily="18" charset="0"/>
                <a:cs typeface="Times New Roman" panose="02020603050405020304" pitchFamily="18" charset="0"/>
              </a:rPr>
              <a:t>Period for which interest has to be paid </a:t>
            </a:r>
            <a:r>
              <a:rPr lang="en-IN" sz="2000" dirty="0">
                <a:latin typeface="Times New Roman" panose="02020603050405020304" pitchFamily="18" charset="0"/>
                <a:cs typeface="Times New Roman" panose="02020603050405020304" pitchFamily="18" charset="0"/>
              </a:rPr>
              <a:t>- Commencing on the day immediately following the expiry of the time specified in the notice, and ending on the date of completion of assessment. </a:t>
            </a:r>
          </a:p>
          <a:p>
            <a:pPr lvl="0" algn="just">
              <a:lnSpc>
                <a:spcPct val="150000"/>
              </a:lnSpc>
              <a:buFont typeface="Wingdings" panose="05000000000000000000" pitchFamily="2" charset="2"/>
              <a:buChar char="§"/>
            </a:pPr>
            <a:r>
              <a:rPr lang="en-IN" sz="2000" u="sng" dirty="0">
                <a:latin typeface="Times New Roman" panose="02020603050405020304" pitchFamily="18" charset="0"/>
                <a:cs typeface="Times New Roman" panose="02020603050405020304" pitchFamily="18" charset="0"/>
              </a:rPr>
              <a:t>Even for a single day of delay, interest will be charged till end of assessment.</a:t>
            </a:r>
            <a:endParaRPr lang="en-US" sz="2000" dirty="0">
              <a:latin typeface="Times New Roman" panose="02020603050405020304" pitchFamily="18" charset="0"/>
              <a:cs typeface="Times New Roman" panose="02020603050405020304" pitchFamily="18" charset="0"/>
            </a:endParaRPr>
          </a:p>
          <a:p>
            <a:pPr lvl="0" algn="just">
              <a:lnSpc>
                <a:spcPct val="150000"/>
              </a:lnSpc>
            </a:pPr>
            <a:endParaRPr lang="en-US" sz="2000" dirty="0">
              <a:latin typeface="Times New Roman" panose="02020603050405020304" pitchFamily="18" charset="0"/>
              <a:cs typeface="Times New Roman" panose="02020603050405020304" pitchFamily="18" charset="0"/>
            </a:endParaRPr>
          </a:p>
          <a:p>
            <a:pPr marL="0" lvl="0" indent="0" algn="just">
              <a:lnSpc>
                <a:spcPct val="150000"/>
              </a:lnSpc>
              <a:buNone/>
            </a:pPr>
            <a:endParaRPr lang="en-IN" sz="2000" dirty="0">
              <a:latin typeface="Times New Roman" panose="02020603050405020304" pitchFamily="18" charset="0"/>
              <a:cs typeface="Times New Roman" panose="02020603050405020304" pitchFamily="18" charset="0"/>
            </a:endParaRPr>
          </a:p>
          <a:p>
            <a:pPr lvl="0" algn="just">
              <a:lnSpc>
                <a:spcPct val="150000"/>
              </a:lnSpc>
            </a:pPr>
            <a:endParaRPr lang="en-US" sz="2000" dirty="0">
              <a:latin typeface="Times New Roman" panose="02020603050405020304" pitchFamily="18" charset="0"/>
              <a:cs typeface="Times New Roman" panose="02020603050405020304" pitchFamily="18" charset="0"/>
            </a:endParaRPr>
          </a:p>
          <a:p>
            <a:pPr lvl="0" algn="just">
              <a:lnSpc>
                <a:spcPct val="150000"/>
              </a:lnSpc>
            </a:pPr>
            <a:endParaRPr lang="en-IN" sz="2000" dirty="0">
              <a:latin typeface="Times New Roman" panose="02020603050405020304" pitchFamily="18" charset="0"/>
              <a:cs typeface="Times New Roman" panose="02020603050405020304" pitchFamily="18" charset="0"/>
            </a:endParaRPr>
          </a:p>
          <a:p>
            <a:pPr marL="914400" lvl="2" indent="0" algn="just">
              <a:lnSpc>
                <a:spcPct val="150000"/>
              </a:lnSpc>
              <a:buNone/>
            </a:pPr>
            <a:endParaRPr lang="en-IN"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511969" y="108603"/>
            <a:ext cx="9848850" cy="342897"/>
          </a:xfrm>
        </p:spPr>
        <p:txBody>
          <a:bodyPr>
            <a:noAutofit/>
          </a:bodyPr>
          <a:lstStyle/>
          <a:p>
            <a:r>
              <a:rPr lang="en-IN" sz="2800" b="1" dirty="0">
                <a:solidFill>
                  <a:schemeClr val="accent2">
                    <a:lumMod val="75000"/>
                  </a:schemeClr>
                </a:solidFill>
                <a:latin typeface="Cambria" panose="02040503050406030204" pitchFamily="18" charset="0"/>
              </a:rPr>
              <a:t>Procedure for Block Assessment – Section 158BC</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43</a:t>
            </a:fld>
            <a:endParaRPr lang="en-IN" dirty="0"/>
          </a:p>
        </p:txBody>
      </p:sp>
    </p:spTree>
    <p:extLst>
      <p:ext uri="{BB962C8B-B14F-4D97-AF65-F5344CB8AC3E}">
        <p14:creationId xmlns:p14="http://schemas.microsoft.com/office/powerpoint/2010/main" val="21517278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14338" y="662673"/>
            <a:ext cx="11320462" cy="5564008"/>
          </a:xfrm>
        </p:spPr>
        <p:txBody>
          <a:bodyPr>
            <a:noAutofit/>
          </a:bodyPr>
          <a:lstStyle/>
          <a:p>
            <a:pPr marL="0" indent="0" algn="just">
              <a:lnSpc>
                <a:spcPct val="150000"/>
              </a:lnSpc>
              <a:buNone/>
            </a:pPr>
            <a:r>
              <a:rPr lang="en-US" sz="1800" b="1" dirty="0">
                <a:latin typeface="Times New Roman" panose="02020603050405020304" pitchFamily="18" charset="0"/>
                <a:cs typeface="Times New Roman" panose="02020603050405020304" pitchFamily="18" charset="0"/>
              </a:rPr>
              <a:t>iv. Assessment Procedure</a:t>
            </a:r>
          </a:p>
          <a:p>
            <a:pPr algn="just">
              <a:lnSpc>
                <a:spcPct val="150000"/>
              </a:lnSpc>
              <a:buFont typeface="Wingdings" panose="05000000000000000000" pitchFamily="2" charset="2"/>
              <a:buChar char="§"/>
            </a:pPr>
            <a:r>
              <a:rPr lang="en-US" sz="1800" dirty="0">
                <a:latin typeface="Times New Roman" panose="02020603050405020304" pitchFamily="18" charset="0"/>
                <a:cs typeface="Times New Roman" panose="02020603050405020304" pitchFamily="18" charset="0"/>
              </a:rPr>
              <a:t>The assessment will be conducted according to the provisions applicable to the block period, including Sections 142, 143(2), 143(3), 144, 145, 145A, and 145B - </a:t>
            </a:r>
            <a:r>
              <a:rPr lang="en-US" sz="1800" b="1" dirty="0">
                <a:latin typeface="Times New Roman" panose="02020603050405020304" pitchFamily="18" charset="0"/>
                <a:cs typeface="Times New Roman" panose="02020603050405020304" pitchFamily="18" charset="0"/>
              </a:rPr>
              <a:t>[158BC(1)(b)]</a:t>
            </a:r>
          </a:p>
          <a:p>
            <a:pPr algn="just">
              <a:lnSpc>
                <a:spcPct val="150000"/>
              </a:lnSpc>
              <a:buFont typeface="Wingdings" panose="05000000000000000000" pitchFamily="2" charset="2"/>
              <a:buChar char="§"/>
            </a:pPr>
            <a:r>
              <a:rPr lang="en-US" sz="1800" dirty="0">
                <a:latin typeface="Times New Roman" panose="02020603050405020304" pitchFamily="18" charset="0"/>
                <a:cs typeface="Times New Roman" panose="02020603050405020304" pitchFamily="18" charset="0"/>
              </a:rPr>
              <a:t>No notice under section 148 is required to be issued</a:t>
            </a:r>
          </a:p>
          <a:p>
            <a:pPr algn="just">
              <a:lnSpc>
                <a:spcPct val="150000"/>
              </a:lnSpc>
              <a:buFont typeface="Wingdings" panose="05000000000000000000" pitchFamily="2" charset="2"/>
              <a:buChar char="§"/>
            </a:pPr>
            <a:r>
              <a:rPr lang="en-US" sz="1800" dirty="0">
                <a:latin typeface="Times New Roman" panose="02020603050405020304" pitchFamily="18" charset="0"/>
                <a:cs typeface="Times New Roman" panose="02020603050405020304" pitchFamily="18" charset="0"/>
              </a:rPr>
              <a:t>Provisions of Section 143(1) shall not apply to the return furnished under this section. - </a:t>
            </a:r>
            <a:r>
              <a:rPr lang="en-US" sz="1800" b="1" dirty="0">
                <a:latin typeface="Times New Roman" panose="02020603050405020304" pitchFamily="18" charset="0"/>
                <a:cs typeface="Times New Roman" panose="02020603050405020304" pitchFamily="18" charset="0"/>
              </a:rPr>
              <a:t>[158BC(2)]</a:t>
            </a:r>
          </a:p>
          <a:p>
            <a:pPr algn="just">
              <a:lnSpc>
                <a:spcPct val="150000"/>
              </a:lnSpc>
              <a:buFont typeface="Wingdings" panose="05000000000000000000" pitchFamily="2" charset="2"/>
              <a:buChar char="§"/>
            </a:pPr>
            <a:r>
              <a:rPr lang="en-US" sz="1800" dirty="0">
                <a:latin typeface="Times New Roman" panose="02020603050405020304" pitchFamily="18" charset="0"/>
                <a:cs typeface="Times New Roman" panose="02020603050405020304" pitchFamily="18" charset="0"/>
              </a:rPr>
              <a:t>AO, on determination of the total undisclosed income of the block period in accordance with this Chapter, shall pass an order of assessment or reassessment and determine the tax payable by him on the basis of such assessment or reassessment. Procedure under Section 144C (Dispute Resolution Panel) will not apply - </a:t>
            </a:r>
            <a:r>
              <a:rPr lang="en-US" sz="1800" b="1" dirty="0">
                <a:latin typeface="Times New Roman" panose="02020603050405020304" pitchFamily="18" charset="0"/>
                <a:cs typeface="Times New Roman" panose="02020603050405020304" pitchFamily="18" charset="0"/>
              </a:rPr>
              <a:t>158BC(1)(c)</a:t>
            </a:r>
          </a:p>
          <a:p>
            <a:pPr algn="just">
              <a:lnSpc>
                <a:spcPct val="150000"/>
              </a:lnSpc>
              <a:buFont typeface="Wingdings" panose="05000000000000000000" pitchFamily="2" charset="2"/>
              <a:buChar char="§"/>
            </a:pPr>
            <a:r>
              <a:rPr lang="en-US" sz="1800" dirty="0">
                <a:latin typeface="Times New Roman" panose="02020603050405020304" pitchFamily="18" charset="0"/>
                <a:cs typeface="Times New Roman" panose="02020603050405020304" pitchFamily="18" charset="0"/>
              </a:rPr>
              <a:t>Where DRP proceedings is already initiated or pending, one view is that once DRP regime begins, there is no abatement. Non obstante clause in Section 144C but not in Section 158BA(2) and (3).</a:t>
            </a:r>
          </a:p>
          <a:p>
            <a:pPr marL="0" lvl="0" indent="0" algn="just">
              <a:lnSpc>
                <a:spcPct val="100000"/>
              </a:lnSpc>
              <a:buNone/>
            </a:pPr>
            <a:r>
              <a:rPr lang="en-IN" sz="1800" b="1" dirty="0">
                <a:latin typeface="Times New Roman" panose="02020603050405020304" pitchFamily="18" charset="0"/>
                <a:cs typeface="Times New Roman" panose="02020603050405020304" pitchFamily="18" charset="0"/>
              </a:rPr>
              <a:t>v. Assets seized – Section 158BC(1)(d) -</a:t>
            </a:r>
            <a:r>
              <a:rPr lang="en-IN" sz="1800" dirty="0">
                <a:latin typeface="Times New Roman" panose="02020603050405020304" pitchFamily="18" charset="0"/>
                <a:cs typeface="Times New Roman" panose="02020603050405020304" pitchFamily="18" charset="0"/>
              </a:rPr>
              <a:t>Shall be dealt with in accordance with the provisions of section 132B</a:t>
            </a:r>
            <a:endParaRPr lang="en-US" sz="1800" b="1" dirty="0">
              <a:latin typeface="Times New Roman" panose="02020603050405020304" pitchFamily="18" charset="0"/>
              <a:cs typeface="Times New Roman" panose="02020603050405020304" pitchFamily="18" charset="0"/>
            </a:endParaRPr>
          </a:p>
          <a:p>
            <a:pPr lvl="0" algn="just">
              <a:lnSpc>
                <a:spcPct val="150000"/>
              </a:lnSpc>
            </a:pPr>
            <a:endParaRPr lang="en-US" sz="1800" b="1" dirty="0">
              <a:latin typeface="Times New Roman" panose="02020603050405020304" pitchFamily="18" charset="0"/>
              <a:cs typeface="Times New Roman" panose="02020603050405020304" pitchFamily="18" charset="0"/>
            </a:endParaRPr>
          </a:p>
          <a:p>
            <a:pPr lvl="0" algn="just">
              <a:lnSpc>
                <a:spcPct val="150000"/>
              </a:lnSpc>
            </a:pPr>
            <a:endParaRPr lang="en-US" sz="1800" b="1" dirty="0">
              <a:latin typeface="Times New Roman" panose="02020603050405020304" pitchFamily="18" charset="0"/>
              <a:cs typeface="Times New Roman" panose="02020603050405020304" pitchFamily="18" charset="0"/>
            </a:endParaRPr>
          </a:p>
          <a:p>
            <a:pPr lvl="0" algn="just">
              <a:lnSpc>
                <a:spcPct val="150000"/>
              </a:lnSpc>
            </a:pPr>
            <a:endParaRPr lang="en-US" sz="1800" b="1" dirty="0">
              <a:latin typeface="Times New Roman" panose="02020603050405020304" pitchFamily="18" charset="0"/>
              <a:cs typeface="Times New Roman" panose="02020603050405020304" pitchFamily="18" charset="0"/>
            </a:endParaRPr>
          </a:p>
          <a:p>
            <a:pPr marL="0" lvl="0" indent="0" algn="just">
              <a:lnSpc>
                <a:spcPct val="150000"/>
              </a:lnSpc>
              <a:buNone/>
            </a:pPr>
            <a:endParaRPr lang="en-IN" sz="1800" b="1" dirty="0">
              <a:latin typeface="Times New Roman" panose="02020603050405020304" pitchFamily="18" charset="0"/>
              <a:cs typeface="Times New Roman" panose="02020603050405020304" pitchFamily="18" charset="0"/>
            </a:endParaRPr>
          </a:p>
          <a:p>
            <a:pPr lvl="0" algn="just">
              <a:lnSpc>
                <a:spcPct val="150000"/>
              </a:lnSpc>
            </a:pPr>
            <a:endParaRPr lang="en-US" sz="1800" b="1" dirty="0">
              <a:latin typeface="Times New Roman" panose="02020603050405020304" pitchFamily="18" charset="0"/>
              <a:cs typeface="Times New Roman" panose="02020603050405020304" pitchFamily="18" charset="0"/>
            </a:endParaRPr>
          </a:p>
          <a:p>
            <a:pPr lvl="0" algn="just">
              <a:lnSpc>
                <a:spcPct val="150000"/>
              </a:lnSpc>
            </a:pPr>
            <a:endParaRPr lang="en-IN" sz="1800" b="1" dirty="0">
              <a:latin typeface="Times New Roman" panose="02020603050405020304" pitchFamily="18" charset="0"/>
              <a:cs typeface="Times New Roman" panose="02020603050405020304" pitchFamily="18" charset="0"/>
            </a:endParaRPr>
          </a:p>
          <a:p>
            <a:pPr marL="914400" lvl="2" indent="0" algn="just">
              <a:lnSpc>
                <a:spcPct val="150000"/>
              </a:lnSpc>
              <a:buNone/>
            </a:pPr>
            <a:endParaRPr lang="en-IN" sz="1800" b="1"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511969" y="108603"/>
            <a:ext cx="9848850" cy="342897"/>
          </a:xfrm>
        </p:spPr>
        <p:txBody>
          <a:bodyPr>
            <a:noAutofit/>
          </a:bodyPr>
          <a:lstStyle/>
          <a:p>
            <a:r>
              <a:rPr lang="en-IN" sz="2800" b="1" dirty="0">
                <a:solidFill>
                  <a:schemeClr val="accent2">
                    <a:lumMod val="75000"/>
                  </a:schemeClr>
                </a:solidFill>
                <a:latin typeface="Cambria" panose="02040503050406030204" pitchFamily="18" charset="0"/>
              </a:rPr>
              <a:t>Procedure for Block Assessment – Section 158BC</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44</a:t>
            </a:fld>
            <a:endParaRPr lang="en-IN" dirty="0"/>
          </a:p>
        </p:txBody>
      </p:sp>
    </p:spTree>
    <p:extLst>
      <p:ext uri="{BB962C8B-B14F-4D97-AF65-F5344CB8AC3E}">
        <p14:creationId xmlns:p14="http://schemas.microsoft.com/office/powerpoint/2010/main" val="24418501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305156" y="554070"/>
            <a:ext cx="11320462" cy="5564008"/>
          </a:xfrm>
        </p:spPr>
        <p:txBody>
          <a:bodyPr>
            <a:noAutofit/>
          </a:bodyPr>
          <a:lstStyle/>
          <a:p>
            <a:pPr marL="357188" lvl="0" indent="-271463" algn="just">
              <a:lnSpc>
                <a:spcPct val="150000"/>
              </a:lnSpc>
              <a:buNone/>
            </a:pPr>
            <a:endParaRPr lang="en-IN" sz="2000" dirty="0">
              <a:solidFill>
                <a:schemeClr val="bg1"/>
              </a:solidFill>
              <a:latin typeface="Book Antiqua" panose="02040602050305030304" pitchFamily="18" charset="0"/>
            </a:endParaRPr>
          </a:p>
        </p:txBody>
      </p:sp>
      <p:sp>
        <p:nvSpPr>
          <p:cNvPr id="2" name="Title 1"/>
          <p:cNvSpPr>
            <a:spLocks noGrp="1"/>
          </p:cNvSpPr>
          <p:nvPr>
            <p:ph type="title" idx="4294967295"/>
          </p:nvPr>
        </p:nvSpPr>
        <p:spPr>
          <a:xfrm>
            <a:off x="402787" y="76562"/>
            <a:ext cx="9848850" cy="342897"/>
          </a:xfrm>
        </p:spPr>
        <p:txBody>
          <a:bodyPr>
            <a:noAutofit/>
          </a:bodyPr>
          <a:lstStyle/>
          <a:p>
            <a:r>
              <a:rPr lang="en-IN" sz="2800" b="1" dirty="0">
                <a:solidFill>
                  <a:schemeClr val="accent2">
                    <a:lumMod val="75000"/>
                  </a:schemeClr>
                </a:solidFill>
                <a:latin typeface="Cambria" panose="02040503050406030204" pitchFamily="18" charset="0"/>
              </a:rPr>
              <a:t>Section 158BB - Computation of Total Undisclosed Income</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402787" y="452577"/>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a:xfrm>
            <a:off x="8501418" y="6247747"/>
            <a:ext cx="2743200" cy="365125"/>
          </a:xfrm>
        </p:spPr>
        <p:txBody>
          <a:bodyPr/>
          <a:lstStyle/>
          <a:p>
            <a:fld id="{A9785A1B-5FCF-40BD-AE5D-3629E90849BE}" type="slidenum">
              <a:rPr lang="en-IN" smtClean="0"/>
              <a:pPr/>
              <a:t>45</a:t>
            </a:fld>
            <a:endParaRPr lang="en-IN" dirty="0"/>
          </a:p>
        </p:txBody>
      </p:sp>
      <p:sp>
        <p:nvSpPr>
          <p:cNvPr id="6" name="Rectangle 5"/>
          <p:cNvSpPr/>
          <p:nvPr/>
        </p:nvSpPr>
        <p:spPr>
          <a:xfrm>
            <a:off x="402787" y="502737"/>
            <a:ext cx="10841831" cy="6494085"/>
          </a:xfrm>
          <a:prstGeom prst="rect">
            <a:avLst/>
          </a:prstGeom>
        </p:spPr>
        <p:txBody>
          <a:bodyPr wrap="square">
            <a:spAutoFit/>
          </a:bodyPr>
          <a:lstStyle/>
          <a:p>
            <a:endParaRPr lang="en-IN" sz="1900" b="1" u="sng" dirty="0">
              <a:latin typeface="Times New Roman" panose="02020603050405020304" pitchFamily="18" charset="0"/>
              <a:ea typeface="Calibri" panose="020F0502020204030204" pitchFamily="34" charset="0"/>
              <a:cs typeface="Times New Roman" panose="02020603050405020304" pitchFamily="18" charset="0"/>
            </a:endParaRPr>
          </a:p>
          <a:p>
            <a:r>
              <a:rPr lang="en-IN" sz="1900" b="1" u="sng" dirty="0">
                <a:latin typeface="Times New Roman" panose="02020603050405020304" pitchFamily="18" charset="0"/>
                <a:ea typeface="Calibri" panose="020F0502020204030204" pitchFamily="34" charset="0"/>
                <a:cs typeface="Times New Roman" panose="02020603050405020304" pitchFamily="18" charset="0"/>
              </a:rPr>
              <a:t>Provisions of Section 158BB (1) – As amended by Finance Act, 2025 is tabulated below</a:t>
            </a:r>
          </a:p>
          <a:p>
            <a:endParaRPr lang="en-US" b="1" u="sng" dirty="0">
              <a:latin typeface="Times New Roman" panose="02020603050405020304" pitchFamily="18" charset="0"/>
              <a:cs typeface="Times New Roman" panose="02020603050405020304" pitchFamily="18" charset="0"/>
            </a:endParaRPr>
          </a:p>
          <a:p>
            <a:endParaRPr lang="en-US" b="1" u="sng" dirty="0">
              <a:latin typeface="Times New Roman" panose="02020603050405020304" pitchFamily="18" charset="0"/>
              <a:cs typeface="Times New Roman" panose="02020603050405020304" pitchFamily="18" charset="0"/>
            </a:endParaRPr>
          </a:p>
          <a:p>
            <a:endParaRPr lang="en-US" b="1" u="sng" dirty="0">
              <a:latin typeface="Times New Roman" panose="02020603050405020304" pitchFamily="18" charset="0"/>
              <a:cs typeface="Times New Roman" panose="02020603050405020304" pitchFamily="18" charset="0"/>
            </a:endParaRPr>
          </a:p>
          <a:p>
            <a:endParaRPr lang="en-US" b="1" u="sng" dirty="0">
              <a:latin typeface="Times New Roman" panose="02020603050405020304" pitchFamily="18" charset="0"/>
              <a:cs typeface="Times New Roman" panose="02020603050405020304" pitchFamily="18" charset="0"/>
            </a:endParaRPr>
          </a:p>
          <a:p>
            <a:endParaRPr lang="en-US" b="1" u="sng" dirty="0">
              <a:latin typeface="Times New Roman" panose="02020603050405020304" pitchFamily="18" charset="0"/>
              <a:cs typeface="Times New Roman" panose="02020603050405020304" pitchFamily="18" charset="0"/>
            </a:endParaRPr>
          </a:p>
          <a:p>
            <a:endParaRPr lang="en-US" b="1" u="sng" dirty="0">
              <a:latin typeface="Times New Roman" panose="02020603050405020304" pitchFamily="18" charset="0"/>
              <a:cs typeface="Times New Roman" panose="02020603050405020304" pitchFamily="18" charset="0"/>
            </a:endParaRPr>
          </a:p>
          <a:p>
            <a:endParaRPr lang="en-US" b="1" u="sng" dirty="0">
              <a:latin typeface="Times New Roman" panose="02020603050405020304" pitchFamily="18" charset="0"/>
              <a:cs typeface="Times New Roman" panose="02020603050405020304" pitchFamily="18" charset="0"/>
            </a:endParaRPr>
          </a:p>
          <a:p>
            <a:endParaRPr lang="en-US" b="1" u="sng" dirty="0">
              <a:latin typeface="Times New Roman" panose="02020603050405020304" pitchFamily="18" charset="0"/>
              <a:cs typeface="Times New Roman" panose="02020603050405020304" pitchFamily="18" charset="0"/>
            </a:endParaRPr>
          </a:p>
          <a:p>
            <a:endParaRPr lang="en-US" b="1" u="sng" dirty="0">
              <a:latin typeface="Times New Roman" panose="02020603050405020304" pitchFamily="18" charset="0"/>
              <a:cs typeface="Times New Roman" panose="02020603050405020304" pitchFamily="18" charset="0"/>
            </a:endParaRPr>
          </a:p>
          <a:p>
            <a:endParaRPr lang="en-US" b="1" u="sng" dirty="0">
              <a:latin typeface="Times New Roman" panose="02020603050405020304" pitchFamily="18" charset="0"/>
              <a:cs typeface="Times New Roman" panose="02020603050405020304" pitchFamily="18" charset="0"/>
            </a:endParaRPr>
          </a:p>
          <a:p>
            <a:endParaRPr lang="en-US" b="1" u="sng" dirty="0">
              <a:latin typeface="Times New Roman" panose="02020603050405020304" pitchFamily="18" charset="0"/>
              <a:cs typeface="Times New Roman" panose="02020603050405020304" pitchFamily="18" charset="0"/>
            </a:endParaRPr>
          </a:p>
          <a:p>
            <a:endParaRPr lang="en-US" b="1" u="sng" dirty="0">
              <a:latin typeface="Times New Roman" panose="02020603050405020304" pitchFamily="18" charset="0"/>
              <a:cs typeface="Times New Roman" panose="02020603050405020304" pitchFamily="18" charset="0"/>
            </a:endParaRPr>
          </a:p>
          <a:p>
            <a:endParaRPr lang="en-US" b="1" u="sng" dirty="0">
              <a:latin typeface="Times New Roman" panose="02020603050405020304" pitchFamily="18" charset="0"/>
              <a:cs typeface="Times New Roman" panose="02020603050405020304" pitchFamily="18" charset="0"/>
            </a:endParaRPr>
          </a:p>
          <a:p>
            <a:endParaRPr lang="en-US" b="1" u="sng" dirty="0">
              <a:latin typeface="Times New Roman" panose="02020603050405020304" pitchFamily="18" charset="0"/>
              <a:cs typeface="Times New Roman" panose="02020603050405020304" pitchFamily="18" charset="0"/>
            </a:endParaRPr>
          </a:p>
          <a:p>
            <a:endParaRPr lang="en-US" b="1" u="sng" dirty="0">
              <a:latin typeface="Times New Roman" panose="02020603050405020304" pitchFamily="18" charset="0"/>
              <a:cs typeface="Times New Roman" panose="02020603050405020304" pitchFamily="18" charset="0"/>
            </a:endParaRPr>
          </a:p>
          <a:p>
            <a:endParaRPr lang="en-US" b="1" u="sng" dirty="0">
              <a:latin typeface="Times New Roman" panose="02020603050405020304" pitchFamily="18" charset="0"/>
              <a:cs typeface="Times New Roman" panose="02020603050405020304" pitchFamily="18" charset="0"/>
            </a:endParaRPr>
          </a:p>
          <a:p>
            <a:endParaRPr lang="en-US" b="1" u="sng" dirty="0">
              <a:latin typeface="Times New Roman" panose="02020603050405020304" pitchFamily="18" charset="0"/>
              <a:cs typeface="Times New Roman" panose="02020603050405020304" pitchFamily="18" charset="0"/>
            </a:endParaRPr>
          </a:p>
          <a:p>
            <a:endParaRPr lang="en-US" b="1" u="sng" dirty="0">
              <a:latin typeface="Times New Roman" panose="02020603050405020304" pitchFamily="18" charset="0"/>
              <a:cs typeface="Times New Roman" panose="02020603050405020304" pitchFamily="18" charset="0"/>
            </a:endParaRPr>
          </a:p>
          <a:p>
            <a:endParaRPr lang="en-US" b="1" u="sng" dirty="0">
              <a:latin typeface="Times New Roman" panose="02020603050405020304" pitchFamily="18" charset="0"/>
              <a:cs typeface="Times New Roman" panose="02020603050405020304" pitchFamily="18" charset="0"/>
            </a:endParaRPr>
          </a:p>
          <a:p>
            <a:endParaRPr lang="en-US" b="1" u="sng" dirty="0">
              <a:latin typeface="Times New Roman" panose="02020603050405020304" pitchFamily="18" charset="0"/>
              <a:cs typeface="Times New Roman" panose="02020603050405020304" pitchFamily="18" charset="0"/>
            </a:endParaRPr>
          </a:p>
          <a:p>
            <a:endParaRPr lang="en-US" b="1" u="sng" dirty="0">
              <a:latin typeface="Times New Roman" panose="02020603050405020304" pitchFamily="18" charset="0"/>
              <a:cs typeface="Times New Roman" panose="02020603050405020304"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3035211712"/>
              </p:ext>
            </p:extLst>
          </p:nvPr>
        </p:nvGraphicFramePr>
        <p:xfrm>
          <a:off x="566382" y="1759314"/>
          <a:ext cx="10327341" cy="3339371"/>
        </p:xfrm>
        <a:graphic>
          <a:graphicData uri="http://schemas.openxmlformats.org/drawingml/2006/table">
            <a:tbl>
              <a:tblPr firstRow="1" firstCol="1" bandRow="1">
                <a:tableStyleId>{5940675A-B579-460E-94D1-54222C63F5DA}</a:tableStyleId>
              </a:tblPr>
              <a:tblGrid>
                <a:gridCol w="10327341">
                  <a:extLst>
                    <a:ext uri="{9D8B030D-6E8A-4147-A177-3AD203B41FA5}">
                      <a16:colId xmlns:a16="http://schemas.microsoft.com/office/drawing/2014/main" val="20000"/>
                    </a:ext>
                  </a:extLst>
                </a:gridCol>
              </a:tblGrid>
              <a:tr h="646827">
                <a:tc>
                  <a:txBody>
                    <a:bodyPr/>
                    <a:lstStyle/>
                    <a:p>
                      <a:pPr algn="just">
                        <a:lnSpc>
                          <a:spcPct val="200000"/>
                        </a:lnSpc>
                        <a:spcAft>
                          <a:spcPts val="0"/>
                        </a:spcAft>
                      </a:pPr>
                      <a:r>
                        <a:rPr lang="en-IN" sz="1900" b="1" spc="45" dirty="0">
                          <a:solidFill>
                            <a:schemeClr val="tx1"/>
                          </a:solidFill>
                          <a:effectLst/>
                          <a:highlight>
                            <a:srgbClr val="D3D3D3"/>
                          </a:highlight>
                          <a:latin typeface="Times New Roman" panose="02020603050405020304" pitchFamily="18" charset="0"/>
                          <a:cs typeface="Times New Roman" panose="02020603050405020304" pitchFamily="18" charset="0"/>
                        </a:rPr>
                        <a:t>Particulars of Total Undisclosed Income</a:t>
                      </a:r>
                      <a:endParaRPr lang="en-IN" sz="19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10000"/>
                  </a:ext>
                </a:extLst>
              </a:tr>
              <a:tr h="646827">
                <a:tc>
                  <a:txBody>
                    <a:bodyPr/>
                    <a:lstStyle/>
                    <a:p>
                      <a:pPr algn="just">
                        <a:lnSpc>
                          <a:spcPct val="200000"/>
                        </a:lnSpc>
                        <a:spcAft>
                          <a:spcPts val="0"/>
                        </a:spcAft>
                      </a:pPr>
                      <a:r>
                        <a:rPr lang="en-IN" sz="1900" spc="45" dirty="0">
                          <a:effectLst/>
                          <a:latin typeface="Times New Roman" panose="02020603050405020304" pitchFamily="18" charset="0"/>
                          <a:cs typeface="Times New Roman" panose="02020603050405020304" pitchFamily="18" charset="0"/>
                        </a:rPr>
                        <a:t>Undisclosed income declared in the return furnished u/s 158BC for the block period [A]</a:t>
                      </a:r>
                      <a:endParaRPr lang="en-IN"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1398890">
                <a:tc>
                  <a:txBody>
                    <a:bodyPr/>
                    <a:lstStyle/>
                    <a:p>
                      <a:pPr algn="just">
                        <a:lnSpc>
                          <a:spcPct val="200000"/>
                        </a:lnSpc>
                        <a:spcAft>
                          <a:spcPts val="800"/>
                        </a:spcAft>
                      </a:pPr>
                      <a:r>
                        <a:rPr lang="en-IN" sz="1900" spc="45" dirty="0">
                          <a:effectLst/>
                          <a:latin typeface="Times New Roman" panose="02020603050405020304" pitchFamily="18" charset="0"/>
                          <a:cs typeface="Times New Roman" panose="02020603050405020304" pitchFamily="18" charset="0"/>
                        </a:rPr>
                        <a:t>Undisclosed income determined by the AO based on evidence or information found during the search or survey or requisition or during proceedings [B]</a:t>
                      </a:r>
                      <a:endParaRPr lang="en-IN" sz="1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646827">
                <a:tc>
                  <a:txBody>
                    <a:bodyPr/>
                    <a:lstStyle/>
                    <a:p>
                      <a:pPr algn="just">
                        <a:lnSpc>
                          <a:spcPct val="200000"/>
                        </a:lnSpc>
                        <a:spcAft>
                          <a:spcPts val="800"/>
                        </a:spcAft>
                      </a:pPr>
                      <a:r>
                        <a:rPr lang="en-IN" sz="1900" b="1" spc="45" dirty="0">
                          <a:effectLst/>
                          <a:latin typeface="Times New Roman" panose="02020603050405020304" pitchFamily="18" charset="0"/>
                          <a:cs typeface="Times New Roman" panose="02020603050405020304" pitchFamily="18" charset="0"/>
                        </a:rPr>
                        <a:t>Total Undisclosed income liable to tax for the Block period – Section 158BB(5) [A+B]</a:t>
                      </a:r>
                      <a:endParaRPr lang="en-IN" sz="19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bl>
          </a:graphicData>
        </a:graphic>
      </p:graphicFrame>
      <p:graphicFrame>
        <p:nvGraphicFramePr>
          <p:cNvPr id="5" name="Object 4">
            <a:hlinkClick r:id="" action="ppaction://ole?verb=0"/>
            <a:extLst>
              <a:ext uri="{FF2B5EF4-FFF2-40B4-BE49-F238E27FC236}">
                <a16:creationId xmlns:a16="http://schemas.microsoft.com/office/drawing/2014/main" id="{5FA530F8-320A-6F20-1D96-CCCCC10D0B1E}"/>
              </a:ext>
            </a:extLst>
          </p:cNvPr>
          <p:cNvGraphicFramePr>
            <a:graphicFrameLocks noChangeAspect="1"/>
          </p:cNvGraphicFramePr>
          <p:nvPr>
            <p:extLst>
              <p:ext uri="{D42A27DB-BD31-4B8C-83A1-F6EECF244321}">
                <p14:modId xmlns:p14="http://schemas.microsoft.com/office/powerpoint/2010/main" val="2960179315"/>
              </p:ext>
            </p:extLst>
          </p:nvPr>
        </p:nvGraphicFramePr>
        <p:xfrm>
          <a:off x="9415818" y="770930"/>
          <a:ext cx="914400" cy="771525"/>
        </p:xfrm>
        <a:graphic>
          <a:graphicData uri="http://schemas.openxmlformats.org/presentationml/2006/ole">
            <mc:AlternateContent xmlns:mc="http://schemas.openxmlformats.org/markup-compatibility/2006">
              <mc:Choice xmlns:v="urn:schemas-microsoft-com:vml" Requires="v">
                <p:oleObj name="Acrobat Document" showAsIcon="1" r:id="rId3" imgW="914570" imgH="771690" progId="Acrobat.Document.DC">
                  <p:embed/>
                </p:oleObj>
              </mc:Choice>
              <mc:Fallback>
                <p:oleObj name="Acrobat Document" showAsIcon="1" r:id="rId3" imgW="914570" imgH="771690" progId="Acrobat.Document.DC">
                  <p:embed/>
                  <p:pic>
                    <p:nvPicPr>
                      <p:cNvPr id="0" name=""/>
                      <p:cNvPicPr/>
                      <p:nvPr/>
                    </p:nvPicPr>
                    <p:blipFill>
                      <a:blip r:embed="rId4"/>
                      <a:stretch>
                        <a:fillRect/>
                      </a:stretch>
                    </p:blipFill>
                    <p:spPr>
                      <a:xfrm>
                        <a:off x="9415818" y="770930"/>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5634443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91C79-2150-59D3-A574-779BA677DE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0CA25C-8B09-3B1B-76EC-C1CE59044B9F}"/>
              </a:ext>
            </a:extLst>
          </p:cNvPr>
          <p:cNvSpPr>
            <a:spLocks noGrp="1"/>
          </p:cNvSpPr>
          <p:nvPr>
            <p:ph type="title" idx="4294967295"/>
          </p:nvPr>
        </p:nvSpPr>
        <p:spPr>
          <a:xfrm>
            <a:off x="402787" y="76562"/>
            <a:ext cx="9848850" cy="342897"/>
          </a:xfrm>
        </p:spPr>
        <p:txBody>
          <a:bodyPr>
            <a:noAutofit/>
          </a:bodyPr>
          <a:lstStyle/>
          <a:p>
            <a:r>
              <a:rPr lang="en-IN" sz="2800" b="1" dirty="0">
                <a:solidFill>
                  <a:schemeClr val="accent2">
                    <a:lumMod val="75000"/>
                  </a:schemeClr>
                </a:solidFill>
                <a:latin typeface="Cambria" panose="02040503050406030204" pitchFamily="18" charset="0"/>
              </a:rPr>
              <a:t>Computation of Total Undisclosed Income</a:t>
            </a:r>
            <a:endParaRPr lang="en-US" sz="2800" b="1" dirty="0">
              <a:solidFill>
                <a:srgbClr val="C00000"/>
              </a:solidFill>
              <a:latin typeface="Cambria" panose="02040503050406030204" pitchFamily="18" charset="0"/>
            </a:endParaRPr>
          </a:p>
        </p:txBody>
      </p:sp>
      <p:cxnSp>
        <p:nvCxnSpPr>
          <p:cNvPr id="7" name="Straight Connector 6">
            <a:extLst>
              <a:ext uri="{FF2B5EF4-FFF2-40B4-BE49-F238E27FC236}">
                <a16:creationId xmlns:a16="http://schemas.microsoft.com/office/drawing/2014/main" id="{74E936A3-760E-4EF0-A842-91185409EA9A}"/>
              </a:ext>
            </a:extLst>
          </p:cNvPr>
          <p:cNvCxnSpPr/>
          <p:nvPr/>
        </p:nvCxnSpPr>
        <p:spPr>
          <a:xfrm flipV="1">
            <a:off x="402787" y="452577"/>
            <a:ext cx="11125200" cy="1"/>
          </a:xfrm>
          <a:prstGeom prst="line">
            <a:avLst/>
          </a:prstGeom>
          <a:noFill/>
          <a:ln w="19050" cap="flat" cmpd="sng" algn="ctr">
            <a:solidFill>
              <a:srgbClr val="4472C4"/>
            </a:solidFill>
            <a:prstDash val="solid"/>
            <a:miter lim="800000"/>
          </a:ln>
          <a:effectLst/>
        </p:spPr>
      </p:cxnSp>
      <p:sp>
        <p:nvSpPr>
          <p:cNvPr id="4" name="Slide Number Placeholder 3">
            <a:extLst>
              <a:ext uri="{FF2B5EF4-FFF2-40B4-BE49-F238E27FC236}">
                <a16:creationId xmlns:a16="http://schemas.microsoft.com/office/drawing/2014/main" id="{AE7A5803-83D0-3B63-D639-D1567559A7A5}"/>
              </a:ext>
            </a:extLst>
          </p:cNvPr>
          <p:cNvSpPr>
            <a:spLocks noGrp="1"/>
          </p:cNvSpPr>
          <p:nvPr>
            <p:ph type="sldNum" sz="quarter" idx="12"/>
          </p:nvPr>
        </p:nvSpPr>
        <p:spPr>
          <a:xfrm>
            <a:off x="8501418" y="6247747"/>
            <a:ext cx="2743200" cy="365125"/>
          </a:xfrm>
        </p:spPr>
        <p:txBody>
          <a:bodyPr/>
          <a:lstStyle/>
          <a:p>
            <a:fld id="{A9785A1B-5FCF-40BD-AE5D-3629E90849BE}" type="slidenum">
              <a:rPr lang="en-IN" smtClean="0"/>
              <a:pPr/>
              <a:t>46</a:t>
            </a:fld>
            <a:endParaRPr lang="en-IN" dirty="0"/>
          </a:p>
        </p:txBody>
      </p:sp>
      <p:sp>
        <p:nvSpPr>
          <p:cNvPr id="6" name="Rectangle 5">
            <a:extLst>
              <a:ext uri="{FF2B5EF4-FFF2-40B4-BE49-F238E27FC236}">
                <a16:creationId xmlns:a16="http://schemas.microsoft.com/office/drawing/2014/main" id="{A65254EE-48BE-EE73-EB5A-B54999977F2E}"/>
              </a:ext>
            </a:extLst>
          </p:cNvPr>
          <p:cNvSpPr/>
          <p:nvPr/>
        </p:nvSpPr>
        <p:spPr>
          <a:xfrm>
            <a:off x="402787" y="617903"/>
            <a:ext cx="10841831" cy="5770811"/>
          </a:xfrm>
          <a:prstGeom prst="rect">
            <a:avLst/>
          </a:prstGeom>
        </p:spPr>
        <p:txBody>
          <a:bodyPr wrap="square">
            <a:spAutoFit/>
          </a:bodyPr>
          <a:lstStyle/>
          <a:p>
            <a:pPr>
              <a:lnSpc>
                <a:spcPct val="150000"/>
              </a:lnSpc>
            </a:pPr>
            <a:r>
              <a:rPr lang="en-US" b="1" dirty="0">
                <a:latin typeface="Times New Roman" panose="02020603050405020304" pitchFamily="18" charset="0"/>
                <a:cs typeface="Times New Roman" panose="02020603050405020304" pitchFamily="18" charset="0"/>
              </a:rPr>
              <a:t>Following Income shall not be included in the Total undisclosed income – Section 158BB(1A) – </a:t>
            </a:r>
            <a:r>
              <a:rPr lang="en-US" b="1" u="sng" dirty="0">
                <a:latin typeface="Times New Roman" panose="02020603050405020304" pitchFamily="18" charset="0"/>
                <a:cs typeface="Times New Roman" panose="02020603050405020304" pitchFamily="18" charset="0"/>
              </a:rPr>
              <a:t>However details of such income are to be filled in Part C of ITR B</a:t>
            </a:r>
          </a:p>
          <a:p>
            <a:pPr lvl="0"/>
            <a:endParaRPr lang="en-IN" dirty="0">
              <a:latin typeface="Times New Roman" panose="02020603050405020304" pitchFamily="18" charset="0"/>
              <a:cs typeface="Times New Roman" panose="02020603050405020304" pitchFamily="18" charset="0"/>
            </a:endParaRPr>
          </a:p>
          <a:p>
            <a:pPr marL="342900" lvl="0" indent="-342900">
              <a:lnSpc>
                <a:spcPct val="150000"/>
              </a:lnSpc>
              <a:buFont typeface="+mj-lt"/>
              <a:buAutoNum type="arabicPeriod"/>
            </a:pPr>
            <a:r>
              <a:rPr lang="en-IN" dirty="0">
                <a:latin typeface="Times New Roman" panose="02020603050405020304" pitchFamily="18" charset="0"/>
                <a:cs typeface="Times New Roman" panose="02020603050405020304" pitchFamily="18" charset="0"/>
              </a:rPr>
              <a:t>Total Income determined before the date of initiation of search for the block period during the</a:t>
            </a:r>
          </a:p>
          <a:p>
            <a:pPr marL="631825" lvl="0" indent="-268288">
              <a:lnSpc>
                <a:spcPct val="150000"/>
              </a:lnSpc>
              <a:buFont typeface="Wingdings" panose="05000000000000000000" pitchFamily="2" charset="2"/>
              <a:buChar char="§"/>
            </a:pPr>
            <a:r>
              <a:rPr lang="en-IN" dirty="0">
                <a:latin typeface="Times New Roman" panose="02020603050405020304" pitchFamily="18" charset="0"/>
                <a:cs typeface="Times New Roman" panose="02020603050405020304" pitchFamily="18" charset="0"/>
              </a:rPr>
              <a:t>Summary assessment u/s 143(1)</a:t>
            </a:r>
          </a:p>
          <a:p>
            <a:pPr marL="631825" lvl="0" indent="-268288">
              <a:lnSpc>
                <a:spcPct val="150000"/>
              </a:lnSpc>
              <a:buFont typeface="Wingdings" panose="05000000000000000000" pitchFamily="2" charset="2"/>
              <a:buChar char="§"/>
            </a:pPr>
            <a:r>
              <a:rPr lang="en-IN" dirty="0">
                <a:latin typeface="Times New Roman" panose="02020603050405020304" pitchFamily="18" charset="0"/>
                <a:cs typeface="Times New Roman" panose="02020603050405020304" pitchFamily="18" charset="0"/>
              </a:rPr>
              <a:t>Assessment under Section 143</a:t>
            </a:r>
          </a:p>
          <a:p>
            <a:pPr marL="631825" lvl="0" indent="-268288">
              <a:lnSpc>
                <a:spcPct val="150000"/>
              </a:lnSpc>
              <a:buFont typeface="Wingdings" panose="05000000000000000000" pitchFamily="2" charset="2"/>
              <a:buChar char="§"/>
            </a:pPr>
            <a:r>
              <a:rPr lang="en-IN" dirty="0">
                <a:latin typeface="Times New Roman" panose="02020603050405020304" pitchFamily="18" charset="0"/>
                <a:cs typeface="Times New Roman" panose="02020603050405020304" pitchFamily="18" charset="0"/>
              </a:rPr>
              <a:t>Best judgment assessment under Section 144</a:t>
            </a:r>
          </a:p>
          <a:p>
            <a:pPr marL="631825" lvl="0" indent="-268288">
              <a:lnSpc>
                <a:spcPct val="150000"/>
              </a:lnSpc>
              <a:buFont typeface="Wingdings" panose="05000000000000000000" pitchFamily="2" charset="2"/>
              <a:buChar char="§"/>
            </a:pPr>
            <a:r>
              <a:rPr lang="en-IN" dirty="0">
                <a:latin typeface="Times New Roman" panose="02020603050405020304" pitchFamily="18" charset="0"/>
                <a:cs typeface="Times New Roman" panose="02020603050405020304" pitchFamily="18" charset="0"/>
              </a:rPr>
              <a:t>Reassessment under Section 148</a:t>
            </a:r>
          </a:p>
          <a:p>
            <a:pPr marL="631825" lvl="0" indent="-268288">
              <a:lnSpc>
                <a:spcPct val="150000"/>
              </a:lnSpc>
              <a:buFont typeface="Wingdings" panose="05000000000000000000" pitchFamily="2" charset="2"/>
              <a:buChar char="§"/>
            </a:pPr>
            <a:r>
              <a:rPr lang="en-IN" dirty="0">
                <a:latin typeface="Times New Roman" panose="02020603050405020304" pitchFamily="18" charset="0"/>
                <a:cs typeface="Times New Roman" panose="02020603050405020304" pitchFamily="18" charset="0"/>
              </a:rPr>
              <a:t>Search assessment under Section 153A or Section 153C</a:t>
            </a:r>
          </a:p>
          <a:p>
            <a:pPr marL="631825" lvl="0" indent="-268288">
              <a:lnSpc>
                <a:spcPct val="150000"/>
              </a:lnSpc>
              <a:buFont typeface="Wingdings" panose="05000000000000000000" pitchFamily="2" charset="2"/>
              <a:buChar char="§"/>
            </a:pPr>
            <a:r>
              <a:rPr lang="en-IN" dirty="0">
                <a:latin typeface="Times New Roman" panose="02020603050405020304" pitchFamily="18" charset="0"/>
                <a:cs typeface="Times New Roman" panose="02020603050405020304" pitchFamily="18" charset="0"/>
              </a:rPr>
              <a:t>Assessed earlier u/s 158BC(1) </a:t>
            </a:r>
            <a:r>
              <a:rPr lang="en-IN" b="1" dirty="0">
                <a:latin typeface="Times New Roman" panose="02020603050405020304" pitchFamily="18" charset="0"/>
                <a:cs typeface="Times New Roman" panose="02020603050405020304" pitchFamily="18" charset="0"/>
              </a:rPr>
              <a:t>[Added by FA, 2025]</a:t>
            </a:r>
            <a:endParaRPr lang="en-IN" dirty="0">
              <a:latin typeface="Times New Roman" panose="02020603050405020304" pitchFamily="18" charset="0"/>
              <a:cs typeface="Times New Roman" panose="02020603050405020304" pitchFamily="18" charset="0"/>
            </a:endParaRPr>
          </a:p>
          <a:p>
            <a:pPr marL="631825" lvl="0" indent="-268288">
              <a:lnSpc>
                <a:spcPct val="150000"/>
              </a:lnSpc>
              <a:buFont typeface="Wingdings" panose="05000000000000000000" pitchFamily="2" charset="2"/>
              <a:buChar char="§"/>
            </a:pPr>
            <a:r>
              <a:rPr lang="en-IN" dirty="0">
                <a:latin typeface="Times New Roman" panose="02020603050405020304" pitchFamily="18" charset="0"/>
                <a:cs typeface="Times New Roman" panose="02020603050405020304" pitchFamily="18" charset="0"/>
              </a:rPr>
              <a:t>Order passed by Settlement commission u/s 245D </a:t>
            </a:r>
            <a:r>
              <a:rPr lang="en-IN" b="1" dirty="0">
                <a:latin typeface="Times New Roman" panose="02020603050405020304" pitchFamily="18" charset="0"/>
                <a:cs typeface="Times New Roman" panose="02020603050405020304" pitchFamily="18" charset="0"/>
              </a:rPr>
              <a:t>[Added by FA, 2025]</a:t>
            </a:r>
            <a:endParaRPr lang="en-IN" dirty="0">
              <a:latin typeface="Times New Roman" panose="02020603050405020304" pitchFamily="18" charset="0"/>
              <a:cs typeface="Times New Roman" panose="02020603050405020304" pitchFamily="18" charset="0"/>
            </a:endParaRPr>
          </a:p>
          <a:p>
            <a:pPr marL="261938" indent="-261938">
              <a:lnSpc>
                <a:spcPct val="150000"/>
              </a:lnSpc>
            </a:pPr>
            <a:r>
              <a:rPr lang="en-US" dirty="0">
                <a:latin typeface="Times New Roman" panose="02020603050405020304" pitchFamily="18" charset="0"/>
                <a:cs typeface="Times New Roman" panose="02020603050405020304" pitchFamily="18" charset="0"/>
              </a:rPr>
              <a:t> </a:t>
            </a:r>
            <a:r>
              <a:rPr lang="en-IN" b="1" dirty="0">
                <a:latin typeface="Times New Roman" panose="02020603050405020304" pitchFamily="18" charset="0"/>
                <a:cs typeface="Times New Roman" panose="02020603050405020304" pitchFamily="18" charset="0"/>
              </a:rPr>
              <a:t>2. </a:t>
            </a:r>
            <a:r>
              <a:rPr lang="en-IN" dirty="0">
                <a:latin typeface="Times New Roman" panose="02020603050405020304" pitchFamily="18" charset="0"/>
                <a:cs typeface="Times New Roman" panose="02020603050405020304" pitchFamily="18" charset="0"/>
              </a:rPr>
              <a:t>Total Income declared by the assessee [not included above] in the return filed under Section 139/Section 142(1) prior to the date of initiation of search for the block period </a:t>
            </a:r>
            <a:r>
              <a:rPr lang="en-IN" b="1" u="sng" dirty="0">
                <a:latin typeface="Times New Roman" panose="02020603050405020304" pitchFamily="18" charset="0"/>
                <a:cs typeface="Times New Roman" panose="02020603050405020304" pitchFamily="18" charset="0"/>
              </a:rPr>
              <a:t>[Prior to amendment by FA, 2025 Section 148 return was also included]</a:t>
            </a:r>
          </a:p>
        </p:txBody>
      </p:sp>
    </p:spTree>
    <p:extLst>
      <p:ext uri="{BB962C8B-B14F-4D97-AF65-F5344CB8AC3E}">
        <p14:creationId xmlns:p14="http://schemas.microsoft.com/office/powerpoint/2010/main" val="38353555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02787" y="76562"/>
            <a:ext cx="9848850" cy="342897"/>
          </a:xfrm>
        </p:spPr>
        <p:txBody>
          <a:bodyPr>
            <a:noAutofit/>
          </a:bodyPr>
          <a:lstStyle/>
          <a:p>
            <a:r>
              <a:rPr lang="en-IN" sz="2800" b="1" dirty="0">
                <a:solidFill>
                  <a:schemeClr val="accent2">
                    <a:lumMod val="75000"/>
                  </a:schemeClr>
                </a:solidFill>
                <a:latin typeface="Cambria" panose="02040503050406030204" pitchFamily="18" charset="0"/>
              </a:rPr>
              <a:t>Computation of Total Undisclosed Income</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402787" y="452577"/>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a:xfrm>
            <a:off x="8501418" y="6247747"/>
            <a:ext cx="2743200" cy="365125"/>
          </a:xfrm>
        </p:spPr>
        <p:txBody>
          <a:bodyPr/>
          <a:lstStyle/>
          <a:p>
            <a:fld id="{A9785A1B-5FCF-40BD-AE5D-3629E90849BE}" type="slidenum">
              <a:rPr lang="en-IN" smtClean="0"/>
              <a:pPr/>
              <a:t>47</a:t>
            </a:fld>
            <a:endParaRPr lang="en-IN" dirty="0"/>
          </a:p>
        </p:txBody>
      </p:sp>
      <p:sp>
        <p:nvSpPr>
          <p:cNvPr id="6" name="Rectangle 5"/>
          <p:cNvSpPr/>
          <p:nvPr/>
        </p:nvSpPr>
        <p:spPr>
          <a:xfrm>
            <a:off x="402787" y="617903"/>
            <a:ext cx="10841831" cy="6186309"/>
          </a:xfrm>
          <a:prstGeom prst="rect">
            <a:avLst/>
          </a:prstGeom>
        </p:spPr>
        <p:txBody>
          <a:bodyPr wrap="square">
            <a:spAutoFit/>
          </a:bodyPr>
          <a:lstStyle/>
          <a:p>
            <a:pPr lvl="0" algn="just"/>
            <a:r>
              <a:rPr lang="en-IN" dirty="0">
                <a:latin typeface="Times New Roman" panose="02020603050405020304" pitchFamily="18" charset="0"/>
                <a:cs typeface="Times New Roman" panose="02020603050405020304" pitchFamily="18" charset="0"/>
              </a:rPr>
              <a:t>3. Income </a:t>
            </a:r>
            <a:r>
              <a:rPr lang="en-IN" b="1" u="sng" dirty="0">
                <a:latin typeface="Times New Roman" panose="02020603050405020304" pitchFamily="18" charset="0"/>
                <a:cs typeface="Times New Roman" panose="02020603050405020304" pitchFamily="18" charset="0"/>
              </a:rPr>
              <a:t>computed by the assessee</a:t>
            </a:r>
            <a:r>
              <a:rPr lang="en-IN" dirty="0">
                <a:latin typeface="Times New Roman" panose="02020603050405020304" pitchFamily="18" charset="0"/>
                <a:cs typeface="Times New Roman" panose="02020603050405020304" pitchFamily="18" charset="0"/>
              </a:rPr>
              <a:t>: </a:t>
            </a:r>
          </a:p>
          <a:p>
            <a:pPr lvl="0" algn="just"/>
            <a:r>
              <a:rPr lang="en-IN" dirty="0">
                <a:latin typeface="Times New Roman" panose="02020603050405020304" pitchFamily="18" charset="0"/>
                <a:cs typeface="Times New Roman" panose="02020603050405020304" pitchFamily="18" charset="0"/>
              </a:rPr>
              <a:t> </a:t>
            </a:r>
          </a:p>
          <a:p>
            <a:pPr marL="400050" lvl="0" indent="-400050" algn="just">
              <a:buFont typeface="+mj-lt"/>
              <a:buAutoNum type="romanLcPeriod"/>
            </a:pPr>
            <a:r>
              <a:rPr lang="en-IN" b="1" dirty="0">
                <a:latin typeface="Times New Roman" panose="02020603050405020304" pitchFamily="18" charset="0"/>
                <a:cs typeface="Times New Roman" panose="02020603050405020304" pitchFamily="18" charset="0"/>
              </a:rPr>
              <a:t>For a previous year which has ended and the due date for furnishing the return for such year has not expired prior to the date of initiation of search</a:t>
            </a:r>
            <a:r>
              <a:rPr lang="en-IN" dirty="0">
                <a:latin typeface="Times New Roman" panose="02020603050405020304" pitchFamily="18" charset="0"/>
                <a:cs typeface="Times New Roman" panose="02020603050405020304" pitchFamily="18" charset="0"/>
              </a:rPr>
              <a:t> - on the basis of entries relating to such income/ transactions as recorded in the books &amp; other documents maintained in the normal course before the date of initiation of search</a:t>
            </a:r>
          </a:p>
          <a:p>
            <a:pPr marL="400050" lvl="0" indent="-400050" algn="just">
              <a:buFont typeface="+mj-lt"/>
              <a:buAutoNum type="romanLcPeriod"/>
            </a:pPr>
            <a:r>
              <a:rPr lang="en-IN" b="1" dirty="0">
                <a:latin typeface="Times New Roman" panose="02020603050405020304" pitchFamily="18" charset="0"/>
                <a:cs typeface="Times New Roman" panose="02020603050405020304" pitchFamily="18" charset="0"/>
              </a:rPr>
              <a:t>From 1</a:t>
            </a:r>
            <a:r>
              <a:rPr lang="en-IN" b="1" baseline="30000" dirty="0">
                <a:latin typeface="Times New Roman" panose="02020603050405020304" pitchFamily="18" charset="0"/>
                <a:cs typeface="Times New Roman" panose="02020603050405020304" pitchFamily="18" charset="0"/>
              </a:rPr>
              <a:t>st</a:t>
            </a:r>
            <a:r>
              <a:rPr lang="en-IN" b="1" dirty="0">
                <a:latin typeface="Times New Roman" panose="02020603050405020304" pitchFamily="18" charset="0"/>
                <a:cs typeface="Times New Roman" panose="02020603050405020304" pitchFamily="18" charset="0"/>
              </a:rPr>
              <a:t> April of the P.Y. in which search is initiated and ending on the day immediately preceding the date of initiation of search</a:t>
            </a:r>
            <a:r>
              <a:rPr lang="en-IN" dirty="0">
                <a:latin typeface="Times New Roman" panose="02020603050405020304" pitchFamily="18" charset="0"/>
                <a:cs typeface="Times New Roman" panose="02020603050405020304" pitchFamily="18" charset="0"/>
              </a:rPr>
              <a:t> - on the basis of entries relating to such income/ transactions as recorded in the books &amp; other documents maintained in the normal course for such period on or before the day immediately preceding the date of initiation of search </a:t>
            </a:r>
          </a:p>
          <a:p>
            <a:pPr marL="400050" lvl="0" indent="-400050" algn="just">
              <a:buFont typeface="+mj-lt"/>
              <a:buAutoNum type="romanLcPeriod"/>
            </a:pPr>
            <a:r>
              <a:rPr lang="en-IN" b="1" dirty="0">
                <a:latin typeface="Times New Roman" panose="02020603050405020304" pitchFamily="18" charset="0"/>
                <a:cs typeface="Times New Roman" panose="02020603050405020304" pitchFamily="18" charset="0"/>
              </a:rPr>
              <a:t>From the date of initiation of search and ending on the date of the execution of the last of the authorisations for search</a:t>
            </a:r>
            <a:r>
              <a:rPr lang="en-IN" dirty="0">
                <a:latin typeface="Times New Roman" panose="02020603050405020304" pitchFamily="18" charset="0"/>
                <a:cs typeface="Times New Roman" panose="02020603050405020304" pitchFamily="18" charset="0"/>
              </a:rPr>
              <a:t> - on the basis of entries as recorded in the books &amp; other documents maintained in the normal course for such period on or before the date of the execution of the last of the authorisations</a:t>
            </a:r>
          </a:p>
          <a:p>
            <a:pPr algn="just"/>
            <a:r>
              <a:rPr lang="en-IN" dirty="0">
                <a:latin typeface="Times New Roman" panose="02020603050405020304" pitchFamily="18" charset="0"/>
                <a:cs typeface="Times New Roman" panose="02020603050405020304" pitchFamily="18" charset="0"/>
              </a:rPr>
              <a:t> </a:t>
            </a:r>
          </a:p>
          <a:p>
            <a:pPr marL="363538" algn="just"/>
            <a:r>
              <a:rPr lang="en-IN" dirty="0">
                <a:latin typeface="Times New Roman" panose="02020603050405020304" pitchFamily="18" charset="0"/>
                <a:cs typeface="Times New Roman" panose="02020603050405020304" pitchFamily="18" charset="0"/>
              </a:rPr>
              <a:t>Provided that </a:t>
            </a:r>
            <a:r>
              <a:rPr lang="en-IN" i="1" dirty="0">
                <a:latin typeface="Times New Roman" panose="02020603050405020304" pitchFamily="18" charset="0"/>
                <a:cs typeface="Times New Roman" panose="02020603050405020304" pitchFamily="18" charset="0"/>
              </a:rPr>
              <a:t>where the Assessing Officer is of the opinion that any part of the income as computed by the assessee under this clause is undisclosed, he may </a:t>
            </a:r>
            <a:r>
              <a:rPr lang="en-IN" i="1" dirty="0" err="1">
                <a:latin typeface="Times New Roman" panose="02020603050405020304" pitchFamily="18" charset="0"/>
                <a:cs typeface="Times New Roman" panose="02020603050405020304" pitchFamily="18" charset="0"/>
              </a:rPr>
              <a:t>recompute</a:t>
            </a:r>
            <a:r>
              <a:rPr lang="en-IN" i="1" dirty="0">
                <a:latin typeface="Times New Roman" panose="02020603050405020304" pitchFamily="18" charset="0"/>
                <a:cs typeface="Times New Roman" panose="02020603050405020304" pitchFamily="18" charset="0"/>
              </a:rPr>
              <a:t> such income</a:t>
            </a:r>
            <a:endParaRPr lang="en-US" b="1" u="sng"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4. the total income referred to section 115A(5) or section 115G(1) or section 194P(1)</a:t>
            </a:r>
          </a:p>
          <a:p>
            <a:pPr algn="just"/>
            <a:endParaRPr lang="en-US" dirty="0">
              <a:latin typeface="Times New Roman" panose="02020603050405020304" pitchFamily="18" charset="0"/>
              <a:cs typeface="Times New Roman" panose="02020603050405020304" pitchFamily="18" charset="0"/>
            </a:endParaRPr>
          </a:p>
          <a:p>
            <a:pPr algn="just"/>
            <a:r>
              <a:rPr lang="en-US" b="1" dirty="0">
                <a:latin typeface="Times New Roman" panose="02020603050405020304" pitchFamily="18" charset="0"/>
                <a:cs typeface="Times New Roman" panose="02020603050405020304" pitchFamily="18" charset="0"/>
              </a:rPr>
              <a:t>Method of computation has been revamped by Finance Act, 2025.</a:t>
            </a:r>
            <a:r>
              <a:rPr lang="en-US" dirty="0">
                <a:latin typeface="Times New Roman" panose="02020603050405020304" pitchFamily="18" charset="0"/>
                <a:cs typeface="Times New Roman" panose="02020603050405020304" pitchFamily="18" charset="0"/>
              </a:rPr>
              <a:t> It provides a straightforward method to compute the undisclosed income.</a:t>
            </a:r>
          </a:p>
          <a:p>
            <a:pPr algn="just"/>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913608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02787" y="76562"/>
            <a:ext cx="9848850" cy="342897"/>
          </a:xfrm>
        </p:spPr>
        <p:txBody>
          <a:bodyPr>
            <a:noAutofit/>
          </a:bodyPr>
          <a:lstStyle/>
          <a:p>
            <a:r>
              <a:rPr lang="en-IN" sz="2800" b="1" dirty="0">
                <a:solidFill>
                  <a:schemeClr val="accent2">
                    <a:lumMod val="75000"/>
                  </a:schemeClr>
                </a:solidFill>
                <a:latin typeface="Times New Roman" panose="02020603050405020304" pitchFamily="18" charset="0"/>
                <a:cs typeface="Times New Roman" panose="02020603050405020304" pitchFamily="18" charset="0"/>
              </a:rPr>
              <a:t>Computation of Total Undisclosed Income</a:t>
            </a:r>
            <a:endParaRPr lang="en-US" sz="2800" b="1" dirty="0">
              <a:solidFill>
                <a:srgbClr val="C00000"/>
              </a:solidFill>
              <a:latin typeface="Times New Roman" panose="02020603050405020304" pitchFamily="18" charset="0"/>
              <a:cs typeface="Times New Roman" panose="02020603050405020304" pitchFamily="18" charset="0"/>
            </a:endParaRPr>
          </a:p>
        </p:txBody>
      </p:sp>
      <p:cxnSp>
        <p:nvCxnSpPr>
          <p:cNvPr id="7" name="Straight Connector 6"/>
          <p:cNvCxnSpPr/>
          <p:nvPr/>
        </p:nvCxnSpPr>
        <p:spPr>
          <a:xfrm flipV="1">
            <a:off x="402787" y="452577"/>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a:xfrm>
            <a:off x="8501418" y="6247747"/>
            <a:ext cx="2743200" cy="365125"/>
          </a:xfrm>
        </p:spPr>
        <p:txBody>
          <a:bodyPr/>
          <a:lstStyle/>
          <a:p>
            <a:fld id="{A9785A1B-5FCF-40BD-AE5D-3629E90849BE}" type="slidenum">
              <a:rPr lang="en-IN" smtClean="0">
                <a:latin typeface="Times New Roman" panose="02020603050405020304" pitchFamily="18" charset="0"/>
                <a:cs typeface="Times New Roman" panose="02020603050405020304" pitchFamily="18" charset="0"/>
              </a:rPr>
              <a:pPr/>
              <a:t>48</a:t>
            </a:fld>
            <a:endParaRPr lang="en-IN" dirty="0">
              <a:latin typeface="Times New Roman" panose="02020603050405020304" pitchFamily="18" charset="0"/>
              <a:cs typeface="Times New Roman" panose="02020603050405020304" pitchFamily="18" charset="0"/>
            </a:endParaRPr>
          </a:p>
        </p:txBody>
      </p:sp>
      <p:sp>
        <p:nvSpPr>
          <p:cNvPr id="6" name="Rectangle 5"/>
          <p:cNvSpPr/>
          <p:nvPr/>
        </p:nvSpPr>
        <p:spPr>
          <a:xfrm>
            <a:off x="402787" y="482549"/>
            <a:ext cx="10841831" cy="5732210"/>
          </a:xfrm>
          <a:prstGeom prst="rect">
            <a:avLst/>
          </a:prstGeom>
        </p:spPr>
        <p:txBody>
          <a:bodyPr wrap="square">
            <a:spAutoFit/>
          </a:bodyPr>
          <a:lstStyle/>
          <a:p>
            <a:pPr algn="just">
              <a:lnSpc>
                <a:spcPct val="114000"/>
              </a:lnSpc>
            </a:pPr>
            <a:r>
              <a:rPr lang="en-US" sz="1900" b="1" u="sng" dirty="0">
                <a:latin typeface="Times New Roman" panose="02020603050405020304" pitchFamily="18" charset="0"/>
                <a:cs typeface="Times New Roman" panose="02020603050405020304" pitchFamily="18" charset="0"/>
              </a:rPr>
              <a:t>Procedure for Computation - Explained</a:t>
            </a:r>
            <a:endParaRPr lang="en-IN" sz="1900" dirty="0">
              <a:latin typeface="Times New Roman" panose="02020603050405020304" pitchFamily="18" charset="0"/>
              <a:cs typeface="Times New Roman" panose="02020603050405020304" pitchFamily="18" charset="0"/>
            </a:endParaRPr>
          </a:p>
          <a:p>
            <a:pPr algn="just">
              <a:lnSpc>
                <a:spcPct val="114000"/>
              </a:lnSpc>
            </a:pPr>
            <a:r>
              <a:rPr lang="en-IN" sz="1900" dirty="0">
                <a:latin typeface="Times New Roman" panose="02020603050405020304" pitchFamily="18" charset="0"/>
                <a:cs typeface="Times New Roman" panose="02020603050405020304" pitchFamily="18" charset="0"/>
              </a:rPr>
              <a:t> </a:t>
            </a:r>
          </a:p>
          <a:p>
            <a:pPr marL="285750" lvl="0" indent="-285750" algn="just">
              <a:lnSpc>
                <a:spcPct val="114000"/>
              </a:lnSpc>
              <a:buFont typeface="Wingdings" panose="05000000000000000000" pitchFamily="2" charset="2"/>
              <a:buChar char="§"/>
            </a:pPr>
            <a:r>
              <a:rPr lang="en-IN" sz="1900" b="1" dirty="0">
                <a:latin typeface="Times New Roman" panose="02020603050405020304" pitchFamily="18" charset="0"/>
                <a:cs typeface="Times New Roman" panose="02020603050405020304" pitchFamily="18" charset="0"/>
              </a:rPr>
              <a:t>Section 158BB(1)</a:t>
            </a:r>
            <a:r>
              <a:rPr lang="en-IN" sz="1900" dirty="0">
                <a:latin typeface="Times New Roman" panose="02020603050405020304" pitchFamily="18" charset="0"/>
                <a:cs typeface="Times New Roman" panose="02020603050405020304" pitchFamily="18" charset="0"/>
              </a:rPr>
              <a:t> - Undisclosed income declared by the assessee and determined by the assessing officer to be aggregated.  </a:t>
            </a:r>
          </a:p>
          <a:p>
            <a:pPr algn="just">
              <a:lnSpc>
                <a:spcPct val="114000"/>
              </a:lnSpc>
            </a:pPr>
            <a:r>
              <a:rPr lang="en-US" sz="1900" i="1" dirty="0">
                <a:latin typeface="Times New Roman" panose="02020603050405020304" pitchFamily="18" charset="0"/>
                <a:cs typeface="Times New Roman" panose="02020603050405020304" pitchFamily="18" charset="0"/>
              </a:rPr>
              <a:t> </a:t>
            </a:r>
            <a:endParaRPr lang="en-IN" sz="1900" dirty="0">
              <a:latin typeface="Times New Roman" panose="02020603050405020304" pitchFamily="18" charset="0"/>
              <a:cs typeface="Times New Roman" panose="02020603050405020304" pitchFamily="18" charset="0"/>
            </a:endParaRPr>
          </a:p>
          <a:p>
            <a:pPr marL="285750" lvl="0" indent="-285750" algn="just">
              <a:lnSpc>
                <a:spcPct val="114000"/>
              </a:lnSpc>
              <a:buFont typeface="Wingdings" panose="05000000000000000000" pitchFamily="2" charset="2"/>
              <a:buChar char="§"/>
            </a:pPr>
            <a:r>
              <a:rPr lang="en-IN" sz="1900" b="1" dirty="0">
                <a:latin typeface="Times New Roman" panose="02020603050405020304" pitchFamily="18" charset="0"/>
                <a:cs typeface="Times New Roman" panose="02020603050405020304" pitchFamily="18" charset="0"/>
              </a:rPr>
              <a:t>Definition of Undisclosed income (Section 158B(b)) - </a:t>
            </a:r>
            <a:r>
              <a:rPr lang="en-IN" sz="1900" i="1" dirty="0">
                <a:latin typeface="Times New Roman" panose="02020603050405020304" pitchFamily="18" charset="0"/>
                <a:cs typeface="Times New Roman" panose="02020603050405020304" pitchFamily="18" charset="0"/>
              </a:rPr>
              <a:t>includes any money, bullion, jewellery or other valuable article or thing </a:t>
            </a:r>
            <a:r>
              <a:rPr lang="en-IN" sz="1900" i="1" u="sng" dirty="0">
                <a:latin typeface="Times New Roman" panose="02020603050405020304" pitchFamily="18" charset="0"/>
                <a:cs typeface="Times New Roman" panose="02020603050405020304" pitchFamily="18" charset="0"/>
              </a:rPr>
              <a:t>or any expenditure </a:t>
            </a:r>
            <a:r>
              <a:rPr lang="en-IN" sz="1900" i="1" dirty="0">
                <a:latin typeface="Times New Roman" panose="02020603050405020304" pitchFamily="18" charset="0"/>
                <a:cs typeface="Times New Roman" panose="02020603050405020304" pitchFamily="18" charset="0"/>
              </a:rPr>
              <a:t>or any income based on any entry in the books of account or other documents or transactions, where such money, bullion, jewellery, valuable article, thing, entry in the books of account or other document or transaction represents wholly or partly income or property </a:t>
            </a:r>
            <a:r>
              <a:rPr lang="en-IN" sz="1900" i="1" u="sng" dirty="0">
                <a:latin typeface="Times New Roman" panose="02020603050405020304" pitchFamily="18" charset="0"/>
                <a:cs typeface="Times New Roman" panose="02020603050405020304" pitchFamily="18" charset="0"/>
              </a:rPr>
              <a:t>which has not been or would not have been disclosed for the purposes of this Act</a:t>
            </a:r>
            <a:r>
              <a:rPr lang="en-IN" sz="1900" i="1" dirty="0">
                <a:latin typeface="Times New Roman" panose="02020603050405020304" pitchFamily="18" charset="0"/>
                <a:cs typeface="Times New Roman" panose="02020603050405020304" pitchFamily="18" charset="0"/>
              </a:rPr>
              <a:t>, or </a:t>
            </a:r>
            <a:r>
              <a:rPr lang="en-IN" sz="1900" i="1" u="sng" dirty="0">
                <a:latin typeface="Times New Roman" panose="02020603050405020304" pitchFamily="18" charset="0"/>
                <a:cs typeface="Times New Roman" panose="02020603050405020304" pitchFamily="18" charset="0"/>
              </a:rPr>
              <a:t>any expense, exemption, deduction or allowance claimed</a:t>
            </a:r>
            <a:r>
              <a:rPr lang="en-IN" sz="1900" i="1" dirty="0">
                <a:latin typeface="Times New Roman" panose="02020603050405020304" pitchFamily="18" charset="0"/>
                <a:cs typeface="Times New Roman" panose="02020603050405020304" pitchFamily="18" charset="0"/>
              </a:rPr>
              <a:t> </a:t>
            </a:r>
            <a:r>
              <a:rPr lang="en-IN" sz="1900" i="1" u="sng" dirty="0">
                <a:latin typeface="Times New Roman" panose="02020603050405020304" pitchFamily="18" charset="0"/>
                <a:cs typeface="Times New Roman" panose="02020603050405020304" pitchFamily="18" charset="0"/>
              </a:rPr>
              <a:t>under this Act which is found to be incorrect</a:t>
            </a:r>
            <a:r>
              <a:rPr lang="en-IN" sz="1900" i="1" dirty="0">
                <a:latin typeface="Times New Roman" panose="02020603050405020304" pitchFamily="18" charset="0"/>
                <a:cs typeface="Times New Roman" panose="02020603050405020304" pitchFamily="18" charset="0"/>
              </a:rPr>
              <a:t>, in respect of the block period.</a:t>
            </a:r>
            <a:endParaRPr lang="en-IN" sz="1900" dirty="0">
              <a:latin typeface="Times New Roman" panose="02020603050405020304" pitchFamily="18" charset="0"/>
              <a:cs typeface="Times New Roman" panose="02020603050405020304" pitchFamily="18" charset="0"/>
            </a:endParaRPr>
          </a:p>
          <a:p>
            <a:pPr marL="285750" lvl="0" indent="-285750" algn="just">
              <a:lnSpc>
                <a:spcPct val="114000"/>
              </a:lnSpc>
              <a:buFont typeface="Wingdings" panose="05000000000000000000" pitchFamily="2" charset="2"/>
              <a:buChar char="§"/>
            </a:pPr>
            <a:endParaRPr lang="en-IN" sz="1900" b="1" u="sng" dirty="0">
              <a:latin typeface="Times New Roman" panose="02020603050405020304" pitchFamily="18" charset="0"/>
              <a:cs typeface="Times New Roman" panose="02020603050405020304" pitchFamily="18" charset="0"/>
            </a:endParaRPr>
          </a:p>
          <a:p>
            <a:pPr marL="268288" lvl="0" algn="just">
              <a:lnSpc>
                <a:spcPct val="114000"/>
              </a:lnSpc>
            </a:pPr>
            <a:r>
              <a:rPr lang="en-US" sz="1900" b="1" u="sng" dirty="0">
                <a:latin typeface="Times New Roman" panose="02020603050405020304" pitchFamily="18" charset="0"/>
                <a:cs typeface="Times New Roman" panose="02020603050405020304" pitchFamily="18" charset="0"/>
              </a:rPr>
              <a:t>Amendment by Finance Act, 2025 – </a:t>
            </a:r>
            <a:r>
              <a:rPr lang="en-US" sz="1900" b="1" u="sng" dirty="0" err="1">
                <a:latin typeface="Times New Roman" panose="02020603050405020304" pitchFamily="18" charset="0"/>
                <a:cs typeface="Times New Roman" panose="02020603050405020304" pitchFamily="18" charset="0"/>
              </a:rPr>
              <a:t>W.e.f</a:t>
            </a:r>
            <a:r>
              <a:rPr lang="en-US" sz="1900" b="1" u="sng" dirty="0">
                <a:latin typeface="Times New Roman" panose="02020603050405020304" pitchFamily="18" charset="0"/>
                <a:cs typeface="Times New Roman" panose="02020603050405020304" pitchFamily="18" charset="0"/>
              </a:rPr>
              <a:t>. 01.02.2025</a:t>
            </a:r>
            <a:endParaRPr lang="en-IN" sz="1900" dirty="0">
              <a:latin typeface="Times New Roman" panose="02020603050405020304" pitchFamily="18" charset="0"/>
              <a:cs typeface="Times New Roman" panose="02020603050405020304" pitchFamily="18" charset="0"/>
            </a:endParaRPr>
          </a:p>
          <a:p>
            <a:pPr marL="268288" lvl="0" algn="just">
              <a:lnSpc>
                <a:spcPct val="114000"/>
              </a:lnSpc>
            </a:pPr>
            <a:r>
              <a:rPr lang="en-IN" sz="1900" dirty="0">
                <a:latin typeface="Times New Roman" panose="02020603050405020304" pitchFamily="18" charset="0"/>
                <a:cs typeface="Times New Roman" panose="02020603050405020304" pitchFamily="18" charset="0"/>
              </a:rPr>
              <a:t>The amendment adds </a:t>
            </a:r>
            <a:r>
              <a:rPr lang="en-IN" sz="1900" b="1" dirty="0">
                <a:latin typeface="Times New Roman" panose="02020603050405020304" pitchFamily="18" charset="0"/>
                <a:cs typeface="Times New Roman" panose="02020603050405020304" pitchFamily="18" charset="0"/>
              </a:rPr>
              <a:t>"virtual digital asset"</a:t>
            </a:r>
            <a:r>
              <a:rPr lang="en-IN" sz="1900" dirty="0">
                <a:latin typeface="Times New Roman" panose="02020603050405020304" pitchFamily="18" charset="0"/>
                <a:cs typeface="Times New Roman" panose="02020603050405020304" pitchFamily="18" charset="0"/>
              </a:rPr>
              <a:t> to the list of assets</a:t>
            </a:r>
          </a:p>
          <a:p>
            <a:pPr marL="268288" lvl="0" algn="just">
              <a:lnSpc>
                <a:spcPct val="114000"/>
              </a:lnSpc>
            </a:pPr>
            <a:endParaRPr lang="en-IN" sz="1900" dirty="0">
              <a:latin typeface="Times New Roman" panose="02020603050405020304" pitchFamily="18" charset="0"/>
              <a:cs typeface="Times New Roman" panose="02020603050405020304" pitchFamily="18" charset="0"/>
            </a:endParaRPr>
          </a:p>
          <a:p>
            <a:pPr algn="just">
              <a:lnSpc>
                <a:spcPct val="114000"/>
              </a:lnSpc>
            </a:pPr>
            <a:endParaRPr lang="en-IN"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725692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02787" y="76562"/>
            <a:ext cx="9848850" cy="342897"/>
          </a:xfrm>
        </p:spPr>
        <p:txBody>
          <a:bodyPr>
            <a:noAutofit/>
          </a:bodyPr>
          <a:lstStyle/>
          <a:p>
            <a:r>
              <a:rPr lang="en-IN" sz="2800" b="1" dirty="0">
                <a:solidFill>
                  <a:schemeClr val="accent2">
                    <a:lumMod val="75000"/>
                  </a:schemeClr>
                </a:solidFill>
                <a:latin typeface="Times New Roman" panose="02020603050405020304" pitchFamily="18" charset="0"/>
                <a:cs typeface="Times New Roman" panose="02020603050405020304" pitchFamily="18" charset="0"/>
              </a:rPr>
              <a:t>Computation of Total Undisclosed Income</a:t>
            </a:r>
            <a:endParaRPr lang="en-US" sz="2800" b="1" dirty="0">
              <a:solidFill>
                <a:srgbClr val="C00000"/>
              </a:solidFill>
              <a:latin typeface="Times New Roman" panose="02020603050405020304" pitchFamily="18" charset="0"/>
              <a:cs typeface="Times New Roman" panose="02020603050405020304" pitchFamily="18" charset="0"/>
            </a:endParaRPr>
          </a:p>
        </p:txBody>
      </p:sp>
      <p:cxnSp>
        <p:nvCxnSpPr>
          <p:cNvPr id="7" name="Straight Connector 6"/>
          <p:cNvCxnSpPr/>
          <p:nvPr/>
        </p:nvCxnSpPr>
        <p:spPr>
          <a:xfrm flipV="1">
            <a:off x="402787" y="452577"/>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a:xfrm>
            <a:off x="8501418" y="6247747"/>
            <a:ext cx="2743200" cy="365125"/>
          </a:xfrm>
        </p:spPr>
        <p:txBody>
          <a:bodyPr/>
          <a:lstStyle/>
          <a:p>
            <a:fld id="{A9785A1B-5FCF-40BD-AE5D-3629E90849BE}" type="slidenum">
              <a:rPr lang="en-IN" smtClean="0">
                <a:latin typeface="Times New Roman" panose="02020603050405020304" pitchFamily="18" charset="0"/>
                <a:cs typeface="Times New Roman" panose="02020603050405020304" pitchFamily="18" charset="0"/>
              </a:rPr>
              <a:pPr/>
              <a:t>49</a:t>
            </a:fld>
            <a:endParaRPr lang="en-IN" dirty="0">
              <a:latin typeface="Times New Roman" panose="02020603050405020304" pitchFamily="18" charset="0"/>
              <a:cs typeface="Times New Roman" panose="02020603050405020304" pitchFamily="18" charset="0"/>
            </a:endParaRPr>
          </a:p>
        </p:txBody>
      </p:sp>
      <p:sp>
        <p:nvSpPr>
          <p:cNvPr id="6" name="Rectangle 5"/>
          <p:cNvSpPr/>
          <p:nvPr/>
        </p:nvSpPr>
        <p:spPr>
          <a:xfrm>
            <a:off x="402787" y="482549"/>
            <a:ext cx="11324756" cy="5435975"/>
          </a:xfrm>
          <a:prstGeom prst="rect">
            <a:avLst/>
          </a:prstGeom>
        </p:spPr>
        <p:txBody>
          <a:bodyPr wrap="square">
            <a:spAutoFit/>
          </a:bodyPr>
          <a:lstStyle/>
          <a:p>
            <a:pPr algn="just">
              <a:lnSpc>
                <a:spcPct val="114000"/>
              </a:lnSpc>
            </a:pPr>
            <a:r>
              <a:rPr lang="en-US" b="1" u="sng" dirty="0">
                <a:latin typeface="Times New Roman" panose="02020603050405020304" pitchFamily="18" charset="0"/>
                <a:cs typeface="Times New Roman" panose="02020603050405020304" pitchFamily="18" charset="0"/>
              </a:rPr>
              <a:t>Procedure for Computation - Explained</a:t>
            </a:r>
            <a:endParaRPr lang="en-IN" dirty="0">
              <a:latin typeface="Times New Roman" panose="02020603050405020304" pitchFamily="18" charset="0"/>
              <a:cs typeface="Times New Roman" panose="02020603050405020304" pitchFamily="18" charset="0"/>
            </a:endParaRPr>
          </a:p>
          <a:p>
            <a:pPr marL="285750" lvl="0" indent="-285750" algn="just">
              <a:lnSpc>
                <a:spcPct val="114000"/>
              </a:lnSpc>
              <a:buFont typeface="Wingdings" panose="05000000000000000000" pitchFamily="2" charset="2"/>
              <a:buChar char="§"/>
            </a:pPr>
            <a:r>
              <a:rPr lang="en-IN" b="1" dirty="0">
                <a:latin typeface="Times New Roman" panose="02020603050405020304" pitchFamily="18" charset="0"/>
                <a:cs typeface="Times New Roman" panose="02020603050405020304" pitchFamily="18" charset="0"/>
              </a:rPr>
              <a:t>Section 158BB(2)</a:t>
            </a:r>
            <a:r>
              <a:rPr lang="en-IN" dirty="0">
                <a:latin typeface="Times New Roman" panose="02020603050405020304" pitchFamily="18" charset="0"/>
                <a:cs typeface="Times New Roman" panose="02020603050405020304" pitchFamily="18" charset="0"/>
              </a:rPr>
              <a:t> - The undisclosed income falling within the block period, shall be computed on the basis of evidence found as </a:t>
            </a:r>
            <a:r>
              <a:rPr lang="en-IN" u="sng" dirty="0">
                <a:latin typeface="Times New Roman" panose="02020603050405020304" pitchFamily="18" charset="0"/>
                <a:cs typeface="Times New Roman" panose="02020603050405020304" pitchFamily="18" charset="0"/>
              </a:rPr>
              <a:t>a result of search or survey</a:t>
            </a:r>
            <a:r>
              <a:rPr lang="en-IN" dirty="0">
                <a:latin typeface="Times New Roman" panose="02020603050405020304" pitchFamily="18" charset="0"/>
                <a:cs typeface="Times New Roman" panose="02020603050405020304" pitchFamily="18" charset="0"/>
              </a:rPr>
              <a:t> or requisition of books of account or other documents and any other material or information as </a:t>
            </a:r>
            <a:r>
              <a:rPr lang="en-IN" u="sng" dirty="0">
                <a:latin typeface="Times New Roman" panose="02020603050405020304" pitchFamily="18" charset="0"/>
                <a:cs typeface="Times New Roman" panose="02020603050405020304" pitchFamily="18" charset="0"/>
              </a:rPr>
              <a:t>are either available with the Assessing Officer</a:t>
            </a:r>
            <a:r>
              <a:rPr lang="en-IN" dirty="0">
                <a:latin typeface="Times New Roman" panose="02020603050405020304" pitchFamily="18" charset="0"/>
                <a:cs typeface="Times New Roman" panose="02020603050405020304" pitchFamily="18" charset="0"/>
              </a:rPr>
              <a:t> </a:t>
            </a:r>
            <a:r>
              <a:rPr lang="en-IN" u="sng" dirty="0">
                <a:latin typeface="Times New Roman" panose="02020603050405020304" pitchFamily="18" charset="0"/>
                <a:cs typeface="Times New Roman" panose="02020603050405020304" pitchFamily="18" charset="0"/>
              </a:rPr>
              <a:t>or come to his notice during the course of proceedings under this Chapter</a:t>
            </a:r>
            <a:r>
              <a:rPr lang="en-IN" dirty="0">
                <a:latin typeface="Times New Roman" panose="02020603050405020304" pitchFamily="18" charset="0"/>
                <a:cs typeface="Times New Roman" panose="02020603050405020304" pitchFamily="18" charset="0"/>
              </a:rPr>
              <a:t>.</a:t>
            </a:r>
          </a:p>
          <a:p>
            <a:pPr lvl="0" algn="just">
              <a:lnSpc>
                <a:spcPct val="114000"/>
              </a:lnSpc>
            </a:pPr>
            <a:endParaRPr lang="en-IN" dirty="0">
              <a:latin typeface="Times New Roman" panose="02020603050405020304" pitchFamily="18" charset="0"/>
              <a:cs typeface="Times New Roman" panose="02020603050405020304" pitchFamily="18" charset="0"/>
            </a:endParaRPr>
          </a:p>
          <a:p>
            <a:pPr marL="285750" lvl="0" indent="-285750" algn="just">
              <a:lnSpc>
                <a:spcPct val="114000"/>
              </a:lnSpc>
              <a:buFont typeface="Wingdings" panose="05000000000000000000" pitchFamily="2" charset="2"/>
              <a:buChar char="§"/>
            </a:pPr>
            <a:r>
              <a:rPr lang="en-IN" b="1" dirty="0">
                <a:latin typeface="Times New Roman" panose="02020603050405020304" pitchFamily="18" charset="0"/>
                <a:cs typeface="Times New Roman" panose="02020603050405020304" pitchFamily="18" charset="0"/>
              </a:rPr>
              <a:t>158BB(3) – </a:t>
            </a:r>
            <a:r>
              <a:rPr lang="en-IN" dirty="0">
                <a:latin typeface="Times New Roman" panose="02020603050405020304" pitchFamily="18" charset="0"/>
                <a:cs typeface="Times New Roman" panose="02020603050405020304" pitchFamily="18" charset="0"/>
              </a:rPr>
              <a:t>Immunity to International</a:t>
            </a:r>
            <a:r>
              <a:rPr lang="en-IN" b="1" dirty="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Transaction</a:t>
            </a:r>
            <a:r>
              <a:rPr lang="en-IN" b="1" dirty="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and specified domestic transaction</a:t>
            </a:r>
            <a:r>
              <a:rPr lang="en-IN" b="1" dirty="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pertaining to the period beginning from the 1st day of April of the previous year in which last of the authorisations was executed and ending with the date on which last of the authorisations was executed</a:t>
            </a:r>
            <a:r>
              <a:rPr lang="en-IN" b="1" dirty="0">
                <a:latin typeface="Times New Roman" panose="02020603050405020304" pitchFamily="18" charset="0"/>
                <a:cs typeface="Times New Roman" panose="02020603050405020304" pitchFamily="18" charset="0"/>
              </a:rPr>
              <a:t> . </a:t>
            </a:r>
          </a:p>
          <a:p>
            <a:pPr marL="266700" lvl="0" algn="just">
              <a:lnSpc>
                <a:spcPct val="114000"/>
              </a:lnSpc>
            </a:pPr>
            <a:r>
              <a:rPr lang="en-IN" b="1" dirty="0">
                <a:latin typeface="Times New Roman" panose="02020603050405020304" pitchFamily="18" charset="0"/>
                <a:cs typeface="Times New Roman" panose="02020603050405020304" pitchFamily="18" charset="0"/>
              </a:rPr>
              <a:t>Amendment by FA, 2025 – </a:t>
            </a:r>
            <a:r>
              <a:rPr lang="en-IN" dirty="0">
                <a:latin typeface="Times New Roman" panose="02020603050405020304" pitchFamily="18" charset="0"/>
                <a:cs typeface="Times New Roman" panose="02020603050405020304" pitchFamily="18" charset="0"/>
              </a:rPr>
              <a:t>158BB(3) is amended</a:t>
            </a:r>
            <a:r>
              <a:rPr lang="en-IN" b="1" dirty="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to provide that the income pertaining to any international transaction or specified domestic transaction of certain period shall not be considered in the income of the block period. </a:t>
            </a:r>
            <a:r>
              <a:rPr lang="en-IN" b="1" dirty="0">
                <a:latin typeface="Times New Roman" panose="02020603050405020304" pitchFamily="18" charset="0"/>
                <a:cs typeface="Times New Roman" panose="02020603050405020304" pitchFamily="18" charset="0"/>
              </a:rPr>
              <a:t>The word ‘income’ has been used instead of ‘evidence’ as provided earlier</a:t>
            </a:r>
            <a:endParaRPr lang="en-IN" dirty="0">
              <a:latin typeface="Times New Roman" panose="02020603050405020304" pitchFamily="18" charset="0"/>
              <a:cs typeface="Times New Roman" panose="02020603050405020304" pitchFamily="18" charset="0"/>
            </a:endParaRPr>
          </a:p>
          <a:p>
            <a:pPr algn="just">
              <a:lnSpc>
                <a:spcPct val="114000"/>
              </a:lnSpc>
            </a:pPr>
            <a:r>
              <a:rPr lang="en-IN" b="1" dirty="0">
                <a:latin typeface="Times New Roman" panose="02020603050405020304" pitchFamily="18" charset="0"/>
                <a:cs typeface="Times New Roman" panose="02020603050405020304" pitchFamily="18" charset="0"/>
              </a:rPr>
              <a:t> </a:t>
            </a:r>
            <a:endParaRPr lang="en-IN" dirty="0">
              <a:latin typeface="Times New Roman" panose="02020603050405020304" pitchFamily="18" charset="0"/>
              <a:cs typeface="Times New Roman" panose="02020603050405020304" pitchFamily="18" charset="0"/>
            </a:endParaRPr>
          </a:p>
          <a:p>
            <a:pPr marL="285750" lvl="0" indent="-285750" algn="just">
              <a:lnSpc>
                <a:spcPct val="114000"/>
              </a:lnSpc>
              <a:buFont typeface="Wingdings" panose="05000000000000000000" pitchFamily="2" charset="2"/>
              <a:buChar char="§"/>
            </a:pPr>
            <a:r>
              <a:rPr lang="en-IN" b="1" dirty="0">
                <a:latin typeface="Times New Roman" panose="02020603050405020304" pitchFamily="18" charset="0"/>
                <a:cs typeface="Times New Roman" panose="02020603050405020304" pitchFamily="18" charset="0"/>
              </a:rPr>
              <a:t>Section 158BB(7)</a:t>
            </a:r>
            <a:r>
              <a:rPr lang="en-IN" dirty="0">
                <a:latin typeface="Times New Roman" panose="02020603050405020304" pitchFamily="18" charset="0"/>
                <a:cs typeface="Times New Roman" panose="02020603050405020304" pitchFamily="18" charset="0"/>
              </a:rPr>
              <a:t> - Losses brought forward from periods before the block period or unabsorbed depreciation cannot be set off against undisclosed income but may be carried forward for set-off in subsequent years, for the remaining period, taking into account the block period and such assessment year, and in accordance with the provisions of this Act.</a:t>
            </a:r>
          </a:p>
        </p:txBody>
      </p:sp>
    </p:spTree>
    <p:extLst>
      <p:ext uri="{BB962C8B-B14F-4D97-AF65-F5344CB8AC3E}">
        <p14:creationId xmlns:p14="http://schemas.microsoft.com/office/powerpoint/2010/main" val="55401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0BF515-8CB6-C392-4E51-87532CE083F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4A6A463F-408F-E243-FC38-6A269C9334E9}"/>
              </a:ext>
            </a:extLst>
          </p:cNvPr>
          <p:cNvSpPr>
            <a:spLocks noGrp="1"/>
          </p:cNvSpPr>
          <p:nvPr>
            <p:ph type="subTitle" idx="4294967295"/>
          </p:nvPr>
        </p:nvSpPr>
        <p:spPr>
          <a:xfrm>
            <a:off x="414338" y="598342"/>
            <a:ext cx="11320462" cy="5602903"/>
          </a:xfrm>
        </p:spPr>
        <p:txBody>
          <a:bodyPr>
            <a:noAutofit/>
          </a:bodyPr>
          <a:lstStyle/>
          <a:p>
            <a:pPr marL="0" indent="0" algn="just">
              <a:lnSpc>
                <a:spcPct val="100000"/>
              </a:lnSpc>
              <a:buNone/>
            </a:pPr>
            <a:r>
              <a:rPr lang="en-IN" sz="2000" b="1" u="sng" dirty="0">
                <a:latin typeface="Times New Roman" panose="02020603050405020304" pitchFamily="18" charset="0"/>
                <a:cs typeface="Times New Roman" panose="02020603050405020304" pitchFamily="18" charset="0"/>
              </a:rPr>
              <a:t>Powers of Survey Team – 133A(1)</a:t>
            </a:r>
          </a:p>
          <a:p>
            <a:pPr marL="400050" indent="-400050" algn="just">
              <a:lnSpc>
                <a:spcPct val="100000"/>
              </a:lnSpc>
              <a:buFont typeface="+mj-lt"/>
              <a:buAutoNum type="romanLcPeriod"/>
            </a:pPr>
            <a:r>
              <a:rPr lang="en-US" sz="2000" u="sng" dirty="0">
                <a:latin typeface="Times New Roman" panose="02020603050405020304" pitchFamily="18" charset="0"/>
                <a:cs typeface="Times New Roman" panose="02020603050405020304" pitchFamily="18" charset="0"/>
              </a:rPr>
              <a:t>Inspect such books of account or other documents </a:t>
            </a:r>
            <a:r>
              <a:rPr lang="en-US" sz="2000" dirty="0">
                <a:latin typeface="Times New Roman" panose="02020603050405020304" pitchFamily="18" charset="0"/>
                <a:cs typeface="Times New Roman" panose="02020603050405020304" pitchFamily="18" charset="0"/>
              </a:rPr>
              <a:t>as he may require and which may be available at such place</a:t>
            </a:r>
          </a:p>
          <a:p>
            <a:pPr marL="400050" indent="-400050" algn="just">
              <a:lnSpc>
                <a:spcPct val="100000"/>
              </a:lnSpc>
              <a:buFont typeface="+mj-lt"/>
              <a:buAutoNum type="romanLcPeriod"/>
            </a:pPr>
            <a:r>
              <a:rPr lang="en-US" sz="2000" u="sng" dirty="0">
                <a:latin typeface="Times New Roman" panose="02020603050405020304" pitchFamily="18" charset="0"/>
                <a:cs typeface="Times New Roman" panose="02020603050405020304" pitchFamily="18" charset="0"/>
              </a:rPr>
              <a:t>Check or verify</a:t>
            </a:r>
            <a:r>
              <a:rPr lang="en-US" sz="2000" dirty="0">
                <a:latin typeface="Times New Roman" panose="02020603050405020304" pitchFamily="18" charset="0"/>
                <a:cs typeface="Times New Roman" panose="02020603050405020304" pitchFamily="18" charset="0"/>
              </a:rPr>
              <a:t> the cash, stock or other valuable article or thing which may be found therein &amp;</a:t>
            </a:r>
          </a:p>
          <a:p>
            <a:pPr marL="400050" indent="-400050" algn="just">
              <a:lnSpc>
                <a:spcPct val="100000"/>
              </a:lnSpc>
              <a:buFont typeface="+mj-lt"/>
              <a:buAutoNum type="romanLcPeriod"/>
            </a:pPr>
            <a:r>
              <a:rPr lang="en-US" sz="2000" u="sng" dirty="0">
                <a:latin typeface="Times New Roman" panose="02020603050405020304" pitchFamily="18" charset="0"/>
                <a:cs typeface="Times New Roman" panose="02020603050405020304" pitchFamily="18" charset="0"/>
              </a:rPr>
              <a:t>May require to furnish any information </a:t>
            </a:r>
            <a:r>
              <a:rPr lang="en-US" sz="2000" dirty="0">
                <a:latin typeface="Times New Roman" panose="02020603050405020304" pitchFamily="18" charset="0"/>
                <a:cs typeface="Times New Roman" panose="02020603050405020304" pitchFamily="18" charset="0"/>
              </a:rPr>
              <a:t>as may be useful for, any proceeding under this Act.</a:t>
            </a:r>
            <a:endParaRPr lang="en-US" sz="2000" b="1" u="sng" dirty="0">
              <a:latin typeface="Times New Roman" panose="02020603050405020304" pitchFamily="18" charset="0"/>
              <a:cs typeface="Times New Roman" panose="02020603050405020304" pitchFamily="18" charset="0"/>
            </a:endParaRPr>
          </a:p>
          <a:p>
            <a:pPr marL="400050" indent="-400050" algn="just">
              <a:lnSpc>
                <a:spcPct val="100000"/>
              </a:lnSpc>
              <a:buFont typeface="+mj-lt"/>
              <a:buAutoNum type="romanLcPeriod"/>
            </a:pPr>
            <a:endParaRPr lang="en-US" sz="2000" b="1" u="sng" dirty="0">
              <a:latin typeface="Times New Roman" panose="02020603050405020304" pitchFamily="18" charset="0"/>
              <a:cs typeface="Times New Roman" panose="02020603050405020304" pitchFamily="18" charset="0"/>
            </a:endParaRPr>
          </a:p>
          <a:p>
            <a:pPr marL="0" indent="0" algn="just">
              <a:lnSpc>
                <a:spcPct val="100000"/>
              </a:lnSpc>
              <a:buNone/>
            </a:pPr>
            <a:r>
              <a:rPr lang="en-US" sz="2000" b="1" u="sng" dirty="0">
                <a:latin typeface="Times New Roman" panose="02020603050405020304" pitchFamily="18" charset="0"/>
                <a:cs typeface="Times New Roman" panose="02020603050405020304" pitchFamily="18" charset="0"/>
              </a:rPr>
              <a:t>Other Powers – 133A(3)</a:t>
            </a:r>
          </a:p>
          <a:p>
            <a:pPr marL="514350" indent="-514350" algn="just">
              <a:lnSpc>
                <a:spcPct val="100000"/>
              </a:lnSpc>
              <a:buFont typeface="+mj-lt"/>
              <a:buAutoNum type="romanLcPeriod"/>
            </a:pPr>
            <a:r>
              <a:rPr lang="en-US" sz="2000" dirty="0">
                <a:latin typeface="Times New Roman" panose="02020603050405020304" pitchFamily="18" charset="0"/>
                <a:cs typeface="Times New Roman" panose="02020603050405020304" pitchFamily="18" charset="0"/>
              </a:rPr>
              <a:t>if he so deems necessary, </a:t>
            </a:r>
            <a:r>
              <a:rPr lang="en-US" sz="2000" u="sng" dirty="0">
                <a:latin typeface="Times New Roman" panose="02020603050405020304" pitchFamily="18" charset="0"/>
                <a:cs typeface="Times New Roman" panose="02020603050405020304" pitchFamily="18" charset="0"/>
              </a:rPr>
              <a:t>place marks of identification on the books of account or other documents inspected by him</a:t>
            </a:r>
            <a:r>
              <a:rPr lang="en-US" sz="2000" dirty="0">
                <a:latin typeface="Times New Roman" panose="02020603050405020304" pitchFamily="18" charset="0"/>
                <a:cs typeface="Times New Roman" panose="02020603050405020304" pitchFamily="18" charset="0"/>
              </a:rPr>
              <a:t> and make or cause to be made </a:t>
            </a:r>
            <a:r>
              <a:rPr lang="en-US" sz="2000" u="sng" dirty="0">
                <a:latin typeface="Times New Roman" panose="02020603050405020304" pitchFamily="18" charset="0"/>
                <a:cs typeface="Times New Roman" panose="02020603050405020304" pitchFamily="18" charset="0"/>
              </a:rPr>
              <a:t>extracts or copies therefrom</a:t>
            </a:r>
          </a:p>
          <a:p>
            <a:pPr marL="514350" indent="-514350" algn="just">
              <a:lnSpc>
                <a:spcPct val="100000"/>
              </a:lnSpc>
              <a:buFont typeface="+mj-lt"/>
              <a:buAutoNum type="romanLcPeriod"/>
            </a:pPr>
            <a:r>
              <a:rPr lang="en-US" sz="2000" u="sng" dirty="0">
                <a:latin typeface="Times New Roman" panose="02020603050405020304" pitchFamily="18" charset="0"/>
                <a:cs typeface="Times New Roman" panose="02020603050405020304" pitchFamily="18" charset="0"/>
              </a:rPr>
              <a:t>impound and retain in his custody </a:t>
            </a:r>
            <a:r>
              <a:rPr lang="en-US" sz="2000" dirty="0">
                <a:latin typeface="Times New Roman" panose="02020603050405020304" pitchFamily="18" charset="0"/>
                <a:cs typeface="Times New Roman" panose="02020603050405020304" pitchFamily="18" charset="0"/>
              </a:rPr>
              <a:t>for such period as he thinks fit any books of account or other documents inspected by him, </a:t>
            </a:r>
            <a:r>
              <a:rPr lang="en-IN" sz="2000" b="1" dirty="0">
                <a:latin typeface="Times New Roman" panose="02020603050405020304" pitchFamily="18" charset="0"/>
                <a:cs typeface="Times New Roman" panose="02020603050405020304" pitchFamily="18" charset="0"/>
              </a:rPr>
              <a:t>after recording his reasons</a:t>
            </a:r>
          </a:p>
          <a:p>
            <a:pPr marL="514350" indent="-514350" algn="just">
              <a:lnSpc>
                <a:spcPct val="100000"/>
              </a:lnSpc>
              <a:buFont typeface="+mj-lt"/>
              <a:buAutoNum type="romanLcPeriod"/>
            </a:pPr>
            <a:r>
              <a:rPr lang="en-US" sz="2000" u="sng" dirty="0">
                <a:latin typeface="Times New Roman" panose="02020603050405020304" pitchFamily="18" charset="0"/>
                <a:cs typeface="Times New Roman" panose="02020603050405020304" pitchFamily="18" charset="0"/>
              </a:rPr>
              <a:t>make an inventory</a:t>
            </a:r>
            <a:r>
              <a:rPr lang="en-US" sz="2000" dirty="0">
                <a:latin typeface="Times New Roman" panose="02020603050405020304" pitchFamily="18" charset="0"/>
                <a:cs typeface="Times New Roman" panose="02020603050405020304" pitchFamily="18" charset="0"/>
              </a:rPr>
              <a:t> of any cash, stock or other valuable article or thing checked or verified by him,</a:t>
            </a:r>
          </a:p>
          <a:p>
            <a:pPr marL="514350" indent="-514350" algn="just">
              <a:lnSpc>
                <a:spcPct val="100000"/>
              </a:lnSpc>
              <a:buFont typeface="+mj-lt"/>
              <a:buAutoNum type="romanLcPeriod"/>
            </a:pPr>
            <a:r>
              <a:rPr lang="en-US" sz="2000" u="sng" dirty="0">
                <a:latin typeface="Times New Roman" panose="02020603050405020304" pitchFamily="18" charset="0"/>
                <a:cs typeface="Times New Roman" panose="02020603050405020304" pitchFamily="18" charset="0"/>
              </a:rPr>
              <a:t>record the statement of any person </a:t>
            </a:r>
            <a:r>
              <a:rPr lang="en-US" sz="2000" dirty="0">
                <a:latin typeface="Times New Roman" panose="02020603050405020304" pitchFamily="18" charset="0"/>
                <a:cs typeface="Times New Roman" panose="02020603050405020304" pitchFamily="18" charset="0"/>
              </a:rPr>
              <a:t>which may be useful for any proceeding under this Act</a:t>
            </a:r>
          </a:p>
          <a:p>
            <a:pPr marL="514350" indent="-514350" algn="just">
              <a:lnSpc>
                <a:spcPct val="100000"/>
              </a:lnSpc>
              <a:buFont typeface="+mj-lt"/>
              <a:buAutoNum type="romanLcPeriod"/>
            </a:pPr>
            <a:endParaRPr lang="en-US" sz="2000" dirty="0">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30ADD3D5-8829-0FCD-58FD-A82B3B879F8D}"/>
              </a:ext>
            </a:extLst>
          </p:cNvPr>
          <p:cNvSpPr>
            <a:spLocks noGrp="1"/>
          </p:cNvSpPr>
          <p:nvPr>
            <p:ph type="title" idx="4294967295"/>
          </p:nvPr>
        </p:nvSpPr>
        <p:spPr>
          <a:xfrm>
            <a:off x="414338" y="136526"/>
            <a:ext cx="10939462" cy="306705"/>
          </a:xfrm>
        </p:spPr>
        <p:txBody>
          <a:bodyPr>
            <a:noAutofit/>
          </a:bodyPr>
          <a:lstStyle/>
          <a:p>
            <a:r>
              <a:rPr lang="en-US" sz="2200" b="1" dirty="0">
                <a:solidFill>
                  <a:schemeClr val="accent2">
                    <a:lumMod val="75000"/>
                  </a:schemeClr>
                </a:solidFill>
                <a:latin typeface="Cambria" panose="02040503050406030204" pitchFamily="18" charset="0"/>
              </a:rPr>
              <a:t>Powers of Survey Team</a:t>
            </a:r>
          </a:p>
        </p:txBody>
      </p:sp>
      <p:cxnSp>
        <p:nvCxnSpPr>
          <p:cNvPr id="7" name="Straight Connector 6">
            <a:extLst>
              <a:ext uri="{FF2B5EF4-FFF2-40B4-BE49-F238E27FC236}">
                <a16:creationId xmlns:a16="http://schemas.microsoft.com/office/drawing/2014/main" id="{E1B7799C-1C9B-144E-4353-C6F4B020F426}"/>
              </a:ext>
            </a:extLst>
          </p:cNvPr>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a:extLst>
              <a:ext uri="{FF2B5EF4-FFF2-40B4-BE49-F238E27FC236}">
                <a16:creationId xmlns:a16="http://schemas.microsoft.com/office/drawing/2014/main" id="{10516237-D5C7-68C7-7B91-B034E2365B80}"/>
              </a:ext>
            </a:extLst>
          </p:cNvPr>
          <p:cNvSpPr>
            <a:spLocks noGrp="1"/>
          </p:cNvSpPr>
          <p:nvPr>
            <p:ph type="sldNum" sz="quarter" idx="12"/>
          </p:nvPr>
        </p:nvSpPr>
        <p:spPr/>
        <p:txBody>
          <a:bodyPr/>
          <a:lstStyle/>
          <a:p>
            <a:fld id="{A9785A1B-5FCF-40BD-AE5D-3629E90849BE}" type="slidenum">
              <a:rPr lang="en-IN" smtClean="0"/>
              <a:pPr/>
              <a:t>5</a:t>
            </a:fld>
            <a:endParaRPr lang="en-IN" dirty="0"/>
          </a:p>
        </p:txBody>
      </p:sp>
    </p:spTree>
    <p:extLst>
      <p:ext uri="{BB962C8B-B14F-4D97-AF65-F5344CB8AC3E}">
        <p14:creationId xmlns:p14="http://schemas.microsoft.com/office/powerpoint/2010/main" val="162269632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14338" y="662673"/>
            <a:ext cx="11320462" cy="5564008"/>
          </a:xfrm>
        </p:spPr>
        <p:txBody>
          <a:bodyPr>
            <a:noAutofit/>
          </a:bodyPr>
          <a:lstStyle/>
          <a:p>
            <a:pPr lvl="0" algn="just">
              <a:lnSpc>
                <a:spcPct val="150000"/>
              </a:lnSpc>
              <a:buFont typeface="Wingdings" panose="05000000000000000000" pitchFamily="2" charset="2"/>
              <a:buChar char="§"/>
            </a:pPr>
            <a:r>
              <a:rPr lang="en-IN" sz="1800" dirty="0">
                <a:latin typeface="Times New Roman" panose="02020603050405020304" pitchFamily="18" charset="0"/>
                <a:cs typeface="Times New Roman" panose="02020603050405020304" pitchFamily="18" charset="0"/>
              </a:rPr>
              <a:t>Section 158BD requires that the AO of the searched person </a:t>
            </a:r>
            <a:r>
              <a:rPr lang="en-IN" sz="1800" b="1" u="sng" dirty="0">
                <a:latin typeface="Times New Roman" panose="02020603050405020304" pitchFamily="18" charset="0"/>
                <a:cs typeface="Times New Roman" panose="02020603050405020304" pitchFamily="18" charset="0"/>
              </a:rPr>
              <a:t>should be satisfied</a:t>
            </a:r>
            <a:r>
              <a:rPr lang="en-IN" sz="1800" dirty="0">
                <a:latin typeface="Times New Roman" panose="02020603050405020304" pitchFamily="18" charset="0"/>
                <a:cs typeface="Times New Roman" panose="02020603050405020304" pitchFamily="18" charset="0"/>
              </a:rPr>
              <a:t> that:</a:t>
            </a:r>
          </a:p>
          <a:p>
            <a:pPr marL="901700" lvl="0" indent="-363538" algn="just">
              <a:lnSpc>
                <a:spcPct val="150000"/>
              </a:lnSpc>
              <a:buFont typeface="Wingdings" panose="05000000000000000000" pitchFamily="2" charset="2"/>
              <a:buChar char="ü"/>
            </a:pPr>
            <a:r>
              <a:rPr lang="en-IN" sz="1800" dirty="0">
                <a:latin typeface="Times New Roman" panose="02020603050405020304" pitchFamily="18" charset="0"/>
                <a:cs typeface="Times New Roman" panose="02020603050405020304" pitchFamily="18" charset="0"/>
              </a:rPr>
              <a:t>there is an undisclosed income within the meaning of Section 158B(b)</a:t>
            </a:r>
          </a:p>
          <a:p>
            <a:pPr marL="901700" lvl="0" indent="-363538" algn="just">
              <a:lnSpc>
                <a:spcPct val="150000"/>
              </a:lnSpc>
              <a:buFont typeface="Wingdings" panose="05000000000000000000" pitchFamily="2" charset="2"/>
              <a:buChar char="ü"/>
            </a:pPr>
            <a:r>
              <a:rPr lang="en-IN" sz="1800" dirty="0">
                <a:latin typeface="Times New Roman" panose="02020603050405020304" pitchFamily="18" charset="0"/>
                <a:cs typeface="Times New Roman" panose="02020603050405020304" pitchFamily="18" charset="0"/>
              </a:rPr>
              <a:t>such undisclosed income belongs to or pertains to or relates to any person other than the person searched</a:t>
            </a:r>
          </a:p>
          <a:p>
            <a:pPr lvl="0" algn="just">
              <a:lnSpc>
                <a:spcPct val="150000"/>
              </a:lnSpc>
              <a:buFont typeface="Wingdings" panose="05000000000000000000" pitchFamily="2" charset="2"/>
              <a:buChar char="§"/>
            </a:pPr>
            <a:r>
              <a:rPr lang="en-IN" sz="1800" b="1" dirty="0">
                <a:latin typeface="Times New Roman" panose="02020603050405020304" pitchFamily="18" charset="0"/>
                <a:cs typeface="Times New Roman" panose="02020603050405020304" pitchFamily="18" charset="0"/>
              </a:rPr>
              <a:t>Block period </a:t>
            </a:r>
          </a:p>
          <a:p>
            <a:pPr marL="0" lvl="0" indent="0" algn="just">
              <a:lnSpc>
                <a:spcPct val="150000"/>
              </a:lnSpc>
              <a:buNone/>
            </a:pPr>
            <a:r>
              <a:rPr lang="en-IN" sz="1800" dirty="0">
                <a:latin typeface="Times New Roman" panose="02020603050405020304" pitchFamily="18" charset="0"/>
                <a:cs typeface="Times New Roman" panose="02020603050405020304" pitchFamily="18" charset="0"/>
              </a:rPr>
              <a:t>There are two cases:</a:t>
            </a:r>
          </a:p>
          <a:p>
            <a:pPr marL="174625" indent="0" algn="just">
              <a:lnSpc>
                <a:spcPct val="150000"/>
              </a:lnSpc>
              <a:buNone/>
            </a:pPr>
            <a:r>
              <a:rPr lang="en-IN" sz="1800" dirty="0">
                <a:latin typeface="Times New Roman" panose="02020603050405020304" pitchFamily="18" charset="0"/>
                <a:cs typeface="Times New Roman" panose="02020603050405020304" pitchFamily="18" charset="0"/>
              </a:rPr>
              <a:t>a) Where there is one specified person relevant to such other person, the block period for such other person shall be the same as that for the specified person;</a:t>
            </a:r>
          </a:p>
          <a:p>
            <a:pPr marL="174625" indent="0" algn="just">
              <a:lnSpc>
                <a:spcPct val="150000"/>
              </a:lnSpc>
              <a:buNone/>
            </a:pPr>
            <a:r>
              <a:rPr lang="en-IN" sz="1800" dirty="0">
                <a:latin typeface="Times New Roman" panose="02020603050405020304" pitchFamily="18" charset="0"/>
                <a:cs typeface="Times New Roman" panose="02020603050405020304" pitchFamily="18" charset="0"/>
              </a:rPr>
              <a:t>b) Where there is more than one specified person relevant to such other person, the block period shall be the same as that of the specified person </a:t>
            </a:r>
            <a:r>
              <a:rPr lang="en-IN" sz="1800" u="sng" dirty="0">
                <a:latin typeface="Times New Roman" panose="02020603050405020304" pitchFamily="18" charset="0"/>
                <a:cs typeface="Times New Roman" panose="02020603050405020304" pitchFamily="18" charset="0"/>
              </a:rPr>
              <a:t>whose block period ends on the later date</a:t>
            </a:r>
            <a:r>
              <a:rPr lang="en-IN" sz="1800" dirty="0">
                <a:latin typeface="Times New Roman" panose="02020603050405020304" pitchFamily="18" charset="0"/>
                <a:cs typeface="Times New Roman" panose="02020603050405020304" pitchFamily="18" charset="0"/>
              </a:rPr>
              <a:t>. </a:t>
            </a:r>
          </a:p>
          <a:p>
            <a:pPr marL="174625" lvl="0" indent="0" algn="just">
              <a:lnSpc>
                <a:spcPct val="150000"/>
              </a:lnSpc>
              <a:buNone/>
            </a:pPr>
            <a:r>
              <a:rPr lang="en-IN" sz="1800" dirty="0">
                <a:latin typeface="Times New Roman" panose="02020603050405020304" pitchFamily="18" charset="0"/>
                <a:cs typeface="Times New Roman" panose="02020603050405020304" pitchFamily="18" charset="0"/>
              </a:rPr>
              <a:t>“Other person” – Any person to whom undisclosed income belongs to or pertains to or relates to </a:t>
            </a:r>
          </a:p>
          <a:p>
            <a:pPr marL="174625" lvl="0" indent="0" algn="just">
              <a:lnSpc>
                <a:spcPct val="150000"/>
              </a:lnSpc>
              <a:buNone/>
            </a:pPr>
            <a:r>
              <a:rPr lang="en-IN" sz="1800" dirty="0">
                <a:latin typeface="Times New Roman" panose="02020603050405020304" pitchFamily="18" charset="0"/>
                <a:cs typeface="Times New Roman" panose="02020603050405020304" pitchFamily="18" charset="0"/>
              </a:rPr>
              <a:t>“specified person” – Person with respect to whom search was initiated</a:t>
            </a:r>
          </a:p>
        </p:txBody>
      </p:sp>
      <p:sp>
        <p:nvSpPr>
          <p:cNvPr id="2" name="Title 1"/>
          <p:cNvSpPr>
            <a:spLocks noGrp="1"/>
          </p:cNvSpPr>
          <p:nvPr>
            <p:ph type="title" idx="4294967295"/>
          </p:nvPr>
        </p:nvSpPr>
        <p:spPr>
          <a:xfrm>
            <a:off x="511969" y="426390"/>
            <a:ext cx="9848850" cy="342897"/>
          </a:xfrm>
        </p:spPr>
        <p:txBody>
          <a:bodyPr>
            <a:noAutofit/>
          </a:bodyPr>
          <a:lstStyle/>
          <a:p>
            <a:r>
              <a:rPr lang="en-US" sz="2800" b="1" dirty="0">
                <a:solidFill>
                  <a:schemeClr val="accent2">
                    <a:lumMod val="75000"/>
                  </a:schemeClr>
                </a:solidFill>
                <a:latin typeface="Cambria" panose="02040503050406030204" pitchFamily="18" charset="0"/>
              </a:rPr>
              <a:t>Undisclosed income of any other person – Section 158BD</a:t>
            </a:r>
            <a:br>
              <a:rPr lang="en-US" sz="2800" b="1" dirty="0">
                <a:solidFill>
                  <a:schemeClr val="accent2">
                    <a:lumMod val="75000"/>
                  </a:schemeClr>
                </a:solidFill>
                <a:latin typeface="Cambria" panose="02040503050406030204" pitchFamily="18" charset="0"/>
              </a:rPr>
            </a:b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50</a:t>
            </a:fld>
            <a:endParaRPr lang="en-IN" dirty="0"/>
          </a:p>
        </p:txBody>
      </p:sp>
      <p:graphicFrame>
        <p:nvGraphicFramePr>
          <p:cNvPr id="6" name="Object 5">
            <a:hlinkClick r:id="" action="ppaction://ole?verb=0"/>
            <a:extLst>
              <a:ext uri="{FF2B5EF4-FFF2-40B4-BE49-F238E27FC236}">
                <a16:creationId xmlns:a16="http://schemas.microsoft.com/office/drawing/2014/main" id="{50243E8C-B9D3-0525-B532-DD980563F84A}"/>
              </a:ext>
            </a:extLst>
          </p:cNvPr>
          <p:cNvGraphicFramePr>
            <a:graphicFrameLocks noChangeAspect="1"/>
          </p:cNvGraphicFramePr>
          <p:nvPr>
            <p:extLst>
              <p:ext uri="{D42A27DB-BD31-4B8C-83A1-F6EECF244321}">
                <p14:modId xmlns:p14="http://schemas.microsoft.com/office/powerpoint/2010/main" val="4215571969"/>
              </p:ext>
            </p:extLst>
          </p:nvPr>
        </p:nvGraphicFramePr>
        <p:xfrm>
          <a:off x="8498115" y="797464"/>
          <a:ext cx="914400" cy="771525"/>
        </p:xfrm>
        <a:graphic>
          <a:graphicData uri="http://schemas.openxmlformats.org/presentationml/2006/ole">
            <mc:AlternateContent xmlns:mc="http://schemas.openxmlformats.org/markup-compatibility/2006">
              <mc:Choice xmlns:v="urn:schemas-microsoft-com:vml" Requires="v">
                <p:oleObj name="Acrobat Document" showAsIcon="1" r:id="rId3" imgW="914570" imgH="771690" progId="Acrobat.Document.DC">
                  <p:embed/>
                </p:oleObj>
              </mc:Choice>
              <mc:Fallback>
                <p:oleObj name="Acrobat Document" showAsIcon="1" r:id="rId3" imgW="914570" imgH="771690" progId="Acrobat.Document.DC">
                  <p:embed/>
                  <p:pic>
                    <p:nvPicPr>
                      <p:cNvPr id="0" name=""/>
                      <p:cNvPicPr/>
                      <p:nvPr/>
                    </p:nvPicPr>
                    <p:blipFill>
                      <a:blip r:embed="rId4"/>
                      <a:stretch>
                        <a:fillRect/>
                      </a:stretch>
                    </p:blipFill>
                    <p:spPr>
                      <a:xfrm>
                        <a:off x="8498115" y="797464"/>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204590104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14338" y="662673"/>
            <a:ext cx="11320462" cy="5564008"/>
          </a:xfrm>
        </p:spPr>
        <p:txBody>
          <a:bodyPr>
            <a:noAutofit/>
          </a:bodyPr>
          <a:lstStyle/>
          <a:p>
            <a:pPr marL="0" indent="0" algn="just">
              <a:lnSpc>
                <a:spcPct val="150000"/>
              </a:lnSpc>
              <a:buNone/>
            </a:pPr>
            <a:r>
              <a:rPr lang="en-IN" sz="2300" i="1" dirty="0">
                <a:latin typeface="Times New Roman" panose="02020603050405020304" pitchFamily="18" charset="0"/>
                <a:cs typeface="Times New Roman" panose="02020603050405020304" pitchFamily="18" charset="0"/>
              </a:rPr>
              <a:t>113. The total undisclosed income of the block period, determined under section 158BC, shall be chargeable to tax at the rate of sixty per cent:</a:t>
            </a:r>
            <a:endParaRPr lang="en-IN" sz="2300" dirty="0">
              <a:latin typeface="Times New Roman" panose="02020603050405020304" pitchFamily="18" charset="0"/>
              <a:cs typeface="Times New Roman" panose="02020603050405020304" pitchFamily="18" charset="0"/>
            </a:endParaRPr>
          </a:p>
          <a:p>
            <a:pPr marL="0" indent="0" algn="just">
              <a:lnSpc>
                <a:spcPct val="150000"/>
              </a:lnSpc>
              <a:buNone/>
            </a:pPr>
            <a:r>
              <a:rPr lang="en-IN" sz="2300" i="1" dirty="0">
                <a:latin typeface="Times New Roman" panose="02020603050405020304" pitchFamily="18" charset="0"/>
                <a:cs typeface="Times New Roman" panose="02020603050405020304" pitchFamily="18" charset="0"/>
              </a:rPr>
              <a:t>Provided that the tax chargeable under this section shall be increased by a surcharge, if any, levied by any Central Act</a:t>
            </a:r>
            <a:endParaRPr lang="en-IN" sz="23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
            </a:pPr>
            <a:r>
              <a:rPr lang="en-US" sz="2300" dirty="0">
                <a:latin typeface="Times New Roman" panose="02020603050405020304" pitchFamily="18" charset="0"/>
                <a:cs typeface="Times New Roman" panose="02020603050405020304" pitchFamily="18" charset="0"/>
              </a:rPr>
              <a:t>Amendment by FA, 2025 – The words ‘total income’ used earlier were replaced with ‘total undisclosed income’ </a:t>
            </a:r>
            <a:r>
              <a:rPr lang="en-US" sz="2300" dirty="0" err="1">
                <a:latin typeface="Times New Roman" panose="02020603050405020304" pitchFamily="18" charset="0"/>
                <a:cs typeface="Times New Roman" panose="02020603050405020304" pitchFamily="18" charset="0"/>
              </a:rPr>
              <a:t>w.e.f</a:t>
            </a:r>
            <a:r>
              <a:rPr lang="en-US" sz="2300" dirty="0">
                <a:latin typeface="Times New Roman" panose="02020603050405020304" pitchFamily="18" charset="0"/>
                <a:cs typeface="Times New Roman" panose="02020603050405020304" pitchFamily="18" charset="0"/>
              </a:rPr>
              <a:t>. 01.09.2024</a:t>
            </a:r>
            <a:endParaRPr lang="en-IN" sz="23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
            </a:pPr>
            <a:r>
              <a:rPr lang="en-IN" sz="2300" dirty="0">
                <a:latin typeface="Times New Roman" panose="02020603050405020304" pitchFamily="18" charset="0"/>
                <a:cs typeface="Times New Roman" panose="02020603050405020304" pitchFamily="18" charset="0"/>
              </a:rPr>
              <a:t>Tax on the </a:t>
            </a:r>
            <a:r>
              <a:rPr lang="en-IN" sz="2300" u="sng" dirty="0">
                <a:latin typeface="Times New Roman" panose="02020603050405020304" pitchFamily="18" charset="0"/>
                <a:cs typeface="Times New Roman" panose="02020603050405020304" pitchFamily="18" charset="0"/>
              </a:rPr>
              <a:t>total undisclosed income</a:t>
            </a:r>
            <a:r>
              <a:rPr lang="en-IN" sz="2300" dirty="0">
                <a:latin typeface="Times New Roman" panose="02020603050405020304" pitchFamily="18" charset="0"/>
                <a:cs typeface="Times New Roman" panose="02020603050405020304" pitchFamily="18" charset="0"/>
              </a:rPr>
              <a:t> determined for the block period shall be charged at the rate of 60% and shall be increased by surcharge, if any. Surcharge is not specified yet.</a:t>
            </a:r>
          </a:p>
        </p:txBody>
      </p:sp>
      <p:sp>
        <p:nvSpPr>
          <p:cNvPr id="2" name="Title 1"/>
          <p:cNvSpPr>
            <a:spLocks noGrp="1"/>
          </p:cNvSpPr>
          <p:nvPr>
            <p:ph type="title" idx="4294967295"/>
          </p:nvPr>
        </p:nvSpPr>
        <p:spPr>
          <a:xfrm>
            <a:off x="511969" y="108603"/>
            <a:ext cx="9848850" cy="342897"/>
          </a:xfrm>
        </p:spPr>
        <p:txBody>
          <a:bodyPr>
            <a:noAutofit/>
          </a:bodyPr>
          <a:lstStyle/>
          <a:p>
            <a:r>
              <a:rPr lang="en-US" sz="2800" b="1" dirty="0">
                <a:solidFill>
                  <a:schemeClr val="accent2">
                    <a:lumMod val="75000"/>
                  </a:schemeClr>
                </a:solidFill>
                <a:latin typeface="Cambria" panose="02040503050406030204" pitchFamily="18" charset="0"/>
              </a:rPr>
              <a:t>Tax on the undisclosed income – Section 113</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51</a:t>
            </a:fld>
            <a:endParaRPr lang="en-IN" dirty="0"/>
          </a:p>
        </p:txBody>
      </p:sp>
    </p:spTree>
    <p:extLst>
      <p:ext uri="{BB962C8B-B14F-4D97-AF65-F5344CB8AC3E}">
        <p14:creationId xmlns:p14="http://schemas.microsoft.com/office/powerpoint/2010/main" val="40553320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14338" y="662673"/>
            <a:ext cx="11320462" cy="5564008"/>
          </a:xfrm>
        </p:spPr>
        <p:txBody>
          <a:bodyPr>
            <a:noAutofit/>
          </a:bodyPr>
          <a:lstStyle/>
          <a:p>
            <a:pPr marL="0" lvl="0" indent="0">
              <a:lnSpc>
                <a:spcPct val="150000"/>
              </a:lnSpc>
              <a:buNone/>
            </a:pPr>
            <a:r>
              <a:rPr lang="en-IN" sz="2000" b="1" dirty="0">
                <a:latin typeface="Times New Roman" panose="02020603050405020304" pitchFamily="18" charset="0"/>
                <a:cs typeface="Times New Roman" panose="02020603050405020304" pitchFamily="18" charset="0"/>
              </a:rPr>
              <a:t>Section 158BF</a:t>
            </a:r>
            <a:r>
              <a:rPr lang="en-IN" sz="2000" dirty="0">
                <a:latin typeface="Times New Roman" panose="02020603050405020304" pitchFamily="18" charset="0"/>
                <a:cs typeface="Times New Roman" panose="02020603050405020304" pitchFamily="18" charset="0"/>
              </a:rPr>
              <a:t> – </a:t>
            </a:r>
            <a:r>
              <a:rPr lang="en-IN" sz="2000" b="1" dirty="0">
                <a:latin typeface="Times New Roman" panose="02020603050405020304" pitchFamily="18" charset="0"/>
                <a:cs typeface="Times New Roman" panose="02020603050405020304" pitchFamily="18" charset="0"/>
              </a:rPr>
              <a:t>Certain interests and penalties not to be levied or imposed.</a:t>
            </a:r>
            <a:endParaRPr lang="en-IN" sz="2000" dirty="0">
              <a:latin typeface="Times New Roman" panose="02020603050405020304" pitchFamily="18" charset="0"/>
              <a:cs typeface="Times New Roman" panose="02020603050405020304" pitchFamily="18" charset="0"/>
            </a:endParaRPr>
          </a:p>
          <a:p>
            <a:pPr marL="0" indent="0">
              <a:lnSpc>
                <a:spcPct val="150000"/>
              </a:lnSpc>
              <a:buNone/>
            </a:pPr>
            <a:r>
              <a:rPr lang="en-IN" sz="2000" b="1" dirty="0">
                <a:latin typeface="Times New Roman" panose="02020603050405020304" pitchFamily="18" charset="0"/>
                <a:cs typeface="Times New Roman" panose="02020603050405020304" pitchFamily="18" charset="0"/>
              </a:rPr>
              <a:t>158BF. </a:t>
            </a:r>
            <a:r>
              <a:rPr lang="en-IN" sz="2000" i="1" dirty="0">
                <a:latin typeface="Times New Roman" panose="02020603050405020304" pitchFamily="18" charset="0"/>
                <a:cs typeface="Times New Roman" panose="02020603050405020304" pitchFamily="18" charset="0"/>
              </a:rPr>
              <a:t>No interest under section 234A, 234B or 234C or penalty under section 270A shall be levied or imposed upon the assessee in respect of the undisclosed income assessed or reassessed for the block period. </a:t>
            </a:r>
          </a:p>
          <a:p>
            <a:pPr marL="0" lvl="0" indent="0">
              <a:lnSpc>
                <a:spcPct val="150000"/>
              </a:lnSpc>
              <a:buNone/>
            </a:pPr>
            <a:r>
              <a:rPr lang="en-IN" sz="2000" dirty="0">
                <a:latin typeface="Times New Roman" panose="02020603050405020304" pitchFamily="18" charset="0"/>
                <a:cs typeface="Times New Roman" panose="02020603050405020304" pitchFamily="18" charset="0"/>
              </a:rPr>
              <a:t>Provisions which are made inapplicable u/s 158BF are as under:</a:t>
            </a:r>
          </a:p>
          <a:p>
            <a:pPr marL="534988" lvl="0" indent="-268288">
              <a:lnSpc>
                <a:spcPct val="150000"/>
              </a:lnSpc>
              <a:buFont typeface="Wingdings" panose="05000000000000000000" pitchFamily="2" charset="2"/>
              <a:buChar char="§"/>
            </a:pPr>
            <a:r>
              <a:rPr lang="en-IN" sz="2000" dirty="0">
                <a:latin typeface="Times New Roman" panose="02020603050405020304" pitchFamily="18" charset="0"/>
                <a:cs typeface="Times New Roman" panose="02020603050405020304" pitchFamily="18" charset="0"/>
              </a:rPr>
              <a:t>Section 234A - Interest for defaults in furnishing return of income.</a:t>
            </a:r>
          </a:p>
          <a:p>
            <a:pPr marL="534988" lvl="0" indent="-268288">
              <a:lnSpc>
                <a:spcPct val="150000"/>
              </a:lnSpc>
              <a:buFont typeface="Wingdings" panose="05000000000000000000" pitchFamily="2" charset="2"/>
              <a:buChar char="§"/>
            </a:pPr>
            <a:r>
              <a:rPr lang="en-IN" sz="2000" dirty="0">
                <a:latin typeface="Times New Roman" panose="02020603050405020304" pitchFamily="18" charset="0"/>
                <a:cs typeface="Times New Roman" panose="02020603050405020304" pitchFamily="18" charset="0"/>
              </a:rPr>
              <a:t>Section 234B - Interest for defaults in payment of advance tax</a:t>
            </a:r>
          </a:p>
          <a:p>
            <a:pPr marL="534988" lvl="0" indent="-268288">
              <a:lnSpc>
                <a:spcPct val="150000"/>
              </a:lnSpc>
              <a:buFont typeface="Wingdings" panose="05000000000000000000" pitchFamily="2" charset="2"/>
              <a:buChar char="§"/>
            </a:pPr>
            <a:r>
              <a:rPr lang="en-IN" sz="2000" dirty="0">
                <a:latin typeface="Times New Roman" panose="02020603050405020304" pitchFamily="18" charset="0"/>
                <a:cs typeface="Times New Roman" panose="02020603050405020304" pitchFamily="18" charset="0"/>
              </a:rPr>
              <a:t>Section 234C - Interest for deferment of advance tax</a:t>
            </a:r>
          </a:p>
          <a:p>
            <a:pPr marL="534988" lvl="0" indent="-268288">
              <a:lnSpc>
                <a:spcPct val="150000"/>
              </a:lnSpc>
              <a:buFont typeface="Wingdings" panose="05000000000000000000" pitchFamily="2" charset="2"/>
              <a:buChar char="§"/>
            </a:pPr>
            <a:r>
              <a:rPr lang="en-IN" sz="2000" dirty="0">
                <a:latin typeface="Times New Roman" panose="02020603050405020304" pitchFamily="18" charset="0"/>
                <a:cs typeface="Times New Roman" panose="02020603050405020304" pitchFamily="18" charset="0"/>
              </a:rPr>
              <a:t>Section 270A - Penalty for under-reporting and misreporting of income</a:t>
            </a:r>
          </a:p>
          <a:p>
            <a:pPr marL="0" indent="0">
              <a:lnSpc>
                <a:spcPct val="150000"/>
              </a:lnSpc>
              <a:buNone/>
            </a:pPr>
            <a:r>
              <a:rPr lang="en-IN" sz="2000" u="sng" dirty="0">
                <a:latin typeface="Times New Roman" panose="02020603050405020304" pitchFamily="18" charset="0"/>
                <a:cs typeface="Times New Roman" panose="02020603050405020304" pitchFamily="18" charset="0"/>
              </a:rPr>
              <a:t>In old 1995 block scheme regime</a:t>
            </a:r>
            <a:r>
              <a:rPr lang="en-IN" sz="2000" dirty="0">
                <a:latin typeface="Times New Roman" panose="02020603050405020304" pitchFamily="18" charset="0"/>
                <a:cs typeface="Times New Roman" panose="02020603050405020304" pitchFamily="18" charset="0"/>
              </a:rPr>
              <a:t>, penalties under Section 271A (Failure to keep, maintain or retain books of account, documents, etc.) and Section 271B (Failure to get accounts audited) were also not applicable.</a:t>
            </a:r>
          </a:p>
        </p:txBody>
      </p:sp>
      <p:sp>
        <p:nvSpPr>
          <p:cNvPr id="2" name="Title 1"/>
          <p:cNvSpPr>
            <a:spLocks noGrp="1"/>
          </p:cNvSpPr>
          <p:nvPr>
            <p:ph type="title" idx="4294967295"/>
          </p:nvPr>
        </p:nvSpPr>
        <p:spPr>
          <a:xfrm>
            <a:off x="511969" y="108603"/>
            <a:ext cx="9848850" cy="342897"/>
          </a:xfrm>
        </p:spPr>
        <p:txBody>
          <a:bodyPr>
            <a:noAutofit/>
          </a:bodyPr>
          <a:lstStyle/>
          <a:p>
            <a:r>
              <a:rPr lang="en-US" sz="2800" b="1" dirty="0">
                <a:solidFill>
                  <a:schemeClr val="accent2">
                    <a:lumMod val="75000"/>
                  </a:schemeClr>
                </a:solidFill>
                <a:latin typeface="Cambria" panose="02040503050406030204" pitchFamily="18" charset="0"/>
              </a:rPr>
              <a:t>Interest and Penalty – Section 158BF and Section 158BFA</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52</a:t>
            </a:fld>
            <a:endParaRPr lang="en-IN" dirty="0"/>
          </a:p>
        </p:txBody>
      </p:sp>
    </p:spTree>
    <p:extLst>
      <p:ext uri="{BB962C8B-B14F-4D97-AF65-F5344CB8AC3E}">
        <p14:creationId xmlns:p14="http://schemas.microsoft.com/office/powerpoint/2010/main" val="41043315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14338" y="662673"/>
            <a:ext cx="11320462" cy="5564008"/>
          </a:xfrm>
        </p:spPr>
        <p:txBody>
          <a:bodyPr>
            <a:noAutofit/>
          </a:bodyPr>
          <a:lstStyle/>
          <a:p>
            <a:pPr lvl="0">
              <a:lnSpc>
                <a:spcPct val="150000"/>
              </a:lnSpc>
              <a:buFont typeface="Wingdings" panose="05000000000000000000" pitchFamily="2" charset="2"/>
              <a:buChar char="§"/>
            </a:pPr>
            <a:r>
              <a:rPr lang="en-IN" sz="2100" b="1" dirty="0">
                <a:latin typeface="Times New Roman" panose="02020603050405020304" pitchFamily="18" charset="0"/>
                <a:cs typeface="Times New Roman" panose="02020603050405020304" pitchFamily="18" charset="0"/>
              </a:rPr>
              <a:t>Penalty u/s 158BFA(2)</a:t>
            </a:r>
            <a:r>
              <a:rPr lang="en-IN" sz="2100" dirty="0">
                <a:latin typeface="Times New Roman" panose="02020603050405020304" pitchFamily="18" charset="0"/>
                <a:cs typeface="Times New Roman" panose="02020603050405020304" pitchFamily="18" charset="0"/>
              </a:rPr>
              <a:t> - The AO or CIT (A) may impose a penalty equal to 50% of the tax on </a:t>
            </a:r>
            <a:r>
              <a:rPr lang="en-IN" sz="2100" b="1" u="sng" dirty="0">
                <a:latin typeface="Times New Roman" panose="02020603050405020304" pitchFamily="18" charset="0"/>
                <a:cs typeface="Times New Roman" panose="02020603050405020304" pitchFamily="18" charset="0"/>
              </a:rPr>
              <a:t>total undisclosed income</a:t>
            </a:r>
            <a:r>
              <a:rPr lang="en-IN" sz="2100" dirty="0">
                <a:latin typeface="Times New Roman" panose="02020603050405020304" pitchFamily="18" charset="0"/>
                <a:cs typeface="Times New Roman" panose="02020603050405020304" pitchFamily="18" charset="0"/>
              </a:rPr>
              <a:t>. The levy of penalty under this section is at the same rate of penalty levied under section 270A on under-reported income. </a:t>
            </a:r>
          </a:p>
          <a:p>
            <a:pPr lvl="0">
              <a:lnSpc>
                <a:spcPct val="150000"/>
              </a:lnSpc>
              <a:buFont typeface="Wingdings" panose="05000000000000000000" pitchFamily="2" charset="2"/>
              <a:buChar char="§"/>
            </a:pPr>
            <a:r>
              <a:rPr lang="en-IN" sz="2100" b="1" dirty="0">
                <a:latin typeface="Times New Roman" panose="02020603050405020304" pitchFamily="18" charset="0"/>
                <a:cs typeface="Times New Roman" panose="02020603050405020304" pitchFamily="18" charset="0"/>
              </a:rPr>
              <a:t>No penalty shall be levied under Section 271AAD(1), 271D, 271DA, 271E if:</a:t>
            </a:r>
            <a:endParaRPr lang="en-IN" sz="2100" dirty="0">
              <a:latin typeface="Times New Roman" panose="02020603050405020304" pitchFamily="18" charset="0"/>
              <a:cs typeface="Times New Roman" panose="02020603050405020304" pitchFamily="18" charset="0"/>
            </a:endParaRPr>
          </a:p>
          <a:p>
            <a:pPr marL="1076325" lvl="0" indent="-538163">
              <a:lnSpc>
                <a:spcPct val="150000"/>
              </a:lnSpc>
              <a:buFont typeface="+mj-lt"/>
              <a:buAutoNum type="romanLcPeriod"/>
            </a:pPr>
            <a:r>
              <a:rPr lang="en-IN" sz="2100" dirty="0">
                <a:latin typeface="Times New Roman" panose="02020603050405020304" pitchFamily="18" charset="0"/>
                <a:cs typeface="Times New Roman" panose="02020603050405020304" pitchFamily="18" charset="0"/>
              </a:rPr>
              <a:t>the return is filed by the person u/s 158BC searched within the time limit, </a:t>
            </a:r>
          </a:p>
          <a:p>
            <a:pPr marL="1076325" lvl="0" indent="-538163">
              <a:lnSpc>
                <a:spcPct val="150000"/>
              </a:lnSpc>
              <a:buFont typeface="+mj-lt"/>
              <a:buAutoNum type="romanLcPeriod"/>
            </a:pPr>
            <a:r>
              <a:rPr lang="en-IN" sz="2100" dirty="0">
                <a:latin typeface="Times New Roman" panose="02020603050405020304" pitchFamily="18" charset="0"/>
                <a:cs typeface="Times New Roman" panose="02020603050405020304" pitchFamily="18" charset="0"/>
              </a:rPr>
              <a:t>tax is paid on the declared income and </a:t>
            </a:r>
          </a:p>
          <a:p>
            <a:pPr marL="1076325" lvl="0" indent="-538163">
              <a:lnSpc>
                <a:spcPct val="150000"/>
              </a:lnSpc>
              <a:buFont typeface="+mj-lt"/>
              <a:buAutoNum type="romanLcPeriod"/>
            </a:pPr>
            <a:r>
              <a:rPr lang="en-IN" sz="2100" dirty="0">
                <a:latin typeface="Times New Roman" panose="02020603050405020304" pitchFamily="18" charset="0"/>
                <a:cs typeface="Times New Roman" panose="02020603050405020304" pitchFamily="18" charset="0"/>
              </a:rPr>
              <a:t>no appeal is filed against the income declared in the return.</a:t>
            </a:r>
          </a:p>
          <a:p>
            <a:pPr marL="93663" lvl="0" indent="-93663">
              <a:lnSpc>
                <a:spcPct val="150000"/>
              </a:lnSpc>
              <a:buNone/>
            </a:pPr>
            <a:r>
              <a:rPr lang="en-IN" sz="2100" dirty="0">
                <a:latin typeface="Times New Roman" panose="02020603050405020304" pitchFamily="18" charset="0"/>
                <a:cs typeface="Times New Roman" panose="02020603050405020304" pitchFamily="18" charset="0"/>
              </a:rPr>
              <a:t>However, </a:t>
            </a:r>
            <a:r>
              <a:rPr lang="en-IN" sz="2100" u="sng" dirty="0">
                <a:latin typeface="Times New Roman" panose="02020603050405020304" pitchFamily="18" charset="0"/>
                <a:cs typeface="Times New Roman" panose="02020603050405020304" pitchFamily="18" charset="0"/>
              </a:rPr>
              <a:t>penalty shall be levied on the undisclosed income determined by the AO</a:t>
            </a:r>
            <a:r>
              <a:rPr lang="en-IN" sz="2100" dirty="0">
                <a:latin typeface="Times New Roman" panose="02020603050405020304" pitchFamily="18" charset="0"/>
                <a:cs typeface="Times New Roman" panose="02020603050405020304" pitchFamily="18" charset="0"/>
              </a:rPr>
              <a:t> which is in excess of returned income.</a:t>
            </a:r>
          </a:p>
          <a:p>
            <a:pPr marL="0" lvl="0" indent="0">
              <a:lnSpc>
                <a:spcPct val="150000"/>
              </a:lnSpc>
              <a:buNone/>
            </a:pPr>
            <a:endParaRPr lang="en-IN" sz="21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511969" y="108603"/>
            <a:ext cx="9848850" cy="342897"/>
          </a:xfrm>
        </p:spPr>
        <p:txBody>
          <a:bodyPr>
            <a:noAutofit/>
          </a:bodyPr>
          <a:lstStyle/>
          <a:p>
            <a:r>
              <a:rPr lang="en-US" sz="2800" b="1" dirty="0">
                <a:solidFill>
                  <a:schemeClr val="accent2">
                    <a:lumMod val="75000"/>
                  </a:schemeClr>
                </a:solidFill>
                <a:latin typeface="Cambria" panose="02040503050406030204" pitchFamily="18" charset="0"/>
              </a:rPr>
              <a:t>Interest and Penalty – Section 158BF and Section 158BFA</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53</a:t>
            </a:fld>
            <a:endParaRPr lang="en-IN" dirty="0"/>
          </a:p>
        </p:txBody>
      </p:sp>
    </p:spTree>
    <p:extLst>
      <p:ext uri="{BB962C8B-B14F-4D97-AF65-F5344CB8AC3E}">
        <p14:creationId xmlns:p14="http://schemas.microsoft.com/office/powerpoint/2010/main" val="6311548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14338" y="483731"/>
            <a:ext cx="11320462" cy="5564008"/>
          </a:xfrm>
        </p:spPr>
        <p:txBody>
          <a:bodyPr>
            <a:noAutofit/>
          </a:bodyPr>
          <a:lstStyle/>
          <a:p>
            <a:pPr marL="0" indent="0" algn="just">
              <a:lnSpc>
                <a:spcPct val="125000"/>
              </a:lnSpc>
              <a:buNone/>
            </a:pPr>
            <a:r>
              <a:rPr lang="en-IN" sz="2000" b="1" dirty="0">
                <a:latin typeface="Times New Roman" panose="02020603050405020304" pitchFamily="18" charset="0"/>
                <a:cs typeface="Times New Roman" panose="02020603050405020304" pitchFamily="18" charset="0"/>
              </a:rPr>
              <a:t>No order imposing penalty shall be passed:</a:t>
            </a:r>
            <a:endParaRPr lang="en-US" sz="2000" dirty="0">
              <a:latin typeface="Times New Roman" panose="02020603050405020304" pitchFamily="18" charset="0"/>
              <a:cs typeface="Times New Roman" panose="02020603050405020304" pitchFamily="18" charset="0"/>
            </a:endParaRPr>
          </a:p>
          <a:p>
            <a:pPr marL="449263" lvl="0" indent="-361950" algn="just">
              <a:lnSpc>
                <a:spcPct val="125000"/>
              </a:lnSpc>
              <a:buFont typeface="+mj-lt"/>
              <a:buAutoNum type="romanLcPeriod"/>
            </a:pPr>
            <a:r>
              <a:rPr lang="en-IN" sz="2000" dirty="0">
                <a:latin typeface="Times New Roman" panose="02020603050405020304" pitchFamily="18" charset="0"/>
                <a:cs typeface="Times New Roman" panose="02020603050405020304" pitchFamily="18" charset="0"/>
              </a:rPr>
              <a:t>Unless the assessee is given</a:t>
            </a:r>
            <a:r>
              <a:rPr lang="en-IN" sz="2000" b="1" dirty="0">
                <a:latin typeface="Times New Roman" panose="02020603050405020304" pitchFamily="18" charset="0"/>
                <a:cs typeface="Times New Roman" panose="02020603050405020304" pitchFamily="18" charset="0"/>
              </a:rPr>
              <a:t> </a:t>
            </a:r>
            <a:r>
              <a:rPr lang="en-IN" sz="2000" u="sng" dirty="0">
                <a:latin typeface="Times New Roman" panose="02020603050405020304" pitchFamily="18" charset="0"/>
                <a:cs typeface="Times New Roman" panose="02020603050405020304" pitchFamily="18" charset="0"/>
              </a:rPr>
              <a:t>a reasonable opportunity of being heard</a:t>
            </a:r>
            <a:r>
              <a:rPr lang="en-IN" sz="2000" i="1"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449263" indent="-449263" algn="just">
              <a:lnSpc>
                <a:spcPct val="125000"/>
              </a:lnSpc>
              <a:buNone/>
            </a:pPr>
            <a:r>
              <a:rPr lang="en-IN" sz="2000" b="1" dirty="0">
                <a:latin typeface="Times New Roman" panose="02020603050405020304" pitchFamily="18" charset="0"/>
                <a:cs typeface="Times New Roman" panose="02020603050405020304" pitchFamily="18" charset="0"/>
              </a:rPr>
              <a:t>ii.  Where penalty exceeds Rs. 2 lakh - </a:t>
            </a:r>
            <a:r>
              <a:rPr lang="en-IN" sz="2000" dirty="0">
                <a:latin typeface="Times New Roman" panose="02020603050405020304" pitchFamily="18" charset="0"/>
                <a:cs typeface="Times New Roman" panose="02020603050405020304" pitchFamily="18" charset="0"/>
              </a:rPr>
              <a:t>No order shall be passed by Deputy Commissioner or Assistant Commissioner or the Deputy Director or Assistant Director, </a:t>
            </a:r>
            <a:r>
              <a:rPr lang="en-IN" sz="2000" u="sng" dirty="0">
                <a:latin typeface="Times New Roman" panose="02020603050405020304" pitchFamily="18" charset="0"/>
                <a:cs typeface="Times New Roman" panose="02020603050405020304" pitchFamily="18" charset="0"/>
              </a:rPr>
              <a:t>except with the previous approval</a:t>
            </a:r>
            <a:r>
              <a:rPr lang="en-IN" sz="2000" dirty="0">
                <a:latin typeface="Times New Roman" panose="02020603050405020304" pitchFamily="18" charset="0"/>
                <a:cs typeface="Times New Roman" panose="02020603050405020304" pitchFamily="18" charset="0"/>
              </a:rPr>
              <a:t> of the Additional Commissioner or the Additional Director or the Joint Commissioner or the Joint Director, as the case may be</a:t>
            </a:r>
            <a:endParaRPr lang="en-US" sz="2000" dirty="0">
              <a:latin typeface="Times New Roman" panose="02020603050405020304" pitchFamily="18" charset="0"/>
              <a:cs typeface="Times New Roman" panose="02020603050405020304" pitchFamily="18" charset="0"/>
            </a:endParaRPr>
          </a:p>
          <a:p>
            <a:pPr marL="449263" lvl="0" indent="-449263" algn="just">
              <a:lnSpc>
                <a:spcPct val="125000"/>
              </a:lnSpc>
              <a:buNone/>
            </a:pPr>
            <a:r>
              <a:rPr lang="en-IN" sz="2000" b="1" dirty="0">
                <a:latin typeface="Times New Roman" panose="02020603050405020304" pitchFamily="18" charset="0"/>
                <a:cs typeface="Times New Roman" panose="02020603050405020304" pitchFamily="18" charset="0"/>
              </a:rPr>
              <a:t>iii.  Where the assessment is the subject-matter of an appeal</a:t>
            </a:r>
            <a:r>
              <a:rPr lang="en-IN" sz="2000" dirty="0">
                <a:latin typeface="Times New Roman" panose="02020603050405020304" pitchFamily="18" charset="0"/>
                <a:cs typeface="Times New Roman" panose="02020603050405020304" pitchFamily="18" charset="0"/>
              </a:rPr>
              <a:t> </a:t>
            </a:r>
            <a:r>
              <a:rPr lang="en-IN" sz="2000" b="1" dirty="0">
                <a:latin typeface="Times New Roman" panose="02020603050405020304" pitchFamily="18" charset="0"/>
                <a:cs typeface="Times New Roman" panose="02020603050405020304" pitchFamily="18" charset="0"/>
              </a:rPr>
              <a:t>to CIT or the Tribunal</a:t>
            </a:r>
            <a:r>
              <a:rPr lang="en-IN" sz="2000" dirty="0">
                <a:latin typeface="Times New Roman" panose="02020603050405020304" pitchFamily="18" charset="0"/>
                <a:cs typeface="Times New Roman" panose="02020603050405020304" pitchFamily="18" charset="0"/>
              </a:rPr>
              <a:t> – No order shall be passed after the expiry of the financial year in which the proceedings, in the course of which action for the imposition of penalty has been initiated, are completed, or 6 months from the end of the financial year in which the order is received by the Principal Commissioner or Commissioner, whichever period expires later</a:t>
            </a:r>
            <a:endParaRPr lang="en-US" sz="2000" dirty="0">
              <a:latin typeface="Times New Roman" panose="02020603050405020304" pitchFamily="18" charset="0"/>
              <a:cs typeface="Times New Roman" panose="02020603050405020304" pitchFamily="18" charset="0"/>
            </a:endParaRPr>
          </a:p>
          <a:p>
            <a:pPr marL="449263" indent="-449263" algn="just">
              <a:lnSpc>
                <a:spcPct val="125000"/>
              </a:lnSpc>
              <a:buNone/>
            </a:pPr>
            <a:r>
              <a:rPr lang="en-IN" sz="2000" b="1" dirty="0">
                <a:latin typeface="Times New Roman" panose="02020603050405020304" pitchFamily="18" charset="0"/>
                <a:cs typeface="Times New Roman" panose="02020603050405020304" pitchFamily="18" charset="0"/>
              </a:rPr>
              <a:t>iv. Where the assessment is the subject-matter of revision under section 263</a:t>
            </a:r>
            <a:r>
              <a:rPr lang="en-IN" sz="2000" i="1" dirty="0">
                <a:latin typeface="Times New Roman" panose="02020603050405020304" pitchFamily="18" charset="0"/>
                <a:cs typeface="Times New Roman" panose="02020603050405020304" pitchFamily="18" charset="0"/>
              </a:rPr>
              <a:t> </a:t>
            </a:r>
            <a:r>
              <a:rPr lang="en-IN" sz="2000" dirty="0">
                <a:latin typeface="Times New Roman" panose="02020603050405020304" pitchFamily="18" charset="0"/>
                <a:cs typeface="Times New Roman" panose="02020603050405020304" pitchFamily="18" charset="0"/>
              </a:rPr>
              <a:t>- after the expiry of 6 months from the end of the financial year in which such order of revision is passed</a:t>
            </a:r>
            <a:endParaRPr lang="en-US" sz="2000" dirty="0">
              <a:latin typeface="Times New Roman" panose="02020603050405020304" pitchFamily="18" charset="0"/>
              <a:cs typeface="Times New Roman" panose="02020603050405020304" pitchFamily="18" charset="0"/>
            </a:endParaRPr>
          </a:p>
          <a:p>
            <a:pPr marL="449263" indent="-449263" algn="just">
              <a:lnSpc>
                <a:spcPct val="125000"/>
              </a:lnSpc>
            </a:pPr>
            <a:endParaRPr lang="en-US" sz="2000" dirty="0">
              <a:latin typeface="Times New Roman" panose="02020603050405020304" pitchFamily="18" charset="0"/>
              <a:cs typeface="Times New Roman" panose="02020603050405020304" pitchFamily="18" charset="0"/>
            </a:endParaRPr>
          </a:p>
          <a:p>
            <a:pPr marL="357188" lvl="0" indent="-271463" algn="just">
              <a:lnSpc>
                <a:spcPct val="125000"/>
              </a:lnSpc>
              <a:buNone/>
            </a:pPr>
            <a:endParaRPr lang="en-IN" sz="20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511969" y="108603"/>
            <a:ext cx="9848850" cy="342897"/>
          </a:xfrm>
        </p:spPr>
        <p:txBody>
          <a:bodyPr>
            <a:noAutofit/>
          </a:bodyPr>
          <a:lstStyle/>
          <a:p>
            <a:r>
              <a:rPr lang="en-IN" sz="2800" b="1" dirty="0">
                <a:solidFill>
                  <a:schemeClr val="accent2">
                    <a:lumMod val="75000"/>
                  </a:schemeClr>
                </a:solidFill>
                <a:latin typeface="Cambria" panose="02040503050406030204" pitchFamily="18" charset="0"/>
              </a:rPr>
              <a:t>Penalty – Conditions imposed</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54</a:t>
            </a:fld>
            <a:endParaRPr lang="en-IN" dirty="0"/>
          </a:p>
        </p:txBody>
      </p:sp>
    </p:spTree>
    <p:extLst>
      <p:ext uri="{BB962C8B-B14F-4D97-AF65-F5344CB8AC3E}">
        <p14:creationId xmlns:p14="http://schemas.microsoft.com/office/powerpoint/2010/main" val="34116225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14338" y="662673"/>
            <a:ext cx="11320462" cy="5564008"/>
          </a:xfrm>
        </p:spPr>
        <p:txBody>
          <a:bodyPr>
            <a:noAutofit/>
          </a:bodyPr>
          <a:lstStyle/>
          <a:p>
            <a:pPr marL="514350" indent="-514350" algn="just">
              <a:lnSpc>
                <a:spcPct val="150000"/>
              </a:lnSpc>
              <a:buAutoNum type="romanLcPeriod" startAt="5"/>
            </a:pPr>
            <a:r>
              <a:rPr lang="en-IN" sz="2200" b="1" dirty="0">
                <a:latin typeface="Times New Roman" panose="02020603050405020304" pitchFamily="18" charset="0"/>
                <a:cs typeface="Times New Roman" panose="02020603050405020304" pitchFamily="18" charset="0"/>
              </a:rPr>
              <a:t>In any case other than those mentioned above</a:t>
            </a:r>
            <a:r>
              <a:rPr lang="en-IN" sz="2200" dirty="0">
                <a:latin typeface="Times New Roman" panose="02020603050405020304" pitchFamily="18" charset="0"/>
                <a:cs typeface="Times New Roman" panose="02020603050405020304" pitchFamily="18" charset="0"/>
              </a:rPr>
              <a:t> – no order shall be passed after the expiry of the financial year in which the proceedings, in the course of which notice for the imposition of penalty has been issued, are completed, or 6 months from the end of the financial year in which notice for imposition of penalty is issued, whichever period expires later.</a:t>
            </a:r>
            <a:endParaRPr lang="en-US" sz="2200" dirty="0">
              <a:latin typeface="Times New Roman" panose="02020603050405020304" pitchFamily="18" charset="0"/>
              <a:cs typeface="Times New Roman" panose="02020603050405020304" pitchFamily="18" charset="0"/>
            </a:endParaRPr>
          </a:p>
          <a:p>
            <a:pPr marL="0" indent="0" algn="just">
              <a:lnSpc>
                <a:spcPct val="150000"/>
              </a:lnSpc>
              <a:buNone/>
            </a:pPr>
            <a:endParaRPr lang="en-US" sz="2200" b="1" dirty="0">
              <a:latin typeface="Times New Roman" panose="02020603050405020304" pitchFamily="18" charset="0"/>
              <a:cs typeface="Times New Roman" panose="02020603050405020304" pitchFamily="18" charset="0"/>
            </a:endParaRPr>
          </a:p>
          <a:p>
            <a:pPr marL="0" indent="0" algn="just">
              <a:lnSpc>
                <a:spcPct val="150000"/>
              </a:lnSpc>
              <a:buNone/>
            </a:pPr>
            <a:r>
              <a:rPr lang="en-IN" sz="2200" b="1" dirty="0">
                <a:latin typeface="Times New Roman" panose="02020603050405020304" pitchFamily="18" charset="0"/>
                <a:cs typeface="Times New Roman" panose="02020603050405020304" pitchFamily="18" charset="0"/>
              </a:rPr>
              <a:t>Whether levy of penalty u/s 158BFA(2) is mandatory? - </a:t>
            </a:r>
            <a:r>
              <a:rPr lang="en-IN" sz="2200" dirty="0">
                <a:latin typeface="Times New Roman" panose="02020603050405020304" pitchFamily="18" charset="0"/>
                <a:cs typeface="Times New Roman" panose="02020603050405020304" pitchFamily="18" charset="0"/>
              </a:rPr>
              <a:t>D</a:t>
            </a:r>
            <a:r>
              <a:rPr lang="en-US" sz="2200" dirty="0" err="1">
                <a:latin typeface="Times New Roman" panose="02020603050405020304" pitchFamily="18" charset="0"/>
                <a:cs typeface="Times New Roman" panose="02020603050405020304" pitchFamily="18" charset="0"/>
              </a:rPr>
              <a:t>iscretion</a:t>
            </a:r>
            <a:r>
              <a:rPr lang="en-US" sz="2200" dirty="0">
                <a:latin typeface="Times New Roman" panose="02020603050405020304" pitchFamily="18" charset="0"/>
                <a:cs typeface="Times New Roman" panose="02020603050405020304" pitchFamily="18" charset="0"/>
              </a:rPr>
              <a:t> is vested with the AO whether to impose penalty or not. Imposition of penalty without giving the reasons, vitiates the order</a:t>
            </a:r>
            <a:endParaRPr lang="en-IN" sz="2200" b="1" i="1"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511969" y="108603"/>
            <a:ext cx="9848850" cy="342897"/>
          </a:xfrm>
        </p:spPr>
        <p:txBody>
          <a:bodyPr>
            <a:noAutofit/>
          </a:bodyPr>
          <a:lstStyle/>
          <a:p>
            <a:r>
              <a:rPr lang="en-IN" sz="2800" b="1" dirty="0">
                <a:solidFill>
                  <a:schemeClr val="accent2">
                    <a:lumMod val="75000"/>
                  </a:schemeClr>
                </a:solidFill>
                <a:latin typeface="Cambria" panose="02040503050406030204" pitchFamily="18" charset="0"/>
              </a:rPr>
              <a:t>New Block Assessment Regime</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55</a:t>
            </a:fld>
            <a:endParaRPr lang="en-IN" dirty="0"/>
          </a:p>
        </p:txBody>
      </p:sp>
    </p:spTree>
    <p:extLst>
      <p:ext uri="{BB962C8B-B14F-4D97-AF65-F5344CB8AC3E}">
        <p14:creationId xmlns:p14="http://schemas.microsoft.com/office/powerpoint/2010/main" val="80333136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74591" y="245128"/>
            <a:ext cx="9848850" cy="342897"/>
          </a:xfrm>
        </p:spPr>
        <p:txBody>
          <a:bodyPr>
            <a:noAutofit/>
          </a:bodyPr>
          <a:lstStyle/>
          <a:p>
            <a:r>
              <a:rPr lang="en-IN" sz="2800" b="1" dirty="0">
                <a:solidFill>
                  <a:schemeClr val="accent2">
                    <a:lumMod val="75000"/>
                  </a:schemeClr>
                </a:solidFill>
                <a:latin typeface="Cambria" panose="02040503050406030204" pitchFamily="18" charset="0"/>
              </a:rPr>
              <a:t>Time Limits – Section 158BE</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474591" y="697705"/>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a:xfrm>
            <a:off x="8573222" y="6492875"/>
            <a:ext cx="2743200" cy="365125"/>
          </a:xfrm>
        </p:spPr>
        <p:txBody>
          <a:bodyPr/>
          <a:lstStyle/>
          <a:p>
            <a:fld id="{A9785A1B-5FCF-40BD-AE5D-3629E90849BE}" type="slidenum">
              <a:rPr lang="en-IN" smtClean="0"/>
              <a:pPr/>
              <a:t>56</a:t>
            </a:fld>
            <a:endParaRPr lang="en-IN" dirty="0"/>
          </a:p>
        </p:txBody>
      </p:sp>
      <p:graphicFrame>
        <p:nvGraphicFramePr>
          <p:cNvPr id="5" name="Table 5">
            <a:extLst>
              <a:ext uri="{FF2B5EF4-FFF2-40B4-BE49-F238E27FC236}">
                <a16:creationId xmlns:a16="http://schemas.microsoft.com/office/drawing/2014/main" id="{4C7BA228-A005-4B03-8534-37DA68D2AB4E}"/>
              </a:ext>
            </a:extLst>
          </p:cNvPr>
          <p:cNvGraphicFramePr>
            <a:graphicFrameLocks noGrp="1"/>
          </p:cNvGraphicFramePr>
          <p:nvPr>
            <p:extLst>
              <p:ext uri="{D42A27DB-BD31-4B8C-83A1-F6EECF244321}">
                <p14:modId xmlns:p14="http://schemas.microsoft.com/office/powerpoint/2010/main" val="1420948078"/>
              </p:ext>
            </p:extLst>
          </p:nvPr>
        </p:nvGraphicFramePr>
        <p:xfrm>
          <a:off x="494578" y="996745"/>
          <a:ext cx="10995773" cy="4864510"/>
        </p:xfrm>
        <a:graphic>
          <a:graphicData uri="http://schemas.openxmlformats.org/drawingml/2006/table">
            <a:tbl>
              <a:tblPr firstRow="1" bandRow="1">
                <a:tableStyleId>{5940675A-B579-460E-94D1-54222C63F5DA}</a:tableStyleId>
              </a:tblPr>
              <a:tblGrid>
                <a:gridCol w="5651381">
                  <a:extLst>
                    <a:ext uri="{9D8B030D-6E8A-4147-A177-3AD203B41FA5}">
                      <a16:colId xmlns:a16="http://schemas.microsoft.com/office/drawing/2014/main" val="2564056477"/>
                    </a:ext>
                  </a:extLst>
                </a:gridCol>
                <a:gridCol w="5344392">
                  <a:extLst>
                    <a:ext uri="{9D8B030D-6E8A-4147-A177-3AD203B41FA5}">
                      <a16:colId xmlns:a16="http://schemas.microsoft.com/office/drawing/2014/main" val="4054634754"/>
                    </a:ext>
                  </a:extLst>
                </a:gridCol>
              </a:tblGrid>
              <a:tr h="358150">
                <a:tc>
                  <a:txBody>
                    <a:bodyPr/>
                    <a:lstStyle/>
                    <a:p>
                      <a:pPr marL="457200" algn="just">
                        <a:lnSpc>
                          <a:spcPct val="100000"/>
                        </a:lnSpc>
                        <a:spcAft>
                          <a:spcPts val="0"/>
                        </a:spcAft>
                      </a:pPr>
                      <a:r>
                        <a:rPr lang="en-IN"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Particulars</a:t>
                      </a: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tc>
                  <a:txBody>
                    <a:bodyPr/>
                    <a:lstStyle/>
                    <a:p>
                      <a:pPr marL="457200" algn="just">
                        <a:lnSpc>
                          <a:spcPct val="100000"/>
                        </a:lnSpc>
                        <a:spcAft>
                          <a:spcPts val="0"/>
                        </a:spcAft>
                      </a:pPr>
                      <a:r>
                        <a:rPr lang="en-IN"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Time Limit</a:t>
                      </a: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820462419"/>
                  </a:ext>
                </a:extLst>
              </a:tr>
              <a:tr h="1689870">
                <a:tc>
                  <a:txBody>
                    <a:bodyPr/>
                    <a:lstStyle/>
                    <a:p>
                      <a:pPr marL="0" indent="0" algn="just">
                        <a:lnSpc>
                          <a:spcPct val="100000"/>
                        </a:lnSpc>
                        <a:spcAft>
                          <a:spcPts val="0"/>
                        </a:spcAft>
                      </a:pPr>
                      <a:r>
                        <a:rPr lang="en-IN"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Assessment Order u/s 158BC</a:t>
                      </a: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00000"/>
                        </a:lnSpc>
                        <a:spcAft>
                          <a:spcPts val="0"/>
                        </a:spcAft>
                      </a:pPr>
                      <a:r>
                        <a:rPr lang="en-IN"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p>
                    <a:p>
                      <a:pPr marL="457200" algn="just">
                        <a:lnSpc>
                          <a:spcPct val="100000"/>
                        </a:lnSpc>
                        <a:spcAft>
                          <a:spcPts val="0"/>
                        </a:spcAft>
                      </a:pP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00000"/>
                        </a:lnSpc>
                        <a:spcAft>
                          <a:spcPts val="0"/>
                        </a:spcAft>
                      </a:pP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00000"/>
                        </a:lnSpc>
                        <a:spcAft>
                          <a:spcPts val="0"/>
                        </a:spcAft>
                      </a:pP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0000"/>
                        </a:lnSpc>
                        <a:spcAft>
                          <a:spcPts val="0"/>
                        </a:spcAft>
                        <a:tabLst>
                          <a:tab pos="269875" algn="l"/>
                        </a:tabLst>
                      </a:pPr>
                      <a:r>
                        <a:rPr lang="en-IN"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Reference made to TPO u/s </a:t>
                      </a:r>
                      <a:r>
                        <a:rPr lang="en-IN" sz="1800" u="none" strike="noStrike"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92CA</a:t>
                      </a: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IN" sz="1800" spc="45"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Within 12 months from the end of the quarter in which the last of the authorisations is executed </a:t>
                      </a:r>
                      <a:r>
                        <a:rPr lang="en-IN" sz="1800" b="1" i="1" u="sng" kern="1200" dirty="0">
                          <a:solidFill>
                            <a:schemeClr val="tx1"/>
                          </a:solidFill>
                          <a:effectLst/>
                          <a:latin typeface="Times New Roman" panose="02020603050405020304" pitchFamily="18" charset="0"/>
                          <a:ea typeface="+mn-ea"/>
                          <a:cs typeface="Times New Roman" panose="02020603050405020304" pitchFamily="18" charset="0"/>
                        </a:rPr>
                        <a:t>(Amendment by FA, 2025 – Earlier the time limit was 12 months from the end of the month</a:t>
                      </a:r>
                      <a:r>
                        <a:rPr lang="en-IN" sz="1800" kern="1200" dirty="0">
                          <a:solidFill>
                            <a:schemeClr val="tx1"/>
                          </a:solidFill>
                          <a:effectLst/>
                          <a:latin typeface="Times New Roman" panose="02020603050405020304" pitchFamily="18" charset="0"/>
                          <a:ea typeface="+mn-ea"/>
                          <a:cs typeface="Times New Roman" panose="02020603050405020304" pitchFamily="18" charset="0"/>
                        </a:rPr>
                        <a:t>)</a:t>
                      </a:r>
                    </a:p>
                    <a:p>
                      <a:pPr marL="0" indent="0" algn="just">
                        <a:lnSpc>
                          <a:spcPct val="100000"/>
                        </a:lnSpc>
                        <a:spcAft>
                          <a:spcPts val="0"/>
                        </a:spcAft>
                      </a:pP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0000"/>
                        </a:lnSpc>
                        <a:spcAft>
                          <a:spcPts val="0"/>
                        </a:spcAft>
                      </a:pPr>
                      <a:r>
                        <a:rPr lang="en-IN" sz="1800" spc="45"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Period shall be extended by 12 months</a:t>
                      </a:r>
                      <a:r>
                        <a:rPr lang="en-IN"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73341790"/>
                  </a:ext>
                </a:extLst>
              </a:tr>
              <a:tr h="1444890">
                <a:tc>
                  <a:txBody>
                    <a:bodyPr/>
                    <a:lstStyle/>
                    <a:p>
                      <a:pPr marL="0" indent="0" algn="just">
                        <a:lnSpc>
                          <a:spcPct val="100000"/>
                        </a:lnSpc>
                        <a:spcAft>
                          <a:spcPts val="0"/>
                        </a:spcAft>
                        <a:tabLst>
                          <a:tab pos="90488" algn="l"/>
                        </a:tabLst>
                      </a:pPr>
                      <a:r>
                        <a:rPr lang="en-IN" sz="1800" b="1" u="sng"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Exclusion</a:t>
                      </a: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0000"/>
                        </a:lnSpc>
                        <a:spcAft>
                          <a:spcPts val="0"/>
                        </a:spcAft>
                      </a:pPr>
                      <a:r>
                        <a:rPr lang="en-IN"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Period commencing from the date on which a search is initiated and ending on the date on which the books of account, or other documents or money etc. as the case may be, are handed over to the AO having jurisdiction</a:t>
                      </a: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algn="just">
                        <a:lnSpc>
                          <a:spcPct val="100000"/>
                        </a:lnSpc>
                        <a:spcAft>
                          <a:spcPts val="0"/>
                        </a:spcAft>
                      </a:pPr>
                      <a:r>
                        <a:rPr lang="en-IN" sz="18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0000"/>
                        </a:lnSpc>
                        <a:spcAft>
                          <a:spcPts val="0"/>
                        </a:spcAft>
                      </a:pPr>
                      <a:r>
                        <a:rPr lang="en-IN"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Not exceeding 180 days</a:t>
                      </a: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96422263"/>
                  </a:ext>
                </a:extLst>
              </a:tr>
              <a:tr h="1246469">
                <a:tc>
                  <a:txBody>
                    <a:bodyPr/>
                    <a:lstStyle/>
                    <a:p>
                      <a:pPr marL="0" indent="0" algn="just">
                        <a:lnSpc>
                          <a:spcPct val="100000"/>
                        </a:lnSpc>
                        <a:spcAft>
                          <a:spcPts val="0"/>
                        </a:spcAft>
                      </a:pPr>
                      <a:r>
                        <a:rPr lang="en-IN"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Assessment Order u/s 158BD – In case of person other than searched person</a:t>
                      </a: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00000"/>
                        </a:lnSpc>
                        <a:spcAft>
                          <a:spcPts val="0"/>
                        </a:spcAft>
                      </a:pPr>
                      <a:r>
                        <a:rPr lang="en-IN"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0000"/>
                        </a:lnSpc>
                        <a:spcAft>
                          <a:spcPts val="0"/>
                        </a:spcAft>
                      </a:pPr>
                      <a:r>
                        <a:rPr lang="en-IN"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0000"/>
                        </a:lnSpc>
                        <a:spcAft>
                          <a:spcPts val="0"/>
                        </a:spcAft>
                      </a:pPr>
                      <a:r>
                        <a:rPr lang="en-IN"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Reference made to TPO u/s </a:t>
                      </a:r>
                      <a:r>
                        <a:rPr lang="en-IN" sz="1800" u="none" strike="noStrike"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92CA</a:t>
                      </a:r>
                      <a:r>
                        <a:rPr lang="en-IN"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00000"/>
                        </a:lnSpc>
                        <a:spcAft>
                          <a:spcPts val="0"/>
                        </a:spcAft>
                      </a:pPr>
                      <a:r>
                        <a:rPr lang="en-IN"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Within 12 months from the end of the quarter in which notice u/s </a:t>
                      </a:r>
                      <a:r>
                        <a:rPr lang="en-IN" sz="1800" u="none" strike="noStrike"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158BC</a:t>
                      </a:r>
                      <a:r>
                        <a:rPr lang="en-IN"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in pursuance of </a:t>
                      </a:r>
                      <a:r>
                        <a:rPr lang="en-IN" sz="1800" u="none" strike="noStrike"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section 158BD</a:t>
                      </a:r>
                      <a:r>
                        <a:rPr lang="en-IN"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was issued to such other person.</a:t>
                      </a:r>
                    </a:p>
                    <a:p>
                      <a:pPr marL="0" indent="0" algn="just">
                        <a:lnSpc>
                          <a:spcPct val="100000"/>
                        </a:lnSpc>
                        <a:spcAft>
                          <a:spcPts val="0"/>
                        </a:spcAft>
                      </a:pP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0000"/>
                        </a:lnSpc>
                        <a:spcAft>
                          <a:spcPts val="0"/>
                        </a:spcAft>
                      </a:pPr>
                      <a:r>
                        <a:rPr lang="en-IN" sz="1800" spc="45"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Period shall be extended by 12 months</a:t>
                      </a: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55526613"/>
                  </a:ext>
                </a:extLst>
              </a:tr>
            </a:tbl>
          </a:graphicData>
        </a:graphic>
      </p:graphicFrame>
      <p:sp>
        <p:nvSpPr>
          <p:cNvPr id="6" name="Rectangle 5"/>
          <p:cNvSpPr/>
          <p:nvPr/>
        </p:nvSpPr>
        <p:spPr>
          <a:xfrm>
            <a:off x="376960" y="5752107"/>
            <a:ext cx="11449889" cy="923330"/>
          </a:xfrm>
          <a:prstGeom prst="rect">
            <a:avLst/>
          </a:prstGeom>
        </p:spPr>
        <p:txBody>
          <a:bodyPr wrap="square">
            <a:spAutoFit/>
          </a:bodyPr>
          <a:lstStyle/>
          <a:p>
            <a:pPr algn="just">
              <a:lnSpc>
                <a:spcPct val="150000"/>
              </a:lnSpc>
              <a:spcAft>
                <a:spcPts val="800"/>
              </a:spcAft>
            </a:pPr>
            <a:r>
              <a:rPr lang="en-IN" dirty="0">
                <a:latin typeface="Times New Roman" panose="02020603050405020304" pitchFamily="18" charset="0"/>
                <a:ea typeface="Calibri" panose="020F0502020204030204" pitchFamily="34" charset="0"/>
                <a:cs typeface="Times New Roman" panose="02020603050405020304" pitchFamily="18" charset="0"/>
              </a:rPr>
              <a:t>Where time allowed for filing return is extended by an additional 30 days, the time-limit for completion of the block assessment </a:t>
            </a:r>
            <a:r>
              <a:rPr lang="en-IN" b="1" dirty="0">
                <a:latin typeface="Times New Roman" panose="02020603050405020304" pitchFamily="18" charset="0"/>
                <a:ea typeface="Calibri" panose="020F0502020204030204" pitchFamily="34" charset="0"/>
                <a:cs typeface="Times New Roman" panose="02020603050405020304" pitchFamily="18" charset="0"/>
              </a:rPr>
              <a:t>shall be 13 months from the end of the quarter</a:t>
            </a:r>
            <a:r>
              <a:rPr lang="en-IN" dirty="0">
                <a:latin typeface="Times New Roman" panose="02020603050405020304" pitchFamily="18" charset="0"/>
                <a:ea typeface="Calibri" panose="020F0502020204030204" pitchFamily="34" charset="0"/>
                <a:cs typeface="Times New Roman" panose="02020603050405020304" pitchFamily="18" charset="0"/>
              </a:rPr>
              <a:t> in which the last of the authorizations was executed.</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8" name="Object 7">
            <a:hlinkClick r:id="" action="ppaction://ole?verb=0"/>
            <a:extLst>
              <a:ext uri="{FF2B5EF4-FFF2-40B4-BE49-F238E27FC236}">
                <a16:creationId xmlns:a16="http://schemas.microsoft.com/office/drawing/2014/main" id="{B27234E7-54AD-FF3A-8E74-5A27E6CFC66A}"/>
              </a:ext>
            </a:extLst>
          </p:cNvPr>
          <p:cNvGraphicFramePr>
            <a:graphicFrameLocks noChangeAspect="1"/>
          </p:cNvGraphicFramePr>
          <p:nvPr>
            <p:extLst>
              <p:ext uri="{D42A27DB-BD31-4B8C-83A1-F6EECF244321}">
                <p14:modId xmlns:p14="http://schemas.microsoft.com/office/powerpoint/2010/main" val="623108775"/>
              </p:ext>
            </p:extLst>
          </p:nvPr>
        </p:nvGraphicFramePr>
        <p:xfrm>
          <a:off x="5105549" y="289449"/>
          <a:ext cx="1255187" cy="923324"/>
        </p:xfrm>
        <a:graphic>
          <a:graphicData uri="http://schemas.openxmlformats.org/presentationml/2006/ole">
            <mc:AlternateContent xmlns:mc="http://schemas.openxmlformats.org/markup-compatibility/2006">
              <mc:Choice xmlns:v="urn:schemas-microsoft-com:vml" Requires="v">
                <p:oleObj name="Acrobat Document" showAsIcon="1" r:id="rId3" imgW="914570" imgH="771690" progId="Acrobat.Document.DC">
                  <p:embed/>
                </p:oleObj>
              </mc:Choice>
              <mc:Fallback>
                <p:oleObj name="Acrobat Document" showAsIcon="1" r:id="rId3" imgW="914570" imgH="771690" progId="Acrobat.Document.DC">
                  <p:embed/>
                  <p:pic>
                    <p:nvPicPr>
                      <p:cNvPr id="0" name=""/>
                      <p:cNvPicPr/>
                      <p:nvPr/>
                    </p:nvPicPr>
                    <p:blipFill>
                      <a:blip r:embed="rId4"/>
                      <a:stretch>
                        <a:fillRect/>
                      </a:stretch>
                    </p:blipFill>
                    <p:spPr>
                      <a:xfrm>
                        <a:off x="5105549" y="289449"/>
                        <a:ext cx="1255187" cy="923324"/>
                      </a:xfrm>
                      <a:prstGeom prst="rect">
                        <a:avLst/>
                      </a:prstGeom>
                    </p:spPr>
                  </p:pic>
                </p:oleObj>
              </mc:Fallback>
            </mc:AlternateContent>
          </a:graphicData>
        </a:graphic>
      </p:graphicFrame>
    </p:spTree>
    <p:extLst>
      <p:ext uri="{BB962C8B-B14F-4D97-AF65-F5344CB8AC3E}">
        <p14:creationId xmlns:p14="http://schemas.microsoft.com/office/powerpoint/2010/main" val="350276643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14338" y="662673"/>
            <a:ext cx="11320462" cy="5564008"/>
          </a:xfrm>
        </p:spPr>
        <p:txBody>
          <a:bodyPr>
            <a:noAutofit/>
          </a:bodyPr>
          <a:lstStyle/>
          <a:p>
            <a:pPr marL="0" indent="0" algn="just">
              <a:lnSpc>
                <a:spcPct val="100000"/>
              </a:lnSpc>
              <a:buNone/>
            </a:pPr>
            <a:r>
              <a:rPr lang="en-IN" sz="1800" b="1" dirty="0">
                <a:latin typeface="Times New Roman" panose="02020603050405020304" pitchFamily="18" charset="0"/>
                <a:cs typeface="Times New Roman" panose="02020603050405020304" pitchFamily="18" charset="0"/>
              </a:rPr>
              <a:t>Exclusions from time limit – The following period shall be excluded</a:t>
            </a:r>
            <a:endParaRPr lang="en-US" sz="1800" dirty="0">
              <a:latin typeface="Times New Roman" panose="02020603050405020304" pitchFamily="18" charset="0"/>
              <a:cs typeface="Times New Roman" panose="02020603050405020304" pitchFamily="18" charset="0"/>
            </a:endParaRPr>
          </a:p>
          <a:p>
            <a:pPr marL="712788" lvl="0" indent="-538163" algn="just">
              <a:lnSpc>
                <a:spcPct val="100000"/>
              </a:lnSpc>
              <a:buFont typeface="+mj-lt"/>
              <a:buAutoNum type="romanLcPeriod"/>
              <a:tabLst>
                <a:tab pos="1079500" algn="l"/>
              </a:tabLst>
            </a:pPr>
            <a:r>
              <a:rPr lang="en-US" sz="1800" dirty="0">
                <a:latin typeface="Times New Roman" panose="02020603050405020304" pitchFamily="18" charset="0"/>
                <a:cs typeface="Times New Roman" panose="02020603050405020304" pitchFamily="18" charset="0"/>
              </a:rPr>
              <a:t>The period commencing on the date on which stay on assessment proceedings was granted by an order or injunction of any court and ending on the date on which certified copy of the order vacating the stay was received by the jurisdictional Principal Commissioner or Commissioner. </a:t>
            </a:r>
            <a:r>
              <a:rPr lang="en-US" sz="1800" b="1" dirty="0">
                <a:latin typeface="Times New Roman" panose="02020603050405020304" pitchFamily="18" charset="0"/>
                <a:cs typeface="Times New Roman" panose="02020603050405020304" pitchFamily="18" charset="0"/>
              </a:rPr>
              <a:t>Amended by FA, 2025 </a:t>
            </a:r>
            <a:r>
              <a:rPr lang="en-US" sz="1800" i="1" dirty="0">
                <a:latin typeface="Times New Roman" panose="02020603050405020304" pitchFamily="18" charset="0"/>
                <a:cs typeface="Times New Roman" panose="02020603050405020304" pitchFamily="18" charset="0"/>
              </a:rPr>
              <a:t>[Earlier it was - Period during which the assessment proceeding is stayed by an order or injunction of any court]</a:t>
            </a:r>
          </a:p>
          <a:p>
            <a:pPr marL="712788" lvl="0" indent="-538163" algn="just">
              <a:lnSpc>
                <a:spcPct val="100000"/>
              </a:lnSpc>
              <a:buFont typeface="+mj-lt"/>
              <a:buAutoNum type="romanLcPeriod"/>
              <a:tabLst>
                <a:tab pos="1079500" algn="l"/>
              </a:tabLst>
            </a:pPr>
            <a:r>
              <a:rPr lang="en-IN" sz="1800" dirty="0">
                <a:latin typeface="Times New Roman" panose="02020603050405020304" pitchFamily="18" charset="0"/>
                <a:cs typeface="Times New Roman" panose="02020603050405020304" pitchFamily="18" charset="0"/>
              </a:rPr>
              <a:t>Reference or first of the references for exchange of information is made by an authority competent under an agreement referred to in section 90 or section 90A</a:t>
            </a:r>
            <a:endParaRPr lang="en-US" sz="1800" dirty="0">
              <a:latin typeface="Times New Roman" panose="02020603050405020304" pitchFamily="18" charset="0"/>
              <a:cs typeface="Times New Roman" panose="02020603050405020304" pitchFamily="18" charset="0"/>
            </a:endParaRPr>
          </a:p>
          <a:p>
            <a:pPr marL="712788" lvl="0" indent="-538163" algn="just">
              <a:lnSpc>
                <a:spcPct val="100000"/>
              </a:lnSpc>
              <a:buFont typeface="+mj-lt"/>
              <a:buAutoNum type="romanLcPeriod"/>
              <a:tabLst>
                <a:tab pos="1079500" algn="l"/>
              </a:tabLst>
            </a:pPr>
            <a:r>
              <a:rPr lang="en-IN" sz="1800" dirty="0">
                <a:latin typeface="Times New Roman" panose="02020603050405020304" pitchFamily="18" charset="0"/>
                <a:cs typeface="Times New Roman" panose="02020603050405020304" pitchFamily="18" charset="0"/>
              </a:rPr>
              <a:t>Time taken in reopening the whole or any part of the proceeding or giving an opportunity to the assessee to be re-heard under the proviso to section 129</a:t>
            </a:r>
            <a:endParaRPr lang="en-US" sz="1800" dirty="0">
              <a:latin typeface="Times New Roman" panose="02020603050405020304" pitchFamily="18" charset="0"/>
              <a:cs typeface="Times New Roman" panose="02020603050405020304" pitchFamily="18" charset="0"/>
            </a:endParaRPr>
          </a:p>
          <a:p>
            <a:pPr marL="712788" lvl="0" indent="-538163" algn="just">
              <a:lnSpc>
                <a:spcPct val="100000"/>
              </a:lnSpc>
              <a:buFont typeface="+mj-lt"/>
              <a:buAutoNum type="romanLcPeriod"/>
              <a:tabLst>
                <a:tab pos="1079500" algn="l"/>
              </a:tabLst>
            </a:pPr>
            <a:r>
              <a:rPr lang="en-IN" sz="1800" dirty="0">
                <a:latin typeface="Times New Roman" panose="02020603050405020304" pitchFamily="18" charset="0"/>
                <a:cs typeface="Times New Roman" panose="02020603050405020304" pitchFamily="18" charset="0"/>
              </a:rPr>
              <a:t>Application is made under Section 245Q</a:t>
            </a:r>
            <a:endParaRPr lang="en-US" sz="1800" dirty="0">
              <a:latin typeface="Times New Roman" panose="02020603050405020304" pitchFamily="18" charset="0"/>
              <a:cs typeface="Times New Roman" panose="02020603050405020304" pitchFamily="18" charset="0"/>
            </a:endParaRPr>
          </a:p>
          <a:p>
            <a:pPr marL="712788" lvl="0" indent="-538163" algn="just">
              <a:lnSpc>
                <a:spcPct val="100000"/>
              </a:lnSpc>
              <a:buFont typeface="+mj-lt"/>
              <a:buAutoNum type="romanLcPeriod"/>
              <a:tabLst>
                <a:tab pos="1079500" algn="l"/>
              </a:tabLst>
            </a:pPr>
            <a:r>
              <a:rPr lang="en-IN" sz="1800" dirty="0">
                <a:latin typeface="Times New Roman" panose="02020603050405020304" pitchFamily="18" charset="0"/>
                <a:cs typeface="Times New Roman" panose="02020603050405020304" pitchFamily="18" charset="0"/>
              </a:rPr>
              <a:t>A reference for declaration of an arrangement to be an impermissible avoidance arrangement is received by the Principal Commissioner or Commissioner under Section 144BA</a:t>
            </a:r>
            <a:endParaRPr lang="en-US" sz="1800" dirty="0">
              <a:latin typeface="Times New Roman" panose="02020603050405020304" pitchFamily="18" charset="0"/>
              <a:cs typeface="Times New Roman" panose="02020603050405020304" pitchFamily="18" charset="0"/>
            </a:endParaRPr>
          </a:p>
          <a:p>
            <a:pPr marL="712788" lvl="0" indent="-538163" algn="just">
              <a:lnSpc>
                <a:spcPct val="100000"/>
              </a:lnSpc>
              <a:buFont typeface="+mj-lt"/>
              <a:buAutoNum type="romanLcPeriod"/>
              <a:tabLst>
                <a:tab pos="1079500" algn="l"/>
              </a:tabLst>
            </a:pPr>
            <a:r>
              <a:rPr lang="en-IN" sz="1800" dirty="0">
                <a:latin typeface="Times New Roman" panose="02020603050405020304" pitchFamily="18" charset="0"/>
                <a:cs typeface="Times New Roman" panose="02020603050405020304" pitchFamily="18" charset="0"/>
              </a:rPr>
              <a:t>AO makes a reference to the valuation officer under section 142A</a:t>
            </a:r>
          </a:p>
          <a:p>
            <a:pPr marL="719138" lvl="0" indent="-539750" algn="just">
              <a:lnSpc>
                <a:spcPct val="100000"/>
              </a:lnSpc>
              <a:buNone/>
            </a:pPr>
            <a:r>
              <a:rPr lang="en-IN" sz="1800" dirty="0">
                <a:latin typeface="Times New Roman" panose="02020603050405020304" pitchFamily="18" charset="0"/>
                <a:cs typeface="Times New Roman" panose="02020603050405020304" pitchFamily="18" charset="0"/>
              </a:rPr>
              <a:t>vii.   AO directs the assessee to get his accounts audited or inventory valued u/s 142(2A)</a:t>
            </a:r>
            <a:endParaRPr lang="en-US" sz="1800" dirty="0">
              <a:latin typeface="Times New Roman" panose="02020603050405020304" pitchFamily="18" charset="0"/>
              <a:cs typeface="Times New Roman" panose="02020603050405020304" pitchFamily="18" charset="0"/>
            </a:endParaRPr>
          </a:p>
          <a:p>
            <a:pPr marL="719138" lvl="0" indent="-539750" algn="just">
              <a:lnSpc>
                <a:spcPct val="100000"/>
              </a:lnSpc>
              <a:buNone/>
            </a:pPr>
            <a:r>
              <a:rPr lang="en-IN" sz="1800" dirty="0">
                <a:latin typeface="Times New Roman" panose="02020603050405020304" pitchFamily="18" charset="0"/>
                <a:cs typeface="Times New Roman" panose="02020603050405020304" pitchFamily="18" charset="0"/>
              </a:rPr>
              <a:t>viii. A reference or first of the references for exchange of information is made by an authority competent under an agreement referred to in section 90 or section 90A</a:t>
            </a:r>
            <a:endParaRPr lang="en-US" sz="1800" dirty="0">
              <a:latin typeface="Times New Roman" panose="02020603050405020304" pitchFamily="18" charset="0"/>
              <a:cs typeface="Times New Roman" panose="02020603050405020304" pitchFamily="18" charset="0"/>
            </a:endParaRPr>
          </a:p>
          <a:p>
            <a:pPr marL="1079500" lvl="0" indent="-539750" algn="just">
              <a:lnSpc>
                <a:spcPct val="100000"/>
              </a:lnSpc>
              <a:buFont typeface="+mj-lt"/>
              <a:buAutoNum type="romanLcPeriod"/>
              <a:tabLst>
                <a:tab pos="1079500" algn="l"/>
              </a:tabLst>
            </a:pPr>
            <a:endParaRPr lang="en-US" sz="1800" dirty="0">
              <a:latin typeface="Times New Roman" panose="02020603050405020304" pitchFamily="18" charset="0"/>
              <a:cs typeface="Times New Roman" panose="02020603050405020304" pitchFamily="18" charset="0"/>
            </a:endParaRPr>
          </a:p>
          <a:p>
            <a:pPr marL="357188" lvl="0" indent="-271463" algn="just">
              <a:lnSpc>
                <a:spcPct val="100000"/>
              </a:lnSpc>
              <a:buNone/>
            </a:pPr>
            <a:endParaRPr lang="en-IN" sz="18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511969" y="108603"/>
            <a:ext cx="9848850" cy="342897"/>
          </a:xfrm>
        </p:spPr>
        <p:txBody>
          <a:bodyPr>
            <a:noAutofit/>
          </a:bodyPr>
          <a:lstStyle/>
          <a:p>
            <a:r>
              <a:rPr lang="en-IN" sz="2800" b="1" dirty="0">
                <a:solidFill>
                  <a:schemeClr val="accent2">
                    <a:lumMod val="75000"/>
                  </a:schemeClr>
                </a:solidFill>
                <a:latin typeface="Cambria" panose="02040503050406030204" pitchFamily="18" charset="0"/>
              </a:rPr>
              <a:t>Time Limits</a:t>
            </a: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57</a:t>
            </a:fld>
            <a:endParaRPr lang="en-IN" dirty="0"/>
          </a:p>
        </p:txBody>
      </p:sp>
    </p:spTree>
    <p:extLst>
      <p:ext uri="{BB962C8B-B14F-4D97-AF65-F5344CB8AC3E}">
        <p14:creationId xmlns:p14="http://schemas.microsoft.com/office/powerpoint/2010/main" val="252940223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14338" y="662673"/>
            <a:ext cx="11320462" cy="5564008"/>
          </a:xfrm>
        </p:spPr>
        <p:txBody>
          <a:bodyPr>
            <a:noAutofit/>
          </a:bodyPr>
          <a:lstStyle/>
          <a:p>
            <a:pPr marL="0" indent="0" algn="just">
              <a:lnSpc>
                <a:spcPct val="150000"/>
              </a:lnSpc>
              <a:buNone/>
            </a:pPr>
            <a:r>
              <a:rPr lang="en-IN" sz="2100" b="1" dirty="0">
                <a:latin typeface="Times New Roman" panose="02020603050405020304" pitchFamily="18" charset="0"/>
                <a:cs typeface="Times New Roman" panose="02020603050405020304" pitchFamily="18" charset="0"/>
              </a:rPr>
              <a:t>158BG. </a:t>
            </a:r>
            <a:r>
              <a:rPr lang="en-IN" sz="2100" i="1" dirty="0">
                <a:latin typeface="Times New Roman" panose="02020603050405020304" pitchFamily="18" charset="0"/>
                <a:cs typeface="Times New Roman" panose="02020603050405020304" pitchFamily="18" charset="0"/>
              </a:rPr>
              <a:t>The order of assessment for the block period shall be passed by an Assessing Officer </a:t>
            </a:r>
            <a:r>
              <a:rPr lang="en-IN" sz="2100" i="1" u="sng" dirty="0">
                <a:latin typeface="Times New Roman" panose="02020603050405020304" pitchFamily="18" charset="0"/>
                <a:cs typeface="Times New Roman" panose="02020603050405020304" pitchFamily="18" charset="0"/>
              </a:rPr>
              <a:t>not below the rank of a Deputy Commissioner or an Assistant Commissioner or a Deputy Director or an Assistant Director</a:t>
            </a:r>
            <a:r>
              <a:rPr lang="en-IN" sz="2100" i="1" dirty="0">
                <a:latin typeface="Times New Roman" panose="02020603050405020304" pitchFamily="18" charset="0"/>
                <a:cs typeface="Times New Roman" panose="02020603050405020304" pitchFamily="18" charset="0"/>
              </a:rPr>
              <a:t>, as the case may be:</a:t>
            </a:r>
            <a:endParaRPr lang="en-US" sz="2100" dirty="0">
              <a:latin typeface="Times New Roman" panose="02020603050405020304" pitchFamily="18" charset="0"/>
              <a:cs typeface="Times New Roman" panose="02020603050405020304" pitchFamily="18" charset="0"/>
            </a:endParaRPr>
          </a:p>
          <a:p>
            <a:pPr marL="0" indent="0" algn="just">
              <a:lnSpc>
                <a:spcPct val="150000"/>
              </a:lnSpc>
              <a:buNone/>
            </a:pPr>
            <a:r>
              <a:rPr lang="en-IN" sz="2100" i="1" dirty="0">
                <a:latin typeface="Times New Roman" panose="02020603050405020304" pitchFamily="18" charset="0"/>
                <a:cs typeface="Times New Roman" panose="02020603050405020304" pitchFamily="18" charset="0"/>
              </a:rPr>
              <a:t>Provided</a:t>
            </a:r>
            <a:r>
              <a:rPr lang="en-IN" sz="2100" dirty="0">
                <a:latin typeface="Times New Roman" panose="02020603050405020304" pitchFamily="18" charset="0"/>
                <a:cs typeface="Times New Roman" panose="02020603050405020304" pitchFamily="18" charset="0"/>
              </a:rPr>
              <a:t> </a:t>
            </a:r>
            <a:r>
              <a:rPr lang="en-IN" sz="2100" i="1" dirty="0">
                <a:latin typeface="Times New Roman" panose="02020603050405020304" pitchFamily="18" charset="0"/>
                <a:cs typeface="Times New Roman" panose="02020603050405020304" pitchFamily="18" charset="0"/>
              </a:rPr>
              <a:t>that no such order shall be passed without the </a:t>
            </a:r>
            <a:r>
              <a:rPr lang="en-IN" sz="2100" i="1" u="sng" dirty="0">
                <a:latin typeface="Times New Roman" panose="02020603050405020304" pitchFamily="18" charset="0"/>
                <a:cs typeface="Times New Roman" panose="02020603050405020304" pitchFamily="18" charset="0"/>
              </a:rPr>
              <a:t>previous approval</a:t>
            </a:r>
            <a:r>
              <a:rPr lang="en-IN" sz="2100" i="1" dirty="0">
                <a:latin typeface="Times New Roman" panose="02020603050405020304" pitchFamily="18" charset="0"/>
                <a:cs typeface="Times New Roman" panose="02020603050405020304" pitchFamily="18" charset="0"/>
              </a:rPr>
              <a:t> of the Additional Commissioner or the Additional Director or the Joint Commissioner or the Joint Director, as the case may be, in respect of search initiated under section 132, or books of account, other documents or any assets requisitioned under section 132A, on or after the 1st day of September, 2024.</a:t>
            </a:r>
          </a:p>
          <a:p>
            <a:pPr marL="0" indent="0" algn="just">
              <a:lnSpc>
                <a:spcPct val="150000"/>
              </a:lnSpc>
              <a:buNone/>
            </a:pPr>
            <a:r>
              <a:rPr lang="en-IN" sz="2000" b="1" dirty="0">
                <a:latin typeface="Times New Roman" panose="02020603050405020304" pitchFamily="18" charset="0"/>
                <a:cs typeface="Times New Roman" panose="02020603050405020304" pitchFamily="18" charset="0"/>
              </a:rPr>
              <a:t>Approving authority is not bound to hear the assessee - </a:t>
            </a:r>
            <a:r>
              <a:rPr lang="en-IN" sz="2000" dirty="0">
                <a:latin typeface="Times New Roman" panose="02020603050405020304" pitchFamily="18" charset="0"/>
                <a:cs typeface="Times New Roman" panose="02020603050405020304" pitchFamily="18" charset="0"/>
              </a:rPr>
              <a:t>It would be wholly inappropriate to insist on the observance of the principles of natural justice while according approval under section 158BG, which is essentially in the nature of administrative function of the Commissioner - </a:t>
            </a:r>
            <a:r>
              <a:rPr lang="en-IN" sz="2000" b="1" i="1" dirty="0">
                <a:latin typeface="Times New Roman" panose="02020603050405020304" pitchFamily="18" charset="0"/>
                <a:cs typeface="Times New Roman" panose="02020603050405020304" pitchFamily="18" charset="0"/>
              </a:rPr>
              <a:t>Sree Rama Medical &amp; Surgical Agencies, 243 ITR 425 (AP);  </a:t>
            </a:r>
            <a:r>
              <a:rPr lang="en-IN" sz="2000" b="1" i="1" dirty="0" err="1">
                <a:latin typeface="Times New Roman" panose="02020603050405020304" pitchFamily="18" charset="0"/>
                <a:cs typeface="Times New Roman" panose="02020603050405020304" pitchFamily="18" charset="0"/>
              </a:rPr>
              <a:t>Rishabchand</a:t>
            </a:r>
            <a:r>
              <a:rPr lang="en-IN" sz="2000" b="1" i="1" dirty="0">
                <a:latin typeface="Times New Roman" panose="02020603050405020304" pitchFamily="18" charset="0"/>
                <a:cs typeface="Times New Roman" panose="02020603050405020304" pitchFamily="18" charset="0"/>
              </a:rPr>
              <a:t> Bhansali, 267 ITR 577 (Karnataka)</a:t>
            </a:r>
            <a:endParaRPr lang="en-US" sz="2000" dirty="0">
              <a:latin typeface="Times New Roman" panose="02020603050405020304" pitchFamily="18" charset="0"/>
              <a:cs typeface="Times New Roman" panose="02020603050405020304" pitchFamily="18" charset="0"/>
            </a:endParaRPr>
          </a:p>
          <a:p>
            <a:pPr marL="0" indent="0" algn="just">
              <a:lnSpc>
                <a:spcPct val="150000"/>
              </a:lnSpc>
              <a:buNone/>
            </a:pPr>
            <a:endParaRPr lang="en-US" sz="2000" dirty="0">
              <a:latin typeface="Times New Roman" panose="02020603050405020304" pitchFamily="18" charset="0"/>
              <a:cs typeface="Times New Roman" panose="02020603050405020304" pitchFamily="18" charset="0"/>
            </a:endParaRPr>
          </a:p>
          <a:p>
            <a:pPr marL="0" indent="0" algn="just">
              <a:lnSpc>
                <a:spcPct val="150000"/>
              </a:lnSpc>
              <a:buNone/>
            </a:pPr>
            <a:endParaRPr lang="en-US" sz="2100" dirty="0">
              <a:latin typeface="Times New Roman" panose="02020603050405020304" pitchFamily="18" charset="0"/>
              <a:cs typeface="Times New Roman" panose="02020603050405020304" pitchFamily="18" charset="0"/>
            </a:endParaRPr>
          </a:p>
          <a:p>
            <a:pPr marL="900113" lvl="0" indent="-409575" algn="just">
              <a:lnSpc>
                <a:spcPct val="150000"/>
              </a:lnSpc>
              <a:buNone/>
            </a:pPr>
            <a:endParaRPr lang="en-IN" sz="21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414338" y="108603"/>
            <a:ext cx="10939461" cy="895735"/>
          </a:xfrm>
        </p:spPr>
        <p:txBody>
          <a:bodyPr>
            <a:noAutofit/>
          </a:bodyPr>
          <a:lstStyle/>
          <a:p>
            <a:r>
              <a:rPr lang="en-IN" sz="2800" b="1" dirty="0">
                <a:solidFill>
                  <a:schemeClr val="accent2">
                    <a:lumMod val="75000"/>
                  </a:schemeClr>
                </a:solidFill>
                <a:latin typeface="Cambria" panose="02040503050406030204" pitchFamily="18" charset="0"/>
              </a:rPr>
              <a:t>Authority competent to make assessment of block period.</a:t>
            </a:r>
            <a:br>
              <a:rPr lang="en-US" sz="2800" dirty="0">
                <a:latin typeface="Cambria" panose="02040503050406030204" pitchFamily="18" charset="0"/>
              </a:rPr>
            </a:br>
            <a:endParaRPr lang="en-US" sz="2800" b="1" dirty="0">
              <a:solidFill>
                <a:srgbClr val="C00000"/>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58</a:t>
            </a:fld>
            <a:endParaRPr lang="en-IN" dirty="0"/>
          </a:p>
        </p:txBody>
      </p:sp>
    </p:spTree>
    <p:extLst>
      <p:ext uri="{BB962C8B-B14F-4D97-AF65-F5344CB8AC3E}">
        <p14:creationId xmlns:p14="http://schemas.microsoft.com/office/powerpoint/2010/main" val="17710893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14338" y="662673"/>
            <a:ext cx="11320462" cy="5564008"/>
          </a:xfrm>
        </p:spPr>
        <p:txBody>
          <a:bodyPr>
            <a:noAutofit/>
          </a:bodyPr>
          <a:lstStyle/>
          <a:p>
            <a:pPr marL="0" indent="0" algn="just">
              <a:lnSpc>
                <a:spcPct val="114000"/>
              </a:lnSpc>
              <a:buNone/>
            </a:pPr>
            <a:r>
              <a:rPr lang="en-IN" sz="1800" b="1" dirty="0">
                <a:latin typeface="Times New Roman" panose="02020603050405020304" pitchFamily="18" charset="0"/>
                <a:cs typeface="Times New Roman" panose="02020603050405020304" pitchFamily="18" charset="0"/>
              </a:rPr>
              <a:t>158BH.</a:t>
            </a:r>
            <a:r>
              <a:rPr lang="en-IN" sz="1800" i="1" dirty="0">
                <a:latin typeface="Times New Roman" panose="02020603050405020304" pitchFamily="18" charset="0"/>
                <a:cs typeface="Times New Roman" panose="02020603050405020304" pitchFamily="18" charset="0"/>
              </a:rPr>
              <a:t> Save as otherwise provided in this Chapter, all other provisions of this Act shall apply to assessment made under this Chapter.</a:t>
            </a:r>
            <a:endParaRPr lang="en-US" sz="1800" dirty="0">
              <a:latin typeface="Times New Roman" panose="02020603050405020304" pitchFamily="18" charset="0"/>
              <a:cs typeface="Times New Roman" panose="02020603050405020304" pitchFamily="18" charset="0"/>
            </a:endParaRPr>
          </a:p>
          <a:p>
            <a:pPr marL="0" indent="0" algn="just">
              <a:lnSpc>
                <a:spcPct val="114000"/>
              </a:lnSpc>
              <a:buNone/>
            </a:pPr>
            <a:r>
              <a:rPr lang="en-IN" sz="1800" dirty="0">
                <a:latin typeface="Times New Roman" panose="02020603050405020304" pitchFamily="18" charset="0"/>
                <a:cs typeface="Times New Roman" panose="02020603050405020304" pitchFamily="18" charset="0"/>
              </a:rPr>
              <a:t>Section 158BH is an enabling provision which makes all the provisions of the Act save as otherwise provided applicable for proceedings for block assessment. </a:t>
            </a:r>
            <a:endParaRPr lang="en-US" sz="1800" dirty="0">
              <a:latin typeface="Times New Roman" panose="02020603050405020304" pitchFamily="18" charset="0"/>
              <a:cs typeface="Times New Roman" panose="02020603050405020304" pitchFamily="18" charset="0"/>
            </a:endParaRPr>
          </a:p>
          <a:p>
            <a:pPr marL="0" lvl="0" indent="0" algn="just">
              <a:lnSpc>
                <a:spcPct val="114000"/>
              </a:lnSpc>
              <a:buNone/>
            </a:pPr>
            <a:r>
              <a:rPr lang="en-IN" sz="1800" b="1" dirty="0">
                <a:latin typeface="Times New Roman" panose="02020603050405020304" pitchFamily="18" charset="0"/>
                <a:cs typeface="Times New Roman" panose="02020603050405020304" pitchFamily="18" charset="0"/>
              </a:rPr>
              <a:t>Few Circumstances under which Section 158BH was applied – Same provision in old 1995 block scheme</a:t>
            </a:r>
            <a:endParaRPr lang="en-US" sz="1800" dirty="0">
              <a:latin typeface="Times New Roman" panose="02020603050405020304" pitchFamily="18" charset="0"/>
              <a:cs typeface="Times New Roman" panose="02020603050405020304" pitchFamily="18" charset="0"/>
            </a:endParaRPr>
          </a:p>
          <a:p>
            <a:pPr marL="363538" lvl="0" indent="-363538" algn="just">
              <a:lnSpc>
                <a:spcPct val="114000"/>
              </a:lnSpc>
              <a:tabLst>
                <a:tab pos="719138" algn="l"/>
              </a:tabLst>
            </a:pPr>
            <a:r>
              <a:rPr lang="en-IN" sz="1800" dirty="0">
                <a:latin typeface="Times New Roman" panose="02020603050405020304" pitchFamily="18" charset="0"/>
                <a:cs typeface="Times New Roman" panose="02020603050405020304" pitchFamily="18" charset="0"/>
              </a:rPr>
              <a:t>Since section 158BE does not prescribe any limit for completing assessment after it is set aside by CIT, then by virtue of section 158BH, limitation as laid down in section 153(2A) would be applicable - </a:t>
            </a:r>
            <a:r>
              <a:rPr lang="en-IN" sz="1800" b="1" i="1" dirty="0">
                <a:latin typeface="Times New Roman" panose="02020603050405020304" pitchFamily="18" charset="0"/>
                <a:cs typeface="Times New Roman" panose="02020603050405020304" pitchFamily="18" charset="0"/>
              </a:rPr>
              <a:t>Smt. </a:t>
            </a:r>
            <a:r>
              <a:rPr lang="en-IN" sz="1800" b="1" i="1" dirty="0" err="1">
                <a:latin typeface="Times New Roman" panose="02020603050405020304" pitchFamily="18" charset="0"/>
                <a:cs typeface="Times New Roman" panose="02020603050405020304" pitchFamily="18" charset="0"/>
              </a:rPr>
              <a:t>Bhartiben</a:t>
            </a:r>
            <a:r>
              <a:rPr lang="en-IN" sz="1800" b="1" i="1" dirty="0">
                <a:latin typeface="Times New Roman" panose="02020603050405020304" pitchFamily="18" charset="0"/>
                <a:cs typeface="Times New Roman" panose="02020603050405020304" pitchFamily="18" charset="0"/>
              </a:rPr>
              <a:t> M. </a:t>
            </a:r>
            <a:r>
              <a:rPr lang="en-IN" sz="1800" b="1" i="1" dirty="0" err="1">
                <a:latin typeface="Times New Roman" panose="02020603050405020304" pitchFamily="18" charset="0"/>
                <a:cs typeface="Times New Roman" panose="02020603050405020304" pitchFamily="18" charset="0"/>
              </a:rPr>
              <a:t>Kelawala</a:t>
            </a:r>
            <a:r>
              <a:rPr lang="en-IN" sz="1800" b="1" i="1" dirty="0">
                <a:latin typeface="Times New Roman" panose="02020603050405020304" pitchFamily="18" charset="0"/>
                <a:cs typeface="Times New Roman" panose="02020603050405020304" pitchFamily="18" charset="0"/>
              </a:rPr>
              <a:t> vs. CIT, 128 ITD 468 (Ahmedabad)</a:t>
            </a:r>
            <a:endParaRPr lang="en-US" sz="1800" dirty="0">
              <a:latin typeface="Times New Roman" panose="02020603050405020304" pitchFamily="18" charset="0"/>
              <a:cs typeface="Times New Roman" panose="02020603050405020304" pitchFamily="18" charset="0"/>
            </a:endParaRPr>
          </a:p>
          <a:p>
            <a:pPr marL="363538" lvl="0" indent="-363538" algn="just">
              <a:lnSpc>
                <a:spcPct val="114000"/>
              </a:lnSpc>
              <a:tabLst>
                <a:tab pos="719138" algn="l"/>
              </a:tabLst>
            </a:pPr>
            <a:r>
              <a:rPr lang="en-IN" sz="1800" dirty="0">
                <a:latin typeface="Times New Roman" panose="02020603050405020304" pitchFamily="18" charset="0"/>
                <a:cs typeface="Times New Roman" panose="02020603050405020304" pitchFamily="18" charset="0"/>
              </a:rPr>
              <a:t>Provisions of section 158BH, are meant to give the Assessing Officer sufficient powers to recover the tax levied under this special procedure after the assessment is made under this Chapter. – </a:t>
            </a:r>
            <a:r>
              <a:rPr lang="en-IN" sz="1800" b="1" i="1" dirty="0" err="1">
                <a:latin typeface="Times New Roman" panose="02020603050405020304" pitchFamily="18" charset="0"/>
                <a:cs typeface="Times New Roman" panose="02020603050405020304" pitchFamily="18" charset="0"/>
              </a:rPr>
              <a:t>Bhag</a:t>
            </a:r>
            <a:r>
              <a:rPr lang="en-IN" sz="1800" b="1" i="1" dirty="0">
                <a:latin typeface="Times New Roman" panose="02020603050405020304" pitchFamily="18" charset="0"/>
                <a:cs typeface="Times New Roman" panose="02020603050405020304" pitchFamily="18" charset="0"/>
              </a:rPr>
              <a:t> Chand Jain vs. ACIT, 65 ITD 11 (Calcutta)</a:t>
            </a:r>
          </a:p>
          <a:p>
            <a:pPr marL="363538" lvl="0" indent="-363538" algn="just">
              <a:lnSpc>
                <a:spcPct val="114000"/>
              </a:lnSpc>
              <a:tabLst>
                <a:tab pos="719138" algn="l"/>
              </a:tabLst>
            </a:pPr>
            <a:r>
              <a:rPr lang="en-IN" sz="1800" dirty="0">
                <a:latin typeface="Times New Roman" panose="02020603050405020304" pitchFamily="18" charset="0"/>
                <a:cs typeface="Times New Roman" panose="02020603050405020304" pitchFamily="18" charset="0"/>
              </a:rPr>
              <a:t>Once the undisclosed income is determined in accordance with the prescribed procedure, the tax has to be levied upon it. However, even in respect of block assessments, the regular procedure that is followed in respect of ordinary assessments is required to be applied. This is evident from Section 158BH.  The losses or depreciations which are referable to the block period, are liable to be worked out, as though it is a regular assessment which, in fact, is a mandate under Section 158BH of the Act. - </a:t>
            </a:r>
            <a:r>
              <a:rPr lang="en-IN" sz="1800" b="1" i="1" dirty="0" err="1">
                <a:latin typeface="Times New Roman" panose="02020603050405020304" pitchFamily="18" charset="0"/>
                <a:cs typeface="Times New Roman" panose="02020603050405020304" pitchFamily="18" charset="0"/>
              </a:rPr>
              <a:t>Mahalaxmi</a:t>
            </a:r>
            <a:r>
              <a:rPr lang="en-IN" sz="1800" b="1" i="1" dirty="0">
                <a:latin typeface="Times New Roman" panose="02020603050405020304" pitchFamily="18" charset="0"/>
                <a:cs typeface="Times New Roman" panose="02020603050405020304" pitchFamily="18" charset="0"/>
              </a:rPr>
              <a:t> Motors Ltd., 368 ITR 724 (AP)</a:t>
            </a:r>
            <a:endParaRPr lang="en-US" sz="1800" dirty="0">
              <a:latin typeface="Times New Roman" panose="02020603050405020304" pitchFamily="18" charset="0"/>
              <a:cs typeface="Times New Roman" panose="02020603050405020304" pitchFamily="18" charset="0"/>
            </a:endParaRPr>
          </a:p>
          <a:p>
            <a:pPr marL="90488" lvl="0" indent="-90488" algn="just">
              <a:lnSpc>
                <a:spcPct val="114000"/>
              </a:lnSpc>
              <a:buNone/>
            </a:pPr>
            <a:endParaRPr lang="en-IN" sz="1800" dirty="0">
              <a:latin typeface="Times New Roman" panose="02020603050405020304" pitchFamily="18" charset="0"/>
              <a:cs typeface="Times New Roman" panose="02020603050405020304" pitchFamily="18" charset="0"/>
            </a:endParaRPr>
          </a:p>
          <a:p>
            <a:pPr marL="719138" lvl="0" indent="-358775" algn="just">
              <a:lnSpc>
                <a:spcPct val="114000"/>
              </a:lnSpc>
              <a:tabLst>
                <a:tab pos="719138" algn="l"/>
              </a:tabLst>
            </a:pPr>
            <a:endParaRPr lang="en-US" sz="1800" dirty="0">
              <a:latin typeface="Times New Roman" panose="02020603050405020304" pitchFamily="18" charset="0"/>
              <a:cs typeface="Times New Roman" panose="02020603050405020304" pitchFamily="18" charset="0"/>
            </a:endParaRPr>
          </a:p>
          <a:p>
            <a:pPr marL="900113" lvl="0" indent="-409575" algn="just">
              <a:lnSpc>
                <a:spcPct val="114000"/>
              </a:lnSpc>
              <a:buNone/>
            </a:pPr>
            <a:endParaRPr lang="en-IN" sz="18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511968" y="108602"/>
            <a:ext cx="10841831" cy="775816"/>
          </a:xfrm>
        </p:spPr>
        <p:txBody>
          <a:bodyPr>
            <a:noAutofit/>
          </a:bodyPr>
          <a:lstStyle/>
          <a:p>
            <a:r>
              <a:rPr lang="en-IN" sz="2800" b="1" dirty="0">
                <a:solidFill>
                  <a:schemeClr val="accent2">
                    <a:lumMod val="75000"/>
                  </a:schemeClr>
                </a:solidFill>
                <a:latin typeface="Cambria" panose="02040503050406030204" pitchFamily="18" charset="0"/>
              </a:rPr>
              <a:t>Applicability of other provisions of the Act – Section 158BH</a:t>
            </a:r>
            <a:br>
              <a:rPr lang="en-US" sz="2800" dirty="0">
                <a:solidFill>
                  <a:schemeClr val="accent2">
                    <a:lumMod val="75000"/>
                  </a:schemeClr>
                </a:solidFill>
                <a:latin typeface="Cambria" panose="02040503050406030204" pitchFamily="18" charset="0"/>
              </a:rPr>
            </a:br>
            <a:endParaRPr lang="en-US" sz="2800" b="1" dirty="0">
              <a:solidFill>
                <a:schemeClr val="accent2">
                  <a:lumMod val="75000"/>
                </a:schemeClr>
              </a:solidFill>
              <a:latin typeface="Cambria" panose="02040503050406030204" pitchFamily="18" charset="0"/>
            </a:endParaRPr>
          </a:p>
        </p:txBody>
      </p:sp>
      <p:cxnSp>
        <p:nvCxnSpPr>
          <p:cNvPr id="7" name="Straight Connector 6"/>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p:cNvSpPr>
            <a:spLocks noGrp="1"/>
          </p:cNvSpPr>
          <p:nvPr>
            <p:ph type="sldNum" sz="quarter" idx="12"/>
          </p:nvPr>
        </p:nvSpPr>
        <p:spPr/>
        <p:txBody>
          <a:bodyPr/>
          <a:lstStyle/>
          <a:p>
            <a:fld id="{A9785A1B-5FCF-40BD-AE5D-3629E90849BE}" type="slidenum">
              <a:rPr lang="en-IN" smtClean="0"/>
              <a:pPr/>
              <a:t>59</a:t>
            </a:fld>
            <a:endParaRPr lang="en-IN" dirty="0"/>
          </a:p>
        </p:txBody>
      </p:sp>
    </p:spTree>
    <p:extLst>
      <p:ext uri="{BB962C8B-B14F-4D97-AF65-F5344CB8AC3E}">
        <p14:creationId xmlns:p14="http://schemas.microsoft.com/office/powerpoint/2010/main" val="1307910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3BF500-7C72-DF39-33F1-1D4F3845E5E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A34AF937-635E-76F0-DEAE-DCBC0A947CC8}"/>
              </a:ext>
            </a:extLst>
          </p:cNvPr>
          <p:cNvSpPr>
            <a:spLocks noGrp="1"/>
          </p:cNvSpPr>
          <p:nvPr>
            <p:ph type="subTitle" idx="4294967295"/>
          </p:nvPr>
        </p:nvSpPr>
        <p:spPr>
          <a:xfrm>
            <a:off x="414338" y="598342"/>
            <a:ext cx="11320462" cy="5602903"/>
          </a:xfrm>
        </p:spPr>
        <p:txBody>
          <a:bodyPr>
            <a:noAutofit/>
          </a:bodyPr>
          <a:lstStyle/>
          <a:p>
            <a:pPr algn="just">
              <a:lnSpc>
                <a:spcPct val="100000"/>
              </a:lnSpc>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Removal is prohibited u/s 133A(4) - Cash, stock or other valuable article or thing shall not be removed from the place of survey</a:t>
            </a:r>
          </a:p>
          <a:p>
            <a:pPr algn="just">
              <a:lnSpc>
                <a:spcPct val="100000"/>
              </a:lnSpc>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Statements cannot be recorded on oath as per Income Tax Act, 1961 </a:t>
            </a:r>
          </a:p>
          <a:p>
            <a:pPr marL="0" indent="0" algn="just">
              <a:lnSpc>
                <a:spcPct val="100000"/>
              </a:lnSpc>
              <a:buNone/>
            </a:pPr>
            <a:r>
              <a:rPr lang="en-US" sz="2000" b="1" dirty="0">
                <a:latin typeface="Times New Roman" panose="02020603050405020304" pitchFamily="18" charset="0"/>
                <a:cs typeface="Times New Roman" panose="02020603050405020304" pitchFamily="18" charset="0"/>
              </a:rPr>
              <a:t>   </a:t>
            </a:r>
            <a:r>
              <a:rPr lang="en-IN" sz="2000" b="1" dirty="0">
                <a:latin typeface="Times New Roman" panose="02020603050405020304" pitchFamily="18" charset="0"/>
                <a:cs typeface="Times New Roman" panose="02020603050405020304" pitchFamily="18" charset="0"/>
              </a:rPr>
              <a:t>However, under the new Income Tax Act, 2025, powers have been granted to record statement  </a:t>
            </a:r>
            <a:br>
              <a:rPr lang="en-IN" sz="2000" b="1" dirty="0">
                <a:latin typeface="Times New Roman" panose="02020603050405020304" pitchFamily="18" charset="0"/>
                <a:cs typeface="Times New Roman" panose="02020603050405020304" pitchFamily="18" charset="0"/>
              </a:rPr>
            </a:br>
            <a:r>
              <a:rPr lang="en-IN" sz="2000" b="1" dirty="0">
                <a:latin typeface="Times New Roman" panose="02020603050405020304" pitchFamily="18" charset="0"/>
                <a:cs typeface="Times New Roman" panose="02020603050405020304" pitchFamily="18" charset="0"/>
              </a:rPr>
              <a:t>   during survey on oath under Section  253(5)</a:t>
            </a:r>
          </a:p>
          <a:p>
            <a:pPr algn="just">
              <a:lnSpc>
                <a:spcPct val="100000"/>
              </a:lnSpc>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Retention exceeding 15 days (excluding holidays) - Approval is required </a:t>
            </a:r>
            <a:r>
              <a:rPr lang="en-US" sz="2000" dirty="0">
                <a:latin typeface="Times New Roman" panose="02020603050405020304" pitchFamily="18" charset="0"/>
                <a:cs typeface="Times New Roman" panose="02020603050405020304" pitchFamily="18" charset="0"/>
              </a:rPr>
              <a:t>if books of account or other documents are to be retained for a period exceeding 15 days</a:t>
            </a:r>
          </a:p>
          <a:p>
            <a:pPr marL="174625" indent="0" algn="just">
              <a:lnSpc>
                <a:spcPct val="100000"/>
              </a:lnSpc>
              <a:buNone/>
            </a:pPr>
            <a:r>
              <a:rPr lang="en-US" sz="2000" dirty="0">
                <a:solidFill>
                  <a:srgbClr val="212529"/>
                </a:solidFill>
                <a:latin typeface="Times New Roman" panose="02020603050405020304" pitchFamily="18" charset="0"/>
                <a:cs typeface="Times New Roman" panose="02020603050405020304" pitchFamily="18" charset="0"/>
              </a:rPr>
              <a:t>In context of section 131(1), the Karnataka HC in the case of </a:t>
            </a:r>
            <a:r>
              <a:rPr lang="en-US" sz="2000" b="1" i="1" dirty="0">
                <a:solidFill>
                  <a:srgbClr val="212529"/>
                </a:solidFill>
                <a:latin typeface="Times New Roman" panose="02020603050405020304" pitchFamily="18" charset="0"/>
                <a:cs typeface="Times New Roman" panose="02020603050405020304" pitchFamily="18" charset="0"/>
              </a:rPr>
              <a:t>Subha &amp; Prabha Builders (P.) Ltd. v. ITO, 318 ITR 29</a:t>
            </a:r>
            <a:r>
              <a:rPr lang="en-US" sz="2000" dirty="0">
                <a:solidFill>
                  <a:srgbClr val="212529"/>
                </a:solidFill>
                <a:latin typeface="Times New Roman" panose="02020603050405020304" pitchFamily="18" charset="0"/>
                <a:cs typeface="Times New Roman" panose="02020603050405020304" pitchFamily="18" charset="0"/>
              </a:rPr>
              <a:t> held that since the right of impounding is for few days, </a:t>
            </a:r>
            <a:r>
              <a:rPr lang="en-US" sz="2000" u="sng" dirty="0">
                <a:solidFill>
                  <a:srgbClr val="212529"/>
                </a:solidFill>
                <a:latin typeface="Times New Roman" panose="02020603050405020304" pitchFamily="18" charset="0"/>
                <a:cs typeface="Times New Roman" panose="02020603050405020304" pitchFamily="18" charset="0"/>
              </a:rPr>
              <a:t>the extension can also be granted for few days and not for months or years</a:t>
            </a:r>
            <a:r>
              <a:rPr lang="en-US" sz="2000" dirty="0">
                <a:solidFill>
                  <a:srgbClr val="212529"/>
                </a:solidFill>
                <a:latin typeface="Times New Roman" panose="02020603050405020304" pitchFamily="18" charset="0"/>
                <a:cs typeface="Times New Roman" panose="02020603050405020304" pitchFamily="18" charset="0"/>
              </a:rPr>
              <a:t>. </a:t>
            </a:r>
          </a:p>
          <a:p>
            <a:pPr marL="174625" indent="0" algn="just">
              <a:lnSpc>
                <a:spcPct val="100000"/>
              </a:lnSpc>
              <a:buNone/>
            </a:pPr>
            <a:r>
              <a:rPr lang="en-US" sz="2000" b="1" u="sng" dirty="0">
                <a:latin typeface="Times New Roman" panose="02020603050405020304" pitchFamily="18" charset="0"/>
                <a:cs typeface="Times New Roman" panose="02020603050405020304" pitchFamily="18" charset="0"/>
              </a:rPr>
              <a:t>Time of Survey</a:t>
            </a:r>
          </a:p>
          <a:p>
            <a:pPr marL="261938" indent="0" algn="just">
              <a:lnSpc>
                <a:spcPct val="100000"/>
              </a:lnSpc>
              <a:buNone/>
            </a:pPr>
            <a:r>
              <a:rPr lang="en-US" sz="2000" dirty="0">
                <a:latin typeface="Times New Roman" panose="02020603050405020304" pitchFamily="18" charset="0"/>
                <a:cs typeface="Times New Roman" panose="02020603050405020304" pitchFamily="18" charset="0"/>
              </a:rPr>
              <a:t>Place of Business - During the hours the place is open for business.</a:t>
            </a:r>
          </a:p>
          <a:p>
            <a:pPr marL="261938" indent="0" algn="just">
              <a:lnSpc>
                <a:spcPct val="100000"/>
              </a:lnSpc>
              <a:buNone/>
            </a:pPr>
            <a:r>
              <a:rPr lang="en-US" sz="2000" dirty="0">
                <a:latin typeface="Times New Roman" panose="02020603050405020304" pitchFamily="18" charset="0"/>
                <a:cs typeface="Times New Roman" panose="02020603050405020304" pitchFamily="18" charset="0"/>
              </a:rPr>
              <a:t>Any other place - Only after sunrise and before sunset.</a:t>
            </a:r>
          </a:p>
        </p:txBody>
      </p:sp>
      <p:sp>
        <p:nvSpPr>
          <p:cNvPr id="2" name="Title 1">
            <a:extLst>
              <a:ext uri="{FF2B5EF4-FFF2-40B4-BE49-F238E27FC236}">
                <a16:creationId xmlns:a16="http://schemas.microsoft.com/office/drawing/2014/main" id="{E5EE2136-9E3A-5AB7-2FE2-FD712415604C}"/>
              </a:ext>
            </a:extLst>
          </p:cNvPr>
          <p:cNvSpPr>
            <a:spLocks noGrp="1"/>
          </p:cNvSpPr>
          <p:nvPr>
            <p:ph type="title" idx="4294967295"/>
          </p:nvPr>
        </p:nvSpPr>
        <p:spPr>
          <a:xfrm>
            <a:off x="414338" y="136526"/>
            <a:ext cx="10939462" cy="306705"/>
          </a:xfrm>
        </p:spPr>
        <p:txBody>
          <a:bodyPr>
            <a:noAutofit/>
          </a:bodyPr>
          <a:lstStyle/>
          <a:p>
            <a:r>
              <a:rPr lang="en-US" sz="2200" b="1" dirty="0">
                <a:solidFill>
                  <a:schemeClr val="accent2">
                    <a:lumMod val="75000"/>
                  </a:schemeClr>
                </a:solidFill>
                <a:latin typeface="Cambria" panose="02040503050406030204" pitchFamily="18" charset="0"/>
              </a:rPr>
              <a:t>Powers of Survey Team</a:t>
            </a:r>
          </a:p>
        </p:txBody>
      </p:sp>
      <p:cxnSp>
        <p:nvCxnSpPr>
          <p:cNvPr id="7" name="Straight Connector 6">
            <a:extLst>
              <a:ext uri="{FF2B5EF4-FFF2-40B4-BE49-F238E27FC236}">
                <a16:creationId xmlns:a16="http://schemas.microsoft.com/office/drawing/2014/main" id="{2AE1A5C4-37BB-ACCA-5138-2CB8C9A1E896}"/>
              </a:ext>
            </a:extLst>
          </p:cNvPr>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a:extLst>
              <a:ext uri="{FF2B5EF4-FFF2-40B4-BE49-F238E27FC236}">
                <a16:creationId xmlns:a16="http://schemas.microsoft.com/office/drawing/2014/main" id="{6AE1E6F2-BCED-7A15-573E-9A45770DE29D}"/>
              </a:ext>
            </a:extLst>
          </p:cNvPr>
          <p:cNvSpPr>
            <a:spLocks noGrp="1"/>
          </p:cNvSpPr>
          <p:nvPr>
            <p:ph type="sldNum" sz="quarter" idx="12"/>
          </p:nvPr>
        </p:nvSpPr>
        <p:spPr/>
        <p:txBody>
          <a:bodyPr/>
          <a:lstStyle/>
          <a:p>
            <a:fld id="{A9785A1B-5FCF-40BD-AE5D-3629E90849BE}" type="slidenum">
              <a:rPr lang="en-IN" smtClean="0"/>
              <a:pPr/>
              <a:t>6</a:t>
            </a:fld>
            <a:endParaRPr lang="en-IN" dirty="0"/>
          </a:p>
        </p:txBody>
      </p:sp>
    </p:spTree>
    <p:extLst>
      <p:ext uri="{BB962C8B-B14F-4D97-AF65-F5344CB8AC3E}">
        <p14:creationId xmlns:p14="http://schemas.microsoft.com/office/powerpoint/2010/main" val="200497614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438150" y="633619"/>
            <a:ext cx="11134725" cy="5880103"/>
          </a:xfrm>
        </p:spPr>
        <p:txBody>
          <a:bodyPr>
            <a:noAutofit/>
          </a:bodyPr>
          <a:lstStyle/>
          <a:p>
            <a:pPr marL="0" indent="0" algn="just">
              <a:lnSpc>
                <a:spcPct val="150000"/>
              </a:lnSpc>
              <a:spcAft>
                <a:spcPts val="800"/>
              </a:spcAft>
              <a:buNone/>
            </a:pPr>
            <a:endParaRPr lang="en-US" sz="1900" dirty="0">
              <a:solidFill>
                <a:srgbClr val="000000"/>
              </a:solidFill>
              <a:latin typeface="Book Antiqua" panose="02040602050305030304" pitchFamily="18" charset="0"/>
            </a:endParaRPr>
          </a:p>
          <a:p>
            <a:pPr marL="0" indent="0" algn="just">
              <a:lnSpc>
                <a:spcPct val="150000"/>
              </a:lnSpc>
              <a:spcAft>
                <a:spcPts val="800"/>
              </a:spcAft>
              <a:buNone/>
            </a:pPr>
            <a:endParaRPr lang="en-US" sz="1900" dirty="0">
              <a:solidFill>
                <a:srgbClr val="000000"/>
              </a:solidFill>
              <a:latin typeface="Book Antiqua" panose="02040602050305030304" pitchFamily="18" charset="0"/>
            </a:endParaRPr>
          </a:p>
          <a:p>
            <a:pPr marL="0" indent="0" algn="just">
              <a:lnSpc>
                <a:spcPct val="150000"/>
              </a:lnSpc>
              <a:spcAft>
                <a:spcPts val="800"/>
              </a:spcAft>
              <a:buNone/>
            </a:pPr>
            <a:endParaRPr lang="en-US" sz="1900" dirty="0">
              <a:solidFill>
                <a:srgbClr val="000000"/>
              </a:solidFill>
              <a:latin typeface="Book Antiqua" panose="02040602050305030304" pitchFamily="18" charset="0"/>
            </a:endParaRPr>
          </a:p>
          <a:p>
            <a:pPr marL="0" indent="0" algn="just">
              <a:lnSpc>
                <a:spcPct val="150000"/>
              </a:lnSpc>
              <a:spcAft>
                <a:spcPts val="800"/>
              </a:spcAft>
              <a:buNone/>
            </a:pPr>
            <a:r>
              <a:rPr lang="en-US" sz="1900" dirty="0">
                <a:solidFill>
                  <a:srgbClr val="000000"/>
                </a:solidFill>
                <a:latin typeface="Book Antiqua" panose="02040602050305030304" pitchFamily="18" charset="0"/>
              </a:rPr>
              <a:t>				</a:t>
            </a:r>
            <a:r>
              <a:rPr lang="en-IN" sz="6000" b="1" i="1" dirty="0">
                <a:latin typeface="Book Antiqua" panose="02040602050305030304" pitchFamily="18" charset="0"/>
              </a:rPr>
              <a:t> Thank You</a:t>
            </a:r>
            <a:endParaRPr lang="en-US" sz="6000" dirty="0">
              <a:solidFill>
                <a:srgbClr val="000000"/>
              </a:solidFill>
              <a:latin typeface="Book Antiqua" panose="02040602050305030304" pitchFamily="18" charset="0"/>
            </a:endParaRPr>
          </a:p>
          <a:p>
            <a:pPr marL="0" indent="0" algn="just">
              <a:lnSpc>
                <a:spcPct val="150000"/>
              </a:lnSpc>
              <a:spcAft>
                <a:spcPts val="800"/>
              </a:spcAft>
              <a:buNone/>
            </a:pPr>
            <a:r>
              <a:rPr lang="en-US" sz="6000" dirty="0">
                <a:solidFill>
                  <a:srgbClr val="000000"/>
                </a:solidFill>
                <a:latin typeface="Book Antiqua" panose="02040602050305030304" pitchFamily="18" charset="0"/>
              </a:rPr>
              <a:t>								</a:t>
            </a:r>
            <a:endParaRPr lang="en-US" sz="2200" dirty="0">
              <a:solidFill>
                <a:srgbClr val="000000"/>
              </a:solidFill>
              <a:latin typeface="Book Antiqua" panose="02040602050305030304" pitchFamily="18" charset="0"/>
            </a:endParaRPr>
          </a:p>
        </p:txBody>
      </p:sp>
      <p:sp>
        <p:nvSpPr>
          <p:cNvPr id="2" name="Title 1"/>
          <p:cNvSpPr>
            <a:spLocks noGrp="1"/>
          </p:cNvSpPr>
          <p:nvPr>
            <p:ph type="title" idx="4294967295"/>
          </p:nvPr>
        </p:nvSpPr>
        <p:spPr>
          <a:xfrm>
            <a:off x="438150" y="212726"/>
            <a:ext cx="9472766" cy="228598"/>
          </a:xfrm>
        </p:spPr>
        <p:txBody>
          <a:bodyPr>
            <a:normAutofit fontScale="90000"/>
          </a:bodyPr>
          <a:lstStyle/>
          <a:p>
            <a:r>
              <a:rPr lang="en-US" sz="2800" b="1" dirty="0">
                <a:solidFill>
                  <a:srgbClr val="C00000"/>
                </a:solidFill>
                <a:latin typeface="Book Antiqua" panose="02040602050305030304" pitchFamily="18" charset="0"/>
              </a:rPr>
              <a:t> </a:t>
            </a:r>
          </a:p>
        </p:txBody>
      </p:sp>
      <p:sp>
        <p:nvSpPr>
          <p:cNvPr id="4" name="Slide Number Placeholder 3"/>
          <p:cNvSpPr>
            <a:spLocks noGrp="1"/>
          </p:cNvSpPr>
          <p:nvPr>
            <p:ph type="sldNum" sz="quarter" idx="12"/>
          </p:nvPr>
        </p:nvSpPr>
        <p:spPr/>
        <p:txBody>
          <a:bodyPr/>
          <a:lstStyle/>
          <a:p>
            <a:fld id="{A9785A1B-5FCF-40BD-AE5D-3629E90849BE}" type="slidenum">
              <a:rPr lang="en-IN" smtClean="0"/>
              <a:pPr/>
              <a:t>60</a:t>
            </a:fld>
            <a:endParaRPr lang="en-IN" dirty="0"/>
          </a:p>
        </p:txBody>
      </p:sp>
      <p:sp>
        <p:nvSpPr>
          <p:cNvPr id="5" name="Rectangle 4"/>
          <p:cNvSpPr/>
          <p:nvPr/>
        </p:nvSpPr>
        <p:spPr>
          <a:xfrm>
            <a:off x="8524875" y="5502266"/>
            <a:ext cx="6096000" cy="646331"/>
          </a:xfrm>
          <a:prstGeom prst="rect">
            <a:avLst/>
          </a:prstGeom>
        </p:spPr>
        <p:txBody>
          <a:bodyPr>
            <a:spAutoFit/>
          </a:bodyPr>
          <a:lstStyle/>
          <a:p>
            <a:r>
              <a:rPr lang="en-IN" b="1" i="1" dirty="0">
                <a:latin typeface="Book Antiqua" panose="02040602050305030304" pitchFamily="18" charset="0"/>
              </a:rPr>
              <a:t>prashanth@gspconsulting.co.in</a:t>
            </a:r>
          </a:p>
          <a:p>
            <a:r>
              <a:rPr lang="en-IN" b="1" i="1" dirty="0">
                <a:latin typeface="Book Antiqua" panose="02040602050305030304" pitchFamily="18" charset="0"/>
              </a:rPr>
              <a:t>+91 98454 80269</a:t>
            </a:r>
          </a:p>
        </p:txBody>
      </p:sp>
    </p:spTree>
    <p:extLst>
      <p:ext uri="{BB962C8B-B14F-4D97-AF65-F5344CB8AC3E}">
        <p14:creationId xmlns:p14="http://schemas.microsoft.com/office/powerpoint/2010/main" val="2206727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A92D17-2FBF-8972-C3C3-8A413F4B229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61B5DCE-8A93-9552-85E5-4580267AC40E}"/>
              </a:ext>
            </a:extLst>
          </p:cNvPr>
          <p:cNvSpPr>
            <a:spLocks noGrp="1"/>
          </p:cNvSpPr>
          <p:nvPr>
            <p:ph type="subTitle" idx="4294967295"/>
          </p:nvPr>
        </p:nvSpPr>
        <p:spPr>
          <a:xfrm>
            <a:off x="414338" y="598342"/>
            <a:ext cx="11320462" cy="5602903"/>
          </a:xfrm>
        </p:spPr>
        <p:txBody>
          <a:bodyPr>
            <a:noAutofit/>
          </a:bodyPr>
          <a:lstStyle/>
          <a:p>
            <a:pPr algn="just">
              <a:lnSpc>
                <a:spcPct val="150000"/>
              </a:lnSpc>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For the purpose of verifying that tax has been deducted or collected, survey shall be conducted at any office, or any other place where business or profession is carried on</a:t>
            </a:r>
          </a:p>
          <a:p>
            <a:pPr algn="just">
              <a:lnSpc>
                <a:spcPct val="150000"/>
              </a:lnSpc>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Entry must happen </a:t>
            </a:r>
            <a:r>
              <a:rPr lang="en-US" sz="2000" b="1" dirty="0">
                <a:latin typeface="Times New Roman" panose="02020603050405020304" pitchFamily="18" charset="0"/>
                <a:cs typeface="Times New Roman" panose="02020603050405020304" pitchFamily="18" charset="0"/>
              </a:rPr>
              <a:t>after sunrise and before sunset</a:t>
            </a:r>
            <a:r>
              <a:rPr lang="en-US" sz="2000" dirty="0">
                <a:latin typeface="Times New Roman" panose="02020603050405020304" pitchFamily="18" charset="0"/>
                <a:cs typeface="Times New Roman" panose="02020603050405020304" pitchFamily="18" charset="0"/>
              </a:rPr>
              <a:t>.</a:t>
            </a:r>
          </a:p>
          <a:p>
            <a:pPr algn="just">
              <a:lnSpc>
                <a:spcPct val="150000"/>
              </a:lnSpc>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The officer can demand cooperation from:</a:t>
            </a:r>
          </a:p>
          <a:p>
            <a:pPr marL="900113" indent="-450850">
              <a:buFont typeface="+mj-lt"/>
              <a:buAutoNum type="romanLcPeriod"/>
            </a:pPr>
            <a:r>
              <a:rPr lang="en-US" sz="2000" dirty="0">
                <a:latin typeface="Times New Roman" panose="02020603050405020304" pitchFamily="18" charset="0"/>
                <a:cs typeface="Times New Roman" panose="02020603050405020304" pitchFamily="18" charset="0"/>
              </a:rPr>
              <a:t>The </a:t>
            </a:r>
            <a:r>
              <a:rPr lang="en-US" sz="2000" dirty="0" err="1">
                <a:latin typeface="Times New Roman" panose="02020603050405020304" pitchFamily="18" charset="0"/>
                <a:cs typeface="Times New Roman" panose="02020603050405020304" pitchFamily="18" charset="0"/>
              </a:rPr>
              <a:t>Deductor</a:t>
            </a:r>
            <a:endParaRPr lang="en-US" sz="2000" dirty="0">
              <a:latin typeface="Times New Roman" panose="02020603050405020304" pitchFamily="18" charset="0"/>
              <a:cs typeface="Times New Roman" panose="02020603050405020304" pitchFamily="18" charset="0"/>
            </a:endParaRPr>
          </a:p>
          <a:p>
            <a:pPr marL="900113" indent="-450850">
              <a:buFont typeface="+mj-lt"/>
              <a:buAutoNum type="romanLcPeriod"/>
            </a:pPr>
            <a:r>
              <a:rPr lang="en-US" sz="2000" dirty="0">
                <a:latin typeface="Times New Roman" panose="02020603050405020304" pitchFamily="18" charset="0"/>
                <a:cs typeface="Times New Roman" panose="02020603050405020304" pitchFamily="18" charset="0"/>
              </a:rPr>
              <a:t>The Collector </a:t>
            </a:r>
          </a:p>
          <a:p>
            <a:pPr marL="900113" indent="-450850">
              <a:buFont typeface="+mj-lt"/>
              <a:buAutoNum type="romanLcPeriod"/>
            </a:pPr>
            <a:r>
              <a:rPr lang="en-US" sz="2000" dirty="0">
                <a:latin typeface="Times New Roman" panose="02020603050405020304" pitchFamily="18" charset="0"/>
                <a:cs typeface="Times New Roman" panose="02020603050405020304" pitchFamily="18" charset="0"/>
              </a:rPr>
              <a:t>Any person attending to the work</a:t>
            </a:r>
          </a:p>
          <a:p>
            <a:pPr marL="449263" indent="0">
              <a:buNone/>
            </a:pPr>
            <a:endParaRPr lang="en-US" sz="20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Necessary facility to inspect books of account or other documents as the officer may require and which may be available at such place, to be provided</a:t>
            </a:r>
          </a:p>
          <a:p>
            <a:pPr algn="just">
              <a:lnSpc>
                <a:spcPct val="150000"/>
              </a:lnSpc>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Information as the officer may require in relation to such matter has to be provided</a:t>
            </a:r>
          </a:p>
          <a:p>
            <a:pPr algn="just">
              <a:lnSpc>
                <a:spcPct val="150000"/>
              </a:lnSpc>
              <a:buFont typeface="Wingdings" panose="05000000000000000000" pitchFamily="2" charset="2"/>
              <a:buChar char="§"/>
            </a:pPr>
            <a:endParaRPr lang="en-US" sz="20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
            </a:pPr>
            <a:endParaRPr lang="en-IN" sz="2000" b="1" dirty="0">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06B2A6EC-71E0-34B5-1793-CA77220DB76E}"/>
              </a:ext>
            </a:extLst>
          </p:cNvPr>
          <p:cNvSpPr>
            <a:spLocks noGrp="1"/>
          </p:cNvSpPr>
          <p:nvPr>
            <p:ph type="title" idx="4294967295"/>
          </p:nvPr>
        </p:nvSpPr>
        <p:spPr>
          <a:xfrm>
            <a:off x="414338" y="136526"/>
            <a:ext cx="10939462" cy="306705"/>
          </a:xfrm>
        </p:spPr>
        <p:txBody>
          <a:bodyPr>
            <a:noAutofit/>
          </a:bodyPr>
          <a:lstStyle/>
          <a:p>
            <a:r>
              <a:rPr lang="en-US" sz="2200" b="1" dirty="0">
                <a:solidFill>
                  <a:schemeClr val="accent2">
                    <a:lumMod val="75000"/>
                  </a:schemeClr>
                </a:solidFill>
                <a:latin typeface="Cambria" panose="02040503050406030204" pitchFamily="18" charset="0"/>
              </a:rPr>
              <a:t>TDS/ TCS Survey – Section 133A(2A)</a:t>
            </a:r>
          </a:p>
        </p:txBody>
      </p:sp>
      <p:cxnSp>
        <p:nvCxnSpPr>
          <p:cNvPr id="7" name="Straight Connector 6">
            <a:extLst>
              <a:ext uri="{FF2B5EF4-FFF2-40B4-BE49-F238E27FC236}">
                <a16:creationId xmlns:a16="http://schemas.microsoft.com/office/drawing/2014/main" id="{835BA486-02B2-41F5-CE12-0E16AC9874DD}"/>
              </a:ext>
            </a:extLst>
          </p:cNvPr>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a:extLst>
              <a:ext uri="{FF2B5EF4-FFF2-40B4-BE49-F238E27FC236}">
                <a16:creationId xmlns:a16="http://schemas.microsoft.com/office/drawing/2014/main" id="{F2B1BF05-B47D-16B9-3D87-E28506207FF2}"/>
              </a:ext>
            </a:extLst>
          </p:cNvPr>
          <p:cNvSpPr>
            <a:spLocks noGrp="1"/>
          </p:cNvSpPr>
          <p:nvPr>
            <p:ph type="sldNum" sz="quarter" idx="12"/>
          </p:nvPr>
        </p:nvSpPr>
        <p:spPr/>
        <p:txBody>
          <a:bodyPr/>
          <a:lstStyle/>
          <a:p>
            <a:fld id="{A9785A1B-5FCF-40BD-AE5D-3629E90849BE}" type="slidenum">
              <a:rPr lang="en-IN" smtClean="0"/>
              <a:pPr/>
              <a:t>7</a:t>
            </a:fld>
            <a:endParaRPr lang="en-IN" dirty="0"/>
          </a:p>
        </p:txBody>
      </p:sp>
    </p:spTree>
    <p:extLst>
      <p:ext uri="{BB962C8B-B14F-4D97-AF65-F5344CB8AC3E}">
        <p14:creationId xmlns:p14="http://schemas.microsoft.com/office/powerpoint/2010/main" val="259557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94F24-00D0-D60C-B79B-570AABAF7DF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23F4D5D-DF1B-D9E9-57EA-3036FB662EC7}"/>
              </a:ext>
            </a:extLst>
          </p:cNvPr>
          <p:cNvSpPr>
            <a:spLocks noGrp="1"/>
          </p:cNvSpPr>
          <p:nvPr>
            <p:ph type="subTitle" idx="4294967295"/>
          </p:nvPr>
        </p:nvSpPr>
        <p:spPr>
          <a:xfrm>
            <a:off x="414338" y="598342"/>
            <a:ext cx="11320462" cy="5602903"/>
          </a:xfrm>
        </p:spPr>
        <p:txBody>
          <a:bodyPr>
            <a:noAutofit/>
          </a:bodyPr>
          <a:lstStyle/>
          <a:p>
            <a:pPr algn="just">
              <a:lnSpc>
                <a:spcPct val="200000"/>
              </a:lnSpc>
              <a:buFont typeface="Wingdings" panose="05000000000000000000" pitchFamily="2" charset="2"/>
              <a:buChar char="§"/>
            </a:pPr>
            <a:r>
              <a:rPr lang="en-US" sz="2100" dirty="0">
                <a:latin typeface="Times New Roman" panose="02020603050405020304" pitchFamily="18" charset="0"/>
                <a:cs typeface="Times New Roman" panose="02020603050405020304" pitchFamily="18" charset="0"/>
              </a:rPr>
              <a:t>If the income-tax authority is of the opinion that it is necessary or expedient so to do, he may,</a:t>
            </a:r>
          </a:p>
          <a:p>
            <a:pPr algn="just">
              <a:lnSpc>
                <a:spcPct val="200000"/>
              </a:lnSpc>
              <a:buFont typeface="Wingdings" panose="05000000000000000000" pitchFamily="2" charset="2"/>
              <a:buChar char="§"/>
            </a:pPr>
            <a:r>
              <a:rPr lang="en-US" sz="2100" dirty="0">
                <a:latin typeface="Times New Roman" panose="02020603050405020304" pitchFamily="18" charset="0"/>
                <a:cs typeface="Times New Roman" panose="02020603050405020304" pitchFamily="18" charset="0"/>
              </a:rPr>
              <a:t>having regard to the </a:t>
            </a:r>
            <a:r>
              <a:rPr lang="en-US" sz="2100" b="1" u="sng" dirty="0">
                <a:latin typeface="Times New Roman" panose="02020603050405020304" pitchFamily="18" charset="0"/>
                <a:cs typeface="Times New Roman" panose="02020603050405020304" pitchFamily="18" charset="0"/>
              </a:rPr>
              <a:t>nature and scale of expenditure incurred</a:t>
            </a:r>
            <a:r>
              <a:rPr lang="en-US" sz="2100" dirty="0">
                <a:latin typeface="Times New Roman" panose="02020603050405020304" pitchFamily="18" charset="0"/>
                <a:cs typeface="Times New Roman" panose="02020603050405020304" pitchFamily="18" charset="0"/>
              </a:rPr>
              <a:t>, in connection with any function, ceremony or event, </a:t>
            </a:r>
            <a:r>
              <a:rPr lang="en-US" sz="2100" b="1" u="sng" dirty="0">
                <a:latin typeface="Times New Roman" panose="02020603050405020304" pitchFamily="18" charset="0"/>
                <a:cs typeface="Times New Roman" panose="02020603050405020304" pitchFamily="18" charset="0"/>
              </a:rPr>
              <a:t>after such function</a:t>
            </a:r>
            <a:r>
              <a:rPr lang="en-US" sz="2100" dirty="0">
                <a:latin typeface="Times New Roman" panose="02020603050405020304" pitchFamily="18" charset="0"/>
                <a:cs typeface="Times New Roman" panose="02020603050405020304" pitchFamily="18" charset="0"/>
              </a:rPr>
              <a:t>,</a:t>
            </a:r>
          </a:p>
          <a:p>
            <a:pPr algn="just">
              <a:lnSpc>
                <a:spcPct val="200000"/>
              </a:lnSpc>
              <a:buFont typeface="Wingdings" panose="05000000000000000000" pitchFamily="2" charset="2"/>
              <a:buChar char="§"/>
            </a:pPr>
            <a:r>
              <a:rPr lang="en-US" sz="2100" dirty="0">
                <a:latin typeface="Times New Roman" panose="02020603050405020304" pitchFamily="18" charset="0"/>
                <a:cs typeface="Times New Roman" panose="02020603050405020304" pitchFamily="18" charset="0"/>
              </a:rPr>
              <a:t>require </a:t>
            </a:r>
            <a:r>
              <a:rPr lang="en-US" sz="2100" u="sng" dirty="0">
                <a:latin typeface="Times New Roman" panose="02020603050405020304" pitchFamily="18" charset="0"/>
                <a:cs typeface="Times New Roman" panose="02020603050405020304" pitchFamily="18" charset="0"/>
              </a:rPr>
              <a:t>the assessee </a:t>
            </a:r>
            <a:r>
              <a:rPr lang="en-US" sz="2100" dirty="0">
                <a:latin typeface="Times New Roman" panose="02020603050405020304" pitchFamily="18" charset="0"/>
                <a:cs typeface="Times New Roman" panose="02020603050405020304" pitchFamily="18" charset="0"/>
              </a:rPr>
              <a:t>by whom such expenditure has been incurred or </a:t>
            </a:r>
          </a:p>
          <a:p>
            <a:pPr algn="just">
              <a:lnSpc>
                <a:spcPct val="200000"/>
              </a:lnSpc>
              <a:buFont typeface="Wingdings" panose="05000000000000000000" pitchFamily="2" charset="2"/>
              <a:buChar char="§"/>
            </a:pPr>
            <a:r>
              <a:rPr lang="en-US" sz="2100" u="sng" dirty="0">
                <a:latin typeface="Times New Roman" panose="02020603050405020304" pitchFamily="18" charset="0"/>
                <a:cs typeface="Times New Roman" panose="02020603050405020304" pitchFamily="18" charset="0"/>
              </a:rPr>
              <a:t>any person who</a:t>
            </a:r>
            <a:r>
              <a:rPr lang="en-US" sz="2100" dirty="0">
                <a:latin typeface="Times New Roman" panose="02020603050405020304" pitchFamily="18" charset="0"/>
                <a:cs typeface="Times New Roman" panose="02020603050405020304" pitchFamily="18" charset="0"/>
              </a:rPr>
              <a:t>, is likely to possess information as respects the expenditure incurred, </a:t>
            </a:r>
          </a:p>
          <a:p>
            <a:pPr algn="just">
              <a:lnSpc>
                <a:spcPct val="200000"/>
              </a:lnSpc>
              <a:buFont typeface="Wingdings" panose="05000000000000000000" pitchFamily="2" charset="2"/>
              <a:buChar char="§"/>
            </a:pPr>
            <a:r>
              <a:rPr lang="en-US" sz="2100" dirty="0">
                <a:latin typeface="Times New Roman" panose="02020603050405020304" pitchFamily="18" charset="0"/>
                <a:cs typeface="Times New Roman" panose="02020603050405020304" pitchFamily="18" charset="0"/>
              </a:rPr>
              <a:t>to furnish such information as he may require as to any matter which may be useful for any proceeding under this Act and </a:t>
            </a:r>
            <a:r>
              <a:rPr lang="en-US" sz="2100" u="sng" dirty="0">
                <a:latin typeface="Times New Roman" panose="02020603050405020304" pitchFamily="18" charset="0"/>
                <a:cs typeface="Times New Roman" panose="02020603050405020304" pitchFamily="18" charset="0"/>
              </a:rPr>
              <a:t>may have the statements of the assessee or any other person recorded </a:t>
            </a:r>
            <a:r>
              <a:rPr lang="en-US" sz="2100" dirty="0">
                <a:latin typeface="Times New Roman" panose="02020603050405020304" pitchFamily="18" charset="0"/>
                <a:cs typeface="Times New Roman" panose="02020603050405020304" pitchFamily="18" charset="0"/>
              </a:rPr>
              <a:t>to be used in evidence in any proceeding under this Act.</a:t>
            </a:r>
            <a:endParaRPr lang="en-IN" sz="2100" b="1" dirty="0">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8397993C-C0D0-C727-EE36-B95DF0728613}"/>
              </a:ext>
            </a:extLst>
          </p:cNvPr>
          <p:cNvSpPr>
            <a:spLocks noGrp="1"/>
          </p:cNvSpPr>
          <p:nvPr>
            <p:ph type="title" idx="4294967295"/>
          </p:nvPr>
        </p:nvSpPr>
        <p:spPr>
          <a:xfrm>
            <a:off x="414338" y="136526"/>
            <a:ext cx="10939462" cy="306705"/>
          </a:xfrm>
        </p:spPr>
        <p:txBody>
          <a:bodyPr>
            <a:noAutofit/>
          </a:bodyPr>
          <a:lstStyle/>
          <a:p>
            <a:r>
              <a:rPr lang="en-US" sz="2200" b="1" dirty="0">
                <a:solidFill>
                  <a:schemeClr val="accent2">
                    <a:lumMod val="75000"/>
                  </a:schemeClr>
                </a:solidFill>
                <a:latin typeface="Cambria" panose="02040503050406030204" pitchFamily="18" charset="0"/>
              </a:rPr>
              <a:t>Survey of Extravagant Expenditure – Section 133A(5)</a:t>
            </a:r>
          </a:p>
        </p:txBody>
      </p:sp>
      <p:cxnSp>
        <p:nvCxnSpPr>
          <p:cNvPr id="7" name="Straight Connector 6">
            <a:extLst>
              <a:ext uri="{FF2B5EF4-FFF2-40B4-BE49-F238E27FC236}">
                <a16:creationId xmlns:a16="http://schemas.microsoft.com/office/drawing/2014/main" id="{E2715C71-DFE1-DFD1-5CF9-D7449252E81C}"/>
              </a:ext>
            </a:extLst>
          </p:cNvPr>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a:extLst>
              <a:ext uri="{FF2B5EF4-FFF2-40B4-BE49-F238E27FC236}">
                <a16:creationId xmlns:a16="http://schemas.microsoft.com/office/drawing/2014/main" id="{8D87F66B-022B-2F22-4340-1B9130EF6EB2}"/>
              </a:ext>
            </a:extLst>
          </p:cNvPr>
          <p:cNvSpPr>
            <a:spLocks noGrp="1"/>
          </p:cNvSpPr>
          <p:nvPr>
            <p:ph type="sldNum" sz="quarter" idx="12"/>
          </p:nvPr>
        </p:nvSpPr>
        <p:spPr/>
        <p:txBody>
          <a:bodyPr/>
          <a:lstStyle/>
          <a:p>
            <a:fld id="{A9785A1B-5FCF-40BD-AE5D-3629E90849BE}" type="slidenum">
              <a:rPr lang="en-IN" smtClean="0"/>
              <a:pPr/>
              <a:t>8</a:t>
            </a:fld>
            <a:endParaRPr lang="en-IN" dirty="0"/>
          </a:p>
        </p:txBody>
      </p:sp>
    </p:spTree>
    <p:extLst>
      <p:ext uri="{BB962C8B-B14F-4D97-AF65-F5344CB8AC3E}">
        <p14:creationId xmlns:p14="http://schemas.microsoft.com/office/powerpoint/2010/main" val="3500572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46AFA-1678-112B-09CC-BA8B1D91F34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3C0F91BB-06ED-17DC-887A-5F0369EC487A}"/>
              </a:ext>
            </a:extLst>
          </p:cNvPr>
          <p:cNvSpPr>
            <a:spLocks noGrp="1"/>
          </p:cNvSpPr>
          <p:nvPr>
            <p:ph type="subTitle" idx="4294967295"/>
          </p:nvPr>
        </p:nvSpPr>
        <p:spPr>
          <a:xfrm>
            <a:off x="414338" y="598342"/>
            <a:ext cx="11320462" cy="5602903"/>
          </a:xfrm>
        </p:spPr>
        <p:txBody>
          <a:bodyPr>
            <a:noAutofit/>
          </a:bodyPr>
          <a:lstStyle/>
          <a:p>
            <a:pPr marL="0" indent="0">
              <a:buNone/>
            </a:pPr>
            <a:r>
              <a:rPr lang="en-US" sz="2000" dirty="0">
                <a:latin typeface="Times New Roman" panose="02020603050405020304" pitchFamily="18" charset="0"/>
                <a:cs typeface="Times New Roman" panose="02020603050405020304" pitchFamily="18" charset="0"/>
              </a:rPr>
              <a:t>If a person, who is required during a survey to:</a:t>
            </a:r>
          </a:p>
          <a:p>
            <a:pPr marL="536575">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Allow inspection of </a:t>
            </a:r>
            <a:r>
              <a:rPr lang="en-US" sz="2000" b="1" dirty="0">
                <a:latin typeface="Times New Roman" panose="02020603050405020304" pitchFamily="18" charset="0"/>
                <a:cs typeface="Times New Roman" panose="02020603050405020304" pitchFamily="18" charset="0"/>
              </a:rPr>
              <a:t>books of account or documents</a:t>
            </a:r>
            <a:r>
              <a:rPr lang="en-US" sz="2000" dirty="0">
                <a:latin typeface="Times New Roman" panose="02020603050405020304" pitchFamily="18" charset="0"/>
                <a:cs typeface="Times New Roman" panose="02020603050405020304" pitchFamily="18" charset="0"/>
              </a:rPr>
              <a:t>, or</a:t>
            </a:r>
          </a:p>
          <a:p>
            <a:pPr marL="536575">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Permit </a:t>
            </a:r>
            <a:r>
              <a:rPr lang="en-US" sz="2000" b="1" dirty="0">
                <a:latin typeface="Times New Roman" panose="02020603050405020304" pitchFamily="18" charset="0"/>
                <a:cs typeface="Times New Roman" panose="02020603050405020304" pitchFamily="18" charset="0"/>
              </a:rPr>
              <a:t>verification of cash, stock, or other valuable articles</a:t>
            </a:r>
            <a:r>
              <a:rPr lang="en-US" sz="2000" dirty="0">
                <a:latin typeface="Times New Roman" panose="02020603050405020304" pitchFamily="18" charset="0"/>
                <a:cs typeface="Times New Roman" panose="02020603050405020304" pitchFamily="18" charset="0"/>
              </a:rPr>
              <a:t>, or</a:t>
            </a:r>
          </a:p>
          <a:p>
            <a:pPr marL="536575">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Furnish information</a:t>
            </a:r>
            <a:r>
              <a:rPr lang="en-US" sz="2000" dirty="0">
                <a:latin typeface="Times New Roman" panose="02020603050405020304" pitchFamily="18" charset="0"/>
                <a:cs typeface="Times New Roman" panose="02020603050405020304" pitchFamily="18" charset="0"/>
              </a:rPr>
              <a:t>, or</a:t>
            </a:r>
          </a:p>
          <a:p>
            <a:pPr marL="536575">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Give a statement</a:t>
            </a:r>
            <a:r>
              <a:rPr lang="en-US" sz="2000" dirty="0">
                <a:latin typeface="Times New Roman" panose="02020603050405020304" pitchFamily="18" charset="0"/>
                <a:cs typeface="Times New Roman" panose="02020603050405020304" pitchFamily="18" charset="0"/>
              </a:rPr>
              <a:t>,</a:t>
            </a:r>
          </a:p>
          <a:p>
            <a:pPr marL="0" indent="0">
              <a:buNone/>
            </a:pPr>
            <a:r>
              <a:rPr lang="en-US" sz="2000" b="1" dirty="0">
                <a:latin typeface="Times New Roman" panose="02020603050405020304" pitchFamily="18" charset="0"/>
                <a:cs typeface="Times New Roman" panose="02020603050405020304" pitchFamily="18" charset="0"/>
              </a:rPr>
              <a:t>refuses, avoids, or evades</a:t>
            </a:r>
            <a:r>
              <a:rPr lang="en-US" sz="2000" dirty="0">
                <a:latin typeface="Times New Roman" panose="02020603050405020304" pitchFamily="18" charset="0"/>
                <a:cs typeface="Times New Roman" panose="02020603050405020304" pitchFamily="18" charset="0"/>
              </a:rPr>
              <a:t> doing so , income-tax authority is empowered to invoke the powers under Section 131(1)</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Section 131(1) grants powers similar to those of a </a:t>
            </a:r>
            <a:r>
              <a:rPr lang="en-US" sz="2000" b="1" dirty="0">
                <a:latin typeface="Times New Roman" panose="02020603050405020304" pitchFamily="18" charset="0"/>
                <a:cs typeface="Times New Roman" panose="02020603050405020304" pitchFamily="18" charset="0"/>
              </a:rPr>
              <a:t>civil court</a:t>
            </a:r>
            <a:r>
              <a:rPr lang="en-US" sz="2000" dirty="0">
                <a:latin typeface="Times New Roman" panose="02020603050405020304" pitchFamily="18" charset="0"/>
                <a:cs typeface="Times New Roman" panose="02020603050405020304" pitchFamily="18" charset="0"/>
              </a:rPr>
              <a:t>, including:</a:t>
            </a:r>
          </a:p>
          <a:p>
            <a:pPr marL="536575" indent="-274638">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Summoning</a:t>
            </a:r>
            <a:r>
              <a:rPr lang="en-US" sz="2000" dirty="0">
                <a:latin typeface="Times New Roman" panose="02020603050405020304" pitchFamily="18" charset="0"/>
                <a:cs typeface="Times New Roman" panose="02020603050405020304" pitchFamily="18" charset="0"/>
              </a:rPr>
              <a:t> a person</a:t>
            </a:r>
          </a:p>
          <a:p>
            <a:pPr marL="536575" indent="-274638">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Enforcing attendance</a:t>
            </a:r>
            <a:endParaRPr lang="en-US" sz="2000" dirty="0">
              <a:latin typeface="Times New Roman" panose="02020603050405020304" pitchFamily="18" charset="0"/>
              <a:cs typeface="Times New Roman" panose="02020603050405020304" pitchFamily="18" charset="0"/>
            </a:endParaRPr>
          </a:p>
          <a:p>
            <a:pPr marL="536575" indent="-274638">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Compelling production of books or documents</a:t>
            </a:r>
            <a:endParaRPr lang="en-US" sz="2000" dirty="0">
              <a:latin typeface="Times New Roman" panose="02020603050405020304" pitchFamily="18" charset="0"/>
              <a:cs typeface="Times New Roman" panose="02020603050405020304" pitchFamily="18" charset="0"/>
            </a:endParaRPr>
          </a:p>
          <a:p>
            <a:pPr marL="536575" indent="-274638">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Examining a person on oath</a:t>
            </a:r>
            <a:endParaRPr lang="en-US" sz="2000" dirty="0">
              <a:latin typeface="Times New Roman" panose="02020603050405020304" pitchFamily="18" charset="0"/>
              <a:cs typeface="Times New Roman" panose="02020603050405020304" pitchFamily="18" charset="0"/>
            </a:endParaRPr>
          </a:p>
          <a:p>
            <a:pPr marL="0" indent="0" algn="just">
              <a:lnSpc>
                <a:spcPct val="150000"/>
              </a:lnSpc>
              <a:buNone/>
            </a:pPr>
            <a:endParaRPr lang="en-IN" sz="2000" b="1" dirty="0">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4ABE427F-0BB0-F564-CF29-F8DCF2BE99B2}"/>
              </a:ext>
            </a:extLst>
          </p:cNvPr>
          <p:cNvSpPr>
            <a:spLocks noGrp="1"/>
          </p:cNvSpPr>
          <p:nvPr>
            <p:ph type="title" idx="4294967295"/>
          </p:nvPr>
        </p:nvSpPr>
        <p:spPr>
          <a:xfrm>
            <a:off x="414338" y="136526"/>
            <a:ext cx="10939462" cy="306705"/>
          </a:xfrm>
        </p:spPr>
        <p:txBody>
          <a:bodyPr>
            <a:noAutofit/>
          </a:bodyPr>
          <a:lstStyle/>
          <a:p>
            <a:r>
              <a:rPr lang="en-US" sz="2200" b="1" dirty="0">
                <a:solidFill>
                  <a:schemeClr val="accent2">
                    <a:lumMod val="75000"/>
                  </a:schemeClr>
                </a:solidFill>
                <a:latin typeface="Cambria" panose="02040503050406030204" pitchFamily="18" charset="0"/>
              </a:rPr>
              <a:t>Non-Cooperation by any person – 133A(6)</a:t>
            </a:r>
          </a:p>
        </p:txBody>
      </p:sp>
      <p:cxnSp>
        <p:nvCxnSpPr>
          <p:cNvPr id="7" name="Straight Connector 6">
            <a:extLst>
              <a:ext uri="{FF2B5EF4-FFF2-40B4-BE49-F238E27FC236}">
                <a16:creationId xmlns:a16="http://schemas.microsoft.com/office/drawing/2014/main" id="{01CD72E1-6311-3756-1F2D-4A86A22F79B2}"/>
              </a:ext>
            </a:extLst>
          </p:cNvPr>
          <p:cNvCxnSpPr/>
          <p:nvPr/>
        </p:nvCxnSpPr>
        <p:spPr>
          <a:xfrm flipV="1">
            <a:off x="511969" y="561180"/>
            <a:ext cx="11125200" cy="1"/>
          </a:xfrm>
          <a:prstGeom prst="line">
            <a:avLst/>
          </a:prstGeom>
          <a:noFill/>
          <a:ln w="19050" cap="flat" cmpd="sng" algn="ctr">
            <a:solidFill>
              <a:srgbClr val="4472C4"/>
            </a:solidFill>
            <a:prstDash val="solid"/>
            <a:miter lim="800000"/>
          </a:ln>
          <a:effectLst/>
        </p:spPr>
      </p:cxnSp>
      <p:sp>
        <p:nvSpPr>
          <p:cNvPr id="4" name="Slide Number Placeholder 3">
            <a:extLst>
              <a:ext uri="{FF2B5EF4-FFF2-40B4-BE49-F238E27FC236}">
                <a16:creationId xmlns:a16="http://schemas.microsoft.com/office/drawing/2014/main" id="{A857447A-1C82-B339-63D7-A7A3769699F8}"/>
              </a:ext>
            </a:extLst>
          </p:cNvPr>
          <p:cNvSpPr>
            <a:spLocks noGrp="1"/>
          </p:cNvSpPr>
          <p:nvPr>
            <p:ph type="sldNum" sz="quarter" idx="12"/>
          </p:nvPr>
        </p:nvSpPr>
        <p:spPr/>
        <p:txBody>
          <a:bodyPr/>
          <a:lstStyle/>
          <a:p>
            <a:fld id="{A9785A1B-5FCF-40BD-AE5D-3629E90849BE}" type="slidenum">
              <a:rPr lang="en-IN" smtClean="0"/>
              <a:pPr/>
              <a:t>9</a:t>
            </a:fld>
            <a:endParaRPr lang="en-IN" dirty="0"/>
          </a:p>
        </p:txBody>
      </p:sp>
    </p:spTree>
    <p:extLst>
      <p:ext uri="{BB962C8B-B14F-4D97-AF65-F5344CB8AC3E}">
        <p14:creationId xmlns:p14="http://schemas.microsoft.com/office/powerpoint/2010/main" val="19342695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22756</TotalTime>
  <Words>9710</Words>
  <Application>Microsoft Office PowerPoint</Application>
  <PresentationFormat>Widescreen</PresentationFormat>
  <Paragraphs>710</Paragraphs>
  <Slides>60</Slides>
  <Notes>60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60</vt:i4>
      </vt:variant>
    </vt:vector>
  </HeadingPairs>
  <TitlesOfParts>
    <vt:vector size="70" baseType="lpstr">
      <vt:lpstr>Arial</vt:lpstr>
      <vt:lpstr>Book Antiqua</vt:lpstr>
      <vt:lpstr>Calibri</vt:lpstr>
      <vt:lpstr>Calibri Light</vt:lpstr>
      <vt:lpstr>Cambria</vt:lpstr>
      <vt:lpstr>Symbol</vt:lpstr>
      <vt:lpstr>Times New Roman</vt:lpstr>
      <vt:lpstr>Wingdings</vt:lpstr>
      <vt:lpstr>Office Theme</vt:lpstr>
      <vt:lpstr>Adobe Acrobat Document</vt:lpstr>
      <vt:lpstr>CA’s Toolkit: Practical Guide To Appeals &amp; Representation     Navigating Survey, Search &amp; Seizure:    Practical insights under the Income-tax Act    </vt:lpstr>
      <vt:lpstr>Topics Covered</vt:lpstr>
      <vt:lpstr>Provisions of Survey under Income Tax Act, 1961 - Introduction</vt:lpstr>
      <vt:lpstr>Provisions of Survey </vt:lpstr>
      <vt:lpstr>Powers of Survey Team</vt:lpstr>
      <vt:lpstr>Powers of Survey Team</vt:lpstr>
      <vt:lpstr>TDS/ TCS Survey – Section 133A(2A)</vt:lpstr>
      <vt:lpstr>Survey of Extravagant Expenditure – Section 133A(5)</vt:lpstr>
      <vt:lpstr>Non-Cooperation by any person – 133A(6)</vt:lpstr>
      <vt:lpstr>Issues</vt:lpstr>
      <vt:lpstr>Understanding Framework of Search and Seizure Provisions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Introduction to Block Assessment</vt:lpstr>
      <vt:lpstr>Objective </vt:lpstr>
      <vt:lpstr>Objective </vt:lpstr>
      <vt:lpstr>Objective </vt:lpstr>
      <vt:lpstr>Summary of Key Sections </vt:lpstr>
      <vt:lpstr> Steps involved in Block Assessment </vt:lpstr>
      <vt:lpstr>Definitions – Section 158B</vt:lpstr>
      <vt:lpstr>Definitions</vt:lpstr>
      <vt:lpstr>Definitions</vt:lpstr>
      <vt:lpstr>Assessment of Total Undisclosed Income – Section 158BA</vt:lpstr>
      <vt:lpstr>Assessment of Total Undisclosed Income – Section 158BA</vt:lpstr>
      <vt:lpstr>Procedure for Block Assessment – Section 158BC</vt:lpstr>
      <vt:lpstr>Procedure for Block Assessment – Section 158BC</vt:lpstr>
      <vt:lpstr>Procedure for Block Assessment – Section 158BC</vt:lpstr>
      <vt:lpstr>Procedure for Block Assessment – Section 158BC</vt:lpstr>
      <vt:lpstr>Procedure for Block Assessment – Section 158BC</vt:lpstr>
      <vt:lpstr>Procedure for Block Assessment – Section 158BC</vt:lpstr>
      <vt:lpstr>Section 158BB - Computation of Total Undisclosed Income</vt:lpstr>
      <vt:lpstr>Computation of Total Undisclosed Income</vt:lpstr>
      <vt:lpstr>Computation of Total Undisclosed Income</vt:lpstr>
      <vt:lpstr>Computation of Total Undisclosed Income</vt:lpstr>
      <vt:lpstr>Computation of Total Undisclosed Income</vt:lpstr>
      <vt:lpstr>Undisclosed income of any other person – Section 158BD </vt:lpstr>
      <vt:lpstr>Tax on the undisclosed income – Section 113</vt:lpstr>
      <vt:lpstr>Interest and Penalty – Section 158BF and Section 158BFA</vt:lpstr>
      <vt:lpstr>Interest and Penalty – Section 158BF and Section 158BFA</vt:lpstr>
      <vt:lpstr>Penalty – Conditions imposed</vt:lpstr>
      <vt:lpstr>New Block Assessment Regime</vt:lpstr>
      <vt:lpstr>Time Limits – Section 158BE</vt:lpstr>
      <vt:lpstr>Time Limits</vt:lpstr>
      <vt:lpstr>Authority competent to make assessment of block period. </vt:lpstr>
      <vt:lpstr>Applicability of other provisions of the Act – Section 158BH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Divya</cp:lastModifiedBy>
  <cp:revision>8166</cp:revision>
  <cp:lastPrinted>2025-12-19T10:45:57Z</cp:lastPrinted>
  <dcterms:created xsi:type="dcterms:W3CDTF">2016-12-06T06:16:55Z</dcterms:created>
  <dcterms:modified xsi:type="dcterms:W3CDTF">2025-12-19T10:51:58Z</dcterms:modified>
</cp:coreProperties>
</file>