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661" r:id="rId19"/>
    <p:sldId id="662" r:id="rId20"/>
    <p:sldId id="665" r:id="rId21"/>
    <p:sldId id="664" r:id="rId22"/>
    <p:sldId id="638" r:id="rId23"/>
    <p:sldId id="639" r:id="rId24"/>
    <p:sldId id="640" r:id="rId25"/>
    <p:sldId id="641" r:id="rId26"/>
    <p:sldId id="643" r:id="rId27"/>
    <p:sldId id="660" r:id="rId28"/>
    <p:sldId id="658" r:id="rId29"/>
    <p:sldId id="644" r:id="rId30"/>
    <p:sldId id="645" r:id="rId31"/>
    <p:sldId id="646" r:id="rId32"/>
    <p:sldId id="647" r:id="rId33"/>
    <p:sldId id="648" r:id="rId34"/>
    <p:sldId id="650" r:id="rId35"/>
    <p:sldId id="651" r:id="rId36"/>
    <p:sldId id="652" r:id="rId37"/>
    <p:sldId id="653" r:id="rId38"/>
    <p:sldId id="655" r:id="rId39"/>
    <p:sldId id="657" r:id="rId40"/>
    <p:sldId id="273" r:id="rId41"/>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3ABEF99-F22E-4944-AD43-D19859B5EFF1}">
          <p14:sldIdLst>
            <p14:sldId id="256"/>
            <p14:sldId id="257"/>
            <p14:sldId id="258"/>
            <p14:sldId id="259"/>
            <p14:sldId id="260"/>
            <p14:sldId id="261"/>
            <p14:sldId id="262"/>
            <p14:sldId id="263"/>
            <p14:sldId id="264"/>
            <p14:sldId id="265"/>
            <p14:sldId id="266"/>
            <p14:sldId id="267"/>
            <p14:sldId id="268"/>
            <p14:sldId id="269"/>
            <p14:sldId id="270"/>
            <p14:sldId id="271"/>
            <p14:sldId id="272"/>
            <p14:sldId id="661"/>
            <p14:sldId id="662"/>
            <p14:sldId id="665"/>
            <p14:sldId id="664"/>
            <p14:sldId id="638"/>
            <p14:sldId id="639"/>
            <p14:sldId id="640"/>
            <p14:sldId id="641"/>
            <p14:sldId id="643"/>
            <p14:sldId id="660"/>
            <p14:sldId id="658"/>
            <p14:sldId id="644"/>
            <p14:sldId id="645"/>
            <p14:sldId id="646"/>
            <p14:sldId id="647"/>
            <p14:sldId id="648"/>
            <p14:sldId id="650"/>
            <p14:sldId id="651"/>
            <p14:sldId id="652"/>
            <p14:sldId id="653"/>
            <p14:sldId id="655"/>
            <p14:sldId id="657"/>
            <p14:sldId id="27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11" d="100"/>
          <a:sy n="111" d="100"/>
        </p:scale>
        <p:origin x="44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26538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13234" y="514351"/>
            <a:ext cx="7514035" cy="131444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113235" y="2000250"/>
            <a:ext cx="3671291" cy="2343151"/>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55975" y="2000250"/>
            <a:ext cx="3671292" cy="2343150"/>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151556-3C2D-472E-A384-02247578E70C}" type="datetimeFigureOut">
              <a:rPr lang="en-IN" smtClean="0"/>
              <a:t>17-06-2026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9A0B1E6-3C21-4F9F-A7DD-0A083772A175}" type="slidenum">
              <a:rPr lang="en-IN" smtClean="0"/>
              <a:t>‹#›</a:t>
            </a:fld>
            <a:endParaRPr lang="en-IN"/>
          </a:p>
        </p:txBody>
      </p:sp>
    </p:spTree>
    <p:extLst>
      <p:ext uri="{BB962C8B-B14F-4D97-AF65-F5344CB8AC3E}">
        <p14:creationId xmlns:p14="http://schemas.microsoft.com/office/powerpoint/2010/main" val="139398945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1"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ravulapalli1969@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gopalvsanka@gmail.co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atabase.taxsutra.com/judgments/SITALDAS_K_MOTWANI_vs_DIRECTOR_GENERAL_OF_INCOME_TAX_INTERNATIONAL_TAXATION_ORS__f48a396ad33f6a2c4455db706d78e1?result_type=and&amp;query_id=681c460168c7c63d240009f0&amp;position=1"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www.taxsutra.com/dt/rulings/hc-condones-delay-e-verifying-form-10b-given-genuine-hardship-prejudice-caused-kotak" TargetMode="External"/><Relationship Id="rId2" Type="http://schemas.openxmlformats.org/officeDocument/2006/relationships/hyperlink" Target="https://www.taxsutra.com/dt/rulings/hc-condones-delay-filing-form-10b-given-assessees-hardship-not-claiming-sec11-exemption"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database.taxsutra.com/judgments/Common_Cause_A_Registered_Society_vs_Union_of_India_090ff62d040249d408e71382fab66e?result_type=and&amp;query_id=68c3cad568c7c636e2002fe6&amp;position=1" TargetMode="External"/><Relationship Id="rId2" Type="http://schemas.openxmlformats.org/officeDocument/2006/relationships/hyperlink" Target="https://database.taxsutra.com/judgments/CENTRAL_BUREAU_OF_INVESTIGATION_CBI_vs_V_C_SHUKLA_ORS_775baf6ebd17dda2cc8733e59487dd?result_type=and&amp;query_id=68c3c8ab68c7c636e5002fd7&amp;position=1"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5720" y="0"/>
            <a:ext cx="822960" cy="5212080"/>
          </a:xfrm>
          <a:prstGeom prst="rtTriangle">
            <a:avLst/>
          </a:prstGeom>
          <a:solidFill>
            <a:srgbClr val="156082"/>
          </a:solidFill>
          <a:ln w="12700">
            <a:solidFill>
              <a:srgbClr val="156082"/>
            </a:solidFill>
            <a:prstDash val="solid"/>
          </a:ln>
        </p:spPr>
        <p:txBody>
          <a:bodyPr/>
          <a:lstStyle/>
          <a:p>
            <a:endParaRPr lang="en-IN"/>
          </a:p>
        </p:txBody>
      </p:sp>
      <p:sp>
        <p:nvSpPr>
          <p:cNvPr id="3" name="Shape 1"/>
          <p:cNvSpPr/>
          <p:nvPr/>
        </p:nvSpPr>
        <p:spPr>
          <a:xfrm>
            <a:off x="7223760" y="-45720"/>
            <a:ext cx="2011680" cy="5303520"/>
          </a:xfrm>
          <a:prstGeom prst="rtTriangle">
            <a:avLst/>
          </a:prstGeom>
          <a:solidFill>
            <a:srgbClr val="156082"/>
          </a:solidFill>
          <a:ln w="12700">
            <a:solidFill>
              <a:srgbClr val="156082"/>
            </a:solidFill>
            <a:prstDash val="solid"/>
          </a:ln>
        </p:spPr>
        <p:txBody>
          <a:bodyPr/>
          <a:lstStyle/>
          <a:p>
            <a:endParaRPr lang="en-IN"/>
          </a:p>
        </p:txBody>
      </p:sp>
      <p:sp>
        <p:nvSpPr>
          <p:cNvPr id="4" name="Shape 2"/>
          <p:cNvSpPr/>
          <p:nvPr/>
        </p:nvSpPr>
        <p:spPr>
          <a:xfrm flipH="1">
            <a:off x="7863840" y="-45720"/>
            <a:ext cx="1371600" cy="3200400"/>
          </a:xfrm>
          <a:prstGeom prst="rtTriangle">
            <a:avLst/>
          </a:prstGeom>
          <a:solidFill>
            <a:srgbClr val="E97132"/>
          </a:solidFill>
          <a:ln w="12700">
            <a:solidFill>
              <a:srgbClr val="E97132"/>
            </a:solidFill>
            <a:prstDash val="solid"/>
          </a:ln>
        </p:spPr>
        <p:txBody>
          <a:bodyPr/>
          <a:lstStyle/>
          <a:p>
            <a:endParaRPr lang="en-IN"/>
          </a:p>
        </p:txBody>
      </p:sp>
      <p:sp>
        <p:nvSpPr>
          <p:cNvPr id="5" name="Shape 3"/>
          <p:cNvSpPr/>
          <p:nvPr/>
        </p:nvSpPr>
        <p:spPr>
          <a:xfrm flipV="1">
            <a:off x="7269480" y="2468880"/>
            <a:ext cx="1920240" cy="2743200"/>
          </a:xfrm>
          <a:prstGeom prst="rtTriangle">
            <a:avLst/>
          </a:prstGeom>
          <a:solidFill>
            <a:srgbClr val="0F9ED5">
              <a:alpha val="65000"/>
            </a:srgbClr>
          </a:solidFill>
          <a:ln w="12700">
            <a:solidFill>
              <a:srgbClr val="0F9ED5">
                <a:alpha val="65000"/>
              </a:srgbClr>
            </a:solidFill>
            <a:prstDash val="solid"/>
          </a:ln>
        </p:spPr>
        <p:txBody>
          <a:bodyPr/>
          <a:lstStyle/>
          <a:p>
            <a:endParaRPr lang="en-IN"/>
          </a:p>
        </p:txBody>
      </p:sp>
      <p:sp>
        <p:nvSpPr>
          <p:cNvPr id="6" name="Text 4"/>
          <p:cNvSpPr/>
          <p:nvPr/>
        </p:nvSpPr>
        <p:spPr>
          <a:xfrm>
            <a:off x="914400" y="457200"/>
            <a:ext cx="6035040" cy="2560320"/>
          </a:xfrm>
          <a:prstGeom prst="rect">
            <a:avLst/>
          </a:prstGeom>
          <a:noFill/>
          <a:ln/>
        </p:spPr>
        <p:txBody>
          <a:bodyPr wrap="square" rtlCol="0" anchor="ctr"/>
          <a:lstStyle/>
          <a:p>
            <a:pPr marL="0" indent="0" algn="ctr">
              <a:buNone/>
            </a:pPr>
            <a:r>
              <a:rPr lang="en-US" sz="4000" dirty="0">
                <a:solidFill>
                  <a:srgbClr val="156082"/>
                </a:solidFill>
                <a:latin typeface="Trebuchet MS" pitchFamily="34" charset="0"/>
                <a:ea typeface="Trebuchet MS" pitchFamily="34" charset="-122"/>
                <a:cs typeface="Trebuchet MS" pitchFamily="34" charset="-120"/>
              </a:rPr>
              <a:t>NPOs under the</a:t>
            </a:r>
            <a:endParaRPr lang="en-US" sz="4000" dirty="0"/>
          </a:p>
          <a:p>
            <a:pPr marL="0" indent="0" algn="ctr">
              <a:buNone/>
            </a:pPr>
            <a:r>
              <a:rPr lang="en-US" sz="4000" dirty="0">
                <a:solidFill>
                  <a:srgbClr val="156082"/>
                </a:solidFill>
                <a:latin typeface="Trebuchet MS" pitchFamily="34" charset="0"/>
                <a:ea typeface="Trebuchet MS" pitchFamily="34" charset="-122"/>
                <a:cs typeface="Trebuchet MS" pitchFamily="34" charset="-120"/>
              </a:rPr>
              <a:t>New Income Tax Act, 2025</a:t>
            </a:r>
            <a:endParaRPr lang="en-US" sz="4000" dirty="0"/>
          </a:p>
        </p:txBody>
      </p:sp>
      <p:sp>
        <p:nvSpPr>
          <p:cNvPr id="7" name="Shape 5"/>
          <p:cNvSpPr/>
          <p:nvPr/>
        </p:nvSpPr>
        <p:spPr>
          <a:xfrm>
            <a:off x="914400" y="3063240"/>
            <a:ext cx="6035040" cy="475488"/>
          </a:xfrm>
          <a:prstGeom prst="rect">
            <a:avLst/>
          </a:prstGeom>
          <a:solidFill>
            <a:srgbClr val="156082">
              <a:alpha val="15000"/>
            </a:srgbClr>
          </a:solidFill>
          <a:ln w="12700">
            <a:solidFill>
              <a:srgbClr val="156082">
                <a:alpha val="40000"/>
              </a:srgbClr>
            </a:solidFill>
            <a:prstDash val="solid"/>
          </a:ln>
        </p:spPr>
        <p:txBody>
          <a:bodyPr/>
          <a:lstStyle/>
          <a:p>
            <a:endParaRPr lang="en-IN"/>
          </a:p>
        </p:txBody>
      </p:sp>
      <p:sp>
        <p:nvSpPr>
          <p:cNvPr id="8" name="Text 6"/>
          <p:cNvSpPr/>
          <p:nvPr/>
        </p:nvSpPr>
        <p:spPr>
          <a:xfrm>
            <a:off x="914400" y="3063240"/>
            <a:ext cx="6035040" cy="475488"/>
          </a:xfrm>
          <a:prstGeom prst="rect">
            <a:avLst/>
          </a:prstGeom>
          <a:noFill/>
          <a:ln/>
        </p:spPr>
        <p:txBody>
          <a:bodyPr wrap="square" rtlCol="0" anchor="ctr"/>
          <a:lstStyle/>
          <a:p>
            <a:pPr marL="0" indent="0" algn="ctr">
              <a:buNone/>
            </a:pPr>
            <a:r>
              <a:rPr lang="en-US" sz="1300" dirty="0">
                <a:solidFill>
                  <a:srgbClr val="0E2841"/>
                </a:solidFill>
                <a:latin typeface="Trebuchet MS" pitchFamily="34" charset="0"/>
                <a:ea typeface="Trebuchet MS" pitchFamily="34" charset="-122"/>
                <a:cs typeface="Trebuchet MS" pitchFamily="34" charset="-120"/>
              </a:rPr>
              <a:t>Chapter XVII-B | Sections 332–355 | Effective 1 April 2026</a:t>
            </a:r>
            <a:endParaRPr lang="en-US" sz="1300" dirty="0"/>
          </a:p>
        </p:txBody>
      </p:sp>
      <p:sp>
        <p:nvSpPr>
          <p:cNvPr id="9" name="Text 7"/>
          <p:cNvSpPr/>
          <p:nvPr/>
        </p:nvSpPr>
        <p:spPr>
          <a:xfrm>
            <a:off x="914400" y="3639312"/>
            <a:ext cx="6035040" cy="804672"/>
          </a:xfrm>
          <a:prstGeom prst="rect">
            <a:avLst/>
          </a:prstGeom>
          <a:noFill/>
          <a:ln/>
        </p:spPr>
        <p:txBody>
          <a:bodyPr wrap="square" rtlCol="0" anchor="ctr"/>
          <a:lstStyle/>
          <a:p>
            <a:pPr marL="0" indent="0" algn="ctr">
              <a:buNone/>
            </a:pPr>
            <a:r>
              <a:rPr lang="en-US" sz="1200" dirty="0">
                <a:solidFill>
                  <a:srgbClr val="0E2841"/>
                </a:solidFill>
                <a:latin typeface="Trebuchet MS" pitchFamily="34" charset="0"/>
                <a:ea typeface="Trebuchet MS" pitchFamily="34" charset="-122"/>
                <a:cs typeface="Trebuchet MS" pitchFamily="34" charset="-120"/>
              </a:rPr>
              <a:t>Presented By:</a:t>
            </a:r>
            <a:endParaRPr lang="en-US" sz="1200" dirty="0"/>
          </a:p>
          <a:p>
            <a:pPr marL="0" indent="0">
              <a:buNone/>
            </a:pPr>
            <a:r>
              <a:rPr lang="en-US" sz="1200" dirty="0">
                <a:solidFill>
                  <a:srgbClr val="0E2841"/>
                </a:solidFill>
                <a:latin typeface="Trebuchet MS" pitchFamily="34" charset="0"/>
                <a:ea typeface="Trebuchet MS" pitchFamily="34" charset="-122"/>
                <a:cs typeface="Trebuchet MS" pitchFamily="34" charset="-120"/>
              </a:rPr>
              <a:t>	</a:t>
            </a:r>
            <a:r>
              <a:rPr lang="en-US" sz="1200" dirty="0" err="1">
                <a:solidFill>
                  <a:srgbClr val="0E2841"/>
                </a:solidFill>
                <a:latin typeface="Trebuchet MS" pitchFamily="34" charset="0"/>
                <a:ea typeface="Trebuchet MS" pitchFamily="34" charset="-122"/>
                <a:cs typeface="Trebuchet MS" pitchFamily="34" charset="-120"/>
              </a:rPr>
              <a:t>Venkateswarlu</a:t>
            </a:r>
            <a:r>
              <a:rPr lang="en-US" sz="1200" dirty="0">
                <a:solidFill>
                  <a:srgbClr val="0E2841"/>
                </a:solidFill>
                <a:latin typeface="Trebuchet MS" pitchFamily="34" charset="0"/>
                <a:ea typeface="Trebuchet MS" pitchFamily="34" charset="-122"/>
                <a:cs typeface="Trebuchet MS" pitchFamily="34" charset="-120"/>
              </a:rPr>
              <a:t> </a:t>
            </a:r>
            <a:r>
              <a:rPr lang="en-US" sz="1200" dirty="0" err="1">
                <a:solidFill>
                  <a:srgbClr val="0E2841"/>
                </a:solidFill>
                <a:latin typeface="Trebuchet MS" pitchFamily="34" charset="0"/>
                <a:ea typeface="Trebuchet MS" pitchFamily="34" charset="-122"/>
                <a:cs typeface="Trebuchet MS" pitchFamily="34" charset="-120"/>
              </a:rPr>
              <a:t>Ravulapalli</a:t>
            </a:r>
            <a:r>
              <a:rPr lang="en-US" sz="1200" dirty="0">
                <a:solidFill>
                  <a:srgbClr val="0E2841"/>
                </a:solidFill>
                <a:latin typeface="Trebuchet MS" pitchFamily="34" charset="0"/>
                <a:ea typeface="Trebuchet MS" pitchFamily="34" charset="-122"/>
                <a:cs typeface="Trebuchet MS" pitchFamily="34" charset="-120"/>
              </a:rPr>
              <a:t> 		Venugopal Sanka </a:t>
            </a:r>
            <a:endParaRPr lang="en-US" sz="1200" dirty="0"/>
          </a:p>
          <a:p>
            <a:pPr marL="0" indent="0">
              <a:buNone/>
            </a:pPr>
            <a:r>
              <a:rPr lang="en-US" sz="1200" dirty="0">
                <a:solidFill>
                  <a:srgbClr val="0E2841"/>
                </a:solidFill>
                <a:latin typeface="Trebuchet MS" pitchFamily="34" charset="0"/>
                <a:ea typeface="Trebuchet MS" pitchFamily="34" charset="-122"/>
                <a:cs typeface="Trebuchet MS" pitchFamily="34" charset="-120"/>
              </a:rPr>
              <a:t>	Chartered Accountant		Chartered Accountant</a:t>
            </a:r>
          </a:p>
          <a:p>
            <a:r>
              <a:rPr lang="en-US" sz="1200" dirty="0">
                <a:solidFill>
                  <a:srgbClr val="404040"/>
                </a:solidFill>
                <a:latin typeface="Trebuchet MS" pitchFamily="34" charset="0"/>
                <a:ea typeface="Trebuchet MS" pitchFamily="34" charset="-122"/>
                <a:cs typeface="Trebuchet MS" pitchFamily="34" charset="-120"/>
                <a:hlinkClick r:id="rId3"/>
              </a:rPr>
              <a:t>	ravulapalli1969@gmail.com</a:t>
            </a:r>
            <a:r>
              <a:rPr lang="en-US" sz="1200" dirty="0">
                <a:solidFill>
                  <a:srgbClr val="404040"/>
                </a:solidFill>
                <a:latin typeface="Trebuchet MS" pitchFamily="34" charset="0"/>
                <a:ea typeface="Trebuchet MS" pitchFamily="34" charset="-122"/>
                <a:cs typeface="Trebuchet MS" pitchFamily="34" charset="-120"/>
              </a:rPr>
              <a:t>	</a:t>
            </a:r>
            <a:r>
              <a:rPr lang="en-US" sz="1200" dirty="0">
                <a:solidFill>
                  <a:srgbClr val="404040"/>
                </a:solidFill>
                <a:latin typeface="Trebuchet MS" pitchFamily="34" charset="0"/>
                <a:ea typeface="Trebuchet MS" pitchFamily="34" charset="-122"/>
                <a:cs typeface="Trebuchet MS" pitchFamily="34" charset="-120"/>
                <a:hlinkClick r:id="rId4"/>
              </a:rPr>
              <a:t>gopalvsanka@gmail.com</a:t>
            </a:r>
            <a:r>
              <a:rPr lang="en-US" sz="1200" dirty="0">
                <a:solidFill>
                  <a:srgbClr val="404040"/>
                </a:solidFill>
                <a:latin typeface="Trebuchet MS" pitchFamily="34" charset="0"/>
                <a:ea typeface="Trebuchet MS" pitchFamily="34" charset="-122"/>
                <a:cs typeface="Trebuchet MS" pitchFamily="34" charset="-120"/>
              </a:rPr>
              <a:t>	</a:t>
            </a:r>
          </a:p>
          <a:p>
            <a:pPr algn="ctr"/>
            <a:endParaRPr lang="en-US" sz="1200" dirty="0"/>
          </a:p>
          <a:p>
            <a:pPr marL="0" indent="0" algn="ctr">
              <a:buNone/>
            </a:pPr>
            <a:endParaRPr lang="en-US" sz="1200" dirty="0"/>
          </a:p>
        </p:txBody>
      </p:sp>
      <p:sp>
        <p:nvSpPr>
          <p:cNvPr id="10" name="Text 8"/>
          <p:cNvSpPr/>
          <p:nvPr/>
        </p:nvSpPr>
        <p:spPr>
          <a:xfrm>
            <a:off x="914400" y="4462272"/>
            <a:ext cx="6035040" cy="347472"/>
          </a:xfrm>
          <a:prstGeom prst="rect">
            <a:avLst/>
          </a:prstGeom>
          <a:noFill/>
          <a:ln/>
        </p:spPr>
        <p:txBody>
          <a:bodyPr wrap="square" rtlCol="0" anchor="ctr"/>
          <a:lstStyle/>
          <a:p>
            <a:pPr marL="0" indent="0" algn="ctr">
              <a:buNone/>
            </a:pPr>
            <a:endParaRPr lang="en-US" sz="900" dirty="0"/>
          </a:p>
        </p:txBody>
      </p:sp>
      <p:sp>
        <p:nvSpPr>
          <p:cNvPr id="11" name="Text 9"/>
          <p:cNvSpPr/>
          <p:nvPr/>
        </p:nvSpPr>
        <p:spPr>
          <a:xfrm>
            <a:off x="3200400" y="4846320"/>
            <a:ext cx="2743200" cy="228600"/>
          </a:xfrm>
          <a:prstGeom prst="rect">
            <a:avLst/>
          </a:prstGeom>
          <a:noFill/>
          <a:ln/>
        </p:spPr>
        <p:txBody>
          <a:bodyPr wrap="square" rtlCol="0" anchor="ctr"/>
          <a:lstStyle/>
          <a:p>
            <a:pPr marL="0" indent="0" algn="ctr">
              <a:buNone/>
            </a:pPr>
            <a:r>
              <a:rPr lang="en-US" sz="850" dirty="0">
                <a:solidFill>
                  <a:srgbClr val="D0D0D0"/>
                </a:solidFill>
                <a:latin typeface="Trebuchet MS" pitchFamily="34" charset="0"/>
                <a:ea typeface="Trebuchet MS" pitchFamily="34" charset="-122"/>
                <a:cs typeface="Trebuchet MS" pitchFamily="34" charset="-120"/>
              </a:rPr>
              <a:t>Hyderabad Branch, ICAI</a:t>
            </a:r>
            <a:endParaRPr lang="en-US" sz="8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7726680" y="-45720"/>
            <a:ext cx="1554480" cy="5303520"/>
          </a:xfrm>
          <a:prstGeom prst="rtTriangle">
            <a:avLst/>
          </a:prstGeom>
          <a:solidFill>
            <a:srgbClr val="156082"/>
          </a:solidFill>
          <a:ln w="12700">
            <a:solidFill>
              <a:srgbClr val="156082"/>
            </a:solidFill>
            <a:prstDash val="solid"/>
          </a:ln>
        </p:spPr>
        <p:txBody>
          <a:bodyPr/>
          <a:lstStyle/>
          <a:p>
            <a:endParaRPr lang="en-IN"/>
          </a:p>
        </p:txBody>
      </p:sp>
      <p:sp>
        <p:nvSpPr>
          <p:cNvPr id="3" name="Shape 1"/>
          <p:cNvSpPr/>
          <p:nvPr/>
        </p:nvSpPr>
        <p:spPr>
          <a:xfrm flipH="1">
            <a:off x="8138160" y="-45720"/>
            <a:ext cx="1097280" cy="3108960"/>
          </a:xfrm>
          <a:prstGeom prst="rtTriangle">
            <a:avLst/>
          </a:prstGeom>
          <a:solidFill>
            <a:srgbClr val="E97132"/>
          </a:solidFill>
          <a:ln w="12700">
            <a:solidFill>
              <a:srgbClr val="E97132"/>
            </a:solidFill>
            <a:prstDash val="solid"/>
          </a:ln>
        </p:spPr>
        <p:txBody>
          <a:bodyPr/>
          <a:lstStyle/>
          <a:p>
            <a:endParaRPr lang="en-IN"/>
          </a:p>
        </p:txBody>
      </p:sp>
      <p:sp>
        <p:nvSpPr>
          <p:cNvPr id="4" name="Shape 2"/>
          <p:cNvSpPr/>
          <p:nvPr/>
        </p:nvSpPr>
        <p:spPr>
          <a:xfrm flipV="1">
            <a:off x="7772400" y="2560320"/>
            <a:ext cx="1463040" cy="2651760"/>
          </a:xfrm>
          <a:prstGeom prst="rtTriangle">
            <a:avLst/>
          </a:prstGeom>
          <a:solidFill>
            <a:srgbClr val="0F9ED5">
              <a:alpha val="70000"/>
            </a:srgbClr>
          </a:solidFill>
          <a:ln w="12700">
            <a:solidFill>
              <a:srgbClr val="0F9ED5">
                <a:alpha val="70000"/>
              </a:srgbClr>
            </a:solidFill>
            <a:prstDash val="solid"/>
          </a:ln>
        </p:spPr>
        <p:txBody>
          <a:bodyPr/>
          <a:lstStyle/>
          <a:p>
            <a:endParaRPr lang="en-IN"/>
          </a:p>
        </p:txBody>
      </p:sp>
      <p:sp>
        <p:nvSpPr>
          <p:cNvPr id="5" name="Text 3"/>
          <p:cNvSpPr/>
          <p:nvPr/>
        </p:nvSpPr>
        <p:spPr>
          <a:xfrm>
            <a:off x="301752" y="73152"/>
            <a:ext cx="7132320" cy="822960"/>
          </a:xfrm>
          <a:prstGeom prst="rect">
            <a:avLst/>
          </a:prstGeom>
          <a:noFill/>
          <a:ln/>
        </p:spPr>
        <p:txBody>
          <a:bodyPr wrap="square" rtlCol="0" anchor="ctr"/>
          <a:lstStyle/>
          <a:p>
            <a:pPr marL="0" indent="0" algn="l">
              <a:buNone/>
            </a:pPr>
            <a:r>
              <a:rPr lang="en-US" sz="2800" b="1" dirty="0">
                <a:solidFill>
                  <a:srgbClr val="156082"/>
                </a:solidFill>
                <a:latin typeface="Trebuchet MS" pitchFamily="34" charset="0"/>
                <a:ea typeface="Trebuchet MS" pitchFamily="34" charset="-122"/>
                <a:cs typeface="Trebuchet MS" pitchFamily="34" charset="-120"/>
              </a:rPr>
              <a:t>Violations &amp; Loss of Exemption – Sections 351 to 353</a:t>
            </a:r>
            <a:endParaRPr lang="en-US" sz="2800" dirty="0"/>
          </a:p>
        </p:txBody>
      </p:sp>
      <p:sp>
        <p:nvSpPr>
          <p:cNvPr id="6" name="Text 4"/>
          <p:cNvSpPr/>
          <p:nvPr/>
        </p:nvSpPr>
        <p:spPr>
          <a:xfrm>
            <a:off x="301752" y="896112"/>
            <a:ext cx="7132320" cy="329184"/>
          </a:xfrm>
          <a:prstGeom prst="rect">
            <a:avLst/>
          </a:prstGeom>
          <a:noFill/>
          <a:ln/>
        </p:spPr>
        <p:txBody>
          <a:bodyPr wrap="square" rtlCol="0" anchor="ctr"/>
          <a:lstStyle/>
          <a:p>
            <a:pPr marL="0" indent="0">
              <a:buNone/>
            </a:pPr>
            <a:r>
              <a:rPr lang="en-US" sz="1100" i="1" dirty="0">
                <a:solidFill>
                  <a:srgbClr val="404040"/>
                </a:solidFill>
                <a:latin typeface="Trebuchet MS" pitchFamily="34" charset="0"/>
                <a:ea typeface="Trebuchet MS" pitchFamily="34" charset="-122"/>
                <a:cs typeface="Trebuchet MS" pitchFamily="34" charset="-120"/>
              </a:rPr>
              <a:t>Income otherwise exempt is denied / taxable at MMR (30% + surcharge + cess) if any of the following violations occur:</a:t>
            </a:r>
            <a:endParaRPr lang="en-US" sz="1100" dirty="0"/>
          </a:p>
        </p:txBody>
      </p:sp>
      <p:sp>
        <p:nvSpPr>
          <p:cNvPr id="7" name="Shape 5"/>
          <p:cNvSpPr/>
          <p:nvPr/>
        </p:nvSpPr>
        <p:spPr>
          <a:xfrm>
            <a:off x="301752" y="1298448"/>
            <a:ext cx="2267712" cy="1719072"/>
          </a:xfrm>
          <a:prstGeom prst="roundRect">
            <a:avLst>
              <a:gd name="adj" fmla="val 4255"/>
            </a:avLst>
          </a:prstGeom>
          <a:solidFill>
            <a:srgbClr val="E97132"/>
          </a:solidFill>
          <a:ln w="12700">
            <a:solidFill>
              <a:srgbClr val="E97132"/>
            </a:solidFill>
            <a:prstDash val="solid"/>
          </a:ln>
        </p:spPr>
        <p:txBody>
          <a:bodyPr/>
          <a:lstStyle/>
          <a:p>
            <a:endParaRPr lang="en-IN"/>
          </a:p>
        </p:txBody>
      </p:sp>
      <p:sp>
        <p:nvSpPr>
          <p:cNvPr id="8" name="Text 6"/>
          <p:cNvSpPr/>
          <p:nvPr/>
        </p:nvSpPr>
        <p:spPr>
          <a:xfrm>
            <a:off x="393192" y="1371600"/>
            <a:ext cx="2084832" cy="329184"/>
          </a:xfrm>
          <a:prstGeom prst="rect">
            <a:avLst/>
          </a:prstGeom>
          <a:noFill/>
          <a:ln/>
        </p:spPr>
        <p:txBody>
          <a:bodyPr wrap="square" lIns="0" tIns="0" rIns="0" bIns="0" rtlCol="0" anchor="ctr"/>
          <a:lstStyle/>
          <a:p>
            <a:pPr marL="0" indent="0">
              <a:buNone/>
            </a:pPr>
            <a:r>
              <a:rPr lang="en-US" sz="900" b="1" dirty="0">
                <a:solidFill>
                  <a:srgbClr val="FFFFFF"/>
                </a:solidFill>
                <a:latin typeface="Trebuchet MS" pitchFamily="34" charset="0"/>
                <a:ea typeface="Trebuchet MS" pitchFamily="34" charset="-122"/>
                <a:cs typeface="Trebuchet MS" pitchFamily="34" charset="-120"/>
              </a:rPr>
              <a:t>Benefit to Specified Persons [Sec. 351(a)]</a:t>
            </a:r>
            <a:endParaRPr lang="en-US" sz="900" dirty="0"/>
          </a:p>
        </p:txBody>
      </p:sp>
      <p:sp>
        <p:nvSpPr>
          <p:cNvPr id="9" name="Text 7"/>
          <p:cNvSpPr/>
          <p:nvPr/>
        </p:nvSpPr>
        <p:spPr>
          <a:xfrm>
            <a:off x="393192" y="1719072"/>
            <a:ext cx="2084832" cy="1225296"/>
          </a:xfrm>
          <a:prstGeom prst="rect">
            <a:avLst/>
          </a:prstGeom>
          <a:noFill/>
          <a:ln/>
        </p:spPr>
        <p:txBody>
          <a:bodyPr wrap="square" lIns="0" tIns="0" rIns="0" bIns="0" rtlCol="0" anchor="t"/>
          <a:lstStyle/>
          <a:p>
            <a:pPr marL="0" indent="0">
              <a:buNone/>
            </a:pPr>
            <a:r>
              <a:rPr lang="en-US" sz="850" dirty="0">
                <a:solidFill>
                  <a:srgbClr val="FFFFFF"/>
                </a:solidFill>
                <a:latin typeface="Trebuchet MS" pitchFamily="34" charset="0"/>
                <a:ea typeface="Trebuchet MS" pitchFamily="34" charset="-122"/>
                <a:cs typeface="Trebuchet MS" pitchFamily="34" charset="-120"/>
              </a:rPr>
              <a:t>If income or property of the RNPO is applied for the benefit of: Founder / Settlor / Author; Trustee / Manager; Relative of above; Connected company/entity → ENTIRE income of that year becomes taxable.</a:t>
            </a:r>
            <a:endParaRPr lang="en-US" sz="850" dirty="0"/>
          </a:p>
        </p:txBody>
      </p:sp>
      <p:sp>
        <p:nvSpPr>
          <p:cNvPr id="10" name="Shape 8"/>
          <p:cNvSpPr/>
          <p:nvPr/>
        </p:nvSpPr>
        <p:spPr>
          <a:xfrm>
            <a:off x="2679192" y="1298448"/>
            <a:ext cx="2267712" cy="1719072"/>
          </a:xfrm>
          <a:prstGeom prst="roundRect">
            <a:avLst>
              <a:gd name="adj" fmla="val 4255"/>
            </a:avLst>
          </a:prstGeom>
          <a:solidFill>
            <a:srgbClr val="156082"/>
          </a:solidFill>
          <a:ln w="12700">
            <a:solidFill>
              <a:srgbClr val="156082"/>
            </a:solidFill>
            <a:prstDash val="solid"/>
          </a:ln>
        </p:spPr>
        <p:txBody>
          <a:bodyPr/>
          <a:lstStyle/>
          <a:p>
            <a:endParaRPr lang="en-IN"/>
          </a:p>
        </p:txBody>
      </p:sp>
      <p:sp>
        <p:nvSpPr>
          <p:cNvPr id="11" name="Text 9"/>
          <p:cNvSpPr/>
          <p:nvPr/>
        </p:nvSpPr>
        <p:spPr>
          <a:xfrm>
            <a:off x="2770632" y="1371600"/>
            <a:ext cx="2084832" cy="329184"/>
          </a:xfrm>
          <a:prstGeom prst="rect">
            <a:avLst/>
          </a:prstGeom>
          <a:noFill/>
          <a:ln/>
        </p:spPr>
        <p:txBody>
          <a:bodyPr wrap="square" lIns="0" tIns="0" rIns="0" bIns="0" rtlCol="0" anchor="ctr"/>
          <a:lstStyle/>
          <a:p>
            <a:pPr marL="0" indent="0">
              <a:buNone/>
            </a:pPr>
            <a:r>
              <a:rPr lang="en-US" sz="900" b="1" dirty="0">
                <a:solidFill>
                  <a:srgbClr val="FFFFFF"/>
                </a:solidFill>
                <a:latin typeface="Trebuchet MS" pitchFamily="34" charset="0"/>
                <a:ea typeface="Trebuchet MS" pitchFamily="34" charset="-122"/>
                <a:cs typeface="Trebuchet MS" pitchFamily="34" charset="-120"/>
              </a:rPr>
              <a:t>Non-Charitable Application [Sec. 351(b)]</a:t>
            </a:r>
            <a:endParaRPr lang="en-US" sz="900" dirty="0"/>
          </a:p>
        </p:txBody>
      </p:sp>
      <p:sp>
        <p:nvSpPr>
          <p:cNvPr id="12" name="Text 10"/>
          <p:cNvSpPr/>
          <p:nvPr/>
        </p:nvSpPr>
        <p:spPr>
          <a:xfrm>
            <a:off x="2770632" y="1719072"/>
            <a:ext cx="2084832" cy="1225296"/>
          </a:xfrm>
          <a:prstGeom prst="rect">
            <a:avLst/>
          </a:prstGeom>
          <a:noFill/>
          <a:ln/>
        </p:spPr>
        <p:txBody>
          <a:bodyPr wrap="square" lIns="0" tIns="0" rIns="0" bIns="0" rtlCol="0" anchor="t"/>
          <a:lstStyle/>
          <a:p>
            <a:pPr marL="0" indent="0">
              <a:buNone/>
            </a:pPr>
            <a:r>
              <a:rPr lang="en-US" sz="850" dirty="0">
                <a:solidFill>
                  <a:srgbClr val="FFFFFF"/>
                </a:solidFill>
                <a:latin typeface="Trebuchet MS" pitchFamily="34" charset="0"/>
                <a:ea typeface="Trebuchet MS" pitchFamily="34" charset="-122"/>
                <a:cs typeface="Trebuchet MS" pitchFamily="34" charset="-120"/>
              </a:rPr>
              <a:t>Any part of income applied for a purpose other than charitable/religious objectives → Proportionate income denied exemption and taxable.</a:t>
            </a:r>
            <a:endParaRPr lang="en-US" sz="850" dirty="0"/>
          </a:p>
        </p:txBody>
      </p:sp>
      <p:sp>
        <p:nvSpPr>
          <p:cNvPr id="13" name="Shape 11"/>
          <p:cNvSpPr/>
          <p:nvPr/>
        </p:nvSpPr>
        <p:spPr>
          <a:xfrm>
            <a:off x="5056632" y="1298448"/>
            <a:ext cx="2267712" cy="1719072"/>
          </a:xfrm>
          <a:prstGeom prst="roundRect">
            <a:avLst>
              <a:gd name="adj" fmla="val 4255"/>
            </a:avLst>
          </a:prstGeom>
          <a:solidFill>
            <a:srgbClr val="0E2841"/>
          </a:solidFill>
          <a:ln w="12700">
            <a:solidFill>
              <a:srgbClr val="0E2841"/>
            </a:solidFill>
            <a:prstDash val="solid"/>
          </a:ln>
        </p:spPr>
        <p:txBody>
          <a:bodyPr/>
          <a:lstStyle/>
          <a:p>
            <a:endParaRPr lang="en-IN"/>
          </a:p>
        </p:txBody>
      </p:sp>
      <p:sp>
        <p:nvSpPr>
          <p:cNvPr id="14" name="Text 12"/>
          <p:cNvSpPr/>
          <p:nvPr/>
        </p:nvSpPr>
        <p:spPr>
          <a:xfrm>
            <a:off x="5148072" y="1371600"/>
            <a:ext cx="2084832" cy="329184"/>
          </a:xfrm>
          <a:prstGeom prst="rect">
            <a:avLst/>
          </a:prstGeom>
          <a:noFill/>
          <a:ln/>
        </p:spPr>
        <p:txBody>
          <a:bodyPr wrap="square" lIns="0" tIns="0" rIns="0" bIns="0" rtlCol="0" anchor="ctr"/>
          <a:lstStyle/>
          <a:p>
            <a:pPr marL="0" indent="0">
              <a:buNone/>
            </a:pPr>
            <a:r>
              <a:rPr lang="en-US" sz="900" b="1" dirty="0">
                <a:solidFill>
                  <a:srgbClr val="FFFFFF"/>
                </a:solidFill>
                <a:latin typeface="Trebuchet MS" pitchFamily="34" charset="0"/>
                <a:ea typeface="Trebuchet MS" pitchFamily="34" charset="-122"/>
                <a:cs typeface="Trebuchet MS" pitchFamily="34" charset="-120"/>
              </a:rPr>
              <a:t>Investment in Prohibited Modes [Sec. 351(c)]</a:t>
            </a:r>
            <a:endParaRPr lang="en-US" sz="900" dirty="0"/>
          </a:p>
        </p:txBody>
      </p:sp>
      <p:sp>
        <p:nvSpPr>
          <p:cNvPr id="15" name="Text 13"/>
          <p:cNvSpPr/>
          <p:nvPr/>
        </p:nvSpPr>
        <p:spPr>
          <a:xfrm>
            <a:off x="5148072" y="1719072"/>
            <a:ext cx="2084832" cy="1225296"/>
          </a:xfrm>
          <a:prstGeom prst="rect">
            <a:avLst/>
          </a:prstGeom>
          <a:noFill/>
          <a:ln/>
        </p:spPr>
        <p:txBody>
          <a:bodyPr wrap="square" lIns="0" tIns="0" rIns="0" bIns="0" rtlCol="0" anchor="t"/>
          <a:lstStyle/>
          <a:p>
            <a:pPr marL="0" indent="0">
              <a:buNone/>
            </a:pPr>
            <a:r>
              <a:rPr lang="en-US" sz="850" dirty="0">
                <a:solidFill>
                  <a:srgbClr val="FFFFFF"/>
                </a:solidFill>
                <a:latin typeface="Trebuchet MS" pitchFamily="34" charset="0"/>
                <a:ea typeface="Trebuchet MS" pitchFamily="34" charset="-122"/>
                <a:cs typeface="Trebuchet MS" pitchFamily="34" charset="-120"/>
              </a:rPr>
              <a:t>Accumulated funds must be invested only in Schedule XVI modes (Govt. securities, bank FDs, Govt.-notified MFs etc.). Investment in shares, real estate, private entities → Amount taxable.</a:t>
            </a:r>
            <a:endParaRPr lang="en-US" sz="850" dirty="0"/>
          </a:p>
        </p:txBody>
      </p:sp>
      <p:sp>
        <p:nvSpPr>
          <p:cNvPr id="16" name="Shape 14"/>
          <p:cNvSpPr/>
          <p:nvPr/>
        </p:nvSpPr>
        <p:spPr>
          <a:xfrm>
            <a:off x="301752" y="3127248"/>
            <a:ext cx="2267712" cy="1719072"/>
          </a:xfrm>
          <a:prstGeom prst="roundRect">
            <a:avLst>
              <a:gd name="adj" fmla="val 4255"/>
            </a:avLst>
          </a:prstGeom>
          <a:solidFill>
            <a:srgbClr val="196B24"/>
          </a:solidFill>
          <a:ln w="12700">
            <a:solidFill>
              <a:srgbClr val="196B24"/>
            </a:solidFill>
            <a:prstDash val="solid"/>
          </a:ln>
        </p:spPr>
        <p:txBody>
          <a:bodyPr/>
          <a:lstStyle/>
          <a:p>
            <a:endParaRPr lang="en-IN"/>
          </a:p>
        </p:txBody>
      </p:sp>
      <p:sp>
        <p:nvSpPr>
          <p:cNvPr id="17" name="Text 15"/>
          <p:cNvSpPr/>
          <p:nvPr/>
        </p:nvSpPr>
        <p:spPr>
          <a:xfrm>
            <a:off x="393192" y="3200400"/>
            <a:ext cx="2084832" cy="329184"/>
          </a:xfrm>
          <a:prstGeom prst="rect">
            <a:avLst/>
          </a:prstGeom>
          <a:noFill/>
          <a:ln/>
        </p:spPr>
        <p:txBody>
          <a:bodyPr wrap="square" lIns="0" tIns="0" rIns="0" bIns="0" rtlCol="0" anchor="ctr"/>
          <a:lstStyle/>
          <a:p>
            <a:pPr marL="0" indent="0">
              <a:buNone/>
            </a:pPr>
            <a:r>
              <a:rPr lang="en-US" sz="900" b="1" dirty="0">
                <a:solidFill>
                  <a:srgbClr val="FFFFFF"/>
                </a:solidFill>
                <a:latin typeface="Trebuchet MS" pitchFamily="34" charset="0"/>
                <a:ea typeface="Trebuchet MS" pitchFamily="34" charset="-122"/>
                <a:cs typeface="Trebuchet MS" pitchFamily="34" charset="-120"/>
              </a:rPr>
              <a:t>Objects Modified Without Re-registration [Sec. 351(d)]</a:t>
            </a:r>
            <a:endParaRPr lang="en-US" sz="900" dirty="0"/>
          </a:p>
        </p:txBody>
      </p:sp>
      <p:sp>
        <p:nvSpPr>
          <p:cNvPr id="18" name="Text 16"/>
          <p:cNvSpPr/>
          <p:nvPr/>
        </p:nvSpPr>
        <p:spPr>
          <a:xfrm>
            <a:off x="393192" y="3547872"/>
            <a:ext cx="2084832" cy="1225296"/>
          </a:xfrm>
          <a:prstGeom prst="rect">
            <a:avLst/>
          </a:prstGeom>
          <a:noFill/>
          <a:ln/>
        </p:spPr>
        <p:txBody>
          <a:bodyPr wrap="square" lIns="0" tIns="0" rIns="0" bIns="0" rtlCol="0" anchor="t"/>
          <a:lstStyle/>
          <a:p>
            <a:pPr marL="0" indent="0">
              <a:buNone/>
            </a:pPr>
            <a:r>
              <a:rPr lang="en-US" sz="850" dirty="0">
                <a:solidFill>
                  <a:srgbClr val="FFFFFF"/>
                </a:solidFill>
                <a:latin typeface="Trebuchet MS" pitchFamily="34" charset="0"/>
                <a:ea typeface="Trebuchet MS" pitchFamily="34" charset="-122"/>
                <a:cs typeface="Trebuchet MS" pitchFamily="34" charset="-120"/>
              </a:rPr>
              <a:t>If RNPO modifies its objects and fails to apply for re-registration within 30 days → Registration treated as void; Accreted tax levied under Sec. 352.</a:t>
            </a:r>
            <a:endParaRPr lang="en-US" sz="850" dirty="0"/>
          </a:p>
        </p:txBody>
      </p:sp>
      <p:sp>
        <p:nvSpPr>
          <p:cNvPr id="19" name="Shape 17"/>
          <p:cNvSpPr/>
          <p:nvPr/>
        </p:nvSpPr>
        <p:spPr>
          <a:xfrm>
            <a:off x="2679192" y="3127248"/>
            <a:ext cx="2267712" cy="1719072"/>
          </a:xfrm>
          <a:prstGeom prst="roundRect">
            <a:avLst>
              <a:gd name="adj" fmla="val 4255"/>
            </a:avLst>
          </a:prstGeom>
          <a:solidFill>
            <a:srgbClr val="7030A0"/>
          </a:solidFill>
          <a:ln w="12700">
            <a:solidFill>
              <a:srgbClr val="7030A0"/>
            </a:solidFill>
            <a:prstDash val="solid"/>
          </a:ln>
        </p:spPr>
        <p:txBody>
          <a:bodyPr/>
          <a:lstStyle/>
          <a:p>
            <a:endParaRPr lang="en-IN"/>
          </a:p>
        </p:txBody>
      </p:sp>
      <p:sp>
        <p:nvSpPr>
          <p:cNvPr id="20" name="Text 18"/>
          <p:cNvSpPr/>
          <p:nvPr/>
        </p:nvSpPr>
        <p:spPr>
          <a:xfrm>
            <a:off x="2770632" y="3200400"/>
            <a:ext cx="2084832" cy="329184"/>
          </a:xfrm>
          <a:prstGeom prst="rect">
            <a:avLst/>
          </a:prstGeom>
          <a:noFill/>
          <a:ln/>
        </p:spPr>
        <p:txBody>
          <a:bodyPr wrap="square" lIns="0" tIns="0" rIns="0" bIns="0" rtlCol="0" anchor="ctr"/>
          <a:lstStyle/>
          <a:p>
            <a:pPr marL="0" indent="0">
              <a:buNone/>
            </a:pPr>
            <a:r>
              <a:rPr lang="en-US" sz="900" b="1" dirty="0">
                <a:solidFill>
                  <a:srgbClr val="FFFFFF"/>
                </a:solidFill>
                <a:latin typeface="Trebuchet MS" pitchFamily="34" charset="0"/>
                <a:ea typeface="Trebuchet MS" pitchFamily="34" charset="-122"/>
                <a:cs typeface="Trebuchet MS" pitchFamily="34" charset="-120"/>
              </a:rPr>
              <a:t>Failure to File Return [Sec. 351(e)]</a:t>
            </a:r>
            <a:endParaRPr lang="en-US" sz="900" dirty="0"/>
          </a:p>
        </p:txBody>
      </p:sp>
      <p:sp>
        <p:nvSpPr>
          <p:cNvPr id="21" name="Text 19"/>
          <p:cNvSpPr/>
          <p:nvPr/>
        </p:nvSpPr>
        <p:spPr>
          <a:xfrm>
            <a:off x="2770632" y="3547872"/>
            <a:ext cx="2084832" cy="1225296"/>
          </a:xfrm>
          <a:prstGeom prst="rect">
            <a:avLst/>
          </a:prstGeom>
          <a:noFill/>
          <a:ln/>
        </p:spPr>
        <p:txBody>
          <a:bodyPr wrap="square" lIns="0" tIns="0" rIns="0" bIns="0" rtlCol="0" anchor="t"/>
          <a:lstStyle/>
          <a:p>
            <a:pPr marL="0" indent="0">
              <a:buNone/>
            </a:pPr>
            <a:r>
              <a:rPr lang="en-US" sz="850" dirty="0">
                <a:solidFill>
                  <a:srgbClr val="FFFFFF"/>
                </a:solidFill>
                <a:latin typeface="Trebuchet MS" pitchFamily="34" charset="0"/>
                <a:ea typeface="Trebuchet MS" pitchFamily="34" charset="-122"/>
                <a:cs typeface="Trebuchet MS" pitchFamily="34" charset="-120"/>
              </a:rPr>
              <a:t>If RNPO fails to file ITR within due date under Sec. 406(1) (corresponding to old Sec. 139) → Income otherwise exempt taxable at Maximum Marginal Rate (MMR).</a:t>
            </a:r>
            <a:endParaRPr lang="en-US" sz="850" dirty="0"/>
          </a:p>
        </p:txBody>
      </p:sp>
      <p:sp>
        <p:nvSpPr>
          <p:cNvPr id="22" name="Shape 20"/>
          <p:cNvSpPr/>
          <p:nvPr/>
        </p:nvSpPr>
        <p:spPr>
          <a:xfrm>
            <a:off x="5056632" y="3127248"/>
            <a:ext cx="2267712" cy="1719072"/>
          </a:xfrm>
          <a:prstGeom prst="roundRect">
            <a:avLst>
              <a:gd name="adj" fmla="val 4255"/>
            </a:avLst>
          </a:prstGeom>
          <a:solidFill>
            <a:srgbClr val="375623"/>
          </a:solidFill>
          <a:ln w="12700">
            <a:solidFill>
              <a:srgbClr val="375623"/>
            </a:solidFill>
            <a:prstDash val="solid"/>
          </a:ln>
        </p:spPr>
        <p:txBody>
          <a:bodyPr/>
          <a:lstStyle/>
          <a:p>
            <a:endParaRPr lang="en-IN"/>
          </a:p>
        </p:txBody>
      </p:sp>
      <p:sp>
        <p:nvSpPr>
          <p:cNvPr id="23" name="Text 21"/>
          <p:cNvSpPr/>
          <p:nvPr/>
        </p:nvSpPr>
        <p:spPr>
          <a:xfrm>
            <a:off x="5148072" y="3200400"/>
            <a:ext cx="2084832" cy="329184"/>
          </a:xfrm>
          <a:prstGeom prst="rect">
            <a:avLst/>
          </a:prstGeom>
          <a:noFill/>
          <a:ln/>
        </p:spPr>
        <p:txBody>
          <a:bodyPr wrap="square" lIns="0" tIns="0" rIns="0" bIns="0" rtlCol="0" anchor="ctr"/>
          <a:lstStyle/>
          <a:p>
            <a:pPr marL="0" indent="0">
              <a:buNone/>
            </a:pPr>
            <a:r>
              <a:rPr lang="en-US" sz="900" b="1" dirty="0">
                <a:solidFill>
                  <a:srgbClr val="FFFFFF"/>
                </a:solidFill>
                <a:latin typeface="Trebuchet MS" pitchFamily="34" charset="0"/>
                <a:ea typeface="Trebuchet MS" pitchFamily="34" charset="-122"/>
                <a:cs typeface="Trebuchet MS" pitchFamily="34" charset="-120"/>
              </a:rPr>
              <a:t>Related Person Transactions [Sec. 351 r/w Rule 183]</a:t>
            </a:r>
            <a:endParaRPr lang="en-US" sz="900" dirty="0"/>
          </a:p>
        </p:txBody>
      </p:sp>
      <p:sp>
        <p:nvSpPr>
          <p:cNvPr id="24" name="Text 22"/>
          <p:cNvSpPr/>
          <p:nvPr/>
        </p:nvSpPr>
        <p:spPr>
          <a:xfrm>
            <a:off x="5148072" y="3547872"/>
            <a:ext cx="2084832" cy="1225296"/>
          </a:xfrm>
          <a:prstGeom prst="rect">
            <a:avLst/>
          </a:prstGeom>
          <a:noFill/>
          <a:ln/>
        </p:spPr>
        <p:txBody>
          <a:bodyPr wrap="square" lIns="0" tIns="0" rIns="0" bIns="0" rtlCol="0" anchor="t"/>
          <a:lstStyle/>
          <a:p>
            <a:pPr marL="0" indent="0">
              <a:buNone/>
            </a:pPr>
            <a:r>
              <a:rPr lang="en-US" sz="850" dirty="0">
                <a:solidFill>
                  <a:srgbClr val="FFFFFF"/>
                </a:solidFill>
                <a:latin typeface="Trebuchet MS" pitchFamily="34" charset="0"/>
                <a:ea typeface="Trebuchet MS" pitchFamily="34" charset="-122"/>
                <a:cs typeface="Trebuchet MS" pitchFamily="34" charset="-120"/>
              </a:rPr>
              <a:t>Any portion of income applied (directly or indirectly) for benefit of related persons must be computed as per Rule 183 and is taxable. Non-arm's-length benefit → fully taxable.</a:t>
            </a:r>
            <a:endParaRPr lang="en-US" sz="8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7726680" y="-45720"/>
            <a:ext cx="1554480" cy="5303520"/>
          </a:xfrm>
          <a:prstGeom prst="rtTriangle">
            <a:avLst/>
          </a:prstGeom>
          <a:solidFill>
            <a:srgbClr val="156082"/>
          </a:solidFill>
          <a:ln w="12700">
            <a:solidFill>
              <a:srgbClr val="156082"/>
            </a:solidFill>
            <a:prstDash val="solid"/>
          </a:ln>
        </p:spPr>
        <p:txBody>
          <a:bodyPr/>
          <a:lstStyle/>
          <a:p>
            <a:endParaRPr lang="en-IN"/>
          </a:p>
        </p:txBody>
      </p:sp>
      <p:sp>
        <p:nvSpPr>
          <p:cNvPr id="3" name="Shape 1"/>
          <p:cNvSpPr/>
          <p:nvPr/>
        </p:nvSpPr>
        <p:spPr>
          <a:xfrm flipH="1">
            <a:off x="8138160" y="-45720"/>
            <a:ext cx="1097280" cy="3108960"/>
          </a:xfrm>
          <a:prstGeom prst="rtTriangle">
            <a:avLst/>
          </a:prstGeom>
          <a:solidFill>
            <a:srgbClr val="E97132"/>
          </a:solidFill>
          <a:ln w="12700">
            <a:solidFill>
              <a:srgbClr val="E97132"/>
            </a:solidFill>
            <a:prstDash val="solid"/>
          </a:ln>
        </p:spPr>
        <p:txBody>
          <a:bodyPr/>
          <a:lstStyle/>
          <a:p>
            <a:endParaRPr lang="en-IN"/>
          </a:p>
        </p:txBody>
      </p:sp>
      <p:sp>
        <p:nvSpPr>
          <p:cNvPr id="4" name="Shape 2"/>
          <p:cNvSpPr/>
          <p:nvPr/>
        </p:nvSpPr>
        <p:spPr>
          <a:xfrm flipV="1">
            <a:off x="7772400" y="2560320"/>
            <a:ext cx="1463040" cy="2651760"/>
          </a:xfrm>
          <a:prstGeom prst="rtTriangle">
            <a:avLst/>
          </a:prstGeom>
          <a:solidFill>
            <a:srgbClr val="0F9ED5">
              <a:alpha val="70000"/>
            </a:srgbClr>
          </a:solidFill>
          <a:ln w="12700">
            <a:solidFill>
              <a:srgbClr val="0F9ED5">
                <a:alpha val="70000"/>
              </a:srgbClr>
            </a:solidFill>
            <a:prstDash val="solid"/>
          </a:ln>
        </p:spPr>
        <p:txBody>
          <a:bodyPr/>
          <a:lstStyle/>
          <a:p>
            <a:endParaRPr lang="en-IN"/>
          </a:p>
        </p:txBody>
      </p:sp>
      <p:sp>
        <p:nvSpPr>
          <p:cNvPr id="5" name="Text 3"/>
          <p:cNvSpPr/>
          <p:nvPr/>
        </p:nvSpPr>
        <p:spPr>
          <a:xfrm>
            <a:off x="301752" y="73152"/>
            <a:ext cx="7132320" cy="822960"/>
          </a:xfrm>
          <a:prstGeom prst="rect">
            <a:avLst/>
          </a:prstGeom>
          <a:noFill/>
          <a:ln/>
        </p:spPr>
        <p:txBody>
          <a:bodyPr wrap="square" rtlCol="0" anchor="ctr"/>
          <a:lstStyle/>
          <a:p>
            <a:pPr marL="0" indent="0" algn="l">
              <a:buNone/>
            </a:pPr>
            <a:r>
              <a:rPr lang="en-US" sz="2800" b="1" dirty="0">
                <a:solidFill>
                  <a:srgbClr val="156082"/>
                </a:solidFill>
                <a:latin typeface="Trebuchet MS" pitchFamily="34" charset="0"/>
                <a:ea typeface="Trebuchet MS" pitchFamily="34" charset="-122"/>
                <a:cs typeface="Trebuchet MS" pitchFamily="34" charset="-120"/>
              </a:rPr>
              <a:t>Accreted Tax (Exit Tax) – Section 352</a:t>
            </a:r>
            <a:endParaRPr lang="en-US" sz="2800" dirty="0"/>
          </a:p>
        </p:txBody>
      </p:sp>
      <p:sp>
        <p:nvSpPr>
          <p:cNvPr id="6" name="Text 4"/>
          <p:cNvSpPr/>
          <p:nvPr/>
        </p:nvSpPr>
        <p:spPr>
          <a:xfrm>
            <a:off x="301752" y="896112"/>
            <a:ext cx="7132320" cy="347472"/>
          </a:xfrm>
          <a:prstGeom prst="rect">
            <a:avLst/>
          </a:prstGeom>
          <a:noFill/>
          <a:ln/>
        </p:spPr>
        <p:txBody>
          <a:bodyPr wrap="square" rtlCol="0" anchor="ctr"/>
          <a:lstStyle/>
          <a:p>
            <a:pPr marL="0" indent="0">
              <a:buNone/>
            </a:pPr>
            <a:r>
              <a:rPr lang="en-US" sz="1100" i="1" dirty="0">
                <a:solidFill>
                  <a:srgbClr val="404040"/>
                </a:solidFill>
                <a:latin typeface="Trebuchet MS" pitchFamily="34" charset="0"/>
                <a:ea typeface="Trebuchet MS" pitchFamily="34" charset="-122"/>
                <a:cs typeface="Trebuchet MS" pitchFamily="34" charset="-120"/>
              </a:rPr>
              <a:t>Tax on Accreted Income = 30% on FMV of Assets minus Liabilities. Corresponding to old Sections 115TD, 115TE, 115TF — now consolidated in a single section.</a:t>
            </a:r>
            <a:endParaRPr lang="en-US" sz="1100" dirty="0"/>
          </a:p>
        </p:txBody>
      </p:sp>
      <p:sp>
        <p:nvSpPr>
          <p:cNvPr id="7" name="Shape 5"/>
          <p:cNvSpPr/>
          <p:nvPr/>
        </p:nvSpPr>
        <p:spPr>
          <a:xfrm>
            <a:off x="301752" y="1316736"/>
            <a:ext cx="7132320" cy="310896"/>
          </a:xfrm>
          <a:prstGeom prst="rect">
            <a:avLst/>
          </a:prstGeom>
          <a:solidFill>
            <a:srgbClr val="156082"/>
          </a:solidFill>
          <a:ln w="12700">
            <a:solidFill>
              <a:srgbClr val="156082"/>
            </a:solidFill>
            <a:prstDash val="solid"/>
          </a:ln>
        </p:spPr>
        <p:txBody>
          <a:bodyPr/>
          <a:lstStyle/>
          <a:p>
            <a:endParaRPr lang="en-IN"/>
          </a:p>
        </p:txBody>
      </p:sp>
      <p:sp>
        <p:nvSpPr>
          <p:cNvPr id="8" name="Text 6"/>
          <p:cNvSpPr/>
          <p:nvPr/>
        </p:nvSpPr>
        <p:spPr>
          <a:xfrm>
            <a:off x="365760" y="1335024"/>
            <a:ext cx="6995160" cy="274320"/>
          </a:xfrm>
          <a:prstGeom prst="rect">
            <a:avLst/>
          </a:prstGeom>
          <a:noFill/>
          <a:ln/>
        </p:spPr>
        <p:txBody>
          <a:bodyPr wrap="square" lIns="0" tIns="0" rIns="0" bIns="0" rtlCol="0" anchor="ctr"/>
          <a:lstStyle/>
          <a:p>
            <a:pPr marL="0" indent="0">
              <a:buNone/>
            </a:pPr>
            <a:r>
              <a:rPr lang="en-US" sz="1100" b="1" dirty="0">
                <a:solidFill>
                  <a:srgbClr val="FFFFFF"/>
                </a:solidFill>
                <a:latin typeface="Trebuchet MS" pitchFamily="34" charset="0"/>
                <a:ea typeface="Trebuchet MS" pitchFamily="34" charset="-122"/>
                <a:cs typeface="Trebuchet MS" pitchFamily="34" charset="-120"/>
              </a:rPr>
              <a:t>Triggers for Accreted Tax under Section 352:</a:t>
            </a:r>
            <a:endParaRPr lang="en-US" sz="1100" dirty="0"/>
          </a:p>
        </p:txBody>
      </p:sp>
      <p:sp>
        <p:nvSpPr>
          <p:cNvPr id="9" name="Shape 7"/>
          <p:cNvSpPr/>
          <p:nvPr/>
        </p:nvSpPr>
        <p:spPr>
          <a:xfrm>
            <a:off x="301752" y="1645920"/>
            <a:ext cx="7132320" cy="475488"/>
          </a:xfrm>
          <a:prstGeom prst="rect">
            <a:avLst/>
          </a:prstGeom>
          <a:solidFill>
            <a:srgbClr val="FFFFFF"/>
          </a:solidFill>
          <a:ln w="6350">
            <a:solidFill>
              <a:srgbClr val="D0D0D0"/>
            </a:solidFill>
            <a:prstDash val="solid"/>
          </a:ln>
        </p:spPr>
        <p:txBody>
          <a:bodyPr/>
          <a:lstStyle/>
          <a:p>
            <a:endParaRPr lang="en-IN"/>
          </a:p>
        </p:txBody>
      </p:sp>
      <p:sp>
        <p:nvSpPr>
          <p:cNvPr id="10" name="Shape 8"/>
          <p:cNvSpPr/>
          <p:nvPr/>
        </p:nvSpPr>
        <p:spPr>
          <a:xfrm>
            <a:off x="301752" y="1645920"/>
            <a:ext cx="384048" cy="475488"/>
          </a:xfrm>
          <a:prstGeom prst="rect">
            <a:avLst/>
          </a:prstGeom>
          <a:solidFill>
            <a:srgbClr val="E97132"/>
          </a:solidFill>
          <a:ln w="12700">
            <a:solidFill>
              <a:srgbClr val="E97132"/>
            </a:solidFill>
            <a:prstDash val="solid"/>
          </a:ln>
        </p:spPr>
        <p:txBody>
          <a:bodyPr/>
          <a:lstStyle/>
          <a:p>
            <a:endParaRPr lang="en-IN"/>
          </a:p>
        </p:txBody>
      </p:sp>
      <p:sp>
        <p:nvSpPr>
          <p:cNvPr id="11" name="Text 9"/>
          <p:cNvSpPr/>
          <p:nvPr/>
        </p:nvSpPr>
        <p:spPr>
          <a:xfrm>
            <a:off x="301752" y="1737360"/>
            <a:ext cx="384048" cy="310896"/>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1</a:t>
            </a:r>
            <a:endParaRPr lang="en-US" sz="1200" dirty="0"/>
          </a:p>
        </p:txBody>
      </p:sp>
      <p:sp>
        <p:nvSpPr>
          <p:cNvPr id="12" name="Text 10"/>
          <p:cNvSpPr/>
          <p:nvPr/>
        </p:nvSpPr>
        <p:spPr>
          <a:xfrm>
            <a:off x="749808" y="1719072"/>
            <a:ext cx="2468880" cy="347472"/>
          </a:xfrm>
          <a:prstGeom prst="rect">
            <a:avLst/>
          </a:prstGeom>
          <a:noFill/>
          <a:ln/>
        </p:spPr>
        <p:txBody>
          <a:bodyPr wrap="square" lIns="0" tIns="0" rIns="0" bIns="0" rtlCol="0" anchor="ctr"/>
          <a:lstStyle/>
          <a:p>
            <a:pPr marL="0" indent="0">
              <a:buNone/>
            </a:pPr>
            <a:r>
              <a:rPr lang="en-US" sz="950" b="1" dirty="0">
                <a:solidFill>
                  <a:srgbClr val="156082"/>
                </a:solidFill>
                <a:latin typeface="Trebuchet MS" pitchFamily="34" charset="0"/>
                <a:ea typeface="Trebuchet MS" pitchFamily="34" charset="-122"/>
                <a:cs typeface="Trebuchet MS" pitchFamily="34" charset="-120"/>
              </a:rPr>
              <a:t>Registration Cancelled / Withdrawn</a:t>
            </a:r>
            <a:endParaRPr lang="en-US" sz="950" dirty="0"/>
          </a:p>
        </p:txBody>
      </p:sp>
      <p:sp>
        <p:nvSpPr>
          <p:cNvPr id="13" name="Text 11"/>
          <p:cNvSpPr/>
          <p:nvPr/>
        </p:nvSpPr>
        <p:spPr>
          <a:xfrm>
            <a:off x="3246120" y="1719072"/>
            <a:ext cx="411480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RNPO loses its exemption status due to cancellation → Accreted tax payable immediately.</a:t>
            </a:r>
            <a:endParaRPr lang="en-US" sz="900" dirty="0"/>
          </a:p>
        </p:txBody>
      </p:sp>
      <p:sp>
        <p:nvSpPr>
          <p:cNvPr id="14" name="Shape 12"/>
          <p:cNvSpPr/>
          <p:nvPr/>
        </p:nvSpPr>
        <p:spPr>
          <a:xfrm>
            <a:off x="301752" y="2121408"/>
            <a:ext cx="7132320" cy="475488"/>
          </a:xfrm>
          <a:prstGeom prst="rect">
            <a:avLst/>
          </a:prstGeom>
          <a:solidFill>
            <a:srgbClr val="F2F2F2"/>
          </a:solidFill>
          <a:ln w="6350">
            <a:solidFill>
              <a:srgbClr val="D0D0D0"/>
            </a:solidFill>
            <a:prstDash val="solid"/>
          </a:ln>
        </p:spPr>
        <p:txBody>
          <a:bodyPr/>
          <a:lstStyle/>
          <a:p>
            <a:endParaRPr lang="en-IN"/>
          </a:p>
        </p:txBody>
      </p:sp>
      <p:sp>
        <p:nvSpPr>
          <p:cNvPr id="15" name="Shape 13"/>
          <p:cNvSpPr/>
          <p:nvPr/>
        </p:nvSpPr>
        <p:spPr>
          <a:xfrm>
            <a:off x="301752" y="2121408"/>
            <a:ext cx="384048" cy="475488"/>
          </a:xfrm>
          <a:prstGeom prst="rect">
            <a:avLst/>
          </a:prstGeom>
          <a:solidFill>
            <a:srgbClr val="E97132"/>
          </a:solidFill>
          <a:ln w="12700">
            <a:solidFill>
              <a:srgbClr val="E97132"/>
            </a:solidFill>
            <a:prstDash val="solid"/>
          </a:ln>
        </p:spPr>
        <p:txBody>
          <a:bodyPr/>
          <a:lstStyle/>
          <a:p>
            <a:endParaRPr lang="en-IN"/>
          </a:p>
        </p:txBody>
      </p:sp>
      <p:sp>
        <p:nvSpPr>
          <p:cNvPr id="16" name="Text 14"/>
          <p:cNvSpPr/>
          <p:nvPr/>
        </p:nvSpPr>
        <p:spPr>
          <a:xfrm>
            <a:off x="301752" y="2212848"/>
            <a:ext cx="384048" cy="310896"/>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2</a:t>
            </a:r>
            <a:endParaRPr lang="en-US" sz="1200" dirty="0"/>
          </a:p>
        </p:txBody>
      </p:sp>
      <p:sp>
        <p:nvSpPr>
          <p:cNvPr id="17" name="Text 15"/>
          <p:cNvSpPr/>
          <p:nvPr/>
        </p:nvSpPr>
        <p:spPr>
          <a:xfrm>
            <a:off x="749808" y="2194560"/>
            <a:ext cx="2468880" cy="347472"/>
          </a:xfrm>
          <a:prstGeom prst="rect">
            <a:avLst/>
          </a:prstGeom>
          <a:noFill/>
          <a:ln/>
        </p:spPr>
        <p:txBody>
          <a:bodyPr wrap="square" lIns="0" tIns="0" rIns="0" bIns="0" rtlCol="0" anchor="ctr"/>
          <a:lstStyle/>
          <a:p>
            <a:pPr marL="0" indent="0">
              <a:buNone/>
            </a:pPr>
            <a:r>
              <a:rPr lang="en-US" sz="950" b="1" dirty="0">
                <a:solidFill>
                  <a:srgbClr val="156082"/>
                </a:solidFill>
                <a:latin typeface="Trebuchet MS" pitchFamily="34" charset="0"/>
                <a:ea typeface="Trebuchet MS" pitchFamily="34" charset="-122"/>
                <a:cs typeface="Trebuchet MS" pitchFamily="34" charset="-120"/>
              </a:rPr>
              <a:t>Objects Modified &amp; Not Re-registered</a:t>
            </a:r>
            <a:endParaRPr lang="en-US" sz="950" dirty="0"/>
          </a:p>
        </p:txBody>
      </p:sp>
      <p:sp>
        <p:nvSpPr>
          <p:cNvPr id="18" name="Text 16"/>
          <p:cNvSpPr/>
          <p:nvPr/>
        </p:nvSpPr>
        <p:spPr>
          <a:xfrm>
            <a:off x="3246120" y="2194560"/>
            <a:ext cx="411480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RNPO modifies its objects to non-charitable purposes and fails to apply for re-registration within 30 days.</a:t>
            </a:r>
            <a:endParaRPr lang="en-US" sz="900" dirty="0"/>
          </a:p>
        </p:txBody>
      </p:sp>
      <p:sp>
        <p:nvSpPr>
          <p:cNvPr id="19" name="Shape 17"/>
          <p:cNvSpPr/>
          <p:nvPr/>
        </p:nvSpPr>
        <p:spPr>
          <a:xfrm>
            <a:off x="301752" y="2596896"/>
            <a:ext cx="7132320" cy="475488"/>
          </a:xfrm>
          <a:prstGeom prst="rect">
            <a:avLst/>
          </a:prstGeom>
          <a:solidFill>
            <a:srgbClr val="FFFFFF"/>
          </a:solidFill>
          <a:ln w="6350">
            <a:solidFill>
              <a:srgbClr val="D0D0D0"/>
            </a:solidFill>
            <a:prstDash val="solid"/>
          </a:ln>
        </p:spPr>
        <p:txBody>
          <a:bodyPr/>
          <a:lstStyle/>
          <a:p>
            <a:endParaRPr lang="en-IN"/>
          </a:p>
        </p:txBody>
      </p:sp>
      <p:sp>
        <p:nvSpPr>
          <p:cNvPr id="20" name="Shape 18"/>
          <p:cNvSpPr/>
          <p:nvPr/>
        </p:nvSpPr>
        <p:spPr>
          <a:xfrm>
            <a:off x="301752" y="2596896"/>
            <a:ext cx="384048" cy="475488"/>
          </a:xfrm>
          <a:prstGeom prst="rect">
            <a:avLst/>
          </a:prstGeom>
          <a:solidFill>
            <a:srgbClr val="E97132"/>
          </a:solidFill>
          <a:ln w="12700">
            <a:solidFill>
              <a:srgbClr val="E97132"/>
            </a:solidFill>
            <a:prstDash val="solid"/>
          </a:ln>
        </p:spPr>
        <p:txBody>
          <a:bodyPr/>
          <a:lstStyle/>
          <a:p>
            <a:endParaRPr lang="en-IN"/>
          </a:p>
        </p:txBody>
      </p:sp>
      <p:sp>
        <p:nvSpPr>
          <p:cNvPr id="21" name="Text 19"/>
          <p:cNvSpPr/>
          <p:nvPr/>
        </p:nvSpPr>
        <p:spPr>
          <a:xfrm>
            <a:off x="301752" y="2688336"/>
            <a:ext cx="384048" cy="310896"/>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3</a:t>
            </a:r>
            <a:endParaRPr lang="en-US" sz="1200" dirty="0"/>
          </a:p>
        </p:txBody>
      </p:sp>
      <p:sp>
        <p:nvSpPr>
          <p:cNvPr id="22" name="Text 20"/>
          <p:cNvSpPr/>
          <p:nvPr/>
        </p:nvSpPr>
        <p:spPr>
          <a:xfrm>
            <a:off x="749808" y="2670048"/>
            <a:ext cx="2468880" cy="347472"/>
          </a:xfrm>
          <a:prstGeom prst="rect">
            <a:avLst/>
          </a:prstGeom>
          <a:noFill/>
          <a:ln/>
        </p:spPr>
        <p:txBody>
          <a:bodyPr wrap="square" lIns="0" tIns="0" rIns="0" bIns="0" rtlCol="0" anchor="ctr"/>
          <a:lstStyle/>
          <a:p>
            <a:pPr marL="0" indent="0">
              <a:buNone/>
            </a:pPr>
            <a:r>
              <a:rPr lang="en-US" sz="950" b="1" dirty="0">
                <a:solidFill>
                  <a:srgbClr val="156082"/>
                </a:solidFill>
                <a:latin typeface="Trebuchet MS" pitchFamily="34" charset="0"/>
                <a:ea typeface="Trebuchet MS" pitchFamily="34" charset="-122"/>
                <a:cs typeface="Trebuchet MS" pitchFamily="34" charset="-120"/>
              </a:rPr>
              <a:t>Failure to Renew Registration</a:t>
            </a:r>
            <a:endParaRPr lang="en-US" sz="950" dirty="0"/>
          </a:p>
        </p:txBody>
      </p:sp>
      <p:sp>
        <p:nvSpPr>
          <p:cNvPr id="23" name="Text 21"/>
          <p:cNvSpPr/>
          <p:nvPr/>
        </p:nvSpPr>
        <p:spPr>
          <a:xfrm>
            <a:off x="3246120" y="2670048"/>
            <a:ext cx="411480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RNPO fails to obtain renewal within prescribed time → deemed to have lost RNPO status.</a:t>
            </a:r>
            <a:endParaRPr lang="en-US" sz="900" dirty="0"/>
          </a:p>
        </p:txBody>
      </p:sp>
      <p:sp>
        <p:nvSpPr>
          <p:cNvPr id="24" name="Shape 22"/>
          <p:cNvSpPr/>
          <p:nvPr/>
        </p:nvSpPr>
        <p:spPr>
          <a:xfrm>
            <a:off x="301752" y="3072384"/>
            <a:ext cx="7132320" cy="475488"/>
          </a:xfrm>
          <a:prstGeom prst="rect">
            <a:avLst/>
          </a:prstGeom>
          <a:solidFill>
            <a:srgbClr val="F2F2F2"/>
          </a:solidFill>
          <a:ln w="6350">
            <a:solidFill>
              <a:srgbClr val="D0D0D0"/>
            </a:solidFill>
            <a:prstDash val="solid"/>
          </a:ln>
        </p:spPr>
        <p:txBody>
          <a:bodyPr/>
          <a:lstStyle/>
          <a:p>
            <a:endParaRPr lang="en-IN"/>
          </a:p>
        </p:txBody>
      </p:sp>
      <p:sp>
        <p:nvSpPr>
          <p:cNvPr id="25" name="Shape 23"/>
          <p:cNvSpPr/>
          <p:nvPr/>
        </p:nvSpPr>
        <p:spPr>
          <a:xfrm>
            <a:off x="301752" y="3072384"/>
            <a:ext cx="384048" cy="475488"/>
          </a:xfrm>
          <a:prstGeom prst="rect">
            <a:avLst/>
          </a:prstGeom>
          <a:solidFill>
            <a:srgbClr val="E97132"/>
          </a:solidFill>
          <a:ln w="12700">
            <a:solidFill>
              <a:srgbClr val="E97132"/>
            </a:solidFill>
            <a:prstDash val="solid"/>
          </a:ln>
        </p:spPr>
        <p:txBody>
          <a:bodyPr/>
          <a:lstStyle/>
          <a:p>
            <a:endParaRPr lang="en-IN"/>
          </a:p>
        </p:txBody>
      </p:sp>
      <p:sp>
        <p:nvSpPr>
          <p:cNvPr id="26" name="Text 24"/>
          <p:cNvSpPr/>
          <p:nvPr/>
        </p:nvSpPr>
        <p:spPr>
          <a:xfrm>
            <a:off x="301752" y="3163824"/>
            <a:ext cx="384048" cy="310896"/>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4</a:t>
            </a:r>
            <a:endParaRPr lang="en-US" sz="1200" dirty="0"/>
          </a:p>
        </p:txBody>
      </p:sp>
      <p:sp>
        <p:nvSpPr>
          <p:cNvPr id="27" name="Text 25"/>
          <p:cNvSpPr/>
          <p:nvPr/>
        </p:nvSpPr>
        <p:spPr>
          <a:xfrm>
            <a:off x="749808" y="3145536"/>
            <a:ext cx="2468880" cy="347472"/>
          </a:xfrm>
          <a:prstGeom prst="rect">
            <a:avLst/>
          </a:prstGeom>
          <a:noFill/>
          <a:ln/>
        </p:spPr>
        <p:txBody>
          <a:bodyPr wrap="square" lIns="0" tIns="0" rIns="0" bIns="0" rtlCol="0" anchor="ctr"/>
          <a:lstStyle/>
          <a:p>
            <a:pPr marL="0" indent="0">
              <a:buNone/>
            </a:pPr>
            <a:r>
              <a:rPr lang="en-US" sz="950" b="1" dirty="0">
                <a:solidFill>
                  <a:srgbClr val="156082"/>
                </a:solidFill>
                <a:latin typeface="Trebuchet MS" pitchFamily="34" charset="0"/>
                <a:ea typeface="Trebuchet MS" pitchFamily="34" charset="-122"/>
                <a:cs typeface="Trebuchet MS" pitchFamily="34" charset="-120"/>
              </a:rPr>
              <a:t>Conversion to Non-eligible Entity</a:t>
            </a:r>
            <a:endParaRPr lang="en-US" sz="950" dirty="0"/>
          </a:p>
        </p:txBody>
      </p:sp>
      <p:sp>
        <p:nvSpPr>
          <p:cNvPr id="28" name="Text 26"/>
          <p:cNvSpPr/>
          <p:nvPr/>
        </p:nvSpPr>
        <p:spPr>
          <a:xfrm>
            <a:off x="3246120" y="3145536"/>
            <a:ext cx="411480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RNPO converts to a form that cannot be registered as a non-profit (e.g. private company with profit distribution).</a:t>
            </a:r>
            <a:endParaRPr lang="en-US" sz="900" dirty="0"/>
          </a:p>
        </p:txBody>
      </p:sp>
      <p:sp>
        <p:nvSpPr>
          <p:cNvPr id="29" name="Shape 27"/>
          <p:cNvSpPr/>
          <p:nvPr/>
        </p:nvSpPr>
        <p:spPr>
          <a:xfrm>
            <a:off x="301752" y="3547872"/>
            <a:ext cx="7132320" cy="475488"/>
          </a:xfrm>
          <a:prstGeom prst="rect">
            <a:avLst/>
          </a:prstGeom>
          <a:solidFill>
            <a:srgbClr val="FFFFFF"/>
          </a:solidFill>
          <a:ln w="6350">
            <a:solidFill>
              <a:srgbClr val="D0D0D0"/>
            </a:solidFill>
            <a:prstDash val="solid"/>
          </a:ln>
        </p:spPr>
        <p:txBody>
          <a:bodyPr/>
          <a:lstStyle/>
          <a:p>
            <a:endParaRPr lang="en-IN"/>
          </a:p>
        </p:txBody>
      </p:sp>
      <p:sp>
        <p:nvSpPr>
          <p:cNvPr id="30" name="Shape 28"/>
          <p:cNvSpPr/>
          <p:nvPr/>
        </p:nvSpPr>
        <p:spPr>
          <a:xfrm>
            <a:off x="301752" y="3547872"/>
            <a:ext cx="384048" cy="475488"/>
          </a:xfrm>
          <a:prstGeom prst="rect">
            <a:avLst/>
          </a:prstGeom>
          <a:solidFill>
            <a:srgbClr val="E97132"/>
          </a:solidFill>
          <a:ln w="12700">
            <a:solidFill>
              <a:srgbClr val="E97132"/>
            </a:solidFill>
            <a:prstDash val="solid"/>
          </a:ln>
        </p:spPr>
        <p:txBody>
          <a:bodyPr/>
          <a:lstStyle/>
          <a:p>
            <a:endParaRPr lang="en-IN"/>
          </a:p>
        </p:txBody>
      </p:sp>
      <p:sp>
        <p:nvSpPr>
          <p:cNvPr id="31" name="Text 29"/>
          <p:cNvSpPr/>
          <p:nvPr/>
        </p:nvSpPr>
        <p:spPr>
          <a:xfrm>
            <a:off x="301752" y="3639312"/>
            <a:ext cx="384048" cy="310896"/>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5</a:t>
            </a:r>
            <a:endParaRPr lang="en-US" sz="1200" dirty="0"/>
          </a:p>
        </p:txBody>
      </p:sp>
      <p:sp>
        <p:nvSpPr>
          <p:cNvPr id="32" name="Text 30"/>
          <p:cNvSpPr/>
          <p:nvPr/>
        </p:nvSpPr>
        <p:spPr>
          <a:xfrm>
            <a:off x="749808" y="3621024"/>
            <a:ext cx="2468880" cy="347472"/>
          </a:xfrm>
          <a:prstGeom prst="rect">
            <a:avLst/>
          </a:prstGeom>
          <a:noFill/>
          <a:ln/>
        </p:spPr>
        <p:txBody>
          <a:bodyPr wrap="square" lIns="0" tIns="0" rIns="0" bIns="0" rtlCol="0" anchor="ctr"/>
          <a:lstStyle/>
          <a:p>
            <a:pPr marL="0" indent="0">
              <a:buNone/>
            </a:pPr>
            <a:r>
              <a:rPr lang="en-US" sz="950" b="1" dirty="0">
                <a:solidFill>
                  <a:srgbClr val="156082"/>
                </a:solidFill>
                <a:latin typeface="Trebuchet MS" pitchFamily="34" charset="0"/>
                <a:ea typeface="Trebuchet MS" pitchFamily="34" charset="-122"/>
                <a:cs typeface="Trebuchet MS" pitchFamily="34" charset="-120"/>
              </a:rPr>
              <a:t>Merger with Non-exempt Entity</a:t>
            </a:r>
            <a:endParaRPr lang="en-US" sz="950" dirty="0"/>
          </a:p>
        </p:txBody>
      </p:sp>
      <p:sp>
        <p:nvSpPr>
          <p:cNvPr id="33" name="Text 31"/>
          <p:cNvSpPr/>
          <p:nvPr/>
        </p:nvSpPr>
        <p:spPr>
          <a:xfrm>
            <a:off x="3246120" y="3621024"/>
            <a:ext cx="411480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RNPO merges with an entity not registered as RNPO, where merger conditions prescribed by CBDT are not fulfilled.</a:t>
            </a:r>
            <a:endParaRPr lang="en-US" sz="900" dirty="0"/>
          </a:p>
        </p:txBody>
      </p:sp>
      <p:sp>
        <p:nvSpPr>
          <p:cNvPr id="34" name="Shape 32"/>
          <p:cNvSpPr/>
          <p:nvPr/>
        </p:nvSpPr>
        <p:spPr>
          <a:xfrm>
            <a:off x="301752" y="4023360"/>
            <a:ext cx="7132320" cy="475488"/>
          </a:xfrm>
          <a:prstGeom prst="rect">
            <a:avLst/>
          </a:prstGeom>
          <a:solidFill>
            <a:srgbClr val="F2F2F2"/>
          </a:solidFill>
          <a:ln w="6350">
            <a:solidFill>
              <a:srgbClr val="D0D0D0"/>
            </a:solidFill>
            <a:prstDash val="solid"/>
          </a:ln>
        </p:spPr>
        <p:txBody>
          <a:bodyPr/>
          <a:lstStyle/>
          <a:p>
            <a:endParaRPr lang="en-IN"/>
          </a:p>
        </p:txBody>
      </p:sp>
      <p:sp>
        <p:nvSpPr>
          <p:cNvPr id="35" name="Shape 33"/>
          <p:cNvSpPr/>
          <p:nvPr/>
        </p:nvSpPr>
        <p:spPr>
          <a:xfrm>
            <a:off x="301752" y="4023360"/>
            <a:ext cx="384048" cy="475488"/>
          </a:xfrm>
          <a:prstGeom prst="rect">
            <a:avLst/>
          </a:prstGeom>
          <a:solidFill>
            <a:srgbClr val="E97132"/>
          </a:solidFill>
          <a:ln w="12700">
            <a:solidFill>
              <a:srgbClr val="E97132"/>
            </a:solidFill>
            <a:prstDash val="solid"/>
          </a:ln>
        </p:spPr>
        <p:txBody>
          <a:bodyPr/>
          <a:lstStyle/>
          <a:p>
            <a:endParaRPr lang="en-IN"/>
          </a:p>
        </p:txBody>
      </p:sp>
      <p:sp>
        <p:nvSpPr>
          <p:cNvPr id="36" name="Text 34"/>
          <p:cNvSpPr/>
          <p:nvPr/>
        </p:nvSpPr>
        <p:spPr>
          <a:xfrm>
            <a:off x="301752" y="4114800"/>
            <a:ext cx="384048" cy="310896"/>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6</a:t>
            </a:r>
            <a:endParaRPr lang="en-US" sz="1200" dirty="0"/>
          </a:p>
        </p:txBody>
      </p:sp>
      <p:sp>
        <p:nvSpPr>
          <p:cNvPr id="37" name="Text 35"/>
          <p:cNvSpPr/>
          <p:nvPr/>
        </p:nvSpPr>
        <p:spPr>
          <a:xfrm>
            <a:off x="749808" y="4096512"/>
            <a:ext cx="2468880" cy="347472"/>
          </a:xfrm>
          <a:prstGeom prst="rect">
            <a:avLst/>
          </a:prstGeom>
          <a:noFill/>
          <a:ln/>
        </p:spPr>
        <p:txBody>
          <a:bodyPr wrap="square" lIns="0" tIns="0" rIns="0" bIns="0" rtlCol="0" anchor="ctr"/>
          <a:lstStyle/>
          <a:p>
            <a:pPr marL="0" indent="0">
              <a:buNone/>
            </a:pPr>
            <a:r>
              <a:rPr lang="en-US" sz="950" b="1" dirty="0">
                <a:solidFill>
                  <a:srgbClr val="156082"/>
                </a:solidFill>
                <a:latin typeface="Trebuchet MS" pitchFamily="34" charset="0"/>
                <a:ea typeface="Trebuchet MS" pitchFamily="34" charset="-122"/>
                <a:cs typeface="Trebuchet MS" pitchFamily="34" charset="-120"/>
              </a:rPr>
              <a:t>Dissolution without Asset Transfer</a:t>
            </a:r>
            <a:endParaRPr lang="en-US" sz="950" dirty="0"/>
          </a:p>
        </p:txBody>
      </p:sp>
      <p:sp>
        <p:nvSpPr>
          <p:cNvPr id="38" name="Text 36"/>
          <p:cNvSpPr/>
          <p:nvPr/>
        </p:nvSpPr>
        <p:spPr>
          <a:xfrm>
            <a:off x="3246120" y="4096512"/>
            <a:ext cx="411480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On dissolution, RNPO fails to transfer all assets to another RNPO within prescribed time period.</a:t>
            </a:r>
            <a:endParaRPr lang="en-US" sz="900" dirty="0"/>
          </a:p>
        </p:txBody>
      </p:sp>
      <p:sp>
        <p:nvSpPr>
          <p:cNvPr id="39" name="Text 37"/>
          <p:cNvSpPr/>
          <p:nvPr/>
        </p:nvSpPr>
        <p:spPr>
          <a:xfrm>
            <a:off x="301752" y="4828032"/>
            <a:ext cx="7132320" cy="256032"/>
          </a:xfrm>
          <a:prstGeom prst="rect">
            <a:avLst/>
          </a:prstGeom>
          <a:noFill/>
          <a:ln/>
        </p:spPr>
        <p:txBody>
          <a:bodyPr wrap="square" rtlCol="0" anchor="ctr"/>
          <a:lstStyle/>
          <a:p>
            <a:pPr marL="0" indent="0">
              <a:buNone/>
            </a:pPr>
            <a:r>
              <a:rPr lang="en-US" sz="850" b="1" dirty="0">
                <a:solidFill>
                  <a:srgbClr val="E97132"/>
                </a:solidFill>
                <a:latin typeface="Trebuchet MS" pitchFamily="34" charset="0"/>
                <a:ea typeface="Trebuchet MS" pitchFamily="34" charset="-122"/>
                <a:cs typeface="Trebuchet MS" pitchFamily="34" charset="-120"/>
              </a:rPr>
              <a:t>Rate: 30% (flat) on FMV of total assets minus total liabilities on trigger date. Interest: Simple interest @ 1% per month on unpaid tax (Sec. 352 r/w Rule 189).</a:t>
            </a:r>
            <a:endParaRPr lang="en-US" sz="8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7726680" y="-45720"/>
            <a:ext cx="1554480" cy="5303520"/>
          </a:xfrm>
          <a:prstGeom prst="rtTriangle">
            <a:avLst/>
          </a:prstGeom>
          <a:solidFill>
            <a:srgbClr val="156082"/>
          </a:solidFill>
          <a:ln w="12700">
            <a:solidFill>
              <a:srgbClr val="156082"/>
            </a:solidFill>
            <a:prstDash val="solid"/>
          </a:ln>
        </p:spPr>
        <p:txBody>
          <a:bodyPr/>
          <a:lstStyle/>
          <a:p>
            <a:endParaRPr lang="en-IN"/>
          </a:p>
        </p:txBody>
      </p:sp>
      <p:sp>
        <p:nvSpPr>
          <p:cNvPr id="3" name="Shape 1"/>
          <p:cNvSpPr/>
          <p:nvPr/>
        </p:nvSpPr>
        <p:spPr>
          <a:xfrm flipH="1">
            <a:off x="8138160" y="-45720"/>
            <a:ext cx="1097280" cy="3108960"/>
          </a:xfrm>
          <a:prstGeom prst="rtTriangle">
            <a:avLst/>
          </a:prstGeom>
          <a:solidFill>
            <a:srgbClr val="E97132"/>
          </a:solidFill>
          <a:ln w="12700">
            <a:solidFill>
              <a:srgbClr val="E97132"/>
            </a:solidFill>
            <a:prstDash val="solid"/>
          </a:ln>
        </p:spPr>
        <p:txBody>
          <a:bodyPr/>
          <a:lstStyle/>
          <a:p>
            <a:endParaRPr lang="en-IN"/>
          </a:p>
        </p:txBody>
      </p:sp>
      <p:sp>
        <p:nvSpPr>
          <p:cNvPr id="4" name="Shape 2"/>
          <p:cNvSpPr/>
          <p:nvPr/>
        </p:nvSpPr>
        <p:spPr>
          <a:xfrm flipV="1">
            <a:off x="7772400" y="2560320"/>
            <a:ext cx="1463040" cy="2651760"/>
          </a:xfrm>
          <a:prstGeom prst="rtTriangle">
            <a:avLst/>
          </a:prstGeom>
          <a:solidFill>
            <a:srgbClr val="0F9ED5">
              <a:alpha val="70000"/>
            </a:srgbClr>
          </a:solidFill>
          <a:ln w="12700">
            <a:solidFill>
              <a:srgbClr val="0F9ED5">
                <a:alpha val="70000"/>
              </a:srgbClr>
            </a:solidFill>
            <a:prstDash val="solid"/>
          </a:ln>
        </p:spPr>
        <p:txBody>
          <a:bodyPr/>
          <a:lstStyle/>
          <a:p>
            <a:endParaRPr lang="en-IN"/>
          </a:p>
        </p:txBody>
      </p:sp>
      <p:sp>
        <p:nvSpPr>
          <p:cNvPr id="5" name="Text 3"/>
          <p:cNvSpPr/>
          <p:nvPr/>
        </p:nvSpPr>
        <p:spPr>
          <a:xfrm>
            <a:off x="301752" y="73152"/>
            <a:ext cx="7132320" cy="822960"/>
          </a:xfrm>
          <a:prstGeom prst="rect">
            <a:avLst/>
          </a:prstGeom>
          <a:noFill/>
          <a:ln/>
        </p:spPr>
        <p:txBody>
          <a:bodyPr wrap="square" rtlCol="0" anchor="ctr"/>
          <a:lstStyle/>
          <a:p>
            <a:pPr marL="0" indent="0" algn="l">
              <a:buNone/>
            </a:pPr>
            <a:r>
              <a:rPr lang="en-US" sz="2800" b="1" dirty="0">
                <a:solidFill>
                  <a:srgbClr val="156082"/>
                </a:solidFill>
                <a:latin typeface="Trebuchet MS" pitchFamily="34" charset="0"/>
                <a:ea typeface="Trebuchet MS" pitchFamily="34" charset="-122"/>
                <a:cs typeface="Trebuchet MS" pitchFamily="34" charset="-120"/>
              </a:rPr>
              <a:t>Compliance Requirements – Sections 347 to 350</a:t>
            </a:r>
            <a:endParaRPr lang="en-US" sz="2800" dirty="0"/>
          </a:p>
        </p:txBody>
      </p:sp>
      <p:sp>
        <p:nvSpPr>
          <p:cNvPr id="6" name="Shape 4"/>
          <p:cNvSpPr/>
          <p:nvPr/>
        </p:nvSpPr>
        <p:spPr>
          <a:xfrm>
            <a:off x="594360" y="914400"/>
            <a:ext cx="6675120" cy="640080"/>
          </a:xfrm>
          <a:prstGeom prst="roundRect">
            <a:avLst>
              <a:gd name="adj" fmla="val 14286"/>
            </a:avLst>
          </a:prstGeom>
          <a:solidFill>
            <a:srgbClr val="F2F2F2"/>
          </a:solidFill>
          <a:ln w="12700">
            <a:solidFill>
              <a:srgbClr val="F2F2F2"/>
            </a:solidFill>
            <a:prstDash val="solid"/>
          </a:ln>
        </p:spPr>
        <p:txBody>
          <a:bodyPr/>
          <a:lstStyle/>
          <a:p>
            <a:endParaRPr lang="en-IN"/>
          </a:p>
        </p:txBody>
      </p:sp>
      <p:sp>
        <p:nvSpPr>
          <p:cNvPr id="7" name="Text 5"/>
          <p:cNvSpPr/>
          <p:nvPr/>
        </p:nvSpPr>
        <p:spPr>
          <a:xfrm>
            <a:off x="594360" y="914400"/>
            <a:ext cx="685800" cy="640080"/>
          </a:xfrm>
          <a:prstGeom prst="rect">
            <a:avLst/>
          </a:prstGeom>
          <a:noFill/>
          <a:ln/>
        </p:spPr>
        <p:txBody>
          <a:bodyPr wrap="square" rtlCol="0" anchor="ctr"/>
          <a:lstStyle/>
          <a:p>
            <a:pPr marL="0" indent="0" algn="ctr">
              <a:buNone/>
            </a:pPr>
            <a:r>
              <a:rPr lang="en-US" sz="2600" dirty="0">
                <a:solidFill>
                  <a:srgbClr val="156082"/>
                </a:solidFill>
              </a:rPr>
              <a:t>📁</a:t>
            </a:r>
            <a:endParaRPr lang="en-US" sz="2600" dirty="0"/>
          </a:p>
        </p:txBody>
      </p:sp>
      <p:sp>
        <p:nvSpPr>
          <p:cNvPr id="8" name="Text 6"/>
          <p:cNvSpPr/>
          <p:nvPr/>
        </p:nvSpPr>
        <p:spPr>
          <a:xfrm>
            <a:off x="1325880" y="987552"/>
            <a:ext cx="5852160" cy="512064"/>
          </a:xfrm>
          <a:prstGeom prst="rect">
            <a:avLst/>
          </a:prstGeom>
          <a:noFill/>
          <a:ln/>
        </p:spPr>
        <p:txBody>
          <a:bodyPr wrap="square" lIns="0" tIns="0" rIns="0" bIns="0" rtlCol="0" anchor="ctr"/>
          <a:lstStyle/>
          <a:p>
            <a:pPr marL="0" indent="0">
              <a:buNone/>
            </a:pPr>
            <a:r>
              <a:rPr lang="en-US" sz="1200" b="1" dirty="0">
                <a:solidFill>
                  <a:srgbClr val="0E2841"/>
                </a:solidFill>
                <a:latin typeface="Trebuchet MS" pitchFamily="34" charset="0"/>
                <a:ea typeface="Trebuchet MS" pitchFamily="34" charset="-122"/>
                <a:cs typeface="Trebuchet MS" pitchFamily="34" charset="-120"/>
              </a:rPr>
              <a:t>Books of Account [Sec. 347 / Rule 187]: </a:t>
            </a:r>
            <a:r>
              <a:rPr lang="en-US" sz="1200" dirty="0">
                <a:solidFill>
                  <a:srgbClr val="404040"/>
                </a:solidFill>
                <a:latin typeface="Trebuchet MS" pitchFamily="34" charset="0"/>
                <a:ea typeface="Trebuchet MS" pitchFamily="34" charset="-122"/>
                <a:cs typeface="Trebuchet MS" pitchFamily="34" charset="-120"/>
              </a:rPr>
              <a:t>RNPO must maintain books as specified in Rule 187: cash book, ledger, journal, receipts &amp; payments, income &amp; expenditure, balance sheet. Retention period: 6 years from end of relevant tax year.</a:t>
            </a:r>
            <a:endParaRPr lang="en-US" sz="1200" dirty="0"/>
          </a:p>
        </p:txBody>
      </p:sp>
      <p:sp>
        <p:nvSpPr>
          <p:cNvPr id="9" name="Shape 7"/>
          <p:cNvSpPr/>
          <p:nvPr/>
        </p:nvSpPr>
        <p:spPr>
          <a:xfrm>
            <a:off x="594360" y="1609344"/>
            <a:ext cx="6675120" cy="640080"/>
          </a:xfrm>
          <a:prstGeom prst="roundRect">
            <a:avLst>
              <a:gd name="adj" fmla="val 14286"/>
            </a:avLst>
          </a:prstGeom>
          <a:solidFill>
            <a:srgbClr val="F2F2F2"/>
          </a:solidFill>
          <a:ln w="12700">
            <a:solidFill>
              <a:srgbClr val="F2F2F2"/>
            </a:solidFill>
            <a:prstDash val="solid"/>
          </a:ln>
        </p:spPr>
        <p:txBody>
          <a:bodyPr/>
          <a:lstStyle/>
          <a:p>
            <a:endParaRPr lang="en-IN"/>
          </a:p>
        </p:txBody>
      </p:sp>
      <p:sp>
        <p:nvSpPr>
          <p:cNvPr id="10" name="Text 8"/>
          <p:cNvSpPr/>
          <p:nvPr/>
        </p:nvSpPr>
        <p:spPr>
          <a:xfrm>
            <a:off x="594360" y="1609344"/>
            <a:ext cx="685800" cy="640080"/>
          </a:xfrm>
          <a:prstGeom prst="rect">
            <a:avLst/>
          </a:prstGeom>
          <a:noFill/>
          <a:ln/>
        </p:spPr>
        <p:txBody>
          <a:bodyPr wrap="square" rtlCol="0" anchor="ctr"/>
          <a:lstStyle/>
          <a:p>
            <a:pPr marL="0" indent="0" algn="ctr">
              <a:buNone/>
            </a:pPr>
            <a:r>
              <a:rPr lang="en-US" sz="2600" dirty="0">
                <a:solidFill>
                  <a:srgbClr val="156082"/>
                </a:solidFill>
              </a:rPr>
              <a:t>🏦</a:t>
            </a:r>
            <a:endParaRPr lang="en-US" sz="2600" dirty="0"/>
          </a:p>
        </p:txBody>
      </p:sp>
      <p:sp>
        <p:nvSpPr>
          <p:cNvPr id="11" name="Text 9"/>
          <p:cNvSpPr/>
          <p:nvPr/>
        </p:nvSpPr>
        <p:spPr>
          <a:xfrm>
            <a:off x="1325880" y="1682496"/>
            <a:ext cx="5852160" cy="512064"/>
          </a:xfrm>
          <a:prstGeom prst="rect">
            <a:avLst/>
          </a:prstGeom>
          <a:noFill/>
          <a:ln/>
        </p:spPr>
        <p:txBody>
          <a:bodyPr wrap="square" lIns="0" tIns="0" rIns="0" bIns="0" rtlCol="0" anchor="ctr"/>
          <a:lstStyle/>
          <a:p>
            <a:pPr marL="0" indent="0">
              <a:buNone/>
            </a:pPr>
            <a:r>
              <a:rPr lang="en-US" sz="1200" b="1" dirty="0">
                <a:solidFill>
                  <a:srgbClr val="0E2841"/>
                </a:solidFill>
                <a:latin typeface="Trebuchet MS" pitchFamily="34" charset="0"/>
                <a:ea typeface="Trebuchet MS" pitchFamily="34" charset="-122"/>
                <a:cs typeface="Trebuchet MS" pitchFamily="34" charset="-120"/>
              </a:rPr>
              <a:t>Separate Accounts for Business [Sec. 347]: </a:t>
            </a:r>
            <a:r>
              <a:rPr lang="en-US" sz="1200" dirty="0">
                <a:solidFill>
                  <a:srgbClr val="404040"/>
                </a:solidFill>
                <a:latin typeface="Trebuchet MS" pitchFamily="34" charset="0"/>
                <a:ea typeface="Trebuchet MS" pitchFamily="34" charset="-122"/>
                <a:cs typeface="Trebuchet MS" pitchFamily="34" charset="-120"/>
              </a:rPr>
              <a:t>Where RNPO carries on any business, separate books of accounts must be maintained to distinguish business income from charitable/religious income. Essential for claiming incidental business exemption (Sec. 345).</a:t>
            </a:r>
            <a:endParaRPr lang="en-US" sz="1200" dirty="0"/>
          </a:p>
        </p:txBody>
      </p:sp>
      <p:sp>
        <p:nvSpPr>
          <p:cNvPr id="12" name="Shape 10"/>
          <p:cNvSpPr/>
          <p:nvPr/>
        </p:nvSpPr>
        <p:spPr>
          <a:xfrm>
            <a:off x="594360" y="2304288"/>
            <a:ext cx="6675120" cy="640080"/>
          </a:xfrm>
          <a:prstGeom prst="roundRect">
            <a:avLst>
              <a:gd name="adj" fmla="val 14286"/>
            </a:avLst>
          </a:prstGeom>
          <a:solidFill>
            <a:srgbClr val="F2F2F2"/>
          </a:solidFill>
          <a:ln w="12700">
            <a:solidFill>
              <a:srgbClr val="F2F2F2"/>
            </a:solidFill>
            <a:prstDash val="solid"/>
          </a:ln>
        </p:spPr>
        <p:txBody>
          <a:bodyPr/>
          <a:lstStyle/>
          <a:p>
            <a:endParaRPr lang="en-IN"/>
          </a:p>
        </p:txBody>
      </p:sp>
      <p:sp>
        <p:nvSpPr>
          <p:cNvPr id="13" name="Text 11"/>
          <p:cNvSpPr/>
          <p:nvPr/>
        </p:nvSpPr>
        <p:spPr>
          <a:xfrm>
            <a:off x="594360" y="2304288"/>
            <a:ext cx="685800" cy="640080"/>
          </a:xfrm>
          <a:prstGeom prst="rect">
            <a:avLst/>
          </a:prstGeom>
          <a:noFill/>
          <a:ln/>
        </p:spPr>
        <p:txBody>
          <a:bodyPr wrap="square" rtlCol="0" anchor="ctr"/>
          <a:lstStyle/>
          <a:p>
            <a:pPr marL="0" indent="0" algn="ctr">
              <a:buNone/>
            </a:pPr>
            <a:r>
              <a:rPr lang="en-US" sz="2600" dirty="0">
                <a:solidFill>
                  <a:srgbClr val="156082"/>
                </a:solidFill>
              </a:rPr>
              <a:t>📋</a:t>
            </a:r>
            <a:endParaRPr lang="en-US" sz="2600" dirty="0"/>
          </a:p>
        </p:txBody>
      </p:sp>
      <p:sp>
        <p:nvSpPr>
          <p:cNvPr id="14" name="Text 12"/>
          <p:cNvSpPr/>
          <p:nvPr/>
        </p:nvSpPr>
        <p:spPr>
          <a:xfrm>
            <a:off x="1325880" y="2377440"/>
            <a:ext cx="5852160" cy="512064"/>
          </a:xfrm>
          <a:prstGeom prst="rect">
            <a:avLst/>
          </a:prstGeom>
          <a:noFill/>
          <a:ln/>
        </p:spPr>
        <p:txBody>
          <a:bodyPr wrap="square" lIns="0" tIns="0" rIns="0" bIns="0" rtlCol="0" anchor="ctr"/>
          <a:lstStyle/>
          <a:p>
            <a:pPr marL="0" indent="0">
              <a:buNone/>
            </a:pPr>
            <a:r>
              <a:rPr lang="en-US" sz="1200" b="1" dirty="0">
                <a:solidFill>
                  <a:srgbClr val="0E2841"/>
                </a:solidFill>
                <a:latin typeface="Trebuchet MS" pitchFamily="34" charset="0"/>
                <a:ea typeface="Trebuchet MS" pitchFamily="34" charset="-122"/>
                <a:cs typeface="Trebuchet MS" pitchFamily="34" charset="-120"/>
              </a:rPr>
              <a:t>Audit [Sec. 348 / Rule 188]: </a:t>
            </a:r>
            <a:r>
              <a:rPr lang="en-US" sz="1200" dirty="0">
                <a:solidFill>
                  <a:srgbClr val="404040"/>
                </a:solidFill>
                <a:latin typeface="Trebuchet MS" pitchFamily="34" charset="0"/>
                <a:ea typeface="Trebuchet MS" pitchFamily="34" charset="-122"/>
                <a:cs typeface="Trebuchet MS" pitchFamily="34" charset="-120"/>
              </a:rPr>
              <a:t>Mandatory audit by CA if RNPO's income exceeds ₹2,50,000 (before exemptions). Form 10B (all RNPOs) / Form 10BB (if receipts &gt; ₹5 Crore or FC received). Audit report to be filed along with ITR.</a:t>
            </a:r>
            <a:endParaRPr lang="en-US" sz="1200" dirty="0"/>
          </a:p>
        </p:txBody>
      </p:sp>
      <p:sp>
        <p:nvSpPr>
          <p:cNvPr id="15" name="Shape 13"/>
          <p:cNvSpPr/>
          <p:nvPr/>
        </p:nvSpPr>
        <p:spPr>
          <a:xfrm>
            <a:off x="594360" y="2999232"/>
            <a:ext cx="6675120" cy="640080"/>
          </a:xfrm>
          <a:prstGeom prst="roundRect">
            <a:avLst>
              <a:gd name="adj" fmla="val 14286"/>
            </a:avLst>
          </a:prstGeom>
          <a:solidFill>
            <a:srgbClr val="F2F2F2"/>
          </a:solidFill>
          <a:ln w="12700">
            <a:solidFill>
              <a:srgbClr val="F2F2F2"/>
            </a:solidFill>
            <a:prstDash val="solid"/>
          </a:ln>
        </p:spPr>
        <p:txBody>
          <a:bodyPr/>
          <a:lstStyle/>
          <a:p>
            <a:endParaRPr lang="en-IN"/>
          </a:p>
        </p:txBody>
      </p:sp>
      <p:sp>
        <p:nvSpPr>
          <p:cNvPr id="16" name="Text 14"/>
          <p:cNvSpPr/>
          <p:nvPr/>
        </p:nvSpPr>
        <p:spPr>
          <a:xfrm>
            <a:off x="594360" y="2999232"/>
            <a:ext cx="685800" cy="640080"/>
          </a:xfrm>
          <a:prstGeom prst="rect">
            <a:avLst/>
          </a:prstGeom>
          <a:noFill/>
          <a:ln/>
        </p:spPr>
        <p:txBody>
          <a:bodyPr wrap="square" rtlCol="0" anchor="ctr"/>
          <a:lstStyle/>
          <a:p>
            <a:pPr marL="0" indent="0" algn="ctr">
              <a:buNone/>
            </a:pPr>
            <a:r>
              <a:rPr lang="en-US" sz="2600" dirty="0">
                <a:solidFill>
                  <a:srgbClr val="156082"/>
                </a:solidFill>
              </a:rPr>
              <a:t>📊</a:t>
            </a:r>
            <a:endParaRPr lang="en-US" sz="2600" dirty="0"/>
          </a:p>
        </p:txBody>
      </p:sp>
      <p:sp>
        <p:nvSpPr>
          <p:cNvPr id="17" name="Text 15"/>
          <p:cNvSpPr/>
          <p:nvPr/>
        </p:nvSpPr>
        <p:spPr>
          <a:xfrm>
            <a:off x="1325880" y="3072384"/>
            <a:ext cx="5852160" cy="512064"/>
          </a:xfrm>
          <a:prstGeom prst="rect">
            <a:avLst/>
          </a:prstGeom>
          <a:noFill/>
          <a:ln/>
        </p:spPr>
        <p:txBody>
          <a:bodyPr wrap="square" lIns="0" tIns="0" rIns="0" bIns="0" rtlCol="0" anchor="ctr"/>
          <a:lstStyle/>
          <a:p>
            <a:pPr marL="0" indent="0">
              <a:buNone/>
            </a:pPr>
            <a:r>
              <a:rPr lang="en-US" sz="1200" b="1" dirty="0">
                <a:solidFill>
                  <a:srgbClr val="0E2841"/>
                </a:solidFill>
                <a:latin typeface="Trebuchet MS" pitchFamily="34" charset="0"/>
                <a:ea typeface="Trebuchet MS" pitchFamily="34" charset="-122"/>
                <a:cs typeface="Trebuchet MS" pitchFamily="34" charset="-120"/>
              </a:rPr>
              <a:t>Income Tax Return [Sec. 349]: </a:t>
            </a:r>
            <a:r>
              <a:rPr lang="en-US" sz="1200" dirty="0">
                <a:solidFill>
                  <a:srgbClr val="404040"/>
                </a:solidFill>
                <a:latin typeface="Trebuchet MS" pitchFamily="34" charset="0"/>
                <a:ea typeface="Trebuchet MS" pitchFamily="34" charset="-122"/>
                <a:cs typeface="Trebuchet MS" pitchFamily="34" charset="-120"/>
              </a:rPr>
              <a:t>All RNPOs (whether income is taxable or not) must file ITR-7: Due date: October 31 (audit cases); September 30 (others). Non-filing = exempt income treated as TAXABLE at MMR.</a:t>
            </a:r>
            <a:endParaRPr lang="en-US" sz="1200" dirty="0"/>
          </a:p>
        </p:txBody>
      </p:sp>
      <p:sp>
        <p:nvSpPr>
          <p:cNvPr id="18" name="Shape 16"/>
          <p:cNvSpPr/>
          <p:nvPr/>
        </p:nvSpPr>
        <p:spPr>
          <a:xfrm>
            <a:off x="594360" y="3694176"/>
            <a:ext cx="6675120" cy="640080"/>
          </a:xfrm>
          <a:prstGeom prst="roundRect">
            <a:avLst>
              <a:gd name="adj" fmla="val 14286"/>
            </a:avLst>
          </a:prstGeom>
          <a:solidFill>
            <a:srgbClr val="F2F2F2"/>
          </a:solidFill>
          <a:ln w="12700">
            <a:solidFill>
              <a:srgbClr val="F2F2F2"/>
            </a:solidFill>
            <a:prstDash val="solid"/>
          </a:ln>
        </p:spPr>
        <p:txBody>
          <a:bodyPr/>
          <a:lstStyle/>
          <a:p>
            <a:endParaRPr lang="en-IN"/>
          </a:p>
        </p:txBody>
      </p:sp>
      <p:sp>
        <p:nvSpPr>
          <p:cNvPr id="19" name="Text 17"/>
          <p:cNvSpPr/>
          <p:nvPr/>
        </p:nvSpPr>
        <p:spPr>
          <a:xfrm>
            <a:off x="594360" y="3694176"/>
            <a:ext cx="685800" cy="640080"/>
          </a:xfrm>
          <a:prstGeom prst="rect">
            <a:avLst/>
          </a:prstGeom>
          <a:noFill/>
          <a:ln/>
        </p:spPr>
        <p:txBody>
          <a:bodyPr wrap="square" rtlCol="0" anchor="ctr"/>
          <a:lstStyle/>
          <a:p>
            <a:pPr marL="0" indent="0" algn="ctr">
              <a:buNone/>
            </a:pPr>
            <a:r>
              <a:rPr lang="en-US" sz="2600" dirty="0">
                <a:solidFill>
                  <a:srgbClr val="156082"/>
                </a:solidFill>
              </a:rPr>
              <a:t>📝</a:t>
            </a:r>
            <a:endParaRPr lang="en-US" sz="2600" dirty="0"/>
          </a:p>
        </p:txBody>
      </p:sp>
      <p:sp>
        <p:nvSpPr>
          <p:cNvPr id="20" name="Text 18"/>
          <p:cNvSpPr/>
          <p:nvPr/>
        </p:nvSpPr>
        <p:spPr>
          <a:xfrm>
            <a:off x="1325880" y="3767328"/>
            <a:ext cx="5852160" cy="512064"/>
          </a:xfrm>
          <a:prstGeom prst="rect">
            <a:avLst/>
          </a:prstGeom>
          <a:noFill/>
          <a:ln/>
        </p:spPr>
        <p:txBody>
          <a:bodyPr wrap="square" lIns="0" tIns="0" rIns="0" bIns="0" rtlCol="0" anchor="ctr"/>
          <a:lstStyle/>
          <a:p>
            <a:pPr marL="0" indent="0">
              <a:buNone/>
            </a:pPr>
            <a:r>
              <a:rPr lang="en-US" sz="1200" b="1" dirty="0">
                <a:solidFill>
                  <a:srgbClr val="0E2841"/>
                </a:solidFill>
                <a:latin typeface="Trebuchet MS" pitchFamily="34" charset="0"/>
                <a:ea typeface="Trebuchet MS" pitchFamily="34" charset="-122"/>
                <a:cs typeface="Trebuchet MS" pitchFamily="34" charset="-120"/>
              </a:rPr>
              <a:t>Statement re Accumulation [Sec. 350 / Rule 185]: </a:t>
            </a:r>
            <a:r>
              <a:rPr lang="en-US" sz="1200" dirty="0">
                <a:solidFill>
                  <a:srgbClr val="404040"/>
                </a:solidFill>
                <a:latin typeface="Trebuchet MS" pitchFamily="34" charset="0"/>
                <a:ea typeface="Trebuchet MS" pitchFamily="34" charset="-122"/>
                <a:cs typeface="Trebuchet MS" pitchFamily="34" charset="-120"/>
              </a:rPr>
              <a:t>RNPO must file a statement (Form 10) to AO before return due date to accumulate income beyond 15% for a specific purpose under Sec. 342. Separate application for change of purpose (Rule 186).</a:t>
            </a:r>
            <a:endParaRPr lang="en-US" sz="1200" dirty="0"/>
          </a:p>
        </p:txBody>
      </p:sp>
      <p:sp>
        <p:nvSpPr>
          <p:cNvPr id="21" name="Shape 19"/>
          <p:cNvSpPr/>
          <p:nvPr/>
        </p:nvSpPr>
        <p:spPr>
          <a:xfrm>
            <a:off x="594360" y="4389120"/>
            <a:ext cx="6675120" cy="640080"/>
          </a:xfrm>
          <a:prstGeom prst="roundRect">
            <a:avLst>
              <a:gd name="adj" fmla="val 14286"/>
            </a:avLst>
          </a:prstGeom>
          <a:solidFill>
            <a:srgbClr val="F2F2F2"/>
          </a:solidFill>
          <a:ln w="12700">
            <a:solidFill>
              <a:srgbClr val="F2F2F2"/>
            </a:solidFill>
            <a:prstDash val="solid"/>
          </a:ln>
        </p:spPr>
        <p:txBody>
          <a:bodyPr/>
          <a:lstStyle/>
          <a:p>
            <a:endParaRPr lang="en-IN"/>
          </a:p>
        </p:txBody>
      </p:sp>
      <p:sp>
        <p:nvSpPr>
          <p:cNvPr id="22" name="Text 20"/>
          <p:cNvSpPr/>
          <p:nvPr/>
        </p:nvSpPr>
        <p:spPr>
          <a:xfrm>
            <a:off x="594360" y="4389120"/>
            <a:ext cx="685800" cy="640080"/>
          </a:xfrm>
          <a:prstGeom prst="rect">
            <a:avLst/>
          </a:prstGeom>
          <a:noFill/>
          <a:ln/>
        </p:spPr>
        <p:txBody>
          <a:bodyPr wrap="square" rtlCol="0" anchor="ctr"/>
          <a:lstStyle/>
          <a:p>
            <a:pPr marL="0" indent="0" algn="ctr">
              <a:buNone/>
            </a:pPr>
            <a:r>
              <a:rPr lang="en-US" sz="2600" dirty="0">
                <a:solidFill>
                  <a:srgbClr val="156082"/>
                </a:solidFill>
              </a:rPr>
              <a:t>🔄</a:t>
            </a:r>
            <a:endParaRPr lang="en-US" sz="2600" dirty="0"/>
          </a:p>
        </p:txBody>
      </p:sp>
      <p:sp>
        <p:nvSpPr>
          <p:cNvPr id="23" name="Text 21"/>
          <p:cNvSpPr/>
          <p:nvPr/>
        </p:nvSpPr>
        <p:spPr>
          <a:xfrm>
            <a:off x="1325880" y="4462272"/>
            <a:ext cx="5852160" cy="512064"/>
          </a:xfrm>
          <a:prstGeom prst="rect">
            <a:avLst/>
          </a:prstGeom>
          <a:noFill/>
          <a:ln/>
        </p:spPr>
        <p:txBody>
          <a:bodyPr wrap="square" lIns="0" tIns="0" rIns="0" bIns="0" rtlCol="0" anchor="ctr"/>
          <a:lstStyle/>
          <a:p>
            <a:pPr marL="0" indent="0">
              <a:buNone/>
            </a:pPr>
            <a:r>
              <a:rPr lang="en-US" sz="1200" b="1" dirty="0">
                <a:solidFill>
                  <a:srgbClr val="0E2841"/>
                </a:solidFill>
                <a:latin typeface="Trebuchet MS" pitchFamily="34" charset="0"/>
                <a:ea typeface="Trebuchet MS" pitchFamily="34" charset="-122"/>
                <a:cs typeface="Trebuchet MS" pitchFamily="34" charset="-120"/>
              </a:rPr>
              <a:t>Intimation of Change [Sec. 347]: </a:t>
            </a:r>
            <a:r>
              <a:rPr lang="en-US" sz="1200" dirty="0">
                <a:solidFill>
                  <a:srgbClr val="404040"/>
                </a:solidFill>
                <a:latin typeface="Trebuchet MS" pitchFamily="34" charset="0"/>
                <a:ea typeface="Trebuchet MS" pitchFamily="34" charset="-122"/>
                <a:cs typeface="Trebuchet MS" pitchFamily="34" charset="-120"/>
              </a:rPr>
              <a:t>Any change in objects, trustees/directors, address, or governing documents must be intimated to IT Dept. within 30 days. Failure may result in cancellation of registration.</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7726680" y="-45720"/>
            <a:ext cx="1554480" cy="5303520"/>
          </a:xfrm>
          <a:prstGeom prst="rtTriangle">
            <a:avLst/>
          </a:prstGeom>
          <a:solidFill>
            <a:srgbClr val="156082"/>
          </a:solidFill>
          <a:ln w="12700">
            <a:solidFill>
              <a:srgbClr val="156082"/>
            </a:solidFill>
            <a:prstDash val="solid"/>
          </a:ln>
        </p:spPr>
        <p:txBody>
          <a:bodyPr/>
          <a:lstStyle/>
          <a:p>
            <a:endParaRPr lang="en-IN"/>
          </a:p>
        </p:txBody>
      </p:sp>
      <p:sp>
        <p:nvSpPr>
          <p:cNvPr id="3" name="Shape 1"/>
          <p:cNvSpPr/>
          <p:nvPr/>
        </p:nvSpPr>
        <p:spPr>
          <a:xfrm flipH="1">
            <a:off x="8138160" y="-45720"/>
            <a:ext cx="1097280" cy="3108960"/>
          </a:xfrm>
          <a:prstGeom prst="rtTriangle">
            <a:avLst/>
          </a:prstGeom>
          <a:solidFill>
            <a:srgbClr val="E97132"/>
          </a:solidFill>
          <a:ln w="12700">
            <a:solidFill>
              <a:srgbClr val="E97132"/>
            </a:solidFill>
            <a:prstDash val="solid"/>
          </a:ln>
        </p:spPr>
        <p:txBody>
          <a:bodyPr/>
          <a:lstStyle/>
          <a:p>
            <a:endParaRPr lang="en-IN"/>
          </a:p>
        </p:txBody>
      </p:sp>
      <p:sp>
        <p:nvSpPr>
          <p:cNvPr id="4" name="Shape 2"/>
          <p:cNvSpPr/>
          <p:nvPr/>
        </p:nvSpPr>
        <p:spPr>
          <a:xfrm flipV="1">
            <a:off x="7772400" y="2560320"/>
            <a:ext cx="1463040" cy="2651760"/>
          </a:xfrm>
          <a:prstGeom prst="rtTriangle">
            <a:avLst/>
          </a:prstGeom>
          <a:solidFill>
            <a:srgbClr val="0F9ED5">
              <a:alpha val="70000"/>
            </a:srgbClr>
          </a:solidFill>
          <a:ln w="12700">
            <a:solidFill>
              <a:srgbClr val="0F9ED5">
                <a:alpha val="70000"/>
              </a:srgbClr>
            </a:solidFill>
            <a:prstDash val="solid"/>
          </a:ln>
        </p:spPr>
        <p:txBody>
          <a:bodyPr/>
          <a:lstStyle/>
          <a:p>
            <a:endParaRPr lang="en-IN"/>
          </a:p>
        </p:txBody>
      </p:sp>
      <p:sp>
        <p:nvSpPr>
          <p:cNvPr id="5" name="Text 3"/>
          <p:cNvSpPr/>
          <p:nvPr/>
        </p:nvSpPr>
        <p:spPr>
          <a:xfrm>
            <a:off x="301752" y="73152"/>
            <a:ext cx="7132320" cy="822960"/>
          </a:xfrm>
          <a:prstGeom prst="rect">
            <a:avLst/>
          </a:prstGeom>
          <a:noFill/>
          <a:ln/>
        </p:spPr>
        <p:txBody>
          <a:bodyPr wrap="square" rtlCol="0" anchor="ctr"/>
          <a:lstStyle/>
          <a:p>
            <a:pPr marL="0" indent="0" algn="l">
              <a:buNone/>
            </a:pPr>
            <a:r>
              <a:rPr lang="en-US" sz="2800" b="1" dirty="0">
                <a:solidFill>
                  <a:srgbClr val="156082"/>
                </a:solidFill>
                <a:latin typeface="Trebuchet MS" pitchFamily="34" charset="0"/>
                <a:ea typeface="Trebuchet MS" pitchFamily="34" charset="-122"/>
                <a:cs typeface="Trebuchet MS" pitchFamily="34" charset="-120"/>
              </a:rPr>
              <a:t>CBDT Rules Notified (20 March 2026) – Rules 181 to 190</a:t>
            </a:r>
            <a:endParaRPr lang="en-US" sz="2800" dirty="0"/>
          </a:p>
        </p:txBody>
      </p:sp>
      <p:sp>
        <p:nvSpPr>
          <p:cNvPr id="6" name="Text 4"/>
          <p:cNvSpPr/>
          <p:nvPr/>
        </p:nvSpPr>
        <p:spPr>
          <a:xfrm>
            <a:off x="301752" y="896112"/>
            <a:ext cx="7132320" cy="347472"/>
          </a:xfrm>
          <a:prstGeom prst="rect">
            <a:avLst/>
          </a:prstGeom>
          <a:noFill/>
          <a:ln/>
        </p:spPr>
        <p:txBody>
          <a:bodyPr wrap="square" rtlCol="0" anchor="ctr"/>
          <a:lstStyle/>
          <a:p>
            <a:pPr marL="0" indent="0">
              <a:buNone/>
            </a:pPr>
            <a:r>
              <a:rPr lang="en-US" sz="1100" i="1" dirty="0">
                <a:solidFill>
                  <a:srgbClr val="404040"/>
                </a:solidFill>
                <a:latin typeface="Trebuchet MS" pitchFamily="34" charset="0"/>
                <a:ea typeface="Trebuchet MS" pitchFamily="34" charset="-122"/>
                <a:cs typeface="Trebuchet MS" pitchFamily="34" charset="-120"/>
              </a:rPr>
              <a:t>The Central Board of Direct Taxes (CBDT) notified Rules 181–190 under the new Act on 20 March 2026 to operationalise Chapter XVII-B provisions:</a:t>
            </a:r>
            <a:endParaRPr lang="en-US" sz="1100" dirty="0"/>
          </a:p>
        </p:txBody>
      </p:sp>
      <p:sp>
        <p:nvSpPr>
          <p:cNvPr id="7" name="Shape 5"/>
          <p:cNvSpPr/>
          <p:nvPr/>
        </p:nvSpPr>
        <p:spPr>
          <a:xfrm>
            <a:off x="301752" y="1316736"/>
            <a:ext cx="960120" cy="292608"/>
          </a:xfrm>
          <a:prstGeom prst="rect">
            <a:avLst/>
          </a:prstGeom>
          <a:solidFill>
            <a:srgbClr val="156082"/>
          </a:solidFill>
          <a:ln w="9525">
            <a:solidFill>
              <a:srgbClr val="D0D0D0"/>
            </a:solidFill>
            <a:prstDash val="solid"/>
          </a:ln>
        </p:spPr>
        <p:txBody>
          <a:bodyPr/>
          <a:lstStyle/>
          <a:p>
            <a:endParaRPr lang="en-IN"/>
          </a:p>
        </p:txBody>
      </p:sp>
      <p:sp>
        <p:nvSpPr>
          <p:cNvPr id="8" name="Text 6"/>
          <p:cNvSpPr/>
          <p:nvPr/>
        </p:nvSpPr>
        <p:spPr>
          <a:xfrm>
            <a:off x="356616" y="1353312"/>
            <a:ext cx="868680" cy="237744"/>
          </a:xfrm>
          <a:prstGeom prst="rect">
            <a:avLst/>
          </a:prstGeom>
          <a:noFill/>
          <a:ln/>
        </p:spPr>
        <p:txBody>
          <a:bodyPr wrap="square" lIns="0" tIns="0" rIns="0" bIns="0" rtlCol="0" anchor="ctr"/>
          <a:lstStyle/>
          <a:p>
            <a:pPr marL="0" indent="0">
              <a:buNone/>
            </a:pPr>
            <a:r>
              <a:rPr lang="en-US" sz="900" b="1" dirty="0">
                <a:solidFill>
                  <a:srgbClr val="FFFFFF"/>
                </a:solidFill>
                <a:latin typeface="Trebuchet MS" pitchFamily="34" charset="0"/>
                <a:ea typeface="Trebuchet MS" pitchFamily="34" charset="-122"/>
                <a:cs typeface="Trebuchet MS" pitchFamily="34" charset="-120"/>
              </a:rPr>
              <a:t>Rule No.</a:t>
            </a:r>
            <a:endParaRPr lang="en-US" sz="900" dirty="0"/>
          </a:p>
        </p:txBody>
      </p:sp>
      <p:sp>
        <p:nvSpPr>
          <p:cNvPr id="9" name="Shape 7"/>
          <p:cNvSpPr/>
          <p:nvPr/>
        </p:nvSpPr>
        <p:spPr>
          <a:xfrm>
            <a:off x="1261872" y="1316736"/>
            <a:ext cx="4069080" cy="292608"/>
          </a:xfrm>
          <a:prstGeom prst="rect">
            <a:avLst/>
          </a:prstGeom>
          <a:solidFill>
            <a:srgbClr val="156082"/>
          </a:solidFill>
          <a:ln w="9525">
            <a:solidFill>
              <a:srgbClr val="D0D0D0"/>
            </a:solidFill>
            <a:prstDash val="solid"/>
          </a:ln>
        </p:spPr>
        <p:txBody>
          <a:bodyPr/>
          <a:lstStyle/>
          <a:p>
            <a:endParaRPr lang="en-IN"/>
          </a:p>
        </p:txBody>
      </p:sp>
      <p:sp>
        <p:nvSpPr>
          <p:cNvPr id="10" name="Text 8"/>
          <p:cNvSpPr/>
          <p:nvPr/>
        </p:nvSpPr>
        <p:spPr>
          <a:xfrm>
            <a:off x="1316736" y="1353312"/>
            <a:ext cx="3977640" cy="237744"/>
          </a:xfrm>
          <a:prstGeom prst="rect">
            <a:avLst/>
          </a:prstGeom>
          <a:noFill/>
          <a:ln/>
        </p:spPr>
        <p:txBody>
          <a:bodyPr wrap="square" lIns="0" tIns="0" rIns="0" bIns="0" rtlCol="0" anchor="ctr"/>
          <a:lstStyle/>
          <a:p>
            <a:pPr marL="0" indent="0">
              <a:buNone/>
            </a:pPr>
            <a:r>
              <a:rPr lang="en-US" sz="900" b="1" dirty="0">
                <a:solidFill>
                  <a:srgbClr val="FFFFFF"/>
                </a:solidFill>
                <a:latin typeface="Trebuchet MS" pitchFamily="34" charset="0"/>
                <a:ea typeface="Trebuchet MS" pitchFamily="34" charset="-122"/>
                <a:cs typeface="Trebuchet MS" pitchFamily="34" charset="-120"/>
              </a:rPr>
              <a:t>Subject</a:t>
            </a:r>
            <a:endParaRPr lang="en-US" sz="900" dirty="0"/>
          </a:p>
        </p:txBody>
      </p:sp>
      <p:sp>
        <p:nvSpPr>
          <p:cNvPr id="11" name="Shape 9"/>
          <p:cNvSpPr/>
          <p:nvPr/>
        </p:nvSpPr>
        <p:spPr>
          <a:xfrm>
            <a:off x="5330952" y="1316736"/>
            <a:ext cx="2103120" cy="292608"/>
          </a:xfrm>
          <a:prstGeom prst="rect">
            <a:avLst/>
          </a:prstGeom>
          <a:solidFill>
            <a:srgbClr val="156082"/>
          </a:solidFill>
          <a:ln w="9525">
            <a:solidFill>
              <a:srgbClr val="D0D0D0"/>
            </a:solidFill>
            <a:prstDash val="solid"/>
          </a:ln>
        </p:spPr>
        <p:txBody>
          <a:bodyPr/>
          <a:lstStyle/>
          <a:p>
            <a:endParaRPr lang="en-IN"/>
          </a:p>
        </p:txBody>
      </p:sp>
      <p:sp>
        <p:nvSpPr>
          <p:cNvPr id="12" name="Text 10"/>
          <p:cNvSpPr/>
          <p:nvPr/>
        </p:nvSpPr>
        <p:spPr>
          <a:xfrm>
            <a:off x="5385816" y="1353312"/>
            <a:ext cx="2011680" cy="237744"/>
          </a:xfrm>
          <a:prstGeom prst="rect">
            <a:avLst/>
          </a:prstGeom>
          <a:noFill/>
          <a:ln/>
        </p:spPr>
        <p:txBody>
          <a:bodyPr wrap="square" lIns="0" tIns="0" rIns="0" bIns="0" rtlCol="0" anchor="ctr"/>
          <a:lstStyle/>
          <a:p>
            <a:pPr marL="0" indent="0">
              <a:buNone/>
            </a:pPr>
            <a:r>
              <a:rPr lang="en-US" sz="900" b="1" dirty="0">
                <a:solidFill>
                  <a:srgbClr val="FFFFFF"/>
                </a:solidFill>
                <a:latin typeface="Trebuchet MS" pitchFamily="34" charset="0"/>
                <a:ea typeface="Trebuchet MS" pitchFamily="34" charset="-122"/>
                <a:cs typeface="Trebuchet MS" pitchFamily="34" charset="-120"/>
              </a:rPr>
              <a:t>Corresponding Old Form/Section</a:t>
            </a:r>
            <a:endParaRPr lang="en-US" sz="900" dirty="0"/>
          </a:p>
        </p:txBody>
      </p:sp>
      <p:sp>
        <p:nvSpPr>
          <p:cNvPr id="13" name="Shape 11"/>
          <p:cNvSpPr/>
          <p:nvPr/>
        </p:nvSpPr>
        <p:spPr>
          <a:xfrm>
            <a:off x="301752" y="1609344"/>
            <a:ext cx="960120" cy="402336"/>
          </a:xfrm>
          <a:prstGeom prst="rect">
            <a:avLst/>
          </a:prstGeom>
          <a:solidFill>
            <a:srgbClr val="FFFFFF"/>
          </a:solidFill>
          <a:ln w="6350">
            <a:solidFill>
              <a:srgbClr val="D0D0D0"/>
            </a:solidFill>
            <a:prstDash val="solid"/>
          </a:ln>
        </p:spPr>
        <p:txBody>
          <a:bodyPr/>
          <a:lstStyle/>
          <a:p>
            <a:endParaRPr lang="en-IN"/>
          </a:p>
        </p:txBody>
      </p:sp>
      <p:sp>
        <p:nvSpPr>
          <p:cNvPr id="14" name="Text 12"/>
          <p:cNvSpPr/>
          <p:nvPr/>
        </p:nvSpPr>
        <p:spPr>
          <a:xfrm>
            <a:off x="356616" y="1645920"/>
            <a:ext cx="868680" cy="347472"/>
          </a:xfrm>
          <a:prstGeom prst="rect">
            <a:avLst/>
          </a:prstGeom>
          <a:noFill/>
          <a:ln/>
        </p:spPr>
        <p:txBody>
          <a:bodyPr wrap="square" lIns="0" tIns="0" rIns="0" bIns="0" rtlCol="0" anchor="ctr"/>
          <a:lstStyle/>
          <a:p>
            <a:pPr marL="0" indent="0">
              <a:buNone/>
            </a:pPr>
            <a:r>
              <a:rPr lang="en-US" sz="900" b="1" dirty="0">
                <a:solidFill>
                  <a:srgbClr val="156082"/>
                </a:solidFill>
                <a:latin typeface="Trebuchet MS" pitchFamily="34" charset="0"/>
                <a:ea typeface="Trebuchet MS" pitchFamily="34" charset="-122"/>
                <a:cs typeface="Trebuchet MS" pitchFamily="34" charset="-120"/>
              </a:rPr>
              <a:t>Rule 181</a:t>
            </a:r>
            <a:endParaRPr lang="en-US" sz="900" dirty="0"/>
          </a:p>
        </p:txBody>
      </p:sp>
      <p:sp>
        <p:nvSpPr>
          <p:cNvPr id="15" name="Shape 13"/>
          <p:cNvSpPr/>
          <p:nvPr/>
        </p:nvSpPr>
        <p:spPr>
          <a:xfrm>
            <a:off x="1261872" y="1609344"/>
            <a:ext cx="4069080" cy="402336"/>
          </a:xfrm>
          <a:prstGeom prst="rect">
            <a:avLst/>
          </a:prstGeom>
          <a:solidFill>
            <a:srgbClr val="FFFFFF"/>
          </a:solidFill>
          <a:ln w="6350">
            <a:solidFill>
              <a:srgbClr val="D0D0D0"/>
            </a:solidFill>
            <a:prstDash val="solid"/>
          </a:ln>
        </p:spPr>
        <p:txBody>
          <a:bodyPr/>
          <a:lstStyle/>
          <a:p>
            <a:endParaRPr lang="en-IN"/>
          </a:p>
        </p:txBody>
      </p:sp>
      <p:sp>
        <p:nvSpPr>
          <p:cNvPr id="16" name="Text 14"/>
          <p:cNvSpPr/>
          <p:nvPr/>
        </p:nvSpPr>
        <p:spPr>
          <a:xfrm>
            <a:off x="1316736" y="1645920"/>
            <a:ext cx="397764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Common Application for registration of RNPO or approval for Sec. 133(1)(b)(ii) – 80G equivalent</a:t>
            </a:r>
            <a:endParaRPr lang="en-US" sz="900" dirty="0"/>
          </a:p>
        </p:txBody>
      </p:sp>
      <p:sp>
        <p:nvSpPr>
          <p:cNvPr id="17" name="Shape 15"/>
          <p:cNvSpPr/>
          <p:nvPr/>
        </p:nvSpPr>
        <p:spPr>
          <a:xfrm>
            <a:off x="5330952" y="1609344"/>
            <a:ext cx="2103120" cy="402336"/>
          </a:xfrm>
          <a:prstGeom prst="rect">
            <a:avLst/>
          </a:prstGeom>
          <a:solidFill>
            <a:srgbClr val="FFFFFF"/>
          </a:solidFill>
          <a:ln w="6350">
            <a:solidFill>
              <a:srgbClr val="D0D0D0"/>
            </a:solidFill>
            <a:prstDash val="solid"/>
          </a:ln>
        </p:spPr>
        <p:txBody>
          <a:bodyPr/>
          <a:lstStyle/>
          <a:p>
            <a:endParaRPr lang="en-IN"/>
          </a:p>
        </p:txBody>
      </p:sp>
      <p:sp>
        <p:nvSpPr>
          <p:cNvPr id="18" name="Text 16"/>
          <p:cNvSpPr/>
          <p:nvPr/>
        </p:nvSpPr>
        <p:spPr>
          <a:xfrm>
            <a:off x="5385816" y="1645920"/>
            <a:ext cx="201168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Form 10A / Form 10AB / Form 10G</a:t>
            </a:r>
            <a:endParaRPr lang="en-US" sz="900" dirty="0"/>
          </a:p>
        </p:txBody>
      </p:sp>
      <p:sp>
        <p:nvSpPr>
          <p:cNvPr id="19" name="Shape 17"/>
          <p:cNvSpPr/>
          <p:nvPr/>
        </p:nvSpPr>
        <p:spPr>
          <a:xfrm>
            <a:off x="301752" y="2011680"/>
            <a:ext cx="960120" cy="402336"/>
          </a:xfrm>
          <a:prstGeom prst="rect">
            <a:avLst/>
          </a:prstGeom>
          <a:solidFill>
            <a:srgbClr val="F2F2F2"/>
          </a:solidFill>
          <a:ln w="6350">
            <a:solidFill>
              <a:srgbClr val="D0D0D0"/>
            </a:solidFill>
            <a:prstDash val="solid"/>
          </a:ln>
        </p:spPr>
        <p:txBody>
          <a:bodyPr/>
          <a:lstStyle/>
          <a:p>
            <a:endParaRPr lang="en-IN"/>
          </a:p>
        </p:txBody>
      </p:sp>
      <p:sp>
        <p:nvSpPr>
          <p:cNvPr id="20" name="Text 18"/>
          <p:cNvSpPr/>
          <p:nvPr/>
        </p:nvSpPr>
        <p:spPr>
          <a:xfrm>
            <a:off x="356616" y="2048256"/>
            <a:ext cx="868680" cy="347472"/>
          </a:xfrm>
          <a:prstGeom prst="rect">
            <a:avLst/>
          </a:prstGeom>
          <a:noFill/>
          <a:ln/>
        </p:spPr>
        <p:txBody>
          <a:bodyPr wrap="square" lIns="0" tIns="0" rIns="0" bIns="0" rtlCol="0" anchor="ctr"/>
          <a:lstStyle/>
          <a:p>
            <a:pPr marL="0" indent="0">
              <a:buNone/>
            </a:pPr>
            <a:r>
              <a:rPr lang="en-US" sz="900" b="1" dirty="0">
                <a:solidFill>
                  <a:srgbClr val="156082"/>
                </a:solidFill>
                <a:latin typeface="Trebuchet MS" pitchFamily="34" charset="0"/>
                <a:ea typeface="Trebuchet MS" pitchFamily="34" charset="-122"/>
                <a:cs typeface="Trebuchet MS" pitchFamily="34" charset="-120"/>
              </a:rPr>
              <a:t>Rule 182</a:t>
            </a:r>
            <a:endParaRPr lang="en-US" sz="900" dirty="0"/>
          </a:p>
        </p:txBody>
      </p:sp>
      <p:sp>
        <p:nvSpPr>
          <p:cNvPr id="21" name="Shape 19"/>
          <p:cNvSpPr/>
          <p:nvPr/>
        </p:nvSpPr>
        <p:spPr>
          <a:xfrm>
            <a:off x="1261872" y="2011680"/>
            <a:ext cx="4069080" cy="402336"/>
          </a:xfrm>
          <a:prstGeom prst="rect">
            <a:avLst/>
          </a:prstGeom>
          <a:solidFill>
            <a:srgbClr val="F2F2F2"/>
          </a:solidFill>
          <a:ln w="6350">
            <a:solidFill>
              <a:srgbClr val="D0D0D0"/>
            </a:solidFill>
            <a:prstDash val="solid"/>
          </a:ln>
        </p:spPr>
        <p:txBody>
          <a:bodyPr/>
          <a:lstStyle/>
          <a:p>
            <a:endParaRPr lang="en-IN"/>
          </a:p>
        </p:txBody>
      </p:sp>
      <p:sp>
        <p:nvSpPr>
          <p:cNvPr id="22" name="Text 20"/>
          <p:cNvSpPr/>
          <p:nvPr/>
        </p:nvSpPr>
        <p:spPr>
          <a:xfrm>
            <a:off x="1316736" y="2048256"/>
            <a:ext cx="397764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Manner of computation of gains/commercial activities under Sec. 335(e), 344, 345, 346</a:t>
            </a:r>
            <a:endParaRPr lang="en-US" sz="900" dirty="0"/>
          </a:p>
        </p:txBody>
      </p:sp>
      <p:sp>
        <p:nvSpPr>
          <p:cNvPr id="23" name="Shape 21"/>
          <p:cNvSpPr/>
          <p:nvPr/>
        </p:nvSpPr>
        <p:spPr>
          <a:xfrm>
            <a:off x="5330952" y="2011680"/>
            <a:ext cx="2103120" cy="402336"/>
          </a:xfrm>
          <a:prstGeom prst="rect">
            <a:avLst/>
          </a:prstGeom>
          <a:solidFill>
            <a:srgbClr val="F2F2F2"/>
          </a:solidFill>
          <a:ln w="6350">
            <a:solidFill>
              <a:srgbClr val="D0D0D0"/>
            </a:solidFill>
            <a:prstDash val="solid"/>
          </a:ln>
        </p:spPr>
        <p:txBody>
          <a:bodyPr/>
          <a:lstStyle/>
          <a:p>
            <a:endParaRPr lang="en-IN"/>
          </a:p>
        </p:txBody>
      </p:sp>
      <p:sp>
        <p:nvSpPr>
          <p:cNvPr id="24" name="Text 22"/>
          <p:cNvSpPr/>
          <p:nvPr/>
        </p:nvSpPr>
        <p:spPr>
          <a:xfrm>
            <a:off x="5385816" y="2048256"/>
            <a:ext cx="201168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No direct equivalent – clarificatory</a:t>
            </a:r>
            <a:endParaRPr lang="en-US" sz="900" dirty="0"/>
          </a:p>
        </p:txBody>
      </p:sp>
      <p:sp>
        <p:nvSpPr>
          <p:cNvPr id="25" name="Shape 23"/>
          <p:cNvSpPr/>
          <p:nvPr/>
        </p:nvSpPr>
        <p:spPr>
          <a:xfrm>
            <a:off x="301752" y="2414016"/>
            <a:ext cx="960120" cy="402336"/>
          </a:xfrm>
          <a:prstGeom prst="rect">
            <a:avLst/>
          </a:prstGeom>
          <a:solidFill>
            <a:srgbClr val="FFFFFF"/>
          </a:solidFill>
          <a:ln w="6350">
            <a:solidFill>
              <a:srgbClr val="D0D0D0"/>
            </a:solidFill>
            <a:prstDash val="solid"/>
          </a:ln>
        </p:spPr>
        <p:txBody>
          <a:bodyPr/>
          <a:lstStyle/>
          <a:p>
            <a:endParaRPr lang="en-IN"/>
          </a:p>
        </p:txBody>
      </p:sp>
      <p:sp>
        <p:nvSpPr>
          <p:cNvPr id="26" name="Text 24"/>
          <p:cNvSpPr/>
          <p:nvPr/>
        </p:nvSpPr>
        <p:spPr>
          <a:xfrm>
            <a:off x="356616" y="2450592"/>
            <a:ext cx="868680" cy="347472"/>
          </a:xfrm>
          <a:prstGeom prst="rect">
            <a:avLst/>
          </a:prstGeom>
          <a:noFill/>
          <a:ln/>
        </p:spPr>
        <p:txBody>
          <a:bodyPr wrap="square" lIns="0" tIns="0" rIns="0" bIns="0" rtlCol="0" anchor="ctr"/>
          <a:lstStyle/>
          <a:p>
            <a:pPr marL="0" indent="0">
              <a:buNone/>
            </a:pPr>
            <a:r>
              <a:rPr lang="en-US" sz="900" b="1" dirty="0">
                <a:solidFill>
                  <a:srgbClr val="156082"/>
                </a:solidFill>
                <a:latin typeface="Trebuchet MS" pitchFamily="34" charset="0"/>
                <a:ea typeface="Trebuchet MS" pitchFamily="34" charset="-122"/>
                <a:cs typeface="Trebuchet MS" pitchFamily="34" charset="-120"/>
              </a:rPr>
              <a:t>Rule 183</a:t>
            </a:r>
            <a:endParaRPr lang="en-US" sz="900" dirty="0"/>
          </a:p>
        </p:txBody>
      </p:sp>
      <p:sp>
        <p:nvSpPr>
          <p:cNvPr id="27" name="Shape 25"/>
          <p:cNvSpPr/>
          <p:nvPr/>
        </p:nvSpPr>
        <p:spPr>
          <a:xfrm>
            <a:off x="1261872" y="2414016"/>
            <a:ext cx="4069080" cy="402336"/>
          </a:xfrm>
          <a:prstGeom prst="rect">
            <a:avLst/>
          </a:prstGeom>
          <a:solidFill>
            <a:srgbClr val="FFFFFF"/>
          </a:solidFill>
          <a:ln w="6350">
            <a:solidFill>
              <a:srgbClr val="D0D0D0"/>
            </a:solidFill>
            <a:prstDash val="solid"/>
          </a:ln>
        </p:spPr>
        <p:txBody>
          <a:bodyPr/>
          <a:lstStyle/>
          <a:p>
            <a:endParaRPr lang="en-IN"/>
          </a:p>
        </p:txBody>
      </p:sp>
      <p:sp>
        <p:nvSpPr>
          <p:cNvPr id="28" name="Text 26"/>
          <p:cNvSpPr/>
          <p:nvPr/>
        </p:nvSpPr>
        <p:spPr>
          <a:xfrm>
            <a:off x="1316736" y="2450592"/>
            <a:ext cx="397764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Computation of income applied for benefit of any Related Person under Sec. 351</a:t>
            </a:r>
            <a:endParaRPr lang="en-US" sz="900" dirty="0"/>
          </a:p>
        </p:txBody>
      </p:sp>
      <p:sp>
        <p:nvSpPr>
          <p:cNvPr id="29" name="Shape 27"/>
          <p:cNvSpPr/>
          <p:nvPr/>
        </p:nvSpPr>
        <p:spPr>
          <a:xfrm>
            <a:off x="5330952" y="2414016"/>
            <a:ext cx="2103120" cy="402336"/>
          </a:xfrm>
          <a:prstGeom prst="rect">
            <a:avLst/>
          </a:prstGeom>
          <a:solidFill>
            <a:srgbClr val="FFFFFF"/>
          </a:solidFill>
          <a:ln w="6350">
            <a:solidFill>
              <a:srgbClr val="D0D0D0"/>
            </a:solidFill>
            <a:prstDash val="solid"/>
          </a:ln>
        </p:spPr>
        <p:txBody>
          <a:bodyPr/>
          <a:lstStyle/>
          <a:p>
            <a:endParaRPr lang="en-IN"/>
          </a:p>
        </p:txBody>
      </p:sp>
      <p:sp>
        <p:nvSpPr>
          <p:cNvPr id="30" name="Text 28"/>
          <p:cNvSpPr/>
          <p:nvPr/>
        </p:nvSpPr>
        <p:spPr>
          <a:xfrm>
            <a:off x="5385816" y="2450592"/>
            <a:ext cx="201168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Previously part of Sec. 13 assessment</a:t>
            </a:r>
            <a:endParaRPr lang="en-US" sz="900" dirty="0"/>
          </a:p>
        </p:txBody>
      </p:sp>
      <p:sp>
        <p:nvSpPr>
          <p:cNvPr id="31" name="Shape 29"/>
          <p:cNvSpPr/>
          <p:nvPr/>
        </p:nvSpPr>
        <p:spPr>
          <a:xfrm>
            <a:off x="301752" y="2816352"/>
            <a:ext cx="960120" cy="402336"/>
          </a:xfrm>
          <a:prstGeom prst="rect">
            <a:avLst/>
          </a:prstGeom>
          <a:solidFill>
            <a:srgbClr val="F2F2F2"/>
          </a:solidFill>
          <a:ln w="6350">
            <a:solidFill>
              <a:srgbClr val="D0D0D0"/>
            </a:solidFill>
            <a:prstDash val="solid"/>
          </a:ln>
        </p:spPr>
        <p:txBody>
          <a:bodyPr/>
          <a:lstStyle/>
          <a:p>
            <a:endParaRPr lang="en-IN"/>
          </a:p>
        </p:txBody>
      </p:sp>
      <p:sp>
        <p:nvSpPr>
          <p:cNvPr id="32" name="Text 30"/>
          <p:cNvSpPr/>
          <p:nvPr/>
        </p:nvSpPr>
        <p:spPr>
          <a:xfrm>
            <a:off x="356616" y="2852928"/>
            <a:ext cx="868680" cy="347472"/>
          </a:xfrm>
          <a:prstGeom prst="rect">
            <a:avLst/>
          </a:prstGeom>
          <a:noFill/>
          <a:ln/>
        </p:spPr>
        <p:txBody>
          <a:bodyPr wrap="square" lIns="0" tIns="0" rIns="0" bIns="0" rtlCol="0" anchor="ctr"/>
          <a:lstStyle/>
          <a:p>
            <a:pPr marL="0" indent="0">
              <a:buNone/>
            </a:pPr>
            <a:r>
              <a:rPr lang="en-US" sz="900" b="1" dirty="0">
                <a:solidFill>
                  <a:srgbClr val="156082"/>
                </a:solidFill>
                <a:latin typeface="Trebuchet MS" pitchFamily="34" charset="0"/>
                <a:ea typeface="Trebuchet MS" pitchFamily="34" charset="-122"/>
                <a:cs typeface="Trebuchet MS" pitchFamily="34" charset="-120"/>
              </a:rPr>
              <a:t>Rule 184</a:t>
            </a:r>
            <a:endParaRPr lang="en-US" sz="900" dirty="0"/>
          </a:p>
        </p:txBody>
      </p:sp>
      <p:sp>
        <p:nvSpPr>
          <p:cNvPr id="33" name="Shape 31"/>
          <p:cNvSpPr/>
          <p:nvPr/>
        </p:nvSpPr>
        <p:spPr>
          <a:xfrm>
            <a:off x="1261872" y="2816352"/>
            <a:ext cx="4069080" cy="402336"/>
          </a:xfrm>
          <a:prstGeom prst="rect">
            <a:avLst/>
          </a:prstGeom>
          <a:solidFill>
            <a:srgbClr val="F2F2F2"/>
          </a:solidFill>
          <a:ln w="6350">
            <a:solidFill>
              <a:srgbClr val="D0D0D0"/>
            </a:solidFill>
            <a:prstDash val="solid"/>
          </a:ln>
        </p:spPr>
        <p:txBody>
          <a:bodyPr/>
          <a:lstStyle/>
          <a:p>
            <a:endParaRPr lang="en-IN"/>
          </a:p>
        </p:txBody>
      </p:sp>
      <p:sp>
        <p:nvSpPr>
          <p:cNvPr id="34" name="Text 32"/>
          <p:cNvSpPr/>
          <p:nvPr/>
        </p:nvSpPr>
        <p:spPr>
          <a:xfrm>
            <a:off x="1316736" y="2852928"/>
            <a:ext cx="397764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Exercise of option for Deemed Application under Sec. 341(5)</a:t>
            </a:r>
            <a:endParaRPr lang="en-US" sz="900" dirty="0"/>
          </a:p>
        </p:txBody>
      </p:sp>
      <p:sp>
        <p:nvSpPr>
          <p:cNvPr id="35" name="Shape 33"/>
          <p:cNvSpPr/>
          <p:nvPr/>
        </p:nvSpPr>
        <p:spPr>
          <a:xfrm>
            <a:off x="5330952" y="2816352"/>
            <a:ext cx="2103120" cy="402336"/>
          </a:xfrm>
          <a:prstGeom prst="rect">
            <a:avLst/>
          </a:prstGeom>
          <a:solidFill>
            <a:srgbClr val="F2F2F2"/>
          </a:solidFill>
          <a:ln w="6350">
            <a:solidFill>
              <a:srgbClr val="D0D0D0"/>
            </a:solidFill>
            <a:prstDash val="solid"/>
          </a:ln>
        </p:spPr>
        <p:txBody>
          <a:bodyPr/>
          <a:lstStyle/>
          <a:p>
            <a:endParaRPr lang="en-IN"/>
          </a:p>
        </p:txBody>
      </p:sp>
      <p:sp>
        <p:nvSpPr>
          <p:cNvPr id="36" name="Text 34"/>
          <p:cNvSpPr/>
          <p:nvPr/>
        </p:nvSpPr>
        <p:spPr>
          <a:xfrm>
            <a:off x="5385816" y="2852928"/>
            <a:ext cx="201168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Old Form 9A</a:t>
            </a:r>
            <a:endParaRPr lang="en-US" sz="900" dirty="0"/>
          </a:p>
        </p:txBody>
      </p:sp>
      <p:sp>
        <p:nvSpPr>
          <p:cNvPr id="37" name="Shape 35"/>
          <p:cNvSpPr/>
          <p:nvPr/>
        </p:nvSpPr>
        <p:spPr>
          <a:xfrm>
            <a:off x="301752" y="3218688"/>
            <a:ext cx="960120" cy="402336"/>
          </a:xfrm>
          <a:prstGeom prst="rect">
            <a:avLst/>
          </a:prstGeom>
          <a:solidFill>
            <a:srgbClr val="FFFFFF"/>
          </a:solidFill>
          <a:ln w="6350">
            <a:solidFill>
              <a:srgbClr val="D0D0D0"/>
            </a:solidFill>
            <a:prstDash val="solid"/>
          </a:ln>
        </p:spPr>
        <p:txBody>
          <a:bodyPr/>
          <a:lstStyle/>
          <a:p>
            <a:endParaRPr lang="en-IN"/>
          </a:p>
        </p:txBody>
      </p:sp>
      <p:sp>
        <p:nvSpPr>
          <p:cNvPr id="38" name="Text 36"/>
          <p:cNvSpPr/>
          <p:nvPr/>
        </p:nvSpPr>
        <p:spPr>
          <a:xfrm>
            <a:off x="356616" y="3255264"/>
            <a:ext cx="868680" cy="347472"/>
          </a:xfrm>
          <a:prstGeom prst="rect">
            <a:avLst/>
          </a:prstGeom>
          <a:noFill/>
          <a:ln/>
        </p:spPr>
        <p:txBody>
          <a:bodyPr wrap="square" lIns="0" tIns="0" rIns="0" bIns="0" rtlCol="0" anchor="ctr"/>
          <a:lstStyle/>
          <a:p>
            <a:pPr marL="0" indent="0">
              <a:buNone/>
            </a:pPr>
            <a:r>
              <a:rPr lang="en-US" sz="900" b="1" dirty="0">
                <a:solidFill>
                  <a:srgbClr val="156082"/>
                </a:solidFill>
                <a:latin typeface="Trebuchet MS" pitchFamily="34" charset="0"/>
                <a:ea typeface="Trebuchet MS" pitchFamily="34" charset="-122"/>
                <a:cs typeface="Trebuchet MS" pitchFamily="34" charset="-120"/>
              </a:rPr>
              <a:t>Rule 185</a:t>
            </a:r>
            <a:endParaRPr lang="en-US" sz="900" dirty="0"/>
          </a:p>
        </p:txBody>
      </p:sp>
      <p:sp>
        <p:nvSpPr>
          <p:cNvPr id="39" name="Shape 37"/>
          <p:cNvSpPr/>
          <p:nvPr/>
        </p:nvSpPr>
        <p:spPr>
          <a:xfrm>
            <a:off x="1261872" y="3218688"/>
            <a:ext cx="4069080" cy="402336"/>
          </a:xfrm>
          <a:prstGeom prst="rect">
            <a:avLst/>
          </a:prstGeom>
          <a:solidFill>
            <a:srgbClr val="FFFFFF"/>
          </a:solidFill>
          <a:ln w="6350">
            <a:solidFill>
              <a:srgbClr val="D0D0D0"/>
            </a:solidFill>
            <a:prstDash val="solid"/>
          </a:ln>
        </p:spPr>
        <p:txBody>
          <a:bodyPr/>
          <a:lstStyle/>
          <a:p>
            <a:endParaRPr lang="en-IN"/>
          </a:p>
        </p:txBody>
      </p:sp>
      <p:sp>
        <p:nvSpPr>
          <p:cNvPr id="40" name="Text 38"/>
          <p:cNvSpPr/>
          <p:nvPr/>
        </p:nvSpPr>
        <p:spPr>
          <a:xfrm>
            <a:off x="1316736" y="3255264"/>
            <a:ext cx="397764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Statement for accumulation of Regular Income under Sec. 342(1)</a:t>
            </a:r>
            <a:endParaRPr lang="en-US" sz="900" dirty="0"/>
          </a:p>
        </p:txBody>
      </p:sp>
      <p:sp>
        <p:nvSpPr>
          <p:cNvPr id="41" name="Shape 39"/>
          <p:cNvSpPr/>
          <p:nvPr/>
        </p:nvSpPr>
        <p:spPr>
          <a:xfrm>
            <a:off x="5330952" y="3218688"/>
            <a:ext cx="2103120" cy="402336"/>
          </a:xfrm>
          <a:prstGeom prst="rect">
            <a:avLst/>
          </a:prstGeom>
          <a:solidFill>
            <a:srgbClr val="FFFFFF"/>
          </a:solidFill>
          <a:ln w="6350">
            <a:solidFill>
              <a:srgbClr val="D0D0D0"/>
            </a:solidFill>
            <a:prstDash val="solid"/>
          </a:ln>
        </p:spPr>
        <p:txBody>
          <a:bodyPr/>
          <a:lstStyle/>
          <a:p>
            <a:endParaRPr lang="en-IN"/>
          </a:p>
        </p:txBody>
      </p:sp>
      <p:sp>
        <p:nvSpPr>
          <p:cNvPr id="42" name="Text 40"/>
          <p:cNvSpPr/>
          <p:nvPr/>
        </p:nvSpPr>
        <p:spPr>
          <a:xfrm>
            <a:off x="5385816" y="3255264"/>
            <a:ext cx="201168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Old Form 10</a:t>
            </a:r>
            <a:endParaRPr lang="en-US" sz="900" dirty="0"/>
          </a:p>
        </p:txBody>
      </p:sp>
      <p:sp>
        <p:nvSpPr>
          <p:cNvPr id="43" name="Shape 41"/>
          <p:cNvSpPr/>
          <p:nvPr/>
        </p:nvSpPr>
        <p:spPr>
          <a:xfrm>
            <a:off x="301752" y="3621024"/>
            <a:ext cx="960120" cy="402336"/>
          </a:xfrm>
          <a:prstGeom prst="rect">
            <a:avLst/>
          </a:prstGeom>
          <a:solidFill>
            <a:srgbClr val="F2F2F2"/>
          </a:solidFill>
          <a:ln w="6350">
            <a:solidFill>
              <a:srgbClr val="D0D0D0"/>
            </a:solidFill>
            <a:prstDash val="solid"/>
          </a:ln>
        </p:spPr>
        <p:txBody>
          <a:bodyPr/>
          <a:lstStyle/>
          <a:p>
            <a:endParaRPr lang="en-IN"/>
          </a:p>
        </p:txBody>
      </p:sp>
      <p:sp>
        <p:nvSpPr>
          <p:cNvPr id="44" name="Text 42"/>
          <p:cNvSpPr/>
          <p:nvPr/>
        </p:nvSpPr>
        <p:spPr>
          <a:xfrm>
            <a:off x="356616" y="3657600"/>
            <a:ext cx="868680" cy="347472"/>
          </a:xfrm>
          <a:prstGeom prst="rect">
            <a:avLst/>
          </a:prstGeom>
          <a:noFill/>
          <a:ln/>
        </p:spPr>
        <p:txBody>
          <a:bodyPr wrap="square" lIns="0" tIns="0" rIns="0" bIns="0" rtlCol="0" anchor="ctr"/>
          <a:lstStyle/>
          <a:p>
            <a:pPr marL="0" indent="0">
              <a:buNone/>
            </a:pPr>
            <a:r>
              <a:rPr lang="en-US" sz="900" b="1" dirty="0">
                <a:solidFill>
                  <a:srgbClr val="156082"/>
                </a:solidFill>
                <a:latin typeface="Trebuchet MS" pitchFamily="34" charset="0"/>
                <a:ea typeface="Trebuchet MS" pitchFamily="34" charset="-122"/>
                <a:cs typeface="Trebuchet MS" pitchFamily="34" charset="-120"/>
              </a:rPr>
              <a:t>Rule 186</a:t>
            </a:r>
            <a:endParaRPr lang="en-US" sz="900" dirty="0"/>
          </a:p>
        </p:txBody>
      </p:sp>
      <p:sp>
        <p:nvSpPr>
          <p:cNvPr id="45" name="Shape 43"/>
          <p:cNvSpPr/>
          <p:nvPr/>
        </p:nvSpPr>
        <p:spPr>
          <a:xfrm>
            <a:off x="1261872" y="3621024"/>
            <a:ext cx="4069080" cy="402336"/>
          </a:xfrm>
          <a:prstGeom prst="rect">
            <a:avLst/>
          </a:prstGeom>
          <a:solidFill>
            <a:srgbClr val="F2F2F2"/>
          </a:solidFill>
          <a:ln w="6350">
            <a:solidFill>
              <a:srgbClr val="D0D0D0"/>
            </a:solidFill>
            <a:prstDash val="solid"/>
          </a:ln>
        </p:spPr>
        <p:txBody>
          <a:bodyPr/>
          <a:lstStyle/>
          <a:p>
            <a:endParaRPr lang="en-IN"/>
          </a:p>
        </p:txBody>
      </p:sp>
      <p:sp>
        <p:nvSpPr>
          <p:cNvPr id="46" name="Text 44"/>
          <p:cNvSpPr/>
          <p:nvPr/>
        </p:nvSpPr>
        <p:spPr>
          <a:xfrm>
            <a:off x="1316736" y="3657600"/>
            <a:ext cx="397764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Application for change of purpose of accumulated income under Sec. 342(5)</a:t>
            </a:r>
            <a:endParaRPr lang="en-US" sz="900" dirty="0"/>
          </a:p>
        </p:txBody>
      </p:sp>
      <p:sp>
        <p:nvSpPr>
          <p:cNvPr id="47" name="Shape 45"/>
          <p:cNvSpPr/>
          <p:nvPr/>
        </p:nvSpPr>
        <p:spPr>
          <a:xfrm>
            <a:off x="5330952" y="3621024"/>
            <a:ext cx="2103120" cy="402336"/>
          </a:xfrm>
          <a:prstGeom prst="rect">
            <a:avLst/>
          </a:prstGeom>
          <a:solidFill>
            <a:srgbClr val="F2F2F2"/>
          </a:solidFill>
          <a:ln w="6350">
            <a:solidFill>
              <a:srgbClr val="D0D0D0"/>
            </a:solidFill>
            <a:prstDash val="solid"/>
          </a:ln>
        </p:spPr>
        <p:txBody>
          <a:bodyPr/>
          <a:lstStyle/>
          <a:p>
            <a:endParaRPr lang="en-IN"/>
          </a:p>
        </p:txBody>
      </p:sp>
      <p:sp>
        <p:nvSpPr>
          <p:cNvPr id="48" name="Text 46"/>
          <p:cNvSpPr/>
          <p:nvPr/>
        </p:nvSpPr>
        <p:spPr>
          <a:xfrm>
            <a:off x="5385816" y="3657600"/>
            <a:ext cx="201168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Old Form 10 amendment / CBDT approval</a:t>
            </a:r>
            <a:endParaRPr lang="en-US" sz="900" dirty="0"/>
          </a:p>
        </p:txBody>
      </p:sp>
      <p:sp>
        <p:nvSpPr>
          <p:cNvPr id="49" name="Shape 47"/>
          <p:cNvSpPr/>
          <p:nvPr/>
        </p:nvSpPr>
        <p:spPr>
          <a:xfrm>
            <a:off x="301752" y="4023360"/>
            <a:ext cx="960120" cy="402336"/>
          </a:xfrm>
          <a:prstGeom prst="rect">
            <a:avLst/>
          </a:prstGeom>
          <a:solidFill>
            <a:srgbClr val="FFFFFF"/>
          </a:solidFill>
          <a:ln w="6350">
            <a:solidFill>
              <a:srgbClr val="D0D0D0"/>
            </a:solidFill>
            <a:prstDash val="solid"/>
          </a:ln>
        </p:spPr>
        <p:txBody>
          <a:bodyPr/>
          <a:lstStyle/>
          <a:p>
            <a:endParaRPr lang="en-IN"/>
          </a:p>
        </p:txBody>
      </p:sp>
      <p:sp>
        <p:nvSpPr>
          <p:cNvPr id="50" name="Text 48"/>
          <p:cNvSpPr/>
          <p:nvPr/>
        </p:nvSpPr>
        <p:spPr>
          <a:xfrm>
            <a:off x="356616" y="4059936"/>
            <a:ext cx="868680" cy="347472"/>
          </a:xfrm>
          <a:prstGeom prst="rect">
            <a:avLst/>
          </a:prstGeom>
          <a:noFill/>
          <a:ln/>
        </p:spPr>
        <p:txBody>
          <a:bodyPr wrap="square" lIns="0" tIns="0" rIns="0" bIns="0" rtlCol="0" anchor="ctr"/>
          <a:lstStyle/>
          <a:p>
            <a:pPr marL="0" indent="0">
              <a:buNone/>
            </a:pPr>
            <a:r>
              <a:rPr lang="en-US" sz="900" b="1" dirty="0">
                <a:solidFill>
                  <a:srgbClr val="156082"/>
                </a:solidFill>
                <a:latin typeface="Trebuchet MS" pitchFamily="34" charset="0"/>
                <a:ea typeface="Trebuchet MS" pitchFamily="34" charset="-122"/>
                <a:cs typeface="Trebuchet MS" pitchFamily="34" charset="-120"/>
              </a:rPr>
              <a:t>Rule 187</a:t>
            </a:r>
            <a:endParaRPr lang="en-US" sz="900" dirty="0"/>
          </a:p>
        </p:txBody>
      </p:sp>
      <p:sp>
        <p:nvSpPr>
          <p:cNvPr id="51" name="Shape 49"/>
          <p:cNvSpPr/>
          <p:nvPr/>
        </p:nvSpPr>
        <p:spPr>
          <a:xfrm>
            <a:off x="1261872" y="4023360"/>
            <a:ext cx="4069080" cy="402336"/>
          </a:xfrm>
          <a:prstGeom prst="rect">
            <a:avLst/>
          </a:prstGeom>
          <a:solidFill>
            <a:srgbClr val="FFFFFF"/>
          </a:solidFill>
          <a:ln w="6350">
            <a:solidFill>
              <a:srgbClr val="D0D0D0"/>
            </a:solidFill>
            <a:prstDash val="solid"/>
          </a:ln>
        </p:spPr>
        <p:txBody>
          <a:bodyPr/>
          <a:lstStyle/>
          <a:p>
            <a:endParaRPr lang="en-IN"/>
          </a:p>
        </p:txBody>
      </p:sp>
      <p:sp>
        <p:nvSpPr>
          <p:cNvPr id="52" name="Text 50"/>
          <p:cNvSpPr/>
          <p:nvPr/>
        </p:nvSpPr>
        <p:spPr>
          <a:xfrm>
            <a:off x="1316736" y="4059936"/>
            <a:ext cx="397764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Books of account and documents to be kept by RNPO under Sec. 347</a:t>
            </a:r>
            <a:endParaRPr lang="en-US" sz="900" dirty="0"/>
          </a:p>
        </p:txBody>
      </p:sp>
      <p:sp>
        <p:nvSpPr>
          <p:cNvPr id="53" name="Shape 51"/>
          <p:cNvSpPr/>
          <p:nvPr/>
        </p:nvSpPr>
        <p:spPr>
          <a:xfrm>
            <a:off x="5330952" y="4023360"/>
            <a:ext cx="2103120" cy="402336"/>
          </a:xfrm>
          <a:prstGeom prst="rect">
            <a:avLst/>
          </a:prstGeom>
          <a:solidFill>
            <a:srgbClr val="FFFFFF"/>
          </a:solidFill>
          <a:ln w="6350">
            <a:solidFill>
              <a:srgbClr val="D0D0D0"/>
            </a:solidFill>
            <a:prstDash val="solid"/>
          </a:ln>
        </p:spPr>
        <p:txBody>
          <a:bodyPr/>
          <a:lstStyle/>
          <a:p>
            <a:endParaRPr lang="en-IN"/>
          </a:p>
        </p:txBody>
      </p:sp>
      <p:sp>
        <p:nvSpPr>
          <p:cNvPr id="54" name="Text 52"/>
          <p:cNvSpPr/>
          <p:nvPr/>
        </p:nvSpPr>
        <p:spPr>
          <a:xfrm>
            <a:off x="5385816" y="4059936"/>
            <a:ext cx="201168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Old Rule 17AA</a:t>
            </a:r>
            <a:endParaRPr lang="en-US" sz="900" dirty="0"/>
          </a:p>
        </p:txBody>
      </p:sp>
      <p:sp>
        <p:nvSpPr>
          <p:cNvPr id="55" name="Shape 53"/>
          <p:cNvSpPr/>
          <p:nvPr/>
        </p:nvSpPr>
        <p:spPr>
          <a:xfrm>
            <a:off x="301752" y="4425696"/>
            <a:ext cx="960120" cy="402336"/>
          </a:xfrm>
          <a:prstGeom prst="rect">
            <a:avLst/>
          </a:prstGeom>
          <a:solidFill>
            <a:srgbClr val="F2F2F2"/>
          </a:solidFill>
          <a:ln w="6350">
            <a:solidFill>
              <a:srgbClr val="D0D0D0"/>
            </a:solidFill>
            <a:prstDash val="solid"/>
          </a:ln>
        </p:spPr>
        <p:txBody>
          <a:bodyPr/>
          <a:lstStyle/>
          <a:p>
            <a:endParaRPr lang="en-IN"/>
          </a:p>
        </p:txBody>
      </p:sp>
      <p:sp>
        <p:nvSpPr>
          <p:cNvPr id="56" name="Text 54"/>
          <p:cNvSpPr/>
          <p:nvPr/>
        </p:nvSpPr>
        <p:spPr>
          <a:xfrm>
            <a:off x="356616" y="4462272"/>
            <a:ext cx="868680" cy="347472"/>
          </a:xfrm>
          <a:prstGeom prst="rect">
            <a:avLst/>
          </a:prstGeom>
          <a:noFill/>
          <a:ln/>
        </p:spPr>
        <p:txBody>
          <a:bodyPr wrap="square" lIns="0" tIns="0" rIns="0" bIns="0" rtlCol="0" anchor="ctr"/>
          <a:lstStyle/>
          <a:p>
            <a:pPr marL="0" indent="0">
              <a:buNone/>
            </a:pPr>
            <a:r>
              <a:rPr lang="en-US" sz="900" b="1" dirty="0">
                <a:solidFill>
                  <a:srgbClr val="156082"/>
                </a:solidFill>
                <a:latin typeface="Trebuchet MS" pitchFamily="34" charset="0"/>
                <a:ea typeface="Trebuchet MS" pitchFamily="34" charset="-122"/>
                <a:cs typeface="Trebuchet MS" pitchFamily="34" charset="-120"/>
              </a:rPr>
              <a:t>Rule 188</a:t>
            </a:r>
            <a:endParaRPr lang="en-US" sz="900" dirty="0"/>
          </a:p>
        </p:txBody>
      </p:sp>
      <p:sp>
        <p:nvSpPr>
          <p:cNvPr id="57" name="Shape 55"/>
          <p:cNvSpPr/>
          <p:nvPr/>
        </p:nvSpPr>
        <p:spPr>
          <a:xfrm>
            <a:off x="1261872" y="4425696"/>
            <a:ext cx="4069080" cy="402336"/>
          </a:xfrm>
          <a:prstGeom prst="rect">
            <a:avLst/>
          </a:prstGeom>
          <a:solidFill>
            <a:srgbClr val="F2F2F2"/>
          </a:solidFill>
          <a:ln w="6350">
            <a:solidFill>
              <a:srgbClr val="D0D0D0"/>
            </a:solidFill>
            <a:prstDash val="solid"/>
          </a:ln>
        </p:spPr>
        <p:txBody>
          <a:bodyPr/>
          <a:lstStyle/>
          <a:p>
            <a:endParaRPr lang="en-IN"/>
          </a:p>
        </p:txBody>
      </p:sp>
      <p:sp>
        <p:nvSpPr>
          <p:cNvPr id="58" name="Text 56"/>
          <p:cNvSpPr/>
          <p:nvPr/>
        </p:nvSpPr>
        <p:spPr>
          <a:xfrm>
            <a:off x="1316736" y="4462272"/>
            <a:ext cx="397764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Audit Report format for RNPO under Sec. 348</a:t>
            </a:r>
            <a:endParaRPr lang="en-US" sz="900" dirty="0"/>
          </a:p>
        </p:txBody>
      </p:sp>
      <p:sp>
        <p:nvSpPr>
          <p:cNvPr id="59" name="Shape 57"/>
          <p:cNvSpPr/>
          <p:nvPr/>
        </p:nvSpPr>
        <p:spPr>
          <a:xfrm>
            <a:off x="5330952" y="4425696"/>
            <a:ext cx="2103120" cy="402336"/>
          </a:xfrm>
          <a:prstGeom prst="rect">
            <a:avLst/>
          </a:prstGeom>
          <a:solidFill>
            <a:srgbClr val="F2F2F2"/>
          </a:solidFill>
          <a:ln w="6350">
            <a:solidFill>
              <a:srgbClr val="D0D0D0"/>
            </a:solidFill>
            <a:prstDash val="solid"/>
          </a:ln>
        </p:spPr>
        <p:txBody>
          <a:bodyPr/>
          <a:lstStyle/>
          <a:p>
            <a:endParaRPr lang="en-IN"/>
          </a:p>
        </p:txBody>
      </p:sp>
      <p:sp>
        <p:nvSpPr>
          <p:cNvPr id="60" name="Text 58"/>
          <p:cNvSpPr/>
          <p:nvPr/>
        </p:nvSpPr>
        <p:spPr>
          <a:xfrm>
            <a:off x="5385816" y="4462272"/>
            <a:ext cx="201168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Old Form 10B / Form 10BB</a:t>
            </a:r>
            <a:endParaRPr lang="en-US" sz="900" dirty="0"/>
          </a:p>
        </p:txBody>
      </p:sp>
      <p:sp>
        <p:nvSpPr>
          <p:cNvPr id="61" name="Shape 59"/>
          <p:cNvSpPr/>
          <p:nvPr/>
        </p:nvSpPr>
        <p:spPr>
          <a:xfrm>
            <a:off x="301752" y="4828032"/>
            <a:ext cx="960120" cy="402336"/>
          </a:xfrm>
          <a:prstGeom prst="rect">
            <a:avLst/>
          </a:prstGeom>
          <a:solidFill>
            <a:srgbClr val="FFFFFF"/>
          </a:solidFill>
          <a:ln w="6350">
            <a:solidFill>
              <a:srgbClr val="D0D0D0"/>
            </a:solidFill>
            <a:prstDash val="solid"/>
          </a:ln>
        </p:spPr>
        <p:txBody>
          <a:bodyPr/>
          <a:lstStyle/>
          <a:p>
            <a:endParaRPr lang="en-IN"/>
          </a:p>
        </p:txBody>
      </p:sp>
      <p:sp>
        <p:nvSpPr>
          <p:cNvPr id="62" name="Text 60"/>
          <p:cNvSpPr/>
          <p:nvPr/>
        </p:nvSpPr>
        <p:spPr>
          <a:xfrm>
            <a:off x="356616" y="4864608"/>
            <a:ext cx="868680" cy="347472"/>
          </a:xfrm>
          <a:prstGeom prst="rect">
            <a:avLst/>
          </a:prstGeom>
          <a:noFill/>
          <a:ln/>
        </p:spPr>
        <p:txBody>
          <a:bodyPr wrap="square" lIns="0" tIns="0" rIns="0" bIns="0" rtlCol="0" anchor="ctr"/>
          <a:lstStyle/>
          <a:p>
            <a:pPr marL="0" indent="0">
              <a:buNone/>
            </a:pPr>
            <a:r>
              <a:rPr lang="en-US" sz="900" b="1" dirty="0">
                <a:solidFill>
                  <a:srgbClr val="156082"/>
                </a:solidFill>
                <a:latin typeface="Trebuchet MS" pitchFamily="34" charset="0"/>
                <a:ea typeface="Trebuchet MS" pitchFamily="34" charset="-122"/>
                <a:cs typeface="Trebuchet MS" pitchFamily="34" charset="-120"/>
              </a:rPr>
              <a:t>Rule 189</a:t>
            </a:r>
            <a:endParaRPr lang="en-US" sz="900" dirty="0"/>
          </a:p>
        </p:txBody>
      </p:sp>
      <p:sp>
        <p:nvSpPr>
          <p:cNvPr id="63" name="Shape 61"/>
          <p:cNvSpPr/>
          <p:nvPr/>
        </p:nvSpPr>
        <p:spPr>
          <a:xfrm>
            <a:off x="1261872" y="4828032"/>
            <a:ext cx="4069080" cy="402336"/>
          </a:xfrm>
          <a:prstGeom prst="rect">
            <a:avLst/>
          </a:prstGeom>
          <a:solidFill>
            <a:srgbClr val="FFFFFF"/>
          </a:solidFill>
          <a:ln w="6350">
            <a:solidFill>
              <a:srgbClr val="D0D0D0"/>
            </a:solidFill>
            <a:prstDash val="solid"/>
          </a:ln>
        </p:spPr>
        <p:txBody>
          <a:bodyPr/>
          <a:lstStyle/>
          <a:p>
            <a:endParaRPr lang="en-IN"/>
          </a:p>
        </p:txBody>
      </p:sp>
      <p:sp>
        <p:nvSpPr>
          <p:cNvPr id="64" name="Text 62"/>
          <p:cNvSpPr/>
          <p:nvPr/>
        </p:nvSpPr>
        <p:spPr>
          <a:xfrm>
            <a:off x="1316736" y="4864608"/>
            <a:ext cx="397764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Valuation of assets/liabilities for computing Accreted Income under Sec. 352(2)</a:t>
            </a:r>
            <a:endParaRPr lang="en-US" sz="900" dirty="0"/>
          </a:p>
        </p:txBody>
      </p:sp>
      <p:sp>
        <p:nvSpPr>
          <p:cNvPr id="65" name="Shape 63"/>
          <p:cNvSpPr/>
          <p:nvPr/>
        </p:nvSpPr>
        <p:spPr>
          <a:xfrm>
            <a:off x="5330952" y="4828032"/>
            <a:ext cx="2103120" cy="402336"/>
          </a:xfrm>
          <a:prstGeom prst="rect">
            <a:avLst/>
          </a:prstGeom>
          <a:solidFill>
            <a:srgbClr val="FFFFFF"/>
          </a:solidFill>
          <a:ln w="6350">
            <a:solidFill>
              <a:srgbClr val="D0D0D0"/>
            </a:solidFill>
            <a:prstDash val="solid"/>
          </a:ln>
        </p:spPr>
        <p:txBody>
          <a:bodyPr/>
          <a:lstStyle/>
          <a:p>
            <a:endParaRPr lang="en-IN"/>
          </a:p>
        </p:txBody>
      </p:sp>
      <p:sp>
        <p:nvSpPr>
          <p:cNvPr id="66" name="Text 64"/>
          <p:cNvSpPr/>
          <p:nvPr/>
        </p:nvSpPr>
        <p:spPr>
          <a:xfrm>
            <a:off x="5385816" y="4864608"/>
            <a:ext cx="201168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Old Rule 17CB</a:t>
            </a:r>
            <a:endParaRPr lang="en-US" sz="900" dirty="0"/>
          </a:p>
        </p:txBody>
      </p:sp>
      <p:sp>
        <p:nvSpPr>
          <p:cNvPr id="67" name="Shape 65"/>
          <p:cNvSpPr/>
          <p:nvPr/>
        </p:nvSpPr>
        <p:spPr>
          <a:xfrm>
            <a:off x="301752" y="5230368"/>
            <a:ext cx="960120" cy="402336"/>
          </a:xfrm>
          <a:prstGeom prst="rect">
            <a:avLst/>
          </a:prstGeom>
          <a:solidFill>
            <a:srgbClr val="F2F2F2"/>
          </a:solidFill>
          <a:ln w="6350">
            <a:solidFill>
              <a:srgbClr val="D0D0D0"/>
            </a:solidFill>
            <a:prstDash val="solid"/>
          </a:ln>
        </p:spPr>
        <p:txBody>
          <a:bodyPr/>
          <a:lstStyle/>
          <a:p>
            <a:endParaRPr lang="en-IN"/>
          </a:p>
        </p:txBody>
      </p:sp>
      <p:sp>
        <p:nvSpPr>
          <p:cNvPr id="68" name="Text 66"/>
          <p:cNvSpPr/>
          <p:nvPr/>
        </p:nvSpPr>
        <p:spPr>
          <a:xfrm>
            <a:off x="356616" y="5266944"/>
            <a:ext cx="868680" cy="347472"/>
          </a:xfrm>
          <a:prstGeom prst="rect">
            <a:avLst/>
          </a:prstGeom>
          <a:noFill/>
          <a:ln/>
        </p:spPr>
        <p:txBody>
          <a:bodyPr wrap="square" lIns="0" tIns="0" rIns="0" bIns="0" rtlCol="0" anchor="ctr"/>
          <a:lstStyle/>
          <a:p>
            <a:pPr marL="0" indent="0">
              <a:buNone/>
            </a:pPr>
            <a:r>
              <a:rPr lang="en-US" sz="900" b="1" dirty="0">
                <a:solidFill>
                  <a:srgbClr val="156082"/>
                </a:solidFill>
                <a:latin typeface="Trebuchet MS" pitchFamily="34" charset="0"/>
                <a:ea typeface="Trebuchet MS" pitchFamily="34" charset="-122"/>
                <a:cs typeface="Trebuchet MS" pitchFamily="34" charset="-120"/>
              </a:rPr>
              <a:t>Rule 190</a:t>
            </a:r>
            <a:endParaRPr lang="en-US" sz="900" dirty="0"/>
          </a:p>
        </p:txBody>
      </p:sp>
      <p:sp>
        <p:nvSpPr>
          <p:cNvPr id="69" name="Shape 67"/>
          <p:cNvSpPr/>
          <p:nvPr/>
        </p:nvSpPr>
        <p:spPr>
          <a:xfrm>
            <a:off x="1261872" y="5230368"/>
            <a:ext cx="4069080" cy="402336"/>
          </a:xfrm>
          <a:prstGeom prst="rect">
            <a:avLst/>
          </a:prstGeom>
          <a:solidFill>
            <a:srgbClr val="F2F2F2"/>
          </a:solidFill>
          <a:ln w="6350">
            <a:solidFill>
              <a:srgbClr val="D0D0D0"/>
            </a:solidFill>
            <a:prstDash val="solid"/>
          </a:ln>
        </p:spPr>
        <p:txBody>
          <a:bodyPr/>
          <a:lstStyle/>
          <a:p>
            <a:endParaRPr lang="en-IN"/>
          </a:p>
        </p:txBody>
      </p:sp>
      <p:sp>
        <p:nvSpPr>
          <p:cNvPr id="70" name="Text 68"/>
          <p:cNvSpPr/>
          <p:nvPr/>
        </p:nvSpPr>
        <p:spPr>
          <a:xfrm>
            <a:off x="1316736" y="5266944"/>
            <a:ext cx="397764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Statement of donations and certificate to donors under Sec. 354(1)</a:t>
            </a:r>
            <a:endParaRPr lang="en-US" sz="900" dirty="0"/>
          </a:p>
        </p:txBody>
      </p:sp>
      <p:sp>
        <p:nvSpPr>
          <p:cNvPr id="71" name="Shape 69"/>
          <p:cNvSpPr/>
          <p:nvPr/>
        </p:nvSpPr>
        <p:spPr>
          <a:xfrm>
            <a:off x="5330952" y="5230368"/>
            <a:ext cx="2103120" cy="402336"/>
          </a:xfrm>
          <a:prstGeom prst="rect">
            <a:avLst/>
          </a:prstGeom>
          <a:solidFill>
            <a:srgbClr val="F2F2F2"/>
          </a:solidFill>
          <a:ln w="6350">
            <a:solidFill>
              <a:srgbClr val="D0D0D0"/>
            </a:solidFill>
            <a:prstDash val="solid"/>
          </a:ln>
        </p:spPr>
        <p:txBody>
          <a:bodyPr/>
          <a:lstStyle/>
          <a:p>
            <a:endParaRPr lang="en-IN"/>
          </a:p>
        </p:txBody>
      </p:sp>
      <p:sp>
        <p:nvSpPr>
          <p:cNvPr id="72" name="Text 70"/>
          <p:cNvSpPr/>
          <p:nvPr/>
        </p:nvSpPr>
        <p:spPr>
          <a:xfrm>
            <a:off x="5385816" y="5266944"/>
            <a:ext cx="2011680" cy="34747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Old Form 10BD and Form 10BE</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7726680" y="-45720"/>
            <a:ext cx="1554480" cy="5303520"/>
          </a:xfrm>
          <a:prstGeom prst="rtTriangle">
            <a:avLst/>
          </a:prstGeom>
          <a:solidFill>
            <a:srgbClr val="156082"/>
          </a:solidFill>
          <a:ln w="12700">
            <a:solidFill>
              <a:srgbClr val="156082"/>
            </a:solidFill>
            <a:prstDash val="solid"/>
          </a:ln>
        </p:spPr>
        <p:txBody>
          <a:bodyPr/>
          <a:lstStyle/>
          <a:p>
            <a:endParaRPr lang="en-IN"/>
          </a:p>
        </p:txBody>
      </p:sp>
      <p:sp>
        <p:nvSpPr>
          <p:cNvPr id="3" name="Shape 1"/>
          <p:cNvSpPr/>
          <p:nvPr/>
        </p:nvSpPr>
        <p:spPr>
          <a:xfrm flipH="1">
            <a:off x="8138160" y="-45720"/>
            <a:ext cx="1097280" cy="3108960"/>
          </a:xfrm>
          <a:prstGeom prst="rtTriangle">
            <a:avLst/>
          </a:prstGeom>
          <a:solidFill>
            <a:srgbClr val="E97132"/>
          </a:solidFill>
          <a:ln w="12700">
            <a:solidFill>
              <a:srgbClr val="E97132"/>
            </a:solidFill>
            <a:prstDash val="solid"/>
          </a:ln>
        </p:spPr>
        <p:txBody>
          <a:bodyPr/>
          <a:lstStyle/>
          <a:p>
            <a:endParaRPr lang="en-IN"/>
          </a:p>
        </p:txBody>
      </p:sp>
      <p:sp>
        <p:nvSpPr>
          <p:cNvPr id="4" name="Shape 2"/>
          <p:cNvSpPr/>
          <p:nvPr/>
        </p:nvSpPr>
        <p:spPr>
          <a:xfrm flipV="1">
            <a:off x="7772400" y="2560320"/>
            <a:ext cx="1463040" cy="2651760"/>
          </a:xfrm>
          <a:prstGeom prst="rtTriangle">
            <a:avLst/>
          </a:prstGeom>
          <a:solidFill>
            <a:srgbClr val="0F9ED5">
              <a:alpha val="70000"/>
            </a:srgbClr>
          </a:solidFill>
          <a:ln w="12700">
            <a:solidFill>
              <a:srgbClr val="0F9ED5">
                <a:alpha val="70000"/>
              </a:srgbClr>
            </a:solidFill>
            <a:prstDash val="solid"/>
          </a:ln>
        </p:spPr>
        <p:txBody>
          <a:bodyPr/>
          <a:lstStyle/>
          <a:p>
            <a:endParaRPr lang="en-IN"/>
          </a:p>
        </p:txBody>
      </p:sp>
      <p:sp>
        <p:nvSpPr>
          <p:cNvPr id="5" name="Text 3"/>
          <p:cNvSpPr/>
          <p:nvPr/>
        </p:nvSpPr>
        <p:spPr>
          <a:xfrm>
            <a:off x="301752" y="73152"/>
            <a:ext cx="7132320" cy="822960"/>
          </a:xfrm>
          <a:prstGeom prst="rect">
            <a:avLst/>
          </a:prstGeom>
          <a:noFill/>
          <a:ln/>
        </p:spPr>
        <p:txBody>
          <a:bodyPr wrap="square" rtlCol="0" anchor="ctr"/>
          <a:lstStyle/>
          <a:p>
            <a:pPr marL="0" indent="0" algn="l">
              <a:buNone/>
            </a:pPr>
            <a:r>
              <a:rPr lang="en-US" sz="2800" b="1" dirty="0">
                <a:solidFill>
                  <a:srgbClr val="156082"/>
                </a:solidFill>
                <a:latin typeface="Trebuchet MS" pitchFamily="34" charset="0"/>
                <a:ea typeface="Trebuchet MS" pitchFamily="34" charset="-122"/>
                <a:cs typeface="Trebuchet MS" pitchFamily="34" charset="-120"/>
              </a:rPr>
              <a:t>Donor Deductions – Section 354 (Old Section 80G)</a:t>
            </a:r>
            <a:endParaRPr lang="en-US" sz="2800" dirty="0"/>
          </a:p>
        </p:txBody>
      </p:sp>
      <p:sp>
        <p:nvSpPr>
          <p:cNvPr id="6" name="Text 4"/>
          <p:cNvSpPr/>
          <p:nvPr/>
        </p:nvSpPr>
        <p:spPr>
          <a:xfrm>
            <a:off x="301752" y="896112"/>
            <a:ext cx="7132320" cy="347472"/>
          </a:xfrm>
          <a:prstGeom prst="rect">
            <a:avLst/>
          </a:prstGeom>
          <a:noFill/>
          <a:ln/>
        </p:spPr>
        <p:txBody>
          <a:bodyPr wrap="square" rtlCol="0" anchor="ctr"/>
          <a:lstStyle/>
          <a:p>
            <a:pPr marL="0" indent="0">
              <a:buNone/>
            </a:pPr>
            <a:r>
              <a:rPr lang="en-US" sz="1100" i="1" dirty="0">
                <a:solidFill>
                  <a:srgbClr val="404040"/>
                </a:solidFill>
                <a:latin typeface="Trebuchet MS" pitchFamily="34" charset="0"/>
                <a:ea typeface="Trebuchet MS" pitchFamily="34" charset="-122"/>
                <a:cs typeface="Trebuchet MS" pitchFamily="34" charset="-120"/>
              </a:rPr>
              <a:t>Section 354 corresponds to old Section 80G. It deals with RNPO's approval to enable donors to claim deduction on donations made to it.</a:t>
            </a:r>
            <a:endParaRPr lang="en-US" sz="1100" dirty="0"/>
          </a:p>
        </p:txBody>
      </p:sp>
      <p:sp>
        <p:nvSpPr>
          <p:cNvPr id="7" name="Shape 5"/>
          <p:cNvSpPr/>
          <p:nvPr/>
        </p:nvSpPr>
        <p:spPr>
          <a:xfrm>
            <a:off x="301752" y="1316736"/>
            <a:ext cx="3337560" cy="292608"/>
          </a:xfrm>
          <a:prstGeom prst="rect">
            <a:avLst/>
          </a:prstGeom>
          <a:solidFill>
            <a:srgbClr val="156082"/>
          </a:solidFill>
          <a:ln w="12700">
            <a:solidFill>
              <a:srgbClr val="156082"/>
            </a:solidFill>
            <a:prstDash val="solid"/>
          </a:ln>
        </p:spPr>
        <p:txBody>
          <a:bodyPr/>
          <a:lstStyle/>
          <a:p>
            <a:endParaRPr lang="en-IN"/>
          </a:p>
        </p:txBody>
      </p:sp>
      <p:sp>
        <p:nvSpPr>
          <p:cNvPr id="8" name="Text 6"/>
          <p:cNvSpPr/>
          <p:nvPr/>
        </p:nvSpPr>
        <p:spPr>
          <a:xfrm>
            <a:off x="365760" y="1325880"/>
            <a:ext cx="3200400" cy="274320"/>
          </a:xfrm>
          <a:prstGeom prst="rect">
            <a:avLst/>
          </a:prstGeom>
          <a:noFill/>
          <a:ln/>
        </p:spPr>
        <p:txBody>
          <a:bodyPr wrap="square" lIns="0" tIns="0" rIns="0" bIns="0" rtlCol="0" anchor="ctr"/>
          <a:lstStyle/>
          <a:p>
            <a:pPr marL="0" indent="0">
              <a:buNone/>
            </a:pPr>
            <a:r>
              <a:rPr lang="en-US" sz="1050" b="1" dirty="0">
                <a:solidFill>
                  <a:srgbClr val="FFFFFF"/>
                </a:solidFill>
                <a:latin typeface="Trebuchet MS" pitchFamily="34" charset="0"/>
                <a:ea typeface="Trebuchet MS" pitchFamily="34" charset="-122"/>
                <a:cs typeface="Trebuchet MS" pitchFamily="34" charset="-120"/>
              </a:rPr>
              <a:t>RNPO Obligations [Sec. 354]</a:t>
            </a:r>
            <a:endParaRPr lang="en-US" sz="1050" dirty="0"/>
          </a:p>
        </p:txBody>
      </p:sp>
      <p:sp>
        <p:nvSpPr>
          <p:cNvPr id="9" name="Shape 7"/>
          <p:cNvSpPr/>
          <p:nvPr/>
        </p:nvSpPr>
        <p:spPr>
          <a:xfrm>
            <a:off x="301752" y="1627632"/>
            <a:ext cx="3337560" cy="393192"/>
          </a:xfrm>
          <a:prstGeom prst="rect">
            <a:avLst/>
          </a:prstGeom>
          <a:solidFill>
            <a:srgbClr val="F2F2F2"/>
          </a:solidFill>
          <a:ln w="6350">
            <a:solidFill>
              <a:srgbClr val="D0D0D0"/>
            </a:solidFill>
            <a:prstDash val="solid"/>
          </a:ln>
        </p:spPr>
        <p:txBody>
          <a:bodyPr/>
          <a:lstStyle/>
          <a:p>
            <a:endParaRPr lang="en-IN"/>
          </a:p>
        </p:txBody>
      </p:sp>
      <p:sp>
        <p:nvSpPr>
          <p:cNvPr id="10" name="Text 8"/>
          <p:cNvSpPr/>
          <p:nvPr/>
        </p:nvSpPr>
        <p:spPr>
          <a:xfrm>
            <a:off x="384048" y="1664208"/>
            <a:ext cx="3182112" cy="329184"/>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Obtain approval from CIT (Exemptions) in Form 10A (Rule 181)</a:t>
            </a:r>
            <a:endParaRPr lang="en-US" sz="850" dirty="0"/>
          </a:p>
        </p:txBody>
      </p:sp>
      <p:sp>
        <p:nvSpPr>
          <p:cNvPr id="11" name="Shape 9"/>
          <p:cNvSpPr/>
          <p:nvPr/>
        </p:nvSpPr>
        <p:spPr>
          <a:xfrm>
            <a:off x="301752" y="2020824"/>
            <a:ext cx="3337560" cy="393192"/>
          </a:xfrm>
          <a:prstGeom prst="rect">
            <a:avLst/>
          </a:prstGeom>
          <a:solidFill>
            <a:srgbClr val="FFFFFF"/>
          </a:solidFill>
          <a:ln w="6350">
            <a:solidFill>
              <a:srgbClr val="D0D0D0"/>
            </a:solidFill>
            <a:prstDash val="solid"/>
          </a:ln>
        </p:spPr>
        <p:txBody>
          <a:bodyPr/>
          <a:lstStyle/>
          <a:p>
            <a:endParaRPr lang="en-IN"/>
          </a:p>
        </p:txBody>
      </p:sp>
      <p:sp>
        <p:nvSpPr>
          <p:cNvPr id="12" name="Text 10"/>
          <p:cNvSpPr/>
          <p:nvPr/>
        </p:nvSpPr>
        <p:spPr>
          <a:xfrm>
            <a:off x="384048" y="2057400"/>
            <a:ext cx="3182112" cy="329184"/>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Registration validity: 5 Years (or 10 for small RNPOs); renewable</a:t>
            </a:r>
            <a:endParaRPr lang="en-US" sz="850" dirty="0"/>
          </a:p>
        </p:txBody>
      </p:sp>
      <p:sp>
        <p:nvSpPr>
          <p:cNvPr id="13" name="Shape 11"/>
          <p:cNvSpPr/>
          <p:nvPr/>
        </p:nvSpPr>
        <p:spPr>
          <a:xfrm>
            <a:off x="301752" y="2414016"/>
            <a:ext cx="3337560" cy="393192"/>
          </a:xfrm>
          <a:prstGeom prst="rect">
            <a:avLst/>
          </a:prstGeom>
          <a:solidFill>
            <a:srgbClr val="F2F2F2"/>
          </a:solidFill>
          <a:ln w="6350">
            <a:solidFill>
              <a:srgbClr val="D0D0D0"/>
            </a:solidFill>
            <a:prstDash val="solid"/>
          </a:ln>
        </p:spPr>
        <p:txBody>
          <a:bodyPr/>
          <a:lstStyle/>
          <a:p>
            <a:endParaRPr lang="en-IN"/>
          </a:p>
        </p:txBody>
      </p:sp>
      <p:sp>
        <p:nvSpPr>
          <p:cNvPr id="14" name="Text 12"/>
          <p:cNvSpPr/>
          <p:nvPr/>
        </p:nvSpPr>
        <p:spPr>
          <a:xfrm>
            <a:off x="384048" y="2450592"/>
            <a:ext cx="3182112" cy="329184"/>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Issue donation receipt in Form 10BE to each donor</a:t>
            </a:r>
            <a:endParaRPr lang="en-US" sz="850" dirty="0"/>
          </a:p>
        </p:txBody>
      </p:sp>
      <p:sp>
        <p:nvSpPr>
          <p:cNvPr id="15" name="Shape 13"/>
          <p:cNvSpPr/>
          <p:nvPr/>
        </p:nvSpPr>
        <p:spPr>
          <a:xfrm>
            <a:off x="301752" y="2807208"/>
            <a:ext cx="3337560" cy="393192"/>
          </a:xfrm>
          <a:prstGeom prst="rect">
            <a:avLst/>
          </a:prstGeom>
          <a:solidFill>
            <a:srgbClr val="FFFFFF"/>
          </a:solidFill>
          <a:ln w="6350">
            <a:solidFill>
              <a:srgbClr val="D0D0D0"/>
            </a:solidFill>
            <a:prstDash val="solid"/>
          </a:ln>
        </p:spPr>
        <p:txBody>
          <a:bodyPr/>
          <a:lstStyle/>
          <a:p>
            <a:endParaRPr lang="en-IN"/>
          </a:p>
        </p:txBody>
      </p:sp>
      <p:sp>
        <p:nvSpPr>
          <p:cNvPr id="16" name="Text 14"/>
          <p:cNvSpPr/>
          <p:nvPr/>
        </p:nvSpPr>
        <p:spPr>
          <a:xfrm>
            <a:off x="384048" y="2843784"/>
            <a:ext cx="3182112" cy="329184"/>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File Form 10BD (Statement of Donations) by 31st May every year</a:t>
            </a:r>
            <a:endParaRPr lang="en-US" sz="850" dirty="0"/>
          </a:p>
        </p:txBody>
      </p:sp>
      <p:sp>
        <p:nvSpPr>
          <p:cNvPr id="17" name="Shape 15"/>
          <p:cNvSpPr/>
          <p:nvPr/>
        </p:nvSpPr>
        <p:spPr>
          <a:xfrm>
            <a:off x="301752" y="3200400"/>
            <a:ext cx="3337560" cy="393192"/>
          </a:xfrm>
          <a:prstGeom prst="rect">
            <a:avLst/>
          </a:prstGeom>
          <a:solidFill>
            <a:srgbClr val="F2F2F2"/>
          </a:solidFill>
          <a:ln w="6350">
            <a:solidFill>
              <a:srgbClr val="D0D0D0"/>
            </a:solidFill>
            <a:prstDash val="solid"/>
          </a:ln>
        </p:spPr>
        <p:txBody>
          <a:bodyPr/>
          <a:lstStyle/>
          <a:p>
            <a:endParaRPr lang="en-IN"/>
          </a:p>
        </p:txBody>
      </p:sp>
      <p:sp>
        <p:nvSpPr>
          <p:cNvPr id="18" name="Text 16"/>
          <p:cNvSpPr/>
          <p:nvPr/>
        </p:nvSpPr>
        <p:spPr>
          <a:xfrm>
            <a:off x="384048" y="3236976"/>
            <a:ext cx="3182112" cy="329184"/>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Penalty for non-filing of Form 10BD: ₹200/day per default</a:t>
            </a:r>
            <a:endParaRPr lang="en-US" sz="850" dirty="0"/>
          </a:p>
        </p:txBody>
      </p:sp>
      <p:sp>
        <p:nvSpPr>
          <p:cNvPr id="19" name="Shape 17"/>
          <p:cNvSpPr/>
          <p:nvPr/>
        </p:nvSpPr>
        <p:spPr>
          <a:xfrm>
            <a:off x="301752" y="3593592"/>
            <a:ext cx="3337560" cy="393192"/>
          </a:xfrm>
          <a:prstGeom prst="rect">
            <a:avLst/>
          </a:prstGeom>
          <a:solidFill>
            <a:srgbClr val="FFFFFF"/>
          </a:solidFill>
          <a:ln w="6350">
            <a:solidFill>
              <a:srgbClr val="D0D0D0"/>
            </a:solidFill>
            <a:prstDash val="solid"/>
          </a:ln>
        </p:spPr>
        <p:txBody>
          <a:bodyPr/>
          <a:lstStyle/>
          <a:p>
            <a:endParaRPr lang="en-IN"/>
          </a:p>
        </p:txBody>
      </p:sp>
      <p:sp>
        <p:nvSpPr>
          <p:cNvPr id="20" name="Text 18"/>
          <p:cNvSpPr/>
          <p:nvPr/>
        </p:nvSpPr>
        <p:spPr>
          <a:xfrm>
            <a:off x="384048" y="3630168"/>
            <a:ext cx="3182112" cy="329184"/>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Corpus donations qualify for donor deduction only if specific written direction from donor</a:t>
            </a:r>
            <a:endParaRPr lang="en-US" sz="850" dirty="0"/>
          </a:p>
        </p:txBody>
      </p:sp>
      <p:sp>
        <p:nvSpPr>
          <p:cNvPr id="21" name="Shape 19"/>
          <p:cNvSpPr/>
          <p:nvPr/>
        </p:nvSpPr>
        <p:spPr>
          <a:xfrm>
            <a:off x="301752" y="3986784"/>
            <a:ext cx="3337560" cy="393192"/>
          </a:xfrm>
          <a:prstGeom prst="rect">
            <a:avLst/>
          </a:prstGeom>
          <a:solidFill>
            <a:srgbClr val="F2F2F2"/>
          </a:solidFill>
          <a:ln w="6350">
            <a:solidFill>
              <a:srgbClr val="D0D0D0"/>
            </a:solidFill>
            <a:prstDash val="solid"/>
          </a:ln>
        </p:spPr>
        <p:txBody>
          <a:bodyPr/>
          <a:lstStyle/>
          <a:p>
            <a:endParaRPr lang="en-IN"/>
          </a:p>
        </p:txBody>
      </p:sp>
      <p:sp>
        <p:nvSpPr>
          <p:cNvPr id="22" name="Text 20"/>
          <p:cNvSpPr/>
          <p:nvPr/>
        </p:nvSpPr>
        <p:spPr>
          <a:xfrm>
            <a:off x="384048" y="4023360"/>
            <a:ext cx="3182112" cy="329184"/>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Cash donations above ₹2,000: NOT eligible for deduction (donor obligation)</a:t>
            </a:r>
            <a:endParaRPr lang="en-US" sz="850" dirty="0"/>
          </a:p>
        </p:txBody>
      </p:sp>
      <p:sp>
        <p:nvSpPr>
          <p:cNvPr id="23" name="Shape 21"/>
          <p:cNvSpPr/>
          <p:nvPr/>
        </p:nvSpPr>
        <p:spPr>
          <a:xfrm>
            <a:off x="301752" y="4379976"/>
            <a:ext cx="3337560" cy="393192"/>
          </a:xfrm>
          <a:prstGeom prst="rect">
            <a:avLst/>
          </a:prstGeom>
          <a:solidFill>
            <a:srgbClr val="FFFFFF"/>
          </a:solidFill>
          <a:ln w="6350">
            <a:solidFill>
              <a:srgbClr val="D0D0D0"/>
            </a:solidFill>
            <a:prstDash val="solid"/>
          </a:ln>
        </p:spPr>
        <p:txBody>
          <a:bodyPr/>
          <a:lstStyle/>
          <a:p>
            <a:endParaRPr lang="en-IN"/>
          </a:p>
        </p:txBody>
      </p:sp>
      <p:sp>
        <p:nvSpPr>
          <p:cNvPr id="24" name="Text 22"/>
          <p:cNvSpPr/>
          <p:nvPr/>
        </p:nvSpPr>
        <p:spPr>
          <a:xfrm>
            <a:off x="384048" y="4416552"/>
            <a:ext cx="3182112" cy="329184"/>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RNPO must not be excluded under Sec. 351 (violations/specified person benefit)</a:t>
            </a:r>
            <a:endParaRPr lang="en-US" sz="850" dirty="0"/>
          </a:p>
        </p:txBody>
      </p:sp>
      <p:sp>
        <p:nvSpPr>
          <p:cNvPr id="25" name="Shape 23"/>
          <p:cNvSpPr/>
          <p:nvPr/>
        </p:nvSpPr>
        <p:spPr>
          <a:xfrm>
            <a:off x="3749040" y="1316736"/>
            <a:ext cx="3337560" cy="292608"/>
          </a:xfrm>
          <a:prstGeom prst="rect">
            <a:avLst/>
          </a:prstGeom>
          <a:solidFill>
            <a:srgbClr val="E97132"/>
          </a:solidFill>
          <a:ln w="12700">
            <a:solidFill>
              <a:srgbClr val="E97132"/>
            </a:solidFill>
            <a:prstDash val="solid"/>
          </a:ln>
        </p:spPr>
        <p:txBody>
          <a:bodyPr/>
          <a:lstStyle/>
          <a:p>
            <a:endParaRPr lang="en-IN"/>
          </a:p>
        </p:txBody>
      </p:sp>
      <p:sp>
        <p:nvSpPr>
          <p:cNvPr id="26" name="Text 24"/>
          <p:cNvSpPr/>
          <p:nvPr/>
        </p:nvSpPr>
        <p:spPr>
          <a:xfrm>
            <a:off x="3813048" y="1325880"/>
            <a:ext cx="3209544" cy="274320"/>
          </a:xfrm>
          <a:prstGeom prst="rect">
            <a:avLst/>
          </a:prstGeom>
          <a:noFill/>
          <a:ln/>
        </p:spPr>
        <p:txBody>
          <a:bodyPr wrap="square" lIns="0" tIns="0" rIns="0" bIns="0" rtlCol="0" anchor="ctr"/>
          <a:lstStyle/>
          <a:p>
            <a:pPr marL="0" indent="0">
              <a:buNone/>
            </a:pPr>
            <a:r>
              <a:rPr lang="en-US" sz="1000" b="1" dirty="0">
                <a:solidFill>
                  <a:srgbClr val="FFFFFF"/>
                </a:solidFill>
                <a:latin typeface="Trebuchet MS" pitchFamily="34" charset="0"/>
                <a:ea typeface="Trebuchet MS" pitchFamily="34" charset="-122"/>
                <a:cs typeface="Trebuchet MS" pitchFamily="34" charset="-120"/>
              </a:rPr>
              <a:t>Donor Deduction Rates [Sec. 133(1)(b)(ii)]</a:t>
            </a:r>
            <a:endParaRPr lang="en-US" sz="1000" dirty="0"/>
          </a:p>
        </p:txBody>
      </p:sp>
      <p:sp>
        <p:nvSpPr>
          <p:cNvPr id="27" name="Shape 25"/>
          <p:cNvSpPr/>
          <p:nvPr/>
        </p:nvSpPr>
        <p:spPr>
          <a:xfrm>
            <a:off x="3749040" y="1627632"/>
            <a:ext cx="3337560" cy="393192"/>
          </a:xfrm>
          <a:prstGeom prst="rect">
            <a:avLst/>
          </a:prstGeom>
          <a:solidFill>
            <a:srgbClr val="0E2841"/>
          </a:solidFill>
          <a:ln w="6350">
            <a:solidFill>
              <a:srgbClr val="D0D0D0"/>
            </a:solidFill>
            <a:prstDash val="solid"/>
          </a:ln>
        </p:spPr>
        <p:txBody>
          <a:bodyPr/>
          <a:lstStyle/>
          <a:p>
            <a:endParaRPr lang="en-IN"/>
          </a:p>
        </p:txBody>
      </p:sp>
      <p:sp>
        <p:nvSpPr>
          <p:cNvPr id="28" name="Text 26"/>
          <p:cNvSpPr/>
          <p:nvPr/>
        </p:nvSpPr>
        <p:spPr>
          <a:xfrm>
            <a:off x="3813048" y="1673352"/>
            <a:ext cx="2103120" cy="320040"/>
          </a:xfrm>
          <a:prstGeom prst="rect">
            <a:avLst/>
          </a:prstGeom>
          <a:noFill/>
          <a:ln/>
        </p:spPr>
        <p:txBody>
          <a:bodyPr wrap="square" lIns="0" tIns="0" rIns="0" bIns="0" rtlCol="0" anchor="ctr"/>
          <a:lstStyle/>
          <a:p>
            <a:pPr marL="0" indent="0">
              <a:buNone/>
            </a:pPr>
            <a:r>
              <a:rPr lang="en-US" sz="900" b="1" dirty="0">
                <a:solidFill>
                  <a:srgbClr val="FFFFFF"/>
                </a:solidFill>
                <a:latin typeface="Trebuchet MS" pitchFamily="34" charset="0"/>
                <a:ea typeface="Trebuchet MS" pitchFamily="34" charset="-122"/>
                <a:cs typeface="Trebuchet MS" pitchFamily="34" charset="-120"/>
              </a:rPr>
              <a:t>Category</a:t>
            </a:r>
            <a:endParaRPr lang="en-US" sz="900" dirty="0"/>
          </a:p>
        </p:txBody>
      </p:sp>
      <p:sp>
        <p:nvSpPr>
          <p:cNvPr id="29" name="Text 27"/>
          <p:cNvSpPr/>
          <p:nvPr/>
        </p:nvSpPr>
        <p:spPr>
          <a:xfrm>
            <a:off x="5925312" y="1673352"/>
            <a:ext cx="1115568" cy="320040"/>
          </a:xfrm>
          <a:prstGeom prst="rect">
            <a:avLst/>
          </a:prstGeom>
          <a:noFill/>
          <a:ln/>
        </p:spPr>
        <p:txBody>
          <a:bodyPr wrap="square" lIns="0" tIns="0" rIns="0" bIns="0" rtlCol="0" anchor="ctr"/>
          <a:lstStyle/>
          <a:p>
            <a:pPr marL="0" indent="0" algn="l">
              <a:buNone/>
            </a:pPr>
            <a:r>
              <a:rPr lang="en-US" sz="850" b="1" dirty="0">
                <a:solidFill>
                  <a:srgbClr val="FFFFFF"/>
                </a:solidFill>
                <a:latin typeface="Trebuchet MS" pitchFamily="34" charset="0"/>
                <a:ea typeface="Trebuchet MS" pitchFamily="34" charset="-122"/>
                <a:cs typeface="Trebuchet MS" pitchFamily="34" charset="-120"/>
              </a:rPr>
              <a:t>Rate</a:t>
            </a:r>
            <a:endParaRPr lang="en-US" sz="850" dirty="0"/>
          </a:p>
        </p:txBody>
      </p:sp>
      <p:sp>
        <p:nvSpPr>
          <p:cNvPr id="30" name="Shape 28"/>
          <p:cNvSpPr/>
          <p:nvPr/>
        </p:nvSpPr>
        <p:spPr>
          <a:xfrm>
            <a:off x="3749040" y="2020824"/>
            <a:ext cx="3337560" cy="393192"/>
          </a:xfrm>
          <a:prstGeom prst="rect">
            <a:avLst/>
          </a:prstGeom>
          <a:solidFill>
            <a:srgbClr val="F2F2F2"/>
          </a:solidFill>
          <a:ln w="6350">
            <a:solidFill>
              <a:srgbClr val="D0D0D0"/>
            </a:solidFill>
            <a:prstDash val="solid"/>
          </a:ln>
        </p:spPr>
        <p:txBody>
          <a:bodyPr/>
          <a:lstStyle/>
          <a:p>
            <a:endParaRPr lang="en-IN"/>
          </a:p>
        </p:txBody>
      </p:sp>
      <p:sp>
        <p:nvSpPr>
          <p:cNvPr id="31" name="Text 29"/>
          <p:cNvSpPr/>
          <p:nvPr/>
        </p:nvSpPr>
        <p:spPr>
          <a:xfrm>
            <a:off x="3813048" y="2066544"/>
            <a:ext cx="2103120" cy="320040"/>
          </a:xfrm>
          <a:prstGeom prst="rect">
            <a:avLst/>
          </a:prstGeom>
          <a:noFill/>
          <a:ln/>
        </p:spPr>
        <p:txBody>
          <a:bodyPr wrap="square" lIns="0" tIns="0" rIns="0" bIns="0" rtlCol="0" anchor="ctr"/>
          <a:lstStyle/>
          <a:p>
            <a:pPr marL="0" indent="0">
              <a:buNone/>
            </a:pPr>
            <a:r>
              <a:rPr lang="en-US" sz="800" dirty="0">
                <a:solidFill>
                  <a:srgbClr val="404040"/>
                </a:solidFill>
                <a:latin typeface="Trebuchet MS" pitchFamily="34" charset="0"/>
                <a:ea typeface="Trebuchet MS" pitchFamily="34" charset="-122"/>
                <a:cs typeface="Trebuchet MS" pitchFamily="34" charset="-120"/>
              </a:rPr>
              <a:t>PM National Relief Fund / National Defence Fund</a:t>
            </a:r>
            <a:endParaRPr lang="en-US" sz="800" dirty="0"/>
          </a:p>
        </p:txBody>
      </p:sp>
      <p:sp>
        <p:nvSpPr>
          <p:cNvPr id="32" name="Text 30"/>
          <p:cNvSpPr/>
          <p:nvPr/>
        </p:nvSpPr>
        <p:spPr>
          <a:xfrm>
            <a:off x="5925312" y="2066544"/>
            <a:ext cx="1115568" cy="320040"/>
          </a:xfrm>
          <a:prstGeom prst="rect">
            <a:avLst/>
          </a:prstGeom>
          <a:noFill/>
          <a:ln/>
        </p:spPr>
        <p:txBody>
          <a:bodyPr wrap="square" lIns="0" tIns="0" rIns="0" bIns="0" rtlCol="0" anchor="ctr"/>
          <a:lstStyle/>
          <a:p>
            <a:pPr marL="0" indent="0" algn="l">
              <a:buNone/>
            </a:pPr>
            <a:r>
              <a:rPr lang="en-US" sz="800" dirty="0">
                <a:solidFill>
                  <a:srgbClr val="156082"/>
                </a:solidFill>
                <a:latin typeface="Trebuchet MS" pitchFamily="34" charset="0"/>
                <a:ea typeface="Trebuchet MS" pitchFamily="34" charset="-122"/>
                <a:cs typeface="Trebuchet MS" pitchFamily="34" charset="-120"/>
              </a:rPr>
              <a:t>100% – No limit</a:t>
            </a:r>
            <a:endParaRPr lang="en-US" sz="800" dirty="0"/>
          </a:p>
        </p:txBody>
      </p:sp>
      <p:sp>
        <p:nvSpPr>
          <p:cNvPr id="33" name="Shape 31"/>
          <p:cNvSpPr/>
          <p:nvPr/>
        </p:nvSpPr>
        <p:spPr>
          <a:xfrm>
            <a:off x="3749040" y="2414016"/>
            <a:ext cx="3337560" cy="393192"/>
          </a:xfrm>
          <a:prstGeom prst="rect">
            <a:avLst/>
          </a:prstGeom>
          <a:solidFill>
            <a:srgbClr val="FFFFFF"/>
          </a:solidFill>
          <a:ln w="6350">
            <a:solidFill>
              <a:srgbClr val="D0D0D0"/>
            </a:solidFill>
            <a:prstDash val="solid"/>
          </a:ln>
        </p:spPr>
        <p:txBody>
          <a:bodyPr/>
          <a:lstStyle/>
          <a:p>
            <a:endParaRPr lang="en-IN"/>
          </a:p>
        </p:txBody>
      </p:sp>
      <p:sp>
        <p:nvSpPr>
          <p:cNvPr id="34" name="Text 32"/>
          <p:cNvSpPr/>
          <p:nvPr/>
        </p:nvSpPr>
        <p:spPr>
          <a:xfrm>
            <a:off x="3813048" y="2459736"/>
            <a:ext cx="2103120" cy="320040"/>
          </a:xfrm>
          <a:prstGeom prst="rect">
            <a:avLst/>
          </a:prstGeom>
          <a:noFill/>
          <a:ln/>
        </p:spPr>
        <p:txBody>
          <a:bodyPr wrap="square" lIns="0" tIns="0" rIns="0" bIns="0" rtlCol="0" anchor="ctr"/>
          <a:lstStyle/>
          <a:p>
            <a:pPr marL="0" indent="0">
              <a:buNone/>
            </a:pPr>
            <a:r>
              <a:rPr lang="en-US" sz="800" dirty="0">
                <a:solidFill>
                  <a:srgbClr val="404040"/>
                </a:solidFill>
                <a:latin typeface="Trebuchet MS" pitchFamily="34" charset="0"/>
                <a:ea typeface="Trebuchet MS" pitchFamily="34" charset="-122"/>
                <a:cs typeface="Trebuchet MS" pitchFamily="34" charset="-120"/>
              </a:rPr>
              <a:t>National Children's Fund; Clean Ganga Fund</a:t>
            </a:r>
            <a:endParaRPr lang="en-US" sz="800" dirty="0"/>
          </a:p>
        </p:txBody>
      </p:sp>
      <p:sp>
        <p:nvSpPr>
          <p:cNvPr id="35" name="Text 33"/>
          <p:cNvSpPr/>
          <p:nvPr/>
        </p:nvSpPr>
        <p:spPr>
          <a:xfrm>
            <a:off x="5925312" y="2459736"/>
            <a:ext cx="1115568" cy="320040"/>
          </a:xfrm>
          <a:prstGeom prst="rect">
            <a:avLst/>
          </a:prstGeom>
          <a:noFill/>
          <a:ln/>
        </p:spPr>
        <p:txBody>
          <a:bodyPr wrap="square" lIns="0" tIns="0" rIns="0" bIns="0" rtlCol="0" anchor="ctr"/>
          <a:lstStyle/>
          <a:p>
            <a:pPr marL="0" indent="0" algn="l">
              <a:buNone/>
            </a:pPr>
            <a:r>
              <a:rPr lang="en-US" sz="800" dirty="0">
                <a:solidFill>
                  <a:srgbClr val="156082"/>
                </a:solidFill>
                <a:latin typeface="Trebuchet MS" pitchFamily="34" charset="0"/>
                <a:ea typeface="Trebuchet MS" pitchFamily="34" charset="-122"/>
                <a:cs typeface="Trebuchet MS" pitchFamily="34" charset="-120"/>
              </a:rPr>
              <a:t>100% – No limit</a:t>
            </a:r>
            <a:endParaRPr lang="en-US" sz="800" dirty="0"/>
          </a:p>
        </p:txBody>
      </p:sp>
      <p:sp>
        <p:nvSpPr>
          <p:cNvPr id="36" name="Shape 34"/>
          <p:cNvSpPr/>
          <p:nvPr/>
        </p:nvSpPr>
        <p:spPr>
          <a:xfrm>
            <a:off x="3749040" y="2807208"/>
            <a:ext cx="3337560" cy="393192"/>
          </a:xfrm>
          <a:prstGeom prst="rect">
            <a:avLst/>
          </a:prstGeom>
          <a:solidFill>
            <a:srgbClr val="F2F2F2"/>
          </a:solidFill>
          <a:ln w="6350">
            <a:solidFill>
              <a:srgbClr val="D0D0D0"/>
            </a:solidFill>
            <a:prstDash val="solid"/>
          </a:ln>
        </p:spPr>
        <p:txBody>
          <a:bodyPr/>
          <a:lstStyle/>
          <a:p>
            <a:endParaRPr lang="en-IN"/>
          </a:p>
        </p:txBody>
      </p:sp>
      <p:sp>
        <p:nvSpPr>
          <p:cNvPr id="37" name="Text 35"/>
          <p:cNvSpPr/>
          <p:nvPr/>
        </p:nvSpPr>
        <p:spPr>
          <a:xfrm>
            <a:off x="3813048" y="2852928"/>
            <a:ext cx="2103120" cy="320040"/>
          </a:xfrm>
          <a:prstGeom prst="rect">
            <a:avLst/>
          </a:prstGeom>
          <a:noFill/>
          <a:ln/>
        </p:spPr>
        <p:txBody>
          <a:bodyPr wrap="square" lIns="0" tIns="0" rIns="0" bIns="0" rtlCol="0" anchor="ctr"/>
          <a:lstStyle/>
          <a:p>
            <a:pPr marL="0" indent="0">
              <a:buNone/>
            </a:pPr>
            <a:r>
              <a:rPr lang="en-US" sz="800" dirty="0">
                <a:solidFill>
                  <a:srgbClr val="404040"/>
                </a:solidFill>
                <a:latin typeface="Trebuchet MS" pitchFamily="34" charset="0"/>
                <a:ea typeface="Trebuchet MS" pitchFamily="34" charset="-122"/>
                <a:cs typeface="Trebuchet MS" pitchFamily="34" charset="-120"/>
              </a:rPr>
              <a:t>PM's Citizen Assistance (PM CARES Fund)</a:t>
            </a:r>
            <a:endParaRPr lang="en-US" sz="800" dirty="0"/>
          </a:p>
        </p:txBody>
      </p:sp>
      <p:sp>
        <p:nvSpPr>
          <p:cNvPr id="38" name="Text 36"/>
          <p:cNvSpPr/>
          <p:nvPr/>
        </p:nvSpPr>
        <p:spPr>
          <a:xfrm>
            <a:off x="5925312" y="2852928"/>
            <a:ext cx="1115568" cy="320040"/>
          </a:xfrm>
          <a:prstGeom prst="rect">
            <a:avLst/>
          </a:prstGeom>
          <a:noFill/>
          <a:ln/>
        </p:spPr>
        <p:txBody>
          <a:bodyPr wrap="square" lIns="0" tIns="0" rIns="0" bIns="0" rtlCol="0" anchor="ctr"/>
          <a:lstStyle/>
          <a:p>
            <a:pPr marL="0" indent="0" algn="l">
              <a:buNone/>
            </a:pPr>
            <a:r>
              <a:rPr lang="en-US" sz="800" dirty="0">
                <a:solidFill>
                  <a:srgbClr val="156082"/>
                </a:solidFill>
                <a:latin typeface="Trebuchet MS" pitchFamily="34" charset="0"/>
                <a:ea typeface="Trebuchet MS" pitchFamily="34" charset="-122"/>
                <a:cs typeface="Trebuchet MS" pitchFamily="34" charset="-120"/>
              </a:rPr>
              <a:t>100% – No limit</a:t>
            </a:r>
            <a:endParaRPr lang="en-US" sz="800" dirty="0"/>
          </a:p>
        </p:txBody>
      </p:sp>
      <p:sp>
        <p:nvSpPr>
          <p:cNvPr id="39" name="Shape 37"/>
          <p:cNvSpPr/>
          <p:nvPr/>
        </p:nvSpPr>
        <p:spPr>
          <a:xfrm>
            <a:off x="3749040" y="3200400"/>
            <a:ext cx="3337560" cy="393192"/>
          </a:xfrm>
          <a:prstGeom prst="rect">
            <a:avLst/>
          </a:prstGeom>
          <a:solidFill>
            <a:srgbClr val="FFFFFF"/>
          </a:solidFill>
          <a:ln w="6350">
            <a:solidFill>
              <a:srgbClr val="D0D0D0"/>
            </a:solidFill>
            <a:prstDash val="solid"/>
          </a:ln>
        </p:spPr>
        <p:txBody>
          <a:bodyPr/>
          <a:lstStyle/>
          <a:p>
            <a:endParaRPr lang="en-IN"/>
          </a:p>
        </p:txBody>
      </p:sp>
      <p:sp>
        <p:nvSpPr>
          <p:cNvPr id="40" name="Text 38"/>
          <p:cNvSpPr/>
          <p:nvPr/>
        </p:nvSpPr>
        <p:spPr>
          <a:xfrm>
            <a:off x="3813048" y="3246120"/>
            <a:ext cx="2103120" cy="320040"/>
          </a:xfrm>
          <a:prstGeom prst="rect">
            <a:avLst/>
          </a:prstGeom>
          <a:noFill/>
          <a:ln/>
        </p:spPr>
        <p:txBody>
          <a:bodyPr wrap="square" lIns="0" tIns="0" rIns="0" bIns="0" rtlCol="0" anchor="ctr"/>
          <a:lstStyle/>
          <a:p>
            <a:pPr marL="0" indent="0">
              <a:buNone/>
            </a:pPr>
            <a:r>
              <a:rPr lang="en-US" sz="800" dirty="0">
                <a:solidFill>
                  <a:srgbClr val="404040"/>
                </a:solidFill>
                <a:latin typeface="Trebuchet MS" pitchFamily="34" charset="0"/>
                <a:ea typeface="Trebuchet MS" pitchFamily="34" charset="-122"/>
                <a:cs typeface="Trebuchet MS" pitchFamily="34" charset="-120"/>
              </a:rPr>
              <a:t>Swachh Bharat Kosh (Govt. established)</a:t>
            </a:r>
            <a:endParaRPr lang="en-US" sz="800" dirty="0"/>
          </a:p>
        </p:txBody>
      </p:sp>
      <p:sp>
        <p:nvSpPr>
          <p:cNvPr id="41" name="Text 39"/>
          <p:cNvSpPr/>
          <p:nvPr/>
        </p:nvSpPr>
        <p:spPr>
          <a:xfrm>
            <a:off x="5925312" y="3246120"/>
            <a:ext cx="1115568" cy="320040"/>
          </a:xfrm>
          <a:prstGeom prst="rect">
            <a:avLst/>
          </a:prstGeom>
          <a:noFill/>
          <a:ln/>
        </p:spPr>
        <p:txBody>
          <a:bodyPr wrap="square" lIns="0" tIns="0" rIns="0" bIns="0" rtlCol="0" anchor="ctr"/>
          <a:lstStyle/>
          <a:p>
            <a:pPr marL="0" indent="0" algn="l">
              <a:buNone/>
            </a:pPr>
            <a:r>
              <a:rPr lang="en-US" sz="800" dirty="0">
                <a:solidFill>
                  <a:srgbClr val="156082"/>
                </a:solidFill>
                <a:latin typeface="Trebuchet MS" pitchFamily="34" charset="0"/>
                <a:ea typeface="Trebuchet MS" pitchFamily="34" charset="-122"/>
                <a:cs typeface="Trebuchet MS" pitchFamily="34" charset="-120"/>
              </a:rPr>
              <a:t>100% – No limit</a:t>
            </a:r>
            <a:endParaRPr lang="en-US" sz="800" dirty="0"/>
          </a:p>
        </p:txBody>
      </p:sp>
      <p:sp>
        <p:nvSpPr>
          <p:cNvPr id="42" name="Shape 40"/>
          <p:cNvSpPr/>
          <p:nvPr/>
        </p:nvSpPr>
        <p:spPr>
          <a:xfrm>
            <a:off x="3749040" y="3593592"/>
            <a:ext cx="3337560" cy="393192"/>
          </a:xfrm>
          <a:prstGeom prst="rect">
            <a:avLst/>
          </a:prstGeom>
          <a:solidFill>
            <a:srgbClr val="F2F2F2"/>
          </a:solidFill>
          <a:ln w="6350">
            <a:solidFill>
              <a:srgbClr val="D0D0D0"/>
            </a:solidFill>
            <a:prstDash val="solid"/>
          </a:ln>
        </p:spPr>
        <p:txBody>
          <a:bodyPr/>
          <a:lstStyle/>
          <a:p>
            <a:endParaRPr lang="en-IN"/>
          </a:p>
        </p:txBody>
      </p:sp>
      <p:sp>
        <p:nvSpPr>
          <p:cNvPr id="43" name="Text 41"/>
          <p:cNvSpPr/>
          <p:nvPr/>
        </p:nvSpPr>
        <p:spPr>
          <a:xfrm>
            <a:off x="3813048" y="3639312"/>
            <a:ext cx="2103120" cy="320040"/>
          </a:xfrm>
          <a:prstGeom prst="rect">
            <a:avLst/>
          </a:prstGeom>
          <a:noFill/>
          <a:ln/>
        </p:spPr>
        <p:txBody>
          <a:bodyPr wrap="square" lIns="0" tIns="0" rIns="0" bIns="0" rtlCol="0" anchor="ctr"/>
          <a:lstStyle/>
          <a:p>
            <a:pPr marL="0" indent="0">
              <a:buNone/>
            </a:pPr>
            <a:r>
              <a:rPr lang="en-US" sz="800" dirty="0">
                <a:solidFill>
                  <a:srgbClr val="404040"/>
                </a:solidFill>
                <a:latin typeface="Trebuchet MS" pitchFamily="34" charset="0"/>
                <a:ea typeface="Trebuchet MS" pitchFamily="34" charset="-122"/>
                <a:cs typeface="Trebuchet MS" pitchFamily="34" charset="-120"/>
              </a:rPr>
              <a:t>Approved scientific research funds</a:t>
            </a:r>
            <a:endParaRPr lang="en-US" sz="800" dirty="0"/>
          </a:p>
        </p:txBody>
      </p:sp>
      <p:sp>
        <p:nvSpPr>
          <p:cNvPr id="44" name="Text 42"/>
          <p:cNvSpPr/>
          <p:nvPr/>
        </p:nvSpPr>
        <p:spPr>
          <a:xfrm>
            <a:off x="5925312" y="3639312"/>
            <a:ext cx="1115568" cy="320040"/>
          </a:xfrm>
          <a:prstGeom prst="rect">
            <a:avLst/>
          </a:prstGeom>
          <a:noFill/>
          <a:ln/>
        </p:spPr>
        <p:txBody>
          <a:bodyPr wrap="square" lIns="0" tIns="0" rIns="0" bIns="0" rtlCol="0" anchor="ctr"/>
          <a:lstStyle/>
          <a:p>
            <a:pPr marL="0" indent="0" algn="l">
              <a:buNone/>
            </a:pPr>
            <a:r>
              <a:rPr lang="en-US" sz="800" dirty="0">
                <a:solidFill>
                  <a:srgbClr val="156082"/>
                </a:solidFill>
                <a:latin typeface="Trebuchet MS" pitchFamily="34" charset="0"/>
                <a:ea typeface="Trebuchet MS" pitchFamily="34" charset="-122"/>
                <a:cs typeface="Trebuchet MS" pitchFamily="34" charset="-120"/>
              </a:rPr>
              <a:t>100% – No limit</a:t>
            </a:r>
            <a:endParaRPr lang="en-US" sz="800" dirty="0"/>
          </a:p>
        </p:txBody>
      </p:sp>
      <p:sp>
        <p:nvSpPr>
          <p:cNvPr id="45" name="Shape 43"/>
          <p:cNvSpPr/>
          <p:nvPr/>
        </p:nvSpPr>
        <p:spPr>
          <a:xfrm>
            <a:off x="3749040" y="3986784"/>
            <a:ext cx="3337560" cy="393192"/>
          </a:xfrm>
          <a:prstGeom prst="rect">
            <a:avLst/>
          </a:prstGeom>
          <a:solidFill>
            <a:srgbClr val="FFFFFF"/>
          </a:solidFill>
          <a:ln w="6350">
            <a:solidFill>
              <a:srgbClr val="D0D0D0"/>
            </a:solidFill>
            <a:prstDash val="solid"/>
          </a:ln>
        </p:spPr>
        <p:txBody>
          <a:bodyPr/>
          <a:lstStyle/>
          <a:p>
            <a:endParaRPr lang="en-IN"/>
          </a:p>
        </p:txBody>
      </p:sp>
      <p:sp>
        <p:nvSpPr>
          <p:cNvPr id="46" name="Text 44"/>
          <p:cNvSpPr/>
          <p:nvPr/>
        </p:nvSpPr>
        <p:spPr>
          <a:xfrm>
            <a:off x="3813048" y="4032504"/>
            <a:ext cx="2103120" cy="320040"/>
          </a:xfrm>
          <a:prstGeom prst="rect">
            <a:avLst/>
          </a:prstGeom>
          <a:noFill/>
          <a:ln/>
        </p:spPr>
        <p:txBody>
          <a:bodyPr wrap="square" lIns="0" tIns="0" rIns="0" bIns="0" rtlCol="0" anchor="ctr"/>
          <a:lstStyle/>
          <a:p>
            <a:pPr marL="0" indent="0">
              <a:buNone/>
            </a:pPr>
            <a:r>
              <a:rPr lang="en-US" sz="800" dirty="0">
                <a:solidFill>
                  <a:srgbClr val="404040"/>
                </a:solidFill>
                <a:latin typeface="Trebuchet MS" pitchFamily="34" charset="0"/>
                <a:ea typeface="Trebuchet MS" pitchFamily="34" charset="-122"/>
                <a:cs typeface="Trebuchet MS" pitchFamily="34" charset="-120"/>
              </a:rPr>
              <a:t>Approved charitable institutions (general)</a:t>
            </a:r>
            <a:endParaRPr lang="en-US" sz="800" dirty="0"/>
          </a:p>
        </p:txBody>
      </p:sp>
      <p:sp>
        <p:nvSpPr>
          <p:cNvPr id="47" name="Text 45"/>
          <p:cNvSpPr/>
          <p:nvPr/>
        </p:nvSpPr>
        <p:spPr>
          <a:xfrm>
            <a:off x="5925312" y="4032504"/>
            <a:ext cx="1115568" cy="320040"/>
          </a:xfrm>
          <a:prstGeom prst="rect">
            <a:avLst/>
          </a:prstGeom>
          <a:noFill/>
          <a:ln/>
        </p:spPr>
        <p:txBody>
          <a:bodyPr wrap="square" lIns="0" tIns="0" rIns="0" bIns="0" rtlCol="0" anchor="ctr"/>
          <a:lstStyle/>
          <a:p>
            <a:pPr marL="0" indent="0" algn="l">
              <a:buNone/>
            </a:pPr>
            <a:r>
              <a:rPr lang="en-US" sz="800" dirty="0">
                <a:solidFill>
                  <a:srgbClr val="156082"/>
                </a:solidFill>
                <a:latin typeface="Trebuchet MS" pitchFamily="34" charset="0"/>
                <a:ea typeface="Trebuchet MS" pitchFamily="34" charset="-122"/>
                <a:cs typeface="Trebuchet MS" pitchFamily="34" charset="-120"/>
              </a:rPr>
              <a:t>50% – Subject to 10% of Adjusted Gross Income</a:t>
            </a:r>
            <a:endParaRPr lang="en-US" sz="800" dirty="0"/>
          </a:p>
        </p:txBody>
      </p:sp>
      <p:sp>
        <p:nvSpPr>
          <p:cNvPr id="48" name="Shape 46"/>
          <p:cNvSpPr/>
          <p:nvPr/>
        </p:nvSpPr>
        <p:spPr>
          <a:xfrm>
            <a:off x="3749040" y="4379976"/>
            <a:ext cx="3337560" cy="393192"/>
          </a:xfrm>
          <a:prstGeom prst="rect">
            <a:avLst/>
          </a:prstGeom>
          <a:solidFill>
            <a:srgbClr val="F2F2F2"/>
          </a:solidFill>
          <a:ln w="6350">
            <a:solidFill>
              <a:srgbClr val="D0D0D0"/>
            </a:solidFill>
            <a:prstDash val="solid"/>
          </a:ln>
        </p:spPr>
        <p:txBody>
          <a:bodyPr/>
          <a:lstStyle/>
          <a:p>
            <a:endParaRPr lang="en-IN"/>
          </a:p>
        </p:txBody>
      </p:sp>
      <p:sp>
        <p:nvSpPr>
          <p:cNvPr id="49" name="Text 47"/>
          <p:cNvSpPr/>
          <p:nvPr/>
        </p:nvSpPr>
        <p:spPr>
          <a:xfrm>
            <a:off x="3813048" y="4425696"/>
            <a:ext cx="2103120" cy="320040"/>
          </a:xfrm>
          <a:prstGeom prst="rect">
            <a:avLst/>
          </a:prstGeom>
          <a:noFill/>
          <a:ln/>
        </p:spPr>
        <p:txBody>
          <a:bodyPr wrap="square" lIns="0" tIns="0" rIns="0" bIns="0" rtlCol="0" anchor="ctr"/>
          <a:lstStyle/>
          <a:p>
            <a:pPr marL="0" indent="0">
              <a:buNone/>
            </a:pPr>
            <a:r>
              <a:rPr lang="en-US" sz="800" dirty="0">
                <a:solidFill>
                  <a:srgbClr val="404040"/>
                </a:solidFill>
                <a:latin typeface="Trebuchet MS" pitchFamily="34" charset="0"/>
                <a:ea typeface="Trebuchet MS" pitchFamily="34" charset="-122"/>
                <a:cs typeface="Trebuchet MS" pitchFamily="34" charset="-120"/>
              </a:rPr>
              <a:t>State Govt. / Local authority cultural funds</a:t>
            </a:r>
            <a:endParaRPr lang="en-US" sz="800" dirty="0"/>
          </a:p>
        </p:txBody>
      </p:sp>
      <p:sp>
        <p:nvSpPr>
          <p:cNvPr id="50" name="Text 48"/>
          <p:cNvSpPr/>
          <p:nvPr/>
        </p:nvSpPr>
        <p:spPr>
          <a:xfrm>
            <a:off x="5925312" y="4425696"/>
            <a:ext cx="1115568" cy="320040"/>
          </a:xfrm>
          <a:prstGeom prst="rect">
            <a:avLst/>
          </a:prstGeom>
          <a:noFill/>
          <a:ln/>
        </p:spPr>
        <p:txBody>
          <a:bodyPr wrap="square" lIns="0" tIns="0" rIns="0" bIns="0" rtlCol="0" anchor="ctr"/>
          <a:lstStyle/>
          <a:p>
            <a:pPr marL="0" indent="0" algn="l">
              <a:buNone/>
            </a:pPr>
            <a:r>
              <a:rPr lang="en-US" sz="800" dirty="0">
                <a:solidFill>
                  <a:srgbClr val="156082"/>
                </a:solidFill>
                <a:latin typeface="Trebuchet MS" pitchFamily="34" charset="0"/>
                <a:ea typeface="Trebuchet MS" pitchFamily="34" charset="-122"/>
                <a:cs typeface="Trebuchet MS" pitchFamily="34" charset="-120"/>
              </a:rPr>
              <a:t>50% – Subject to 10% of Adjusted Gross Income</a:t>
            </a:r>
            <a:endParaRPr lang="en-US" sz="800" dirty="0"/>
          </a:p>
        </p:txBody>
      </p:sp>
      <p:sp>
        <p:nvSpPr>
          <p:cNvPr id="51" name="Shape 49"/>
          <p:cNvSpPr/>
          <p:nvPr/>
        </p:nvSpPr>
        <p:spPr>
          <a:xfrm>
            <a:off x="3749040" y="4773168"/>
            <a:ext cx="3337560" cy="393192"/>
          </a:xfrm>
          <a:prstGeom prst="rect">
            <a:avLst/>
          </a:prstGeom>
          <a:solidFill>
            <a:srgbClr val="FFFFFF"/>
          </a:solidFill>
          <a:ln w="6350">
            <a:solidFill>
              <a:srgbClr val="D0D0D0"/>
            </a:solidFill>
            <a:prstDash val="solid"/>
          </a:ln>
        </p:spPr>
        <p:txBody>
          <a:bodyPr/>
          <a:lstStyle/>
          <a:p>
            <a:endParaRPr lang="en-IN"/>
          </a:p>
        </p:txBody>
      </p:sp>
      <p:sp>
        <p:nvSpPr>
          <p:cNvPr id="52" name="Text 50"/>
          <p:cNvSpPr/>
          <p:nvPr/>
        </p:nvSpPr>
        <p:spPr>
          <a:xfrm>
            <a:off x="3813048" y="4818888"/>
            <a:ext cx="2103120" cy="320040"/>
          </a:xfrm>
          <a:prstGeom prst="rect">
            <a:avLst/>
          </a:prstGeom>
          <a:noFill/>
          <a:ln/>
        </p:spPr>
        <p:txBody>
          <a:bodyPr wrap="square" lIns="0" tIns="0" rIns="0" bIns="0" rtlCol="0" anchor="ctr"/>
          <a:lstStyle/>
          <a:p>
            <a:pPr marL="0" indent="0">
              <a:buNone/>
            </a:pPr>
            <a:r>
              <a:rPr lang="en-US" sz="800" dirty="0">
                <a:solidFill>
                  <a:srgbClr val="404040"/>
                </a:solidFill>
                <a:latin typeface="Trebuchet MS" pitchFamily="34" charset="0"/>
                <a:ea typeface="Trebuchet MS" pitchFamily="34" charset="-122"/>
                <a:cs typeface="Trebuchet MS" pitchFamily="34" charset="-120"/>
              </a:rPr>
              <a:t>Any other approved RNPO not above</a:t>
            </a:r>
            <a:endParaRPr lang="en-US" sz="800" dirty="0"/>
          </a:p>
        </p:txBody>
      </p:sp>
      <p:sp>
        <p:nvSpPr>
          <p:cNvPr id="53" name="Text 51"/>
          <p:cNvSpPr/>
          <p:nvPr/>
        </p:nvSpPr>
        <p:spPr>
          <a:xfrm>
            <a:off x="5925312" y="4818888"/>
            <a:ext cx="1115568" cy="320040"/>
          </a:xfrm>
          <a:prstGeom prst="rect">
            <a:avLst/>
          </a:prstGeom>
          <a:noFill/>
          <a:ln/>
        </p:spPr>
        <p:txBody>
          <a:bodyPr wrap="square" lIns="0" tIns="0" rIns="0" bIns="0" rtlCol="0" anchor="ctr"/>
          <a:lstStyle/>
          <a:p>
            <a:pPr marL="0" indent="0" algn="l">
              <a:buNone/>
            </a:pPr>
            <a:r>
              <a:rPr lang="en-US" sz="800" dirty="0">
                <a:solidFill>
                  <a:srgbClr val="156082"/>
                </a:solidFill>
                <a:latin typeface="Trebuchet MS" pitchFamily="34" charset="0"/>
                <a:ea typeface="Trebuchet MS" pitchFamily="34" charset="-122"/>
                <a:cs typeface="Trebuchet MS" pitchFamily="34" charset="-120"/>
              </a:rPr>
              <a:t>50% – Subject to 10% of Adjusted Gross Income</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7726680" y="-45720"/>
            <a:ext cx="1554480" cy="5303520"/>
          </a:xfrm>
          <a:prstGeom prst="rtTriangle">
            <a:avLst/>
          </a:prstGeom>
          <a:solidFill>
            <a:srgbClr val="156082"/>
          </a:solidFill>
          <a:ln w="12700">
            <a:solidFill>
              <a:srgbClr val="156082"/>
            </a:solidFill>
            <a:prstDash val="solid"/>
          </a:ln>
        </p:spPr>
        <p:txBody>
          <a:bodyPr/>
          <a:lstStyle/>
          <a:p>
            <a:endParaRPr lang="en-IN"/>
          </a:p>
        </p:txBody>
      </p:sp>
      <p:sp>
        <p:nvSpPr>
          <p:cNvPr id="3" name="Shape 1"/>
          <p:cNvSpPr/>
          <p:nvPr/>
        </p:nvSpPr>
        <p:spPr>
          <a:xfrm flipH="1">
            <a:off x="8138160" y="-45720"/>
            <a:ext cx="1097280" cy="3108960"/>
          </a:xfrm>
          <a:prstGeom prst="rtTriangle">
            <a:avLst/>
          </a:prstGeom>
          <a:solidFill>
            <a:srgbClr val="E97132"/>
          </a:solidFill>
          <a:ln w="12700">
            <a:solidFill>
              <a:srgbClr val="E97132"/>
            </a:solidFill>
            <a:prstDash val="solid"/>
          </a:ln>
        </p:spPr>
        <p:txBody>
          <a:bodyPr/>
          <a:lstStyle/>
          <a:p>
            <a:endParaRPr lang="en-IN"/>
          </a:p>
        </p:txBody>
      </p:sp>
      <p:sp>
        <p:nvSpPr>
          <p:cNvPr id="4" name="Shape 2"/>
          <p:cNvSpPr/>
          <p:nvPr/>
        </p:nvSpPr>
        <p:spPr>
          <a:xfrm flipV="1">
            <a:off x="7772400" y="2560320"/>
            <a:ext cx="1463040" cy="2651760"/>
          </a:xfrm>
          <a:prstGeom prst="rtTriangle">
            <a:avLst/>
          </a:prstGeom>
          <a:solidFill>
            <a:srgbClr val="0F9ED5">
              <a:alpha val="70000"/>
            </a:srgbClr>
          </a:solidFill>
          <a:ln w="12700">
            <a:solidFill>
              <a:srgbClr val="0F9ED5">
                <a:alpha val="70000"/>
              </a:srgbClr>
            </a:solidFill>
            <a:prstDash val="solid"/>
          </a:ln>
        </p:spPr>
        <p:txBody>
          <a:bodyPr/>
          <a:lstStyle/>
          <a:p>
            <a:endParaRPr lang="en-IN"/>
          </a:p>
        </p:txBody>
      </p:sp>
      <p:sp>
        <p:nvSpPr>
          <p:cNvPr id="5" name="Text 3"/>
          <p:cNvSpPr/>
          <p:nvPr/>
        </p:nvSpPr>
        <p:spPr>
          <a:xfrm>
            <a:off x="301752" y="73152"/>
            <a:ext cx="7132320" cy="822960"/>
          </a:xfrm>
          <a:prstGeom prst="rect">
            <a:avLst/>
          </a:prstGeom>
          <a:noFill/>
          <a:ln/>
        </p:spPr>
        <p:txBody>
          <a:bodyPr wrap="square" rtlCol="0" anchor="ctr"/>
          <a:lstStyle/>
          <a:p>
            <a:pPr marL="0" indent="0" algn="l">
              <a:buNone/>
            </a:pPr>
            <a:r>
              <a:rPr lang="en-US" sz="2800" b="1" dirty="0">
                <a:solidFill>
                  <a:srgbClr val="156082"/>
                </a:solidFill>
                <a:latin typeface="Trebuchet MS" pitchFamily="34" charset="0"/>
                <a:ea typeface="Trebuchet MS" pitchFamily="34" charset="-122"/>
                <a:cs typeface="Trebuchet MS" pitchFamily="34" charset="-120"/>
              </a:rPr>
              <a:t>Old vs New Act – Quick Reference Comparison</a:t>
            </a:r>
            <a:endParaRPr lang="en-US" sz="2800" dirty="0"/>
          </a:p>
        </p:txBody>
      </p:sp>
      <p:sp>
        <p:nvSpPr>
          <p:cNvPr id="6" name="Shape 4"/>
          <p:cNvSpPr/>
          <p:nvPr/>
        </p:nvSpPr>
        <p:spPr>
          <a:xfrm>
            <a:off x="301752" y="896112"/>
            <a:ext cx="1417320" cy="301752"/>
          </a:xfrm>
          <a:prstGeom prst="rect">
            <a:avLst/>
          </a:prstGeom>
          <a:solidFill>
            <a:srgbClr val="0E2841"/>
          </a:solidFill>
          <a:ln w="9525">
            <a:solidFill>
              <a:srgbClr val="D0D0D0"/>
            </a:solidFill>
            <a:prstDash val="solid"/>
          </a:ln>
        </p:spPr>
        <p:txBody>
          <a:bodyPr/>
          <a:lstStyle/>
          <a:p>
            <a:endParaRPr lang="en-IN"/>
          </a:p>
        </p:txBody>
      </p:sp>
      <p:sp>
        <p:nvSpPr>
          <p:cNvPr id="7" name="Text 5"/>
          <p:cNvSpPr/>
          <p:nvPr/>
        </p:nvSpPr>
        <p:spPr>
          <a:xfrm>
            <a:off x="356616" y="932688"/>
            <a:ext cx="1325880" cy="246888"/>
          </a:xfrm>
          <a:prstGeom prst="rect">
            <a:avLst/>
          </a:prstGeom>
          <a:noFill/>
          <a:ln/>
        </p:spPr>
        <p:txBody>
          <a:bodyPr wrap="square" lIns="0" tIns="0" rIns="0" bIns="0" rtlCol="0" anchor="ctr"/>
          <a:lstStyle/>
          <a:p>
            <a:pPr marL="0" indent="0">
              <a:buNone/>
            </a:pPr>
            <a:r>
              <a:rPr lang="en-US" sz="850" b="1" dirty="0">
                <a:solidFill>
                  <a:srgbClr val="FFFFFF"/>
                </a:solidFill>
                <a:latin typeface="Trebuchet MS" pitchFamily="34" charset="0"/>
                <a:ea typeface="Trebuchet MS" pitchFamily="34" charset="-122"/>
                <a:cs typeface="Trebuchet MS" pitchFamily="34" charset="-120"/>
              </a:rPr>
              <a:t>Aspect</a:t>
            </a:r>
            <a:endParaRPr lang="en-US" sz="850" dirty="0"/>
          </a:p>
        </p:txBody>
      </p:sp>
      <p:sp>
        <p:nvSpPr>
          <p:cNvPr id="8" name="Shape 6"/>
          <p:cNvSpPr/>
          <p:nvPr/>
        </p:nvSpPr>
        <p:spPr>
          <a:xfrm>
            <a:off x="1719072" y="896112"/>
            <a:ext cx="2212848" cy="301752"/>
          </a:xfrm>
          <a:prstGeom prst="rect">
            <a:avLst/>
          </a:prstGeom>
          <a:solidFill>
            <a:srgbClr val="0E2841"/>
          </a:solidFill>
          <a:ln w="9525">
            <a:solidFill>
              <a:srgbClr val="D0D0D0"/>
            </a:solidFill>
            <a:prstDash val="solid"/>
          </a:ln>
        </p:spPr>
        <p:txBody>
          <a:bodyPr/>
          <a:lstStyle/>
          <a:p>
            <a:endParaRPr lang="en-IN"/>
          </a:p>
        </p:txBody>
      </p:sp>
      <p:sp>
        <p:nvSpPr>
          <p:cNvPr id="9" name="Text 7"/>
          <p:cNvSpPr/>
          <p:nvPr/>
        </p:nvSpPr>
        <p:spPr>
          <a:xfrm>
            <a:off x="1773936" y="932688"/>
            <a:ext cx="2121408" cy="246888"/>
          </a:xfrm>
          <a:prstGeom prst="rect">
            <a:avLst/>
          </a:prstGeom>
          <a:noFill/>
          <a:ln/>
        </p:spPr>
        <p:txBody>
          <a:bodyPr wrap="square" lIns="0" tIns="0" rIns="0" bIns="0" rtlCol="0" anchor="ctr"/>
          <a:lstStyle/>
          <a:p>
            <a:pPr marL="0" indent="0">
              <a:buNone/>
            </a:pPr>
            <a:r>
              <a:rPr lang="en-US" sz="850" b="1" dirty="0">
                <a:solidFill>
                  <a:srgbClr val="FFFFFF"/>
                </a:solidFill>
                <a:latin typeface="Trebuchet MS" pitchFamily="34" charset="0"/>
                <a:ea typeface="Trebuchet MS" pitchFamily="34" charset="-122"/>
                <a:cs typeface="Trebuchet MS" pitchFamily="34" charset="-120"/>
              </a:rPr>
              <a:t>IT Act, 1961 (Old)</a:t>
            </a:r>
            <a:endParaRPr lang="en-US" sz="850" dirty="0"/>
          </a:p>
        </p:txBody>
      </p:sp>
      <p:sp>
        <p:nvSpPr>
          <p:cNvPr id="10" name="Shape 8"/>
          <p:cNvSpPr/>
          <p:nvPr/>
        </p:nvSpPr>
        <p:spPr>
          <a:xfrm>
            <a:off x="3931920" y="896112"/>
            <a:ext cx="2176272" cy="301752"/>
          </a:xfrm>
          <a:prstGeom prst="rect">
            <a:avLst/>
          </a:prstGeom>
          <a:solidFill>
            <a:srgbClr val="0E2841"/>
          </a:solidFill>
          <a:ln w="9525">
            <a:solidFill>
              <a:srgbClr val="D0D0D0"/>
            </a:solidFill>
            <a:prstDash val="solid"/>
          </a:ln>
        </p:spPr>
        <p:txBody>
          <a:bodyPr/>
          <a:lstStyle/>
          <a:p>
            <a:endParaRPr lang="en-IN"/>
          </a:p>
        </p:txBody>
      </p:sp>
      <p:sp>
        <p:nvSpPr>
          <p:cNvPr id="11" name="Text 9"/>
          <p:cNvSpPr/>
          <p:nvPr/>
        </p:nvSpPr>
        <p:spPr>
          <a:xfrm>
            <a:off x="3986784" y="932688"/>
            <a:ext cx="2084832" cy="246888"/>
          </a:xfrm>
          <a:prstGeom prst="rect">
            <a:avLst/>
          </a:prstGeom>
          <a:noFill/>
          <a:ln/>
        </p:spPr>
        <p:txBody>
          <a:bodyPr wrap="square" lIns="0" tIns="0" rIns="0" bIns="0" rtlCol="0" anchor="ctr"/>
          <a:lstStyle/>
          <a:p>
            <a:pPr marL="0" indent="0">
              <a:buNone/>
            </a:pPr>
            <a:r>
              <a:rPr lang="en-US" sz="850" b="1" dirty="0">
                <a:solidFill>
                  <a:srgbClr val="FFFFFF"/>
                </a:solidFill>
                <a:latin typeface="Trebuchet MS" pitchFamily="34" charset="0"/>
                <a:ea typeface="Trebuchet MS" pitchFamily="34" charset="-122"/>
                <a:cs typeface="Trebuchet MS" pitchFamily="34" charset="-120"/>
              </a:rPr>
              <a:t>IT Act, 2025 (New)</a:t>
            </a:r>
            <a:endParaRPr lang="en-US" sz="850" dirty="0"/>
          </a:p>
        </p:txBody>
      </p:sp>
      <p:sp>
        <p:nvSpPr>
          <p:cNvPr id="12" name="Shape 10"/>
          <p:cNvSpPr/>
          <p:nvPr/>
        </p:nvSpPr>
        <p:spPr>
          <a:xfrm>
            <a:off x="6108192" y="896112"/>
            <a:ext cx="1325880" cy="301752"/>
          </a:xfrm>
          <a:prstGeom prst="rect">
            <a:avLst/>
          </a:prstGeom>
          <a:solidFill>
            <a:srgbClr val="0E2841"/>
          </a:solidFill>
          <a:ln w="9525">
            <a:solidFill>
              <a:srgbClr val="D0D0D0"/>
            </a:solidFill>
            <a:prstDash val="solid"/>
          </a:ln>
        </p:spPr>
        <p:txBody>
          <a:bodyPr/>
          <a:lstStyle/>
          <a:p>
            <a:endParaRPr lang="en-IN"/>
          </a:p>
        </p:txBody>
      </p:sp>
      <p:sp>
        <p:nvSpPr>
          <p:cNvPr id="13" name="Text 11"/>
          <p:cNvSpPr/>
          <p:nvPr/>
        </p:nvSpPr>
        <p:spPr>
          <a:xfrm>
            <a:off x="6163056" y="932688"/>
            <a:ext cx="1234440" cy="246888"/>
          </a:xfrm>
          <a:prstGeom prst="rect">
            <a:avLst/>
          </a:prstGeom>
          <a:noFill/>
          <a:ln/>
        </p:spPr>
        <p:txBody>
          <a:bodyPr wrap="square" lIns="0" tIns="0" rIns="0" bIns="0" rtlCol="0" anchor="ctr"/>
          <a:lstStyle/>
          <a:p>
            <a:pPr marL="0" indent="0">
              <a:buNone/>
            </a:pPr>
            <a:r>
              <a:rPr lang="en-US" sz="850" b="1" dirty="0">
                <a:solidFill>
                  <a:srgbClr val="FFFFFF"/>
                </a:solidFill>
                <a:latin typeface="Trebuchet MS" pitchFamily="34" charset="0"/>
                <a:ea typeface="Trebuchet MS" pitchFamily="34" charset="-122"/>
                <a:cs typeface="Trebuchet MS" pitchFamily="34" charset="-120"/>
              </a:rPr>
              <a:t>Change</a:t>
            </a:r>
            <a:endParaRPr lang="en-US" sz="850" dirty="0"/>
          </a:p>
        </p:txBody>
      </p:sp>
      <p:sp>
        <p:nvSpPr>
          <p:cNvPr id="14" name="Shape 12"/>
          <p:cNvSpPr/>
          <p:nvPr/>
        </p:nvSpPr>
        <p:spPr>
          <a:xfrm>
            <a:off x="301752" y="1197864"/>
            <a:ext cx="1417320" cy="393192"/>
          </a:xfrm>
          <a:prstGeom prst="rect">
            <a:avLst/>
          </a:prstGeom>
          <a:solidFill>
            <a:srgbClr val="FFFFFF"/>
          </a:solidFill>
          <a:ln w="6350">
            <a:solidFill>
              <a:srgbClr val="D0D0D0"/>
            </a:solidFill>
            <a:prstDash val="solid"/>
          </a:ln>
        </p:spPr>
        <p:txBody>
          <a:bodyPr/>
          <a:lstStyle/>
          <a:p>
            <a:endParaRPr lang="en-IN"/>
          </a:p>
        </p:txBody>
      </p:sp>
      <p:sp>
        <p:nvSpPr>
          <p:cNvPr id="15" name="Text 13"/>
          <p:cNvSpPr/>
          <p:nvPr/>
        </p:nvSpPr>
        <p:spPr>
          <a:xfrm>
            <a:off x="356616" y="1234440"/>
            <a:ext cx="1325880" cy="338328"/>
          </a:xfrm>
          <a:prstGeom prst="rect">
            <a:avLst/>
          </a:prstGeom>
          <a:noFill/>
          <a:ln/>
        </p:spPr>
        <p:txBody>
          <a:bodyPr wrap="square" lIns="0" tIns="0" rIns="0" bIns="0" rtlCol="0" anchor="ctr"/>
          <a:lstStyle/>
          <a:p>
            <a:pPr marL="0" indent="0">
              <a:buNone/>
            </a:pPr>
            <a:r>
              <a:rPr lang="en-US" sz="850" b="1" dirty="0">
                <a:solidFill>
                  <a:srgbClr val="156082"/>
                </a:solidFill>
                <a:latin typeface="Trebuchet MS" pitchFamily="34" charset="0"/>
                <a:ea typeface="Trebuchet MS" pitchFamily="34" charset="-122"/>
                <a:cs typeface="Trebuchet MS" pitchFamily="34" charset="-120"/>
              </a:rPr>
              <a:t>Structure</a:t>
            </a:r>
            <a:endParaRPr lang="en-US" sz="850" dirty="0"/>
          </a:p>
        </p:txBody>
      </p:sp>
      <p:sp>
        <p:nvSpPr>
          <p:cNvPr id="16" name="Shape 14"/>
          <p:cNvSpPr/>
          <p:nvPr/>
        </p:nvSpPr>
        <p:spPr>
          <a:xfrm>
            <a:off x="1719072" y="1197864"/>
            <a:ext cx="2212848" cy="393192"/>
          </a:xfrm>
          <a:prstGeom prst="rect">
            <a:avLst/>
          </a:prstGeom>
          <a:solidFill>
            <a:srgbClr val="FFFFFF"/>
          </a:solidFill>
          <a:ln w="6350">
            <a:solidFill>
              <a:srgbClr val="D0D0D0"/>
            </a:solidFill>
            <a:prstDash val="solid"/>
          </a:ln>
        </p:spPr>
        <p:txBody>
          <a:bodyPr/>
          <a:lstStyle/>
          <a:p>
            <a:endParaRPr lang="en-IN"/>
          </a:p>
        </p:txBody>
      </p:sp>
      <p:sp>
        <p:nvSpPr>
          <p:cNvPr id="17" name="Text 15"/>
          <p:cNvSpPr/>
          <p:nvPr/>
        </p:nvSpPr>
        <p:spPr>
          <a:xfrm>
            <a:off x="1773936" y="1234440"/>
            <a:ext cx="2121408"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Scattered: Secs. 10(23C), 11-13, 12A, 12AA, 12AB, 80G, 115BBC, 115TD etc.</a:t>
            </a:r>
            <a:endParaRPr lang="en-US" sz="850" dirty="0"/>
          </a:p>
        </p:txBody>
      </p:sp>
      <p:sp>
        <p:nvSpPr>
          <p:cNvPr id="18" name="Shape 16"/>
          <p:cNvSpPr/>
          <p:nvPr/>
        </p:nvSpPr>
        <p:spPr>
          <a:xfrm>
            <a:off x="3931920" y="1197864"/>
            <a:ext cx="2176272" cy="393192"/>
          </a:xfrm>
          <a:prstGeom prst="rect">
            <a:avLst/>
          </a:prstGeom>
          <a:solidFill>
            <a:srgbClr val="FFFFFF"/>
          </a:solidFill>
          <a:ln w="6350">
            <a:solidFill>
              <a:srgbClr val="D0D0D0"/>
            </a:solidFill>
            <a:prstDash val="solid"/>
          </a:ln>
        </p:spPr>
        <p:txBody>
          <a:bodyPr/>
          <a:lstStyle/>
          <a:p>
            <a:endParaRPr lang="en-IN"/>
          </a:p>
        </p:txBody>
      </p:sp>
      <p:sp>
        <p:nvSpPr>
          <p:cNvPr id="19" name="Text 17"/>
          <p:cNvSpPr/>
          <p:nvPr/>
        </p:nvSpPr>
        <p:spPr>
          <a:xfrm>
            <a:off x="3986784" y="1234440"/>
            <a:ext cx="2084832"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Consolidated: Chapter XVII-B, Sec. 332–355 (Complete Code)</a:t>
            </a:r>
            <a:endParaRPr lang="en-US" sz="850" dirty="0"/>
          </a:p>
        </p:txBody>
      </p:sp>
      <p:sp>
        <p:nvSpPr>
          <p:cNvPr id="20" name="Shape 18"/>
          <p:cNvSpPr/>
          <p:nvPr/>
        </p:nvSpPr>
        <p:spPr>
          <a:xfrm>
            <a:off x="6108192" y="1197864"/>
            <a:ext cx="1325880" cy="393192"/>
          </a:xfrm>
          <a:prstGeom prst="rect">
            <a:avLst/>
          </a:prstGeom>
          <a:solidFill>
            <a:srgbClr val="FFFFFF"/>
          </a:solidFill>
          <a:ln w="6350">
            <a:solidFill>
              <a:srgbClr val="D0D0D0"/>
            </a:solidFill>
            <a:prstDash val="solid"/>
          </a:ln>
        </p:spPr>
        <p:txBody>
          <a:bodyPr/>
          <a:lstStyle/>
          <a:p>
            <a:endParaRPr lang="en-IN"/>
          </a:p>
        </p:txBody>
      </p:sp>
      <p:sp>
        <p:nvSpPr>
          <p:cNvPr id="21" name="Text 19"/>
          <p:cNvSpPr/>
          <p:nvPr/>
        </p:nvSpPr>
        <p:spPr>
          <a:xfrm>
            <a:off x="6163056" y="1234440"/>
            <a:ext cx="1234440"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Simplified</a:t>
            </a:r>
            <a:endParaRPr lang="en-US" sz="850" dirty="0"/>
          </a:p>
        </p:txBody>
      </p:sp>
      <p:sp>
        <p:nvSpPr>
          <p:cNvPr id="22" name="Shape 20"/>
          <p:cNvSpPr/>
          <p:nvPr/>
        </p:nvSpPr>
        <p:spPr>
          <a:xfrm>
            <a:off x="301752" y="1591056"/>
            <a:ext cx="1417320" cy="393192"/>
          </a:xfrm>
          <a:prstGeom prst="rect">
            <a:avLst/>
          </a:prstGeom>
          <a:solidFill>
            <a:srgbClr val="F2F2F2"/>
          </a:solidFill>
          <a:ln w="6350">
            <a:solidFill>
              <a:srgbClr val="D0D0D0"/>
            </a:solidFill>
            <a:prstDash val="solid"/>
          </a:ln>
        </p:spPr>
        <p:txBody>
          <a:bodyPr/>
          <a:lstStyle/>
          <a:p>
            <a:endParaRPr lang="en-IN"/>
          </a:p>
        </p:txBody>
      </p:sp>
      <p:sp>
        <p:nvSpPr>
          <p:cNvPr id="23" name="Text 21"/>
          <p:cNvSpPr/>
          <p:nvPr/>
        </p:nvSpPr>
        <p:spPr>
          <a:xfrm>
            <a:off x="356616" y="1627632"/>
            <a:ext cx="1325880" cy="338328"/>
          </a:xfrm>
          <a:prstGeom prst="rect">
            <a:avLst/>
          </a:prstGeom>
          <a:noFill/>
          <a:ln/>
        </p:spPr>
        <p:txBody>
          <a:bodyPr wrap="square" lIns="0" tIns="0" rIns="0" bIns="0" rtlCol="0" anchor="ctr"/>
          <a:lstStyle/>
          <a:p>
            <a:pPr marL="0" indent="0">
              <a:buNone/>
            </a:pPr>
            <a:r>
              <a:rPr lang="en-US" sz="850" b="1" dirty="0">
                <a:solidFill>
                  <a:srgbClr val="156082"/>
                </a:solidFill>
                <a:latin typeface="Trebuchet MS" pitchFamily="34" charset="0"/>
                <a:ea typeface="Trebuchet MS" pitchFamily="34" charset="-122"/>
                <a:cs typeface="Trebuchet MS" pitchFamily="34" charset="-120"/>
              </a:rPr>
              <a:t>Entity Name</a:t>
            </a:r>
            <a:endParaRPr lang="en-US" sz="850" dirty="0"/>
          </a:p>
        </p:txBody>
      </p:sp>
      <p:sp>
        <p:nvSpPr>
          <p:cNvPr id="24" name="Shape 22"/>
          <p:cNvSpPr/>
          <p:nvPr/>
        </p:nvSpPr>
        <p:spPr>
          <a:xfrm>
            <a:off x="1719072" y="1591056"/>
            <a:ext cx="2212848" cy="393192"/>
          </a:xfrm>
          <a:prstGeom prst="rect">
            <a:avLst/>
          </a:prstGeom>
          <a:solidFill>
            <a:srgbClr val="F2F2F2"/>
          </a:solidFill>
          <a:ln w="6350">
            <a:solidFill>
              <a:srgbClr val="D0D0D0"/>
            </a:solidFill>
            <a:prstDash val="solid"/>
          </a:ln>
        </p:spPr>
        <p:txBody>
          <a:bodyPr/>
          <a:lstStyle/>
          <a:p>
            <a:endParaRPr lang="en-IN"/>
          </a:p>
        </p:txBody>
      </p:sp>
      <p:sp>
        <p:nvSpPr>
          <p:cNvPr id="25" name="Text 23"/>
          <p:cNvSpPr/>
          <p:nvPr/>
        </p:nvSpPr>
        <p:spPr>
          <a:xfrm>
            <a:off x="1773936" y="1627632"/>
            <a:ext cx="2121408"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Charitable Trust / Charitable Institution / NGO etc.</a:t>
            </a:r>
            <a:endParaRPr lang="en-US" sz="850" dirty="0"/>
          </a:p>
        </p:txBody>
      </p:sp>
      <p:sp>
        <p:nvSpPr>
          <p:cNvPr id="26" name="Shape 24"/>
          <p:cNvSpPr/>
          <p:nvPr/>
        </p:nvSpPr>
        <p:spPr>
          <a:xfrm>
            <a:off x="3931920" y="1591056"/>
            <a:ext cx="2176272" cy="393192"/>
          </a:xfrm>
          <a:prstGeom prst="rect">
            <a:avLst/>
          </a:prstGeom>
          <a:solidFill>
            <a:srgbClr val="F2F2F2"/>
          </a:solidFill>
          <a:ln w="6350">
            <a:solidFill>
              <a:srgbClr val="D0D0D0"/>
            </a:solidFill>
            <a:prstDash val="solid"/>
          </a:ln>
        </p:spPr>
        <p:txBody>
          <a:bodyPr/>
          <a:lstStyle/>
          <a:p>
            <a:endParaRPr lang="en-IN"/>
          </a:p>
        </p:txBody>
      </p:sp>
      <p:sp>
        <p:nvSpPr>
          <p:cNvPr id="27" name="Text 25"/>
          <p:cNvSpPr/>
          <p:nvPr/>
        </p:nvSpPr>
        <p:spPr>
          <a:xfrm>
            <a:off x="3986784" y="1627632"/>
            <a:ext cx="2084832"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Registered Non-Profit Organisation (RNPO)</a:t>
            </a:r>
            <a:endParaRPr lang="en-US" sz="850" dirty="0"/>
          </a:p>
        </p:txBody>
      </p:sp>
      <p:sp>
        <p:nvSpPr>
          <p:cNvPr id="28" name="Shape 26"/>
          <p:cNvSpPr/>
          <p:nvPr/>
        </p:nvSpPr>
        <p:spPr>
          <a:xfrm>
            <a:off x="6108192" y="1591056"/>
            <a:ext cx="1325880" cy="393192"/>
          </a:xfrm>
          <a:prstGeom prst="rect">
            <a:avLst/>
          </a:prstGeom>
          <a:solidFill>
            <a:srgbClr val="F2F2F2"/>
          </a:solidFill>
          <a:ln w="6350">
            <a:solidFill>
              <a:srgbClr val="D0D0D0"/>
            </a:solidFill>
            <a:prstDash val="solid"/>
          </a:ln>
        </p:spPr>
        <p:txBody>
          <a:bodyPr/>
          <a:lstStyle/>
          <a:p>
            <a:endParaRPr lang="en-IN"/>
          </a:p>
        </p:txBody>
      </p:sp>
      <p:sp>
        <p:nvSpPr>
          <p:cNvPr id="29" name="Text 27"/>
          <p:cNvSpPr/>
          <p:nvPr/>
        </p:nvSpPr>
        <p:spPr>
          <a:xfrm>
            <a:off x="6163056" y="1627632"/>
            <a:ext cx="1234440"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Unified</a:t>
            </a:r>
            <a:endParaRPr lang="en-US" sz="850" dirty="0"/>
          </a:p>
        </p:txBody>
      </p:sp>
      <p:sp>
        <p:nvSpPr>
          <p:cNvPr id="30" name="Shape 28"/>
          <p:cNvSpPr/>
          <p:nvPr/>
        </p:nvSpPr>
        <p:spPr>
          <a:xfrm>
            <a:off x="301752" y="1984248"/>
            <a:ext cx="1417320" cy="393192"/>
          </a:xfrm>
          <a:prstGeom prst="rect">
            <a:avLst/>
          </a:prstGeom>
          <a:solidFill>
            <a:srgbClr val="FFFFFF"/>
          </a:solidFill>
          <a:ln w="6350">
            <a:solidFill>
              <a:srgbClr val="D0D0D0"/>
            </a:solidFill>
            <a:prstDash val="solid"/>
          </a:ln>
        </p:spPr>
        <p:txBody>
          <a:bodyPr/>
          <a:lstStyle/>
          <a:p>
            <a:endParaRPr lang="en-IN"/>
          </a:p>
        </p:txBody>
      </p:sp>
      <p:sp>
        <p:nvSpPr>
          <p:cNvPr id="31" name="Text 29"/>
          <p:cNvSpPr/>
          <p:nvPr/>
        </p:nvSpPr>
        <p:spPr>
          <a:xfrm>
            <a:off x="356616" y="2020824"/>
            <a:ext cx="1325880" cy="338328"/>
          </a:xfrm>
          <a:prstGeom prst="rect">
            <a:avLst/>
          </a:prstGeom>
          <a:noFill/>
          <a:ln/>
        </p:spPr>
        <p:txBody>
          <a:bodyPr wrap="square" lIns="0" tIns="0" rIns="0" bIns="0" rtlCol="0" anchor="ctr"/>
          <a:lstStyle/>
          <a:p>
            <a:pPr marL="0" indent="0">
              <a:buNone/>
            </a:pPr>
            <a:r>
              <a:rPr lang="en-US" sz="850" b="1" dirty="0">
                <a:solidFill>
                  <a:srgbClr val="156082"/>
                </a:solidFill>
                <a:latin typeface="Trebuchet MS" pitchFamily="34" charset="0"/>
                <a:ea typeface="Trebuchet MS" pitchFamily="34" charset="-122"/>
                <a:cs typeface="Trebuchet MS" pitchFamily="34" charset="-120"/>
              </a:rPr>
              <a:t>Irrevocability</a:t>
            </a:r>
            <a:endParaRPr lang="en-US" sz="850" dirty="0"/>
          </a:p>
        </p:txBody>
      </p:sp>
      <p:sp>
        <p:nvSpPr>
          <p:cNvPr id="32" name="Shape 30"/>
          <p:cNvSpPr/>
          <p:nvPr/>
        </p:nvSpPr>
        <p:spPr>
          <a:xfrm>
            <a:off x="1719072" y="1984248"/>
            <a:ext cx="2212848" cy="393192"/>
          </a:xfrm>
          <a:prstGeom prst="rect">
            <a:avLst/>
          </a:prstGeom>
          <a:solidFill>
            <a:srgbClr val="FFFFFF"/>
          </a:solidFill>
          <a:ln w="6350">
            <a:solidFill>
              <a:srgbClr val="D0D0D0"/>
            </a:solidFill>
            <a:prstDash val="solid"/>
          </a:ln>
        </p:spPr>
        <p:txBody>
          <a:bodyPr/>
          <a:lstStyle/>
          <a:p>
            <a:endParaRPr lang="en-IN"/>
          </a:p>
        </p:txBody>
      </p:sp>
      <p:sp>
        <p:nvSpPr>
          <p:cNvPr id="33" name="Text 31"/>
          <p:cNvSpPr/>
          <p:nvPr/>
        </p:nvSpPr>
        <p:spPr>
          <a:xfrm>
            <a:off x="1773936" y="2020824"/>
            <a:ext cx="2121408"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No specific mention in condition of registration</a:t>
            </a:r>
            <a:endParaRPr lang="en-US" sz="850" dirty="0"/>
          </a:p>
        </p:txBody>
      </p:sp>
      <p:sp>
        <p:nvSpPr>
          <p:cNvPr id="34" name="Shape 32"/>
          <p:cNvSpPr/>
          <p:nvPr/>
        </p:nvSpPr>
        <p:spPr>
          <a:xfrm>
            <a:off x="3931920" y="1984248"/>
            <a:ext cx="2176272" cy="393192"/>
          </a:xfrm>
          <a:prstGeom prst="rect">
            <a:avLst/>
          </a:prstGeom>
          <a:solidFill>
            <a:srgbClr val="FFFFFF"/>
          </a:solidFill>
          <a:ln w="6350">
            <a:solidFill>
              <a:srgbClr val="D0D0D0"/>
            </a:solidFill>
            <a:prstDash val="solid"/>
          </a:ln>
        </p:spPr>
        <p:txBody>
          <a:bodyPr/>
          <a:lstStyle/>
          <a:p>
            <a:endParaRPr lang="en-IN"/>
          </a:p>
        </p:txBody>
      </p:sp>
      <p:sp>
        <p:nvSpPr>
          <p:cNvPr id="35" name="Text 33"/>
          <p:cNvSpPr/>
          <p:nvPr/>
        </p:nvSpPr>
        <p:spPr>
          <a:xfrm>
            <a:off x="3986784" y="2020824"/>
            <a:ext cx="2084832"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Mandatory: Trust Deed must explicitly state irrevocable [Sec. 332(2)(b)]</a:t>
            </a:r>
            <a:endParaRPr lang="en-US" sz="850" dirty="0"/>
          </a:p>
        </p:txBody>
      </p:sp>
      <p:sp>
        <p:nvSpPr>
          <p:cNvPr id="36" name="Shape 34"/>
          <p:cNvSpPr/>
          <p:nvPr/>
        </p:nvSpPr>
        <p:spPr>
          <a:xfrm>
            <a:off x="6108192" y="1984248"/>
            <a:ext cx="1325880" cy="393192"/>
          </a:xfrm>
          <a:prstGeom prst="rect">
            <a:avLst/>
          </a:prstGeom>
          <a:solidFill>
            <a:srgbClr val="FFFFFF"/>
          </a:solidFill>
          <a:ln w="6350">
            <a:solidFill>
              <a:srgbClr val="D0D0D0"/>
            </a:solidFill>
            <a:prstDash val="solid"/>
          </a:ln>
        </p:spPr>
        <p:txBody>
          <a:bodyPr/>
          <a:lstStyle/>
          <a:p>
            <a:endParaRPr lang="en-IN"/>
          </a:p>
        </p:txBody>
      </p:sp>
      <p:sp>
        <p:nvSpPr>
          <p:cNvPr id="37" name="Text 35"/>
          <p:cNvSpPr/>
          <p:nvPr/>
        </p:nvSpPr>
        <p:spPr>
          <a:xfrm>
            <a:off x="6163056" y="2020824"/>
            <a:ext cx="1234440"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New Obligation</a:t>
            </a:r>
            <a:endParaRPr lang="en-US" sz="850" dirty="0"/>
          </a:p>
        </p:txBody>
      </p:sp>
      <p:sp>
        <p:nvSpPr>
          <p:cNvPr id="38" name="Shape 36"/>
          <p:cNvSpPr/>
          <p:nvPr/>
        </p:nvSpPr>
        <p:spPr>
          <a:xfrm>
            <a:off x="301752" y="2377440"/>
            <a:ext cx="1417320" cy="393192"/>
          </a:xfrm>
          <a:prstGeom prst="rect">
            <a:avLst/>
          </a:prstGeom>
          <a:solidFill>
            <a:srgbClr val="F2F2F2"/>
          </a:solidFill>
          <a:ln w="6350">
            <a:solidFill>
              <a:srgbClr val="D0D0D0"/>
            </a:solidFill>
            <a:prstDash val="solid"/>
          </a:ln>
        </p:spPr>
        <p:txBody>
          <a:bodyPr/>
          <a:lstStyle/>
          <a:p>
            <a:endParaRPr lang="en-IN"/>
          </a:p>
        </p:txBody>
      </p:sp>
      <p:sp>
        <p:nvSpPr>
          <p:cNvPr id="39" name="Text 37"/>
          <p:cNvSpPr/>
          <p:nvPr/>
        </p:nvSpPr>
        <p:spPr>
          <a:xfrm>
            <a:off x="356616" y="2414016"/>
            <a:ext cx="1325880" cy="338328"/>
          </a:xfrm>
          <a:prstGeom prst="rect">
            <a:avLst/>
          </a:prstGeom>
          <a:noFill/>
          <a:ln/>
        </p:spPr>
        <p:txBody>
          <a:bodyPr wrap="square" lIns="0" tIns="0" rIns="0" bIns="0" rtlCol="0" anchor="ctr"/>
          <a:lstStyle/>
          <a:p>
            <a:pPr marL="0" indent="0">
              <a:buNone/>
            </a:pPr>
            <a:r>
              <a:rPr lang="en-US" sz="850" b="1" dirty="0">
                <a:solidFill>
                  <a:srgbClr val="156082"/>
                </a:solidFill>
                <a:latin typeface="Trebuchet MS" pitchFamily="34" charset="0"/>
                <a:ea typeface="Trebuchet MS" pitchFamily="34" charset="-122"/>
                <a:cs typeface="Trebuchet MS" pitchFamily="34" charset="-120"/>
              </a:rPr>
              <a:t>Application of Income</a:t>
            </a:r>
            <a:endParaRPr lang="en-US" sz="850" dirty="0"/>
          </a:p>
        </p:txBody>
      </p:sp>
      <p:sp>
        <p:nvSpPr>
          <p:cNvPr id="40" name="Shape 38"/>
          <p:cNvSpPr/>
          <p:nvPr/>
        </p:nvSpPr>
        <p:spPr>
          <a:xfrm>
            <a:off x="1719072" y="2377440"/>
            <a:ext cx="2212848" cy="393192"/>
          </a:xfrm>
          <a:prstGeom prst="rect">
            <a:avLst/>
          </a:prstGeom>
          <a:solidFill>
            <a:srgbClr val="F2F2F2"/>
          </a:solidFill>
          <a:ln w="6350">
            <a:solidFill>
              <a:srgbClr val="D0D0D0"/>
            </a:solidFill>
            <a:prstDash val="solid"/>
          </a:ln>
        </p:spPr>
        <p:txBody>
          <a:bodyPr/>
          <a:lstStyle/>
          <a:p>
            <a:endParaRPr lang="en-IN"/>
          </a:p>
        </p:txBody>
      </p:sp>
      <p:sp>
        <p:nvSpPr>
          <p:cNvPr id="41" name="Text 39"/>
          <p:cNvSpPr/>
          <p:nvPr/>
        </p:nvSpPr>
        <p:spPr>
          <a:xfrm>
            <a:off x="1773936" y="2414016"/>
            <a:ext cx="2121408"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8</a:t>
            </a:r>
            <a:r>
              <a:rPr lang="en-US" sz="850">
                <a:solidFill>
                  <a:srgbClr val="404040"/>
                </a:solidFill>
                <a:latin typeface="Trebuchet MS" pitchFamily="34" charset="0"/>
                <a:ea typeface="Trebuchet MS" pitchFamily="34" charset="-122"/>
                <a:cs typeface="Trebuchet MS" pitchFamily="34" charset="-120"/>
              </a:rPr>
              <a:t>5</a:t>
            </a:r>
            <a:r>
              <a:rPr lang="en-US" sz="850" dirty="0">
                <a:solidFill>
                  <a:srgbClr val="404040"/>
                </a:solidFill>
                <a:latin typeface="Trebuchet MS" pitchFamily="34" charset="0"/>
                <a:ea typeface="Trebuchet MS" pitchFamily="34" charset="-122"/>
                <a:cs typeface="Trebuchet MS" pitchFamily="34" charset="-120"/>
              </a:rPr>
              <a:t>% application rule (Section 11)</a:t>
            </a:r>
            <a:endParaRPr lang="en-US" sz="850" dirty="0"/>
          </a:p>
        </p:txBody>
      </p:sp>
      <p:sp>
        <p:nvSpPr>
          <p:cNvPr id="42" name="Shape 40"/>
          <p:cNvSpPr/>
          <p:nvPr/>
        </p:nvSpPr>
        <p:spPr>
          <a:xfrm>
            <a:off x="3931920" y="2377440"/>
            <a:ext cx="2176272" cy="393192"/>
          </a:xfrm>
          <a:prstGeom prst="rect">
            <a:avLst/>
          </a:prstGeom>
          <a:solidFill>
            <a:srgbClr val="F2F2F2"/>
          </a:solidFill>
          <a:ln w="6350">
            <a:solidFill>
              <a:srgbClr val="D0D0D0"/>
            </a:solidFill>
            <a:prstDash val="solid"/>
          </a:ln>
        </p:spPr>
        <p:txBody>
          <a:bodyPr/>
          <a:lstStyle/>
          <a:p>
            <a:endParaRPr lang="en-IN"/>
          </a:p>
        </p:txBody>
      </p:sp>
      <p:sp>
        <p:nvSpPr>
          <p:cNvPr id="43" name="Text 41"/>
          <p:cNvSpPr/>
          <p:nvPr/>
        </p:nvSpPr>
        <p:spPr>
          <a:xfrm>
            <a:off x="3986784" y="2414016"/>
            <a:ext cx="2084832"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85% application rule [Sec. 336]</a:t>
            </a:r>
            <a:endParaRPr lang="en-US" sz="850" dirty="0"/>
          </a:p>
        </p:txBody>
      </p:sp>
      <p:sp>
        <p:nvSpPr>
          <p:cNvPr id="44" name="Shape 42"/>
          <p:cNvSpPr/>
          <p:nvPr/>
        </p:nvSpPr>
        <p:spPr>
          <a:xfrm>
            <a:off x="6108192" y="2377440"/>
            <a:ext cx="1325880" cy="393192"/>
          </a:xfrm>
          <a:prstGeom prst="rect">
            <a:avLst/>
          </a:prstGeom>
          <a:solidFill>
            <a:srgbClr val="F2F2F2"/>
          </a:solidFill>
          <a:ln w="6350">
            <a:solidFill>
              <a:srgbClr val="D0D0D0"/>
            </a:solidFill>
            <a:prstDash val="solid"/>
          </a:ln>
        </p:spPr>
        <p:txBody>
          <a:bodyPr/>
          <a:lstStyle/>
          <a:p>
            <a:endParaRPr lang="en-IN"/>
          </a:p>
        </p:txBody>
      </p:sp>
      <p:sp>
        <p:nvSpPr>
          <p:cNvPr id="45" name="Text 43"/>
          <p:cNvSpPr/>
          <p:nvPr/>
        </p:nvSpPr>
        <p:spPr>
          <a:xfrm>
            <a:off x="6163056" y="2414016"/>
            <a:ext cx="1234440"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Stricter</a:t>
            </a:r>
            <a:endParaRPr lang="en-US" sz="850" dirty="0"/>
          </a:p>
        </p:txBody>
      </p:sp>
      <p:sp>
        <p:nvSpPr>
          <p:cNvPr id="46" name="Shape 44"/>
          <p:cNvSpPr/>
          <p:nvPr/>
        </p:nvSpPr>
        <p:spPr>
          <a:xfrm>
            <a:off x="301752" y="2770632"/>
            <a:ext cx="1417320" cy="393192"/>
          </a:xfrm>
          <a:prstGeom prst="rect">
            <a:avLst/>
          </a:prstGeom>
          <a:solidFill>
            <a:srgbClr val="FFFFFF"/>
          </a:solidFill>
          <a:ln w="6350">
            <a:solidFill>
              <a:srgbClr val="D0D0D0"/>
            </a:solidFill>
            <a:prstDash val="solid"/>
          </a:ln>
        </p:spPr>
        <p:txBody>
          <a:bodyPr/>
          <a:lstStyle/>
          <a:p>
            <a:endParaRPr lang="en-IN"/>
          </a:p>
        </p:txBody>
      </p:sp>
      <p:sp>
        <p:nvSpPr>
          <p:cNvPr id="47" name="Text 45"/>
          <p:cNvSpPr/>
          <p:nvPr/>
        </p:nvSpPr>
        <p:spPr>
          <a:xfrm>
            <a:off x="356616" y="2807208"/>
            <a:ext cx="1325880" cy="338328"/>
          </a:xfrm>
          <a:prstGeom prst="rect">
            <a:avLst/>
          </a:prstGeom>
          <a:noFill/>
          <a:ln/>
        </p:spPr>
        <p:txBody>
          <a:bodyPr wrap="square" lIns="0" tIns="0" rIns="0" bIns="0" rtlCol="0" anchor="ctr"/>
          <a:lstStyle/>
          <a:p>
            <a:pPr marL="0" indent="0">
              <a:buNone/>
            </a:pPr>
            <a:r>
              <a:rPr lang="en-US" sz="850" b="1" dirty="0">
                <a:solidFill>
                  <a:srgbClr val="156082"/>
                </a:solidFill>
                <a:latin typeface="Trebuchet MS" pitchFamily="34" charset="0"/>
                <a:ea typeface="Trebuchet MS" pitchFamily="34" charset="-122"/>
                <a:cs typeface="Trebuchet MS" pitchFamily="34" charset="-120"/>
              </a:rPr>
              <a:t>Accumulated Income (15%)</a:t>
            </a:r>
            <a:endParaRPr lang="en-US" sz="850" dirty="0"/>
          </a:p>
        </p:txBody>
      </p:sp>
      <p:sp>
        <p:nvSpPr>
          <p:cNvPr id="48" name="Shape 46"/>
          <p:cNvSpPr/>
          <p:nvPr/>
        </p:nvSpPr>
        <p:spPr>
          <a:xfrm>
            <a:off x="1719072" y="2770632"/>
            <a:ext cx="2212848" cy="393192"/>
          </a:xfrm>
          <a:prstGeom prst="rect">
            <a:avLst/>
          </a:prstGeom>
          <a:solidFill>
            <a:srgbClr val="FFFFFF"/>
          </a:solidFill>
          <a:ln w="6350">
            <a:solidFill>
              <a:srgbClr val="D0D0D0"/>
            </a:solidFill>
            <a:prstDash val="solid"/>
          </a:ln>
        </p:spPr>
        <p:txBody>
          <a:bodyPr/>
          <a:lstStyle/>
          <a:p>
            <a:endParaRPr lang="en-IN"/>
          </a:p>
        </p:txBody>
      </p:sp>
      <p:sp>
        <p:nvSpPr>
          <p:cNvPr id="49" name="Text 47"/>
          <p:cNvSpPr/>
          <p:nvPr/>
        </p:nvSpPr>
        <p:spPr>
          <a:xfrm>
            <a:off x="1773936" y="2807208"/>
            <a:ext cx="2121408"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No restriction on future use of un-applied 15%</a:t>
            </a:r>
            <a:endParaRPr lang="en-US" sz="850" dirty="0"/>
          </a:p>
        </p:txBody>
      </p:sp>
      <p:sp>
        <p:nvSpPr>
          <p:cNvPr id="50" name="Shape 48"/>
          <p:cNvSpPr/>
          <p:nvPr/>
        </p:nvSpPr>
        <p:spPr>
          <a:xfrm>
            <a:off x="3931920" y="2770632"/>
            <a:ext cx="2176272" cy="393192"/>
          </a:xfrm>
          <a:prstGeom prst="rect">
            <a:avLst/>
          </a:prstGeom>
          <a:solidFill>
            <a:srgbClr val="FFFFFF"/>
          </a:solidFill>
          <a:ln w="6350">
            <a:solidFill>
              <a:srgbClr val="D0D0D0"/>
            </a:solidFill>
            <a:prstDash val="solid"/>
          </a:ln>
        </p:spPr>
        <p:txBody>
          <a:bodyPr/>
          <a:lstStyle/>
          <a:p>
            <a:endParaRPr lang="en-IN"/>
          </a:p>
        </p:txBody>
      </p:sp>
      <p:sp>
        <p:nvSpPr>
          <p:cNvPr id="51" name="Text 49"/>
          <p:cNvSpPr/>
          <p:nvPr/>
        </p:nvSpPr>
        <p:spPr>
          <a:xfrm>
            <a:off x="3986784" y="2807208"/>
            <a:ext cx="2084832"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Must be invested per Schedule XVI; not counted as application if used later</a:t>
            </a:r>
            <a:endParaRPr lang="en-US" sz="850" dirty="0"/>
          </a:p>
        </p:txBody>
      </p:sp>
      <p:sp>
        <p:nvSpPr>
          <p:cNvPr id="52" name="Shape 50"/>
          <p:cNvSpPr/>
          <p:nvPr/>
        </p:nvSpPr>
        <p:spPr>
          <a:xfrm>
            <a:off x="6108192" y="2770632"/>
            <a:ext cx="1325880" cy="393192"/>
          </a:xfrm>
          <a:prstGeom prst="rect">
            <a:avLst/>
          </a:prstGeom>
          <a:solidFill>
            <a:srgbClr val="FFFFFF"/>
          </a:solidFill>
          <a:ln w="6350">
            <a:solidFill>
              <a:srgbClr val="D0D0D0"/>
            </a:solidFill>
            <a:prstDash val="solid"/>
          </a:ln>
        </p:spPr>
        <p:txBody>
          <a:bodyPr/>
          <a:lstStyle/>
          <a:p>
            <a:endParaRPr lang="en-IN"/>
          </a:p>
        </p:txBody>
      </p:sp>
      <p:sp>
        <p:nvSpPr>
          <p:cNvPr id="53" name="Text 51"/>
          <p:cNvSpPr/>
          <p:nvPr/>
        </p:nvSpPr>
        <p:spPr>
          <a:xfrm>
            <a:off x="6163056" y="2807208"/>
            <a:ext cx="1234440"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New Restriction</a:t>
            </a:r>
            <a:endParaRPr lang="en-US" sz="850" dirty="0"/>
          </a:p>
        </p:txBody>
      </p:sp>
      <p:sp>
        <p:nvSpPr>
          <p:cNvPr id="54" name="Shape 52"/>
          <p:cNvSpPr/>
          <p:nvPr/>
        </p:nvSpPr>
        <p:spPr>
          <a:xfrm>
            <a:off x="301752" y="3163824"/>
            <a:ext cx="1417320" cy="393192"/>
          </a:xfrm>
          <a:prstGeom prst="rect">
            <a:avLst/>
          </a:prstGeom>
          <a:solidFill>
            <a:srgbClr val="F2F2F2"/>
          </a:solidFill>
          <a:ln w="6350">
            <a:solidFill>
              <a:srgbClr val="D0D0D0"/>
            </a:solidFill>
            <a:prstDash val="solid"/>
          </a:ln>
        </p:spPr>
        <p:txBody>
          <a:bodyPr/>
          <a:lstStyle/>
          <a:p>
            <a:endParaRPr lang="en-IN"/>
          </a:p>
        </p:txBody>
      </p:sp>
      <p:sp>
        <p:nvSpPr>
          <p:cNvPr id="55" name="Text 53"/>
          <p:cNvSpPr/>
          <p:nvPr/>
        </p:nvSpPr>
        <p:spPr>
          <a:xfrm>
            <a:off x="356616" y="3200400"/>
            <a:ext cx="1325880" cy="338328"/>
          </a:xfrm>
          <a:prstGeom prst="rect">
            <a:avLst/>
          </a:prstGeom>
          <a:noFill/>
          <a:ln/>
        </p:spPr>
        <p:txBody>
          <a:bodyPr wrap="square" lIns="0" tIns="0" rIns="0" bIns="0" rtlCol="0" anchor="ctr"/>
          <a:lstStyle/>
          <a:p>
            <a:pPr marL="0" indent="0">
              <a:buNone/>
            </a:pPr>
            <a:r>
              <a:rPr lang="en-US" sz="850" b="1" dirty="0">
                <a:solidFill>
                  <a:srgbClr val="156082"/>
                </a:solidFill>
                <a:latin typeface="Trebuchet MS" pitchFamily="34" charset="0"/>
                <a:ea typeface="Trebuchet MS" pitchFamily="34" charset="-122"/>
                <a:cs typeface="Trebuchet MS" pitchFamily="34" charset="-120"/>
              </a:rPr>
              <a:t>Registration Validity</a:t>
            </a:r>
            <a:endParaRPr lang="en-US" sz="850" dirty="0"/>
          </a:p>
        </p:txBody>
      </p:sp>
      <p:sp>
        <p:nvSpPr>
          <p:cNvPr id="56" name="Shape 54"/>
          <p:cNvSpPr/>
          <p:nvPr/>
        </p:nvSpPr>
        <p:spPr>
          <a:xfrm>
            <a:off x="1719072" y="3163824"/>
            <a:ext cx="2212848" cy="393192"/>
          </a:xfrm>
          <a:prstGeom prst="rect">
            <a:avLst/>
          </a:prstGeom>
          <a:solidFill>
            <a:srgbClr val="F2F2F2"/>
          </a:solidFill>
          <a:ln w="6350">
            <a:solidFill>
              <a:srgbClr val="D0D0D0"/>
            </a:solidFill>
            <a:prstDash val="solid"/>
          </a:ln>
        </p:spPr>
        <p:txBody>
          <a:bodyPr/>
          <a:lstStyle/>
          <a:p>
            <a:endParaRPr lang="en-IN"/>
          </a:p>
        </p:txBody>
      </p:sp>
      <p:sp>
        <p:nvSpPr>
          <p:cNvPr id="57" name="Text 55"/>
          <p:cNvSpPr/>
          <p:nvPr/>
        </p:nvSpPr>
        <p:spPr>
          <a:xfrm>
            <a:off x="1773936" y="3200400"/>
            <a:ext cx="2121408"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5 years</a:t>
            </a:r>
            <a:endParaRPr lang="en-US" sz="850" dirty="0"/>
          </a:p>
        </p:txBody>
      </p:sp>
      <p:sp>
        <p:nvSpPr>
          <p:cNvPr id="58" name="Shape 56"/>
          <p:cNvSpPr/>
          <p:nvPr/>
        </p:nvSpPr>
        <p:spPr>
          <a:xfrm>
            <a:off x="3931920" y="3163824"/>
            <a:ext cx="2176272" cy="393192"/>
          </a:xfrm>
          <a:prstGeom prst="rect">
            <a:avLst/>
          </a:prstGeom>
          <a:solidFill>
            <a:srgbClr val="F2F2F2"/>
          </a:solidFill>
          <a:ln w="6350">
            <a:solidFill>
              <a:srgbClr val="D0D0D0"/>
            </a:solidFill>
            <a:prstDash val="solid"/>
          </a:ln>
        </p:spPr>
        <p:txBody>
          <a:bodyPr/>
          <a:lstStyle/>
          <a:p>
            <a:endParaRPr lang="en-IN"/>
          </a:p>
        </p:txBody>
      </p:sp>
      <p:sp>
        <p:nvSpPr>
          <p:cNvPr id="59" name="Text 57"/>
          <p:cNvSpPr/>
          <p:nvPr/>
        </p:nvSpPr>
        <p:spPr>
          <a:xfrm>
            <a:off x="3986784" y="3200400"/>
            <a:ext cx="2084832"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5 years (or 10 years for small RNPOs with receipts ≤ ₹5 Cr)</a:t>
            </a:r>
            <a:endParaRPr lang="en-US" sz="850" dirty="0"/>
          </a:p>
        </p:txBody>
      </p:sp>
      <p:sp>
        <p:nvSpPr>
          <p:cNvPr id="60" name="Shape 58"/>
          <p:cNvSpPr/>
          <p:nvPr/>
        </p:nvSpPr>
        <p:spPr>
          <a:xfrm>
            <a:off x="6108192" y="3163824"/>
            <a:ext cx="1325880" cy="393192"/>
          </a:xfrm>
          <a:prstGeom prst="rect">
            <a:avLst/>
          </a:prstGeom>
          <a:solidFill>
            <a:srgbClr val="F2F2F2"/>
          </a:solidFill>
          <a:ln w="6350">
            <a:solidFill>
              <a:srgbClr val="D0D0D0"/>
            </a:solidFill>
            <a:prstDash val="solid"/>
          </a:ln>
        </p:spPr>
        <p:txBody>
          <a:bodyPr/>
          <a:lstStyle/>
          <a:p>
            <a:endParaRPr lang="en-IN"/>
          </a:p>
        </p:txBody>
      </p:sp>
      <p:sp>
        <p:nvSpPr>
          <p:cNvPr id="61" name="Text 59"/>
          <p:cNvSpPr/>
          <p:nvPr/>
        </p:nvSpPr>
        <p:spPr>
          <a:xfrm>
            <a:off x="6163056" y="3200400"/>
            <a:ext cx="1234440"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Relaxation for small</a:t>
            </a:r>
            <a:endParaRPr lang="en-US" sz="850" dirty="0"/>
          </a:p>
        </p:txBody>
      </p:sp>
      <p:sp>
        <p:nvSpPr>
          <p:cNvPr id="62" name="Shape 60"/>
          <p:cNvSpPr/>
          <p:nvPr/>
        </p:nvSpPr>
        <p:spPr>
          <a:xfrm>
            <a:off x="301752" y="3557016"/>
            <a:ext cx="1417320" cy="393192"/>
          </a:xfrm>
          <a:prstGeom prst="rect">
            <a:avLst/>
          </a:prstGeom>
          <a:solidFill>
            <a:srgbClr val="FFFFFF"/>
          </a:solidFill>
          <a:ln w="6350">
            <a:solidFill>
              <a:srgbClr val="D0D0D0"/>
            </a:solidFill>
            <a:prstDash val="solid"/>
          </a:ln>
        </p:spPr>
        <p:txBody>
          <a:bodyPr/>
          <a:lstStyle/>
          <a:p>
            <a:endParaRPr lang="en-IN"/>
          </a:p>
        </p:txBody>
      </p:sp>
      <p:sp>
        <p:nvSpPr>
          <p:cNvPr id="63" name="Text 61"/>
          <p:cNvSpPr/>
          <p:nvPr/>
        </p:nvSpPr>
        <p:spPr>
          <a:xfrm>
            <a:off x="356616" y="3593592"/>
            <a:ext cx="1325880" cy="338328"/>
          </a:xfrm>
          <a:prstGeom prst="rect">
            <a:avLst/>
          </a:prstGeom>
          <a:noFill/>
          <a:ln/>
        </p:spPr>
        <p:txBody>
          <a:bodyPr wrap="square" lIns="0" tIns="0" rIns="0" bIns="0" rtlCol="0" anchor="ctr"/>
          <a:lstStyle/>
          <a:p>
            <a:pPr marL="0" indent="0">
              <a:buNone/>
            </a:pPr>
            <a:r>
              <a:rPr lang="en-US" sz="850" b="1" dirty="0">
                <a:solidFill>
                  <a:srgbClr val="156082"/>
                </a:solidFill>
                <a:latin typeface="Trebuchet MS" pitchFamily="34" charset="0"/>
                <a:ea typeface="Trebuchet MS" pitchFamily="34" charset="-122"/>
                <a:cs typeface="Trebuchet MS" pitchFamily="34" charset="-120"/>
              </a:rPr>
              <a:t>Accumulation Period</a:t>
            </a:r>
            <a:endParaRPr lang="en-US" sz="850" dirty="0"/>
          </a:p>
        </p:txBody>
      </p:sp>
      <p:sp>
        <p:nvSpPr>
          <p:cNvPr id="64" name="Shape 62"/>
          <p:cNvSpPr/>
          <p:nvPr/>
        </p:nvSpPr>
        <p:spPr>
          <a:xfrm>
            <a:off x="1719072" y="3557016"/>
            <a:ext cx="2212848" cy="393192"/>
          </a:xfrm>
          <a:prstGeom prst="rect">
            <a:avLst/>
          </a:prstGeom>
          <a:solidFill>
            <a:srgbClr val="FFFFFF"/>
          </a:solidFill>
          <a:ln w="6350">
            <a:solidFill>
              <a:srgbClr val="D0D0D0"/>
            </a:solidFill>
            <a:prstDash val="solid"/>
          </a:ln>
        </p:spPr>
        <p:txBody>
          <a:bodyPr/>
          <a:lstStyle/>
          <a:p>
            <a:endParaRPr lang="en-IN"/>
          </a:p>
        </p:txBody>
      </p:sp>
      <p:sp>
        <p:nvSpPr>
          <p:cNvPr id="65" name="Text 63"/>
          <p:cNvSpPr/>
          <p:nvPr/>
        </p:nvSpPr>
        <p:spPr>
          <a:xfrm>
            <a:off x="1773936" y="3593592"/>
            <a:ext cx="2121408"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5 years (Sec. 11(2))</a:t>
            </a:r>
            <a:endParaRPr lang="en-US" sz="850" dirty="0"/>
          </a:p>
        </p:txBody>
      </p:sp>
      <p:sp>
        <p:nvSpPr>
          <p:cNvPr id="66" name="Shape 64"/>
          <p:cNvSpPr/>
          <p:nvPr/>
        </p:nvSpPr>
        <p:spPr>
          <a:xfrm>
            <a:off x="3931920" y="3557016"/>
            <a:ext cx="2176272" cy="393192"/>
          </a:xfrm>
          <a:prstGeom prst="rect">
            <a:avLst/>
          </a:prstGeom>
          <a:solidFill>
            <a:srgbClr val="FFFFFF"/>
          </a:solidFill>
          <a:ln w="6350">
            <a:solidFill>
              <a:srgbClr val="D0D0D0"/>
            </a:solidFill>
            <a:prstDash val="solid"/>
          </a:ln>
        </p:spPr>
        <p:txBody>
          <a:bodyPr/>
          <a:lstStyle/>
          <a:p>
            <a:endParaRPr lang="en-IN"/>
          </a:p>
        </p:txBody>
      </p:sp>
      <p:sp>
        <p:nvSpPr>
          <p:cNvPr id="67" name="Text 65"/>
          <p:cNvSpPr/>
          <p:nvPr/>
        </p:nvSpPr>
        <p:spPr>
          <a:xfrm>
            <a:off x="3986784" y="3593592"/>
            <a:ext cx="2084832"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5 years [Sec. 342] — same, but stricter documentation</a:t>
            </a:r>
            <a:endParaRPr lang="en-US" sz="850" dirty="0"/>
          </a:p>
        </p:txBody>
      </p:sp>
      <p:sp>
        <p:nvSpPr>
          <p:cNvPr id="68" name="Shape 66"/>
          <p:cNvSpPr/>
          <p:nvPr/>
        </p:nvSpPr>
        <p:spPr>
          <a:xfrm>
            <a:off x="6108192" y="3557016"/>
            <a:ext cx="1325880" cy="393192"/>
          </a:xfrm>
          <a:prstGeom prst="rect">
            <a:avLst/>
          </a:prstGeom>
          <a:solidFill>
            <a:srgbClr val="FFFFFF"/>
          </a:solidFill>
          <a:ln w="6350">
            <a:solidFill>
              <a:srgbClr val="D0D0D0"/>
            </a:solidFill>
            <a:prstDash val="solid"/>
          </a:ln>
        </p:spPr>
        <p:txBody>
          <a:bodyPr/>
          <a:lstStyle/>
          <a:p>
            <a:endParaRPr lang="en-IN"/>
          </a:p>
        </p:txBody>
      </p:sp>
      <p:sp>
        <p:nvSpPr>
          <p:cNvPr id="69" name="Text 67"/>
          <p:cNvSpPr/>
          <p:nvPr/>
        </p:nvSpPr>
        <p:spPr>
          <a:xfrm>
            <a:off x="6163056" y="3593592"/>
            <a:ext cx="1234440"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Same</a:t>
            </a:r>
            <a:endParaRPr lang="en-US" sz="850" dirty="0"/>
          </a:p>
        </p:txBody>
      </p:sp>
      <p:sp>
        <p:nvSpPr>
          <p:cNvPr id="70" name="Shape 68"/>
          <p:cNvSpPr/>
          <p:nvPr/>
        </p:nvSpPr>
        <p:spPr>
          <a:xfrm>
            <a:off x="301752" y="3950208"/>
            <a:ext cx="1417320" cy="393192"/>
          </a:xfrm>
          <a:prstGeom prst="rect">
            <a:avLst/>
          </a:prstGeom>
          <a:solidFill>
            <a:srgbClr val="F2F2F2"/>
          </a:solidFill>
          <a:ln w="6350">
            <a:solidFill>
              <a:srgbClr val="D0D0D0"/>
            </a:solidFill>
            <a:prstDash val="solid"/>
          </a:ln>
        </p:spPr>
        <p:txBody>
          <a:bodyPr/>
          <a:lstStyle/>
          <a:p>
            <a:endParaRPr lang="en-IN"/>
          </a:p>
        </p:txBody>
      </p:sp>
      <p:sp>
        <p:nvSpPr>
          <p:cNvPr id="71" name="Text 69"/>
          <p:cNvSpPr/>
          <p:nvPr/>
        </p:nvSpPr>
        <p:spPr>
          <a:xfrm>
            <a:off x="356616" y="3986784"/>
            <a:ext cx="1325880" cy="338328"/>
          </a:xfrm>
          <a:prstGeom prst="rect">
            <a:avLst/>
          </a:prstGeom>
          <a:noFill/>
          <a:ln/>
        </p:spPr>
        <p:txBody>
          <a:bodyPr wrap="square" lIns="0" tIns="0" rIns="0" bIns="0" rtlCol="0" anchor="ctr"/>
          <a:lstStyle/>
          <a:p>
            <a:pPr marL="0" indent="0">
              <a:buNone/>
            </a:pPr>
            <a:r>
              <a:rPr lang="en-US" sz="850" b="1" dirty="0">
                <a:solidFill>
                  <a:srgbClr val="156082"/>
                </a:solidFill>
                <a:latin typeface="Trebuchet MS" pitchFamily="34" charset="0"/>
                <a:ea typeface="Trebuchet MS" pitchFamily="34" charset="-122"/>
                <a:cs typeface="Trebuchet MS" pitchFamily="34" charset="-120"/>
              </a:rPr>
              <a:t>Section 80G (Donor)</a:t>
            </a:r>
            <a:endParaRPr lang="en-US" sz="850" dirty="0"/>
          </a:p>
        </p:txBody>
      </p:sp>
      <p:sp>
        <p:nvSpPr>
          <p:cNvPr id="72" name="Shape 70"/>
          <p:cNvSpPr/>
          <p:nvPr/>
        </p:nvSpPr>
        <p:spPr>
          <a:xfrm>
            <a:off x="1719072" y="3950208"/>
            <a:ext cx="2212848" cy="393192"/>
          </a:xfrm>
          <a:prstGeom prst="rect">
            <a:avLst/>
          </a:prstGeom>
          <a:solidFill>
            <a:srgbClr val="F2F2F2"/>
          </a:solidFill>
          <a:ln w="6350">
            <a:solidFill>
              <a:srgbClr val="D0D0D0"/>
            </a:solidFill>
            <a:prstDash val="solid"/>
          </a:ln>
        </p:spPr>
        <p:txBody>
          <a:bodyPr/>
          <a:lstStyle/>
          <a:p>
            <a:endParaRPr lang="en-IN"/>
          </a:p>
        </p:txBody>
      </p:sp>
      <p:sp>
        <p:nvSpPr>
          <p:cNvPr id="73" name="Text 71"/>
          <p:cNvSpPr/>
          <p:nvPr/>
        </p:nvSpPr>
        <p:spPr>
          <a:xfrm>
            <a:off x="1773936" y="3986784"/>
            <a:ext cx="2121408"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Separate registration; Form 10G; Form 10BD by May 31</a:t>
            </a:r>
            <a:endParaRPr lang="en-US" sz="850" dirty="0"/>
          </a:p>
        </p:txBody>
      </p:sp>
      <p:sp>
        <p:nvSpPr>
          <p:cNvPr id="74" name="Shape 72"/>
          <p:cNvSpPr/>
          <p:nvPr/>
        </p:nvSpPr>
        <p:spPr>
          <a:xfrm>
            <a:off x="3931920" y="3950208"/>
            <a:ext cx="2176272" cy="393192"/>
          </a:xfrm>
          <a:prstGeom prst="rect">
            <a:avLst/>
          </a:prstGeom>
          <a:solidFill>
            <a:srgbClr val="F2F2F2"/>
          </a:solidFill>
          <a:ln w="6350">
            <a:solidFill>
              <a:srgbClr val="D0D0D0"/>
            </a:solidFill>
            <a:prstDash val="solid"/>
          </a:ln>
        </p:spPr>
        <p:txBody>
          <a:bodyPr/>
          <a:lstStyle/>
          <a:p>
            <a:endParaRPr lang="en-IN"/>
          </a:p>
        </p:txBody>
      </p:sp>
      <p:sp>
        <p:nvSpPr>
          <p:cNvPr id="75" name="Text 73"/>
          <p:cNvSpPr/>
          <p:nvPr/>
        </p:nvSpPr>
        <p:spPr>
          <a:xfrm>
            <a:off x="3986784" y="3986784"/>
            <a:ext cx="2084832"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Section 354; Form 10A (combined); Form 10BD by May 31 (Rule 190)</a:t>
            </a:r>
            <a:endParaRPr lang="en-US" sz="850" dirty="0"/>
          </a:p>
        </p:txBody>
      </p:sp>
      <p:sp>
        <p:nvSpPr>
          <p:cNvPr id="76" name="Shape 74"/>
          <p:cNvSpPr/>
          <p:nvPr/>
        </p:nvSpPr>
        <p:spPr>
          <a:xfrm>
            <a:off x="6108192" y="3950208"/>
            <a:ext cx="1325880" cy="393192"/>
          </a:xfrm>
          <a:prstGeom prst="rect">
            <a:avLst/>
          </a:prstGeom>
          <a:solidFill>
            <a:srgbClr val="F2F2F2"/>
          </a:solidFill>
          <a:ln w="6350">
            <a:solidFill>
              <a:srgbClr val="D0D0D0"/>
            </a:solidFill>
            <a:prstDash val="solid"/>
          </a:ln>
        </p:spPr>
        <p:txBody>
          <a:bodyPr/>
          <a:lstStyle/>
          <a:p>
            <a:endParaRPr lang="en-IN"/>
          </a:p>
        </p:txBody>
      </p:sp>
      <p:sp>
        <p:nvSpPr>
          <p:cNvPr id="77" name="Text 75"/>
          <p:cNvSpPr/>
          <p:nvPr/>
        </p:nvSpPr>
        <p:spPr>
          <a:xfrm>
            <a:off x="6163056" y="3986784"/>
            <a:ext cx="1234440"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Simplified</a:t>
            </a:r>
            <a:endParaRPr lang="en-US" sz="850" dirty="0"/>
          </a:p>
        </p:txBody>
      </p:sp>
      <p:sp>
        <p:nvSpPr>
          <p:cNvPr id="78" name="Shape 76"/>
          <p:cNvSpPr/>
          <p:nvPr/>
        </p:nvSpPr>
        <p:spPr>
          <a:xfrm>
            <a:off x="301752" y="4343400"/>
            <a:ext cx="1417320" cy="393192"/>
          </a:xfrm>
          <a:prstGeom prst="rect">
            <a:avLst/>
          </a:prstGeom>
          <a:solidFill>
            <a:srgbClr val="FFFFFF"/>
          </a:solidFill>
          <a:ln w="6350">
            <a:solidFill>
              <a:srgbClr val="D0D0D0"/>
            </a:solidFill>
            <a:prstDash val="solid"/>
          </a:ln>
        </p:spPr>
        <p:txBody>
          <a:bodyPr/>
          <a:lstStyle/>
          <a:p>
            <a:endParaRPr lang="en-IN"/>
          </a:p>
        </p:txBody>
      </p:sp>
      <p:sp>
        <p:nvSpPr>
          <p:cNvPr id="79" name="Text 77"/>
          <p:cNvSpPr/>
          <p:nvPr/>
        </p:nvSpPr>
        <p:spPr>
          <a:xfrm>
            <a:off x="356616" y="4379976"/>
            <a:ext cx="1325880" cy="338328"/>
          </a:xfrm>
          <a:prstGeom prst="rect">
            <a:avLst/>
          </a:prstGeom>
          <a:noFill/>
          <a:ln/>
        </p:spPr>
        <p:txBody>
          <a:bodyPr wrap="square" lIns="0" tIns="0" rIns="0" bIns="0" rtlCol="0" anchor="ctr"/>
          <a:lstStyle/>
          <a:p>
            <a:pPr marL="0" indent="0">
              <a:buNone/>
            </a:pPr>
            <a:r>
              <a:rPr lang="en-US" sz="850" b="1" dirty="0">
                <a:solidFill>
                  <a:srgbClr val="156082"/>
                </a:solidFill>
                <a:latin typeface="Trebuchet MS" pitchFamily="34" charset="0"/>
                <a:ea typeface="Trebuchet MS" pitchFamily="34" charset="-122"/>
                <a:cs typeface="Trebuchet MS" pitchFamily="34" charset="-120"/>
              </a:rPr>
              <a:t>Exit Tax</a:t>
            </a:r>
            <a:endParaRPr lang="en-US" sz="850" dirty="0"/>
          </a:p>
        </p:txBody>
      </p:sp>
      <p:sp>
        <p:nvSpPr>
          <p:cNvPr id="80" name="Shape 78"/>
          <p:cNvSpPr/>
          <p:nvPr/>
        </p:nvSpPr>
        <p:spPr>
          <a:xfrm>
            <a:off x="1719072" y="4343400"/>
            <a:ext cx="2212848" cy="393192"/>
          </a:xfrm>
          <a:prstGeom prst="rect">
            <a:avLst/>
          </a:prstGeom>
          <a:solidFill>
            <a:srgbClr val="FFFFFF"/>
          </a:solidFill>
          <a:ln w="6350">
            <a:solidFill>
              <a:srgbClr val="D0D0D0"/>
            </a:solidFill>
            <a:prstDash val="solid"/>
          </a:ln>
        </p:spPr>
        <p:txBody>
          <a:bodyPr/>
          <a:lstStyle/>
          <a:p>
            <a:endParaRPr lang="en-IN"/>
          </a:p>
        </p:txBody>
      </p:sp>
      <p:sp>
        <p:nvSpPr>
          <p:cNvPr id="81" name="Text 79"/>
          <p:cNvSpPr/>
          <p:nvPr/>
        </p:nvSpPr>
        <p:spPr>
          <a:xfrm>
            <a:off x="1773936" y="4379976"/>
            <a:ext cx="2121408"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Sec. 115TD – 30% on accreted income</a:t>
            </a:r>
            <a:endParaRPr lang="en-US" sz="850" dirty="0"/>
          </a:p>
        </p:txBody>
      </p:sp>
      <p:sp>
        <p:nvSpPr>
          <p:cNvPr id="82" name="Shape 80"/>
          <p:cNvSpPr/>
          <p:nvPr/>
        </p:nvSpPr>
        <p:spPr>
          <a:xfrm>
            <a:off x="3931920" y="4343400"/>
            <a:ext cx="2176272" cy="393192"/>
          </a:xfrm>
          <a:prstGeom prst="rect">
            <a:avLst/>
          </a:prstGeom>
          <a:solidFill>
            <a:srgbClr val="FFFFFF"/>
          </a:solidFill>
          <a:ln w="6350">
            <a:solidFill>
              <a:srgbClr val="D0D0D0"/>
            </a:solidFill>
            <a:prstDash val="solid"/>
          </a:ln>
        </p:spPr>
        <p:txBody>
          <a:bodyPr/>
          <a:lstStyle/>
          <a:p>
            <a:endParaRPr lang="en-IN"/>
          </a:p>
        </p:txBody>
      </p:sp>
      <p:sp>
        <p:nvSpPr>
          <p:cNvPr id="83" name="Text 81"/>
          <p:cNvSpPr/>
          <p:nvPr/>
        </p:nvSpPr>
        <p:spPr>
          <a:xfrm>
            <a:off x="3986784" y="4379976"/>
            <a:ext cx="2084832"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Sec. 352 – 30% on accreted income; now a complete code</a:t>
            </a:r>
            <a:endParaRPr lang="en-US" sz="850" dirty="0"/>
          </a:p>
        </p:txBody>
      </p:sp>
      <p:sp>
        <p:nvSpPr>
          <p:cNvPr id="84" name="Shape 82"/>
          <p:cNvSpPr/>
          <p:nvPr/>
        </p:nvSpPr>
        <p:spPr>
          <a:xfrm>
            <a:off x="6108192" y="4343400"/>
            <a:ext cx="1325880" cy="393192"/>
          </a:xfrm>
          <a:prstGeom prst="rect">
            <a:avLst/>
          </a:prstGeom>
          <a:solidFill>
            <a:srgbClr val="FFFFFF"/>
          </a:solidFill>
          <a:ln w="6350">
            <a:solidFill>
              <a:srgbClr val="D0D0D0"/>
            </a:solidFill>
            <a:prstDash val="solid"/>
          </a:ln>
        </p:spPr>
        <p:txBody>
          <a:bodyPr/>
          <a:lstStyle/>
          <a:p>
            <a:endParaRPr lang="en-IN"/>
          </a:p>
        </p:txBody>
      </p:sp>
      <p:sp>
        <p:nvSpPr>
          <p:cNvPr id="85" name="Text 83"/>
          <p:cNvSpPr/>
          <p:nvPr/>
        </p:nvSpPr>
        <p:spPr>
          <a:xfrm>
            <a:off x="6163056" y="4379976"/>
            <a:ext cx="1234440"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Consolidated</a:t>
            </a:r>
            <a:endParaRPr lang="en-US" sz="850" dirty="0"/>
          </a:p>
        </p:txBody>
      </p:sp>
      <p:sp>
        <p:nvSpPr>
          <p:cNvPr id="86" name="Shape 84"/>
          <p:cNvSpPr/>
          <p:nvPr/>
        </p:nvSpPr>
        <p:spPr>
          <a:xfrm>
            <a:off x="301752" y="4736592"/>
            <a:ext cx="1417320" cy="393192"/>
          </a:xfrm>
          <a:prstGeom prst="rect">
            <a:avLst/>
          </a:prstGeom>
          <a:solidFill>
            <a:srgbClr val="F2F2F2"/>
          </a:solidFill>
          <a:ln w="6350">
            <a:solidFill>
              <a:srgbClr val="D0D0D0"/>
            </a:solidFill>
            <a:prstDash val="solid"/>
          </a:ln>
        </p:spPr>
        <p:txBody>
          <a:bodyPr/>
          <a:lstStyle/>
          <a:p>
            <a:endParaRPr lang="en-IN"/>
          </a:p>
        </p:txBody>
      </p:sp>
      <p:sp>
        <p:nvSpPr>
          <p:cNvPr id="87" name="Text 85"/>
          <p:cNvSpPr/>
          <p:nvPr/>
        </p:nvSpPr>
        <p:spPr>
          <a:xfrm>
            <a:off x="356616" y="4773168"/>
            <a:ext cx="1325880" cy="338328"/>
          </a:xfrm>
          <a:prstGeom prst="rect">
            <a:avLst/>
          </a:prstGeom>
          <a:noFill/>
          <a:ln/>
        </p:spPr>
        <p:txBody>
          <a:bodyPr wrap="square" lIns="0" tIns="0" rIns="0" bIns="0" rtlCol="0" anchor="ctr"/>
          <a:lstStyle/>
          <a:p>
            <a:pPr marL="0" indent="0">
              <a:buNone/>
            </a:pPr>
            <a:r>
              <a:rPr lang="en-US" sz="850" b="1" dirty="0">
                <a:solidFill>
                  <a:srgbClr val="156082"/>
                </a:solidFill>
                <a:latin typeface="Trebuchet MS" pitchFamily="34" charset="0"/>
                <a:ea typeface="Trebuchet MS" pitchFamily="34" charset="-122"/>
                <a:cs typeface="Trebuchet MS" pitchFamily="34" charset="-120"/>
              </a:rPr>
              <a:t>CBDT Rules</a:t>
            </a:r>
            <a:endParaRPr lang="en-US" sz="850" dirty="0"/>
          </a:p>
        </p:txBody>
      </p:sp>
      <p:sp>
        <p:nvSpPr>
          <p:cNvPr id="88" name="Shape 86"/>
          <p:cNvSpPr/>
          <p:nvPr/>
        </p:nvSpPr>
        <p:spPr>
          <a:xfrm>
            <a:off x="1719072" y="4736592"/>
            <a:ext cx="2212848" cy="393192"/>
          </a:xfrm>
          <a:prstGeom prst="rect">
            <a:avLst/>
          </a:prstGeom>
          <a:solidFill>
            <a:srgbClr val="F2F2F2"/>
          </a:solidFill>
          <a:ln w="6350">
            <a:solidFill>
              <a:srgbClr val="D0D0D0"/>
            </a:solidFill>
            <a:prstDash val="solid"/>
          </a:ln>
        </p:spPr>
        <p:txBody>
          <a:bodyPr/>
          <a:lstStyle/>
          <a:p>
            <a:endParaRPr lang="en-IN"/>
          </a:p>
        </p:txBody>
      </p:sp>
      <p:sp>
        <p:nvSpPr>
          <p:cNvPr id="89" name="Text 87"/>
          <p:cNvSpPr/>
          <p:nvPr/>
        </p:nvSpPr>
        <p:spPr>
          <a:xfrm>
            <a:off x="1773936" y="4773168"/>
            <a:ext cx="2121408"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Rule 17AA, 17CB, Forms 9A, 10, 10A, 10AB, 10B, 10BB etc.</a:t>
            </a:r>
            <a:endParaRPr lang="en-US" sz="850" dirty="0"/>
          </a:p>
        </p:txBody>
      </p:sp>
      <p:sp>
        <p:nvSpPr>
          <p:cNvPr id="90" name="Shape 88"/>
          <p:cNvSpPr/>
          <p:nvPr/>
        </p:nvSpPr>
        <p:spPr>
          <a:xfrm>
            <a:off x="3931920" y="4736592"/>
            <a:ext cx="2176272" cy="393192"/>
          </a:xfrm>
          <a:prstGeom prst="rect">
            <a:avLst/>
          </a:prstGeom>
          <a:solidFill>
            <a:srgbClr val="F2F2F2"/>
          </a:solidFill>
          <a:ln w="6350">
            <a:solidFill>
              <a:srgbClr val="D0D0D0"/>
            </a:solidFill>
            <a:prstDash val="solid"/>
          </a:ln>
        </p:spPr>
        <p:txBody>
          <a:bodyPr/>
          <a:lstStyle/>
          <a:p>
            <a:endParaRPr lang="en-IN"/>
          </a:p>
        </p:txBody>
      </p:sp>
      <p:sp>
        <p:nvSpPr>
          <p:cNvPr id="91" name="Text 89"/>
          <p:cNvSpPr/>
          <p:nvPr/>
        </p:nvSpPr>
        <p:spPr>
          <a:xfrm>
            <a:off x="3986784" y="4773168"/>
            <a:ext cx="2084832"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Rules 181–190; Integrated rules for all compliance</a:t>
            </a:r>
            <a:endParaRPr lang="en-US" sz="850" dirty="0"/>
          </a:p>
        </p:txBody>
      </p:sp>
      <p:sp>
        <p:nvSpPr>
          <p:cNvPr id="92" name="Shape 90"/>
          <p:cNvSpPr/>
          <p:nvPr/>
        </p:nvSpPr>
        <p:spPr>
          <a:xfrm>
            <a:off x="6108192" y="4736592"/>
            <a:ext cx="1325880" cy="393192"/>
          </a:xfrm>
          <a:prstGeom prst="rect">
            <a:avLst/>
          </a:prstGeom>
          <a:solidFill>
            <a:srgbClr val="F2F2F2"/>
          </a:solidFill>
          <a:ln w="6350">
            <a:solidFill>
              <a:srgbClr val="D0D0D0"/>
            </a:solidFill>
            <a:prstDash val="solid"/>
          </a:ln>
        </p:spPr>
        <p:txBody>
          <a:bodyPr/>
          <a:lstStyle/>
          <a:p>
            <a:endParaRPr lang="en-IN"/>
          </a:p>
        </p:txBody>
      </p:sp>
      <p:sp>
        <p:nvSpPr>
          <p:cNvPr id="93" name="Text 91"/>
          <p:cNvSpPr/>
          <p:nvPr/>
        </p:nvSpPr>
        <p:spPr>
          <a:xfrm>
            <a:off x="6163056" y="4773168"/>
            <a:ext cx="1234440" cy="338328"/>
          </a:xfrm>
          <a:prstGeom prst="rect">
            <a:avLst/>
          </a:prstGeom>
          <a:noFill/>
          <a:ln/>
        </p:spPr>
        <p:txBody>
          <a:bodyPr wrap="square" lIns="0" tIns="0" rIns="0" bIns="0" rtlCol="0" anchor="ctr"/>
          <a:lstStyle/>
          <a:p>
            <a:pPr marL="0" indent="0">
              <a:buNone/>
            </a:pPr>
            <a:r>
              <a:rPr lang="en-US" sz="850" dirty="0">
                <a:solidFill>
                  <a:srgbClr val="404040"/>
                </a:solidFill>
                <a:latin typeface="Trebuchet MS" pitchFamily="34" charset="0"/>
                <a:ea typeface="Trebuchet MS" pitchFamily="34" charset="-122"/>
                <a:cs typeface="Trebuchet MS" pitchFamily="34" charset="-120"/>
              </a:rPr>
              <a:t>Streamlined</a:t>
            </a:r>
            <a:endParaRPr lang="en-US" sz="8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7726680" y="-45720"/>
            <a:ext cx="1554480" cy="5303520"/>
          </a:xfrm>
          <a:prstGeom prst="rtTriangle">
            <a:avLst/>
          </a:prstGeom>
          <a:solidFill>
            <a:srgbClr val="156082"/>
          </a:solidFill>
          <a:ln w="12700">
            <a:solidFill>
              <a:srgbClr val="156082"/>
            </a:solidFill>
            <a:prstDash val="solid"/>
          </a:ln>
        </p:spPr>
        <p:txBody>
          <a:bodyPr/>
          <a:lstStyle/>
          <a:p>
            <a:endParaRPr lang="en-IN"/>
          </a:p>
        </p:txBody>
      </p:sp>
      <p:sp>
        <p:nvSpPr>
          <p:cNvPr id="3" name="Shape 1"/>
          <p:cNvSpPr/>
          <p:nvPr/>
        </p:nvSpPr>
        <p:spPr>
          <a:xfrm flipH="1">
            <a:off x="8138160" y="-45720"/>
            <a:ext cx="1097280" cy="3108960"/>
          </a:xfrm>
          <a:prstGeom prst="rtTriangle">
            <a:avLst/>
          </a:prstGeom>
          <a:solidFill>
            <a:srgbClr val="E97132"/>
          </a:solidFill>
          <a:ln w="12700">
            <a:solidFill>
              <a:srgbClr val="E97132"/>
            </a:solidFill>
            <a:prstDash val="solid"/>
          </a:ln>
        </p:spPr>
        <p:txBody>
          <a:bodyPr/>
          <a:lstStyle/>
          <a:p>
            <a:endParaRPr lang="en-IN"/>
          </a:p>
        </p:txBody>
      </p:sp>
      <p:sp>
        <p:nvSpPr>
          <p:cNvPr id="4" name="Shape 2"/>
          <p:cNvSpPr/>
          <p:nvPr/>
        </p:nvSpPr>
        <p:spPr>
          <a:xfrm flipV="1">
            <a:off x="7772400" y="2560320"/>
            <a:ext cx="1463040" cy="2651760"/>
          </a:xfrm>
          <a:prstGeom prst="rtTriangle">
            <a:avLst/>
          </a:prstGeom>
          <a:solidFill>
            <a:srgbClr val="0F9ED5">
              <a:alpha val="70000"/>
            </a:srgbClr>
          </a:solidFill>
          <a:ln w="12700">
            <a:solidFill>
              <a:srgbClr val="0F9ED5">
                <a:alpha val="70000"/>
              </a:srgbClr>
            </a:solidFill>
            <a:prstDash val="solid"/>
          </a:ln>
        </p:spPr>
        <p:txBody>
          <a:bodyPr/>
          <a:lstStyle/>
          <a:p>
            <a:endParaRPr lang="en-IN"/>
          </a:p>
        </p:txBody>
      </p:sp>
      <p:sp>
        <p:nvSpPr>
          <p:cNvPr id="5" name="Text 3"/>
          <p:cNvSpPr/>
          <p:nvPr/>
        </p:nvSpPr>
        <p:spPr>
          <a:xfrm>
            <a:off x="301752" y="73152"/>
            <a:ext cx="7132320" cy="822960"/>
          </a:xfrm>
          <a:prstGeom prst="rect">
            <a:avLst/>
          </a:prstGeom>
          <a:noFill/>
          <a:ln/>
        </p:spPr>
        <p:txBody>
          <a:bodyPr wrap="square" rtlCol="0" anchor="ctr"/>
          <a:lstStyle/>
          <a:p>
            <a:pPr marL="0" indent="0" algn="l">
              <a:buNone/>
            </a:pPr>
            <a:r>
              <a:rPr lang="en-US" sz="2800" b="1" dirty="0">
                <a:solidFill>
                  <a:srgbClr val="156082"/>
                </a:solidFill>
                <a:latin typeface="Trebuchet MS" pitchFamily="34" charset="0"/>
                <a:ea typeface="Trebuchet MS" pitchFamily="34" charset="-122"/>
                <a:cs typeface="Trebuchet MS" pitchFamily="34" charset="-120"/>
              </a:rPr>
              <a:t>Annual Compliance Calendar for RNPOs</a:t>
            </a:r>
            <a:endParaRPr lang="en-US" sz="2800" dirty="0"/>
          </a:p>
        </p:txBody>
      </p:sp>
      <p:sp>
        <p:nvSpPr>
          <p:cNvPr id="6" name="Shape 4"/>
          <p:cNvSpPr/>
          <p:nvPr/>
        </p:nvSpPr>
        <p:spPr>
          <a:xfrm>
            <a:off x="301752" y="950976"/>
            <a:ext cx="1719072" cy="292608"/>
          </a:xfrm>
          <a:prstGeom prst="rect">
            <a:avLst/>
          </a:prstGeom>
          <a:solidFill>
            <a:srgbClr val="E97132"/>
          </a:solidFill>
          <a:ln w="12700">
            <a:solidFill>
              <a:srgbClr val="E97132"/>
            </a:solidFill>
            <a:prstDash val="solid"/>
          </a:ln>
        </p:spPr>
        <p:txBody>
          <a:bodyPr/>
          <a:lstStyle/>
          <a:p>
            <a:endParaRPr lang="en-IN"/>
          </a:p>
        </p:txBody>
      </p:sp>
      <p:sp>
        <p:nvSpPr>
          <p:cNvPr id="7" name="Text 5"/>
          <p:cNvSpPr/>
          <p:nvPr/>
        </p:nvSpPr>
        <p:spPr>
          <a:xfrm>
            <a:off x="356616" y="978408"/>
            <a:ext cx="1627632" cy="237744"/>
          </a:xfrm>
          <a:prstGeom prst="rect">
            <a:avLst/>
          </a:prstGeom>
          <a:noFill/>
          <a:ln/>
        </p:spPr>
        <p:txBody>
          <a:bodyPr wrap="square" lIns="0" tIns="0" rIns="0" bIns="0" rtlCol="0" anchor="ctr"/>
          <a:lstStyle/>
          <a:p>
            <a:pPr marL="0" indent="0">
              <a:buNone/>
            </a:pPr>
            <a:r>
              <a:rPr lang="en-US" sz="1000" b="1" dirty="0">
                <a:solidFill>
                  <a:srgbClr val="FFFFFF"/>
                </a:solidFill>
                <a:latin typeface="Trebuchet MS" pitchFamily="34" charset="0"/>
                <a:ea typeface="Trebuchet MS" pitchFamily="34" charset="-122"/>
                <a:cs typeface="Trebuchet MS" pitchFamily="34" charset="-120"/>
              </a:rPr>
              <a:t>Within 30 days</a:t>
            </a:r>
            <a:endParaRPr lang="en-US" sz="1000" dirty="0"/>
          </a:p>
        </p:txBody>
      </p:sp>
      <p:sp>
        <p:nvSpPr>
          <p:cNvPr id="8" name="Shape 6"/>
          <p:cNvSpPr/>
          <p:nvPr/>
        </p:nvSpPr>
        <p:spPr>
          <a:xfrm>
            <a:off x="301752" y="1243584"/>
            <a:ext cx="1719072" cy="1627632"/>
          </a:xfrm>
          <a:prstGeom prst="rect">
            <a:avLst/>
          </a:prstGeom>
          <a:solidFill>
            <a:srgbClr val="E97132">
              <a:alpha val="12000"/>
            </a:srgbClr>
          </a:solidFill>
          <a:ln w="12700">
            <a:solidFill>
              <a:srgbClr val="E97132">
                <a:alpha val="45000"/>
              </a:srgbClr>
            </a:solidFill>
            <a:prstDash val="solid"/>
          </a:ln>
        </p:spPr>
        <p:txBody>
          <a:bodyPr/>
          <a:lstStyle/>
          <a:p>
            <a:endParaRPr lang="en-IN"/>
          </a:p>
        </p:txBody>
      </p:sp>
      <p:sp>
        <p:nvSpPr>
          <p:cNvPr id="9" name="Text 7"/>
          <p:cNvSpPr/>
          <p:nvPr/>
        </p:nvSpPr>
        <p:spPr>
          <a:xfrm>
            <a:off x="393192" y="1280160"/>
            <a:ext cx="1554480" cy="1517904"/>
          </a:xfrm>
          <a:prstGeom prst="rect">
            <a:avLst/>
          </a:prstGeom>
          <a:noFill/>
          <a:ln/>
        </p:spPr>
        <p:txBody>
          <a:bodyPr wrap="square" rtlCol="0" anchor="t"/>
          <a:lstStyle/>
          <a:p>
            <a:pPr marL="0" indent="0">
              <a:buNone/>
            </a:pPr>
            <a:r>
              <a:rPr lang="en-US" sz="900" dirty="0">
                <a:solidFill>
                  <a:srgbClr val="0E2841"/>
                </a:solidFill>
                <a:latin typeface="Trebuchet MS" pitchFamily="34" charset="0"/>
                <a:ea typeface="Trebuchet MS" pitchFamily="34" charset="-122"/>
                <a:cs typeface="Trebuchet MS" pitchFamily="34" charset="-120"/>
              </a:rPr>
              <a:t>Intimate change of objects/trustees/address to IT Dept. (Sec. 347)</a:t>
            </a:r>
            <a:endParaRPr lang="en-US" sz="900" dirty="0"/>
          </a:p>
          <a:p>
            <a:pPr marL="0" indent="0">
              <a:buNone/>
            </a:pPr>
            <a:r>
              <a:rPr lang="en-US" sz="900" dirty="0">
                <a:solidFill>
                  <a:srgbClr val="0E2841"/>
                </a:solidFill>
                <a:latin typeface="Trebuchet MS" pitchFamily="34" charset="0"/>
                <a:ea typeface="Trebuchet MS" pitchFamily="34" charset="-122"/>
                <a:cs typeface="Trebuchet MS" pitchFamily="34" charset="-120"/>
              </a:rPr>
              <a:t>Apply for re-registration within 30 days of modification of objects (Sec. 332)</a:t>
            </a:r>
            <a:endParaRPr lang="en-US" sz="900" dirty="0"/>
          </a:p>
        </p:txBody>
      </p:sp>
      <p:sp>
        <p:nvSpPr>
          <p:cNvPr id="10" name="Shape 8"/>
          <p:cNvSpPr/>
          <p:nvPr/>
        </p:nvSpPr>
        <p:spPr>
          <a:xfrm>
            <a:off x="2112264" y="950976"/>
            <a:ext cx="1719072" cy="292608"/>
          </a:xfrm>
          <a:prstGeom prst="rect">
            <a:avLst/>
          </a:prstGeom>
          <a:solidFill>
            <a:srgbClr val="156082"/>
          </a:solidFill>
          <a:ln w="12700">
            <a:solidFill>
              <a:srgbClr val="156082"/>
            </a:solidFill>
            <a:prstDash val="solid"/>
          </a:ln>
        </p:spPr>
        <p:txBody>
          <a:bodyPr/>
          <a:lstStyle/>
          <a:p>
            <a:endParaRPr lang="en-IN"/>
          </a:p>
        </p:txBody>
      </p:sp>
      <p:sp>
        <p:nvSpPr>
          <p:cNvPr id="11" name="Text 9"/>
          <p:cNvSpPr/>
          <p:nvPr/>
        </p:nvSpPr>
        <p:spPr>
          <a:xfrm>
            <a:off x="2167128" y="978408"/>
            <a:ext cx="1627632" cy="237744"/>
          </a:xfrm>
          <a:prstGeom prst="rect">
            <a:avLst/>
          </a:prstGeom>
          <a:noFill/>
          <a:ln/>
        </p:spPr>
        <p:txBody>
          <a:bodyPr wrap="square" lIns="0" tIns="0" rIns="0" bIns="0" rtlCol="0" anchor="ctr"/>
          <a:lstStyle/>
          <a:p>
            <a:pPr marL="0" indent="0">
              <a:buNone/>
            </a:pPr>
            <a:r>
              <a:rPr lang="en-US" sz="1000" b="1" dirty="0">
                <a:solidFill>
                  <a:srgbClr val="FFFFFF"/>
                </a:solidFill>
                <a:latin typeface="Trebuchet MS" pitchFamily="34" charset="0"/>
                <a:ea typeface="Trebuchet MS" pitchFamily="34" charset="-122"/>
                <a:cs typeface="Trebuchet MS" pitchFamily="34" charset="-120"/>
              </a:rPr>
              <a:t>Within 6 months</a:t>
            </a:r>
            <a:endParaRPr lang="en-US" sz="1000" dirty="0"/>
          </a:p>
        </p:txBody>
      </p:sp>
      <p:sp>
        <p:nvSpPr>
          <p:cNvPr id="12" name="Shape 10"/>
          <p:cNvSpPr/>
          <p:nvPr/>
        </p:nvSpPr>
        <p:spPr>
          <a:xfrm>
            <a:off x="2112264" y="1243584"/>
            <a:ext cx="1719072" cy="1627632"/>
          </a:xfrm>
          <a:prstGeom prst="rect">
            <a:avLst/>
          </a:prstGeom>
          <a:solidFill>
            <a:srgbClr val="156082">
              <a:alpha val="12000"/>
            </a:srgbClr>
          </a:solidFill>
          <a:ln w="12700">
            <a:solidFill>
              <a:srgbClr val="156082">
                <a:alpha val="45000"/>
              </a:srgbClr>
            </a:solidFill>
            <a:prstDash val="solid"/>
          </a:ln>
        </p:spPr>
        <p:txBody>
          <a:bodyPr/>
          <a:lstStyle/>
          <a:p>
            <a:endParaRPr lang="en-IN"/>
          </a:p>
        </p:txBody>
      </p:sp>
      <p:sp>
        <p:nvSpPr>
          <p:cNvPr id="13" name="Text 11"/>
          <p:cNvSpPr/>
          <p:nvPr/>
        </p:nvSpPr>
        <p:spPr>
          <a:xfrm>
            <a:off x="2203704" y="1280160"/>
            <a:ext cx="1554480" cy="1517904"/>
          </a:xfrm>
          <a:prstGeom prst="rect">
            <a:avLst/>
          </a:prstGeom>
          <a:noFill/>
          <a:ln/>
        </p:spPr>
        <p:txBody>
          <a:bodyPr wrap="square" rtlCol="0" anchor="t"/>
          <a:lstStyle/>
          <a:p>
            <a:pPr marL="0" indent="0">
              <a:buNone/>
            </a:pPr>
            <a:r>
              <a:rPr lang="en-US" sz="900" dirty="0">
                <a:solidFill>
                  <a:srgbClr val="0E2841"/>
                </a:solidFill>
                <a:latin typeface="Trebuchet MS" pitchFamily="34" charset="0"/>
                <a:ea typeface="Trebuchet MS" pitchFamily="34" charset="-122"/>
                <a:cs typeface="Trebuchet MS" pitchFamily="34" charset="-120"/>
              </a:rPr>
              <a:t>Apply for renewal of registration (if expiring) — 6 months before expiry</a:t>
            </a:r>
            <a:endParaRPr lang="en-US" sz="900" dirty="0"/>
          </a:p>
          <a:p>
            <a:pPr marL="0" indent="0">
              <a:buNone/>
            </a:pPr>
            <a:r>
              <a:rPr lang="en-US" sz="900" dirty="0">
                <a:solidFill>
                  <a:srgbClr val="0E2841"/>
                </a:solidFill>
                <a:latin typeface="Trebuchet MS" pitchFamily="34" charset="0"/>
                <a:ea typeface="Trebuchet MS" pitchFamily="34" charset="-122"/>
                <a:cs typeface="Trebuchet MS" pitchFamily="34" charset="-120"/>
              </a:rPr>
              <a:t>Provisional registration holders: apply for regular within 6 months of activity commencement</a:t>
            </a:r>
            <a:endParaRPr lang="en-US" sz="900" dirty="0"/>
          </a:p>
        </p:txBody>
      </p:sp>
      <p:sp>
        <p:nvSpPr>
          <p:cNvPr id="14" name="Shape 12"/>
          <p:cNvSpPr/>
          <p:nvPr/>
        </p:nvSpPr>
        <p:spPr>
          <a:xfrm>
            <a:off x="3922776" y="950976"/>
            <a:ext cx="1719072" cy="292608"/>
          </a:xfrm>
          <a:prstGeom prst="rect">
            <a:avLst/>
          </a:prstGeom>
          <a:solidFill>
            <a:srgbClr val="0E2841"/>
          </a:solidFill>
          <a:ln w="12700">
            <a:solidFill>
              <a:srgbClr val="0E2841"/>
            </a:solidFill>
            <a:prstDash val="solid"/>
          </a:ln>
        </p:spPr>
        <p:txBody>
          <a:bodyPr/>
          <a:lstStyle/>
          <a:p>
            <a:endParaRPr lang="en-IN"/>
          </a:p>
        </p:txBody>
      </p:sp>
      <p:sp>
        <p:nvSpPr>
          <p:cNvPr id="15" name="Text 13"/>
          <p:cNvSpPr/>
          <p:nvPr/>
        </p:nvSpPr>
        <p:spPr>
          <a:xfrm>
            <a:off x="3977640" y="978408"/>
            <a:ext cx="1627632" cy="237744"/>
          </a:xfrm>
          <a:prstGeom prst="rect">
            <a:avLst/>
          </a:prstGeom>
          <a:noFill/>
          <a:ln/>
        </p:spPr>
        <p:txBody>
          <a:bodyPr wrap="square" lIns="0" tIns="0" rIns="0" bIns="0" rtlCol="0" anchor="ctr"/>
          <a:lstStyle/>
          <a:p>
            <a:pPr marL="0" indent="0">
              <a:buNone/>
            </a:pPr>
            <a:r>
              <a:rPr lang="en-US" sz="1000" b="1" dirty="0">
                <a:solidFill>
                  <a:srgbClr val="FFFFFF"/>
                </a:solidFill>
                <a:latin typeface="Trebuchet MS" pitchFamily="34" charset="0"/>
                <a:ea typeface="Trebuchet MS" pitchFamily="34" charset="-122"/>
                <a:cs typeface="Trebuchet MS" pitchFamily="34" charset="-120"/>
              </a:rPr>
              <a:t>By July 31</a:t>
            </a:r>
            <a:endParaRPr lang="en-US" sz="1000" dirty="0"/>
          </a:p>
        </p:txBody>
      </p:sp>
      <p:sp>
        <p:nvSpPr>
          <p:cNvPr id="16" name="Shape 14"/>
          <p:cNvSpPr/>
          <p:nvPr/>
        </p:nvSpPr>
        <p:spPr>
          <a:xfrm>
            <a:off x="3922776" y="1243584"/>
            <a:ext cx="1719072" cy="1627632"/>
          </a:xfrm>
          <a:prstGeom prst="rect">
            <a:avLst/>
          </a:prstGeom>
          <a:solidFill>
            <a:srgbClr val="0E2841">
              <a:alpha val="12000"/>
            </a:srgbClr>
          </a:solidFill>
          <a:ln w="12700">
            <a:solidFill>
              <a:srgbClr val="0E2841">
                <a:alpha val="45000"/>
              </a:srgbClr>
            </a:solidFill>
            <a:prstDash val="solid"/>
          </a:ln>
        </p:spPr>
        <p:txBody>
          <a:bodyPr/>
          <a:lstStyle/>
          <a:p>
            <a:endParaRPr lang="en-IN"/>
          </a:p>
        </p:txBody>
      </p:sp>
      <p:sp>
        <p:nvSpPr>
          <p:cNvPr id="17" name="Text 15"/>
          <p:cNvSpPr/>
          <p:nvPr/>
        </p:nvSpPr>
        <p:spPr>
          <a:xfrm>
            <a:off x="4014216" y="1280160"/>
            <a:ext cx="1554480" cy="1517904"/>
          </a:xfrm>
          <a:prstGeom prst="rect">
            <a:avLst/>
          </a:prstGeom>
          <a:noFill/>
          <a:ln/>
        </p:spPr>
        <p:txBody>
          <a:bodyPr wrap="square" rtlCol="0" anchor="t"/>
          <a:lstStyle/>
          <a:p>
            <a:pPr marL="0" indent="0">
              <a:buNone/>
            </a:pPr>
            <a:r>
              <a:rPr lang="en-US" sz="900" dirty="0">
                <a:solidFill>
                  <a:srgbClr val="0E2841"/>
                </a:solidFill>
                <a:latin typeface="Trebuchet MS" pitchFamily="34" charset="0"/>
                <a:ea typeface="Trebuchet MS" pitchFamily="34" charset="-122"/>
                <a:cs typeface="Trebuchet MS" pitchFamily="34" charset="-120"/>
              </a:rPr>
              <a:t>Form 9A (deemed application – Rule 184) — if income not applied in time</a:t>
            </a:r>
            <a:endParaRPr lang="en-US" sz="900" dirty="0"/>
          </a:p>
          <a:p>
            <a:pPr marL="0" indent="0">
              <a:buNone/>
            </a:pPr>
            <a:r>
              <a:rPr lang="en-US" sz="900" dirty="0">
                <a:solidFill>
                  <a:srgbClr val="0E2841"/>
                </a:solidFill>
                <a:latin typeface="Trebuchet MS" pitchFamily="34" charset="0"/>
                <a:ea typeface="Trebuchet MS" pitchFamily="34" charset="-122"/>
                <a:cs typeface="Trebuchet MS" pitchFamily="34" charset="-120"/>
              </a:rPr>
              <a:t>Form 10 (accumulation statement – Rule 185) — file before ITR due date</a:t>
            </a:r>
            <a:endParaRPr lang="en-US" sz="900" dirty="0"/>
          </a:p>
        </p:txBody>
      </p:sp>
      <p:sp>
        <p:nvSpPr>
          <p:cNvPr id="18" name="Shape 16"/>
          <p:cNvSpPr/>
          <p:nvPr/>
        </p:nvSpPr>
        <p:spPr>
          <a:xfrm>
            <a:off x="5733288" y="950976"/>
            <a:ext cx="1719072" cy="292608"/>
          </a:xfrm>
          <a:prstGeom prst="rect">
            <a:avLst/>
          </a:prstGeom>
          <a:solidFill>
            <a:srgbClr val="196B24"/>
          </a:solidFill>
          <a:ln w="12700">
            <a:solidFill>
              <a:srgbClr val="196B24"/>
            </a:solidFill>
            <a:prstDash val="solid"/>
          </a:ln>
        </p:spPr>
        <p:txBody>
          <a:bodyPr/>
          <a:lstStyle/>
          <a:p>
            <a:endParaRPr lang="en-IN"/>
          </a:p>
        </p:txBody>
      </p:sp>
      <p:sp>
        <p:nvSpPr>
          <p:cNvPr id="19" name="Text 17"/>
          <p:cNvSpPr/>
          <p:nvPr/>
        </p:nvSpPr>
        <p:spPr>
          <a:xfrm>
            <a:off x="5788152" y="978408"/>
            <a:ext cx="1627632" cy="237744"/>
          </a:xfrm>
          <a:prstGeom prst="rect">
            <a:avLst/>
          </a:prstGeom>
          <a:noFill/>
          <a:ln/>
        </p:spPr>
        <p:txBody>
          <a:bodyPr wrap="square" lIns="0" tIns="0" rIns="0" bIns="0" rtlCol="0" anchor="ctr"/>
          <a:lstStyle/>
          <a:p>
            <a:pPr marL="0" indent="0">
              <a:buNone/>
            </a:pPr>
            <a:r>
              <a:rPr lang="en-US" sz="1000" b="1" dirty="0">
                <a:solidFill>
                  <a:srgbClr val="FFFFFF"/>
                </a:solidFill>
                <a:latin typeface="Trebuchet MS" pitchFamily="34" charset="0"/>
                <a:ea typeface="Trebuchet MS" pitchFamily="34" charset="-122"/>
                <a:cs typeface="Trebuchet MS" pitchFamily="34" charset="-120"/>
              </a:rPr>
              <a:t>By May 31</a:t>
            </a:r>
            <a:endParaRPr lang="en-US" sz="1000" dirty="0"/>
          </a:p>
        </p:txBody>
      </p:sp>
      <p:sp>
        <p:nvSpPr>
          <p:cNvPr id="20" name="Shape 18"/>
          <p:cNvSpPr/>
          <p:nvPr/>
        </p:nvSpPr>
        <p:spPr>
          <a:xfrm>
            <a:off x="5733288" y="1243584"/>
            <a:ext cx="1719072" cy="1627632"/>
          </a:xfrm>
          <a:prstGeom prst="rect">
            <a:avLst/>
          </a:prstGeom>
          <a:solidFill>
            <a:srgbClr val="196B24">
              <a:alpha val="12000"/>
            </a:srgbClr>
          </a:solidFill>
          <a:ln w="12700">
            <a:solidFill>
              <a:srgbClr val="196B24">
                <a:alpha val="45000"/>
              </a:srgbClr>
            </a:solidFill>
            <a:prstDash val="solid"/>
          </a:ln>
        </p:spPr>
        <p:txBody>
          <a:bodyPr/>
          <a:lstStyle/>
          <a:p>
            <a:endParaRPr lang="en-IN"/>
          </a:p>
        </p:txBody>
      </p:sp>
      <p:sp>
        <p:nvSpPr>
          <p:cNvPr id="21" name="Text 19"/>
          <p:cNvSpPr/>
          <p:nvPr/>
        </p:nvSpPr>
        <p:spPr>
          <a:xfrm>
            <a:off x="5824728" y="1280160"/>
            <a:ext cx="1554480" cy="1517904"/>
          </a:xfrm>
          <a:prstGeom prst="rect">
            <a:avLst/>
          </a:prstGeom>
          <a:noFill/>
          <a:ln/>
        </p:spPr>
        <p:txBody>
          <a:bodyPr wrap="square" rtlCol="0" anchor="t"/>
          <a:lstStyle/>
          <a:p>
            <a:pPr marL="0" indent="0">
              <a:buNone/>
            </a:pPr>
            <a:r>
              <a:rPr lang="en-US" sz="900" dirty="0">
                <a:solidFill>
                  <a:srgbClr val="0E2841"/>
                </a:solidFill>
                <a:latin typeface="Trebuchet MS" pitchFamily="34" charset="0"/>
                <a:ea typeface="Trebuchet MS" pitchFamily="34" charset="-122"/>
                <a:cs typeface="Trebuchet MS" pitchFamily="34" charset="-120"/>
              </a:rPr>
              <a:t>Form 10BD: File Statement of Donations (Rule 190) for previous FY</a:t>
            </a:r>
            <a:endParaRPr lang="en-US" sz="900" dirty="0"/>
          </a:p>
          <a:p>
            <a:pPr marL="0" indent="0">
              <a:buNone/>
            </a:pPr>
            <a:r>
              <a:rPr lang="en-US" sz="900" dirty="0">
                <a:solidFill>
                  <a:srgbClr val="0E2841"/>
                </a:solidFill>
                <a:latin typeface="Trebuchet MS" pitchFamily="34" charset="0"/>
                <a:ea typeface="Trebuchet MS" pitchFamily="34" charset="-122"/>
                <a:cs typeface="Trebuchet MS" pitchFamily="34" charset="-120"/>
              </a:rPr>
              <a:t>Issue Form 10BE certificates to all eligible donors</a:t>
            </a:r>
            <a:endParaRPr lang="en-US" sz="900" dirty="0"/>
          </a:p>
        </p:txBody>
      </p:sp>
      <p:sp>
        <p:nvSpPr>
          <p:cNvPr id="22" name="Shape 20"/>
          <p:cNvSpPr/>
          <p:nvPr/>
        </p:nvSpPr>
        <p:spPr>
          <a:xfrm>
            <a:off x="301752" y="2980944"/>
            <a:ext cx="1719072" cy="292608"/>
          </a:xfrm>
          <a:prstGeom prst="rect">
            <a:avLst/>
          </a:prstGeom>
          <a:solidFill>
            <a:srgbClr val="7030A0"/>
          </a:solidFill>
          <a:ln w="12700">
            <a:solidFill>
              <a:srgbClr val="7030A0"/>
            </a:solidFill>
            <a:prstDash val="solid"/>
          </a:ln>
        </p:spPr>
        <p:txBody>
          <a:bodyPr/>
          <a:lstStyle/>
          <a:p>
            <a:endParaRPr lang="en-IN"/>
          </a:p>
        </p:txBody>
      </p:sp>
      <p:sp>
        <p:nvSpPr>
          <p:cNvPr id="23" name="Text 21"/>
          <p:cNvSpPr/>
          <p:nvPr/>
        </p:nvSpPr>
        <p:spPr>
          <a:xfrm>
            <a:off x="356616" y="3008376"/>
            <a:ext cx="1627632" cy="237744"/>
          </a:xfrm>
          <a:prstGeom prst="rect">
            <a:avLst/>
          </a:prstGeom>
          <a:noFill/>
          <a:ln/>
        </p:spPr>
        <p:txBody>
          <a:bodyPr wrap="square" lIns="0" tIns="0" rIns="0" bIns="0" rtlCol="0" anchor="ctr"/>
          <a:lstStyle/>
          <a:p>
            <a:pPr marL="0" indent="0">
              <a:buNone/>
            </a:pPr>
            <a:r>
              <a:rPr lang="en-US" sz="1000" b="1" dirty="0">
                <a:solidFill>
                  <a:srgbClr val="FFFFFF"/>
                </a:solidFill>
                <a:latin typeface="Trebuchet MS" pitchFamily="34" charset="0"/>
                <a:ea typeface="Trebuchet MS" pitchFamily="34" charset="-122"/>
                <a:cs typeface="Trebuchet MS" pitchFamily="34" charset="-120"/>
              </a:rPr>
              <a:t>By Sep 30</a:t>
            </a:r>
            <a:endParaRPr lang="en-US" sz="1000" dirty="0"/>
          </a:p>
        </p:txBody>
      </p:sp>
      <p:sp>
        <p:nvSpPr>
          <p:cNvPr id="24" name="Shape 22"/>
          <p:cNvSpPr/>
          <p:nvPr/>
        </p:nvSpPr>
        <p:spPr>
          <a:xfrm>
            <a:off x="301752" y="3273552"/>
            <a:ext cx="1719072" cy="1627632"/>
          </a:xfrm>
          <a:prstGeom prst="rect">
            <a:avLst/>
          </a:prstGeom>
          <a:solidFill>
            <a:srgbClr val="7030A0">
              <a:alpha val="12000"/>
            </a:srgbClr>
          </a:solidFill>
          <a:ln w="12700">
            <a:solidFill>
              <a:srgbClr val="7030A0">
                <a:alpha val="45000"/>
              </a:srgbClr>
            </a:solidFill>
            <a:prstDash val="solid"/>
          </a:ln>
        </p:spPr>
        <p:txBody>
          <a:bodyPr/>
          <a:lstStyle/>
          <a:p>
            <a:endParaRPr lang="en-IN"/>
          </a:p>
        </p:txBody>
      </p:sp>
      <p:sp>
        <p:nvSpPr>
          <p:cNvPr id="25" name="Text 23"/>
          <p:cNvSpPr/>
          <p:nvPr/>
        </p:nvSpPr>
        <p:spPr>
          <a:xfrm>
            <a:off x="393192" y="3310128"/>
            <a:ext cx="1554480" cy="1517904"/>
          </a:xfrm>
          <a:prstGeom prst="rect">
            <a:avLst/>
          </a:prstGeom>
          <a:noFill/>
          <a:ln/>
        </p:spPr>
        <p:txBody>
          <a:bodyPr wrap="square" rtlCol="0" anchor="t"/>
          <a:lstStyle/>
          <a:p>
            <a:pPr marL="0" indent="0">
              <a:buNone/>
            </a:pPr>
            <a:r>
              <a:rPr lang="en-US" sz="900" dirty="0">
                <a:solidFill>
                  <a:srgbClr val="0E2841"/>
                </a:solidFill>
                <a:latin typeface="Trebuchet MS" pitchFamily="34" charset="0"/>
                <a:ea typeface="Trebuchet MS" pitchFamily="34" charset="-122"/>
                <a:cs typeface="Trebuchet MS" pitchFamily="34" charset="-120"/>
              </a:rPr>
              <a:t>ITR-7 filing for non-audit cases (Sec. 349)</a:t>
            </a:r>
            <a:endParaRPr lang="en-US" sz="900" dirty="0"/>
          </a:p>
          <a:p>
            <a:pPr marL="0" indent="0">
              <a:buNone/>
            </a:pPr>
            <a:r>
              <a:rPr lang="en-US" sz="900" dirty="0">
                <a:solidFill>
                  <a:srgbClr val="0E2841"/>
                </a:solidFill>
                <a:latin typeface="Trebuchet MS" pitchFamily="34" charset="0"/>
                <a:ea typeface="Trebuchet MS" pitchFamily="34" charset="-122"/>
                <a:cs typeface="Trebuchet MS" pitchFamily="34" charset="-120"/>
              </a:rPr>
              <a:t>Form 10 / Rule 185 (accumulation statement before ITR)</a:t>
            </a:r>
            <a:endParaRPr lang="en-US" sz="900" dirty="0"/>
          </a:p>
        </p:txBody>
      </p:sp>
      <p:sp>
        <p:nvSpPr>
          <p:cNvPr id="26" name="Shape 24"/>
          <p:cNvSpPr/>
          <p:nvPr/>
        </p:nvSpPr>
        <p:spPr>
          <a:xfrm>
            <a:off x="2112264" y="2980944"/>
            <a:ext cx="1719072" cy="292608"/>
          </a:xfrm>
          <a:prstGeom prst="rect">
            <a:avLst/>
          </a:prstGeom>
          <a:solidFill>
            <a:srgbClr val="E97132"/>
          </a:solidFill>
          <a:ln w="12700">
            <a:solidFill>
              <a:srgbClr val="E97132"/>
            </a:solidFill>
            <a:prstDash val="solid"/>
          </a:ln>
        </p:spPr>
        <p:txBody>
          <a:bodyPr/>
          <a:lstStyle/>
          <a:p>
            <a:endParaRPr lang="en-IN"/>
          </a:p>
        </p:txBody>
      </p:sp>
      <p:sp>
        <p:nvSpPr>
          <p:cNvPr id="27" name="Text 25"/>
          <p:cNvSpPr/>
          <p:nvPr/>
        </p:nvSpPr>
        <p:spPr>
          <a:xfrm>
            <a:off x="2167128" y="3008376"/>
            <a:ext cx="1627632" cy="237744"/>
          </a:xfrm>
          <a:prstGeom prst="rect">
            <a:avLst/>
          </a:prstGeom>
          <a:noFill/>
          <a:ln/>
        </p:spPr>
        <p:txBody>
          <a:bodyPr wrap="square" lIns="0" tIns="0" rIns="0" bIns="0" rtlCol="0" anchor="ctr"/>
          <a:lstStyle/>
          <a:p>
            <a:pPr marL="0" indent="0">
              <a:buNone/>
            </a:pPr>
            <a:r>
              <a:rPr lang="en-US" sz="1000" b="1" dirty="0">
                <a:solidFill>
                  <a:srgbClr val="FFFFFF"/>
                </a:solidFill>
                <a:latin typeface="Trebuchet MS" pitchFamily="34" charset="0"/>
                <a:ea typeface="Trebuchet MS" pitchFamily="34" charset="-122"/>
                <a:cs typeface="Trebuchet MS" pitchFamily="34" charset="-120"/>
              </a:rPr>
              <a:t>By Oct 31</a:t>
            </a:r>
            <a:endParaRPr lang="en-US" sz="1000" dirty="0"/>
          </a:p>
        </p:txBody>
      </p:sp>
      <p:sp>
        <p:nvSpPr>
          <p:cNvPr id="28" name="Shape 26"/>
          <p:cNvSpPr/>
          <p:nvPr/>
        </p:nvSpPr>
        <p:spPr>
          <a:xfrm>
            <a:off x="2112264" y="3273552"/>
            <a:ext cx="1719072" cy="1627632"/>
          </a:xfrm>
          <a:prstGeom prst="rect">
            <a:avLst/>
          </a:prstGeom>
          <a:solidFill>
            <a:srgbClr val="E97132">
              <a:alpha val="12000"/>
            </a:srgbClr>
          </a:solidFill>
          <a:ln w="12700">
            <a:solidFill>
              <a:srgbClr val="E97132">
                <a:alpha val="45000"/>
              </a:srgbClr>
            </a:solidFill>
            <a:prstDash val="solid"/>
          </a:ln>
        </p:spPr>
        <p:txBody>
          <a:bodyPr/>
          <a:lstStyle/>
          <a:p>
            <a:endParaRPr lang="en-IN"/>
          </a:p>
        </p:txBody>
      </p:sp>
      <p:sp>
        <p:nvSpPr>
          <p:cNvPr id="29" name="Text 27"/>
          <p:cNvSpPr/>
          <p:nvPr/>
        </p:nvSpPr>
        <p:spPr>
          <a:xfrm>
            <a:off x="2203704" y="3310128"/>
            <a:ext cx="1554480" cy="1517904"/>
          </a:xfrm>
          <a:prstGeom prst="rect">
            <a:avLst/>
          </a:prstGeom>
          <a:noFill/>
          <a:ln/>
        </p:spPr>
        <p:txBody>
          <a:bodyPr wrap="square" rtlCol="0" anchor="t"/>
          <a:lstStyle/>
          <a:p>
            <a:pPr marL="0" indent="0">
              <a:buNone/>
            </a:pPr>
            <a:r>
              <a:rPr lang="en-US" sz="900" dirty="0">
                <a:solidFill>
                  <a:srgbClr val="0E2841"/>
                </a:solidFill>
                <a:latin typeface="Trebuchet MS" pitchFamily="34" charset="0"/>
                <a:ea typeface="Trebuchet MS" pitchFamily="34" charset="-122"/>
                <a:cs typeface="Trebuchet MS" pitchFamily="34" charset="-120"/>
              </a:rPr>
              <a:t>ITR-7 filing for AUDIT cases (Sec. 349)</a:t>
            </a:r>
            <a:endParaRPr lang="en-US" sz="900" dirty="0"/>
          </a:p>
          <a:p>
            <a:pPr marL="0" indent="0">
              <a:buNone/>
            </a:pPr>
            <a:r>
              <a:rPr lang="en-US" sz="900" dirty="0">
                <a:solidFill>
                  <a:srgbClr val="0E2841"/>
                </a:solidFill>
                <a:latin typeface="Trebuchet MS" pitchFamily="34" charset="0"/>
                <a:ea typeface="Trebuchet MS" pitchFamily="34" charset="-122"/>
                <a:cs typeface="Trebuchet MS" pitchFamily="34" charset="-120"/>
              </a:rPr>
              <a:t>Form 10B / 10BB audit report to be filed along with ITR (Sec. 348 / Rule 188)</a:t>
            </a:r>
            <a:endParaRPr lang="en-US" sz="900" dirty="0"/>
          </a:p>
        </p:txBody>
      </p:sp>
      <p:sp>
        <p:nvSpPr>
          <p:cNvPr id="30" name="Shape 28"/>
          <p:cNvSpPr/>
          <p:nvPr/>
        </p:nvSpPr>
        <p:spPr>
          <a:xfrm>
            <a:off x="3922776" y="2980944"/>
            <a:ext cx="7132320" cy="292608"/>
          </a:xfrm>
          <a:prstGeom prst="rect">
            <a:avLst/>
          </a:prstGeom>
          <a:solidFill>
            <a:srgbClr val="156082"/>
          </a:solidFill>
          <a:ln w="12700">
            <a:solidFill>
              <a:srgbClr val="156082"/>
            </a:solidFill>
            <a:prstDash val="solid"/>
          </a:ln>
        </p:spPr>
        <p:txBody>
          <a:bodyPr/>
          <a:lstStyle/>
          <a:p>
            <a:endParaRPr lang="en-IN"/>
          </a:p>
        </p:txBody>
      </p:sp>
      <p:sp>
        <p:nvSpPr>
          <p:cNvPr id="31" name="Text 29"/>
          <p:cNvSpPr/>
          <p:nvPr/>
        </p:nvSpPr>
        <p:spPr>
          <a:xfrm>
            <a:off x="3977640" y="3008376"/>
            <a:ext cx="7040880" cy="237744"/>
          </a:xfrm>
          <a:prstGeom prst="rect">
            <a:avLst/>
          </a:prstGeom>
          <a:noFill/>
          <a:ln/>
        </p:spPr>
        <p:txBody>
          <a:bodyPr wrap="square" lIns="0" tIns="0" rIns="0" bIns="0" rtlCol="0" anchor="ctr"/>
          <a:lstStyle/>
          <a:p>
            <a:pPr marL="0" indent="0">
              <a:buNone/>
            </a:pPr>
            <a:r>
              <a:rPr lang="en-US" sz="1000" b="1" dirty="0">
                <a:solidFill>
                  <a:srgbClr val="FFFFFF"/>
                </a:solidFill>
                <a:latin typeface="Trebuchet MS" pitchFamily="34" charset="0"/>
                <a:ea typeface="Trebuchet MS" pitchFamily="34" charset="-122"/>
                <a:cs typeface="Trebuchet MS" pitchFamily="34" charset="-120"/>
              </a:rPr>
              <a:t>Ongoing</a:t>
            </a:r>
            <a:endParaRPr lang="en-US" sz="1000" dirty="0"/>
          </a:p>
        </p:txBody>
      </p:sp>
      <p:sp>
        <p:nvSpPr>
          <p:cNvPr id="32" name="Shape 30"/>
          <p:cNvSpPr/>
          <p:nvPr/>
        </p:nvSpPr>
        <p:spPr>
          <a:xfrm>
            <a:off x="3922776" y="3273552"/>
            <a:ext cx="7132320" cy="1627632"/>
          </a:xfrm>
          <a:prstGeom prst="rect">
            <a:avLst/>
          </a:prstGeom>
          <a:solidFill>
            <a:srgbClr val="156082">
              <a:alpha val="12000"/>
            </a:srgbClr>
          </a:solidFill>
          <a:ln w="12700">
            <a:solidFill>
              <a:srgbClr val="156082">
                <a:alpha val="45000"/>
              </a:srgbClr>
            </a:solidFill>
            <a:prstDash val="solid"/>
          </a:ln>
        </p:spPr>
        <p:txBody>
          <a:bodyPr/>
          <a:lstStyle/>
          <a:p>
            <a:endParaRPr lang="en-IN"/>
          </a:p>
        </p:txBody>
      </p:sp>
      <p:sp>
        <p:nvSpPr>
          <p:cNvPr id="33" name="Text 31"/>
          <p:cNvSpPr/>
          <p:nvPr/>
        </p:nvSpPr>
        <p:spPr>
          <a:xfrm>
            <a:off x="4014216" y="3310128"/>
            <a:ext cx="6967728" cy="1517904"/>
          </a:xfrm>
          <a:prstGeom prst="rect">
            <a:avLst/>
          </a:prstGeom>
          <a:noFill/>
          <a:ln/>
        </p:spPr>
        <p:txBody>
          <a:bodyPr wrap="square" rtlCol="0" anchor="t"/>
          <a:lstStyle/>
          <a:p>
            <a:pPr marL="0" indent="0">
              <a:buNone/>
            </a:pPr>
            <a:r>
              <a:rPr lang="en-US" sz="1050" dirty="0">
                <a:solidFill>
                  <a:srgbClr val="0E2841"/>
                </a:solidFill>
                <a:latin typeface="Trebuchet MS" pitchFamily="34" charset="0"/>
                <a:ea typeface="Trebuchet MS" pitchFamily="34" charset="-122"/>
                <a:cs typeface="Trebuchet MS" pitchFamily="34" charset="-120"/>
              </a:rPr>
              <a:t>Maintain books of account as per Rule 187 (Sec. 347)</a:t>
            </a:r>
            <a:endParaRPr lang="en-US" sz="1050" dirty="0"/>
          </a:p>
          <a:p>
            <a:pPr marL="0" indent="0">
              <a:buNone/>
            </a:pPr>
            <a:r>
              <a:rPr lang="en-US" sz="1050" dirty="0">
                <a:solidFill>
                  <a:srgbClr val="0E2841"/>
                </a:solidFill>
                <a:latin typeface="Trebuchet MS" pitchFamily="34" charset="0"/>
                <a:ea typeface="Trebuchet MS" pitchFamily="34" charset="-122"/>
                <a:cs typeface="Trebuchet MS" pitchFamily="34" charset="-120"/>
              </a:rPr>
              <a:t>Invest accumulated funds in Schedule XVI modes only</a:t>
            </a:r>
            <a:endParaRPr lang="en-US" sz="1050" dirty="0"/>
          </a:p>
          <a:p>
            <a:pPr marL="0" indent="0">
              <a:buNone/>
            </a:pPr>
            <a:r>
              <a:rPr lang="en-US" sz="1050" dirty="0">
                <a:solidFill>
                  <a:srgbClr val="0E2841"/>
                </a:solidFill>
                <a:latin typeface="Trebuchet MS" pitchFamily="34" charset="0"/>
                <a:ea typeface="Trebuchet MS" pitchFamily="34" charset="-122"/>
                <a:cs typeface="Trebuchet MS" pitchFamily="34" charset="-120"/>
              </a:rPr>
              <a:t>Monitor 20% commercial activity limit (7th limb NPOs)</a:t>
            </a:r>
            <a:endParaRPr lang="en-US" sz="1050" dirty="0"/>
          </a:p>
          <a:p>
            <a:pPr marL="0" indent="0">
              <a:buNone/>
            </a:pPr>
            <a:r>
              <a:rPr lang="en-US" sz="1050" dirty="0">
                <a:solidFill>
                  <a:srgbClr val="0E2841"/>
                </a:solidFill>
                <a:latin typeface="Trebuchet MS" pitchFamily="34" charset="0"/>
                <a:ea typeface="Trebuchet MS" pitchFamily="34" charset="-122"/>
                <a:cs typeface="Trebuchet MS" pitchFamily="34" charset="-120"/>
              </a:rPr>
              <a:t>Ensure no benefit to specified persons (Sec. 351)</a:t>
            </a:r>
            <a:endParaRPr lang="en-US" sz="10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7726680" y="-45720"/>
            <a:ext cx="1554480" cy="5303520"/>
          </a:xfrm>
          <a:prstGeom prst="rtTriangle">
            <a:avLst/>
          </a:prstGeom>
          <a:solidFill>
            <a:srgbClr val="156082"/>
          </a:solidFill>
          <a:ln w="12700">
            <a:solidFill>
              <a:srgbClr val="156082"/>
            </a:solidFill>
            <a:prstDash val="solid"/>
          </a:ln>
        </p:spPr>
        <p:txBody>
          <a:bodyPr/>
          <a:lstStyle/>
          <a:p>
            <a:endParaRPr lang="en-IN"/>
          </a:p>
        </p:txBody>
      </p:sp>
      <p:sp>
        <p:nvSpPr>
          <p:cNvPr id="3" name="Shape 1"/>
          <p:cNvSpPr/>
          <p:nvPr/>
        </p:nvSpPr>
        <p:spPr>
          <a:xfrm flipH="1">
            <a:off x="8138160" y="-45720"/>
            <a:ext cx="1097280" cy="3108960"/>
          </a:xfrm>
          <a:prstGeom prst="rtTriangle">
            <a:avLst/>
          </a:prstGeom>
          <a:solidFill>
            <a:srgbClr val="E97132"/>
          </a:solidFill>
          <a:ln w="12700">
            <a:solidFill>
              <a:srgbClr val="E97132"/>
            </a:solidFill>
            <a:prstDash val="solid"/>
          </a:ln>
        </p:spPr>
        <p:txBody>
          <a:bodyPr/>
          <a:lstStyle/>
          <a:p>
            <a:endParaRPr lang="en-IN"/>
          </a:p>
        </p:txBody>
      </p:sp>
      <p:sp>
        <p:nvSpPr>
          <p:cNvPr id="4" name="Shape 2"/>
          <p:cNvSpPr/>
          <p:nvPr/>
        </p:nvSpPr>
        <p:spPr>
          <a:xfrm flipV="1">
            <a:off x="7772400" y="2560320"/>
            <a:ext cx="1463040" cy="2651760"/>
          </a:xfrm>
          <a:prstGeom prst="rtTriangle">
            <a:avLst/>
          </a:prstGeom>
          <a:solidFill>
            <a:srgbClr val="0F9ED5">
              <a:alpha val="70000"/>
            </a:srgbClr>
          </a:solidFill>
          <a:ln w="12700">
            <a:solidFill>
              <a:srgbClr val="0F9ED5">
                <a:alpha val="70000"/>
              </a:srgbClr>
            </a:solidFill>
            <a:prstDash val="solid"/>
          </a:ln>
        </p:spPr>
        <p:txBody>
          <a:bodyPr/>
          <a:lstStyle/>
          <a:p>
            <a:endParaRPr lang="en-IN"/>
          </a:p>
        </p:txBody>
      </p:sp>
      <p:sp>
        <p:nvSpPr>
          <p:cNvPr id="5" name="Text 3"/>
          <p:cNvSpPr/>
          <p:nvPr/>
        </p:nvSpPr>
        <p:spPr>
          <a:xfrm>
            <a:off x="301752" y="73152"/>
            <a:ext cx="7132320" cy="822960"/>
          </a:xfrm>
          <a:prstGeom prst="rect">
            <a:avLst/>
          </a:prstGeom>
          <a:noFill/>
          <a:ln/>
        </p:spPr>
        <p:txBody>
          <a:bodyPr wrap="square" rtlCol="0" anchor="ctr"/>
          <a:lstStyle/>
          <a:p>
            <a:pPr marL="0" indent="0" algn="l">
              <a:buNone/>
            </a:pPr>
            <a:r>
              <a:rPr lang="en-US" sz="2800" b="1" dirty="0">
                <a:solidFill>
                  <a:srgbClr val="156082"/>
                </a:solidFill>
                <a:latin typeface="Trebuchet MS" pitchFamily="34" charset="0"/>
                <a:ea typeface="Trebuchet MS" pitchFamily="34" charset="-122"/>
                <a:cs typeface="Trebuchet MS" pitchFamily="34" charset="-120"/>
              </a:rPr>
              <a:t>Interpretation &amp; Transition – Section 355 &amp; Section 536</a:t>
            </a:r>
            <a:endParaRPr lang="en-US" sz="2800" dirty="0"/>
          </a:p>
        </p:txBody>
      </p:sp>
      <p:sp>
        <p:nvSpPr>
          <p:cNvPr id="6" name="Text 4"/>
          <p:cNvSpPr/>
          <p:nvPr/>
        </p:nvSpPr>
        <p:spPr>
          <a:xfrm>
            <a:off x="301752" y="896112"/>
            <a:ext cx="7132320" cy="347472"/>
          </a:xfrm>
          <a:prstGeom prst="rect">
            <a:avLst/>
          </a:prstGeom>
          <a:noFill/>
          <a:ln/>
        </p:spPr>
        <p:txBody>
          <a:bodyPr wrap="square" rtlCol="0" anchor="ctr"/>
          <a:lstStyle/>
          <a:p>
            <a:pPr marL="0" indent="0">
              <a:buNone/>
            </a:pPr>
            <a:r>
              <a:rPr lang="en-US" sz="1100" i="1" dirty="0">
                <a:solidFill>
                  <a:srgbClr val="404040"/>
                </a:solidFill>
                <a:latin typeface="Trebuchet MS" pitchFamily="34" charset="0"/>
                <a:ea typeface="Trebuchet MS" pitchFamily="34" charset="-122"/>
                <a:cs typeface="Trebuchet MS" pitchFamily="34" charset="-120"/>
              </a:rPr>
              <a:t>Section 355 provides definitions for terms used throughout Chapter XVII-B. Section 536 governs transitional provisions ensuring continuity from the old Act.</a:t>
            </a:r>
            <a:endParaRPr lang="en-US" sz="1100" dirty="0"/>
          </a:p>
        </p:txBody>
      </p:sp>
      <p:sp>
        <p:nvSpPr>
          <p:cNvPr id="7" name="Shape 5"/>
          <p:cNvSpPr/>
          <p:nvPr/>
        </p:nvSpPr>
        <p:spPr>
          <a:xfrm>
            <a:off x="301752" y="1316736"/>
            <a:ext cx="2377440" cy="292608"/>
          </a:xfrm>
          <a:prstGeom prst="rect">
            <a:avLst/>
          </a:prstGeom>
          <a:solidFill>
            <a:srgbClr val="156082"/>
          </a:solidFill>
          <a:ln w="9525">
            <a:solidFill>
              <a:srgbClr val="D0D0D0"/>
            </a:solidFill>
            <a:prstDash val="solid"/>
          </a:ln>
        </p:spPr>
        <p:txBody>
          <a:bodyPr/>
          <a:lstStyle/>
          <a:p>
            <a:endParaRPr lang="en-IN"/>
          </a:p>
        </p:txBody>
      </p:sp>
      <p:sp>
        <p:nvSpPr>
          <p:cNvPr id="8" name="Text 6"/>
          <p:cNvSpPr/>
          <p:nvPr/>
        </p:nvSpPr>
        <p:spPr>
          <a:xfrm>
            <a:off x="356616" y="1353312"/>
            <a:ext cx="2286000" cy="237744"/>
          </a:xfrm>
          <a:prstGeom prst="rect">
            <a:avLst/>
          </a:prstGeom>
          <a:noFill/>
          <a:ln/>
        </p:spPr>
        <p:txBody>
          <a:bodyPr wrap="square" lIns="0" tIns="0" rIns="0" bIns="0" rtlCol="0" anchor="ctr"/>
          <a:lstStyle/>
          <a:p>
            <a:pPr marL="0" indent="0">
              <a:buNone/>
            </a:pPr>
            <a:r>
              <a:rPr lang="en-US" sz="950" b="1" dirty="0">
                <a:solidFill>
                  <a:srgbClr val="FFFFFF"/>
                </a:solidFill>
                <a:latin typeface="Trebuchet MS" pitchFamily="34" charset="0"/>
                <a:ea typeface="Trebuchet MS" pitchFamily="34" charset="-122"/>
                <a:cs typeface="Trebuchet MS" pitchFamily="34" charset="-120"/>
              </a:rPr>
              <a:t>Term [Sec. 355]</a:t>
            </a:r>
            <a:endParaRPr lang="en-US" sz="950" dirty="0"/>
          </a:p>
        </p:txBody>
      </p:sp>
      <p:sp>
        <p:nvSpPr>
          <p:cNvPr id="9" name="Shape 7"/>
          <p:cNvSpPr/>
          <p:nvPr/>
        </p:nvSpPr>
        <p:spPr>
          <a:xfrm>
            <a:off x="2679192" y="1316736"/>
            <a:ext cx="4754880" cy="292608"/>
          </a:xfrm>
          <a:prstGeom prst="rect">
            <a:avLst/>
          </a:prstGeom>
          <a:solidFill>
            <a:srgbClr val="156082"/>
          </a:solidFill>
          <a:ln w="9525">
            <a:solidFill>
              <a:srgbClr val="D0D0D0"/>
            </a:solidFill>
            <a:prstDash val="solid"/>
          </a:ln>
        </p:spPr>
        <p:txBody>
          <a:bodyPr/>
          <a:lstStyle/>
          <a:p>
            <a:endParaRPr lang="en-IN"/>
          </a:p>
        </p:txBody>
      </p:sp>
      <p:sp>
        <p:nvSpPr>
          <p:cNvPr id="10" name="Text 8"/>
          <p:cNvSpPr/>
          <p:nvPr/>
        </p:nvSpPr>
        <p:spPr>
          <a:xfrm>
            <a:off x="2734056" y="1353312"/>
            <a:ext cx="4663440" cy="237744"/>
          </a:xfrm>
          <a:prstGeom prst="rect">
            <a:avLst/>
          </a:prstGeom>
          <a:noFill/>
          <a:ln/>
        </p:spPr>
        <p:txBody>
          <a:bodyPr wrap="square" lIns="0" tIns="0" rIns="0" bIns="0" rtlCol="0" anchor="ctr"/>
          <a:lstStyle/>
          <a:p>
            <a:pPr marL="0" indent="0">
              <a:buNone/>
            </a:pPr>
            <a:r>
              <a:rPr lang="en-US" sz="950" b="1" dirty="0">
                <a:solidFill>
                  <a:srgbClr val="FFFFFF"/>
                </a:solidFill>
                <a:latin typeface="Trebuchet MS" pitchFamily="34" charset="0"/>
                <a:ea typeface="Trebuchet MS" pitchFamily="34" charset="-122"/>
                <a:cs typeface="Trebuchet MS" pitchFamily="34" charset="-120"/>
              </a:rPr>
              <a:t>Definition / Meaning</a:t>
            </a:r>
            <a:endParaRPr lang="en-US" sz="950" dirty="0"/>
          </a:p>
        </p:txBody>
      </p:sp>
      <p:sp>
        <p:nvSpPr>
          <p:cNvPr id="11" name="Shape 9"/>
          <p:cNvSpPr/>
          <p:nvPr/>
        </p:nvSpPr>
        <p:spPr>
          <a:xfrm>
            <a:off x="301752" y="1609344"/>
            <a:ext cx="2377440" cy="475488"/>
          </a:xfrm>
          <a:prstGeom prst="rect">
            <a:avLst/>
          </a:prstGeom>
          <a:solidFill>
            <a:srgbClr val="FFFFFF"/>
          </a:solidFill>
          <a:ln w="6350">
            <a:solidFill>
              <a:srgbClr val="D0D0D0"/>
            </a:solidFill>
            <a:prstDash val="solid"/>
          </a:ln>
        </p:spPr>
        <p:txBody>
          <a:bodyPr/>
          <a:lstStyle/>
          <a:p>
            <a:endParaRPr lang="en-IN"/>
          </a:p>
        </p:txBody>
      </p:sp>
      <p:sp>
        <p:nvSpPr>
          <p:cNvPr id="12" name="Text 10"/>
          <p:cNvSpPr/>
          <p:nvPr/>
        </p:nvSpPr>
        <p:spPr>
          <a:xfrm>
            <a:off x="356616" y="1645920"/>
            <a:ext cx="2286000" cy="420624"/>
          </a:xfrm>
          <a:prstGeom prst="rect">
            <a:avLst/>
          </a:prstGeom>
          <a:noFill/>
          <a:ln/>
        </p:spPr>
        <p:txBody>
          <a:bodyPr wrap="square" lIns="0" tIns="0" rIns="0" bIns="0" rtlCol="0" anchor="ctr"/>
          <a:lstStyle/>
          <a:p>
            <a:pPr marL="0" indent="0">
              <a:buNone/>
            </a:pPr>
            <a:r>
              <a:rPr lang="en-US" sz="950" b="1" dirty="0">
                <a:solidFill>
                  <a:srgbClr val="156082"/>
                </a:solidFill>
                <a:latin typeface="Trebuchet MS" pitchFamily="34" charset="0"/>
                <a:ea typeface="Trebuchet MS" pitchFamily="34" charset="-122"/>
                <a:cs typeface="Trebuchet MS" pitchFamily="34" charset="-120"/>
              </a:rPr>
              <a:t>RNPO [Sec. 355(g)]</a:t>
            </a:r>
            <a:endParaRPr lang="en-US" sz="950" dirty="0"/>
          </a:p>
        </p:txBody>
      </p:sp>
      <p:sp>
        <p:nvSpPr>
          <p:cNvPr id="13" name="Shape 11"/>
          <p:cNvSpPr/>
          <p:nvPr/>
        </p:nvSpPr>
        <p:spPr>
          <a:xfrm>
            <a:off x="2679192" y="1609344"/>
            <a:ext cx="4754880" cy="475488"/>
          </a:xfrm>
          <a:prstGeom prst="rect">
            <a:avLst/>
          </a:prstGeom>
          <a:solidFill>
            <a:srgbClr val="FFFFFF"/>
          </a:solidFill>
          <a:ln w="6350">
            <a:solidFill>
              <a:srgbClr val="D0D0D0"/>
            </a:solidFill>
            <a:prstDash val="solid"/>
          </a:ln>
        </p:spPr>
        <p:txBody>
          <a:bodyPr/>
          <a:lstStyle/>
          <a:p>
            <a:endParaRPr lang="en-IN"/>
          </a:p>
        </p:txBody>
      </p:sp>
      <p:sp>
        <p:nvSpPr>
          <p:cNvPr id="14" name="Text 12"/>
          <p:cNvSpPr/>
          <p:nvPr/>
        </p:nvSpPr>
        <p:spPr>
          <a:xfrm>
            <a:off x="2734056" y="1645920"/>
            <a:ext cx="4663440" cy="420624"/>
          </a:xfrm>
          <a:prstGeom prst="rect">
            <a:avLst/>
          </a:prstGeom>
          <a:noFill/>
          <a:ln/>
        </p:spPr>
        <p:txBody>
          <a:bodyPr wrap="square" lIns="0" tIns="0" rIns="0" bIns="0" rtlCol="0" anchor="ctr"/>
          <a:lstStyle/>
          <a:p>
            <a:pPr marL="0" indent="0">
              <a:buNone/>
            </a:pPr>
            <a:r>
              <a:rPr lang="en-US" sz="950" dirty="0">
                <a:solidFill>
                  <a:srgbClr val="404040"/>
                </a:solidFill>
                <a:latin typeface="Trebuchet MS" pitchFamily="34" charset="0"/>
                <a:ea typeface="Trebuchet MS" pitchFamily="34" charset="-122"/>
                <a:cs typeface="Trebuchet MS" pitchFamily="34" charset="-120"/>
              </a:rPr>
              <a:t>Any person holding valid registration under Sec. 332, or under old Secs. 12A, 12AA, 12AB, 10(23C) — provided registration is NOT cancelled.</a:t>
            </a:r>
            <a:endParaRPr lang="en-US" sz="950" dirty="0"/>
          </a:p>
        </p:txBody>
      </p:sp>
      <p:sp>
        <p:nvSpPr>
          <p:cNvPr id="15" name="Shape 13"/>
          <p:cNvSpPr/>
          <p:nvPr/>
        </p:nvSpPr>
        <p:spPr>
          <a:xfrm>
            <a:off x="301752" y="2084832"/>
            <a:ext cx="2377440" cy="475488"/>
          </a:xfrm>
          <a:prstGeom prst="rect">
            <a:avLst/>
          </a:prstGeom>
          <a:solidFill>
            <a:srgbClr val="F2F2F2"/>
          </a:solidFill>
          <a:ln w="6350">
            <a:solidFill>
              <a:srgbClr val="D0D0D0"/>
            </a:solidFill>
            <a:prstDash val="solid"/>
          </a:ln>
        </p:spPr>
        <p:txBody>
          <a:bodyPr/>
          <a:lstStyle/>
          <a:p>
            <a:endParaRPr lang="en-IN"/>
          </a:p>
        </p:txBody>
      </p:sp>
      <p:sp>
        <p:nvSpPr>
          <p:cNvPr id="16" name="Text 14"/>
          <p:cNvSpPr/>
          <p:nvPr/>
        </p:nvSpPr>
        <p:spPr>
          <a:xfrm>
            <a:off x="356616" y="2121408"/>
            <a:ext cx="2286000" cy="420624"/>
          </a:xfrm>
          <a:prstGeom prst="rect">
            <a:avLst/>
          </a:prstGeom>
          <a:noFill/>
          <a:ln/>
        </p:spPr>
        <p:txBody>
          <a:bodyPr wrap="square" lIns="0" tIns="0" rIns="0" bIns="0" rtlCol="0" anchor="ctr"/>
          <a:lstStyle/>
          <a:p>
            <a:pPr marL="0" indent="0">
              <a:buNone/>
            </a:pPr>
            <a:r>
              <a:rPr lang="en-US" sz="950" b="1" dirty="0">
                <a:solidFill>
                  <a:srgbClr val="156082"/>
                </a:solidFill>
                <a:latin typeface="Trebuchet MS" pitchFamily="34" charset="0"/>
                <a:ea typeface="Trebuchet MS" pitchFamily="34" charset="-122"/>
                <a:cs typeface="Trebuchet MS" pitchFamily="34" charset="-120"/>
              </a:rPr>
              <a:t>Specified Provision [Sec. 355(j)]</a:t>
            </a:r>
            <a:endParaRPr lang="en-US" sz="950" dirty="0"/>
          </a:p>
        </p:txBody>
      </p:sp>
      <p:sp>
        <p:nvSpPr>
          <p:cNvPr id="17" name="Shape 15"/>
          <p:cNvSpPr/>
          <p:nvPr/>
        </p:nvSpPr>
        <p:spPr>
          <a:xfrm>
            <a:off x="2679192" y="2084832"/>
            <a:ext cx="4754880" cy="475488"/>
          </a:xfrm>
          <a:prstGeom prst="rect">
            <a:avLst/>
          </a:prstGeom>
          <a:solidFill>
            <a:srgbClr val="F2F2F2"/>
          </a:solidFill>
          <a:ln w="6350">
            <a:solidFill>
              <a:srgbClr val="D0D0D0"/>
            </a:solidFill>
            <a:prstDash val="solid"/>
          </a:ln>
        </p:spPr>
        <p:txBody>
          <a:bodyPr/>
          <a:lstStyle/>
          <a:p>
            <a:endParaRPr lang="en-IN"/>
          </a:p>
        </p:txBody>
      </p:sp>
      <p:sp>
        <p:nvSpPr>
          <p:cNvPr id="18" name="Text 16"/>
          <p:cNvSpPr/>
          <p:nvPr/>
        </p:nvSpPr>
        <p:spPr>
          <a:xfrm>
            <a:off x="2734056" y="2121408"/>
            <a:ext cx="4663440" cy="420624"/>
          </a:xfrm>
          <a:prstGeom prst="rect">
            <a:avLst/>
          </a:prstGeom>
          <a:noFill/>
          <a:ln/>
        </p:spPr>
        <p:txBody>
          <a:bodyPr wrap="square" lIns="0" tIns="0" rIns="0" bIns="0" rtlCol="0" anchor="ctr"/>
          <a:lstStyle/>
          <a:p>
            <a:pPr marL="0" indent="0">
              <a:buNone/>
            </a:pPr>
            <a:r>
              <a:rPr lang="en-US" sz="950" dirty="0">
                <a:solidFill>
                  <a:srgbClr val="404040"/>
                </a:solidFill>
                <a:latin typeface="Trebuchet MS" pitchFamily="34" charset="0"/>
                <a:ea typeface="Trebuchet MS" pitchFamily="34" charset="-122"/>
                <a:cs typeface="Trebuchet MS" pitchFamily="34" charset="-120"/>
              </a:rPr>
              <a:t>Means: Sec. 332 (new Act) OR Secs. 12A, 12AA, 12AB, 10(23C) of old Act — for continuity purposes.</a:t>
            </a:r>
            <a:endParaRPr lang="en-US" sz="950" dirty="0"/>
          </a:p>
        </p:txBody>
      </p:sp>
      <p:sp>
        <p:nvSpPr>
          <p:cNvPr id="19" name="Shape 17"/>
          <p:cNvSpPr/>
          <p:nvPr/>
        </p:nvSpPr>
        <p:spPr>
          <a:xfrm>
            <a:off x="301752" y="2560320"/>
            <a:ext cx="2377440" cy="475488"/>
          </a:xfrm>
          <a:prstGeom prst="rect">
            <a:avLst/>
          </a:prstGeom>
          <a:solidFill>
            <a:srgbClr val="FFFFFF"/>
          </a:solidFill>
          <a:ln w="6350">
            <a:solidFill>
              <a:srgbClr val="D0D0D0"/>
            </a:solidFill>
            <a:prstDash val="solid"/>
          </a:ln>
        </p:spPr>
        <p:txBody>
          <a:bodyPr/>
          <a:lstStyle/>
          <a:p>
            <a:endParaRPr lang="en-IN"/>
          </a:p>
        </p:txBody>
      </p:sp>
      <p:sp>
        <p:nvSpPr>
          <p:cNvPr id="20" name="Text 18"/>
          <p:cNvSpPr/>
          <p:nvPr/>
        </p:nvSpPr>
        <p:spPr>
          <a:xfrm>
            <a:off x="356616" y="2596896"/>
            <a:ext cx="2286000" cy="420624"/>
          </a:xfrm>
          <a:prstGeom prst="rect">
            <a:avLst/>
          </a:prstGeom>
          <a:noFill/>
          <a:ln/>
        </p:spPr>
        <p:txBody>
          <a:bodyPr wrap="square" lIns="0" tIns="0" rIns="0" bIns="0" rtlCol="0" anchor="ctr"/>
          <a:lstStyle/>
          <a:p>
            <a:pPr marL="0" indent="0">
              <a:buNone/>
            </a:pPr>
            <a:r>
              <a:rPr lang="en-US" sz="950" b="1" dirty="0">
                <a:solidFill>
                  <a:srgbClr val="156082"/>
                </a:solidFill>
                <a:latin typeface="Trebuchet MS" pitchFamily="34" charset="0"/>
                <a:ea typeface="Trebuchet MS" pitchFamily="34" charset="-122"/>
                <a:cs typeface="Trebuchet MS" pitchFamily="34" charset="-120"/>
              </a:rPr>
              <a:t>Related Person [Sec. 355(f)]</a:t>
            </a:r>
            <a:endParaRPr lang="en-US" sz="950" dirty="0"/>
          </a:p>
        </p:txBody>
      </p:sp>
      <p:sp>
        <p:nvSpPr>
          <p:cNvPr id="21" name="Shape 19"/>
          <p:cNvSpPr/>
          <p:nvPr/>
        </p:nvSpPr>
        <p:spPr>
          <a:xfrm>
            <a:off x="2679192" y="2560320"/>
            <a:ext cx="4754880" cy="475488"/>
          </a:xfrm>
          <a:prstGeom prst="rect">
            <a:avLst/>
          </a:prstGeom>
          <a:solidFill>
            <a:srgbClr val="FFFFFF"/>
          </a:solidFill>
          <a:ln w="6350">
            <a:solidFill>
              <a:srgbClr val="D0D0D0"/>
            </a:solidFill>
            <a:prstDash val="solid"/>
          </a:ln>
        </p:spPr>
        <p:txBody>
          <a:bodyPr/>
          <a:lstStyle/>
          <a:p>
            <a:endParaRPr lang="en-IN"/>
          </a:p>
        </p:txBody>
      </p:sp>
      <p:sp>
        <p:nvSpPr>
          <p:cNvPr id="22" name="Text 20"/>
          <p:cNvSpPr/>
          <p:nvPr/>
        </p:nvSpPr>
        <p:spPr>
          <a:xfrm>
            <a:off x="2734056" y="2596896"/>
            <a:ext cx="4663440" cy="420624"/>
          </a:xfrm>
          <a:prstGeom prst="rect">
            <a:avLst/>
          </a:prstGeom>
          <a:noFill/>
          <a:ln/>
        </p:spPr>
        <p:txBody>
          <a:bodyPr wrap="square" lIns="0" tIns="0" rIns="0" bIns="0" rtlCol="0" anchor="ctr"/>
          <a:lstStyle/>
          <a:p>
            <a:pPr marL="0" indent="0">
              <a:buNone/>
            </a:pPr>
            <a:r>
              <a:rPr lang="en-US" sz="950" dirty="0">
                <a:solidFill>
                  <a:srgbClr val="404040"/>
                </a:solidFill>
                <a:latin typeface="Trebuchet MS" pitchFamily="34" charset="0"/>
                <a:ea typeface="Trebuchet MS" pitchFamily="34" charset="-122"/>
                <a:cs typeface="Trebuchet MS" pitchFamily="34" charset="-120"/>
              </a:rPr>
              <a:t>Founder, settlor, author of trust; any trustee, manager; relative of such persons; any entity where such person holds ≥20% control.</a:t>
            </a:r>
            <a:endParaRPr lang="en-US" sz="950" dirty="0"/>
          </a:p>
        </p:txBody>
      </p:sp>
      <p:sp>
        <p:nvSpPr>
          <p:cNvPr id="23" name="Shape 21"/>
          <p:cNvSpPr/>
          <p:nvPr/>
        </p:nvSpPr>
        <p:spPr>
          <a:xfrm>
            <a:off x="301752" y="3035808"/>
            <a:ext cx="2377440" cy="475488"/>
          </a:xfrm>
          <a:prstGeom prst="rect">
            <a:avLst/>
          </a:prstGeom>
          <a:solidFill>
            <a:srgbClr val="F2F2F2"/>
          </a:solidFill>
          <a:ln w="6350">
            <a:solidFill>
              <a:srgbClr val="D0D0D0"/>
            </a:solidFill>
            <a:prstDash val="solid"/>
          </a:ln>
        </p:spPr>
        <p:txBody>
          <a:bodyPr/>
          <a:lstStyle/>
          <a:p>
            <a:endParaRPr lang="en-IN"/>
          </a:p>
        </p:txBody>
      </p:sp>
      <p:sp>
        <p:nvSpPr>
          <p:cNvPr id="24" name="Text 22"/>
          <p:cNvSpPr/>
          <p:nvPr/>
        </p:nvSpPr>
        <p:spPr>
          <a:xfrm>
            <a:off x="356616" y="3072384"/>
            <a:ext cx="2286000" cy="420624"/>
          </a:xfrm>
          <a:prstGeom prst="rect">
            <a:avLst/>
          </a:prstGeom>
          <a:noFill/>
          <a:ln/>
        </p:spPr>
        <p:txBody>
          <a:bodyPr wrap="square" lIns="0" tIns="0" rIns="0" bIns="0" rtlCol="0" anchor="ctr"/>
          <a:lstStyle/>
          <a:p>
            <a:pPr marL="0" indent="0">
              <a:buNone/>
            </a:pPr>
            <a:r>
              <a:rPr lang="en-US" sz="950" b="1" dirty="0">
                <a:solidFill>
                  <a:srgbClr val="156082"/>
                </a:solidFill>
                <a:latin typeface="Trebuchet MS" pitchFamily="34" charset="0"/>
                <a:ea typeface="Trebuchet MS" pitchFamily="34" charset="-122"/>
                <a:cs typeface="Trebuchet MS" pitchFamily="34" charset="-120"/>
              </a:rPr>
              <a:t>Regular Income [Sec. 355(e) r/w Sec. 335]</a:t>
            </a:r>
            <a:endParaRPr lang="en-US" sz="950" dirty="0"/>
          </a:p>
        </p:txBody>
      </p:sp>
      <p:sp>
        <p:nvSpPr>
          <p:cNvPr id="25" name="Shape 23"/>
          <p:cNvSpPr/>
          <p:nvPr/>
        </p:nvSpPr>
        <p:spPr>
          <a:xfrm>
            <a:off x="2679192" y="3035808"/>
            <a:ext cx="4754880" cy="475488"/>
          </a:xfrm>
          <a:prstGeom prst="rect">
            <a:avLst/>
          </a:prstGeom>
          <a:solidFill>
            <a:srgbClr val="F2F2F2"/>
          </a:solidFill>
          <a:ln w="6350">
            <a:solidFill>
              <a:srgbClr val="D0D0D0"/>
            </a:solidFill>
            <a:prstDash val="solid"/>
          </a:ln>
        </p:spPr>
        <p:txBody>
          <a:bodyPr/>
          <a:lstStyle/>
          <a:p>
            <a:endParaRPr lang="en-IN"/>
          </a:p>
        </p:txBody>
      </p:sp>
      <p:sp>
        <p:nvSpPr>
          <p:cNvPr id="26" name="Text 24"/>
          <p:cNvSpPr/>
          <p:nvPr/>
        </p:nvSpPr>
        <p:spPr>
          <a:xfrm>
            <a:off x="2734056" y="3072384"/>
            <a:ext cx="4663440" cy="420624"/>
          </a:xfrm>
          <a:prstGeom prst="rect">
            <a:avLst/>
          </a:prstGeom>
          <a:noFill/>
          <a:ln/>
        </p:spPr>
        <p:txBody>
          <a:bodyPr wrap="square" lIns="0" tIns="0" rIns="0" bIns="0" rtlCol="0" anchor="ctr"/>
          <a:lstStyle/>
          <a:p>
            <a:pPr marL="0" indent="0">
              <a:buNone/>
            </a:pPr>
            <a:r>
              <a:rPr lang="en-US" sz="950" dirty="0">
                <a:solidFill>
                  <a:srgbClr val="404040"/>
                </a:solidFill>
                <a:latin typeface="Trebuchet MS" pitchFamily="34" charset="0"/>
                <a:ea typeface="Trebuchet MS" pitchFamily="34" charset="-122"/>
                <a:cs typeface="Trebuchet MS" pitchFamily="34" charset="-120"/>
              </a:rPr>
              <a:t>Income from charitable/religious activities, property, voluntary contributions, incidental business — eligible for 85% exemption framework.</a:t>
            </a:r>
            <a:endParaRPr lang="en-US" sz="950" dirty="0"/>
          </a:p>
        </p:txBody>
      </p:sp>
      <p:sp>
        <p:nvSpPr>
          <p:cNvPr id="27" name="Shape 25"/>
          <p:cNvSpPr/>
          <p:nvPr/>
        </p:nvSpPr>
        <p:spPr>
          <a:xfrm>
            <a:off x="301752" y="3511296"/>
            <a:ext cx="2377440" cy="475488"/>
          </a:xfrm>
          <a:prstGeom prst="rect">
            <a:avLst/>
          </a:prstGeom>
          <a:solidFill>
            <a:srgbClr val="FFFFFF"/>
          </a:solidFill>
          <a:ln w="6350">
            <a:solidFill>
              <a:srgbClr val="D0D0D0"/>
            </a:solidFill>
            <a:prstDash val="solid"/>
          </a:ln>
        </p:spPr>
        <p:txBody>
          <a:bodyPr/>
          <a:lstStyle/>
          <a:p>
            <a:endParaRPr lang="en-IN"/>
          </a:p>
        </p:txBody>
      </p:sp>
      <p:sp>
        <p:nvSpPr>
          <p:cNvPr id="28" name="Text 26"/>
          <p:cNvSpPr/>
          <p:nvPr/>
        </p:nvSpPr>
        <p:spPr>
          <a:xfrm>
            <a:off x="356616" y="3547872"/>
            <a:ext cx="2286000" cy="420624"/>
          </a:xfrm>
          <a:prstGeom prst="rect">
            <a:avLst/>
          </a:prstGeom>
          <a:noFill/>
          <a:ln/>
        </p:spPr>
        <p:txBody>
          <a:bodyPr wrap="square" lIns="0" tIns="0" rIns="0" bIns="0" rtlCol="0" anchor="ctr"/>
          <a:lstStyle/>
          <a:p>
            <a:pPr marL="0" indent="0">
              <a:buNone/>
            </a:pPr>
            <a:r>
              <a:rPr lang="en-US" sz="950" b="1" dirty="0">
                <a:solidFill>
                  <a:srgbClr val="156082"/>
                </a:solidFill>
                <a:latin typeface="Trebuchet MS" pitchFamily="34" charset="0"/>
                <a:ea typeface="Trebuchet MS" pitchFamily="34" charset="-122"/>
                <a:cs typeface="Trebuchet MS" pitchFamily="34" charset="-120"/>
              </a:rPr>
              <a:t>Corpus [Sec. 355(a)]</a:t>
            </a:r>
            <a:endParaRPr lang="en-US" sz="950" dirty="0"/>
          </a:p>
        </p:txBody>
      </p:sp>
      <p:sp>
        <p:nvSpPr>
          <p:cNvPr id="29" name="Shape 27"/>
          <p:cNvSpPr/>
          <p:nvPr/>
        </p:nvSpPr>
        <p:spPr>
          <a:xfrm>
            <a:off x="2679192" y="3511296"/>
            <a:ext cx="4754880" cy="475488"/>
          </a:xfrm>
          <a:prstGeom prst="rect">
            <a:avLst/>
          </a:prstGeom>
          <a:solidFill>
            <a:srgbClr val="FFFFFF"/>
          </a:solidFill>
          <a:ln w="6350">
            <a:solidFill>
              <a:srgbClr val="D0D0D0"/>
            </a:solidFill>
            <a:prstDash val="solid"/>
          </a:ln>
        </p:spPr>
        <p:txBody>
          <a:bodyPr/>
          <a:lstStyle/>
          <a:p>
            <a:endParaRPr lang="en-IN"/>
          </a:p>
        </p:txBody>
      </p:sp>
      <p:sp>
        <p:nvSpPr>
          <p:cNvPr id="30" name="Text 28"/>
          <p:cNvSpPr/>
          <p:nvPr/>
        </p:nvSpPr>
        <p:spPr>
          <a:xfrm>
            <a:off x="2734056" y="3547872"/>
            <a:ext cx="4663440" cy="420624"/>
          </a:xfrm>
          <a:prstGeom prst="rect">
            <a:avLst/>
          </a:prstGeom>
          <a:noFill/>
          <a:ln/>
        </p:spPr>
        <p:txBody>
          <a:bodyPr wrap="square" lIns="0" tIns="0" rIns="0" bIns="0" rtlCol="0" anchor="ctr"/>
          <a:lstStyle/>
          <a:p>
            <a:pPr marL="0" indent="0">
              <a:buNone/>
            </a:pPr>
            <a:r>
              <a:rPr lang="en-US" sz="950" dirty="0">
                <a:solidFill>
                  <a:srgbClr val="404040"/>
                </a:solidFill>
                <a:latin typeface="Trebuchet MS" pitchFamily="34" charset="0"/>
                <a:ea typeface="Trebuchet MS" pitchFamily="34" charset="-122"/>
                <a:cs typeface="Trebuchet MS" pitchFamily="34" charset="-120"/>
              </a:rPr>
              <a:t>Voluntarily contributed amounts where donor, in writing, specifies that contribution is towards corpus of the RNPO. Cannot be claimed as application.</a:t>
            </a:r>
            <a:endParaRPr lang="en-US" sz="950" dirty="0"/>
          </a:p>
        </p:txBody>
      </p:sp>
      <p:sp>
        <p:nvSpPr>
          <p:cNvPr id="31" name="Shape 29"/>
          <p:cNvSpPr/>
          <p:nvPr/>
        </p:nvSpPr>
        <p:spPr>
          <a:xfrm>
            <a:off x="301752" y="3986784"/>
            <a:ext cx="2377440" cy="475488"/>
          </a:xfrm>
          <a:prstGeom prst="rect">
            <a:avLst/>
          </a:prstGeom>
          <a:solidFill>
            <a:srgbClr val="F2F2F2"/>
          </a:solidFill>
          <a:ln w="6350">
            <a:solidFill>
              <a:srgbClr val="D0D0D0"/>
            </a:solidFill>
            <a:prstDash val="solid"/>
          </a:ln>
        </p:spPr>
        <p:txBody>
          <a:bodyPr/>
          <a:lstStyle/>
          <a:p>
            <a:endParaRPr lang="en-IN"/>
          </a:p>
        </p:txBody>
      </p:sp>
      <p:sp>
        <p:nvSpPr>
          <p:cNvPr id="32" name="Text 30"/>
          <p:cNvSpPr/>
          <p:nvPr/>
        </p:nvSpPr>
        <p:spPr>
          <a:xfrm>
            <a:off x="356616" y="4023360"/>
            <a:ext cx="2286000" cy="420624"/>
          </a:xfrm>
          <a:prstGeom prst="rect">
            <a:avLst/>
          </a:prstGeom>
          <a:noFill/>
          <a:ln/>
        </p:spPr>
        <p:txBody>
          <a:bodyPr wrap="square" lIns="0" tIns="0" rIns="0" bIns="0" rtlCol="0" anchor="ctr"/>
          <a:lstStyle/>
          <a:p>
            <a:pPr marL="0" indent="0">
              <a:buNone/>
            </a:pPr>
            <a:r>
              <a:rPr lang="en-US" sz="950" b="1" dirty="0">
                <a:solidFill>
                  <a:srgbClr val="156082"/>
                </a:solidFill>
                <a:latin typeface="Trebuchet MS" pitchFamily="34" charset="0"/>
                <a:ea typeface="Trebuchet MS" pitchFamily="34" charset="-122"/>
                <a:cs typeface="Trebuchet MS" pitchFamily="34" charset="-120"/>
              </a:rPr>
              <a:t>Schedule XVI</a:t>
            </a:r>
            <a:endParaRPr lang="en-US" sz="950" dirty="0"/>
          </a:p>
        </p:txBody>
      </p:sp>
      <p:sp>
        <p:nvSpPr>
          <p:cNvPr id="33" name="Shape 31"/>
          <p:cNvSpPr/>
          <p:nvPr/>
        </p:nvSpPr>
        <p:spPr>
          <a:xfrm>
            <a:off x="2679192" y="3986784"/>
            <a:ext cx="4754880" cy="475488"/>
          </a:xfrm>
          <a:prstGeom prst="rect">
            <a:avLst/>
          </a:prstGeom>
          <a:solidFill>
            <a:srgbClr val="F2F2F2"/>
          </a:solidFill>
          <a:ln w="6350">
            <a:solidFill>
              <a:srgbClr val="D0D0D0"/>
            </a:solidFill>
            <a:prstDash val="solid"/>
          </a:ln>
        </p:spPr>
        <p:txBody>
          <a:bodyPr/>
          <a:lstStyle/>
          <a:p>
            <a:endParaRPr lang="en-IN"/>
          </a:p>
        </p:txBody>
      </p:sp>
      <p:sp>
        <p:nvSpPr>
          <p:cNvPr id="34" name="Text 32"/>
          <p:cNvSpPr/>
          <p:nvPr/>
        </p:nvSpPr>
        <p:spPr>
          <a:xfrm>
            <a:off x="2734056" y="4023360"/>
            <a:ext cx="4663440" cy="420624"/>
          </a:xfrm>
          <a:prstGeom prst="rect">
            <a:avLst/>
          </a:prstGeom>
          <a:noFill/>
          <a:ln/>
        </p:spPr>
        <p:txBody>
          <a:bodyPr wrap="square" lIns="0" tIns="0" rIns="0" bIns="0" rtlCol="0" anchor="ctr"/>
          <a:lstStyle/>
          <a:p>
            <a:pPr marL="0" indent="0">
              <a:buNone/>
            </a:pPr>
            <a:r>
              <a:rPr lang="en-US" sz="950" dirty="0">
                <a:solidFill>
                  <a:srgbClr val="404040"/>
                </a:solidFill>
                <a:latin typeface="Trebuchet MS" pitchFamily="34" charset="0"/>
                <a:ea typeface="Trebuchet MS" pitchFamily="34" charset="-122"/>
                <a:cs typeface="Trebuchet MS" pitchFamily="34" charset="-120"/>
              </a:rPr>
              <a:t>Prescribed modes of investment for accumulated income: Govt. securities, Post Office savings, FDs in scheduled banks, notified MFs, bonds of public sector companies.</a:t>
            </a:r>
            <a:endParaRPr lang="en-US" sz="950" dirty="0"/>
          </a:p>
        </p:txBody>
      </p:sp>
      <p:sp>
        <p:nvSpPr>
          <p:cNvPr id="35" name="Shape 33"/>
          <p:cNvSpPr/>
          <p:nvPr/>
        </p:nvSpPr>
        <p:spPr>
          <a:xfrm>
            <a:off x="301752" y="4681728"/>
            <a:ext cx="7132320" cy="347472"/>
          </a:xfrm>
          <a:prstGeom prst="rect">
            <a:avLst/>
          </a:prstGeom>
          <a:solidFill>
            <a:srgbClr val="196B24"/>
          </a:solidFill>
          <a:ln w="12700">
            <a:solidFill>
              <a:srgbClr val="196B24"/>
            </a:solidFill>
            <a:prstDash val="solid"/>
          </a:ln>
        </p:spPr>
        <p:txBody>
          <a:bodyPr/>
          <a:lstStyle/>
          <a:p>
            <a:endParaRPr lang="en-IN"/>
          </a:p>
        </p:txBody>
      </p:sp>
      <p:sp>
        <p:nvSpPr>
          <p:cNvPr id="36" name="Text 34"/>
          <p:cNvSpPr/>
          <p:nvPr/>
        </p:nvSpPr>
        <p:spPr>
          <a:xfrm>
            <a:off x="384048" y="4700016"/>
            <a:ext cx="6967728" cy="310896"/>
          </a:xfrm>
          <a:prstGeom prst="rect">
            <a:avLst/>
          </a:prstGeom>
          <a:noFill/>
          <a:ln/>
        </p:spPr>
        <p:txBody>
          <a:bodyPr wrap="square" rtlCol="0" anchor="ctr"/>
          <a:lstStyle/>
          <a:p>
            <a:pPr marL="0" indent="0">
              <a:buNone/>
            </a:pPr>
            <a:r>
              <a:rPr lang="en-US" sz="900" dirty="0">
                <a:solidFill>
                  <a:srgbClr val="FFFFFF"/>
                </a:solidFill>
                <a:latin typeface="Trebuchet MS" pitchFamily="34" charset="0"/>
                <a:ea typeface="Trebuchet MS" pitchFamily="34" charset="-122"/>
                <a:cs typeface="Trebuchet MS" pitchFamily="34" charset="-120"/>
              </a:rPr>
              <a:t>TRANSITION [Sec. 536(2)(j)]: All circulars, notifications, and approvals issued under the 1961 Act continue to remain valid under corresponding provisions of the 2025 Act unless in conflict.</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A1C3AD-9BED-8C85-032B-61A5842A032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9B9E2B-934D-07D1-0474-7FDC93F358D6}"/>
              </a:ext>
            </a:extLst>
          </p:cNvPr>
          <p:cNvSpPr>
            <a:spLocks noGrp="1"/>
          </p:cNvSpPr>
          <p:nvPr>
            <p:ph sz="half" idx="1"/>
          </p:nvPr>
        </p:nvSpPr>
        <p:spPr>
          <a:xfrm>
            <a:off x="477982" y="353291"/>
            <a:ext cx="6795654" cy="4267199"/>
          </a:xfrm>
        </p:spPr>
        <p:txBody>
          <a:bodyPr>
            <a:normAutofit/>
          </a:bodyPr>
          <a:lstStyle/>
          <a:p>
            <a:pPr marL="0" indent="0" algn="ctr">
              <a:buNone/>
            </a:pPr>
            <a:endParaRPr lang="en-US" sz="4400" dirty="0">
              <a:solidFill>
                <a:schemeClr val="accent1">
                  <a:lumMod val="75000"/>
                </a:schemeClr>
              </a:solidFill>
              <a:latin typeface="High Tower Text" panose="02040502050506030303" pitchFamily="18" charset="0"/>
            </a:endParaRPr>
          </a:p>
          <a:p>
            <a:pPr marL="0" indent="0" algn="ctr">
              <a:buNone/>
            </a:pPr>
            <a:endParaRPr lang="en-US" sz="4400" dirty="0">
              <a:solidFill>
                <a:schemeClr val="accent1">
                  <a:lumMod val="75000"/>
                </a:schemeClr>
              </a:solidFill>
              <a:latin typeface="High Tower Text" panose="02040502050506030303" pitchFamily="18" charset="0"/>
            </a:endParaRPr>
          </a:p>
          <a:p>
            <a:pPr marL="0" indent="0" algn="ctr">
              <a:buNone/>
            </a:pPr>
            <a:r>
              <a:rPr lang="en-US" sz="4400" dirty="0">
                <a:solidFill>
                  <a:schemeClr val="accent1">
                    <a:lumMod val="75000"/>
                  </a:schemeClr>
                </a:solidFill>
                <a:latin typeface="High Tower Text" panose="02040502050506030303" pitchFamily="18" charset="0"/>
              </a:rPr>
              <a:t>FORMS</a:t>
            </a:r>
          </a:p>
        </p:txBody>
      </p:sp>
      <p:pic>
        <p:nvPicPr>
          <p:cNvPr id="7" name="Picture 6">
            <a:extLst>
              <a:ext uri="{FF2B5EF4-FFF2-40B4-BE49-F238E27FC236}">
                <a16:creationId xmlns:a16="http://schemas.microsoft.com/office/drawing/2014/main" id="{0DBF8EBF-0EB3-1817-0343-77ABF75BDFD2}"/>
              </a:ext>
            </a:extLst>
          </p:cNvPr>
          <p:cNvPicPr>
            <a:picLocks noChangeAspect="1"/>
          </p:cNvPicPr>
          <p:nvPr/>
        </p:nvPicPr>
        <p:blipFill>
          <a:blip r:embed="rId2"/>
          <a:stretch>
            <a:fillRect/>
          </a:stretch>
        </p:blipFill>
        <p:spPr>
          <a:xfrm>
            <a:off x="7730837" y="0"/>
            <a:ext cx="1423402" cy="5143500"/>
          </a:xfrm>
          <a:prstGeom prst="rect">
            <a:avLst/>
          </a:prstGeom>
        </p:spPr>
      </p:pic>
    </p:spTree>
    <p:extLst>
      <p:ext uri="{BB962C8B-B14F-4D97-AF65-F5344CB8AC3E}">
        <p14:creationId xmlns:p14="http://schemas.microsoft.com/office/powerpoint/2010/main" val="37627122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550067A3-EE39-91D5-8EA6-DC4B484AD5A5}"/>
            </a:ext>
          </a:extLst>
        </p:cNvPr>
        <p:cNvGrpSpPr/>
        <p:nvPr/>
      </p:nvGrpSpPr>
      <p:grpSpPr>
        <a:xfrm>
          <a:off x="0" y="0"/>
          <a:ext cx="0" cy="0"/>
          <a:chOff x="0" y="0"/>
          <a:chExt cx="0" cy="0"/>
        </a:xfrm>
      </p:grpSpPr>
      <p:graphicFrame>
        <p:nvGraphicFramePr>
          <p:cNvPr id="2" name="Content Placeholder 1">
            <a:extLst>
              <a:ext uri="{FF2B5EF4-FFF2-40B4-BE49-F238E27FC236}">
                <a16:creationId xmlns:a16="http://schemas.microsoft.com/office/drawing/2014/main" id="{E1B0270F-33EF-99E7-9456-2A2B16EA1793}"/>
              </a:ext>
            </a:extLst>
          </p:cNvPr>
          <p:cNvGraphicFramePr>
            <a:graphicFrameLocks noGrp="1"/>
          </p:cNvGraphicFramePr>
          <p:nvPr>
            <p:ph sz="half" idx="1"/>
            <p:extLst>
              <p:ext uri="{D42A27DB-BD31-4B8C-83A1-F6EECF244321}">
                <p14:modId xmlns:p14="http://schemas.microsoft.com/office/powerpoint/2010/main" val="658855612"/>
              </p:ext>
            </p:extLst>
          </p:nvPr>
        </p:nvGraphicFramePr>
        <p:xfrm>
          <a:off x="1014867" y="354330"/>
          <a:ext cx="6182767" cy="3571177"/>
        </p:xfrm>
        <a:graphic>
          <a:graphicData uri="http://schemas.openxmlformats.org/drawingml/2006/table">
            <a:tbl>
              <a:tblPr firstRow="1" bandRow="1">
                <a:tableStyleId>{5C22544A-7EE6-4342-B048-85BDC9FD1C3A}</a:tableStyleId>
              </a:tblPr>
              <a:tblGrid>
                <a:gridCol w="872716">
                  <a:extLst>
                    <a:ext uri="{9D8B030D-6E8A-4147-A177-3AD203B41FA5}">
                      <a16:colId xmlns:a16="http://schemas.microsoft.com/office/drawing/2014/main" val="724200545"/>
                    </a:ext>
                  </a:extLst>
                </a:gridCol>
                <a:gridCol w="770709">
                  <a:extLst>
                    <a:ext uri="{9D8B030D-6E8A-4147-A177-3AD203B41FA5}">
                      <a16:colId xmlns:a16="http://schemas.microsoft.com/office/drawing/2014/main" val="2819905733"/>
                    </a:ext>
                  </a:extLst>
                </a:gridCol>
                <a:gridCol w="4539342">
                  <a:extLst>
                    <a:ext uri="{9D8B030D-6E8A-4147-A177-3AD203B41FA5}">
                      <a16:colId xmlns:a16="http://schemas.microsoft.com/office/drawing/2014/main" val="3451562736"/>
                    </a:ext>
                  </a:extLst>
                </a:gridCol>
              </a:tblGrid>
              <a:tr h="370840">
                <a:tc>
                  <a:txBody>
                    <a:bodyPr/>
                    <a:lstStyle/>
                    <a:p>
                      <a:pPr>
                        <a:lnSpc>
                          <a:spcPct val="107000"/>
                        </a:lnSpc>
                        <a:spcAft>
                          <a:spcPts val="800"/>
                        </a:spcAft>
                        <a:buNone/>
                      </a:pPr>
                      <a:r>
                        <a:rPr lang="en-IN" sz="900" b="1"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IT Rules 2026 / IT Act 2025</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76200" marT="76200" marB="19050" anchor="ctr">
                    <a:solidFill>
                      <a:srgbClr val="00B0F0"/>
                    </a:solidFill>
                  </a:tcPr>
                </a:tc>
                <a:tc>
                  <a:txBody>
                    <a:bodyPr/>
                    <a:lstStyle/>
                    <a:p>
                      <a:pPr>
                        <a:lnSpc>
                          <a:spcPct val="107000"/>
                        </a:lnSpc>
                        <a:spcAft>
                          <a:spcPts val="800"/>
                        </a:spcAft>
                        <a:buNone/>
                      </a:pPr>
                      <a:r>
                        <a:rPr lang="en-IN" sz="900" b="1"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IT Rules 1962/ IT Act 1961</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76200" marT="76200" marB="19050" anchor="ctr">
                    <a:solidFill>
                      <a:srgbClr val="00B0F0"/>
                    </a:solidFill>
                  </a:tcPr>
                </a:tc>
                <a:tc>
                  <a:txBody>
                    <a:bodyPr/>
                    <a:lstStyle/>
                    <a:p>
                      <a:pPr>
                        <a:lnSpc>
                          <a:spcPct val="107000"/>
                        </a:lnSpc>
                        <a:spcAft>
                          <a:spcPts val="800"/>
                        </a:spcAft>
                        <a:buNone/>
                      </a:pPr>
                      <a:r>
                        <a:rPr lang="en-IN" sz="900" b="1"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Description</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76200" marT="76200" marB="19050" anchor="ctr">
                    <a:solidFill>
                      <a:srgbClr val="00B0F0"/>
                    </a:solidFill>
                  </a:tcPr>
                </a:tc>
                <a:extLst>
                  <a:ext uri="{0D108BD9-81ED-4DB2-BD59-A6C34878D82A}">
                    <a16:rowId xmlns:a16="http://schemas.microsoft.com/office/drawing/2014/main" val="858753947"/>
                  </a:ext>
                </a:extLst>
              </a:tr>
              <a:tr h="370840">
                <a:tc>
                  <a:txBody>
                    <a:bodyPr/>
                    <a:lstStyle/>
                    <a:p>
                      <a:pPr>
                        <a:lnSpc>
                          <a:spcPct val="107000"/>
                        </a:lnSpc>
                        <a:spcAft>
                          <a:spcPts val="800"/>
                        </a:spcAft>
                        <a:buNone/>
                      </a:pPr>
                      <a:r>
                        <a:rPr lang="en-IN" sz="9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104</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chemeClr val="accent2">
                        <a:lumMod val="60000"/>
                        <a:lumOff val="40000"/>
                      </a:schemeClr>
                    </a:solidFill>
                  </a:tcPr>
                </a:tc>
                <a:tc>
                  <a:txBody>
                    <a:bodyPr/>
                    <a:lstStyle/>
                    <a:p>
                      <a:pPr>
                        <a:lnSpc>
                          <a:spcPct val="107000"/>
                        </a:lnSpc>
                        <a:spcAft>
                          <a:spcPts val="800"/>
                        </a:spcAft>
                        <a:buNone/>
                      </a:pPr>
                      <a:r>
                        <a:rPr lang="en-IN" sz="9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10A</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chemeClr val="accent2">
                        <a:lumMod val="60000"/>
                        <a:lumOff val="40000"/>
                      </a:schemeClr>
                    </a:solidFill>
                  </a:tcPr>
                </a:tc>
                <a:tc>
                  <a:txBody>
                    <a:bodyPr/>
                    <a:lstStyle/>
                    <a:p>
                      <a:pPr>
                        <a:lnSpc>
                          <a:spcPct val="107000"/>
                        </a:lnSpc>
                        <a:spcAft>
                          <a:spcPts val="800"/>
                        </a:spcAft>
                        <a:buNone/>
                      </a:pPr>
                      <a:r>
                        <a:rPr lang="en-IN" sz="900" b="1"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Provisional Registration</a:t>
                      </a:r>
                      <a:r>
                        <a:rPr lang="en-IN" sz="9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 Application for provisional registration or provisional approval </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p>
                      <a:pPr>
                        <a:lnSpc>
                          <a:spcPct val="107000"/>
                        </a:lnSpc>
                        <a:spcAft>
                          <a:spcPts val="800"/>
                        </a:spcAft>
                        <a:buNone/>
                      </a:pPr>
                      <a:r>
                        <a:rPr lang="en-IN" sz="900" i="1"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Simplified entry form featuring reduced disclosure metrics to enable faster provisional approvals</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chemeClr val="accent2">
                        <a:lumMod val="60000"/>
                        <a:lumOff val="40000"/>
                      </a:schemeClr>
                    </a:solidFill>
                  </a:tcPr>
                </a:tc>
                <a:extLst>
                  <a:ext uri="{0D108BD9-81ED-4DB2-BD59-A6C34878D82A}">
                    <a16:rowId xmlns:a16="http://schemas.microsoft.com/office/drawing/2014/main" val="4068527260"/>
                  </a:ext>
                </a:extLst>
              </a:tr>
              <a:tr h="370840">
                <a:tc>
                  <a:txBody>
                    <a:bodyPr/>
                    <a:lstStyle/>
                    <a:p>
                      <a:pPr>
                        <a:lnSpc>
                          <a:spcPct val="107000"/>
                        </a:lnSpc>
                        <a:spcAft>
                          <a:spcPts val="800"/>
                        </a:spcAft>
                        <a:buNone/>
                      </a:pPr>
                      <a:r>
                        <a:rPr lang="en-IN" sz="9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105</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rgbClr val="00B0F0"/>
                    </a:solidFill>
                  </a:tcPr>
                </a:tc>
                <a:tc>
                  <a:txBody>
                    <a:bodyPr/>
                    <a:lstStyle/>
                    <a:p>
                      <a:pPr>
                        <a:lnSpc>
                          <a:spcPct val="107000"/>
                        </a:lnSpc>
                        <a:spcAft>
                          <a:spcPts val="800"/>
                        </a:spcAft>
                        <a:buNone/>
                      </a:pPr>
                      <a:r>
                        <a:rPr lang="en-IN" sz="9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10AB</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rgbClr val="00B0F0"/>
                    </a:solidFill>
                  </a:tcPr>
                </a:tc>
                <a:tc>
                  <a:txBody>
                    <a:bodyPr/>
                    <a:lstStyle/>
                    <a:p>
                      <a:pPr>
                        <a:lnSpc>
                          <a:spcPct val="107000"/>
                        </a:lnSpc>
                        <a:spcAft>
                          <a:spcPts val="800"/>
                        </a:spcAft>
                        <a:buNone/>
                      </a:pPr>
                      <a:r>
                        <a:rPr lang="en-IN" sz="900" b="1"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Regular Registration / Renewal</a:t>
                      </a:r>
                      <a:r>
                        <a:rPr lang="en-IN" sz="9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 Application for registration of non-profit organisation under section 332 or approval for deduction under section 133(1)(b)(ii)</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p>
                      <a:pPr>
                        <a:lnSpc>
                          <a:spcPct val="107000"/>
                        </a:lnSpc>
                        <a:spcAft>
                          <a:spcPts val="800"/>
                        </a:spcAft>
                        <a:buNone/>
                      </a:pPr>
                      <a:r>
                        <a:rPr lang="en-IN" sz="900" i="1"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A consolidated form covering both regular registration (u/s 332) and donor deduction approval (u/s 354). Enforces strict declaration of asset histories and </a:t>
                      </a:r>
                      <a:r>
                        <a:rPr lang="en-IN" sz="900" b="1" i="1"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irrevocability clauses</a:t>
                      </a:r>
                      <a:r>
                        <a:rPr lang="en-IN" sz="900" i="1"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rgbClr val="00B0F0"/>
                    </a:solidFill>
                  </a:tcPr>
                </a:tc>
                <a:extLst>
                  <a:ext uri="{0D108BD9-81ED-4DB2-BD59-A6C34878D82A}">
                    <a16:rowId xmlns:a16="http://schemas.microsoft.com/office/drawing/2014/main" val="2007961856"/>
                  </a:ext>
                </a:extLst>
              </a:tr>
              <a:tr h="370840">
                <a:tc>
                  <a:txBody>
                    <a:bodyPr/>
                    <a:lstStyle/>
                    <a:p>
                      <a:pPr>
                        <a:lnSpc>
                          <a:spcPct val="107000"/>
                        </a:lnSpc>
                        <a:spcAft>
                          <a:spcPts val="800"/>
                        </a:spcAft>
                        <a:buNone/>
                      </a:pPr>
                      <a:r>
                        <a:rPr lang="en-IN" sz="9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106</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chemeClr val="accent2">
                        <a:lumMod val="60000"/>
                        <a:lumOff val="40000"/>
                      </a:schemeClr>
                    </a:solidFill>
                  </a:tcPr>
                </a:tc>
                <a:tc>
                  <a:txBody>
                    <a:bodyPr/>
                    <a:lstStyle/>
                    <a:p>
                      <a:pPr>
                        <a:lnSpc>
                          <a:spcPct val="107000"/>
                        </a:lnSpc>
                        <a:spcAft>
                          <a:spcPts val="800"/>
                        </a:spcAft>
                        <a:buNone/>
                      </a:pPr>
                      <a:r>
                        <a:rPr lang="en-IN" sz="9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10AC</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chemeClr val="accent2">
                        <a:lumMod val="60000"/>
                        <a:lumOff val="40000"/>
                      </a:schemeClr>
                    </a:solidFill>
                  </a:tcPr>
                </a:tc>
                <a:tc>
                  <a:txBody>
                    <a:bodyPr/>
                    <a:lstStyle/>
                    <a:p>
                      <a:pPr>
                        <a:lnSpc>
                          <a:spcPct val="107000"/>
                        </a:lnSpc>
                        <a:spcAft>
                          <a:spcPts val="800"/>
                        </a:spcAft>
                        <a:buNone/>
                      </a:pPr>
                      <a:r>
                        <a:rPr lang="en-IN" sz="9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Order for provisional registration u/s 332 or provisional approval u/s 354 Rejection of application.</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chemeClr val="accent2">
                        <a:lumMod val="60000"/>
                        <a:lumOff val="40000"/>
                      </a:schemeClr>
                    </a:solidFill>
                  </a:tcPr>
                </a:tc>
                <a:extLst>
                  <a:ext uri="{0D108BD9-81ED-4DB2-BD59-A6C34878D82A}">
                    <a16:rowId xmlns:a16="http://schemas.microsoft.com/office/drawing/2014/main" val="70762100"/>
                  </a:ext>
                </a:extLst>
              </a:tr>
              <a:tr h="370840">
                <a:tc>
                  <a:txBody>
                    <a:bodyPr/>
                    <a:lstStyle/>
                    <a:p>
                      <a:pPr>
                        <a:lnSpc>
                          <a:spcPct val="107000"/>
                        </a:lnSpc>
                        <a:spcAft>
                          <a:spcPts val="800"/>
                        </a:spcAft>
                        <a:buNone/>
                      </a:pPr>
                      <a:r>
                        <a:rPr lang="en-IN" sz="9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107</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rgbClr val="00B0F0"/>
                    </a:solidFill>
                  </a:tcPr>
                </a:tc>
                <a:tc>
                  <a:txBody>
                    <a:bodyPr/>
                    <a:lstStyle/>
                    <a:p>
                      <a:pPr>
                        <a:lnSpc>
                          <a:spcPct val="107000"/>
                        </a:lnSpc>
                        <a:spcAft>
                          <a:spcPts val="800"/>
                        </a:spcAft>
                        <a:buNone/>
                      </a:pPr>
                      <a:r>
                        <a:rPr lang="en-IN" sz="9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10AD</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rgbClr val="00B0F0"/>
                    </a:solidFill>
                  </a:tcPr>
                </a:tc>
                <a:tc>
                  <a:txBody>
                    <a:bodyPr/>
                    <a:lstStyle/>
                    <a:p>
                      <a:pPr>
                        <a:lnSpc>
                          <a:spcPct val="107000"/>
                        </a:lnSpc>
                        <a:spcAft>
                          <a:spcPts val="800"/>
                        </a:spcAft>
                        <a:buNone/>
                      </a:pPr>
                      <a:r>
                        <a:rPr lang="en-IN" sz="9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Order for grant of registration under section 332 or approval under section 354 or rejection of application or cancellation of registration or approval granted</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rgbClr val="00B0F0"/>
                    </a:solidFill>
                  </a:tcPr>
                </a:tc>
                <a:extLst>
                  <a:ext uri="{0D108BD9-81ED-4DB2-BD59-A6C34878D82A}">
                    <a16:rowId xmlns:a16="http://schemas.microsoft.com/office/drawing/2014/main" val="26489423"/>
                  </a:ext>
                </a:extLst>
              </a:tr>
              <a:tr h="370840">
                <a:tc>
                  <a:txBody>
                    <a:bodyPr/>
                    <a:lstStyle/>
                    <a:p>
                      <a:pPr>
                        <a:lnSpc>
                          <a:spcPct val="107000"/>
                        </a:lnSpc>
                        <a:spcAft>
                          <a:spcPts val="800"/>
                        </a:spcAft>
                        <a:buNone/>
                      </a:pPr>
                      <a:r>
                        <a:rPr lang="en-IN" sz="9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108</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chemeClr val="accent1">
                        <a:lumMod val="40000"/>
                        <a:lumOff val="60000"/>
                      </a:schemeClr>
                    </a:solidFill>
                  </a:tcPr>
                </a:tc>
                <a:tc>
                  <a:txBody>
                    <a:bodyPr/>
                    <a:lstStyle/>
                    <a:p>
                      <a:pPr>
                        <a:lnSpc>
                          <a:spcPct val="107000"/>
                        </a:lnSpc>
                        <a:spcAft>
                          <a:spcPts val="800"/>
                        </a:spcAft>
                        <a:buNone/>
                      </a:pPr>
                      <a:r>
                        <a:rPr lang="en-IN" sz="9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9A</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chemeClr val="accent1">
                        <a:lumMod val="40000"/>
                        <a:lumOff val="60000"/>
                      </a:schemeClr>
                    </a:solidFill>
                  </a:tcPr>
                </a:tc>
                <a:tc>
                  <a:txBody>
                    <a:bodyPr/>
                    <a:lstStyle/>
                    <a:p>
                      <a:pPr>
                        <a:lnSpc>
                          <a:spcPct val="107000"/>
                        </a:lnSpc>
                        <a:spcAft>
                          <a:spcPts val="800"/>
                        </a:spcAft>
                        <a:buNone/>
                      </a:pPr>
                      <a:r>
                        <a:rPr lang="en-IN" sz="9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Exercise of option under section 341(7) in respect of amount applied for charitable or religious purposes </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p>
                      <a:pPr>
                        <a:lnSpc>
                          <a:spcPct val="107000"/>
                        </a:lnSpc>
                        <a:spcAft>
                          <a:spcPts val="800"/>
                        </a:spcAft>
                        <a:buNone/>
                      </a:pPr>
                      <a:r>
                        <a:rPr lang="en-IN" sz="900" b="1" i="1"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Can be filed up to the ITR filing due date.</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chemeClr val="accent1">
                        <a:lumMod val="40000"/>
                        <a:lumOff val="60000"/>
                      </a:schemeClr>
                    </a:solidFill>
                  </a:tcPr>
                </a:tc>
                <a:extLst>
                  <a:ext uri="{0D108BD9-81ED-4DB2-BD59-A6C34878D82A}">
                    <a16:rowId xmlns:a16="http://schemas.microsoft.com/office/drawing/2014/main" val="2781144355"/>
                  </a:ext>
                </a:extLst>
              </a:tr>
              <a:tr h="370840">
                <a:tc>
                  <a:txBody>
                    <a:bodyPr/>
                    <a:lstStyle/>
                    <a:p>
                      <a:pPr>
                        <a:lnSpc>
                          <a:spcPct val="107000"/>
                        </a:lnSpc>
                        <a:spcAft>
                          <a:spcPts val="800"/>
                        </a:spcAft>
                        <a:buNone/>
                      </a:pPr>
                      <a:r>
                        <a:rPr lang="en-IN" sz="9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109</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rgbClr val="00B0F0"/>
                    </a:solidFill>
                  </a:tcPr>
                </a:tc>
                <a:tc>
                  <a:txBody>
                    <a:bodyPr/>
                    <a:lstStyle/>
                    <a:p>
                      <a:pPr>
                        <a:lnSpc>
                          <a:spcPct val="107000"/>
                        </a:lnSpc>
                        <a:spcAft>
                          <a:spcPts val="800"/>
                        </a:spcAft>
                        <a:buNone/>
                      </a:pPr>
                      <a:r>
                        <a:rPr lang="en-IN" sz="9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10</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rgbClr val="00B0F0"/>
                    </a:solidFill>
                  </a:tcPr>
                </a:tc>
                <a:tc>
                  <a:txBody>
                    <a:bodyPr/>
                    <a:lstStyle/>
                    <a:p>
                      <a:pPr>
                        <a:lnSpc>
                          <a:spcPct val="107000"/>
                        </a:lnSpc>
                        <a:spcAft>
                          <a:spcPts val="800"/>
                        </a:spcAft>
                        <a:buNone/>
                      </a:pPr>
                      <a:r>
                        <a:rPr lang="en-IN" sz="9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Statement of accumulation or setting apart of income under section 342(1) of the Act</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rgbClr val="00B0F0"/>
                    </a:solidFill>
                  </a:tcPr>
                </a:tc>
                <a:extLst>
                  <a:ext uri="{0D108BD9-81ED-4DB2-BD59-A6C34878D82A}">
                    <a16:rowId xmlns:a16="http://schemas.microsoft.com/office/drawing/2014/main" val="449017328"/>
                  </a:ext>
                </a:extLst>
              </a:tr>
            </a:tbl>
          </a:graphicData>
        </a:graphic>
      </p:graphicFrame>
      <p:pic>
        <p:nvPicPr>
          <p:cNvPr id="7" name="Picture 6">
            <a:extLst>
              <a:ext uri="{FF2B5EF4-FFF2-40B4-BE49-F238E27FC236}">
                <a16:creationId xmlns:a16="http://schemas.microsoft.com/office/drawing/2014/main" id="{F7EC0E3A-C050-C0D9-19EF-2C8F545E740B}"/>
              </a:ext>
            </a:extLst>
          </p:cNvPr>
          <p:cNvPicPr>
            <a:picLocks noChangeAspect="1"/>
          </p:cNvPicPr>
          <p:nvPr/>
        </p:nvPicPr>
        <p:blipFill>
          <a:blip r:embed="rId2"/>
          <a:stretch>
            <a:fillRect/>
          </a:stretch>
        </p:blipFill>
        <p:spPr>
          <a:xfrm>
            <a:off x="7730837" y="0"/>
            <a:ext cx="1423402" cy="5143500"/>
          </a:xfrm>
          <a:prstGeom prst="rect">
            <a:avLst/>
          </a:prstGeom>
        </p:spPr>
      </p:pic>
    </p:spTree>
    <p:extLst>
      <p:ext uri="{BB962C8B-B14F-4D97-AF65-F5344CB8AC3E}">
        <p14:creationId xmlns:p14="http://schemas.microsoft.com/office/powerpoint/2010/main" val="3869033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7726680" y="-45720"/>
            <a:ext cx="1554480" cy="5303520"/>
          </a:xfrm>
          <a:prstGeom prst="rtTriangle">
            <a:avLst/>
          </a:prstGeom>
          <a:solidFill>
            <a:srgbClr val="156082"/>
          </a:solidFill>
          <a:ln w="12700">
            <a:solidFill>
              <a:srgbClr val="156082"/>
            </a:solidFill>
            <a:prstDash val="solid"/>
          </a:ln>
        </p:spPr>
        <p:txBody>
          <a:bodyPr/>
          <a:lstStyle/>
          <a:p>
            <a:endParaRPr lang="en-IN"/>
          </a:p>
        </p:txBody>
      </p:sp>
      <p:sp>
        <p:nvSpPr>
          <p:cNvPr id="3" name="Shape 1"/>
          <p:cNvSpPr/>
          <p:nvPr/>
        </p:nvSpPr>
        <p:spPr>
          <a:xfrm flipH="1">
            <a:off x="8138160" y="-45720"/>
            <a:ext cx="1097280" cy="3108960"/>
          </a:xfrm>
          <a:prstGeom prst="rtTriangle">
            <a:avLst/>
          </a:prstGeom>
          <a:solidFill>
            <a:srgbClr val="E97132"/>
          </a:solidFill>
          <a:ln w="12700">
            <a:solidFill>
              <a:srgbClr val="E97132"/>
            </a:solidFill>
            <a:prstDash val="solid"/>
          </a:ln>
        </p:spPr>
        <p:txBody>
          <a:bodyPr/>
          <a:lstStyle/>
          <a:p>
            <a:endParaRPr lang="en-IN"/>
          </a:p>
        </p:txBody>
      </p:sp>
      <p:sp>
        <p:nvSpPr>
          <p:cNvPr id="4" name="Shape 2"/>
          <p:cNvSpPr/>
          <p:nvPr/>
        </p:nvSpPr>
        <p:spPr>
          <a:xfrm flipV="1">
            <a:off x="7772400" y="2560320"/>
            <a:ext cx="1463040" cy="2651760"/>
          </a:xfrm>
          <a:prstGeom prst="rtTriangle">
            <a:avLst/>
          </a:prstGeom>
          <a:solidFill>
            <a:srgbClr val="0F9ED5">
              <a:alpha val="70000"/>
            </a:srgbClr>
          </a:solidFill>
          <a:ln w="12700">
            <a:solidFill>
              <a:srgbClr val="0F9ED5">
                <a:alpha val="70000"/>
              </a:srgbClr>
            </a:solidFill>
            <a:prstDash val="solid"/>
          </a:ln>
        </p:spPr>
        <p:txBody>
          <a:bodyPr/>
          <a:lstStyle/>
          <a:p>
            <a:endParaRPr lang="en-IN"/>
          </a:p>
        </p:txBody>
      </p:sp>
      <p:sp>
        <p:nvSpPr>
          <p:cNvPr id="5" name="Text 3"/>
          <p:cNvSpPr/>
          <p:nvPr/>
        </p:nvSpPr>
        <p:spPr>
          <a:xfrm>
            <a:off x="301752" y="73152"/>
            <a:ext cx="7132320" cy="822960"/>
          </a:xfrm>
          <a:prstGeom prst="rect">
            <a:avLst/>
          </a:prstGeom>
          <a:noFill/>
          <a:ln/>
        </p:spPr>
        <p:txBody>
          <a:bodyPr wrap="square" rtlCol="0" anchor="ctr"/>
          <a:lstStyle/>
          <a:p>
            <a:pPr marL="0" indent="0" algn="l">
              <a:buNone/>
            </a:pPr>
            <a:r>
              <a:rPr lang="en-US" sz="2800" b="1" dirty="0">
                <a:solidFill>
                  <a:srgbClr val="156082"/>
                </a:solidFill>
                <a:latin typeface="Trebuchet MS" pitchFamily="34" charset="0"/>
                <a:ea typeface="Trebuchet MS" pitchFamily="34" charset="-122"/>
                <a:cs typeface="Trebuchet MS" pitchFamily="34" charset="-120"/>
              </a:rPr>
              <a:t>Background &amp; Structure of the New Act</a:t>
            </a:r>
            <a:endParaRPr lang="en-US" sz="2800" dirty="0"/>
          </a:p>
        </p:txBody>
      </p:sp>
      <p:sp>
        <p:nvSpPr>
          <p:cNvPr id="6" name="Text 4"/>
          <p:cNvSpPr/>
          <p:nvPr/>
        </p:nvSpPr>
        <p:spPr>
          <a:xfrm>
            <a:off x="301752" y="896112"/>
            <a:ext cx="7132320" cy="502920"/>
          </a:xfrm>
          <a:prstGeom prst="rect">
            <a:avLst/>
          </a:prstGeom>
          <a:noFill/>
          <a:ln/>
        </p:spPr>
        <p:txBody>
          <a:bodyPr wrap="square" rtlCol="0" anchor="ctr"/>
          <a:lstStyle/>
          <a:p>
            <a:pPr marL="0" indent="0">
              <a:buNone/>
            </a:pPr>
            <a:r>
              <a:rPr lang="en-US" sz="1100" i="1" dirty="0">
                <a:solidFill>
                  <a:srgbClr val="404040"/>
                </a:solidFill>
                <a:latin typeface="Trebuchet MS" pitchFamily="34" charset="0"/>
                <a:ea typeface="Trebuchet MS" pitchFamily="34" charset="-122"/>
                <a:cs typeface="Trebuchet MS" pitchFamily="34" charset="-120"/>
              </a:rPr>
              <a:t>The Income Tax Act, 2025 replaces the Income Tax Act, 1961 with effect from 1 April 2026. All NPO provisions, earlier scattered across 12,800 words in various chapters, are now consolidated into a single dedicated chapter with 7,600 words — a reduction of 40%.</a:t>
            </a:r>
            <a:endParaRPr lang="en-US" sz="1100" dirty="0"/>
          </a:p>
        </p:txBody>
      </p:sp>
      <p:sp>
        <p:nvSpPr>
          <p:cNvPr id="7" name="Shape 5"/>
          <p:cNvSpPr/>
          <p:nvPr/>
        </p:nvSpPr>
        <p:spPr>
          <a:xfrm>
            <a:off x="301752" y="1481328"/>
            <a:ext cx="3310128" cy="1508760"/>
          </a:xfrm>
          <a:prstGeom prst="roundRect">
            <a:avLst>
              <a:gd name="adj" fmla="val 4848"/>
            </a:avLst>
          </a:prstGeom>
          <a:solidFill>
            <a:srgbClr val="156082"/>
          </a:solidFill>
          <a:ln w="12700">
            <a:solidFill>
              <a:srgbClr val="156082"/>
            </a:solidFill>
            <a:prstDash val="solid"/>
          </a:ln>
        </p:spPr>
        <p:txBody>
          <a:bodyPr/>
          <a:lstStyle/>
          <a:p>
            <a:endParaRPr lang="en-IN"/>
          </a:p>
        </p:txBody>
      </p:sp>
      <p:sp>
        <p:nvSpPr>
          <p:cNvPr id="8" name="Text 6"/>
          <p:cNvSpPr/>
          <p:nvPr/>
        </p:nvSpPr>
        <p:spPr>
          <a:xfrm>
            <a:off x="411480" y="1572768"/>
            <a:ext cx="3090672" cy="1316736"/>
          </a:xfrm>
          <a:prstGeom prst="rect">
            <a:avLst/>
          </a:prstGeom>
          <a:noFill/>
          <a:ln/>
        </p:spPr>
        <p:txBody>
          <a:bodyPr wrap="square" rtlCol="0" anchor="ctr"/>
          <a:lstStyle/>
          <a:p>
            <a:pPr marL="0" indent="0" algn="l">
              <a:buNone/>
            </a:pPr>
            <a:r>
              <a:rPr lang="en-US" sz="1050" dirty="0">
                <a:solidFill>
                  <a:srgbClr val="FFFFFF"/>
                </a:solidFill>
                <a:latin typeface="Trebuchet MS" pitchFamily="34" charset="0"/>
                <a:ea typeface="Trebuchet MS" pitchFamily="34" charset="-122"/>
                <a:cs typeface="Trebuchet MS" pitchFamily="34" charset="-120"/>
              </a:rPr>
              <a:t>Chapter XVII-B</a:t>
            </a:r>
            <a:endParaRPr lang="en-US" sz="1050" dirty="0"/>
          </a:p>
          <a:p>
            <a:pPr marL="0" indent="0" algn="l">
              <a:buNone/>
            </a:pPr>
            <a:r>
              <a:rPr lang="en-US" sz="1050" dirty="0">
                <a:solidFill>
                  <a:srgbClr val="FFFFFF"/>
                </a:solidFill>
                <a:latin typeface="Trebuchet MS" pitchFamily="34" charset="0"/>
                <a:ea typeface="Trebuchet MS" pitchFamily="34" charset="-122"/>
                <a:cs typeface="Trebuchet MS" pitchFamily="34" charset="-120"/>
              </a:rPr>
              <a:t>(Sections 332–355)</a:t>
            </a:r>
            <a:endParaRPr lang="en-US" sz="1050" dirty="0"/>
          </a:p>
          <a:p>
            <a:pPr marL="0" indent="0" algn="l">
              <a:buNone/>
            </a:pPr>
            <a:r>
              <a:rPr lang="en-US" sz="1050" dirty="0">
                <a:solidFill>
                  <a:srgbClr val="FFFFFF"/>
                </a:solidFill>
                <a:latin typeface="Trebuchet MS" pitchFamily="34" charset="0"/>
                <a:ea typeface="Trebuchet MS" pitchFamily="34" charset="-122"/>
                <a:cs typeface="Trebuchet MS" pitchFamily="34" charset="-120"/>
              </a:rPr>
              <a:t>Complete code for NPOs —</a:t>
            </a:r>
            <a:endParaRPr lang="en-US" sz="1050" dirty="0"/>
          </a:p>
          <a:p>
            <a:pPr marL="0" indent="0" algn="l">
              <a:buNone/>
            </a:pPr>
            <a:r>
              <a:rPr lang="en-US" sz="1050" dirty="0">
                <a:solidFill>
                  <a:srgbClr val="FFFFFF"/>
                </a:solidFill>
                <a:latin typeface="Trebuchet MS" pitchFamily="34" charset="0"/>
                <a:ea typeface="Trebuchet MS" pitchFamily="34" charset="-122"/>
                <a:cs typeface="Trebuchet MS" pitchFamily="34" charset="-120"/>
              </a:rPr>
              <a:t>overriding effect over all</a:t>
            </a:r>
            <a:endParaRPr lang="en-US" sz="1050" dirty="0"/>
          </a:p>
          <a:p>
            <a:pPr marL="0" indent="0" algn="l">
              <a:buNone/>
            </a:pPr>
            <a:r>
              <a:rPr lang="en-US" sz="1050" dirty="0">
                <a:solidFill>
                  <a:srgbClr val="FFFFFF"/>
                </a:solidFill>
                <a:latin typeface="Trebuchet MS" pitchFamily="34" charset="0"/>
                <a:ea typeface="Trebuchet MS" pitchFamily="34" charset="-122"/>
                <a:cs typeface="Trebuchet MS" pitchFamily="34" charset="-120"/>
              </a:rPr>
              <a:t>other provisions of the Act</a:t>
            </a:r>
            <a:endParaRPr lang="en-US" sz="1050" dirty="0"/>
          </a:p>
          <a:p>
            <a:pPr marL="0" indent="0" algn="l">
              <a:buNone/>
            </a:pPr>
            <a:r>
              <a:rPr lang="en-US" sz="1050" dirty="0">
                <a:solidFill>
                  <a:srgbClr val="FFFFFF"/>
                </a:solidFill>
                <a:latin typeface="Trebuchet MS" pitchFamily="34" charset="0"/>
                <a:ea typeface="Trebuchet MS" pitchFamily="34" charset="-122"/>
                <a:cs typeface="Trebuchet MS" pitchFamily="34" charset="-120"/>
              </a:rPr>
              <a:t>[Sec. 334(2)]</a:t>
            </a:r>
            <a:endParaRPr lang="en-US" sz="1050" dirty="0"/>
          </a:p>
        </p:txBody>
      </p:sp>
      <p:sp>
        <p:nvSpPr>
          <p:cNvPr id="9" name="Shape 7"/>
          <p:cNvSpPr/>
          <p:nvPr/>
        </p:nvSpPr>
        <p:spPr>
          <a:xfrm>
            <a:off x="3767328" y="1481328"/>
            <a:ext cx="3310128" cy="1508760"/>
          </a:xfrm>
          <a:prstGeom prst="roundRect">
            <a:avLst>
              <a:gd name="adj" fmla="val 4848"/>
            </a:avLst>
          </a:prstGeom>
          <a:solidFill>
            <a:srgbClr val="0E2841"/>
          </a:solidFill>
          <a:ln w="12700">
            <a:solidFill>
              <a:srgbClr val="0E2841"/>
            </a:solidFill>
            <a:prstDash val="solid"/>
          </a:ln>
        </p:spPr>
        <p:txBody>
          <a:bodyPr/>
          <a:lstStyle/>
          <a:p>
            <a:endParaRPr lang="en-IN"/>
          </a:p>
        </p:txBody>
      </p:sp>
      <p:sp>
        <p:nvSpPr>
          <p:cNvPr id="10" name="Text 8"/>
          <p:cNvSpPr/>
          <p:nvPr/>
        </p:nvSpPr>
        <p:spPr>
          <a:xfrm>
            <a:off x="3877056" y="1572768"/>
            <a:ext cx="3090672" cy="1316736"/>
          </a:xfrm>
          <a:prstGeom prst="rect">
            <a:avLst/>
          </a:prstGeom>
          <a:noFill/>
          <a:ln/>
        </p:spPr>
        <p:txBody>
          <a:bodyPr wrap="square" rtlCol="0" anchor="ctr"/>
          <a:lstStyle/>
          <a:p>
            <a:pPr marL="0" indent="0" algn="l">
              <a:buNone/>
            </a:pPr>
            <a:r>
              <a:rPr lang="en-US" sz="1050" dirty="0">
                <a:solidFill>
                  <a:srgbClr val="FFFFFF"/>
                </a:solidFill>
                <a:latin typeface="Trebuchet MS" pitchFamily="34" charset="0"/>
                <a:ea typeface="Trebuchet MS" pitchFamily="34" charset="-122"/>
                <a:cs typeface="Trebuchet MS" pitchFamily="34" charset="-120"/>
              </a:rPr>
              <a:t>New Terminology:</a:t>
            </a:r>
            <a:endParaRPr lang="en-US" sz="1050" dirty="0"/>
          </a:p>
          <a:p>
            <a:pPr marL="0" indent="0" algn="l">
              <a:buNone/>
            </a:pPr>
            <a:r>
              <a:rPr lang="en-US" sz="1050" dirty="0">
                <a:solidFill>
                  <a:srgbClr val="FFFFFF"/>
                </a:solidFill>
                <a:latin typeface="Trebuchet MS" pitchFamily="34" charset="0"/>
                <a:ea typeface="Trebuchet MS" pitchFamily="34" charset="-122"/>
                <a:cs typeface="Trebuchet MS" pitchFamily="34" charset="-120"/>
              </a:rPr>
              <a:t>"Registered Non-Profit</a:t>
            </a:r>
            <a:endParaRPr lang="en-US" sz="1050" dirty="0"/>
          </a:p>
          <a:p>
            <a:pPr marL="0" indent="0" algn="l">
              <a:buNone/>
            </a:pPr>
            <a:r>
              <a:rPr lang="en-US" sz="1050" dirty="0">
                <a:solidFill>
                  <a:srgbClr val="FFFFFF"/>
                </a:solidFill>
                <a:latin typeface="Trebuchet MS" pitchFamily="34" charset="0"/>
                <a:ea typeface="Trebuchet MS" pitchFamily="34" charset="-122"/>
                <a:cs typeface="Trebuchet MS" pitchFamily="34" charset="-120"/>
              </a:rPr>
              <a:t>Organisation" (RNPO)</a:t>
            </a:r>
            <a:endParaRPr lang="en-US" sz="1050" dirty="0"/>
          </a:p>
          <a:p>
            <a:pPr marL="0" indent="0" algn="l">
              <a:buNone/>
            </a:pPr>
            <a:r>
              <a:rPr lang="en-US" sz="1050" dirty="0">
                <a:solidFill>
                  <a:srgbClr val="FFFFFF"/>
                </a:solidFill>
                <a:latin typeface="Trebuchet MS" pitchFamily="34" charset="0"/>
                <a:ea typeface="Trebuchet MS" pitchFamily="34" charset="-122"/>
                <a:cs typeface="Trebuchet MS" pitchFamily="34" charset="-120"/>
              </a:rPr>
              <a:t>Replaces: Charitable Trusts,</a:t>
            </a:r>
            <a:endParaRPr lang="en-US" sz="1050" dirty="0"/>
          </a:p>
          <a:p>
            <a:pPr marL="0" indent="0" algn="l">
              <a:buNone/>
            </a:pPr>
            <a:r>
              <a:rPr lang="en-US" sz="1050" dirty="0">
                <a:solidFill>
                  <a:srgbClr val="FFFFFF"/>
                </a:solidFill>
                <a:latin typeface="Trebuchet MS" pitchFamily="34" charset="0"/>
                <a:ea typeface="Trebuchet MS" pitchFamily="34" charset="-122"/>
                <a:cs typeface="Trebuchet MS" pitchFamily="34" charset="-120"/>
              </a:rPr>
              <a:t>Institutions, Hospitals,</a:t>
            </a:r>
            <a:endParaRPr lang="en-US" sz="1050" dirty="0"/>
          </a:p>
          <a:p>
            <a:pPr marL="0" indent="0" algn="l">
              <a:buNone/>
            </a:pPr>
            <a:r>
              <a:rPr lang="en-US" sz="1050" dirty="0">
                <a:solidFill>
                  <a:srgbClr val="FFFFFF"/>
                </a:solidFill>
                <a:latin typeface="Trebuchet MS" pitchFamily="34" charset="0"/>
                <a:ea typeface="Trebuchet MS" pitchFamily="34" charset="-122"/>
                <a:cs typeface="Trebuchet MS" pitchFamily="34" charset="-120"/>
              </a:rPr>
              <a:t>Universities, Funds etc.</a:t>
            </a:r>
            <a:endParaRPr lang="en-US" sz="1050" dirty="0"/>
          </a:p>
        </p:txBody>
      </p:sp>
      <p:sp>
        <p:nvSpPr>
          <p:cNvPr id="11" name="Shape 9"/>
          <p:cNvSpPr/>
          <p:nvPr/>
        </p:nvSpPr>
        <p:spPr>
          <a:xfrm>
            <a:off x="301752" y="3090672"/>
            <a:ext cx="3310128" cy="1508760"/>
          </a:xfrm>
          <a:prstGeom prst="roundRect">
            <a:avLst>
              <a:gd name="adj" fmla="val 4848"/>
            </a:avLst>
          </a:prstGeom>
          <a:solidFill>
            <a:srgbClr val="E97132"/>
          </a:solidFill>
          <a:ln w="12700">
            <a:solidFill>
              <a:srgbClr val="E97132"/>
            </a:solidFill>
            <a:prstDash val="solid"/>
          </a:ln>
        </p:spPr>
        <p:txBody>
          <a:bodyPr/>
          <a:lstStyle/>
          <a:p>
            <a:endParaRPr lang="en-IN"/>
          </a:p>
        </p:txBody>
      </p:sp>
      <p:sp>
        <p:nvSpPr>
          <p:cNvPr id="12" name="Text 10"/>
          <p:cNvSpPr/>
          <p:nvPr/>
        </p:nvSpPr>
        <p:spPr>
          <a:xfrm>
            <a:off x="411480" y="3182112"/>
            <a:ext cx="3090672" cy="1316736"/>
          </a:xfrm>
          <a:prstGeom prst="rect">
            <a:avLst/>
          </a:prstGeom>
          <a:noFill/>
          <a:ln/>
        </p:spPr>
        <p:txBody>
          <a:bodyPr wrap="square" rtlCol="0" anchor="ctr"/>
          <a:lstStyle/>
          <a:p>
            <a:pPr marL="0" indent="0" algn="l">
              <a:buNone/>
            </a:pPr>
            <a:r>
              <a:rPr lang="en-US" sz="1050" dirty="0">
                <a:solidFill>
                  <a:srgbClr val="FFFFFF"/>
                </a:solidFill>
                <a:latin typeface="Trebuchet MS" pitchFamily="34" charset="0"/>
                <a:ea typeface="Trebuchet MS" pitchFamily="34" charset="-122"/>
                <a:cs typeface="Trebuchet MS" pitchFamily="34" charset="-120"/>
              </a:rPr>
              <a:t>7 Sub-Parts of Chapter XVII-B:</a:t>
            </a:r>
            <a:endParaRPr lang="en-US" sz="1050" dirty="0"/>
          </a:p>
          <a:p>
            <a:pPr marL="0" indent="0" algn="l">
              <a:buNone/>
            </a:pPr>
            <a:r>
              <a:rPr lang="en-US" sz="1050" dirty="0">
                <a:solidFill>
                  <a:srgbClr val="FFFFFF"/>
                </a:solidFill>
                <a:latin typeface="Trebuchet MS" pitchFamily="34" charset="0"/>
                <a:ea typeface="Trebuchet MS" pitchFamily="34" charset="-122"/>
                <a:cs typeface="Trebuchet MS" pitchFamily="34" charset="-120"/>
              </a:rPr>
              <a:t>1. Registration (332–333)</a:t>
            </a:r>
            <a:endParaRPr lang="en-US" sz="1050" dirty="0"/>
          </a:p>
          <a:p>
            <a:pPr marL="0" indent="0" algn="l">
              <a:buNone/>
            </a:pPr>
            <a:r>
              <a:rPr lang="en-US" sz="1050" dirty="0">
                <a:solidFill>
                  <a:srgbClr val="FFFFFF"/>
                </a:solidFill>
                <a:latin typeface="Trebuchet MS" pitchFamily="34" charset="0"/>
                <a:ea typeface="Trebuchet MS" pitchFamily="34" charset="-122"/>
                <a:cs typeface="Trebuchet MS" pitchFamily="34" charset="-120"/>
              </a:rPr>
              <a:t>2. Income (334–343)</a:t>
            </a:r>
            <a:endParaRPr lang="en-US" sz="1050" dirty="0"/>
          </a:p>
          <a:p>
            <a:pPr marL="0" indent="0" algn="l">
              <a:buNone/>
            </a:pPr>
            <a:r>
              <a:rPr lang="en-US" sz="1050" dirty="0">
                <a:solidFill>
                  <a:srgbClr val="FFFFFF"/>
                </a:solidFill>
                <a:latin typeface="Trebuchet MS" pitchFamily="34" charset="0"/>
                <a:ea typeface="Trebuchet MS" pitchFamily="34" charset="-122"/>
                <a:cs typeface="Trebuchet MS" pitchFamily="34" charset="-120"/>
              </a:rPr>
              <a:t>3. Commercial Activity (344–346)</a:t>
            </a:r>
            <a:endParaRPr lang="en-US" sz="1050" dirty="0"/>
          </a:p>
          <a:p>
            <a:pPr marL="0" indent="0" algn="l">
              <a:buNone/>
            </a:pPr>
            <a:r>
              <a:rPr lang="en-US" sz="1050" dirty="0">
                <a:solidFill>
                  <a:srgbClr val="FFFFFF"/>
                </a:solidFill>
                <a:latin typeface="Trebuchet MS" pitchFamily="34" charset="0"/>
                <a:ea typeface="Trebuchet MS" pitchFamily="34" charset="-122"/>
                <a:cs typeface="Trebuchet MS" pitchFamily="34" charset="-120"/>
              </a:rPr>
              <a:t>4. Compliances (347–350)</a:t>
            </a:r>
            <a:endParaRPr lang="en-US" sz="1050" dirty="0"/>
          </a:p>
          <a:p>
            <a:pPr marL="0" indent="0" algn="l">
              <a:buNone/>
            </a:pPr>
            <a:r>
              <a:rPr lang="en-US" sz="1050" dirty="0">
                <a:solidFill>
                  <a:srgbClr val="FFFFFF"/>
                </a:solidFill>
                <a:latin typeface="Trebuchet MS" pitchFamily="34" charset="0"/>
                <a:ea typeface="Trebuchet MS" pitchFamily="34" charset="-122"/>
                <a:cs typeface="Trebuchet MS" pitchFamily="34" charset="-120"/>
              </a:rPr>
              <a:t>5. Violations (351–353)</a:t>
            </a:r>
            <a:endParaRPr lang="en-US" sz="1050" dirty="0"/>
          </a:p>
          <a:p>
            <a:pPr marL="0" indent="0" algn="l">
              <a:buNone/>
            </a:pPr>
            <a:r>
              <a:rPr lang="en-US" sz="1050" dirty="0">
                <a:solidFill>
                  <a:srgbClr val="FFFFFF"/>
                </a:solidFill>
                <a:latin typeface="Trebuchet MS" pitchFamily="34" charset="0"/>
                <a:ea typeface="Trebuchet MS" pitchFamily="34" charset="-122"/>
                <a:cs typeface="Trebuchet MS" pitchFamily="34" charset="-120"/>
              </a:rPr>
              <a:t>6. Approval u/s 354 (80G equivalent)</a:t>
            </a:r>
            <a:endParaRPr lang="en-US" sz="1050" dirty="0"/>
          </a:p>
          <a:p>
            <a:pPr marL="0" indent="0" algn="l">
              <a:buNone/>
            </a:pPr>
            <a:r>
              <a:rPr lang="en-US" sz="1050" dirty="0">
                <a:solidFill>
                  <a:srgbClr val="FFFFFF"/>
                </a:solidFill>
                <a:latin typeface="Trebuchet MS" pitchFamily="34" charset="0"/>
                <a:ea typeface="Trebuchet MS" pitchFamily="34" charset="-122"/>
                <a:cs typeface="Trebuchet MS" pitchFamily="34" charset="-120"/>
              </a:rPr>
              <a:t>7. Interpretation (355)</a:t>
            </a:r>
            <a:endParaRPr lang="en-US" sz="1050" dirty="0"/>
          </a:p>
        </p:txBody>
      </p:sp>
      <p:sp>
        <p:nvSpPr>
          <p:cNvPr id="13" name="Shape 11"/>
          <p:cNvSpPr/>
          <p:nvPr/>
        </p:nvSpPr>
        <p:spPr>
          <a:xfrm>
            <a:off x="3767328" y="3090672"/>
            <a:ext cx="3310128" cy="1508760"/>
          </a:xfrm>
          <a:prstGeom prst="roundRect">
            <a:avLst>
              <a:gd name="adj" fmla="val 4848"/>
            </a:avLst>
          </a:prstGeom>
          <a:solidFill>
            <a:srgbClr val="196B24"/>
          </a:solidFill>
          <a:ln w="12700">
            <a:solidFill>
              <a:srgbClr val="196B24"/>
            </a:solidFill>
            <a:prstDash val="solid"/>
          </a:ln>
        </p:spPr>
        <p:txBody>
          <a:bodyPr/>
          <a:lstStyle/>
          <a:p>
            <a:endParaRPr lang="en-IN"/>
          </a:p>
        </p:txBody>
      </p:sp>
      <p:sp>
        <p:nvSpPr>
          <p:cNvPr id="14" name="Text 12"/>
          <p:cNvSpPr/>
          <p:nvPr/>
        </p:nvSpPr>
        <p:spPr>
          <a:xfrm>
            <a:off x="3877056" y="3182112"/>
            <a:ext cx="3090672" cy="1316736"/>
          </a:xfrm>
          <a:prstGeom prst="rect">
            <a:avLst/>
          </a:prstGeom>
          <a:noFill/>
          <a:ln/>
        </p:spPr>
        <p:txBody>
          <a:bodyPr wrap="square" rtlCol="0" anchor="ctr"/>
          <a:lstStyle/>
          <a:p>
            <a:pPr marL="0" indent="0" algn="l">
              <a:buNone/>
            </a:pPr>
            <a:r>
              <a:rPr lang="en-US" sz="1050" dirty="0">
                <a:solidFill>
                  <a:srgbClr val="FFFFFF"/>
                </a:solidFill>
                <a:latin typeface="Trebuchet MS" pitchFamily="34" charset="0"/>
                <a:ea typeface="Trebuchet MS" pitchFamily="34" charset="-122"/>
                <a:cs typeface="Trebuchet MS" pitchFamily="34" charset="-120"/>
              </a:rPr>
              <a:t>Effective Date: 1 April 2026</a:t>
            </a:r>
            <a:endParaRPr lang="en-US" sz="1050" dirty="0"/>
          </a:p>
          <a:p>
            <a:pPr marL="0" indent="0" algn="l">
              <a:buNone/>
            </a:pPr>
            <a:r>
              <a:rPr lang="en-US" sz="1050" dirty="0">
                <a:solidFill>
                  <a:srgbClr val="FFFFFF"/>
                </a:solidFill>
                <a:latin typeface="Trebuchet MS" pitchFamily="34" charset="0"/>
                <a:ea typeface="Trebuchet MS" pitchFamily="34" charset="-122"/>
                <a:cs typeface="Trebuchet MS" pitchFamily="34" charset="-120"/>
              </a:rPr>
              <a:t>Existing registrations u/s 12A,</a:t>
            </a:r>
            <a:endParaRPr lang="en-US" sz="1050" dirty="0"/>
          </a:p>
          <a:p>
            <a:pPr marL="0" indent="0" algn="l">
              <a:buNone/>
            </a:pPr>
            <a:r>
              <a:rPr lang="en-US" sz="1050" dirty="0">
                <a:solidFill>
                  <a:srgbClr val="FFFFFF"/>
                </a:solidFill>
                <a:latin typeface="Trebuchet MS" pitchFamily="34" charset="0"/>
                <a:ea typeface="Trebuchet MS" pitchFamily="34" charset="-122"/>
                <a:cs typeface="Trebuchet MS" pitchFamily="34" charset="-120"/>
              </a:rPr>
              <a:t>12AA, 12AB, 10(23C) continue</a:t>
            </a:r>
            <a:endParaRPr lang="en-US" sz="1050" dirty="0"/>
          </a:p>
          <a:p>
            <a:pPr marL="0" indent="0" algn="l">
              <a:buNone/>
            </a:pPr>
            <a:r>
              <a:rPr lang="en-US" sz="1050" dirty="0">
                <a:solidFill>
                  <a:srgbClr val="FFFFFF"/>
                </a:solidFill>
                <a:latin typeface="Trebuchet MS" pitchFamily="34" charset="0"/>
                <a:ea typeface="Trebuchet MS" pitchFamily="34" charset="-122"/>
                <a:cs typeface="Trebuchet MS" pitchFamily="34" charset="-120"/>
              </a:rPr>
              <a:t>until expiry — treated as RNPO</a:t>
            </a:r>
            <a:endParaRPr lang="en-US" sz="1050" dirty="0"/>
          </a:p>
          <a:p>
            <a:pPr marL="0" indent="0" algn="l">
              <a:buNone/>
            </a:pPr>
            <a:r>
              <a:rPr lang="en-US" sz="1050" dirty="0">
                <a:solidFill>
                  <a:srgbClr val="FFFFFF"/>
                </a:solidFill>
                <a:latin typeface="Trebuchet MS" pitchFamily="34" charset="0"/>
                <a:ea typeface="Trebuchet MS" pitchFamily="34" charset="-122"/>
                <a:cs typeface="Trebuchet MS" pitchFamily="34" charset="-120"/>
              </a:rPr>
              <a:t>automatically from 1.4.2026</a:t>
            </a:r>
            <a:endParaRPr lang="en-US" sz="1050" dirty="0"/>
          </a:p>
          <a:p>
            <a:pPr marL="0" indent="0" algn="l">
              <a:buNone/>
            </a:pPr>
            <a:r>
              <a:rPr lang="en-US" sz="1050" dirty="0">
                <a:solidFill>
                  <a:srgbClr val="FFFFFF"/>
                </a:solidFill>
                <a:latin typeface="Trebuchet MS" pitchFamily="34" charset="0"/>
                <a:ea typeface="Trebuchet MS" pitchFamily="34" charset="-122"/>
                <a:cs typeface="Trebuchet MS" pitchFamily="34" charset="-120"/>
              </a:rPr>
              <a:t>[Sec. 355]</a:t>
            </a:r>
            <a:endParaRPr lang="en-US" sz="105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a:extLst>
            <a:ext uri="{FF2B5EF4-FFF2-40B4-BE49-F238E27FC236}">
              <a16:creationId xmlns:a16="http://schemas.microsoft.com/office/drawing/2014/main" id="{F6C0C167-5357-9F5B-5187-DAC2EE85293C}"/>
            </a:ext>
          </a:extLst>
        </p:cNvPr>
        <p:cNvGrpSpPr/>
        <p:nvPr/>
      </p:nvGrpSpPr>
      <p:grpSpPr>
        <a:xfrm>
          <a:off x="0" y="0"/>
          <a:ext cx="0" cy="0"/>
          <a:chOff x="0" y="0"/>
          <a:chExt cx="0" cy="0"/>
        </a:xfrm>
      </p:grpSpPr>
      <p:graphicFrame>
        <p:nvGraphicFramePr>
          <p:cNvPr id="2" name="Content Placeholder 1">
            <a:extLst>
              <a:ext uri="{FF2B5EF4-FFF2-40B4-BE49-F238E27FC236}">
                <a16:creationId xmlns:a16="http://schemas.microsoft.com/office/drawing/2014/main" id="{924A85E0-0DB8-3616-1199-3C22950C9FE3}"/>
              </a:ext>
            </a:extLst>
          </p:cNvPr>
          <p:cNvGraphicFramePr>
            <a:graphicFrameLocks noGrp="1"/>
          </p:cNvGraphicFramePr>
          <p:nvPr>
            <p:ph sz="half" idx="1"/>
            <p:extLst>
              <p:ext uri="{D42A27DB-BD31-4B8C-83A1-F6EECF244321}">
                <p14:modId xmlns:p14="http://schemas.microsoft.com/office/powerpoint/2010/main" val="4149911167"/>
              </p:ext>
            </p:extLst>
          </p:nvPr>
        </p:nvGraphicFramePr>
        <p:xfrm>
          <a:off x="1014867" y="354330"/>
          <a:ext cx="6182767" cy="3215196"/>
        </p:xfrm>
        <a:graphic>
          <a:graphicData uri="http://schemas.openxmlformats.org/drawingml/2006/table">
            <a:tbl>
              <a:tblPr firstRow="1" bandRow="1">
                <a:tableStyleId>{5C22544A-7EE6-4342-B048-85BDC9FD1C3A}</a:tableStyleId>
              </a:tblPr>
              <a:tblGrid>
                <a:gridCol w="872716">
                  <a:extLst>
                    <a:ext uri="{9D8B030D-6E8A-4147-A177-3AD203B41FA5}">
                      <a16:colId xmlns:a16="http://schemas.microsoft.com/office/drawing/2014/main" val="724200545"/>
                    </a:ext>
                  </a:extLst>
                </a:gridCol>
                <a:gridCol w="770709">
                  <a:extLst>
                    <a:ext uri="{9D8B030D-6E8A-4147-A177-3AD203B41FA5}">
                      <a16:colId xmlns:a16="http://schemas.microsoft.com/office/drawing/2014/main" val="2819905733"/>
                    </a:ext>
                  </a:extLst>
                </a:gridCol>
                <a:gridCol w="4539342">
                  <a:extLst>
                    <a:ext uri="{9D8B030D-6E8A-4147-A177-3AD203B41FA5}">
                      <a16:colId xmlns:a16="http://schemas.microsoft.com/office/drawing/2014/main" val="3451562736"/>
                    </a:ext>
                  </a:extLst>
                </a:gridCol>
              </a:tblGrid>
              <a:tr h="370840">
                <a:tc>
                  <a:txBody>
                    <a:bodyPr/>
                    <a:lstStyle/>
                    <a:p>
                      <a:pPr>
                        <a:lnSpc>
                          <a:spcPct val="107000"/>
                        </a:lnSpc>
                        <a:spcAft>
                          <a:spcPts val="800"/>
                        </a:spcAft>
                        <a:buNone/>
                      </a:pPr>
                      <a:r>
                        <a:rPr lang="en-IN" sz="900" b="1"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IT Rules 2026 / IT Act 2025</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76200" marT="76200" marB="19050" anchor="ctr">
                    <a:solidFill>
                      <a:srgbClr val="00B0F0"/>
                    </a:solidFill>
                  </a:tcPr>
                </a:tc>
                <a:tc>
                  <a:txBody>
                    <a:bodyPr/>
                    <a:lstStyle/>
                    <a:p>
                      <a:pPr>
                        <a:lnSpc>
                          <a:spcPct val="107000"/>
                        </a:lnSpc>
                        <a:spcAft>
                          <a:spcPts val="800"/>
                        </a:spcAft>
                        <a:buNone/>
                      </a:pPr>
                      <a:r>
                        <a:rPr lang="en-IN" sz="900" b="1"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IT Rules 1962/ IT Act 1961</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76200" marT="76200" marB="19050" anchor="ctr">
                    <a:solidFill>
                      <a:srgbClr val="00B0F0"/>
                    </a:solidFill>
                  </a:tcPr>
                </a:tc>
                <a:tc>
                  <a:txBody>
                    <a:bodyPr/>
                    <a:lstStyle/>
                    <a:p>
                      <a:pPr>
                        <a:lnSpc>
                          <a:spcPct val="107000"/>
                        </a:lnSpc>
                        <a:spcAft>
                          <a:spcPts val="800"/>
                        </a:spcAft>
                        <a:buNone/>
                      </a:pPr>
                      <a:r>
                        <a:rPr lang="en-IN" sz="900" b="1"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Description</a:t>
                      </a:r>
                      <a:endParaRPr lang="en-IN" sz="9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76200" marT="76200" marB="19050" anchor="ctr">
                    <a:solidFill>
                      <a:srgbClr val="00B0F0"/>
                    </a:solidFill>
                  </a:tcPr>
                </a:tc>
                <a:extLst>
                  <a:ext uri="{0D108BD9-81ED-4DB2-BD59-A6C34878D82A}">
                    <a16:rowId xmlns:a16="http://schemas.microsoft.com/office/drawing/2014/main" val="858753947"/>
                  </a:ext>
                </a:extLst>
              </a:tr>
              <a:tr h="370840">
                <a:tc>
                  <a:txBody>
                    <a:bodyPr/>
                    <a:lstStyle/>
                    <a:p>
                      <a:pPr>
                        <a:lnSpc>
                          <a:spcPct val="107000"/>
                        </a:lnSpc>
                        <a:spcAft>
                          <a:spcPts val="800"/>
                        </a:spcAft>
                        <a:buNone/>
                      </a:pPr>
                      <a:r>
                        <a:rPr lang="en-IN" sz="11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110</a:t>
                      </a:r>
                      <a:endParaRPr lang="en-IN" sz="11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chemeClr val="accent2">
                        <a:lumMod val="60000"/>
                        <a:lumOff val="40000"/>
                      </a:schemeClr>
                    </a:solidFill>
                  </a:tcPr>
                </a:tc>
                <a:tc>
                  <a:txBody>
                    <a:bodyPr/>
                    <a:lstStyle/>
                    <a:p>
                      <a:pPr>
                        <a:lnSpc>
                          <a:spcPct val="107000"/>
                        </a:lnSpc>
                        <a:spcAft>
                          <a:spcPts val="800"/>
                        </a:spcAft>
                        <a:buNone/>
                      </a:pPr>
                      <a:r>
                        <a:rPr lang="en-IN" sz="11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a:t>
                      </a:r>
                      <a:endParaRPr lang="en-IN" sz="11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chemeClr val="accent2">
                        <a:lumMod val="60000"/>
                        <a:lumOff val="40000"/>
                      </a:schemeClr>
                    </a:solidFill>
                  </a:tcPr>
                </a:tc>
                <a:tc>
                  <a:txBody>
                    <a:bodyPr/>
                    <a:lstStyle/>
                    <a:p>
                      <a:pPr>
                        <a:lnSpc>
                          <a:spcPct val="107000"/>
                        </a:lnSpc>
                        <a:spcAft>
                          <a:spcPts val="800"/>
                        </a:spcAft>
                        <a:buNone/>
                      </a:pPr>
                      <a:r>
                        <a:rPr lang="en-IN" sz="11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Application for change of purpose of accumulation or setting apart of income under section 342(5) of the Act</a:t>
                      </a:r>
                      <a:endParaRPr lang="en-IN" sz="1100" kern="100" dirty="0">
                        <a:effectLst/>
                        <a:latin typeface="Book Antiqua" panose="02040602050305030304" pitchFamily="18" charset="0"/>
                        <a:ea typeface="Aptos" panose="020B0004020202020204" pitchFamily="34" charset="0"/>
                        <a:cs typeface="Gautami" panose="020B0502040204020203" pitchFamily="34" charset="0"/>
                      </a:endParaRPr>
                    </a:p>
                    <a:p>
                      <a:pPr>
                        <a:lnSpc>
                          <a:spcPct val="107000"/>
                        </a:lnSpc>
                        <a:spcAft>
                          <a:spcPts val="800"/>
                        </a:spcAft>
                        <a:buNone/>
                      </a:pPr>
                      <a:r>
                        <a:rPr lang="en-IN" sz="11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(Earlier it was only letter to AO. New forms 110 and 111 enable transparency as it is fully digital.)</a:t>
                      </a:r>
                      <a:endParaRPr lang="en-IN" sz="11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chemeClr val="accent2">
                        <a:lumMod val="60000"/>
                        <a:lumOff val="40000"/>
                      </a:schemeClr>
                    </a:solidFill>
                  </a:tcPr>
                </a:tc>
                <a:extLst>
                  <a:ext uri="{0D108BD9-81ED-4DB2-BD59-A6C34878D82A}">
                    <a16:rowId xmlns:a16="http://schemas.microsoft.com/office/drawing/2014/main" val="4068527260"/>
                  </a:ext>
                </a:extLst>
              </a:tr>
              <a:tr h="370840">
                <a:tc>
                  <a:txBody>
                    <a:bodyPr/>
                    <a:lstStyle/>
                    <a:p>
                      <a:pPr>
                        <a:lnSpc>
                          <a:spcPct val="107000"/>
                        </a:lnSpc>
                        <a:spcAft>
                          <a:spcPts val="800"/>
                        </a:spcAft>
                        <a:buNone/>
                      </a:pPr>
                      <a:r>
                        <a:rPr lang="en-IN" sz="1100" kern="100">
                          <a:solidFill>
                            <a:srgbClr val="000000"/>
                          </a:solidFill>
                          <a:effectLst/>
                          <a:latin typeface="Book Antiqua" panose="02040602050305030304" pitchFamily="18" charset="0"/>
                          <a:ea typeface="Aptos" panose="020B0004020202020204" pitchFamily="34" charset="0"/>
                          <a:cs typeface="Gautami" panose="020B0502040204020203" pitchFamily="34" charset="0"/>
                        </a:rPr>
                        <a:t>111</a:t>
                      </a:r>
                      <a:endParaRPr lang="en-IN" sz="1100" kern="10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rgbClr val="00B0F0"/>
                    </a:solidFill>
                  </a:tcPr>
                </a:tc>
                <a:tc>
                  <a:txBody>
                    <a:bodyPr/>
                    <a:lstStyle/>
                    <a:p>
                      <a:pPr>
                        <a:lnSpc>
                          <a:spcPct val="107000"/>
                        </a:lnSpc>
                        <a:spcAft>
                          <a:spcPts val="800"/>
                        </a:spcAft>
                        <a:buNone/>
                      </a:pPr>
                      <a:r>
                        <a:rPr lang="en-IN" sz="1100" kern="100">
                          <a:solidFill>
                            <a:srgbClr val="000000"/>
                          </a:solidFill>
                          <a:effectLst/>
                          <a:latin typeface="Book Antiqua" panose="02040602050305030304" pitchFamily="18" charset="0"/>
                          <a:ea typeface="Aptos" panose="020B0004020202020204" pitchFamily="34" charset="0"/>
                          <a:cs typeface="Gautami" panose="020B0502040204020203" pitchFamily="34" charset="0"/>
                        </a:rPr>
                        <a:t>-</a:t>
                      </a:r>
                      <a:endParaRPr lang="en-IN" sz="1100" kern="10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rgbClr val="00B0F0"/>
                    </a:solidFill>
                  </a:tcPr>
                </a:tc>
                <a:tc>
                  <a:txBody>
                    <a:bodyPr/>
                    <a:lstStyle/>
                    <a:p>
                      <a:pPr>
                        <a:lnSpc>
                          <a:spcPct val="107000"/>
                        </a:lnSpc>
                        <a:spcAft>
                          <a:spcPts val="800"/>
                        </a:spcAft>
                        <a:buNone/>
                      </a:pPr>
                      <a:r>
                        <a:rPr lang="en-IN" sz="11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Order under section 342(6) on the request for change of purpose of accumulation or setting apart of income</a:t>
                      </a:r>
                      <a:endParaRPr lang="en-IN" sz="11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rgbClr val="00B0F0"/>
                    </a:solidFill>
                  </a:tcPr>
                </a:tc>
                <a:extLst>
                  <a:ext uri="{0D108BD9-81ED-4DB2-BD59-A6C34878D82A}">
                    <a16:rowId xmlns:a16="http://schemas.microsoft.com/office/drawing/2014/main" val="2007961856"/>
                  </a:ext>
                </a:extLst>
              </a:tr>
              <a:tr h="370840">
                <a:tc>
                  <a:txBody>
                    <a:bodyPr/>
                    <a:lstStyle/>
                    <a:p>
                      <a:pPr>
                        <a:lnSpc>
                          <a:spcPct val="107000"/>
                        </a:lnSpc>
                        <a:spcAft>
                          <a:spcPts val="800"/>
                        </a:spcAft>
                        <a:buNone/>
                      </a:pPr>
                      <a:r>
                        <a:rPr lang="en-IN" sz="11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112</a:t>
                      </a:r>
                      <a:endParaRPr lang="en-IN" sz="11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chemeClr val="accent2">
                        <a:lumMod val="60000"/>
                        <a:lumOff val="40000"/>
                      </a:schemeClr>
                    </a:solidFill>
                  </a:tcPr>
                </a:tc>
                <a:tc>
                  <a:txBody>
                    <a:bodyPr/>
                    <a:lstStyle/>
                    <a:p>
                      <a:pPr>
                        <a:lnSpc>
                          <a:spcPct val="107000"/>
                        </a:lnSpc>
                        <a:spcAft>
                          <a:spcPts val="800"/>
                        </a:spcAft>
                        <a:buNone/>
                      </a:pPr>
                      <a:r>
                        <a:rPr lang="en-IN" sz="1100" kern="100">
                          <a:solidFill>
                            <a:srgbClr val="000000"/>
                          </a:solidFill>
                          <a:effectLst/>
                          <a:latin typeface="Book Antiqua" panose="02040602050305030304" pitchFamily="18" charset="0"/>
                          <a:ea typeface="Aptos" panose="020B0004020202020204" pitchFamily="34" charset="0"/>
                          <a:cs typeface="Gautami" panose="020B0502040204020203" pitchFamily="34" charset="0"/>
                        </a:rPr>
                        <a:t>10B &amp; 10BB</a:t>
                      </a:r>
                      <a:endParaRPr lang="en-IN" sz="1100" kern="10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chemeClr val="accent2">
                        <a:lumMod val="60000"/>
                        <a:lumOff val="40000"/>
                      </a:schemeClr>
                    </a:solidFill>
                  </a:tcPr>
                </a:tc>
                <a:tc>
                  <a:txBody>
                    <a:bodyPr/>
                    <a:lstStyle/>
                    <a:p>
                      <a:pPr>
                        <a:lnSpc>
                          <a:spcPct val="107000"/>
                        </a:lnSpc>
                        <a:spcAft>
                          <a:spcPts val="800"/>
                        </a:spcAft>
                        <a:buNone/>
                      </a:pPr>
                      <a:r>
                        <a:rPr lang="en-IN" sz="11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Single Audit report format under section 348 in the case of a registered non-profit organisation (NPO)</a:t>
                      </a:r>
                      <a:endParaRPr lang="en-IN" sz="11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chemeClr val="accent2">
                        <a:lumMod val="60000"/>
                        <a:lumOff val="40000"/>
                      </a:schemeClr>
                    </a:solidFill>
                  </a:tcPr>
                </a:tc>
                <a:extLst>
                  <a:ext uri="{0D108BD9-81ED-4DB2-BD59-A6C34878D82A}">
                    <a16:rowId xmlns:a16="http://schemas.microsoft.com/office/drawing/2014/main" val="70762100"/>
                  </a:ext>
                </a:extLst>
              </a:tr>
              <a:tr h="370840">
                <a:tc>
                  <a:txBody>
                    <a:bodyPr/>
                    <a:lstStyle/>
                    <a:p>
                      <a:pPr>
                        <a:lnSpc>
                          <a:spcPct val="107000"/>
                        </a:lnSpc>
                        <a:spcAft>
                          <a:spcPts val="800"/>
                        </a:spcAft>
                        <a:buNone/>
                      </a:pPr>
                      <a:r>
                        <a:rPr lang="en-IN" sz="1100" kern="100">
                          <a:solidFill>
                            <a:srgbClr val="000000"/>
                          </a:solidFill>
                          <a:effectLst/>
                          <a:latin typeface="Book Antiqua" panose="02040602050305030304" pitchFamily="18" charset="0"/>
                          <a:ea typeface="Aptos" panose="020B0004020202020204" pitchFamily="34" charset="0"/>
                          <a:cs typeface="Gautami" panose="020B0502040204020203" pitchFamily="34" charset="0"/>
                        </a:rPr>
                        <a:t>113</a:t>
                      </a:r>
                      <a:endParaRPr lang="en-IN" sz="1100" kern="10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rgbClr val="00B0F0"/>
                    </a:solidFill>
                  </a:tcPr>
                </a:tc>
                <a:tc>
                  <a:txBody>
                    <a:bodyPr/>
                    <a:lstStyle/>
                    <a:p>
                      <a:pPr>
                        <a:lnSpc>
                          <a:spcPct val="107000"/>
                        </a:lnSpc>
                        <a:spcAft>
                          <a:spcPts val="800"/>
                        </a:spcAft>
                        <a:buNone/>
                      </a:pPr>
                      <a:r>
                        <a:rPr lang="en-IN" sz="1100" kern="100">
                          <a:solidFill>
                            <a:srgbClr val="000000"/>
                          </a:solidFill>
                          <a:effectLst/>
                          <a:latin typeface="Book Antiqua" panose="02040602050305030304" pitchFamily="18" charset="0"/>
                          <a:ea typeface="Aptos" panose="020B0004020202020204" pitchFamily="34" charset="0"/>
                          <a:cs typeface="Gautami" panose="020B0502040204020203" pitchFamily="34" charset="0"/>
                        </a:rPr>
                        <a:t>10BD</a:t>
                      </a:r>
                      <a:endParaRPr lang="en-IN" sz="1100" kern="10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rgbClr val="00B0F0"/>
                    </a:solidFill>
                  </a:tcPr>
                </a:tc>
                <a:tc>
                  <a:txBody>
                    <a:bodyPr/>
                    <a:lstStyle/>
                    <a:p>
                      <a:pPr>
                        <a:lnSpc>
                          <a:spcPct val="107000"/>
                        </a:lnSpc>
                        <a:spcAft>
                          <a:spcPts val="800"/>
                        </a:spcAft>
                        <a:buNone/>
                      </a:pPr>
                      <a:r>
                        <a:rPr lang="en-IN" sz="1100" b="1"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Statement of Donations</a:t>
                      </a:r>
                      <a:r>
                        <a:rPr lang="en-IN" sz="11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 /Correction Statement to be filed by </a:t>
                      </a:r>
                      <a:r>
                        <a:rPr lang="en-IN" sz="1100" kern="100" dirty="0" err="1">
                          <a:solidFill>
                            <a:srgbClr val="000000"/>
                          </a:solidFill>
                          <a:effectLst/>
                          <a:latin typeface="Book Antiqua" panose="02040602050305030304" pitchFamily="18" charset="0"/>
                          <a:ea typeface="Aptos" panose="020B0004020202020204" pitchFamily="34" charset="0"/>
                          <a:cs typeface="Gautami" panose="020B0502040204020203" pitchFamily="34" charset="0"/>
                        </a:rPr>
                        <a:t>Donee</a:t>
                      </a:r>
                      <a:r>
                        <a:rPr lang="en-IN" sz="11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 under section 354(1) of the Act</a:t>
                      </a:r>
                      <a:endParaRPr lang="en-IN" sz="11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rgbClr val="00B0F0"/>
                    </a:solidFill>
                  </a:tcPr>
                </a:tc>
                <a:extLst>
                  <a:ext uri="{0D108BD9-81ED-4DB2-BD59-A6C34878D82A}">
                    <a16:rowId xmlns:a16="http://schemas.microsoft.com/office/drawing/2014/main" val="26489423"/>
                  </a:ext>
                </a:extLst>
              </a:tr>
              <a:tr h="370840">
                <a:tc>
                  <a:txBody>
                    <a:bodyPr/>
                    <a:lstStyle/>
                    <a:p>
                      <a:pPr>
                        <a:lnSpc>
                          <a:spcPct val="107000"/>
                        </a:lnSpc>
                        <a:spcAft>
                          <a:spcPts val="800"/>
                        </a:spcAft>
                        <a:buNone/>
                      </a:pPr>
                      <a:r>
                        <a:rPr lang="en-IN" sz="11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114</a:t>
                      </a:r>
                      <a:endParaRPr lang="en-IN" sz="11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chemeClr val="accent2">
                        <a:lumMod val="60000"/>
                        <a:lumOff val="40000"/>
                      </a:schemeClr>
                    </a:solidFill>
                  </a:tcPr>
                </a:tc>
                <a:tc>
                  <a:txBody>
                    <a:bodyPr/>
                    <a:lstStyle/>
                    <a:p>
                      <a:pPr>
                        <a:lnSpc>
                          <a:spcPct val="107000"/>
                        </a:lnSpc>
                        <a:spcAft>
                          <a:spcPts val="800"/>
                        </a:spcAft>
                        <a:buNone/>
                      </a:pPr>
                      <a:r>
                        <a:rPr lang="en-IN" sz="11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10BE</a:t>
                      </a:r>
                      <a:endParaRPr lang="en-IN" sz="11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chemeClr val="accent2">
                        <a:lumMod val="60000"/>
                        <a:lumOff val="40000"/>
                      </a:schemeClr>
                    </a:solidFill>
                  </a:tcPr>
                </a:tc>
                <a:tc>
                  <a:txBody>
                    <a:bodyPr/>
                    <a:lstStyle/>
                    <a:p>
                      <a:pPr>
                        <a:lnSpc>
                          <a:spcPct val="107000"/>
                        </a:lnSpc>
                        <a:spcAft>
                          <a:spcPts val="800"/>
                        </a:spcAft>
                        <a:buNone/>
                      </a:pPr>
                      <a:r>
                        <a:rPr lang="en-IN" sz="1100" kern="100" dirty="0">
                          <a:solidFill>
                            <a:srgbClr val="000000"/>
                          </a:solidFill>
                          <a:effectLst/>
                          <a:latin typeface="Book Antiqua" panose="02040602050305030304" pitchFamily="18" charset="0"/>
                          <a:ea typeface="Aptos" panose="020B0004020202020204" pitchFamily="34" charset="0"/>
                          <a:cs typeface="Gautami" panose="020B0502040204020203" pitchFamily="34" charset="0"/>
                        </a:rPr>
                        <a:t>Certificate of donation under section 354(1)(g) of the Act. Manual download and circulation not required now. Automatically reflects in portal for Donor to download directly.</a:t>
                      </a:r>
                      <a:endParaRPr lang="en-IN" sz="1100" kern="100" dirty="0">
                        <a:effectLst/>
                        <a:latin typeface="Book Antiqua" panose="02040602050305030304" pitchFamily="18" charset="0"/>
                        <a:ea typeface="Aptos" panose="020B0004020202020204" pitchFamily="34" charset="0"/>
                        <a:cs typeface="Gautami" panose="020B0502040204020203" pitchFamily="34" charset="0"/>
                      </a:endParaRPr>
                    </a:p>
                  </a:txBody>
                  <a:tcPr marL="76200" marR="28575" marT="28575" marB="28575" anchor="ctr">
                    <a:solidFill>
                      <a:schemeClr val="accent2">
                        <a:lumMod val="60000"/>
                        <a:lumOff val="40000"/>
                      </a:schemeClr>
                    </a:solidFill>
                  </a:tcPr>
                </a:tc>
                <a:extLst>
                  <a:ext uri="{0D108BD9-81ED-4DB2-BD59-A6C34878D82A}">
                    <a16:rowId xmlns:a16="http://schemas.microsoft.com/office/drawing/2014/main" val="2781144355"/>
                  </a:ext>
                </a:extLst>
              </a:tr>
            </a:tbl>
          </a:graphicData>
        </a:graphic>
      </p:graphicFrame>
      <p:pic>
        <p:nvPicPr>
          <p:cNvPr id="7" name="Picture 6">
            <a:extLst>
              <a:ext uri="{FF2B5EF4-FFF2-40B4-BE49-F238E27FC236}">
                <a16:creationId xmlns:a16="http://schemas.microsoft.com/office/drawing/2014/main" id="{121F85B7-2A8C-F1F5-6C18-95474F481FB2}"/>
              </a:ext>
            </a:extLst>
          </p:cNvPr>
          <p:cNvPicPr>
            <a:picLocks noChangeAspect="1"/>
          </p:cNvPicPr>
          <p:nvPr/>
        </p:nvPicPr>
        <p:blipFill>
          <a:blip r:embed="rId2"/>
          <a:stretch>
            <a:fillRect/>
          </a:stretch>
        </p:blipFill>
        <p:spPr>
          <a:xfrm>
            <a:off x="7730837" y="0"/>
            <a:ext cx="1423402" cy="5143500"/>
          </a:xfrm>
          <a:prstGeom prst="rect">
            <a:avLst/>
          </a:prstGeom>
        </p:spPr>
      </p:pic>
    </p:spTree>
    <p:extLst>
      <p:ext uri="{BB962C8B-B14F-4D97-AF65-F5344CB8AC3E}">
        <p14:creationId xmlns:p14="http://schemas.microsoft.com/office/powerpoint/2010/main" val="4961077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F477A-9C55-B814-4E26-A34CAADBE5B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1B4D35-4A5F-5EB3-453B-80172356CB31}"/>
              </a:ext>
            </a:extLst>
          </p:cNvPr>
          <p:cNvSpPr>
            <a:spLocks noGrp="1"/>
          </p:cNvSpPr>
          <p:nvPr>
            <p:ph sz="half" idx="1"/>
          </p:nvPr>
        </p:nvSpPr>
        <p:spPr>
          <a:xfrm>
            <a:off x="477982" y="353291"/>
            <a:ext cx="6795654" cy="4267199"/>
          </a:xfrm>
        </p:spPr>
        <p:txBody>
          <a:bodyPr>
            <a:normAutofit/>
          </a:bodyPr>
          <a:lstStyle/>
          <a:p>
            <a:pPr marL="0" indent="0" algn="ctr">
              <a:buNone/>
            </a:pPr>
            <a:endParaRPr lang="en-US" sz="1200" dirty="0">
              <a:latin typeface="Book Antiqua" panose="02040602050305030304" pitchFamily="18" charset="0"/>
            </a:endParaRPr>
          </a:p>
          <a:p>
            <a:pPr marL="0" indent="0" algn="ctr">
              <a:buNone/>
            </a:pPr>
            <a:endParaRPr lang="en-US" sz="1200" dirty="0">
              <a:latin typeface="Book Antiqua" panose="02040602050305030304" pitchFamily="18" charset="0"/>
            </a:endParaRPr>
          </a:p>
          <a:p>
            <a:pPr marL="0" indent="0" algn="ctr">
              <a:buNone/>
            </a:pPr>
            <a:endParaRPr lang="en-US" sz="1200" dirty="0">
              <a:latin typeface="Book Antiqua" panose="02040602050305030304" pitchFamily="18" charset="0"/>
            </a:endParaRPr>
          </a:p>
          <a:p>
            <a:pPr marL="0" indent="0" algn="ctr">
              <a:buNone/>
            </a:pPr>
            <a:endParaRPr lang="en-US" sz="1200" dirty="0">
              <a:latin typeface="Book Antiqua" panose="02040602050305030304" pitchFamily="18" charset="0"/>
            </a:endParaRPr>
          </a:p>
          <a:p>
            <a:pPr marL="0" indent="0" algn="ctr">
              <a:buNone/>
            </a:pPr>
            <a:endParaRPr lang="en-US" sz="1200" dirty="0">
              <a:latin typeface="Book Antiqua" panose="02040602050305030304" pitchFamily="18" charset="0"/>
            </a:endParaRPr>
          </a:p>
          <a:p>
            <a:pPr marL="0" indent="0" algn="ctr">
              <a:buNone/>
            </a:pPr>
            <a:endParaRPr lang="en-US" sz="1200" dirty="0">
              <a:latin typeface="Book Antiqua" panose="02040602050305030304" pitchFamily="18" charset="0"/>
            </a:endParaRPr>
          </a:p>
          <a:p>
            <a:pPr marL="0" indent="0" algn="ctr">
              <a:buNone/>
            </a:pPr>
            <a:endParaRPr lang="en-US" sz="1200" dirty="0">
              <a:latin typeface="Book Antiqua" panose="02040602050305030304" pitchFamily="18" charset="0"/>
            </a:endParaRPr>
          </a:p>
          <a:p>
            <a:pPr marL="0" indent="0" algn="ctr">
              <a:buNone/>
            </a:pPr>
            <a:r>
              <a:rPr lang="en-US" sz="4400" dirty="0">
                <a:solidFill>
                  <a:schemeClr val="accent1">
                    <a:lumMod val="75000"/>
                  </a:schemeClr>
                </a:solidFill>
                <a:latin typeface="Monotype Corsiva" panose="03010101010201010101" pitchFamily="66" charset="0"/>
              </a:rPr>
              <a:t>CASE LAW</a:t>
            </a:r>
          </a:p>
        </p:txBody>
      </p:sp>
      <p:pic>
        <p:nvPicPr>
          <p:cNvPr id="7" name="Picture 6">
            <a:extLst>
              <a:ext uri="{FF2B5EF4-FFF2-40B4-BE49-F238E27FC236}">
                <a16:creationId xmlns:a16="http://schemas.microsoft.com/office/drawing/2014/main" id="{CBC02796-748B-D99C-AB8F-C077C825738F}"/>
              </a:ext>
            </a:extLst>
          </p:cNvPr>
          <p:cNvPicPr>
            <a:picLocks noChangeAspect="1"/>
          </p:cNvPicPr>
          <p:nvPr/>
        </p:nvPicPr>
        <p:blipFill>
          <a:blip r:embed="rId2"/>
          <a:stretch>
            <a:fillRect/>
          </a:stretch>
        </p:blipFill>
        <p:spPr>
          <a:xfrm>
            <a:off x="7730837" y="0"/>
            <a:ext cx="1423402" cy="5143500"/>
          </a:xfrm>
          <a:prstGeom prst="rect">
            <a:avLst/>
          </a:prstGeom>
        </p:spPr>
      </p:pic>
    </p:spTree>
    <p:extLst>
      <p:ext uri="{BB962C8B-B14F-4D97-AF65-F5344CB8AC3E}">
        <p14:creationId xmlns:p14="http://schemas.microsoft.com/office/powerpoint/2010/main" val="9392606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FFF135-885F-36FB-9BAA-A553F00E6BC4}"/>
              </a:ext>
            </a:extLst>
          </p:cNvPr>
          <p:cNvSpPr>
            <a:spLocks noGrp="1"/>
          </p:cNvSpPr>
          <p:nvPr>
            <p:ph sz="half" idx="1"/>
          </p:nvPr>
        </p:nvSpPr>
        <p:spPr>
          <a:xfrm>
            <a:off x="477982" y="353291"/>
            <a:ext cx="6795654" cy="4267199"/>
          </a:xfrm>
        </p:spPr>
        <p:txBody>
          <a:bodyPr>
            <a:normAutofit/>
          </a:bodyPr>
          <a:lstStyle/>
          <a:p>
            <a:pPr marL="0" indent="0">
              <a:buNone/>
            </a:pPr>
            <a:r>
              <a:rPr lang="en-US" sz="1800" b="1" dirty="0">
                <a:solidFill>
                  <a:srgbClr val="0070C0"/>
                </a:solidFill>
                <a:latin typeface="Book Antiqua" panose="02040602050305030304" pitchFamily="18" charset="0"/>
              </a:rPr>
              <a:t>CIT vs Sikha ‘O’ </a:t>
            </a:r>
            <a:r>
              <a:rPr lang="en-US" sz="1800" b="1" dirty="0" err="1">
                <a:solidFill>
                  <a:srgbClr val="0070C0"/>
                </a:solidFill>
                <a:latin typeface="Book Antiqua" panose="02040602050305030304" pitchFamily="18" charset="0"/>
              </a:rPr>
              <a:t>Anusandhan</a:t>
            </a:r>
            <a:r>
              <a:rPr lang="en-US" sz="1800" b="1" dirty="0">
                <a:solidFill>
                  <a:srgbClr val="0070C0"/>
                </a:solidFill>
                <a:latin typeface="Book Antiqua" panose="02040602050305030304" pitchFamily="18" charset="0"/>
              </a:rPr>
              <a:t> </a:t>
            </a:r>
          </a:p>
          <a:p>
            <a:pPr marL="0" indent="0">
              <a:buNone/>
            </a:pPr>
            <a:r>
              <a:rPr lang="en-US" sz="1800" b="1" dirty="0">
                <a:solidFill>
                  <a:srgbClr val="0070C0"/>
                </a:solidFill>
                <a:latin typeface="Book Antiqua" panose="02040602050305030304" pitchFamily="18" charset="0"/>
              </a:rPr>
              <a:t>[TS-04-HC-2023(ORI)]</a:t>
            </a:r>
            <a:r>
              <a:rPr lang="en-US" sz="1200" b="1" dirty="0">
                <a:solidFill>
                  <a:srgbClr val="0070C0"/>
                </a:solidFill>
                <a:latin typeface="Book Antiqua" panose="02040602050305030304" pitchFamily="18" charset="0"/>
              </a:rPr>
              <a:t/>
            </a:r>
            <a:br>
              <a:rPr lang="en-US" sz="1200" b="1" dirty="0">
                <a:solidFill>
                  <a:srgbClr val="0070C0"/>
                </a:solidFill>
                <a:latin typeface="Book Antiqua" panose="02040602050305030304" pitchFamily="18" charset="0"/>
              </a:rPr>
            </a:br>
            <a:r>
              <a:rPr lang="en-US" sz="1200" b="1" dirty="0">
                <a:solidFill>
                  <a:srgbClr val="0070C0"/>
                </a:solidFill>
                <a:latin typeface="Book Antiqua" panose="02040602050305030304" pitchFamily="18" charset="0"/>
              </a:rPr>
              <a:t>Date of Ruling: January 3, 2023</a:t>
            </a:r>
          </a:p>
          <a:p>
            <a:endParaRPr lang="en-US" sz="1200" b="1" dirty="0">
              <a:latin typeface="Book Antiqua" panose="02040602050305030304" pitchFamily="18" charset="0"/>
            </a:endParaRPr>
          </a:p>
          <a:p>
            <a:pPr algn="just"/>
            <a:r>
              <a:rPr lang="en-US" sz="1200" b="1" dirty="0">
                <a:latin typeface="Book Antiqua" panose="02040602050305030304" pitchFamily="18" charset="0"/>
              </a:rPr>
              <a:t>SC ruling on educational institutions, prospective; Revenue 'cannot take advantage' for old cases</a:t>
            </a:r>
            <a:endParaRPr lang="en-US" sz="1200" dirty="0">
              <a:latin typeface="Book Antiqua" panose="02040602050305030304" pitchFamily="18" charset="0"/>
            </a:endParaRPr>
          </a:p>
          <a:p>
            <a:pPr algn="just"/>
            <a:r>
              <a:rPr lang="en-US" sz="1200" dirty="0">
                <a:latin typeface="Book Antiqua" panose="02040602050305030304" pitchFamily="18" charset="0"/>
              </a:rPr>
              <a:t>Orissa HC dismisses Revenue’s appeal against allowability of Section 11 exemption to an educational institution; Holds that the Revenue cannot take advantage of the changed legal position as a result of the SC ruling in New Noble Educational Society since SC clarified that the ruling shall operate prospectively.</a:t>
            </a:r>
          </a:p>
          <a:p>
            <a:pPr algn="just"/>
            <a:r>
              <a:rPr lang="en-US" sz="1200" dirty="0">
                <a:latin typeface="Book Antiqua" panose="02040602050305030304" pitchFamily="18" charset="0"/>
              </a:rPr>
              <a:t> HC observes that SC in para 88 of New Noble Educational Society ruling clarified, “</a:t>
            </a:r>
            <a:r>
              <a:rPr lang="en-US" sz="1200" i="1" dirty="0">
                <a:latin typeface="Book Antiqua" panose="02040602050305030304" pitchFamily="18" charset="0"/>
              </a:rPr>
              <a:t>since the present judgment has departed from the previous rulings regarding the meaning of the term ‘solely’, in order to avoid disruption, and to give time to institutions likely to be affected to make appropriate changes and adjustments, it would be in the larger interests of society that the present judgment will operate prospectively”</a:t>
            </a:r>
            <a:endParaRPr lang="en-US" sz="1200" dirty="0">
              <a:latin typeface="Book Antiqua" panose="02040602050305030304" pitchFamily="18" charset="0"/>
            </a:endParaRPr>
          </a:p>
        </p:txBody>
      </p:sp>
      <p:pic>
        <p:nvPicPr>
          <p:cNvPr id="7" name="Picture 6">
            <a:extLst>
              <a:ext uri="{FF2B5EF4-FFF2-40B4-BE49-F238E27FC236}">
                <a16:creationId xmlns:a16="http://schemas.microsoft.com/office/drawing/2014/main" id="{B5473FD5-1A02-B7F0-2B73-7E89BB6BE8CB}"/>
              </a:ext>
            </a:extLst>
          </p:cNvPr>
          <p:cNvPicPr>
            <a:picLocks noChangeAspect="1"/>
          </p:cNvPicPr>
          <p:nvPr/>
        </p:nvPicPr>
        <p:blipFill>
          <a:blip r:embed="rId2"/>
          <a:stretch>
            <a:fillRect/>
          </a:stretch>
        </p:blipFill>
        <p:spPr>
          <a:xfrm>
            <a:off x="7730837" y="0"/>
            <a:ext cx="1423402" cy="5143500"/>
          </a:xfrm>
          <a:prstGeom prst="rect">
            <a:avLst/>
          </a:prstGeom>
        </p:spPr>
      </p:pic>
    </p:spTree>
    <p:extLst>
      <p:ext uri="{BB962C8B-B14F-4D97-AF65-F5344CB8AC3E}">
        <p14:creationId xmlns:p14="http://schemas.microsoft.com/office/powerpoint/2010/main" val="27206412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A364F9D2-F72F-5F81-F230-C39AFE522FB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2C4230-8885-909A-4028-17C305367602}"/>
              </a:ext>
            </a:extLst>
          </p:cNvPr>
          <p:cNvSpPr>
            <a:spLocks noGrp="1"/>
          </p:cNvSpPr>
          <p:nvPr>
            <p:ph sz="half" idx="1"/>
          </p:nvPr>
        </p:nvSpPr>
        <p:spPr>
          <a:xfrm>
            <a:off x="477982" y="353291"/>
            <a:ext cx="6795654" cy="4267199"/>
          </a:xfrm>
        </p:spPr>
        <p:txBody>
          <a:bodyPr>
            <a:normAutofit/>
          </a:bodyPr>
          <a:lstStyle/>
          <a:p>
            <a:pPr marL="0" indent="0">
              <a:buNone/>
            </a:pPr>
            <a:r>
              <a:rPr lang="en-US" sz="1400" b="1" dirty="0">
                <a:solidFill>
                  <a:schemeClr val="accent1">
                    <a:lumMod val="75000"/>
                  </a:schemeClr>
                </a:solidFill>
                <a:latin typeface="Book Antiqua" panose="02040602050305030304" pitchFamily="18" charset="0"/>
              </a:rPr>
              <a:t>UMAK Education Trust  </a:t>
            </a:r>
          </a:p>
          <a:p>
            <a:pPr marL="0" indent="0">
              <a:buNone/>
            </a:pPr>
            <a:r>
              <a:rPr lang="en-US" sz="1400" b="1" dirty="0">
                <a:solidFill>
                  <a:schemeClr val="accent1">
                    <a:lumMod val="75000"/>
                  </a:schemeClr>
                </a:solidFill>
                <a:latin typeface="Book Antiqua" panose="02040602050305030304" pitchFamily="18" charset="0"/>
              </a:rPr>
              <a:t>[TS-854-ITAT-2022(DEL)]</a:t>
            </a:r>
            <a:br>
              <a:rPr lang="en-US" sz="1400" b="1" dirty="0">
                <a:solidFill>
                  <a:schemeClr val="accent1">
                    <a:lumMod val="75000"/>
                  </a:schemeClr>
                </a:solidFill>
                <a:latin typeface="Book Antiqua" panose="02040602050305030304" pitchFamily="18" charset="0"/>
              </a:rPr>
            </a:br>
            <a:r>
              <a:rPr lang="en-US" sz="1200" b="1" dirty="0">
                <a:solidFill>
                  <a:schemeClr val="accent1">
                    <a:lumMod val="75000"/>
                  </a:schemeClr>
                </a:solidFill>
                <a:latin typeface="Book Antiqua" panose="02040602050305030304" pitchFamily="18" charset="0"/>
              </a:rPr>
              <a:t>Date of Ruling: 05.11.2022</a:t>
            </a:r>
          </a:p>
          <a:p>
            <a:endParaRPr lang="en-US" sz="1200" b="1" dirty="0">
              <a:latin typeface="Book Antiqua" panose="02040602050305030304" pitchFamily="18" charset="0"/>
            </a:endParaRPr>
          </a:p>
          <a:p>
            <a:pPr algn="just"/>
            <a:r>
              <a:rPr lang="en-US" sz="1200" b="1" dirty="0">
                <a:latin typeface="Book Antiqua" panose="02040602050305030304" pitchFamily="18" charset="0"/>
              </a:rPr>
              <a:t>ITAT: Rejects Sec.11 exemption as imparting managerial training not incidental/ancillary to Main Objects</a:t>
            </a:r>
            <a:endParaRPr lang="en-US" sz="1200" dirty="0">
              <a:latin typeface="Book Antiqua" panose="02040602050305030304" pitchFamily="18" charset="0"/>
            </a:endParaRPr>
          </a:p>
          <a:p>
            <a:pPr algn="just"/>
            <a:r>
              <a:rPr lang="en-US" sz="1200" dirty="0">
                <a:latin typeface="Book Antiqua" panose="02040602050305030304" pitchFamily="18" charset="0"/>
              </a:rPr>
              <a:t>Delhi ITAT dismisses </a:t>
            </a:r>
            <a:r>
              <a:rPr lang="en-US" sz="1200" dirty="0" err="1">
                <a:latin typeface="Book Antiqua" panose="02040602050305030304" pitchFamily="18" charset="0"/>
              </a:rPr>
              <a:t>Assessee's</a:t>
            </a:r>
            <a:r>
              <a:rPr lang="en-US" sz="1200" dirty="0">
                <a:latin typeface="Book Antiqua" panose="02040602050305030304" pitchFamily="18" charset="0"/>
              </a:rPr>
              <a:t> appeal, holds that skill development training activities conducted by Assessee for hotels in pursuance to an arrangement cannot be considered to be ancillary or incidental to the main objects to claim exemption for application of income under Section 11; Assessee-Trust with main object of establishing, maintaining of general educational institutions filed return of income for AY 2014-15 declaring Nil and claimed  application of income as per Section 11 and 12 on the consideration of Rs.2.25 Cr received on account of training fees for skill development of staff employed in hotels against which tax of Rs.25.28 Lac was deducted under Section 194J; Revenue disallowed the said receipts for exemption under Section 11 and 12 by holding them to be commercial in nature and not ancillary to the main object of the </a:t>
            </a:r>
            <a:r>
              <a:rPr lang="en-US" sz="1200" dirty="0" err="1">
                <a:latin typeface="Book Antiqua" panose="02040602050305030304" pitchFamily="18" charset="0"/>
              </a:rPr>
              <a:t>Asseessee</a:t>
            </a:r>
            <a:r>
              <a:rPr lang="en-US" sz="1200" dirty="0">
                <a:latin typeface="Book Antiqua" panose="02040602050305030304" pitchFamily="18" charset="0"/>
              </a:rPr>
              <a:t>, accordingly, made addition of Rs.1.61 Cr as income from business or profession as per Section 11(4A);</a:t>
            </a:r>
            <a:endParaRPr lang="en-US" sz="1050" dirty="0">
              <a:latin typeface="Book Antiqua" panose="02040602050305030304" pitchFamily="18" charset="0"/>
            </a:endParaRPr>
          </a:p>
          <a:p>
            <a:pPr marL="0" indent="0">
              <a:buNone/>
            </a:pPr>
            <a:endParaRPr lang="en-US" sz="1200" b="1" dirty="0">
              <a:latin typeface="Book Antiqua" panose="02040602050305030304" pitchFamily="18" charset="0"/>
            </a:endParaRPr>
          </a:p>
        </p:txBody>
      </p:sp>
      <p:pic>
        <p:nvPicPr>
          <p:cNvPr id="7" name="Picture 6">
            <a:extLst>
              <a:ext uri="{FF2B5EF4-FFF2-40B4-BE49-F238E27FC236}">
                <a16:creationId xmlns:a16="http://schemas.microsoft.com/office/drawing/2014/main" id="{B3E47605-DC04-CAB4-798B-AF7F568BDE09}"/>
              </a:ext>
            </a:extLst>
          </p:cNvPr>
          <p:cNvPicPr>
            <a:picLocks noChangeAspect="1"/>
          </p:cNvPicPr>
          <p:nvPr/>
        </p:nvPicPr>
        <p:blipFill>
          <a:blip r:embed="rId2"/>
          <a:stretch>
            <a:fillRect/>
          </a:stretch>
        </p:blipFill>
        <p:spPr>
          <a:xfrm>
            <a:off x="7730837" y="0"/>
            <a:ext cx="1423402" cy="5143500"/>
          </a:xfrm>
          <a:prstGeom prst="rect">
            <a:avLst/>
          </a:prstGeom>
        </p:spPr>
      </p:pic>
    </p:spTree>
    <p:extLst>
      <p:ext uri="{BB962C8B-B14F-4D97-AF65-F5344CB8AC3E}">
        <p14:creationId xmlns:p14="http://schemas.microsoft.com/office/powerpoint/2010/main" val="29174875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E9E58C76-EF11-74DA-DF47-262DDFF0CF4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3A9578-AEAB-B5BD-8B50-3D1166763FBA}"/>
              </a:ext>
            </a:extLst>
          </p:cNvPr>
          <p:cNvSpPr>
            <a:spLocks noGrp="1"/>
          </p:cNvSpPr>
          <p:nvPr>
            <p:ph sz="half" idx="1"/>
          </p:nvPr>
        </p:nvSpPr>
        <p:spPr>
          <a:xfrm>
            <a:off x="477982" y="353291"/>
            <a:ext cx="6795654" cy="4267199"/>
          </a:xfrm>
        </p:spPr>
        <p:txBody>
          <a:bodyPr>
            <a:normAutofit/>
          </a:bodyPr>
          <a:lstStyle/>
          <a:p>
            <a:pPr marL="0" indent="0">
              <a:buNone/>
            </a:pPr>
            <a:r>
              <a:rPr lang="en-US" sz="1800" b="1" dirty="0">
                <a:solidFill>
                  <a:schemeClr val="accent1">
                    <a:lumMod val="75000"/>
                  </a:schemeClr>
                </a:solidFill>
                <a:latin typeface="Book Antiqua" panose="02040602050305030304" pitchFamily="18" charset="0"/>
              </a:rPr>
              <a:t>M/S New noble educational society vs CCIT (Supreme Court) </a:t>
            </a:r>
          </a:p>
          <a:p>
            <a:pPr marL="0" indent="0">
              <a:buNone/>
            </a:pPr>
            <a:r>
              <a:rPr lang="en-US" sz="1800" b="1" dirty="0">
                <a:solidFill>
                  <a:schemeClr val="accent1">
                    <a:lumMod val="75000"/>
                  </a:schemeClr>
                </a:solidFill>
                <a:latin typeface="Book Antiqua" panose="02040602050305030304" pitchFamily="18" charset="0"/>
              </a:rPr>
              <a:t>[TS-809-SC-2022]</a:t>
            </a:r>
            <a:br>
              <a:rPr lang="en-US" sz="1800" b="1" dirty="0">
                <a:solidFill>
                  <a:schemeClr val="accent1">
                    <a:lumMod val="75000"/>
                  </a:schemeClr>
                </a:solidFill>
                <a:latin typeface="Book Antiqua" panose="02040602050305030304" pitchFamily="18" charset="0"/>
              </a:rPr>
            </a:br>
            <a:r>
              <a:rPr lang="en-US" sz="1200" b="1" dirty="0">
                <a:solidFill>
                  <a:schemeClr val="accent1">
                    <a:lumMod val="75000"/>
                  </a:schemeClr>
                </a:solidFill>
                <a:latin typeface="Book Antiqua" panose="02040602050305030304" pitchFamily="18" charset="0"/>
              </a:rPr>
              <a:t>Date of Judgment: 19th October,2022</a:t>
            </a:r>
          </a:p>
          <a:p>
            <a:endParaRPr lang="en-US" sz="1200" b="1" dirty="0">
              <a:latin typeface="Book Antiqua" panose="02040602050305030304" pitchFamily="18" charset="0"/>
            </a:endParaRPr>
          </a:p>
          <a:p>
            <a:pPr algn="just"/>
            <a:r>
              <a:rPr lang="en-US" sz="1200" b="1" dirty="0">
                <a:latin typeface="Book Antiqua" panose="02040602050305030304" pitchFamily="18" charset="0"/>
              </a:rPr>
              <a:t>SC: Construes ‘solely’ under Sec.10(23C) strictly &amp; prospectively for educational institutions</a:t>
            </a:r>
            <a:endParaRPr lang="en-US" sz="1200" dirty="0">
              <a:latin typeface="Book Antiqua" panose="02040602050305030304" pitchFamily="18" charset="0"/>
            </a:endParaRPr>
          </a:p>
          <a:p>
            <a:pPr algn="just"/>
            <a:r>
              <a:rPr lang="en-US" sz="1200" dirty="0">
                <a:latin typeface="Book Antiqua" panose="02040602050305030304" pitchFamily="18" charset="0"/>
              </a:rPr>
              <a:t>SC, in the batch of appeals pertaining to educational institutions, overrules Division Bench rulings in Queens Education Society and American Hotels on the interpretation of the word ‘solely’ occurring in Section 10(23C) where 'predominant object' test laid down by the Constitution Bench ruling in Surat Art Silk was followed; SC holds that the education institutions shall 'solely’ engage in education or educational activities, and not engage in any activity of profit, means that such institutions ‘cannot’ have objects which are unrelated to education; SC dismisses </a:t>
            </a:r>
            <a:r>
              <a:rPr lang="en-US" sz="1200" dirty="0" err="1">
                <a:latin typeface="Book Antiqua" panose="02040602050305030304" pitchFamily="18" charset="0"/>
              </a:rPr>
              <a:t>Assessees’</a:t>
            </a:r>
            <a:r>
              <a:rPr lang="en-US" sz="1200" dirty="0">
                <a:latin typeface="Book Antiqua" panose="02040602050305030304" pitchFamily="18" charset="0"/>
              </a:rPr>
              <a:t> appeals against denial of registration under Section 10(23C) by Andhra Pradesh HC and holds that their claim for approval or registration will have to be considered in the light of subsequent events, if any, disclosed in fresh applications made in that regard; SC opines that since the present judgment has departed from the previous rulings regarding the meaning of the term ‘solely’, in order to avoid disruption, and to give time to make appropriate changes and adjustments, it would be in the larger interests of society that the present judgment operates prospectively</a:t>
            </a:r>
          </a:p>
          <a:p>
            <a:endParaRPr lang="en-IN" dirty="0"/>
          </a:p>
        </p:txBody>
      </p:sp>
      <p:pic>
        <p:nvPicPr>
          <p:cNvPr id="7" name="Picture 6">
            <a:extLst>
              <a:ext uri="{FF2B5EF4-FFF2-40B4-BE49-F238E27FC236}">
                <a16:creationId xmlns:a16="http://schemas.microsoft.com/office/drawing/2014/main" id="{81C8C1C6-D917-E8A4-8F6C-3D37BFCFDD7E}"/>
              </a:ext>
            </a:extLst>
          </p:cNvPr>
          <p:cNvPicPr>
            <a:picLocks noChangeAspect="1"/>
          </p:cNvPicPr>
          <p:nvPr/>
        </p:nvPicPr>
        <p:blipFill>
          <a:blip r:embed="rId2"/>
          <a:stretch>
            <a:fillRect/>
          </a:stretch>
        </p:blipFill>
        <p:spPr>
          <a:xfrm>
            <a:off x="7730837" y="0"/>
            <a:ext cx="1423402" cy="5143500"/>
          </a:xfrm>
          <a:prstGeom prst="rect">
            <a:avLst/>
          </a:prstGeom>
        </p:spPr>
      </p:pic>
    </p:spTree>
    <p:extLst>
      <p:ext uri="{BB962C8B-B14F-4D97-AF65-F5344CB8AC3E}">
        <p14:creationId xmlns:p14="http://schemas.microsoft.com/office/powerpoint/2010/main" val="33690603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DB7FFD91-3B53-BC38-8611-D0AB94EEFFB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3AA3A5-1257-76CC-118E-08C75CA3FE55}"/>
              </a:ext>
            </a:extLst>
          </p:cNvPr>
          <p:cNvSpPr>
            <a:spLocks noGrp="1"/>
          </p:cNvSpPr>
          <p:nvPr>
            <p:ph sz="half" idx="1"/>
          </p:nvPr>
        </p:nvSpPr>
        <p:spPr>
          <a:xfrm>
            <a:off x="477982" y="353291"/>
            <a:ext cx="6795654" cy="4267199"/>
          </a:xfrm>
        </p:spPr>
        <p:txBody>
          <a:bodyPr>
            <a:normAutofit fontScale="92500" lnSpcReduction="10000"/>
          </a:bodyPr>
          <a:lstStyle/>
          <a:p>
            <a:pPr marL="0" indent="0">
              <a:buNone/>
            </a:pPr>
            <a:r>
              <a:rPr lang="en-US" sz="1400" b="1" dirty="0">
                <a:solidFill>
                  <a:schemeClr val="accent1">
                    <a:lumMod val="75000"/>
                  </a:schemeClr>
                </a:solidFill>
                <a:latin typeface="Book Antiqua" panose="02040602050305030304" pitchFamily="18" charset="0"/>
              </a:rPr>
              <a:t>Assistant Commissioner of Income-tax (Exemptions) Vs Ahmedabad Urban Development Authority (Supreme Court) [TS-814-SC-2022] </a:t>
            </a:r>
            <a:br>
              <a:rPr lang="en-US" sz="1400" b="1" dirty="0">
                <a:solidFill>
                  <a:schemeClr val="accent1">
                    <a:lumMod val="75000"/>
                  </a:schemeClr>
                </a:solidFill>
                <a:latin typeface="Book Antiqua" panose="02040602050305030304" pitchFamily="18" charset="0"/>
              </a:rPr>
            </a:br>
            <a:r>
              <a:rPr lang="en-US" sz="1300" b="1" dirty="0">
                <a:solidFill>
                  <a:schemeClr val="accent1">
                    <a:lumMod val="75000"/>
                  </a:schemeClr>
                </a:solidFill>
                <a:latin typeface="Book Antiqua" panose="02040602050305030304" pitchFamily="18" charset="0"/>
              </a:rPr>
              <a:t>Date of Judgement: 19th October, 2022</a:t>
            </a:r>
          </a:p>
          <a:p>
            <a:endParaRPr lang="en-US" sz="1300" b="1" dirty="0">
              <a:latin typeface="Book Antiqua" panose="02040602050305030304" pitchFamily="18" charset="0"/>
            </a:endParaRPr>
          </a:p>
          <a:p>
            <a:pPr algn="just"/>
            <a:r>
              <a:rPr lang="en-US" sz="1200" dirty="0">
                <a:latin typeface="Book Antiqua" panose="02040602050305030304" pitchFamily="18" charset="0"/>
              </a:rPr>
              <a:t>SC disposes of batch of appeals involving myriad charitable institutions ranging from ICAI, cricket associations, statutory authorities notified under Section 10(46), trade promotion bodies, non-statutory bodies like ERNET, NIXI, GS1 India and private trusts; </a:t>
            </a:r>
            <a:r>
              <a:rPr lang="en-US" sz="1200" b="1" dirty="0">
                <a:latin typeface="Book Antiqua" panose="02040602050305030304" pitchFamily="18" charset="0"/>
              </a:rPr>
              <a:t>SC holds that the Assessee advancing general public utility (GPU) cannot engage itself in any trade, commerce or business, or provide service in relation thereto for any consideration i.e., </a:t>
            </a:r>
            <a:r>
              <a:rPr lang="en-US" sz="1200" b="1" dirty="0" err="1">
                <a:latin typeface="Book Antiqua" panose="02040602050305030304" pitchFamily="18" charset="0"/>
              </a:rPr>
              <a:t>cess</a:t>
            </a:r>
            <a:r>
              <a:rPr lang="en-US" sz="1200" b="1" dirty="0">
                <a:latin typeface="Book Antiqua" panose="02040602050305030304" pitchFamily="18" charset="0"/>
              </a:rPr>
              <a:t>, or fee, or any other consideration</a:t>
            </a:r>
            <a:r>
              <a:rPr lang="en-US" sz="1200" dirty="0">
                <a:latin typeface="Book Antiqua" panose="02040602050305030304" pitchFamily="18" charset="0"/>
              </a:rPr>
              <a:t>; However, such Assessee, in the course of achieving the object of general public utility, can carry on trade, commerce or business or provide services in relation thereto for consideration, provided that: (</a:t>
            </a:r>
            <a:r>
              <a:rPr lang="en-US" sz="1200" dirty="0" err="1">
                <a:latin typeface="Book Antiqua" panose="02040602050305030304" pitchFamily="18" charset="0"/>
              </a:rPr>
              <a:t>i</a:t>
            </a:r>
            <a:r>
              <a:rPr lang="en-US" sz="1200" dirty="0">
                <a:latin typeface="Book Antiqua" panose="02040602050305030304" pitchFamily="18" charset="0"/>
              </a:rPr>
              <a:t>) the activities of trade, commerce or business are connected to and w.e.f. Apr 1, 2016, actually carried out, to achieve its objects of GPU; and (ii) the receipt from such business or commercial activity or service in relation thereto, does not exceed the statutorily quantified limit; </a:t>
            </a:r>
            <a:r>
              <a:rPr lang="en-US" sz="1200" b="1" dirty="0">
                <a:latin typeface="Book Antiqua" panose="02040602050305030304" pitchFamily="18" charset="0"/>
              </a:rPr>
              <a:t>SC observes that Section 11(4A) must be undisputedly interpreted in harmony with Section 2(15) </a:t>
            </a:r>
            <a:r>
              <a:rPr lang="en-US" sz="1200" dirty="0">
                <a:latin typeface="Book Antiqua" panose="02040602050305030304" pitchFamily="18" charset="0"/>
              </a:rPr>
              <a:t>and the activity in the nature of trade, commerce or business, or service in relation to such activities, should be conducted in the course of achieving the object of GPU and the income, profit or surplus or gains therefrom must be ‘incidental’; </a:t>
            </a:r>
          </a:p>
          <a:p>
            <a:pPr algn="just"/>
            <a:r>
              <a:rPr lang="en-US" sz="1200" dirty="0">
                <a:latin typeface="Book Antiqua" panose="02040602050305030304" pitchFamily="18" charset="0"/>
              </a:rPr>
              <a:t>SC explicitly clarifies that the Revenue must scrutinize the record annually to discern whether the nature of the </a:t>
            </a:r>
            <a:r>
              <a:rPr lang="en-US" sz="1200" dirty="0" err="1">
                <a:latin typeface="Book Antiqua" panose="02040602050305030304" pitchFamily="18" charset="0"/>
              </a:rPr>
              <a:t>Assessee’s</a:t>
            </a:r>
            <a:r>
              <a:rPr lang="en-US" sz="1200" dirty="0">
                <a:latin typeface="Book Antiqua" panose="02040602050305030304" pitchFamily="18" charset="0"/>
              </a:rPr>
              <a:t> activities amount to </a:t>
            </a:r>
            <a:r>
              <a:rPr lang="en-US" sz="1200" b="1" dirty="0">
                <a:latin typeface="Book Antiqua" panose="02040602050305030304" pitchFamily="18" charset="0"/>
              </a:rPr>
              <a:t>“trade, commerce or business” </a:t>
            </a:r>
            <a:r>
              <a:rPr lang="en-US" sz="1200" dirty="0">
                <a:latin typeface="Book Antiqua" panose="02040602050305030304" pitchFamily="18" charset="0"/>
              </a:rPr>
              <a:t>based on its receipts and income (i.e., whether the amounts charged are on </a:t>
            </a:r>
            <a:r>
              <a:rPr lang="en-US" sz="1200" b="1" dirty="0">
                <a:latin typeface="Book Antiqua" panose="02040602050305030304" pitchFamily="18" charset="0"/>
              </a:rPr>
              <a:t>cost-basis</a:t>
            </a:r>
            <a:r>
              <a:rPr lang="en-US" sz="1200" dirty="0">
                <a:latin typeface="Book Antiqua" panose="02040602050305030304" pitchFamily="18" charset="0"/>
              </a:rPr>
              <a:t>, or significantly higher) and where found to be in the nature of “trade, commerce or business”, then it must be examined whether the quantified limit (as amended from time to time) in proviso to Section 2(15), has been breached, to attract disentitlement of exemption</a:t>
            </a:r>
            <a:r>
              <a:rPr lang="en-US" sz="1300" dirty="0"/>
              <a:t>.</a:t>
            </a:r>
            <a:endParaRPr lang="en-US" sz="1500" dirty="0"/>
          </a:p>
        </p:txBody>
      </p:sp>
      <p:pic>
        <p:nvPicPr>
          <p:cNvPr id="7" name="Picture 6">
            <a:extLst>
              <a:ext uri="{FF2B5EF4-FFF2-40B4-BE49-F238E27FC236}">
                <a16:creationId xmlns:a16="http://schemas.microsoft.com/office/drawing/2014/main" id="{8657EF0E-ECFB-A86B-47F1-382F82AC4F02}"/>
              </a:ext>
            </a:extLst>
          </p:cNvPr>
          <p:cNvPicPr>
            <a:picLocks noChangeAspect="1"/>
          </p:cNvPicPr>
          <p:nvPr/>
        </p:nvPicPr>
        <p:blipFill>
          <a:blip r:embed="rId2"/>
          <a:stretch>
            <a:fillRect/>
          </a:stretch>
        </p:blipFill>
        <p:spPr>
          <a:xfrm>
            <a:off x="7730837" y="0"/>
            <a:ext cx="1423402" cy="5143500"/>
          </a:xfrm>
          <a:prstGeom prst="rect">
            <a:avLst/>
          </a:prstGeom>
        </p:spPr>
      </p:pic>
    </p:spTree>
    <p:extLst>
      <p:ext uri="{BB962C8B-B14F-4D97-AF65-F5344CB8AC3E}">
        <p14:creationId xmlns:p14="http://schemas.microsoft.com/office/powerpoint/2010/main" val="369579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0EF55D50-45C1-994E-CD82-DC571A65D62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41C142-BF96-C803-1616-6A0FAB4E7E41}"/>
              </a:ext>
            </a:extLst>
          </p:cNvPr>
          <p:cNvSpPr>
            <a:spLocks noGrp="1"/>
          </p:cNvSpPr>
          <p:nvPr>
            <p:ph sz="half" idx="1"/>
          </p:nvPr>
        </p:nvSpPr>
        <p:spPr>
          <a:xfrm>
            <a:off x="477982" y="353291"/>
            <a:ext cx="6795654" cy="4267199"/>
          </a:xfrm>
        </p:spPr>
        <p:txBody>
          <a:bodyPr>
            <a:normAutofit lnSpcReduction="10000"/>
          </a:bodyPr>
          <a:lstStyle/>
          <a:p>
            <a:pPr marL="0" indent="0">
              <a:buNone/>
            </a:pPr>
            <a:r>
              <a:rPr lang="en-US" sz="1400" b="1" dirty="0">
                <a:solidFill>
                  <a:schemeClr val="accent1">
                    <a:lumMod val="75000"/>
                  </a:schemeClr>
                </a:solidFill>
                <a:latin typeface="Book Antiqua" panose="02040602050305030304" pitchFamily="18" charset="0"/>
              </a:rPr>
              <a:t>CIT v. M/s MAC Public Charitable Trust (Madras High Court)</a:t>
            </a:r>
            <a:br>
              <a:rPr lang="en-US" sz="1400" b="1" dirty="0">
                <a:solidFill>
                  <a:schemeClr val="accent1">
                    <a:lumMod val="75000"/>
                  </a:schemeClr>
                </a:solidFill>
                <a:latin typeface="Book Antiqua" panose="02040602050305030304" pitchFamily="18" charset="0"/>
              </a:rPr>
            </a:br>
            <a:r>
              <a:rPr lang="en-US" sz="1400" b="1" dirty="0">
                <a:solidFill>
                  <a:schemeClr val="accent1">
                    <a:lumMod val="75000"/>
                  </a:schemeClr>
                </a:solidFill>
                <a:latin typeface="Book Antiqua" panose="02040602050305030304" pitchFamily="18" charset="0"/>
              </a:rPr>
              <a:t>Appeal No. 303 of 2022 (batch) </a:t>
            </a:r>
            <a:br>
              <a:rPr lang="en-US" sz="1400" b="1" dirty="0">
                <a:solidFill>
                  <a:schemeClr val="accent1">
                    <a:lumMod val="75000"/>
                  </a:schemeClr>
                </a:solidFill>
                <a:latin typeface="Book Antiqua" panose="02040602050305030304" pitchFamily="18" charset="0"/>
              </a:rPr>
            </a:br>
            <a:r>
              <a:rPr lang="en-US" sz="900" b="1" dirty="0">
                <a:solidFill>
                  <a:schemeClr val="accent1">
                    <a:lumMod val="75000"/>
                  </a:schemeClr>
                </a:solidFill>
                <a:latin typeface="Book Antiqua" panose="02040602050305030304" pitchFamily="18" charset="0"/>
              </a:rPr>
              <a:t>Date of Judgement: 31st October, 2022</a:t>
            </a:r>
          </a:p>
          <a:p>
            <a:endParaRPr lang="en-US" sz="900" b="1" dirty="0">
              <a:latin typeface="Book Antiqua" panose="02040602050305030304" pitchFamily="18" charset="0"/>
            </a:endParaRPr>
          </a:p>
          <a:p>
            <a:pPr marL="0" indent="0" algn="just">
              <a:buNone/>
            </a:pPr>
            <a:r>
              <a:rPr lang="en-US" sz="1100" b="1" dirty="0">
                <a:latin typeface="Book Antiqua" panose="02040602050305030304" pitchFamily="18" charset="0"/>
              </a:rPr>
              <a:t>Education Not Commercial Activity, Collection Of Capitation Fee For Admission Illegal, No Tax Exemption</a:t>
            </a:r>
            <a:endParaRPr lang="en-US" sz="1100" dirty="0">
              <a:latin typeface="Book Antiqua" panose="02040602050305030304" pitchFamily="18" charset="0"/>
            </a:endParaRPr>
          </a:p>
          <a:p>
            <a:pPr algn="just"/>
            <a:endParaRPr lang="en-US" sz="1100" dirty="0">
              <a:latin typeface="Book Antiqua" panose="02040602050305030304" pitchFamily="18" charset="0"/>
            </a:endParaRPr>
          </a:p>
          <a:p>
            <a:pPr marL="0" indent="0" algn="just">
              <a:buNone/>
            </a:pPr>
            <a:r>
              <a:rPr lang="en-US" sz="1100" dirty="0">
                <a:latin typeface="Book Antiqua" panose="02040602050305030304" pitchFamily="18" charset="0"/>
              </a:rPr>
              <a:t>It was held that:</a:t>
            </a:r>
          </a:p>
          <a:p>
            <a:pPr lvl="0" algn="just"/>
            <a:r>
              <a:rPr lang="en-US" sz="1100" dirty="0">
                <a:latin typeface="Book Antiqua" panose="02040602050305030304" pitchFamily="18" charset="0"/>
              </a:rPr>
              <a:t>On lifting the veil, it is as clear as daylight that the modus operandi adopted by the Assessee Institutions and Trusts are with the twin objectives of circumventing/violating the provisions of the Capitation Fee Act as well as evading tax while seeking tax exemption under the corporate veil of being different and distinct entities receiving funds from each other for purely charitable purposes. </a:t>
            </a:r>
          </a:p>
          <a:p>
            <a:pPr lvl="0" algn="just"/>
            <a:r>
              <a:rPr lang="en-US" sz="1100" dirty="0">
                <a:latin typeface="Book Antiqua" panose="02040602050305030304" pitchFamily="18" charset="0"/>
              </a:rPr>
              <a:t>The amounts collected by the assessees are capitation fee in quid pro qua for allotment of seat in deviation of the Tamil Nadu Educational Institutions (Prohibition of Collection of Capitation Fee) Act, 1992 and the same are neither a voluntary contribution nor to be treated as applied for charitable purpose.</a:t>
            </a:r>
          </a:p>
          <a:p>
            <a:pPr lvl="0" algn="just"/>
            <a:r>
              <a:rPr lang="en-US" sz="1100" b="1" dirty="0">
                <a:latin typeface="Book Antiqua" panose="02040602050305030304" pitchFamily="18" charset="0"/>
              </a:rPr>
              <a:t>Unless a payment was made gratuitously without any consideration, it could not be termed as a "voluntary contribution" for claiming tax exemption under Section 11 and 12 of the Act.</a:t>
            </a:r>
          </a:p>
          <a:p>
            <a:pPr lvl="0" algn="just"/>
            <a:r>
              <a:rPr lang="en-US" sz="1100" dirty="0">
                <a:latin typeface="Book Antiqua" panose="02040602050305030304" pitchFamily="18" charset="0"/>
              </a:rPr>
              <a:t>The Assessing Authority shall also proceed further for cancellation of registration certificate issued to the Assessees/trusts under Section 12A of the Act thereby not to treat the respondents as charitable institutions any longer.</a:t>
            </a:r>
          </a:p>
          <a:p>
            <a:pPr lvl="0" algn="just"/>
            <a:r>
              <a:rPr lang="en-US" sz="1100" dirty="0">
                <a:latin typeface="Book Antiqua" panose="02040602050305030304" pitchFamily="18" charset="0"/>
              </a:rPr>
              <a:t>The AO shall also proceed to reopen the previous assessments, if permissible by law, based on tangible materials relating to collection of capitation fee, since it is illegal and is punishable.</a:t>
            </a:r>
          </a:p>
        </p:txBody>
      </p:sp>
      <p:pic>
        <p:nvPicPr>
          <p:cNvPr id="7" name="Picture 6">
            <a:extLst>
              <a:ext uri="{FF2B5EF4-FFF2-40B4-BE49-F238E27FC236}">
                <a16:creationId xmlns:a16="http://schemas.microsoft.com/office/drawing/2014/main" id="{18810625-E37F-9054-7A2E-AFD8430C675C}"/>
              </a:ext>
            </a:extLst>
          </p:cNvPr>
          <p:cNvPicPr>
            <a:picLocks noChangeAspect="1"/>
          </p:cNvPicPr>
          <p:nvPr/>
        </p:nvPicPr>
        <p:blipFill>
          <a:blip r:embed="rId2"/>
          <a:stretch>
            <a:fillRect/>
          </a:stretch>
        </p:blipFill>
        <p:spPr>
          <a:xfrm>
            <a:off x="7730837" y="0"/>
            <a:ext cx="1423402" cy="5143500"/>
          </a:xfrm>
          <a:prstGeom prst="rect">
            <a:avLst/>
          </a:prstGeom>
        </p:spPr>
      </p:pic>
    </p:spTree>
    <p:extLst>
      <p:ext uri="{BB962C8B-B14F-4D97-AF65-F5344CB8AC3E}">
        <p14:creationId xmlns:p14="http://schemas.microsoft.com/office/powerpoint/2010/main" val="17736830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6B69D6D9-556C-3D38-C819-8F190DFE55F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F1DA45-E350-8353-8340-7EED47B62CCB}"/>
              </a:ext>
            </a:extLst>
          </p:cNvPr>
          <p:cNvSpPr>
            <a:spLocks noGrp="1"/>
          </p:cNvSpPr>
          <p:nvPr>
            <p:ph sz="half" idx="1"/>
          </p:nvPr>
        </p:nvSpPr>
        <p:spPr>
          <a:xfrm>
            <a:off x="477982" y="353291"/>
            <a:ext cx="6795654" cy="4267199"/>
          </a:xfrm>
        </p:spPr>
        <p:txBody>
          <a:bodyPr>
            <a:normAutofit/>
          </a:bodyPr>
          <a:lstStyle/>
          <a:p>
            <a:pPr marL="0" indent="0">
              <a:buNone/>
            </a:pPr>
            <a:r>
              <a:rPr lang="en-US" sz="1400" b="1" dirty="0" err="1">
                <a:solidFill>
                  <a:schemeClr val="accent1">
                    <a:lumMod val="75000"/>
                  </a:schemeClr>
                </a:solidFill>
                <a:latin typeface="Book Antiqua" panose="02040602050305030304" pitchFamily="18" charset="0"/>
              </a:rPr>
              <a:t>Rashtrotthana</a:t>
            </a:r>
            <a:r>
              <a:rPr lang="en-US" sz="1400" b="1" dirty="0">
                <a:solidFill>
                  <a:schemeClr val="accent1">
                    <a:lumMod val="75000"/>
                  </a:schemeClr>
                </a:solidFill>
                <a:latin typeface="Book Antiqua" panose="02040602050305030304" pitchFamily="18" charset="0"/>
              </a:rPr>
              <a:t> Sahitya and </a:t>
            </a:r>
            <a:r>
              <a:rPr lang="en-US" sz="1400" b="1" dirty="0" err="1">
                <a:solidFill>
                  <a:schemeClr val="accent1">
                    <a:lumMod val="75000"/>
                  </a:schemeClr>
                </a:solidFill>
                <a:latin typeface="Book Antiqua" panose="02040602050305030304" pitchFamily="18" charset="0"/>
              </a:rPr>
              <a:t>Mudrana</a:t>
            </a:r>
            <a:r>
              <a:rPr lang="en-US" sz="1400" b="1" dirty="0">
                <a:solidFill>
                  <a:schemeClr val="accent1">
                    <a:lumMod val="75000"/>
                  </a:schemeClr>
                </a:solidFill>
                <a:latin typeface="Book Antiqua" panose="02040602050305030304" pitchFamily="18" charset="0"/>
              </a:rPr>
              <a:t> Trust  [TS-765-ITAT-2026(Bang)]</a:t>
            </a:r>
            <a:endParaRPr lang="en-IN" sz="1400" dirty="0">
              <a:solidFill>
                <a:schemeClr val="accent1">
                  <a:lumMod val="75000"/>
                </a:schemeClr>
              </a:solidFill>
              <a:latin typeface="Book Antiqua" panose="02040602050305030304" pitchFamily="18" charset="0"/>
            </a:endParaRPr>
          </a:p>
          <a:p>
            <a:r>
              <a:rPr lang="en-US" sz="1200" dirty="0">
                <a:latin typeface="Book Antiqua" panose="02040602050305030304" pitchFamily="18" charset="0"/>
              </a:rPr>
              <a:t>Date of Ruling: May 25, 2026</a:t>
            </a:r>
            <a:endParaRPr lang="en-IN" sz="1200" dirty="0">
              <a:latin typeface="Book Antiqua" panose="02040602050305030304" pitchFamily="18" charset="0"/>
            </a:endParaRPr>
          </a:p>
          <a:p>
            <a:r>
              <a:rPr lang="en-US" sz="1200" i="1" dirty="0">
                <a:latin typeface="Book Antiqua" panose="02040602050305030304" pitchFamily="18" charset="0"/>
              </a:rPr>
              <a:t>ITAT: </a:t>
            </a:r>
            <a:r>
              <a:rPr lang="en-US" sz="1200" b="1" i="1" dirty="0">
                <a:latin typeface="Book Antiqua" panose="02040602050305030304" pitchFamily="18" charset="0"/>
              </a:rPr>
              <a:t>Publication of books for youth, an educational activity, not hit by proviso to Sec. 2(15); Grants benefit u/s 11&amp;12</a:t>
            </a:r>
            <a:endParaRPr lang="en-IN" sz="1200" b="1" dirty="0">
              <a:latin typeface="Book Antiqua" panose="02040602050305030304" pitchFamily="18" charset="0"/>
            </a:endParaRPr>
          </a:p>
          <a:p>
            <a:r>
              <a:rPr lang="en-US" sz="1200" dirty="0">
                <a:latin typeface="Book Antiqua" panose="02040602050305030304" pitchFamily="18" charset="0"/>
              </a:rPr>
              <a:t>The Tribunal held that the </a:t>
            </a:r>
            <a:r>
              <a:rPr lang="en-US" sz="1200" dirty="0" err="1">
                <a:latin typeface="Book Antiqua" panose="02040602050305030304" pitchFamily="18" charset="0"/>
              </a:rPr>
              <a:t>Assessee’s</a:t>
            </a:r>
            <a:r>
              <a:rPr lang="en-US" sz="1200" dirty="0">
                <a:latin typeface="Book Antiqua" panose="02040602050305030304" pitchFamily="18" charset="0"/>
              </a:rPr>
              <a:t> activity of publishing books is educational, not advancement of general public utility, and thus the proviso to Section 2(15) does not apply. It directed the AO to grant exemption under Sections 11 and 12, noting that in other years the benefit was consistently allowed. ITAT emphasized that consistency is essential, citing </a:t>
            </a:r>
            <a:r>
              <a:rPr lang="en-US" sz="1200" i="1" dirty="0" err="1">
                <a:latin typeface="Book Antiqua" panose="02040602050305030304" pitchFamily="18" charset="0"/>
              </a:rPr>
              <a:t>Radhasoami</a:t>
            </a:r>
            <a:r>
              <a:rPr lang="en-US" sz="1200" i="1" dirty="0">
                <a:latin typeface="Book Antiqua" panose="02040602050305030304" pitchFamily="18" charset="0"/>
              </a:rPr>
              <a:t> Satsang(SC)</a:t>
            </a:r>
            <a:r>
              <a:rPr lang="en-US" sz="1200" dirty="0">
                <a:latin typeface="Book Antiqua" panose="02040602050305030304" pitchFamily="18" charset="0"/>
              </a:rPr>
              <a:t>. Referring to </a:t>
            </a:r>
            <a:r>
              <a:rPr lang="en-US" sz="1200" i="1" dirty="0">
                <a:latin typeface="Book Antiqua" panose="02040602050305030304" pitchFamily="18" charset="0"/>
              </a:rPr>
              <a:t>Delhi Bureau of Text Books(Delhi HC)</a:t>
            </a:r>
            <a:r>
              <a:rPr lang="en-US" sz="1200" dirty="0">
                <a:latin typeface="Book Antiqua" panose="02040602050305030304" pitchFamily="18" charset="0"/>
              </a:rPr>
              <a:t>, </a:t>
            </a:r>
            <a:r>
              <a:rPr lang="en-US" sz="1200" b="1" dirty="0">
                <a:latin typeface="Book Antiqua" panose="02040602050305030304" pitchFamily="18" charset="0"/>
              </a:rPr>
              <a:t>it observed that </a:t>
            </a:r>
            <a:r>
              <a:rPr lang="en-US" sz="1200" b="1" i="1" dirty="0">
                <a:latin typeface="Book Antiqua" panose="02040602050305030304" pitchFamily="18" charset="0"/>
              </a:rPr>
              <a:t>publishing subsidized or free books for youth advancement qualifies as education. It concluded that denial of exemption merely because the books are not standard textbooks is unjustified.</a:t>
            </a:r>
          </a:p>
          <a:p>
            <a:pPr marL="0" indent="0">
              <a:buNone/>
            </a:pPr>
            <a:endParaRPr lang="en-US" sz="1200" b="1" u="sng" dirty="0">
              <a:latin typeface="Book Antiqua" panose="02040602050305030304" pitchFamily="18" charset="0"/>
            </a:endParaRPr>
          </a:p>
          <a:p>
            <a:pPr marL="0" indent="0">
              <a:buNone/>
            </a:pPr>
            <a:r>
              <a:rPr lang="en-IN" sz="1200" b="1" i="1" u="sng" dirty="0">
                <a:solidFill>
                  <a:schemeClr val="accent6">
                    <a:lumMod val="50000"/>
                  </a:schemeClr>
                </a:solidFill>
                <a:latin typeface="Book Antiqua" panose="02040602050305030304" pitchFamily="18" charset="0"/>
              </a:rPr>
              <a:t>Implications under Income Tax Act 2025</a:t>
            </a:r>
          </a:p>
          <a:p>
            <a:pPr marL="0" indent="0">
              <a:buNone/>
            </a:pPr>
            <a:r>
              <a:rPr lang="en-IN" sz="1200" b="1" i="1" u="sng" dirty="0">
                <a:solidFill>
                  <a:schemeClr val="accent6">
                    <a:lumMod val="50000"/>
                  </a:schemeClr>
                </a:solidFill>
                <a:latin typeface="Book Antiqua" panose="02040602050305030304" pitchFamily="18" charset="0"/>
              </a:rPr>
              <a:t>The definition of "charitable purpose" and the General Public Utility (GPU) is left intact. Sections 11 &amp; 12 map to Sections 335 and 336 and specifically notes that 1961 Act jurisprudence on "charitable purpose" continues to apply. </a:t>
            </a:r>
          </a:p>
        </p:txBody>
      </p:sp>
      <p:pic>
        <p:nvPicPr>
          <p:cNvPr id="7" name="Picture 6">
            <a:extLst>
              <a:ext uri="{FF2B5EF4-FFF2-40B4-BE49-F238E27FC236}">
                <a16:creationId xmlns:a16="http://schemas.microsoft.com/office/drawing/2014/main" id="{34F7066D-7C5D-C48A-A607-C1761EEEB5B4}"/>
              </a:ext>
            </a:extLst>
          </p:cNvPr>
          <p:cNvPicPr>
            <a:picLocks noChangeAspect="1"/>
          </p:cNvPicPr>
          <p:nvPr/>
        </p:nvPicPr>
        <p:blipFill>
          <a:blip r:embed="rId2"/>
          <a:stretch>
            <a:fillRect/>
          </a:stretch>
        </p:blipFill>
        <p:spPr>
          <a:xfrm>
            <a:off x="7730837" y="0"/>
            <a:ext cx="1423402" cy="5143500"/>
          </a:xfrm>
          <a:prstGeom prst="rect">
            <a:avLst/>
          </a:prstGeom>
        </p:spPr>
      </p:pic>
    </p:spTree>
    <p:extLst>
      <p:ext uri="{BB962C8B-B14F-4D97-AF65-F5344CB8AC3E}">
        <p14:creationId xmlns:p14="http://schemas.microsoft.com/office/powerpoint/2010/main" val="3038724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D4BABA72-E2F4-F628-C592-9ADF9BDD3C0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BF0A46-BE14-829C-C4EA-BEFA8FA16C3A}"/>
              </a:ext>
            </a:extLst>
          </p:cNvPr>
          <p:cNvSpPr>
            <a:spLocks noGrp="1"/>
          </p:cNvSpPr>
          <p:nvPr>
            <p:ph sz="half" idx="1"/>
          </p:nvPr>
        </p:nvSpPr>
        <p:spPr>
          <a:xfrm>
            <a:off x="477982" y="353291"/>
            <a:ext cx="6795654" cy="4267199"/>
          </a:xfrm>
        </p:spPr>
        <p:txBody>
          <a:bodyPr>
            <a:normAutofit/>
          </a:bodyPr>
          <a:lstStyle/>
          <a:p>
            <a:pPr marL="0" indent="0">
              <a:buNone/>
            </a:pPr>
            <a:r>
              <a:rPr lang="en-US" sz="1100" b="1" dirty="0">
                <a:solidFill>
                  <a:schemeClr val="accent1">
                    <a:lumMod val="75000"/>
                  </a:schemeClr>
                </a:solidFill>
                <a:latin typeface="Book Antiqua" panose="02040602050305030304" pitchFamily="18" charset="0"/>
              </a:rPr>
              <a:t>Yashwantrao Chavan Centre  [TS-781-ITAT-2026(Mum)]</a:t>
            </a:r>
            <a:endParaRPr lang="en-IN" sz="1100" dirty="0">
              <a:solidFill>
                <a:schemeClr val="accent1">
                  <a:lumMod val="75000"/>
                </a:schemeClr>
              </a:solidFill>
              <a:latin typeface="Book Antiqua" panose="02040602050305030304" pitchFamily="18" charset="0"/>
            </a:endParaRPr>
          </a:p>
          <a:p>
            <a:r>
              <a:rPr lang="en-US" sz="1100" dirty="0">
                <a:latin typeface="Book Antiqua" panose="02040602050305030304" pitchFamily="18" charset="0"/>
              </a:rPr>
              <a:t>Date of Ruling: May 22, 2026</a:t>
            </a:r>
            <a:endParaRPr lang="en-IN" sz="1100" dirty="0">
              <a:latin typeface="Book Antiqua" panose="02040602050305030304" pitchFamily="18" charset="0"/>
            </a:endParaRPr>
          </a:p>
          <a:p>
            <a:r>
              <a:rPr lang="en-US" sz="1100" i="1" dirty="0">
                <a:latin typeface="Book Antiqua" panose="02040602050305030304" pitchFamily="18" charset="0"/>
              </a:rPr>
              <a:t>ITAT: </a:t>
            </a:r>
            <a:r>
              <a:rPr lang="en-US" sz="1100" b="1" i="1" dirty="0">
                <a:latin typeface="Book Antiqua" panose="02040602050305030304" pitchFamily="18" charset="0"/>
              </a:rPr>
              <a:t>Auditorium rental not business income, merely incidental to attainment of charitable objects; Deletes addition</a:t>
            </a:r>
            <a:endParaRPr lang="en-IN" sz="1100" b="1" dirty="0">
              <a:latin typeface="Book Antiqua" panose="02040602050305030304" pitchFamily="18" charset="0"/>
            </a:endParaRPr>
          </a:p>
          <a:p>
            <a:r>
              <a:rPr lang="en-US" sz="1100" dirty="0">
                <a:latin typeface="Book Antiqua" panose="02040602050305030304" pitchFamily="18" charset="0"/>
              </a:rPr>
              <a:t>The Tribunal affirmed CIT(A)’s deletion of additions against Yashwantrao Chavan Centre, holding that receipts from letting out its auditorium are not business income and cannot trigger Section 11(4A) or the proviso to Section 2(15). It emphasized that the trust’s dominant purpose is charitable, education and relief to the poor and the statutory test u/s 11 is satisfied. ITAT rejected the AO’s view that high hall receipts (65.74% of total) made the trust commercial, </a:t>
            </a:r>
            <a:r>
              <a:rPr lang="en-US" sz="1100" b="1" dirty="0">
                <a:latin typeface="Book Antiqua" panose="02040602050305030304" pitchFamily="18" charset="0"/>
              </a:rPr>
              <a:t>clarifying that the </a:t>
            </a:r>
            <a:r>
              <a:rPr lang="en-US" sz="1100" b="1" i="1" dirty="0">
                <a:latin typeface="Book Antiqua" panose="02040602050305030304" pitchFamily="18" charset="0"/>
              </a:rPr>
              <a:t>decisive test</a:t>
            </a:r>
            <a:r>
              <a:rPr lang="en-US" sz="1100" b="1" dirty="0">
                <a:latin typeface="Book Antiqua" panose="02040602050305030304" pitchFamily="18" charset="0"/>
              </a:rPr>
              <a:t> is the </a:t>
            </a:r>
            <a:r>
              <a:rPr lang="en-US" sz="1100" b="1" i="1" dirty="0">
                <a:latin typeface="Book Antiqua" panose="02040602050305030304" pitchFamily="18" charset="0"/>
              </a:rPr>
              <a:t>purpose and application of income</a:t>
            </a:r>
            <a:r>
              <a:rPr lang="en-US" sz="1100" b="1" dirty="0">
                <a:latin typeface="Book Antiqua" panose="02040602050305030304" pitchFamily="18" charset="0"/>
              </a:rPr>
              <a:t>, not the source or quantum.</a:t>
            </a:r>
            <a:r>
              <a:rPr lang="en-US" sz="1100" dirty="0">
                <a:latin typeface="Book Antiqua" panose="02040602050305030304" pitchFamily="18" charset="0"/>
              </a:rPr>
              <a:t> The trust showed that educational activities ran at a deficit and were sustained through hall rent, proving the receipts were incidental to its charitable objects. Citing CBDT Circular 11/2008 and judicial precedents, ITAT concluded that the trust remained engaged in education and welfare, with auditorium letting only ancillary. Hence, exemption under Section 11 could not be denied.</a:t>
            </a:r>
          </a:p>
          <a:p>
            <a:pPr marL="0" indent="0">
              <a:buNone/>
            </a:pPr>
            <a:endParaRPr lang="en-IN" sz="1100" dirty="0">
              <a:latin typeface="Book Antiqua" panose="02040602050305030304" pitchFamily="18" charset="0"/>
            </a:endParaRPr>
          </a:p>
          <a:p>
            <a:pPr marL="0" indent="0">
              <a:buNone/>
            </a:pPr>
            <a:r>
              <a:rPr lang="en-IN" sz="1100" b="1" i="1" u="sng" dirty="0">
                <a:solidFill>
                  <a:schemeClr val="accent6">
                    <a:lumMod val="75000"/>
                  </a:schemeClr>
                </a:solidFill>
                <a:latin typeface="Book Antiqua" panose="02040602050305030304" pitchFamily="18" charset="0"/>
              </a:rPr>
              <a:t>Implications under Income Tax Act 2025</a:t>
            </a:r>
          </a:p>
          <a:p>
            <a:pPr marL="0" indent="0">
              <a:buNone/>
            </a:pPr>
            <a:r>
              <a:rPr lang="en-IN" sz="1100" b="1" i="1" u="sng" dirty="0">
                <a:solidFill>
                  <a:schemeClr val="accent6">
                    <a:lumMod val="75000"/>
                  </a:schemeClr>
                </a:solidFill>
                <a:latin typeface="Book Antiqua" panose="02040602050305030304" pitchFamily="18" charset="0"/>
              </a:rPr>
              <a:t>The regular income framework moves to Section 335, which divides an RNPO's incoming revenue into four distinct structural heads, explicitly including "gains from commercial activity". The basic exemption rules move to Section 336. While this case strongly reinforces that incidental asset exploitation (like renting an auditorium to fund deficits) is fully integrated into regular operations, the 2025 Act separates commercial operations into Sections 344–346. It requires that commercial activity remain strictly subordinate and ancillary to the core registered objectives to avoid triggering the 30% tax rate on "Specified Income" under Section 337. </a:t>
            </a:r>
          </a:p>
          <a:p>
            <a:pPr marL="0" indent="0">
              <a:buNone/>
            </a:pPr>
            <a:endParaRPr lang="en-IN" dirty="0"/>
          </a:p>
        </p:txBody>
      </p:sp>
      <p:pic>
        <p:nvPicPr>
          <p:cNvPr id="7" name="Picture 6">
            <a:extLst>
              <a:ext uri="{FF2B5EF4-FFF2-40B4-BE49-F238E27FC236}">
                <a16:creationId xmlns:a16="http://schemas.microsoft.com/office/drawing/2014/main" id="{6AE4E03E-92FF-FF33-5214-C9D6D2D8F8F4}"/>
              </a:ext>
            </a:extLst>
          </p:cNvPr>
          <p:cNvPicPr>
            <a:picLocks noChangeAspect="1"/>
          </p:cNvPicPr>
          <p:nvPr/>
        </p:nvPicPr>
        <p:blipFill>
          <a:blip r:embed="rId2"/>
          <a:stretch>
            <a:fillRect/>
          </a:stretch>
        </p:blipFill>
        <p:spPr>
          <a:xfrm>
            <a:off x="7730837" y="0"/>
            <a:ext cx="1423402" cy="5143500"/>
          </a:xfrm>
          <a:prstGeom prst="rect">
            <a:avLst/>
          </a:prstGeom>
        </p:spPr>
      </p:pic>
    </p:spTree>
    <p:extLst>
      <p:ext uri="{BB962C8B-B14F-4D97-AF65-F5344CB8AC3E}">
        <p14:creationId xmlns:p14="http://schemas.microsoft.com/office/powerpoint/2010/main" val="30737192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892C234E-C5CB-17D5-87D7-720F14C3364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5CA42F-0580-A556-6DE0-CFFFA0A96144}"/>
              </a:ext>
            </a:extLst>
          </p:cNvPr>
          <p:cNvSpPr>
            <a:spLocks noGrp="1"/>
          </p:cNvSpPr>
          <p:nvPr>
            <p:ph sz="half" idx="1"/>
          </p:nvPr>
        </p:nvSpPr>
        <p:spPr>
          <a:xfrm>
            <a:off x="477982" y="353291"/>
            <a:ext cx="6795654" cy="4267199"/>
          </a:xfrm>
        </p:spPr>
        <p:txBody>
          <a:bodyPr>
            <a:normAutofit fontScale="92500"/>
          </a:bodyPr>
          <a:lstStyle/>
          <a:p>
            <a:pPr marL="0" indent="0">
              <a:buNone/>
            </a:pPr>
            <a:r>
              <a:rPr lang="en-IN" sz="1200" kern="100" dirty="0">
                <a:solidFill>
                  <a:srgbClr val="0070C0"/>
                </a:solidFill>
                <a:latin typeface="Book Antiqua" panose="02040602050305030304" pitchFamily="18" charset="0"/>
                <a:ea typeface="Calibri" panose="020F0502020204030204" pitchFamily="34" charset="0"/>
                <a:cs typeface="Gautami" panose="020B0502040204020203" pitchFamily="34" charset="0"/>
              </a:rPr>
              <a:t>Shree Sai Baba </a:t>
            </a:r>
            <a:r>
              <a:rPr lang="en-IN" sz="1200" kern="100" dirty="0" err="1">
                <a:solidFill>
                  <a:srgbClr val="0070C0"/>
                </a:solidFill>
                <a:latin typeface="Book Antiqua" panose="02040602050305030304" pitchFamily="18" charset="0"/>
                <a:ea typeface="Calibri" panose="020F0502020204030204" pitchFamily="34" charset="0"/>
                <a:cs typeface="Gautami" panose="020B0502040204020203" pitchFamily="34" charset="0"/>
              </a:rPr>
              <a:t>Sansthan</a:t>
            </a:r>
            <a:r>
              <a:rPr lang="en-IN" sz="1200" kern="100" dirty="0">
                <a:solidFill>
                  <a:srgbClr val="0070C0"/>
                </a:solidFill>
                <a:latin typeface="Book Antiqua" panose="02040602050305030304" pitchFamily="18" charset="0"/>
                <a:ea typeface="Calibri" panose="020F0502020204030204" pitchFamily="34" charset="0"/>
                <a:cs typeface="Gautami" panose="020B0502040204020203" pitchFamily="34" charset="0"/>
              </a:rPr>
              <a:t> Trust – Shirdi [TS-740-HC-2024(BOM)]</a:t>
            </a:r>
            <a:br>
              <a:rPr lang="en-IN" sz="1200" kern="100" dirty="0">
                <a:solidFill>
                  <a:srgbClr val="0070C0"/>
                </a:solidFill>
                <a:latin typeface="Book Antiqua" panose="02040602050305030304" pitchFamily="18" charset="0"/>
                <a:ea typeface="Calibri" panose="020F0502020204030204" pitchFamily="34" charset="0"/>
                <a:cs typeface="Gautami" panose="020B0502040204020203" pitchFamily="34" charset="0"/>
              </a:rPr>
            </a:br>
            <a:r>
              <a:rPr lang="en-IN" sz="1200" kern="100" dirty="0">
                <a:solidFill>
                  <a:srgbClr val="0070C0"/>
                </a:solidFill>
                <a:latin typeface="Book Antiqua" panose="02040602050305030304" pitchFamily="18" charset="0"/>
                <a:ea typeface="Calibri" panose="020F0502020204030204" pitchFamily="34" charset="0"/>
                <a:cs typeface="Gautami" panose="020B0502040204020203" pitchFamily="34" charset="0"/>
              </a:rPr>
              <a:t>Date of Ruling: October 08,2024</a:t>
            </a:r>
          </a:p>
          <a:p>
            <a:pPr marL="0" indent="0" algn="just">
              <a:lnSpc>
                <a:spcPct val="90000"/>
              </a:lnSpc>
              <a:spcAft>
                <a:spcPts val="600"/>
              </a:spcAft>
              <a:buNone/>
            </a:pPr>
            <a:r>
              <a:rPr lang="en-IN" sz="900" b="1" i="1" kern="100" dirty="0">
                <a:solidFill>
                  <a:srgbClr val="0070C0"/>
                </a:solidFill>
                <a:latin typeface="Book Antiqua" panose="02040602050305030304" pitchFamily="18" charset="0"/>
                <a:ea typeface="Calibri" panose="020F0502020204030204" pitchFamily="34" charset="0"/>
                <a:cs typeface="Gautami" panose="020B0502040204020203" pitchFamily="34" charset="0"/>
              </a:rPr>
              <a:t>Anonymous donations to </a:t>
            </a:r>
            <a:r>
              <a:rPr lang="en-IN" sz="900" b="1" i="1" kern="100" dirty="0" err="1">
                <a:solidFill>
                  <a:srgbClr val="0070C0"/>
                </a:solidFill>
                <a:latin typeface="Book Antiqua" panose="02040602050305030304" pitchFamily="18" charset="0"/>
                <a:ea typeface="Calibri" panose="020F0502020204030204" pitchFamily="34" charset="0"/>
                <a:cs typeface="Gautami" panose="020B0502040204020203" pitchFamily="34" charset="0"/>
              </a:rPr>
              <a:t>Shridi</a:t>
            </a:r>
            <a:r>
              <a:rPr lang="en-IN" sz="900" b="1" i="1" kern="100" dirty="0">
                <a:solidFill>
                  <a:srgbClr val="0070C0"/>
                </a:solidFill>
                <a:latin typeface="Book Antiqua" panose="02040602050305030304" pitchFamily="18" charset="0"/>
                <a:ea typeface="Calibri" panose="020F0502020204030204" pitchFamily="34" charset="0"/>
                <a:cs typeface="Gautami" panose="020B0502040204020203" pitchFamily="34" charset="0"/>
              </a:rPr>
              <a:t> Sai Baba trust eligible u/s115BBC(2)(b); Sec.80G &amp; Sec.115BBC(2)(b) independent provisions</a:t>
            </a:r>
            <a:endParaRPr lang="en-IN" sz="900" b="1" kern="100" dirty="0">
              <a:solidFill>
                <a:srgbClr val="0070C0"/>
              </a:solidFill>
              <a:latin typeface="Book Antiqua" panose="02040602050305030304" pitchFamily="18" charset="0"/>
              <a:ea typeface="Calibri" panose="020F0502020204030204" pitchFamily="34" charset="0"/>
              <a:cs typeface="Gautami" panose="020B0502040204020203" pitchFamily="34" charset="0"/>
            </a:endParaRPr>
          </a:p>
          <a:p>
            <a:pPr marL="0" indent="0" algn="just">
              <a:lnSpc>
                <a:spcPct val="115000"/>
              </a:lnSpc>
              <a:spcAft>
                <a:spcPts val="600"/>
              </a:spcAft>
              <a:buNone/>
            </a:pPr>
            <a:r>
              <a:rPr lang="en-IN" sz="900" kern="100" dirty="0">
                <a:latin typeface="Book Antiqua" panose="02040602050305030304" pitchFamily="18" charset="0"/>
                <a:ea typeface="Calibri" panose="020F0502020204030204" pitchFamily="34" charset="0"/>
                <a:cs typeface="Calibri" panose="020F0502020204030204" pitchFamily="34" charset="0"/>
              </a:rPr>
              <a:t>Mumbai ITAT upholds CIT(A) order deleting addition of Rs.147.71 Cr received by Assessee towards anonymous donation holding that the Assessee exists both for charitable and religious purposes, thus, eligible for exclusion under Section 115BBC(2)(b); Observes “</a:t>
            </a:r>
            <a:r>
              <a:rPr lang="en-IN" sz="900" i="1" kern="100" dirty="0">
                <a:latin typeface="Book Antiqua" panose="02040602050305030304" pitchFamily="18" charset="0"/>
                <a:ea typeface="Calibri" panose="020F0502020204030204" pitchFamily="34" charset="0"/>
                <a:cs typeface="Calibri" panose="020F0502020204030204" pitchFamily="34" charset="0"/>
              </a:rPr>
              <a:t>activities of the trust may contain elements of both religious and charitable and thus, both the purposes may be overlapping. </a:t>
            </a:r>
            <a:r>
              <a:rPr lang="en-IN" sz="900" b="1" i="1" kern="100" dirty="0">
                <a:latin typeface="Book Antiqua" panose="02040602050305030304" pitchFamily="18" charset="0"/>
                <a:ea typeface="Calibri" panose="020F0502020204030204" pitchFamily="34" charset="0"/>
                <a:cs typeface="Calibri" panose="020F0502020204030204" pitchFamily="34" charset="0"/>
              </a:rPr>
              <a:t>The religious activity carried on by a particular section of people could be a charitable activity for or towards other members of the community or public at large”; </a:t>
            </a:r>
            <a:r>
              <a:rPr lang="en-IN" sz="900" kern="100" dirty="0">
                <a:latin typeface="Book Antiqua" panose="02040602050305030304" pitchFamily="18" charset="0"/>
                <a:ea typeface="Calibri" panose="020F0502020204030204" pitchFamily="34" charset="0"/>
                <a:cs typeface="Calibri" panose="020F0502020204030204" pitchFamily="34" charset="0"/>
              </a:rPr>
              <a:t>Relies on SC ruling in </a:t>
            </a:r>
            <a:r>
              <a:rPr lang="en-IN" sz="900" i="1" kern="100" dirty="0">
                <a:latin typeface="Book Antiqua" panose="02040602050305030304" pitchFamily="18" charset="0"/>
                <a:ea typeface="Calibri" panose="020F0502020204030204" pitchFamily="34" charset="0"/>
                <a:cs typeface="Calibri" panose="020F0502020204030204" pitchFamily="34" charset="0"/>
              </a:rPr>
              <a:t>Dawoodi Bohra Jamat</a:t>
            </a:r>
            <a:r>
              <a:rPr lang="en-IN" sz="900" kern="100" dirty="0">
                <a:latin typeface="Book Antiqua" panose="02040602050305030304" pitchFamily="18" charset="0"/>
                <a:ea typeface="Calibri" panose="020F0502020204030204" pitchFamily="34" charset="0"/>
                <a:cs typeface="Calibri" panose="020F0502020204030204" pitchFamily="34" charset="0"/>
              </a:rPr>
              <a:t>, Delhi HC ruling in </a:t>
            </a:r>
            <a:r>
              <a:rPr lang="en-IN" sz="900" i="1" kern="100" dirty="0">
                <a:latin typeface="Book Antiqua" panose="02040602050305030304" pitchFamily="18" charset="0"/>
                <a:ea typeface="Calibri" panose="020F0502020204030204" pitchFamily="34" charset="0"/>
                <a:cs typeface="Calibri" panose="020F0502020204030204" pitchFamily="34" charset="0"/>
              </a:rPr>
              <a:t>Bhagwan Shree Laxmi </a:t>
            </a:r>
            <a:r>
              <a:rPr lang="en-IN" sz="900" i="1" kern="100" dirty="0" err="1">
                <a:latin typeface="Book Antiqua" panose="02040602050305030304" pitchFamily="18" charset="0"/>
                <a:ea typeface="Calibri" panose="020F0502020204030204" pitchFamily="34" charset="0"/>
                <a:cs typeface="Calibri" panose="020F0502020204030204" pitchFamily="34" charset="0"/>
              </a:rPr>
              <a:t>Naraindham</a:t>
            </a:r>
            <a:r>
              <a:rPr lang="en-IN" sz="900" kern="100" dirty="0">
                <a:latin typeface="Book Antiqua" panose="02040602050305030304" pitchFamily="18" charset="0"/>
                <a:ea typeface="Calibri" panose="020F0502020204030204" pitchFamily="34" charset="0"/>
                <a:cs typeface="Calibri" panose="020F0502020204030204" pitchFamily="34" charset="0"/>
              </a:rPr>
              <a:t> and Bombay HC ruling in </a:t>
            </a:r>
            <a:r>
              <a:rPr lang="en-IN" sz="900" i="1" kern="100" dirty="0">
                <a:latin typeface="Book Antiqua" panose="02040602050305030304" pitchFamily="18" charset="0"/>
                <a:ea typeface="Calibri" panose="020F0502020204030204" pitchFamily="34" charset="0"/>
                <a:cs typeface="Calibri" panose="020F0502020204030204" pitchFamily="34" charset="0"/>
              </a:rPr>
              <a:t>Bombay </a:t>
            </a:r>
            <a:r>
              <a:rPr lang="en-IN" sz="900" i="1" kern="100" dirty="0" err="1">
                <a:latin typeface="Book Antiqua" panose="02040602050305030304" pitchFamily="18" charset="0"/>
                <a:ea typeface="Calibri" panose="020F0502020204030204" pitchFamily="34" charset="0"/>
                <a:cs typeface="Calibri" panose="020F0502020204030204" pitchFamily="34" charset="0"/>
              </a:rPr>
              <a:t>Panjrapole</a:t>
            </a:r>
            <a:r>
              <a:rPr lang="en-IN" sz="900" i="1" kern="100" dirty="0">
                <a:latin typeface="Book Antiqua" panose="02040602050305030304" pitchFamily="18" charset="0"/>
                <a:ea typeface="Calibri" panose="020F0502020204030204" pitchFamily="34" charset="0"/>
                <a:cs typeface="Calibri" panose="020F0502020204030204" pitchFamily="34" charset="0"/>
              </a:rPr>
              <a:t> Trust</a:t>
            </a:r>
            <a:r>
              <a:rPr lang="en-IN" sz="900" b="1" i="1" kern="100" dirty="0">
                <a:latin typeface="Book Antiqua" panose="02040602050305030304" pitchFamily="18" charset="0"/>
                <a:ea typeface="Calibri" panose="020F0502020204030204" pitchFamily="34" charset="0"/>
                <a:cs typeface="Calibri" panose="020F0502020204030204" pitchFamily="34" charset="0"/>
              </a:rPr>
              <a:t>, </a:t>
            </a:r>
            <a:r>
              <a:rPr lang="en-IN" sz="900" kern="100" dirty="0">
                <a:latin typeface="Book Antiqua" panose="02040602050305030304" pitchFamily="18" charset="0"/>
                <a:ea typeface="Calibri" panose="020F0502020204030204" pitchFamily="34" charset="0"/>
                <a:cs typeface="Calibri" panose="020F0502020204030204" pitchFamily="34" charset="0"/>
              </a:rPr>
              <a:t>wherein it was held that religious and charitable purposes may overlap as charitable activities arise out of compassion, while religion treats compassion as a religious attribute;</a:t>
            </a:r>
            <a:r>
              <a:rPr lang="en-IN" sz="900" i="1" kern="100" dirty="0">
                <a:latin typeface="Book Antiqua" panose="02040602050305030304" pitchFamily="18" charset="0"/>
                <a:ea typeface="Calibri" panose="020F0502020204030204" pitchFamily="34" charset="0"/>
                <a:cs typeface="Calibri" panose="020F0502020204030204" pitchFamily="34" charset="0"/>
              </a:rPr>
              <a:t> </a:t>
            </a:r>
            <a:r>
              <a:rPr lang="en-IN" sz="900" kern="100" dirty="0">
                <a:latin typeface="Book Antiqua" panose="02040602050305030304" pitchFamily="18" charset="0"/>
                <a:ea typeface="Calibri" panose="020F0502020204030204" pitchFamily="34" charset="0"/>
                <a:cs typeface="Calibri" panose="020F0502020204030204" pitchFamily="34" charset="0"/>
              </a:rPr>
              <a:t>Assessee, a public trust, was registered under Section 12A and Section 80G, was also granted approval under Section 10(23C)(v); For AY 2015-16, Revenue observed that the Assessee received aggregate donations of Rs.228.25 Cr, out of which Rs.159.12 Cr was by way of hundi collections (anonymous donations); Revenue held that the Assessee was a charitable trust and since the anonymous donations exceeded 5% of the total donations, the same was taxable under Section 115BBC(1); ITAT rejected Revenue’s argument that the Assessee is only a charitable institution having no religious purpose, as it is registered under Section 80G, </a:t>
            </a:r>
            <a:r>
              <a:rPr lang="en-IN" sz="900" b="1" kern="100" dirty="0">
                <a:latin typeface="Book Antiqua" panose="02040602050305030304" pitchFamily="18" charset="0"/>
                <a:ea typeface="Calibri" panose="020F0502020204030204" pitchFamily="34" charset="0"/>
                <a:cs typeface="Calibri" panose="020F0502020204030204" pitchFamily="34" charset="0"/>
              </a:rPr>
              <a:t>by observing that the provisions of Section 115BBC(2)(b) are independent of the provisions of Section 80G and merely because an Assessee is registered under Section 80G will not automatically mean that such trust cannot have any religious purpose and therefore cannot avail benefit of Section 115BBC(2)(b); </a:t>
            </a:r>
            <a:r>
              <a:rPr lang="en-IN" sz="900" kern="100" dirty="0">
                <a:latin typeface="Book Antiqua" panose="02040602050305030304" pitchFamily="18" charset="0"/>
                <a:ea typeface="Calibri" panose="020F0502020204030204" pitchFamily="34" charset="0"/>
                <a:cs typeface="Calibri" panose="020F0502020204030204" pitchFamily="34" charset="0"/>
              </a:rPr>
              <a:t>Opines that </a:t>
            </a:r>
            <a:r>
              <a:rPr lang="en-IN" sz="900" kern="100" dirty="0" err="1">
                <a:latin typeface="Book Antiqua" panose="02040602050305030304" pitchFamily="18" charset="0"/>
                <a:ea typeface="Calibri" panose="020F0502020204030204" pitchFamily="34" charset="0"/>
                <a:cs typeface="Calibri" panose="020F0502020204030204" pitchFamily="34" charset="0"/>
              </a:rPr>
              <a:t>Assessee’s</a:t>
            </a:r>
            <a:r>
              <a:rPr lang="en-IN" sz="900" kern="100" dirty="0">
                <a:latin typeface="Book Antiqua" panose="02040602050305030304" pitchFamily="18" charset="0"/>
                <a:ea typeface="Calibri" panose="020F0502020204030204" pitchFamily="34" charset="0"/>
                <a:cs typeface="Calibri" panose="020F0502020204030204" pitchFamily="34" charset="0"/>
              </a:rPr>
              <a:t> approval under Section 10(23C)(v) carries significant evidentiary value as it shows that the affairs of the Assessee had been verified by a superior authority and the Assessee was found to exist for both religious and charitable purpose; </a:t>
            </a:r>
            <a:r>
              <a:rPr lang="en-IN" sz="900" b="1" kern="100" dirty="0">
                <a:latin typeface="Book Antiqua" panose="02040602050305030304" pitchFamily="18" charset="0"/>
                <a:ea typeface="Calibri" panose="020F0502020204030204" pitchFamily="34" charset="0"/>
                <a:cs typeface="Calibri" panose="020F0502020204030204" pitchFamily="34" charset="0"/>
              </a:rPr>
              <a:t>Underscores that provisions of Section 80G lays down quantum test i.e., the amount spent for religious purposes to ascertain whether the charitable trust is eligible for registration or not, whereas for the purposes of Section 115BBC(2)(b) what is relevant is the object and nature of the trust. Thus, holds the Assessee eligible for benefit of Section 115BBC(2)(b).</a:t>
            </a:r>
          </a:p>
          <a:p>
            <a:pPr marL="0" indent="0" algn="just">
              <a:lnSpc>
                <a:spcPct val="115000"/>
              </a:lnSpc>
              <a:spcAft>
                <a:spcPts val="600"/>
              </a:spcAft>
              <a:buNone/>
            </a:pPr>
            <a:r>
              <a:rPr lang="en-IN" sz="900" b="1" i="1" u="sng" dirty="0">
                <a:solidFill>
                  <a:schemeClr val="accent6">
                    <a:lumMod val="75000"/>
                  </a:schemeClr>
                </a:solidFill>
                <a:latin typeface="Book Antiqua" panose="02040602050305030304" pitchFamily="18" charset="0"/>
              </a:rPr>
              <a:t>Implications under Income Tax Act 2025</a:t>
            </a:r>
          </a:p>
          <a:p>
            <a:pPr marL="0" indent="0" algn="just">
              <a:lnSpc>
                <a:spcPct val="115000"/>
              </a:lnSpc>
              <a:spcAft>
                <a:spcPts val="600"/>
              </a:spcAft>
              <a:buNone/>
            </a:pPr>
            <a:r>
              <a:rPr lang="en-IN" sz="900" b="1" i="1" u="sng" dirty="0">
                <a:solidFill>
                  <a:schemeClr val="accent6">
                    <a:lumMod val="75000"/>
                  </a:schemeClr>
                </a:solidFill>
                <a:latin typeface="Book Antiqua" panose="02040602050305030304" pitchFamily="18" charset="0"/>
              </a:rPr>
              <a:t>Under the 2025 Act, the provisions of Section 115BBC are mapped to Section 337 (Specified Income), and the core definitions move from Section 2(15) to Section 2(23) (Charitable Purpose). The structural split of Section 80G means the donor-side deduction is governed by Section 133 and the institution-side approval by Section 354. The core legal principle remains valid: an entity's registration or approval under Sections 133/354 does not automatically negate its religious character for the purposes of the anonymous donation carve-outs within the Specified Income framework of Section 337. </a:t>
            </a:r>
            <a:endParaRPr lang="en-US" sz="900" b="1" i="1" u="sng" kern="100" dirty="0">
              <a:solidFill>
                <a:schemeClr val="accent6">
                  <a:lumMod val="75000"/>
                </a:schemeClr>
              </a:solidFill>
              <a:latin typeface="Book Antiqua" panose="02040602050305030304" pitchFamily="18" charset="0"/>
              <a:ea typeface="Calibri" panose="020F0502020204030204" pitchFamily="34" charset="0"/>
              <a:cs typeface="Gautami" panose="020B0502040204020203" pitchFamily="34" charset="0"/>
            </a:endParaRPr>
          </a:p>
        </p:txBody>
      </p:sp>
      <p:pic>
        <p:nvPicPr>
          <p:cNvPr id="7" name="Picture 6">
            <a:extLst>
              <a:ext uri="{FF2B5EF4-FFF2-40B4-BE49-F238E27FC236}">
                <a16:creationId xmlns:a16="http://schemas.microsoft.com/office/drawing/2014/main" id="{A9241161-A3C4-239A-BDF5-A0743E8EF698}"/>
              </a:ext>
            </a:extLst>
          </p:cNvPr>
          <p:cNvPicPr>
            <a:picLocks noChangeAspect="1"/>
          </p:cNvPicPr>
          <p:nvPr/>
        </p:nvPicPr>
        <p:blipFill>
          <a:blip r:embed="rId2"/>
          <a:stretch>
            <a:fillRect/>
          </a:stretch>
        </p:blipFill>
        <p:spPr>
          <a:xfrm>
            <a:off x="7730837" y="0"/>
            <a:ext cx="1423402" cy="5143500"/>
          </a:xfrm>
          <a:prstGeom prst="rect">
            <a:avLst/>
          </a:prstGeom>
        </p:spPr>
      </p:pic>
    </p:spTree>
    <p:extLst>
      <p:ext uri="{BB962C8B-B14F-4D97-AF65-F5344CB8AC3E}">
        <p14:creationId xmlns:p14="http://schemas.microsoft.com/office/powerpoint/2010/main" val="637647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7726680" y="-45720"/>
            <a:ext cx="1554480" cy="5303520"/>
          </a:xfrm>
          <a:prstGeom prst="rtTriangle">
            <a:avLst/>
          </a:prstGeom>
          <a:solidFill>
            <a:srgbClr val="156082"/>
          </a:solidFill>
          <a:ln w="12700">
            <a:solidFill>
              <a:srgbClr val="156082"/>
            </a:solidFill>
            <a:prstDash val="solid"/>
          </a:ln>
        </p:spPr>
        <p:txBody>
          <a:bodyPr/>
          <a:lstStyle/>
          <a:p>
            <a:endParaRPr lang="en-IN"/>
          </a:p>
        </p:txBody>
      </p:sp>
      <p:sp>
        <p:nvSpPr>
          <p:cNvPr id="3" name="Shape 1"/>
          <p:cNvSpPr/>
          <p:nvPr/>
        </p:nvSpPr>
        <p:spPr>
          <a:xfrm flipH="1">
            <a:off x="8138160" y="-45720"/>
            <a:ext cx="1097280" cy="3108960"/>
          </a:xfrm>
          <a:prstGeom prst="rtTriangle">
            <a:avLst/>
          </a:prstGeom>
          <a:solidFill>
            <a:srgbClr val="E97132"/>
          </a:solidFill>
          <a:ln w="12700">
            <a:solidFill>
              <a:srgbClr val="E97132"/>
            </a:solidFill>
            <a:prstDash val="solid"/>
          </a:ln>
        </p:spPr>
        <p:txBody>
          <a:bodyPr/>
          <a:lstStyle/>
          <a:p>
            <a:endParaRPr lang="en-IN"/>
          </a:p>
        </p:txBody>
      </p:sp>
      <p:sp>
        <p:nvSpPr>
          <p:cNvPr id="4" name="Shape 2"/>
          <p:cNvSpPr/>
          <p:nvPr/>
        </p:nvSpPr>
        <p:spPr>
          <a:xfrm flipV="1">
            <a:off x="7772400" y="2560320"/>
            <a:ext cx="1463040" cy="2651760"/>
          </a:xfrm>
          <a:prstGeom prst="rtTriangle">
            <a:avLst/>
          </a:prstGeom>
          <a:solidFill>
            <a:srgbClr val="0F9ED5">
              <a:alpha val="70000"/>
            </a:srgbClr>
          </a:solidFill>
          <a:ln w="12700">
            <a:solidFill>
              <a:srgbClr val="0F9ED5">
                <a:alpha val="70000"/>
              </a:srgbClr>
            </a:solidFill>
            <a:prstDash val="solid"/>
          </a:ln>
        </p:spPr>
        <p:txBody>
          <a:bodyPr/>
          <a:lstStyle/>
          <a:p>
            <a:endParaRPr lang="en-IN"/>
          </a:p>
        </p:txBody>
      </p:sp>
      <p:sp>
        <p:nvSpPr>
          <p:cNvPr id="5" name="Text 3"/>
          <p:cNvSpPr/>
          <p:nvPr/>
        </p:nvSpPr>
        <p:spPr>
          <a:xfrm>
            <a:off x="301752" y="73152"/>
            <a:ext cx="7132320" cy="1188720"/>
          </a:xfrm>
          <a:prstGeom prst="rect">
            <a:avLst/>
          </a:prstGeom>
          <a:noFill/>
          <a:ln/>
        </p:spPr>
        <p:txBody>
          <a:bodyPr wrap="square" rtlCol="0" anchor="ctr"/>
          <a:lstStyle/>
          <a:p>
            <a:pPr marL="0" indent="0" algn="l">
              <a:buNone/>
            </a:pPr>
            <a:r>
              <a:rPr lang="en-US" sz="3600" dirty="0">
                <a:solidFill>
                  <a:srgbClr val="156082"/>
                </a:solidFill>
                <a:latin typeface="Trebuchet MS" pitchFamily="34" charset="0"/>
                <a:ea typeface="Trebuchet MS" pitchFamily="34" charset="-122"/>
                <a:cs typeface="Trebuchet MS" pitchFamily="34" charset="-120"/>
              </a:rPr>
              <a:t>Charitable Purpose – Section 2(23)</a:t>
            </a:r>
            <a:endParaRPr lang="en-US" sz="3600" dirty="0"/>
          </a:p>
        </p:txBody>
      </p:sp>
      <p:sp>
        <p:nvSpPr>
          <p:cNvPr id="6" name="Shape 4"/>
          <p:cNvSpPr/>
          <p:nvPr/>
        </p:nvSpPr>
        <p:spPr>
          <a:xfrm>
            <a:off x="594360" y="1298448"/>
            <a:ext cx="6675120" cy="658368"/>
          </a:xfrm>
          <a:prstGeom prst="roundRect">
            <a:avLst>
              <a:gd name="adj" fmla="val 13889"/>
            </a:avLst>
          </a:prstGeom>
          <a:solidFill>
            <a:srgbClr val="F2F2F2"/>
          </a:solidFill>
          <a:ln w="12700">
            <a:solidFill>
              <a:srgbClr val="F2F2F2"/>
            </a:solidFill>
            <a:prstDash val="solid"/>
          </a:ln>
        </p:spPr>
        <p:txBody>
          <a:bodyPr/>
          <a:lstStyle/>
          <a:p>
            <a:endParaRPr lang="en-IN"/>
          </a:p>
        </p:txBody>
      </p:sp>
      <p:sp>
        <p:nvSpPr>
          <p:cNvPr id="7" name="Text 5"/>
          <p:cNvSpPr/>
          <p:nvPr/>
        </p:nvSpPr>
        <p:spPr>
          <a:xfrm>
            <a:off x="594360" y="1298448"/>
            <a:ext cx="685800" cy="658368"/>
          </a:xfrm>
          <a:prstGeom prst="rect">
            <a:avLst/>
          </a:prstGeom>
          <a:noFill/>
          <a:ln/>
        </p:spPr>
        <p:txBody>
          <a:bodyPr wrap="square" rtlCol="0" anchor="ctr"/>
          <a:lstStyle/>
          <a:p>
            <a:pPr marL="0" indent="0" algn="ctr">
              <a:buNone/>
            </a:pPr>
            <a:r>
              <a:rPr lang="en-US" sz="2600" dirty="0">
                <a:solidFill>
                  <a:srgbClr val="156082"/>
                </a:solidFill>
              </a:rPr>
              <a:t>⚖</a:t>
            </a:r>
            <a:endParaRPr lang="en-US" sz="2600" dirty="0"/>
          </a:p>
        </p:txBody>
      </p:sp>
      <p:sp>
        <p:nvSpPr>
          <p:cNvPr id="8" name="Text 6"/>
          <p:cNvSpPr/>
          <p:nvPr/>
        </p:nvSpPr>
        <p:spPr>
          <a:xfrm>
            <a:off x="1325880" y="1371600"/>
            <a:ext cx="5852160" cy="530352"/>
          </a:xfrm>
          <a:prstGeom prst="rect">
            <a:avLst/>
          </a:prstGeom>
          <a:noFill/>
          <a:ln/>
        </p:spPr>
        <p:txBody>
          <a:bodyPr wrap="square" lIns="0" tIns="0" rIns="0" bIns="0" rtlCol="0" anchor="ctr"/>
          <a:lstStyle/>
          <a:p>
            <a:pPr marL="0" indent="0">
              <a:buNone/>
            </a:pPr>
            <a:r>
              <a:rPr lang="en-US" sz="1200" b="1" dirty="0">
                <a:solidFill>
                  <a:srgbClr val="0E2841"/>
                </a:solidFill>
                <a:latin typeface="Trebuchet MS" pitchFamily="34" charset="0"/>
                <a:ea typeface="Trebuchet MS" pitchFamily="34" charset="-122"/>
                <a:cs typeface="Trebuchet MS" pitchFamily="34" charset="-120"/>
              </a:rPr>
              <a:t>Relief of the Poor: </a:t>
            </a:r>
            <a:r>
              <a:rPr lang="en-US" sz="1200" dirty="0">
                <a:solidFill>
                  <a:srgbClr val="404040"/>
                </a:solidFill>
                <a:latin typeface="Trebuchet MS" pitchFamily="34" charset="0"/>
                <a:ea typeface="Trebuchet MS" pitchFamily="34" charset="-122"/>
                <a:cs typeface="Trebuchet MS" pitchFamily="34" charset="-120"/>
              </a:rPr>
              <a:t> Assistance to economically weaker sections. Poverty-related activities.</a:t>
            </a:r>
            <a:endParaRPr lang="en-US" sz="1200" dirty="0"/>
          </a:p>
        </p:txBody>
      </p:sp>
      <p:sp>
        <p:nvSpPr>
          <p:cNvPr id="9" name="Shape 7"/>
          <p:cNvSpPr/>
          <p:nvPr/>
        </p:nvSpPr>
        <p:spPr>
          <a:xfrm>
            <a:off x="594360" y="2011680"/>
            <a:ext cx="6675120" cy="658368"/>
          </a:xfrm>
          <a:prstGeom prst="roundRect">
            <a:avLst>
              <a:gd name="adj" fmla="val 13889"/>
            </a:avLst>
          </a:prstGeom>
          <a:solidFill>
            <a:srgbClr val="F2F2F2"/>
          </a:solidFill>
          <a:ln w="12700">
            <a:solidFill>
              <a:srgbClr val="F2F2F2"/>
            </a:solidFill>
            <a:prstDash val="solid"/>
          </a:ln>
        </p:spPr>
        <p:txBody>
          <a:bodyPr/>
          <a:lstStyle/>
          <a:p>
            <a:endParaRPr lang="en-IN"/>
          </a:p>
        </p:txBody>
      </p:sp>
      <p:sp>
        <p:nvSpPr>
          <p:cNvPr id="10" name="Text 8"/>
          <p:cNvSpPr/>
          <p:nvPr/>
        </p:nvSpPr>
        <p:spPr>
          <a:xfrm>
            <a:off x="594360" y="2011680"/>
            <a:ext cx="685800" cy="658368"/>
          </a:xfrm>
          <a:prstGeom prst="rect">
            <a:avLst/>
          </a:prstGeom>
          <a:noFill/>
          <a:ln/>
        </p:spPr>
        <p:txBody>
          <a:bodyPr wrap="square" rtlCol="0" anchor="ctr"/>
          <a:lstStyle/>
          <a:p>
            <a:pPr marL="0" indent="0" algn="ctr">
              <a:buNone/>
            </a:pPr>
            <a:r>
              <a:rPr lang="en-US" sz="2600" dirty="0">
                <a:solidFill>
                  <a:srgbClr val="156082"/>
                </a:solidFill>
              </a:rPr>
              <a:t>🎓</a:t>
            </a:r>
            <a:endParaRPr lang="en-US" sz="2600" dirty="0"/>
          </a:p>
        </p:txBody>
      </p:sp>
      <p:sp>
        <p:nvSpPr>
          <p:cNvPr id="11" name="Text 9"/>
          <p:cNvSpPr/>
          <p:nvPr/>
        </p:nvSpPr>
        <p:spPr>
          <a:xfrm>
            <a:off x="1325880" y="2084832"/>
            <a:ext cx="5852160" cy="530352"/>
          </a:xfrm>
          <a:prstGeom prst="rect">
            <a:avLst/>
          </a:prstGeom>
          <a:noFill/>
          <a:ln/>
        </p:spPr>
        <p:txBody>
          <a:bodyPr wrap="square" lIns="0" tIns="0" rIns="0" bIns="0" rtlCol="0" anchor="ctr"/>
          <a:lstStyle/>
          <a:p>
            <a:pPr marL="0" indent="0">
              <a:buNone/>
            </a:pPr>
            <a:r>
              <a:rPr lang="en-US" sz="1200" b="1" dirty="0">
                <a:solidFill>
                  <a:srgbClr val="0E2841"/>
                </a:solidFill>
                <a:latin typeface="Trebuchet MS" pitchFamily="34" charset="0"/>
                <a:ea typeface="Trebuchet MS" pitchFamily="34" charset="-122"/>
                <a:cs typeface="Trebuchet MS" pitchFamily="34" charset="-120"/>
              </a:rPr>
              <a:t>Education: </a:t>
            </a:r>
            <a:r>
              <a:rPr lang="en-US" sz="1200" dirty="0">
                <a:solidFill>
                  <a:srgbClr val="404040"/>
                </a:solidFill>
                <a:latin typeface="Trebuchet MS" pitchFamily="34" charset="0"/>
                <a:ea typeface="Trebuchet MS" pitchFamily="34" charset="-122"/>
                <a:cs typeface="Trebuchet MS" pitchFamily="34" charset="-120"/>
              </a:rPr>
              <a:t> Educational activities not primarily for profit — schools, colleges, vocational training.</a:t>
            </a:r>
            <a:endParaRPr lang="en-US" sz="1200" dirty="0"/>
          </a:p>
        </p:txBody>
      </p:sp>
      <p:sp>
        <p:nvSpPr>
          <p:cNvPr id="12" name="Shape 10"/>
          <p:cNvSpPr/>
          <p:nvPr/>
        </p:nvSpPr>
        <p:spPr>
          <a:xfrm>
            <a:off x="594360" y="2724912"/>
            <a:ext cx="6675120" cy="658368"/>
          </a:xfrm>
          <a:prstGeom prst="roundRect">
            <a:avLst>
              <a:gd name="adj" fmla="val 13889"/>
            </a:avLst>
          </a:prstGeom>
          <a:solidFill>
            <a:srgbClr val="F2F2F2"/>
          </a:solidFill>
          <a:ln w="12700">
            <a:solidFill>
              <a:srgbClr val="F2F2F2"/>
            </a:solidFill>
            <a:prstDash val="solid"/>
          </a:ln>
        </p:spPr>
        <p:txBody>
          <a:bodyPr/>
          <a:lstStyle/>
          <a:p>
            <a:endParaRPr lang="en-IN"/>
          </a:p>
        </p:txBody>
      </p:sp>
      <p:sp>
        <p:nvSpPr>
          <p:cNvPr id="13" name="Text 11"/>
          <p:cNvSpPr/>
          <p:nvPr/>
        </p:nvSpPr>
        <p:spPr>
          <a:xfrm>
            <a:off x="594360" y="2724912"/>
            <a:ext cx="685800" cy="658368"/>
          </a:xfrm>
          <a:prstGeom prst="rect">
            <a:avLst/>
          </a:prstGeom>
          <a:noFill/>
          <a:ln/>
        </p:spPr>
        <p:txBody>
          <a:bodyPr wrap="square" rtlCol="0" anchor="ctr"/>
          <a:lstStyle/>
          <a:p>
            <a:pPr marL="0" indent="0" algn="ctr">
              <a:buNone/>
            </a:pPr>
            <a:r>
              <a:rPr lang="en-US" sz="2600" dirty="0">
                <a:solidFill>
                  <a:srgbClr val="156082"/>
                </a:solidFill>
              </a:rPr>
              <a:t>🧘</a:t>
            </a:r>
            <a:endParaRPr lang="en-US" sz="2600" dirty="0"/>
          </a:p>
        </p:txBody>
      </p:sp>
      <p:sp>
        <p:nvSpPr>
          <p:cNvPr id="14" name="Text 12"/>
          <p:cNvSpPr/>
          <p:nvPr/>
        </p:nvSpPr>
        <p:spPr>
          <a:xfrm>
            <a:off x="1325880" y="2798064"/>
            <a:ext cx="5852160" cy="530352"/>
          </a:xfrm>
          <a:prstGeom prst="rect">
            <a:avLst/>
          </a:prstGeom>
          <a:noFill/>
          <a:ln/>
        </p:spPr>
        <p:txBody>
          <a:bodyPr wrap="square" lIns="0" tIns="0" rIns="0" bIns="0" rtlCol="0" anchor="ctr"/>
          <a:lstStyle/>
          <a:p>
            <a:pPr marL="0" indent="0">
              <a:buNone/>
            </a:pPr>
            <a:r>
              <a:rPr lang="en-US" sz="1200" b="1" dirty="0">
                <a:solidFill>
                  <a:srgbClr val="0E2841"/>
                </a:solidFill>
                <a:latin typeface="Trebuchet MS" pitchFamily="34" charset="0"/>
                <a:ea typeface="Trebuchet MS" pitchFamily="34" charset="-122"/>
                <a:cs typeface="Trebuchet MS" pitchFamily="34" charset="-120"/>
              </a:rPr>
              <a:t>Yoga: </a:t>
            </a:r>
            <a:r>
              <a:rPr lang="en-US" sz="1200" dirty="0">
                <a:solidFill>
                  <a:srgbClr val="404040"/>
                </a:solidFill>
                <a:latin typeface="Trebuchet MS" pitchFamily="34" charset="0"/>
                <a:ea typeface="Trebuchet MS" pitchFamily="34" charset="-122"/>
                <a:cs typeface="Trebuchet MS" pitchFamily="34" charset="-120"/>
              </a:rPr>
              <a:t> Promotion of yoga as an independent charitable purpose (continued from 1961 Act).</a:t>
            </a:r>
            <a:endParaRPr lang="en-US" sz="1200" dirty="0"/>
          </a:p>
        </p:txBody>
      </p:sp>
      <p:sp>
        <p:nvSpPr>
          <p:cNvPr id="15" name="Shape 13"/>
          <p:cNvSpPr/>
          <p:nvPr/>
        </p:nvSpPr>
        <p:spPr>
          <a:xfrm>
            <a:off x="594360" y="3438144"/>
            <a:ext cx="6675120" cy="658368"/>
          </a:xfrm>
          <a:prstGeom prst="roundRect">
            <a:avLst>
              <a:gd name="adj" fmla="val 13889"/>
            </a:avLst>
          </a:prstGeom>
          <a:solidFill>
            <a:srgbClr val="F2F2F2"/>
          </a:solidFill>
          <a:ln w="12700">
            <a:solidFill>
              <a:srgbClr val="F2F2F2"/>
            </a:solidFill>
            <a:prstDash val="solid"/>
          </a:ln>
        </p:spPr>
        <p:txBody>
          <a:bodyPr/>
          <a:lstStyle/>
          <a:p>
            <a:endParaRPr lang="en-IN"/>
          </a:p>
        </p:txBody>
      </p:sp>
      <p:sp>
        <p:nvSpPr>
          <p:cNvPr id="16" name="Text 14"/>
          <p:cNvSpPr/>
          <p:nvPr/>
        </p:nvSpPr>
        <p:spPr>
          <a:xfrm>
            <a:off x="594360" y="3438144"/>
            <a:ext cx="685800" cy="658368"/>
          </a:xfrm>
          <a:prstGeom prst="rect">
            <a:avLst/>
          </a:prstGeom>
          <a:noFill/>
          <a:ln/>
        </p:spPr>
        <p:txBody>
          <a:bodyPr wrap="square" rtlCol="0" anchor="ctr"/>
          <a:lstStyle/>
          <a:p>
            <a:pPr marL="0" indent="0" algn="ctr">
              <a:buNone/>
            </a:pPr>
            <a:r>
              <a:rPr lang="en-US" sz="2600" dirty="0">
                <a:solidFill>
                  <a:srgbClr val="156082"/>
                </a:solidFill>
              </a:rPr>
              <a:t>🏥</a:t>
            </a:r>
            <a:endParaRPr lang="en-US" sz="2600" dirty="0"/>
          </a:p>
        </p:txBody>
      </p:sp>
      <p:sp>
        <p:nvSpPr>
          <p:cNvPr id="17" name="Text 15"/>
          <p:cNvSpPr/>
          <p:nvPr/>
        </p:nvSpPr>
        <p:spPr>
          <a:xfrm>
            <a:off x="1325880" y="3511296"/>
            <a:ext cx="5852160" cy="530352"/>
          </a:xfrm>
          <a:prstGeom prst="rect">
            <a:avLst/>
          </a:prstGeom>
          <a:noFill/>
          <a:ln/>
        </p:spPr>
        <p:txBody>
          <a:bodyPr wrap="square" lIns="0" tIns="0" rIns="0" bIns="0" rtlCol="0" anchor="ctr"/>
          <a:lstStyle/>
          <a:p>
            <a:pPr marL="0" indent="0">
              <a:buNone/>
            </a:pPr>
            <a:r>
              <a:rPr lang="en-US" sz="1200" b="1" dirty="0">
                <a:solidFill>
                  <a:srgbClr val="0E2841"/>
                </a:solidFill>
                <a:latin typeface="Trebuchet MS" pitchFamily="34" charset="0"/>
                <a:ea typeface="Trebuchet MS" pitchFamily="34" charset="-122"/>
                <a:cs typeface="Trebuchet MS" pitchFamily="34" charset="-120"/>
              </a:rPr>
              <a:t>Medical Relief: </a:t>
            </a:r>
            <a:r>
              <a:rPr lang="en-US" sz="1200" dirty="0">
                <a:solidFill>
                  <a:srgbClr val="404040"/>
                </a:solidFill>
                <a:latin typeface="Trebuchet MS" pitchFamily="34" charset="0"/>
                <a:ea typeface="Trebuchet MS" pitchFamily="34" charset="-122"/>
                <a:cs typeface="Trebuchet MS" pitchFamily="34" charset="-120"/>
              </a:rPr>
              <a:t> Running hospitals, dispensaries, medical camps for public benefit.</a:t>
            </a:r>
            <a:endParaRPr lang="en-US" sz="1200" dirty="0"/>
          </a:p>
        </p:txBody>
      </p:sp>
      <p:sp>
        <p:nvSpPr>
          <p:cNvPr id="18" name="Shape 16"/>
          <p:cNvSpPr/>
          <p:nvPr/>
        </p:nvSpPr>
        <p:spPr>
          <a:xfrm>
            <a:off x="594360" y="4151376"/>
            <a:ext cx="6675120" cy="658368"/>
          </a:xfrm>
          <a:prstGeom prst="roundRect">
            <a:avLst>
              <a:gd name="adj" fmla="val 13889"/>
            </a:avLst>
          </a:prstGeom>
          <a:solidFill>
            <a:srgbClr val="F2F2F2"/>
          </a:solidFill>
          <a:ln w="12700">
            <a:solidFill>
              <a:srgbClr val="F2F2F2"/>
            </a:solidFill>
            <a:prstDash val="solid"/>
          </a:ln>
        </p:spPr>
        <p:txBody>
          <a:bodyPr/>
          <a:lstStyle/>
          <a:p>
            <a:endParaRPr lang="en-IN"/>
          </a:p>
        </p:txBody>
      </p:sp>
      <p:sp>
        <p:nvSpPr>
          <p:cNvPr id="19" name="Text 17"/>
          <p:cNvSpPr/>
          <p:nvPr/>
        </p:nvSpPr>
        <p:spPr>
          <a:xfrm>
            <a:off x="594360" y="4151376"/>
            <a:ext cx="685800" cy="658368"/>
          </a:xfrm>
          <a:prstGeom prst="rect">
            <a:avLst/>
          </a:prstGeom>
          <a:noFill/>
          <a:ln/>
        </p:spPr>
        <p:txBody>
          <a:bodyPr wrap="square" rtlCol="0" anchor="ctr"/>
          <a:lstStyle/>
          <a:p>
            <a:pPr marL="0" indent="0" algn="ctr">
              <a:buNone/>
            </a:pPr>
            <a:r>
              <a:rPr lang="en-US" sz="2600" dirty="0">
                <a:solidFill>
                  <a:srgbClr val="156082"/>
                </a:solidFill>
              </a:rPr>
              <a:t>🌿</a:t>
            </a:r>
            <a:endParaRPr lang="en-US" sz="2600" dirty="0"/>
          </a:p>
        </p:txBody>
      </p:sp>
      <p:sp>
        <p:nvSpPr>
          <p:cNvPr id="20" name="Text 18"/>
          <p:cNvSpPr/>
          <p:nvPr/>
        </p:nvSpPr>
        <p:spPr>
          <a:xfrm>
            <a:off x="1325880" y="4224528"/>
            <a:ext cx="5852160" cy="530352"/>
          </a:xfrm>
          <a:prstGeom prst="rect">
            <a:avLst/>
          </a:prstGeom>
          <a:noFill/>
          <a:ln/>
        </p:spPr>
        <p:txBody>
          <a:bodyPr wrap="square" lIns="0" tIns="0" rIns="0" bIns="0" rtlCol="0" anchor="ctr"/>
          <a:lstStyle/>
          <a:p>
            <a:pPr marL="0" indent="0">
              <a:buNone/>
            </a:pPr>
            <a:r>
              <a:rPr lang="en-US" sz="1200" b="1" dirty="0">
                <a:solidFill>
                  <a:srgbClr val="0E2841"/>
                </a:solidFill>
                <a:latin typeface="Trebuchet MS" pitchFamily="34" charset="0"/>
                <a:ea typeface="Trebuchet MS" pitchFamily="34" charset="-122"/>
                <a:cs typeface="Trebuchet MS" pitchFamily="34" charset="-120"/>
              </a:rPr>
              <a:t>Environment &amp; Monuments: </a:t>
            </a:r>
            <a:r>
              <a:rPr lang="en-US" sz="1200" dirty="0">
                <a:solidFill>
                  <a:srgbClr val="404040"/>
                </a:solidFill>
                <a:latin typeface="Trebuchet MS" pitchFamily="34" charset="0"/>
                <a:ea typeface="Trebuchet MS" pitchFamily="34" charset="-122"/>
                <a:cs typeface="Trebuchet MS" pitchFamily="34" charset="-120"/>
              </a:rPr>
              <a:t> Protection of environment (watersheds, forests, wildlife) &amp; historical monuments/places of worship.</a:t>
            </a:r>
            <a:endParaRPr lang="en-US" sz="1200" dirty="0"/>
          </a:p>
        </p:txBody>
      </p:sp>
      <p:sp>
        <p:nvSpPr>
          <p:cNvPr id="21" name="Shape 19"/>
          <p:cNvSpPr/>
          <p:nvPr/>
        </p:nvSpPr>
        <p:spPr>
          <a:xfrm>
            <a:off x="301752" y="4828032"/>
            <a:ext cx="7132320" cy="228600"/>
          </a:xfrm>
          <a:prstGeom prst="rect">
            <a:avLst/>
          </a:prstGeom>
          <a:solidFill>
            <a:srgbClr val="E97132">
              <a:alpha val="80000"/>
            </a:srgbClr>
          </a:solidFill>
          <a:ln w="12700">
            <a:solidFill>
              <a:srgbClr val="E97132"/>
            </a:solidFill>
            <a:prstDash val="solid"/>
          </a:ln>
        </p:spPr>
        <p:txBody>
          <a:bodyPr/>
          <a:lstStyle/>
          <a:p>
            <a:endParaRPr lang="en-IN"/>
          </a:p>
        </p:txBody>
      </p:sp>
      <p:sp>
        <p:nvSpPr>
          <p:cNvPr id="22" name="Text 20"/>
          <p:cNvSpPr/>
          <p:nvPr/>
        </p:nvSpPr>
        <p:spPr>
          <a:xfrm>
            <a:off x="365760" y="4837176"/>
            <a:ext cx="7004304" cy="210312"/>
          </a:xfrm>
          <a:prstGeom prst="rect">
            <a:avLst/>
          </a:prstGeom>
          <a:noFill/>
          <a:ln/>
        </p:spPr>
        <p:txBody>
          <a:bodyPr wrap="square" rtlCol="0" anchor="ctr"/>
          <a:lstStyle/>
          <a:p>
            <a:pPr marL="0" indent="0">
              <a:buNone/>
            </a:pPr>
            <a:r>
              <a:rPr lang="en-US" sz="900" dirty="0">
                <a:solidFill>
                  <a:srgbClr val="0E2841"/>
                </a:solidFill>
                <a:latin typeface="Trebuchet MS" pitchFamily="34" charset="0"/>
                <a:ea typeface="Trebuchet MS" pitchFamily="34" charset="-122"/>
                <a:cs typeface="Trebuchet MS" pitchFamily="34" charset="-120"/>
              </a:rPr>
              <a:t>⚠  7th Limb (General Public Utility): Business/trade receipts must NOT exceed 20% of total receipts — failing which, exemption denied for that year.</a:t>
            </a:r>
            <a:endParaRPr lang="en-US" sz="9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FC3DCD0B-5DEC-26E7-5922-A463F100AA3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6A7CA8-07E4-0453-7623-CDE54C804721}"/>
              </a:ext>
            </a:extLst>
          </p:cNvPr>
          <p:cNvSpPr>
            <a:spLocks noGrp="1"/>
          </p:cNvSpPr>
          <p:nvPr>
            <p:ph sz="half" idx="1"/>
          </p:nvPr>
        </p:nvSpPr>
        <p:spPr>
          <a:xfrm>
            <a:off x="477982" y="353291"/>
            <a:ext cx="6795654" cy="4267199"/>
          </a:xfrm>
        </p:spPr>
        <p:txBody>
          <a:bodyPr>
            <a:normAutofit lnSpcReduction="10000"/>
          </a:bodyPr>
          <a:lstStyle/>
          <a:p>
            <a:pPr marL="0" indent="0">
              <a:buNone/>
            </a:pPr>
            <a:r>
              <a:rPr lang="en-US" b="1" kern="100" dirty="0">
                <a:solidFill>
                  <a:schemeClr val="accent1">
                    <a:lumMod val="75000"/>
                  </a:schemeClr>
                </a:solidFill>
                <a:latin typeface="Book Antiqua" panose="02040602050305030304" pitchFamily="18" charset="0"/>
                <a:ea typeface="Calibri" panose="020F0502020204030204" pitchFamily="34" charset="0"/>
                <a:cs typeface="Gautami" panose="020B0502040204020203" pitchFamily="34" charset="0"/>
              </a:rPr>
              <a:t>Commissioner Of Sales Tax vs Sai Publication Fund [AIR 2002 SUPREME COURT 1582]</a:t>
            </a:r>
            <a:br>
              <a:rPr lang="en-US" b="1" kern="100" dirty="0">
                <a:solidFill>
                  <a:schemeClr val="accent1">
                    <a:lumMod val="75000"/>
                  </a:schemeClr>
                </a:solidFill>
                <a:latin typeface="Book Antiqua" panose="02040602050305030304" pitchFamily="18" charset="0"/>
                <a:ea typeface="Calibri" panose="020F0502020204030204" pitchFamily="34" charset="0"/>
                <a:cs typeface="Gautami" panose="020B0502040204020203" pitchFamily="34" charset="0"/>
              </a:rPr>
            </a:br>
            <a:r>
              <a:rPr lang="en-US" b="1" kern="100" dirty="0">
                <a:solidFill>
                  <a:schemeClr val="accent1">
                    <a:lumMod val="75000"/>
                  </a:schemeClr>
                </a:solidFill>
                <a:latin typeface="Book Antiqua" panose="02040602050305030304" pitchFamily="18" charset="0"/>
                <a:ea typeface="Calibri" panose="020F0502020204030204" pitchFamily="34" charset="0"/>
                <a:cs typeface="Gautami" panose="020B0502040204020203" pitchFamily="34" charset="0"/>
              </a:rPr>
              <a:t>Date of Ruling: </a:t>
            </a:r>
            <a:r>
              <a:rPr lang="en-IN" b="1" kern="100" dirty="0">
                <a:solidFill>
                  <a:schemeClr val="accent1">
                    <a:lumMod val="75000"/>
                  </a:schemeClr>
                </a:solidFill>
                <a:latin typeface="Book Antiqua" panose="02040602050305030304" pitchFamily="18" charset="0"/>
                <a:ea typeface="Calibri" panose="020F0502020204030204" pitchFamily="34" charset="0"/>
                <a:cs typeface="Gautami" panose="020B0502040204020203" pitchFamily="34" charset="0"/>
              </a:rPr>
              <a:t>22 March, 2002</a:t>
            </a:r>
          </a:p>
          <a:p>
            <a:pPr marL="0" indent="0">
              <a:lnSpc>
                <a:spcPct val="90000"/>
              </a:lnSpc>
              <a:buNone/>
            </a:pPr>
            <a:r>
              <a:rPr lang="en-US" b="1" i="1" dirty="0">
                <a:latin typeface="Book Antiqua" panose="02040602050305030304" pitchFamily="18" charset="0"/>
              </a:rPr>
              <a:t>Mere sale of books by a charitable institution does not constitute a business activity liable for sales tax</a:t>
            </a:r>
          </a:p>
          <a:p>
            <a:pPr marL="0" indent="0" algn="just">
              <a:lnSpc>
                <a:spcPct val="90000"/>
              </a:lnSpc>
              <a:buNone/>
            </a:pPr>
            <a:r>
              <a:rPr lang="en-US" dirty="0">
                <a:latin typeface="Book Antiqua" panose="02040602050305030304" pitchFamily="18" charset="0"/>
              </a:rPr>
              <a:t>The Supreme Court in </a:t>
            </a:r>
            <a:r>
              <a:rPr lang="en-US" i="1" dirty="0">
                <a:latin typeface="Book Antiqua" panose="02040602050305030304" pitchFamily="18" charset="0"/>
              </a:rPr>
              <a:t>Commissioner of Sales Tax vs Sai Publication Fund</a:t>
            </a:r>
            <a:r>
              <a:rPr lang="en-US" dirty="0">
                <a:latin typeface="Book Antiqua" panose="02040602050305030304" pitchFamily="18" charset="0"/>
              </a:rPr>
              <a:t> [AIR 2002 SC 1582] ruled that the mere sale of books by a charitable institution does not constitute a business activity liable for sales tax. The Court held that since Sai Publication Fund's primary objective was to propagate Sai Baba’s teachings and not to earn profit, it could not be classified as a "dealer" under sales tax laws. The judgment emphasized that </a:t>
            </a:r>
            <a:r>
              <a:rPr lang="en-US" b="1" dirty="0">
                <a:latin typeface="Book Antiqua" panose="02040602050305030304" pitchFamily="18" charset="0"/>
              </a:rPr>
              <a:t>the intention behind the activity matters</a:t>
            </a:r>
            <a:r>
              <a:rPr lang="en-US" dirty="0">
                <a:latin typeface="Book Antiqua" panose="02040602050305030304" pitchFamily="18" charset="0"/>
              </a:rPr>
              <a:t>—if sales are incidental to a charitable purpose and lack a profit motive, they do not attract tax. This ruling set a precedent for exempting charitable institutions from sales tax when their primary purpose is non-commercial.</a:t>
            </a:r>
            <a:endParaRPr lang="en-IN" dirty="0">
              <a:latin typeface="Book Antiqua" panose="02040602050305030304" pitchFamily="18" charset="0"/>
            </a:endParaRPr>
          </a:p>
          <a:p>
            <a:pPr marL="0" indent="0">
              <a:buNone/>
            </a:pPr>
            <a:endParaRPr lang="en-IN" kern="100" dirty="0">
              <a:latin typeface="Book Antiqua" panose="02040602050305030304" pitchFamily="18" charset="0"/>
              <a:ea typeface="Calibri" panose="020F0502020204030204" pitchFamily="34" charset="0"/>
              <a:cs typeface="Gautami" panose="020B0502040204020203" pitchFamily="34" charset="0"/>
            </a:endParaRPr>
          </a:p>
          <a:p>
            <a:pPr marL="0" indent="0">
              <a:buNone/>
            </a:pPr>
            <a:r>
              <a:rPr lang="en-IN" sz="1200" b="1" i="1" u="sng" dirty="0">
                <a:solidFill>
                  <a:schemeClr val="accent6">
                    <a:lumMod val="75000"/>
                  </a:schemeClr>
                </a:solidFill>
                <a:latin typeface="Book Antiqua" panose="02040602050305030304" pitchFamily="18" charset="0"/>
              </a:rPr>
              <a:t>Implications under Income Tax Act 2025</a:t>
            </a:r>
          </a:p>
          <a:p>
            <a:pPr marL="0" indent="0">
              <a:buNone/>
            </a:pPr>
            <a:endParaRPr lang="en-IN" sz="1200" b="1" i="1" u="sng" dirty="0">
              <a:solidFill>
                <a:schemeClr val="accent6">
                  <a:lumMod val="75000"/>
                </a:schemeClr>
              </a:solidFill>
              <a:latin typeface="Book Antiqua" panose="02040602050305030304" pitchFamily="18" charset="0"/>
            </a:endParaRPr>
          </a:p>
          <a:p>
            <a:pPr marL="0" indent="0" algn="just">
              <a:buNone/>
            </a:pPr>
            <a:r>
              <a:rPr lang="en-IN" sz="1200" b="1" i="1" u="sng" dirty="0">
                <a:solidFill>
                  <a:schemeClr val="accent6">
                    <a:lumMod val="75000"/>
                  </a:schemeClr>
                </a:solidFill>
                <a:latin typeface="Book Antiqua" panose="02040602050305030304" pitchFamily="18" charset="0"/>
              </a:rPr>
              <a:t>While this is a sales tax precedent, its core rationale applies to direct tax under Section 335 (Regular Income) and Section 344 (Gains from Commercial Activity) of the 2025 Act. Section 335 categorizes commercial receipts as part of regular income. We must exercise caution because the 2025 Act codifies commercial activities more rigidly, demanding that they be strictly incidental to the main objects of the Registered Non-Profit Organisation (RNPO) to avoid the 30% punitive tax on business income determined outside the books under Section 337. </a:t>
            </a:r>
          </a:p>
          <a:p>
            <a:pPr marL="0" indent="0">
              <a:buNone/>
            </a:pPr>
            <a:endParaRPr lang="en-IN" sz="1200" b="1" i="1" u="sng" kern="100" dirty="0">
              <a:solidFill>
                <a:schemeClr val="accent6">
                  <a:lumMod val="75000"/>
                </a:schemeClr>
              </a:solidFill>
              <a:ea typeface="Calibri" panose="020F0502020204030204" pitchFamily="34" charset="0"/>
              <a:cs typeface="Gautami" panose="020B0502040204020203" pitchFamily="34" charset="0"/>
            </a:endParaRPr>
          </a:p>
          <a:p>
            <a:endParaRPr lang="en-IN" dirty="0"/>
          </a:p>
        </p:txBody>
      </p:sp>
      <p:pic>
        <p:nvPicPr>
          <p:cNvPr id="7" name="Picture 6">
            <a:extLst>
              <a:ext uri="{FF2B5EF4-FFF2-40B4-BE49-F238E27FC236}">
                <a16:creationId xmlns:a16="http://schemas.microsoft.com/office/drawing/2014/main" id="{7ACA8CB1-7782-98F5-98C4-ED068A9B00CE}"/>
              </a:ext>
            </a:extLst>
          </p:cNvPr>
          <p:cNvPicPr>
            <a:picLocks noChangeAspect="1"/>
          </p:cNvPicPr>
          <p:nvPr/>
        </p:nvPicPr>
        <p:blipFill>
          <a:blip r:embed="rId2"/>
          <a:stretch>
            <a:fillRect/>
          </a:stretch>
        </p:blipFill>
        <p:spPr>
          <a:xfrm>
            <a:off x="7730837" y="0"/>
            <a:ext cx="1423402" cy="5143500"/>
          </a:xfrm>
          <a:prstGeom prst="rect">
            <a:avLst/>
          </a:prstGeom>
        </p:spPr>
      </p:pic>
    </p:spTree>
    <p:extLst>
      <p:ext uri="{BB962C8B-B14F-4D97-AF65-F5344CB8AC3E}">
        <p14:creationId xmlns:p14="http://schemas.microsoft.com/office/powerpoint/2010/main" val="15663633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4A90A4CB-5791-5853-A685-152AEBA61DA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306215-C195-D16F-2E3F-3A39419996AC}"/>
              </a:ext>
            </a:extLst>
          </p:cNvPr>
          <p:cNvSpPr>
            <a:spLocks noGrp="1"/>
          </p:cNvSpPr>
          <p:nvPr>
            <p:ph sz="half" idx="1"/>
          </p:nvPr>
        </p:nvSpPr>
        <p:spPr>
          <a:xfrm>
            <a:off x="477982" y="353291"/>
            <a:ext cx="6795654" cy="4267199"/>
          </a:xfrm>
        </p:spPr>
        <p:txBody>
          <a:bodyPr>
            <a:normAutofit fontScale="92500" lnSpcReduction="10000"/>
          </a:bodyPr>
          <a:lstStyle/>
          <a:p>
            <a:pPr marL="0" indent="0">
              <a:buNone/>
            </a:pPr>
            <a:r>
              <a:rPr lang="en-US" sz="1500" b="1" dirty="0" err="1">
                <a:solidFill>
                  <a:schemeClr val="accent1">
                    <a:lumMod val="75000"/>
                  </a:schemeClr>
                </a:solidFill>
                <a:latin typeface="Book Antiqua" panose="02040602050305030304" pitchFamily="18" charset="0"/>
              </a:rPr>
              <a:t>Fiitjee</a:t>
            </a:r>
            <a:r>
              <a:rPr lang="en-US" sz="1500" b="1" dirty="0">
                <a:solidFill>
                  <a:schemeClr val="accent1">
                    <a:lumMod val="75000"/>
                  </a:schemeClr>
                </a:solidFill>
                <a:latin typeface="Book Antiqua" panose="02040602050305030304" pitchFamily="18" charset="0"/>
              </a:rPr>
              <a:t> Foundation For Education Research And Trainings</a:t>
            </a:r>
            <a:r>
              <a:rPr lang="en-US" sz="1500" dirty="0">
                <a:solidFill>
                  <a:schemeClr val="accent1">
                    <a:lumMod val="75000"/>
                  </a:schemeClr>
                </a:solidFill>
                <a:latin typeface="Book Antiqua" panose="02040602050305030304" pitchFamily="18" charset="0"/>
              </a:rPr>
              <a:t> [TS-536-HC-2025</a:t>
            </a:r>
            <a:r>
              <a:rPr lang="en-US" sz="1500" dirty="0">
                <a:latin typeface="Book Antiqua" panose="02040602050305030304" pitchFamily="18" charset="0"/>
              </a:rPr>
              <a:t>(DEL)]</a:t>
            </a:r>
            <a:endParaRPr lang="en-IN" sz="1500" dirty="0">
              <a:latin typeface="Book Antiqua" panose="02040602050305030304" pitchFamily="18" charset="0"/>
            </a:endParaRPr>
          </a:p>
          <a:p>
            <a:r>
              <a:rPr lang="en-US" sz="1100" dirty="0">
                <a:latin typeface="Book Antiqua" panose="02040602050305030304" pitchFamily="18" charset="0"/>
              </a:rPr>
              <a:t>Date of Ruling: April 29, 2025</a:t>
            </a:r>
            <a:endParaRPr lang="en-IN" sz="1100" dirty="0">
              <a:latin typeface="Book Antiqua" panose="02040602050305030304" pitchFamily="18" charset="0"/>
            </a:endParaRPr>
          </a:p>
          <a:p>
            <a:r>
              <a:rPr lang="en-US" sz="1100" b="1" i="1" dirty="0">
                <a:latin typeface="Book Antiqua" panose="02040602050305030304" pitchFamily="18" charset="0"/>
              </a:rPr>
              <a:t>Directs CIT(E) to condone delay in filing Form 10B due to ‘genuine hardship’; Allows writ petition</a:t>
            </a:r>
            <a:endParaRPr lang="en-IN" sz="1100" b="1" dirty="0">
              <a:latin typeface="Book Antiqua" panose="02040602050305030304" pitchFamily="18" charset="0"/>
            </a:endParaRPr>
          </a:p>
          <a:p>
            <a:pPr algn="just"/>
            <a:r>
              <a:rPr lang="en-US" sz="1100" dirty="0">
                <a:latin typeface="Book Antiqua" panose="02040602050305030304" pitchFamily="18" charset="0"/>
              </a:rPr>
              <a:t>Delhi HC allows </a:t>
            </a:r>
            <a:r>
              <a:rPr lang="en-US" sz="1100" dirty="0" err="1">
                <a:latin typeface="Book Antiqua" panose="02040602050305030304" pitchFamily="18" charset="0"/>
              </a:rPr>
              <a:t>Assessee’s</a:t>
            </a:r>
            <a:r>
              <a:rPr lang="en-US" sz="1100" dirty="0">
                <a:latin typeface="Book Antiqua" panose="02040602050305030304" pitchFamily="18" charset="0"/>
              </a:rPr>
              <a:t> writ petition directing the CIT(E) to condone 30 days delay in filing Form 10B for AY 2022-23; HC articulates that there is no cavil that </a:t>
            </a:r>
            <a:r>
              <a:rPr lang="en-US" sz="1100" dirty="0" err="1">
                <a:latin typeface="Book Antiqua" panose="02040602050305030304" pitchFamily="18" charset="0"/>
              </a:rPr>
              <a:t>Assessee’s</a:t>
            </a:r>
            <a:r>
              <a:rPr lang="en-US" sz="1100" dirty="0">
                <a:latin typeface="Book Antiqua" panose="02040602050305030304" pitchFamily="18" charset="0"/>
              </a:rPr>
              <a:t> activities are within the scope of charitable purposes as defined u/s 2(15);  HC emphasizes that the Assessee has been regularly filing its return of income for the past several years and had been granted exemption within the provisions of the Statute; Further, HC opines that it is not in dispute that the Assessee had also furnished all relevant material to substantiate that it was entitled to exemption on account of its receipts being applied for charitable purposes; HC states that the “delay in filing Form 10B is not such that will indicate that the Assessee was lax or completely negligent in discharging the statutory compliances”; Noting the reasons for the delay in filing of Form 10B, HC observes that there is sufficient material to establish </a:t>
            </a:r>
            <a:r>
              <a:rPr lang="en-US" sz="1100" dirty="0" err="1">
                <a:latin typeface="Book Antiqua" panose="02040602050305030304" pitchFamily="18" charset="0"/>
              </a:rPr>
              <a:t>Assessee’s</a:t>
            </a:r>
            <a:r>
              <a:rPr lang="en-US" sz="1100" dirty="0">
                <a:latin typeface="Book Antiqua" panose="02040602050305030304" pitchFamily="18" charset="0"/>
              </a:rPr>
              <a:t> contention and there is no ground to disbelieve that the accountant was unavailable during the said period; HC articulates that provisions of Section 119(2)(b) enables the concerned authority to condone the delay in cases of genuine hardship; Highlighting the Bombay HC decision in </a:t>
            </a:r>
            <a:r>
              <a:rPr lang="en-US" sz="1100" u="sng" dirty="0" err="1">
                <a:latin typeface="Book Antiqua" panose="02040602050305030304" pitchFamily="18" charset="0"/>
                <a:hlinkClick r:id="rId2">
                  <a:extLst>
                    <a:ext uri="{A12FA001-AC4F-418D-AE19-62706E023703}">
                      <ahyp:hlinkClr xmlns:ahyp="http://schemas.microsoft.com/office/drawing/2018/hyperlinkcolor" xmlns="" val="tx"/>
                    </a:ext>
                  </a:extLst>
                </a:hlinkClick>
              </a:rPr>
              <a:t>Sitaldas</a:t>
            </a:r>
            <a:r>
              <a:rPr lang="en-US" sz="1100" u="sng" dirty="0">
                <a:latin typeface="Book Antiqua" panose="02040602050305030304" pitchFamily="18" charset="0"/>
                <a:hlinkClick r:id="rId2">
                  <a:extLst>
                    <a:ext uri="{A12FA001-AC4F-418D-AE19-62706E023703}">
                      <ahyp:hlinkClr xmlns:ahyp="http://schemas.microsoft.com/office/drawing/2018/hyperlinkcolor" xmlns="" val="tx"/>
                    </a:ext>
                  </a:extLst>
                </a:hlinkClick>
              </a:rPr>
              <a:t> K. Motwani</a:t>
            </a:r>
            <a:r>
              <a:rPr lang="en-US" sz="1100" dirty="0">
                <a:latin typeface="Book Antiqua" panose="02040602050305030304" pitchFamily="18" charset="0"/>
              </a:rPr>
              <a:t>, </a:t>
            </a:r>
            <a:r>
              <a:rPr lang="en-US" sz="1100" b="1" dirty="0">
                <a:latin typeface="Book Antiqua" panose="02040602050305030304" pitchFamily="18" charset="0"/>
              </a:rPr>
              <a:t>HC elucidates that it is a settled principle that every power is coupled with a duty to exercise the same</a:t>
            </a:r>
            <a:r>
              <a:rPr lang="en-US" sz="1100" dirty="0">
                <a:latin typeface="Book Antiqua" panose="02040602050305030304" pitchFamily="18" charset="0"/>
              </a:rPr>
              <a:t>; HC states “that there may not be a ground to accord a wider interpretation to the expression ‘genuine hardship’ but it cannot be disputed that in cases where an Assessee is able to establish genuine hardship, the concerned authority must exercise its power accorded for the said purpose”; Drawing attention to the impugned order that indicates the documents furnished by the Assessee and also the explanation tendered by the Assessee, HC conclusively holds that the CIT(E) reached an erroneous conclusion  that the delay in filing the audit report was not justified as it was without reasonable cause.</a:t>
            </a:r>
            <a:endParaRPr lang="en-IN" sz="1100" dirty="0">
              <a:latin typeface="Book Antiqua" panose="02040602050305030304" pitchFamily="18" charset="0"/>
            </a:endParaRPr>
          </a:p>
          <a:p>
            <a:pPr marL="0" indent="0" algn="just">
              <a:buNone/>
            </a:pPr>
            <a:endParaRPr lang="en-IN" sz="1100" b="1" i="1" u="sng" dirty="0">
              <a:latin typeface="Book Antiqua" panose="02040602050305030304" pitchFamily="18" charset="0"/>
            </a:endParaRPr>
          </a:p>
          <a:p>
            <a:pPr marL="0" indent="0" algn="just">
              <a:buNone/>
            </a:pPr>
            <a:r>
              <a:rPr lang="en-IN" sz="1100" b="1" i="1" u="sng" dirty="0">
                <a:solidFill>
                  <a:schemeClr val="accent6">
                    <a:lumMod val="75000"/>
                  </a:schemeClr>
                </a:solidFill>
                <a:latin typeface="Book Antiqua" panose="02040602050305030304" pitchFamily="18" charset="0"/>
              </a:rPr>
              <a:t>Implications under Income Tax Act 2025</a:t>
            </a:r>
          </a:p>
          <a:p>
            <a:pPr marL="0" indent="0" algn="just">
              <a:buNone/>
            </a:pPr>
            <a:r>
              <a:rPr lang="en-IN" sz="1100" b="1" i="1" u="sng" dirty="0">
                <a:solidFill>
                  <a:schemeClr val="accent6">
                    <a:lumMod val="75000"/>
                  </a:schemeClr>
                </a:solidFill>
                <a:latin typeface="Book Antiqua" panose="02040602050305030304" pitchFamily="18" charset="0"/>
              </a:rPr>
              <a:t>Although Section 119(2)(b) powers are carried forward generally , the 2025 Act introduces significantly strict compliance. Failure to meet registration/renewal filing timelines or failing to rectify compliance parameters can trigger Section 352 (Tax on Accreted Income). This makes judicial or administrative condonation of delays critical to preventing exit-tax assessments. </a:t>
            </a:r>
          </a:p>
        </p:txBody>
      </p:sp>
      <p:pic>
        <p:nvPicPr>
          <p:cNvPr id="7" name="Picture 6">
            <a:extLst>
              <a:ext uri="{FF2B5EF4-FFF2-40B4-BE49-F238E27FC236}">
                <a16:creationId xmlns:a16="http://schemas.microsoft.com/office/drawing/2014/main" id="{DB3EE0F2-4F34-05D3-4BDD-FB6F97439387}"/>
              </a:ext>
            </a:extLst>
          </p:cNvPr>
          <p:cNvPicPr>
            <a:picLocks noChangeAspect="1"/>
          </p:cNvPicPr>
          <p:nvPr/>
        </p:nvPicPr>
        <p:blipFill>
          <a:blip r:embed="rId3"/>
          <a:stretch>
            <a:fillRect/>
          </a:stretch>
        </p:blipFill>
        <p:spPr>
          <a:xfrm>
            <a:off x="7730837" y="0"/>
            <a:ext cx="1423402" cy="5143500"/>
          </a:xfrm>
          <a:prstGeom prst="rect">
            <a:avLst/>
          </a:prstGeom>
        </p:spPr>
      </p:pic>
    </p:spTree>
    <p:extLst>
      <p:ext uri="{BB962C8B-B14F-4D97-AF65-F5344CB8AC3E}">
        <p14:creationId xmlns:p14="http://schemas.microsoft.com/office/powerpoint/2010/main" val="4167824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17FDA7AA-DD24-6AC9-D341-6DFB212D8E8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FD8A1B-A238-E57D-0B66-650A50A40CF1}"/>
              </a:ext>
            </a:extLst>
          </p:cNvPr>
          <p:cNvSpPr>
            <a:spLocks noGrp="1"/>
          </p:cNvSpPr>
          <p:nvPr>
            <p:ph sz="half" idx="1"/>
          </p:nvPr>
        </p:nvSpPr>
        <p:spPr>
          <a:xfrm>
            <a:off x="477982" y="353291"/>
            <a:ext cx="6795654" cy="4267199"/>
          </a:xfrm>
        </p:spPr>
        <p:txBody>
          <a:bodyPr>
            <a:normAutofit fontScale="77500" lnSpcReduction="20000"/>
          </a:bodyPr>
          <a:lstStyle/>
          <a:p>
            <a:pPr marL="0" indent="0">
              <a:buNone/>
            </a:pPr>
            <a:r>
              <a:rPr lang="en-US" sz="1600" b="1" dirty="0">
                <a:solidFill>
                  <a:schemeClr val="accent1">
                    <a:lumMod val="75000"/>
                  </a:schemeClr>
                </a:solidFill>
                <a:latin typeface="Book Antiqua" panose="02040602050305030304" pitchFamily="18" charset="0"/>
              </a:rPr>
              <a:t>Symbiosis Open Education Society  [TS-848-HC-2025(BOM)]</a:t>
            </a:r>
            <a:endParaRPr lang="en-IN" sz="1600" dirty="0">
              <a:solidFill>
                <a:schemeClr val="accent1">
                  <a:lumMod val="75000"/>
                </a:schemeClr>
              </a:solidFill>
              <a:latin typeface="Book Antiqua" panose="02040602050305030304" pitchFamily="18" charset="0"/>
            </a:endParaRPr>
          </a:p>
          <a:p>
            <a:pPr algn="just"/>
            <a:r>
              <a:rPr lang="en-US" dirty="0">
                <a:latin typeface="Book Antiqua" panose="02040602050305030304" pitchFamily="18" charset="0"/>
              </a:rPr>
              <a:t>Date of Ruling: June 24</a:t>
            </a:r>
            <a:r>
              <a:rPr lang="en-US" baseline="30000" dirty="0">
                <a:latin typeface="Book Antiqua" panose="02040602050305030304" pitchFamily="18" charset="0"/>
              </a:rPr>
              <a:t>th</a:t>
            </a:r>
            <a:r>
              <a:rPr lang="en-US" dirty="0">
                <a:latin typeface="Book Antiqua" panose="02040602050305030304" pitchFamily="18" charset="0"/>
              </a:rPr>
              <a:t>,2025</a:t>
            </a:r>
            <a:endParaRPr lang="en-IN" dirty="0">
              <a:latin typeface="Book Antiqua" panose="02040602050305030304" pitchFamily="18" charset="0"/>
            </a:endParaRPr>
          </a:p>
          <a:p>
            <a:pPr algn="just"/>
            <a:r>
              <a:rPr lang="en-US" i="1" dirty="0">
                <a:latin typeface="Book Antiqua" panose="02040602050305030304" pitchFamily="18" charset="0"/>
              </a:rPr>
              <a:t>HC: </a:t>
            </a:r>
            <a:r>
              <a:rPr lang="en-US" b="1" i="1" dirty="0">
                <a:latin typeface="Book Antiqua" panose="02040602050305030304" pitchFamily="18" charset="0"/>
              </a:rPr>
              <a:t>Quashes reassessment proceedings u/s 147; Rules AO cannot review earlier order but only reassess</a:t>
            </a:r>
            <a:endParaRPr lang="en-IN" b="1" dirty="0">
              <a:latin typeface="Book Antiqua" panose="02040602050305030304" pitchFamily="18" charset="0"/>
            </a:endParaRPr>
          </a:p>
          <a:p>
            <a:pPr algn="just"/>
            <a:r>
              <a:rPr lang="en-US" dirty="0">
                <a:latin typeface="Book Antiqua" panose="02040602050305030304" pitchFamily="18" charset="0"/>
              </a:rPr>
              <a:t>Bombay HC quashes the impugned notice issued under Section 148, the order disposing objections and reassessment order, holding that the reassessment proceedings initiated under Section 147 </a:t>
            </a:r>
            <a:r>
              <a:rPr lang="en-US" dirty="0" err="1">
                <a:latin typeface="Book Antiqua" panose="02040602050305030304" pitchFamily="18" charset="0"/>
              </a:rPr>
              <a:t>r.w.</a:t>
            </a:r>
            <a:r>
              <a:rPr lang="en-US" dirty="0">
                <a:latin typeface="Book Antiqua" panose="02040602050305030304" pitchFamily="18" charset="0"/>
              </a:rPr>
              <a:t> Section 148 is nothing but a mere change of opinion with intention to review the original assessment order and not to reassess; HC opines that “</a:t>
            </a:r>
            <a:r>
              <a:rPr lang="en-US" b="1" i="1" dirty="0">
                <a:latin typeface="Book Antiqua" panose="02040602050305030304" pitchFamily="18" charset="0"/>
              </a:rPr>
              <a:t>the power of AO is not to review earlier order but only to </a:t>
            </a:r>
            <a:r>
              <a:rPr lang="en-US" b="1" i="1" dirty="0" err="1">
                <a:latin typeface="Book Antiqua" panose="02040602050305030304" pitchFamily="18" charset="0"/>
              </a:rPr>
              <a:t>reassesss</a:t>
            </a:r>
            <a:r>
              <a:rPr lang="en-US" b="1" i="1" dirty="0">
                <a:latin typeface="Book Antiqua" panose="02040602050305030304" pitchFamily="18" charset="0"/>
              </a:rPr>
              <a:t>, and the two are quite different</a:t>
            </a:r>
            <a:r>
              <a:rPr lang="en-US" b="1" dirty="0">
                <a:latin typeface="Book Antiqua" panose="02040602050305030304" pitchFamily="18" charset="0"/>
              </a:rPr>
              <a:t>”;</a:t>
            </a:r>
            <a:r>
              <a:rPr lang="en-US" dirty="0">
                <a:latin typeface="Book Antiqua" panose="02040602050305030304" pitchFamily="18" charset="0"/>
              </a:rPr>
              <a:t> Noting that the reassessment proceedings under Section 147 were initiated after a period of 4 years, and other relevant facts, HC outlines that the AO itself accepted the fact that the income arising from the activity of the Trust was applied towards the object of the Trust, and therefore the Trust claimed exemption under the provisions of Section 11; Highlighting the reasons tendered by the AO, HC opines that it fails to understand how there was any non-disclosure of material fact necessary for the reassessment for AY 2013-14; HC asserts that there was no failure on the part of the Assessee to fully and truly disclose all material facts necessary for AY 2013-14, which could give jurisdiction to the current AO to initiate reassessment proceedings under Section 147 </a:t>
            </a:r>
            <a:r>
              <a:rPr lang="en-US" dirty="0" err="1">
                <a:latin typeface="Book Antiqua" panose="02040602050305030304" pitchFamily="18" charset="0"/>
              </a:rPr>
              <a:t>r.w.</a:t>
            </a:r>
            <a:r>
              <a:rPr lang="en-US" dirty="0">
                <a:latin typeface="Book Antiqua" panose="02040602050305030304" pitchFamily="18" charset="0"/>
              </a:rPr>
              <a:t> Section 148; Acceding to </a:t>
            </a:r>
            <a:r>
              <a:rPr lang="en-US" dirty="0" err="1">
                <a:latin typeface="Book Antiqua" panose="02040602050305030304" pitchFamily="18" charset="0"/>
              </a:rPr>
              <a:t>Assessee’s</a:t>
            </a:r>
            <a:r>
              <a:rPr lang="en-US" dirty="0">
                <a:latin typeface="Book Antiqua" panose="02040602050305030304" pitchFamily="18" charset="0"/>
              </a:rPr>
              <a:t> contention, HC opines that perusal of the reasons for re-opening assessment is nothing but </a:t>
            </a:r>
            <a:r>
              <a:rPr lang="en-US" b="1" dirty="0">
                <a:latin typeface="Book Antiqua" panose="02040602050305030304" pitchFamily="18" charset="0"/>
              </a:rPr>
              <a:t>a mere change of opinion,</a:t>
            </a:r>
            <a:r>
              <a:rPr lang="en-US" dirty="0">
                <a:latin typeface="Book Antiqua" panose="02040602050305030304" pitchFamily="18" charset="0"/>
              </a:rPr>
              <a:t> which is clearly impermissible under law; HC observes </a:t>
            </a:r>
            <a:r>
              <a:rPr lang="en-US" i="1" dirty="0">
                <a:latin typeface="Book Antiqua" panose="02040602050305030304" pitchFamily="18" charset="0"/>
              </a:rPr>
              <a:t>“that the reassessment can only be initiated (if the first proviso to Section 147 is attracted) when there is failure to disclose all material facts necessary for that particular AY</a:t>
            </a:r>
            <a:r>
              <a:rPr lang="en-US" dirty="0">
                <a:latin typeface="Book Antiqua" panose="02040602050305030304" pitchFamily="18" charset="0"/>
              </a:rPr>
              <a:t>”; In addition, HC clarifies that “</a:t>
            </a:r>
            <a:r>
              <a:rPr lang="en-US" i="1" dirty="0">
                <a:latin typeface="Book Antiqua" panose="02040602050305030304" pitchFamily="18" charset="0"/>
              </a:rPr>
              <a:t>where the jurisdictional requirement is not met then the AO has no power to reopen the assessment or issue any notice u/s 148</a:t>
            </a:r>
            <a:r>
              <a:rPr lang="en-US" dirty="0">
                <a:latin typeface="Book Antiqua" panose="02040602050305030304" pitchFamily="18" charset="0"/>
              </a:rPr>
              <a:t>”.</a:t>
            </a:r>
          </a:p>
          <a:p>
            <a:pPr marL="0" indent="0">
              <a:buNone/>
            </a:pPr>
            <a:endParaRPr lang="en-IN" dirty="0">
              <a:highlight>
                <a:srgbClr val="FFFF00"/>
              </a:highlight>
              <a:latin typeface="Book Antiqua" panose="02040602050305030304" pitchFamily="18" charset="0"/>
            </a:endParaRPr>
          </a:p>
          <a:p>
            <a:pPr marL="0" indent="0">
              <a:lnSpc>
                <a:spcPct val="170000"/>
              </a:lnSpc>
              <a:buNone/>
            </a:pPr>
            <a:r>
              <a:rPr lang="en-IN" sz="1100" b="1" i="1" u="sng" dirty="0">
                <a:solidFill>
                  <a:schemeClr val="accent6">
                    <a:lumMod val="75000"/>
                  </a:schemeClr>
                </a:solidFill>
                <a:latin typeface="Book Antiqua" panose="02040602050305030304" pitchFamily="18" charset="0"/>
              </a:rPr>
              <a:t>Implications under Income Tax Act 2025</a:t>
            </a:r>
          </a:p>
          <a:p>
            <a:pPr marL="0" indent="0" algn="just">
              <a:lnSpc>
                <a:spcPct val="170000"/>
              </a:lnSpc>
              <a:buNone/>
            </a:pPr>
            <a:r>
              <a:rPr lang="en-IN" sz="1100" b="1" i="1" u="sng" dirty="0">
                <a:solidFill>
                  <a:schemeClr val="accent6">
                    <a:lumMod val="75000"/>
                  </a:schemeClr>
                </a:solidFill>
                <a:latin typeface="Book Antiqua" panose="02040602050305030304" pitchFamily="18" charset="0"/>
              </a:rPr>
              <a:t>Corresponding Sections 147/148. However, the major change is in core provisions. Section 334(2) of the 2025 Act introduces a powerful non-obstante clause making the RNPO code a "closed legal universe" that overrides general assessment parameters if a conflict arises. For instance, Section 337 explicitly grants the Assessing Officer power to independently tax any income determined in excess of the books at a flat 30%. While the "change of opinion" </a:t>
            </a:r>
            <a:r>
              <a:rPr lang="en-IN" sz="1100" b="1" i="1" u="sng" dirty="0" err="1">
                <a:solidFill>
                  <a:schemeClr val="accent6">
                    <a:lumMod val="75000"/>
                  </a:schemeClr>
                </a:solidFill>
                <a:latin typeface="Book Antiqua" panose="02040602050305030304" pitchFamily="18" charset="0"/>
              </a:rPr>
              <a:t>defense</a:t>
            </a:r>
            <a:r>
              <a:rPr lang="en-IN" sz="1100" b="1" i="1" u="sng" dirty="0">
                <a:solidFill>
                  <a:schemeClr val="accent6">
                    <a:lumMod val="75000"/>
                  </a:schemeClr>
                </a:solidFill>
                <a:latin typeface="Book Antiqua" panose="02040602050305030304" pitchFamily="18" charset="0"/>
              </a:rPr>
              <a:t> remains a solid general anti-abuse principle, its interaction with the overriding powers of Section 337 and Section 344 requires specialized tracking. </a:t>
            </a:r>
          </a:p>
        </p:txBody>
      </p:sp>
      <p:pic>
        <p:nvPicPr>
          <p:cNvPr id="7" name="Picture 6">
            <a:extLst>
              <a:ext uri="{FF2B5EF4-FFF2-40B4-BE49-F238E27FC236}">
                <a16:creationId xmlns:a16="http://schemas.microsoft.com/office/drawing/2014/main" id="{7470E00B-AF4D-9B1A-0436-B6A4D6DDF589}"/>
              </a:ext>
            </a:extLst>
          </p:cNvPr>
          <p:cNvPicPr>
            <a:picLocks noChangeAspect="1"/>
          </p:cNvPicPr>
          <p:nvPr/>
        </p:nvPicPr>
        <p:blipFill>
          <a:blip r:embed="rId2"/>
          <a:stretch>
            <a:fillRect/>
          </a:stretch>
        </p:blipFill>
        <p:spPr>
          <a:xfrm>
            <a:off x="7730837" y="0"/>
            <a:ext cx="1423402" cy="5143500"/>
          </a:xfrm>
          <a:prstGeom prst="rect">
            <a:avLst/>
          </a:prstGeom>
        </p:spPr>
      </p:pic>
    </p:spTree>
    <p:extLst>
      <p:ext uri="{BB962C8B-B14F-4D97-AF65-F5344CB8AC3E}">
        <p14:creationId xmlns:p14="http://schemas.microsoft.com/office/powerpoint/2010/main" val="19024717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DB51E465-88BE-3B59-97BE-974E216386E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E49DFA-7159-93B2-B71D-5540BE39E7AE}"/>
              </a:ext>
            </a:extLst>
          </p:cNvPr>
          <p:cNvSpPr>
            <a:spLocks noGrp="1"/>
          </p:cNvSpPr>
          <p:nvPr>
            <p:ph sz="half" idx="1"/>
          </p:nvPr>
        </p:nvSpPr>
        <p:spPr>
          <a:xfrm>
            <a:off x="477982" y="353291"/>
            <a:ext cx="6795654" cy="4267199"/>
          </a:xfrm>
        </p:spPr>
        <p:txBody>
          <a:bodyPr>
            <a:normAutofit fontScale="77500" lnSpcReduction="20000"/>
          </a:bodyPr>
          <a:lstStyle/>
          <a:p>
            <a:pPr marL="0" indent="0" algn="just">
              <a:buNone/>
            </a:pPr>
            <a:r>
              <a:rPr lang="en-US" b="1" dirty="0">
                <a:solidFill>
                  <a:schemeClr val="accent1">
                    <a:lumMod val="75000"/>
                  </a:schemeClr>
                </a:solidFill>
                <a:latin typeface="Book Antiqua" panose="02040602050305030304" pitchFamily="18" charset="0"/>
              </a:rPr>
              <a:t>Church of Our Lady of Immaculate Conception  [TS-1200-HC-2025(BOM)]</a:t>
            </a:r>
            <a:endParaRPr lang="en-IN" dirty="0">
              <a:solidFill>
                <a:schemeClr val="accent1">
                  <a:lumMod val="75000"/>
                </a:schemeClr>
              </a:solidFill>
              <a:latin typeface="Book Antiqua" panose="02040602050305030304" pitchFamily="18" charset="0"/>
            </a:endParaRPr>
          </a:p>
          <a:p>
            <a:pPr algn="just"/>
            <a:r>
              <a:rPr lang="en-US" dirty="0">
                <a:latin typeface="Book Antiqua" panose="02040602050305030304" pitchFamily="18" charset="0"/>
              </a:rPr>
              <a:t>Date of Ruling: 02.09.2025</a:t>
            </a:r>
            <a:endParaRPr lang="en-IN" dirty="0">
              <a:latin typeface="Book Antiqua" panose="02040602050305030304" pitchFamily="18" charset="0"/>
            </a:endParaRPr>
          </a:p>
          <a:p>
            <a:pPr algn="just"/>
            <a:r>
              <a:rPr lang="en-US" i="1" dirty="0">
                <a:latin typeface="Book Antiqua" panose="02040602050305030304" pitchFamily="18" charset="0"/>
              </a:rPr>
              <a:t>HC: </a:t>
            </a:r>
            <a:r>
              <a:rPr lang="en-US" b="1" i="1" dirty="0">
                <a:latin typeface="Book Antiqua" panose="02040602050305030304" pitchFamily="18" charset="0"/>
              </a:rPr>
              <a:t>Condones 29 days’ delay in filing Form 10B; Accepts </a:t>
            </a:r>
            <a:r>
              <a:rPr lang="en-US" b="1" i="1" dirty="0" err="1">
                <a:latin typeface="Book Antiqua" panose="02040602050305030304" pitchFamily="18" charset="0"/>
              </a:rPr>
              <a:t>Assessee’s</a:t>
            </a:r>
            <a:r>
              <a:rPr lang="en-US" b="1" i="1" dirty="0">
                <a:latin typeface="Book Antiqua" panose="02040602050305030304" pitchFamily="18" charset="0"/>
              </a:rPr>
              <a:t> genuine hardship of denial of Sec. 11 deduction</a:t>
            </a:r>
            <a:endParaRPr lang="en-IN" b="1" dirty="0">
              <a:latin typeface="Book Antiqua" panose="02040602050305030304" pitchFamily="18" charset="0"/>
            </a:endParaRPr>
          </a:p>
          <a:p>
            <a:pPr algn="just"/>
            <a:r>
              <a:rPr lang="en-US" dirty="0">
                <a:latin typeface="Book Antiqua" panose="02040602050305030304" pitchFamily="18" charset="0"/>
              </a:rPr>
              <a:t>Bombay HC quashes the order under Section 119(2)(b) and condones the delay in filing the audit report in Form No. 10B by the Assessee (Church of Our Lady of Immaculate Conception) for AY 2022-23; HC observes that if the delay is not condoned, there will be genuine hardship to the Assessee, in as much as, the Assessee would be denied the exemption otherwise claimed under Section 11 which is a substantial amount; Thus HC opines, “</a:t>
            </a:r>
            <a:r>
              <a:rPr lang="en-US" i="1" dirty="0">
                <a:latin typeface="Book Antiqua" panose="02040602050305030304" pitchFamily="18" charset="0"/>
              </a:rPr>
              <a:t>Respondent No.1 ought to have taken a justice oriented approach rather than a pedantic one, and condoned the delay</a:t>
            </a:r>
            <a:r>
              <a:rPr lang="en-US" dirty="0">
                <a:latin typeface="Book Antiqua" panose="02040602050305030304" pitchFamily="18" charset="0"/>
              </a:rPr>
              <a:t>”, by relying on co-ordinate bench judgments in </a:t>
            </a:r>
            <a:r>
              <a:rPr lang="en-US" i="1" u="sng" dirty="0">
                <a:latin typeface="Book Antiqua" panose="02040602050305030304" pitchFamily="18" charset="0"/>
                <a:hlinkClick r:id="rId2">
                  <a:extLst>
                    <a:ext uri="{A12FA001-AC4F-418D-AE19-62706E023703}">
                      <ahyp:hlinkClr xmlns:ahyp="http://schemas.microsoft.com/office/drawing/2018/hyperlinkcolor" xmlns="" val="tx"/>
                    </a:ext>
                  </a:extLst>
                </a:hlinkClick>
              </a:rPr>
              <a:t>Mirae Asset Foundation</a:t>
            </a:r>
            <a:r>
              <a:rPr lang="en-US" dirty="0">
                <a:latin typeface="Book Antiqua" panose="02040602050305030304" pitchFamily="18" charset="0"/>
              </a:rPr>
              <a:t>, Sau </a:t>
            </a:r>
            <a:r>
              <a:rPr lang="en-US" dirty="0" err="1">
                <a:latin typeface="Book Antiqua" panose="02040602050305030304" pitchFamily="18" charset="0"/>
              </a:rPr>
              <a:t>Dwarkabai</a:t>
            </a:r>
            <a:r>
              <a:rPr lang="en-US" dirty="0">
                <a:latin typeface="Book Antiqua" panose="02040602050305030304" pitchFamily="18" charset="0"/>
              </a:rPr>
              <a:t> tai Karwa Charitable Trust, and </a:t>
            </a:r>
            <a:r>
              <a:rPr lang="en-US" i="1" u="sng" dirty="0">
                <a:latin typeface="Book Antiqua" panose="02040602050305030304" pitchFamily="18" charset="0"/>
                <a:hlinkClick r:id="rId3">
                  <a:extLst>
                    <a:ext uri="{A12FA001-AC4F-418D-AE19-62706E023703}">
                      <ahyp:hlinkClr xmlns:ahyp="http://schemas.microsoft.com/office/drawing/2018/hyperlinkcolor" xmlns="" val="tx"/>
                    </a:ext>
                  </a:extLst>
                </a:hlinkClick>
              </a:rPr>
              <a:t>Kotak Family Foundation</a:t>
            </a:r>
            <a:r>
              <a:rPr lang="en-US" dirty="0">
                <a:latin typeface="Book Antiqua" panose="02040602050305030304" pitchFamily="18" charset="0"/>
              </a:rPr>
              <a:t>; HC notes that the due date for filing the audit report in Form No.10B under Section 12A(1)(b) was Oct 7, 2022, however the Assessee filed the audit report on Nov 5, 2022 (i.e. the same day on which the Return of Income was filed), resulting in a delay of about 29 days, and thereby the Assessee was disallowed the exemption under Section 11; HC further notes </a:t>
            </a:r>
            <a:r>
              <a:rPr lang="en-US" dirty="0" err="1">
                <a:latin typeface="Book Antiqua" panose="02040602050305030304" pitchFamily="18" charset="0"/>
              </a:rPr>
              <a:t>Assessee’s</a:t>
            </a:r>
            <a:r>
              <a:rPr lang="en-US" dirty="0">
                <a:latin typeface="Book Antiqua" panose="02040602050305030304" pitchFamily="18" charset="0"/>
              </a:rPr>
              <a:t> explanation for the delay caused as their lady accountant was on bed rest for two months from August, which was substantiated by a medical certificate, and hence the Assessee was unable to submit the accounts to the CA /auditors for </a:t>
            </a:r>
            <a:r>
              <a:rPr lang="en-US" dirty="0" err="1">
                <a:latin typeface="Book Antiqua" panose="02040602050305030304" pitchFamily="18" charset="0"/>
              </a:rPr>
              <a:t>finalising</a:t>
            </a:r>
            <a:r>
              <a:rPr lang="en-US" dirty="0">
                <a:latin typeface="Book Antiqua" panose="02040602050305030304" pitchFamily="18" charset="0"/>
              </a:rPr>
              <a:t> the audit report and signing of the financial statements; However CIT(E) rejected </a:t>
            </a:r>
            <a:r>
              <a:rPr lang="en-US" dirty="0" err="1">
                <a:latin typeface="Book Antiqua" panose="02040602050305030304" pitchFamily="18" charset="0"/>
              </a:rPr>
              <a:t>Assessee’s</a:t>
            </a:r>
            <a:r>
              <a:rPr lang="en-US" dirty="0">
                <a:latin typeface="Book Antiqua" panose="02040602050305030304" pitchFamily="18" charset="0"/>
              </a:rPr>
              <a:t> application on the ground that the Assessee failed to adduce any reasonable cause which prevented it from filing the audit report within the specified date; HC observes that when the CIT(E) never doubted the factual situation put forth by the Petitioner to explain the delay, CIT(E) ought to have condoned the delay; Noting the fact that the legislature has conferred wide discretionary powers to condone the delay on the authorities concerned, HC quashes the impugned order refusing to condone the delay of 29 days.</a:t>
            </a:r>
          </a:p>
          <a:p>
            <a:pPr marL="0" indent="0" algn="just">
              <a:buNone/>
            </a:pPr>
            <a:endParaRPr lang="en-US" dirty="0">
              <a:latin typeface="Book Antiqua" panose="02040602050305030304" pitchFamily="18" charset="0"/>
            </a:endParaRPr>
          </a:p>
          <a:p>
            <a:pPr marL="0" indent="0" algn="just">
              <a:buNone/>
            </a:pPr>
            <a:endParaRPr lang="en-US" dirty="0">
              <a:latin typeface="Book Antiqua" panose="02040602050305030304" pitchFamily="18" charset="0"/>
            </a:endParaRPr>
          </a:p>
          <a:p>
            <a:pPr marL="0" indent="0" algn="just">
              <a:buNone/>
            </a:pPr>
            <a:r>
              <a:rPr lang="en-IN" b="1" i="1" u="sng" dirty="0">
                <a:solidFill>
                  <a:schemeClr val="accent6">
                    <a:lumMod val="75000"/>
                  </a:schemeClr>
                </a:solidFill>
                <a:latin typeface="Book Antiqua" panose="02040602050305030304" pitchFamily="18" charset="0"/>
              </a:rPr>
              <a:t>Implications under Income Tax Act 2025</a:t>
            </a:r>
          </a:p>
          <a:p>
            <a:pPr marL="0" indent="0" algn="just">
              <a:buNone/>
            </a:pPr>
            <a:r>
              <a:rPr lang="en-IN" b="1" i="1" u="sng" dirty="0">
                <a:solidFill>
                  <a:schemeClr val="accent6">
                    <a:lumMod val="75000"/>
                  </a:schemeClr>
                </a:solidFill>
                <a:latin typeface="Book Antiqua" panose="02040602050305030304" pitchFamily="18" charset="0"/>
              </a:rPr>
              <a:t>The deduction under Section 11 corresponds to Section 336 (Taxable Regular Income and the 85% rule) under the 2025 Act. Under the 2025 Act, an unrectified procedural failure or a missed renewal does not just cause a temporary denial of exemption but can result in a statutory cancellation of registration under Section 351, which carries an automatic exposure to the Section 352 Accreted Income Tax at the maximum marginal rate. </a:t>
            </a:r>
          </a:p>
        </p:txBody>
      </p:sp>
      <p:pic>
        <p:nvPicPr>
          <p:cNvPr id="7" name="Picture 6">
            <a:extLst>
              <a:ext uri="{FF2B5EF4-FFF2-40B4-BE49-F238E27FC236}">
                <a16:creationId xmlns:a16="http://schemas.microsoft.com/office/drawing/2014/main" id="{BBA3C429-8BD5-9337-C0DB-97740E82C624}"/>
              </a:ext>
            </a:extLst>
          </p:cNvPr>
          <p:cNvPicPr>
            <a:picLocks noChangeAspect="1"/>
          </p:cNvPicPr>
          <p:nvPr/>
        </p:nvPicPr>
        <p:blipFill>
          <a:blip r:embed="rId4"/>
          <a:stretch>
            <a:fillRect/>
          </a:stretch>
        </p:blipFill>
        <p:spPr>
          <a:xfrm>
            <a:off x="7730837" y="0"/>
            <a:ext cx="1423402" cy="5143500"/>
          </a:xfrm>
          <a:prstGeom prst="rect">
            <a:avLst/>
          </a:prstGeom>
        </p:spPr>
      </p:pic>
    </p:spTree>
    <p:extLst>
      <p:ext uri="{BB962C8B-B14F-4D97-AF65-F5344CB8AC3E}">
        <p14:creationId xmlns:p14="http://schemas.microsoft.com/office/powerpoint/2010/main" val="37258433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4C26F52C-1CB1-F596-C362-5F46B18FA55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D12446-4596-DB77-F646-562822753CD8}"/>
              </a:ext>
            </a:extLst>
          </p:cNvPr>
          <p:cNvSpPr>
            <a:spLocks noGrp="1"/>
          </p:cNvSpPr>
          <p:nvPr>
            <p:ph sz="half" idx="1"/>
          </p:nvPr>
        </p:nvSpPr>
        <p:spPr>
          <a:xfrm>
            <a:off x="477982" y="346760"/>
            <a:ext cx="6795654" cy="4267199"/>
          </a:xfrm>
        </p:spPr>
        <p:txBody>
          <a:bodyPr>
            <a:normAutofit fontScale="92500" lnSpcReduction="20000"/>
          </a:bodyPr>
          <a:lstStyle/>
          <a:p>
            <a:pPr marL="0" indent="0">
              <a:buNone/>
            </a:pPr>
            <a:r>
              <a:rPr lang="en-US" sz="1500" b="1" dirty="0">
                <a:solidFill>
                  <a:schemeClr val="accent1">
                    <a:lumMod val="75000"/>
                  </a:schemeClr>
                </a:solidFill>
                <a:latin typeface="Book Antiqua" panose="02040602050305030304" pitchFamily="18" charset="0"/>
              </a:rPr>
              <a:t>Sri </a:t>
            </a:r>
            <a:r>
              <a:rPr lang="en-US" sz="1500" b="1" dirty="0" err="1">
                <a:solidFill>
                  <a:schemeClr val="accent1">
                    <a:lumMod val="75000"/>
                  </a:schemeClr>
                </a:solidFill>
                <a:latin typeface="Book Antiqua" panose="02040602050305030304" pitchFamily="18" charset="0"/>
              </a:rPr>
              <a:t>Mookambika</a:t>
            </a:r>
            <a:r>
              <a:rPr lang="en-US" sz="1500" b="1" dirty="0">
                <a:solidFill>
                  <a:schemeClr val="accent1">
                    <a:lumMod val="75000"/>
                  </a:schemeClr>
                </a:solidFill>
                <a:latin typeface="Book Antiqua" panose="02040602050305030304" pitchFamily="18" charset="0"/>
              </a:rPr>
              <a:t> Temple  [TS-1237-ITAT-2025(Bang)]</a:t>
            </a:r>
            <a:endParaRPr lang="en-IN" sz="1500" dirty="0">
              <a:solidFill>
                <a:schemeClr val="accent1">
                  <a:lumMod val="75000"/>
                </a:schemeClr>
              </a:solidFill>
              <a:latin typeface="Book Antiqua" panose="02040602050305030304" pitchFamily="18" charset="0"/>
            </a:endParaRPr>
          </a:p>
          <a:p>
            <a:pPr algn="just"/>
            <a:r>
              <a:rPr lang="en-US" dirty="0">
                <a:latin typeface="Book Antiqua" panose="02040602050305030304" pitchFamily="18" charset="0"/>
              </a:rPr>
              <a:t>Date of Ruling: 08.09.2025</a:t>
            </a:r>
            <a:endParaRPr lang="en-IN" dirty="0">
              <a:latin typeface="Book Antiqua" panose="02040602050305030304" pitchFamily="18" charset="0"/>
            </a:endParaRPr>
          </a:p>
          <a:p>
            <a:pPr algn="just"/>
            <a:r>
              <a:rPr lang="en-US" dirty="0">
                <a:latin typeface="Book Antiqua" panose="02040602050305030304" pitchFamily="18" charset="0"/>
              </a:rPr>
              <a:t>ITAT: </a:t>
            </a:r>
            <a:r>
              <a:rPr lang="en-US" b="1" dirty="0">
                <a:latin typeface="Book Antiqua" panose="02040602050305030304" pitchFamily="18" charset="0"/>
              </a:rPr>
              <a:t>Temple trust providing daily food-service eligible for registration u/s 80G</a:t>
            </a:r>
            <a:r>
              <a:rPr lang="en-US" dirty="0">
                <a:latin typeface="Book Antiqua" panose="02040602050305030304" pitchFamily="18" charset="0"/>
              </a:rPr>
              <a:t>; Quashes CIT(E)’s denial</a:t>
            </a:r>
            <a:endParaRPr lang="en-IN" dirty="0">
              <a:latin typeface="Book Antiqua" panose="02040602050305030304" pitchFamily="18" charset="0"/>
            </a:endParaRPr>
          </a:p>
          <a:p>
            <a:pPr algn="just"/>
            <a:r>
              <a:rPr lang="en-US" dirty="0">
                <a:latin typeface="Book Antiqua" panose="02040602050305030304" pitchFamily="18" charset="0"/>
              </a:rPr>
              <a:t>Bangalore ITAT allows </a:t>
            </a:r>
            <a:r>
              <a:rPr lang="en-US" dirty="0" err="1">
                <a:latin typeface="Book Antiqua" panose="02040602050305030304" pitchFamily="18" charset="0"/>
              </a:rPr>
              <a:t>Assessee’s</a:t>
            </a:r>
            <a:r>
              <a:rPr lang="en-US" dirty="0">
                <a:latin typeface="Book Antiqua" panose="02040602050305030304" pitchFamily="18" charset="0"/>
              </a:rPr>
              <a:t> appeal, sets aside CIT(E) order rejecting </a:t>
            </a:r>
            <a:r>
              <a:rPr lang="en-US" dirty="0" err="1">
                <a:latin typeface="Book Antiqua" panose="02040602050305030304" pitchFamily="18" charset="0"/>
              </a:rPr>
              <a:t>Assessee’s</a:t>
            </a:r>
            <a:r>
              <a:rPr lang="en-US" dirty="0">
                <a:latin typeface="Book Antiqua" panose="02040602050305030304" pitchFamily="18" charset="0"/>
              </a:rPr>
              <a:t> application for registration under Section 80G(5) in absence of any violation of any condition stipulated in Section 80G(</a:t>
            </a:r>
            <a:r>
              <a:rPr lang="en-US" dirty="0" err="1">
                <a:latin typeface="Book Antiqua" panose="02040602050305030304" pitchFamily="18" charset="0"/>
              </a:rPr>
              <a:t>i</a:t>
            </a:r>
            <a:r>
              <a:rPr lang="en-US" dirty="0">
                <a:latin typeface="Book Antiqua" panose="02040602050305030304" pitchFamily="18" charset="0"/>
              </a:rPr>
              <a:t>) to (v); Tribunal observes that perusal of financial statements shows that Assessee is a trust which has incurred expenditure of Rs. 1.44 Cr towards ‘</a:t>
            </a:r>
            <a:r>
              <a:rPr lang="en-US" dirty="0" err="1">
                <a:latin typeface="Book Antiqua" panose="02040602050305030304" pitchFamily="18" charset="0"/>
              </a:rPr>
              <a:t>Annasantharpane</a:t>
            </a:r>
            <a:r>
              <a:rPr lang="en-US" dirty="0">
                <a:latin typeface="Book Antiqua" panose="02040602050305030304" pitchFamily="18" charset="0"/>
              </a:rPr>
              <a:t>’ i.e., practicing of offering food which is beneficial to the public at large since more than 10,000 people are getting food every day irrespective of any cast, creed or religion; Accordingly, ITAT opines that Assessee is eligible for registration under Section 80G(</a:t>
            </a:r>
            <a:r>
              <a:rPr lang="en-US" dirty="0" err="1">
                <a:latin typeface="Book Antiqua" panose="02040602050305030304" pitchFamily="18" charset="0"/>
              </a:rPr>
              <a:t>i</a:t>
            </a:r>
            <a:r>
              <a:rPr lang="en-US" dirty="0">
                <a:latin typeface="Book Antiqua" panose="02040602050305030304" pitchFamily="18" charset="0"/>
              </a:rPr>
              <a:t>) to (v) and CIT(E) order is liable to be set aside; Assessee, a temple registered on Feb 15, 1943 under Madras Hindu Religious Endowments Act and engaged in the educational and cultural activity, filed an application in Form 10AB for registration under Section 80G; CIT(E) rejected </a:t>
            </a:r>
            <a:r>
              <a:rPr lang="en-US" dirty="0" err="1">
                <a:latin typeface="Book Antiqua" panose="02040602050305030304" pitchFamily="18" charset="0"/>
              </a:rPr>
              <a:t>Assessee’s</a:t>
            </a:r>
            <a:r>
              <a:rPr lang="en-US" dirty="0">
                <a:latin typeface="Book Antiqua" panose="02040602050305030304" pitchFamily="18" charset="0"/>
              </a:rPr>
              <a:t> application on the premise that </a:t>
            </a:r>
            <a:r>
              <a:rPr lang="en-US" dirty="0" err="1">
                <a:latin typeface="Book Antiqua" panose="02040602050305030304" pitchFamily="18" charset="0"/>
              </a:rPr>
              <a:t>Assessee’s</a:t>
            </a:r>
            <a:r>
              <a:rPr lang="en-US" dirty="0">
                <a:latin typeface="Book Antiqua" panose="02040602050305030304" pitchFamily="18" charset="0"/>
              </a:rPr>
              <a:t> activities are religious in nature and activities are not in the nature of charity towards general public, thus, violated the conditions stipulated in Section 80G(</a:t>
            </a:r>
            <a:r>
              <a:rPr lang="en-US" dirty="0" err="1">
                <a:latin typeface="Book Antiqua" panose="02040602050305030304" pitchFamily="18" charset="0"/>
              </a:rPr>
              <a:t>i</a:t>
            </a:r>
            <a:r>
              <a:rPr lang="en-US" dirty="0">
                <a:latin typeface="Book Antiqua" panose="02040602050305030304" pitchFamily="18" charset="0"/>
              </a:rPr>
              <a:t>) to (v); Finally, ITAT quashes the CIT(E) order and holds that Assessee is eligible for grant of approval under Section 80G(</a:t>
            </a:r>
            <a:r>
              <a:rPr lang="en-US" dirty="0" err="1">
                <a:latin typeface="Book Antiqua" panose="02040602050305030304" pitchFamily="18" charset="0"/>
              </a:rPr>
              <a:t>i</a:t>
            </a:r>
            <a:r>
              <a:rPr lang="en-US" dirty="0">
                <a:latin typeface="Book Antiqua" panose="02040602050305030304" pitchFamily="18" charset="0"/>
              </a:rPr>
              <a:t>) to (v).</a:t>
            </a:r>
          </a:p>
          <a:p>
            <a:pPr marL="0" indent="0">
              <a:buNone/>
            </a:pPr>
            <a:r>
              <a:rPr lang="en-IN" b="1" i="1" u="sng" dirty="0">
                <a:solidFill>
                  <a:schemeClr val="accent6">
                    <a:lumMod val="75000"/>
                  </a:schemeClr>
                </a:solidFill>
                <a:latin typeface="Book Antiqua" panose="02040602050305030304" pitchFamily="18" charset="0"/>
              </a:rPr>
              <a:t>Implications under Income Tax Act 2025</a:t>
            </a:r>
          </a:p>
          <a:p>
            <a:pPr marL="0" indent="0">
              <a:buNone/>
            </a:pPr>
            <a:r>
              <a:rPr lang="en-IN" b="1" i="1" u="sng" dirty="0">
                <a:solidFill>
                  <a:schemeClr val="accent6">
                    <a:lumMod val="75000"/>
                  </a:schemeClr>
                </a:solidFill>
                <a:latin typeface="Book Antiqua" panose="02040602050305030304" pitchFamily="18" charset="0"/>
              </a:rPr>
              <a:t>Section 80G is redrawn and split in the 2025 Act: Section 354 controls the institution's approval to receive donations, while Section 133 dictates the donor-side deduction conditions. The case remains relevant for Section 354 processing, as it reinforces that public welfare/food services conducted by an RNPO satisfy the standard tests for institutional approval, regardless of the underlying religious or traditional nomenclature of the entity. </a:t>
            </a:r>
          </a:p>
          <a:p>
            <a:pPr marL="0" indent="0">
              <a:buNone/>
            </a:pPr>
            <a:endParaRPr lang="en-IN" dirty="0">
              <a:latin typeface="Book Antiqua" panose="02040602050305030304" pitchFamily="18" charset="0"/>
            </a:endParaRPr>
          </a:p>
        </p:txBody>
      </p:sp>
      <p:pic>
        <p:nvPicPr>
          <p:cNvPr id="7" name="Picture 6">
            <a:extLst>
              <a:ext uri="{FF2B5EF4-FFF2-40B4-BE49-F238E27FC236}">
                <a16:creationId xmlns:a16="http://schemas.microsoft.com/office/drawing/2014/main" id="{D460E3DF-151B-0C3F-8E81-5C4A1FD35E5E}"/>
              </a:ext>
            </a:extLst>
          </p:cNvPr>
          <p:cNvPicPr>
            <a:picLocks noChangeAspect="1"/>
          </p:cNvPicPr>
          <p:nvPr/>
        </p:nvPicPr>
        <p:blipFill>
          <a:blip r:embed="rId2"/>
          <a:stretch>
            <a:fillRect/>
          </a:stretch>
        </p:blipFill>
        <p:spPr>
          <a:xfrm>
            <a:off x="7730837" y="0"/>
            <a:ext cx="1423402" cy="5143500"/>
          </a:xfrm>
          <a:prstGeom prst="rect">
            <a:avLst/>
          </a:prstGeom>
        </p:spPr>
      </p:pic>
    </p:spTree>
    <p:extLst>
      <p:ext uri="{BB962C8B-B14F-4D97-AF65-F5344CB8AC3E}">
        <p14:creationId xmlns:p14="http://schemas.microsoft.com/office/powerpoint/2010/main" val="22756935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B3A4E889-762C-EA31-85C7-647AB727EE2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7227DC-C9D2-DEEF-F580-AA82BEA18F97}"/>
              </a:ext>
            </a:extLst>
          </p:cNvPr>
          <p:cNvSpPr>
            <a:spLocks noGrp="1"/>
          </p:cNvSpPr>
          <p:nvPr>
            <p:ph sz="half" idx="1"/>
          </p:nvPr>
        </p:nvSpPr>
        <p:spPr>
          <a:xfrm>
            <a:off x="477982" y="353291"/>
            <a:ext cx="6795654" cy="4267199"/>
          </a:xfrm>
        </p:spPr>
        <p:txBody>
          <a:bodyPr>
            <a:normAutofit fontScale="77500" lnSpcReduction="20000"/>
          </a:bodyPr>
          <a:lstStyle/>
          <a:p>
            <a:pPr marL="0" indent="0">
              <a:buNone/>
            </a:pPr>
            <a:r>
              <a:rPr lang="en-US" sz="1500" b="1" dirty="0">
                <a:solidFill>
                  <a:schemeClr val="accent1">
                    <a:lumMod val="75000"/>
                  </a:schemeClr>
                </a:solidFill>
                <a:latin typeface="Book Antiqua" panose="02040602050305030304" pitchFamily="18" charset="0"/>
              </a:rPr>
              <a:t>Sri Devaraj </a:t>
            </a:r>
            <a:r>
              <a:rPr lang="en-US" sz="1500" b="1" dirty="0" err="1">
                <a:solidFill>
                  <a:schemeClr val="accent1">
                    <a:lumMod val="75000"/>
                  </a:schemeClr>
                </a:solidFill>
                <a:latin typeface="Book Antiqua" panose="02040602050305030304" pitchFamily="18" charset="0"/>
              </a:rPr>
              <a:t>Urs</a:t>
            </a:r>
            <a:r>
              <a:rPr lang="en-US" sz="1500" b="1" dirty="0">
                <a:solidFill>
                  <a:schemeClr val="accent1">
                    <a:lumMod val="75000"/>
                  </a:schemeClr>
                </a:solidFill>
                <a:latin typeface="Book Antiqua" panose="02040602050305030304" pitchFamily="18" charset="0"/>
              </a:rPr>
              <a:t> Educational Trust  [TS-1205-ITAT-2025(Bang)]</a:t>
            </a:r>
            <a:endParaRPr lang="en-IN" sz="1500" dirty="0">
              <a:solidFill>
                <a:schemeClr val="accent1">
                  <a:lumMod val="75000"/>
                </a:schemeClr>
              </a:solidFill>
              <a:latin typeface="Book Antiqua" panose="02040602050305030304" pitchFamily="18" charset="0"/>
            </a:endParaRPr>
          </a:p>
          <a:p>
            <a:pPr algn="just"/>
            <a:r>
              <a:rPr lang="en-US" dirty="0">
                <a:latin typeface="Book Antiqua" panose="02040602050305030304" pitchFamily="18" charset="0"/>
              </a:rPr>
              <a:t>Date of Ruling: 08.09.2025</a:t>
            </a:r>
            <a:endParaRPr lang="en-IN" dirty="0">
              <a:latin typeface="Book Antiqua" panose="02040602050305030304" pitchFamily="18" charset="0"/>
            </a:endParaRPr>
          </a:p>
          <a:p>
            <a:pPr algn="just"/>
            <a:r>
              <a:rPr lang="en-US" i="1" dirty="0">
                <a:latin typeface="Book Antiqua" panose="02040602050305030304" pitchFamily="18" charset="0"/>
              </a:rPr>
              <a:t>ITAT: </a:t>
            </a:r>
            <a:r>
              <a:rPr lang="en-US" b="1" i="1" dirty="0">
                <a:latin typeface="Book Antiqua" panose="02040602050305030304" pitchFamily="18" charset="0"/>
              </a:rPr>
              <a:t>Loose sheets &amp; third-party noting's alone do not justify additions, deletes capitation fees addition</a:t>
            </a:r>
            <a:endParaRPr lang="en-IN" b="1" dirty="0">
              <a:latin typeface="Book Antiqua" panose="02040602050305030304" pitchFamily="18" charset="0"/>
            </a:endParaRPr>
          </a:p>
          <a:p>
            <a:pPr algn="just"/>
            <a:r>
              <a:rPr lang="en-US" dirty="0">
                <a:latin typeface="Book Antiqua" panose="02040602050305030304" pitchFamily="18" charset="0"/>
              </a:rPr>
              <a:t>Bangalore ITAT deletes the addition in case of Sri Devaraj </a:t>
            </a:r>
            <a:r>
              <a:rPr lang="en-US" dirty="0" err="1">
                <a:latin typeface="Book Antiqua" panose="02040602050305030304" pitchFamily="18" charset="0"/>
              </a:rPr>
              <a:t>Urs</a:t>
            </a:r>
            <a:r>
              <a:rPr lang="en-US" dirty="0">
                <a:latin typeface="Book Antiqua" panose="02040602050305030304" pitchFamily="18" charset="0"/>
              </a:rPr>
              <a:t> Educational Trust (Assessee) made on account of collection of capitation fees from the students, holding the same as unsustainable, on the ground that the evidentiary threshold of material seized during search and statements recorded, required for sustaining an addition in a search assessment is not met; ITAT notes that the Revenue made the addition basis, an excel sheet seized during the course of search used by the cashier of the Trust and certain papers recovered from a third party and along with their statements; Having perused the excel sheet recovered from the cashier, ITAT notes that it is an unsigned or unauthenticated document, with no date or reference to the </a:t>
            </a:r>
            <a:r>
              <a:rPr lang="en-US" dirty="0" err="1">
                <a:latin typeface="Book Antiqua" panose="02040602050305030304" pitchFamily="18" charset="0"/>
              </a:rPr>
              <a:t>Assessee’s</a:t>
            </a:r>
            <a:r>
              <a:rPr lang="en-US" dirty="0">
                <a:latin typeface="Book Antiqua" panose="02040602050305030304" pitchFamily="18" charset="0"/>
              </a:rPr>
              <a:t> records and it not contain any writing suggesting collection of capitation fee; ITAT points out that that Revenue’s own witnesses contradict each other, and they are inconsistent and irreconcilable, thus opines, “</a:t>
            </a:r>
            <a:r>
              <a:rPr lang="en-US" i="1" dirty="0">
                <a:latin typeface="Book Antiqua" panose="02040602050305030304" pitchFamily="18" charset="0"/>
              </a:rPr>
              <a:t>the additions of such huge volume cannot be sustained when the Department’s own witnesses give contradictory statements, and no corroboration is available</a:t>
            </a:r>
            <a:r>
              <a:rPr lang="en-US" dirty="0">
                <a:latin typeface="Book Antiqua" panose="02040602050305030304" pitchFamily="18" charset="0"/>
              </a:rPr>
              <a:t>”; ITAT elucidates that a loose sheet or a Excel file has very limited evidentiary value and reiterates a settled position of law, that unless supported by strong corroborative evidence such as actual cash seizure, asset discovery, or payer confirmation, no addition can be made solely on the basis of such a document; With respect to Revenue’s reliance on documents seized from the premises of a third-party, (alleged admission agent) containing certain hand-written noting in diary with name of students and payments, ITAT observes that documents found at a third-party’s premises cannot automatically be used against an Assessee unless there is clear and direct linkage with the Assessee; </a:t>
            </a:r>
            <a:r>
              <a:rPr lang="en-US" b="1" dirty="0">
                <a:latin typeface="Book Antiqua" panose="02040602050305030304" pitchFamily="18" charset="0"/>
              </a:rPr>
              <a:t>Relies on SC judgment in </a:t>
            </a:r>
            <a:r>
              <a:rPr lang="en-US" b="1" i="1" u="sng" dirty="0">
                <a:latin typeface="Book Antiqua" panose="02040602050305030304" pitchFamily="18" charset="0"/>
                <a:hlinkClick r:id="rId2">
                  <a:extLst>
                    <a:ext uri="{A12FA001-AC4F-418D-AE19-62706E023703}">
                      <ahyp:hlinkClr xmlns:ahyp="http://schemas.microsoft.com/office/drawing/2018/hyperlinkcolor" xmlns="" val="tx"/>
                    </a:ext>
                  </a:extLst>
                </a:hlinkClick>
              </a:rPr>
              <a:t>CBI v. V.C. Shukla</a:t>
            </a:r>
            <a:r>
              <a:rPr lang="en-US" b="1" dirty="0">
                <a:latin typeface="Book Antiqua" panose="02040602050305030304" pitchFamily="18" charset="0"/>
              </a:rPr>
              <a:t> and </a:t>
            </a:r>
            <a:r>
              <a:rPr lang="en-US" b="1" i="1" u="sng" dirty="0">
                <a:latin typeface="Book Antiqua" panose="02040602050305030304" pitchFamily="18" charset="0"/>
                <a:hlinkClick r:id="rId3">
                  <a:extLst>
                    <a:ext uri="{A12FA001-AC4F-418D-AE19-62706E023703}">
                      <ahyp:hlinkClr xmlns:ahyp="http://schemas.microsoft.com/office/drawing/2018/hyperlinkcolor" xmlns="" val="tx"/>
                    </a:ext>
                  </a:extLst>
                </a:hlinkClick>
              </a:rPr>
              <a:t>Common Cause (A Registered Society)</a:t>
            </a:r>
            <a:r>
              <a:rPr lang="en-US" b="1" dirty="0">
                <a:latin typeface="Book Antiqua" panose="02040602050305030304" pitchFamily="18" charset="0"/>
              </a:rPr>
              <a:t> wherein it was held that noting on loose papers without corroboration cannot justify additions; </a:t>
            </a:r>
            <a:r>
              <a:rPr lang="en-US" dirty="0">
                <a:latin typeface="Book Antiqua" panose="02040602050305030304" pitchFamily="18" charset="0"/>
              </a:rPr>
              <a:t>Further notes that Revenue furnished no evidence indicating the utilization of such huge cash receipt; Thus ITAT opines, “</a:t>
            </a:r>
            <a:r>
              <a:rPr lang="en-US" i="1" dirty="0">
                <a:latin typeface="Book Antiqua" panose="02040602050305030304" pitchFamily="18" charset="0"/>
              </a:rPr>
              <a:t>In absence of such corroboration of utilization or trace of cash, mere a loose sheet or a third-party note cannot by itself establish receipt of cash</a:t>
            </a:r>
            <a:r>
              <a:rPr lang="en-US" dirty="0">
                <a:latin typeface="Book Antiqua" panose="02040602050305030304" pitchFamily="18" charset="0"/>
              </a:rPr>
              <a:t>”.</a:t>
            </a:r>
          </a:p>
          <a:p>
            <a:pPr marL="0" indent="0">
              <a:buNone/>
            </a:pPr>
            <a:endParaRPr lang="en-IN" b="1" i="1" u="sng" dirty="0">
              <a:latin typeface="Book Antiqua" panose="02040602050305030304" pitchFamily="18" charset="0"/>
            </a:endParaRPr>
          </a:p>
          <a:p>
            <a:pPr marL="0" indent="0">
              <a:buNone/>
            </a:pPr>
            <a:r>
              <a:rPr lang="en-IN" b="1" i="1" u="sng" dirty="0">
                <a:solidFill>
                  <a:schemeClr val="accent6">
                    <a:lumMod val="75000"/>
                  </a:schemeClr>
                </a:solidFill>
                <a:latin typeface="Book Antiqua" panose="02040602050305030304" pitchFamily="18" charset="0"/>
              </a:rPr>
              <a:t>Implications under Income Tax Act 2025</a:t>
            </a:r>
          </a:p>
          <a:p>
            <a:pPr marL="0" indent="0">
              <a:buNone/>
            </a:pPr>
            <a:r>
              <a:rPr lang="en-IN" b="1" i="1" u="sng" dirty="0">
                <a:solidFill>
                  <a:schemeClr val="accent6">
                    <a:lumMod val="75000"/>
                  </a:schemeClr>
                </a:solidFill>
                <a:latin typeface="Book Antiqua" panose="02040602050305030304" pitchFamily="18" charset="0"/>
              </a:rPr>
              <a:t>The 2025 Act introduces a strict countermeasure under Section 337 (Specified Income) and Section 344. Section 337 states that any anonymous or undocumented income determined by an Assessing Officer in excess of that shown in the books is automatically classified as "Specified Income" and hit with a 30% tax rate. This heightens the necessity for flawless internal book-keeping and data </a:t>
            </a:r>
            <a:r>
              <a:rPr lang="en-IN" b="1" i="1" u="sng" dirty="0" err="1">
                <a:solidFill>
                  <a:schemeClr val="accent6">
                    <a:lumMod val="75000"/>
                  </a:schemeClr>
                </a:solidFill>
                <a:latin typeface="Book Antiqua" panose="02040602050305030304" pitchFamily="18" charset="0"/>
              </a:rPr>
              <a:t>defense</a:t>
            </a:r>
            <a:r>
              <a:rPr lang="en-IN" b="1" i="1" u="sng" dirty="0">
                <a:solidFill>
                  <a:schemeClr val="accent6">
                    <a:lumMod val="75000"/>
                  </a:schemeClr>
                </a:solidFill>
                <a:latin typeface="Book Antiqua" panose="02040602050305030304" pitchFamily="18" charset="0"/>
              </a:rPr>
              <a:t> during tax audits. </a:t>
            </a:r>
          </a:p>
        </p:txBody>
      </p:sp>
      <p:pic>
        <p:nvPicPr>
          <p:cNvPr id="7" name="Picture 6">
            <a:extLst>
              <a:ext uri="{FF2B5EF4-FFF2-40B4-BE49-F238E27FC236}">
                <a16:creationId xmlns:a16="http://schemas.microsoft.com/office/drawing/2014/main" id="{0F493B50-A04D-1476-363C-392284DB485F}"/>
              </a:ext>
            </a:extLst>
          </p:cNvPr>
          <p:cNvPicPr>
            <a:picLocks noChangeAspect="1"/>
          </p:cNvPicPr>
          <p:nvPr/>
        </p:nvPicPr>
        <p:blipFill>
          <a:blip r:embed="rId4"/>
          <a:stretch>
            <a:fillRect/>
          </a:stretch>
        </p:blipFill>
        <p:spPr>
          <a:xfrm>
            <a:off x="7730837" y="0"/>
            <a:ext cx="1423402" cy="5143500"/>
          </a:xfrm>
          <a:prstGeom prst="rect">
            <a:avLst/>
          </a:prstGeom>
        </p:spPr>
      </p:pic>
    </p:spTree>
    <p:extLst>
      <p:ext uri="{BB962C8B-B14F-4D97-AF65-F5344CB8AC3E}">
        <p14:creationId xmlns:p14="http://schemas.microsoft.com/office/powerpoint/2010/main" val="3700199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C8788717-7633-16EB-8C6D-39B4CF05F2D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832A7E-8888-733E-0771-538B4261189C}"/>
              </a:ext>
            </a:extLst>
          </p:cNvPr>
          <p:cNvSpPr>
            <a:spLocks noGrp="1"/>
          </p:cNvSpPr>
          <p:nvPr>
            <p:ph sz="half" idx="1"/>
          </p:nvPr>
        </p:nvSpPr>
        <p:spPr>
          <a:xfrm>
            <a:off x="477982" y="353291"/>
            <a:ext cx="6795654" cy="4267199"/>
          </a:xfrm>
        </p:spPr>
        <p:txBody>
          <a:bodyPr>
            <a:normAutofit fontScale="92500" lnSpcReduction="20000"/>
          </a:bodyPr>
          <a:lstStyle/>
          <a:p>
            <a:pPr marL="0" indent="0">
              <a:buNone/>
            </a:pPr>
            <a:r>
              <a:rPr lang="en-US" sz="1500" b="1" dirty="0">
                <a:solidFill>
                  <a:schemeClr val="accent1">
                    <a:lumMod val="75000"/>
                  </a:schemeClr>
                </a:solidFill>
                <a:latin typeface="Book Antiqua" panose="02040602050305030304" pitchFamily="18" charset="0"/>
              </a:rPr>
              <a:t>Shri </a:t>
            </a:r>
            <a:r>
              <a:rPr lang="en-US" sz="1500" b="1" dirty="0" err="1">
                <a:solidFill>
                  <a:schemeClr val="accent1">
                    <a:lumMod val="75000"/>
                  </a:schemeClr>
                </a:solidFill>
                <a:latin typeface="Book Antiqua" panose="02040602050305030304" pitchFamily="18" charset="0"/>
              </a:rPr>
              <a:t>Bhagwandas</a:t>
            </a:r>
            <a:r>
              <a:rPr lang="en-US" sz="1500" b="1" dirty="0">
                <a:solidFill>
                  <a:schemeClr val="accent1">
                    <a:lumMod val="75000"/>
                  </a:schemeClr>
                </a:solidFill>
                <a:latin typeface="Book Antiqua" panose="02040602050305030304" pitchFamily="18" charset="0"/>
              </a:rPr>
              <a:t> </a:t>
            </a:r>
            <a:r>
              <a:rPr lang="en-US" sz="1500" b="1" dirty="0" err="1">
                <a:solidFill>
                  <a:schemeClr val="accent1">
                    <a:lumMod val="75000"/>
                  </a:schemeClr>
                </a:solidFill>
                <a:latin typeface="Book Antiqua" panose="02040602050305030304" pitchFamily="18" charset="0"/>
              </a:rPr>
              <a:t>Ramdasji</a:t>
            </a:r>
            <a:r>
              <a:rPr lang="en-US" sz="1500" b="1" dirty="0">
                <a:solidFill>
                  <a:schemeClr val="accent1">
                    <a:lumMod val="75000"/>
                  </a:schemeClr>
                </a:solidFill>
                <a:latin typeface="Book Antiqua" panose="02040602050305030304" pitchFamily="18" charset="0"/>
              </a:rPr>
              <a:t> Charitable and Religious Trust  [TS-1361-ITAT-2025(Mum)]</a:t>
            </a:r>
            <a:endParaRPr lang="en-IN" sz="1500" dirty="0">
              <a:solidFill>
                <a:schemeClr val="accent1">
                  <a:lumMod val="75000"/>
                </a:schemeClr>
              </a:solidFill>
              <a:latin typeface="Book Antiqua" panose="02040602050305030304" pitchFamily="18" charset="0"/>
            </a:endParaRPr>
          </a:p>
          <a:p>
            <a:pPr algn="just"/>
            <a:r>
              <a:rPr lang="en-US" sz="1200" dirty="0">
                <a:latin typeface="Book Antiqua" panose="02040602050305030304" pitchFamily="18" charset="0"/>
              </a:rPr>
              <a:t>Date of Ruling: 30.09.2025</a:t>
            </a:r>
            <a:endParaRPr lang="en-IN" sz="1200" dirty="0">
              <a:latin typeface="Book Antiqua" panose="02040602050305030304" pitchFamily="18" charset="0"/>
            </a:endParaRPr>
          </a:p>
          <a:p>
            <a:pPr algn="just"/>
            <a:r>
              <a:rPr lang="en-US" sz="1200" i="1" dirty="0">
                <a:latin typeface="Book Antiqua" panose="02040602050305030304" pitchFamily="18" charset="0"/>
              </a:rPr>
              <a:t>ITAT: </a:t>
            </a:r>
            <a:r>
              <a:rPr lang="en-US" sz="1200" b="1" i="1" dirty="0">
                <a:latin typeface="Book Antiqua" panose="02040602050305030304" pitchFamily="18" charset="0"/>
              </a:rPr>
              <a:t>CBDT Circular No.6/2020 neither bars nor curtails appellate authorities' power to condone delay</a:t>
            </a:r>
            <a:endParaRPr lang="en-IN" sz="1200" b="1" dirty="0">
              <a:latin typeface="Book Antiqua" panose="02040602050305030304" pitchFamily="18" charset="0"/>
            </a:endParaRPr>
          </a:p>
          <a:p>
            <a:pPr algn="just"/>
            <a:r>
              <a:rPr lang="en-US" sz="1200" dirty="0">
                <a:latin typeface="Book Antiqua" panose="02040602050305030304" pitchFamily="18" charset="0"/>
              </a:rPr>
              <a:t>Mumbai ITAT allows </a:t>
            </a:r>
            <a:r>
              <a:rPr lang="en-US" sz="1200" dirty="0" err="1">
                <a:latin typeface="Book Antiqua" panose="02040602050305030304" pitchFamily="18" charset="0"/>
              </a:rPr>
              <a:t>Assessee’s</a:t>
            </a:r>
            <a:r>
              <a:rPr lang="en-US" sz="1200" dirty="0">
                <a:latin typeface="Book Antiqua" panose="02040602050305030304" pitchFamily="18" charset="0"/>
              </a:rPr>
              <a:t> appeal observing that Circular No. 6/2020 dated Feb 19, 2020 does not create any bar or curtail the power of appellate authorities for condoning delay in filing of appropriate forms and is merely an ancillary to the respective provision and/or to the powers of the appellate authorities for such condonation; Further, basis the judicial precedents, ITAT directs AO to consider Form No. 10B filed by Assessee as valid and verify facts and determine the tax liability qua deduction/exemption claimed by the Assessee under Section 11; Highlighting the Gujarat HC decision in Association of Indian Panelboard Manufacturer, ITAT observes that the said HC decision clarifies that the CBDT by issuance of Circular No.6 empowered the CIT or CCIT for condoning delays in filing appropriate forms for claiming deductions as applicable and this neither created any bar or nor curtailed the powers of the appellate authorities, which otherwise was entrusted by the Statute; In addition, </a:t>
            </a:r>
            <a:r>
              <a:rPr lang="en-US" sz="1200" b="1" dirty="0">
                <a:latin typeface="Book Antiqua" panose="02040602050305030304" pitchFamily="18" charset="0"/>
              </a:rPr>
              <a:t>ITAT opines that the said circular is ancillary to the respective provision and/or to the powers of the appellate authorities for condonation of delay in appropriate and deserving cases for filing of proper Forms as prescribed and required;</a:t>
            </a:r>
            <a:r>
              <a:rPr lang="en-US" sz="1200" dirty="0">
                <a:latin typeface="Book Antiqua" panose="02040602050305030304" pitchFamily="18" charset="0"/>
              </a:rPr>
              <a:t> To address the question of “whether the Assessee is entitled to get the deduction claimed on t7he basis of Form10-B filed belatedly” ITAT emphasizes on the Gujarat HC decision in Sarvodaya Charitable Trust, </a:t>
            </a:r>
            <a:r>
              <a:rPr lang="en-US" sz="1200" dirty="0" err="1">
                <a:latin typeface="Book Antiqua" panose="02040602050305030304" pitchFamily="18" charset="0"/>
              </a:rPr>
              <a:t>Laxmanarayan</a:t>
            </a:r>
            <a:r>
              <a:rPr lang="en-US" sz="1200" dirty="0">
                <a:latin typeface="Book Antiqua" panose="02040602050305030304" pitchFamily="18" charset="0"/>
              </a:rPr>
              <a:t> Dev </a:t>
            </a:r>
            <a:r>
              <a:rPr lang="en-US" sz="1200" dirty="0" err="1">
                <a:latin typeface="Book Antiqua" panose="02040602050305030304" pitchFamily="18" charset="0"/>
              </a:rPr>
              <a:t>Shrishan</a:t>
            </a:r>
            <a:r>
              <a:rPr lang="en-US" sz="1200" dirty="0">
                <a:latin typeface="Book Antiqua" panose="02040602050305030304" pitchFamily="18" charset="0"/>
              </a:rPr>
              <a:t> Seva Khendra, and Social Securities Scheme of GICEA, and jurisdictional HC decision in Mirae Asset Foundation.</a:t>
            </a:r>
          </a:p>
          <a:p>
            <a:pPr marL="0" indent="0">
              <a:buNone/>
            </a:pPr>
            <a:r>
              <a:rPr lang="en-IN" b="1" i="1" u="sng" dirty="0">
                <a:solidFill>
                  <a:schemeClr val="accent6">
                    <a:lumMod val="75000"/>
                  </a:schemeClr>
                </a:solidFill>
                <a:latin typeface="Book Antiqua" panose="02040602050305030304" pitchFamily="18" charset="0"/>
              </a:rPr>
              <a:t>Implications under Income Tax Act 2025</a:t>
            </a:r>
          </a:p>
          <a:p>
            <a:pPr marL="0" indent="0">
              <a:buNone/>
            </a:pPr>
            <a:r>
              <a:rPr lang="en-IN" b="1" i="1" u="sng" dirty="0">
                <a:solidFill>
                  <a:schemeClr val="accent6">
                    <a:lumMod val="75000"/>
                  </a:schemeClr>
                </a:solidFill>
                <a:latin typeface="Book Antiqua" panose="02040602050305030304" pitchFamily="18" charset="0"/>
              </a:rPr>
              <a:t>Regular registration procedures are moved to Section 332 (Form 105 and Form 104 for provisional entries). Under Section 332, conditional renewals carry stricter milestones, making procedural delays very dangerous due to the underlying cancellation and exit-tax implications found in Section 352.</a:t>
            </a:r>
          </a:p>
        </p:txBody>
      </p:sp>
      <p:pic>
        <p:nvPicPr>
          <p:cNvPr id="7" name="Picture 6">
            <a:extLst>
              <a:ext uri="{FF2B5EF4-FFF2-40B4-BE49-F238E27FC236}">
                <a16:creationId xmlns:a16="http://schemas.microsoft.com/office/drawing/2014/main" id="{4F9D6D04-1A96-99FF-C78E-9FAE670F27FD}"/>
              </a:ext>
            </a:extLst>
          </p:cNvPr>
          <p:cNvPicPr>
            <a:picLocks noChangeAspect="1"/>
          </p:cNvPicPr>
          <p:nvPr/>
        </p:nvPicPr>
        <p:blipFill>
          <a:blip r:embed="rId2"/>
          <a:stretch>
            <a:fillRect/>
          </a:stretch>
        </p:blipFill>
        <p:spPr>
          <a:xfrm>
            <a:off x="7730837" y="0"/>
            <a:ext cx="1423402" cy="5143500"/>
          </a:xfrm>
          <a:prstGeom prst="rect">
            <a:avLst/>
          </a:prstGeom>
        </p:spPr>
      </p:pic>
    </p:spTree>
    <p:extLst>
      <p:ext uri="{BB962C8B-B14F-4D97-AF65-F5344CB8AC3E}">
        <p14:creationId xmlns:p14="http://schemas.microsoft.com/office/powerpoint/2010/main" val="22248696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CF1AC96C-04CF-9F33-6635-656750D07AD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3FC25F-0A56-A8A8-5120-3C8B48A99D6A}"/>
              </a:ext>
            </a:extLst>
          </p:cNvPr>
          <p:cNvSpPr>
            <a:spLocks noGrp="1"/>
          </p:cNvSpPr>
          <p:nvPr>
            <p:ph sz="half" idx="1"/>
          </p:nvPr>
        </p:nvSpPr>
        <p:spPr>
          <a:xfrm>
            <a:off x="477982" y="353291"/>
            <a:ext cx="6795654" cy="4267199"/>
          </a:xfrm>
        </p:spPr>
        <p:txBody>
          <a:bodyPr>
            <a:normAutofit lnSpcReduction="10000"/>
          </a:bodyPr>
          <a:lstStyle/>
          <a:p>
            <a:pPr marL="0" indent="0" algn="just">
              <a:buNone/>
            </a:pPr>
            <a:r>
              <a:rPr lang="en-US" sz="1300" b="1" dirty="0" err="1">
                <a:solidFill>
                  <a:schemeClr val="accent1">
                    <a:lumMod val="75000"/>
                  </a:schemeClr>
                </a:solidFill>
                <a:latin typeface="Book Antiqua" panose="02040602050305030304" pitchFamily="18" charset="0"/>
              </a:rPr>
              <a:t>Sivestar</a:t>
            </a:r>
            <a:r>
              <a:rPr lang="en-US" sz="1300" b="1" dirty="0">
                <a:solidFill>
                  <a:schemeClr val="accent1">
                    <a:lumMod val="75000"/>
                  </a:schemeClr>
                </a:solidFill>
                <a:latin typeface="Book Antiqua" panose="02040602050305030304" pitchFamily="18" charset="0"/>
              </a:rPr>
              <a:t> Educational Trust  [TS-1476-HC-2025(MAD)]</a:t>
            </a:r>
            <a:endParaRPr lang="en-IN" sz="1300" dirty="0">
              <a:solidFill>
                <a:schemeClr val="accent1">
                  <a:lumMod val="75000"/>
                </a:schemeClr>
              </a:solidFill>
              <a:latin typeface="Book Antiqua" panose="02040602050305030304" pitchFamily="18" charset="0"/>
            </a:endParaRPr>
          </a:p>
          <a:p>
            <a:pPr algn="just"/>
            <a:r>
              <a:rPr lang="en-US" sz="1200" dirty="0">
                <a:latin typeface="Book Antiqua" panose="02040602050305030304" pitchFamily="18" charset="0"/>
              </a:rPr>
              <a:t>Date of Ruling: 28.10.2025</a:t>
            </a:r>
            <a:endParaRPr lang="en-IN" sz="1200" dirty="0">
              <a:latin typeface="Book Antiqua" panose="02040602050305030304" pitchFamily="18" charset="0"/>
            </a:endParaRPr>
          </a:p>
          <a:p>
            <a:pPr algn="just"/>
            <a:r>
              <a:rPr lang="en-US" sz="1200" b="1" i="1" dirty="0">
                <a:latin typeface="Book Antiqua" panose="02040602050305030304" pitchFamily="18" charset="0"/>
              </a:rPr>
              <a:t>Condones 151 days delay in filing Form 10B; Substantial justice prevail over procedural complexities</a:t>
            </a:r>
            <a:endParaRPr lang="en-IN" sz="1200" b="1" dirty="0">
              <a:latin typeface="Book Antiqua" panose="02040602050305030304" pitchFamily="18" charset="0"/>
            </a:endParaRPr>
          </a:p>
          <a:p>
            <a:pPr algn="just"/>
            <a:r>
              <a:rPr lang="en-US" sz="1200" dirty="0">
                <a:latin typeface="Book Antiqua" panose="02040602050305030304" pitchFamily="18" charset="0"/>
              </a:rPr>
              <a:t>Madras HC sets aside CIT(E) order refusing to condone delay of 151 days in filing Form 10B (furnishing audit report) for AY 2018-19 and condones the said delay; Opines that Assessee did not gain anything by not filing Form 10B in time and the Income Tax department is expected to collect just tax that are due from an Assessee if entitled for any deduction; Relies on SC judgment in Formica India Division and observes that delay in filing declaration or documents not mandatorily required under the statute should not come in the way in case an Assessee is entitled to such exemption/deductions; Opines that in the present case, the Assessee registered as ‘Trust’ carried on the operations with effect from Ap 01, 2017 i.e., AY 2018-19 and the failure in the first year of operation to file Form 10B within prescribed time as required under Section 44AB for the purpose of Section 12(1)(b) should not come in the legitimate way of any exemptions or  deduction that may be available to Assessee; Assessee, Trust registered under Section 12A since 2017 filed return of income along with belated Form 10B with a delay of 151 days; Consequently, Assessee filed an application under Section 119(2)(b) seeking condonation of delay of 151 days in filing Form 10B which was rejected by CIT(E); HC relies on SC judgment in Auriya Chambers wherein it was held that procedures are handmaids of justice and not mistress of law; Relies on SC judgment in </a:t>
            </a:r>
            <a:r>
              <a:rPr lang="en-US" sz="1200" dirty="0" err="1">
                <a:latin typeface="Book Antiqua" panose="02040602050305030304" pitchFamily="18" charset="0"/>
              </a:rPr>
              <a:t>Unichem</a:t>
            </a:r>
            <a:r>
              <a:rPr lang="en-US" sz="1200" dirty="0">
                <a:latin typeface="Book Antiqua" panose="02040602050305030304" pitchFamily="18" charset="0"/>
              </a:rPr>
              <a:t> Laboratories wherein </a:t>
            </a:r>
            <a:r>
              <a:rPr lang="en-US" sz="1200" b="1" dirty="0">
                <a:latin typeface="Book Antiqua" panose="02040602050305030304" pitchFamily="18" charset="0"/>
              </a:rPr>
              <a:t>it was held that it is not on the part of the Revenue duty to collect or to retain the tax amount, which is not due to it, and is legitimately due to an Assessee</a:t>
            </a:r>
            <a:r>
              <a:rPr lang="en-US" sz="1200" dirty="0">
                <a:latin typeface="Book Antiqua" panose="02040602050305030304" pitchFamily="18" charset="0"/>
              </a:rPr>
              <a:t>; Thus quashes CIT(E) order refusing to condone delay subject to cost of Rs. 25,000/- to BCI within a period of 30 days.</a:t>
            </a:r>
            <a:endParaRPr lang="en-IN" sz="1200" dirty="0"/>
          </a:p>
          <a:p>
            <a:endParaRPr lang="en-IN" dirty="0"/>
          </a:p>
        </p:txBody>
      </p:sp>
      <p:pic>
        <p:nvPicPr>
          <p:cNvPr id="7" name="Picture 6">
            <a:extLst>
              <a:ext uri="{FF2B5EF4-FFF2-40B4-BE49-F238E27FC236}">
                <a16:creationId xmlns:a16="http://schemas.microsoft.com/office/drawing/2014/main" id="{60AFAE75-E09E-DFAB-CE09-CE4CA2D19E46}"/>
              </a:ext>
            </a:extLst>
          </p:cNvPr>
          <p:cNvPicPr>
            <a:picLocks noChangeAspect="1"/>
          </p:cNvPicPr>
          <p:nvPr/>
        </p:nvPicPr>
        <p:blipFill>
          <a:blip r:embed="rId2"/>
          <a:stretch>
            <a:fillRect/>
          </a:stretch>
        </p:blipFill>
        <p:spPr>
          <a:xfrm>
            <a:off x="7730837" y="0"/>
            <a:ext cx="1423402" cy="5143500"/>
          </a:xfrm>
          <a:prstGeom prst="rect">
            <a:avLst/>
          </a:prstGeom>
        </p:spPr>
      </p:pic>
    </p:spTree>
    <p:extLst>
      <p:ext uri="{BB962C8B-B14F-4D97-AF65-F5344CB8AC3E}">
        <p14:creationId xmlns:p14="http://schemas.microsoft.com/office/powerpoint/2010/main" val="21490879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7C22C717-DF4C-ED42-964D-BF67FE3F278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83E7F5-3DDF-F40E-BAB2-0C646BE77103}"/>
              </a:ext>
            </a:extLst>
          </p:cNvPr>
          <p:cNvSpPr>
            <a:spLocks noGrp="1"/>
          </p:cNvSpPr>
          <p:nvPr>
            <p:ph sz="half" idx="1"/>
          </p:nvPr>
        </p:nvSpPr>
        <p:spPr>
          <a:xfrm>
            <a:off x="477982" y="353291"/>
            <a:ext cx="6795654" cy="4267199"/>
          </a:xfrm>
        </p:spPr>
        <p:txBody>
          <a:bodyPr>
            <a:normAutofit/>
          </a:bodyPr>
          <a:lstStyle/>
          <a:p>
            <a:pPr marL="0" indent="0">
              <a:buNone/>
            </a:pPr>
            <a:r>
              <a:rPr lang="en-US" sz="1600" b="1" dirty="0">
                <a:solidFill>
                  <a:schemeClr val="accent1">
                    <a:lumMod val="75000"/>
                  </a:schemeClr>
                </a:solidFill>
                <a:latin typeface="Book Antiqua" panose="02040602050305030304" pitchFamily="18" charset="0"/>
              </a:rPr>
              <a:t>The Chamber of Tax Consultants  [TS-373-HC-2026(BOM)]</a:t>
            </a:r>
            <a:endParaRPr lang="en-IN" sz="1600" dirty="0">
              <a:solidFill>
                <a:schemeClr val="accent1">
                  <a:lumMod val="75000"/>
                </a:schemeClr>
              </a:solidFill>
              <a:latin typeface="Book Antiqua" panose="02040602050305030304" pitchFamily="18" charset="0"/>
            </a:endParaRPr>
          </a:p>
          <a:p>
            <a:r>
              <a:rPr lang="en-US" sz="1200" b="1" dirty="0">
                <a:latin typeface="Book Antiqua" panose="02040602050305030304" pitchFamily="18" charset="0"/>
              </a:rPr>
              <a:t>Date of Ruling: 09.03.2026</a:t>
            </a:r>
            <a:endParaRPr lang="en-IN" sz="1200" dirty="0">
              <a:latin typeface="Book Antiqua" panose="02040602050305030304" pitchFamily="18" charset="0"/>
            </a:endParaRPr>
          </a:p>
          <a:p>
            <a:r>
              <a:rPr lang="en-US" sz="1200" i="1" dirty="0">
                <a:latin typeface="Book Antiqua" panose="02040602050305030304" pitchFamily="18" charset="0"/>
              </a:rPr>
              <a:t>HC order </a:t>
            </a:r>
            <a:r>
              <a:rPr lang="en-US" sz="1200" b="1" i="1" dirty="0">
                <a:latin typeface="Book Antiqua" panose="02040602050305030304" pitchFamily="18" charset="0"/>
              </a:rPr>
              <a:t>quashing rejection of Sec. 12AB approvals over 'irrevocability' clause</a:t>
            </a:r>
            <a:endParaRPr lang="en-IN" sz="1200" b="1" dirty="0">
              <a:latin typeface="Book Antiqua" panose="02040602050305030304" pitchFamily="18" charset="0"/>
            </a:endParaRPr>
          </a:p>
          <a:p>
            <a:r>
              <a:rPr lang="en-US" sz="1200" dirty="0">
                <a:latin typeface="Book Antiqua" panose="02040602050305030304" pitchFamily="18" charset="0"/>
              </a:rPr>
              <a:t>In a landmark ruling, the Bombay High Court held that public charitable trusts are deemed irrevocable by law unless expressly revocable in the trust deed, and absence of an irrevocability clause cannot justify rejection of registration/renewal under Section 12AB. The Court found the Income Tax Department’s contrary action arbitrary and quashed all such rejection orders. It directed the Department to: (</a:t>
            </a:r>
            <a:r>
              <a:rPr lang="en-US" sz="1200" dirty="0" err="1">
                <a:latin typeface="Book Antiqua" panose="02040602050305030304" pitchFamily="18" charset="0"/>
              </a:rPr>
              <a:t>i</a:t>
            </a:r>
            <a:r>
              <a:rPr lang="en-US" sz="1200" dirty="0">
                <a:latin typeface="Book Antiqua" panose="02040602050305030304" pitchFamily="18" charset="0"/>
              </a:rPr>
              <a:t>) refrain from rejecting applications solely for lack of irrevocability/dissolution clauses, (ii) amend Form 10A/10AB to allow correct declarations, (iii) modify Question 6 in Form 10AB to ‘Is the trust/institution revocable?’, and (iv) reconsider all affected applications within six weeks. Emphasizing the vital role of trusts in nation‑building, the HC underscored the need for a fair and reasonable approach</a:t>
            </a:r>
            <a:r>
              <a:rPr lang="en-US" sz="1200" dirty="0">
                <a:solidFill>
                  <a:schemeClr val="accent2">
                    <a:lumMod val="75000"/>
                  </a:schemeClr>
                </a:solidFill>
                <a:latin typeface="Book Antiqua" panose="02040602050305030304" pitchFamily="18" charset="0"/>
              </a:rPr>
              <a:t>.</a:t>
            </a:r>
            <a:endParaRPr lang="en-IN" sz="1200" dirty="0">
              <a:solidFill>
                <a:schemeClr val="accent2">
                  <a:lumMod val="75000"/>
                </a:schemeClr>
              </a:solidFill>
              <a:latin typeface="Book Antiqua" panose="02040602050305030304" pitchFamily="18" charset="0"/>
            </a:endParaRPr>
          </a:p>
          <a:p>
            <a:pPr marL="0" indent="0">
              <a:buNone/>
            </a:pPr>
            <a:r>
              <a:rPr lang="en-IN" sz="1200" b="1" i="1" u="sng" dirty="0">
                <a:solidFill>
                  <a:schemeClr val="accent6">
                    <a:lumMod val="75000"/>
                  </a:schemeClr>
                </a:solidFill>
                <a:latin typeface="Book Antiqua" panose="02040602050305030304" pitchFamily="18" charset="0"/>
              </a:rPr>
              <a:t>Implications under Income Tax Act 2025</a:t>
            </a:r>
          </a:p>
          <a:p>
            <a:pPr marL="0" indent="0">
              <a:buNone/>
            </a:pPr>
            <a:r>
              <a:rPr lang="en-IN" sz="1200" b="1" i="1" u="sng" dirty="0">
                <a:solidFill>
                  <a:schemeClr val="accent6">
                    <a:lumMod val="75000"/>
                  </a:schemeClr>
                </a:solidFill>
                <a:latin typeface="Book Antiqua" panose="02040602050305030304" pitchFamily="18" charset="0"/>
              </a:rPr>
              <a:t>The Bombay HC passed this ruling under legacy Section 12AB to counter arbitrary Departmental rejections. Section 332(3) of the Income Tax Act, 2025 now explicitly codifies that properties must be held under an irrevocability clause to secure valid registration. This makes it essential to verify and explicitly build irrevocability clauses directly into the trust deed/constitutional documents before making Form 105 filings. </a:t>
            </a:r>
          </a:p>
          <a:p>
            <a:pPr marL="0" indent="0">
              <a:buNone/>
            </a:pPr>
            <a:endParaRPr lang="en-IN" dirty="0"/>
          </a:p>
        </p:txBody>
      </p:sp>
      <p:pic>
        <p:nvPicPr>
          <p:cNvPr id="7" name="Picture 6">
            <a:extLst>
              <a:ext uri="{FF2B5EF4-FFF2-40B4-BE49-F238E27FC236}">
                <a16:creationId xmlns:a16="http://schemas.microsoft.com/office/drawing/2014/main" id="{EE4F80FE-6D35-D240-E6F6-51C45781BA26}"/>
              </a:ext>
            </a:extLst>
          </p:cNvPr>
          <p:cNvPicPr>
            <a:picLocks noChangeAspect="1"/>
          </p:cNvPicPr>
          <p:nvPr/>
        </p:nvPicPr>
        <p:blipFill>
          <a:blip r:embed="rId2"/>
          <a:stretch>
            <a:fillRect/>
          </a:stretch>
        </p:blipFill>
        <p:spPr>
          <a:xfrm>
            <a:off x="7730837" y="0"/>
            <a:ext cx="1423402" cy="5143500"/>
          </a:xfrm>
          <a:prstGeom prst="rect">
            <a:avLst/>
          </a:prstGeom>
        </p:spPr>
      </p:pic>
    </p:spTree>
    <p:extLst>
      <p:ext uri="{BB962C8B-B14F-4D97-AF65-F5344CB8AC3E}">
        <p14:creationId xmlns:p14="http://schemas.microsoft.com/office/powerpoint/2010/main" val="34276616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DF374A9D-6422-4166-35CE-47482EFA739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94D4FC-C12A-EBD4-46AB-5F880F6E6F9C}"/>
              </a:ext>
            </a:extLst>
          </p:cNvPr>
          <p:cNvSpPr>
            <a:spLocks noGrp="1"/>
          </p:cNvSpPr>
          <p:nvPr>
            <p:ph sz="half" idx="1"/>
          </p:nvPr>
        </p:nvSpPr>
        <p:spPr>
          <a:xfrm>
            <a:off x="477982" y="353291"/>
            <a:ext cx="6795654" cy="4267199"/>
          </a:xfrm>
        </p:spPr>
        <p:txBody>
          <a:bodyPr>
            <a:normAutofit fontScale="92500"/>
          </a:bodyPr>
          <a:lstStyle/>
          <a:p>
            <a:pPr marL="0" indent="0" algn="just">
              <a:buNone/>
            </a:pPr>
            <a:r>
              <a:rPr lang="en-US" sz="1500" b="1" dirty="0">
                <a:solidFill>
                  <a:schemeClr val="accent1">
                    <a:lumMod val="75000"/>
                  </a:schemeClr>
                </a:solidFill>
                <a:latin typeface="Book Antiqua" panose="02040602050305030304" pitchFamily="18" charset="0"/>
              </a:rPr>
              <a:t>G.D. Education Society  [TS-755-ITAT-2026(DEL)]</a:t>
            </a:r>
            <a:endParaRPr lang="en-IN" sz="1500" dirty="0">
              <a:solidFill>
                <a:schemeClr val="accent1">
                  <a:lumMod val="75000"/>
                </a:schemeClr>
              </a:solidFill>
              <a:latin typeface="Book Antiqua" panose="02040602050305030304" pitchFamily="18" charset="0"/>
            </a:endParaRPr>
          </a:p>
          <a:p>
            <a:pPr algn="just"/>
            <a:r>
              <a:rPr lang="en-US" dirty="0">
                <a:latin typeface="Book Antiqua" panose="02040602050305030304" pitchFamily="18" charset="0"/>
              </a:rPr>
              <a:t>Date of Ruling: May 22, 2026</a:t>
            </a:r>
            <a:endParaRPr lang="en-IN" dirty="0">
              <a:latin typeface="Book Antiqua" panose="02040602050305030304" pitchFamily="18" charset="0"/>
            </a:endParaRPr>
          </a:p>
          <a:p>
            <a:pPr algn="just"/>
            <a:r>
              <a:rPr lang="en-US" b="1" i="1" dirty="0">
                <a:latin typeface="Book Antiqua" panose="02040602050305030304" pitchFamily="18" charset="0"/>
              </a:rPr>
              <a:t>Alleged financial irregularities don't justify Sec. 12AB cancellation;</a:t>
            </a:r>
            <a:r>
              <a:rPr lang="en-US" i="1" dirty="0">
                <a:latin typeface="Book Antiqua" panose="02040602050305030304" pitchFamily="18" charset="0"/>
              </a:rPr>
              <a:t> Quashes PCIT’s order</a:t>
            </a:r>
            <a:endParaRPr lang="en-IN" dirty="0">
              <a:latin typeface="Book Antiqua" panose="02040602050305030304" pitchFamily="18" charset="0"/>
            </a:endParaRPr>
          </a:p>
          <a:p>
            <a:pPr algn="just"/>
            <a:r>
              <a:rPr lang="en-US" dirty="0">
                <a:latin typeface="Book Antiqua" panose="02040602050305030304" pitchFamily="18" charset="0"/>
              </a:rPr>
              <a:t>The Tribunal rejected PCIT’s action, holding that clause (e) of Explanation to Section 12AB(4) cannot be invoked without adverse findings on the genuineness or nature of the Assessee society’s activities. It found no evidence of deviation from the predominant object of imparting education, noting that the society continued its charitable purpose through recognized institutions. Citing Karnataka HC rulings in </a:t>
            </a:r>
            <a:r>
              <a:rPr lang="en-US" i="1" dirty="0">
                <a:latin typeface="Book Antiqua" panose="02040602050305030304" pitchFamily="18" charset="0"/>
              </a:rPr>
              <a:t>A.S. </a:t>
            </a:r>
            <a:r>
              <a:rPr lang="en-US" i="1" dirty="0" err="1">
                <a:latin typeface="Book Antiqua" panose="02040602050305030304" pitchFamily="18" charset="0"/>
              </a:rPr>
              <a:t>Kupparaju</a:t>
            </a:r>
            <a:r>
              <a:rPr lang="en-US" i="1" dirty="0">
                <a:latin typeface="Book Antiqua" panose="02040602050305030304" pitchFamily="18" charset="0"/>
              </a:rPr>
              <a:t> Brothers Charitable Foundation Trust</a:t>
            </a:r>
            <a:r>
              <a:rPr lang="en-US" dirty="0">
                <a:latin typeface="Book Antiqua" panose="02040602050305030304" pitchFamily="18" charset="0"/>
              </a:rPr>
              <a:t> and </a:t>
            </a:r>
            <a:r>
              <a:rPr lang="en-US" i="1" dirty="0">
                <a:latin typeface="Book Antiqua" panose="02040602050305030304" pitchFamily="18" charset="0"/>
              </a:rPr>
              <a:t>Islamic Academy of Education</a:t>
            </a:r>
            <a:r>
              <a:rPr lang="en-US" dirty="0">
                <a:latin typeface="Book Antiqua" panose="02040602050305030304" pitchFamily="18" charset="0"/>
              </a:rPr>
              <a:t>, </a:t>
            </a:r>
            <a:r>
              <a:rPr lang="en-US" b="1" dirty="0">
                <a:latin typeface="Book Antiqua" panose="02040602050305030304" pitchFamily="18" charset="0"/>
              </a:rPr>
              <a:t>ITAT emphasized that financial irregularities alone do not establish non‑compliance with registration conditions</a:t>
            </a:r>
            <a:r>
              <a:rPr lang="en-US" dirty="0">
                <a:latin typeface="Book Antiqua" panose="02040602050305030304" pitchFamily="18" charset="0"/>
              </a:rPr>
              <a:t>. It clarified that registration can only be withdrawn if the predominant activity itself is sham or ingenuine, which was not the case here. </a:t>
            </a:r>
            <a:r>
              <a:rPr lang="en-US" b="1" dirty="0">
                <a:latin typeface="Book Antiqua" panose="02040602050305030304" pitchFamily="18" charset="0"/>
              </a:rPr>
              <a:t>Since the society’s educational activities were undisputed and fully aligned with its stated objects, cancellation of registration was unwarranted.</a:t>
            </a:r>
          </a:p>
          <a:p>
            <a:pPr marL="0" indent="0" algn="just">
              <a:buNone/>
            </a:pPr>
            <a:endParaRPr lang="en-IN" b="1" i="1" u="sng" dirty="0">
              <a:solidFill>
                <a:schemeClr val="accent6">
                  <a:lumMod val="75000"/>
                </a:schemeClr>
              </a:solidFill>
              <a:latin typeface="Book Antiqua" panose="02040602050305030304" pitchFamily="18" charset="0"/>
            </a:endParaRPr>
          </a:p>
          <a:p>
            <a:pPr marL="0" indent="0" algn="just">
              <a:buNone/>
            </a:pPr>
            <a:r>
              <a:rPr lang="en-IN" b="1" i="1" u="sng" dirty="0">
                <a:solidFill>
                  <a:schemeClr val="accent6">
                    <a:lumMod val="75000"/>
                  </a:schemeClr>
                </a:solidFill>
                <a:latin typeface="Book Antiqua" panose="02040602050305030304" pitchFamily="18" charset="0"/>
              </a:rPr>
              <a:t>Implications under Income Tax Act 2025</a:t>
            </a:r>
          </a:p>
          <a:p>
            <a:pPr marL="0" indent="0" algn="just">
              <a:buNone/>
            </a:pPr>
            <a:r>
              <a:rPr lang="en-IN" b="1" i="1" u="sng" dirty="0">
                <a:solidFill>
                  <a:schemeClr val="accent6">
                    <a:lumMod val="75000"/>
                  </a:schemeClr>
                </a:solidFill>
                <a:latin typeface="Book Antiqua" panose="02040602050305030304" pitchFamily="18" charset="0"/>
              </a:rPr>
              <a:t>The ruling preserves the </a:t>
            </a:r>
            <a:r>
              <a:rPr lang="en-IN" b="1" i="1" u="sng" dirty="0" err="1">
                <a:solidFill>
                  <a:schemeClr val="accent6">
                    <a:lumMod val="75000"/>
                  </a:schemeClr>
                </a:solidFill>
                <a:latin typeface="Book Antiqua" panose="02040602050305030304" pitchFamily="18" charset="0"/>
              </a:rPr>
              <a:t>defense</a:t>
            </a:r>
            <a:r>
              <a:rPr lang="en-IN" b="1" i="1" u="sng" dirty="0">
                <a:solidFill>
                  <a:schemeClr val="accent6">
                    <a:lumMod val="75000"/>
                  </a:schemeClr>
                </a:solidFill>
                <a:latin typeface="Book Antiqua" panose="02040602050305030304" pitchFamily="18" charset="0"/>
              </a:rPr>
              <a:t> that minor financial irregularities or transaction disputes alone should not result in cancellation. Under the 2025 Act, maintaining this distinction is vital, as a cancellation under Section 351 immediately activates Section 352, imposing a one-time exit tax computed on the Fair Market Value of all assets minus liabilities.</a:t>
            </a:r>
            <a:endParaRPr lang="en-IN" b="1" i="1" u="sng" dirty="0">
              <a:solidFill>
                <a:schemeClr val="accent6">
                  <a:lumMod val="75000"/>
                </a:schemeClr>
              </a:solidFill>
            </a:endParaRPr>
          </a:p>
          <a:p>
            <a:pPr marL="0" indent="0">
              <a:buNone/>
            </a:pPr>
            <a:endParaRPr lang="en-IN" dirty="0"/>
          </a:p>
          <a:p>
            <a:endParaRPr lang="en-IN" dirty="0"/>
          </a:p>
        </p:txBody>
      </p:sp>
      <p:pic>
        <p:nvPicPr>
          <p:cNvPr id="7" name="Picture 6">
            <a:extLst>
              <a:ext uri="{FF2B5EF4-FFF2-40B4-BE49-F238E27FC236}">
                <a16:creationId xmlns:a16="http://schemas.microsoft.com/office/drawing/2014/main" id="{007F5A48-D41D-AD33-DB09-C8120670579F}"/>
              </a:ext>
            </a:extLst>
          </p:cNvPr>
          <p:cNvPicPr>
            <a:picLocks noChangeAspect="1"/>
          </p:cNvPicPr>
          <p:nvPr/>
        </p:nvPicPr>
        <p:blipFill>
          <a:blip r:embed="rId2"/>
          <a:stretch>
            <a:fillRect/>
          </a:stretch>
        </p:blipFill>
        <p:spPr>
          <a:xfrm>
            <a:off x="7730837" y="0"/>
            <a:ext cx="1423402" cy="5143500"/>
          </a:xfrm>
          <a:prstGeom prst="rect">
            <a:avLst/>
          </a:prstGeom>
        </p:spPr>
      </p:pic>
    </p:spTree>
    <p:extLst>
      <p:ext uri="{BB962C8B-B14F-4D97-AF65-F5344CB8AC3E}">
        <p14:creationId xmlns:p14="http://schemas.microsoft.com/office/powerpoint/2010/main" val="2237774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7" dur="1000"/>
                                        <p:tgtEl>
                                          <p:spTgt spid="3">
                                            <p:txEl>
                                              <p:pRg st="5" end="5"/>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0"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7726680" y="-45720"/>
            <a:ext cx="1554480" cy="5303520"/>
          </a:xfrm>
          <a:prstGeom prst="rtTriangle">
            <a:avLst/>
          </a:prstGeom>
          <a:solidFill>
            <a:srgbClr val="156082"/>
          </a:solidFill>
          <a:ln w="12700">
            <a:solidFill>
              <a:srgbClr val="156082"/>
            </a:solidFill>
            <a:prstDash val="solid"/>
          </a:ln>
        </p:spPr>
        <p:txBody>
          <a:bodyPr/>
          <a:lstStyle/>
          <a:p>
            <a:endParaRPr lang="en-IN"/>
          </a:p>
        </p:txBody>
      </p:sp>
      <p:sp>
        <p:nvSpPr>
          <p:cNvPr id="3" name="Shape 1"/>
          <p:cNvSpPr/>
          <p:nvPr/>
        </p:nvSpPr>
        <p:spPr>
          <a:xfrm flipH="1">
            <a:off x="8138160" y="-45720"/>
            <a:ext cx="1097280" cy="3108960"/>
          </a:xfrm>
          <a:prstGeom prst="rtTriangle">
            <a:avLst/>
          </a:prstGeom>
          <a:solidFill>
            <a:srgbClr val="E97132"/>
          </a:solidFill>
          <a:ln w="12700">
            <a:solidFill>
              <a:srgbClr val="E97132"/>
            </a:solidFill>
            <a:prstDash val="solid"/>
          </a:ln>
        </p:spPr>
        <p:txBody>
          <a:bodyPr/>
          <a:lstStyle/>
          <a:p>
            <a:endParaRPr lang="en-IN"/>
          </a:p>
        </p:txBody>
      </p:sp>
      <p:sp>
        <p:nvSpPr>
          <p:cNvPr id="4" name="Shape 2"/>
          <p:cNvSpPr/>
          <p:nvPr/>
        </p:nvSpPr>
        <p:spPr>
          <a:xfrm flipV="1">
            <a:off x="7772400" y="2560320"/>
            <a:ext cx="1463040" cy="2651760"/>
          </a:xfrm>
          <a:prstGeom prst="rtTriangle">
            <a:avLst/>
          </a:prstGeom>
          <a:solidFill>
            <a:srgbClr val="0F9ED5">
              <a:alpha val="70000"/>
            </a:srgbClr>
          </a:solidFill>
          <a:ln w="12700">
            <a:solidFill>
              <a:srgbClr val="0F9ED5">
                <a:alpha val="70000"/>
              </a:srgbClr>
            </a:solidFill>
            <a:prstDash val="solid"/>
          </a:ln>
        </p:spPr>
        <p:txBody>
          <a:bodyPr/>
          <a:lstStyle/>
          <a:p>
            <a:endParaRPr lang="en-IN"/>
          </a:p>
        </p:txBody>
      </p:sp>
      <p:sp>
        <p:nvSpPr>
          <p:cNvPr id="5" name="Text 3"/>
          <p:cNvSpPr/>
          <p:nvPr/>
        </p:nvSpPr>
        <p:spPr>
          <a:xfrm>
            <a:off x="301752" y="73152"/>
            <a:ext cx="7132320" cy="822960"/>
          </a:xfrm>
          <a:prstGeom prst="rect">
            <a:avLst/>
          </a:prstGeom>
          <a:noFill/>
          <a:ln/>
        </p:spPr>
        <p:txBody>
          <a:bodyPr wrap="square" rtlCol="0" anchor="ctr"/>
          <a:lstStyle/>
          <a:p>
            <a:pPr marL="0" indent="0" algn="l">
              <a:buNone/>
            </a:pPr>
            <a:r>
              <a:rPr lang="en-US" sz="2800" b="1" dirty="0">
                <a:solidFill>
                  <a:srgbClr val="156082"/>
                </a:solidFill>
                <a:latin typeface="Trebuchet MS" pitchFamily="34" charset="0"/>
                <a:ea typeface="Trebuchet MS" pitchFamily="34" charset="-122"/>
                <a:cs typeface="Trebuchet MS" pitchFamily="34" charset="-120"/>
              </a:rPr>
              <a:t>Who is a Registered NPO (RNPO)? – Section 332(1)</a:t>
            </a:r>
            <a:endParaRPr lang="en-US" sz="2800" dirty="0"/>
          </a:p>
        </p:txBody>
      </p:sp>
      <p:sp>
        <p:nvSpPr>
          <p:cNvPr id="6" name="Text 4"/>
          <p:cNvSpPr/>
          <p:nvPr/>
        </p:nvSpPr>
        <p:spPr>
          <a:xfrm>
            <a:off x="301752" y="896112"/>
            <a:ext cx="7132320" cy="347472"/>
          </a:xfrm>
          <a:prstGeom prst="rect">
            <a:avLst/>
          </a:prstGeom>
          <a:noFill/>
          <a:ln/>
        </p:spPr>
        <p:txBody>
          <a:bodyPr wrap="square" rtlCol="0" anchor="ctr"/>
          <a:lstStyle/>
          <a:p>
            <a:pPr marL="0" indent="0">
              <a:buNone/>
            </a:pPr>
            <a:r>
              <a:rPr lang="en-US" sz="1100" i="1" dirty="0">
                <a:solidFill>
                  <a:srgbClr val="404040"/>
                </a:solidFill>
                <a:latin typeface="Trebuchet MS" pitchFamily="34" charset="0"/>
                <a:ea typeface="Trebuchet MS" pitchFamily="34" charset="-122"/>
                <a:cs typeface="Trebuchet MS" pitchFamily="34" charset="-120"/>
              </a:rPr>
              <a:t>Section 332 defines eligible entities. Properties must be held under an IRREVOCABLE TRUST for public benefit.</a:t>
            </a:r>
            <a:endParaRPr lang="en-US" sz="1100" dirty="0"/>
          </a:p>
        </p:txBody>
      </p:sp>
      <p:sp>
        <p:nvSpPr>
          <p:cNvPr id="7" name="Shape 5"/>
          <p:cNvSpPr/>
          <p:nvPr/>
        </p:nvSpPr>
        <p:spPr>
          <a:xfrm>
            <a:off x="301752" y="1316736"/>
            <a:ext cx="2103120" cy="329184"/>
          </a:xfrm>
          <a:prstGeom prst="rect">
            <a:avLst/>
          </a:prstGeom>
          <a:solidFill>
            <a:srgbClr val="156082"/>
          </a:solidFill>
          <a:ln w="9525">
            <a:solidFill>
              <a:srgbClr val="D0D0D0"/>
            </a:solidFill>
            <a:prstDash val="solid"/>
          </a:ln>
        </p:spPr>
        <p:txBody>
          <a:bodyPr/>
          <a:lstStyle/>
          <a:p>
            <a:endParaRPr lang="en-IN"/>
          </a:p>
        </p:txBody>
      </p:sp>
      <p:sp>
        <p:nvSpPr>
          <p:cNvPr id="8" name="Text 6"/>
          <p:cNvSpPr/>
          <p:nvPr/>
        </p:nvSpPr>
        <p:spPr>
          <a:xfrm>
            <a:off x="356616" y="1353312"/>
            <a:ext cx="2011680" cy="274320"/>
          </a:xfrm>
          <a:prstGeom prst="rect">
            <a:avLst/>
          </a:prstGeom>
          <a:noFill/>
          <a:ln/>
        </p:spPr>
        <p:txBody>
          <a:bodyPr wrap="square" lIns="0" tIns="0" rIns="0" bIns="0" rtlCol="0" anchor="ctr"/>
          <a:lstStyle/>
          <a:p>
            <a:pPr marL="0" indent="0">
              <a:buNone/>
            </a:pPr>
            <a:r>
              <a:rPr lang="en-US" sz="1000" b="1" dirty="0">
                <a:solidFill>
                  <a:srgbClr val="FFFFFF"/>
                </a:solidFill>
                <a:latin typeface="Trebuchet MS" pitchFamily="34" charset="0"/>
                <a:ea typeface="Trebuchet MS" pitchFamily="34" charset="-122"/>
                <a:cs typeface="Trebuchet MS" pitchFamily="34" charset="-120"/>
              </a:rPr>
              <a:t>Entity Type</a:t>
            </a:r>
            <a:endParaRPr lang="en-US" sz="1000" dirty="0"/>
          </a:p>
        </p:txBody>
      </p:sp>
      <p:sp>
        <p:nvSpPr>
          <p:cNvPr id="9" name="Shape 7"/>
          <p:cNvSpPr/>
          <p:nvPr/>
        </p:nvSpPr>
        <p:spPr>
          <a:xfrm>
            <a:off x="2404872" y="1316736"/>
            <a:ext cx="2834640" cy="329184"/>
          </a:xfrm>
          <a:prstGeom prst="rect">
            <a:avLst/>
          </a:prstGeom>
          <a:solidFill>
            <a:srgbClr val="156082"/>
          </a:solidFill>
          <a:ln w="9525">
            <a:solidFill>
              <a:srgbClr val="D0D0D0"/>
            </a:solidFill>
            <a:prstDash val="solid"/>
          </a:ln>
        </p:spPr>
        <p:txBody>
          <a:bodyPr/>
          <a:lstStyle/>
          <a:p>
            <a:endParaRPr lang="en-IN"/>
          </a:p>
        </p:txBody>
      </p:sp>
      <p:sp>
        <p:nvSpPr>
          <p:cNvPr id="10" name="Text 8"/>
          <p:cNvSpPr/>
          <p:nvPr/>
        </p:nvSpPr>
        <p:spPr>
          <a:xfrm>
            <a:off x="2459736" y="1353312"/>
            <a:ext cx="2743200" cy="274320"/>
          </a:xfrm>
          <a:prstGeom prst="rect">
            <a:avLst/>
          </a:prstGeom>
          <a:noFill/>
          <a:ln/>
        </p:spPr>
        <p:txBody>
          <a:bodyPr wrap="square" lIns="0" tIns="0" rIns="0" bIns="0" rtlCol="0" anchor="ctr"/>
          <a:lstStyle/>
          <a:p>
            <a:pPr marL="0" indent="0">
              <a:buNone/>
            </a:pPr>
            <a:r>
              <a:rPr lang="en-US" sz="1000" b="1" dirty="0">
                <a:solidFill>
                  <a:srgbClr val="FFFFFF"/>
                </a:solidFill>
                <a:latin typeface="Trebuchet MS" pitchFamily="34" charset="0"/>
                <a:ea typeface="Trebuchet MS" pitchFamily="34" charset="-122"/>
                <a:cs typeface="Trebuchet MS" pitchFamily="34" charset="-120"/>
              </a:rPr>
              <a:t>Governing Law</a:t>
            </a:r>
            <a:endParaRPr lang="en-US" sz="1000" dirty="0"/>
          </a:p>
        </p:txBody>
      </p:sp>
      <p:sp>
        <p:nvSpPr>
          <p:cNvPr id="11" name="Shape 9"/>
          <p:cNvSpPr/>
          <p:nvPr/>
        </p:nvSpPr>
        <p:spPr>
          <a:xfrm>
            <a:off x="5239512" y="1316736"/>
            <a:ext cx="2194560" cy="329184"/>
          </a:xfrm>
          <a:prstGeom prst="rect">
            <a:avLst/>
          </a:prstGeom>
          <a:solidFill>
            <a:srgbClr val="156082"/>
          </a:solidFill>
          <a:ln w="9525">
            <a:solidFill>
              <a:srgbClr val="D0D0D0"/>
            </a:solidFill>
            <a:prstDash val="solid"/>
          </a:ln>
        </p:spPr>
        <p:txBody>
          <a:bodyPr/>
          <a:lstStyle/>
          <a:p>
            <a:endParaRPr lang="en-IN"/>
          </a:p>
        </p:txBody>
      </p:sp>
      <p:sp>
        <p:nvSpPr>
          <p:cNvPr id="12" name="Text 10"/>
          <p:cNvSpPr/>
          <p:nvPr/>
        </p:nvSpPr>
        <p:spPr>
          <a:xfrm>
            <a:off x="5294376" y="1353312"/>
            <a:ext cx="2103120" cy="274320"/>
          </a:xfrm>
          <a:prstGeom prst="rect">
            <a:avLst/>
          </a:prstGeom>
          <a:noFill/>
          <a:ln/>
        </p:spPr>
        <p:txBody>
          <a:bodyPr wrap="square" lIns="0" tIns="0" rIns="0" bIns="0" rtlCol="0" anchor="ctr"/>
          <a:lstStyle/>
          <a:p>
            <a:pPr marL="0" indent="0">
              <a:buNone/>
            </a:pPr>
            <a:r>
              <a:rPr lang="en-US" sz="1000" b="1" dirty="0">
                <a:solidFill>
                  <a:srgbClr val="FFFFFF"/>
                </a:solidFill>
                <a:latin typeface="Trebuchet MS" pitchFamily="34" charset="0"/>
                <a:ea typeface="Trebuchet MS" pitchFamily="34" charset="-122"/>
                <a:cs typeface="Trebuchet MS" pitchFamily="34" charset="-120"/>
              </a:rPr>
              <a:t>Minimum Requirement</a:t>
            </a:r>
            <a:endParaRPr lang="en-US" sz="1000" dirty="0"/>
          </a:p>
        </p:txBody>
      </p:sp>
      <p:sp>
        <p:nvSpPr>
          <p:cNvPr id="13" name="Shape 11"/>
          <p:cNvSpPr/>
          <p:nvPr/>
        </p:nvSpPr>
        <p:spPr>
          <a:xfrm>
            <a:off x="301752" y="1645920"/>
            <a:ext cx="2103120" cy="512064"/>
          </a:xfrm>
          <a:prstGeom prst="rect">
            <a:avLst/>
          </a:prstGeom>
          <a:solidFill>
            <a:srgbClr val="FFFFFF"/>
          </a:solidFill>
          <a:ln w="6350">
            <a:solidFill>
              <a:srgbClr val="D0D0D0"/>
            </a:solidFill>
            <a:prstDash val="solid"/>
          </a:ln>
        </p:spPr>
        <p:txBody>
          <a:bodyPr/>
          <a:lstStyle/>
          <a:p>
            <a:endParaRPr lang="en-IN"/>
          </a:p>
        </p:txBody>
      </p:sp>
      <p:sp>
        <p:nvSpPr>
          <p:cNvPr id="14" name="Text 12"/>
          <p:cNvSpPr/>
          <p:nvPr/>
        </p:nvSpPr>
        <p:spPr>
          <a:xfrm>
            <a:off x="356616" y="1682496"/>
            <a:ext cx="2011680" cy="457200"/>
          </a:xfrm>
          <a:prstGeom prst="rect">
            <a:avLst/>
          </a:prstGeom>
          <a:noFill/>
          <a:ln/>
        </p:spPr>
        <p:txBody>
          <a:bodyPr wrap="square" lIns="0" tIns="0" rIns="0" bIns="0" rtlCol="0" anchor="ctr"/>
          <a:lstStyle/>
          <a:p>
            <a:pPr marL="0" indent="0">
              <a:buNone/>
            </a:pPr>
            <a:r>
              <a:rPr lang="en-US" sz="1000" b="1" dirty="0">
                <a:solidFill>
                  <a:srgbClr val="156082"/>
                </a:solidFill>
                <a:latin typeface="Trebuchet MS" pitchFamily="34" charset="0"/>
                <a:ea typeface="Trebuchet MS" pitchFamily="34" charset="-122"/>
                <a:cs typeface="Trebuchet MS" pitchFamily="34" charset="-120"/>
              </a:rPr>
              <a:t>Public Charitable Trust</a:t>
            </a:r>
            <a:endParaRPr lang="en-US" sz="1000" dirty="0"/>
          </a:p>
        </p:txBody>
      </p:sp>
      <p:sp>
        <p:nvSpPr>
          <p:cNvPr id="15" name="Shape 13"/>
          <p:cNvSpPr/>
          <p:nvPr/>
        </p:nvSpPr>
        <p:spPr>
          <a:xfrm>
            <a:off x="2404872" y="1645920"/>
            <a:ext cx="2834640" cy="512064"/>
          </a:xfrm>
          <a:prstGeom prst="rect">
            <a:avLst/>
          </a:prstGeom>
          <a:solidFill>
            <a:srgbClr val="FFFFFF"/>
          </a:solidFill>
          <a:ln w="6350">
            <a:solidFill>
              <a:srgbClr val="D0D0D0"/>
            </a:solidFill>
            <a:prstDash val="solid"/>
          </a:ln>
        </p:spPr>
        <p:txBody>
          <a:bodyPr/>
          <a:lstStyle/>
          <a:p>
            <a:endParaRPr lang="en-IN"/>
          </a:p>
        </p:txBody>
      </p:sp>
      <p:sp>
        <p:nvSpPr>
          <p:cNvPr id="16" name="Text 14"/>
          <p:cNvSpPr/>
          <p:nvPr/>
        </p:nvSpPr>
        <p:spPr>
          <a:xfrm>
            <a:off x="2459736" y="1682496"/>
            <a:ext cx="2743200" cy="457200"/>
          </a:xfrm>
          <a:prstGeom prst="rect">
            <a:avLst/>
          </a:prstGeom>
          <a:noFill/>
          <a:ln/>
        </p:spPr>
        <p:txBody>
          <a:bodyPr wrap="square" lIns="0" tIns="0" rIns="0" bIns="0" rtlCol="0" anchor="ctr"/>
          <a:lstStyle/>
          <a:p>
            <a:pPr marL="0" indent="0">
              <a:buNone/>
            </a:pPr>
            <a:r>
              <a:rPr lang="en-US" sz="1000" dirty="0">
                <a:solidFill>
                  <a:srgbClr val="404040"/>
                </a:solidFill>
                <a:latin typeface="Trebuchet MS" pitchFamily="34" charset="0"/>
                <a:ea typeface="Trebuchet MS" pitchFamily="34" charset="-122"/>
                <a:cs typeface="Trebuchet MS" pitchFamily="34" charset="-120"/>
              </a:rPr>
              <a:t>Indian Trusts Act, 1882 / State Trust Acts</a:t>
            </a:r>
            <a:endParaRPr lang="en-US" sz="1000" dirty="0"/>
          </a:p>
        </p:txBody>
      </p:sp>
      <p:sp>
        <p:nvSpPr>
          <p:cNvPr id="17" name="Shape 15"/>
          <p:cNvSpPr/>
          <p:nvPr/>
        </p:nvSpPr>
        <p:spPr>
          <a:xfrm>
            <a:off x="5239512" y="1645920"/>
            <a:ext cx="2194560" cy="512064"/>
          </a:xfrm>
          <a:prstGeom prst="rect">
            <a:avLst/>
          </a:prstGeom>
          <a:solidFill>
            <a:srgbClr val="FFFFFF"/>
          </a:solidFill>
          <a:ln w="6350">
            <a:solidFill>
              <a:srgbClr val="D0D0D0"/>
            </a:solidFill>
            <a:prstDash val="solid"/>
          </a:ln>
        </p:spPr>
        <p:txBody>
          <a:bodyPr/>
          <a:lstStyle/>
          <a:p>
            <a:endParaRPr lang="en-IN"/>
          </a:p>
        </p:txBody>
      </p:sp>
      <p:sp>
        <p:nvSpPr>
          <p:cNvPr id="18" name="Text 16"/>
          <p:cNvSpPr/>
          <p:nvPr/>
        </p:nvSpPr>
        <p:spPr>
          <a:xfrm>
            <a:off x="5294376" y="1682496"/>
            <a:ext cx="2103120" cy="457200"/>
          </a:xfrm>
          <a:prstGeom prst="rect">
            <a:avLst/>
          </a:prstGeom>
          <a:noFill/>
          <a:ln/>
        </p:spPr>
        <p:txBody>
          <a:bodyPr wrap="square" lIns="0" tIns="0" rIns="0" bIns="0" rtlCol="0" anchor="ctr"/>
          <a:lstStyle/>
          <a:p>
            <a:pPr marL="0" indent="0">
              <a:buNone/>
            </a:pPr>
            <a:r>
              <a:rPr lang="en-US" sz="1000" dirty="0">
                <a:solidFill>
                  <a:srgbClr val="404040"/>
                </a:solidFill>
                <a:latin typeface="Trebuchet MS" pitchFamily="34" charset="0"/>
                <a:ea typeface="Trebuchet MS" pitchFamily="34" charset="-122"/>
                <a:cs typeface="Trebuchet MS" pitchFamily="34" charset="-120"/>
              </a:rPr>
              <a:t>Minimum 2 Trustees; Trust deed must be irrevocable</a:t>
            </a:r>
            <a:endParaRPr lang="en-US" sz="1000" dirty="0"/>
          </a:p>
        </p:txBody>
      </p:sp>
      <p:sp>
        <p:nvSpPr>
          <p:cNvPr id="19" name="Shape 17"/>
          <p:cNvSpPr/>
          <p:nvPr/>
        </p:nvSpPr>
        <p:spPr>
          <a:xfrm>
            <a:off x="301752" y="2157984"/>
            <a:ext cx="2103120" cy="512064"/>
          </a:xfrm>
          <a:prstGeom prst="rect">
            <a:avLst/>
          </a:prstGeom>
          <a:solidFill>
            <a:srgbClr val="F2F2F2"/>
          </a:solidFill>
          <a:ln w="6350">
            <a:solidFill>
              <a:srgbClr val="D0D0D0"/>
            </a:solidFill>
            <a:prstDash val="solid"/>
          </a:ln>
        </p:spPr>
        <p:txBody>
          <a:bodyPr/>
          <a:lstStyle/>
          <a:p>
            <a:endParaRPr lang="en-IN"/>
          </a:p>
        </p:txBody>
      </p:sp>
      <p:sp>
        <p:nvSpPr>
          <p:cNvPr id="20" name="Text 18"/>
          <p:cNvSpPr/>
          <p:nvPr/>
        </p:nvSpPr>
        <p:spPr>
          <a:xfrm>
            <a:off x="356616" y="2194560"/>
            <a:ext cx="2011680" cy="457200"/>
          </a:xfrm>
          <a:prstGeom prst="rect">
            <a:avLst/>
          </a:prstGeom>
          <a:noFill/>
          <a:ln/>
        </p:spPr>
        <p:txBody>
          <a:bodyPr wrap="square" lIns="0" tIns="0" rIns="0" bIns="0" rtlCol="0" anchor="ctr"/>
          <a:lstStyle/>
          <a:p>
            <a:pPr marL="0" indent="0">
              <a:buNone/>
            </a:pPr>
            <a:r>
              <a:rPr lang="en-US" sz="1000" b="1" dirty="0">
                <a:solidFill>
                  <a:srgbClr val="156082"/>
                </a:solidFill>
                <a:latin typeface="Trebuchet MS" pitchFamily="34" charset="0"/>
                <a:ea typeface="Trebuchet MS" pitchFamily="34" charset="-122"/>
                <a:cs typeface="Trebuchet MS" pitchFamily="34" charset="-120"/>
              </a:rPr>
              <a:t>Society</a:t>
            </a:r>
            <a:endParaRPr lang="en-US" sz="1000" dirty="0"/>
          </a:p>
        </p:txBody>
      </p:sp>
      <p:sp>
        <p:nvSpPr>
          <p:cNvPr id="21" name="Shape 19"/>
          <p:cNvSpPr/>
          <p:nvPr/>
        </p:nvSpPr>
        <p:spPr>
          <a:xfrm>
            <a:off x="2404872" y="2157984"/>
            <a:ext cx="2834640" cy="512064"/>
          </a:xfrm>
          <a:prstGeom prst="rect">
            <a:avLst/>
          </a:prstGeom>
          <a:solidFill>
            <a:srgbClr val="F2F2F2"/>
          </a:solidFill>
          <a:ln w="6350">
            <a:solidFill>
              <a:srgbClr val="D0D0D0"/>
            </a:solidFill>
            <a:prstDash val="solid"/>
          </a:ln>
        </p:spPr>
        <p:txBody>
          <a:bodyPr/>
          <a:lstStyle/>
          <a:p>
            <a:endParaRPr lang="en-IN"/>
          </a:p>
        </p:txBody>
      </p:sp>
      <p:sp>
        <p:nvSpPr>
          <p:cNvPr id="22" name="Text 20"/>
          <p:cNvSpPr/>
          <p:nvPr/>
        </p:nvSpPr>
        <p:spPr>
          <a:xfrm>
            <a:off x="2459736" y="2194560"/>
            <a:ext cx="2743200" cy="457200"/>
          </a:xfrm>
          <a:prstGeom prst="rect">
            <a:avLst/>
          </a:prstGeom>
          <a:noFill/>
          <a:ln/>
        </p:spPr>
        <p:txBody>
          <a:bodyPr wrap="square" lIns="0" tIns="0" rIns="0" bIns="0" rtlCol="0" anchor="ctr"/>
          <a:lstStyle/>
          <a:p>
            <a:pPr marL="0" indent="0">
              <a:buNone/>
            </a:pPr>
            <a:r>
              <a:rPr lang="en-US" sz="1000" dirty="0">
                <a:solidFill>
                  <a:srgbClr val="404040"/>
                </a:solidFill>
                <a:latin typeface="Trebuchet MS" pitchFamily="34" charset="0"/>
                <a:ea typeface="Trebuchet MS" pitchFamily="34" charset="-122"/>
                <a:cs typeface="Trebuchet MS" pitchFamily="34" charset="-120"/>
              </a:rPr>
              <a:t>Societies Registration Act, 1860 / State Acts</a:t>
            </a:r>
            <a:endParaRPr lang="en-US" sz="1000" dirty="0"/>
          </a:p>
        </p:txBody>
      </p:sp>
      <p:sp>
        <p:nvSpPr>
          <p:cNvPr id="23" name="Shape 21"/>
          <p:cNvSpPr/>
          <p:nvPr/>
        </p:nvSpPr>
        <p:spPr>
          <a:xfrm>
            <a:off x="5239512" y="2157984"/>
            <a:ext cx="2194560" cy="512064"/>
          </a:xfrm>
          <a:prstGeom prst="rect">
            <a:avLst/>
          </a:prstGeom>
          <a:solidFill>
            <a:srgbClr val="F2F2F2"/>
          </a:solidFill>
          <a:ln w="6350">
            <a:solidFill>
              <a:srgbClr val="D0D0D0"/>
            </a:solidFill>
            <a:prstDash val="solid"/>
          </a:ln>
        </p:spPr>
        <p:txBody>
          <a:bodyPr/>
          <a:lstStyle/>
          <a:p>
            <a:endParaRPr lang="en-IN"/>
          </a:p>
        </p:txBody>
      </p:sp>
      <p:sp>
        <p:nvSpPr>
          <p:cNvPr id="24" name="Text 22"/>
          <p:cNvSpPr/>
          <p:nvPr/>
        </p:nvSpPr>
        <p:spPr>
          <a:xfrm>
            <a:off x="5294376" y="2194560"/>
            <a:ext cx="2103120" cy="457200"/>
          </a:xfrm>
          <a:prstGeom prst="rect">
            <a:avLst/>
          </a:prstGeom>
          <a:noFill/>
          <a:ln/>
        </p:spPr>
        <p:txBody>
          <a:bodyPr wrap="square" lIns="0" tIns="0" rIns="0" bIns="0" rtlCol="0" anchor="ctr"/>
          <a:lstStyle/>
          <a:p>
            <a:pPr marL="0" indent="0">
              <a:buNone/>
            </a:pPr>
            <a:r>
              <a:rPr lang="en-US" sz="1000" dirty="0">
                <a:solidFill>
                  <a:srgbClr val="404040"/>
                </a:solidFill>
                <a:latin typeface="Trebuchet MS" pitchFamily="34" charset="0"/>
                <a:ea typeface="Trebuchet MS" pitchFamily="34" charset="-122"/>
                <a:cs typeface="Trebuchet MS" pitchFamily="34" charset="-120"/>
              </a:rPr>
              <a:t>Minimum 7 Members; MoA &amp; Rules required</a:t>
            </a:r>
            <a:endParaRPr lang="en-US" sz="1000" dirty="0"/>
          </a:p>
        </p:txBody>
      </p:sp>
      <p:sp>
        <p:nvSpPr>
          <p:cNvPr id="25" name="Shape 23"/>
          <p:cNvSpPr/>
          <p:nvPr/>
        </p:nvSpPr>
        <p:spPr>
          <a:xfrm>
            <a:off x="301752" y="2670048"/>
            <a:ext cx="2103120" cy="512064"/>
          </a:xfrm>
          <a:prstGeom prst="rect">
            <a:avLst/>
          </a:prstGeom>
          <a:solidFill>
            <a:srgbClr val="FFFFFF"/>
          </a:solidFill>
          <a:ln w="6350">
            <a:solidFill>
              <a:srgbClr val="D0D0D0"/>
            </a:solidFill>
            <a:prstDash val="solid"/>
          </a:ln>
        </p:spPr>
        <p:txBody>
          <a:bodyPr/>
          <a:lstStyle/>
          <a:p>
            <a:endParaRPr lang="en-IN"/>
          </a:p>
        </p:txBody>
      </p:sp>
      <p:sp>
        <p:nvSpPr>
          <p:cNvPr id="26" name="Text 24"/>
          <p:cNvSpPr/>
          <p:nvPr/>
        </p:nvSpPr>
        <p:spPr>
          <a:xfrm>
            <a:off x="356616" y="2706624"/>
            <a:ext cx="2011680" cy="457200"/>
          </a:xfrm>
          <a:prstGeom prst="rect">
            <a:avLst/>
          </a:prstGeom>
          <a:noFill/>
          <a:ln/>
        </p:spPr>
        <p:txBody>
          <a:bodyPr wrap="square" lIns="0" tIns="0" rIns="0" bIns="0" rtlCol="0" anchor="ctr"/>
          <a:lstStyle/>
          <a:p>
            <a:pPr marL="0" indent="0">
              <a:buNone/>
            </a:pPr>
            <a:r>
              <a:rPr lang="en-US" sz="1000" b="1" dirty="0">
                <a:solidFill>
                  <a:srgbClr val="156082"/>
                </a:solidFill>
                <a:latin typeface="Trebuchet MS" pitchFamily="34" charset="0"/>
                <a:ea typeface="Trebuchet MS" pitchFamily="34" charset="-122"/>
                <a:cs typeface="Trebuchet MS" pitchFamily="34" charset="-120"/>
              </a:rPr>
              <a:t>Section 8 Company</a:t>
            </a:r>
            <a:endParaRPr lang="en-US" sz="1000" dirty="0"/>
          </a:p>
        </p:txBody>
      </p:sp>
      <p:sp>
        <p:nvSpPr>
          <p:cNvPr id="27" name="Shape 25"/>
          <p:cNvSpPr/>
          <p:nvPr/>
        </p:nvSpPr>
        <p:spPr>
          <a:xfrm>
            <a:off x="2404872" y="2670048"/>
            <a:ext cx="2834640" cy="512064"/>
          </a:xfrm>
          <a:prstGeom prst="rect">
            <a:avLst/>
          </a:prstGeom>
          <a:solidFill>
            <a:srgbClr val="FFFFFF"/>
          </a:solidFill>
          <a:ln w="6350">
            <a:solidFill>
              <a:srgbClr val="D0D0D0"/>
            </a:solidFill>
            <a:prstDash val="solid"/>
          </a:ln>
        </p:spPr>
        <p:txBody>
          <a:bodyPr/>
          <a:lstStyle/>
          <a:p>
            <a:endParaRPr lang="en-IN"/>
          </a:p>
        </p:txBody>
      </p:sp>
      <p:sp>
        <p:nvSpPr>
          <p:cNvPr id="28" name="Text 26"/>
          <p:cNvSpPr/>
          <p:nvPr/>
        </p:nvSpPr>
        <p:spPr>
          <a:xfrm>
            <a:off x="2459736" y="2706624"/>
            <a:ext cx="2743200" cy="457200"/>
          </a:xfrm>
          <a:prstGeom prst="rect">
            <a:avLst/>
          </a:prstGeom>
          <a:noFill/>
          <a:ln/>
        </p:spPr>
        <p:txBody>
          <a:bodyPr wrap="square" lIns="0" tIns="0" rIns="0" bIns="0" rtlCol="0" anchor="ctr"/>
          <a:lstStyle/>
          <a:p>
            <a:pPr marL="0" indent="0">
              <a:buNone/>
            </a:pPr>
            <a:r>
              <a:rPr lang="en-US" sz="1000" dirty="0">
                <a:solidFill>
                  <a:srgbClr val="404040"/>
                </a:solidFill>
                <a:latin typeface="Trebuchet MS" pitchFamily="34" charset="0"/>
                <a:ea typeface="Trebuchet MS" pitchFamily="34" charset="-122"/>
                <a:cs typeface="Trebuchet MS" pitchFamily="34" charset="-120"/>
              </a:rPr>
              <a:t>Companies Act, 2013 (Sec. 8)</a:t>
            </a:r>
            <a:endParaRPr lang="en-US" sz="1000" dirty="0"/>
          </a:p>
        </p:txBody>
      </p:sp>
      <p:sp>
        <p:nvSpPr>
          <p:cNvPr id="29" name="Shape 27"/>
          <p:cNvSpPr/>
          <p:nvPr/>
        </p:nvSpPr>
        <p:spPr>
          <a:xfrm>
            <a:off x="5239512" y="2670048"/>
            <a:ext cx="2194560" cy="512064"/>
          </a:xfrm>
          <a:prstGeom prst="rect">
            <a:avLst/>
          </a:prstGeom>
          <a:solidFill>
            <a:srgbClr val="FFFFFF"/>
          </a:solidFill>
          <a:ln w="6350">
            <a:solidFill>
              <a:srgbClr val="D0D0D0"/>
            </a:solidFill>
            <a:prstDash val="solid"/>
          </a:ln>
        </p:spPr>
        <p:txBody>
          <a:bodyPr/>
          <a:lstStyle/>
          <a:p>
            <a:endParaRPr lang="en-IN"/>
          </a:p>
        </p:txBody>
      </p:sp>
      <p:sp>
        <p:nvSpPr>
          <p:cNvPr id="30" name="Text 28"/>
          <p:cNvSpPr/>
          <p:nvPr/>
        </p:nvSpPr>
        <p:spPr>
          <a:xfrm>
            <a:off x="5294376" y="2706624"/>
            <a:ext cx="2103120" cy="457200"/>
          </a:xfrm>
          <a:prstGeom prst="rect">
            <a:avLst/>
          </a:prstGeom>
          <a:noFill/>
          <a:ln/>
        </p:spPr>
        <p:txBody>
          <a:bodyPr wrap="square" lIns="0" tIns="0" rIns="0" bIns="0" rtlCol="0" anchor="ctr"/>
          <a:lstStyle/>
          <a:p>
            <a:pPr marL="0" indent="0">
              <a:buNone/>
            </a:pPr>
            <a:r>
              <a:rPr lang="en-US" sz="1000" dirty="0">
                <a:solidFill>
                  <a:srgbClr val="404040"/>
                </a:solidFill>
                <a:latin typeface="Trebuchet MS" pitchFamily="34" charset="0"/>
                <a:ea typeface="Trebuchet MS" pitchFamily="34" charset="-122"/>
                <a:cs typeface="Trebuchet MS" pitchFamily="34" charset="-120"/>
              </a:rPr>
              <a:t>Minimum 2 Directors; MoA &amp; AoA required</a:t>
            </a:r>
            <a:endParaRPr lang="en-US" sz="1000" dirty="0"/>
          </a:p>
        </p:txBody>
      </p:sp>
      <p:sp>
        <p:nvSpPr>
          <p:cNvPr id="31" name="Shape 29"/>
          <p:cNvSpPr/>
          <p:nvPr/>
        </p:nvSpPr>
        <p:spPr>
          <a:xfrm>
            <a:off x="301752" y="3182112"/>
            <a:ext cx="2103120" cy="512064"/>
          </a:xfrm>
          <a:prstGeom prst="rect">
            <a:avLst/>
          </a:prstGeom>
          <a:solidFill>
            <a:srgbClr val="F2F2F2"/>
          </a:solidFill>
          <a:ln w="6350">
            <a:solidFill>
              <a:srgbClr val="D0D0D0"/>
            </a:solidFill>
            <a:prstDash val="solid"/>
          </a:ln>
        </p:spPr>
        <p:txBody>
          <a:bodyPr/>
          <a:lstStyle/>
          <a:p>
            <a:endParaRPr lang="en-IN"/>
          </a:p>
        </p:txBody>
      </p:sp>
      <p:sp>
        <p:nvSpPr>
          <p:cNvPr id="32" name="Text 30"/>
          <p:cNvSpPr/>
          <p:nvPr/>
        </p:nvSpPr>
        <p:spPr>
          <a:xfrm>
            <a:off x="356616" y="3218688"/>
            <a:ext cx="2011680" cy="457200"/>
          </a:xfrm>
          <a:prstGeom prst="rect">
            <a:avLst/>
          </a:prstGeom>
          <a:noFill/>
          <a:ln/>
        </p:spPr>
        <p:txBody>
          <a:bodyPr wrap="square" lIns="0" tIns="0" rIns="0" bIns="0" rtlCol="0" anchor="ctr"/>
          <a:lstStyle/>
          <a:p>
            <a:pPr marL="0" indent="0">
              <a:buNone/>
            </a:pPr>
            <a:r>
              <a:rPr lang="en-US" sz="1000" b="1" dirty="0">
                <a:solidFill>
                  <a:srgbClr val="156082"/>
                </a:solidFill>
                <a:latin typeface="Trebuchet MS" pitchFamily="34" charset="0"/>
                <a:ea typeface="Trebuchet MS" pitchFamily="34" charset="-122"/>
                <a:cs typeface="Trebuchet MS" pitchFamily="34" charset="-120"/>
              </a:rPr>
              <a:t>University / Edu. Institution</a:t>
            </a:r>
            <a:endParaRPr lang="en-US" sz="1000" dirty="0"/>
          </a:p>
        </p:txBody>
      </p:sp>
      <p:sp>
        <p:nvSpPr>
          <p:cNvPr id="33" name="Shape 31"/>
          <p:cNvSpPr/>
          <p:nvPr/>
        </p:nvSpPr>
        <p:spPr>
          <a:xfrm>
            <a:off x="2404872" y="3182112"/>
            <a:ext cx="2834640" cy="512064"/>
          </a:xfrm>
          <a:prstGeom prst="rect">
            <a:avLst/>
          </a:prstGeom>
          <a:solidFill>
            <a:srgbClr val="F2F2F2"/>
          </a:solidFill>
          <a:ln w="6350">
            <a:solidFill>
              <a:srgbClr val="D0D0D0"/>
            </a:solidFill>
            <a:prstDash val="solid"/>
          </a:ln>
        </p:spPr>
        <p:txBody>
          <a:bodyPr/>
          <a:lstStyle/>
          <a:p>
            <a:endParaRPr lang="en-IN"/>
          </a:p>
        </p:txBody>
      </p:sp>
      <p:sp>
        <p:nvSpPr>
          <p:cNvPr id="34" name="Text 32"/>
          <p:cNvSpPr/>
          <p:nvPr/>
        </p:nvSpPr>
        <p:spPr>
          <a:xfrm>
            <a:off x="2459736" y="3218688"/>
            <a:ext cx="2743200" cy="457200"/>
          </a:xfrm>
          <a:prstGeom prst="rect">
            <a:avLst/>
          </a:prstGeom>
          <a:noFill/>
          <a:ln/>
        </p:spPr>
        <p:txBody>
          <a:bodyPr wrap="square" lIns="0" tIns="0" rIns="0" bIns="0" rtlCol="0" anchor="ctr"/>
          <a:lstStyle/>
          <a:p>
            <a:pPr marL="0" indent="0">
              <a:buNone/>
            </a:pPr>
            <a:r>
              <a:rPr lang="en-US" sz="1000" dirty="0">
                <a:solidFill>
                  <a:srgbClr val="404040"/>
                </a:solidFill>
                <a:latin typeface="Trebuchet MS" pitchFamily="34" charset="0"/>
                <a:ea typeface="Trebuchet MS" pitchFamily="34" charset="-122"/>
                <a:cs typeface="Trebuchet MS" pitchFamily="34" charset="-120"/>
              </a:rPr>
              <a:t>Established by law or recognised by Govt.</a:t>
            </a:r>
            <a:endParaRPr lang="en-US" sz="1000" dirty="0"/>
          </a:p>
        </p:txBody>
      </p:sp>
      <p:sp>
        <p:nvSpPr>
          <p:cNvPr id="35" name="Shape 33"/>
          <p:cNvSpPr/>
          <p:nvPr/>
        </p:nvSpPr>
        <p:spPr>
          <a:xfrm>
            <a:off x="5239512" y="3182112"/>
            <a:ext cx="2194560" cy="512064"/>
          </a:xfrm>
          <a:prstGeom prst="rect">
            <a:avLst/>
          </a:prstGeom>
          <a:solidFill>
            <a:srgbClr val="F2F2F2"/>
          </a:solidFill>
          <a:ln w="6350">
            <a:solidFill>
              <a:srgbClr val="D0D0D0"/>
            </a:solidFill>
            <a:prstDash val="solid"/>
          </a:ln>
        </p:spPr>
        <p:txBody>
          <a:bodyPr/>
          <a:lstStyle/>
          <a:p>
            <a:endParaRPr lang="en-IN"/>
          </a:p>
        </p:txBody>
      </p:sp>
      <p:sp>
        <p:nvSpPr>
          <p:cNvPr id="36" name="Text 34"/>
          <p:cNvSpPr/>
          <p:nvPr/>
        </p:nvSpPr>
        <p:spPr>
          <a:xfrm>
            <a:off x="5294376" y="3218688"/>
            <a:ext cx="2103120" cy="457200"/>
          </a:xfrm>
          <a:prstGeom prst="rect">
            <a:avLst/>
          </a:prstGeom>
          <a:noFill/>
          <a:ln/>
        </p:spPr>
        <p:txBody>
          <a:bodyPr wrap="square" lIns="0" tIns="0" rIns="0" bIns="0" rtlCol="0" anchor="ctr"/>
          <a:lstStyle/>
          <a:p>
            <a:pPr marL="0" indent="0">
              <a:buNone/>
            </a:pPr>
            <a:r>
              <a:rPr lang="en-US" sz="1000" dirty="0">
                <a:solidFill>
                  <a:srgbClr val="404040"/>
                </a:solidFill>
                <a:latin typeface="Trebuchet MS" pitchFamily="34" charset="0"/>
                <a:ea typeface="Trebuchet MS" pitchFamily="34" charset="-122"/>
                <a:cs typeface="Trebuchet MS" pitchFamily="34" charset="-120"/>
              </a:rPr>
              <a:t>Affiliated to Govt./Board; statutory backing</a:t>
            </a:r>
            <a:endParaRPr lang="en-US" sz="1000" dirty="0"/>
          </a:p>
        </p:txBody>
      </p:sp>
      <p:sp>
        <p:nvSpPr>
          <p:cNvPr id="37" name="Shape 35"/>
          <p:cNvSpPr/>
          <p:nvPr/>
        </p:nvSpPr>
        <p:spPr>
          <a:xfrm>
            <a:off x="301752" y="3694176"/>
            <a:ext cx="2103120" cy="512064"/>
          </a:xfrm>
          <a:prstGeom prst="rect">
            <a:avLst/>
          </a:prstGeom>
          <a:solidFill>
            <a:srgbClr val="FFFFFF"/>
          </a:solidFill>
          <a:ln w="6350">
            <a:solidFill>
              <a:srgbClr val="D0D0D0"/>
            </a:solidFill>
            <a:prstDash val="solid"/>
          </a:ln>
        </p:spPr>
        <p:txBody>
          <a:bodyPr/>
          <a:lstStyle/>
          <a:p>
            <a:endParaRPr lang="en-IN"/>
          </a:p>
        </p:txBody>
      </p:sp>
      <p:sp>
        <p:nvSpPr>
          <p:cNvPr id="38" name="Text 36"/>
          <p:cNvSpPr/>
          <p:nvPr/>
        </p:nvSpPr>
        <p:spPr>
          <a:xfrm>
            <a:off x="356616" y="3730752"/>
            <a:ext cx="2011680" cy="457200"/>
          </a:xfrm>
          <a:prstGeom prst="rect">
            <a:avLst/>
          </a:prstGeom>
          <a:noFill/>
          <a:ln/>
        </p:spPr>
        <p:txBody>
          <a:bodyPr wrap="square" lIns="0" tIns="0" rIns="0" bIns="0" rtlCol="0" anchor="ctr"/>
          <a:lstStyle/>
          <a:p>
            <a:pPr marL="0" indent="0">
              <a:buNone/>
            </a:pPr>
            <a:r>
              <a:rPr lang="en-US" sz="1000" b="1" dirty="0">
                <a:solidFill>
                  <a:srgbClr val="156082"/>
                </a:solidFill>
                <a:latin typeface="Trebuchet MS" pitchFamily="34" charset="0"/>
                <a:ea typeface="Trebuchet MS" pitchFamily="34" charset="-122"/>
                <a:cs typeface="Trebuchet MS" pitchFamily="34" charset="-120"/>
              </a:rPr>
              <a:t>Govt.-financed Institution</a:t>
            </a:r>
            <a:endParaRPr lang="en-US" sz="1000" dirty="0"/>
          </a:p>
        </p:txBody>
      </p:sp>
      <p:sp>
        <p:nvSpPr>
          <p:cNvPr id="39" name="Shape 37"/>
          <p:cNvSpPr/>
          <p:nvPr/>
        </p:nvSpPr>
        <p:spPr>
          <a:xfrm>
            <a:off x="2404872" y="3694176"/>
            <a:ext cx="2834640" cy="512064"/>
          </a:xfrm>
          <a:prstGeom prst="rect">
            <a:avLst/>
          </a:prstGeom>
          <a:solidFill>
            <a:srgbClr val="FFFFFF"/>
          </a:solidFill>
          <a:ln w="6350">
            <a:solidFill>
              <a:srgbClr val="D0D0D0"/>
            </a:solidFill>
            <a:prstDash val="solid"/>
          </a:ln>
        </p:spPr>
        <p:txBody>
          <a:bodyPr/>
          <a:lstStyle/>
          <a:p>
            <a:endParaRPr lang="en-IN"/>
          </a:p>
        </p:txBody>
      </p:sp>
      <p:sp>
        <p:nvSpPr>
          <p:cNvPr id="40" name="Text 38"/>
          <p:cNvSpPr/>
          <p:nvPr/>
        </p:nvSpPr>
        <p:spPr>
          <a:xfrm>
            <a:off x="2459736" y="3730752"/>
            <a:ext cx="2743200" cy="457200"/>
          </a:xfrm>
          <a:prstGeom prst="rect">
            <a:avLst/>
          </a:prstGeom>
          <a:noFill/>
          <a:ln/>
        </p:spPr>
        <p:txBody>
          <a:bodyPr wrap="square" lIns="0" tIns="0" rIns="0" bIns="0" rtlCol="0" anchor="ctr"/>
          <a:lstStyle/>
          <a:p>
            <a:pPr marL="0" indent="0">
              <a:buNone/>
            </a:pPr>
            <a:r>
              <a:rPr lang="en-US" sz="1000" dirty="0">
                <a:solidFill>
                  <a:srgbClr val="404040"/>
                </a:solidFill>
                <a:latin typeface="Trebuchet MS" pitchFamily="34" charset="0"/>
                <a:ea typeface="Trebuchet MS" pitchFamily="34" charset="-122"/>
                <a:cs typeface="Trebuchet MS" pitchFamily="34" charset="-120"/>
              </a:rPr>
              <a:t>Financed wholly/partly by Govt. or Local Authority</a:t>
            </a:r>
            <a:endParaRPr lang="en-US" sz="1000" dirty="0"/>
          </a:p>
        </p:txBody>
      </p:sp>
      <p:sp>
        <p:nvSpPr>
          <p:cNvPr id="41" name="Shape 39"/>
          <p:cNvSpPr/>
          <p:nvPr/>
        </p:nvSpPr>
        <p:spPr>
          <a:xfrm>
            <a:off x="5239512" y="3694176"/>
            <a:ext cx="2194560" cy="512064"/>
          </a:xfrm>
          <a:prstGeom prst="rect">
            <a:avLst/>
          </a:prstGeom>
          <a:solidFill>
            <a:srgbClr val="FFFFFF"/>
          </a:solidFill>
          <a:ln w="6350">
            <a:solidFill>
              <a:srgbClr val="D0D0D0"/>
            </a:solidFill>
            <a:prstDash val="solid"/>
          </a:ln>
        </p:spPr>
        <p:txBody>
          <a:bodyPr/>
          <a:lstStyle/>
          <a:p>
            <a:endParaRPr lang="en-IN"/>
          </a:p>
        </p:txBody>
      </p:sp>
      <p:sp>
        <p:nvSpPr>
          <p:cNvPr id="42" name="Text 40"/>
          <p:cNvSpPr/>
          <p:nvPr/>
        </p:nvSpPr>
        <p:spPr>
          <a:xfrm>
            <a:off x="5294376" y="3730752"/>
            <a:ext cx="2103120" cy="457200"/>
          </a:xfrm>
          <a:prstGeom prst="rect">
            <a:avLst/>
          </a:prstGeom>
          <a:noFill/>
          <a:ln/>
        </p:spPr>
        <p:txBody>
          <a:bodyPr wrap="square" lIns="0" tIns="0" rIns="0" bIns="0" rtlCol="0" anchor="ctr"/>
          <a:lstStyle/>
          <a:p>
            <a:pPr marL="0" indent="0">
              <a:buNone/>
            </a:pPr>
            <a:r>
              <a:rPr lang="en-US" sz="1000" dirty="0">
                <a:solidFill>
                  <a:srgbClr val="404040"/>
                </a:solidFill>
                <a:latin typeface="Trebuchet MS" pitchFamily="34" charset="0"/>
                <a:ea typeface="Trebuchet MS" pitchFamily="34" charset="-122"/>
                <a:cs typeface="Trebuchet MS" pitchFamily="34" charset="-120"/>
              </a:rPr>
              <a:t>Funding from Central/State Govt. required</a:t>
            </a:r>
            <a:endParaRPr lang="en-US" sz="1000" dirty="0"/>
          </a:p>
        </p:txBody>
      </p:sp>
      <p:sp>
        <p:nvSpPr>
          <p:cNvPr id="43" name="Shape 41"/>
          <p:cNvSpPr/>
          <p:nvPr/>
        </p:nvSpPr>
        <p:spPr>
          <a:xfrm>
            <a:off x="301752" y="4206240"/>
            <a:ext cx="2103120" cy="512064"/>
          </a:xfrm>
          <a:prstGeom prst="rect">
            <a:avLst/>
          </a:prstGeom>
          <a:solidFill>
            <a:srgbClr val="F2F2F2"/>
          </a:solidFill>
          <a:ln w="6350">
            <a:solidFill>
              <a:srgbClr val="D0D0D0"/>
            </a:solidFill>
            <a:prstDash val="solid"/>
          </a:ln>
        </p:spPr>
        <p:txBody>
          <a:bodyPr/>
          <a:lstStyle/>
          <a:p>
            <a:endParaRPr lang="en-IN"/>
          </a:p>
        </p:txBody>
      </p:sp>
      <p:sp>
        <p:nvSpPr>
          <p:cNvPr id="44" name="Text 42"/>
          <p:cNvSpPr/>
          <p:nvPr/>
        </p:nvSpPr>
        <p:spPr>
          <a:xfrm>
            <a:off x="356616" y="4242816"/>
            <a:ext cx="2011680" cy="457200"/>
          </a:xfrm>
          <a:prstGeom prst="rect">
            <a:avLst/>
          </a:prstGeom>
          <a:noFill/>
          <a:ln/>
        </p:spPr>
        <p:txBody>
          <a:bodyPr wrap="square" lIns="0" tIns="0" rIns="0" bIns="0" rtlCol="0" anchor="ctr"/>
          <a:lstStyle/>
          <a:p>
            <a:pPr marL="0" indent="0">
              <a:buNone/>
            </a:pPr>
            <a:r>
              <a:rPr lang="en-US" sz="1000" b="1" dirty="0">
                <a:solidFill>
                  <a:srgbClr val="156082"/>
                </a:solidFill>
                <a:latin typeface="Trebuchet MS" pitchFamily="34" charset="0"/>
                <a:ea typeface="Trebuchet MS" pitchFamily="34" charset="-122"/>
                <a:cs typeface="Trebuchet MS" pitchFamily="34" charset="-120"/>
              </a:rPr>
              <a:t>Any other notified entity</a:t>
            </a:r>
            <a:endParaRPr lang="en-US" sz="1000" dirty="0"/>
          </a:p>
        </p:txBody>
      </p:sp>
      <p:sp>
        <p:nvSpPr>
          <p:cNvPr id="45" name="Shape 43"/>
          <p:cNvSpPr/>
          <p:nvPr/>
        </p:nvSpPr>
        <p:spPr>
          <a:xfrm>
            <a:off x="2404872" y="4206240"/>
            <a:ext cx="2834640" cy="512064"/>
          </a:xfrm>
          <a:prstGeom prst="rect">
            <a:avLst/>
          </a:prstGeom>
          <a:solidFill>
            <a:srgbClr val="F2F2F2"/>
          </a:solidFill>
          <a:ln w="6350">
            <a:solidFill>
              <a:srgbClr val="D0D0D0"/>
            </a:solidFill>
            <a:prstDash val="solid"/>
          </a:ln>
        </p:spPr>
        <p:txBody>
          <a:bodyPr/>
          <a:lstStyle/>
          <a:p>
            <a:endParaRPr lang="en-IN"/>
          </a:p>
        </p:txBody>
      </p:sp>
      <p:sp>
        <p:nvSpPr>
          <p:cNvPr id="46" name="Text 44"/>
          <p:cNvSpPr/>
          <p:nvPr/>
        </p:nvSpPr>
        <p:spPr>
          <a:xfrm>
            <a:off x="2459736" y="4242816"/>
            <a:ext cx="2743200" cy="457200"/>
          </a:xfrm>
          <a:prstGeom prst="rect">
            <a:avLst/>
          </a:prstGeom>
          <a:noFill/>
          <a:ln/>
        </p:spPr>
        <p:txBody>
          <a:bodyPr wrap="square" lIns="0" tIns="0" rIns="0" bIns="0" rtlCol="0" anchor="ctr"/>
          <a:lstStyle/>
          <a:p>
            <a:pPr marL="0" indent="0">
              <a:buNone/>
            </a:pPr>
            <a:r>
              <a:rPr lang="en-US" sz="1000" dirty="0">
                <a:solidFill>
                  <a:srgbClr val="404040"/>
                </a:solidFill>
                <a:latin typeface="Trebuchet MS" pitchFamily="34" charset="0"/>
                <a:ea typeface="Trebuchet MS" pitchFamily="34" charset="-122"/>
                <a:cs typeface="Trebuchet MS" pitchFamily="34" charset="-120"/>
              </a:rPr>
              <a:t>Notified by CBDT / Schedule III &amp; VII</a:t>
            </a:r>
            <a:endParaRPr lang="en-US" sz="1000" dirty="0"/>
          </a:p>
        </p:txBody>
      </p:sp>
      <p:sp>
        <p:nvSpPr>
          <p:cNvPr id="47" name="Shape 45"/>
          <p:cNvSpPr/>
          <p:nvPr/>
        </p:nvSpPr>
        <p:spPr>
          <a:xfrm>
            <a:off x="5239512" y="4206240"/>
            <a:ext cx="2194560" cy="512064"/>
          </a:xfrm>
          <a:prstGeom prst="rect">
            <a:avLst/>
          </a:prstGeom>
          <a:solidFill>
            <a:srgbClr val="F2F2F2"/>
          </a:solidFill>
          <a:ln w="6350">
            <a:solidFill>
              <a:srgbClr val="D0D0D0"/>
            </a:solidFill>
            <a:prstDash val="solid"/>
          </a:ln>
        </p:spPr>
        <p:txBody>
          <a:bodyPr/>
          <a:lstStyle/>
          <a:p>
            <a:endParaRPr lang="en-IN"/>
          </a:p>
        </p:txBody>
      </p:sp>
      <p:sp>
        <p:nvSpPr>
          <p:cNvPr id="48" name="Text 46"/>
          <p:cNvSpPr/>
          <p:nvPr/>
        </p:nvSpPr>
        <p:spPr>
          <a:xfrm>
            <a:off x="5294376" y="4242816"/>
            <a:ext cx="2103120" cy="457200"/>
          </a:xfrm>
          <a:prstGeom prst="rect">
            <a:avLst/>
          </a:prstGeom>
          <a:noFill/>
          <a:ln/>
        </p:spPr>
        <p:txBody>
          <a:bodyPr wrap="square" lIns="0" tIns="0" rIns="0" bIns="0" rtlCol="0" anchor="ctr"/>
          <a:lstStyle/>
          <a:p>
            <a:pPr marL="0" indent="0">
              <a:buNone/>
            </a:pPr>
            <a:r>
              <a:rPr lang="en-US" sz="1000" dirty="0">
                <a:solidFill>
                  <a:srgbClr val="404040"/>
                </a:solidFill>
                <a:latin typeface="Trebuchet MS" pitchFamily="34" charset="0"/>
                <a:ea typeface="Trebuchet MS" pitchFamily="34" charset="-122"/>
                <a:cs typeface="Trebuchet MS" pitchFamily="34" charset="-120"/>
              </a:rPr>
              <a:t>As per notification / schedule conditions</a:t>
            </a:r>
            <a:endParaRPr lang="en-US" sz="1000" dirty="0"/>
          </a:p>
        </p:txBody>
      </p:sp>
      <p:sp>
        <p:nvSpPr>
          <p:cNvPr id="49" name="Text 47"/>
          <p:cNvSpPr/>
          <p:nvPr/>
        </p:nvSpPr>
        <p:spPr>
          <a:xfrm>
            <a:off x="301752" y="4626864"/>
            <a:ext cx="7132320" cy="402336"/>
          </a:xfrm>
          <a:prstGeom prst="rect">
            <a:avLst/>
          </a:prstGeom>
          <a:solidFill>
            <a:srgbClr val="0E2841"/>
          </a:solidFill>
          <a:ln/>
        </p:spPr>
        <p:txBody>
          <a:bodyPr wrap="square" rtlCol="0" anchor="ctr"/>
          <a:lstStyle/>
          <a:p>
            <a:pPr marL="0" indent="0">
              <a:buNone/>
            </a:pPr>
            <a:r>
              <a:rPr lang="en-US" sz="950" dirty="0">
                <a:solidFill>
                  <a:srgbClr val="FFFFFF"/>
                </a:solidFill>
                <a:latin typeface="Trebuchet MS" pitchFamily="34" charset="0"/>
                <a:ea typeface="Trebuchet MS" pitchFamily="34" charset="-122"/>
                <a:cs typeface="Trebuchet MS" pitchFamily="34" charset="-120"/>
              </a:rPr>
              <a:t>KEY NEW CONDITION [Sec. 332(2)(b)]: Trust deed MUST specifically state the trust is IRREVOCABLE. Trusts without this clause may face registration rejection.</a:t>
            </a:r>
            <a:endParaRPr lang="en-US" sz="950" dirty="0"/>
          </a:p>
        </p:txBody>
      </p:sp>
      <p:sp>
        <p:nvSpPr>
          <p:cNvPr id="50" name="Shape 48"/>
          <p:cNvSpPr/>
          <p:nvPr/>
        </p:nvSpPr>
        <p:spPr>
          <a:xfrm>
            <a:off x="301752" y="4626864"/>
            <a:ext cx="7132320" cy="402336"/>
          </a:xfrm>
          <a:prstGeom prst="rect">
            <a:avLst/>
          </a:prstGeom>
          <a:solidFill>
            <a:srgbClr val="0E2841"/>
          </a:solidFill>
          <a:ln w="12700">
            <a:solidFill>
              <a:srgbClr val="0E2841"/>
            </a:solidFill>
            <a:prstDash val="solid"/>
          </a:ln>
        </p:spPr>
        <p:txBody>
          <a:bodyPr/>
          <a:lstStyle/>
          <a:p>
            <a:endParaRPr lang="en-IN"/>
          </a:p>
        </p:txBody>
      </p:sp>
      <p:sp>
        <p:nvSpPr>
          <p:cNvPr id="51" name="Text 49"/>
          <p:cNvSpPr/>
          <p:nvPr/>
        </p:nvSpPr>
        <p:spPr>
          <a:xfrm>
            <a:off x="384048" y="4645152"/>
            <a:ext cx="6967728" cy="365760"/>
          </a:xfrm>
          <a:prstGeom prst="rect">
            <a:avLst/>
          </a:prstGeom>
          <a:noFill/>
          <a:ln/>
        </p:spPr>
        <p:txBody>
          <a:bodyPr wrap="square" rtlCol="0" anchor="ctr"/>
          <a:lstStyle/>
          <a:p>
            <a:pPr marL="0" indent="0">
              <a:buNone/>
            </a:pPr>
            <a:r>
              <a:rPr lang="en-US" sz="950" dirty="0">
                <a:solidFill>
                  <a:srgbClr val="FFFFFF"/>
                </a:solidFill>
                <a:latin typeface="Trebuchet MS" pitchFamily="34" charset="0"/>
                <a:ea typeface="Trebuchet MS" pitchFamily="34" charset="-122"/>
                <a:cs typeface="Trebuchet MS" pitchFamily="34" charset="-120"/>
              </a:rPr>
              <a:t>KEY NEW CONDITION [Sec. 332(2)(b)]: Trust deed MUST specifically state the trust is IRREVOCABLE. Trusts without this clause may face registration rejection.</a:t>
            </a:r>
            <a:endParaRPr lang="en-US" sz="95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7726680" y="-45720"/>
            <a:ext cx="1554480" cy="5303520"/>
          </a:xfrm>
          <a:prstGeom prst="rtTriangle">
            <a:avLst/>
          </a:prstGeom>
          <a:solidFill>
            <a:srgbClr val="156082"/>
          </a:solidFill>
          <a:ln w="12700">
            <a:solidFill>
              <a:srgbClr val="156082"/>
            </a:solidFill>
            <a:prstDash val="solid"/>
          </a:ln>
        </p:spPr>
        <p:txBody>
          <a:bodyPr/>
          <a:lstStyle/>
          <a:p>
            <a:endParaRPr lang="en-IN"/>
          </a:p>
        </p:txBody>
      </p:sp>
      <p:sp>
        <p:nvSpPr>
          <p:cNvPr id="3" name="Shape 1"/>
          <p:cNvSpPr/>
          <p:nvPr/>
        </p:nvSpPr>
        <p:spPr>
          <a:xfrm flipH="1">
            <a:off x="8138160" y="-45720"/>
            <a:ext cx="1097280" cy="3108960"/>
          </a:xfrm>
          <a:prstGeom prst="rtTriangle">
            <a:avLst/>
          </a:prstGeom>
          <a:solidFill>
            <a:srgbClr val="E97132"/>
          </a:solidFill>
          <a:ln w="12700">
            <a:solidFill>
              <a:srgbClr val="E97132"/>
            </a:solidFill>
            <a:prstDash val="solid"/>
          </a:ln>
        </p:spPr>
        <p:txBody>
          <a:bodyPr/>
          <a:lstStyle/>
          <a:p>
            <a:endParaRPr lang="en-IN"/>
          </a:p>
        </p:txBody>
      </p:sp>
      <p:sp>
        <p:nvSpPr>
          <p:cNvPr id="4" name="Shape 2"/>
          <p:cNvSpPr/>
          <p:nvPr/>
        </p:nvSpPr>
        <p:spPr>
          <a:xfrm flipV="1">
            <a:off x="7772400" y="2560320"/>
            <a:ext cx="1463040" cy="2651760"/>
          </a:xfrm>
          <a:prstGeom prst="rtTriangle">
            <a:avLst/>
          </a:prstGeom>
          <a:solidFill>
            <a:srgbClr val="0F9ED5">
              <a:alpha val="70000"/>
            </a:srgbClr>
          </a:solidFill>
          <a:ln w="12700">
            <a:solidFill>
              <a:srgbClr val="0F9ED5">
                <a:alpha val="70000"/>
              </a:srgbClr>
            </a:solidFill>
            <a:prstDash val="solid"/>
          </a:ln>
        </p:spPr>
        <p:txBody>
          <a:bodyPr/>
          <a:lstStyle/>
          <a:p>
            <a:endParaRPr lang="en-IN"/>
          </a:p>
        </p:txBody>
      </p:sp>
      <p:sp>
        <p:nvSpPr>
          <p:cNvPr id="5" name="Text 3"/>
          <p:cNvSpPr/>
          <p:nvPr/>
        </p:nvSpPr>
        <p:spPr>
          <a:xfrm>
            <a:off x="301752" y="418010"/>
            <a:ext cx="6766560" cy="4382589"/>
          </a:xfrm>
          <a:prstGeom prst="rect">
            <a:avLst/>
          </a:prstGeom>
          <a:noFill/>
          <a:ln/>
        </p:spPr>
        <p:txBody>
          <a:bodyPr wrap="square" rtlCol="0" anchor="ctr"/>
          <a:lstStyle/>
          <a:p>
            <a:pPr marL="0" indent="0" algn="ctr">
              <a:buNone/>
            </a:pPr>
            <a:r>
              <a:rPr lang="en-US" sz="4400" dirty="0">
                <a:solidFill>
                  <a:srgbClr val="156082"/>
                </a:solidFill>
                <a:latin typeface="Trebuchet MS" pitchFamily="34" charset="0"/>
                <a:ea typeface="Trebuchet MS" pitchFamily="34" charset="-122"/>
                <a:cs typeface="Trebuchet MS" pitchFamily="34" charset="-120"/>
              </a:rPr>
              <a:t>THANK YOU</a:t>
            </a:r>
            <a:endParaRPr lang="en-US" sz="4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7726680" y="-45720"/>
            <a:ext cx="1554480" cy="5303520"/>
          </a:xfrm>
          <a:prstGeom prst="rtTriangle">
            <a:avLst/>
          </a:prstGeom>
          <a:solidFill>
            <a:srgbClr val="156082"/>
          </a:solidFill>
          <a:ln w="12700">
            <a:solidFill>
              <a:srgbClr val="156082"/>
            </a:solidFill>
            <a:prstDash val="solid"/>
          </a:ln>
        </p:spPr>
        <p:txBody>
          <a:bodyPr/>
          <a:lstStyle/>
          <a:p>
            <a:endParaRPr lang="en-IN"/>
          </a:p>
        </p:txBody>
      </p:sp>
      <p:sp>
        <p:nvSpPr>
          <p:cNvPr id="3" name="Shape 1"/>
          <p:cNvSpPr/>
          <p:nvPr/>
        </p:nvSpPr>
        <p:spPr>
          <a:xfrm flipH="1">
            <a:off x="8138160" y="-45720"/>
            <a:ext cx="1097280" cy="3108960"/>
          </a:xfrm>
          <a:prstGeom prst="rtTriangle">
            <a:avLst/>
          </a:prstGeom>
          <a:solidFill>
            <a:srgbClr val="E97132"/>
          </a:solidFill>
          <a:ln w="12700">
            <a:solidFill>
              <a:srgbClr val="E97132"/>
            </a:solidFill>
            <a:prstDash val="solid"/>
          </a:ln>
        </p:spPr>
        <p:txBody>
          <a:bodyPr/>
          <a:lstStyle/>
          <a:p>
            <a:endParaRPr lang="en-IN"/>
          </a:p>
        </p:txBody>
      </p:sp>
      <p:sp>
        <p:nvSpPr>
          <p:cNvPr id="4" name="Shape 2"/>
          <p:cNvSpPr/>
          <p:nvPr/>
        </p:nvSpPr>
        <p:spPr>
          <a:xfrm flipV="1">
            <a:off x="7772400" y="2560320"/>
            <a:ext cx="1463040" cy="2651760"/>
          </a:xfrm>
          <a:prstGeom prst="rtTriangle">
            <a:avLst/>
          </a:prstGeom>
          <a:solidFill>
            <a:srgbClr val="0F9ED5">
              <a:alpha val="70000"/>
            </a:srgbClr>
          </a:solidFill>
          <a:ln w="12700">
            <a:solidFill>
              <a:srgbClr val="0F9ED5">
                <a:alpha val="70000"/>
              </a:srgbClr>
            </a:solidFill>
            <a:prstDash val="solid"/>
          </a:ln>
        </p:spPr>
        <p:txBody>
          <a:bodyPr/>
          <a:lstStyle/>
          <a:p>
            <a:endParaRPr lang="en-IN"/>
          </a:p>
        </p:txBody>
      </p:sp>
      <p:sp>
        <p:nvSpPr>
          <p:cNvPr id="5" name="Text 3"/>
          <p:cNvSpPr/>
          <p:nvPr/>
        </p:nvSpPr>
        <p:spPr>
          <a:xfrm>
            <a:off x="301752" y="73152"/>
            <a:ext cx="7132320" cy="822960"/>
          </a:xfrm>
          <a:prstGeom prst="rect">
            <a:avLst/>
          </a:prstGeom>
          <a:noFill/>
          <a:ln/>
        </p:spPr>
        <p:txBody>
          <a:bodyPr wrap="square" rtlCol="0" anchor="ctr"/>
          <a:lstStyle/>
          <a:p>
            <a:pPr marL="0" indent="0" algn="l">
              <a:buNone/>
            </a:pPr>
            <a:r>
              <a:rPr lang="en-US" sz="2800" b="1" dirty="0">
                <a:solidFill>
                  <a:srgbClr val="156082"/>
                </a:solidFill>
                <a:latin typeface="Trebuchet MS" pitchFamily="34" charset="0"/>
                <a:ea typeface="Trebuchet MS" pitchFamily="34" charset="-122"/>
                <a:cs typeface="Trebuchet MS" pitchFamily="34" charset="-120"/>
              </a:rPr>
              <a:t>Registration Process – Sections 332 &amp; 333</a:t>
            </a:r>
            <a:endParaRPr lang="en-US" sz="2800" dirty="0"/>
          </a:p>
        </p:txBody>
      </p:sp>
      <p:sp>
        <p:nvSpPr>
          <p:cNvPr id="6" name="Shape 4"/>
          <p:cNvSpPr/>
          <p:nvPr/>
        </p:nvSpPr>
        <p:spPr>
          <a:xfrm>
            <a:off x="301752" y="896112"/>
            <a:ext cx="2331720" cy="320040"/>
          </a:xfrm>
          <a:prstGeom prst="rect">
            <a:avLst/>
          </a:prstGeom>
          <a:solidFill>
            <a:srgbClr val="156082"/>
          </a:solidFill>
          <a:ln w="9525">
            <a:solidFill>
              <a:srgbClr val="D0D0D0"/>
            </a:solidFill>
            <a:prstDash val="solid"/>
          </a:ln>
        </p:spPr>
        <p:txBody>
          <a:bodyPr/>
          <a:lstStyle/>
          <a:p>
            <a:endParaRPr lang="en-IN"/>
          </a:p>
        </p:txBody>
      </p:sp>
      <p:sp>
        <p:nvSpPr>
          <p:cNvPr id="7" name="Text 5"/>
          <p:cNvSpPr/>
          <p:nvPr/>
        </p:nvSpPr>
        <p:spPr>
          <a:xfrm>
            <a:off x="356616" y="932688"/>
            <a:ext cx="2240280" cy="265176"/>
          </a:xfrm>
          <a:prstGeom prst="rect">
            <a:avLst/>
          </a:prstGeom>
          <a:noFill/>
          <a:ln/>
        </p:spPr>
        <p:txBody>
          <a:bodyPr wrap="square" lIns="0" tIns="0" rIns="0" bIns="0" rtlCol="0" anchor="ctr"/>
          <a:lstStyle/>
          <a:p>
            <a:pPr marL="0" indent="0">
              <a:buNone/>
            </a:pPr>
            <a:r>
              <a:rPr lang="en-US" sz="900" b="1" dirty="0">
                <a:solidFill>
                  <a:srgbClr val="FFFFFF"/>
                </a:solidFill>
                <a:latin typeface="Trebuchet MS" pitchFamily="34" charset="0"/>
                <a:ea typeface="Trebuchet MS" pitchFamily="34" charset="-122"/>
                <a:cs typeface="Trebuchet MS" pitchFamily="34" charset="-120"/>
              </a:rPr>
              <a:t>Situation</a:t>
            </a:r>
            <a:endParaRPr lang="en-US" sz="900" dirty="0"/>
          </a:p>
        </p:txBody>
      </p:sp>
      <p:sp>
        <p:nvSpPr>
          <p:cNvPr id="8" name="Shape 6"/>
          <p:cNvSpPr/>
          <p:nvPr/>
        </p:nvSpPr>
        <p:spPr>
          <a:xfrm>
            <a:off x="2633472" y="896112"/>
            <a:ext cx="1664208" cy="320040"/>
          </a:xfrm>
          <a:prstGeom prst="rect">
            <a:avLst/>
          </a:prstGeom>
          <a:solidFill>
            <a:srgbClr val="156082"/>
          </a:solidFill>
          <a:ln w="9525">
            <a:solidFill>
              <a:srgbClr val="D0D0D0"/>
            </a:solidFill>
            <a:prstDash val="solid"/>
          </a:ln>
        </p:spPr>
        <p:txBody>
          <a:bodyPr/>
          <a:lstStyle/>
          <a:p>
            <a:endParaRPr lang="en-IN"/>
          </a:p>
        </p:txBody>
      </p:sp>
      <p:sp>
        <p:nvSpPr>
          <p:cNvPr id="9" name="Text 7"/>
          <p:cNvSpPr/>
          <p:nvPr/>
        </p:nvSpPr>
        <p:spPr>
          <a:xfrm>
            <a:off x="2688336" y="932688"/>
            <a:ext cx="1572768" cy="265176"/>
          </a:xfrm>
          <a:prstGeom prst="rect">
            <a:avLst/>
          </a:prstGeom>
          <a:noFill/>
          <a:ln/>
        </p:spPr>
        <p:txBody>
          <a:bodyPr wrap="square" lIns="0" tIns="0" rIns="0" bIns="0" rtlCol="0" anchor="ctr"/>
          <a:lstStyle/>
          <a:p>
            <a:pPr marL="0" indent="0">
              <a:buNone/>
            </a:pPr>
            <a:r>
              <a:rPr lang="en-US" sz="900" b="1" dirty="0">
                <a:solidFill>
                  <a:srgbClr val="FFFFFF"/>
                </a:solidFill>
                <a:latin typeface="Trebuchet MS" pitchFamily="34" charset="0"/>
                <a:ea typeface="Trebuchet MS" pitchFamily="34" charset="-122"/>
                <a:cs typeface="Trebuchet MS" pitchFamily="34" charset="-120"/>
              </a:rPr>
              <a:t>Application Window</a:t>
            </a:r>
            <a:endParaRPr lang="en-US" sz="900" dirty="0"/>
          </a:p>
        </p:txBody>
      </p:sp>
      <p:sp>
        <p:nvSpPr>
          <p:cNvPr id="10" name="Shape 8"/>
          <p:cNvSpPr/>
          <p:nvPr/>
        </p:nvSpPr>
        <p:spPr>
          <a:xfrm>
            <a:off x="4297680" y="896112"/>
            <a:ext cx="1627632" cy="320040"/>
          </a:xfrm>
          <a:prstGeom prst="rect">
            <a:avLst/>
          </a:prstGeom>
          <a:solidFill>
            <a:srgbClr val="156082"/>
          </a:solidFill>
          <a:ln w="9525">
            <a:solidFill>
              <a:srgbClr val="D0D0D0"/>
            </a:solidFill>
            <a:prstDash val="solid"/>
          </a:ln>
        </p:spPr>
        <p:txBody>
          <a:bodyPr/>
          <a:lstStyle/>
          <a:p>
            <a:endParaRPr lang="en-IN"/>
          </a:p>
        </p:txBody>
      </p:sp>
      <p:sp>
        <p:nvSpPr>
          <p:cNvPr id="11" name="Text 9"/>
          <p:cNvSpPr/>
          <p:nvPr/>
        </p:nvSpPr>
        <p:spPr>
          <a:xfrm>
            <a:off x="4352544" y="932688"/>
            <a:ext cx="1536192" cy="265176"/>
          </a:xfrm>
          <a:prstGeom prst="rect">
            <a:avLst/>
          </a:prstGeom>
          <a:noFill/>
          <a:ln/>
        </p:spPr>
        <p:txBody>
          <a:bodyPr wrap="square" lIns="0" tIns="0" rIns="0" bIns="0" rtlCol="0" anchor="ctr"/>
          <a:lstStyle/>
          <a:p>
            <a:pPr marL="0" indent="0">
              <a:buNone/>
            </a:pPr>
            <a:r>
              <a:rPr lang="en-US" sz="900" b="1" dirty="0">
                <a:solidFill>
                  <a:srgbClr val="FFFFFF"/>
                </a:solidFill>
                <a:latin typeface="Trebuchet MS" pitchFamily="34" charset="0"/>
                <a:ea typeface="Trebuchet MS" pitchFamily="34" charset="-122"/>
                <a:cs typeface="Trebuchet MS" pitchFamily="34" charset="-120"/>
              </a:rPr>
              <a:t>Order Deadline</a:t>
            </a:r>
            <a:endParaRPr lang="en-US" sz="900" dirty="0"/>
          </a:p>
        </p:txBody>
      </p:sp>
      <p:sp>
        <p:nvSpPr>
          <p:cNvPr id="12" name="Shape 10"/>
          <p:cNvSpPr/>
          <p:nvPr/>
        </p:nvSpPr>
        <p:spPr>
          <a:xfrm>
            <a:off x="5925312" y="896112"/>
            <a:ext cx="1508760" cy="320040"/>
          </a:xfrm>
          <a:prstGeom prst="rect">
            <a:avLst/>
          </a:prstGeom>
          <a:solidFill>
            <a:srgbClr val="156082"/>
          </a:solidFill>
          <a:ln w="9525">
            <a:solidFill>
              <a:srgbClr val="D0D0D0"/>
            </a:solidFill>
            <a:prstDash val="solid"/>
          </a:ln>
        </p:spPr>
        <p:txBody>
          <a:bodyPr/>
          <a:lstStyle/>
          <a:p>
            <a:endParaRPr lang="en-IN"/>
          </a:p>
        </p:txBody>
      </p:sp>
      <p:sp>
        <p:nvSpPr>
          <p:cNvPr id="13" name="Text 11"/>
          <p:cNvSpPr/>
          <p:nvPr/>
        </p:nvSpPr>
        <p:spPr>
          <a:xfrm>
            <a:off x="5980176" y="932688"/>
            <a:ext cx="1417320" cy="265176"/>
          </a:xfrm>
          <a:prstGeom prst="rect">
            <a:avLst/>
          </a:prstGeom>
          <a:noFill/>
          <a:ln/>
        </p:spPr>
        <p:txBody>
          <a:bodyPr wrap="square" lIns="0" tIns="0" rIns="0" bIns="0" rtlCol="0" anchor="ctr"/>
          <a:lstStyle/>
          <a:p>
            <a:pPr marL="0" indent="0">
              <a:buNone/>
            </a:pPr>
            <a:r>
              <a:rPr lang="en-US" sz="900" b="1" dirty="0">
                <a:solidFill>
                  <a:srgbClr val="FFFFFF"/>
                </a:solidFill>
                <a:latin typeface="Trebuchet MS" pitchFamily="34" charset="0"/>
                <a:ea typeface="Trebuchet MS" pitchFamily="34" charset="-122"/>
                <a:cs typeface="Trebuchet MS" pitchFamily="34" charset="-120"/>
              </a:rPr>
              <a:t>Validity</a:t>
            </a:r>
            <a:endParaRPr lang="en-US" sz="900" dirty="0"/>
          </a:p>
        </p:txBody>
      </p:sp>
      <p:sp>
        <p:nvSpPr>
          <p:cNvPr id="14" name="Shape 12"/>
          <p:cNvSpPr/>
          <p:nvPr/>
        </p:nvSpPr>
        <p:spPr>
          <a:xfrm>
            <a:off x="301752" y="1216152"/>
            <a:ext cx="2331720" cy="493776"/>
          </a:xfrm>
          <a:prstGeom prst="rect">
            <a:avLst/>
          </a:prstGeom>
          <a:solidFill>
            <a:srgbClr val="FFFFFF"/>
          </a:solidFill>
          <a:ln w="6350">
            <a:solidFill>
              <a:srgbClr val="D0D0D0"/>
            </a:solidFill>
            <a:prstDash val="solid"/>
          </a:ln>
        </p:spPr>
        <p:txBody>
          <a:bodyPr/>
          <a:lstStyle/>
          <a:p>
            <a:endParaRPr lang="en-IN"/>
          </a:p>
        </p:txBody>
      </p:sp>
      <p:sp>
        <p:nvSpPr>
          <p:cNvPr id="15" name="Text 13"/>
          <p:cNvSpPr/>
          <p:nvPr/>
        </p:nvSpPr>
        <p:spPr>
          <a:xfrm>
            <a:off x="356616" y="1252728"/>
            <a:ext cx="2240280" cy="438912"/>
          </a:xfrm>
          <a:prstGeom prst="rect">
            <a:avLst/>
          </a:prstGeom>
          <a:noFill/>
          <a:ln/>
        </p:spPr>
        <p:txBody>
          <a:bodyPr wrap="square" lIns="0" tIns="0" rIns="0" bIns="0" rtlCol="0" anchor="ctr"/>
          <a:lstStyle/>
          <a:p>
            <a:pPr marL="0" indent="0">
              <a:buNone/>
            </a:pPr>
            <a:r>
              <a:rPr lang="en-US" sz="900" b="1" dirty="0">
                <a:solidFill>
                  <a:srgbClr val="0E2841"/>
                </a:solidFill>
                <a:latin typeface="Trebuchet MS" pitchFamily="34" charset="0"/>
                <a:ea typeface="Trebuchet MS" pitchFamily="34" charset="-122"/>
                <a:cs typeface="Trebuchet MS" pitchFamily="34" charset="-120"/>
              </a:rPr>
              <a:t>New entity – activities NOT yet commenced</a:t>
            </a:r>
            <a:endParaRPr lang="en-US" sz="900" dirty="0"/>
          </a:p>
        </p:txBody>
      </p:sp>
      <p:sp>
        <p:nvSpPr>
          <p:cNvPr id="16" name="Shape 14"/>
          <p:cNvSpPr/>
          <p:nvPr/>
        </p:nvSpPr>
        <p:spPr>
          <a:xfrm>
            <a:off x="2633472" y="1216152"/>
            <a:ext cx="1664208" cy="493776"/>
          </a:xfrm>
          <a:prstGeom prst="rect">
            <a:avLst/>
          </a:prstGeom>
          <a:solidFill>
            <a:srgbClr val="FFFFFF"/>
          </a:solidFill>
          <a:ln w="6350">
            <a:solidFill>
              <a:srgbClr val="D0D0D0"/>
            </a:solidFill>
            <a:prstDash val="solid"/>
          </a:ln>
        </p:spPr>
        <p:txBody>
          <a:bodyPr/>
          <a:lstStyle/>
          <a:p>
            <a:endParaRPr lang="en-IN"/>
          </a:p>
        </p:txBody>
      </p:sp>
      <p:sp>
        <p:nvSpPr>
          <p:cNvPr id="17" name="Text 15"/>
          <p:cNvSpPr/>
          <p:nvPr/>
        </p:nvSpPr>
        <p:spPr>
          <a:xfrm>
            <a:off x="2688336" y="1252728"/>
            <a:ext cx="1572768" cy="43891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Any time in the tax year</a:t>
            </a:r>
            <a:endParaRPr lang="en-US" sz="900" dirty="0"/>
          </a:p>
        </p:txBody>
      </p:sp>
      <p:sp>
        <p:nvSpPr>
          <p:cNvPr id="18" name="Shape 16"/>
          <p:cNvSpPr/>
          <p:nvPr/>
        </p:nvSpPr>
        <p:spPr>
          <a:xfrm>
            <a:off x="4297680" y="1216152"/>
            <a:ext cx="1627632" cy="493776"/>
          </a:xfrm>
          <a:prstGeom prst="rect">
            <a:avLst/>
          </a:prstGeom>
          <a:solidFill>
            <a:srgbClr val="FFFFFF"/>
          </a:solidFill>
          <a:ln w="6350">
            <a:solidFill>
              <a:srgbClr val="D0D0D0"/>
            </a:solidFill>
            <a:prstDash val="solid"/>
          </a:ln>
        </p:spPr>
        <p:txBody>
          <a:bodyPr/>
          <a:lstStyle/>
          <a:p>
            <a:endParaRPr lang="en-IN"/>
          </a:p>
        </p:txBody>
      </p:sp>
      <p:sp>
        <p:nvSpPr>
          <p:cNvPr id="19" name="Text 17"/>
          <p:cNvSpPr/>
          <p:nvPr/>
        </p:nvSpPr>
        <p:spPr>
          <a:xfrm>
            <a:off x="4352544" y="1252728"/>
            <a:ext cx="1536192" cy="43891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3 months from month-end of application</a:t>
            </a:r>
            <a:endParaRPr lang="en-US" sz="900" dirty="0"/>
          </a:p>
        </p:txBody>
      </p:sp>
      <p:sp>
        <p:nvSpPr>
          <p:cNvPr id="20" name="Shape 18"/>
          <p:cNvSpPr/>
          <p:nvPr/>
        </p:nvSpPr>
        <p:spPr>
          <a:xfrm>
            <a:off x="5925312" y="1216152"/>
            <a:ext cx="1508760" cy="493776"/>
          </a:xfrm>
          <a:prstGeom prst="rect">
            <a:avLst/>
          </a:prstGeom>
          <a:solidFill>
            <a:srgbClr val="FFFFFF"/>
          </a:solidFill>
          <a:ln w="6350">
            <a:solidFill>
              <a:srgbClr val="D0D0D0"/>
            </a:solidFill>
            <a:prstDash val="solid"/>
          </a:ln>
        </p:spPr>
        <p:txBody>
          <a:bodyPr/>
          <a:lstStyle/>
          <a:p>
            <a:endParaRPr lang="en-IN"/>
          </a:p>
        </p:txBody>
      </p:sp>
      <p:sp>
        <p:nvSpPr>
          <p:cNvPr id="21" name="Text 19"/>
          <p:cNvSpPr/>
          <p:nvPr/>
        </p:nvSpPr>
        <p:spPr>
          <a:xfrm>
            <a:off x="5980176" y="1252728"/>
            <a:ext cx="1417320" cy="43891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3 Years (incl. year of application)</a:t>
            </a:r>
            <a:endParaRPr lang="en-US" sz="900" dirty="0"/>
          </a:p>
        </p:txBody>
      </p:sp>
      <p:sp>
        <p:nvSpPr>
          <p:cNvPr id="22" name="Shape 20"/>
          <p:cNvSpPr/>
          <p:nvPr/>
        </p:nvSpPr>
        <p:spPr>
          <a:xfrm>
            <a:off x="301752" y="1709928"/>
            <a:ext cx="2331720" cy="493776"/>
          </a:xfrm>
          <a:prstGeom prst="rect">
            <a:avLst/>
          </a:prstGeom>
          <a:solidFill>
            <a:srgbClr val="F2F2F2"/>
          </a:solidFill>
          <a:ln w="6350">
            <a:solidFill>
              <a:srgbClr val="D0D0D0"/>
            </a:solidFill>
            <a:prstDash val="solid"/>
          </a:ln>
        </p:spPr>
        <p:txBody>
          <a:bodyPr/>
          <a:lstStyle/>
          <a:p>
            <a:endParaRPr lang="en-IN"/>
          </a:p>
        </p:txBody>
      </p:sp>
      <p:sp>
        <p:nvSpPr>
          <p:cNvPr id="23" name="Text 21"/>
          <p:cNvSpPr/>
          <p:nvPr/>
        </p:nvSpPr>
        <p:spPr>
          <a:xfrm>
            <a:off x="356616" y="1746504"/>
            <a:ext cx="2240280" cy="438912"/>
          </a:xfrm>
          <a:prstGeom prst="rect">
            <a:avLst/>
          </a:prstGeom>
          <a:noFill/>
          <a:ln/>
        </p:spPr>
        <p:txBody>
          <a:bodyPr wrap="square" lIns="0" tIns="0" rIns="0" bIns="0" rtlCol="0" anchor="ctr"/>
          <a:lstStyle/>
          <a:p>
            <a:pPr marL="0" indent="0">
              <a:buNone/>
            </a:pPr>
            <a:r>
              <a:rPr lang="en-US" sz="900" b="1" dirty="0">
                <a:solidFill>
                  <a:srgbClr val="0E2841"/>
                </a:solidFill>
                <a:latin typeface="Trebuchet MS" pitchFamily="34" charset="0"/>
                <a:ea typeface="Trebuchet MS" pitchFamily="34" charset="-122"/>
                <a:cs typeface="Trebuchet MS" pitchFamily="34" charset="-120"/>
              </a:rPr>
              <a:t>New entity – activities COMMENCED (not yet registered)</a:t>
            </a:r>
            <a:endParaRPr lang="en-US" sz="900" dirty="0"/>
          </a:p>
        </p:txBody>
      </p:sp>
      <p:sp>
        <p:nvSpPr>
          <p:cNvPr id="24" name="Shape 22"/>
          <p:cNvSpPr/>
          <p:nvPr/>
        </p:nvSpPr>
        <p:spPr>
          <a:xfrm>
            <a:off x="2633472" y="1709928"/>
            <a:ext cx="1664208" cy="493776"/>
          </a:xfrm>
          <a:prstGeom prst="rect">
            <a:avLst/>
          </a:prstGeom>
          <a:solidFill>
            <a:srgbClr val="F2F2F2"/>
          </a:solidFill>
          <a:ln w="6350">
            <a:solidFill>
              <a:srgbClr val="D0D0D0"/>
            </a:solidFill>
            <a:prstDash val="solid"/>
          </a:ln>
        </p:spPr>
        <p:txBody>
          <a:bodyPr/>
          <a:lstStyle/>
          <a:p>
            <a:endParaRPr lang="en-IN"/>
          </a:p>
        </p:txBody>
      </p:sp>
      <p:sp>
        <p:nvSpPr>
          <p:cNvPr id="25" name="Text 23"/>
          <p:cNvSpPr/>
          <p:nvPr/>
        </p:nvSpPr>
        <p:spPr>
          <a:xfrm>
            <a:off x="2688336" y="1746504"/>
            <a:ext cx="1572768" cy="43891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Any time in the tax year</a:t>
            </a:r>
            <a:endParaRPr lang="en-US" sz="900" dirty="0"/>
          </a:p>
        </p:txBody>
      </p:sp>
      <p:sp>
        <p:nvSpPr>
          <p:cNvPr id="26" name="Shape 24"/>
          <p:cNvSpPr/>
          <p:nvPr/>
        </p:nvSpPr>
        <p:spPr>
          <a:xfrm>
            <a:off x="4297680" y="1709928"/>
            <a:ext cx="1627632" cy="493776"/>
          </a:xfrm>
          <a:prstGeom prst="rect">
            <a:avLst/>
          </a:prstGeom>
          <a:solidFill>
            <a:srgbClr val="F2F2F2"/>
          </a:solidFill>
          <a:ln w="6350">
            <a:solidFill>
              <a:srgbClr val="D0D0D0"/>
            </a:solidFill>
            <a:prstDash val="solid"/>
          </a:ln>
        </p:spPr>
        <p:txBody>
          <a:bodyPr/>
          <a:lstStyle/>
          <a:p>
            <a:endParaRPr lang="en-IN"/>
          </a:p>
        </p:txBody>
      </p:sp>
      <p:sp>
        <p:nvSpPr>
          <p:cNvPr id="27" name="Text 25"/>
          <p:cNvSpPr/>
          <p:nvPr/>
        </p:nvSpPr>
        <p:spPr>
          <a:xfrm>
            <a:off x="4352544" y="1746504"/>
            <a:ext cx="1536192" cy="43891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6 months from quarter-end of application</a:t>
            </a:r>
            <a:endParaRPr lang="en-US" sz="900" dirty="0"/>
          </a:p>
        </p:txBody>
      </p:sp>
      <p:sp>
        <p:nvSpPr>
          <p:cNvPr id="28" name="Shape 26"/>
          <p:cNvSpPr/>
          <p:nvPr/>
        </p:nvSpPr>
        <p:spPr>
          <a:xfrm>
            <a:off x="5925312" y="1709928"/>
            <a:ext cx="1508760" cy="493776"/>
          </a:xfrm>
          <a:prstGeom prst="rect">
            <a:avLst/>
          </a:prstGeom>
          <a:solidFill>
            <a:srgbClr val="F2F2F2"/>
          </a:solidFill>
          <a:ln w="6350">
            <a:solidFill>
              <a:srgbClr val="D0D0D0"/>
            </a:solidFill>
            <a:prstDash val="solid"/>
          </a:ln>
        </p:spPr>
        <p:txBody>
          <a:bodyPr/>
          <a:lstStyle/>
          <a:p>
            <a:endParaRPr lang="en-IN"/>
          </a:p>
        </p:txBody>
      </p:sp>
      <p:sp>
        <p:nvSpPr>
          <p:cNvPr id="29" name="Text 27"/>
          <p:cNvSpPr/>
          <p:nvPr/>
        </p:nvSpPr>
        <p:spPr>
          <a:xfrm>
            <a:off x="5980176" y="1746504"/>
            <a:ext cx="1417320" cy="43891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5 Years (incl. year of application)</a:t>
            </a:r>
            <a:endParaRPr lang="en-US" sz="900" dirty="0"/>
          </a:p>
        </p:txBody>
      </p:sp>
      <p:sp>
        <p:nvSpPr>
          <p:cNvPr id="30" name="Shape 28"/>
          <p:cNvSpPr/>
          <p:nvPr/>
        </p:nvSpPr>
        <p:spPr>
          <a:xfrm>
            <a:off x="301752" y="2203704"/>
            <a:ext cx="2331720" cy="493776"/>
          </a:xfrm>
          <a:prstGeom prst="rect">
            <a:avLst/>
          </a:prstGeom>
          <a:solidFill>
            <a:srgbClr val="FFFFFF"/>
          </a:solidFill>
          <a:ln w="6350">
            <a:solidFill>
              <a:srgbClr val="D0D0D0"/>
            </a:solidFill>
            <a:prstDash val="solid"/>
          </a:ln>
        </p:spPr>
        <p:txBody>
          <a:bodyPr/>
          <a:lstStyle/>
          <a:p>
            <a:endParaRPr lang="en-IN"/>
          </a:p>
        </p:txBody>
      </p:sp>
      <p:sp>
        <p:nvSpPr>
          <p:cNvPr id="31" name="Text 29"/>
          <p:cNvSpPr/>
          <p:nvPr/>
        </p:nvSpPr>
        <p:spPr>
          <a:xfrm>
            <a:off x="356616" y="2240280"/>
            <a:ext cx="2240280" cy="438912"/>
          </a:xfrm>
          <a:prstGeom prst="rect">
            <a:avLst/>
          </a:prstGeom>
          <a:noFill/>
          <a:ln/>
        </p:spPr>
        <p:txBody>
          <a:bodyPr wrap="square" lIns="0" tIns="0" rIns="0" bIns="0" rtlCol="0" anchor="ctr"/>
          <a:lstStyle/>
          <a:p>
            <a:pPr marL="0" indent="0">
              <a:buNone/>
            </a:pPr>
            <a:r>
              <a:rPr lang="en-US" sz="900" b="1" dirty="0">
                <a:solidFill>
                  <a:srgbClr val="0E2841"/>
                </a:solidFill>
                <a:latin typeface="Trebuchet MS" pitchFamily="34" charset="0"/>
                <a:ea typeface="Trebuchet MS" pitchFamily="34" charset="-122"/>
                <a:cs typeface="Trebuchet MS" pitchFamily="34" charset="-120"/>
              </a:rPr>
              <a:t>Provisional registration granted; activities now commenced</a:t>
            </a:r>
            <a:endParaRPr lang="en-US" sz="900" dirty="0"/>
          </a:p>
        </p:txBody>
      </p:sp>
      <p:sp>
        <p:nvSpPr>
          <p:cNvPr id="32" name="Shape 30"/>
          <p:cNvSpPr/>
          <p:nvPr/>
        </p:nvSpPr>
        <p:spPr>
          <a:xfrm>
            <a:off x="2633472" y="2203704"/>
            <a:ext cx="1664208" cy="493776"/>
          </a:xfrm>
          <a:prstGeom prst="rect">
            <a:avLst/>
          </a:prstGeom>
          <a:solidFill>
            <a:srgbClr val="FFFFFF"/>
          </a:solidFill>
          <a:ln w="6350">
            <a:solidFill>
              <a:srgbClr val="D0D0D0"/>
            </a:solidFill>
            <a:prstDash val="solid"/>
          </a:ln>
        </p:spPr>
        <p:txBody>
          <a:bodyPr/>
          <a:lstStyle/>
          <a:p>
            <a:endParaRPr lang="en-IN"/>
          </a:p>
        </p:txBody>
      </p:sp>
      <p:sp>
        <p:nvSpPr>
          <p:cNvPr id="33" name="Text 31"/>
          <p:cNvSpPr/>
          <p:nvPr/>
        </p:nvSpPr>
        <p:spPr>
          <a:xfrm>
            <a:off x="2688336" y="2240280"/>
            <a:ext cx="1572768" cy="43891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Within 6 months of commencement</a:t>
            </a:r>
            <a:endParaRPr lang="en-US" sz="900" dirty="0"/>
          </a:p>
        </p:txBody>
      </p:sp>
      <p:sp>
        <p:nvSpPr>
          <p:cNvPr id="34" name="Shape 32"/>
          <p:cNvSpPr/>
          <p:nvPr/>
        </p:nvSpPr>
        <p:spPr>
          <a:xfrm>
            <a:off x="4297680" y="2203704"/>
            <a:ext cx="1627632" cy="493776"/>
          </a:xfrm>
          <a:prstGeom prst="rect">
            <a:avLst/>
          </a:prstGeom>
          <a:solidFill>
            <a:srgbClr val="FFFFFF"/>
          </a:solidFill>
          <a:ln w="6350">
            <a:solidFill>
              <a:srgbClr val="D0D0D0"/>
            </a:solidFill>
            <a:prstDash val="solid"/>
          </a:ln>
        </p:spPr>
        <p:txBody>
          <a:bodyPr/>
          <a:lstStyle/>
          <a:p>
            <a:endParaRPr lang="en-IN"/>
          </a:p>
        </p:txBody>
      </p:sp>
      <p:sp>
        <p:nvSpPr>
          <p:cNvPr id="35" name="Text 33"/>
          <p:cNvSpPr/>
          <p:nvPr/>
        </p:nvSpPr>
        <p:spPr>
          <a:xfrm>
            <a:off x="4352544" y="2240280"/>
            <a:ext cx="1536192" cy="43891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6 months from quarter-end of application</a:t>
            </a:r>
            <a:endParaRPr lang="en-US" sz="900" dirty="0"/>
          </a:p>
        </p:txBody>
      </p:sp>
      <p:sp>
        <p:nvSpPr>
          <p:cNvPr id="36" name="Shape 34"/>
          <p:cNvSpPr/>
          <p:nvPr/>
        </p:nvSpPr>
        <p:spPr>
          <a:xfrm>
            <a:off x="5925312" y="2203704"/>
            <a:ext cx="1508760" cy="493776"/>
          </a:xfrm>
          <a:prstGeom prst="rect">
            <a:avLst/>
          </a:prstGeom>
          <a:solidFill>
            <a:srgbClr val="FFFFFF"/>
          </a:solidFill>
          <a:ln w="6350">
            <a:solidFill>
              <a:srgbClr val="D0D0D0"/>
            </a:solidFill>
            <a:prstDash val="solid"/>
          </a:ln>
        </p:spPr>
        <p:txBody>
          <a:bodyPr/>
          <a:lstStyle/>
          <a:p>
            <a:endParaRPr lang="en-IN"/>
          </a:p>
        </p:txBody>
      </p:sp>
      <p:sp>
        <p:nvSpPr>
          <p:cNvPr id="37" name="Text 35"/>
          <p:cNvSpPr/>
          <p:nvPr/>
        </p:nvSpPr>
        <p:spPr>
          <a:xfrm>
            <a:off x="5980176" y="2240280"/>
            <a:ext cx="1417320" cy="43891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5 Years (incl. year of application)</a:t>
            </a:r>
            <a:endParaRPr lang="en-US" sz="900" dirty="0"/>
          </a:p>
        </p:txBody>
      </p:sp>
      <p:sp>
        <p:nvSpPr>
          <p:cNvPr id="38" name="Shape 36"/>
          <p:cNvSpPr/>
          <p:nvPr/>
        </p:nvSpPr>
        <p:spPr>
          <a:xfrm>
            <a:off x="301752" y="2697480"/>
            <a:ext cx="2331720" cy="493776"/>
          </a:xfrm>
          <a:prstGeom prst="rect">
            <a:avLst/>
          </a:prstGeom>
          <a:solidFill>
            <a:srgbClr val="F2F2F2"/>
          </a:solidFill>
          <a:ln w="6350">
            <a:solidFill>
              <a:srgbClr val="D0D0D0"/>
            </a:solidFill>
            <a:prstDash val="solid"/>
          </a:ln>
        </p:spPr>
        <p:txBody>
          <a:bodyPr/>
          <a:lstStyle/>
          <a:p>
            <a:endParaRPr lang="en-IN"/>
          </a:p>
        </p:txBody>
      </p:sp>
      <p:sp>
        <p:nvSpPr>
          <p:cNvPr id="39" name="Text 37"/>
          <p:cNvSpPr/>
          <p:nvPr/>
        </p:nvSpPr>
        <p:spPr>
          <a:xfrm>
            <a:off x="356616" y="2734056"/>
            <a:ext cx="2240280" cy="438912"/>
          </a:xfrm>
          <a:prstGeom prst="rect">
            <a:avLst/>
          </a:prstGeom>
          <a:noFill/>
          <a:ln/>
        </p:spPr>
        <p:txBody>
          <a:bodyPr wrap="square" lIns="0" tIns="0" rIns="0" bIns="0" rtlCol="0" anchor="ctr"/>
          <a:lstStyle/>
          <a:p>
            <a:pPr marL="0" indent="0">
              <a:buNone/>
            </a:pPr>
            <a:r>
              <a:rPr lang="en-US" sz="900" b="1" dirty="0">
                <a:solidFill>
                  <a:srgbClr val="0E2841"/>
                </a:solidFill>
                <a:latin typeface="Trebuchet MS" pitchFamily="34" charset="0"/>
                <a:ea typeface="Trebuchet MS" pitchFamily="34" charset="-122"/>
                <a:cs typeface="Trebuchet MS" pitchFamily="34" charset="-120"/>
              </a:rPr>
              <a:t>Provisional registration due to EXPIRE; activities not commenced</a:t>
            </a:r>
            <a:endParaRPr lang="en-US" sz="900" dirty="0"/>
          </a:p>
        </p:txBody>
      </p:sp>
      <p:sp>
        <p:nvSpPr>
          <p:cNvPr id="40" name="Shape 38"/>
          <p:cNvSpPr/>
          <p:nvPr/>
        </p:nvSpPr>
        <p:spPr>
          <a:xfrm>
            <a:off x="2633472" y="2697480"/>
            <a:ext cx="1664208" cy="493776"/>
          </a:xfrm>
          <a:prstGeom prst="rect">
            <a:avLst/>
          </a:prstGeom>
          <a:solidFill>
            <a:srgbClr val="F2F2F2"/>
          </a:solidFill>
          <a:ln w="6350">
            <a:solidFill>
              <a:srgbClr val="D0D0D0"/>
            </a:solidFill>
            <a:prstDash val="solid"/>
          </a:ln>
        </p:spPr>
        <p:txBody>
          <a:bodyPr/>
          <a:lstStyle/>
          <a:p>
            <a:endParaRPr lang="en-IN"/>
          </a:p>
        </p:txBody>
      </p:sp>
      <p:sp>
        <p:nvSpPr>
          <p:cNvPr id="41" name="Text 39"/>
          <p:cNvSpPr/>
          <p:nvPr/>
        </p:nvSpPr>
        <p:spPr>
          <a:xfrm>
            <a:off x="2688336" y="2734056"/>
            <a:ext cx="1572768" cy="43891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6 months prior to expiry</a:t>
            </a:r>
            <a:endParaRPr lang="en-US" sz="900" dirty="0"/>
          </a:p>
        </p:txBody>
      </p:sp>
      <p:sp>
        <p:nvSpPr>
          <p:cNvPr id="42" name="Shape 40"/>
          <p:cNvSpPr/>
          <p:nvPr/>
        </p:nvSpPr>
        <p:spPr>
          <a:xfrm>
            <a:off x="4297680" y="2697480"/>
            <a:ext cx="1627632" cy="493776"/>
          </a:xfrm>
          <a:prstGeom prst="rect">
            <a:avLst/>
          </a:prstGeom>
          <a:solidFill>
            <a:srgbClr val="F2F2F2"/>
          </a:solidFill>
          <a:ln w="6350">
            <a:solidFill>
              <a:srgbClr val="D0D0D0"/>
            </a:solidFill>
            <a:prstDash val="solid"/>
          </a:ln>
        </p:spPr>
        <p:txBody>
          <a:bodyPr/>
          <a:lstStyle/>
          <a:p>
            <a:endParaRPr lang="en-IN"/>
          </a:p>
        </p:txBody>
      </p:sp>
      <p:sp>
        <p:nvSpPr>
          <p:cNvPr id="43" name="Text 41"/>
          <p:cNvSpPr/>
          <p:nvPr/>
        </p:nvSpPr>
        <p:spPr>
          <a:xfrm>
            <a:off x="4352544" y="2734056"/>
            <a:ext cx="1536192" cy="43891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6 months from quarter-end</a:t>
            </a:r>
            <a:endParaRPr lang="en-US" sz="900" dirty="0"/>
          </a:p>
        </p:txBody>
      </p:sp>
      <p:sp>
        <p:nvSpPr>
          <p:cNvPr id="44" name="Shape 42"/>
          <p:cNvSpPr/>
          <p:nvPr/>
        </p:nvSpPr>
        <p:spPr>
          <a:xfrm>
            <a:off x="5925312" y="2697480"/>
            <a:ext cx="1508760" cy="493776"/>
          </a:xfrm>
          <a:prstGeom prst="rect">
            <a:avLst/>
          </a:prstGeom>
          <a:solidFill>
            <a:srgbClr val="F2F2F2"/>
          </a:solidFill>
          <a:ln w="6350">
            <a:solidFill>
              <a:srgbClr val="D0D0D0"/>
            </a:solidFill>
            <a:prstDash val="solid"/>
          </a:ln>
        </p:spPr>
        <p:txBody>
          <a:bodyPr/>
          <a:lstStyle/>
          <a:p>
            <a:endParaRPr lang="en-IN"/>
          </a:p>
        </p:txBody>
      </p:sp>
      <p:sp>
        <p:nvSpPr>
          <p:cNvPr id="45" name="Text 43"/>
          <p:cNvSpPr/>
          <p:nvPr/>
        </p:nvSpPr>
        <p:spPr>
          <a:xfrm>
            <a:off x="5980176" y="2734056"/>
            <a:ext cx="1417320" cy="43891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5 Years (incl. year of application)</a:t>
            </a:r>
            <a:endParaRPr lang="en-US" sz="900" dirty="0"/>
          </a:p>
        </p:txBody>
      </p:sp>
      <p:sp>
        <p:nvSpPr>
          <p:cNvPr id="46" name="Shape 44"/>
          <p:cNvSpPr/>
          <p:nvPr/>
        </p:nvSpPr>
        <p:spPr>
          <a:xfrm>
            <a:off x="301752" y="3191256"/>
            <a:ext cx="2331720" cy="493776"/>
          </a:xfrm>
          <a:prstGeom prst="rect">
            <a:avLst/>
          </a:prstGeom>
          <a:solidFill>
            <a:srgbClr val="FFFFFF"/>
          </a:solidFill>
          <a:ln w="6350">
            <a:solidFill>
              <a:srgbClr val="D0D0D0"/>
            </a:solidFill>
            <a:prstDash val="solid"/>
          </a:ln>
        </p:spPr>
        <p:txBody>
          <a:bodyPr/>
          <a:lstStyle/>
          <a:p>
            <a:endParaRPr lang="en-IN"/>
          </a:p>
        </p:txBody>
      </p:sp>
      <p:sp>
        <p:nvSpPr>
          <p:cNvPr id="47" name="Text 45"/>
          <p:cNvSpPr/>
          <p:nvPr/>
        </p:nvSpPr>
        <p:spPr>
          <a:xfrm>
            <a:off x="356616" y="3227832"/>
            <a:ext cx="2240280" cy="438912"/>
          </a:xfrm>
          <a:prstGeom prst="rect">
            <a:avLst/>
          </a:prstGeom>
          <a:noFill/>
          <a:ln/>
        </p:spPr>
        <p:txBody>
          <a:bodyPr wrap="square" lIns="0" tIns="0" rIns="0" bIns="0" rtlCol="0" anchor="ctr"/>
          <a:lstStyle/>
          <a:p>
            <a:pPr marL="0" indent="0">
              <a:buNone/>
            </a:pPr>
            <a:r>
              <a:rPr lang="en-US" sz="900" b="1" dirty="0">
                <a:solidFill>
                  <a:srgbClr val="0E2841"/>
                </a:solidFill>
                <a:latin typeface="Trebuchet MS" pitchFamily="34" charset="0"/>
                <a:ea typeface="Trebuchet MS" pitchFamily="34" charset="-122"/>
                <a:cs typeface="Trebuchet MS" pitchFamily="34" charset="-120"/>
              </a:rPr>
              <a:t>Regular registration due to EXPIRE</a:t>
            </a:r>
            <a:endParaRPr lang="en-US" sz="900" dirty="0"/>
          </a:p>
        </p:txBody>
      </p:sp>
      <p:sp>
        <p:nvSpPr>
          <p:cNvPr id="48" name="Shape 46"/>
          <p:cNvSpPr/>
          <p:nvPr/>
        </p:nvSpPr>
        <p:spPr>
          <a:xfrm>
            <a:off x="2633472" y="3191256"/>
            <a:ext cx="1664208" cy="493776"/>
          </a:xfrm>
          <a:prstGeom prst="rect">
            <a:avLst/>
          </a:prstGeom>
          <a:solidFill>
            <a:srgbClr val="FFFFFF"/>
          </a:solidFill>
          <a:ln w="6350">
            <a:solidFill>
              <a:srgbClr val="D0D0D0"/>
            </a:solidFill>
            <a:prstDash val="solid"/>
          </a:ln>
        </p:spPr>
        <p:txBody>
          <a:bodyPr/>
          <a:lstStyle/>
          <a:p>
            <a:endParaRPr lang="en-IN"/>
          </a:p>
        </p:txBody>
      </p:sp>
      <p:sp>
        <p:nvSpPr>
          <p:cNvPr id="49" name="Text 47"/>
          <p:cNvSpPr/>
          <p:nvPr/>
        </p:nvSpPr>
        <p:spPr>
          <a:xfrm>
            <a:off x="2688336" y="3227832"/>
            <a:ext cx="1572768" cy="43891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6 months prior to expiry</a:t>
            </a:r>
            <a:endParaRPr lang="en-US" sz="900" dirty="0"/>
          </a:p>
        </p:txBody>
      </p:sp>
      <p:sp>
        <p:nvSpPr>
          <p:cNvPr id="50" name="Shape 48"/>
          <p:cNvSpPr/>
          <p:nvPr/>
        </p:nvSpPr>
        <p:spPr>
          <a:xfrm>
            <a:off x="4297680" y="3191256"/>
            <a:ext cx="1627632" cy="493776"/>
          </a:xfrm>
          <a:prstGeom prst="rect">
            <a:avLst/>
          </a:prstGeom>
          <a:solidFill>
            <a:srgbClr val="FFFFFF"/>
          </a:solidFill>
          <a:ln w="6350">
            <a:solidFill>
              <a:srgbClr val="D0D0D0"/>
            </a:solidFill>
            <a:prstDash val="solid"/>
          </a:ln>
        </p:spPr>
        <p:txBody>
          <a:bodyPr/>
          <a:lstStyle/>
          <a:p>
            <a:endParaRPr lang="en-IN"/>
          </a:p>
        </p:txBody>
      </p:sp>
      <p:sp>
        <p:nvSpPr>
          <p:cNvPr id="51" name="Text 49"/>
          <p:cNvSpPr/>
          <p:nvPr/>
        </p:nvSpPr>
        <p:spPr>
          <a:xfrm>
            <a:off x="4352544" y="3227832"/>
            <a:ext cx="1536192" cy="43891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6 months from quarter-end</a:t>
            </a:r>
            <a:endParaRPr lang="en-US" sz="900" dirty="0"/>
          </a:p>
        </p:txBody>
      </p:sp>
      <p:sp>
        <p:nvSpPr>
          <p:cNvPr id="52" name="Shape 50"/>
          <p:cNvSpPr/>
          <p:nvPr/>
        </p:nvSpPr>
        <p:spPr>
          <a:xfrm>
            <a:off x="5925312" y="3191256"/>
            <a:ext cx="1508760" cy="493776"/>
          </a:xfrm>
          <a:prstGeom prst="rect">
            <a:avLst/>
          </a:prstGeom>
          <a:solidFill>
            <a:srgbClr val="FFFFFF"/>
          </a:solidFill>
          <a:ln w="6350">
            <a:solidFill>
              <a:srgbClr val="D0D0D0"/>
            </a:solidFill>
            <a:prstDash val="solid"/>
          </a:ln>
        </p:spPr>
        <p:txBody>
          <a:bodyPr/>
          <a:lstStyle/>
          <a:p>
            <a:endParaRPr lang="en-IN"/>
          </a:p>
        </p:txBody>
      </p:sp>
      <p:sp>
        <p:nvSpPr>
          <p:cNvPr id="53" name="Text 51"/>
          <p:cNvSpPr/>
          <p:nvPr/>
        </p:nvSpPr>
        <p:spPr>
          <a:xfrm>
            <a:off x="5980176" y="3227832"/>
            <a:ext cx="1417320" cy="43891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5 Years (following year of application)</a:t>
            </a:r>
            <a:endParaRPr lang="en-US" sz="900" dirty="0"/>
          </a:p>
        </p:txBody>
      </p:sp>
      <p:sp>
        <p:nvSpPr>
          <p:cNvPr id="54" name="Shape 52"/>
          <p:cNvSpPr/>
          <p:nvPr/>
        </p:nvSpPr>
        <p:spPr>
          <a:xfrm>
            <a:off x="301752" y="3685032"/>
            <a:ext cx="2331720" cy="493776"/>
          </a:xfrm>
          <a:prstGeom prst="rect">
            <a:avLst/>
          </a:prstGeom>
          <a:solidFill>
            <a:srgbClr val="F2F2F2"/>
          </a:solidFill>
          <a:ln w="6350">
            <a:solidFill>
              <a:srgbClr val="D0D0D0"/>
            </a:solidFill>
            <a:prstDash val="solid"/>
          </a:ln>
        </p:spPr>
        <p:txBody>
          <a:bodyPr/>
          <a:lstStyle/>
          <a:p>
            <a:endParaRPr lang="en-IN"/>
          </a:p>
        </p:txBody>
      </p:sp>
      <p:sp>
        <p:nvSpPr>
          <p:cNvPr id="55" name="Text 53"/>
          <p:cNvSpPr/>
          <p:nvPr/>
        </p:nvSpPr>
        <p:spPr>
          <a:xfrm>
            <a:off x="356616" y="3721608"/>
            <a:ext cx="2240280" cy="438912"/>
          </a:xfrm>
          <a:prstGeom prst="rect">
            <a:avLst/>
          </a:prstGeom>
          <a:noFill/>
          <a:ln/>
        </p:spPr>
        <p:txBody>
          <a:bodyPr wrap="square" lIns="0" tIns="0" rIns="0" bIns="0" rtlCol="0" anchor="ctr"/>
          <a:lstStyle/>
          <a:p>
            <a:pPr marL="0" indent="0">
              <a:buNone/>
            </a:pPr>
            <a:r>
              <a:rPr lang="en-US" sz="900" b="1" dirty="0">
                <a:solidFill>
                  <a:srgbClr val="0E2841"/>
                </a:solidFill>
                <a:latin typeface="Trebuchet MS" pitchFamily="34" charset="0"/>
                <a:ea typeface="Trebuchet MS" pitchFamily="34" charset="-122"/>
                <a:cs typeface="Trebuchet MS" pitchFamily="34" charset="-120"/>
              </a:rPr>
              <a:t>Registration inoperative due to regime switch (Sec. 333)</a:t>
            </a:r>
            <a:endParaRPr lang="en-US" sz="900" dirty="0"/>
          </a:p>
        </p:txBody>
      </p:sp>
      <p:sp>
        <p:nvSpPr>
          <p:cNvPr id="56" name="Shape 54"/>
          <p:cNvSpPr/>
          <p:nvPr/>
        </p:nvSpPr>
        <p:spPr>
          <a:xfrm>
            <a:off x="2633472" y="3685032"/>
            <a:ext cx="1664208" cy="493776"/>
          </a:xfrm>
          <a:prstGeom prst="rect">
            <a:avLst/>
          </a:prstGeom>
          <a:solidFill>
            <a:srgbClr val="F2F2F2"/>
          </a:solidFill>
          <a:ln w="6350">
            <a:solidFill>
              <a:srgbClr val="D0D0D0"/>
            </a:solidFill>
            <a:prstDash val="solid"/>
          </a:ln>
        </p:spPr>
        <p:txBody>
          <a:bodyPr/>
          <a:lstStyle/>
          <a:p>
            <a:endParaRPr lang="en-IN"/>
          </a:p>
        </p:txBody>
      </p:sp>
      <p:sp>
        <p:nvSpPr>
          <p:cNvPr id="57" name="Text 55"/>
          <p:cNvSpPr/>
          <p:nvPr/>
        </p:nvSpPr>
        <p:spPr>
          <a:xfrm>
            <a:off x="2688336" y="3721608"/>
            <a:ext cx="1572768" cy="43891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Any time in the tax year</a:t>
            </a:r>
            <a:endParaRPr lang="en-US" sz="900" dirty="0"/>
          </a:p>
        </p:txBody>
      </p:sp>
      <p:sp>
        <p:nvSpPr>
          <p:cNvPr id="58" name="Shape 56"/>
          <p:cNvSpPr/>
          <p:nvPr/>
        </p:nvSpPr>
        <p:spPr>
          <a:xfrm>
            <a:off x="4297680" y="3685032"/>
            <a:ext cx="1627632" cy="493776"/>
          </a:xfrm>
          <a:prstGeom prst="rect">
            <a:avLst/>
          </a:prstGeom>
          <a:solidFill>
            <a:srgbClr val="F2F2F2"/>
          </a:solidFill>
          <a:ln w="6350">
            <a:solidFill>
              <a:srgbClr val="D0D0D0"/>
            </a:solidFill>
            <a:prstDash val="solid"/>
          </a:ln>
        </p:spPr>
        <p:txBody>
          <a:bodyPr/>
          <a:lstStyle/>
          <a:p>
            <a:endParaRPr lang="en-IN"/>
          </a:p>
        </p:txBody>
      </p:sp>
      <p:sp>
        <p:nvSpPr>
          <p:cNvPr id="59" name="Text 57"/>
          <p:cNvSpPr/>
          <p:nvPr/>
        </p:nvSpPr>
        <p:spPr>
          <a:xfrm>
            <a:off x="4352544" y="3721608"/>
            <a:ext cx="1536192" cy="43891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6 months from quarter-end</a:t>
            </a:r>
            <a:endParaRPr lang="en-US" sz="900" dirty="0"/>
          </a:p>
        </p:txBody>
      </p:sp>
      <p:sp>
        <p:nvSpPr>
          <p:cNvPr id="60" name="Shape 58"/>
          <p:cNvSpPr/>
          <p:nvPr/>
        </p:nvSpPr>
        <p:spPr>
          <a:xfrm>
            <a:off x="5925312" y="3685032"/>
            <a:ext cx="1508760" cy="493776"/>
          </a:xfrm>
          <a:prstGeom prst="rect">
            <a:avLst/>
          </a:prstGeom>
          <a:solidFill>
            <a:srgbClr val="F2F2F2"/>
          </a:solidFill>
          <a:ln w="6350">
            <a:solidFill>
              <a:srgbClr val="D0D0D0"/>
            </a:solidFill>
            <a:prstDash val="solid"/>
          </a:ln>
        </p:spPr>
        <p:txBody>
          <a:bodyPr/>
          <a:lstStyle/>
          <a:p>
            <a:endParaRPr lang="en-IN"/>
          </a:p>
        </p:txBody>
      </p:sp>
      <p:sp>
        <p:nvSpPr>
          <p:cNvPr id="61" name="Text 59"/>
          <p:cNvSpPr/>
          <p:nvPr/>
        </p:nvSpPr>
        <p:spPr>
          <a:xfrm>
            <a:off x="5980176" y="3721608"/>
            <a:ext cx="1417320" cy="43891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5 Years (incl. year of application)</a:t>
            </a:r>
            <a:endParaRPr lang="en-US" sz="900" dirty="0"/>
          </a:p>
        </p:txBody>
      </p:sp>
      <p:sp>
        <p:nvSpPr>
          <p:cNvPr id="62" name="Shape 60"/>
          <p:cNvSpPr/>
          <p:nvPr/>
        </p:nvSpPr>
        <p:spPr>
          <a:xfrm>
            <a:off x="301752" y="4178808"/>
            <a:ext cx="2331720" cy="493776"/>
          </a:xfrm>
          <a:prstGeom prst="rect">
            <a:avLst/>
          </a:prstGeom>
          <a:solidFill>
            <a:srgbClr val="FFFFFF"/>
          </a:solidFill>
          <a:ln w="6350">
            <a:solidFill>
              <a:srgbClr val="D0D0D0"/>
            </a:solidFill>
            <a:prstDash val="solid"/>
          </a:ln>
        </p:spPr>
        <p:txBody>
          <a:bodyPr/>
          <a:lstStyle/>
          <a:p>
            <a:endParaRPr lang="en-IN"/>
          </a:p>
        </p:txBody>
      </p:sp>
      <p:sp>
        <p:nvSpPr>
          <p:cNvPr id="63" name="Text 61"/>
          <p:cNvSpPr/>
          <p:nvPr/>
        </p:nvSpPr>
        <p:spPr>
          <a:xfrm>
            <a:off x="356616" y="4215384"/>
            <a:ext cx="2240280" cy="438912"/>
          </a:xfrm>
          <a:prstGeom prst="rect">
            <a:avLst/>
          </a:prstGeom>
          <a:noFill/>
          <a:ln/>
        </p:spPr>
        <p:txBody>
          <a:bodyPr wrap="square" lIns="0" tIns="0" rIns="0" bIns="0" rtlCol="0" anchor="ctr"/>
          <a:lstStyle/>
          <a:p>
            <a:pPr marL="0" indent="0">
              <a:buNone/>
            </a:pPr>
            <a:r>
              <a:rPr lang="en-US" sz="900" b="1" dirty="0">
                <a:solidFill>
                  <a:srgbClr val="0E2841"/>
                </a:solidFill>
                <a:latin typeface="Trebuchet MS" pitchFamily="34" charset="0"/>
                <a:ea typeface="Trebuchet MS" pitchFamily="34" charset="-122"/>
                <a:cs typeface="Trebuchet MS" pitchFamily="34" charset="-120"/>
              </a:rPr>
              <a:t>RNPO has MODIFIED its objects</a:t>
            </a:r>
            <a:endParaRPr lang="en-US" sz="900" dirty="0"/>
          </a:p>
        </p:txBody>
      </p:sp>
      <p:sp>
        <p:nvSpPr>
          <p:cNvPr id="64" name="Shape 62"/>
          <p:cNvSpPr/>
          <p:nvPr/>
        </p:nvSpPr>
        <p:spPr>
          <a:xfrm>
            <a:off x="2633472" y="4178808"/>
            <a:ext cx="1664208" cy="493776"/>
          </a:xfrm>
          <a:prstGeom prst="rect">
            <a:avLst/>
          </a:prstGeom>
          <a:solidFill>
            <a:srgbClr val="FFFFFF"/>
          </a:solidFill>
          <a:ln w="6350">
            <a:solidFill>
              <a:srgbClr val="D0D0D0"/>
            </a:solidFill>
            <a:prstDash val="solid"/>
          </a:ln>
        </p:spPr>
        <p:txBody>
          <a:bodyPr/>
          <a:lstStyle/>
          <a:p>
            <a:endParaRPr lang="en-IN"/>
          </a:p>
        </p:txBody>
      </p:sp>
      <p:sp>
        <p:nvSpPr>
          <p:cNvPr id="65" name="Text 63"/>
          <p:cNvSpPr/>
          <p:nvPr/>
        </p:nvSpPr>
        <p:spPr>
          <a:xfrm>
            <a:off x="2688336" y="4215384"/>
            <a:ext cx="1572768" cy="43891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Within 30 days of modification</a:t>
            </a:r>
            <a:endParaRPr lang="en-US" sz="900" dirty="0"/>
          </a:p>
        </p:txBody>
      </p:sp>
      <p:sp>
        <p:nvSpPr>
          <p:cNvPr id="66" name="Shape 64"/>
          <p:cNvSpPr/>
          <p:nvPr/>
        </p:nvSpPr>
        <p:spPr>
          <a:xfrm>
            <a:off x="4297680" y="4178808"/>
            <a:ext cx="1627632" cy="493776"/>
          </a:xfrm>
          <a:prstGeom prst="rect">
            <a:avLst/>
          </a:prstGeom>
          <a:solidFill>
            <a:srgbClr val="FFFFFF"/>
          </a:solidFill>
          <a:ln w="6350">
            <a:solidFill>
              <a:srgbClr val="D0D0D0"/>
            </a:solidFill>
            <a:prstDash val="solid"/>
          </a:ln>
        </p:spPr>
        <p:txBody>
          <a:bodyPr/>
          <a:lstStyle/>
          <a:p>
            <a:endParaRPr lang="en-IN"/>
          </a:p>
        </p:txBody>
      </p:sp>
      <p:sp>
        <p:nvSpPr>
          <p:cNvPr id="67" name="Text 65"/>
          <p:cNvSpPr/>
          <p:nvPr/>
        </p:nvSpPr>
        <p:spPr>
          <a:xfrm>
            <a:off x="4352544" y="4215384"/>
            <a:ext cx="1536192" cy="43891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6 months from quarter-end</a:t>
            </a:r>
            <a:endParaRPr lang="en-US" sz="900" dirty="0"/>
          </a:p>
        </p:txBody>
      </p:sp>
      <p:sp>
        <p:nvSpPr>
          <p:cNvPr id="68" name="Shape 66"/>
          <p:cNvSpPr/>
          <p:nvPr/>
        </p:nvSpPr>
        <p:spPr>
          <a:xfrm>
            <a:off x="5925312" y="4178808"/>
            <a:ext cx="1508760" cy="493776"/>
          </a:xfrm>
          <a:prstGeom prst="rect">
            <a:avLst/>
          </a:prstGeom>
          <a:solidFill>
            <a:srgbClr val="FFFFFF"/>
          </a:solidFill>
          <a:ln w="6350">
            <a:solidFill>
              <a:srgbClr val="D0D0D0"/>
            </a:solidFill>
            <a:prstDash val="solid"/>
          </a:ln>
        </p:spPr>
        <p:txBody>
          <a:bodyPr/>
          <a:lstStyle/>
          <a:p>
            <a:endParaRPr lang="en-IN"/>
          </a:p>
        </p:txBody>
      </p:sp>
      <p:sp>
        <p:nvSpPr>
          <p:cNvPr id="69" name="Text 67"/>
          <p:cNvSpPr/>
          <p:nvPr/>
        </p:nvSpPr>
        <p:spPr>
          <a:xfrm>
            <a:off x="5980176" y="4215384"/>
            <a:ext cx="1417320" cy="438912"/>
          </a:xfrm>
          <a:prstGeom prst="rect">
            <a:avLst/>
          </a:prstGeom>
          <a:noFill/>
          <a:ln/>
        </p:spPr>
        <p:txBody>
          <a:bodyPr wrap="square" lIns="0" tIns="0" rIns="0" bIns="0"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5 Years (incl. year of application)</a:t>
            </a:r>
            <a:endParaRPr lang="en-US" sz="900" dirty="0"/>
          </a:p>
        </p:txBody>
      </p:sp>
      <p:sp>
        <p:nvSpPr>
          <p:cNvPr id="70" name="Text 68"/>
          <p:cNvSpPr/>
          <p:nvPr/>
        </p:nvSpPr>
        <p:spPr>
          <a:xfrm>
            <a:off x="301752" y="4773168"/>
            <a:ext cx="7132320" cy="310896"/>
          </a:xfrm>
          <a:prstGeom prst="rect">
            <a:avLst/>
          </a:prstGeom>
          <a:noFill/>
          <a:ln/>
        </p:spPr>
        <p:txBody>
          <a:bodyPr wrap="square" rtlCol="0" anchor="ctr"/>
          <a:lstStyle/>
          <a:p>
            <a:pPr marL="0" indent="0">
              <a:buNone/>
            </a:pPr>
            <a:r>
              <a:rPr lang="en-US" sz="900" dirty="0">
                <a:solidFill>
                  <a:srgbClr val="0E2841"/>
                </a:solidFill>
                <a:latin typeface="Trebuchet MS" pitchFamily="34" charset="0"/>
                <a:ea typeface="Trebuchet MS" pitchFamily="34" charset="-122"/>
                <a:cs typeface="Trebuchet MS" pitchFamily="34" charset="-120"/>
              </a:rPr>
              <a:t>Small NPOs: If total receipts ≤ ₹5 Crore in each of the 2 preceding tax years → Registration valid for 10 YEARS instead of 5 years [Sec. 332]. Application to be filed in Form 10A (Rule 181).</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7726680" y="-45720"/>
            <a:ext cx="1554480" cy="5303520"/>
          </a:xfrm>
          <a:prstGeom prst="rtTriangle">
            <a:avLst/>
          </a:prstGeom>
          <a:solidFill>
            <a:srgbClr val="156082"/>
          </a:solidFill>
          <a:ln w="12700">
            <a:solidFill>
              <a:srgbClr val="156082"/>
            </a:solidFill>
            <a:prstDash val="solid"/>
          </a:ln>
        </p:spPr>
        <p:txBody>
          <a:bodyPr/>
          <a:lstStyle/>
          <a:p>
            <a:endParaRPr lang="en-IN"/>
          </a:p>
        </p:txBody>
      </p:sp>
      <p:sp>
        <p:nvSpPr>
          <p:cNvPr id="3" name="Shape 1"/>
          <p:cNvSpPr/>
          <p:nvPr/>
        </p:nvSpPr>
        <p:spPr>
          <a:xfrm flipH="1">
            <a:off x="8138160" y="-45720"/>
            <a:ext cx="1097280" cy="3108960"/>
          </a:xfrm>
          <a:prstGeom prst="rtTriangle">
            <a:avLst/>
          </a:prstGeom>
          <a:solidFill>
            <a:srgbClr val="E97132"/>
          </a:solidFill>
          <a:ln w="12700">
            <a:solidFill>
              <a:srgbClr val="E97132"/>
            </a:solidFill>
            <a:prstDash val="solid"/>
          </a:ln>
        </p:spPr>
        <p:txBody>
          <a:bodyPr/>
          <a:lstStyle/>
          <a:p>
            <a:endParaRPr lang="en-IN"/>
          </a:p>
        </p:txBody>
      </p:sp>
      <p:sp>
        <p:nvSpPr>
          <p:cNvPr id="4" name="Shape 2"/>
          <p:cNvSpPr/>
          <p:nvPr/>
        </p:nvSpPr>
        <p:spPr>
          <a:xfrm flipV="1">
            <a:off x="7772400" y="2560320"/>
            <a:ext cx="1463040" cy="2651760"/>
          </a:xfrm>
          <a:prstGeom prst="rtTriangle">
            <a:avLst/>
          </a:prstGeom>
          <a:solidFill>
            <a:srgbClr val="0F9ED5">
              <a:alpha val="70000"/>
            </a:srgbClr>
          </a:solidFill>
          <a:ln w="12700">
            <a:solidFill>
              <a:srgbClr val="0F9ED5">
                <a:alpha val="70000"/>
              </a:srgbClr>
            </a:solidFill>
            <a:prstDash val="solid"/>
          </a:ln>
        </p:spPr>
        <p:txBody>
          <a:bodyPr/>
          <a:lstStyle/>
          <a:p>
            <a:endParaRPr lang="en-IN"/>
          </a:p>
        </p:txBody>
      </p:sp>
      <p:sp>
        <p:nvSpPr>
          <p:cNvPr id="5" name="Text 3"/>
          <p:cNvSpPr/>
          <p:nvPr/>
        </p:nvSpPr>
        <p:spPr>
          <a:xfrm>
            <a:off x="301752" y="73152"/>
            <a:ext cx="7132320" cy="822960"/>
          </a:xfrm>
          <a:prstGeom prst="rect">
            <a:avLst/>
          </a:prstGeom>
          <a:noFill/>
          <a:ln/>
        </p:spPr>
        <p:txBody>
          <a:bodyPr wrap="square" rtlCol="0" anchor="ctr"/>
          <a:lstStyle/>
          <a:p>
            <a:pPr marL="0" indent="0" algn="l">
              <a:buNone/>
            </a:pPr>
            <a:r>
              <a:rPr lang="en-US" sz="2800" b="1" dirty="0">
                <a:solidFill>
                  <a:srgbClr val="156082"/>
                </a:solidFill>
                <a:latin typeface="Trebuchet MS" pitchFamily="34" charset="0"/>
                <a:ea typeface="Trebuchet MS" pitchFamily="34" charset="-122"/>
                <a:cs typeface="Trebuchet MS" pitchFamily="34" charset="-120"/>
              </a:rPr>
              <a:t>Income of Registered NPO – Sections 334 to 342</a:t>
            </a:r>
            <a:endParaRPr lang="en-US" sz="2800" dirty="0"/>
          </a:p>
        </p:txBody>
      </p:sp>
      <p:sp>
        <p:nvSpPr>
          <p:cNvPr id="6" name="Shape 4"/>
          <p:cNvSpPr/>
          <p:nvPr/>
        </p:nvSpPr>
        <p:spPr>
          <a:xfrm>
            <a:off x="301752" y="896112"/>
            <a:ext cx="2304288" cy="347472"/>
          </a:xfrm>
          <a:prstGeom prst="roundRect">
            <a:avLst>
              <a:gd name="adj" fmla="val 15789"/>
            </a:avLst>
          </a:prstGeom>
          <a:solidFill>
            <a:srgbClr val="156082"/>
          </a:solidFill>
          <a:ln w="12700">
            <a:solidFill>
              <a:srgbClr val="156082"/>
            </a:solidFill>
            <a:prstDash val="solid"/>
          </a:ln>
        </p:spPr>
        <p:txBody>
          <a:bodyPr/>
          <a:lstStyle/>
          <a:p>
            <a:endParaRPr lang="en-IN"/>
          </a:p>
        </p:txBody>
      </p:sp>
      <p:sp>
        <p:nvSpPr>
          <p:cNvPr id="7" name="Text 5"/>
          <p:cNvSpPr/>
          <p:nvPr/>
        </p:nvSpPr>
        <p:spPr>
          <a:xfrm>
            <a:off x="374904" y="896112"/>
            <a:ext cx="2157984" cy="347472"/>
          </a:xfrm>
          <a:prstGeom prst="rect">
            <a:avLst/>
          </a:prstGeom>
          <a:noFill/>
          <a:ln/>
        </p:spPr>
        <p:txBody>
          <a:bodyPr wrap="square" lIns="0" tIns="0" rIns="0" bIns="0" rtlCol="0" anchor="ctr"/>
          <a:lstStyle/>
          <a:p>
            <a:pPr marL="0" indent="0">
              <a:buNone/>
            </a:pPr>
            <a:r>
              <a:rPr lang="en-US" sz="900" b="1" dirty="0">
                <a:solidFill>
                  <a:srgbClr val="FFFFFF"/>
                </a:solidFill>
                <a:latin typeface="Trebuchet MS" pitchFamily="34" charset="0"/>
                <a:ea typeface="Trebuchet MS" pitchFamily="34" charset="-122"/>
                <a:cs typeface="Trebuchet MS" pitchFamily="34" charset="-120"/>
              </a:rPr>
              <a:t>REGULAR INCOME [Sec. 335]</a:t>
            </a:r>
            <a:endParaRPr lang="en-US" sz="900" dirty="0"/>
          </a:p>
        </p:txBody>
      </p:sp>
      <p:sp>
        <p:nvSpPr>
          <p:cNvPr id="8" name="Shape 6"/>
          <p:cNvSpPr/>
          <p:nvPr/>
        </p:nvSpPr>
        <p:spPr>
          <a:xfrm>
            <a:off x="301752" y="1261872"/>
            <a:ext cx="2304288" cy="3584448"/>
          </a:xfrm>
          <a:prstGeom prst="rect">
            <a:avLst/>
          </a:prstGeom>
          <a:solidFill>
            <a:srgbClr val="156082">
              <a:alpha val="12000"/>
            </a:srgbClr>
          </a:solidFill>
          <a:ln w="12700">
            <a:solidFill>
              <a:srgbClr val="156082">
                <a:alpha val="50000"/>
              </a:srgbClr>
            </a:solidFill>
            <a:prstDash val="solid"/>
          </a:ln>
        </p:spPr>
        <p:txBody>
          <a:bodyPr/>
          <a:lstStyle/>
          <a:p>
            <a:endParaRPr lang="en-IN"/>
          </a:p>
        </p:txBody>
      </p:sp>
      <p:sp>
        <p:nvSpPr>
          <p:cNvPr id="9" name="Text 7"/>
          <p:cNvSpPr/>
          <p:nvPr/>
        </p:nvSpPr>
        <p:spPr>
          <a:xfrm>
            <a:off x="393192" y="1298448"/>
            <a:ext cx="2121408" cy="3493008"/>
          </a:xfrm>
          <a:prstGeom prst="rect">
            <a:avLst/>
          </a:prstGeom>
          <a:noFill/>
          <a:ln/>
        </p:spPr>
        <p:txBody>
          <a:bodyPr wrap="square" lIns="0" tIns="0" rIns="0" bIns="0" rtlCol="0" anchor="t"/>
          <a:lstStyle/>
          <a:p>
            <a:pPr marL="342900" indent="-342900">
              <a:buSzPct val="100000"/>
              <a:buChar char="•"/>
            </a:pPr>
            <a:r>
              <a:rPr lang="en-US" sz="950" dirty="0">
                <a:solidFill>
                  <a:srgbClr val="0E2841"/>
                </a:solidFill>
                <a:latin typeface="Trebuchet MS" pitchFamily="34" charset="0"/>
                <a:ea typeface="Trebuchet MS" pitchFamily="34" charset="-122"/>
                <a:cs typeface="Trebuchet MS" pitchFamily="34" charset="-120"/>
              </a:rPr>
              <a:t>Activity income (charitable/religious work)</a:t>
            </a:r>
            <a:endParaRPr lang="en-US" sz="950" dirty="0"/>
          </a:p>
          <a:p>
            <a:pPr marL="342900" indent="-342900">
              <a:buSzPct val="100000"/>
              <a:buChar char="•"/>
            </a:pPr>
            <a:r>
              <a:rPr lang="en-US" sz="950" dirty="0">
                <a:solidFill>
                  <a:srgbClr val="0E2841"/>
                </a:solidFill>
                <a:latin typeface="Trebuchet MS" pitchFamily="34" charset="0"/>
                <a:ea typeface="Trebuchet MS" pitchFamily="34" charset="-122"/>
                <a:cs typeface="Trebuchet MS" pitchFamily="34" charset="-120"/>
              </a:rPr>
              <a:t>Income from property/investments held under trust</a:t>
            </a:r>
            <a:endParaRPr lang="en-US" sz="950" dirty="0"/>
          </a:p>
          <a:p>
            <a:pPr marL="342900" indent="-342900">
              <a:buSzPct val="100000"/>
              <a:buChar char="•"/>
            </a:pPr>
            <a:r>
              <a:rPr lang="en-US" sz="950" dirty="0">
                <a:solidFill>
                  <a:srgbClr val="0E2841"/>
                </a:solidFill>
                <a:latin typeface="Trebuchet MS" pitchFamily="34" charset="0"/>
                <a:ea typeface="Trebuchet MS" pitchFamily="34" charset="-122"/>
                <a:cs typeface="Trebuchet MS" pitchFamily="34" charset="-120"/>
              </a:rPr>
              <a:t>Voluntary contributions (donations)</a:t>
            </a:r>
            <a:endParaRPr lang="en-US" sz="950" dirty="0"/>
          </a:p>
          <a:p>
            <a:pPr marL="342900" indent="-342900">
              <a:buSzPct val="100000"/>
              <a:buChar char="•"/>
            </a:pPr>
            <a:r>
              <a:rPr lang="en-US" sz="950" dirty="0">
                <a:solidFill>
                  <a:srgbClr val="0E2841"/>
                </a:solidFill>
                <a:latin typeface="Trebuchet MS" pitchFamily="34" charset="0"/>
                <a:ea typeface="Trebuchet MS" pitchFamily="34" charset="-122"/>
                <a:cs typeface="Trebuchet MS" pitchFamily="34" charset="-120"/>
              </a:rPr>
              <a:t>Business income held as property of trust</a:t>
            </a:r>
            <a:endParaRPr lang="en-US" sz="950" dirty="0"/>
          </a:p>
          <a:p>
            <a:pPr marL="342900" indent="-342900">
              <a:buSzPct val="100000"/>
              <a:buChar char="•"/>
            </a:pPr>
            <a:r>
              <a:rPr lang="en-US" sz="950" dirty="0">
                <a:solidFill>
                  <a:srgbClr val="0E2841"/>
                </a:solidFill>
                <a:latin typeface="Trebuchet MS" pitchFamily="34" charset="0"/>
                <a:ea typeface="Trebuchet MS" pitchFamily="34" charset="-122"/>
                <a:cs typeface="Trebuchet MS" pitchFamily="34" charset="-120"/>
              </a:rPr>
              <a:t>Incidental business income</a:t>
            </a:r>
            <a:endParaRPr lang="en-US" sz="950" dirty="0"/>
          </a:p>
          <a:p>
            <a:pPr marL="0" indent="0">
              <a:buNone/>
            </a:pPr>
            <a:r>
              <a:rPr lang="en-US" sz="950" dirty="0">
                <a:solidFill>
                  <a:srgbClr val="0E2841"/>
                </a:solidFill>
                <a:latin typeface="Trebuchet MS" pitchFamily="34" charset="0"/>
                <a:ea typeface="Trebuchet MS" pitchFamily="34" charset="-122"/>
                <a:cs typeface="Trebuchet MS" pitchFamily="34" charset="-120"/>
              </a:rPr>
              <a:t> </a:t>
            </a:r>
            <a:endParaRPr lang="en-US" sz="950" dirty="0"/>
          </a:p>
          <a:p>
            <a:pPr marL="342900" indent="-342900">
              <a:buSzPct val="100000"/>
              <a:buChar char="•"/>
            </a:pPr>
            <a:r>
              <a:rPr lang="en-US" sz="950" dirty="0">
                <a:solidFill>
                  <a:srgbClr val="0E2841"/>
                </a:solidFill>
                <a:latin typeface="Trebuchet MS" pitchFamily="34" charset="0"/>
                <a:ea typeface="Trebuchet MS" pitchFamily="34" charset="-122"/>
                <a:cs typeface="Trebuchet MS" pitchFamily="34" charset="-120"/>
              </a:rPr>
              <a:t>→ Exempt if 85% applied for charitable purposes [Sec. 336]</a:t>
            </a:r>
            <a:endParaRPr lang="en-US" sz="950" dirty="0"/>
          </a:p>
        </p:txBody>
      </p:sp>
      <p:sp>
        <p:nvSpPr>
          <p:cNvPr id="10" name="Shape 8"/>
          <p:cNvSpPr/>
          <p:nvPr/>
        </p:nvSpPr>
        <p:spPr>
          <a:xfrm>
            <a:off x="2697480" y="896112"/>
            <a:ext cx="2304288" cy="347472"/>
          </a:xfrm>
          <a:prstGeom prst="roundRect">
            <a:avLst>
              <a:gd name="adj" fmla="val 15789"/>
            </a:avLst>
          </a:prstGeom>
          <a:solidFill>
            <a:srgbClr val="0E2841"/>
          </a:solidFill>
          <a:ln w="12700">
            <a:solidFill>
              <a:srgbClr val="0E2841"/>
            </a:solidFill>
            <a:prstDash val="solid"/>
          </a:ln>
        </p:spPr>
        <p:txBody>
          <a:bodyPr/>
          <a:lstStyle/>
          <a:p>
            <a:endParaRPr lang="en-IN"/>
          </a:p>
        </p:txBody>
      </p:sp>
      <p:sp>
        <p:nvSpPr>
          <p:cNvPr id="11" name="Text 9"/>
          <p:cNvSpPr/>
          <p:nvPr/>
        </p:nvSpPr>
        <p:spPr>
          <a:xfrm>
            <a:off x="2770632" y="896112"/>
            <a:ext cx="2157984" cy="347472"/>
          </a:xfrm>
          <a:prstGeom prst="rect">
            <a:avLst/>
          </a:prstGeom>
          <a:noFill/>
          <a:ln/>
        </p:spPr>
        <p:txBody>
          <a:bodyPr wrap="square" lIns="0" tIns="0" rIns="0" bIns="0" rtlCol="0" anchor="ctr"/>
          <a:lstStyle/>
          <a:p>
            <a:pPr marL="0" indent="0">
              <a:buNone/>
            </a:pPr>
            <a:r>
              <a:rPr lang="en-US" sz="900" b="1" dirty="0">
                <a:solidFill>
                  <a:srgbClr val="FFFFFF"/>
                </a:solidFill>
                <a:latin typeface="Trebuchet MS" pitchFamily="34" charset="0"/>
                <a:ea typeface="Trebuchet MS" pitchFamily="34" charset="-122"/>
                <a:cs typeface="Trebuchet MS" pitchFamily="34" charset="-120"/>
              </a:rPr>
              <a:t>SPECIFIED INCOME [Sec. 337]</a:t>
            </a:r>
            <a:endParaRPr lang="en-US" sz="900" dirty="0"/>
          </a:p>
        </p:txBody>
      </p:sp>
      <p:sp>
        <p:nvSpPr>
          <p:cNvPr id="12" name="Shape 10"/>
          <p:cNvSpPr/>
          <p:nvPr/>
        </p:nvSpPr>
        <p:spPr>
          <a:xfrm>
            <a:off x="2697480" y="1261872"/>
            <a:ext cx="2304288" cy="3584448"/>
          </a:xfrm>
          <a:prstGeom prst="rect">
            <a:avLst/>
          </a:prstGeom>
          <a:solidFill>
            <a:srgbClr val="0E2841">
              <a:alpha val="12000"/>
            </a:srgbClr>
          </a:solidFill>
          <a:ln w="12700">
            <a:solidFill>
              <a:srgbClr val="0E2841">
                <a:alpha val="50000"/>
              </a:srgbClr>
            </a:solidFill>
            <a:prstDash val="solid"/>
          </a:ln>
        </p:spPr>
        <p:txBody>
          <a:bodyPr/>
          <a:lstStyle/>
          <a:p>
            <a:endParaRPr lang="en-IN"/>
          </a:p>
        </p:txBody>
      </p:sp>
      <p:sp>
        <p:nvSpPr>
          <p:cNvPr id="13" name="Text 11"/>
          <p:cNvSpPr/>
          <p:nvPr/>
        </p:nvSpPr>
        <p:spPr>
          <a:xfrm>
            <a:off x="2788920" y="1298448"/>
            <a:ext cx="2121408" cy="3493008"/>
          </a:xfrm>
          <a:prstGeom prst="rect">
            <a:avLst/>
          </a:prstGeom>
          <a:noFill/>
          <a:ln/>
        </p:spPr>
        <p:txBody>
          <a:bodyPr wrap="square" lIns="0" tIns="0" rIns="0" bIns="0" rtlCol="0" anchor="t"/>
          <a:lstStyle/>
          <a:p>
            <a:pPr marL="342900" indent="-342900">
              <a:buSzPct val="100000"/>
              <a:buChar char="•"/>
            </a:pPr>
            <a:r>
              <a:rPr lang="en-US" sz="950" dirty="0">
                <a:solidFill>
                  <a:srgbClr val="0E2841"/>
                </a:solidFill>
                <a:latin typeface="Trebuchet MS" pitchFamily="34" charset="0"/>
                <a:ea typeface="Trebuchet MS" pitchFamily="34" charset="-122"/>
                <a:cs typeface="Trebuchet MS" pitchFamily="34" charset="-120"/>
              </a:rPr>
              <a:t>Anonymous donations [Sec. 338]</a:t>
            </a:r>
            <a:endParaRPr lang="en-US" sz="950" dirty="0"/>
          </a:p>
          <a:p>
            <a:pPr marL="342900" indent="-342900">
              <a:buSzPct val="100000"/>
              <a:buChar char="•"/>
            </a:pPr>
            <a:r>
              <a:rPr lang="en-US" sz="950" dirty="0">
                <a:solidFill>
                  <a:srgbClr val="0E2841"/>
                </a:solidFill>
                <a:latin typeface="Trebuchet MS" pitchFamily="34" charset="0"/>
                <a:ea typeface="Trebuchet MS" pitchFamily="34" charset="-122"/>
                <a:cs typeface="Trebuchet MS" pitchFamily="34" charset="-120"/>
              </a:rPr>
              <a:t>Income not applied as per conditions</a:t>
            </a:r>
            <a:endParaRPr lang="en-US" sz="950" dirty="0"/>
          </a:p>
          <a:p>
            <a:pPr marL="342900" indent="-342900">
              <a:buSzPct val="100000"/>
              <a:buChar char="•"/>
            </a:pPr>
            <a:r>
              <a:rPr lang="en-US" sz="950" dirty="0">
                <a:solidFill>
                  <a:srgbClr val="0E2841"/>
                </a:solidFill>
                <a:latin typeface="Trebuchet MS" pitchFamily="34" charset="0"/>
                <a:ea typeface="Trebuchet MS" pitchFamily="34" charset="-122"/>
                <a:cs typeface="Trebuchet MS" pitchFamily="34" charset="-120"/>
              </a:rPr>
              <a:t>Accumulated income misused [Sec. 341]</a:t>
            </a:r>
            <a:endParaRPr lang="en-US" sz="950" dirty="0"/>
          </a:p>
          <a:p>
            <a:pPr marL="342900" indent="-342900">
              <a:buSzPct val="100000"/>
              <a:buChar char="•"/>
            </a:pPr>
            <a:r>
              <a:rPr lang="en-US" sz="950" dirty="0">
                <a:solidFill>
                  <a:srgbClr val="0E2841"/>
                </a:solidFill>
                <a:latin typeface="Trebuchet MS" pitchFamily="34" charset="0"/>
                <a:ea typeface="Trebuchet MS" pitchFamily="34" charset="-122"/>
                <a:cs typeface="Trebuchet MS" pitchFamily="34" charset="-120"/>
              </a:rPr>
              <a:t>Income from prohibited investments</a:t>
            </a:r>
            <a:endParaRPr lang="en-US" sz="950" dirty="0"/>
          </a:p>
          <a:p>
            <a:pPr marL="342900" indent="-342900">
              <a:buSzPct val="100000"/>
              <a:buChar char="•"/>
            </a:pPr>
            <a:r>
              <a:rPr lang="en-US" sz="950" dirty="0">
                <a:solidFill>
                  <a:srgbClr val="0E2841"/>
                </a:solidFill>
                <a:latin typeface="Trebuchet MS" pitchFamily="34" charset="0"/>
                <a:ea typeface="Trebuchet MS" pitchFamily="34" charset="-122"/>
                <a:cs typeface="Trebuchet MS" pitchFamily="34" charset="-120"/>
              </a:rPr>
              <a:t>Unexplained cash credits/expenditure</a:t>
            </a:r>
            <a:endParaRPr lang="en-US" sz="950" dirty="0"/>
          </a:p>
          <a:p>
            <a:pPr marL="0" indent="0">
              <a:buNone/>
            </a:pPr>
            <a:r>
              <a:rPr lang="en-US" sz="950" dirty="0">
                <a:solidFill>
                  <a:srgbClr val="0E2841"/>
                </a:solidFill>
                <a:latin typeface="Trebuchet MS" pitchFamily="34" charset="0"/>
                <a:ea typeface="Trebuchet MS" pitchFamily="34" charset="-122"/>
                <a:cs typeface="Trebuchet MS" pitchFamily="34" charset="-120"/>
              </a:rPr>
              <a:t> </a:t>
            </a:r>
            <a:endParaRPr lang="en-US" sz="950" dirty="0"/>
          </a:p>
          <a:p>
            <a:pPr marL="342900" indent="-342900">
              <a:buSzPct val="100000"/>
              <a:buChar char="•"/>
            </a:pPr>
            <a:r>
              <a:rPr lang="en-US" sz="950" dirty="0">
                <a:solidFill>
                  <a:srgbClr val="0E2841"/>
                </a:solidFill>
                <a:latin typeface="Trebuchet MS" pitchFamily="34" charset="0"/>
                <a:ea typeface="Trebuchet MS" pitchFamily="34" charset="-122"/>
                <a:cs typeface="Trebuchet MS" pitchFamily="34" charset="-120"/>
              </a:rPr>
              <a:t>→ Taxable at special rates (30% / MMR)</a:t>
            </a:r>
            <a:endParaRPr lang="en-US" sz="950" dirty="0"/>
          </a:p>
        </p:txBody>
      </p:sp>
      <p:sp>
        <p:nvSpPr>
          <p:cNvPr id="14" name="Shape 12"/>
          <p:cNvSpPr/>
          <p:nvPr/>
        </p:nvSpPr>
        <p:spPr>
          <a:xfrm>
            <a:off x="5093208" y="896112"/>
            <a:ext cx="2304288" cy="347472"/>
          </a:xfrm>
          <a:prstGeom prst="roundRect">
            <a:avLst>
              <a:gd name="adj" fmla="val 15789"/>
            </a:avLst>
          </a:prstGeom>
          <a:solidFill>
            <a:srgbClr val="196B24"/>
          </a:solidFill>
          <a:ln w="12700">
            <a:solidFill>
              <a:srgbClr val="196B24"/>
            </a:solidFill>
            <a:prstDash val="solid"/>
          </a:ln>
        </p:spPr>
        <p:txBody>
          <a:bodyPr/>
          <a:lstStyle/>
          <a:p>
            <a:endParaRPr lang="en-IN"/>
          </a:p>
        </p:txBody>
      </p:sp>
      <p:sp>
        <p:nvSpPr>
          <p:cNvPr id="15" name="Text 13"/>
          <p:cNvSpPr/>
          <p:nvPr/>
        </p:nvSpPr>
        <p:spPr>
          <a:xfrm>
            <a:off x="5166360" y="896112"/>
            <a:ext cx="2157984" cy="347472"/>
          </a:xfrm>
          <a:prstGeom prst="rect">
            <a:avLst/>
          </a:prstGeom>
          <a:noFill/>
          <a:ln/>
        </p:spPr>
        <p:txBody>
          <a:bodyPr wrap="square" lIns="0" tIns="0" rIns="0" bIns="0" rtlCol="0" anchor="ctr"/>
          <a:lstStyle/>
          <a:p>
            <a:pPr marL="0" indent="0">
              <a:buNone/>
            </a:pPr>
            <a:r>
              <a:rPr lang="en-US" sz="900" b="1" dirty="0">
                <a:solidFill>
                  <a:srgbClr val="FFFFFF"/>
                </a:solidFill>
                <a:latin typeface="Trebuchet MS" pitchFamily="34" charset="0"/>
                <a:ea typeface="Trebuchet MS" pitchFamily="34" charset="-122"/>
                <a:cs typeface="Trebuchet MS" pitchFamily="34" charset="-120"/>
              </a:rPr>
              <a:t>EXEMPT INCOME [Sec. 334]</a:t>
            </a:r>
            <a:endParaRPr lang="en-US" sz="900" dirty="0"/>
          </a:p>
        </p:txBody>
      </p:sp>
      <p:sp>
        <p:nvSpPr>
          <p:cNvPr id="16" name="Shape 14"/>
          <p:cNvSpPr/>
          <p:nvPr/>
        </p:nvSpPr>
        <p:spPr>
          <a:xfrm>
            <a:off x="5093208" y="1261872"/>
            <a:ext cx="2304288" cy="3584448"/>
          </a:xfrm>
          <a:prstGeom prst="rect">
            <a:avLst/>
          </a:prstGeom>
          <a:solidFill>
            <a:srgbClr val="196B24">
              <a:alpha val="12000"/>
            </a:srgbClr>
          </a:solidFill>
          <a:ln w="12700">
            <a:solidFill>
              <a:srgbClr val="196B24">
                <a:alpha val="50000"/>
              </a:srgbClr>
            </a:solidFill>
            <a:prstDash val="solid"/>
          </a:ln>
        </p:spPr>
        <p:txBody>
          <a:bodyPr/>
          <a:lstStyle/>
          <a:p>
            <a:endParaRPr lang="en-IN"/>
          </a:p>
        </p:txBody>
      </p:sp>
      <p:sp>
        <p:nvSpPr>
          <p:cNvPr id="17" name="Text 15"/>
          <p:cNvSpPr/>
          <p:nvPr/>
        </p:nvSpPr>
        <p:spPr>
          <a:xfrm>
            <a:off x="5184648" y="1298448"/>
            <a:ext cx="2121408" cy="3493008"/>
          </a:xfrm>
          <a:prstGeom prst="rect">
            <a:avLst/>
          </a:prstGeom>
          <a:noFill/>
          <a:ln/>
        </p:spPr>
        <p:txBody>
          <a:bodyPr wrap="square" lIns="0" tIns="0" rIns="0" bIns="0" rtlCol="0" anchor="t"/>
          <a:lstStyle/>
          <a:p>
            <a:pPr marL="342900" indent="-342900">
              <a:buSzPct val="100000"/>
              <a:buChar char="•"/>
            </a:pPr>
            <a:r>
              <a:rPr lang="en-US" sz="950" dirty="0">
                <a:solidFill>
                  <a:srgbClr val="0E2841"/>
                </a:solidFill>
                <a:latin typeface="Trebuchet MS" pitchFamily="34" charset="0"/>
                <a:ea typeface="Trebuchet MS" pitchFamily="34" charset="-122"/>
                <a:cs typeface="Trebuchet MS" pitchFamily="34" charset="-120"/>
              </a:rPr>
              <a:t>Income applied ≥ 85% for charitable purpose</a:t>
            </a:r>
            <a:endParaRPr lang="en-US" sz="950" dirty="0"/>
          </a:p>
          <a:p>
            <a:pPr marL="342900" indent="-342900">
              <a:buSzPct val="100000"/>
              <a:buChar char="•"/>
            </a:pPr>
            <a:r>
              <a:rPr lang="en-US" sz="950" dirty="0">
                <a:solidFill>
                  <a:srgbClr val="0E2841"/>
                </a:solidFill>
                <a:latin typeface="Trebuchet MS" pitchFamily="34" charset="0"/>
                <a:ea typeface="Trebuchet MS" pitchFamily="34" charset="-122"/>
                <a:cs typeface="Trebuchet MS" pitchFamily="34" charset="-120"/>
              </a:rPr>
              <a:t>Corpus donations (with written donor direction)</a:t>
            </a:r>
            <a:endParaRPr lang="en-US" sz="950" dirty="0"/>
          </a:p>
          <a:p>
            <a:pPr marL="342900" indent="-342900">
              <a:buSzPct val="100000"/>
              <a:buChar char="•"/>
            </a:pPr>
            <a:r>
              <a:rPr lang="en-US" sz="950" dirty="0">
                <a:solidFill>
                  <a:srgbClr val="0E2841"/>
                </a:solidFill>
                <a:latin typeface="Trebuchet MS" pitchFamily="34" charset="0"/>
                <a:ea typeface="Trebuchet MS" pitchFamily="34" charset="-122"/>
                <a:cs typeface="Trebuchet MS" pitchFamily="34" charset="-120"/>
              </a:rPr>
              <a:t>Voluntary contributions to corpus fund</a:t>
            </a:r>
            <a:endParaRPr lang="en-US" sz="950" dirty="0"/>
          </a:p>
          <a:p>
            <a:pPr marL="342900" indent="-342900">
              <a:buSzPct val="100000"/>
              <a:buChar char="•"/>
            </a:pPr>
            <a:r>
              <a:rPr lang="en-US" sz="950" dirty="0">
                <a:solidFill>
                  <a:srgbClr val="0E2841"/>
                </a:solidFill>
                <a:latin typeface="Trebuchet MS" pitchFamily="34" charset="0"/>
                <a:ea typeface="Trebuchet MS" pitchFamily="34" charset="-122"/>
                <a:cs typeface="Trebuchet MS" pitchFamily="34" charset="-120"/>
              </a:rPr>
              <a:t>Accumulated income per Sec. 341–342</a:t>
            </a:r>
            <a:endParaRPr lang="en-US" sz="950" dirty="0"/>
          </a:p>
          <a:p>
            <a:pPr marL="342900" indent="-342900">
              <a:buSzPct val="100000"/>
              <a:buChar char="•"/>
            </a:pPr>
            <a:r>
              <a:rPr lang="en-US" sz="950" dirty="0">
                <a:solidFill>
                  <a:srgbClr val="0E2841"/>
                </a:solidFill>
                <a:latin typeface="Trebuchet MS" pitchFamily="34" charset="0"/>
                <a:ea typeface="Trebuchet MS" pitchFamily="34" charset="-122"/>
                <a:cs typeface="Trebuchet MS" pitchFamily="34" charset="-120"/>
              </a:rPr>
              <a:t>Income of approved educational/medical institutions</a:t>
            </a:r>
            <a:endParaRPr lang="en-US" sz="950" dirty="0"/>
          </a:p>
          <a:p>
            <a:pPr marL="0" indent="0">
              <a:buNone/>
            </a:pPr>
            <a:r>
              <a:rPr lang="en-US" sz="950" dirty="0">
                <a:solidFill>
                  <a:srgbClr val="0E2841"/>
                </a:solidFill>
                <a:latin typeface="Trebuchet MS" pitchFamily="34" charset="0"/>
                <a:ea typeface="Trebuchet MS" pitchFamily="34" charset="-122"/>
                <a:cs typeface="Trebuchet MS" pitchFamily="34" charset="-120"/>
              </a:rPr>
              <a:t> </a:t>
            </a:r>
            <a:endParaRPr lang="en-US" sz="950" dirty="0"/>
          </a:p>
          <a:p>
            <a:pPr marL="342900" indent="-342900">
              <a:buSzPct val="100000"/>
              <a:buChar char="•"/>
            </a:pPr>
            <a:r>
              <a:rPr lang="en-US" sz="950" dirty="0">
                <a:solidFill>
                  <a:srgbClr val="0E2841"/>
                </a:solidFill>
                <a:latin typeface="Trebuchet MS" pitchFamily="34" charset="0"/>
                <a:ea typeface="Trebuchet MS" pitchFamily="34" charset="-122"/>
                <a:cs typeface="Trebuchet MS" pitchFamily="34" charset="-120"/>
              </a:rPr>
              <a:t>→ Not included in total income of RNPO</a:t>
            </a:r>
            <a:endParaRPr lang="en-US" sz="9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7726680" y="-45720"/>
            <a:ext cx="1554480" cy="5303520"/>
          </a:xfrm>
          <a:prstGeom prst="rtTriangle">
            <a:avLst/>
          </a:prstGeom>
          <a:solidFill>
            <a:srgbClr val="156082"/>
          </a:solidFill>
          <a:ln w="12700">
            <a:solidFill>
              <a:srgbClr val="156082"/>
            </a:solidFill>
            <a:prstDash val="solid"/>
          </a:ln>
        </p:spPr>
        <p:txBody>
          <a:bodyPr/>
          <a:lstStyle/>
          <a:p>
            <a:endParaRPr lang="en-IN"/>
          </a:p>
        </p:txBody>
      </p:sp>
      <p:sp>
        <p:nvSpPr>
          <p:cNvPr id="3" name="Shape 1"/>
          <p:cNvSpPr/>
          <p:nvPr/>
        </p:nvSpPr>
        <p:spPr>
          <a:xfrm flipH="1">
            <a:off x="8138160" y="-45720"/>
            <a:ext cx="1097280" cy="3108960"/>
          </a:xfrm>
          <a:prstGeom prst="rtTriangle">
            <a:avLst/>
          </a:prstGeom>
          <a:solidFill>
            <a:srgbClr val="E97132"/>
          </a:solidFill>
          <a:ln w="12700">
            <a:solidFill>
              <a:srgbClr val="E97132"/>
            </a:solidFill>
            <a:prstDash val="solid"/>
          </a:ln>
        </p:spPr>
        <p:txBody>
          <a:bodyPr/>
          <a:lstStyle/>
          <a:p>
            <a:endParaRPr lang="en-IN"/>
          </a:p>
        </p:txBody>
      </p:sp>
      <p:sp>
        <p:nvSpPr>
          <p:cNvPr id="4" name="Shape 2"/>
          <p:cNvSpPr/>
          <p:nvPr/>
        </p:nvSpPr>
        <p:spPr>
          <a:xfrm flipV="1">
            <a:off x="7772400" y="2560320"/>
            <a:ext cx="1463040" cy="2651760"/>
          </a:xfrm>
          <a:prstGeom prst="rtTriangle">
            <a:avLst/>
          </a:prstGeom>
          <a:solidFill>
            <a:srgbClr val="0F9ED5">
              <a:alpha val="70000"/>
            </a:srgbClr>
          </a:solidFill>
          <a:ln w="12700">
            <a:solidFill>
              <a:srgbClr val="0F9ED5">
                <a:alpha val="70000"/>
              </a:srgbClr>
            </a:solidFill>
            <a:prstDash val="solid"/>
          </a:ln>
        </p:spPr>
        <p:txBody>
          <a:bodyPr/>
          <a:lstStyle/>
          <a:p>
            <a:endParaRPr lang="en-IN"/>
          </a:p>
        </p:txBody>
      </p:sp>
      <p:sp>
        <p:nvSpPr>
          <p:cNvPr id="5" name="Text 3"/>
          <p:cNvSpPr/>
          <p:nvPr/>
        </p:nvSpPr>
        <p:spPr>
          <a:xfrm>
            <a:off x="301752" y="73152"/>
            <a:ext cx="7132320" cy="1188720"/>
          </a:xfrm>
          <a:prstGeom prst="rect">
            <a:avLst/>
          </a:prstGeom>
          <a:noFill/>
          <a:ln/>
        </p:spPr>
        <p:txBody>
          <a:bodyPr wrap="square" rtlCol="0" anchor="ctr"/>
          <a:lstStyle/>
          <a:p>
            <a:pPr marL="0" indent="0" algn="l">
              <a:buNone/>
            </a:pPr>
            <a:r>
              <a:rPr lang="en-US" sz="3600" dirty="0">
                <a:solidFill>
                  <a:srgbClr val="156082"/>
                </a:solidFill>
                <a:latin typeface="Trebuchet MS" pitchFamily="34" charset="0"/>
                <a:ea typeface="Trebuchet MS" pitchFamily="34" charset="-122"/>
                <a:cs typeface="Trebuchet MS" pitchFamily="34" charset="-120"/>
              </a:rPr>
              <a:t>85% Application Rule – Sections 336 &amp; 341</a:t>
            </a:r>
            <a:endParaRPr lang="en-US" sz="3600" dirty="0"/>
          </a:p>
        </p:txBody>
      </p:sp>
      <p:sp>
        <p:nvSpPr>
          <p:cNvPr id="6" name="Shape 4"/>
          <p:cNvSpPr/>
          <p:nvPr/>
        </p:nvSpPr>
        <p:spPr>
          <a:xfrm>
            <a:off x="301752" y="1261872"/>
            <a:ext cx="3246120" cy="1737360"/>
          </a:xfrm>
          <a:prstGeom prst="roundRect">
            <a:avLst>
              <a:gd name="adj" fmla="val 5263"/>
            </a:avLst>
          </a:prstGeom>
          <a:solidFill>
            <a:srgbClr val="156082"/>
          </a:solidFill>
          <a:ln w="12700">
            <a:solidFill>
              <a:srgbClr val="156082"/>
            </a:solidFill>
            <a:prstDash val="solid"/>
          </a:ln>
        </p:spPr>
        <p:txBody>
          <a:bodyPr/>
          <a:lstStyle/>
          <a:p>
            <a:endParaRPr lang="en-IN"/>
          </a:p>
        </p:txBody>
      </p:sp>
      <p:sp>
        <p:nvSpPr>
          <p:cNvPr id="7" name="Text 5"/>
          <p:cNvSpPr/>
          <p:nvPr/>
        </p:nvSpPr>
        <p:spPr>
          <a:xfrm>
            <a:off x="411480" y="1353312"/>
            <a:ext cx="3026664" cy="292608"/>
          </a:xfrm>
          <a:prstGeom prst="rect">
            <a:avLst/>
          </a:prstGeom>
          <a:noFill/>
          <a:ln/>
        </p:spPr>
        <p:txBody>
          <a:bodyPr wrap="square" lIns="0" tIns="0" rIns="0" bIns="0" rtlCol="0" anchor="ctr"/>
          <a:lstStyle/>
          <a:p>
            <a:pPr marL="0" indent="0">
              <a:buNone/>
            </a:pPr>
            <a:r>
              <a:rPr lang="en-US" sz="1100" b="1" dirty="0">
                <a:solidFill>
                  <a:srgbClr val="FFFFFF"/>
                </a:solidFill>
                <a:latin typeface="Trebuchet MS" pitchFamily="34" charset="0"/>
                <a:ea typeface="Trebuchet MS" pitchFamily="34" charset="-122"/>
                <a:cs typeface="Trebuchet MS" pitchFamily="34" charset="-120"/>
              </a:rPr>
              <a:t>Basic Rule [Sec. 336]</a:t>
            </a:r>
            <a:endParaRPr lang="en-US" sz="1100" dirty="0"/>
          </a:p>
        </p:txBody>
      </p:sp>
      <p:sp>
        <p:nvSpPr>
          <p:cNvPr id="8" name="Text 6"/>
          <p:cNvSpPr/>
          <p:nvPr/>
        </p:nvSpPr>
        <p:spPr>
          <a:xfrm>
            <a:off x="411480" y="1664208"/>
            <a:ext cx="3026664" cy="1234440"/>
          </a:xfrm>
          <a:prstGeom prst="rect">
            <a:avLst/>
          </a:prstGeom>
          <a:noFill/>
          <a:ln/>
        </p:spPr>
        <p:txBody>
          <a:bodyPr wrap="square" lIns="0" tIns="0" rIns="0" bIns="0" rtlCol="0" anchor="t"/>
          <a:lstStyle/>
          <a:p>
            <a:pPr marL="0" indent="0" algn="l">
              <a:buNone/>
            </a:pPr>
            <a:r>
              <a:rPr lang="en-US" sz="1000" dirty="0">
                <a:solidFill>
                  <a:srgbClr val="FFFFFF"/>
                </a:solidFill>
                <a:latin typeface="Trebuchet MS" pitchFamily="34" charset="0"/>
                <a:ea typeface="Trebuchet MS" pitchFamily="34" charset="-122"/>
                <a:cs typeface="Trebuchet MS" pitchFamily="34" charset="-120"/>
              </a:rPr>
              <a:t>RNPO must apply at least 85% of its Regular Income to charitable/religious purposes in the SAME tax year to claim full exemption.</a:t>
            </a:r>
            <a:endParaRPr lang="en-US" sz="1000" dirty="0"/>
          </a:p>
          <a:p>
            <a:pPr marL="0" indent="0" algn="l">
              <a:buNone/>
            </a:pPr>
            <a:r>
              <a:rPr lang="en-US" sz="1000" dirty="0">
                <a:solidFill>
                  <a:srgbClr val="FFFFFF"/>
                </a:solidFill>
                <a:latin typeface="Trebuchet MS" pitchFamily="34" charset="0"/>
                <a:ea typeface="Trebuchet MS" pitchFamily="34" charset="-122"/>
                <a:cs typeface="Trebuchet MS" pitchFamily="34" charset="-120"/>
              </a:rPr>
              <a:t>Balance 15% = "Deemed Accumulated Income"</a:t>
            </a:r>
            <a:endParaRPr lang="en-US" sz="1000" dirty="0"/>
          </a:p>
        </p:txBody>
      </p:sp>
      <p:sp>
        <p:nvSpPr>
          <p:cNvPr id="9" name="Shape 7"/>
          <p:cNvSpPr/>
          <p:nvPr/>
        </p:nvSpPr>
        <p:spPr>
          <a:xfrm>
            <a:off x="3703320" y="1261872"/>
            <a:ext cx="3246120" cy="1737360"/>
          </a:xfrm>
          <a:prstGeom prst="roundRect">
            <a:avLst>
              <a:gd name="adj" fmla="val 5263"/>
            </a:avLst>
          </a:prstGeom>
          <a:solidFill>
            <a:srgbClr val="E97132"/>
          </a:solidFill>
          <a:ln w="12700">
            <a:solidFill>
              <a:srgbClr val="E97132"/>
            </a:solidFill>
            <a:prstDash val="solid"/>
          </a:ln>
        </p:spPr>
        <p:txBody>
          <a:bodyPr/>
          <a:lstStyle/>
          <a:p>
            <a:endParaRPr lang="en-IN"/>
          </a:p>
        </p:txBody>
      </p:sp>
      <p:sp>
        <p:nvSpPr>
          <p:cNvPr id="10" name="Text 8"/>
          <p:cNvSpPr/>
          <p:nvPr/>
        </p:nvSpPr>
        <p:spPr>
          <a:xfrm>
            <a:off x="3813048" y="1353312"/>
            <a:ext cx="3026664" cy="292608"/>
          </a:xfrm>
          <a:prstGeom prst="rect">
            <a:avLst/>
          </a:prstGeom>
          <a:noFill/>
          <a:ln/>
        </p:spPr>
        <p:txBody>
          <a:bodyPr wrap="square" lIns="0" tIns="0" rIns="0" bIns="0" rtlCol="0" anchor="ctr"/>
          <a:lstStyle/>
          <a:p>
            <a:pPr marL="0" indent="0">
              <a:buNone/>
            </a:pPr>
            <a:r>
              <a:rPr lang="en-US" sz="1100" b="1" dirty="0">
                <a:solidFill>
                  <a:srgbClr val="FFFFFF"/>
                </a:solidFill>
                <a:latin typeface="Trebuchet MS" pitchFamily="34" charset="0"/>
                <a:ea typeface="Trebuchet MS" pitchFamily="34" charset="-122"/>
                <a:cs typeface="Trebuchet MS" pitchFamily="34" charset="-120"/>
              </a:rPr>
              <a:t>Deemed Application [Sec. 341(5)] – Rule 184</a:t>
            </a:r>
            <a:endParaRPr lang="en-US" sz="1100" dirty="0"/>
          </a:p>
        </p:txBody>
      </p:sp>
      <p:sp>
        <p:nvSpPr>
          <p:cNvPr id="11" name="Text 9"/>
          <p:cNvSpPr/>
          <p:nvPr/>
        </p:nvSpPr>
        <p:spPr>
          <a:xfrm>
            <a:off x="3813048" y="1664208"/>
            <a:ext cx="3026664" cy="1234440"/>
          </a:xfrm>
          <a:prstGeom prst="rect">
            <a:avLst/>
          </a:prstGeom>
          <a:noFill/>
          <a:ln/>
        </p:spPr>
        <p:txBody>
          <a:bodyPr wrap="square" lIns="0" tIns="0" rIns="0" bIns="0" rtlCol="0" anchor="t"/>
          <a:lstStyle/>
          <a:p>
            <a:pPr marL="0" indent="0" algn="l">
              <a:buNone/>
            </a:pPr>
            <a:r>
              <a:rPr lang="en-US" sz="1000" dirty="0">
                <a:solidFill>
                  <a:srgbClr val="FFFFFF"/>
                </a:solidFill>
                <a:latin typeface="Trebuchet MS" pitchFamily="34" charset="0"/>
                <a:ea typeface="Trebuchet MS" pitchFamily="34" charset="-122"/>
                <a:cs typeface="Trebuchet MS" pitchFamily="34" charset="-120"/>
              </a:rPr>
              <a:t>If income cannot be applied due to circumstances beyond control, RNPO may exercise option in specified form before return due date → treated as applied in the following year.</a:t>
            </a:r>
            <a:endParaRPr lang="en-US" sz="1000" dirty="0"/>
          </a:p>
        </p:txBody>
      </p:sp>
      <p:sp>
        <p:nvSpPr>
          <p:cNvPr id="12" name="Shape 10"/>
          <p:cNvSpPr/>
          <p:nvPr/>
        </p:nvSpPr>
        <p:spPr>
          <a:xfrm>
            <a:off x="301752" y="3182112"/>
            <a:ext cx="3246120" cy="1737360"/>
          </a:xfrm>
          <a:prstGeom prst="roundRect">
            <a:avLst>
              <a:gd name="adj" fmla="val 5263"/>
            </a:avLst>
          </a:prstGeom>
          <a:solidFill>
            <a:srgbClr val="196B24"/>
          </a:solidFill>
          <a:ln w="12700">
            <a:solidFill>
              <a:srgbClr val="196B24"/>
            </a:solidFill>
            <a:prstDash val="solid"/>
          </a:ln>
        </p:spPr>
        <p:txBody>
          <a:bodyPr/>
          <a:lstStyle/>
          <a:p>
            <a:endParaRPr lang="en-IN"/>
          </a:p>
        </p:txBody>
      </p:sp>
      <p:sp>
        <p:nvSpPr>
          <p:cNvPr id="13" name="Text 11"/>
          <p:cNvSpPr/>
          <p:nvPr/>
        </p:nvSpPr>
        <p:spPr>
          <a:xfrm>
            <a:off x="411480" y="3273552"/>
            <a:ext cx="3026664" cy="292608"/>
          </a:xfrm>
          <a:prstGeom prst="rect">
            <a:avLst/>
          </a:prstGeom>
          <a:noFill/>
          <a:ln/>
        </p:spPr>
        <p:txBody>
          <a:bodyPr wrap="square" lIns="0" tIns="0" rIns="0" bIns="0" rtlCol="0" anchor="ctr"/>
          <a:lstStyle/>
          <a:p>
            <a:pPr marL="0" indent="0">
              <a:buNone/>
            </a:pPr>
            <a:r>
              <a:rPr lang="en-US" sz="1100" b="1" dirty="0">
                <a:solidFill>
                  <a:srgbClr val="FFFFFF"/>
                </a:solidFill>
                <a:latin typeface="Trebuchet MS" pitchFamily="34" charset="0"/>
                <a:ea typeface="Trebuchet MS" pitchFamily="34" charset="-122"/>
                <a:cs typeface="Trebuchet MS" pitchFamily="34" charset="-120"/>
              </a:rPr>
              <a:t>Specific Accumulation [Sec. 342] – Rule 185</a:t>
            </a:r>
            <a:endParaRPr lang="en-US" sz="1100" dirty="0"/>
          </a:p>
        </p:txBody>
      </p:sp>
      <p:sp>
        <p:nvSpPr>
          <p:cNvPr id="14" name="Text 12"/>
          <p:cNvSpPr/>
          <p:nvPr/>
        </p:nvSpPr>
        <p:spPr>
          <a:xfrm>
            <a:off x="411480" y="3584448"/>
            <a:ext cx="3026664" cy="1234440"/>
          </a:xfrm>
          <a:prstGeom prst="rect">
            <a:avLst/>
          </a:prstGeom>
          <a:noFill/>
          <a:ln/>
        </p:spPr>
        <p:txBody>
          <a:bodyPr wrap="square" lIns="0" tIns="0" rIns="0" bIns="0" rtlCol="0" anchor="t"/>
          <a:lstStyle/>
          <a:p>
            <a:pPr marL="0" indent="0" algn="l">
              <a:buNone/>
            </a:pPr>
            <a:r>
              <a:rPr lang="en-US" sz="1000" dirty="0">
                <a:solidFill>
                  <a:srgbClr val="FFFFFF"/>
                </a:solidFill>
                <a:latin typeface="Trebuchet MS" pitchFamily="34" charset="0"/>
                <a:ea typeface="Trebuchet MS" pitchFamily="34" charset="-122"/>
                <a:cs typeface="Trebuchet MS" pitchFamily="34" charset="-120"/>
              </a:rPr>
              <a:t>RNPO may accumulate income (beyond 15%) for a SPECIFIC purpose and period (max. 5 years) by filing statement to AO before return due date, invested in modes under Schedule XVI.</a:t>
            </a:r>
            <a:endParaRPr lang="en-US" sz="1000" dirty="0"/>
          </a:p>
        </p:txBody>
      </p:sp>
      <p:sp>
        <p:nvSpPr>
          <p:cNvPr id="15" name="Shape 13"/>
          <p:cNvSpPr/>
          <p:nvPr/>
        </p:nvSpPr>
        <p:spPr>
          <a:xfrm>
            <a:off x="3703320" y="3182112"/>
            <a:ext cx="3246120" cy="1737360"/>
          </a:xfrm>
          <a:prstGeom prst="roundRect">
            <a:avLst>
              <a:gd name="adj" fmla="val 5263"/>
            </a:avLst>
          </a:prstGeom>
          <a:solidFill>
            <a:srgbClr val="0E2841"/>
          </a:solidFill>
          <a:ln w="12700">
            <a:solidFill>
              <a:srgbClr val="0E2841"/>
            </a:solidFill>
            <a:prstDash val="solid"/>
          </a:ln>
        </p:spPr>
        <p:txBody>
          <a:bodyPr/>
          <a:lstStyle/>
          <a:p>
            <a:endParaRPr lang="en-IN"/>
          </a:p>
        </p:txBody>
      </p:sp>
      <p:sp>
        <p:nvSpPr>
          <p:cNvPr id="16" name="Text 14"/>
          <p:cNvSpPr/>
          <p:nvPr/>
        </p:nvSpPr>
        <p:spPr>
          <a:xfrm>
            <a:off x="3813048" y="3273552"/>
            <a:ext cx="3026664" cy="292608"/>
          </a:xfrm>
          <a:prstGeom prst="rect">
            <a:avLst/>
          </a:prstGeom>
          <a:noFill/>
          <a:ln/>
        </p:spPr>
        <p:txBody>
          <a:bodyPr wrap="square" lIns="0" tIns="0" rIns="0" bIns="0" rtlCol="0" anchor="ctr"/>
          <a:lstStyle/>
          <a:p>
            <a:pPr marL="0" indent="0">
              <a:buNone/>
            </a:pPr>
            <a:r>
              <a:rPr lang="en-US" sz="1100" b="1" dirty="0">
                <a:solidFill>
                  <a:srgbClr val="FFFFFF"/>
                </a:solidFill>
                <a:latin typeface="Trebuchet MS" pitchFamily="34" charset="0"/>
                <a:ea typeface="Trebuchet MS" pitchFamily="34" charset="-122"/>
                <a:cs typeface="Trebuchet MS" pitchFamily="34" charset="-120"/>
              </a:rPr>
              <a:t>Deemed Accumulated Income – New Provision</a:t>
            </a:r>
            <a:endParaRPr lang="en-US" sz="1100" dirty="0"/>
          </a:p>
        </p:txBody>
      </p:sp>
      <p:sp>
        <p:nvSpPr>
          <p:cNvPr id="17" name="Text 15"/>
          <p:cNvSpPr/>
          <p:nvPr/>
        </p:nvSpPr>
        <p:spPr>
          <a:xfrm>
            <a:off x="3813048" y="3584448"/>
            <a:ext cx="3026664" cy="1234440"/>
          </a:xfrm>
          <a:prstGeom prst="rect">
            <a:avLst/>
          </a:prstGeom>
          <a:noFill/>
          <a:ln/>
        </p:spPr>
        <p:txBody>
          <a:bodyPr wrap="square" lIns="0" tIns="0" rIns="0" bIns="0" rtlCol="0" anchor="t"/>
          <a:lstStyle/>
          <a:p>
            <a:pPr marL="0" indent="0" algn="l">
              <a:buNone/>
            </a:pPr>
            <a:r>
              <a:rPr lang="en-US" sz="1000" dirty="0">
                <a:solidFill>
                  <a:srgbClr val="FFFFFF"/>
                </a:solidFill>
                <a:latin typeface="Trebuchet MS" pitchFamily="34" charset="0"/>
                <a:ea typeface="Trebuchet MS" pitchFamily="34" charset="-122"/>
                <a:cs typeface="Trebuchet MS" pitchFamily="34" charset="-120"/>
              </a:rPr>
              <a:t>15% balance now MUST be invested as per Schedule XVI prescribed modes. If used later, it will NOT count as application of income in that subsequent year — a key change from 1961 Act.</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7726680" y="-45720"/>
            <a:ext cx="1554480" cy="5303520"/>
          </a:xfrm>
          <a:prstGeom prst="rtTriangle">
            <a:avLst/>
          </a:prstGeom>
          <a:solidFill>
            <a:srgbClr val="156082"/>
          </a:solidFill>
          <a:ln w="12700">
            <a:solidFill>
              <a:srgbClr val="156082"/>
            </a:solidFill>
            <a:prstDash val="solid"/>
          </a:ln>
        </p:spPr>
        <p:txBody>
          <a:bodyPr/>
          <a:lstStyle/>
          <a:p>
            <a:endParaRPr lang="en-IN"/>
          </a:p>
        </p:txBody>
      </p:sp>
      <p:sp>
        <p:nvSpPr>
          <p:cNvPr id="3" name="Shape 1"/>
          <p:cNvSpPr/>
          <p:nvPr/>
        </p:nvSpPr>
        <p:spPr>
          <a:xfrm flipH="1">
            <a:off x="8138160" y="-45720"/>
            <a:ext cx="1097280" cy="3108960"/>
          </a:xfrm>
          <a:prstGeom prst="rtTriangle">
            <a:avLst/>
          </a:prstGeom>
          <a:solidFill>
            <a:srgbClr val="E97132"/>
          </a:solidFill>
          <a:ln w="12700">
            <a:solidFill>
              <a:srgbClr val="E97132"/>
            </a:solidFill>
            <a:prstDash val="solid"/>
          </a:ln>
        </p:spPr>
        <p:txBody>
          <a:bodyPr/>
          <a:lstStyle/>
          <a:p>
            <a:endParaRPr lang="en-IN"/>
          </a:p>
        </p:txBody>
      </p:sp>
      <p:sp>
        <p:nvSpPr>
          <p:cNvPr id="4" name="Shape 2"/>
          <p:cNvSpPr/>
          <p:nvPr/>
        </p:nvSpPr>
        <p:spPr>
          <a:xfrm flipV="1">
            <a:off x="7772400" y="2560320"/>
            <a:ext cx="1463040" cy="2651760"/>
          </a:xfrm>
          <a:prstGeom prst="rtTriangle">
            <a:avLst/>
          </a:prstGeom>
          <a:solidFill>
            <a:srgbClr val="0F9ED5">
              <a:alpha val="70000"/>
            </a:srgbClr>
          </a:solidFill>
          <a:ln w="12700">
            <a:solidFill>
              <a:srgbClr val="0F9ED5">
                <a:alpha val="70000"/>
              </a:srgbClr>
            </a:solidFill>
            <a:prstDash val="solid"/>
          </a:ln>
        </p:spPr>
        <p:txBody>
          <a:bodyPr/>
          <a:lstStyle/>
          <a:p>
            <a:endParaRPr lang="en-IN"/>
          </a:p>
        </p:txBody>
      </p:sp>
      <p:sp>
        <p:nvSpPr>
          <p:cNvPr id="5" name="Text 3"/>
          <p:cNvSpPr/>
          <p:nvPr/>
        </p:nvSpPr>
        <p:spPr>
          <a:xfrm>
            <a:off x="301752" y="73152"/>
            <a:ext cx="7132320" cy="822960"/>
          </a:xfrm>
          <a:prstGeom prst="rect">
            <a:avLst/>
          </a:prstGeom>
          <a:noFill/>
          <a:ln/>
        </p:spPr>
        <p:txBody>
          <a:bodyPr wrap="square" rtlCol="0" anchor="ctr"/>
          <a:lstStyle/>
          <a:p>
            <a:pPr marL="0" indent="0" algn="l">
              <a:buNone/>
            </a:pPr>
            <a:r>
              <a:rPr lang="en-US" sz="2800" b="1" dirty="0">
                <a:solidFill>
                  <a:srgbClr val="156082"/>
                </a:solidFill>
                <a:latin typeface="Trebuchet MS" pitchFamily="34" charset="0"/>
                <a:ea typeface="Trebuchet MS" pitchFamily="34" charset="-122"/>
                <a:cs typeface="Trebuchet MS" pitchFamily="34" charset="-120"/>
              </a:rPr>
              <a:t>Anonymous Donations – Section 338</a:t>
            </a:r>
            <a:endParaRPr lang="en-US" sz="2800" dirty="0"/>
          </a:p>
        </p:txBody>
      </p:sp>
      <p:sp>
        <p:nvSpPr>
          <p:cNvPr id="6" name="Text 4"/>
          <p:cNvSpPr/>
          <p:nvPr/>
        </p:nvSpPr>
        <p:spPr>
          <a:xfrm>
            <a:off x="301752" y="896112"/>
            <a:ext cx="7132320" cy="384048"/>
          </a:xfrm>
          <a:prstGeom prst="rect">
            <a:avLst/>
          </a:prstGeom>
          <a:noFill/>
          <a:ln/>
        </p:spPr>
        <p:txBody>
          <a:bodyPr wrap="square" rtlCol="0" anchor="ctr"/>
          <a:lstStyle/>
          <a:p>
            <a:pPr marL="0" indent="0">
              <a:buNone/>
            </a:pPr>
            <a:r>
              <a:rPr lang="en-US" sz="1100" i="1" dirty="0">
                <a:solidFill>
                  <a:srgbClr val="404040"/>
                </a:solidFill>
                <a:latin typeface="Trebuchet MS" pitchFamily="34" charset="0"/>
                <a:ea typeface="Trebuchet MS" pitchFamily="34" charset="-122"/>
                <a:cs typeface="Trebuchet MS" pitchFamily="34" charset="-120"/>
              </a:rPr>
              <a:t>Anonymous donations (where identity of donor is not known) receive special tax treatment under the new Act — corresponding to old Sections 115BBC &amp; 115BBI.</a:t>
            </a:r>
            <a:endParaRPr lang="en-US" sz="1100" dirty="0"/>
          </a:p>
        </p:txBody>
      </p:sp>
      <p:sp>
        <p:nvSpPr>
          <p:cNvPr id="7" name="Shape 5"/>
          <p:cNvSpPr/>
          <p:nvPr/>
        </p:nvSpPr>
        <p:spPr>
          <a:xfrm>
            <a:off x="301752" y="1353312"/>
            <a:ext cx="3337560" cy="1783080"/>
          </a:xfrm>
          <a:prstGeom prst="roundRect">
            <a:avLst>
              <a:gd name="adj" fmla="val 5128"/>
            </a:avLst>
          </a:prstGeom>
          <a:solidFill>
            <a:srgbClr val="7030A0"/>
          </a:solidFill>
          <a:ln w="12700">
            <a:solidFill>
              <a:srgbClr val="7030A0"/>
            </a:solidFill>
            <a:prstDash val="solid"/>
          </a:ln>
        </p:spPr>
        <p:txBody>
          <a:bodyPr/>
          <a:lstStyle/>
          <a:p>
            <a:endParaRPr lang="en-IN"/>
          </a:p>
        </p:txBody>
      </p:sp>
      <p:sp>
        <p:nvSpPr>
          <p:cNvPr id="8" name="Text 6"/>
          <p:cNvSpPr/>
          <p:nvPr/>
        </p:nvSpPr>
        <p:spPr>
          <a:xfrm>
            <a:off x="402336" y="1426464"/>
            <a:ext cx="3127248" cy="274320"/>
          </a:xfrm>
          <a:prstGeom prst="rect">
            <a:avLst/>
          </a:prstGeom>
          <a:noFill/>
          <a:ln/>
        </p:spPr>
        <p:txBody>
          <a:bodyPr wrap="square" lIns="0" tIns="0" rIns="0" bIns="0" rtlCol="0" anchor="ctr"/>
          <a:lstStyle/>
          <a:p>
            <a:pPr marL="0" indent="0">
              <a:buNone/>
            </a:pPr>
            <a:r>
              <a:rPr lang="en-US" sz="1050" b="1" dirty="0">
                <a:solidFill>
                  <a:srgbClr val="FFFFFF"/>
                </a:solidFill>
                <a:latin typeface="Trebuchet MS" pitchFamily="34" charset="0"/>
                <a:ea typeface="Trebuchet MS" pitchFamily="34" charset="-122"/>
                <a:cs typeface="Trebuchet MS" pitchFamily="34" charset="-120"/>
              </a:rPr>
              <a:t>Taxability of Anonymous Donations [Sec. 338]</a:t>
            </a:r>
            <a:endParaRPr lang="en-US" sz="1050" dirty="0"/>
          </a:p>
        </p:txBody>
      </p:sp>
      <p:sp>
        <p:nvSpPr>
          <p:cNvPr id="9" name="Text 7"/>
          <p:cNvSpPr/>
          <p:nvPr/>
        </p:nvSpPr>
        <p:spPr>
          <a:xfrm>
            <a:off x="402336" y="1737360"/>
            <a:ext cx="3127248" cy="1335024"/>
          </a:xfrm>
          <a:prstGeom prst="rect">
            <a:avLst/>
          </a:prstGeom>
          <a:noFill/>
          <a:ln/>
        </p:spPr>
        <p:txBody>
          <a:bodyPr wrap="square" lIns="0" tIns="0" rIns="0" bIns="0" rtlCol="0" anchor="t"/>
          <a:lstStyle/>
          <a:p>
            <a:pPr marL="0" indent="0">
              <a:buNone/>
            </a:pPr>
            <a:r>
              <a:rPr lang="en-US" sz="950" dirty="0">
                <a:solidFill>
                  <a:srgbClr val="FFFFFF"/>
                </a:solidFill>
                <a:latin typeface="Trebuchet MS" pitchFamily="34" charset="0"/>
                <a:ea typeface="Trebuchet MS" pitchFamily="34" charset="-122"/>
                <a:cs typeface="Trebuchet MS" pitchFamily="34" charset="-120"/>
              </a:rPr>
              <a:t>Anonymous donations received by a RNPO are taxable at 30% (flat) where such donations exceed:</a:t>
            </a:r>
            <a:endParaRPr lang="en-US" sz="950" dirty="0"/>
          </a:p>
          <a:p>
            <a:pPr marL="0" indent="0">
              <a:buNone/>
            </a:pPr>
            <a:r>
              <a:rPr lang="en-US" sz="950" dirty="0">
                <a:solidFill>
                  <a:srgbClr val="FFFFFF"/>
                </a:solidFill>
                <a:latin typeface="Trebuchet MS" pitchFamily="34" charset="0"/>
                <a:ea typeface="Trebuchet MS" pitchFamily="34" charset="-122"/>
                <a:cs typeface="Trebuchet MS" pitchFamily="34" charset="-120"/>
              </a:rPr>
              <a:t>• 5% of Total Donations received, OR</a:t>
            </a:r>
            <a:endParaRPr lang="en-US" sz="950" dirty="0"/>
          </a:p>
          <a:p>
            <a:pPr marL="0" indent="0">
              <a:buNone/>
            </a:pPr>
            <a:r>
              <a:rPr lang="en-US" sz="950" dirty="0">
                <a:solidFill>
                  <a:srgbClr val="FFFFFF"/>
                </a:solidFill>
                <a:latin typeface="Trebuchet MS" pitchFamily="34" charset="0"/>
                <a:ea typeface="Trebuchet MS" pitchFamily="34" charset="-122"/>
                <a:cs typeface="Trebuchet MS" pitchFamily="34" charset="-120"/>
              </a:rPr>
              <a:t>• ₹1 Lakh</a:t>
            </a:r>
            <a:endParaRPr lang="en-US" sz="950" dirty="0"/>
          </a:p>
          <a:p>
            <a:pPr marL="0" indent="0">
              <a:buNone/>
            </a:pPr>
            <a:r>
              <a:rPr lang="en-US" sz="950" dirty="0">
                <a:solidFill>
                  <a:srgbClr val="FFFFFF"/>
                </a:solidFill>
                <a:latin typeface="Trebuchet MS" pitchFamily="34" charset="0"/>
                <a:ea typeface="Trebuchet MS" pitchFamily="34" charset="-122"/>
                <a:cs typeface="Trebuchet MS" pitchFamily="34" charset="-120"/>
              </a:rPr>
              <a:t>(whichever is HIGHER)</a:t>
            </a:r>
            <a:endParaRPr lang="en-US" sz="950" dirty="0"/>
          </a:p>
          <a:p>
            <a:pPr marL="0" indent="0">
              <a:buNone/>
            </a:pPr>
            <a:endParaRPr lang="en-US" sz="950" dirty="0"/>
          </a:p>
          <a:p>
            <a:pPr marL="0" indent="0">
              <a:buNone/>
            </a:pPr>
            <a:r>
              <a:rPr lang="en-US" sz="950" dirty="0">
                <a:solidFill>
                  <a:srgbClr val="FFFFFF"/>
                </a:solidFill>
                <a:latin typeface="Trebuchet MS" pitchFamily="34" charset="0"/>
                <a:ea typeface="Trebuchet MS" pitchFamily="34" charset="-122"/>
                <a:cs typeface="Trebuchet MS" pitchFamily="34" charset="-120"/>
              </a:rPr>
              <a:t>Amount above this threshold = TAXABLE @ 30% flat rate</a:t>
            </a:r>
            <a:endParaRPr lang="en-US" sz="950" dirty="0"/>
          </a:p>
        </p:txBody>
      </p:sp>
      <p:sp>
        <p:nvSpPr>
          <p:cNvPr id="10" name="Shape 8"/>
          <p:cNvSpPr/>
          <p:nvPr/>
        </p:nvSpPr>
        <p:spPr>
          <a:xfrm>
            <a:off x="301752" y="3273552"/>
            <a:ext cx="3337560" cy="1783080"/>
          </a:xfrm>
          <a:prstGeom prst="roundRect">
            <a:avLst>
              <a:gd name="adj" fmla="val 5128"/>
            </a:avLst>
          </a:prstGeom>
          <a:solidFill>
            <a:srgbClr val="156082"/>
          </a:solidFill>
          <a:ln w="12700">
            <a:solidFill>
              <a:srgbClr val="156082"/>
            </a:solidFill>
            <a:prstDash val="solid"/>
          </a:ln>
        </p:spPr>
        <p:txBody>
          <a:bodyPr/>
          <a:lstStyle/>
          <a:p>
            <a:endParaRPr lang="en-IN"/>
          </a:p>
        </p:txBody>
      </p:sp>
      <p:sp>
        <p:nvSpPr>
          <p:cNvPr id="11" name="Text 9"/>
          <p:cNvSpPr/>
          <p:nvPr/>
        </p:nvSpPr>
        <p:spPr>
          <a:xfrm>
            <a:off x="402336" y="3346704"/>
            <a:ext cx="3127248" cy="274320"/>
          </a:xfrm>
          <a:prstGeom prst="rect">
            <a:avLst/>
          </a:prstGeom>
          <a:noFill/>
          <a:ln/>
        </p:spPr>
        <p:txBody>
          <a:bodyPr wrap="square" lIns="0" tIns="0" rIns="0" bIns="0" rtlCol="0" anchor="ctr"/>
          <a:lstStyle/>
          <a:p>
            <a:pPr marL="0" indent="0">
              <a:buNone/>
            </a:pPr>
            <a:r>
              <a:rPr lang="en-US" sz="1050" b="1" dirty="0">
                <a:solidFill>
                  <a:srgbClr val="FFFFFF"/>
                </a:solidFill>
                <a:latin typeface="Trebuchet MS" pitchFamily="34" charset="0"/>
                <a:ea typeface="Trebuchet MS" pitchFamily="34" charset="-122"/>
                <a:cs typeface="Trebuchet MS" pitchFamily="34" charset="-120"/>
              </a:rPr>
              <a:t>Corpus Donations [Sec. 339]</a:t>
            </a:r>
            <a:endParaRPr lang="en-US" sz="1050" dirty="0"/>
          </a:p>
        </p:txBody>
      </p:sp>
      <p:sp>
        <p:nvSpPr>
          <p:cNvPr id="12" name="Text 10"/>
          <p:cNvSpPr/>
          <p:nvPr/>
        </p:nvSpPr>
        <p:spPr>
          <a:xfrm>
            <a:off x="402336" y="3657600"/>
            <a:ext cx="3127248" cy="1335024"/>
          </a:xfrm>
          <a:prstGeom prst="rect">
            <a:avLst/>
          </a:prstGeom>
          <a:noFill/>
          <a:ln/>
        </p:spPr>
        <p:txBody>
          <a:bodyPr wrap="square" lIns="0" tIns="0" rIns="0" bIns="0" rtlCol="0" anchor="t"/>
          <a:lstStyle/>
          <a:p>
            <a:pPr marL="0" indent="0">
              <a:buNone/>
            </a:pPr>
            <a:r>
              <a:rPr lang="en-US" sz="950" dirty="0">
                <a:solidFill>
                  <a:srgbClr val="FFFFFF"/>
                </a:solidFill>
                <a:latin typeface="Trebuchet MS" pitchFamily="34" charset="0"/>
                <a:ea typeface="Trebuchet MS" pitchFamily="34" charset="-122"/>
                <a:cs typeface="Trebuchet MS" pitchFamily="34" charset="-120"/>
              </a:rPr>
              <a:t>Corpus donations are EXEMPT only if:</a:t>
            </a:r>
            <a:endParaRPr lang="en-US" sz="950" dirty="0"/>
          </a:p>
          <a:p>
            <a:pPr marL="0" indent="0">
              <a:buNone/>
            </a:pPr>
            <a:r>
              <a:rPr lang="en-US" sz="950" dirty="0">
                <a:solidFill>
                  <a:srgbClr val="FFFFFF"/>
                </a:solidFill>
                <a:latin typeface="Trebuchet MS" pitchFamily="34" charset="0"/>
                <a:ea typeface="Trebuchet MS" pitchFamily="34" charset="-122"/>
                <a:cs typeface="Trebuchet MS" pitchFamily="34" charset="-120"/>
              </a:rPr>
              <a:t>• Specific written direction given by donor that it is for corpus</a:t>
            </a:r>
            <a:endParaRPr lang="en-US" sz="950" dirty="0"/>
          </a:p>
          <a:p>
            <a:pPr marL="0" indent="0">
              <a:buNone/>
            </a:pPr>
            <a:r>
              <a:rPr lang="en-US" sz="950" dirty="0">
                <a:solidFill>
                  <a:srgbClr val="FFFFFF"/>
                </a:solidFill>
                <a:latin typeface="Trebuchet MS" pitchFamily="34" charset="0"/>
                <a:ea typeface="Trebuchet MS" pitchFamily="34" charset="-122"/>
                <a:cs typeface="Trebuchet MS" pitchFamily="34" charset="-120"/>
              </a:rPr>
              <a:t>• Corpus funds are invested in Schedule XVI prescribed modes</a:t>
            </a:r>
            <a:endParaRPr lang="en-US" sz="950" dirty="0"/>
          </a:p>
          <a:p>
            <a:pPr marL="0" indent="0">
              <a:buNone/>
            </a:pPr>
            <a:endParaRPr lang="en-US" sz="950" dirty="0"/>
          </a:p>
          <a:p>
            <a:pPr marL="0" indent="0">
              <a:buNone/>
            </a:pPr>
            <a:r>
              <a:rPr lang="en-US" sz="950" dirty="0">
                <a:solidFill>
                  <a:srgbClr val="FFFFFF"/>
                </a:solidFill>
                <a:latin typeface="Trebuchet MS" pitchFamily="34" charset="0"/>
                <a:ea typeface="Trebuchet MS" pitchFamily="34" charset="-122"/>
                <a:cs typeface="Trebuchet MS" pitchFamily="34" charset="-120"/>
              </a:rPr>
              <a:t>Violation: Amount deemed income of the year of violation</a:t>
            </a:r>
            <a:endParaRPr lang="en-US" sz="950" dirty="0"/>
          </a:p>
        </p:txBody>
      </p:sp>
      <p:sp>
        <p:nvSpPr>
          <p:cNvPr id="13" name="Shape 11"/>
          <p:cNvSpPr/>
          <p:nvPr/>
        </p:nvSpPr>
        <p:spPr>
          <a:xfrm>
            <a:off x="3749040" y="1353312"/>
            <a:ext cx="3337560" cy="1783080"/>
          </a:xfrm>
          <a:prstGeom prst="roundRect">
            <a:avLst>
              <a:gd name="adj" fmla="val 5128"/>
            </a:avLst>
          </a:prstGeom>
          <a:solidFill>
            <a:srgbClr val="0E2841"/>
          </a:solidFill>
          <a:ln w="12700">
            <a:solidFill>
              <a:srgbClr val="0E2841"/>
            </a:solidFill>
            <a:prstDash val="solid"/>
          </a:ln>
        </p:spPr>
        <p:txBody>
          <a:bodyPr/>
          <a:lstStyle/>
          <a:p>
            <a:endParaRPr lang="en-IN"/>
          </a:p>
        </p:txBody>
      </p:sp>
      <p:sp>
        <p:nvSpPr>
          <p:cNvPr id="14" name="Text 12"/>
          <p:cNvSpPr/>
          <p:nvPr/>
        </p:nvSpPr>
        <p:spPr>
          <a:xfrm>
            <a:off x="3849624" y="1426464"/>
            <a:ext cx="3127248" cy="274320"/>
          </a:xfrm>
          <a:prstGeom prst="rect">
            <a:avLst/>
          </a:prstGeom>
          <a:noFill/>
          <a:ln/>
        </p:spPr>
        <p:txBody>
          <a:bodyPr wrap="square" lIns="0" tIns="0" rIns="0" bIns="0" rtlCol="0" anchor="ctr"/>
          <a:lstStyle/>
          <a:p>
            <a:pPr marL="0" indent="0">
              <a:buNone/>
            </a:pPr>
            <a:r>
              <a:rPr lang="en-US" sz="1050" b="1" dirty="0">
                <a:solidFill>
                  <a:srgbClr val="FFFFFF"/>
                </a:solidFill>
                <a:latin typeface="Trebuchet MS" pitchFamily="34" charset="0"/>
                <a:ea typeface="Trebuchet MS" pitchFamily="34" charset="-122"/>
                <a:cs typeface="Trebuchet MS" pitchFamily="34" charset="-120"/>
              </a:rPr>
              <a:t>Exemption for Religious Trusts [Sec. 338 Proviso]</a:t>
            </a:r>
            <a:endParaRPr lang="en-US" sz="1050" dirty="0"/>
          </a:p>
        </p:txBody>
      </p:sp>
      <p:sp>
        <p:nvSpPr>
          <p:cNvPr id="15" name="Text 13"/>
          <p:cNvSpPr/>
          <p:nvPr/>
        </p:nvSpPr>
        <p:spPr>
          <a:xfrm>
            <a:off x="3849624" y="1737360"/>
            <a:ext cx="3127248" cy="1335024"/>
          </a:xfrm>
          <a:prstGeom prst="rect">
            <a:avLst/>
          </a:prstGeom>
          <a:noFill/>
          <a:ln/>
        </p:spPr>
        <p:txBody>
          <a:bodyPr wrap="square" lIns="0" tIns="0" rIns="0" bIns="0" rtlCol="0" anchor="t"/>
          <a:lstStyle/>
          <a:p>
            <a:pPr marL="0" indent="0">
              <a:buNone/>
            </a:pPr>
            <a:r>
              <a:rPr lang="en-US" sz="950" dirty="0">
                <a:solidFill>
                  <a:srgbClr val="FFFFFF"/>
                </a:solidFill>
                <a:latin typeface="Trebuchet MS" pitchFamily="34" charset="0"/>
                <a:ea typeface="Trebuchet MS" pitchFamily="34" charset="-122"/>
                <a:cs typeface="Trebuchet MS" pitchFamily="34" charset="-120"/>
              </a:rPr>
              <a:t>Purely religious trusts (not partly charitable):</a:t>
            </a:r>
            <a:endParaRPr lang="en-US" sz="950" dirty="0"/>
          </a:p>
          <a:p>
            <a:pPr marL="0" indent="0">
              <a:buNone/>
            </a:pPr>
            <a:r>
              <a:rPr lang="en-US" sz="950" dirty="0">
                <a:solidFill>
                  <a:srgbClr val="FFFFFF"/>
                </a:solidFill>
                <a:latin typeface="Trebuchet MS" pitchFamily="34" charset="0"/>
                <a:ea typeface="Trebuchet MS" pitchFamily="34" charset="-122"/>
                <a:cs typeface="Trebuchet MS" pitchFamily="34" charset="-120"/>
              </a:rPr>
              <a:t>→ Anonymous donations fully EXEMPT</a:t>
            </a:r>
            <a:endParaRPr lang="en-US" sz="950" dirty="0"/>
          </a:p>
          <a:p>
            <a:pPr marL="0" indent="0">
              <a:buNone/>
            </a:pPr>
            <a:r>
              <a:rPr lang="en-US" sz="950" dirty="0">
                <a:solidFill>
                  <a:srgbClr val="FFFFFF"/>
                </a:solidFill>
                <a:latin typeface="Trebuchet MS" pitchFamily="34" charset="0"/>
                <a:ea typeface="Trebuchet MS" pitchFamily="34" charset="-122"/>
                <a:cs typeface="Trebuchet MS" pitchFamily="34" charset="-120"/>
              </a:rPr>
              <a:t>→ Not subject to 30% tax</a:t>
            </a:r>
            <a:endParaRPr lang="en-US" sz="950" dirty="0"/>
          </a:p>
          <a:p>
            <a:pPr marL="0" indent="0">
              <a:buNone/>
            </a:pPr>
            <a:r>
              <a:rPr lang="en-US" sz="950" dirty="0">
                <a:solidFill>
                  <a:srgbClr val="FFFFFF"/>
                </a:solidFill>
                <a:latin typeface="Trebuchet MS" pitchFamily="34" charset="0"/>
                <a:ea typeface="Trebuchet MS" pitchFamily="34" charset="-122"/>
                <a:cs typeface="Trebuchet MS" pitchFamily="34" charset="-120"/>
              </a:rPr>
              <a:t>→ No threshold limit applies</a:t>
            </a:r>
            <a:endParaRPr lang="en-US" sz="950" dirty="0"/>
          </a:p>
          <a:p>
            <a:pPr marL="0" indent="0">
              <a:buNone/>
            </a:pPr>
            <a:endParaRPr lang="en-US" sz="950" dirty="0"/>
          </a:p>
          <a:p>
            <a:pPr marL="0" indent="0">
              <a:buNone/>
            </a:pPr>
            <a:r>
              <a:rPr lang="en-US" sz="950" dirty="0">
                <a:solidFill>
                  <a:srgbClr val="FFFFFF"/>
                </a:solidFill>
                <a:latin typeface="Trebuchet MS" pitchFamily="34" charset="0"/>
                <a:ea typeface="Trebuchet MS" pitchFamily="34" charset="-122"/>
                <a:cs typeface="Trebuchet MS" pitchFamily="34" charset="-120"/>
              </a:rPr>
              <a:t>Note: Mixed trust (partly charitable + partly religious) — anonymous donations attracted to charitable portion are taxable.</a:t>
            </a:r>
            <a:endParaRPr lang="en-US" sz="950" dirty="0"/>
          </a:p>
        </p:txBody>
      </p:sp>
      <p:sp>
        <p:nvSpPr>
          <p:cNvPr id="16" name="Shape 14"/>
          <p:cNvSpPr/>
          <p:nvPr/>
        </p:nvSpPr>
        <p:spPr>
          <a:xfrm>
            <a:off x="3749040" y="3273552"/>
            <a:ext cx="3337560" cy="1783080"/>
          </a:xfrm>
          <a:prstGeom prst="roundRect">
            <a:avLst>
              <a:gd name="adj" fmla="val 5128"/>
            </a:avLst>
          </a:prstGeom>
          <a:solidFill>
            <a:srgbClr val="196B24"/>
          </a:solidFill>
          <a:ln w="12700">
            <a:solidFill>
              <a:srgbClr val="196B24"/>
            </a:solidFill>
            <a:prstDash val="solid"/>
          </a:ln>
        </p:spPr>
        <p:txBody>
          <a:bodyPr/>
          <a:lstStyle/>
          <a:p>
            <a:endParaRPr lang="en-IN"/>
          </a:p>
        </p:txBody>
      </p:sp>
      <p:sp>
        <p:nvSpPr>
          <p:cNvPr id="17" name="Text 15"/>
          <p:cNvSpPr/>
          <p:nvPr/>
        </p:nvSpPr>
        <p:spPr>
          <a:xfrm>
            <a:off x="3849624" y="3346704"/>
            <a:ext cx="3127248" cy="274320"/>
          </a:xfrm>
          <a:prstGeom prst="rect">
            <a:avLst/>
          </a:prstGeom>
          <a:noFill/>
          <a:ln/>
        </p:spPr>
        <p:txBody>
          <a:bodyPr wrap="square" lIns="0" tIns="0" rIns="0" bIns="0" rtlCol="0" anchor="ctr"/>
          <a:lstStyle/>
          <a:p>
            <a:pPr marL="0" indent="0">
              <a:buNone/>
            </a:pPr>
            <a:r>
              <a:rPr lang="en-US" sz="1050" b="1" dirty="0">
                <a:solidFill>
                  <a:srgbClr val="FFFFFF"/>
                </a:solidFill>
                <a:latin typeface="Trebuchet MS" pitchFamily="34" charset="0"/>
                <a:ea typeface="Trebuchet MS" pitchFamily="34" charset="-122"/>
                <a:cs typeface="Trebuchet MS" pitchFamily="34" charset="-120"/>
              </a:rPr>
              <a:t>Accumulated Income Tax [Sec. 340 / old Sec. 115BBI]</a:t>
            </a:r>
            <a:endParaRPr lang="en-US" sz="1050" dirty="0"/>
          </a:p>
        </p:txBody>
      </p:sp>
      <p:sp>
        <p:nvSpPr>
          <p:cNvPr id="18" name="Text 16"/>
          <p:cNvSpPr/>
          <p:nvPr/>
        </p:nvSpPr>
        <p:spPr>
          <a:xfrm>
            <a:off x="3849624" y="3657600"/>
            <a:ext cx="3127248" cy="1335024"/>
          </a:xfrm>
          <a:prstGeom prst="rect">
            <a:avLst/>
          </a:prstGeom>
          <a:noFill/>
          <a:ln/>
        </p:spPr>
        <p:txBody>
          <a:bodyPr wrap="square" lIns="0" tIns="0" rIns="0" bIns="0" rtlCol="0" anchor="t"/>
          <a:lstStyle/>
          <a:p>
            <a:pPr marL="0" indent="0">
              <a:buNone/>
            </a:pPr>
            <a:r>
              <a:rPr lang="en-US" sz="950" dirty="0">
                <a:solidFill>
                  <a:srgbClr val="FFFFFF"/>
                </a:solidFill>
                <a:latin typeface="Trebuchet MS" pitchFamily="34" charset="0"/>
                <a:ea typeface="Trebuchet MS" pitchFamily="34" charset="-122"/>
                <a:cs typeface="Trebuchet MS" pitchFamily="34" charset="-120"/>
              </a:rPr>
              <a:t>Accumulated income becomes taxable if:</a:t>
            </a:r>
            <a:endParaRPr lang="en-US" sz="950" dirty="0"/>
          </a:p>
          <a:p>
            <a:pPr marL="0" indent="0">
              <a:buNone/>
            </a:pPr>
            <a:r>
              <a:rPr lang="en-US" sz="950" dirty="0">
                <a:solidFill>
                  <a:srgbClr val="FFFFFF"/>
                </a:solidFill>
                <a:latin typeface="Trebuchet MS" pitchFamily="34" charset="0"/>
                <a:ea typeface="Trebuchet MS" pitchFamily="34" charset="-122"/>
                <a:cs typeface="Trebuchet MS" pitchFamily="34" charset="-120"/>
              </a:rPr>
              <a:t>• Not applied within 5 years</a:t>
            </a:r>
            <a:endParaRPr lang="en-US" sz="950" dirty="0"/>
          </a:p>
          <a:p>
            <a:pPr marL="0" indent="0">
              <a:buNone/>
            </a:pPr>
            <a:r>
              <a:rPr lang="en-US" sz="950" dirty="0">
                <a:solidFill>
                  <a:srgbClr val="FFFFFF"/>
                </a:solidFill>
                <a:latin typeface="Trebuchet MS" pitchFamily="34" charset="0"/>
                <a:ea typeface="Trebuchet MS" pitchFamily="34" charset="-122"/>
                <a:cs typeface="Trebuchet MS" pitchFamily="34" charset="-120"/>
              </a:rPr>
              <a:t>• Not applied for specified purpose</a:t>
            </a:r>
            <a:endParaRPr lang="en-US" sz="950" dirty="0"/>
          </a:p>
          <a:p>
            <a:pPr marL="0" indent="0">
              <a:buNone/>
            </a:pPr>
            <a:r>
              <a:rPr lang="en-US" sz="950" dirty="0">
                <a:solidFill>
                  <a:srgbClr val="FFFFFF"/>
                </a:solidFill>
                <a:latin typeface="Trebuchet MS" pitchFamily="34" charset="0"/>
                <a:ea typeface="Trebuchet MS" pitchFamily="34" charset="-122"/>
                <a:cs typeface="Trebuchet MS" pitchFamily="34" charset="-120"/>
              </a:rPr>
              <a:t>• RNPO ceases to exist</a:t>
            </a:r>
            <a:endParaRPr lang="en-US" sz="950" dirty="0"/>
          </a:p>
          <a:p>
            <a:pPr marL="0" indent="0">
              <a:buNone/>
            </a:pPr>
            <a:r>
              <a:rPr lang="en-US" sz="950" dirty="0">
                <a:solidFill>
                  <a:srgbClr val="FFFFFF"/>
                </a:solidFill>
                <a:latin typeface="Trebuchet MS" pitchFamily="34" charset="0"/>
                <a:ea typeface="Trebuchet MS" pitchFamily="34" charset="-122"/>
                <a:cs typeface="Trebuchet MS" pitchFamily="34" charset="-120"/>
              </a:rPr>
              <a:t>• Registration cancelled</a:t>
            </a:r>
            <a:endParaRPr lang="en-US" sz="950" dirty="0"/>
          </a:p>
          <a:p>
            <a:pPr marL="0" indent="0">
              <a:buNone/>
            </a:pPr>
            <a:endParaRPr lang="en-US" sz="950" dirty="0"/>
          </a:p>
          <a:p>
            <a:pPr marL="0" indent="0">
              <a:buNone/>
            </a:pPr>
            <a:r>
              <a:rPr lang="en-US" sz="950" dirty="0">
                <a:solidFill>
                  <a:srgbClr val="FFFFFF"/>
                </a:solidFill>
                <a:latin typeface="Trebuchet MS" pitchFamily="34" charset="0"/>
                <a:ea typeface="Trebuchet MS" pitchFamily="34" charset="-122"/>
                <a:cs typeface="Trebuchet MS" pitchFamily="34" charset="-120"/>
              </a:rPr>
              <a:t>Taxable @ 30% flat rate on accumulated income.</a:t>
            </a:r>
            <a:endParaRPr lang="en-US" sz="9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7726680" y="-45720"/>
            <a:ext cx="1554480" cy="5303520"/>
          </a:xfrm>
          <a:prstGeom prst="rtTriangle">
            <a:avLst/>
          </a:prstGeom>
          <a:solidFill>
            <a:srgbClr val="156082"/>
          </a:solidFill>
          <a:ln w="12700">
            <a:solidFill>
              <a:srgbClr val="156082"/>
            </a:solidFill>
            <a:prstDash val="solid"/>
          </a:ln>
        </p:spPr>
        <p:txBody>
          <a:bodyPr/>
          <a:lstStyle/>
          <a:p>
            <a:endParaRPr lang="en-IN"/>
          </a:p>
        </p:txBody>
      </p:sp>
      <p:sp>
        <p:nvSpPr>
          <p:cNvPr id="3" name="Shape 1"/>
          <p:cNvSpPr/>
          <p:nvPr/>
        </p:nvSpPr>
        <p:spPr>
          <a:xfrm flipH="1">
            <a:off x="8138160" y="-45720"/>
            <a:ext cx="1097280" cy="3108960"/>
          </a:xfrm>
          <a:prstGeom prst="rtTriangle">
            <a:avLst/>
          </a:prstGeom>
          <a:solidFill>
            <a:srgbClr val="E97132"/>
          </a:solidFill>
          <a:ln w="12700">
            <a:solidFill>
              <a:srgbClr val="E97132"/>
            </a:solidFill>
            <a:prstDash val="solid"/>
          </a:ln>
        </p:spPr>
        <p:txBody>
          <a:bodyPr/>
          <a:lstStyle/>
          <a:p>
            <a:endParaRPr lang="en-IN"/>
          </a:p>
        </p:txBody>
      </p:sp>
      <p:sp>
        <p:nvSpPr>
          <p:cNvPr id="4" name="Shape 2"/>
          <p:cNvSpPr/>
          <p:nvPr/>
        </p:nvSpPr>
        <p:spPr>
          <a:xfrm flipV="1">
            <a:off x="7772400" y="2560320"/>
            <a:ext cx="1463040" cy="2651760"/>
          </a:xfrm>
          <a:prstGeom prst="rtTriangle">
            <a:avLst/>
          </a:prstGeom>
          <a:solidFill>
            <a:srgbClr val="0F9ED5">
              <a:alpha val="70000"/>
            </a:srgbClr>
          </a:solidFill>
          <a:ln w="12700">
            <a:solidFill>
              <a:srgbClr val="0F9ED5">
                <a:alpha val="70000"/>
              </a:srgbClr>
            </a:solidFill>
            <a:prstDash val="solid"/>
          </a:ln>
        </p:spPr>
        <p:txBody>
          <a:bodyPr/>
          <a:lstStyle/>
          <a:p>
            <a:endParaRPr lang="en-IN"/>
          </a:p>
        </p:txBody>
      </p:sp>
      <p:sp>
        <p:nvSpPr>
          <p:cNvPr id="5" name="Text 3"/>
          <p:cNvSpPr/>
          <p:nvPr/>
        </p:nvSpPr>
        <p:spPr>
          <a:xfrm>
            <a:off x="301752" y="73152"/>
            <a:ext cx="7132320" cy="822960"/>
          </a:xfrm>
          <a:prstGeom prst="rect">
            <a:avLst/>
          </a:prstGeom>
          <a:noFill/>
          <a:ln/>
        </p:spPr>
        <p:txBody>
          <a:bodyPr wrap="square" rtlCol="0" anchor="ctr"/>
          <a:lstStyle/>
          <a:p>
            <a:pPr marL="0" indent="0" algn="l">
              <a:buNone/>
            </a:pPr>
            <a:r>
              <a:rPr lang="en-US" sz="2800" b="1" dirty="0">
                <a:solidFill>
                  <a:srgbClr val="156082"/>
                </a:solidFill>
                <a:latin typeface="Trebuchet MS" pitchFamily="34" charset="0"/>
                <a:ea typeface="Trebuchet MS" pitchFamily="34" charset="-122"/>
                <a:cs typeface="Trebuchet MS" pitchFamily="34" charset="-120"/>
              </a:rPr>
              <a:t>Commercial Activity by RNPOs – Sections 344 to 346</a:t>
            </a:r>
            <a:endParaRPr lang="en-US" sz="2800" dirty="0"/>
          </a:p>
        </p:txBody>
      </p:sp>
      <p:sp>
        <p:nvSpPr>
          <p:cNvPr id="6" name="Shape 4"/>
          <p:cNvSpPr/>
          <p:nvPr/>
        </p:nvSpPr>
        <p:spPr>
          <a:xfrm>
            <a:off x="301752" y="914400"/>
            <a:ext cx="3337560" cy="1051560"/>
          </a:xfrm>
          <a:prstGeom prst="roundRect">
            <a:avLst>
              <a:gd name="adj" fmla="val 8696"/>
            </a:avLst>
          </a:prstGeom>
          <a:solidFill>
            <a:srgbClr val="156082"/>
          </a:solidFill>
          <a:ln w="12700">
            <a:solidFill>
              <a:srgbClr val="156082"/>
            </a:solidFill>
            <a:prstDash val="solid"/>
          </a:ln>
        </p:spPr>
        <p:txBody>
          <a:bodyPr/>
          <a:lstStyle/>
          <a:p>
            <a:endParaRPr lang="en-IN"/>
          </a:p>
        </p:txBody>
      </p:sp>
      <p:sp>
        <p:nvSpPr>
          <p:cNvPr id="7" name="Text 5"/>
          <p:cNvSpPr/>
          <p:nvPr/>
        </p:nvSpPr>
        <p:spPr>
          <a:xfrm>
            <a:off x="402336" y="932688"/>
            <a:ext cx="3127248" cy="1005840"/>
          </a:xfrm>
          <a:prstGeom prst="rect">
            <a:avLst/>
          </a:prstGeom>
          <a:noFill/>
          <a:ln/>
        </p:spPr>
        <p:txBody>
          <a:bodyPr wrap="square" rtlCol="0" anchor="ctr"/>
          <a:lstStyle/>
          <a:p>
            <a:pPr marL="0" indent="0">
              <a:buNone/>
            </a:pPr>
            <a:r>
              <a:rPr lang="en-US" sz="1000" dirty="0">
                <a:solidFill>
                  <a:srgbClr val="FFFFFF"/>
                </a:solidFill>
                <a:latin typeface="Trebuchet MS" pitchFamily="34" charset="0"/>
                <a:ea typeface="Trebuchet MS" pitchFamily="34" charset="-122"/>
                <a:cs typeface="Trebuchet MS" pitchFamily="34" charset="-120"/>
              </a:rPr>
              <a:t>20% Rule [Sec. 344 / old Sec. 2(15)]</a:t>
            </a:r>
            <a:endParaRPr lang="en-US" sz="1000" dirty="0"/>
          </a:p>
          <a:p>
            <a:pPr marL="0" indent="0">
              <a:buNone/>
            </a:pPr>
            <a:r>
              <a:rPr lang="en-US" sz="1000" dirty="0">
                <a:solidFill>
                  <a:srgbClr val="FFFFFF"/>
                </a:solidFill>
                <a:latin typeface="Trebuchet MS" pitchFamily="34" charset="0"/>
                <a:ea typeface="Trebuchet MS" pitchFamily="34" charset="-122"/>
                <a:cs typeface="Trebuchet MS" pitchFamily="34" charset="-120"/>
              </a:rPr>
              <a:t>7th Limb (General Public Utility) NPOs:</a:t>
            </a:r>
            <a:endParaRPr lang="en-US" sz="1000" dirty="0"/>
          </a:p>
          <a:p>
            <a:pPr marL="0" indent="0">
              <a:buNone/>
            </a:pPr>
            <a:r>
              <a:rPr lang="en-US" sz="1000" dirty="0">
                <a:solidFill>
                  <a:srgbClr val="FFFFFF"/>
                </a:solidFill>
                <a:latin typeface="Trebuchet MS" pitchFamily="34" charset="0"/>
                <a:ea typeface="Trebuchet MS" pitchFamily="34" charset="-122"/>
                <a:cs typeface="Trebuchet MS" pitchFamily="34" charset="-120"/>
              </a:rPr>
              <a:t>Receipts from trade, business or commerce must NOT exceed 20% of total receipts in the year. Exceeding this limit → Exemption DENIED for that year.</a:t>
            </a:r>
            <a:endParaRPr lang="en-US" sz="1000" dirty="0"/>
          </a:p>
        </p:txBody>
      </p:sp>
      <p:sp>
        <p:nvSpPr>
          <p:cNvPr id="8" name="Shape 6"/>
          <p:cNvSpPr/>
          <p:nvPr/>
        </p:nvSpPr>
        <p:spPr>
          <a:xfrm>
            <a:off x="3749040" y="914400"/>
            <a:ext cx="3337560" cy="1051560"/>
          </a:xfrm>
          <a:prstGeom prst="roundRect">
            <a:avLst>
              <a:gd name="adj" fmla="val 8696"/>
            </a:avLst>
          </a:prstGeom>
          <a:solidFill>
            <a:srgbClr val="E97132"/>
          </a:solidFill>
          <a:ln w="12700">
            <a:solidFill>
              <a:srgbClr val="E97132"/>
            </a:solidFill>
            <a:prstDash val="solid"/>
          </a:ln>
        </p:spPr>
        <p:txBody>
          <a:bodyPr/>
          <a:lstStyle/>
          <a:p>
            <a:endParaRPr lang="en-IN"/>
          </a:p>
        </p:txBody>
      </p:sp>
      <p:sp>
        <p:nvSpPr>
          <p:cNvPr id="9" name="Text 7"/>
          <p:cNvSpPr/>
          <p:nvPr/>
        </p:nvSpPr>
        <p:spPr>
          <a:xfrm>
            <a:off x="3849624" y="932688"/>
            <a:ext cx="3127248" cy="1005840"/>
          </a:xfrm>
          <a:prstGeom prst="rect">
            <a:avLst/>
          </a:prstGeom>
          <a:noFill/>
          <a:ln/>
        </p:spPr>
        <p:txBody>
          <a:bodyPr wrap="square" rtlCol="0" anchor="ctr"/>
          <a:lstStyle/>
          <a:p>
            <a:pPr marL="0" indent="0">
              <a:buNone/>
            </a:pPr>
            <a:r>
              <a:rPr lang="en-US" sz="1000" dirty="0">
                <a:solidFill>
                  <a:srgbClr val="FFFFFF"/>
                </a:solidFill>
                <a:latin typeface="Trebuchet MS" pitchFamily="34" charset="0"/>
                <a:ea typeface="Trebuchet MS" pitchFamily="34" charset="-122"/>
                <a:cs typeface="Trebuchet MS" pitchFamily="34" charset="-120"/>
              </a:rPr>
              <a:t>Incidental Business [Sec. 345]</a:t>
            </a:r>
            <a:endParaRPr lang="en-US" sz="1000" dirty="0"/>
          </a:p>
          <a:p>
            <a:pPr marL="0" indent="0">
              <a:buNone/>
            </a:pPr>
            <a:r>
              <a:rPr lang="en-US" sz="1000" dirty="0">
                <a:solidFill>
                  <a:srgbClr val="FFFFFF"/>
                </a:solidFill>
                <a:latin typeface="Trebuchet MS" pitchFamily="34" charset="0"/>
                <a:ea typeface="Trebuchet MS" pitchFamily="34" charset="-122"/>
                <a:cs typeface="Trebuchet MS" pitchFamily="34" charset="-120"/>
              </a:rPr>
              <a:t>Business income is EXEMPT if:</a:t>
            </a:r>
            <a:endParaRPr lang="en-US" sz="1000" dirty="0"/>
          </a:p>
          <a:p>
            <a:pPr marL="0" indent="0">
              <a:buNone/>
            </a:pPr>
            <a:r>
              <a:rPr lang="en-US" sz="1000" dirty="0">
                <a:solidFill>
                  <a:srgbClr val="FFFFFF"/>
                </a:solidFill>
                <a:latin typeface="Trebuchet MS" pitchFamily="34" charset="0"/>
                <a:ea typeface="Trebuchet MS" pitchFamily="34" charset="-122"/>
                <a:cs typeface="Trebuchet MS" pitchFamily="34" charset="-120"/>
              </a:rPr>
              <a:t>• Incidental to main charitable purpose AND</a:t>
            </a:r>
            <a:endParaRPr lang="en-US" sz="1000" dirty="0"/>
          </a:p>
          <a:p>
            <a:pPr marL="0" indent="0">
              <a:buNone/>
            </a:pPr>
            <a:r>
              <a:rPr lang="en-US" sz="1000" dirty="0">
                <a:solidFill>
                  <a:srgbClr val="FFFFFF"/>
                </a:solidFill>
                <a:latin typeface="Trebuchet MS" pitchFamily="34" charset="0"/>
                <a:ea typeface="Trebuchet MS" pitchFamily="34" charset="-122"/>
                <a:cs typeface="Trebuchet MS" pitchFamily="34" charset="-120"/>
              </a:rPr>
              <a:t>• Separate books of accounts maintained</a:t>
            </a:r>
            <a:endParaRPr lang="en-US" sz="1000" dirty="0"/>
          </a:p>
          <a:p>
            <a:pPr marL="0" indent="0">
              <a:buNone/>
            </a:pPr>
            <a:r>
              <a:rPr lang="en-US" sz="1000" dirty="0">
                <a:solidFill>
                  <a:srgbClr val="FFFFFF"/>
                </a:solidFill>
                <a:latin typeface="Trebuchet MS" pitchFamily="34" charset="0"/>
                <a:ea typeface="Trebuchet MS" pitchFamily="34" charset="-122"/>
                <a:cs typeface="Trebuchet MS" pitchFamily="34" charset="-120"/>
              </a:rPr>
              <a:t>Fail either condition → Business income fully taxable.</a:t>
            </a:r>
            <a:endParaRPr lang="en-US" sz="1000" dirty="0"/>
          </a:p>
        </p:txBody>
      </p:sp>
      <p:sp>
        <p:nvSpPr>
          <p:cNvPr id="10" name="Shape 8"/>
          <p:cNvSpPr/>
          <p:nvPr/>
        </p:nvSpPr>
        <p:spPr>
          <a:xfrm>
            <a:off x="301752" y="2084832"/>
            <a:ext cx="2194560" cy="310896"/>
          </a:xfrm>
          <a:prstGeom prst="rect">
            <a:avLst/>
          </a:prstGeom>
          <a:solidFill>
            <a:srgbClr val="156082"/>
          </a:solidFill>
          <a:ln w="9525">
            <a:solidFill>
              <a:srgbClr val="D0D0D0"/>
            </a:solidFill>
            <a:prstDash val="solid"/>
          </a:ln>
        </p:spPr>
        <p:txBody>
          <a:bodyPr/>
          <a:lstStyle/>
          <a:p>
            <a:endParaRPr lang="en-IN"/>
          </a:p>
        </p:txBody>
      </p:sp>
      <p:sp>
        <p:nvSpPr>
          <p:cNvPr id="11" name="Text 9"/>
          <p:cNvSpPr/>
          <p:nvPr/>
        </p:nvSpPr>
        <p:spPr>
          <a:xfrm>
            <a:off x="356616" y="2121408"/>
            <a:ext cx="2103120" cy="256032"/>
          </a:xfrm>
          <a:prstGeom prst="rect">
            <a:avLst/>
          </a:prstGeom>
          <a:noFill/>
          <a:ln/>
        </p:spPr>
        <p:txBody>
          <a:bodyPr wrap="square" lIns="0" tIns="0" rIns="0" bIns="0" rtlCol="0" anchor="ctr"/>
          <a:lstStyle/>
          <a:p>
            <a:pPr marL="0" indent="0">
              <a:buNone/>
            </a:pPr>
            <a:r>
              <a:rPr lang="en-US" sz="950" b="1" dirty="0">
                <a:solidFill>
                  <a:srgbClr val="FFFFFF"/>
                </a:solidFill>
                <a:latin typeface="Trebuchet MS" pitchFamily="34" charset="0"/>
                <a:ea typeface="Trebuchet MS" pitchFamily="34" charset="-122"/>
                <a:cs typeface="Trebuchet MS" pitchFamily="34" charset="-120"/>
              </a:rPr>
              <a:t>Category</a:t>
            </a:r>
            <a:endParaRPr lang="en-US" sz="950" dirty="0"/>
          </a:p>
        </p:txBody>
      </p:sp>
      <p:sp>
        <p:nvSpPr>
          <p:cNvPr id="12" name="Shape 10"/>
          <p:cNvSpPr/>
          <p:nvPr/>
        </p:nvSpPr>
        <p:spPr>
          <a:xfrm>
            <a:off x="2496312" y="2084832"/>
            <a:ext cx="822960" cy="310896"/>
          </a:xfrm>
          <a:prstGeom prst="rect">
            <a:avLst/>
          </a:prstGeom>
          <a:solidFill>
            <a:srgbClr val="156082"/>
          </a:solidFill>
          <a:ln w="9525">
            <a:solidFill>
              <a:srgbClr val="D0D0D0"/>
            </a:solidFill>
            <a:prstDash val="solid"/>
          </a:ln>
        </p:spPr>
        <p:txBody>
          <a:bodyPr/>
          <a:lstStyle/>
          <a:p>
            <a:endParaRPr lang="en-IN"/>
          </a:p>
        </p:txBody>
      </p:sp>
      <p:sp>
        <p:nvSpPr>
          <p:cNvPr id="13" name="Text 11"/>
          <p:cNvSpPr/>
          <p:nvPr/>
        </p:nvSpPr>
        <p:spPr>
          <a:xfrm>
            <a:off x="2551176" y="2121408"/>
            <a:ext cx="731520" cy="256032"/>
          </a:xfrm>
          <a:prstGeom prst="rect">
            <a:avLst/>
          </a:prstGeom>
          <a:noFill/>
          <a:ln/>
        </p:spPr>
        <p:txBody>
          <a:bodyPr wrap="square" lIns="0" tIns="0" rIns="0" bIns="0" rtlCol="0" anchor="ctr"/>
          <a:lstStyle/>
          <a:p>
            <a:pPr marL="0" indent="0">
              <a:buNone/>
            </a:pPr>
            <a:r>
              <a:rPr lang="en-US" sz="950" b="1" dirty="0">
                <a:solidFill>
                  <a:srgbClr val="FFFFFF"/>
                </a:solidFill>
                <a:latin typeface="Trebuchet MS" pitchFamily="34" charset="0"/>
                <a:ea typeface="Trebuchet MS" pitchFamily="34" charset="-122"/>
                <a:cs typeface="Trebuchet MS" pitchFamily="34" charset="-120"/>
              </a:rPr>
              <a:t>Sec. (New Act)</a:t>
            </a:r>
            <a:endParaRPr lang="en-US" sz="950" dirty="0"/>
          </a:p>
        </p:txBody>
      </p:sp>
      <p:sp>
        <p:nvSpPr>
          <p:cNvPr id="14" name="Shape 12"/>
          <p:cNvSpPr/>
          <p:nvPr/>
        </p:nvSpPr>
        <p:spPr>
          <a:xfrm>
            <a:off x="3319272" y="2084832"/>
            <a:ext cx="2377440" cy="310896"/>
          </a:xfrm>
          <a:prstGeom prst="rect">
            <a:avLst/>
          </a:prstGeom>
          <a:solidFill>
            <a:srgbClr val="156082"/>
          </a:solidFill>
          <a:ln w="9525">
            <a:solidFill>
              <a:srgbClr val="D0D0D0"/>
            </a:solidFill>
            <a:prstDash val="solid"/>
          </a:ln>
        </p:spPr>
        <p:txBody>
          <a:bodyPr/>
          <a:lstStyle/>
          <a:p>
            <a:endParaRPr lang="en-IN"/>
          </a:p>
        </p:txBody>
      </p:sp>
      <p:sp>
        <p:nvSpPr>
          <p:cNvPr id="15" name="Text 13"/>
          <p:cNvSpPr/>
          <p:nvPr/>
        </p:nvSpPr>
        <p:spPr>
          <a:xfrm>
            <a:off x="3374136" y="2121408"/>
            <a:ext cx="2286000" cy="256032"/>
          </a:xfrm>
          <a:prstGeom prst="rect">
            <a:avLst/>
          </a:prstGeom>
          <a:noFill/>
          <a:ln/>
        </p:spPr>
        <p:txBody>
          <a:bodyPr wrap="square" lIns="0" tIns="0" rIns="0" bIns="0" rtlCol="0" anchor="ctr"/>
          <a:lstStyle/>
          <a:p>
            <a:pPr marL="0" indent="0">
              <a:buNone/>
            </a:pPr>
            <a:r>
              <a:rPr lang="en-US" sz="950" b="1" dirty="0">
                <a:solidFill>
                  <a:srgbClr val="FFFFFF"/>
                </a:solidFill>
                <a:latin typeface="Trebuchet MS" pitchFamily="34" charset="0"/>
                <a:ea typeface="Trebuchet MS" pitchFamily="34" charset="-122"/>
                <a:cs typeface="Trebuchet MS" pitchFamily="34" charset="-120"/>
              </a:rPr>
              <a:t>Condition</a:t>
            </a:r>
            <a:endParaRPr lang="en-US" sz="950" dirty="0"/>
          </a:p>
        </p:txBody>
      </p:sp>
      <p:sp>
        <p:nvSpPr>
          <p:cNvPr id="16" name="Shape 14"/>
          <p:cNvSpPr/>
          <p:nvPr/>
        </p:nvSpPr>
        <p:spPr>
          <a:xfrm>
            <a:off x="5696712" y="2084832"/>
            <a:ext cx="1737360" cy="310896"/>
          </a:xfrm>
          <a:prstGeom prst="rect">
            <a:avLst/>
          </a:prstGeom>
          <a:solidFill>
            <a:srgbClr val="156082"/>
          </a:solidFill>
          <a:ln w="9525">
            <a:solidFill>
              <a:srgbClr val="D0D0D0"/>
            </a:solidFill>
            <a:prstDash val="solid"/>
          </a:ln>
        </p:spPr>
        <p:txBody>
          <a:bodyPr/>
          <a:lstStyle/>
          <a:p>
            <a:endParaRPr lang="en-IN"/>
          </a:p>
        </p:txBody>
      </p:sp>
      <p:sp>
        <p:nvSpPr>
          <p:cNvPr id="17" name="Text 15"/>
          <p:cNvSpPr/>
          <p:nvPr/>
        </p:nvSpPr>
        <p:spPr>
          <a:xfrm>
            <a:off x="5751576" y="2121408"/>
            <a:ext cx="1645920" cy="256032"/>
          </a:xfrm>
          <a:prstGeom prst="rect">
            <a:avLst/>
          </a:prstGeom>
          <a:noFill/>
          <a:ln/>
        </p:spPr>
        <p:txBody>
          <a:bodyPr wrap="square" lIns="0" tIns="0" rIns="0" bIns="0" rtlCol="0" anchor="ctr"/>
          <a:lstStyle/>
          <a:p>
            <a:pPr marL="0" indent="0">
              <a:buNone/>
            </a:pPr>
            <a:r>
              <a:rPr lang="en-US" sz="950" b="1" dirty="0">
                <a:solidFill>
                  <a:srgbClr val="FFFFFF"/>
                </a:solidFill>
                <a:latin typeface="Trebuchet MS" pitchFamily="34" charset="0"/>
                <a:ea typeface="Trebuchet MS" pitchFamily="34" charset="-122"/>
                <a:cs typeface="Trebuchet MS" pitchFamily="34" charset="-120"/>
              </a:rPr>
              <a:t>Consequence of Breach</a:t>
            </a:r>
            <a:endParaRPr lang="en-US" sz="950" dirty="0"/>
          </a:p>
        </p:txBody>
      </p:sp>
      <p:sp>
        <p:nvSpPr>
          <p:cNvPr id="18" name="Shape 16"/>
          <p:cNvSpPr/>
          <p:nvPr/>
        </p:nvSpPr>
        <p:spPr>
          <a:xfrm>
            <a:off x="301752" y="2395728"/>
            <a:ext cx="2194560" cy="493776"/>
          </a:xfrm>
          <a:prstGeom prst="rect">
            <a:avLst/>
          </a:prstGeom>
          <a:solidFill>
            <a:srgbClr val="FFFFFF"/>
          </a:solidFill>
          <a:ln w="6350">
            <a:solidFill>
              <a:srgbClr val="D0D0D0"/>
            </a:solidFill>
            <a:prstDash val="solid"/>
          </a:ln>
        </p:spPr>
        <p:txBody>
          <a:bodyPr/>
          <a:lstStyle/>
          <a:p>
            <a:endParaRPr lang="en-IN"/>
          </a:p>
        </p:txBody>
      </p:sp>
      <p:sp>
        <p:nvSpPr>
          <p:cNvPr id="19" name="Text 17"/>
          <p:cNvSpPr/>
          <p:nvPr/>
        </p:nvSpPr>
        <p:spPr>
          <a:xfrm>
            <a:off x="356616" y="2432304"/>
            <a:ext cx="2103120" cy="438912"/>
          </a:xfrm>
          <a:prstGeom prst="rect">
            <a:avLst/>
          </a:prstGeom>
          <a:noFill/>
          <a:ln/>
        </p:spPr>
        <p:txBody>
          <a:bodyPr wrap="square" lIns="0" tIns="0" rIns="0" bIns="0" rtlCol="0" anchor="ctr"/>
          <a:lstStyle/>
          <a:p>
            <a:pPr marL="0" indent="0">
              <a:buNone/>
            </a:pPr>
            <a:r>
              <a:rPr lang="en-US" sz="950" b="1" dirty="0">
                <a:solidFill>
                  <a:srgbClr val="156082"/>
                </a:solidFill>
                <a:latin typeface="Trebuchet MS" pitchFamily="34" charset="0"/>
                <a:ea typeface="Trebuchet MS" pitchFamily="34" charset="-122"/>
                <a:cs typeface="Trebuchet MS" pitchFamily="34" charset="-120"/>
              </a:rPr>
              <a:t>General Public Utility (7th Limb)</a:t>
            </a:r>
            <a:endParaRPr lang="en-US" sz="950" dirty="0"/>
          </a:p>
        </p:txBody>
      </p:sp>
      <p:sp>
        <p:nvSpPr>
          <p:cNvPr id="20" name="Shape 18"/>
          <p:cNvSpPr/>
          <p:nvPr/>
        </p:nvSpPr>
        <p:spPr>
          <a:xfrm>
            <a:off x="2496312" y="2395728"/>
            <a:ext cx="822960" cy="493776"/>
          </a:xfrm>
          <a:prstGeom prst="rect">
            <a:avLst/>
          </a:prstGeom>
          <a:solidFill>
            <a:srgbClr val="FFFFFF"/>
          </a:solidFill>
          <a:ln w="6350">
            <a:solidFill>
              <a:srgbClr val="D0D0D0"/>
            </a:solidFill>
            <a:prstDash val="solid"/>
          </a:ln>
        </p:spPr>
        <p:txBody>
          <a:bodyPr/>
          <a:lstStyle/>
          <a:p>
            <a:endParaRPr lang="en-IN"/>
          </a:p>
        </p:txBody>
      </p:sp>
      <p:sp>
        <p:nvSpPr>
          <p:cNvPr id="21" name="Text 19"/>
          <p:cNvSpPr/>
          <p:nvPr/>
        </p:nvSpPr>
        <p:spPr>
          <a:xfrm>
            <a:off x="2551176" y="2432304"/>
            <a:ext cx="731520" cy="438912"/>
          </a:xfrm>
          <a:prstGeom prst="rect">
            <a:avLst/>
          </a:prstGeom>
          <a:noFill/>
          <a:ln/>
        </p:spPr>
        <p:txBody>
          <a:bodyPr wrap="square" lIns="0" tIns="0" rIns="0" bIns="0" rtlCol="0" anchor="ctr"/>
          <a:lstStyle/>
          <a:p>
            <a:pPr marL="0" indent="0">
              <a:buNone/>
            </a:pPr>
            <a:r>
              <a:rPr lang="en-US" sz="950" dirty="0">
                <a:solidFill>
                  <a:srgbClr val="404040"/>
                </a:solidFill>
                <a:latin typeface="Trebuchet MS" pitchFamily="34" charset="0"/>
                <a:ea typeface="Trebuchet MS" pitchFamily="34" charset="-122"/>
                <a:cs typeface="Trebuchet MS" pitchFamily="34" charset="-120"/>
              </a:rPr>
              <a:t>344</a:t>
            </a:r>
            <a:endParaRPr lang="en-US" sz="950" dirty="0"/>
          </a:p>
        </p:txBody>
      </p:sp>
      <p:sp>
        <p:nvSpPr>
          <p:cNvPr id="22" name="Shape 20"/>
          <p:cNvSpPr/>
          <p:nvPr/>
        </p:nvSpPr>
        <p:spPr>
          <a:xfrm>
            <a:off x="3319272" y="2395728"/>
            <a:ext cx="2377440" cy="493776"/>
          </a:xfrm>
          <a:prstGeom prst="rect">
            <a:avLst/>
          </a:prstGeom>
          <a:solidFill>
            <a:srgbClr val="FFFFFF"/>
          </a:solidFill>
          <a:ln w="6350">
            <a:solidFill>
              <a:srgbClr val="D0D0D0"/>
            </a:solidFill>
            <a:prstDash val="solid"/>
          </a:ln>
        </p:spPr>
        <p:txBody>
          <a:bodyPr/>
          <a:lstStyle/>
          <a:p>
            <a:endParaRPr lang="en-IN"/>
          </a:p>
        </p:txBody>
      </p:sp>
      <p:sp>
        <p:nvSpPr>
          <p:cNvPr id="23" name="Text 21"/>
          <p:cNvSpPr/>
          <p:nvPr/>
        </p:nvSpPr>
        <p:spPr>
          <a:xfrm>
            <a:off x="3374136" y="2432304"/>
            <a:ext cx="2286000" cy="438912"/>
          </a:xfrm>
          <a:prstGeom prst="rect">
            <a:avLst/>
          </a:prstGeom>
          <a:noFill/>
          <a:ln/>
        </p:spPr>
        <p:txBody>
          <a:bodyPr wrap="square" lIns="0" tIns="0" rIns="0" bIns="0" rtlCol="0" anchor="ctr"/>
          <a:lstStyle/>
          <a:p>
            <a:pPr marL="0" indent="0">
              <a:buNone/>
            </a:pPr>
            <a:r>
              <a:rPr lang="en-US" sz="950" dirty="0">
                <a:solidFill>
                  <a:srgbClr val="404040"/>
                </a:solidFill>
                <a:latin typeface="Trebuchet MS" pitchFamily="34" charset="0"/>
                <a:ea typeface="Trebuchet MS" pitchFamily="34" charset="-122"/>
                <a:cs typeface="Trebuchet MS" pitchFamily="34" charset="-120"/>
              </a:rPr>
              <a:t>Commercial receipts ≤ 20% of total receipts</a:t>
            </a:r>
            <a:endParaRPr lang="en-US" sz="950" dirty="0"/>
          </a:p>
        </p:txBody>
      </p:sp>
      <p:sp>
        <p:nvSpPr>
          <p:cNvPr id="24" name="Shape 22"/>
          <p:cNvSpPr/>
          <p:nvPr/>
        </p:nvSpPr>
        <p:spPr>
          <a:xfrm>
            <a:off x="5696712" y="2395728"/>
            <a:ext cx="1737360" cy="493776"/>
          </a:xfrm>
          <a:prstGeom prst="rect">
            <a:avLst/>
          </a:prstGeom>
          <a:solidFill>
            <a:srgbClr val="FFFFFF"/>
          </a:solidFill>
          <a:ln w="6350">
            <a:solidFill>
              <a:srgbClr val="D0D0D0"/>
            </a:solidFill>
            <a:prstDash val="solid"/>
          </a:ln>
        </p:spPr>
        <p:txBody>
          <a:bodyPr/>
          <a:lstStyle/>
          <a:p>
            <a:endParaRPr lang="en-IN"/>
          </a:p>
        </p:txBody>
      </p:sp>
      <p:sp>
        <p:nvSpPr>
          <p:cNvPr id="25" name="Text 23"/>
          <p:cNvSpPr/>
          <p:nvPr/>
        </p:nvSpPr>
        <p:spPr>
          <a:xfrm>
            <a:off x="5751576" y="2432304"/>
            <a:ext cx="1645920" cy="438912"/>
          </a:xfrm>
          <a:prstGeom prst="rect">
            <a:avLst/>
          </a:prstGeom>
          <a:noFill/>
          <a:ln/>
        </p:spPr>
        <p:txBody>
          <a:bodyPr wrap="square" lIns="0" tIns="0" rIns="0" bIns="0" rtlCol="0" anchor="ctr"/>
          <a:lstStyle/>
          <a:p>
            <a:pPr marL="0" indent="0">
              <a:buNone/>
            </a:pPr>
            <a:r>
              <a:rPr lang="en-US" sz="950" dirty="0">
                <a:solidFill>
                  <a:srgbClr val="404040"/>
                </a:solidFill>
                <a:latin typeface="Trebuchet MS" pitchFamily="34" charset="0"/>
                <a:ea typeface="Trebuchet MS" pitchFamily="34" charset="-122"/>
                <a:cs typeface="Trebuchet MS" pitchFamily="34" charset="-120"/>
              </a:rPr>
              <a:t>Loss of exemption for that full tax year</a:t>
            </a:r>
            <a:endParaRPr lang="en-US" sz="950" dirty="0"/>
          </a:p>
        </p:txBody>
      </p:sp>
      <p:sp>
        <p:nvSpPr>
          <p:cNvPr id="26" name="Shape 24"/>
          <p:cNvSpPr/>
          <p:nvPr/>
        </p:nvSpPr>
        <p:spPr>
          <a:xfrm>
            <a:off x="301752" y="2889504"/>
            <a:ext cx="2194560" cy="493776"/>
          </a:xfrm>
          <a:prstGeom prst="rect">
            <a:avLst/>
          </a:prstGeom>
          <a:solidFill>
            <a:srgbClr val="F2F2F2"/>
          </a:solidFill>
          <a:ln w="6350">
            <a:solidFill>
              <a:srgbClr val="D0D0D0"/>
            </a:solidFill>
            <a:prstDash val="solid"/>
          </a:ln>
        </p:spPr>
        <p:txBody>
          <a:bodyPr/>
          <a:lstStyle/>
          <a:p>
            <a:endParaRPr lang="en-IN"/>
          </a:p>
        </p:txBody>
      </p:sp>
      <p:sp>
        <p:nvSpPr>
          <p:cNvPr id="27" name="Text 25"/>
          <p:cNvSpPr/>
          <p:nvPr/>
        </p:nvSpPr>
        <p:spPr>
          <a:xfrm>
            <a:off x="356616" y="2926080"/>
            <a:ext cx="2103120" cy="438912"/>
          </a:xfrm>
          <a:prstGeom prst="rect">
            <a:avLst/>
          </a:prstGeom>
          <a:noFill/>
          <a:ln/>
        </p:spPr>
        <p:txBody>
          <a:bodyPr wrap="square" lIns="0" tIns="0" rIns="0" bIns="0" rtlCol="0" anchor="ctr"/>
          <a:lstStyle/>
          <a:p>
            <a:pPr marL="0" indent="0">
              <a:buNone/>
            </a:pPr>
            <a:r>
              <a:rPr lang="en-US" sz="950" b="1" dirty="0">
                <a:solidFill>
                  <a:srgbClr val="156082"/>
                </a:solidFill>
                <a:latin typeface="Trebuchet MS" pitchFamily="34" charset="0"/>
                <a:ea typeface="Trebuchet MS" pitchFamily="34" charset="-122"/>
                <a:cs typeface="Trebuchet MS" pitchFamily="34" charset="-120"/>
              </a:rPr>
              <a:t>Incidental Business</a:t>
            </a:r>
            <a:endParaRPr lang="en-US" sz="950" dirty="0"/>
          </a:p>
        </p:txBody>
      </p:sp>
      <p:sp>
        <p:nvSpPr>
          <p:cNvPr id="28" name="Shape 26"/>
          <p:cNvSpPr/>
          <p:nvPr/>
        </p:nvSpPr>
        <p:spPr>
          <a:xfrm>
            <a:off x="2496312" y="2889504"/>
            <a:ext cx="822960" cy="493776"/>
          </a:xfrm>
          <a:prstGeom prst="rect">
            <a:avLst/>
          </a:prstGeom>
          <a:solidFill>
            <a:srgbClr val="F2F2F2"/>
          </a:solidFill>
          <a:ln w="6350">
            <a:solidFill>
              <a:srgbClr val="D0D0D0"/>
            </a:solidFill>
            <a:prstDash val="solid"/>
          </a:ln>
        </p:spPr>
        <p:txBody>
          <a:bodyPr/>
          <a:lstStyle/>
          <a:p>
            <a:endParaRPr lang="en-IN"/>
          </a:p>
        </p:txBody>
      </p:sp>
      <p:sp>
        <p:nvSpPr>
          <p:cNvPr id="29" name="Text 27"/>
          <p:cNvSpPr/>
          <p:nvPr/>
        </p:nvSpPr>
        <p:spPr>
          <a:xfrm>
            <a:off x="2551176" y="2926080"/>
            <a:ext cx="731520" cy="438912"/>
          </a:xfrm>
          <a:prstGeom prst="rect">
            <a:avLst/>
          </a:prstGeom>
          <a:noFill/>
          <a:ln/>
        </p:spPr>
        <p:txBody>
          <a:bodyPr wrap="square" lIns="0" tIns="0" rIns="0" bIns="0" rtlCol="0" anchor="ctr"/>
          <a:lstStyle/>
          <a:p>
            <a:pPr marL="0" indent="0">
              <a:buNone/>
            </a:pPr>
            <a:r>
              <a:rPr lang="en-US" sz="950" dirty="0">
                <a:solidFill>
                  <a:srgbClr val="404040"/>
                </a:solidFill>
                <a:latin typeface="Trebuchet MS" pitchFamily="34" charset="0"/>
                <a:ea typeface="Trebuchet MS" pitchFamily="34" charset="-122"/>
                <a:cs typeface="Trebuchet MS" pitchFamily="34" charset="-120"/>
              </a:rPr>
              <a:t>345</a:t>
            </a:r>
            <a:endParaRPr lang="en-US" sz="950" dirty="0"/>
          </a:p>
        </p:txBody>
      </p:sp>
      <p:sp>
        <p:nvSpPr>
          <p:cNvPr id="30" name="Shape 28"/>
          <p:cNvSpPr/>
          <p:nvPr/>
        </p:nvSpPr>
        <p:spPr>
          <a:xfrm>
            <a:off x="3319272" y="2889504"/>
            <a:ext cx="2377440" cy="493776"/>
          </a:xfrm>
          <a:prstGeom prst="rect">
            <a:avLst/>
          </a:prstGeom>
          <a:solidFill>
            <a:srgbClr val="F2F2F2"/>
          </a:solidFill>
          <a:ln w="6350">
            <a:solidFill>
              <a:srgbClr val="D0D0D0"/>
            </a:solidFill>
            <a:prstDash val="solid"/>
          </a:ln>
        </p:spPr>
        <p:txBody>
          <a:bodyPr/>
          <a:lstStyle/>
          <a:p>
            <a:endParaRPr lang="en-IN"/>
          </a:p>
        </p:txBody>
      </p:sp>
      <p:sp>
        <p:nvSpPr>
          <p:cNvPr id="31" name="Text 29"/>
          <p:cNvSpPr/>
          <p:nvPr/>
        </p:nvSpPr>
        <p:spPr>
          <a:xfrm>
            <a:off x="3374136" y="2926080"/>
            <a:ext cx="2286000" cy="438912"/>
          </a:xfrm>
          <a:prstGeom prst="rect">
            <a:avLst/>
          </a:prstGeom>
          <a:noFill/>
          <a:ln/>
        </p:spPr>
        <p:txBody>
          <a:bodyPr wrap="square" lIns="0" tIns="0" rIns="0" bIns="0" rtlCol="0" anchor="ctr"/>
          <a:lstStyle/>
          <a:p>
            <a:pPr marL="0" indent="0">
              <a:buNone/>
            </a:pPr>
            <a:r>
              <a:rPr lang="en-US" sz="950" dirty="0">
                <a:solidFill>
                  <a:srgbClr val="404040"/>
                </a:solidFill>
                <a:latin typeface="Trebuchet MS" pitchFamily="34" charset="0"/>
                <a:ea typeface="Trebuchet MS" pitchFamily="34" charset="-122"/>
                <a:cs typeface="Trebuchet MS" pitchFamily="34" charset="-120"/>
              </a:rPr>
              <a:t>Business incidental to purpose + separate books</a:t>
            </a:r>
            <a:endParaRPr lang="en-US" sz="950" dirty="0"/>
          </a:p>
        </p:txBody>
      </p:sp>
      <p:sp>
        <p:nvSpPr>
          <p:cNvPr id="32" name="Shape 30"/>
          <p:cNvSpPr/>
          <p:nvPr/>
        </p:nvSpPr>
        <p:spPr>
          <a:xfrm>
            <a:off x="5696712" y="2889504"/>
            <a:ext cx="1737360" cy="493776"/>
          </a:xfrm>
          <a:prstGeom prst="rect">
            <a:avLst/>
          </a:prstGeom>
          <a:solidFill>
            <a:srgbClr val="F2F2F2"/>
          </a:solidFill>
          <a:ln w="6350">
            <a:solidFill>
              <a:srgbClr val="D0D0D0"/>
            </a:solidFill>
            <a:prstDash val="solid"/>
          </a:ln>
        </p:spPr>
        <p:txBody>
          <a:bodyPr/>
          <a:lstStyle/>
          <a:p>
            <a:endParaRPr lang="en-IN"/>
          </a:p>
        </p:txBody>
      </p:sp>
      <p:sp>
        <p:nvSpPr>
          <p:cNvPr id="33" name="Text 31"/>
          <p:cNvSpPr/>
          <p:nvPr/>
        </p:nvSpPr>
        <p:spPr>
          <a:xfrm>
            <a:off x="5751576" y="2926080"/>
            <a:ext cx="1645920" cy="438912"/>
          </a:xfrm>
          <a:prstGeom prst="rect">
            <a:avLst/>
          </a:prstGeom>
          <a:noFill/>
          <a:ln/>
        </p:spPr>
        <p:txBody>
          <a:bodyPr wrap="square" lIns="0" tIns="0" rIns="0" bIns="0" rtlCol="0" anchor="ctr"/>
          <a:lstStyle/>
          <a:p>
            <a:pPr marL="0" indent="0">
              <a:buNone/>
            </a:pPr>
            <a:r>
              <a:rPr lang="en-US" sz="950" dirty="0">
                <a:solidFill>
                  <a:srgbClr val="404040"/>
                </a:solidFill>
                <a:latin typeface="Trebuchet MS" pitchFamily="34" charset="0"/>
                <a:ea typeface="Trebuchet MS" pitchFamily="34" charset="-122"/>
                <a:cs typeface="Trebuchet MS" pitchFamily="34" charset="-120"/>
              </a:rPr>
              <a:t>Business income taxable; exemption denied on it</a:t>
            </a:r>
            <a:endParaRPr lang="en-US" sz="950" dirty="0"/>
          </a:p>
        </p:txBody>
      </p:sp>
      <p:sp>
        <p:nvSpPr>
          <p:cNvPr id="34" name="Shape 32"/>
          <p:cNvSpPr/>
          <p:nvPr/>
        </p:nvSpPr>
        <p:spPr>
          <a:xfrm>
            <a:off x="301752" y="3383280"/>
            <a:ext cx="2194560" cy="493776"/>
          </a:xfrm>
          <a:prstGeom prst="rect">
            <a:avLst/>
          </a:prstGeom>
          <a:solidFill>
            <a:srgbClr val="FFFFFF"/>
          </a:solidFill>
          <a:ln w="6350">
            <a:solidFill>
              <a:srgbClr val="D0D0D0"/>
            </a:solidFill>
            <a:prstDash val="solid"/>
          </a:ln>
        </p:spPr>
        <p:txBody>
          <a:bodyPr/>
          <a:lstStyle/>
          <a:p>
            <a:endParaRPr lang="en-IN"/>
          </a:p>
        </p:txBody>
      </p:sp>
      <p:sp>
        <p:nvSpPr>
          <p:cNvPr id="35" name="Text 33"/>
          <p:cNvSpPr/>
          <p:nvPr/>
        </p:nvSpPr>
        <p:spPr>
          <a:xfrm>
            <a:off x="356616" y="3419856"/>
            <a:ext cx="2103120" cy="438912"/>
          </a:xfrm>
          <a:prstGeom prst="rect">
            <a:avLst/>
          </a:prstGeom>
          <a:noFill/>
          <a:ln/>
        </p:spPr>
        <p:txBody>
          <a:bodyPr wrap="square" lIns="0" tIns="0" rIns="0" bIns="0" rtlCol="0" anchor="ctr"/>
          <a:lstStyle/>
          <a:p>
            <a:pPr marL="0" indent="0">
              <a:buNone/>
            </a:pPr>
            <a:r>
              <a:rPr lang="en-US" sz="950" b="1" dirty="0">
                <a:solidFill>
                  <a:srgbClr val="156082"/>
                </a:solidFill>
                <a:latin typeface="Trebuchet MS" pitchFamily="34" charset="0"/>
                <a:ea typeface="Trebuchet MS" pitchFamily="34" charset="-122"/>
                <a:cs typeface="Trebuchet MS" pitchFamily="34" charset="-120"/>
              </a:rPr>
              <a:t>Business as property of trust</a:t>
            </a:r>
            <a:endParaRPr lang="en-US" sz="950" dirty="0"/>
          </a:p>
        </p:txBody>
      </p:sp>
      <p:sp>
        <p:nvSpPr>
          <p:cNvPr id="36" name="Shape 34"/>
          <p:cNvSpPr/>
          <p:nvPr/>
        </p:nvSpPr>
        <p:spPr>
          <a:xfrm>
            <a:off x="2496312" y="3383280"/>
            <a:ext cx="822960" cy="493776"/>
          </a:xfrm>
          <a:prstGeom prst="rect">
            <a:avLst/>
          </a:prstGeom>
          <a:solidFill>
            <a:srgbClr val="FFFFFF"/>
          </a:solidFill>
          <a:ln w="6350">
            <a:solidFill>
              <a:srgbClr val="D0D0D0"/>
            </a:solidFill>
            <a:prstDash val="solid"/>
          </a:ln>
        </p:spPr>
        <p:txBody>
          <a:bodyPr/>
          <a:lstStyle/>
          <a:p>
            <a:endParaRPr lang="en-IN"/>
          </a:p>
        </p:txBody>
      </p:sp>
      <p:sp>
        <p:nvSpPr>
          <p:cNvPr id="37" name="Text 35"/>
          <p:cNvSpPr/>
          <p:nvPr/>
        </p:nvSpPr>
        <p:spPr>
          <a:xfrm>
            <a:off x="2551176" y="3419856"/>
            <a:ext cx="731520" cy="438912"/>
          </a:xfrm>
          <a:prstGeom prst="rect">
            <a:avLst/>
          </a:prstGeom>
          <a:noFill/>
          <a:ln/>
        </p:spPr>
        <p:txBody>
          <a:bodyPr wrap="square" lIns="0" tIns="0" rIns="0" bIns="0" rtlCol="0" anchor="ctr"/>
          <a:lstStyle/>
          <a:p>
            <a:pPr marL="0" indent="0">
              <a:buNone/>
            </a:pPr>
            <a:r>
              <a:rPr lang="en-US" sz="950" dirty="0">
                <a:solidFill>
                  <a:srgbClr val="404040"/>
                </a:solidFill>
                <a:latin typeface="Trebuchet MS" pitchFamily="34" charset="0"/>
                <a:ea typeface="Trebuchet MS" pitchFamily="34" charset="-122"/>
                <a:cs typeface="Trebuchet MS" pitchFamily="34" charset="-120"/>
              </a:rPr>
              <a:t>335(d)</a:t>
            </a:r>
            <a:endParaRPr lang="en-US" sz="950" dirty="0"/>
          </a:p>
        </p:txBody>
      </p:sp>
      <p:sp>
        <p:nvSpPr>
          <p:cNvPr id="38" name="Shape 36"/>
          <p:cNvSpPr/>
          <p:nvPr/>
        </p:nvSpPr>
        <p:spPr>
          <a:xfrm>
            <a:off x="3319272" y="3383280"/>
            <a:ext cx="2377440" cy="493776"/>
          </a:xfrm>
          <a:prstGeom prst="rect">
            <a:avLst/>
          </a:prstGeom>
          <a:solidFill>
            <a:srgbClr val="FFFFFF"/>
          </a:solidFill>
          <a:ln w="6350">
            <a:solidFill>
              <a:srgbClr val="D0D0D0"/>
            </a:solidFill>
            <a:prstDash val="solid"/>
          </a:ln>
        </p:spPr>
        <p:txBody>
          <a:bodyPr/>
          <a:lstStyle/>
          <a:p>
            <a:endParaRPr lang="en-IN"/>
          </a:p>
        </p:txBody>
      </p:sp>
      <p:sp>
        <p:nvSpPr>
          <p:cNvPr id="39" name="Text 37"/>
          <p:cNvSpPr/>
          <p:nvPr/>
        </p:nvSpPr>
        <p:spPr>
          <a:xfrm>
            <a:off x="3374136" y="3419856"/>
            <a:ext cx="2286000" cy="438912"/>
          </a:xfrm>
          <a:prstGeom prst="rect">
            <a:avLst/>
          </a:prstGeom>
          <a:noFill/>
          <a:ln/>
        </p:spPr>
        <p:txBody>
          <a:bodyPr wrap="square" lIns="0" tIns="0" rIns="0" bIns="0" rtlCol="0" anchor="ctr"/>
          <a:lstStyle/>
          <a:p>
            <a:pPr marL="0" indent="0">
              <a:buNone/>
            </a:pPr>
            <a:r>
              <a:rPr lang="en-US" sz="950" dirty="0">
                <a:solidFill>
                  <a:srgbClr val="404040"/>
                </a:solidFill>
                <a:latin typeface="Trebuchet MS" pitchFamily="34" charset="0"/>
                <a:ea typeface="Trebuchet MS" pitchFamily="34" charset="-122"/>
                <a:cs typeface="Trebuchet MS" pitchFamily="34" charset="-120"/>
              </a:rPr>
              <a:t>Business held as property of trust — not incidental</a:t>
            </a:r>
            <a:endParaRPr lang="en-US" sz="950" dirty="0"/>
          </a:p>
        </p:txBody>
      </p:sp>
      <p:sp>
        <p:nvSpPr>
          <p:cNvPr id="40" name="Shape 38"/>
          <p:cNvSpPr/>
          <p:nvPr/>
        </p:nvSpPr>
        <p:spPr>
          <a:xfrm>
            <a:off x="5696712" y="3383280"/>
            <a:ext cx="1737360" cy="493776"/>
          </a:xfrm>
          <a:prstGeom prst="rect">
            <a:avLst/>
          </a:prstGeom>
          <a:solidFill>
            <a:srgbClr val="FFFFFF"/>
          </a:solidFill>
          <a:ln w="6350">
            <a:solidFill>
              <a:srgbClr val="D0D0D0"/>
            </a:solidFill>
            <a:prstDash val="solid"/>
          </a:ln>
        </p:spPr>
        <p:txBody>
          <a:bodyPr/>
          <a:lstStyle/>
          <a:p>
            <a:endParaRPr lang="en-IN"/>
          </a:p>
        </p:txBody>
      </p:sp>
      <p:sp>
        <p:nvSpPr>
          <p:cNvPr id="41" name="Text 39"/>
          <p:cNvSpPr/>
          <p:nvPr/>
        </p:nvSpPr>
        <p:spPr>
          <a:xfrm>
            <a:off x="5751576" y="3419856"/>
            <a:ext cx="1645920" cy="438912"/>
          </a:xfrm>
          <a:prstGeom prst="rect">
            <a:avLst/>
          </a:prstGeom>
          <a:noFill/>
          <a:ln/>
        </p:spPr>
        <p:txBody>
          <a:bodyPr wrap="square" lIns="0" tIns="0" rIns="0" bIns="0" rtlCol="0" anchor="ctr"/>
          <a:lstStyle/>
          <a:p>
            <a:pPr marL="0" indent="0">
              <a:buNone/>
            </a:pPr>
            <a:r>
              <a:rPr lang="en-US" sz="950" dirty="0">
                <a:solidFill>
                  <a:srgbClr val="404040"/>
                </a:solidFill>
                <a:latin typeface="Trebuchet MS" pitchFamily="34" charset="0"/>
                <a:ea typeface="Trebuchet MS" pitchFamily="34" charset="-122"/>
                <a:cs typeface="Trebuchet MS" pitchFamily="34" charset="-120"/>
              </a:rPr>
              <a:t>Treated as Regular Income; 85% rule applies to proceeds</a:t>
            </a:r>
            <a:endParaRPr lang="en-US" sz="950" dirty="0"/>
          </a:p>
        </p:txBody>
      </p:sp>
      <p:sp>
        <p:nvSpPr>
          <p:cNvPr id="42" name="Shape 40"/>
          <p:cNvSpPr/>
          <p:nvPr/>
        </p:nvSpPr>
        <p:spPr>
          <a:xfrm>
            <a:off x="301752" y="3877056"/>
            <a:ext cx="2194560" cy="493776"/>
          </a:xfrm>
          <a:prstGeom prst="rect">
            <a:avLst/>
          </a:prstGeom>
          <a:solidFill>
            <a:srgbClr val="F2F2F2"/>
          </a:solidFill>
          <a:ln w="6350">
            <a:solidFill>
              <a:srgbClr val="D0D0D0"/>
            </a:solidFill>
            <a:prstDash val="solid"/>
          </a:ln>
        </p:spPr>
        <p:txBody>
          <a:bodyPr/>
          <a:lstStyle/>
          <a:p>
            <a:endParaRPr lang="en-IN"/>
          </a:p>
        </p:txBody>
      </p:sp>
      <p:sp>
        <p:nvSpPr>
          <p:cNvPr id="43" name="Text 41"/>
          <p:cNvSpPr/>
          <p:nvPr/>
        </p:nvSpPr>
        <p:spPr>
          <a:xfrm>
            <a:off x="356616" y="3913632"/>
            <a:ext cx="2103120" cy="438912"/>
          </a:xfrm>
          <a:prstGeom prst="rect">
            <a:avLst/>
          </a:prstGeom>
          <a:noFill/>
          <a:ln/>
        </p:spPr>
        <p:txBody>
          <a:bodyPr wrap="square" lIns="0" tIns="0" rIns="0" bIns="0" rtlCol="0" anchor="ctr"/>
          <a:lstStyle/>
          <a:p>
            <a:pPr marL="0" indent="0">
              <a:buNone/>
            </a:pPr>
            <a:r>
              <a:rPr lang="en-US" sz="950" b="1" dirty="0">
                <a:solidFill>
                  <a:srgbClr val="156082"/>
                </a:solidFill>
                <a:latin typeface="Trebuchet MS" pitchFamily="34" charset="0"/>
                <a:ea typeface="Trebuchet MS" pitchFamily="34" charset="-122"/>
                <a:cs typeface="Trebuchet MS" pitchFamily="34" charset="-120"/>
              </a:rPr>
              <a:t>Prohibited business activities</a:t>
            </a:r>
            <a:endParaRPr lang="en-US" sz="950" dirty="0"/>
          </a:p>
        </p:txBody>
      </p:sp>
      <p:sp>
        <p:nvSpPr>
          <p:cNvPr id="44" name="Shape 42"/>
          <p:cNvSpPr/>
          <p:nvPr/>
        </p:nvSpPr>
        <p:spPr>
          <a:xfrm>
            <a:off x="2496312" y="3877056"/>
            <a:ext cx="822960" cy="493776"/>
          </a:xfrm>
          <a:prstGeom prst="rect">
            <a:avLst/>
          </a:prstGeom>
          <a:solidFill>
            <a:srgbClr val="F2F2F2"/>
          </a:solidFill>
          <a:ln w="6350">
            <a:solidFill>
              <a:srgbClr val="D0D0D0"/>
            </a:solidFill>
            <a:prstDash val="solid"/>
          </a:ln>
        </p:spPr>
        <p:txBody>
          <a:bodyPr/>
          <a:lstStyle/>
          <a:p>
            <a:endParaRPr lang="en-IN"/>
          </a:p>
        </p:txBody>
      </p:sp>
      <p:sp>
        <p:nvSpPr>
          <p:cNvPr id="45" name="Text 43"/>
          <p:cNvSpPr/>
          <p:nvPr/>
        </p:nvSpPr>
        <p:spPr>
          <a:xfrm>
            <a:off x="2551176" y="3913632"/>
            <a:ext cx="731520" cy="438912"/>
          </a:xfrm>
          <a:prstGeom prst="rect">
            <a:avLst/>
          </a:prstGeom>
          <a:noFill/>
          <a:ln/>
        </p:spPr>
        <p:txBody>
          <a:bodyPr wrap="square" lIns="0" tIns="0" rIns="0" bIns="0" rtlCol="0" anchor="ctr"/>
          <a:lstStyle/>
          <a:p>
            <a:pPr marL="0" indent="0">
              <a:buNone/>
            </a:pPr>
            <a:r>
              <a:rPr lang="en-US" sz="950" dirty="0">
                <a:solidFill>
                  <a:srgbClr val="404040"/>
                </a:solidFill>
                <a:latin typeface="Trebuchet MS" pitchFamily="34" charset="0"/>
                <a:ea typeface="Trebuchet MS" pitchFamily="34" charset="-122"/>
                <a:cs typeface="Trebuchet MS" pitchFamily="34" charset="-120"/>
              </a:rPr>
              <a:t>351(b)</a:t>
            </a:r>
            <a:endParaRPr lang="en-US" sz="950" dirty="0"/>
          </a:p>
        </p:txBody>
      </p:sp>
      <p:sp>
        <p:nvSpPr>
          <p:cNvPr id="46" name="Shape 44"/>
          <p:cNvSpPr/>
          <p:nvPr/>
        </p:nvSpPr>
        <p:spPr>
          <a:xfrm>
            <a:off x="3319272" y="3877056"/>
            <a:ext cx="2377440" cy="493776"/>
          </a:xfrm>
          <a:prstGeom prst="rect">
            <a:avLst/>
          </a:prstGeom>
          <a:solidFill>
            <a:srgbClr val="F2F2F2"/>
          </a:solidFill>
          <a:ln w="6350">
            <a:solidFill>
              <a:srgbClr val="D0D0D0"/>
            </a:solidFill>
            <a:prstDash val="solid"/>
          </a:ln>
        </p:spPr>
        <p:txBody>
          <a:bodyPr/>
          <a:lstStyle/>
          <a:p>
            <a:endParaRPr lang="en-IN"/>
          </a:p>
        </p:txBody>
      </p:sp>
      <p:sp>
        <p:nvSpPr>
          <p:cNvPr id="47" name="Text 45"/>
          <p:cNvSpPr/>
          <p:nvPr/>
        </p:nvSpPr>
        <p:spPr>
          <a:xfrm>
            <a:off x="3374136" y="3913632"/>
            <a:ext cx="2286000" cy="438912"/>
          </a:xfrm>
          <a:prstGeom prst="rect">
            <a:avLst/>
          </a:prstGeom>
          <a:noFill/>
          <a:ln/>
        </p:spPr>
        <p:txBody>
          <a:bodyPr wrap="square" lIns="0" tIns="0" rIns="0" bIns="0" rtlCol="0" anchor="ctr"/>
          <a:lstStyle/>
          <a:p>
            <a:pPr marL="0" indent="0">
              <a:buNone/>
            </a:pPr>
            <a:r>
              <a:rPr lang="en-US" sz="950" dirty="0">
                <a:solidFill>
                  <a:srgbClr val="404040"/>
                </a:solidFill>
                <a:latin typeface="Trebuchet MS" pitchFamily="34" charset="0"/>
                <a:ea typeface="Trebuchet MS" pitchFamily="34" charset="-122"/>
                <a:cs typeface="Trebuchet MS" pitchFamily="34" charset="-120"/>
              </a:rPr>
              <a:t>Business not permitted; income used for non-charitable</a:t>
            </a:r>
            <a:endParaRPr lang="en-US" sz="950" dirty="0"/>
          </a:p>
        </p:txBody>
      </p:sp>
      <p:sp>
        <p:nvSpPr>
          <p:cNvPr id="48" name="Shape 46"/>
          <p:cNvSpPr/>
          <p:nvPr/>
        </p:nvSpPr>
        <p:spPr>
          <a:xfrm>
            <a:off x="5696712" y="3877056"/>
            <a:ext cx="1737360" cy="493776"/>
          </a:xfrm>
          <a:prstGeom prst="rect">
            <a:avLst/>
          </a:prstGeom>
          <a:solidFill>
            <a:srgbClr val="F2F2F2"/>
          </a:solidFill>
          <a:ln w="6350">
            <a:solidFill>
              <a:srgbClr val="D0D0D0"/>
            </a:solidFill>
            <a:prstDash val="solid"/>
          </a:ln>
        </p:spPr>
        <p:txBody>
          <a:bodyPr/>
          <a:lstStyle/>
          <a:p>
            <a:endParaRPr lang="en-IN"/>
          </a:p>
        </p:txBody>
      </p:sp>
      <p:sp>
        <p:nvSpPr>
          <p:cNvPr id="49" name="Text 47"/>
          <p:cNvSpPr/>
          <p:nvPr/>
        </p:nvSpPr>
        <p:spPr>
          <a:xfrm>
            <a:off x="5751576" y="3913632"/>
            <a:ext cx="1645920" cy="438912"/>
          </a:xfrm>
          <a:prstGeom prst="rect">
            <a:avLst/>
          </a:prstGeom>
          <a:noFill/>
          <a:ln/>
        </p:spPr>
        <p:txBody>
          <a:bodyPr wrap="square" lIns="0" tIns="0" rIns="0" bIns="0" rtlCol="0" anchor="ctr"/>
          <a:lstStyle/>
          <a:p>
            <a:pPr marL="0" indent="0">
              <a:buNone/>
            </a:pPr>
            <a:r>
              <a:rPr lang="en-US" sz="950" dirty="0">
                <a:solidFill>
                  <a:srgbClr val="404040"/>
                </a:solidFill>
                <a:latin typeface="Trebuchet MS" pitchFamily="34" charset="0"/>
                <a:ea typeface="Trebuchet MS" pitchFamily="34" charset="-122"/>
                <a:cs typeface="Trebuchet MS" pitchFamily="34" charset="-120"/>
              </a:rPr>
              <a:t>Full income taxable at MMR (30%+surcharge+cess)</a:t>
            </a:r>
            <a:endParaRPr lang="en-US" sz="950" dirty="0"/>
          </a:p>
        </p:txBody>
      </p:sp>
      <p:sp>
        <p:nvSpPr>
          <p:cNvPr id="50" name="Text 48"/>
          <p:cNvSpPr/>
          <p:nvPr/>
        </p:nvSpPr>
        <p:spPr>
          <a:xfrm>
            <a:off x="301752" y="4773168"/>
            <a:ext cx="7132320" cy="274320"/>
          </a:xfrm>
          <a:prstGeom prst="rect">
            <a:avLst/>
          </a:prstGeom>
          <a:noFill/>
          <a:ln/>
        </p:spPr>
        <p:txBody>
          <a:bodyPr wrap="square" rtlCol="0" anchor="ctr"/>
          <a:lstStyle/>
          <a:p>
            <a:pPr marL="0" indent="0">
              <a:buNone/>
            </a:pPr>
            <a:r>
              <a:rPr lang="en-US" sz="900" dirty="0">
                <a:solidFill>
                  <a:srgbClr val="404040"/>
                </a:solidFill>
                <a:latin typeface="Trebuchet MS" pitchFamily="34" charset="0"/>
                <a:ea typeface="Trebuchet MS" pitchFamily="34" charset="-122"/>
                <a:cs typeface="Trebuchet MS" pitchFamily="34" charset="-120"/>
              </a:rPr>
              <a:t>Rule 182: CBDT notified rules for computation of gains/commercial activities for purposes of Sections 335(e), 344, 345 and 346.</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237</TotalTime>
  <Words>4270</Words>
  <Application>Microsoft Office PowerPoint</Application>
  <PresentationFormat>On-screen Show (16:9)</PresentationFormat>
  <Paragraphs>589</Paragraphs>
  <Slides>40</Slides>
  <Notes>18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40</vt:i4>
      </vt:variant>
    </vt:vector>
  </HeadingPairs>
  <TitlesOfParts>
    <vt:vector size="50" baseType="lpstr">
      <vt:lpstr>Aptos</vt:lpstr>
      <vt:lpstr>Arial</vt:lpstr>
      <vt:lpstr>Book Antiqua</vt:lpstr>
      <vt:lpstr>Calibri</vt:lpstr>
      <vt:lpstr>Calibri Light</vt:lpstr>
      <vt:lpstr>Gautami</vt:lpstr>
      <vt:lpstr>High Tower Text</vt:lpstr>
      <vt:lpstr>Monotype Corsiva</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NPOs under New Income Tax Act, 2025</dc:title>
  <dc:subject>PptxGenJS Presentation</dc:subject>
  <dc:creator>PptxGenJS</dc:creator>
  <cp:lastModifiedBy>ICAI</cp:lastModifiedBy>
  <cp:revision>72</cp:revision>
  <dcterms:created xsi:type="dcterms:W3CDTF">2026-05-05T12:43:30Z</dcterms:created>
  <dcterms:modified xsi:type="dcterms:W3CDTF">2026-06-17T03:43:03Z</dcterms:modified>
</cp:coreProperties>
</file>