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1" r:id="rId4"/>
    <p:sldId id="258" r:id="rId5"/>
    <p:sldId id="259" r:id="rId6"/>
    <p:sldId id="297" r:id="rId7"/>
    <p:sldId id="260" r:id="rId8"/>
    <p:sldId id="261" r:id="rId9"/>
    <p:sldId id="262" r:id="rId10"/>
    <p:sldId id="296" r:id="rId11"/>
    <p:sldId id="299" r:id="rId12"/>
    <p:sldId id="263" r:id="rId13"/>
    <p:sldId id="264" r:id="rId14"/>
    <p:sldId id="266" r:id="rId15"/>
    <p:sldId id="268" r:id="rId16"/>
    <p:sldId id="269" r:id="rId17"/>
    <p:sldId id="270" r:id="rId18"/>
    <p:sldId id="271" r:id="rId19"/>
    <p:sldId id="273" r:id="rId20"/>
    <p:sldId id="275" r:id="rId21"/>
    <p:sldId id="277" r:id="rId22"/>
    <p:sldId id="279" r:id="rId23"/>
    <p:sldId id="281" r:id="rId24"/>
    <p:sldId id="283" r:id="rId25"/>
    <p:sldId id="285" r:id="rId26"/>
    <p:sldId id="287" r:id="rId27"/>
    <p:sldId id="289" r:id="rId28"/>
    <p:sldId id="291" r:id="rId29"/>
    <p:sldId id="293" r:id="rId30"/>
    <p:sldId id="295" r:id="rId31"/>
    <p:sldId id="298" r:id="rId32"/>
    <p:sldId id="300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6207A-4150-4EE5-A52E-F8C54F7CA9B9}" type="datetimeFigureOut">
              <a:rPr lang="en-US" smtClean="0"/>
              <a:pPr/>
              <a:t>7/8/2025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A317B-D789-44E2-9ADE-98EF35B449B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6207A-4150-4EE5-A52E-F8C54F7CA9B9}" type="datetimeFigureOut">
              <a:rPr lang="en-US" smtClean="0"/>
              <a:pPr/>
              <a:t>7/8/2025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A317B-D789-44E2-9ADE-98EF35B449B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6207A-4150-4EE5-A52E-F8C54F7CA9B9}" type="datetimeFigureOut">
              <a:rPr lang="en-US" smtClean="0"/>
              <a:pPr/>
              <a:t>7/8/2025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A317B-D789-44E2-9ADE-98EF35B449B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6207A-4150-4EE5-A52E-F8C54F7CA9B9}" type="datetimeFigureOut">
              <a:rPr lang="en-US" smtClean="0"/>
              <a:pPr/>
              <a:t>7/8/2025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A317B-D789-44E2-9ADE-98EF35B449B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6207A-4150-4EE5-A52E-F8C54F7CA9B9}" type="datetimeFigureOut">
              <a:rPr lang="en-US" smtClean="0"/>
              <a:pPr/>
              <a:t>7/8/2025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A317B-D789-44E2-9ADE-98EF35B449B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6207A-4150-4EE5-A52E-F8C54F7CA9B9}" type="datetimeFigureOut">
              <a:rPr lang="en-US" smtClean="0"/>
              <a:pPr/>
              <a:t>7/8/2025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A317B-D789-44E2-9ADE-98EF35B449B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6207A-4150-4EE5-A52E-F8C54F7CA9B9}" type="datetimeFigureOut">
              <a:rPr lang="en-US" smtClean="0"/>
              <a:pPr/>
              <a:t>7/8/2025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A317B-D789-44E2-9ADE-98EF35B449B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6207A-4150-4EE5-A52E-F8C54F7CA9B9}" type="datetimeFigureOut">
              <a:rPr lang="en-US" smtClean="0"/>
              <a:pPr/>
              <a:t>7/8/2025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A317B-D789-44E2-9ADE-98EF35B449B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6207A-4150-4EE5-A52E-F8C54F7CA9B9}" type="datetimeFigureOut">
              <a:rPr lang="en-US" smtClean="0"/>
              <a:pPr/>
              <a:t>7/8/2025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A317B-D789-44E2-9ADE-98EF35B449B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6207A-4150-4EE5-A52E-F8C54F7CA9B9}" type="datetimeFigureOut">
              <a:rPr lang="en-US" smtClean="0"/>
              <a:pPr/>
              <a:t>7/8/2025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A317B-D789-44E2-9ADE-98EF35B449B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6207A-4150-4EE5-A52E-F8C54F7CA9B9}" type="datetimeFigureOut">
              <a:rPr lang="en-US" smtClean="0"/>
              <a:pPr/>
              <a:t>7/8/2025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A317B-D789-44E2-9ADE-98EF35B449B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6207A-4150-4EE5-A52E-F8C54F7CA9B9}" type="datetimeFigureOut">
              <a:rPr lang="en-US" smtClean="0"/>
              <a:pPr/>
              <a:t>7/8/2025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A317B-D789-44E2-9ADE-98EF35B449B9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CA MV KALI PRASAD FCA</a:t>
            </a:r>
            <a:br>
              <a:rPr lang="en-US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Sr. Partner, KALI &amp; Co.,</a:t>
            </a:r>
            <a:br>
              <a:rPr lang="en-US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Hyderabad</a:t>
            </a:r>
            <a:endParaRPr lang="en-IN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Presents complements and welcomes you to a presentation on</a:t>
            </a:r>
            <a:endParaRPr lang="en-IN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>
                <a:latin typeface="Century Gothic" pitchFamily="34" charset="0"/>
              </a:rPr>
              <a:t>As per the guidance note, these formats are mandatory effective f y 24-25.</a:t>
            </a:r>
          </a:p>
          <a:p>
            <a:pPr algn="just"/>
            <a:r>
              <a:rPr lang="en-US" dirty="0">
                <a:latin typeface="Century Gothic" pitchFamily="34" charset="0"/>
              </a:rPr>
              <a:t>Any financial statements attested by CA should be only in the said format and should carry his report.</a:t>
            </a:r>
          </a:p>
          <a:p>
            <a:pPr algn="just"/>
            <a:r>
              <a:rPr lang="en-US" dirty="0">
                <a:latin typeface="Century Gothic" pitchFamily="34" charset="0"/>
              </a:rPr>
              <a:t>The financial statements should be accompanied by notes to Accounts.</a:t>
            </a:r>
          </a:p>
          <a:p>
            <a:pPr algn="just"/>
            <a:r>
              <a:rPr lang="en-US" dirty="0">
                <a:latin typeface="Century Gothic" pitchFamily="34" charset="0"/>
              </a:rPr>
              <a:t>These FS should be complying with the AS</a:t>
            </a:r>
          </a:p>
          <a:p>
            <a:pPr algn="just"/>
            <a:endParaRPr lang="en-IN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>
                <a:latin typeface="Century Gothic" pitchFamily="34" charset="0"/>
              </a:rPr>
              <a:t>Since all the applicable AS are to be followed, depreciation is to be charged as per AS 10. Following Income Tax rates of depreciation is not permissible.</a:t>
            </a:r>
          </a:p>
          <a:p>
            <a:pPr algn="just"/>
            <a:r>
              <a:rPr lang="en-US" dirty="0">
                <a:latin typeface="Century Gothic" pitchFamily="34" charset="0"/>
              </a:rPr>
              <a:t>Accrual, being the basic Accounting assumption, is mandatory.</a:t>
            </a:r>
          </a:p>
          <a:p>
            <a:pPr algn="just"/>
            <a:r>
              <a:rPr lang="en-US" dirty="0">
                <a:latin typeface="Century Gothic" pitchFamily="34" charset="0"/>
              </a:rPr>
              <a:t>There would be Deferred tax asset or liability</a:t>
            </a:r>
          </a:p>
          <a:p>
            <a:pPr algn="just"/>
            <a:r>
              <a:rPr lang="en-US" dirty="0">
                <a:latin typeface="Century Gothic" pitchFamily="34" charset="0"/>
              </a:rPr>
              <a:t>UDIN is to be generated since we are attesting the FS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standardization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>
                <a:latin typeface="Century Gothic" pitchFamily="34" charset="0"/>
              </a:rPr>
              <a:t>Comparability</a:t>
            </a:r>
          </a:p>
          <a:p>
            <a:pPr algn="just"/>
            <a:r>
              <a:rPr lang="en-US" dirty="0">
                <a:latin typeface="Century Gothic" pitchFamily="34" charset="0"/>
              </a:rPr>
              <a:t>Better understanding by third parties and Stake holders</a:t>
            </a:r>
          </a:p>
          <a:p>
            <a:pPr algn="just"/>
            <a:r>
              <a:rPr lang="en-US" dirty="0">
                <a:latin typeface="Century Gothic" pitchFamily="34" charset="0"/>
              </a:rPr>
              <a:t>Scalability and Convertibility</a:t>
            </a:r>
          </a:p>
          <a:p>
            <a:pPr algn="just"/>
            <a:r>
              <a:rPr lang="en-US" dirty="0">
                <a:latin typeface="Century Gothic" pitchFamily="34" charset="0"/>
              </a:rPr>
              <a:t>Improved Transparency</a:t>
            </a:r>
          </a:p>
          <a:p>
            <a:pPr algn="just"/>
            <a:r>
              <a:rPr lang="en-US" dirty="0">
                <a:latin typeface="Century Gothic" pitchFamily="34" charset="0"/>
              </a:rPr>
              <a:t>Better Compliance and Governance</a:t>
            </a:r>
          </a:p>
          <a:p>
            <a:pPr algn="just"/>
            <a:r>
              <a:rPr lang="en-US" dirty="0">
                <a:latin typeface="Century Gothic" pitchFamily="34" charset="0"/>
              </a:rPr>
              <a:t>Facilitates Financial analysis</a:t>
            </a:r>
          </a:p>
          <a:p>
            <a:pPr algn="just"/>
            <a:r>
              <a:rPr lang="en-US" dirty="0">
                <a:latin typeface="Century Gothic" pitchFamily="34" charset="0"/>
              </a:rPr>
              <a:t>Streamlined Audit procedure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FORMAT OF FS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>
                <a:latin typeface="Century Gothic" pitchFamily="34" charset="0"/>
              </a:rPr>
              <a:t>Hereafter the financial statements shall be only in vertical format.</a:t>
            </a:r>
          </a:p>
          <a:p>
            <a:pPr algn="just"/>
            <a:r>
              <a:rPr lang="en-US" dirty="0">
                <a:latin typeface="Century Gothic" pitchFamily="34" charset="0"/>
              </a:rPr>
              <a:t>Contents of Financial statements to be classified properly</a:t>
            </a:r>
          </a:p>
          <a:p>
            <a:pPr algn="just"/>
            <a:r>
              <a:rPr lang="en-US" dirty="0">
                <a:latin typeface="Century Gothic" pitchFamily="34" charset="0"/>
              </a:rPr>
              <a:t>Complies with the basic characteristics of Financial Statements complying with accounting concepts and assumptions.</a:t>
            </a:r>
          </a:p>
          <a:p>
            <a:pPr algn="just"/>
            <a:r>
              <a:rPr lang="en-US" dirty="0">
                <a:latin typeface="Century Gothic" pitchFamily="34" charset="0"/>
              </a:rPr>
              <a:t>The Accounting Policies followed are to be clearly brought out in the notes to accounts   which would enhance understandability of the Financial statements.</a:t>
            </a:r>
          </a:p>
          <a:p>
            <a:pPr algn="just"/>
            <a:r>
              <a:rPr lang="en-US" dirty="0">
                <a:latin typeface="Century Gothic" pitchFamily="34" charset="0"/>
              </a:rPr>
              <a:t>The previous year comparatives would enable user to understand the performance and changes over previous period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1A20D-99C8-7702-41C3-19FC5F573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543" y="365126"/>
            <a:ext cx="8090807" cy="788761"/>
          </a:xfrm>
        </p:spPr>
        <p:txBody>
          <a:bodyPr/>
          <a:lstStyle/>
          <a:p>
            <a:r>
              <a:rPr lang="en-US" dirty="0"/>
              <a:t>Format of Balance Sheet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0A36CB2-CB89-D8EC-084F-1E9B19C95C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263144"/>
              </p:ext>
            </p:extLst>
          </p:nvPr>
        </p:nvGraphicFramePr>
        <p:xfrm>
          <a:off x="571500" y="1205644"/>
          <a:ext cx="7943850" cy="59709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077">
                  <a:extLst>
                    <a:ext uri="{9D8B030D-6E8A-4147-A177-3AD203B41FA5}">
                      <a16:colId xmlns:a16="http://schemas.microsoft.com/office/drawing/2014/main" val="1586906633"/>
                    </a:ext>
                  </a:extLst>
                </a:gridCol>
                <a:gridCol w="3346943">
                  <a:extLst>
                    <a:ext uri="{9D8B030D-6E8A-4147-A177-3AD203B41FA5}">
                      <a16:colId xmlns:a16="http://schemas.microsoft.com/office/drawing/2014/main" val="3511261581"/>
                    </a:ext>
                  </a:extLst>
                </a:gridCol>
                <a:gridCol w="476960">
                  <a:extLst>
                    <a:ext uri="{9D8B030D-6E8A-4147-A177-3AD203B41FA5}">
                      <a16:colId xmlns:a16="http://schemas.microsoft.com/office/drawing/2014/main" val="847475363"/>
                    </a:ext>
                  </a:extLst>
                </a:gridCol>
                <a:gridCol w="2013100">
                  <a:extLst>
                    <a:ext uri="{9D8B030D-6E8A-4147-A177-3AD203B41FA5}">
                      <a16:colId xmlns:a16="http://schemas.microsoft.com/office/drawing/2014/main" val="3400539631"/>
                    </a:ext>
                  </a:extLst>
                </a:gridCol>
                <a:gridCol w="1588770">
                  <a:extLst>
                    <a:ext uri="{9D8B030D-6E8A-4147-A177-3AD203B41FA5}">
                      <a16:colId xmlns:a16="http://schemas.microsoft.com/office/drawing/2014/main" val="2429762308"/>
                    </a:ext>
                  </a:extLst>
                </a:gridCol>
              </a:tblGrid>
              <a:tr h="984531">
                <a:tc gridSpan="5">
                  <a:txBody>
                    <a:bodyPr/>
                    <a:lstStyle/>
                    <a:p>
                      <a:r>
                        <a:rPr lang="en-US" dirty="0"/>
                        <a:t>Name of The  Non Corporate Entity</a:t>
                      </a:r>
                    </a:p>
                    <a:p>
                      <a:r>
                        <a:rPr lang="en-US" dirty="0"/>
                        <a:t>Balance Sheet As At</a:t>
                      </a:r>
                    </a:p>
                    <a:p>
                      <a:r>
                        <a:rPr lang="en-US" dirty="0"/>
                        <a:t>                                                                                                                                                                             Amount In …….</a:t>
                      </a:r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8202048"/>
                  </a:ext>
                </a:extLst>
              </a:tr>
              <a:tr h="98453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Particulars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Note No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Figures as at end of Current Accounting Period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Figures as at end of Previous Accounting Period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120686455"/>
                  </a:ext>
                </a:extLst>
              </a:tr>
              <a:tr h="399282">
                <a:tc>
                  <a:txBody>
                    <a:bodyPr/>
                    <a:lstStyle/>
                    <a:p>
                      <a:r>
                        <a:rPr lang="en-US" dirty="0"/>
                        <a:t>I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Equity and Liabilities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025146278"/>
                  </a:ext>
                </a:extLst>
              </a:tr>
              <a:tr h="39928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(1) Owners Fund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385054485"/>
                  </a:ext>
                </a:extLst>
              </a:tr>
              <a:tr h="39928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a) Owners Capital Account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215659546"/>
                  </a:ext>
                </a:extLst>
              </a:tr>
              <a:tr h="39928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b) Reserves and Surplus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930498951"/>
                  </a:ext>
                </a:extLst>
              </a:tr>
              <a:tr h="399282">
                <a:tc>
                  <a:txBody>
                    <a:bodyPr/>
                    <a:lstStyle/>
                    <a:p>
                      <a:r>
                        <a:rPr lang="en-US" dirty="0"/>
                        <a:t>II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Non-Current Liabilities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595723658"/>
                  </a:ext>
                </a:extLst>
              </a:tr>
              <a:tr h="39928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a) Long Term Borrowings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032268399"/>
                  </a:ext>
                </a:extLst>
              </a:tr>
              <a:tr h="39928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b) Deferred Tax Liabilities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4048799942"/>
                  </a:ext>
                </a:extLst>
              </a:tr>
              <a:tr h="39928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c) Other Long-Term Borrowings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162013220"/>
                  </a:ext>
                </a:extLst>
              </a:tr>
              <a:tr h="39928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d) Long Term provisions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440425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49630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C1CAF-20B6-BF2A-5F18-AE4EE3F522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9DFC1-901F-C143-9D3E-4898EC2F1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543" y="365126"/>
            <a:ext cx="8090807" cy="788761"/>
          </a:xfrm>
        </p:spPr>
        <p:txBody>
          <a:bodyPr/>
          <a:lstStyle/>
          <a:p>
            <a:r>
              <a:rPr lang="en-US" dirty="0"/>
              <a:t>Format of Balance Sheet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F874AD8-A86D-3068-C412-8C7EE0A8D1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5775420"/>
              </p:ext>
            </p:extLst>
          </p:nvPr>
        </p:nvGraphicFramePr>
        <p:xfrm>
          <a:off x="571500" y="1153887"/>
          <a:ext cx="7943850" cy="5480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077">
                  <a:extLst>
                    <a:ext uri="{9D8B030D-6E8A-4147-A177-3AD203B41FA5}">
                      <a16:colId xmlns:a16="http://schemas.microsoft.com/office/drawing/2014/main" val="1586906633"/>
                    </a:ext>
                  </a:extLst>
                </a:gridCol>
                <a:gridCol w="3346943">
                  <a:extLst>
                    <a:ext uri="{9D8B030D-6E8A-4147-A177-3AD203B41FA5}">
                      <a16:colId xmlns:a16="http://schemas.microsoft.com/office/drawing/2014/main" val="3511261581"/>
                    </a:ext>
                  </a:extLst>
                </a:gridCol>
                <a:gridCol w="476960">
                  <a:extLst>
                    <a:ext uri="{9D8B030D-6E8A-4147-A177-3AD203B41FA5}">
                      <a16:colId xmlns:a16="http://schemas.microsoft.com/office/drawing/2014/main" val="847475363"/>
                    </a:ext>
                  </a:extLst>
                </a:gridCol>
                <a:gridCol w="2013100">
                  <a:extLst>
                    <a:ext uri="{9D8B030D-6E8A-4147-A177-3AD203B41FA5}">
                      <a16:colId xmlns:a16="http://schemas.microsoft.com/office/drawing/2014/main" val="3400539631"/>
                    </a:ext>
                  </a:extLst>
                </a:gridCol>
                <a:gridCol w="1588770">
                  <a:extLst>
                    <a:ext uri="{9D8B030D-6E8A-4147-A177-3AD203B41FA5}">
                      <a16:colId xmlns:a16="http://schemas.microsoft.com/office/drawing/2014/main" val="2429762308"/>
                    </a:ext>
                  </a:extLst>
                </a:gridCol>
              </a:tblGrid>
              <a:tr h="399282">
                <a:tc>
                  <a:txBody>
                    <a:bodyPr/>
                    <a:lstStyle/>
                    <a:p>
                      <a:r>
                        <a:rPr lang="en-US" dirty="0"/>
                        <a:t>III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Current Liabilities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025146278"/>
                  </a:ext>
                </a:extLst>
              </a:tr>
              <a:tr h="39928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a) Short Term Borrowings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385054485"/>
                  </a:ext>
                </a:extLst>
              </a:tr>
              <a:tr h="39928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b) Trade Payables</a:t>
                      </a:r>
                    </a:p>
                    <a:p>
                      <a:r>
                        <a:rPr lang="en-US" dirty="0"/>
                        <a:t>     i) Total Outstanding dues of Micro, Small   </a:t>
                      </a:r>
                    </a:p>
                    <a:p>
                      <a:r>
                        <a:rPr lang="en-US" dirty="0"/>
                        <a:t>          and medium enterprises</a:t>
                      </a:r>
                    </a:p>
                    <a:p>
                      <a:r>
                        <a:rPr lang="en-US" dirty="0"/>
                        <a:t>     ii) Dues other than Micro, Small and  </a:t>
                      </a:r>
                    </a:p>
                    <a:p>
                      <a:r>
                        <a:rPr lang="en-US" dirty="0"/>
                        <a:t>           medium enterprises</a:t>
                      </a:r>
                    </a:p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215659546"/>
                  </a:ext>
                </a:extLst>
              </a:tr>
              <a:tr h="39928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c) Other Current Liabilities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930498951"/>
                  </a:ext>
                </a:extLst>
              </a:tr>
              <a:tr h="39928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d) Short Term Provisions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595723658"/>
                  </a:ext>
                </a:extLst>
              </a:tr>
              <a:tr h="39928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Total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032268399"/>
                  </a:ext>
                </a:extLst>
              </a:tr>
              <a:tr h="39928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4048799942"/>
                  </a:ext>
                </a:extLst>
              </a:tr>
              <a:tr h="39928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162013220"/>
                  </a:ext>
                </a:extLst>
              </a:tr>
              <a:tr h="39928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440425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19900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Owners fund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>
                <a:latin typeface="Century Gothic" pitchFamily="34" charset="0"/>
              </a:rPr>
              <a:t>The movement in funds, like opening balance, additions and deductions  during the year on account of remuneration to partners, fresh </a:t>
            </a:r>
            <a:r>
              <a:rPr lang="en-US" dirty="0" err="1">
                <a:latin typeface="Century Gothic" pitchFamily="34" charset="0"/>
              </a:rPr>
              <a:t>contributions,Interest</a:t>
            </a:r>
            <a:r>
              <a:rPr lang="en-US" dirty="0">
                <a:latin typeface="Century Gothic" pitchFamily="34" charset="0"/>
              </a:rPr>
              <a:t> &amp; Share of profit to be shown in columnar format along with drawings.   The resulting figure would be the closing balance</a:t>
            </a:r>
          </a:p>
          <a:p>
            <a:pPr algn="just"/>
            <a:r>
              <a:rPr lang="en-US" dirty="0">
                <a:latin typeface="Century Gothic" pitchFamily="34" charset="0"/>
              </a:rPr>
              <a:t>Reserves and Surplus : The reserves on account of revaluation, capital reserve and surplus in profit loss account (if any) should be disclosed here and not just added to capital.</a:t>
            </a:r>
          </a:p>
          <a:p>
            <a:pPr algn="just"/>
            <a:r>
              <a:rPr lang="en-US" dirty="0">
                <a:latin typeface="Century Gothic" pitchFamily="34" charset="0"/>
              </a:rPr>
              <a:t>The debit balance should be shown under reserves and surplus as a negative item (-) as we do in case of a corporate entity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 TERM BORROWINGS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>
                <a:latin typeface="Century Gothic" pitchFamily="34" charset="0"/>
              </a:rPr>
              <a:t>The following details needs to be provided:</a:t>
            </a:r>
          </a:p>
          <a:p>
            <a:pPr lvl="1" algn="just"/>
            <a:r>
              <a:rPr lang="en-US" i="1" dirty="0">
                <a:latin typeface="Century Gothic" pitchFamily="34" charset="0"/>
              </a:rPr>
              <a:t>From Banks</a:t>
            </a:r>
          </a:p>
          <a:p>
            <a:pPr lvl="1" algn="just"/>
            <a:r>
              <a:rPr lang="en-US" i="1" dirty="0">
                <a:latin typeface="Century Gothic" pitchFamily="34" charset="0"/>
              </a:rPr>
              <a:t>From parties other than Banks (indicating related parties wherever applicable)</a:t>
            </a:r>
          </a:p>
          <a:p>
            <a:pPr lvl="1" algn="just"/>
            <a:r>
              <a:rPr lang="en-US" i="1" dirty="0">
                <a:latin typeface="Century Gothic" pitchFamily="34" charset="0"/>
              </a:rPr>
              <a:t>Deferred Payment liabilities</a:t>
            </a:r>
          </a:p>
          <a:p>
            <a:pPr lvl="1" algn="just"/>
            <a:r>
              <a:rPr lang="en-US" i="1" dirty="0">
                <a:latin typeface="Century Gothic" pitchFamily="34" charset="0"/>
              </a:rPr>
              <a:t>Long term maturities of financial leases</a:t>
            </a:r>
          </a:p>
          <a:p>
            <a:pPr algn="just"/>
            <a:r>
              <a:rPr lang="en-US" dirty="0">
                <a:latin typeface="Century Gothic" pitchFamily="34" charset="0"/>
              </a:rPr>
              <a:t>To be further classified as Secured and Unsecured.</a:t>
            </a:r>
          </a:p>
          <a:p>
            <a:pPr algn="just"/>
            <a:r>
              <a:rPr lang="en-US" dirty="0">
                <a:latin typeface="Century Gothic" pitchFamily="34" charset="0"/>
              </a:rPr>
              <a:t>In case of secured nature of security to be disclosed</a:t>
            </a:r>
          </a:p>
          <a:p>
            <a:pPr algn="just"/>
            <a:r>
              <a:rPr lang="en-US" dirty="0">
                <a:latin typeface="Century Gothic" pitchFamily="34" charset="0"/>
              </a:rPr>
              <a:t>Terms of repayment along with rate of interest to be disclosed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TERM BORROWINGS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latin typeface="Century Gothic" pitchFamily="34" charset="0"/>
              </a:rPr>
              <a:t>Loans payable on demand</a:t>
            </a:r>
          </a:p>
          <a:p>
            <a:pPr lvl="1"/>
            <a:r>
              <a:rPr lang="en-US" i="1" dirty="0">
                <a:latin typeface="Century Gothic" pitchFamily="34" charset="0"/>
              </a:rPr>
              <a:t>From Banks</a:t>
            </a:r>
          </a:p>
          <a:p>
            <a:pPr lvl="1"/>
            <a:r>
              <a:rPr lang="en-US" i="1" dirty="0">
                <a:latin typeface="Century Gothic" pitchFamily="34" charset="0"/>
              </a:rPr>
              <a:t> From others including related parties wherever applicable</a:t>
            </a:r>
          </a:p>
          <a:p>
            <a:pPr lvl="1"/>
            <a:r>
              <a:rPr lang="en-US" i="1" dirty="0">
                <a:latin typeface="Century Gothic" pitchFamily="34" charset="0"/>
              </a:rPr>
              <a:t> Other Loans</a:t>
            </a:r>
          </a:p>
          <a:p>
            <a:r>
              <a:rPr lang="en-US" dirty="0">
                <a:latin typeface="Century Gothic" pitchFamily="34" charset="0"/>
              </a:rPr>
              <a:t>To be classified as secured and unsecured </a:t>
            </a:r>
          </a:p>
          <a:p>
            <a:pPr lvl="1"/>
            <a:r>
              <a:rPr lang="en-US" dirty="0">
                <a:latin typeface="Century Gothic" pitchFamily="34" charset="0"/>
              </a:rPr>
              <a:t>Nature of security – Terms of payment including Interest to be disclosed.</a:t>
            </a:r>
          </a:p>
          <a:p>
            <a:pPr lvl="1"/>
            <a:r>
              <a:rPr lang="en-US" dirty="0">
                <a:latin typeface="Century Gothic" pitchFamily="34" charset="0"/>
              </a:rPr>
              <a:t>Guarantees given by proprietor, Partner or any other to be disclosed.</a:t>
            </a:r>
          </a:p>
          <a:p>
            <a:r>
              <a:rPr lang="en-US" dirty="0">
                <a:latin typeface="Century Gothic" pitchFamily="34" charset="0"/>
              </a:rPr>
              <a:t>Current maturities of long term loans to be disclosed as short term liabilities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FDD43-D088-D7C6-1CEF-B225A7134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Trade Payables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84258-8F46-14AF-7D29-E354BD38E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>
                <a:latin typeface="Century Gothic" pitchFamily="34" charset="0"/>
              </a:rPr>
              <a:t>Amounts payable to suppliers of goods / services in the normal course of business</a:t>
            </a:r>
          </a:p>
          <a:p>
            <a:pPr algn="just"/>
            <a:r>
              <a:rPr lang="en-US" dirty="0">
                <a:latin typeface="Century Gothic" pitchFamily="34" charset="0"/>
              </a:rPr>
              <a:t>The details of dues to Micro, Small and Medium Scale Industries to be disclosed separately</a:t>
            </a:r>
          </a:p>
          <a:p>
            <a:pPr algn="just"/>
            <a:r>
              <a:rPr lang="en-US" dirty="0">
                <a:latin typeface="Century Gothic" pitchFamily="34" charset="0"/>
              </a:rPr>
              <a:t>Interest paid on delayed payment of dues to MSME to be disclosed</a:t>
            </a:r>
          </a:p>
          <a:p>
            <a:pPr algn="just"/>
            <a:r>
              <a:rPr lang="en-US" dirty="0">
                <a:latin typeface="Century Gothic" pitchFamily="34" charset="0"/>
              </a:rPr>
              <a:t>The amount of interest due but unpaid to be disclosed </a:t>
            </a:r>
          </a:p>
          <a:p>
            <a:pPr algn="just"/>
            <a:r>
              <a:rPr lang="en-US" dirty="0">
                <a:latin typeface="Century Gothic" pitchFamily="34" charset="0"/>
              </a:rPr>
              <a:t>Interest payment not allowed as expense under income tax act (Section 23 of MSME Act 2006)</a:t>
            </a:r>
          </a:p>
          <a:p>
            <a:endParaRPr lang="en-US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61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>
              <a:buNone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FINANCIAL STATEMENTS </a:t>
            </a:r>
          </a:p>
          <a:p>
            <a:pPr algn="ctr">
              <a:buNone/>
            </a:pPr>
            <a:endParaRPr lang="en-US" dirty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algn="ctr">
              <a:buNone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OF</a:t>
            </a:r>
          </a:p>
          <a:p>
            <a:pPr algn="ctr"/>
            <a:endParaRPr lang="en-US" dirty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algn="ctr">
              <a:buNone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NON CORPORATE ENTITIES</a:t>
            </a:r>
            <a:endParaRPr lang="en-IN" dirty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90C5E-E281-E6E0-6711-94D99FD32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Payables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D271DC-9CFF-AB82-31DB-BF07561D8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Century Gothic" pitchFamily="34" charset="0"/>
              </a:rPr>
              <a:t>Advances from customers</a:t>
            </a:r>
          </a:p>
          <a:p>
            <a:r>
              <a:rPr lang="en-US" dirty="0">
                <a:latin typeface="Century Gothic" pitchFamily="34" charset="0"/>
              </a:rPr>
              <a:t>Interest accrued but not due </a:t>
            </a:r>
          </a:p>
          <a:p>
            <a:r>
              <a:rPr lang="en-US" dirty="0">
                <a:latin typeface="Century Gothic" pitchFamily="34" charset="0"/>
              </a:rPr>
              <a:t>Interest accrued and due</a:t>
            </a:r>
          </a:p>
          <a:p>
            <a:r>
              <a:rPr lang="en-US" dirty="0">
                <a:latin typeface="Century Gothic" pitchFamily="34" charset="0"/>
              </a:rPr>
              <a:t>Payables to staff – Salary accrued and due</a:t>
            </a:r>
          </a:p>
          <a:p>
            <a:r>
              <a:rPr lang="en-US" dirty="0">
                <a:latin typeface="Century Gothic" pitchFamily="34" charset="0"/>
              </a:rPr>
              <a:t>Other regular payables</a:t>
            </a:r>
          </a:p>
          <a:p>
            <a:r>
              <a:rPr lang="en-US" dirty="0">
                <a:latin typeface="Century Gothic" pitchFamily="34" charset="0"/>
              </a:rPr>
              <a:t>Provision for Bonus, </a:t>
            </a:r>
          </a:p>
          <a:p>
            <a:r>
              <a:rPr lang="en-US" dirty="0">
                <a:latin typeface="Century Gothic" pitchFamily="34" charset="0"/>
              </a:rPr>
              <a:t>GST Payable</a:t>
            </a:r>
          </a:p>
          <a:p>
            <a:r>
              <a:rPr lang="en-US" dirty="0">
                <a:latin typeface="Century Gothic" pitchFamily="34" charset="0"/>
              </a:rPr>
              <a:t>PF ESI Payable</a:t>
            </a:r>
          </a:p>
        </p:txBody>
      </p:sp>
    </p:spTree>
    <p:extLst>
      <p:ext uri="{BB962C8B-B14F-4D97-AF65-F5344CB8AC3E}">
        <p14:creationId xmlns:p14="http://schemas.microsoft.com/office/powerpoint/2010/main" val="1164570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2025D-8C98-1604-0C05-5E29C98FA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term provisions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F10F8-6F6D-F0F9-199C-D3A46EA4C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entury Gothic" pitchFamily="34" charset="0"/>
              </a:rPr>
              <a:t>Income Tax Payable – as per AS 22</a:t>
            </a:r>
          </a:p>
          <a:p>
            <a:r>
              <a:rPr lang="en-US" dirty="0">
                <a:latin typeface="Century Gothic" pitchFamily="34" charset="0"/>
              </a:rPr>
              <a:t>Employee benefits – Leave salary – </a:t>
            </a:r>
          </a:p>
          <a:p>
            <a:r>
              <a:rPr lang="en-US" dirty="0">
                <a:latin typeface="Century Gothic" pitchFamily="34" charset="0"/>
              </a:rPr>
              <a:t>Payments due to auditors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4018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20EC06-32B4-B769-43C0-2AA72C78B3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583EC-7387-2BD7-0FA1-39E78B19C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543" y="365126"/>
            <a:ext cx="8090807" cy="788761"/>
          </a:xfrm>
        </p:spPr>
        <p:txBody>
          <a:bodyPr/>
          <a:lstStyle/>
          <a:p>
            <a:r>
              <a:rPr lang="en-US" dirty="0"/>
              <a:t>Format of Balance Sheet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02A690B-484E-83D5-5357-19590DD128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1744162"/>
              </p:ext>
            </p:extLst>
          </p:nvPr>
        </p:nvGraphicFramePr>
        <p:xfrm>
          <a:off x="571500" y="1153887"/>
          <a:ext cx="7943850" cy="4474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077">
                  <a:extLst>
                    <a:ext uri="{9D8B030D-6E8A-4147-A177-3AD203B41FA5}">
                      <a16:colId xmlns:a16="http://schemas.microsoft.com/office/drawing/2014/main" val="1586906633"/>
                    </a:ext>
                  </a:extLst>
                </a:gridCol>
                <a:gridCol w="3346943">
                  <a:extLst>
                    <a:ext uri="{9D8B030D-6E8A-4147-A177-3AD203B41FA5}">
                      <a16:colId xmlns:a16="http://schemas.microsoft.com/office/drawing/2014/main" val="3511261581"/>
                    </a:ext>
                  </a:extLst>
                </a:gridCol>
                <a:gridCol w="476960">
                  <a:extLst>
                    <a:ext uri="{9D8B030D-6E8A-4147-A177-3AD203B41FA5}">
                      <a16:colId xmlns:a16="http://schemas.microsoft.com/office/drawing/2014/main" val="847475363"/>
                    </a:ext>
                  </a:extLst>
                </a:gridCol>
                <a:gridCol w="2013100">
                  <a:extLst>
                    <a:ext uri="{9D8B030D-6E8A-4147-A177-3AD203B41FA5}">
                      <a16:colId xmlns:a16="http://schemas.microsoft.com/office/drawing/2014/main" val="3400539631"/>
                    </a:ext>
                  </a:extLst>
                </a:gridCol>
                <a:gridCol w="1588770">
                  <a:extLst>
                    <a:ext uri="{9D8B030D-6E8A-4147-A177-3AD203B41FA5}">
                      <a16:colId xmlns:a16="http://schemas.microsoft.com/office/drawing/2014/main" val="2429762308"/>
                    </a:ext>
                  </a:extLst>
                </a:gridCol>
              </a:tblGrid>
              <a:tr h="399282">
                <a:tc>
                  <a:txBody>
                    <a:bodyPr/>
                    <a:lstStyle/>
                    <a:p>
                      <a:r>
                        <a:rPr lang="en-US" dirty="0"/>
                        <a:t>II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Assets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025146278"/>
                  </a:ext>
                </a:extLst>
              </a:tr>
              <a:tr h="399282">
                <a:tc>
                  <a:txBody>
                    <a:bodyPr/>
                    <a:lstStyle/>
                    <a:p>
                      <a:r>
                        <a:rPr lang="en-US" dirty="0"/>
                        <a:t>(1)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i) Property Plant and Equipment &amp; Intangibles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385054485"/>
                  </a:ext>
                </a:extLst>
              </a:tr>
              <a:tr h="39928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a) Property Plant and Equipment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215659546"/>
                  </a:ext>
                </a:extLst>
              </a:tr>
              <a:tr h="39928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b) Intangibles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930498951"/>
                  </a:ext>
                </a:extLst>
              </a:tr>
              <a:tr h="39928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c) Capital Work in Progress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595723658"/>
                  </a:ext>
                </a:extLst>
              </a:tr>
              <a:tr h="39928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ii) Capital Work in progress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032268399"/>
                  </a:ext>
                </a:extLst>
              </a:tr>
              <a:tr h="39928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iii) Non Current Investments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4048799942"/>
                  </a:ext>
                </a:extLst>
              </a:tr>
              <a:tr h="39928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iv) Deferred tax asset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162013220"/>
                  </a:ext>
                </a:extLst>
              </a:tr>
              <a:tr h="39928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v) Long Term Loans and Advances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440425800"/>
                  </a:ext>
                </a:extLst>
              </a:tr>
              <a:tr h="39928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vi) Other Non Current Assets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6311630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75515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6EA93B-C908-E0A2-DC00-AB60B96C09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22AC2-0F03-F8A1-5380-C372C9EFC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543" y="365126"/>
            <a:ext cx="8090807" cy="788761"/>
          </a:xfrm>
        </p:spPr>
        <p:txBody>
          <a:bodyPr/>
          <a:lstStyle/>
          <a:p>
            <a:r>
              <a:rPr lang="en-US" dirty="0"/>
              <a:t>Format of Balance Sheet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9BBBCDE-B85C-859C-AAB6-3E77DD36A3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4703975"/>
              </p:ext>
            </p:extLst>
          </p:nvPr>
        </p:nvGraphicFramePr>
        <p:xfrm>
          <a:off x="571500" y="1153887"/>
          <a:ext cx="7943850" cy="42336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077">
                  <a:extLst>
                    <a:ext uri="{9D8B030D-6E8A-4147-A177-3AD203B41FA5}">
                      <a16:colId xmlns:a16="http://schemas.microsoft.com/office/drawing/2014/main" val="1586906633"/>
                    </a:ext>
                  </a:extLst>
                </a:gridCol>
                <a:gridCol w="3346943">
                  <a:extLst>
                    <a:ext uri="{9D8B030D-6E8A-4147-A177-3AD203B41FA5}">
                      <a16:colId xmlns:a16="http://schemas.microsoft.com/office/drawing/2014/main" val="3511261581"/>
                    </a:ext>
                  </a:extLst>
                </a:gridCol>
                <a:gridCol w="476960">
                  <a:extLst>
                    <a:ext uri="{9D8B030D-6E8A-4147-A177-3AD203B41FA5}">
                      <a16:colId xmlns:a16="http://schemas.microsoft.com/office/drawing/2014/main" val="847475363"/>
                    </a:ext>
                  </a:extLst>
                </a:gridCol>
                <a:gridCol w="2013100">
                  <a:extLst>
                    <a:ext uri="{9D8B030D-6E8A-4147-A177-3AD203B41FA5}">
                      <a16:colId xmlns:a16="http://schemas.microsoft.com/office/drawing/2014/main" val="3400539631"/>
                    </a:ext>
                  </a:extLst>
                </a:gridCol>
                <a:gridCol w="1588770">
                  <a:extLst>
                    <a:ext uri="{9D8B030D-6E8A-4147-A177-3AD203B41FA5}">
                      <a16:colId xmlns:a16="http://schemas.microsoft.com/office/drawing/2014/main" val="2429762308"/>
                    </a:ext>
                  </a:extLst>
                </a:gridCol>
              </a:tblGrid>
              <a:tr h="399282">
                <a:tc>
                  <a:txBody>
                    <a:bodyPr/>
                    <a:lstStyle/>
                    <a:p>
                      <a:r>
                        <a:rPr lang="en-US" dirty="0"/>
                        <a:t>II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Assets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025146278"/>
                  </a:ext>
                </a:extLst>
              </a:tr>
              <a:tr h="399282">
                <a:tc>
                  <a:txBody>
                    <a:bodyPr/>
                    <a:lstStyle/>
                    <a:p>
                      <a:r>
                        <a:rPr lang="en-US" dirty="0"/>
                        <a:t>(2)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Current Assets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385054485"/>
                  </a:ext>
                </a:extLst>
              </a:tr>
              <a:tr h="39928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a) Current Investments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215659546"/>
                  </a:ext>
                </a:extLst>
              </a:tr>
              <a:tr h="39928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b) Inventories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930498951"/>
                  </a:ext>
                </a:extLst>
              </a:tr>
              <a:tr h="39928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c) Trade Receivables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595723658"/>
                  </a:ext>
                </a:extLst>
              </a:tr>
              <a:tr h="39928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        d) Cash and Bank Balances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032268399"/>
                  </a:ext>
                </a:extLst>
              </a:tr>
              <a:tr h="39928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 e) Short term loans and  advances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4048799942"/>
                  </a:ext>
                </a:extLst>
              </a:tr>
              <a:tr h="39928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  f) Other Current Assets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162013220"/>
                  </a:ext>
                </a:extLst>
              </a:tr>
              <a:tr h="39928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Sub Total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440425800"/>
                  </a:ext>
                </a:extLst>
              </a:tr>
              <a:tr h="39928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  - Assets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6311630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52383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E7002-D4FA-875C-5DA9-7AEB51383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832" y="365126"/>
            <a:ext cx="8094518" cy="45719"/>
          </a:xfrm>
        </p:spPr>
        <p:txBody>
          <a:bodyPr>
            <a:normAutofit fontScale="90000"/>
          </a:bodyPr>
          <a:lstStyle/>
          <a:p>
            <a:r>
              <a:rPr lang="en-US" dirty="0"/>
              <a:t>Format of Statement of Profit and Loss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D45130B-2C48-CB3F-1E82-2A5878BDC8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6844727"/>
              </p:ext>
            </p:extLst>
          </p:nvPr>
        </p:nvGraphicFramePr>
        <p:xfrm>
          <a:off x="257176" y="633846"/>
          <a:ext cx="8356148" cy="6210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168">
                  <a:extLst>
                    <a:ext uri="{9D8B030D-6E8A-4147-A177-3AD203B41FA5}">
                      <a16:colId xmlns:a16="http://schemas.microsoft.com/office/drawing/2014/main" val="2677473649"/>
                    </a:ext>
                  </a:extLst>
                </a:gridCol>
                <a:gridCol w="3546605">
                  <a:extLst>
                    <a:ext uri="{9D8B030D-6E8A-4147-A177-3AD203B41FA5}">
                      <a16:colId xmlns:a16="http://schemas.microsoft.com/office/drawing/2014/main" val="674392331"/>
                    </a:ext>
                  </a:extLst>
                </a:gridCol>
                <a:gridCol w="657084">
                  <a:extLst>
                    <a:ext uri="{9D8B030D-6E8A-4147-A177-3AD203B41FA5}">
                      <a16:colId xmlns:a16="http://schemas.microsoft.com/office/drawing/2014/main" val="4011560682"/>
                    </a:ext>
                  </a:extLst>
                </a:gridCol>
                <a:gridCol w="1867061">
                  <a:extLst>
                    <a:ext uri="{9D8B030D-6E8A-4147-A177-3AD203B41FA5}">
                      <a16:colId xmlns:a16="http://schemas.microsoft.com/office/drawing/2014/main" val="620753124"/>
                    </a:ext>
                  </a:extLst>
                </a:gridCol>
                <a:gridCol w="1671230">
                  <a:extLst>
                    <a:ext uri="{9D8B030D-6E8A-4147-A177-3AD203B41FA5}">
                      <a16:colId xmlns:a16="http://schemas.microsoft.com/office/drawing/2014/main" val="2344202136"/>
                    </a:ext>
                  </a:extLst>
                </a:gridCol>
              </a:tblGrid>
              <a:tr h="15074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Particulars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Note No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For the current period From  dd/mm/yyyy To  dd/mm/yyyy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For the previous period from dd/mm/yyyy To dd/mm/yyyy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470312299"/>
                  </a:ext>
                </a:extLst>
              </a:tr>
              <a:tr h="470260">
                <a:tc>
                  <a:txBody>
                    <a:bodyPr/>
                    <a:lstStyle/>
                    <a:p>
                      <a:r>
                        <a:rPr lang="en-US" dirty="0"/>
                        <a:t>I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i) Revenue from Operations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94347417"/>
                  </a:ext>
                </a:extLst>
              </a:tr>
              <a:tr h="4702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ii) Other Income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093122204"/>
                  </a:ext>
                </a:extLst>
              </a:tr>
              <a:tr h="4702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Total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762325375"/>
                  </a:ext>
                </a:extLst>
              </a:tr>
              <a:tr h="470260">
                <a:tc>
                  <a:txBody>
                    <a:bodyPr/>
                    <a:lstStyle/>
                    <a:p>
                      <a:r>
                        <a:rPr lang="en-US" dirty="0"/>
                        <a:t>II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Expenses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305651883"/>
                  </a:ext>
                </a:extLst>
              </a:tr>
              <a:tr h="4702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Cost of Goods Sold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262095945"/>
                  </a:ext>
                </a:extLst>
              </a:tr>
              <a:tr h="4702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Employee Benefits and Expense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4274008726"/>
                  </a:ext>
                </a:extLst>
              </a:tr>
              <a:tr h="4702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Depreciation and amortization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790493615"/>
                  </a:ext>
                </a:extLst>
              </a:tr>
              <a:tr h="4702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Finance Cost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690508357"/>
                  </a:ext>
                </a:extLst>
              </a:tr>
              <a:tr h="4702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Other Expenses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519695151"/>
                  </a:ext>
                </a:extLst>
              </a:tr>
              <a:tr h="4702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Total Expenses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4019405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12688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31384D-5D4F-4531-16E8-F927978E6A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45B51C2-A789-7A7D-CD39-6A88054E4C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9812067"/>
              </p:ext>
            </p:extLst>
          </p:nvPr>
        </p:nvGraphicFramePr>
        <p:xfrm>
          <a:off x="393927" y="300480"/>
          <a:ext cx="8356148" cy="7066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168">
                  <a:extLst>
                    <a:ext uri="{9D8B030D-6E8A-4147-A177-3AD203B41FA5}">
                      <a16:colId xmlns:a16="http://schemas.microsoft.com/office/drawing/2014/main" val="2677473649"/>
                    </a:ext>
                  </a:extLst>
                </a:gridCol>
                <a:gridCol w="3546605">
                  <a:extLst>
                    <a:ext uri="{9D8B030D-6E8A-4147-A177-3AD203B41FA5}">
                      <a16:colId xmlns:a16="http://schemas.microsoft.com/office/drawing/2014/main" val="674392331"/>
                    </a:ext>
                  </a:extLst>
                </a:gridCol>
                <a:gridCol w="657084">
                  <a:extLst>
                    <a:ext uri="{9D8B030D-6E8A-4147-A177-3AD203B41FA5}">
                      <a16:colId xmlns:a16="http://schemas.microsoft.com/office/drawing/2014/main" val="4011560682"/>
                    </a:ext>
                  </a:extLst>
                </a:gridCol>
                <a:gridCol w="1867061">
                  <a:extLst>
                    <a:ext uri="{9D8B030D-6E8A-4147-A177-3AD203B41FA5}">
                      <a16:colId xmlns:a16="http://schemas.microsoft.com/office/drawing/2014/main" val="620753124"/>
                    </a:ext>
                  </a:extLst>
                </a:gridCol>
                <a:gridCol w="1671230">
                  <a:extLst>
                    <a:ext uri="{9D8B030D-6E8A-4147-A177-3AD203B41FA5}">
                      <a16:colId xmlns:a16="http://schemas.microsoft.com/office/drawing/2014/main" val="2344202136"/>
                    </a:ext>
                  </a:extLst>
                </a:gridCol>
              </a:tblGrid>
              <a:tr h="470260">
                <a:tc>
                  <a:txBody>
                    <a:bodyPr/>
                    <a:lstStyle/>
                    <a:p>
                      <a:r>
                        <a:rPr lang="en-US" dirty="0"/>
                        <a:t>III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Profit before Tax and Exceptional Items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94347417"/>
                  </a:ext>
                </a:extLst>
              </a:tr>
              <a:tr h="470260">
                <a:tc>
                  <a:txBody>
                    <a:bodyPr/>
                    <a:lstStyle/>
                    <a:p>
                      <a:r>
                        <a:rPr lang="en-US" dirty="0"/>
                        <a:t>IV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Exceptional Items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093122204"/>
                  </a:ext>
                </a:extLst>
              </a:tr>
              <a:tr h="470260">
                <a:tc>
                  <a:txBody>
                    <a:bodyPr/>
                    <a:lstStyle/>
                    <a:p>
                      <a:r>
                        <a:rPr lang="en-US" dirty="0"/>
                        <a:t>V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0" dirty="0"/>
                        <a:t>Profit before Extraordinary Items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762325375"/>
                  </a:ext>
                </a:extLst>
              </a:tr>
              <a:tr h="470260">
                <a:tc>
                  <a:txBody>
                    <a:bodyPr/>
                    <a:lstStyle/>
                    <a:p>
                      <a:r>
                        <a:rPr lang="en-US" dirty="0"/>
                        <a:t>VI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Extraordinary Items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305651883"/>
                  </a:ext>
                </a:extLst>
              </a:tr>
              <a:tr h="470260">
                <a:tc>
                  <a:txBody>
                    <a:bodyPr/>
                    <a:lstStyle/>
                    <a:p>
                      <a:r>
                        <a:rPr lang="en-US" dirty="0"/>
                        <a:t>VII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Profit Before Tax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262095945"/>
                  </a:ext>
                </a:extLst>
              </a:tr>
              <a:tr h="470260">
                <a:tc>
                  <a:txBody>
                    <a:bodyPr/>
                    <a:lstStyle/>
                    <a:p>
                      <a:r>
                        <a:rPr lang="en-US" dirty="0"/>
                        <a:t>VIII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Taxes</a:t>
                      </a:r>
                    </a:p>
                    <a:p>
                      <a:pPr algn="l"/>
                      <a:r>
                        <a:rPr lang="en-US" dirty="0"/>
                        <a:t>Current Tax</a:t>
                      </a:r>
                    </a:p>
                    <a:p>
                      <a:pPr algn="l"/>
                      <a:r>
                        <a:rPr lang="en-US" dirty="0"/>
                        <a:t>Deferred Tax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4274008726"/>
                  </a:ext>
                </a:extLst>
              </a:tr>
              <a:tr h="470260">
                <a:tc>
                  <a:txBody>
                    <a:bodyPr/>
                    <a:lstStyle/>
                    <a:p>
                      <a:r>
                        <a:rPr lang="en-US" dirty="0"/>
                        <a:t>IX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Profit After Tax -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483476526"/>
                  </a:ext>
                </a:extLst>
              </a:tr>
              <a:tr h="470260"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Profit / Loss from Discontinuing Operations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790493615"/>
                  </a:ext>
                </a:extLst>
              </a:tr>
              <a:tr h="470260">
                <a:tc>
                  <a:txBody>
                    <a:bodyPr/>
                    <a:lstStyle/>
                    <a:p>
                      <a:r>
                        <a:rPr lang="en-US" dirty="0"/>
                        <a:t>XI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Tax on Discontinuing Operations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690508357"/>
                  </a:ext>
                </a:extLst>
              </a:tr>
              <a:tr h="470260">
                <a:tc>
                  <a:txBody>
                    <a:bodyPr/>
                    <a:lstStyle/>
                    <a:p>
                      <a:r>
                        <a:rPr lang="en-US" dirty="0"/>
                        <a:t>XII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Net Profit /  loss on Discontinuing operations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519695151"/>
                  </a:ext>
                </a:extLst>
              </a:tr>
              <a:tr h="470260">
                <a:tc>
                  <a:txBody>
                    <a:bodyPr/>
                    <a:lstStyle/>
                    <a:p>
                      <a:r>
                        <a:rPr lang="en-US" dirty="0"/>
                        <a:t>XIII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/>
                        <a:t>Profit  available for appropriation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401940552"/>
                  </a:ext>
                </a:extLst>
              </a:tr>
              <a:tr h="470260">
                <a:tc>
                  <a:txBody>
                    <a:bodyPr/>
                    <a:lstStyle/>
                    <a:p>
                      <a:r>
                        <a:rPr lang="en-US" dirty="0"/>
                        <a:t>XIV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/>
                        <a:t>Distribution of Profit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527041774"/>
                  </a:ext>
                </a:extLst>
              </a:tr>
              <a:tr h="470260">
                <a:tc>
                  <a:txBody>
                    <a:bodyPr/>
                    <a:lstStyle/>
                    <a:p>
                      <a:r>
                        <a:rPr lang="en-US" dirty="0"/>
                        <a:t>XV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/>
                        <a:t>Profit Carried to Reserves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3203391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42429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6536B-54F0-5611-6470-C0FCDF4DA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Classification / Disclosure in Profit and Loss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BA98E0-44BD-EF4B-6EAB-BCBDCA505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Revenue from operations to be classified as</a:t>
            </a:r>
          </a:p>
          <a:p>
            <a:pPr lvl="1"/>
            <a:r>
              <a:rPr lang="en-US" dirty="0"/>
              <a:t>Sale of Goods</a:t>
            </a:r>
          </a:p>
          <a:p>
            <a:pPr lvl="1"/>
            <a:r>
              <a:rPr lang="en-US" dirty="0"/>
              <a:t>Revenue from Services</a:t>
            </a:r>
          </a:p>
          <a:p>
            <a:pPr lvl="1"/>
            <a:r>
              <a:rPr lang="en-US" dirty="0"/>
              <a:t>Grants / Donations Received</a:t>
            </a:r>
          </a:p>
          <a:p>
            <a:pPr lvl="1"/>
            <a:r>
              <a:rPr lang="en-US" dirty="0"/>
              <a:t>Other  operating revenues</a:t>
            </a:r>
          </a:p>
          <a:p>
            <a:pPr lvl="1"/>
            <a:r>
              <a:rPr lang="en-US" dirty="0"/>
              <a:t> Less  Goods and Service Tax on Above</a:t>
            </a:r>
          </a:p>
          <a:p>
            <a:r>
              <a:rPr lang="en-US" dirty="0"/>
              <a:t>Based on nature of business the operating revenue could include Interest Income and other financial income. </a:t>
            </a:r>
          </a:p>
        </p:txBody>
      </p:sp>
    </p:spTree>
    <p:extLst>
      <p:ext uri="{BB962C8B-B14F-4D97-AF65-F5344CB8AC3E}">
        <p14:creationId xmlns:p14="http://schemas.microsoft.com/office/powerpoint/2010/main" val="38334868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14F6E8-055A-E3B3-ED4C-D3A8E7A40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588" y="893619"/>
            <a:ext cx="8273762" cy="5283345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Century Gothic" pitchFamily="34" charset="0"/>
              </a:rPr>
              <a:t>Cost of Goods Sold</a:t>
            </a:r>
          </a:p>
          <a:p>
            <a:pPr lvl="1"/>
            <a:r>
              <a:rPr lang="en-US" dirty="0">
                <a:latin typeface="Century Gothic" pitchFamily="34" charset="0"/>
              </a:rPr>
              <a:t>Material Consumed</a:t>
            </a:r>
          </a:p>
          <a:p>
            <a:pPr lvl="1"/>
            <a:r>
              <a:rPr lang="en-US" dirty="0">
                <a:latin typeface="Century Gothic" pitchFamily="34" charset="0"/>
              </a:rPr>
              <a:t>Purchases of Traded Goods</a:t>
            </a:r>
          </a:p>
          <a:p>
            <a:pPr lvl="1"/>
            <a:r>
              <a:rPr lang="en-US" dirty="0">
                <a:latin typeface="Century Gothic" pitchFamily="34" charset="0"/>
              </a:rPr>
              <a:t>Manufacturing </a:t>
            </a:r>
            <a:r>
              <a:rPr lang="en-US" dirty="0" err="1">
                <a:latin typeface="Century Gothic" pitchFamily="34" charset="0"/>
              </a:rPr>
              <a:t>labour</a:t>
            </a:r>
            <a:endParaRPr lang="en-US" dirty="0">
              <a:latin typeface="Century Gothic" pitchFamily="34" charset="0"/>
            </a:endParaRPr>
          </a:p>
          <a:p>
            <a:pPr lvl="1"/>
            <a:r>
              <a:rPr lang="en-US" dirty="0">
                <a:latin typeface="Century Gothic" pitchFamily="34" charset="0"/>
              </a:rPr>
              <a:t>Changes in Inventories ( Opening Stock Vs Closing Stock) – Raw Material</a:t>
            </a:r>
          </a:p>
          <a:p>
            <a:pPr lvl="1"/>
            <a:r>
              <a:rPr lang="en-US" dirty="0">
                <a:latin typeface="Century Gothic" pitchFamily="34" charset="0"/>
              </a:rPr>
              <a:t>Changes in work in progress or Stock in Trade</a:t>
            </a:r>
          </a:p>
          <a:p>
            <a:r>
              <a:rPr lang="en-US" dirty="0">
                <a:latin typeface="Century Gothic" pitchFamily="34" charset="0"/>
              </a:rPr>
              <a:t>Finance Cost</a:t>
            </a:r>
          </a:p>
          <a:p>
            <a:pPr lvl="1"/>
            <a:r>
              <a:rPr lang="en-US" dirty="0">
                <a:latin typeface="Century Gothic" pitchFamily="34" charset="0"/>
              </a:rPr>
              <a:t>Interest </a:t>
            </a:r>
          </a:p>
          <a:p>
            <a:pPr lvl="1"/>
            <a:r>
              <a:rPr lang="en-US" dirty="0">
                <a:latin typeface="Century Gothic" pitchFamily="34" charset="0"/>
              </a:rPr>
              <a:t>Other Borrowing Cost</a:t>
            </a:r>
          </a:p>
          <a:p>
            <a:pPr lvl="1"/>
            <a:r>
              <a:rPr lang="en-US" dirty="0">
                <a:latin typeface="Century Gothic" pitchFamily="34" charset="0"/>
              </a:rPr>
              <a:t>Loss on Forex transactions – on account of borrowed funds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2526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216996-B8D8-7924-66AC-C741F681E3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1B3E3-2E30-F18C-5C51-963D199D7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588" y="893619"/>
            <a:ext cx="8273762" cy="5283345"/>
          </a:xfrm>
        </p:spPr>
        <p:txBody>
          <a:bodyPr/>
          <a:lstStyle/>
          <a:p>
            <a:r>
              <a:rPr lang="en-US" dirty="0">
                <a:latin typeface="Century Gothic" pitchFamily="34" charset="0"/>
              </a:rPr>
              <a:t>Other Income</a:t>
            </a:r>
          </a:p>
          <a:p>
            <a:pPr lvl="1"/>
            <a:r>
              <a:rPr lang="en-US" dirty="0">
                <a:latin typeface="Century Gothic" pitchFamily="34" charset="0"/>
              </a:rPr>
              <a:t>Interest Income</a:t>
            </a:r>
          </a:p>
          <a:p>
            <a:pPr lvl="1"/>
            <a:r>
              <a:rPr lang="en-US" dirty="0">
                <a:latin typeface="Century Gothic" pitchFamily="34" charset="0"/>
              </a:rPr>
              <a:t>Dividend Income</a:t>
            </a:r>
          </a:p>
          <a:p>
            <a:pPr lvl="1"/>
            <a:r>
              <a:rPr lang="en-US" dirty="0">
                <a:latin typeface="Century Gothic" pitchFamily="34" charset="0"/>
              </a:rPr>
              <a:t>Gain / Loss on sale of Investments</a:t>
            </a:r>
          </a:p>
          <a:p>
            <a:pPr lvl="1"/>
            <a:r>
              <a:rPr lang="en-US" dirty="0">
                <a:latin typeface="Century Gothic" pitchFamily="34" charset="0"/>
              </a:rPr>
              <a:t>Gain on sale of Assets</a:t>
            </a:r>
          </a:p>
          <a:p>
            <a:pPr lvl="1"/>
            <a:r>
              <a:rPr lang="en-US" dirty="0">
                <a:latin typeface="Century Gothic" pitchFamily="34" charset="0"/>
              </a:rPr>
              <a:t>Forex Gains</a:t>
            </a:r>
          </a:p>
          <a:p>
            <a:pPr lvl="1"/>
            <a:r>
              <a:rPr lang="en-US" dirty="0">
                <a:latin typeface="Century Gothic" pitchFamily="34" charset="0"/>
              </a:rPr>
              <a:t>Other non-operating Income</a:t>
            </a:r>
          </a:p>
        </p:txBody>
      </p:sp>
    </p:spTree>
    <p:extLst>
      <p:ext uri="{BB962C8B-B14F-4D97-AF65-F5344CB8AC3E}">
        <p14:creationId xmlns:p14="http://schemas.microsoft.com/office/powerpoint/2010/main" val="3238880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E315CC-C7BE-38E9-1540-6B2F253AD7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75C68-5AAB-3D6C-A21C-633961DCD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588" y="893619"/>
            <a:ext cx="8273762" cy="528334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following details to be given in notes ( earlier called as Schedules)</a:t>
            </a:r>
          </a:p>
          <a:p>
            <a:pPr lvl="1"/>
            <a:r>
              <a:rPr lang="en-US" dirty="0"/>
              <a:t>Employee Benefits</a:t>
            </a:r>
          </a:p>
          <a:p>
            <a:pPr lvl="2"/>
            <a:r>
              <a:rPr lang="en-US" dirty="0"/>
              <a:t>Salary / Wages</a:t>
            </a:r>
          </a:p>
          <a:p>
            <a:pPr lvl="2"/>
            <a:r>
              <a:rPr lang="en-US" dirty="0"/>
              <a:t>Bonus</a:t>
            </a:r>
          </a:p>
          <a:p>
            <a:pPr lvl="2"/>
            <a:r>
              <a:rPr lang="en-US" dirty="0"/>
              <a:t>Contribution to PF</a:t>
            </a:r>
          </a:p>
          <a:p>
            <a:pPr lvl="2"/>
            <a:r>
              <a:rPr lang="en-US" dirty="0"/>
              <a:t>Contribution to ESI</a:t>
            </a:r>
          </a:p>
          <a:p>
            <a:pPr lvl="2"/>
            <a:r>
              <a:rPr lang="en-US" dirty="0"/>
              <a:t>Gratuity</a:t>
            </a:r>
          </a:p>
          <a:p>
            <a:pPr lvl="2"/>
            <a:r>
              <a:rPr lang="en-US" dirty="0"/>
              <a:t>Staff Welfare</a:t>
            </a:r>
          </a:p>
          <a:p>
            <a:pPr lvl="1"/>
            <a:r>
              <a:rPr lang="en-US" dirty="0"/>
              <a:t>The Expenses which meet the following criteria to be disclosed as separate line Item</a:t>
            </a:r>
          </a:p>
          <a:p>
            <a:pPr lvl="2"/>
            <a:r>
              <a:rPr lang="en-US" dirty="0"/>
              <a:t>Higher of 1% of Turnover or 1,00,000 which ever is higher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486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DISCLAIMER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Century Gothic" pitchFamily="34" charset="0"/>
              </a:rPr>
              <a:t>All the opinions expressed are on the lines of the </a:t>
            </a:r>
            <a:r>
              <a:rPr lang="en-US" dirty="0" err="1">
                <a:latin typeface="Century Gothic" pitchFamily="34" charset="0"/>
              </a:rPr>
              <a:t>Gudiance</a:t>
            </a:r>
            <a:r>
              <a:rPr lang="en-US" dirty="0">
                <a:latin typeface="Century Gothic" pitchFamily="34" charset="0"/>
              </a:rPr>
              <a:t> Note and are the opinions of the author and not necessarily of the ICAI.</a:t>
            </a:r>
          </a:p>
          <a:p>
            <a:pPr algn="just"/>
            <a:endParaRPr lang="en-IN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F82007-F8CD-84B0-C19F-D6A8CFCBF1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87F64-2A7B-4BF0-6BD1-069CFF79E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588" y="893619"/>
            <a:ext cx="8273762" cy="528334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Mandatory Line Items Include</a:t>
            </a:r>
          </a:p>
          <a:p>
            <a:pPr lvl="1"/>
            <a:r>
              <a:rPr lang="en-US" dirty="0"/>
              <a:t>Power and Fuel</a:t>
            </a:r>
          </a:p>
          <a:p>
            <a:pPr lvl="1"/>
            <a:r>
              <a:rPr lang="en-US" dirty="0"/>
              <a:t>Rent</a:t>
            </a:r>
          </a:p>
          <a:p>
            <a:pPr lvl="1"/>
            <a:r>
              <a:rPr lang="en-US" dirty="0"/>
              <a:t>Repairs to</a:t>
            </a:r>
          </a:p>
          <a:p>
            <a:pPr lvl="2"/>
            <a:r>
              <a:rPr lang="en-US" dirty="0"/>
              <a:t>Buildings</a:t>
            </a:r>
          </a:p>
          <a:p>
            <a:pPr lvl="2"/>
            <a:r>
              <a:rPr lang="en-US" dirty="0"/>
              <a:t>Plant and Machinery</a:t>
            </a:r>
          </a:p>
          <a:p>
            <a:pPr lvl="2"/>
            <a:r>
              <a:rPr lang="en-US" dirty="0"/>
              <a:t>Others</a:t>
            </a:r>
          </a:p>
          <a:p>
            <a:pPr lvl="1"/>
            <a:r>
              <a:rPr lang="en-US" dirty="0"/>
              <a:t>Consumption of Stores and Spares</a:t>
            </a:r>
          </a:p>
          <a:p>
            <a:pPr lvl="1"/>
            <a:r>
              <a:rPr lang="en-US" dirty="0"/>
              <a:t>Rates and Taxes</a:t>
            </a:r>
          </a:p>
          <a:p>
            <a:pPr lvl="1"/>
            <a:r>
              <a:rPr lang="en-US" dirty="0"/>
              <a:t>Travelling</a:t>
            </a:r>
          </a:p>
          <a:p>
            <a:pPr lvl="2"/>
            <a:r>
              <a:rPr lang="en-US" dirty="0"/>
              <a:t>Domestic</a:t>
            </a:r>
          </a:p>
          <a:p>
            <a:pPr lvl="2"/>
            <a:r>
              <a:rPr lang="en-US" dirty="0"/>
              <a:t>Foreign</a:t>
            </a:r>
          </a:p>
          <a:p>
            <a:pPr lvl="1"/>
            <a:r>
              <a:rPr lang="en-US" dirty="0"/>
              <a:t>Insurance</a:t>
            </a:r>
          </a:p>
          <a:p>
            <a:pPr lvl="1"/>
            <a:r>
              <a:rPr lang="en-US" dirty="0"/>
              <a:t>Sales Promotion</a:t>
            </a:r>
          </a:p>
          <a:p>
            <a:pPr lvl="1"/>
            <a:r>
              <a:rPr lang="en-US" dirty="0"/>
              <a:t>Advertisement</a:t>
            </a:r>
          </a:p>
          <a:p>
            <a:pPr lvl="1"/>
            <a:r>
              <a:rPr lang="en-US" dirty="0"/>
              <a:t>Other Expenses </a:t>
            </a:r>
          </a:p>
        </p:txBody>
      </p:sp>
    </p:spTree>
    <p:extLst>
      <p:ext uri="{BB962C8B-B14F-4D97-AF65-F5344CB8AC3E}">
        <p14:creationId xmlns:p14="http://schemas.microsoft.com/office/powerpoint/2010/main" val="30109734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format may be customized to specific needs.</a:t>
            </a:r>
          </a:p>
          <a:p>
            <a:r>
              <a:rPr lang="en-US" dirty="0"/>
              <a:t>There could be only trading concerns or service providers.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>
                <a:latin typeface="Century Gothic" pitchFamily="34" charset="0"/>
              </a:rPr>
              <a:t>Well my dear friends,</a:t>
            </a:r>
          </a:p>
          <a:p>
            <a:pPr algn="just"/>
            <a:r>
              <a:rPr lang="en-US" dirty="0">
                <a:latin typeface="Century Gothic" pitchFamily="34" charset="0"/>
              </a:rPr>
              <a:t>This is about the GN on financial statements.</a:t>
            </a:r>
          </a:p>
          <a:p>
            <a:pPr algn="just"/>
            <a:r>
              <a:rPr lang="en-US" dirty="0">
                <a:latin typeface="Century Gothic" pitchFamily="34" charset="0"/>
              </a:rPr>
              <a:t>All the presentation has been made based on my human intelligence and no Artificial intelligence is used.</a:t>
            </a:r>
          </a:p>
          <a:p>
            <a:pPr algn="just">
              <a:buNone/>
            </a:pPr>
            <a:endParaRPr lang="en-US" dirty="0">
              <a:latin typeface="Century Gothic" pitchFamily="34" charset="0"/>
            </a:endParaRPr>
          </a:p>
          <a:p>
            <a:pPr algn="just"/>
            <a:r>
              <a:rPr lang="en-US" dirty="0">
                <a:latin typeface="Century Gothic" pitchFamily="34" charset="0"/>
              </a:rPr>
              <a:t>ANY DISCUSSIONS?</a:t>
            </a:r>
          </a:p>
          <a:p>
            <a:pPr algn="just"/>
            <a:endParaRPr lang="en-US" dirty="0">
              <a:latin typeface="Century Gothic" pitchFamily="34" charset="0"/>
            </a:endParaRPr>
          </a:p>
          <a:p>
            <a:pPr algn="just"/>
            <a:r>
              <a:rPr lang="en-US" dirty="0">
                <a:latin typeface="Century Gothic" pitchFamily="34" charset="0"/>
              </a:rPr>
              <a:t>THANK YOU</a:t>
            </a:r>
            <a:endParaRPr lang="en-IN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FINANCIAL STATEMENTS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>
                <a:latin typeface="Century Gothic" pitchFamily="34" charset="0"/>
              </a:rPr>
              <a:t>Generally, profit and loss account and Balance sheet constitute Annual FS.</a:t>
            </a:r>
          </a:p>
          <a:p>
            <a:pPr algn="just"/>
            <a:r>
              <a:rPr lang="en-US" dirty="0">
                <a:latin typeface="Century Gothic" pitchFamily="34" charset="0"/>
              </a:rPr>
              <a:t>Annual financial information of the entity is portrayed in such statements.</a:t>
            </a:r>
          </a:p>
          <a:p>
            <a:pPr algn="just"/>
            <a:r>
              <a:rPr lang="en-US" dirty="0">
                <a:latin typeface="Century Gothic" pitchFamily="34" charset="0"/>
              </a:rPr>
              <a:t>Unlike corporate entities, financial statements of non corporate entities are not public documents.</a:t>
            </a:r>
          </a:p>
          <a:p>
            <a:pPr algn="just"/>
            <a:r>
              <a:rPr lang="en-US" dirty="0">
                <a:latin typeface="Century Gothic" pitchFamily="34" charset="0"/>
              </a:rPr>
              <a:t>They are submitted only to  few agencies such as Tax, Bankers, etc.</a:t>
            </a:r>
            <a:endParaRPr lang="en-IN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 SCENARIO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>
                <a:latin typeface="Century Gothic" pitchFamily="34" charset="0"/>
              </a:rPr>
              <a:t>There is no specific format</a:t>
            </a:r>
          </a:p>
          <a:p>
            <a:pPr algn="just"/>
            <a:r>
              <a:rPr lang="en-US" dirty="0">
                <a:latin typeface="Century Gothic" pitchFamily="34" charset="0"/>
              </a:rPr>
              <a:t>Significant accounting </a:t>
            </a:r>
            <a:r>
              <a:rPr lang="en-US" sz="3500" dirty="0">
                <a:latin typeface="Century Gothic" pitchFamily="34" charset="0"/>
              </a:rPr>
              <a:t>policies</a:t>
            </a:r>
            <a:r>
              <a:rPr lang="en-US" dirty="0">
                <a:latin typeface="Century Gothic" pitchFamily="34" charset="0"/>
              </a:rPr>
              <a:t> are not spelt out. </a:t>
            </a:r>
          </a:p>
          <a:p>
            <a:pPr algn="just"/>
            <a:r>
              <a:rPr lang="en-US" dirty="0">
                <a:latin typeface="Century Gothic" pitchFamily="34" charset="0"/>
              </a:rPr>
              <a:t>The general financial statements are just signed by Chartered Accountants as required by the entities</a:t>
            </a:r>
          </a:p>
          <a:p>
            <a:pPr algn="just"/>
            <a:r>
              <a:rPr lang="en-US" dirty="0">
                <a:latin typeface="Century Gothic" pitchFamily="34" charset="0"/>
              </a:rPr>
              <a:t>No report is issued. No observations are made.</a:t>
            </a:r>
          </a:p>
          <a:p>
            <a:pPr algn="just"/>
            <a:r>
              <a:rPr lang="en-US" dirty="0">
                <a:latin typeface="Century Gothic" pitchFamily="34" charset="0"/>
              </a:rPr>
              <a:t>Normally it carries comments like</a:t>
            </a:r>
          </a:p>
          <a:p>
            <a:pPr algn="just">
              <a:buNone/>
            </a:pPr>
            <a:r>
              <a:rPr lang="en-US" dirty="0">
                <a:latin typeface="Century Gothic" pitchFamily="34" charset="0"/>
              </a:rPr>
              <a:t>			verified and found correct</a:t>
            </a:r>
          </a:p>
          <a:p>
            <a:pPr algn="just">
              <a:buNone/>
            </a:pPr>
            <a:r>
              <a:rPr lang="en-US" dirty="0">
                <a:latin typeface="Century Gothic" pitchFamily="34" charset="0"/>
              </a:rPr>
              <a:t>			As per books of account</a:t>
            </a:r>
          </a:p>
          <a:p>
            <a:pPr algn="just">
              <a:buNone/>
            </a:pPr>
            <a:r>
              <a:rPr lang="en-US" dirty="0">
                <a:latin typeface="Century Gothic" pitchFamily="34" charset="0"/>
              </a:rPr>
              <a:t>			so on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entury Gothic" pitchFamily="34" charset="0"/>
              </a:rPr>
              <a:t>At times, nothing is written. The CA just signs on one side and the owner or the partner signs on the other side of the statement.</a:t>
            </a:r>
          </a:p>
          <a:p>
            <a:r>
              <a:rPr lang="en-US" dirty="0">
                <a:latin typeface="Century Gothic" pitchFamily="34" charset="0"/>
              </a:rPr>
              <a:t>There is no mention of the Accounting policies or compliance with the AS.</a:t>
            </a:r>
          </a:p>
          <a:p>
            <a:r>
              <a:rPr lang="en-US" dirty="0">
                <a:latin typeface="Century Gothic" pitchFamily="34" charset="0"/>
              </a:rPr>
              <a:t>No UDIN is generated.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CHARACTERISTICS OF FS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sz="3400" dirty="0">
                <a:latin typeface="Century Gothic" pitchFamily="34" charset="0"/>
              </a:rPr>
              <a:t>Any set of financial statements have to possess the following characteristics:</a:t>
            </a:r>
          </a:p>
          <a:p>
            <a:pPr algn="just"/>
            <a:r>
              <a:rPr lang="en-US" sz="3400" b="1" dirty="0">
                <a:latin typeface="Century Gothic" pitchFamily="34" charset="0"/>
              </a:rPr>
              <a:t>Relevance</a:t>
            </a:r>
            <a:r>
              <a:rPr lang="en-US" sz="3400" dirty="0">
                <a:latin typeface="Century Gothic" pitchFamily="34" charset="0"/>
              </a:rPr>
              <a:t> :Relevant to the decision-making needs of users. They should provide useful information that influences decisions, such as predicting future performance or confirming past assessments.</a:t>
            </a:r>
          </a:p>
          <a:p>
            <a:pPr algn="just"/>
            <a:r>
              <a:rPr lang="en-US" sz="3400" b="1" dirty="0">
                <a:latin typeface="Century Gothic" pitchFamily="34" charset="0"/>
              </a:rPr>
              <a:t>Faithful representation</a:t>
            </a:r>
            <a:r>
              <a:rPr lang="en-US" sz="3400" dirty="0">
                <a:latin typeface="Century Gothic" pitchFamily="34" charset="0"/>
              </a:rPr>
              <a:t> : Reflect the true economic reality of the entity. Complete, neutral (without bias), and free from material error.</a:t>
            </a:r>
          </a:p>
          <a:p>
            <a:pPr algn="just"/>
            <a:r>
              <a:rPr lang="en-US" sz="3400" b="1" dirty="0">
                <a:latin typeface="Century Gothic" pitchFamily="34" charset="0"/>
              </a:rPr>
              <a:t>Comparability</a:t>
            </a:r>
            <a:r>
              <a:rPr lang="en-US" sz="3400" dirty="0">
                <a:latin typeface="Century Gothic" pitchFamily="34" charset="0"/>
              </a:rPr>
              <a:t> : Users should be able to compare financial statements of different periods (within the same company) or between different companies. Consistency in accounting policies and practices enables such comparisons.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b="1" dirty="0">
                <a:latin typeface="Century Gothic" pitchFamily="34" charset="0"/>
              </a:rPr>
              <a:t>Reliability: </a:t>
            </a:r>
            <a:r>
              <a:rPr lang="en-US" dirty="0">
                <a:latin typeface="Century Gothic" pitchFamily="34" charset="0"/>
              </a:rPr>
              <a:t>Should be reliable. Different knowledgeable and independent users can reach consensus that the information faithfully represents the economic phenomenon.</a:t>
            </a:r>
          </a:p>
          <a:p>
            <a:pPr algn="just"/>
            <a:r>
              <a:rPr lang="en-US" b="1" dirty="0">
                <a:latin typeface="Century Gothic" pitchFamily="34" charset="0"/>
              </a:rPr>
              <a:t>Timeliness</a:t>
            </a:r>
            <a:r>
              <a:rPr lang="en-US" dirty="0">
                <a:latin typeface="Century Gothic" pitchFamily="34" charset="0"/>
              </a:rPr>
              <a:t> : Available on time to be useful for decision-making. Timely reporting ensures that the information remains relevant.</a:t>
            </a:r>
          </a:p>
          <a:p>
            <a:pPr algn="just"/>
            <a:r>
              <a:rPr lang="en-US" b="1" dirty="0">
                <a:latin typeface="Century Gothic" pitchFamily="34" charset="0"/>
              </a:rPr>
              <a:t>Understandability</a:t>
            </a:r>
            <a:r>
              <a:rPr lang="en-US" dirty="0">
                <a:latin typeface="Century Gothic" pitchFamily="34" charset="0"/>
              </a:rPr>
              <a:t>: Easy for users to comprehend, considering their knowledge of business and finance. Clear and concise presentation is crucial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STANDARDIZATION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>
                <a:latin typeface="Century Gothic" pitchFamily="34" charset="0"/>
              </a:rPr>
              <a:t>Standardization of the Financial statements is the simple solution to ensure the purpose for which these FS are prepared.</a:t>
            </a:r>
          </a:p>
          <a:p>
            <a:pPr algn="just"/>
            <a:r>
              <a:rPr lang="en-US" dirty="0">
                <a:latin typeface="Century Gothic" pitchFamily="34" charset="0"/>
              </a:rPr>
              <a:t>Considering this need, ICAI has come out with the standardized formats for non corporate entities as well, on the lines of the corporate FS.</a:t>
            </a:r>
          </a:p>
          <a:p>
            <a:pPr algn="just"/>
            <a:r>
              <a:rPr lang="en-US" dirty="0">
                <a:latin typeface="Century Gothic" pitchFamily="34" charset="0"/>
              </a:rPr>
              <a:t>The format as given by the ICAI correlates with the format of the Income Tax return of the Income Tax department.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2334</TotalTime>
  <Words>1714</Words>
  <Application>Microsoft Office PowerPoint</Application>
  <PresentationFormat>On-screen Show (4:3)</PresentationFormat>
  <Paragraphs>271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Century Gothic</vt:lpstr>
      <vt:lpstr>Office Theme</vt:lpstr>
      <vt:lpstr>CA MV KALI PRASAD FCA Sr. Partner, KALI &amp; Co., Hyderabad</vt:lpstr>
      <vt:lpstr>PowerPoint Presentation</vt:lpstr>
      <vt:lpstr>DISCLAIMER</vt:lpstr>
      <vt:lpstr>FINANCIAL STATEMENTS</vt:lpstr>
      <vt:lpstr>PRESENT SCENARIO</vt:lpstr>
      <vt:lpstr>PowerPoint Presentation</vt:lpstr>
      <vt:lpstr>CHARACTERISTICS OF FS</vt:lpstr>
      <vt:lpstr>PowerPoint Presentation</vt:lpstr>
      <vt:lpstr>STANDARDIZATION</vt:lpstr>
      <vt:lpstr>PowerPoint Presentation</vt:lpstr>
      <vt:lpstr>PowerPoint Presentation</vt:lpstr>
      <vt:lpstr>Benefits of standardization</vt:lpstr>
      <vt:lpstr>NEW FORMAT OF FS</vt:lpstr>
      <vt:lpstr>Format of Balance Sheet</vt:lpstr>
      <vt:lpstr>Format of Balance Sheet</vt:lpstr>
      <vt:lpstr>Owners fund</vt:lpstr>
      <vt:lpstr>LONG TERM BORROWINGS</vt:lpstr>
      <vt:lpstr>SHORT TERM BORROWINGS</vt:lpstr>
      <vt:lpstr>Trade Payables</vt:lpstr>
      <vt:lpstr>Other Payables</vt:lpstr>
      <vt:lpstr>Short term provisions</vt:lpstr>
      <vt:lpstr>Format of Balance Sheet</vt:lpstr>
      <vt:lpstr>Format of Balance Sheet</vt:lpstr>
      <vt:lpstr>Format of Statement of Profit and Loss</vt:lpstr>
      <vt:lpstr>PowerPoint Presentation</vt:lpstr>
      <vt:lpstr>Classification / Disclosure in Profit and Loss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 MV KALI PRASAD FCA Sr. Partner, KALI &amp; Co., Hyderabad</dc:title>
  <dc:creator>NA11</dc:creator>
  <cp:lastModifiedBy>KARUNAKAR  SANDABOINA</cp:lastModifiedBy>
  <cp:revision>83</cp:revision>
  <dcterms:created xsi:type="dcterms:W3CDTF">2025-05-10T08:15:55Z</dcterms:created>
  <dcterms:modified xsi:type="dcterms:W3CDTF">2025-07-08T11:04:11Z</dcterms:modified>
</cp:coreProperties>
</file>