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8" r:id="rId4"/>
    <p:sldId id="257" r:id="rId5"/>
    <p:sldId id="260" r:id="rId6"/>
    <p:sldId id="262" r:id="rId7"/>
    <p:sldId id="285" r:id="rId8"/>
    <p:sldId id="264" r:id="rId9"/>
    <p:sldId id="265" r:id="rId10"/>
    <p:sldId id="266" r:id="rId11"/>
    <p:sldId id="263" r:id="rId12"/>
    <p:sldId id="267" r:id="rId13"/>
    <p:sldId id="268" r:id="rId14"/>
    <p:sldId id="275" r:id="rId15"/>
    <p:sldId id="269" r:id="rId16"/>
    <p:sldId id="277" r:id="rId17"/>
    <p:sldId id="274" r:id="rId18"/>
    <p:sldId id="270" r:id="rId19"/>
    <p:sldId id="271" r:id="rId20"/>
    <p:sldId id="272" r:id="rId21"/>
    <p:sldId id="278" r:id="rId22"/>
    <p:sldId id="279" r:id="rId23"/>
    <p:sldId id="280" r:id="rId24"/>
    <p:sldId id="281" r:id="rId25"/>
    <p:sldId id="273" r:id="rId26"/>
    <p:sldId id="283" r:id="rId27"/>
    <p:sldId id="284" r:id="rId28"/>
    <p:sldId id="28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6161A-AD4B-F710-ADBF-1751CC18D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260AB6-1B58-FA1B-2028-1E9DA690E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F09A2-EDB9-0CDB-4103-7584113C9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96F70-90D6-B838-1D6B-B417A896E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0DA77-402E-EDCB-3EAE-0B6D58070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6836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EB525-FEC0-8CB8-8009-0E0C74A94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17C1E2-4E92-4A88-A0B9-BA4195286D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E6051-E4CA-E0B9-AB63-DEADFCD28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58AAA-4463-5AA4-015B-5FD8B28DA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CBE91-48FE-8BC8-A0B5-B22F87CC3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0933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E1C7F8-1E2F-9F4D-2163-98DE1F6570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05C5CE-1E4F-637A-A795-8421E4AFB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9E716-EFD7-207A-009E-B15B9A08F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EC5D3-FA56-FFB9-0B79-09599119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69333-F9C3-AD69-D938-21942D47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981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F8EDA-77D4-C39C-71E6-777559A61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24464-D07E-87EA-619C-3FBBDD524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94A15-E624-73D2-2C51-81AC1BB80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F5B22-5D09-A0A5-CAED-A29BC18AE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0E9D8-3B54-4E0D-48EA-83EEE42B4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19885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638D9-BCAF-D9BD-E20A-0A32AFDAC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CD31F4-38FA-B5A6-2EFE-95630A2AE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9B129-7DB6-EB20-0D33-32FAD2EF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CB0FC-72C5-9AC6-151F-2996A660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5BE2F-C6D7-ABCE-2D7D-FA806574C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17976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EE413-2CA4-5B68-03BB-E0A5275D9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D0166-37A4-3B85-882A-621E69F7D6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B13655-FA4B-5307-99BF-C91084A56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15A7F-E36F-B3AC-D063-D4F2A12F8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8CC4D-469B-6238-482E-DE586287B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01061C-2373-935C-F98B-AF529C2A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00430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9129A-7A94-D056-DEED-4B90C39F9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69E307-2577-D7B6-B165-AFEA6069E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CD74C-8E7B-AA0F-940F-8AAE4D013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840DCC-5A85-FE26-07CA-2E966598F5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98E5F6-5C0F-9EE9-16F6-E6727E2B3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F1CE5-56BE-4A80-56C0-09CE3CAB4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75B1D-EA7D-0B0F-348B-81610D20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01088F-8473-2D69-97DE-EF8FCE380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6314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ECBA1-32EB-3C51-70D7-9B243431D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F0B972-F07C-1E23-3288-0FDD59199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234DC2-E452-985C-F108-EA9EA2847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B4FC65-C2CA-B4A0-FC42-086247318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31462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CEDF2E-47D3-212B-4734-A1F95828E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5E163-FB35-4867-C83F-555CC885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68F12-86D1-1511-5643-8DDF5ABD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164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446E8-E5B3-85EC-BDF3-7362D4268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1AF76-B933-C9A1-D2C3-769A3F3FB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1A7588-18E1-FE95-48B4-8374ED066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75D6B-DA35-EFFA-6126-127F4F1C5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E5F240-67F5-8E38-CF82-2675D9586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FC4EC6-41A6-E158-F1BE-C24A6304F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847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94C56-FD35-EA53-8B4D-9BF81CEDE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66A3F7-7F5E-95C9-B6A8-03E8E04BA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E988DB-F557-1BC9-AF27-52FD72B45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005A87-2737-A9D8-91F8-47B9FDCB0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E573D-8920-E378-683F-EF7EDE17D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06E49-5C9D-3681-BFF7-FD6CEB662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5842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4B9F0C-29D3-EC19-7171-5F3A3CCB4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3CBE4-F72D-57B3-D75D-8BA6197EF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4B9B0-B89D-8979-D3D1-C756E8E64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A7B25-A860-4A21-B18B-4D1B0D202482}" type="datetimeFigureOut">
              <a:rPr lang="en-IN" smtClean="0"/>
              <a:t>25-11-2025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E64E3-DB41-6532-39FA-3B115417F3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299F5-A61F-85D0-C6EC-CF0F098C55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FE6C3-4992-411A-9EE5-E9F1D1BD7436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47740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F141A-275A-383D-48C8-11506AC8CD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6429" y="1122363"/>
            <a:ext cx="10319657" cy="1655762"/>
          </a:xfrm>
        </p:spPr>
        <p:txBody>
          <a:bodyPr>
            <a:normAutofit fontScale="90000"/>
          </a:bodyPr>
          <a:lstStyle/>
          <a:p>
            <a:r>
              <a:rPr lang="en-IN" dirty="0"/>
              <a:t>Legal Framework and Practical Insights into ISD and Cross Charge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FFDDE7-FA2E-2EE4-DC44-C923AC4E49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CA Manindar K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887389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21C6E-D5D1-8974-2382-D89442867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9C040-2700-FBA6-4512-2BDC29D3F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IN" dirty="0"/>
              <a:t>Invoicing for Transfer of Common ITC to ISD (Rule 54(1A))  (2/2)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DBFA948-896D-4F75-5A83-86FCFB890D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199" y="1796143"/>
            <a:ext cx="11070771" cy="4455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document must contain the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name, address, and GSTIN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the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Input Service Distributor (ISD)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must specify the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taxable value, rate, and amount of the credit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that is being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transferred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document needs the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signature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digital signature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the registered person or their authorized representative.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taxable value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stated in the document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must be the same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as the value of the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 services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719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EE588-AC39-71ED-C727-72C00FE49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4E636-3B66-8684-C98C-81AB55D0B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IN" dirty="0"/>
              <a:t>Distribution of RCM ITC – Care &amp; Caution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C1186-FB6D-F1E0-305F-7749407C3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29" y="1690688"/>
            <a:ext cx="10994571" cy="448627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/>
              <a:t>Address invoices/bills towards common services covered under </a:t>
            </a:r>
            <a:r>
              <a:rPr lang="en-US" sz="2400" b="1" dirty="0"/>
              <a:t>RCM</a:t>
            </a:r>
            <a:r>
              <a:rPr lang="en-US" sz="2400" dirty="0"/>
              <a:t> to the </a:t>
            </a:r>
            <a:r>
              <a:rPr lang="en-US" sz="2400" b="1" dirty="0"/>
              <a:t>Correct Office</a:t>
            </a:r>
            <a:r>
              <a:rPr lang="en-US" sz="2400" dirty="0"/>
              <a:t> i.e. office of </a:t>
            </a:r>
            <a:r>
              <a:rPr lang="en-US" sz="2400" b="1" dirty="0"/>
              <a:t>distinct person</a:t>
            </a:r>
            <a:r>
              <a:rPr lang="en-US" sz="2400" dirty="0"/>
              <a:t> located in </a:t>
            </a:r>
            <a:r>
              <a:rPr lang="en-US" sz="2400" b="1" dirty="0"/>
              <a:t>same state as ISD</a:t>
            </a:r>
            <a:r>
              <a:rPr lang="en-US" sz="2400" dirty="0"/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/>
              <a:t>Ensure </a:t>
            </a:r>
            <a:r>
              <a:rPr lang="en-US" sz="2400" b="1" dirty="0"/>
              <a:t>RCM Tax</a:t>
            </a:r>
            <a:r>
              <a:rPr lang="en-US" sz="2400" dirty="0"/>
              <a:t> on common services is </a:t>
            </a:r>
            <a:r>
              <a:rPr lang="en-US" sz="2400" b="1" dirty="0"/>
              <a:t>Paid</a:t>
            </a:r>
            <a:r>
              <a:rPr lang="en-US" sz="2400" dirty="0"/>
              <a:t> by office of distinct person located in the </a:t>
            </a:r>
            <a:r>
              <a:rPr lang="en-US" sz="2400" b="1" dirty="0"/>
              <a:t>Same State as ISD</a:t>
            </a:r>
            <a:r>
              <a:rPr lang="en-US" sz="2400" dirty="0"/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/>
              <a:t>Section 20(2) </a:t>
            </a:r>
            <a:r>
              <a:rPr lang="en-US" sz="2400" b="1" dirty="0"/>
              <a:t>bars distribution</a:t>
            </a:r>
            <a:r>
              <a:rPr lang="en-US" sz="2400" dirty="0"/>
              <a:t> of RCM tax on common services paid by office of distinct person located in </a:t>
            </a:r>
            <a:r>
              <a:rPr lang="en-US" sz="2400" b="1" dirty="0"/>
              <a:t>different State</a:t>
            </a:r>
            <a:r>
              <a:rPr lang="en-US" sz="2400" dirty="0"/>
              <a:t> as that of ISD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/>
              <a:t>Considering the </a:t>
            </a:r>
            <a:r>
              <a:rPr lang="en-US" sz="2400" b="1" dirty="0"/>
              <a:t>express bar under section 20(2)</a:t>
            </a:r>
            <a:r>
              <a:rPr lang="en-US" sz="2400" dirty="0"/>
              <a:t>, it would be </a:t>
            </a:r>
            <a:r>
              <a:rPr lang="en-US" sz="2400" b="1" dirty="0"/>
              <a:t>litigative</a:t>
            </a:r>
            <a:r>
              <a:rPr lang="en-US" sz="2400" dirty="0"/>
              <a:t> even </a:t>
            </a:r>
            <a:r>
              <a:rPr lang="en-US" sz="2400" b="1" dirty="0"/>
              <a:t>if such ITC</a:t>
            </a:r>
            <a:r>
              <a:rPr lang="en-US" sz="2400" dirty="0"/>
              <a:t> is </a:t>
            </a:r>
            <a:r>
              <a:rPr lang="en-US" sz="2400" b="1" dirty="0"/>
              <a:t>transferred to ISD</a:t>
            </a:r>
            <a:r>
              <a:rPr lang="en-US" sz="2400" dirty="0"/>
              <a:t> by way </a:t>
            </a:r>
            <a:r>
              <a:rPr lang="en-US" sz="2400" b="1" dirty="0"/>
              <a:t>invoice</a:t>
            </a:r>
            <a:r>
              <a:rPr lang="en-US" sz="2400" dirty="0"/>
              <a:t> under </a:t>
            </a:r>
            <a:r>
              <a:rPr lang="en-US" sz="2400" b="1" dirty="0"/>
              <a:t>Rule 54(1A)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2961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65660-09E3-3547-C7AD-A115D33D9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AD862-8E2A-3176-4469-1FC82A34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IN" dirty="0"/>
              <a:t>ISD Return— Final Step  in ITC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902A-590D-6B0C-19FB-771E58213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29" y="1690688"/>
            <a:ext cx="10994571" cy="4486275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Return Form:</a:t>
            </a:r>
            <a:r>
              <a:rPr lang="en-US" sz="2400" dirty="0"/>
              <a:t> The Input Service Distributor (ISD) is required to file a return in </a:t>
            </a:r>
            <a:r>
              <a:rPr lang="en-US" sz="2400" b="1" dirty="0"/>
              <a:t>Form GSTR-6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Purpose:</a:t>
            </a:r>
            <a:r>
              <a:rPr lang="en-US" sz="2400" dirty="0"/>
              <a:t> The return is filed to </a:t>
            </a:r>
            <a:r>
              <a:rPr lang="en-US" sz="2400" b="1" dirty="0"/>
              <a:t>distribute the credit</a:t>
            </a:r>
            <a:r>
              <a:rPr lang="en-US" sz="2400" dirty="0"/>
              <a:t> to all the branches/units electronically through the GST portal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Filing Frequency:</a:t>
            </a:r>
            <a:r>
              <a:rPr lang="en-US" sz="2400" dirty="0"/>
              <a:t> The return must be filed </a:t>
            </a:r>
            <a:r>
              <a:rPr lang="en-US" sz="2400" b="1" dirty="0"/>
              <a:t>monthly by 13th of every month</a:t>
            </a:r>
            <a:r>
              <a:rPr lang="en-US" sz="2400" dirty="0"/>
              <a:t> following the tax period.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GSTR-6A:</a:t>
            </a:r>
            <a:r>
              <a:rPr lang="en-US" sz="2400" dirty="0"/>
              <a:t> A </a:t>
            </a:r>
            <a:r>
              <a:rPr lang="en-US" sz="2400" b="1" dirty="0"/>
              <a:t>read-only</a:t>
            </a:r>
            <a:r>
              <a:rPr lang="en-US" sz="2400" dirty="0"/>
              <a:t> draft statement automatically generated from the suppliers' GSTR-1 filings.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Recipient's GSTR-2B:</a:t>
            </a:r>
            <a:r>
              <a:rPr lang="en-US" sz="2400" dirty="0"/>
              <a:t> The credit distributed by the ISD in GSTR-6 flows directly to the recipient units' GSTR-2B form, enabling them to </a:t>
            </a:r>
            <a:r>
              <a:rPr lang="en-US" sz="2400" b="1" dirty="0"/>
              <a:t>claim the ITC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1222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D538D-F6F3-4302-70EA-CBDB30307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D168A-2DA4-580A-47AF-60556C829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IN" dirty="0"/>
              <a:t>Contents of ISD Return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23E4BC1-FF08-6779-DB8A-B139A7F5F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893828"/>
              </p:ext>
            </p:extLst>
          </p:nvPr>
        </p:nvGraphicFramePr>
        <p:xfrm>
          <a:off x="326572" y="1825623"/>
          <a:ext cx="11027226" cy="3943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199">
                  <a:extLst>
                    <a:ext uri="{9D8B030D-6E8A-4147-A177-3AD203B41FA5}">
                      <a16:colId xmlns:a16="http://schemas.microsoft.com/office/drawing/2014/main" val="1587577897"/>
                    </a:ext>
                  </a:extLst>
                </a:gridCol>
                <a:gridCol w="2122715">
                  <a:extLst>
                    <a:ext uri="{9D8B030D-6E8A-4147-A177-3AD203B41FA5}">
                      <a16:colId xmlns:a16="http://schemas.microsoft.com/office/drawing/2014/main" val="1569131315"/>
                    </a:ext>
                  </a:extLst>
                </a:gridCol>
                <a:gridCol w="7304312">
                  <a:extLst>
                    <a:ext uri="{9D8B030D-6E8A-4147-A177-3AD203B41FA5}">
                      <a16:colId xmlns:a16="http://schemas.microsoft.com/office/drawing/2014/main" val="3747068148"/>
                    </a:ext>
                  </a:extLst>
                </a:gridCol>
              </a:tblGrid>
              <a:tr h="54857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Table No.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Description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Key Details Furnished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extLst>
                  <a:ext uri="{0D108BD9-81ED-4DB2-BD59-A6C34878D82A}">
                    <a16:rowId xmlns:a16="http://schemas.microsoft.com/office/drawing/2014/main" val="3529043347"/>
                  </a:ext>
                </a:extLst>
              </a:tr>
              <a:tr h="94888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Table 3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ITC Received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Invoice-wise details of all </a:t>
                      </a:r>
                      <a:r>
                        <a:rPr lang="en-US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inward supplies of input services</a:t>
                      </a:r>
                      <a:r>
                        <a:rPr lang="en-US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on which credit is received for distribution.</a:t>
                      </a:r>
                    </a:p>
                  </a:txBody>
                  <a:tcPr marL="76200" marR="76200" marT="50800" marB="50800" anchor="ctr"/>
                </a:tc>
                <a:extLst>
                  <a:ext uri="{0D108BD9-81ED-4DB2-BD59-A6C34878D82A}">
                    <a16:rowId xmlns:a16="http://schemas.microsoft.com/office/drawing/2014/main" val="1428422975"/>
                  </a:ext>
                </a:extLst>
              </a:tr>
              <a:tr h="54857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Table 4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ITC Summary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Total </a:t>
                      </a:r>
                      <a:r>
                        <a:rPr lang="en-US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eligible</a:t>
                      </a:r>
                      <a:r>
                        <a:rPr lang="en-US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and </a:t>
                      </a:r>
                      <a:r>
                        <a:rPr lang="en-US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ineligible</a:t>
                      </a:r>
                      <a:r>
                        <a:rPr lang="en-US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ITC available for distribution during the period.</a:t>
                      </a:r>
                    </a:p>
                  </a:txBody>
                  <a:tcPr marL="76200" marR="76200" marT="50800" marB="50800" anchor="ctr"/>
                </a:tc>
                <a:extLst>
                  <a:ext uri="{0D108BD9-81ED-4DB2-BD59-A6C34878D82A}">
                    <a16:rowId xmlns:a16="http://schemas.microsoft.com/office/drawing/2014/main" val="2849739823"/>
                  </a:ext>
                </a:extLst>
              </a:tr>
              <a:tr h="94888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Table 5 &amp; 8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ITC Distribution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Details of the </a:t>
                      </a:r>
                      <a:r>
                        <a:rPr lang="en-US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distribution of credit</a:t>
                      </a:r>
                      <a:r>
                        <a:rPr lang="en-US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to each recipient/branch, linking to the ISD Invoices/Credit Notes issued.</a:t>
                      </a:r>
                    </a:p>
                  </a:txBody>
                  <a:tcPr marL="76200" marR="76200" marT="50800" marB="50800" anchor="ctr"/>
                </a:tc>
                <a:extLst>
                  <a:ext uri="{0D108BD9-81ED-4DB2-BD59-A6C34878D82A}">
                    <a16:rowId xmlns:a16="http://schemas.microsoft.com/office/drawing/2014/main" val="4237994288"/>
                  </a:ext>
                </a:extLst>
              </a:tr>
              <a:tr h="94888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Table 6 &amp; 7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Amendments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Details of </a:t>
                      </a:r>
                      <a:r>
                        <a:rPr lang="en-US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amendments</a:t>
                      </a:r>
                      <a:r>
                        <a:rPr lang="en-US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made to any information (inward supplies or distribution) furnished in previous GSTR-6 returns.</a:t>
                      </a:r>
                    </a:p>
                  </a:txBody>
                  <a:tcPr marL="76200" marR="76200" marT="50800" marB="50800" anchor="ctr"/>
                </a:tc>
                <a:extLst>
                  <a:ext uri="{0D108BD9-81ED-4DB2-BD59-A6C34878D82A}">
                    <a16:rowId xmlns:a16="http://schemas.microsoft.com/office/drawing/2014/main" val="2449661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5918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B4BE0-8DE7-338A-0FF0-77A51F658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163C6-CD0A-F8EE-7E86-AA4EE17F7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US" dirty="0"/>
              <a:t>Example for ITC accumulation &amp; Distribution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F987DD1-C46E-0E5F-06BC-F2853CEEC9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0547" y="1690688"/>
            <a:ext cx="1095148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IN" sz="2400" dirty="0"/>
              <a:t>A corporate entity (XYZ </a:t>
            </a:r>
            <a:r>
              <a:rPr lang="en-IN" sz="2400" dirty="0" err="1"/>
              <a:t>Pvt.</a:t>
            </a:r>
            <a:r>
              <a:rPr lang="en-IN" sz="2400" dirty="0"/>
              <a:t> Ltd.) has its Head Office (registered as ISD) in Hyderabad (Telangana) and two registered branches: Branch A in Chennai (Tamil Nadu) and Branch B in Bangalore (Karnataka).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4BDAC6C-DEE6-6881-2B3B-D0781EAB51BE}"/>
              </a:ext>
            </a:extLst>
          </p:cNvPr>
          <p:cNvGraphicFramePr>
            <a:graphicFrameLocks noGrp="1"/>
          </p:cNvGraphicFramePr>
          <p:nvPr/>
        </p:nvGraphicFramePr>
        <p:xfrm>
          <a:off x="892629" y="3429000"/>
          <a:ext cx="9078687" cy="1879600"/>
        </p:xfrm>
        <a:graphic>
          <a:graphicData uri="http://schemas.openxmlformats.org/drawingml/2006/table">
            <a:tbl>
              <a:tblPr/>
              <a:tblGrid>
                <a:gridCol w="3026229">
                  <a:extLst>
                    <a:ext uri="{9D8B030D-6E8A-4147-A177-3AD203B41FA5}">
                      <a16:colId xmlns:a16="http://schemas.microsoft.com/office/drawing/2014/main" val="2259694652"/>
                    </a:ext>
                  </a:extLst>
                </a:gridCol>
                <a:gridCol w="3026229">
                  <a:extLst>
                    <a:ext uri="{9D8B030D-6E8A-4147-A177-3AD203B41FA5}">
                      <a16:colId xmlns:a16="http://schemas.microsoft.com/office/drawing/2014/main" val="1311400119"/>
                    </a:ext>
                  </a:extLst>
                </a:gridCol>
                <a:gridCol w="3026229">
                  <a:extLst>
                    <a:ext uri="{9D8B030D-6E8A-4147-A177-3AD203B41FA5}">
                      <a16:colId xmlns:a16="http://schemas.microsoft.com/office/drawing/2014/main" val="5936015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Service Description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Tax Type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Tax Amount (ITC)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6546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Common HR Software License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IGST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₹1,00,000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876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Central Legal Consultancy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CGST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₹30,000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50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Central Legal Consultancy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SGST (Maharashtra)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₹30,000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563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Total ITC Accumulated at ISD</a:t>
                      </a:r>
                      <a:endParaRPr lang="en-US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₹1,60,000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674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17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C2CC2-28AB-CAE6-7455-80E3D7167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9BBF9-C204-696F-2A88-9AE2C933D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US" dirty="0"/>
              <a:t>Example for ITC accumulation &amp; Distribution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EAC0EA1-CA8D-1AA4-AE13-93DDD9ADB9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0547" y="1690688"/>
            <a:ext cx="1095148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/>
              <a:t>The distribution of ITC is based on the </a:t>
            </a:r>
            <a:r>
              <a:rPr lang="en-US" sz="2400" b="1" dirty="0"/>
              <a:t>turnover</a:t>
            </a:r>
            <a:r>
              <a:rPr lang="en-US" sz="2400" dirty="0"/>
              <a:t> of the recipient units in the previous financial year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5C02F89-DFF9-E1F1-2BFE-786C5B3EF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977895"/>
              </p:ext>
            </p:extLst>
          </p:nvPr>
        </p:nvGraphicFramePr>
        <p:xfrm>
          <a:off x="892629" y="2754086"/>
          <a:ext cx="9829800" cy="2413227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val="2259694652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1311400119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593601572"/>
                    </a:ext>
                  </a:extLst>
                </a:gridCol>
              </a:tblGrid>
              <a:tr h="4176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Unit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Turnover (Previous FY)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Proportionate Share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654626"/>
                  </a:ext>
                </a:extLst>
              </a:tr>
              <a:tr h="7309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HO (Hyderabad</a:t>
                      </a:r>
                    </a:p>
                    <a:p>
                      <a:pPr>
                        <a:buNone/>
                      </a:pPr>
                      <a:r>
                        <a:rPr lang="en-IN" dirty="0"/>
                        <a:t>Branch A (Chennai)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₹6 Crore</a:t>
                      </a:r>
                    </a:p>
                    <a:p>
                      <a:pPr>
                        <a:buNone/>
                      </a:pPr>
                      <a:r>
                        <a:rPr lang="en-IN" dirty="0"/>
                        <a:t>₹2 Crore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60%</a:t>
                      </a:r>
                    </a:p>
                    <a:p>
                      <a:pPr>
                        <a:buNone/>
                      </a:pPr>
                      <a:r>
                        <a:rPr lang="en-IN" dirty="0"/>
                        <a:t>20%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876955"/>
                  </a:ext>
                </a:extLst>
              </a:tr>
              <a:tr h="4176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Branch B (Bangalore)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₹2 Crore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20%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5086"/>
                  </a:ext>
                </a:extLst>
              </a:tr>
              <a:tr h="41767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Total</a:t>
                      </a:r>
                      <a:endParaRPr lang="en-IN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/>
                        <a:t>₹10 Crore</a:t>
                      </a:r>
                      <a:endParaRPr lang="en-IN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100%</a:t>
                      </a:r>
                      <a:endParaRPr lang="en-IN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563711"/>
                  </a:ext>
                </a:extLst>
              </a:tr>
              <a:tr h="429276"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674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065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5C926-DC6D-B357-79DF-0752D12FB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55C19-23E8-6B51-4503-9AEC3544D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US" dirty="0"/>
              <a:t>Example for ITC accumulation &amp; Distribution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963A01F-961A-A37A-91BB-61AC305E07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0547" y="1690688"/>
            <a:ext cx="109514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/>
              <a:t>The ISD issues separate ISD Invoices to each branch reflecting the total distributed ITC: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6C26C0-2379-2D38-2EB9-69204E6CC6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91830"/>
              </p:ext>
            </p:extLst>
          </p:nvPr>
        </p:nvGraphicFramePr>
        <p:xfrm>
          <a:off x="838199" y="2514600"/>
          <a:ext cx="9927771" cy="1970315"/>
        </p:xfrm>
        <a:graphic>
          <a:graphicData uri="http://schemas.openxmlformats.org/drawingml/2006/table">
            <a:tbl>
              <a:tblPr/>
              <a:tblGrid>
                <a:gridCol w="3309257">
                  <a:extLst>
                    <a:ext uri="{9D8B030D-6E8A-4147-A177-3AD203B41FA5}">
                      <a16:colId xmlns:a16="http://schemas.microsoft.com/office/drawing/2014/main" val="13806883"/>
                    </a:ext>
                  </a:extLst>
                </a:gridCol>
                <a:gridCol w="3309257">
                  <a:extLst>
                    <a:ext uri="{9D8B030D-6E8A-4147-A177-3AD203B41FA5}">
                      <a16:colId xmlns:a16="http://schemas.microsoft.com/office/drawing/2014/main" val="226802424"/>
                    </a:ext>
                  </a:extLst>
                </a:gridCol>
                <a:gridCol w="3309257">
                  <a:extLst>
                    <a:ext uri="{9D8B030D-6E8A-4147-A177-3AD203B41FA5}">
                      <a16:colId xmlns:a16="http://schemas.microsoft.com/office/drawing/2014/main" val="645242953"/>
                    </a:ext>
                  </a:extLst>
                </a:gridCol>
              </a:tblGrid>
              <a:tr h="416581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Unit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IGST 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CGST &amp; SGST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49070"/>
                  </a:ext>
                </a:extLst>
              </a:tr>
              <a:tr h="720572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HO (Hyderabad)</a:t>
                      </a:r>
                    </a:p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Branch A (Chennai)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₹60,000 (IT or CT &amp; ST)</a:t>
                      </a:r>
                    </a:p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₹20,000 (IT)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₹36,000 (18,000 CT and ST each)</a:t>
                      </a:r>
                    </a:p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₹12,000 (IT)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827213"/>
                  </a:ext>
                </a:extLst>
              </a:tr>
              <a:tr h="416581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Branch B (Bangalore)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₹20,000 (IT)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₹12,000  (IT)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584973"/>
                  </a:ext>
                </a:extLst>
              </a:tr>
              <a:tr h="416581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Total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₹1,00,000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₹60,000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468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750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A46B1-FDCE-61E5-CE2F-1148C1320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0B555-5F66-FFB6-969F-43AFCBD9B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US" dirty="0"/>
              <a:t>Cross Charge - Legal Basis &amp; Applicability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AC892E1-9CCB-03E9-2C9C-56844AA193B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0547" y="1690688"/>
            <a:ext cx="10951482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Legal Basis: Deemed Supply (Schedule I)</a:t>
            </a:r>
            <a:r>
              <a:rPr lang="en-US" altLang="en-US" sz="2400" dirty="0">
                <a:latin typeface="Arial" panose="020B0604020202020204" pitchFamily="34" charset="0"/>
              </a:rPr>
              <a:t>: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Under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Section 7(1)(c)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the CGST Act read with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Schedule I, Sl. No. 2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certain activities are considered a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"Supply"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even in the absence of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"Consideration.“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includes supplies of goods or services made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between distinct persons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(same PAN, different GSTINs) in the course or furtherance of business.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 Charge</a:t>
            </a:r>
            <a:r>
              <a:rPr lang="en-US" altLang="en-US" sz="2400" dirty="0">
                <a:latin typeface="Arial" panose="020B0604020202020204" pitchFamily="34" charset="0"/>
              </a:rPr>
              <a:t>—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is the concept of charging GST on services (or goods) supplied by one distinct person (e.g., Head Office) to another distinct person (e.g., Branch Office).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370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A9C9B-6D9D-1DE0-3AC4-4D0FE33A2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DA79A-E4AC-DD95-78E5-EE54BA596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US" dirty="0"/>
              <a:t>Cross Charge - Legal Basis &amp; Applicability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6E60D9C-1517-774A-A7A2-CAD4BB9F98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8775" y="1851363"/>
            <a:ext cx="10951482" cy="4455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Valuation—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value of this deemed supply must be determined as per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Rule 28 of CGST Rules, 2017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ISD and Cross Charge co-exists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 are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 alternatives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each other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(Clarified via Circular 199/11/2023):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ISD Mechanism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 mandatory for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 input services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procured from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third parties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 Charge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 applicable for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internally generated services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supplied by the Head Office to its branch offices.</a:t>
            </a:r>
          </a:p>
        </p:txBody>
      </p:sp>
    </p:spTree>
    <p:extLst>
      <p:ext uri="{BB962C8B-B14F-4D97-AF65-F5344CB8AC3E}">
        <p14:creationId xmlns:p14="http://schemas.microsoft.com/office/powerpoint/2010/main" val="1244756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57D84-35D4-CE6E-C859-F38FCBFFA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C119C-980D-1C6E-A261-3A9E75F42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US" dirty="0"/>
              <a:t>Cross Charge - Practical Application and Relief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2C70F1D-5007-8C3E-F51E-6CAB226814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8775" y="1873135"/>
            <a:ext cx="11343368" cy="4297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Examples of Internally Generated Services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Human Resources (HR) &amp; Personnel Management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Information Technology (IT) Support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Accounting, Finance, and Audit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Legal Compliance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Marketing and Branding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sz="2400" dirty="0"/>
              <a:t>Administrative Services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4266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A084B-C61B-8924-3021-E580CF137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2046"/>
          </a:xfrm>
        </p:spPr>
        <p:txBody>
          <a:bodyPr/>
          <a:lstStyle/>
          <a:p>
            <a:r>
              <a:rPr lang="en-IN" dirty="0"/>
              <a:t>Coverage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E8D7A-C529-BE39-054F-3E04EA337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702628"/>
          </a:xfrm>
        </p:spPr>
        <p:txBody>
          <a:bodyPr>
            <a:normAutofit/>
          </a:bodyPr>
          <a:lstStyle/>
          <a:p>
            <a:r>
              <a:rPr lang="en-IN" dirty="0"/>
              <a:t>Input Service Distributor</a:t>
            </a:r>
          </a:p>
          <a:p>
            <a:pPr lvl="1"/>
            <a:r>
              <a:rPr lang="en-IN" dirty="0"/>
              <a:t>Insights into the Concept of Input Service Distributor</a:t>
            </a:r>
          </a:p>
          <a:p>
            <a:pPr lvl="1"/>
            <a:r>
              <a:rPr lang="en-IN" dirty="0"/>
              <a:t>Definition</a:t>
            </a:r>
          </a:p>
          <a:p>
            <a:pPr lvl="1"/>
            <a:r>
              <a:rPr lang="en-IN" dirty="0"/>
              <a:t>Manner of Distribution of ITC &amp; Recovery of Credit distributed in excess</a:t>
            </a:r>
          </a:p>
          <a:p>
            <a:pPr lvl="1"/>
            <a:r>
              <a:rPr lang="en-IN" dirty="0"/>
              <a:t>Invoicing and Return Filing</a:t>
            </a:r>
          </a:p>
          <a:p>
            <a:pPr lvl="1"/>
            <a:r>
              <a:rPr lang="en-IN" dirty="0"/>
              <a:t>Example for ISD Distribution</a:t>
            </a:r>
          </a:p>
          <a:p>
            <a:r>
              <a:rPr lang="en-IN" dirty="0"/>
              <a:t>Cross Charge</a:t>
            </a:r>
          </a:p>
          <a:p>
            <a:pPr lvl="1"/>
            <a:r>
              <a:rPr lang="en-IN" dirty="0"/>
              <a:t>Legal Basis &amp; Applicability</a:t>
            </a:r>
          </a:p>
          <a:p>
            <a:pPr lvl="1"/>
            <a:r>
              <a:rPr lang="en-IN" dirty="0"/>
              <a:t>Reliefs Involved</a:t>
            </a:r>
          </a:p>
          <a:p>
            <a:pPr lvl="1"/>
            <a:r>
              <a:rPr lang="en-IN" dirty="0"/>
              <a:t>Example for Cross Charge</a:t>
            </a:r>
          </a:p>
          <a:p>
            <a:r>
              <a:rPr lang="en-IN" dirty="0"/>
              <a:t>Summarising the key Differences</a:t>
            </a:r>
          </a:p>
          <a:p>
            <a:endParaRPr lang="en-IN" b="1" dirty="0"/>
          </a:p>
          <a:p>
            <a:pPr lvl="1"/>
            <a:endParaRPr lang="en-IN" dirty="0"/>
          </a:p>
          <a:p>
            <a:pPr lvl="1"/>
            <a:endParaRPr lang="en-IN" dirty="0"/>
          </a:p>
          <a:p>
            <a:pPr lvl="1"/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4496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72C1C-E2E7-95F0-6820-1F7B51CDA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E6A2D-A02D-EE53-7C46-7323D0981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US" dirty="0"/>
              <a:t>Cross Charge - Practical Application and Relief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FAC63A1-75A3-49EA-498B-742584BC05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8775" y="1873135"/>
            <a:ext cx="11343368" cy="4169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Major Compliance Reliefs (Circular No. 199/11/2023):</a:t>
            </a:r>
            <a:endParaRPr lang="en-US" sz="2400" dirty="0"/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/>
              <a:t>Exemption for Full ITC Units:</a:t>
            </a:r>
            <a:r>
              <a:rPr lang="en-US" dirty="0"/>
              <a:t> HO is </a:t>
            </a:r>
            <a:r>
              <a:rPr lang="en-US" b="1" dirty="0"/>
              <a:t>not required to cross charge</a:t>
            </a:r>
            <a:r>
              <a:rPr lang="en-US" dirty="0"/>
              <a:t> for internally generated services if the recipient </a:t>
            </a:r>
            <a:r>
              <a:rPr lang="en-US" b="1" dirty="0"/>
              <a:t>Branch Offices are entitled to full Input Tax Credit</a:t>
            </a:r>
            <a:r>
              <a:rPr lang="en-US" dirty="0"/>
              <a:t> (i.e., they only make taxable supplies and no exempted supplies).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b="1" dirty="0"/>
              <a:t>Exclusion of Salary Costs:</a:t>
            </a:r>
            <a:r>
              <a:rPr lang="en-US" dirty="0"/>
              <a:t> </a:t>
            </a:r>
            <a:r>
              <a:rPr lang="en-US" b="1" dirty="0"/>
              <a:t>Salary cost of employees</a:t>
            </a:r>
            <a:r>
              <a:rPr lang="en-US" dirty="0"/>
              <a:t> involved in providing internal services </a:t>
            </a:r>
            <a:r>
              <a:rPr lang="en-US" b="1" dirty="0"/>
              <a:t>should not be included</a:t>
            </a:r>
            <a:r>
              <a:rPr lang="en-US" dirty="0"/>
              <a:t> in the cross charge valuation.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1284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B68FE-7DD1-DE52-B6F5-903F72686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1A20F-133A-C1D7-BEFF-1BEDFAEB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6"/>
            <a:ext cx="11146972" cy="973818"/>
          </a:xfrm>
        </p:spPr>
        <p:txBody>
          <a:bodyPr/>
          <a:lstStyle/>
          <a:p>
            <a:r>
              <a:rPr lang="en-US" dirty="0"/>
              <a:t>Example for Cross Charge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1A28790-C92C-DC4E-23A3-7CA0074DA9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8775" y="1873135"/>
            <a:ext cx="11343368" cy="376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A Head Office (HO, registered in Mumbai, Maharashtra) runs a centralized Accounts &amp; Finance department that handles payroll, vendor payments, and tax compliance for all units. It provides this service to two branches: Branch A in Chennai (Tamil Nadu) and Branch B in Bangalore (Karnataka).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/>
              <a:t>Branch B makes only exempted supplies</a:t>
            </a:r>
            <a:r>
              <a:rPr lang="en-US" sz="2400" dirty="0"/>
              <a:t>, meaning Cross Charge is </a:t>
            </a:r>
            <a:r>
              <a:rPr lang="en-US" sz="2400" b="1" dirty="0"/>
              <a:t>mandatory</a:t>
            </a:r>
            <a:r>
              <a:rPr lang="en-US" sz="2400" dirty="0"/>
              <a:t> for the service provided to this branch, as the ITC must be restricted.</a:t>
            </a:r>
          </a:p>
          <a:p>
            <a:pPr marL="0" indent="0">
              <a:buNone/>
            </a:pPr>
            <a:r>
              <a:rPr lang="en-US" sz="2400" b="1" dirty="0"/>
              <a:t>Costs Incurred by HO to deliver the Accounting Service (Excluding Salary):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2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5D9758-0127-17F1-21B9-5138EA2880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417461"/>
              </p:ext>
            </p:extLst>
          </p:nvPr>
        </p:nvGraphicFramePr>
        <p:xfrm>
          <a:off x="489857" y="4805680"/>
          <a:ext cx="10515600" cy="2052320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324383505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25349695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97094384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3388743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Expense Item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Cost (Excl. Tax)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Tax Type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ITC Accumulated at HO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8002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Annual Accounting Software License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₹80,000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IGST (18%)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₹14,400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159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Professional Fees (Statutory Compliance)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₹70,000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CGST/SGST (9% each)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₹6,300 (CGST) + ₹6,300 (SGST-MH)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5546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Total Cost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₹1,50,000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₹27,000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82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2782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BD171-4EBA-9A27-EBEF-E46F2F165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2CC53-5FA0-ACE8-C991-DC25C2B12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6"/>
            <a:ext cx="11146972" cy="973818"/>
          </a:xfrm>
        </p:spPr>
        <p:txBody>
          <a:bodyPr/>
          <a:lstStyle/>
          <a:p>
            <a:r>
              <a:rPr lang="en-US" dirty="0"/>
              <a:t>Example for Cross Charge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696B9E1-D818-82D5-93F5-BB00AA844E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8775" y="1479298"/>
            <a:ext cx="11343368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en-US" b="1" dirty="0"/>
              <a:t>Costs Incurred by HO to deliver the Accounting Service (Excluding Salary):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B9C6033-B5F6-1D24-E923-03B83F38B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89742"/>
              </p:ext>
            </p:extLst>
          </p:nvPr>
        </p:nvGraphicFramePr>
        <p:xfrm>
          <a:off x="358775" y="2231572"/>
          <a:ext cx="11038568" cy="4064000"/>
        </p:xfrm>
        <a:graphic>
          <a:graphicData uri="http://schemas.openxmlformats.org/drawingml/2006/table">
            <a:tbl>
              <a:tblPr/>
              <a:tblGrid>
                <a:gridCol w="2759642">
                  <a:extLst>
                    <a:ext uri="{9D8B030D-6E8A-4147-A177-3AD203B41FA5}">
                      <a16:colId xmlns:a16="http://schemas.microsoft.com/office/drawing/2014/main" val="3243835056"/>
                    </a:ext>
                  </a:extLst>
                </a:gridCol>
                <a:gridCol w="2759642">
                  <a:extLst>
                    <a:ext uri="{9D8B030D-6E8A-4147-A177-3AD203B41FA5}">
                      <a16:colId xmlns:a16="http://schemas.microsoft.com/office/drawing/2014/main" val="4253496954"/>
                    </a:ext>
                  </a:extLst>
                </a:gridCol>
                <a:gridCol w="2759642">
                  <a:extLst>
                    <a:ext uri="{9D8B030D-6E8A-4147-A177-3AD203B41FA5}">
                      <a16:colId xmlns:a16="http://schemas.microsoft.com/office/drawing/2014/main" val="1970943840"/>
                    </a:ext>
                  </a:extLst>
                </a:gridCol>
                <a:gridCol w="2759642">
                  <a:extLst>
                    <a:ext uri="{9D8B030D-6E8A-4147-A177-3AD203B41FA5}">
                      <a16:colId xmlns:a16="http://schemas.microsoft.com/office/drawing/2014/main" val="1338874346"/>
                    </a:ext>
                  </a:extLst>
                </a:gridCol>
              </a:tblGrid>
              <a:tr h="81933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Expense Item</a:t>
                      </a:r>
                      <a:endParaRPr lang="en-IN" sz="2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Cost (Excl. Tax)</a:t>
                      </a:r>
                      <a:endParaRPr lang="en-IN" sz="2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Tax Type</a:t>
                      </a:r>
                      <a:endParaRPr lang="en-IN" sz="2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ITC Accumulated at HO</a:t>
                      </a:r>
                      <a:endParaRPr lang="en-IN" sz="2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800256"/>
                  </a:ext>
                </a:extLst>
              </a:tr>
              <a:tr h="81933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Annual Accounting Software License</a:t>
                      </a:r>
                      <a:endParaRPr lang="en-IN" sz="2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₹80,000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IGST (18%)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₹14,400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159619"/>
                  </a:ext>
                </a:extLst>
              </a:tr>
              <a:tr h="1896763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Computers </a:t>
                      </a:r>
                    </a:p>
                    <a:p>
                      <a:pPr rtl="0">
                        <a:buNone/>
                      </a:pPr>
                      <a:r>
                        <a:rPr lang="en-IN" sz="2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Tax Prep &amp; Filing Service</a:t>
                      </a:r>
                    </a:p>
                    <a:p>
                      <a:pPr rtl="0">
                        <a:buNone/>
                      </a:pPr>
                      <a:r>
                        <a:rPr lang="en-IN" sz="2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Professional Fees (Statutory Audit)</a:t>
                      </a:r>
                      <a:endParaRPr lang="en-IN" sz="2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₹70,000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₹80,000</a:t>
                      </a:r>
                    </a:p>
                    <a:p>
                      <a:pPr rtl="0">
                        <a:buNone/>
                      </a:pPr>
                      <a:endParaRPr lang="en-IN" sz="2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₹70,000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IGST(18%)</a:t>
                      </a:r>
                    </a:p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URD</a:t>
                      </a:r>
                    </a:p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CGST/SGST (9% each)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₹12,600 (IGST)</a:t>
                      </a:r>
                    </a:p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₹6,300 (CGST) + ₹6,300 (SGST-MH)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554672"/>
                  </a:ext>
                </a:extLst>
              </a:tr>
              <a:tr h="459627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Total Cost</a:t>
                      </a:r>
                      <a:endParaRPr lang="en-IN" sz="2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₹3,00,000</a:t>
                      </a:r>
                      <a:endParaRPr lang="en-IN" sz="2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n-IN" sz="2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₹39,600</a:t>
                      </a:r>
                      <a:endParaRPr lang="en-IN" sz="2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820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814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DD160-39CA-2DF5-3DB4-DA9D7D730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E3EE-29BF-FA55-EB43-0CDDECDF1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6"/>
            <a:ext cx="11146972" cy="973818"/>
          </a:xfrm>
        </p:spPr>
        <p:txBody>
          <a:bodyPr/>
          <a:lstStyle/>
          <a:p>
            <a:r>
              <a:rPr lang="en-US" dirty="0"/>
              <a:t>Example for Cross Charge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B249D74-39F7-961E-5308-DD0B4150B2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8775" y="1873135"/>
            <a:ext cx="11343368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en-US" b="1" dirty="0"/>
              <a:t>The proportionate share is based on the usage/turnover of the branches: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ADABD8D-AA32-4B5D-E728-3F72F9350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282014"/>
              </p:ext>
            </p:extLst>
          </p:nvPr>
        </p:nvGraphicFramePr>
        <p:xfrm>
          <a:off x="762000" y="2887457"/>
          <a:ext cx="10591800" cy="2597196"/>
        </p:xfrm>
        <a:graphic>
          <a:graphicData uri="http://schemas.openxmlformats.org/drawingml/2006/table">
            <a:tbl>
              <a:tblPr/>
              <a:tblGrid>
                <a:gridCol w="5295900">
                  <a:extLst>
                    <a:ext uri="{9D8B030D-6E8A-4147-A177-3AD203B41FA5}">
                      <a16:colId xmlns:a16="http://schemas.microsoft.com/office/drawing/2014/main" val="470417376"/>
                    </a:ext>
                  </a:extLst>
                </a:gridCol>
                <a:gridCol w="5295900">
                  <a:extLst>
                    <a:ext uri="{9D8B030D-6E8A-4147-A177-3AD203B41FA5}">
                      <a16:colId xmlns:a16="http://schemas.microsoft.com/office/drawing/2014/main" val="4094497863"/>
                    </a:ext>
                  </a:extLst>
                </a:gridCol>
              </a:tblGrid>
              <a:tr h="96804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Unit</a:t>
                      </a:r>
                      <a:endParaRPr lang="en-IN" sz="2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2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Proportionate Share (Based on Turnover/Usage)</a:t>
                      </a:r>
                      <a:endParaRPr lang="en-US" sz="2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3277208"/>
                  </a:ext>
                </a:extLst>
              </a:tr>
              <a:tr h="54305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Branch A (Chennai)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60%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704594"/>
                  </a:ext>
                </a:extLst>
              </a:tr>
              <a:tr h="54305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Branch B (Bangalore)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40%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882006"/>
                  </a:ext>
                </a:extLst>
              </a:tr>
              <a:tr h="54305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Total</a:t>
                      </a:r>
                      <a:endParaRPr lang="en-IN" sz="24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24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100%</a:t>
                      </a:r>
                      <a:endParaRPr lang="en-IN" sz="24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096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3425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2ADBB-78AD-FA46-50FC-C1AEDB557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74909-C0C4-F2DD-D825-F1B1C5E1F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6"/>
            <a:ext cx="11146972" cy="973818"/>
          </a:xfrm>
        </p:spPr>
        <p:txBody>
          <a:bodyPr/>
          <a:lstStyle/>
          <a:p>
            <a:r>
              <a:rPr lang="en-US" dirty="0"/>
              <a:t>Example for Cross Charge</a:t>
            </a:r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0D9A77D-6E21-8504-280C-ACE1488139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8775" y="1873135"/>
            <a:ext cx="11343368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en-US" b="1" dirty="0"/>
              <a:t>The HO calculates the GST (at 18% IGST, assuming inter-state supply from HO to branches) based on the cost of the services provided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82D9DFA-DF32-6319-5278-FD0BB77AC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596326"/>
              </p:ext>
            </p:extLst>
          </p:nvPr>
        </p:nvGraphicFramePr>
        <p:xfrm>
          <a:off x="358775" y="2837974"/>
          <a:ext cx="10995024" cy="2884693"/>
        </p:xfrm>
        <a:graphic>
          <a:graphicData uri="http://schemas.openxmlformats.org/drawingml/2006/table">
            <a:tbl>
              <a:tblPr/>
              <a:tblGrid>
                <a:gridCol w="2748756">
                  <a:extLst>
                    <a:ext uri="{9D8B030D-6E8A-4147-A177-3AD203B41FA5}">
                      <a16:colId xmlns:a16="http://schemas.microsoft.com/office/drawing/2014/main" val="1896180425"/>
                    </a:ext>
                  </a:extLst>
                </a:gridCol>
                <a:gridCol w="2748756">
                  <a:extLst>
                    <a:ext uri="{9D8B030D-6E8A-4147-A177-3AD203B41FA5}">
                      <a16:colId xmlns:a16="http://schemas.microsoft.com/office/drawing/2014/main" val="3433585088"/>
                    </a:ext>
                  </a:extLst>
                </a:gridCol>
                <a:gridCol w="2748756">
                  <a:extLst>
                    <a:ext uri="{9D8B030D-6E8A-4147-A177-3AD203B41FA5}">
                      <a16:colId xmlns:a16="http://schemas.microsoft.com/office/drawing/2014/main" val="1631090196"/>
                    </a:ext>
                  </a:extLst>
                </a:gridCol>
                <a:gridCol w="2748756">
                  <a:extLst>
                    <a:ext uri="{9D8B030D-6E8A-4147-A177-3AD203B41FA5}">
                      <a16:colId xmlns:a16="http://schemas.microsoft.com/office/drawing/2014/main" val="2341184126"/>
                    </a:ext>
                  </a:extLst>
                </a:gridCol>
              </a:tblGrid>
              <a:tr h="866697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Unit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Proportionate Share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Taxable Value (Cost)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GST on Cross Charge (18% IGST)</a:t>
                      </a:r>
                      <a:endParaRPr lang="en-US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543236"/>
                  </a:ext>
                </a:extLst>
              </a:tr>
              <a:tr h="866697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Branch A (Chennai)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60%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₹3,00,000 x 60% = </a:t>
                      </a: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₹180,000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₹180,000 x 18% = </a:t>
                      </a: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₹32,400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6835840"/>
                  </a:ext>
                </a:extLst>
              </a:tr>
              <a:tr h="501059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Branch B (Bangalore)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40%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₹3,00,000 x 40% = </a:t>
                      </a:r>
                    </a:p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₹1,20,000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₹1,20,000 x 18% = </a:t>
                      </a: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₹21,600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675281"/>
                  </a:ext>
                </a:extLst>
              </a:tr>
              <a:tr h="501059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Total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100%</a:t>
                      </a:r>
                      <a:endParaRPr lang="en-IN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₹3,00,000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₹54,000</a:t>
                      </a:r>
                      <a:endParaRPr lang="en-IN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344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40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BE16B-EC32-3912-E1FA-8A868CB88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1D310-19D4-E200-F03E-D2C3A8F9C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6"/>
            <a:ext cx="11146972" cy="1060904"/>
          </a:xfrm>
        </p:spPr>
        <p:txBody>
          <a:bodyPr/>
          <a:lstStyle/>
          <a:p>
            <a:r>
              <a:rPr lang="en-US" dirty="0"/>
              <a:t>Summarizing Key Diff b/w ISD vs Cross Charge</a:t>
            </a:r>
            <a:endParaRPr lang="en-IN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C851572C-BBBD-0FE0-EB04-7460ACF85B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614299"/>
              </p:ext>
            </p:extLst>
          </p:nvPr>
        </p:nvGraphicFramePr>
        <p:xfrm>
          <a:off x="283029" y="1578429"/>
          <a:ext cx="11669485" cy="5139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2097">
                  <a:extLst>
                    <a:ext uri="{9D8B030D-6E8A-4147-A177-3AD203B41FA5}">
                      <a16:colId xmlns:a16="http://schemas.microsoft.com/office/drawing/2014/main" val="2840620290"/>
                    </a:ext>
                  </a:extLst>
                </a:gridCol>
                <a:gridCol w="4093285">
                  <a:extLst>
                    <a:ext uri="{9D8B030D-6E8A-4147-A177-3AD203B41FA5}">
                      <a16:colId xmlns:a16="http://schemas.microsoft.com/office/drawing/2014/main" val="1868653494"/>
                    </a:ext>
                  </a:extLst>
                </a:gridCol>
                <a:gridCol w="6284103">
                  <a:extLst>
                    <a:ext uri="{9D8B030D-6E8A-4147-A177-3AD203B41FA5}">
                      <a16:colId xmlns:a16="http://schemas.microsoft.com/office/drawing/2014/main" val="2596223359"/>
                    </a:ext>
                  </a:extLst>
                </a:gridCol>
              </a:tblGrid>
              <a:tr h="3489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Feature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Input Service Distributor (ISD)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Cross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962091"/>
                  </a:ext>
                </a:extLst>
              </a:tr>
              <a:tr h="90376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Applicability (The Source)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Applies to </a:t>
                      </a:r>
                      <a:r>
                        <a:rPr lang="en-US" b="1" dirty="0"/>
                        <a:t>common input services</a:t>
                      </a:r>
                      <a:r>
                        <a:rPr lang="en-US" dirty="0"/>
                        <a:t> procured from </a:t>
                      </a:r>
                      <a:r>
                        <a:rPr lang="en-US" b="1" dirty="0"/>
                        <a:t>third-party (external) suppliers</a:t>
                      </a:r>
                      <a:r>
                        <a:rPr lang="en-US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Applies to </a:t>
                      </a:r>
                      <a:r>
                        <a:rPr lang="en-US" b="1" dirty="0"/>
                        <a:t>internally generated services</a:t>
                      </a:r>
                      <a:r>
                        <a:rPr lang="en-US" dirty="0"/>
                        <a:t> provided by one distinct person (e.g., HO) to another (e.g., Branch).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6928281"/>
                  </a:ext>
                </a:extLst>
              </a:tr>
              <a:tr h="6952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Nature of Supply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Not a "supply" itself; it is purely a </a:t>
                      </a:r>
                      <a:r>
                        <a:rPr lang="en-US" b="1" dirty="0"/>
                        <a:t>mechanism for credit transfer</a:t>
                      </a:r>
                      <a:r>
                        <a:rPr lang="en-US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Deemed to be a </a:t>
                      </a:r>
                      <a:r>
                        <a:rPr lang="en-US" b="1" dirty="0"/>
                        <a:t>supply</a:t>
                      </a:r>
                      <a:r>
                        <a:rPr lang="en-US" dirty="0"/>
                        <a:t> as per </a:t>
                      </a:r>
                      <a:r>
                        <a:rPr lang="en-US" b="1" dirty="0"/>
                        <a:t>Schedule I</a:t>
                      </a:r>
                      <a:r>
                        <a:rPr lang="en-US" dirty="0"/>
                        <a:t> of the CGST Act (even without consideration).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6458906"/>
                  </a:ext>
                </a:extLst>
              </a:tr>
              <a:tr h="61071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Document Issued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ISD Invoice</a:t>
                      </a:r>
                      <a:r>
                        <a:rPr lang="en-US" dirty="0"/>
                        <a:t> or </a:t>
                      </a:r>
                      <a:r>
                        <a:rPr lang="en-US" b="1" dirty="0"/>
                        <a:t>ISD Credit Note</a:t>
                      </a:r>
                      <a:r>
                        <a:rPr lang="en-US" dirty="0"/>
                        <a:t> (solely for credit distribution).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Tax Invoice</a:t>
                      </a:r>
                      <a:r>
                        <a:rPr lang="en-US" dirty="0"/>
                        <a:t> (for charging GST on the deemed supply).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4063109"/>
                  </a:ext>
                </a:extLst>
              </a:tr>
              <a:tr h="8302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Mechanism (Mandatory Status)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Mandatory</a:t>
                      </a:r>
                      <a:r>
                        <a:rPr lang="en-US" dirty="0"/>
                        <a:t> for credit distribution from </a:t>
                      </a:r>
                      <a:r>
                        <a:rPr lang="en-US" b="1" dirty="0"/>
                        <a:t>April 1, 2025</a:t>
                      </a:r>
                      <a:r>
                        <a:rPr lang="en-US" dirty="0"/>
                        <a:t> (as per Finance Act, 2024 amendments).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Mandatory</a:t>
                      </a:r>
                      <a:r>
                        <a:rPr lang="en-US" dirty="0"/>
                        <a:t> only if the recipient unit is </a:t>
                      </a:r>
                      <a:r>
                        <a:rPr lang="en-US" b="1" dirty="0"/>
                        <a:t>not eligible for full ITC</a:t>
                      </a:r>
                      <a:r>
                        <a:rPr lang="en-US" dirty="0"/>
                        <a:t> (i.e., deals in exempted supplies).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6138411"/>
                  </a:ext>
                </a:extLst>
              </a:tr>
              <a:tr h="6952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Valuation Base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The </a:t>
                      </a:r>
                      <a:r>
                        <a:rPr lang="en-US" b="1" dirty="0"/>
                        <a:t>ITC amount</a:t>
                      </a:r>
                      <a:r>
                        <a:rPr lang="en-US" dirty="0"/>
                        <a:t> on the supplier's original invoice is simply </a:t>
                      </a:r>
                      <a:r>
                        <a:rPr lang="en-US" b="1" dirty="0"/>
                        <a:t>distributed</a:t>
                      </a:r>
                      <a:r>
                        <a:rPr lang="en-US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The value of the </a:t>
                      </a:r>
                      <a:r>
                        <a:rPr lang="en-US" b="1" dirty="0"/>
                        <a:t>service provided</a:t>
                      </a:r>
                      <a:r>
                        <a:rPr lang="en-US" dirty="0"/>
                        <a:t> is determined by </a:t>
                      </a:r>
                      <a:r>
                        <a:rPr lang="en-US" b="1" dirty="0"/>
                        <a:t>Rule 28</a:t>
                      </a:r>
                      <a:r>
                        <a:rPr lang="en-US" dirty="0"/>
                        <a:t> of the CGST Rules.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6288690"/>
                  </a:ext>
                </a:extLst>
              </a:tr>
              <a:tr h="8302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/>
                        <a:t>Example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Head Office receives a bill for a common </a:t>
                      </a:r>
                      <a:r>
                        <a:rPr lang="en-US" b="1" dirty="0"/>
                        <a:t>third-party audit service</a:t>
                      </a:r>
                      <a:r>
                        <a:rPr lang="en-US" dirty="0"/>
                        <a:t> used by all branches.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Head Office </a:t>
                      </a:r>
                      <a:r>
                        <a:rPr lang="en-US" b="1" dirty="0"/>
                        <a:t>Internal HR Team</a:t>
                      </a:r>
                      <a:r>
                        <a:rPr lang="en-US" dirty="0"/>
                        <a:t> provides </a:t>
                      </a:r>
                      <a:r>
                        <a:rPr lang="en-US" b="1" dirty="0"/>
                        <a:t>centralized recruitment services</a:t>
                      </a:r>
                      <a:r>
                        <a:rPr lang="en-US" dirty="0"/>
                        <a:t> to all branches.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3976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513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81F9B-43C2-A237-7CB9-78E32383A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84647-E100-2106-7186-E40BC48C8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6"/>
            <a:ext cx="11146972" cy="973818"/>
          </a:xfrm>
        </p:spPr>
        <p:txBody>
          <a:bodyPr/>
          <a:lstStyle/>
          <a:p>
            <a:r>
              <a:rPr lang="en-US" dirty="0"/>
              <a:t>Key Takeaways</a:t>
            </a:r>
            <a:endParaRPr lang="en-IN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FC8A45B-463F-F9C7-38FF-81AD657555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34976" y="1564676"/>
            <a:ext cx="11027682" cy="3728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Input Service Distributor (ISD)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mechanism has been made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mandatory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April 1, 2025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sz="2000" dirty="0"/>
              <a:t>ISD applies exclusively to distributing ITC on </a:t>
            </a:r>
            <a:r>
              <a:rPr lang="en-US" sz="2000" b="1" dirty="0"/>
              <a:t>input services</a:t>
            </a:r>
            <a:r>
              <a:rPr lang="en-US" sz="2000" dirty="0"/>
              <a:t> procured from </a:t>
            </a:r>
            <a:r>
              <a:rPr lang="en-US" sz="2000" b="1" dirty="0"/>
              <a:t>third-party (external) suppliers</a:t>
            </a:r>
            <a:r>
              <a:rPr lang="en-US" sz="2000" dirty="0"/>
              <a:t>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sz="2000" dirty="0"/>
              <a:t>Credit is distributed </a:t>
            </a:r>
            <a:r>
              <a:rPr lang="en-US" sz="2000" b="1" dirty="0"/>
              <a:t>pro rata</a:t>
            </a:r>
            <a:r>
              <a:rPr lang="en-US" sz="2000" dirty="0"/>
              <a:t> based on the recipient units' turnover.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en-US" sz="2000" dirty="0"/>
              <a:t>The ISD must file </a:t>
            </a:r>
            <a:r>
              <a:rPr lang="en-US" sz="2000" b="1" dirty="0"/>
              <a:t>Form GSTR-6</a:t>
            </a:r>
            <a:r>
              <a:rPr lang="en-US" sz="2000" dirty="0"/>
              <a:t> monthly by the 13th to distribute the credit electronically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critical caution is that tax on common Reverse Charge Mechanism (RCM) services must be paid by a distinct person located in the same state as the ISD for the credit to be distributable. </a:t>
            </a:r>
          </a:p>
        </p:txBody>
      </p:sp>
    </p:spTree>
    <p:extLst>
      <p:ext uri="{BB962C8B-B14F-4D97-AF65-F5344CB8AC3E}">
        <p14:creationId xmlns:p14="http://schemas.microsoft.com/office/powerpoint/2010/main" val="31440580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8A977-EFA7-B7FE-8D35-38EE2C6FE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F04F9-0611-663E-41CA-6A0567F6FD7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46163" y="365125"/>
            <a:ext cx="11145837" cy="973138"/>
          </a:xfrm>
        </p:spPr>
        <p:txBody>
          <a:bodyPr/>
          <a:lstStyle/>
          <a:p>
            <a:r>
              <a:rPr lang="en-US" dirty="0"/>
              <a:t>Key Takeaways</a:t>
            </a:r>
            <a:endParaRPr lang="en-IN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EFA3124-D389-D022-5E9F-F71DF796A9D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 bwMode="auto">
          <a:xfrm>
            <a:off x="0" y="1201738"/>
            <a:ext cx="11028363" cy="445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Cross Charge mechanism co-exists with ISD and applies to internally generated services provided by one distinct person (e.g., HO) to another.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 Charge is treated as a deemed supply under Schedule I , and its value is determined under Rule 28.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is not mandatory to cross-charge for internal services if the recipient branch is entitled to full Input Tax Credit (ITC).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salary cost of employees should not be included in the cross charge valuation, providing a major relief.</a:t>
            </a:r>
          </a:p>
        </p:txBody>
      </p:sp>
    </p:spTree>
    <p:extLst>
      <p:ext uri="{BB962C8B-B14F-4D97-AF65-F5344CB8AC3E}">
        <p14:creationId xmlns:p14="http://schemas.microsoft.com/office/powerpoint/2010/main" val="23367161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D1866-ADBF-AC09-70BB-EC35F503C2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569184-EA0C-3AE7-643C-E351900DB6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By CA Manindar Kakarla</a:t>
            </a:r>
          </a:p>
          <a:p>
            <a:r>
              <a:rPr lang="en-US" b="1" dirty="0"/>
              <a:t>Ph: 9700734609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559452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98EBD-2D63-69A1-C31A-45B5B737F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48E07-2887-7A62-5E14-7A5ADD141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2046"/>
          </a:xfrm>
        </p:spPr>
        <p:txBody>
          <a:bodyPr>
            <a:normAutofit/>
          </a:bodyPr>
          <a:lstStyle/>
          <a:p>
            <a:r>
              <a:rPr lang="en-IN" dirty="0"/>
              <a:t>Insights into the Concept of ISD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94126E2-2EAB-9AEF-0279-BD4BA0C849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48343" y="1675305"/>
            <a:ext cx="11419114" cy="4651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is ISD?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mechanism under the GST and former Service Tax regimes to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distribute Input Tax Credit (ITC)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on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 input services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multiple branches/units (distinct persons).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Initial Confusion (Pre-2025):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Mandatory compliance was doubted due to:</a:t>
            </a: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of the word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'may'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the former Section 20(2) of the CGST Act.</a:t>
            </a:r>
          </a:p>
          <a:p>
            <a:pPr lvl="1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Co-existence of the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 Charge mechanism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Resolution by GST Council: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50th GST Council meeting clarified that the existing Section 20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did not mandate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ISD.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Legislative Change: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original Section 20 was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substituted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new provisions through the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Finance Act, 2024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Effective Date: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amended provision is notified to take effect from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April 1, 2025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674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6ACEF-46DB-8D3A-0E54-CBF8AA6E5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Definition of ISD under 2(61)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F1D29-92CA-7917-6224-B43C850F1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“Input Service Distributor” means </a:t>
            </a:r>
          </a:p>
          <a:p>
            <a:pPr algn="just"/>
            <a:r>
              <a:rPr lang="en-US" dirty="0"/>
              <a:t>an </a:t>
            </a:r>
            <a:r>
              <a:rPr lang="en-US" b="1" dirty="0"/>
              <a:t>office</a:t>
            </a:r>
            <a:r>
              <a:rPr lang="en-US" dirty="0"/>
              <a:t> of the supplier of goods or services or both </a:t>
            </a:r>
          </a:p>
          <a:p>
            <a:pPr algn="just"/>
            <a:r>
              <a:rPr lang="en-US" dirty="0"/>
              <a:t>which </a:t>
            </a:r>
            <a:r>
              <a:rPr lang="en-US" b="1" dirty="0"/>
              <a:t>receives tax invoices</a:t>
            </a:r>
            <a:r>
              <a:rPr lang="en-US" dirty="0"/>
              <a:t> towards the </a:t>
            </a:r>
            <a:r>
              <a:rPr lang="en-US" b="1" dirty="0"/>
              <a:t>receipt of input services</a:t>
            </a:r>
            <a:r>
              <a:rPr lang="en-US" dirty="0"/>
              <a:t>, including invoices in respect of services liable to tax under sub-section (3) or sub-section (4) of section 9 of this Act or under sub-section (3) or sub-section (4) of section 5 of the Integrated Goods and Services Tax Act, 2017 (13 of 2017), </a:t>
            </a:r>
          </a:p>
          <a:p>
            <a:pPr algn="just"/>
            <a:r>
              <a:rPr lang="en-US" b="1" dirty="0"/>
              <a:t>for or on behalf of distinct persons</a:t>
            </a:r>
            <a:r>
              <a:rPr lang="en-US" dirty="0"/>
              <a:t> referred to in section 25, and</a:t>
            </a:r>
          </a:p>
          <a:p>
            <a:pPr algn="just"/>
            <a:r>
              <a:rPr lang="en-US" b="1" dirty="0"/>
              <a:t>liable to distribute</a:t>
            </a:r>
            <a:r>
              <a:rPr lang="en-US" dirty="0"/>
              <a:t> the input tax credit in respect of such invoices in the manner provided in section 20;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882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DA236-3C78-0D2E-55F4-17CC4AA5D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CB955-E031-A850-813D-F4220812E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Breakdown of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47C1E-16D6-D37D-A977-61695A5F1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b="1" dirty="0"/>
              <a:t>The Entity (Who is the ISD?)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dirty="0"/>
              <a:t>It is an </a:t>
            </a:r>
            <a:r>
              <a:rPr lang="en-US" sz="5500" b="1" dirty="0"/>
              <a:t>office of the supplier</a:t>
            </a:r>
            <a:r>
              <a:rPr lang="en-US" sz="5500" dirty="0"/>
              <a:t> of goods or services or both.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dirty="0"/>
              <a:t>It is registered specifically for this purpose.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b="1" dirty="0"/>
              <a:t>The Input (What is Distributed?)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dirty="0"/>
              <a:t>It </a:t>
            </a:r>
            <a:r>
              <a:rPr lang="en-US" sz="5500" b="1" dirty="0"/>
              <a:t>receives tax invoices</a:t>
            </a:r>
            <a:r>
              <a:rPr lang="en-US" sz="5500" dirty="0"/>
              <a:t> towards the receipt of </a:t>
            </a:r>
            <a:r>
              <a:rPr lang="en-US" sz="5500" b="1" dirty="0"/>
              <a:t>input services</a:t>
            </a:r>
            <a:r>
              <a:rPr lang="en-US" sz="5500" dirty="0"/>
              <a:t> only.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en-US" sz="5500" i="1" dirty="0"/>
              <a:t>Note:</a:t>
            </a:r>
            <a:r>
              <a:rPr lang="en-US" sz="5500" dirty="0"/>
              <a:t> It is exclusively for services, not goods or capital goods.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dirty="0"/>
              <a:t>This includes invoices for services liable to tax under the </a:t>
            </a:r>
            <a:r>
              <a:rPr lang="en-US" sz="5500" b="1" dirty="0"/>
              <a:t>Reverse Charge Mechanism (RCM)</a:t>
            </a:r>
            <a:r>
              <a:rPr lang="en-US" sz="5500" dirty="0"/>
              <a:t>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b="1" dirty="0"/>
              <a:t>The Function (For Whom?)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dirty="0"/>
              <a:t>The invoices are received </a:t>
            </a:r>
            <a:r>
              <a:rPr lang="en-US" sz="5500" b="1" dirty="0"/>
              <a:t>for or on behalf of distinct persons</a:t>
            </a:r>
            <a:r>
              <a:rPr lang="en-US" sz="5500" dirty="0"/>
              <a:t> referred to in </a:t>
            </a:r>
            <a:r>
              <a:rPr lang="en-US" sz="5500" b="1" dirty="0"/>
              <a:t>Section 25</a:t>
            </a:r>
            <a:r>
              <a:rPr lang="en-US" sz="5500" dirty="0"/>
              <a:t>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b="1" dirty="0"/>
              <a:t>The Obligation (What is the Duty?)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dirty="0"/>
              <a:t>The office is </a:t>
            </a:r>
            <a:r>
              <a:rPr lang="en-US" sz="5500" b="1" dirty="0"/>
              <a:t>liable to distribute the Input Tax Credit (ITC)</a:t>
            </a:r>
            <a:r>
              <a:rPr lang="en-US" sz="5500" dirty="0"/>
              <a:t> in respect of such invoices.</a:t>
            </a:r>
          </a:p>
          <a:p>
            <a:pPr lvl="1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sz="5500" dirty="0"/>
              <a:t>The distribution must be done in the </a:t>
            </a:r>
            <a:r>
              <a:rPr lang="en-US" sz="5500" b="1" dirty="0"/>
              <a:t>manner provided in Section 20</a:t>
            </a:r>
            <a:r>
              <a:rPr lang="en-US" sz="5500" dirty="0"/>
              <a:t> of the CGST Act.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2682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93255-46C2-B6BB-3629-DCF71B617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CA86D-D636-DF4E-7D2B-87C801C92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IN" dirty="0"/>
              <a:t>Manner of Distribution of Credit by ISD (Sec 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F5E35-E365-6474-5D36-E67325E19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29" y="1690688"/>
            <a:ext cx="10994571" cy="448627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b="1" dirty="0"/>
              <a:t>Sub-section (1): Registration and Obligation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b="1" dirty="0"/>
              <a:t>Mandatory</a:t>
            </a:r>
            <a:r>
              <a:rPr lang="en-US" dirty="0"/>
              <a:t> for ISD to take </a:t>
            </a:r>
            <a:r>
              <a:rPr lang="en-US" b="1" dirty="0"/>
              <a:t>separate registration</a:t>
            </a:r>
            <a:r>
              <a:rPr lang="en-US" dirty="0"/>
              <a:t> (clause (viii) of sec 24)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b="1" dirty="0"/>
              <a:t>Obligated to distribute ITC</a:t>
            </a:r>
            <a:r>
              <a:rPr lang="en-US" dirty="0"/>
              <a:t> received to </a:t>
            </a:r>
            <a:r>
              <a:rPr lang="en-US" b="1" dirty="0"/>
              <a:t>distinct persons</a:t>
            </a:r>
            <a:endParaRPr lang="en-US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en-US" b="1" dirty="0"/>
              <a:t>Sub-section (2): Scope of Distribution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dirty="0"/>
              <a:t>in respect of invoices received from </a:t>
            </a:r>
            <a:r>
              <a:rPr lang="en-US" b="1" dirty="0"/>
              <a:t>registered suppliers</a:t>
            </a:r>
            <a:r>
              <a:rPr lang="en-US" dirty="0"/>
              <a:t> and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dirty="0"/>
              <a:t>In respect of </a:t>
            </a:r>
            <a:r>
              <a:rPr lang="en-US" b="1" dirty="0"/>
              <a:t>tax paid under RCM</a:t>
            </a:r>
            <a:r>
              <a:rPr lang="en-US" dirty="0"/>
              <a:t> by </a:t>
            </a:r>
            <a:r>
              <a:rPr lang="en-US" b="1" dirty="0"/>
              <a:t>distinct person</a:t>
            </a:r>
            <a:r>
              <a:rPr lang="en-US" dirty="0"/>
              <a:t> registered in </a:t>
            </a:r>
            <a:r>
              <a:rPr lang="en-US" b="1" dirty="0"/>
              <a:t>same state</a:t>
            </a:r>
            <a:endParaRPr lang="en-US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en-US" b="1" dirty="0"/>
              <a:t>Sub-section (3): Manner of Distribution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b="1" dirty="0"/>
              <a:t>CT/ST</a:t>
            </a:r>
            <a:r>
              <a:rPr lang="en-US" dirty="0"/>
              <a:t> (Central Tax/State Tax) can be distributed as </a:t>
            </a:r>
            <a:r>
              <a:rPr lang="en-US" b="1" dirty="0"/>
              <a:t>CT/ST</a:t>
            </a:r>
            <a:r>
              <a:rPr lang="en-US" dirty="0"/>
              <a:t> or as </a:t>
            </a:r>
            <a:r>
              <a:rPr lang="en-US" b="1" dirty="0"/>
              <a:t>IT</a:t>
            </a:r>
            <a:r>
              <a:rPr lang="en-US" dirty="0"/>
              <a:t> (Integrated Tax)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en-US" b="1" dirty="0"/>
              <a:t>IT</a:t>
            </a:r>
            <a:r>
              <a:rPr lang="en-US" dirty="0"/>
              <a:t> (Integrated Tax) can be distributed as </a:t>
            </a:r>
            <a:r>
              <a:rPr lang="en-US" b="1" dirty="0"/>
              <a:t>IT</a:t>
            </a:r>
            <a:r>
              <a:rPr lang="en-US" dirty="0"/>
              <a:t> or </a:t>
            </a:r>
            <a:r>
              <a:rPr lang="en-US" b="1" dirty="0"/>
              <a:t>CT &amp; ST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1982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832AD-07E0-6A8D-3827-BB20A7948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CC18A-FB80-A59C-3DA3-761B7FFC2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IN" dirty="0"/>
              <a:t>Manner of Recovery of Excess Distributed ITC (Sec 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AE5BF-5316-C83C-6DCA-0BD9BBD73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29" y="1690688"/>
            <a:ext cx="10994571" cy="448627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Where the ISD distributes the credit in contravention of the provisions contained in section 20 </a:t>
            </a:r>
          </a:p>
          <a:p>
            <a:pPr algn="just"/>
            <a:r>
              <a:rPr lang="en-US" dirty="0"/>
              <a:t>resulting in excess distribution of credit to one or more recipients of credit, </a:t>
            </a:r>
          </a:p>
          <a:p>
            <a:pPr algn="just"/>
            <a:r>
              <a:rPr lang="en-US" dirty="0"/>
              <a:t>the excess credit so distributed shall be recovered from such recipients along with interest, and </a:t>
            </a:r>
          </a:p>
          <a:p>
            <a:pPr algn="just"/>
            <a:r>
              <a:rPr lang="en-US" dirty="0"/>
              <a:t>the provisions of section 73 or section 74 or section 74A, as the case may be, shall, </a:t>
            </a:r>
            <a:r>
              <a:rPr lang="en-US" i="1" dirty="0"/>
              <a:t>mutatis mutandis</a:t>
            </a:r>
            <a:r>
              <a:rPr lang="en-US" dirty="0"/>
              <a:t>, apply for determination of amount to be recovered. </a:t>
            </a:r>
            <a:endParaRPr lang="en-US" b="1" dirty="0"/>
          </a:p>
          <a:p>
            <a:pPr>
              <a:buFont typeface="Wingdings" panose="05000000000000000000" pitchFamily="2" charset="2"/>
              <a:buChar char="v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08748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B4184-3D49-95CB-C07C-0A7B5A061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AD94B-620E-17E5-F51F-13D5A9A2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IN" dirty="0"/>
              <a:t>Invoicing for ITC Distribution (Rule 54(1))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C7795-E07D-7D67-0F4D-9CD18B961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229" y="1690688"/>
            <a:ext cx="10994571" cy="44862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b="1" dirty="0"/>
              <a:t>ISD invoice/credit note</a:t>
            </a:r>
            <a:r>
              <a:rPr lang="en-US" dirty="0"/>
              <a:t> issued by an ISD shall contain the following details:-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document must include the </a:t>
            </a:r>
            <a:r>
              <a:rPr lang="en-US" b="1" dirty="0"/>
              <a:t>name, address, and GSTIN</a:t>
            </a:r>
            <a:r>
              <a:rPr lang="en-US" dirty="0"/>
              <a:t> of the ISD.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must have a </a:t>
            </a:r>
            <a:r>
              <a:rPr lang="en-US" b="1" dirty="0"/>
              <a:t>consecutive serial number</a:t>
            </a:r>
            <a:r>
              <a:rPr lang="en-US" dirty="0"/>
              <a:t>, unique for the financial year, not exceeding sixteen characters.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document must clearly state </a:t>
            </a:r>
            <a:r>
              <a:rPr lang="en-US" b="1" dirty="0"/>
              <a:t>the date of its issue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It requires the </a:t>
            </a:r>
            <a:r>
              <a:rPr lang="en-US" b="1" dirty="0"/>
              <a:t>name, address, and GSTIN</a:t>
            </a:r>
            <a:r>
              <a:rPr lang="en-US" dirty="0"/>
              <a:t> of the </a:t>
            </a:r>
            <a:r>
              <a:rPr lang="en-US" b="1" dirty="0"/>
              <a:t>recipient</a:t>
            </a:r>
            <a:r>
              <a:rPr lang="en-US" dirty="0"/>
              <a:t> (distinct person) receiving the credit.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</a:t>
            </a:r>
            <a:r>
              <a:rPr lang="en-US" b="1" dirty="0"/>
              <a:t>amount of the credit </a:t>
            </a:r>
            <a:r>
              <a:rPr lang="en-US" dirty="0"/>
              <a:t>being distributed must be specified.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document needs the </a:t>
            </a:r>
            <a:r>
              <a:rPr lang="en-US" b="1" dirty="0"/>
              <a:t>signature or digital signature</a:t>
            </a:r>
            <a:r>
              <a:rPr lang="en-US" dirty="0"/>
              <a:t> of the ISD or an authorized representative.</a:t>
            </a:r>
          </a:p>
        </p:txBody>
      </p:sp>
    </p:spTree>
    <p:extLst>
      <p:ext uri="{BB962C8B-B14F-4D97-AF65-F5344CB8AC3E}">
        <p14:creationId xmlns:p14="http://schemas.microsoft.com/office/powerpoint/2010/main" val="3567343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A030A-0233-AB44-08C9-B16499039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D0F6-4A60-C654-1F4D-C98B0B73C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365125"/>
            <a:ext cx="11146972" cy="1325563"/>
          </a:xfrm>
        </p:spPr>
        <p:txBody>
          <a:bodyPr/>
          <a:lstStyle/>
          <a:p>
            <a:r>
              <a:rPr lang="en-IN" dirty="0"/>
              <a:t>Invoicing for Transfer of Common ITC to ISD (Rule 54(1A)) (1/2)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E9C86A0-C037-1BB3-B31E-B71CA88202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2069503"/>
            <a:ext cx="10896600" cy="4190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Taxpayer (Distinct Person)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can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transfer common ITC to ISD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 way of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Invoice/credit note/debit note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which shall contain the following details; 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document must include the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name, address, and GSTIN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the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transferring registered person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(who shares the same PAN/State code as the ISD).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must have a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consecutive serial number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unique for the financial year (max 16 characters).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document must state the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date of its issue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must include the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GSTIN of the original supplier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the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original invoice number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the common service.</a:t>
            </a:r>
          </a:p>
        </p:txBody>
      </p:sp>
    </p:spTree>
    <p:extLst>
      <p:ext uri="{BB962C8B-B14F-4D97-AF65-F5344CB8AC3E}">
        <p14:creationId xmlns:p14="http://schemas.microsoft.com/office/powerpoint/2010/main" val="133899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2713</Words>
  <Application>Microsoft Office PowerPoint</Application>
  <PresentationFormat>Widescreen</PresentationFormat>
  <Paragraphs>287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Google Sans Text</vt:lpstr>
      <vt:lpstr>Wingdings</vt:lpstr>
      <vt:lpstr>Office Theme</vt:lpstr>
      <vt:lpstr>Legal Framework and Practical Insights into ISD and Cross Charge</vt:lpstr>
      <vt:lpstr>Coverage</vt:lpstr>
      <vt:lpstr>Insights into the Concept of ISD</vt:lpstr>
      <vt:lpstr>Definition of ISD under 2(61)</vt:lpstr>
      <vt:lpstr>Breakdown of Definition</vt:lpstr>
      <vt:lpstr>Manner of Distribution of Credit by ISD (Sec 20)</vt:lpstr>
      <vt:lpstr>Manner of Recovery of Excess Distributed ITC (Sec 21)</vt:lpstr>
      <vt:lpstr>Invoicing for ITC Distribution (Rule 54(1))</vt:lpstr>
      <vt:lpstr>Invoicing for Transfer of Common ITC to ISD (Rule 54(1A)) (1/2)</vt:lpstr>
      <vt:lpstr>Invoicing for Transfer of Common ITC to ISD (Rule 54(1A))  (2/2)</vt:lpstr>
      <vt:lpstr>Distribution of RCM ITC – Care &amp; Caution</vt:lpstr>
      <vt:lpstr>ISD Return— Final Step  in ITC Distribution</vt:lpstr>
      <vt:lpstr>Contents of ISD Return</vt:lpstr>
      <vt:lpstr>Example for ITC accumulation &amp; Distribution</vt:lpstr>
      <vt:lpstr>Example for ITC accumulation &amp; Distribution</vt:lpstr>
      <vt:lpstr>Example for ITC accumulation &amp; Distribution</vt:lpstr>
      <vt:lpstr>Cross Charge - Legal Basis &amp; Applicability</vt:lpstr>
      <vt:lpstr>Cross Charge - Legal Basis &amp; Applicability</vt:lpstr>
      <vt:lpstr>Cross Charge - Practical Application and Relief</vt:lpstr>
      <vt:lpstr>Cross Charge - Practical Application and Relief</vt:lpstr>
      <vt:lpstr>Example for Cross Charge</vt:lpstr>
      <vt:lpstr>Example for Cross Charge</vt:lpstr>
      <vt:lpstr>Example for Cross Charge</vt:lpstr>
      <vt:lpstr>Example for Cross Charge</vt:lpstr>
      <vt:lpstr>Summarizing Key Diff b/w ISD vs Cross Charge</vt:lpstr>
      <vt:lpstr>Key Takeaways</vt:lpstr>
      <vt:lpstr>Key Takeaways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 Manindar K</dc:creator>
  <cp:lastModifiedBy>CA Manindar K</cp:lastModifiedBy>
  <cp:revision>5</cp:revision>
  <dcterms:created xsi:type="dcterms:W3CDTF">2025-11-24T23:01:43Z</dcterms:created>
  <dcterms:modified xsi:type="dcterms:W3CDTF">2025-11-25T11:48:22Z</dcterms:modified>
</cp:coreProperties>
</file>