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1B2E4A"/>
                </a:solidFill>
                <a:latin typeface="Arial"/>
              </a:defRPr>
            </a:pPr>
            <a:r>
              <a:rPr lang="en-IN" sz="1000" b="0" i="0" u="none" strike="noStrike">
                <a:solidFill>
                  <a:srgbClr val="1B2E4A"/>
                </a:solidFill>
                <a:latin typeface="Arial"/>
              </a:rPr>
              <a:t>India Direct Tax Collections (₹ Lakh Cr)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Direct Tax (₹ Lakh Crore)</c:v>
                </c:pt>
              </c:strCache>
            </c:strRef>
          </c:tx>
          <c:spPr>
            <a:solidFill>
              <a:srgbClr val="0D6E6E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334155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FY20</c:v>
                </c:pt>
                <c:pt idx="1">
                  <c:v>FY21</c:v>
                </c:pt>
                <c:pt idx="2">
                  <c:v>FY22</c:v>
                </c:pt>
                <c:pt idx="3">
                  <c:v>FY23</c:v>
                </c:pt>
                <c:pt idx="4">
                  <c:v>FY24</c:v>
                </c:pt>
                <c:pt idx="5">
                  <c:v>FY25*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10.5</c:v>
                </c:pt>
                <c:pt idx="1">
                  <c:v>9.4499999999999993</c:v>
                </c:pt>
                <c:pt idx="2">
                  <c:v>14.1</c:v>
                </c:pt>
                <c:pt idx="3">
                  <c:v>16.600000000000001</c:v>
                </c:pt>
                <c:pt idx="4">
                  <c:v>19.579999999999998</c:v>
                </c:pt>
                <c:pt idx="5">
                  <c:v>22.07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42-4BEC-906A-2DCCEDA84C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A8D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A8D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5F7F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80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slide. Introduce yourself and the topic. Emphasise that Updated Return is one of the most taxpayer-friendly provisions introduced in recent years and has direct practical relevance for every CA in the audience.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sheer scale of pending litigation. Over 5 lakh appeals pending is a massive systemic burden. This context explains WHY ITR-U was introduced — to reduce litigation by incentivising voluntary compliance before disputes arise.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CBDT collects over ₹19 lakh crore annually with administration cost well under 1% of revenue — one of the most efficient tax administration ratios globally. But litigation pendency of ₹10.6 lakh crore is a drag on this efficiency. ITR-U is a tool to convert litigated amounts into voluntary revenue.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the timeline slowly. Emphasise that each iteration expanded the benefit for taxpayers. The IT Act 2025 is a clean-sheet rewrite — same substance, new numbering. Budget 2026 brought two critical expansions: post-reassessment filing and loss-reduction filing.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one-shot nature of ITR-U is its most important practical feature for CAs advising clients. Emphasise: draft the computation carefully before filing. Also clarify that the addition of income in ITR-U is upward-only — you cannot use it to artificially reduce a prior return.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Memorise these bars — they come up in assessments and client advisory situations. Most important: (vii) assessment pending — even a pending revision or stay defeats ITR-U. Bar (ix) prosecution — if prosecution has been filed, ITR-U is not available. Budget 2026 gives the important exception for reassessment notices with 10% premium.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the graded rate structure. Filing one day into Year 2 costs you double compared to Year 1. Advise clients early in the year. Also stress: once you determine the applicable slab, pay first, then file. Do not attempt to file without challan.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4572000" cy="4572000"/>
          </a:xfrm>
          <a:prstGeom prst="ellipse">
            <a:avLst/>
          </a:prstGeom>
          <a:solidFill>
            <a:srgbClr val="1E4D8C">
              <a:alpha val="30000"/>
            </a:srgbClr>
          </a:solidFill>
          <a:ln w="12700">
            <a:solidFill>
              <a:srgbClr val="1E4D8C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0D6E6E">
              <a:alpha val="25000"/>
            </a:srgbClr>
          </a:solidFill>
          <a:ln w="12700">
            <a:solidFill>
              <a:srgbClr val="0D6E6E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3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CPE SEMINAR  ·  ICAI HYDERABAD BRANCH  ·  2026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822960"/>
            <a:ext cx="7772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Updated Return</a:t>
            </a:r>
            <a:endParaRPr lang="en-US" sz="5200" dirty="0"/>
          </a:p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Income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02920" y="2852928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the Income Tax Act, 2025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329184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263(6)  ·  Section 267  ·  ITR-U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4206240"/>
            <a:ext cx="8138160" cy="658368"/>
          </a:xfrm>
          <a:prstGeom prst="roundRect">
            <a:avLst>
              <a:gd name="adj" fmla="val 13889"/>
            </a:avLst>
          </a:prstGeom>
          <a:solidFill>
            <a:srgbClr val="0D6E6E">
              <a:alpha val="8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4206240"/>
            <a:ext cx="8138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Act 2022  →  Finance Act 2025  →  IT Act 2025  →  Budget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Computation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compute the total amount payable before filing ITR-U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7" name="Shape 5"/>
          <p:cNvSpPr/>
          <p:nvPr/>
        </p:nvSpPr>
        <p:spPr>
          <a:xfrm>
            <a:off x="411480" y="116128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8" name="Text 6"/>
          <p:cNvSpPr/>
          <p:nvPr/>
        </p:nvSpPr>
        <p:spPr>
          <a:xfrm>
            <a:off x="411480" y="1161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01498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on Updated Income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914400" y="130759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income-tax (+ surcharge + H&amp;E cess) on total income per proposed ITR-U.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196596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12" name="Shape 10"/>
          <p:cNvSpPr/>
          <p:nvPr/>
        </p:nvSpPr>
        <p:spPr>
          <a:xfrm>
            <a:off x="411480" y="216712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13" name="Text 11"/>
          <p:cNvSpPr/>
          <p:nvPr/>
        </p:nvSpPr>
        <p:spPr>
          <a:xfrm>
            <a:off x="411480" y="2167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02082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Deduct All Credits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914400" y="231343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Less: TDS / TCS + Advance Tax + Self-Assessment Tax + MAT/AMT credit + Relief u/s 89.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" y="297180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17" name="Shape 15"/>
          <p:cNvSpPr/>
          <p:nvPr/>
        </p:nvSpPr>
        <p:spPr>
          <a:xfrm>
            <a:off x="411480" y="317296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18" name="Text 16"/>
          <p:cNvSpPr/>
          <p:nvPr/>
        </p:nvSpPr>
        <p:spPr>
          <a:xfrm>
            <a:off x="411480" y="31729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302666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Back Refund Issued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914400" y="331927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any refund was received on prior return, ADD it back. You must return the benefit.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397764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22" name="Shape 20"/>
          <p:cNvSpPr/>
          <p:nvPr/>
        </p:nvSpPr>
        <p:spPr>
          <a:xfrm>
            <a:off x="411480" y="417880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41788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14400" y="403250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Interest u/s 424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914400" y="432511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on incremental tax (≡ 234A/B/C under old Act) computed on incremental liability.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663440" y="96012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27" name="Shape 25"/>
          <p:cNvSpPr/>
          <p:nvPr/>
        </p:nvSpPr>
        <p:spPr>
          <a:xfrm>
            <a:off x="4754880" y="116128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1E4D8C"/>
          </a:solidFill>
          <a:ln/>
        </p:spPr>
      </p:sp>
      <p:sp>
        <p:nvSpPr>
          <p:cNvPr id="28" name="Text 26"/>
          <p:cNvSpPr/>
          <p:nvPr/>
        </p:nvSpPr>
        <p:spPr>
          <a:xfrm>
            <a:off x="4754880" y="1161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257800" y="101498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Amount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5257800" y="130759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= (Step 1 – Step 2 + Step 3 + Step 4) – Tax already paid/assessed on earlier return.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663440" y="196596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32" name="Shape 30"/>
          <p:cNvSpPr/>
          <p:nvPr/>
        </p:nvSpPr>
        <p:spPr>
          <a:xfrm>
            <a:off x="4754880" y="216712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1E4D8C"/>
          </a:solidFill>
          <a:ln/>
        </p:spPr>
      </p:sp>
      <p:sp>
        <p:nvSpPr>
          <p:cNvPr id="33" name="Text 31"/>
          <p:cNvSpPr/>
          <p:nvPr/>
        </p:nvSpPr>
        <p:spPr>
          <a:xfrm>
            <a:off x="4754880" y="2167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257800" y="202082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Additional Tax %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5257800" y="231343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/ 50% / 60% / 70% (+ 10% if post-reassessment notice) on the Base Amount.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663440" y="297180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37" name="Shape 35"/>
          <p:cNvSpPr/>
          <p:nvPr/>
        </p:nvSpPr>
        <p:spPr>
          <a:xfrm>
            <a:off x="4754880" y="317296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1E4D8C"/>
          </a:solidFill>
          <a:ln/>
        </p:spPr>
      </p:sp>
      <p:sp>
        <p:nvSpPr>
          <p:cNvPr id="38" name="Text 36"/>
          <p:cNvSpPr/>
          <p:nvPr/>
        </p:nvSpPr>
        <p:spPr>
          <a:xfrm>
            <a:off x="4754880" y="31729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257800" y="3026664"/>
            <a:ext cx="34472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via Challan &amp; File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5257800" y="331927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Payable = Step 5 + Step 6. Pay (Major Head 0020/0021, Minor Head 300). Then file ITR-U.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663440" y="4023360"/>
            <a:ext cx="4160520" cy="822960"/>
          </a:xfrm>
          <a:prstGeom prst="roundRect">
            <a:avLst>
              <a:gd name="adj" fmla="val 11111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4800600" y="4050792"/>
            <a:ext cx="38862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Key Rule: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 is NON-REFUNDABLE. Compute meticulously before paying challan. ITR-U cannot be revised once filed.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08A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1 – Salaried Individual: FD Interest Omitted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 Filing | 30% slab taxpayer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594360"/>
          </a:xfrm>
          <a:prstGeom prst="roundRect">
            <a:avLst>
              <a:gd name="adj" fmla="val 18462"/>
            </a:avLst>
          </a:prstGeom>
          <a:solidFill>
            <a:srgbClr val="0D6E6E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87552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Facts: Mr. Ravi, salaried (30% slab), filed ITR for Tax Year 2026-27 correctly reporting salary but omitted ₹3,00,000 FD interest. Discovers omission in Month 22 (Year 2 window — between 12 and 24 months).</a:t>
            </a:r>
            <a:endParaRPr lang="en-US" sz="11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645920"/>
          <a:ext cx="8503920" cy="2423162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Computation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Amount (₹)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Notes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Tax on ₹3,00,000 @ 30% + 4% cess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93,600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Marginal rate + H&amp;E cess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Less: TDS deducted by bank (if any)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(30,000)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Net tax payable = ₹63,600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Interest u/s 424 (approx. 18 months)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11,448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@1% per month on ₹63,600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Base Amount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75,048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Tax + Interest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Additional Tax @ 50% (Year 2 slab)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B91C1C"/>
                          </a:solidFill>
                        </a:rPr>
                        <a:t>37,524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50% of Base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TOTAL AMOUNT PAYABLE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E8A020"/>
                          </a:solidFill>
                        </a:rPr>
                        <a:t>1,12,572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Pay before filing ITR-U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320040" y="4160520"/>
            <a:ext cx="4114800" cy="658368"/>
          </a:xfrm>
          <a:prstGeom prst="roundRect">
            <a:avLst>
              <a:gd name="adj" fmla="val 13889"/>
            </a:avLst>
          </a:prstGeom>
          <a:solidFill>
            <a:srgbClr val="B91C1C">
              <a:alpha val="15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457200" y="4187952"/>
            <a:ext cx="38404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filed in Year 1 (25%): Additional tax = ₹18,762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 vs Year 2: ₹18,762 — file EARLY!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09160" y="4160520"/>
            <a:ext cx="4114800" cy="658368"/>
          </a:xfrm>
          <a:prstGeom prst="roundRect">
            <a:avLst>
              <a:gd name="adj" fmla="val 13889"/>
            </a:avLst>
          </a:prstGeom>
          <a:solidFill>
            <a:srgbClr val="15803D">
              <a:alpha val="15000"/>
            </a:srgbClr>
          </a:solidFill>
          <a:ln/>
        </p:spPr>
      </p:sp>
      <p:sp>
        <p:nvSpPr>
          <p:cNvPr id="8" name="Text 9"/>
          <p:cNvSpPr/>
          <p:nvPr/>
        </p:nvSpPr>
        <p:spPr>
          <a:xfrm>
            <a:off x="4846320" y="4187952"/>
            <a:ext cx="38404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Penalty u/s 270A (200% of tax): ₹1,87,200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ITR-U cost (₹1,12,572) is 60% cheaper!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08B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2 – Company: No Return Filed, Foreign Income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Filing | Corporate tax rate 25%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594360"/>
          </a:xfrm>
          <a:prstGeom prst="roundRect">
            <a:avLst>
              <a:gd name="adj" fmla="val 18462"/>
            </a:avLst>
          </a:prstGeom>
          <a:solidFill>
            <a:srgbClr val="1E4D8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87552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Facts: XYZ Pvt. Ltd. failed to file its return for Tax Year 2026-27. Dividend income of ₹50,00,000 received from a foreign subsidiary was not reported. The company files ITR-U in Month 33 (Year 3 window — between 24 and 36 months).</a:t>
            </a:r>
            <a:endParaRPr lang="en-US" sz="115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645920"/>
          <a:ext cx="8503920" cy="250371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Computation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Amount (₹)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Notes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Tax on ₹50,00,000 @ 25% + SC 7% + cess 4%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14,03,000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Effective rate ~28.06%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Less: TDS / Advance Tax / SAT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(0)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No return, no advance tax paid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Interest u/s 424 (approx. 27 months)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3,78,810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@1% pm on ₹14,03,000 for 27 months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Base Amount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17,81,810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Tax + Interest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Additional Tax @ 60% (Year 3 slab)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B91C1C"/>
                          </a:solidFill>
                        </a:rPr>
                        <a:t>10,69,086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60% of Base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16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TOTAL AMOUNT PAYABLE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E8A020"/>
                          </a:solidFill>
                        </a:rPr>
                        <a:t>28,50,896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Pay before filing ITR-U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320040" y="4160520"/>
            <a:ext cx="4114800" cy="658368"/>
          </a:xfrm>
          <a:prstGeom prst="roundRect">
            <a:avLst>
              <a:gd name="adj" fmla="val 13889"/>
            </a:avLst>
          </a:prstGeom>
          <a:solidFill>
            <a:srgbClr val="B91C1C">
              <a:alpha val="15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457200" y="4187952"/>
            <a:ext cx="38404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Penalty u/s 270A (200% of tax): ₹28,06,000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ITR-U at Year 3 is comparable — but avoids prosecution!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09160" y="4160520"/>
            <a:ext cx="4114800" cy="658368"/>
          </a:xfrm>
          <a:prstGeom prst="roundRect">
            <a:avLst>
              <a:gd name="adj" fmla="val 13889"/>
            </a:avLst>
          </a:prstGeom>
          <a:solidFill>
            <a:srgbClr val="076652">
              <a:alpha val="15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4846320" y="4187952"/>
            <a:ext cx="38404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Filed in Year 1 instead: Additional Tax = ₹4,45,453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outgo: ₹22,26,263 — saving ₹6.25 lakh!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08C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3 – Post-Reassessment Notice (Budget 2026)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provision | 10% extra premium on Additional Tax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640080"/>
          </a:xfrm>
          <a:prstGeom prst="roundRect">
            <a:avLst>
              <a:gd name="adj" fmla="val 17143"/>
            </a:avLst>
          </a:prstGeom>
          <a:solidFill>
            <a:srgbClr val="C8922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87552"/>
            <a:ext cx="832104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Facts: Mrs. Priya (individual, 30% slab) receives a reassessment notice for Tax Year 2026-27 regarding cash deposits of ₹8,00,000 in her account. She decides to proactively file ITR-U with the correct income (filing in Month 20 — Year 2 window). Budget 2026 now permits this with 10% extra premium.</a:t>
            </a:r>
            <a:endParaRPr lang="en-US" sz="11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691640"/>
          <a:ext cx="8503920" cy="26517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Computation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Amount (₹)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Notes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Tax on ₹8,00,000 @ 30% + 4% cess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2,49,600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Marginal rate on cash deposit addition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Less: TDS / credits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(0)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No withholding on cash deposits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Interest u/s 424 (approx. 14 months)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34,944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@1% pm on ₹2,49,600 for 14 months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Base Amount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2,84,544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Additional Tax @ 50% (Year 2 slab)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1,42,272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Base rate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Extra Premium @ 10% (post-notice) on Base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B91C1C"/>
                          </a:solidFill>
                        </a:rPr>
                        <a:t>28,454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Budget 2026 addition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TOTAL AMOUNT PAYABLE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E8A020"/>
                          </a:solidFill>
                        </a:rPr>
                        <a:t>4,55,270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Pay before filing ITR-U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320040" y="4434840"/>
            <a:ext cx="8503920" cy="457200"/>
          </a:xfrm>
          <a:prstGeom prst="roundRect">
            <a:avLst>
              <a:gd name="adj" fmla="val 20000"/>
            </a:avLst>
          </a:prstGeom>
          <a:solidFill>
            <a:srgbClr val="076652">
              <a:alpha val="2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457200" y="4462272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filing after notice demonstrates bona fide intent — significantly reduces risk of penalty (₹4,99,200 @ 200%) and prosecution. Total saving over full assessment proceedings: potentially ₹5–8 lakh+.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4 – Loss Reduction (Budget 2026 New Provision)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Filing to reduce inflated carry-forward losses | w.e.f. 1 March 2026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87552"/>
            <a:ext cx="4160520" cy="3840480"/>
          </a:xfrm>
          <a:prstGeom prst="roundRect">
            <a:avLst>
              <a:gd name="adj" fmla="val 3333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05156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444752"/>
            <a:ext cx="388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M/s ABC Firm filed ITR for Tax Year 2025-26 claiming a business loss of ₹12,00,000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965960"/>
            <a:ext cx="388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On review, the actual loss was only ₹7,00,000 — the earlier return over-stated the loss by ₹5,00,000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2487168"/>
            <a:ext cx="388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The over-stated loss was claimed as carry-forward to set off against future income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3008376"/>
            <a:ext cx="388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From 1 March 2026, the firm can file ITR-U to reduce the carry-forward loss from ₹12L to ₹7L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3529584"/>
            <a:ext cx="388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No additional tax payable if the loss reduction does not result in a net tax liability increase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050792"/>
            <a:ext cx="388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If partial income was also missed (e.g., interest income), the net tax computation applies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0" y="98755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754880" y="1371600"/>
            <a:ext cx="4114800" cy="621792"/>
          </a:xfrm>
          <a:prstGeom prst="roundRect">
            <a:avLst>
              <a:gd name="adj" fmla="val 13235"/>
            </a:avLst>
          </a:prstGeom>
          <a:solidFill>
            <a:srgbClr val="DCE8F5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41732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Corrects Overstated Losses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892040" y="167335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Firms often over-claim losses; ITR-U now enables rectification to build a clean record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2084832"/>
            <a:ext cx="4114800" cy="621792"/>
          </a:xfrm>
          <a:prstGeom prst="roundRect">
            <a:avLst>
              <a:gd name="adj" fmla="val 13235"/>
            </a:avLst>
          </a:prstGeom>
          <a:solidFill>
            <a:srgbClr val="E8F4F8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2130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Compliance Trail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892040" y="238658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Accurate carry-forwards avoid disputes in the year the loss is ultimately set off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2798064"/>
            <a:ext cx="4114800" cy="621792"/>
          </a:xfrm>
          <a:prstGeom prst="roundRect">
            <a:avLst>
              <a:gd name="adj" fmla="val 13235"/>
            </a:avLst>
          </a:prstGeom>
          <a:solidFill>
            <a:srgbClr val="DCE8F5"/>
          </a:solidFill>
          <a:ln/>
        </p:spPr>
      </p:sp>
      <p:sp>
        <p:nvSpPr>
          <p:cNvPr id="22" name="Text 20"/>
          <p:cNvSpPr/>
          <p:nvPr/>
        </p:nvSpPr>
        <p:spPr>
          <a:xfrm>
            <a:off x="4892040" y="28437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Penalty Exposure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92040" y="309981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Overstated losses that are corrected voluntarily carry no penalty exposure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54880" y="3511296"/>
            <a:ext cx="4114800" cy="621792"/>
          </a:xfrm>
          <a:prstGeom prst="roundRect">
            <a:avLst>
              <a:gd name="adj" fmla="val 13235"/>
            </a:avLst>
          </a:prstGeom>
          <a:solidFill>
            <a:srgbClr val="E8F4F8"/>
          </a:solidFill>
          <a:ln/>
        </p:spPr>
      </p:sp>
      <p:sp>
        <p:nvSpPr>
          <p:cNvPr id="25" name="Text 23"/>
          <p:cNvSpPr/>
          <p:nvPr/>
        </p:nvSpPr>
        <p:spPr>
          <a:xfrm>
            <a:off x="4892040" y="355701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for Banks / Lenders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892040" y="38130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Corrected losses improve credibility of financials for loan / working capital purposes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754880" y="4224528"/>
            <a:ext cx="4114800" cy="621792"/>
          </a:xfrm>
          <a:prstGeom prst="roundRect">
            <a:avLst>
              <a:gd name="adj" fmla="val 13235"/>
            </a:avLst>
          </a:prstGeom>
          <a:solidFill>
            <a:srgbClr val="DCE8F5"/>
          </a:solidFill>
          <a:ln/>
        </p:spPr>
      </p:sp>
      <p:sp>
        <p:nvSpPr>
          <p:cNvPr id="28" name="Text 26"/>
          <p:cNvSpPr/>
          <p:nvPr/>
        </p:nvSpPr>
        <p:spPr>
          <a:xfrm>
            <a:off x="4892040" y="42702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CA's Pro-active Role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4892040" y="4526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during tax audit or review: are prior year losses overstated? Now correctable.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54880" y="4133088"/>
            <a:ext cx="4114800" cy="694944"/>
          </a:xfrm>
          <a:prstGeom prst="roundRect">
            <a:avLst>
              <a:gd name="adj" fmla="val 13158"/>
            </a:avLst>
          </a:prstGeom>
          <a:solidFill>
            <a:srgbClr val="C8922A">
              <a:alpha val="3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4892040" y="416052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This is one of the most underutilised aspects of Budget 2026. Many mid-size firms have inflated prior-year losses. ITR-U is now the correct tool to fix them proactively.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Timeline: S.263(6) / S.267 / S.280 – Updated Return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Tax Year end to 48-month window — visual overview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2834640"/>
            <a:ext cx="8503920" cy="54864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7" name="Shape 5"/>
          <p:cNvSpPr/>
          <p:nvPr/>
        </p:nvSpPr>
        <p:spPr>
          <a:xfrm>
            <a:off x="210312" y="2779776"/>
            <a:ext cx="219456" cy="219456"/>
          </a:xfrm>
          <a:prstGeom prst="ellipse">
            <a:avLst/>
          </a:prstGeom>
          <a:solidFill>
            <a:srgbClr val="334155"/>
          </a:solidFill>
          <a:ln/>
        </p:spPr>
      </p:sp>
      <p:sp>
        <p:nvSpPr>
          <p:cNvPr id="8" name="Text 6"/>
          <p:cNvSpPr/>
          <p:nvPr/>
        </p:nvSpPr>
        <p:spPr>
          <a:xfrm>
            <a:off x="-457200" y="1417320"/>
            <a:ext cx="1554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Year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(31 Mar)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-457200" y="306324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31 Mar 2027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(Tax Year 2026-27)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536192" y="2779776"/>
            <a:ext cx="219456" cy="219456"/>
          </a:xfrm>
          <a:prstGeom prst="ellipse">
            <a:avLst/>
          </a:prstGeom>
          <a:solidFill>
            <a:srgbClr val="1B2E4A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1417320"/>
            <a:ext cx="1554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of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Succeeding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Year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68680" y="306324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Mar 2028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Window starts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182112" y="2779776"/>
            <a:ext cx="219456" cy="219456"/>
          </a:xfrm>
          <a:prstGeom prst="ellipse">
            <a:avLst/>
          </a:prstGeom>
          <a:solidFill>
            <a:srgbClr val="076652"/>
          </a:solidFill>
          <a:ln/>
        </p:spPr>
      </p:sp>
      <p:sp>
        <p:nvSpPr>
          <p:cNvPr id="14" name="Text 12"/>
          <p:cNvSpPr/>
          <p:nvPr/>
        </p:nvSpPr>
        <p:spPr>
          <a:xfrm>
            <a:off x="2514600" y="1417320"/>
            <a:ext cx="1554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Months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(Year 1 Ends)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514600" y="306324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Mar 2029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slab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828032" y="2779776"/>
            <a:ext cx="219456" cy="219456"/>
          </a:xfrm>
          <a:prstGeom prst="ellipse">
            <a:avLst/>
          </a:prstGeom>
          <a:solidFill>
            <a:srgbClr val="0D6E6E"/>
          </a:solidFill>
          <a:ln/>
        </p:spPr>
      </p:sp>
      <p:sp>
        <p:nvSpPr>
          <p:cNvPr id="17" name="Text 15"/>
          <p:cNvSpPr/>
          <p:nvPr/>
        </p:nvSpPr>
        <p:spPr>
          <a:xfrm>
            <a:off x="4160520" y="1417320"/>
            <a:ext cx="1554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Months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(Year 2 Ends)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160520" y="306324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Mar 2030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 slab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473952" y="2779776"/>
            <a:ext cx="219456" cy="219456"/>
          </a:xfrm>
          <a:prstGeom prst="ellipse">
            <a:avLst/>
          </a:prstGeom>
          <a:solidFill>
            <a:srgbClr val="1E4D8C"/>
          </a:solidFill>
          <a:ln/>
        </p:spPr>
      </p:sp>
      <p:sp>
        <p:nvSpPr>
          <p:cNvPr id="20" name="Text 18"/>
          <p:cNvSpPr/>
          <p:nvPr/>
        </p:nvSpPr>
        <p:spPr>
          <a:xfrm>
            <a:off x="5806440" y="1417320"/>
            <a:ext cx="1554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Months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(Year 3 Ends)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806440" y="306324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Mar 2031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slab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8119872" y="2779776"/>
            <a:ext cx="219456" cy="219456"/>
          </a:xfrm>
          <a:prstGeom prst="ellipse">
            <a:avLst/>
          </a:prstGeom>
          <a:solidFill>
            <a:srgbClr val="1B2E4A"/>
          </a:solidFill>
          <a:ln/>
        </p:spPr>
      </p:sp>
      <p:sp>
        <p:nvSpPr>
          <p:cNvPr id="23" name="Text 21"/>
          <p:cNvSpPr/>
          <p:nvPr/>
        </p:nvSpPr>
        <p:spPr>
          <a:xfrm>
            <a:off x="7452360" y="1417320"/>
            <a:ext cx="1554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 Months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(Year 4 Ends)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452360" y="306324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Mar 2032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slab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DEADLINE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1645920" y="2331720"/>
            <a:ext cx="1645920" cy="402336"/>
          </a:xfrm>
          <a:prstGeom prst="rect">
            <a:avLst/>
          </a:prstGeom>
          <a:solidFill>
            <a:srgbClr val="076652"/>
          </a:solidFill>
          <a:ln/>
        </p:spPr>
      </p:sp>
      <p:sp>
        <p:nvSpPr>
          <p:cNvPr id="26" name="Text 24"/>
          <p:cNvSpPr/>
          <p:nvPr/>
        </p:nvSpPr>
        <p:spPr>
          <a:xfrm>
            <a:off x="1645920" y="2331720"/>
            <a:ext cx="1645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– 25%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91840" y="2331720"/>
            <a:ext cx="1645920" cy="402336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28" name="Text 26"/>
          <p:cNvSpPr/>
          <p:nvPr/>
        </p:nvSpPr>
        <p:spPr>
          <a:xfrm>
            <a:off x="3291840" y="2331720"/>
            <a:ext cx="1645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 – 50%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937760" y="2331720"/>
            <a:ext cx="1645920" cy="402336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30" name="Text 28"/>
          <p:cNvSpPr/>
          <p:nvPr/>
        </p:nvSpPr>
        <p:spPr>
          <a:xfrm>
            <a:off x="4937760" y="2331720"/>
            <a:ext cx="1645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– 60%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583680" y="2331720"/>
            <a:ext cx="1645920" cy="402336"/>
          </a:xfrm>
          <a:prstGeom prst="rect">
            <a:avLst/>
          </a:prstGeom>
          <a:solidFill>
            <a:srgbClr val="1B2E4A"/>
          </a:solidFill>
          <a:ln/>
        </p:spPr>
      </p:sp>
      <p:sp>
        <p:nvSpPr>
          <p:cNvPr id="32" name="Text 30"/>
          <p:cNvSpPr/>
          <p:nvPr/>
        </p:nvSpPr>
        <p:spPr>
          <a:xfrm>
            <a:off x="6583680" y="2331720"/>
            <a:ext cx="1645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 – 70%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3840480"/>
            <a:ext cx="8503920" cy="1005840"/>
          </a:xfrm>
          <a:prstGeom prst="roundRect">
            <a:avLst>
              <a:gd name="adj" fmla="val 10909"/>
            </a:avLst>
          </a:prstGeom>
          <a:solidFill>
            <a:srgbClr val="FEF3C7"/>
          </a:solidFill>
          <a:ln/>
        </p:spPr>
      </p:sp>
      <p:sp>
        <p:nvSpPr>
          <p:cNvPr id="34" name="Text 32"/>
          <p:cNvSpPr/>
          <p:nvPr/>
        </p:nvSpPr>
        <p:spPr>
          <a:xfrm>
            <a:off x="457200" y="388620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S.280 — Prosecution: Compare with ITR-U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57200" y="41605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S.280 (IT Act 2025): Wilful failure to furnish return of income → prosecution up to 7 years imprisonment (where tax evaded &gt; ₹25 lakh)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ITR-U completely avoids prosecution risk for good-faith omissions by voluntary disclosure within the 48-month window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S.267 additional tax is the price of voluntary compliance — dramatically cheaper than criminal proceedings, legal fees, and reputational damage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Act 2025 vs IT Act 1961 – Key Changes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Section-by-section mapping and substantive changes</a:t>
            </a:r>
            <a:endParaRPr lang="en-US" sz="11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960120"/>
          <a:ext cx="8503920" cy="4050792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Aspect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IT Act 1961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IT Act 2025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</a:rPr>
                        <a:t>Change?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Updated Return Section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139(8A)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263(6)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Renumbered only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Additional Tax Section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140B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267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Renumbered only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Filing Window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24 months (original)</a:t>
                      </a:r>
                      <a:endParaRPr lang="en-US" sz="950" dirty="0"/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→ 48 months (FA 2025)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48 months</a:t>
                      </a:r>
                      <a:endParaRPr lang="en-US" sz="950" dirty="0"/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from end of FY succeeding TY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076652"/>
                          </a:solidFill>
                        </a:rPr>
                        <a:t>Extended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Year 1 Slab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25%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25%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No change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Year 2 Slab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50%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50%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No change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Year 3 Slab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—  (not applicable)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60%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076652"/>
                          </a:solidFill>
                        </a:rPr>
                        <a:t>New slab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Year 4 Slab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—  (not applicable)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70%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076652"/>
                          </a:solidFill>
                        </a:rPr>
                        <a:t>New slab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Post-Reassessment Filing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Not available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Permitted + 10% premium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076652"/>
                          </a:solidFill>
                        </a:rPr>
                        <a:t>Budget 2026 new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Loss Reduction Filing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Not permitted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Permitted (1 Mar 2026)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076652"/>
                          </a:solidFill>
                        </a:rPr>
                        <a:t>Budget 2026 new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Search Reference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132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247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Renumbered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Survey Reference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133A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253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Renumbered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Reassessment Reference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147 / 148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279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Renumbered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DTAA / Treaty Reference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90 / 90A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Section 159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B7A8D"/>
                          </a:solidFill>
                        </a:rPr>
                        <a:t>Renumbered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Terminology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Assessment Year / Previous Year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</a:rPr>
                        <a:t>Tax Year (w.e.f. 1 Apr 2026)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076652"/>
                          </a:solidFill>
                        </a:rPr>
                        <a:t>New concept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Filing Procedure – ITR-U (Form 99 / Old Form ITR-U)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portal process and document checklist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7" name="Shape 5"/>
          <p:cNvSpPr/>
          <p:nvPr/>
        </p:nvSpPr>
        <p:spPr>
          <a:xfrm>
            <a:off x="429768" y="1161288"/>
            <a:ext cx="411480" cy="411480"/>
          </a:xfrm>
          <a:prstGeom prst="ellipse">
            <a:avLst/>
          </a:prstGeom>
          <a:solidFill>
            <a:srgbClr val="0D6E6E"/>
          </a:solidFill>
          <a:ln/>
        </p:spPr>
      </p:sp>
      <p:sp>
        <p:nvSpPr>
          <p:cNvPr id="8" name="Text 6"/>
          <p:cNvSpPr/>
          <p:nvPr/>
        </p:nvSpPr>
        <p:spPr>
          <a:xfrm>
            <a:off x="429768" y="1161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033272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Eligibility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914400" y="1307592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all 9 disqualifying conditions. Confirm none applies.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1984248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12" name="Shape 10"/>
          <p:cNvSpPr/>
          <p:nvPr/>
        </p:nvSpPr>
        <p:spPr>
          <a:xfrm>
            <a:off x="429768" y="2185416"/>
            <a:ext cx="411480" cy="411480"/>
          </a:xfrm>
          <a:prstGeom prst="ellipse">
            <a:avLst/>
          </a:prstGeom>
          <a:solidFill>
            <a:srgbClr val="0D6E6E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" y="218541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057400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Computation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914400" y="2331720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tax, interest u/s 424, and additional tax. Prepare detailed workpaper.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" y="3008376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17" name="Shape 15"/>
          <p:cNvSpPr/>
          <p:nvPr/>
        </p:nvSpPr>
        <p:spPr>
          <a:xfrm>
            <a:off x="429768" y="3209544"/>
            <a:ext cx="411480" cy="411480"/>
          </a:xfrm>
          <a:prstGeom prst="ellipse">
            <a:avLst/>
          </a:prstGeom>
          <a:solidFill>
            <a:srgbClr val="1E4D8C"/>
          </a:solidFill>
          <a:ln/>
        </p:spPr>
      </p:sp>
      <p:sp>
        <p:nvSpPr>
          <p:cNvPr id="18" name="Text 16"/>
          <p:cNvSpPr/>
          <p:nvPr/>
        </p:nvSpPr>
        <p:spPr>
          <a:xfrm>
            <a:off x="429768" y="320954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3081528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Challan First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914400" y="3355848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on incometax.gov.in → e-Pay Tax | MH: 0020/0021, MinH: 300 | Note BSR, date, serial.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4032504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22" name="Shape 20"/>
          <p:cNvSpPr/>
          <p:nvPr/>
        </p:nvSpPr>
        <p:spPr>
          <a:xfrm>
            <a:off x="429768" y="4233672"/>
            <a:ext cx="411480" cy="411480"/>
          </a:xfrm>
          <a:prstGeom prst="ellipse">
            <a:avLst/>
          </a:prstGeom>
          <a:solidFill>
            <a:srgbClr val="1E4D8C"/>
          </a:solidFill>
          <a:ln/>
        </p:spPr>
      </p:sp>
      <p:sp>
        <p:nvSpPr>
          <p:cNvPr id="23" name="Text 21"/>
          <p:cNvSpPr/>
          <p:nvPr/>
        </p:nvSpPr>
        <p:spPr>
          <a:xfrm>
            <a:off x="429768" y="4233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14400" y="4105656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 &amp; Navigate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914400" y="4379976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incometax.gov.in → e-File → Income Tax Returns → File Updated Return → Tax Year.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663440" y="96012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27" name="Shape 25"/>
          <p:cNvSpPr/>
          <p:nvPr/>
        </p:nvSpPr>
        <p:spPr>
          <a:xfrm>
            <a:off x="4773168" y="1161288"/>
            <a:ext cx="411480" cy="411480"/>
          </a:xfrm>
          <a:prstGeom prst="ellipse">
            <a:avLst/>
          </a:prstGeom>
          <a:solidFill>
            <a:srgbClr val="1B2E4A"/>
          </a:solidFill>
          <a:ln/>
        </p:spPr>
      </p:sp>
      <p:sp>
        <p:nvSpPr>
          <p:cNvPr id="28" name="Text 26"/>
          <p:cNvSpPr/>
          <p:nvPr/>
        </p:nvSpPr>
        <p:spPr>
          <a:xfrm>
            <a:off x="4773168" y="1161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257800" y="1033272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ITR-U Details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5257800" y="1307592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Enter: original AIN, reason for update, revised income across all heads, tax computation.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663440" y="1984248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32" name="Shape 30"/>
          <p:cNvSpPr/>
          <p:nvPr/>
        </p:nvSpPr>
        <p:spPr>
          <a:xfrm>
            <a:off x="4773168" y="2185416"/>
            <a:ext cx="411480" cy="411480"/>
          </a:xfrm>
          <a:prstGeom prst="ellipse">
            <a:avLst/>
          </a:prstGeom>
          <a:solidFill>
            <a:srgbClr val="1B2E4A"/>
          </a:solidFill>
          <a:ln/>
        </p:spPr>
      </p:sp>
      <p:sp>
        <p:nvSpPr>
          <p:cNvPr id="33" name="Text 31"/>
          <p:cNvSpPr/>
          <p:nvPr/>
        </p:nvSpPr>
        <p:spPr>
          <a:xfrm>
            <a:off x="4773168" y="218541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257800" y="2057400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Attach Documents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5257800" y="2331720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copy of earlier return, demand notice, both challan copies, computation workings.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663440" y="3008376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37" name="Shape 35"/>
          <p:cNvSpPr/>
          <p:nvPr/>
        </p:nvSpPr>
        <p:spPr>
          <a:xfrm>
            <a:off x="4773168" y="3209544"/>
            <a:ext cx="411480" cy="411480"/>
          </a:xfrm>
          <a:prstGeom prst="ellipse">
            <a:avLst/>
          </a:prstGeom>
          <a:solidFill>
            <a:srgbClr val="076652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320954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257800" y="3081528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&amp; Submit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5257800" y="3355848"/>
            <a:ext cx="3447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via Aadhaar OTP / EVC / DSC. Download Form V acknowledgment. Retain permanently.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663440" y="4133088"/>
            <a:ext cx="4160520" cy="704088"/>
          </a:xfrm>
          <a:prstGeom prst="roundRect">
            <a:avLst>
              <a:gd name="adj" fmla="val 12987"/>
            </a:avLst>
          </a:prstGeom>
          <a:solidFill>
            <a:srgbClr val="1B2E4A"/>
          </a:solidFill>
          <a:ln/>
        </p:spPr>
      </p:sp>
      <p:sp>
        <p:nvSpPr>
          <p:cNvPr id="42" name="Text 40"/>
          <p:cNvSpPr/>
          <p:nvPr/>
        </p:nvSpPr>
        <p:spPr>
          <a:xfrm>
            <a:off x="4800600" y="4160520"/>
            <a:ext cx="3886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Portal: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www.incometax.gov.in  |  Form: ITR-U  |  Rule 12AC  |  CANNOT be revised once submitted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CA's Advisory Checklist – The 8-Point Protocol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Protecting client interests and your own professional liability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7" name="Shape 5"/>
          <p:cNvSpPr/>
          <p:nvPr/>
        </p:nvSpPr>
        <p:spPr>
          <a:xfrm>
            <a:off x="429768" y="116128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8" name="Text 6"/>
          <p:cNvSpPr/>
          <p:nvPr/>
        </p:nvSpPr>
        <p:spPr>
          <a:xfrm>
            <a:off x="429768" y="1161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033272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Identification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130759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stat audit, tax audit, or review — run an ITR-U eligibility check. Should be a standard year-end checklist item.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1984248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12" name="Shape 10"/>
          <p:cNvSpPr/>
          <p:nvPr/>
        </p:nvSpPr>
        <p:spPr>
          <a:xfrm>
            <a:off x="429768" y="2185416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" y="218541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057400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is Money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14400" y="2331720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Advise the slab implication clearly. Year 1 (25%) vs Year 2 (50%) is a 100% increase in additional tax. Advise in writing.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008376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17" name="Shape 15"/>
          <p:cNvSpPr/>
          <p:nvPr/>
        </p:nvSpPr>
        <p:spPr>
          <a:xfrm>
            <a:off x="429768" y="3209544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18" name="Text 16"/>
          <p:cNvSpPr/>
          <p:nvPr/>
        </p:nvSpPr>
        <p:spPr>
          <a:xfrm>
            <a:off x="429768" y="320954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3081528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 Verification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14400" y="3355848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none of the 9 disqualifying conditions applies. A wrongly filed ITR-U when assessment is pending creates complications.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4032504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22" name="Shape 20"/>
          <p:cNvSpPr/>
          <p:nvPr/>
        </p:nvSpPr>
        <p:spPr>
          <a:xfrm>
            <a:off x="429768" y="4233672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23" name="Text 21"/>
          <p:cNvSpPr/>
          <p:nvPr/>
        </p:nvSpPr>
        <p:spPr>
          <a:xfrm>
            <a:off x="429768" y="4233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14400" y="4105656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Accurate Computation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14400" y="4379976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detailed workpaper — base amount, interest, slab rate, additional tax. One-shot filing: errors are permanent.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63440" y="960120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27" name="Shape 25"/>
          <p:cNvSpPr/>
          <p:nvPr/>
        </p:nvSpPr>
        <p:spPr>
          <a:xfrm>
            <a:off x="4773168" y="1161288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28" name="Text 26"/>
          <p:cNvSpPr/>
          <p:nvPr/>
        </p:nvSpPr>
        <p:spPr>
          <a:xfrm>
            <a:off x="4773168" y="11612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257800" y="1033272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UDIN Compliance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257800" y="1307592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UDIN as required under ICAI regulations for returns filed on behalf of clients.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63440" y="1984248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32" name="Shape 30"/>
          <p:cNvSpPr/>
          <p:nvPr/>
        </p:nvSpPr>
        <p:spPr>
          <a:xfrm>
            <a:off x="4773168" y="2185416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33" name="Text 31"/>
          <p:cNvSpPr/>
          <p:nvPr/>
        </p:nvSpPr>
        <p:spPr>
          <a:xfrm>
            <a:off x="4773168" y="218541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257800" y="2057400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Communication in Writing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257800" y="2331720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one-time, non-refundable nature of ITR-U in writing to client before proceeding. Document their consent.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663440" y="3008376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DCE8F5"/>
          </a:solidFill>
          <a:ln/>
        </p:spPr>
      </p:sp>
      <p:sp>
        <p:nvSpPr>
          <p:cNvPr id="37" name="Shape 35"/>
          <p:cNvSpPr/>
          <p:nvPr/>
        </p:nvSpPr>
        <p:spPr>
          <a:xfrm>
            <a:off x="4773168" y="3209544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320954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257800" y="3081528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&amp; Retention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5257800" y="3355848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 computation workpaper, challan copies, ITR-U acknowledgment and all underlying documents — permanent file.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663440" y="4032504"/>
            <a:ext cx="4160520" cy="868680"/>
          </a:xfrm>
          <a:prstGeom prst="roundRect">
            <a:avLst>
              <a:gd name="adj" fmla="val 10526"/>
            </a:avLst>
          </a:prstGeom>
          <a:solidFill>
            <a:srgbClr val="E8F4F8"/>
          </a:solidFill>
          <a:ln/>
        </p:spPr>
      </p:sp>
      <p:sp>
        <p:nvSpPr>
          <p:cNvPr id="42" name="Shape 40"/>
          <p:cNvSpPr/>
          <p:nvPr/>
        </p:nvSpPr>
        <p:spPr>
          <a:xfrm>
            <a:off x="4773168" y="4233672"/>
            <a:ext cx="411480" cy="411480"/>
          </a:xfrm>
          <a:prstGeom prst="roundRect">
            <a:avLst>
              <a:gd name="adj" fmla="val 15556"/>
            </a:avLst>
          </a:prstGeom>
          <a:solidFill>
            <a:srgbClr val="0D6E6E"/>
          </a:solidFill>
          <a:ln/>
        </p:spPr>
      </p:sp>
      <p:sp>
        <p:nvSpPr>
          <p:cNvPr id="43" name="Text 41"/>
          <p:cNvSpPr/>
          <p:nvPr/>
        </p:nvSpPr>
        <p:spPr>
          <a:xfrm>
            <a:off x="4773168" y="4233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257800" y="4105656"/>
            <a:ext cx="3447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Choice: ITR-U vs Immunity S.440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257800" y="4379976"/>
            <a:ext cx="3447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Immunity u/s 440 and ITR-U are mutually exclusive. Advise client on which path serves them better before either step.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5486400" cy="5486400"/>
          </a:xfrm>
          <a:prstGeom prst="ellipse">
            <a:avLst/>
          </a:prstGeom>
          <a:solidFill>
            <a:srgbClr val="1E4D8C">
              <a:alpha val="30000"/>
            </a:srgbClr>
          </a:solidFill>
          <a:ln w="12700">
            <a:solidFill>
              <a:srgbClr val="1E4D8C">
                <a:alpha val="3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for the CA in Practice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E4D8C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84632" y="1325880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One-Shot, Non-Reversible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84632" y="1673352"/>
            <a:ext cx="35478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and compute perfectly. There are no second chances with ITR-U.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434840" y="1234440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E4D8C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599432" y="1325880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 Time = Money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99432" y="1673352"/>
            <a:ext cx="35478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(25%) → Year 4 (70%). Each year delayed costs more. Advise early.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" y="249631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E4D8C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4632" y="2587752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Prosecution Shield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4632" y="2935224"/>
            <a:ext cx="35478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Voluntary disclosure under ITR-U is your client's best protection against criminal proceedings.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434840" y="249631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E4D8C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99432" y="2587752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Budget 2026 Expansions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99432" y="2935224"/>
            <a:ext cx="35478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Post-reassessment filing + loss reduction — two new and underutilised tools.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3758184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E4D8C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4632" y="38496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ITR-U vs 270A Penalty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" y="4197096"/>
            <a:ext cx="35478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70% additional tax vs. 200% penalty. ITR-U is almost always the better path.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434840" y="3758184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E4D8C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599432" y="3849624"/>
            <a:ext cx="35478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Identify During Audit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599432" y="4197096"/>
            <a:ext cx="35478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ITR-U eligibility check a standard procedure in every tax / statutory audit.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– What We Will Cover Today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journey through the Updated Return framework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024128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DCE8F5"/>
          </a:solidFill>
          <a:ln/>
        </p:spPr>
      </p:sp>
      <p:sp>
        <p:nvSpPr>
          <p:cNvPr id="7" name="Shape 5"/>
          <p:cNvSpPr/>
          <p:nvPr/>
        </p:nvSpPr>
        <p:spPr>
          <a:xfrm>
            <a:off x="429768" y="1152144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8" name="Text 6"/>
          <p:cNvSpPr/>
          <p:nvPr/>
        </p:nvSpPr>
        <p:spPr>
          <a:xfrm>
            <a:off x="429768" y="115214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1115568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Picture: Litigation &amp; Disputed Demand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408176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1819656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/>
        </p:spPr>
      </p:sp>
      <p:sp>
        <p:nvSpPr>
          <p:cNvPr id="12" name="Shape 10"/>
          <p:cNvSpPr/>
          <p:nvPr/>
        </p:nvSpPr>
        <p:spPr>
          <a:xfrm>
            <a:off x="429768" y="1947672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" y="1947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914400" y="191109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Tax Administration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2203704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CBDT budget vs. revenue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615184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DCE8F5"/>
          </a:solidFill>
          <a:ln/>
        </p:spPr>
      </p:sp>
      <p:sp>
        <p:nvSpPr>
          <p:cNvPr id="17" name="Shape 15"/>
          <p:cNvSpPr/>
          <p:nvPr/>
        </p:nvSpPr>
        <p:spPr>
          <a:xfrm>
            <a:off x="429768" y="2743200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18" name="Text 16"/>
          <p:cNvSpPr/>
          <p:nvPr/>
        </p:nvSpPr>
        <p:spPr>
          <a:xfrm>
            <a:off x="429768" y="2743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14400" y="270662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History &amp; Intent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2999232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Finance Act 2022 to IT Act 2025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3410712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/>
        </p:spPr>
      </p:sp>
      <p:sp>
        <p:nvSpPr>
          <p:cNvPr id="22" name="Shape 20"/>
          <p:cNvSpPr/>
          <p:nvPr/>
        </p:nvSpPr>
        <p:spPr>
          <a:xfrm>
            <a:off x="429768" y="3538728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23" name="Text 21"/>
          <p:cNvSpPr/>
          <p:nvPr/>
        </p:nvSpPr>
        <p:spPr>
          <a:xfrm>
            <a:off x="429768" y="3538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14400" y="350215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Updated Return? – S.263(6)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14400" y="3794760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and key features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0040" y="4206240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DCE8F5"/>
          </a:solidFill>
          <a:ln/>
        </p:spPr>
      </p:sp>
      <p:sp>
        <p:nvSpPr>
          <p:cNvPr id="27" name="Shape 25"/>
          <p:cNvSpPr/>
          <p:nvPr/>
        </p:nvSpPr>
        <p:spPr>
          <a:xfrm>
            <a:off x="429768" y="4334256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28" name="Text 26"/>
          <p:cNvSpPr/>
          <p:nvPr/>
        </p:nvSpPr>
        <p:spPr>
          <a:xfrm>
            <a:off x="429768" y="43342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14400" y="4297680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 – Who Can File?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14400" y="4590288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Categories and scenarios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1024128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/>
        </p:spPr>
      </p:sp>
      <p:sp>
        <p:nvSpPr>
          <p:cNvPr id="32" name="Shape 30"/>
          <p:cNvSpPr/>
          <p:nvPr/>
        </p:nvSpPr>
        <p:spPr>
          <a:xfrm>
            <a:off x="4864608" y="1152144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33" name="Text 31"/>
          <p:cNvSpPr/>
          <p:nvPr/>
        </p:nvSpPr>
        <p:spPr>
          <a:xfrm>
            <a:off x="4864608" y="115214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349240" y="1115568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Disqualifications – When NOT to File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349240" y="1408176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Nine statutory bars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54880" y="1819656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DCE8F5"/>
          </a:solidFill>
          <a:ln/>
        </p:spPr>
      </p:sp>
      <p:sp>
        <p:nvSpPr>
          <p:cNvPr id="37" name="Shape 35"/>
          <p:cNvSpPr/>
          <p:nvPr/>
        </p:nvSpPr>
        <p:spPr>
          <a:xfrm>
            <a:off x="4864608" y="1947672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38" name="Text 36"/>
          <p:cNvSpPr/>
          <p:nvPr/>
        </p:nvSpPr>
        <p:spPr>
          <a:xfrm>
            <a:off x="4864608" y="1947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349240" y="1911096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 – Section 267 Slabs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349240" y="2203704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Rates and computation base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754880" y="2615184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/>
        </p:spPr>
      </p:sp>
      <p:sp>
        <p:nvSpPr>
          <p:cNvPr id="42" name="Shape 40"/>
          <p:cNvSpPr/>
          <p:nvPr/>
        </p:nvSpPr>
        <p:spPr>
          <a:xfrm>
            <a:off x="4864608" y="2743200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43" name="Text 41"/>
          <p:cNvSpPr/>
          <p:nvPr/>
        </p:nvSpPr>
        <p:spPr>
          <a:xfrm>
            <a:off x="4864608" y="2743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5349240" y="270662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Computation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349240" y="2999232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examples &amp; scenarios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754880" y="3410712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DCE8F5"/>
          </a:solidFill>
          <a:ln/>
        </p:spPr>
      </p:sp>
      <p:sp>
        <p:nvSpPr>
          <p:cNvPr id="47" name="Shape 45"/>
          <p:cNvSpPr/>
          <p:nvPr/>
        </p:nvSpPr>
        <p:spPr>
          <a:xfrm>
            <a:off x="4864608" y="3538728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48" name="Text 46"/>
          <p:cNvSpPr/>
          <p:nvPr/>
        </p:nvSpPr>
        <p:spPr>
          <a:xfrm>
            <a:off x="4864608" y="3538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5349240" y="350215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 Overview – S.263(6)/267/280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5349240" y="3794760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Comparative flowchart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754880" y="4206240"/>
            <a:ext cx="42519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/>
        </p:spPr>
      </p:sp>
      <p:sp>
        <p:nvSpPr>
          <p:cNvPr id="52" name="Shape 50"/>
          <p:cNvSpPr/>
          <p:nvPr/>
        </p:nvSpPr>
        <p:spPr>
          <a:xfrm>
            <a:off x="4864608" y="4334256"/>
            <a:ext cx="411480" cy="411480"/>
          </a:xfrm>
          <a:prstGeom prst="roundRect">
            <a:avLst>
              <a:gd name="adj" fmla="val 13333"/>
            </a:avLst>
          </a:prstGeom>
          <a:solidFill>
            <a:srgbClr val="0D6E6E"/>
          </a:solidFill>
          <a:ln/>
        </p:spPr>
      </p:sp>
      <p:sp>
        <p:nvSpPr>
          <p:cNvPr id="53" name="Text 51"/>
          <p:cNvSpPr/>
          <p:nvPr/>
        </p:nvSpPr>
        <p:spPr>
          <a:xfrm>
            <a:off x="4864608" y="43342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349240" y="4297680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Act 2025 vs. IT Act 1961</a:t>
            </a:r>
            <a:endParaRPr lang="en-US" sz="1200" dirty="0"/>
          </a:p>
        </p:txBody>
      </p:sp>
      <p:sp>
        <p:nvSpPr>
          <p:cNvPr id="55" name="Text 53"/>
          <p:cNvSpPr/>
          <p:nvPr/>
        </p:nvSpPr>
        <p:spPr>
          <a:xfrm>
            <a:off x="5349240" y="4590288"/>
            <a:ext cx="3547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changes at a glance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B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4572000" cy="4572000"/>
          </a:xfrm>
          <a:prstGeom prst="ellipse">
            <a:avLst/>
          </a:prstGeom>
          <a:solidFill>
            <a:srgbClr val="0D6E6E">
              <a:alpha val="25000"/>
            </a:srgbClr>
          </a:solidFill>
          <a:ln w="12700">
            <a:solidFill>
              <a:srgbClr val="0D6E6E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1097280"/>
            <a:ext cx="3657600" cy="3657600"/>
          </a:xfrm>
          <a:prstGeom prst="ellipse">
            <a:avLst/>
          </a:prstGeom>
          <a:solidFill>
            <a:srgbClr val="1E4D8C">
              <a:alpha val="30000"/>
            </a:srgbClr>
          </a:solidFill>
          <a:ln w="12700">
            <a:solidFill>
              <a:srgbClr val="1E4D8C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 &amp;  Discussion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8046720" cy="2148840"/>
          </a:xfrm>
          <a:prstGeom prst="roundRect">
            <a:avLst>
              <a:gd name="adj" fmla="val 5957"/>
            </a:avLst>
          </a:prstGeom>
          <a:solidFill>
            <a:srgbClr val="1E4D8C">
              <a:alpha val="5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39572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Statutory References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697480"/>
            <a:ext cx="768096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263(6) – Updated Return of Income | Section 267 – Additional Tax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139(8A) – IT Act 1961 (for transition reference) | Section 140B – old additional tax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12AC – IT Rules 2026 | Form ITR-U | Finance Acts 2022, 2025 | Budget 2026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CBDT Central Action Plan 2024-25 | Annual Information Statement | Form 26AS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Rajya Sabha Reply – Income Tax Dispute Data (Dec 2025) | DTVSV Scheme 2024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47548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Hyderabad Branch  |  CPE Seminar 2026  |  Presented by CA Kumar Pal Tated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Litigation Problem – Scale of Pending Appeals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Rajya Sabha Written Reply – Ministry of Finance, Dec 2025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011680" cy="1828800"/>
          </a:xfrm>
          <a:prstGeom prst="roundRect">
            <a:avLst>
              <a:gd name="adj" fmla="val 7500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20040" y="10972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5.39 L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11480" y="187452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Appeals pending before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CIT(A)/JCIT(A) – FY 2024-25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68880" y="960120"/>
            <a:ext cx="2011680" cy="1828800"/>
          </a:xfrm>
          <a:prstGeom prst="roundRect">
            <a:avLst>
              <a:gd name="adj" fmla="val 7500"/>
            </a:avLst>
          </a:prstGeom>
          <a:solidFill>
            <a:srgbClr val="0D6E6E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468880" y="10972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₹10.6 L Cr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2560320" y="187452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Disputed tax demand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 (as of Jul 2024)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17720" y="960120"/>
            <a:ext cx="2011680" cy="1828800"/>
          </a:xfrm>
          <a:prstGeom prst="roundRect">
            <a:avLst>
              <a:gd name="adj" fmla="val 7500"/>
            </a:avLst>
          </a:prstGeom>
          <a:solidFill>
            <a:srgbClr val="0766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17720" y="10972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1.20 L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709160" y="187452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 settled under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Vivad se Vishwas 2024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766560" y="960120"/>
            <a:ext cx="2011680" cy="1828800"/>
          </a:xfrm>
          <a:prstGeom prst="roundRect">
            <a:avLst>
              <a:gd name="adj" fmla="val 7500"/>
            </a:avLst>
          </a:prstGeom>
          <a:solidFill>
            <a:srgbClr val="C8922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766560" y="109728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₹95,000 Cr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858000" y="187452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settled under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Vivad se Vishwas scheme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040" y="292608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Year-wise Pending Appeals at First Appellate Authority</a:t>
            </a:r>
            <a:endParaRPr lang="en-US" sz="12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3200400"/>
          <a:ext cx="8503920" cy="68580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Financial Year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FY 2020-21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FY 2021-22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FY 2022-23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FY 2023-24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FY 2024-25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Pending Appeals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4,48,992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4,97,831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5,22,458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5,48,278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6E6E"/>
                          </a:solidFill>
                        </a:rPr>
                        <a:t>5,39,863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Shape 17"/>
          <p:cNvSpPr/>
          <p:nvPr/>
        </p:nvSpPr>
        <p:spPr>
          <a:xfrm>
            <a:off x="320040" y="3977640"/>
            <a:ext cx="8503920" cy="868680"/>
          </a:xfrm>
          <a:prstGeom prst="roundRect">
            <a:avLst>
              <a:gd name="adj" fmla="val 10526"/>
            </a:avLst>
          </a:prstGeom>
          <a:solidFill>
            <a:srgbClr val="E8A020">
              <a:alpha val="20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457200" y="4005072"/>
            <a:ext cx="8229600" cy="813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CBDT Action Plan FY26: Compulsory disposal of top 1,500 appeals by disputed demand | Target: ₹25.2 lakh crore direct tax | Focus: Legacy high-value cases | Vivad se Vishwas 2024 settled ₹95,000 Cr across 1.20 lakh entities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Tax Administration – CBDT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 Budget 2024-25 | Annual Reports | Direct Tax Statistics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14400"/>
            <a:ext cx="2011680" cy="1737360"/>
          </a:xfrm>
          <a:prstGeom prst="roundRect">
            <a:avLst>
              <a:gd name="adj" fmla="val 7368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20040" y="1024128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₹11,87,000 Cr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11480" y="1719072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Tax Collections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Target FY 2024-25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68880" y="914400"/>
            <a:ext cx="2011680" cy="1737360"/>
          </a:xfrm>
          <a:prstGeom prst="roundRect">
            <a:avLst>
              <a:gd name="adj" fmla="val 7368"/>
            </a:avLst>
          </a:prstGeom>
          <a:solidFill>
            <a:srgbClr val="0D6E6E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468880" y="1024128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~₹10,000 Cr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560320" y="1719072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Approx. CBDT Administration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(incl. IT infra, salaries)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17720" y="914400"/>
            <a:ext cx="2011680" cy="1737360"/>
          </a:xfrm>
          <a:prstGeom prst="roundRect">
            <a:avLst>
              <a:gd name="adj" fmla="val 7368"/>
            </a:avLst>
          </a:prstGeom>
          <a:solidFill>
            <a:srgbClr val="0766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17720" y="1024128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~0.08%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09160" y="1719072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Cost as % of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Tax Revenue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766560" y="914400"/>
            <a:ext cx="2011680" cy="1737360"/>
          </a:xfrm>
          <a:prstGeom prst="roundRect">
            <a:avLst>
              <a:gd name="adj" fmla="val 7368"/>
            </a:avLst>
          </a:prstGeom>
          <a:solidFill>
            <a:srgbClr val="C8922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766560" y="1024128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₹15.60 L Cr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858000" y="1719072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Direct Tax Collections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2023-24 (20% YoY growth)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2788920"/>
            <a:ext cx="4160520" cy="2057400"/>
          </a:xfrm>
          <a:prstGeom prst="roundRect">
            <a:avLst>
              <a:gd name="adj" fmla="val 6222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2852928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Admin Cost Matters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3200400"/>
            <a:ext cx="388620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pending appeal costs the department in officer time, legal fees &amp; opportunity cost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Litigation pendency exceeds ₹10.6 lakh crore — multiples of annual direct tax budget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CBDT's admin cost is globally among the lowest as % of revenue — efficiency depends on voluntary compliance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ITR-U directly reduces administrative cost by resolving disputes before they arise</a:t>
            </a:r>
            <a:endParaRPr lang="en-US" sz="1100" dirty="0"/>
          </a:p>
        </p:txBody>
      </p:sp>
      <p:graphicFrame>
        <p:nvGraphicFramePr>
          <p:cNvPr id="21" name="Chart 0"/>
          <p:cNvGraphicFramePr/>
          <p:nvPr/>
        </p:nvGraphicFramePr>
        <p:xfrm>
          <a:off x="4709160" y="2743200"/>
          <a:ext cx="4206240" cy="2194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History &amp; Intent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 from Finance Act 2022 to IT Act 2025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1965960" cy="594360"/>
          </a:xfrm>
          <a:prstGeom prst="roundRect">
            <a:avLst>
              <a:gd name="adj" fmla="val 15385"/>
            </a:avLst>
          </a:prstGeom>
          <a:solidFill>
            <a:srgbClr val="1E4D8C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96012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2022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286000" y="1170432"/>
            <a:ext cx="210312" cy="164592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60020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Act 2022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" y="1938528"/>
            <a:ext cx="1965960" cy="2011680"/>
          </a:xfrm>
          <a:prstGeom prst="roundRect">
            <a:avLst>
              <a:gd name="adj" fmla="val 4651"/>
            </a:avLst>
          </a:prstGeom>
          <a:solidFill>
            <a:srgbClr val="DCE8F5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011680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S.139(8A) introduced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11480" y="2450592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Window: 24 months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2889504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Slabs: 25% (Y1) 50% (Y2)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11480" y="3328416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Form ITR-U created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496312" y="960120"/>
            <a:ext cx="1965960" cy="594360"/>
          </a:xfrm>
          <a:prstGeom prst="roundRect">
            <a:avLst>
              <a:gd name="adj" fmla="val 15385"/>
            </a:avLst>
          </a:prstGeom>
          <a:solidFill>
            <a:srgbClr val="1E4D8C"/>
          </a:solidFill>
          <a:ln/>
        </p:spPr>
      </p:sp>
      <p:sp>
        <p:nvSpPr>
          <p:cNvPr id="16" name="Text 14"/>
          <p:cNvSpPr/>
          <p:nvPr/>
        </p:nvSpPr>
        <p:spPr>
          <a:xfrm>
            <a:off x="2496312" y="96012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2025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462272" y="1170432"/>
            <a:ext cx="210312" cy="164592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18" name="Text 16"/>
          <p:cNvSpPr/>
          <p:nvPr/>
        </p:nvSpPr>
        <p:spPr>
          <a:xfrm>
            <a:off x="2496312" y="160020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Act 2025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496312" y="1938528"/>
            <a:ext cx="1965960" cy="2011680"/>
          </a:xfrm>
          <a:prstGeom prst="roundRect">
            <a:avLst>
              <a:gd name="adj" fmla="val 4651"/>
            </a:avLst>
          </a:prstGeom>
          <a:solidFill>
            <a:srgbClr val="E8F4F8"/>
          </a:solidFill>
          <a:ln/>
        </p:spPr>
      </p:sp>
      <p:sp>
        <p:nvSpPr>
          <p:cNvPr id="20" name="Text 18"/>
          <p:cNvSpPr/>
          <p:nvPr/>
        </p:nvSpPr>
        <p:spPr>
          <a:xfrm>
            <a:off x="2587752" y="2011680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Window extended to 48 months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2587752" y="2450592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New slabs: 60% (Y3) 70% (Y4)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587752" y="2889504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Major incentive for late filers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587752" y="3328416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Effective AY 2025-26 onwards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672584" y="960120"/>
            <a:ext cx="1965960" cy="594360"/>
          </a:xfrm>
          <a:prstGeom prst="roundRect">
            <a:avLst>
              <a:gd name="adj" fmla="val 15385"/>
            </a:avLst>
          </a:prstGeom>
          <a:solidFill>
            <a:srgbClr val="0D6E6E"/>
          </a:solidFill>
          <a:ln/>
        </p:spPr>
      </p:sp>
      <p:sp>
        <p:nvSpPr>
          <p:cNvPr id="25" name="Text 23"/>
          <p:cNvSpPr/>
          <p:nvPr/>
        </p:nvSpPr>
        <p:spPr>
          <a:xfrm>
            <a:off x="4672584" y="96012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2026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638544" y="1170432"/>
            <a:ext cx="210312" cy="164592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27" name="Text 25"/>
          <p:cNvSpPr/>
          <p:nvPr/>
        </p:nvSpPr>
        <p:spPr>
          <a:xfrm>
            <a:off x="4672584" y="160020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Act 2025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672584" y="1938528"/>
            <a:ext cx="1965960" cy="2011680"/>
          </a:xfrm>
          <a:prstGeom prst="roundRect">
            <a:avLst>
              <a:gd name="adj" fmla="val 4651"/>
            </a:avLst>
          </a:prstGeom>
          <a:solidFill>
            <a:srgbClr val="DCE8F5"/>
          </a:solidFill>
          <a:ln/>
        </p:spPr>
      </p:sp>
      <p:sp>
        <p:nvSpPr>
          <p:cNvPr id="29" name="Text 27"/>
          <p:cNvSpPr/>
          <p:nvPr/>
        </p:nvSpPr>
        <p:spPr>
          <a:xfrm>
            <a:off x="4764024" y="2011680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Old Act replaced entirely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764024" y="2450592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S.139(8A) → S.263(6)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764024" y="2889504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S.140B → S.267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764024" y="3328416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New Act effective 1 Apr 2026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848856" y="960120"/>
            <a:ext cx="1965960" cy="594360"/>
          </a:xfrm>
          <a:prstGeom prst="roundRect">
            <a:avLst>
              <a:gd name="adj" fmla="val 15385"/>
            </a:avLst>
          </a:prstGeom>
          <a:solidFill>
            <a:srgbClr val="0D6E6E"/>
          </a:solidFill>
          <a:ln/>
        </p:spPr>
      </p:sp>
      <p:sp>
        <p:nvSpPr>
          <p:cNvPr id="34" name="Text 32"/>
          <p:cNvSpPr/>
          <p:nvPr/>
        </p:nvSpPr>
        <p:spPr>
          <a:xfrm>
            <a:off x="6848856" y="96012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2026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848856" y="160020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2026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6848856" y="1938528"/>
            <a:ext cx="1965960" cy="2011680"/>
          </a:xfrm>
          <a:prstGeom prst="roundRect">
            <a:avLst>
              <a:gd name="adj" fmla="val 4651"/>
            </a:avLst>
          </a:prstGeom>
          <a:solidFill>
            <a:srgbClr val="E8F4F8"/>
          </a:solidFill>
          <a:ln/>
        </p:spPr>
      </p:sp>
      <p:sp>
        <p:nvSpPr>
          <p:cNvPr id="37" name="Text 35"/>
          <p:cNvSpPr/>
          <p:nvPr/>
        </p:nvSpPr>
        <p:spPr>
          <a:xfrm>
            <a:off x="6940296" y="2011680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Post-reassessment filing allowed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6940296" y="2450592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+10% premium on additional tax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6940296" y="2889504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Loss reduction filing permitted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940296" y="3328416"/>
            <a:ext cx="1783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W.e.f. 1 March 2026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0040" y="4041648"/>
            <a:ext cx="8503920" cy="804672"/>
          </a:xfrm>
          <a:prstGeom prst="roundRect">
            <a:avLst>
              <a:gd name="adj" fmla="val 13636"/>
            </a:avLst>
          </a:prstGeom>
          <a:solidFill>
            <a:srgbClr val="1B2E4A"/>
          </a:solidFill>
          <a:ln/>
        </p:spPr>
      </p:sp>
      <p:sp>
        <p:nvSpPr>
          <p:cNvPr id="42" name="Text 40"/>
          <p:cNvSpPr/>
          <p:nvPr/>
        </p:nvSpPr>
        <p:spPr>
          <a:xfrm>
            <a:off x="457200" y="4059936"/>
            <a:ext cx="8321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Intent: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from enforcement-driven assessment to voluntary compliance. Give taxpayers a structured, time-bound window to self-correct with a quantified additional tax — far preferable to penalties (200% of tax) and prosecution. Every rupee collected through ITR-U is revenue gained without a single notice or court proceeding.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Updated Return? – Section 263(6)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Act 2025 | Equivalent: S.139(8A) of IT Act 1961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8503920" cy="1051560"/>
          </a:xfrm>
          <a:prstGeom prst="roundRect">
            <a:avLst>
              <a:gd name="adj" fmla="val 12174"/>
            </a:avLst>
          </a:prstGeom>
          <a:solidFill>
            <a:srgbClr val="1B2E4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87552"/>
            <a:ext cx="832104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263(6):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person, whether or not he has furnished a return under sub-sections (1), (4) or (5) for a tax year, may furnish an updated return to report income not reported or incorrectly reported in an earlier return — within 48 months from the end of the financial year succeeding the relevant Tax Year — on payment of additional income-tax under Section 267.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2103120"/>
            <a:ext cx="2743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48056" y="2231136"/>
            <a:ext cx="347472" cy="347472"/>
          </a:xfrm>
          <a:prstGeom prst="roundRect">
            <a:avLst>
              <a:gd name="adj" fmla="val 15789"/>
            </a:avLst>
          </a:prstGeom>
          <a:solidFill>
            <a:srgbClr val="0D6E6E"/>
          </a:solidFill>
          <a:ln/>
        </p:spPr>
      </p:sp>
      <p:sp>
        <p:nvSpPr>
          <p:cNvPr id="10" name="Text 8"/>
          <p:cNvSpPr/>
          <p:nvPr/>
        </p:nvSpPr>
        <p:spPr>
          <a:xfrm>
            <a:off x="448056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2231136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Tax Year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11480" y="260604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updated return allowed per Tax Year. No second chance — accuracy is paramount.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0" y="2103120"/>
            <a:ext cx="2743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328416" y="2231136"/>
            <a:ext cx="347472" cy="347472"/>
          </a:xfrm>
          <a:prstGeom prst="roundRect">
            <a:avLst>
              <a:gd name="adj" fmla="val 15789"/>
            </a:avLst>
          </a:prstGeom>
          <a:solidFill>
            <a:srgbClr val="0D6E6E"/>
          </a:solidFill>
          <a:ln/>
        </p:spPr>
      </p:sp>
      <p:sp>
        <p:nvSpPr>
          <p:cNvPr id="15" name="Text 13"/>
          <p:cNvSpPr/>
          <p:nvPr/>
        </p:nvSpPr>
        <p:spPr>
          <a:xfrm>
            <a:off x="3328416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749040" y="2231136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Taxpayers Eligible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291840" y="260604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to individuals, HUF, firms, companies, AOP/BOI — resident or non-resident.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080760" y="2103120"/>
            <a:ext cx="2743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08776" y="2231136"/>
            <a:ext cx="347472" cy="347472"/>
          </a:xfrm>
          <a:prstGeom prst="roundRect">
            <a:avLst>
              <a:gd name="adj" fmla="val 15789"/>
            </a:avLst>
          </a:prstGeom>
          <a:solidFill>
            <a:srgbClr val="0D6E6E"/>
          </a:solidFill>
          <a:ln/>
        </p:spPr>
      </p:sp>
      <p:sp>
        <p:nvSpPr>
          <p:cNvPr id="20" name="Text 18"/>
          <p:cNvSpPr/>
          <p:nvPr/>
        </p:nvSpPr>
        <p:spPr>
          <a:xfrm>
            <a:off x="6208776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629400" y="2231136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or Without Earlier Return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172200" y="260604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be filed even if no original / belated / revised return was ever filed.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0040" y="3429000"/>
            <a:ext cx="2743200" cy="1188720"/>
          </a:xfrm>
          <a:prstGeom prst="roundRect">
            <a:avLst>
              <a:gd name="adj" fmla="val 7692"/>
            </a:avLst>
          </a:prstGeom>
          <a:solidFill>
            <a:srgbClr val="FFF3CD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48056" y="3557016"/>
            <a:ext cx="347472" cy="347472"/>
          </a:xfrm>
          <a:prstGeom prst="roundRect">
            <a:avLst>
              <a:gd name="adj" fmla="val 15789"/>
            </a:avLst>
          </a:prstGeom>
          <a:solidFill>
            <a:srgbClr val="C8922A"/>
          </a:solidFill>
          <a:ln/>
        </p:spPr>
      </p:sp>
      <p:sp>
        <p:nvSpPr>
          <p:cNvPr id="25" name="Text 23"/>
          <p:cNvSpPr/>
          <p:nvPr/>
        </p:nvSpPr>
        <p:spPr>
          <a:xfrm>
            <a:off x="448056" y="35570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68680" y="3557016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Direction Only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11480" y="393192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decrease tax liability, increase refund, or enhance carry-forward losses (pre-Budget 2026).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200400" y="3429000"/>
            <a:ext cx="2743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328416" y="3557016"/>
            <a:ext cx="347472" cy="347472"/>
          </a:xfrm>
          <a:prstGeom prst="roundRect">
            <a:avLst>
              <a:gd name="adj" fmla="val 15789"/>
            </a:avLst>
          </a:prstGeom>
          <a:solidFill>
            <a:srgbClr val="0D6E6E"/>
          </a:solidFill>
          <a:ln/>
        </p:spPr>
      </p:sp>
      <p:sp>
        <p:nvSpPr>
          <p:cNvPr id="30" name="Text 28"/>
          <p:cNvSpPr/>
          <p:nvPr/>
        </p:nvSpPr>
        <p:spPr>
          <a:xfrm>
            <a:off x="3328416" y="35570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749040" y="3557016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48-Month Window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3291840" y="393192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years from end of FY succeeding Tax Year — the most generous window in India's tax law.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080760" y="3429000"/>
            <a:ext cx="274320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208776" y="3557016"/>
            <a:ext cx="347472" cy="347472"/>
          </a:xfrm>
          <a:prstGeom prst="roundRect">
            <a:avLst>
              <a:gd name="adj" fmla="val 15789"/>
            </a:avLst>
          </a:prstGeom>
          <a:solidFill>
            <a:srgbClr val="0D6E6E"/>
          </a:solidFill>
          <a:ln/>
        </p:spPr>
      </p:sp>
      <p:sp>
        <p:nvSpPr>
          <p:cNvPr id="35" name="Text 33"/>
          <p:cNvSpPr/>
          <p:nvPr/>
        </p:nvSpPr>
        <p:spPr>
          <a:xfrm>
            <a:off x="6208776" y="35570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629400" y="3557016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 Mandatory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6172200" y="393192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pay additional tax under S.267 before filing. Non-refundable, non-adjustable.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File? – Eligibility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categories of taxpayers are eligible, subject to statutory bars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834640" cy="3291840"/>
          </a:xfrm>
          <a:prstGeom prst="roundRect">
            <a:avLst>
              <a:gd name="adj" fmla="val 4516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1024128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Eligible Taxpayers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173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Individual (Res / NR / RNOR)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80136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Hindu Undivided Family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2185416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Partnership Firm / LLP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256946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Company (Indian / Foreign)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953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AOP / BOI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3375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Any other taxable person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72160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 Even if no return was filed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91840" y="960120"/>
            <a:ext cx="5532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Scenarios Where ITR-U is Filed</a:t>
            </a:r>
            <a:endParaRPr lang="en-US" sz="13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91840" y="1298448"/>
          <a:ext cx="5532120" cy="3007614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Scenario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Typical Situation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Missed FD / Savings Interest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Income reported by bank in AIS but not in ITR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Capital Gains – Property / Shares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Gain from sale of asset omitted entirely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Foreign Income / DTAA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Dividends from foreign subsidiary not disclosed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TDS Mismatch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Income on which TDS was deducted but not shown in return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Rental Income Omission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House property income under-reported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Business Turnover Under-reporting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Receipts not fully captured in books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1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Loss Reduction (Budget 2026 ✦)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Reducing inflated carried-forward losses (w.e.f. 1 Mar 2026)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8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320040" y="4315968"/>
            <a:ext cx="8503920" cy="548640"/>
          </a:xfrm>
          <a:prstGeom prst="roundRect">
            <a:avLst>
              <a:gd name="adj" fmla="val 16667"/>
            </a:avLst>
          </a:prstGeom>
          <a:solidFill>
            <a:srgbClr val="E8A020">
              <a:alpha val="25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457200" y="4334256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Budget 2026: ITR-U can now be filed to reduce an inflated carry-forward loss reported in a prior return (w.e.f. 1 March 2026) — a significant new avenue.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Can You NOT File? – Statutory Bars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263(6) proviso – Nine disqualifying conditions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EF2F2"/>
          </a:solidFill>
          <a:ln/>
        </p:spPr>
      </p:sp>
      <p:sp>
        <p:nvSpPr>
          <p:cNvPr id="7" name="Shape 5"/>
          <p:cNvSpPr/>
          <p:nvPr/>
        </p:nvSpPr>
        <p:spPr>
          <a:xfrm>
            <a:off x="429768" y="110642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8" name="Text 6"/>
          <p:cNvSpPr/>
          <p:nvPr/>
        </p:nvSpPr>
        <p:spPr>
          <a:xfrm>
            <a:off x="429768" y="11064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8680" y="101498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Tax / Enhanced Refund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68680" y="127101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ITR-U results in decreased total tax liability or increased refund — not allowed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178308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</p:spPr>
      </p:sp>
      <p:sp>
        <p:nvSpPr>
          <p:cNvPr id="12" name="Shape 10"/>
          <p:cNvSpPr/>
          <p:nvPr/>
        </p:nvSpPr>
        <p:spPr>
          <a:xfrm>
            <a:off x="429768" y="192938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" y="19293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68680" y="183794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/ Enhanced Loss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68680" y="209397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increase carry-forward loss (pre-1 Mar 2026); after that date, loss reduction is allowed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60604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EF2F2"/>
          </a:solidFill>
          <a:ln/>
        </p:spPr>
      </p:sp>
      <p:sp>
        <p:nvSpPr>
          <p:cNvPr id="17" name="Shape 15"/>
          <p:cNvSpPr/>
          <p:nvPr/>
        </p:nvSpPr>
        <p:spPr>
          <a:xfrm>
            <a:off x="429768" y="275234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18" name="Text 16"/>
          <p:cNvSpPr/>
          <p:nvPr/>
        </p:nvSpPr>
        <p:spPr>
          <a:xfrm>
            <a:off x="429768" y="27523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68680" y="266090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Updated Return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68680" y="291693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ITR-U per Tax Year — if already filed, no second chance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342900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</p:spPr>
      </p:sp>
      <p:sp>
        <p:nvSpPr>
          <p:cNvPr id="22" name="Shape 20"/>
          <p:cNvSpPr/>
          <p:nvPr/>
        </p:nvSpPr>
        <p:spPr>
          <a:xfrm>
            <a:off x="429768" y="357530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23" name="Text 21"/>
          <p:cNvSpPr/>
          <p:nvPr/>
        </p:nvSpPr>
        <p:spPr>
          <a:xfrm>
            <a:off x="429768" y="35753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68680" y="348386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Initiated – S.247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68680" y="373989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(equivalent to old S.132) has been initiated against the taxpayer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0040" y="425196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EF2F2"/>
          </a:solidFill>
          <a:ln/>
        </p:spPr>
      </p:sp>
      <p:sp>
        <p:nvSpPr>
          <p:cNvPr id="27" name="Shape 25"/>
          <p:cNvSpPr/>
          <p:nvPr/>
        </p:nvSpPr>
        <p:spPr>
          <a:xfrm>
            <a:off x="429768" y="439826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28" name="Text 26"/>
          <p:cNvSpPr/>
          <p:nvPr/>
        </p:nvSpPr>
        <p:spPr>
          <a:xfrm>
            <a:off x="429768" y="43982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868680" y="430682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Requisition – S.248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68680" y="456285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/ assets requisitioned under S.248 (old S.132A)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17720" y="178308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</p:spPr>
      </p:sp>
      <p:sp>
        <p:nvSpPr>
          <p:cNvPr id="32" name="Shape 30"/>
          <p:cNvSpPr/>
          <p:nvPr/>
        </p:nvSpPr>
        <p:spPr>
          <a:xfrm>
            <a:off x="4727448" y="192938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33" name="Text 31"/>
          <p:cNvSpPr/>
          <p:nvPr/>
        </p:nvSpPr>
        <p:spPr>
          <a:xfrm>
            <a:off x="4727448" y="19293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166360" y="183794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– S.253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166360" y="209397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conducted under S.253 (old S.133A) — except sub-section (2A)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617720" y="260604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EF2F2"/>
          </a:solidFill>
          <a:ln/>
        </p:spPr>
      </p:sp>
      <p:sp>
        <p:nvSpPr>
          <p:cNvPr id="37" name="Shape 35"/>
          <p:cNvSpPr/>
          <p:nvPr/>
        </p:nvSpPr>
        <p:spPr>
          <a:xfrm>
            <a:off x="4727448" y="275234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38" name="Text 36"/>
          <p:cNvSpPr/>
          <p:nvPr/>
        </p:nvSpPr>
        <p:spPr>
          <a:xfrm>
            <a:off x="4727448" y="27523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166360" y="266090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Pending / Completed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5166360" y="291693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assessment, reassessment, revision or recomputation proceedings pending or concluded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617720" y="342900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</p:spPr>
      </p:sp>
      <p:sp>
        <p:nvSpPr>
          <p:cNvPr id="42" name="Shape 40"/>
          <p:cNvSpPr/>
          <p:nvPr/>
        </p:nvSpPr>
        <p:spPr>
          <a:xfrm>
            <a:off x="4727448" y="357530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43" name="Text 41"/>
          <p:cNvSpPr/>
          <p:nvPr/>
        </p:nvSpPr>
        <p:spPr>
          <a:xfrm>
            <a:off x="4727448" y="35753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166360" y="348386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Information – PMLA / Benami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166360" y="373989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has communicated PMLA / Benami / SFEMA / treaty information to taxpayer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617720" y="960120"/>
            <a:ext cx="4160520" cy="713232"/>
          </a:xfrm>
          <a:prstGeom prst="roundRect">
            <a:avLst>
              <a:gd name="adj" fmla="val 11538"/>
            </a:avLst>
          </a:prstGeom>
          <a:solidFill>
            <a:srgbClr val="FEF2F2"/>
          </a:solidFill>
          <a:ln/>
        </p:spPr>
      </p:sp>
      <p:sp>
        <p:nvSpPr>
          <p:cNvPr id="47" name="Shape 45"/>
          <p:cNvSpPr/>
          <p:nvPr/>
        </p:nvSpPr>
        <p:spPr>
          <a:xfrm>
            <a:off x="4727448" y="1106424"/>
            <a:ext cx="365760" cy="365760"/>
          </a:xfrm>
          <a:prstGeom prst="roundRect">
            <a:avLst>
              <a:gd name="adj" fmla="val 15000"/>
            </a:avLst>
          </a:prstGeom>
          <a:solidFill>
            <a:srgbClr val="B91C1C"/>
          </a:solidFill>
          <a:ln/>
        </p:spPr>
      </p:sp>
      <p:sp>
        <p:nvSpPr>
          <p:cNvPr id="48" name="Text 46"/>
          <p:cNvSpPr/>
          <p:nvPr/>
        </p:nvSpPr>
        <p:spPr>
          <a:xfrm>
            <a:off x="4727448" y="11064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5166360" y="1014984"/>
            <a:ext cx="35021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Initiated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5166360" y="1271016"/>
            <a:ext cx="3502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Criminal prosecution proceedings initiated before date of filing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617720" y="4224528"/>
            <a:ext cx="4160520" cy="594360"/>
          </a:xfrm>
          <a:prstGeom prst="roundRect">
            <a:avLst>
              <a:gd name="adj" fmla="val 15385"/>
            </a:avLst>
          </a:prstGeom>
          <a:solidFill>
            <a:srgbClr val="15803D">
              <a:alpha val="2000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4754880" y="425196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766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Budget 2026: Filing after a reassessment notice is NOW permitted — with 10% additional premium on top of applicable slab rate.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64592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D6E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60120" y="182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 – Section 267 Rate Schedule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658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Graded rates: the earlier you file, the lower the cost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960120"/>
            <a:ext cx="2011680" cy="2377440"/>
          </a:xfrm>
          <a:prstGeom prst="roundRect">
            <a:avLst>
              <a:gd name="adj" fmla="val 6364"/>
            </a:avLst>
          </a:prstGeom>
          <a:solidFill>
            <a:srgbClr val="076652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20040" y="102412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371600"/>
            <a:ext cx="2011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320040" y="22402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487168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12 months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331720" y="1719072"/>
            <a:ext cx="137160" cy="137160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12" name="Shape 10"/>
          <p:cNvSpPr/>
          <p:nvPr/>
        </p:nvSpPr>
        <p:spPr>
          <a:xfrm>
            <a:off x="2468880" y="960120"/>
            <a:ext cx="2011680" cy="2377440"/>
          </a:xfrm>
          <a:prstGeom prst="roundRect">
            <a:avLst>
              <a:gd name="adj" fmla="val 6364"/>
            </a:avLst>
          </a:prstGeom>
          <a:solidFill>
            <a:srgbClr val="0D6E6E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468880" y="102412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468880" y="1371600"/>
            <a:ext cx="2011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4200" dirty="0"/>
          </a:p>
        </p:txBody>
      </p:sp>
      <p:sp>
        <p:nvSpPr>
          <p:cNvPr id="15" name="Text 13"/>
          <p:cNvSpPr/>
          <p:nvPr/>
        </p:nvSpPr>
        <p:spPr>
          <a:xfrm>
            <a:off x="2468880" y="22402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560320" y="2487168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12–24 months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480560" y="1719072"/>
            <a:ext cx="137160" cy="137160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18" name="Shape 16"/>
          <p:cNvSpPr/>
          <p:nvPr/>
        </p:nvSpPr>
        <p:spPr>
          <a:xfrm>
            <a:off x="4617720" y="960120"/>
            <a:ext cx="2011680" cy="2377440"/>
          </a:xfrm>
          <a:prstGeom prst="roundRect">
            <a:avLst>
              <a:gd name="adj" fmla="val 6364"/>
            </a:avLst>
          </a:prstGeom>
          <a:solidFill>
            <a:srgbClr val="1E4D8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617720" y="102412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617720" y="1371600"/>
            <a:ext cx="2011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4200" dirty="0"/>
          </a:p>
        </p:txBody>
      </p:sp>
      <p:sp>
        <p:nvSpPr>
          <p:cNvPr id="21" name="Text 19"/>
          <p:cNvSpPr/>
          <p:nvPr/>
        </p:nvSpPr>
        <p:spPr>
          <a:xfrm>
            <a:off x="4617720" y="22402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709160" y="2487168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24–36 months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629400" y="1719072"/>
            <a:ext cx="137160" cy="137160"/>
          </a:xfrm>
          <a:prstGeom prst="rect">
            <a:avLst/>
          </a:prstGeom>
          <a:solidFill>
            <a:srgbClr val="6B7A8D"/>
          </a:solidFill>
          <a:ln/>
        </p:spPr>
      </p:sp>
      <p:sp>
        <p:nvSpPr>
          <p:cNvPr id="24" name="Shape 22"/>
          <p:cNvSpPr/>
          <p:nvPr/>
        </p:nvSpPr>
        <p:spPr>
          <a:xfrm>
            <a:off x="6766560" y="960120"/>
            <a:ext cx="2011680" cy="2377440"/>
          </a:xfrm>
          <a:prstGeom prst="roundRect">
            <a:avLst>
              <a:gd name="adj" fmla="val 6364"/>
            </a:avLst>
          </a:prstGeom>
          <a:solidFill>
            <a:srgbClr val="1B2E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766560" y="102412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766560" y="1371600"/>
            <a:ext cx="2011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4200" dirty="0"/>
          </a:p>
        </p:txBody>
      </p:sp>
      <p:sp>
        <p:nvSpPr>
          <p:cNvPr id="27" name="Text 25"/>
          <p:cNvSpPr/>
          <p:nvPr/>
        </p:nvSpPr>
        <p:spPr>
          <a:xfrm>
            <a:off x="6766560" y="22402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487168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36–48 months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20040" y="3429000"/>
            <a:ext cx="8503920" cy="548640"/>
          </a:xfrm>
          <a:prstGeom prst="roundRect">
            <a:avLst>
              <a:gd name="adj" fmla="val 16667"/>
            </a:avLst>
          </a:prstGeom>
          <a:solidFill>
            <a:srgbClr val="C8922A">
              <a:alpha val="3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3447288"/>
            <a:ext cx="8321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Budget 2026 — Post-Reassessment Notice:  Additional Tax = Applicable Slab Rate  +  10% Extra Premium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0040" y="4041648"/>
            <a:ext cx="8503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Rules for Section 267 Computation: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320040" y="4279392"/>
            <a:ext cx="85039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Surcharge &amp; cess are included in 'tax' for computing additional tax [S.267(6)]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 computed on NET incremental tax (after TDS, advance tax, prior credits)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refund was issued on earlier return, add it back to net tax payable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tax is non-refundable and cannot be adjusted against any future liability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paid via Challan BEFORE filing ITR-U — portal will not accept without payment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'Tax Year' is the new terminology (IT Act 2025); window counts from end of FY succeeding Tax Year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3852</Words>
  <Application>Microsoft Office PowerPoint</Application>
  <PresentationFormat>On-screen Show (16:9)</PresentationFormat>
  <Paragraphs>564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 Return of Income – IT Act 2025</dc:title>
  <dc:subject>PptxGenJS Presentation</dc:subject>
  <dc:creator>ICAI Hyderabad Branch</dc:creator>
  <cp:lastModifiedBy>ICAI</cp:lastModifiedBy>
  <cp:revision>1</cp:revision>
  <dcterms:created xsi:type="dcterms:W3CDTF">2026-06-12T15:34:58Z</dcterms:created>
  <dcterms:modified xsi:type="dcterms:W3CDTF">2026-06-16T17:34:01Z</dcterms:modified>
</cp:coreProperties>
</file>