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4"/>
  </p:notesMasterIdLst>
  <p:handoutMasterIdLst>
    <p:handoutMasterId r:id="rId63"/>
  </p:handoutMasterIdLst>
  <p:sldIdLst>
    <p:sldId id="256" r:id="rId3"/>
    <p:sldId id="353" r:id="rId5"/>
    <p:sldId id="340" r:id="rId6"/>
    <p:sldId id="341" r:id="rId7"/>
    <p:sldId id="261" r:id="rId8"/>
    <p:sldId id="342" r:id="rId9"/>
    <p:sldId id="343" r:id="rId10"/>
    <p:sldId id="259" r:id="rId11"/>
    <p:sldId id="263" r:id="rId12"/>
    <p:sldId id="344" r:id="rId13"/>
    <p:sldId id="266" r:id="rId14"/>
    <p:sldId id="267" r:id="rId15"/>
    <p:sldId id="268" r:id="rId16"/>
    <p:sldId id="345" r:id="rId17"/>
    <p:sldId id="271" r:id="rId18"/>
    <p:sldId id="354" r:id="rId19"/>
    <p:sldId id="355" r:id="rId20"/>
    <p:sldId id="356" r:id="rId21"/>
    <p:sldId id="357" r:id="rId22"/>
    <p:sldId id="358" r:id="rId23"/>
    <p:sldId id="359" r:id="rId24"/>
    <p:sldId id="360" r:id="rId25"/>
    <p:sldId id="362" r:id="rId26"/>
    <p:sldId id="363" r:id="rId27"/>
    <p:sldId id="346" r:id="rId28"/>
    <p:sldId id="286" r:id="rId29"/>
    <p:sldId id="289" r:id="rId30"/>
    <p:sldId id="288" r:id="rId31"/>
    <p:sldId id="291" r:id="rId32"/>
    <p:sldId id="292" r:id="rId33"/>
    <p:sldId id="366" r:id="rId34"/>
    <p:sldId id="367" r:id="rId35"/>
    <p:sldId id="368" r:id="rId36"/>
    <p:sldId id="369" r:id="rId37"/>
    <p:sldId id="293" r:id="rId38"/>
    <p:sldId id="297" r:id="rId39"/>
    <p:sldId id="299" r:id="rId40"/>
    <p:sldId id="347" r:id="rId41"/>
    <p:sldId id="370" r:id="rId42"/>
    <p:sldId id="371" r:id="rId43"/>
    <p:sldId id="301" r:id="rId44"/>
    <p:sldId id="348" r:id="rId45"/>
    <p:sldId id="349" r:id="rId46"/>
    <p:sldId id="311" r:id="rId47"/>
    <p:sldId id="351" r:id="rId48"/>
    <p:sldId id="313" r:id="rId49"/>
    <p:sldId id="314" r:id="rId50"/>
    <p:sldId id="315" r:id="rId51"/>
    <p:sldId id="316" r:id="rId52"/>
    <p:sldId id="319" r:id="rId53"/>
    <p:sldId id="326" r:id="rId54"/>
    <p:sldId id="328" r:id="rId55"/>
    <p:sldId id="350" r:id="rId56"/>
    <p:sldId id="329" r:id="rId57"/>
    <p:sldId id="330" r:id="rId58"/>
    <p:sldId id="352" r:id="rId59"/>
    <p:sldId id="336" r:id="rId60"/>
    <p:sldId id="334" r:id="rId61"/>
    <p:sldId id="335" r:id="rId6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showGuides="1">
      <p:cViewPr varScale="1">
        <p:scale>
          <a:sx n="74" d="100"/>
          <a:sy n="74" d="100"/>
        </p:scale>
        <p:origin x="552" y="72"/>
      </p:cViewPr>
      <p:guideLst>
        <p:guide orient="horz" pos="2163"/>
        <p:guide pos="3840"/>
      </p:guideLst>
    </p:cSldViewPr>
  </p:slideViewPr>
  <p:notesTextViewPr>
    <p:cViewPr>
      <p:scale>
        <a:sx n="1" d="1"/>
        <a:sy n="1" d="1"/>
      </p:scale>
      <p:origin x="0" y="0"/>
    </p:cViewPr>
  </p:notesTextViewPr>
  <p:notesViewPr>
    <p:cSldViewPr snapToGrid="0">
      <p:cViewPr varScale="1">
        <p:scale>
          <a:sx n="67" d="100"/>
          <a:sy n="67" d="100"/>
        </p:scale>
        <p:origin x="2748" y="8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6" Type="http://schemas.openxmlformats.org/officeDocument/2006/relationships/tableStyles" Target="tableStyles.xml"/><Relationship Id="rId65" Type="http://schemas.openxmlformats.org/officeDocument/2006/relationships/viewProps" Target="viewProps.xml"/><Relationship Id="rId64" Type="http://schemas.openxmlformats.org/officeDocument/2006/relationships/presProps" Target="presProps.xml"/><Relationship Id="rId63" Type="http://schemas.openxmlformats.org/officeDocument/2006/relationships/handoutMaster" Target="handoutMasters/handoutMaster1.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IN"/>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DD9039EA-8D1E-42C8-AA02-2743EEAB9C91}" type="datetimeFigureOut">
              <a:rPr lang="en-IN" smtClean="0"/>
            </a:fld>
            <a:endParaRPr lang="en-IN"/>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IN"/>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50A0FC3-2681-47D9-806C-4D8FFD502F53}" type="slidenum">
              <a:rPr lang="en-IN" smtClean="0"/>
            </a:fld>
            <a:endParaRPr lang="en-I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IN"/>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79123C2-DE9B-4710-840C-D3D8F36F6859}" type="datetimeFigureOut">
              <a:rPr lang="en-IN" smtClean="0"/>
            </a:fld>
            <a:endParaRPr lang="en-IN"/>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IN"/>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IN"/>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B3B44F9-E0F1-4C7E-A7F3-D199CCEA3CFC}" type="slidenum">
              <a:rPr lang="en-IN" smtClean="0"/>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4.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5.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6.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7.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8.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9.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59442C-1A09-4F89-A740-78FA34B9E4E0}" type="slidenum">
              <a:rPr lang="en-US" smtClean="0"/>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C59442C-1A09-4F89-A740-78FA34B9E4E0}" type="slidenum">
              <a:rPr lang="en-US" smtClean="0"/>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59442C-1A09-4F89-A740-78FA34B9E4E0}" type="slidenum">
              <a:rPr lang="en-US" smtClean="0"/>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B3B44F9-E0F1-4C7E-A7F3-D199CCEA3CFC}" type="slidenum">
              <a:rPr lang="en-IN" smtClean="0"/>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100">
                <a:latin typeface="Cambria" panose="02040503050406030204" pitchFamily="18" charset="0"/>
                <a:ea typeface="Cambria" panose="02040503050406030204" pitchFamily="18" charset="0"/>
              </a:defRPr>
            </a:lvl1pPr>
          </a:lstStyle>
          <a:p>
            <a:r>
              <a:rPr lang="en-US" dirty="0"/>
              <a:t>Click to edit Master title style</a:t>
            </a:r>
            <a:endParaRPr lang="en-IN"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IN" dirty="0"/>
          </a:p>
        </p:txBody>
      </p:sp>
      <p:sp>
        <p:nvSpPr>
          <p:cNvPr id="4" name="Date Placeholder 3"/>
          <p:cNvSpPr>
            <a:spLocks noGrp="1"/>
          </p:cNvSpPr>
          <p:nvPr>
            <p:ph type="dt" sz="half" idx="10"/>
          </p:nvPr>
        </p:nvSpPr>
        <p:spPr/>
        <p:txBody>
          <a:bodyPr/>
          <a:lstStyle/>
          <a:p>
            <a:fld id="{37316F77-2E34-485D-8FE6-81616FA7665A}" type="datetime1">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lvl1pPr>
              <a:defRPr sz="1600" b="1">
                <a:latin typeface="Cambria" panose="02040503050406030204" pitchFamily="18" charset="0"/>
                <a:ea typeface="Cambria" panose="02040503050406030204" pitchFamily="18" charset="0"/>
              </a:defRPr>
            </a:lvl1pPr>
          </a:lstStyle>
          <a:p>
            <a:fld id="{5B6750BE-BECE-4F0E-A8A4-E76D99785FBF}"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Date Placeholder 3"/>
          <p:cNvSpPr>
            <a:spLocks noGrp="1"/>
          </p:cNvSpPr>
          <p:nvPr>
            <p:ph type="dt" sz="half" idx="10"/>
          </p:nvPr>
        </p:nvSpPr>
        <p:spPr/>
        <p:txBody>
          <a:bodyPr/>
          <a:lstStyle/>
          <a:p>
            <a:fld id="{E49391B5-32F9-4169-9773-3372E7A19CA3}" type="datetime1">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6750BE-BECE-4F0E-A8A4-E76D99785FBF}"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Date Placeholder 3"/>
          <p:cNvSpPr>
            <a:spLocks noGrp="1"/>
          </p:cNvSpPr>
          <p:nvPr>
            <p:ph type="dt" sz="half" idx="10"/>
          </p:nvPr>
        </p:nvSpPr>
        <p:spPr/>
        <p:txBody>
          <a:bodyPr/>
          <a:lstStyle/>
          <a:p>
            <a:fld id="{BEB457CA-FFB9-49AB-8E44-F80D297F3390}" type="datetime1">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B6750BE-BECE-4F0E-A8A4-E76D99785FBF}"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600">
                <a:solidFill>
                  <a:schemeClr val="tx1"/>
                </a:solidFill>
                <a:latin typeface="Cambria" panose="02040503050406030204" pitchFamily="18" charset="0"/>
                <a:ea typeface="Cambria" panose="02040503050406030204" pitchFamily="18" charset="0"/>
              </a:defRPr>
            </a:lvl1pPr>
          </a:lstStyle>
          <a:p>
            <a:r>
              <a:rPr lang="en-US" dirty="0"/>
              <a:t>Click to edit Master title style</a:t>
            </a:r>
            <a:endParaRPr lang="en-IN" dirty="0"/>
          </a:p>
        </p:txBody>
      </p:sp>
      <p:sp>
        <p:nvSpPr>
          <p:cNvPr id="3" name="Content Placeholder 2"/>
          <p:cNvSpPr>
            <a:spLocks noGrp="1"/>
          </p:cNvSpPr>
          <p:nvPr>
            <p:ph idx="1"/>
          </p:nvPr>
        </p:nvSpPr>
        <p:spPr/>
        <p:txBody>
          <a:bodyPr/>
          <a:lstStyle>
            <a:lvl1pPr algn="just">
              <a:defRPr>
                <a:solidFill>
                  <a:schemeClr val="tx1"/>
                </a:solidFill>
              </a:defRPr>
            </a:lvl1pPr>
            <a:lvl2pPr algn="just">
              <a:defRPr/>
            </a:lvl2pPr>
            <a:lvl3pPr algn="just">
              <a:defRPr/>
            </a:lvl3pPr>
            <a:lvl4pPr algn="just">
              <a:defRPr/>
            </a:lvl4pPr>
            <a:lvl5pPr algn="just">
              <a:defRPr/>
            </a:lvl5p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IN" dirty="0"/>
          </a:p>
        </p:txBody>
      </p:sp>
      <p:sp>
        <p:nvSpPr>
          <p:cNvPr id="4" name="Date Placeholder 3"/>
          <p:cNvSpPr>
            <a:spLocks noGrp="1"/>
          </p:cNvSpPr>
          <p:nvPr>
            <p:ph type="dt" sz="half" idx="10"/>
          </p:nvPr>
        </p:nvSpPr>
        <p:spPr/>
        <p:txBody>
          <a:bodyPr/>
          <a:lstStyle/>
          <a:p>
            <a:fld id="{076D7787-3832-49FA-932D-88936CD5D609}" type="datetime1">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lvl1pPr>
              <a:defRPr sz="1600" b="1">
                <a:latin typeface="Cambria" panose="02040503050406030204" pitchFamily="18" charset="0"/>
                <a:ea typeface="Cambria" panose="02040503050406030204" pitchFamily="18" charset="0"/>
              </a:defRPr>
            </a:lvl1pPr>
          </a:lstStyle>
          <a:p>
            <a:fld id="{5B6750BE-BECE-4F0E-A8A4-E76D99785FBF}" type="slidenum">
              <a:rPr lang="en-IN" smtClean="0"/>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tx1"/>
                </a:solidFill>
              </a:defRPr>
            </a:lvl1pPr>
          </a:lstStyle>
          <a:p>
            <a:r>
              <a:rPr lang="en-US" dirty="0"/>
              <a:t>Click to edit Master title style</a:t>
            </a:r>
            <a:endParaRPr lang="en-IN"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48893E81-3F28-44B4-A1A8-859973C5D75A}" type="datetime1">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lvl1pPr>
              <a:defRPr sz="1600" b="1">
                <a:latin typeface="Cambria" panose="02040503050406030204" pitchFamily="18" charset="0"/>
                <a:ea typeface="Cambria" panose="02040503050406030204" pitchFamily="18" charset="0"/>
              </a:defRPr>
            </a:lvl1pPr>
          </a:lstStyle>
          <a:p>
            <a:fld id="{5B6750BE-BECE-4F0E-A8A4-E76D99785FBF}"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5" name="Date Placeholder 4"/>
          <p:cNvSpPr>
            <a:spLocks noGrp="1"/>
          </p:cNvSpPr>
          <p:nvPr>
            <p:ph type="dt" sz="half" idx="10"/>
          </p:nvPr>
        </p:nvSpPr>
        <p:spPr/>
        <p:txBody>
          <a:bodyPr/>
          <a:lstStyle/>
          <a:p>
            <a:fld id="{7B6206BC-FF9D-4202-B042-7B43D23AA0B1}" type="datetime1">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B6750BE-BECE-4F0E-A8A4-E76D99785FBF}"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7" name="Date Placeholder 6"/>
          <p:cNvSpPr>
            <a:spLocks noGrp="1"/>
          </p:cNvSpPr>
          <p:nvPr>
            <p:ph type="dt" sz="half" idx="10"/>
          </p:nvPr>
        </p:nvSpPr>
        <p:spPr/>
        <p:txBody>
          <a:bodyPr/>
          <a:lstStyle/>
          <a:p>
            <a:fld id="{DCDED6BB-2186-4059-97C9-10D71873AF3F}" type="datetime1">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B6750BE-BECE-4F0E-A8A4-E76D99785FBF}"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1A819B88-73D9-4186-961F-02DF628B6CA1}" type="datetime1">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B6750BE-BECE-4F0E-A8A4-E76D99785FBF}"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E2A576-7B07-4175-B9E3-D9E61B6D3AFD}" type="datetime1">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B6750BE-BECE-4F0E-A8A4-E76D99785FBF}"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07E49A5D-01B2-4777-8486-5DA7999439A2}" type="datetime1">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B6750BE-BECE-4F0E-A8A4-E76D99785FBF}"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8CBB9FCC-EB89-4EFB-A291-6F17715C7053}" type="datetime1">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B6750BE-BECE-4F0E-A8A4-E76D99785FBF}"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IN"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IN"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7CAA0E-0090-4A6D-A685-A4CEDC27DF35}" type="datetime1">
              <a:rPr lang="en-IN" smtClean="0"/>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6750BE-BECE-4F0E-A8A4-E76D99785FBF}"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Cambria" panose="02040503050406030204" pitchFamily="18" charset="0"/>
          <a:ea typeface="Cambria" panose="02040503050406030204" pitchFamily="18"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F0000"/>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mbria" panose="02040503050406030204" pitchFamily="18" charset="0"/>
          <a:ea typeface="Cambria" panose="02040503050406030204" pitchFamily="18"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mbria" panose="02040503050406030204" pitchFamily="18" charset="0"/>
          <a:ea typeface="Cambria" panose="02040503050406030204" pitchFamily="18"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mbria" panose="02040503050406030204" pitchFamily="18" charset="0"/>
          <a:ea typeface="Cambria" panose="02040503050406030204" pitchFamily="18"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5.xml"/><Relationship Id="rId1" Type="http://schemas.openxmlformats.org/officeDocument/2006/relationships/tags" Target="../tags/tag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33828"/>
            <a:ext cx="11908970" cy="5558971"/>
          </a:xfrm>
        </p:spPr>
        <p:txBody>
          <a:bodyPr anchor="ctr">
            <a:noAutofit/>
          </a:bodyPr>
          <a:lstStyle/>
          <a:p>
            <a:pPr>
              <a:lnSpc>
                <a:spcPct val="150000"/>
              </a:lnSpc>
            </a:pPr>
            <a:r>
              <a:rPr lang="en-US" b="1" dirty="0" smtClean="0">
                <a:solidFill>
                  <a:srgbClr val="FF0000"/>
                </a:solidFill>
              </a:rPr>
              <a:t>NEW ASSESSMENT PROCEDURE </a:t>
            </a:r>
            <a:r>
              <a:rPr lang="en-US" b="1" dirty="0">
                <a:solidFill>
                  <a:srgbClr val="FF0000"/>
                </a:solidFill>
              </a:rPr>
              <a:t>FOR </a:t>
            </a:r>
            <a:br>
              <a:rPr lang="en-US" b="1" dirty="0">
                <a:solidFill>
                  <a:srgbClr val="FF0000"/>
                </a:solidFill>
              </a:rPr>
            </a:br>
            <a:r>
              <a:rPr lang="en-US" b="1" dirty="0" smtClean="0">
                <a:solidFill>
                  <a:srgbClr val="FF0000"/>
                </a:solidFill>
              </a:rPr>
              <a:t> </a:t>
            </a:r>
            <a:r>
              <a:rPr lang="en-US" b="1" dirty="0">
                <a:solidFill>
                  <a:srgbClr val="FF0000"/>
                </a:solidFill>
              </a:rPr>
              <a:t>SEARCH </a:t>
            </a:r>
            <a:r>
              <a:rPr lang="en-US" b="1" dirty="0" smtClean="0">
                <a:solidFill>
                  <a:srgbClr val="FF0000"/>
                </a:solidFill>
              </a:rPr>
              <a:t>&amp; SEIZURE CASES </a:t>
            </a:r>
            <a:br>
              <a:rPr lang="en-US" b="1" dirty="0">
                <a:solidFill>
                  <a:srgbClr val="FF0000"/>
                </a:solidFill>
              </a:rPr>
            </a:br>
            <a:r>
              <a:rPr lang="en-US" b="1" dirty="0">
                <a:solidFill>
                  <a:srgbClr val="FF0000"/>
                </a:solidFill>
              </a:rPr>
              <a:t>APPLICABLE </a:t>
            </a:r>
            <a:r>
              <a:rPr lang="en-US" b="1" dirty="0" smtClean="0">
                <a:solidFill>
                  <a:srgbClr val="FF0000"/>
                </a:solidFill>
              </a:rPr>
              <a:t> W.E.F. </a:t>
            </a:r>
            <a:r>
              <a:rPr lang="en-US" b="1" dirty="0">
                <a:solidFill>
                  <a:srgbClr val="FF0000"/>
                </a:solidFill>
              </a:rPr>
              <a:t>1</a:t>
            </a:r>
            <a:r>
              <a:rPr lang="en-US" b="1" baseline="30000" dirty="0">
                <a:solidFill>
                  <a:srgbClr val="FF0000"/>
                </a:solidFill>
              </a:rPr>
              <a:t>ST</a:t>
            </a:r>
            <a:r>
              <a:rPr lang="en-US" b="1" dirty="0">
                <a:solidFill>
                  <a:srgbClr val="FF0000"/>
                </a:solidFill>
              </a:rPr>
              <a:t> SEPTEMBER </a:t>
            </a:r>
            <a:r>
              <a:rPr lang="en-US" b="1" dirty="0" smtClean="0">
                <a:solidFill>
                  <a:srgbClr val="FF0000"/>
                </a:solidFill>
              </a:rPr>
              <a:t>2024</a:t>
            </a:r>
            <a:br>
              <a:rPr lang="en-US" b="1" dirty="0" smtClean="0">
                <a:solidFill>
                  <a:srgbClr val="FF0000"/>
                </a:solidFill>
              </a:rPr>
            </a:br>
            <a:br>
              <a:rPr lang="en-US" b="1" dirty="0">
                <a:solidFill>
                  <a:srgbClr val="FF0000"/>
                </a:solidFill>
              </a:rPr>
            </a:br>
            <a:r>
              <a:rPr lang="en-US" b="1" dirty="0" smtClean="0">
                <a:solidFill>
                  <a:srgbClr val="FF0000"/>
                </a:solidFill>
              </a:rPr>
              <a:t>CHAPTER </a:t>
            </a:r>
            <a:r>
              <a:rPr lang="en-US" b="1" dirty="0">
                <a:solidFill>
                  <a:srgbClr val="FF0000"/>
                </a:solidFill>
              </a:rPr>
              <a:t>XIV-B </a:t>
            </a:r>
            <a:br>
              <a:rPr lang="en-US" b="1" dirty="0" smtClean="0">
                <a:solidFill>
                  <a:srgbClr val="FF0000"/>
                </a:solidFill>
              </a:rPr>
            </a:br>
            <a:r>
              <a:rPr lang="en-US" b="1" dirty="0" smtClean="0">
                <a:solidFill>
                  <a:srgbClr val="FF0000"/>
                </a:solidFill>
              </a:rPr>
              <a:t>OF </a:t>
            </a:r>
            <a:r>
              <a:rPr lang="en-US" b="1" dirty="0">
                <a:solidFill>
                  <a:srgbClr val="FF0000"/>
                </a:solidFill>
              </a:rPr>
              <a:t>INCOME TAX ACT, 1961</a:t>
            </a:r>
            <a:endParaRPr lang="en-IN"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1" y="722488"/>
            <a:ext cx="11347268" cy="5887439"/>
          </a:xfrm>
        </p:spPr>
        <p:txBody>
          <a:bodyPr>
            <a:noAutofit/>
          </a:bodyPr>
          <a:lstStyle/>
          <a:p>
            <a:pPr marL="0" indent="0" algn="just">
              <a:lnSpc>
                <a:spcPct val="150000"/>
              </a:lnSpc>
              <a:buNone/>
            </a:pPr>
            <a:r>
              <a:rPr lang="en-US" b="1" u="sng" dirty="0">
                <a:solidFill>
                  <a:srgbClr val="FF0000"/>
                </a:solidFill>
              </a:rPr>
              <a:t>The Assessing Officer shall Assess the ‘Total </a:t>
            </a:r>
            <a:r>
              <a:rPr lang="en-US" b="1" u="sng" dirty="0">
                <a:solidFill>
                  <a:srgbClr val="00B050"/>
                </a:solidFill>
              </a:rPr>
              <a:t>UNDISCLOSED</a:t>
            </a:r>
            <a:r>
              <a:rPr lang="en-US" b="1" u="sng" dirty="0">
                <a:solidFill>
                  <a:srgbClr val="FF0000"/>
                </a:solidFill>
              </a:rPr>
              <a:t> Income’ of the Assessee,</a:t>
            </a:r>
            <a:r>
              <a:rPr lang="en-IN" b="1" u="sng" dirty="0">
                <a:solidFill>
                  <a:srgbClr val="FF0000"/>
                </a:solidFill>
              </a:rPr>
              <a:t> </a:t>
            </a:r>
            <a:r>
              <a:rPr lang="en-US" b="1" u="sng" dirty="0">
                <a:solidFill>
                  <a:srgbClr val="FF0000"/>
                </a:solidFill>
              </a:rPr>
              <a:t>Including the Undisclosed Income </a:t>
            </a:r>
            <a:endParaRPr lang="en-US" b="1" u="sng" dirty="0">
              <a:solidFill>
                <a:srgbClr val="FF0000"/>
              </a:solidFill>
            </a:endParaRPr>
          </a:p>
          <a:p>
            <a:pPr marL="0" indent="0" algn="just">
              <a:lnSpc>
                <a:spcPct val="150000"/>
              </a:lnSpc>
              <a:buNone/>
            </a:pPr>
            <a:r>
              <a:rPr lang="en-US" dirty="0"/>
              <a:t>which shall </a:t>
            </a:r>
            <a:r>
              <a:rPr lang="en-US" dirty="0">
                <a:solidFill>
                  <a:srgbClr val="FF0000"/>
                </a:solidFill>
              </a:rPr>
              <a:t>include any money, bullion,</a:t>
            </a:r>
            <a:r>
              <a:rPr lang="en-IN" dirty="0">
                <a:solidFill>
                  <a:srgbClr val="FF0000"/>
                </a:solidFill>
              </a:rPr>
              <a:t> </a:t>
            </a:r>
            <a:r>
              <a:rPr lang="en-US" dirty="0">
                <a:solidFill>
                  <a:srgbClr val="FF0000"/>
                </a:solidFill>
              </a:rPr>
              <a:t>jewellery or other valuable article or thing </a:t>
            </a:r>
            <a:endParaRPr lang="en-US" dirty="0">
              <a:solidFill>
                <a:srgbClr val="FF0000"/>
              </a:solidFill>
            </a:endParaRPr>
          </a:p>
          <a:p>
            <a:pPr marL="0" indent="0" algn="just">
              <a:lnSpc>
                <a:spcPct val="150000"/>
              </a:lnSpc>
              <a:buNone/>
            </a:pPr>
            <a:r>
              <a:rPr lang="en-US" dirty="0">
                <a:solidFill>
                  <a:srgbClr val="FF0000"/>
                </a:solidFill>
              </a:rPr>
              <a:t>or any expenditure or any income</a:t>
            </a:r>
            <a:r>
              <a:rPr lang="en-IN" dirty="0">
                <a:solidFill>
                  <a:srgbClr val="FF0000"/>
                </a:solidFill>
              </a:rPr>
              <a:t> </a:t>
            </a:r>
            <a:r>
              <a:rPr lang="en-US" dirty="0">
                <a:solidFill>
                  <a:srgbClr val="FF0000"/>
                </a:solidFill>
              </a:rPr>
              <a:t>based on any entry in the books of account or other documents or</a:t>
            </a:r>
            <a:r>
              <a:rPr lang="en-IN" dirty="0">
                <a:solidFill>
                  <a:srgbClr val="FF0000"/>
                </a:solidFill>
              </a:rPr>
              <a:t> </a:t>
            </a:r>
            <a:r>
              <a:rPr lang="en-US" dirty="0">
                <a:solidFill>
                  <a:srgbClr val="FF0000"/>
                </a:solidFill>
              </a:rPr>
              <a:t>transactions, </a:t>
            </a:r>
            <a:endParaRPr lang="en-US" dirty="0">
              <a:solidFill>
                <a:srgbClr val="FF0000"/>
              </a:solidFill>
            </a:endParaRPr>
          </a:p>
          <a:p>
            <a:pPr marL="0" indent="0" algn="just">
              <a:lnSpc>
                <a:spcPct val="150000"/>
              </a:lnSpc>
              <a:buNone/>
            </a:pPr>
            <a:r>
              <a:rPr lang="en-US" dirty="0">
                <a:solidFill>
                  <a:srgbClr val="FF0000"/>
                </a:solidFill>
              </a:rPr>
              <a:t>or any expense, deduction or</a:t>
            </a:r>
            <a:r>
              <a:rPr lang="en-IN" dirty="0">
                <a:solidFill>
                  <a:srgbClr val="FF0000"/>
                </a:solidFill>
              </a:rPr>
              <a:t> </a:t>
            </a:r>
            <a:r>
              <a:rPr lang="en-US" dirty="0">
                <a:solidFill>
                  <a:srgbClr val="FF0000"/>
                </a:solidFill>
              </a:rPr>
              <a:t>allowance claimed under this Act which is found to be incorrect</a:t>
            </a:r>
            <a:r>
              <a:rPr lang="en-US" dirty="0" smtClean="0">
                <a:solidFill>
                  <a:srgbClr val="FF0000"/>
                </a:solidFill>
              </a:rPr>
              <a:t>.</a:t>
            </a:r>
            <a:endParaRPr lang="en-IN" dirty="0">
              <a:solidFill>
                <a:srgbClr val="FF0000"/>
              </a:solidFill>
            </a:endParaRPr>
          </a:p>
        </p:txBody>
      </p:sp>
      <p:sp>
        <p:nvSpPr>
          <p:cNvPr id="5" name="Slide Number Placeholder 4"/>
          <p:cNvSpPr>
            <a:spLocks noGrp="1"/>
          </p:cNvSpPr>
          <p:nvPr>
            <p:ph type="sldNum" sz="quarter" idx="12"/>
          </p:nvPr>
        </p:nvSpPr>
        <p:spPr/>
        <p:txBody>
          <a:bodyPr/>
          <a:lstStyle/>
          <a:p>
            <a:fld id="{5B6750BE-BECE-4F0E-A8A4-E76D99785FBF}" type="slidenum">
              <a:rPr lang="en-IN" smtClean="0"/>
            </a:fld>
            <a:endParaRPr lang="en-IN" dirty="0"/>
          </a:p>
        </p:txBody>
      </p:sp>
      <p:sp>
        <p:nvSpPr>
          <p:cNvPr id="6" name="Title 1"/>
          <p:cNvSpPr>
            <a:spLocks noGrp="1"/>
          </p:cNvSpPr>
          <p:nvPr>
            <p:ph type="title"/>
          </p:nvPr>
        </p:nvSpPr>
        <p:spPr>
          <a:xfrm>
            <a:off x="365760" y="162328"/>
            <a:ext cx="10988040" cy="560161"/>
          </a:xfrm>
        </p:spPr>
        <p:txBody>
          <a:bodyPr vert="horz" lIns="91440" tIns="45720" rIns="91440" bIns="45720" rtlCol="0" anchor="ctr">
            <a:normAutofit/>
          </a:bodyPr>
          <a:lstStyle/>
          <a:p>
            <a:r>
              <a:rPr lang="en-US" sz="1400" dirty="0">
                <a:solidFill>
                  <a:srgbClr val="FF0000"/>
                </a:solidFill>
              </a:rPr>
              <a:t>Assessment of total income as a result of search – Section </a:t>
            </a:r>
            <a:r>
              <a:rPr lang="en-US" sz="1400" dirty="0" smtClean="0">
                <a:solidFill>
                  <a:srgbClr val="FF0000"/>
                </a:solidFill>
              </a:rPr>
              <a:t>158BA</a:t>
            </a:r>
            <a:endParaRPr lang="en-IN" sz="1400" dirty="0">
              <a:solidFill>
                <a:srgbClr val="FF0000"/>
              </a:solidFill>
            </a:endParaRPr>
          </a:p>
        </p:txBody>
      </p:sp>
      <p:sp>
        <p:nvSpPr>
          <p:cNvPr id="7" name="TextBox 6"/>
          <p:cNvSpPr txBox="1"/>
          <p:nvPr/>
        </p:nvSpPr>
        <p:spPr>
          <a:xfrm>
            <a:off x="9580423" y="6352143"/>
            <a:ext cx="803553" cy="369332"/>
          </a:xfrm>
          <a:prstGeom prst="rect">
            <a:avLst/>
          </a:prstGeom>
          <a:noFill/>
        </p:spPr>
        <p:txBody>
          <a:bodyPr wrap="square" rtlCol="0">
            <a:spAutoFit/>
          </a:bodyPr>
          <a:lstStyle>
            <a:defPPr>
              <a:defRPr lang="en-US"/>
            </a:defPPr>
          </a:lstStyle>
          <a:p>
            <a:r>
              <a:rPr lang="en-US" dirty="0"/>
              <a:t>Contd.</a:t>
            </a: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162328"/>
            <a:ext cx="10988040" cy="560161"/>
          </a:xfrm>
        </p:spPr>
        <p:txBody>
          <a:bodyPr vert="horz" lIns="91440" tIns="45720" rIns="91440" bIns="45720" rtlCol="0" anchor="ctr">
            <a:normAutofit/>
          </a:bodyPr>
          <a:lstStyle/>
          <a:p>
            <a:r>
              <a:rPr lang="en-US" sz="1400" dirty="0">
                <a:solidFill>
                  <a:srgbClr val="FF0000"/>
                </a:solidFill>
              </a:rPr>
              <a:t>Assessment of total income as a result of search – Section 158BA (Contd.)  </a:t>
            </a:r>
            <a:endParaRPr lang="en-IN" sz="1400" dirty="0">
              <a:solidFill>
                <a:srgbClr val="FF0000"/>
              </a:solidFill>
            </a:endParaRPr>
          </a:p>
        </p:txBody>
      </p:sp>
      <p:sp>
        <p:nvSpPr>
          <p:cNvPr id="3" name="Content Placeholder 2"/>
          <p:cNvSpPr>
            <a:spLocks noGrp="1"/>
          </p:cNvSpPr>
          <p:nvPr>
            <p:ph idx="1"/>
          </p:nvPr>
        </p:nvSpPr>
        <p:spPr>
          <a:xfrm>
            <a:off x="365760" y="722489"/>
            <a:ext cx="11431532" cy="5998986"/>
          </a:xfrm>
        </p:spPr>
        <p:txBody>
          <a:bodyPr>
            <a:noAutofit/>
          </a:bodyPr>
          <a:lstStyle/>
          <a:p>
            <a:pPr marL="549275" indent="-549275">
              <a:lnSpc>
                <a:spcPct val="150000"/>
              </a:lnSpc>
              <a:buNone/>
            </a:pPr>
            <a:r>
              <a:rPr lang="en-US" dirty="0">
                <a:solidFill>
                  <a:srgbClr val="FF0000"/>
                </a:solidFill>
              </a:rPr>
              <a:t>(4) (</a:t>
            </a:r>
            <a:r>
              <a:rPr lang="en-US" dirty="0" err="1">
                <a:solidFill>
                  <a:srgbClr val="FF0000"/>
                </a:solidFill>
              </a:rPr>
              <a:t>i</a:t>
            </a:r>
            <a:r>
              <a:rPr lang="en-US" dirty="0">
                <a:solidFill>
                  <a:srgbClr val="FF0000"/>
                </a:solidFill>
              </a:rPr>
              <a:t>) </a:t>
            </a:r>
            <a:r>
              <a:rPr lang="en-US" b="1" dirty="0">
                <a:solidFill>
                  <a:srgbClr val="FF0000"/>
                </a:solidFill>
              </a:rPr>
              <a:t>Pending Regular Assessments get Abated</a:t>
            </a:r>
            <a:endParaRPr lang="en-US" b="1" dirty="0">
              <a:solidFill>
                <a:srgbClr val="FF0000"/>
              </a:solidFill>
            </a:endParaRPr>
          </a:p>
          <a:p>
            <a:pPr marL="987425" indent="-450850">
              <a:lnSpc>
                <a:spcPct val="150000"/>
              </a:lnSpc>
              <a:buNone/>
            </a:pPr>
            <a:r>
              <a:rPr lang="en-US" dirty="0" smtClean="0">
                <a:solidFill>
                  <a:srgbClr val="FF0000"/>
                </a:solidFill>
              </a:rPr>
              <a:t>(ii)Where </a:t>
            </a:r>
            <a:r>
              <a:rPr lang="en-US" dirty="0">
                <a:solidFill>
                  <a:srgbClr val="FF0000"/>
                </a:solidFill>
              </a:rPr>
              <a:t>any assessment under the provisions of this Chapter is </a:t>
            </a:r>
            <a:r>
              <a:rPr lang="en-US" dirty="0" smtClean="0">
                <a:solidFill>
                  <a:srgbClr val="FF0000"/>
                </a:solidFill>
              </a:rPr>
              <a:t>pending </a:t>
            </a:r>
            <a:r>
              <a:rPr lang="en-US" dirty="0">
                <a:solidFill>
                  <a:srgbClr val="FF0000"/>
                </a:solidFill>
              </a:rPr>
              <a:t>in the case of an </a:t>
            </a:r>
            <a:r>
              <a:rPr lang="en-US" b="1" dirty="0">
                <a:solidFill>
                  <a:srgbClr val="FF0000"/>
                </a:solidFill>
              </a:rPr>
              <a:t>assessee in whose case a subsequent </a:t>
            </a:r>
            <a:r>
              <a:rPr lang="en-US" b="1" dirty="0" smtClean="0">
                <a:solidFill>
                  <a:srgbClr val="FF0000"/>
                </a:solidFill>
              </a:rPr>
              <a:t>search </a:t>
            </a:r>
            <a:r>
              <a:rPr lang="en-US" b="1" dirty="0">
                <a:solidFill>
                  <a:srgbClr val="FF0000"/>
                </a:solidFill>
              </a:rPr>
              <a:t>is initiated, such assessment shall be duly completed, and </a:t>
            </a:r>
            <a:r>
              <a:rPr lang="en-US" b="1" dirty="0" smtClean="0">
                <a:solidFill>
                  <a:srgbClr val="FF0000"/>
                </a:solidFill>
              </a:rPr>
              <a:t>thereafter</a:t>
            </a:r>
            <a:r>
              <a:rPr lang="en-US" b="1" dirty="0">
                <a:solidFill>
                  <a:srgbClr val="FF0000"/>
                </a:solidFill>
              </a:rPr>
              <a:t>, the assessment in respect of such subsequent search </a:t>
            </a:r>
            <a:r>
              <a:rPr lang="en-US" b="1" dirty="0" smtClean="0">
                <a:solidFill>
                  <a:srgbClr val="FF0000"/>
                </a:solidFill>
              </a:rPr>
              <a:t> shall </a:t>
            </a:r>
            <a:r>
              <a:rPr lang="en-US" b="1" dirty="0">
                <a:solidFill>
                  <a:srgbClr val="FF0000"/>
                </a:solidFill>
              </a:rPr>
              <a:t>be made </a:t>
            </a:r>
            <a:r>
              <a:rPr lang="en-US" dirty="0">
                <a:solidFill>
                  <a:srgbClr val="FF0000"/>
                </a:solidFill>
              </a:rPr>
              <a:t>under the provisions of this Chapter:</a:t>
            </a:r>
            <a:endParaRPr lang="en-IN" dirty="0">
              <a:solidFill>
                <a:srgbClr val="FF0000"/>
              </a:solidFill>
            </a:endParaRPr>
          </a:p>
        </p:txBody>
      </p:sp>
      <p:sp>
        <p:nvSpPr>
          <p:cNvPr id="5" name="TextBox 4"/>
          <p:cNvSpPr txBox="1"/>
          <p:nvPr/>
        </p:nvSpPr>
        <p:spPr>
          <a:xfrm>
            <a:off x="9580423" y="6352143"/>
            <a:ext cx="803553" cy="369332"/>
          </a:xfrm>
          <a:prstGeom prst="rect">
            <a:avLst/>
          </a:prstGeom>
          <a:noFill/>
        </p:spPr>
        <p:txBody>
          <a:bodyPr wrap="square" rtlCol="0">
            <a:spAutoFit/>
          </a:bodyPr>
          <a:lstStyle>
            <a:defPPr>
              <a:defRPr lang="en-US"/>
            </a:defPPr>
          </a:lstStyle>
          <a:p>
            <a:r>
              <a:rPr lang="en-US" dirty="0"/>
              <a:t>Contd.</a:t>
            </a:r>
            <a:endParaRPr lang="en-IN" dirty="0"/>
          </a:p>
        </p:txBody>
      </p:sp>
      <p:sp>
        <p:nvSpPr>
          <p:cNvPr id="6" name="Slide Number Placeholder 5"/>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162328"/>
            <a:ext cx="10988040" cy="560161"/>
          </a:xfrm>
        </p:spPr>
        <p:txBody>
          <a:bodyPr vert="horz" lIns="91440" tIns="45720" rIns="91440" bIns="45720" rtlCol="0" anchor="ctr">
            <a:normAutofit/>
          </a:bodyPr>
          <a:lstStyle/>
          <a:p>
            <a:r>
              <a:rPr lang="en-US" sz="1400" dirty="0">
                <a:solidFill>
                  <a:srgbClr val="FF0000"/>
                </a:solidFill>
              </a:rPr>
              <a:t>Assessment of total income as a result of search – Section 158BA (Contd.)  </a:t>
            </a:r>
            <a:endParaRPr lang="en-IN" sz="1400" dirty="0">
              <a:solidFill>
                <a:srgbClr val="FF0000"/>
              </a:solidFill>
            </a:endParaRPr>
          </a:p>
        </p:txBody>
      </p:sp>
      <p:sp>
        <p:nvSpPr>
          <p:cNvPr id="3" name="Content Placeholder 2"/>
          <p:cNvSpPr>
            <a:spLocks noGrp="1"/>
          </p:cNvSpPr>
          <p:nvPr>
            <p:ph idx="1"/>
          </p:nvPr>
        </p:nvSpPr>
        <p:spPr>
          <a:xfrm>
            <a:off x="365760" y="597253"/>
            <a:ext cx="11431532" cy="6135511"/>
          </a:xfrm>
        </p:spPr>
        <p:txBody>
          <a:bodyPr>
            <a:noAutofit/>
          </a:bodyPr>
          <a:lstStyle/>
          <a:p>
            <a:pPr marL="549275" indent="-549275">
              <a:lnSpc>
                <a:spcPct val="150000"/>
              </a:lnSpc>
              <a:buNone/>
            </a:pPr>
            <a:r>
              <a:rPr lang="en-US" sz="2600" dirty="0">
                <a:solidFill>
                  <a:srgbClr val="FF0000"/>
                </a:solidFill>
              </a:rPr>
              <a:t>(5) </a:t>
            </a:r>
            <a:r>
              <a:rPr lang="en-US" sz="2600" b="1" dirty="0">
                <a:solidFill>
                  <a:srgbClr val="FF0000"/>
                </a:solidFill>
              </a:rPr>
              <a:t>If any proceeding initiated under this Chapter or any order of assessment </a:t>
            </a:r>
            <a:r>
              <a:rPr lang="en-US" sz="2400" dirty="0">
                <a:solidFill>
                  <a:srgbClr val="FF0000"/>
                </a:solidFill>
              </a:rPr>
              <a:t>or reassessment made under clause (c) of sub-section (1) of section 158BC has been </a:t>
            </a:r>
            <a:r>
              <a:rPr lang="en-US" sz="2400" b="1" dirty="0">
                <a:solidFill>
                  <a:srgbClr val="FF0000"/>
                </a:solidFill>
              </a:rPr>
              <a:t>annulled in appeal </a:t>
            </a:r>
            <a:r>
              <a:rPr lang="en-US" sz="2400" dirty="0">
                <a:solidFill>
                  <a:srgbClr val="FF0000"/>
                </a:solidFill>
              </a:rPr>
              <a:t>or any other legal proceeding, then, notwithstanding anything in this Chapter or section 153, the assessment or reassessment </a:t>
            </a:r>
            <a:r>
              <a:rPr lang="en-US" sz="2400" dirty="0">
                <a:solidFill>
                  <a:srgbClr val="00B050"/>
                </a:solidFill>
              </a:rPr>
              <a:t>OR RECOMPUTATIONOR REFERENCE OR ORDER RELATING TO ANY ASSESSMENT YEAR</a:t>
            </a:r>
            <a:r>
              <a:rPr lang="en-US" sz="2400" dirty="0">
                <a:solidFill>
                  <a:srgbClr val="FF0000"/>
                </a:solidFill>
              </a:rPr>
              <a:t> which has </a:t>
            </a:r>
            <a:r>
              <a:rPr lang="en-US" sz="2400" b="1" dirty="0">
                <a:solidFill>
                  <a:srgbClr val="FF0000"/>
                </a:solidFill>
              </a:rPr>
              <a:t>abated under subsection (2) or sub-section (3), shall revive </a:t>
            </a:r>
            <a:r>
              <a:rPr lang="en-US" sz="2400" dirty="0">
                <a:solidFill>
                  <a:srgbClr val="FF0000"/>
                </a:solidFill>
              </a:rPr>
              <a:t>with effect from the date of receipt of the order of such annulment by the Principal Commissioner or Commissioner:</a:t>
            </a:r>
            <a:endParaRPr lang="en-US" sz="2400" dirty="0">
              <a:solidFill>
                <a:srgbClr val="FF0000"/>
              </a:solidFill>
            </a:endParaRPr>
          </a:p>
          <a:p>
            <a:pPr marL="0" indent="0">
              <a:lnSpc>
                <a:spcPct val="150000"/>
              </a:lnSpc>
              <a:buNone/>
            </a:pPr>
            <a:r>
              <a:rPr lang="en-US" sz="2400" b="1" dirty="0">
                <a:solidFill>
                  <a:srgbClr val="FF0000"/>
                </a:solidFill>
              </a:rPr>
              <a:t>Provided that such revival shall cease to have effect, if such order of annulment is set aside</a:t>
            </a:r>
            <a:r>
              <a:rPr lang="en-US" sz="2400" dirty="0">
                <a:solidFill>
                  <a:srgbClr val="FF0000"/>
                </a:solidFill>
              </a:rPr>
              <a:t>.</a:t>
            </a:r>
            <a:endParaRPr lang="en-US" sz="2400" dirty="0">
              <a:solidFill>
                <a:srgbClr val="FF0000"/>
              </a:solidFill>
            </a:endParaRPr>
          </a:p>
          <a:p>
            <a:pPr marL="549275" indent="-549275">
              <a:lnSpc>
                <a:spcPct val="150000"/>
              </a:lnSpc>
              <a:buNone/>
            </a:pPr>
            <a:endParaRPr lang="en-IN" sz="2400" dirty="0"/>
          </a:p>
        </p:txBody>
      </p:sp>
      <p:sp>
        <p:nvSpPr>
          <p:cNvPr id="5" name="TextBox 4"/>
          <p:cNvSpPr txBox="1"/>
          <p:nvPr/>
        </p:nvSpPr>
        <p:spPr>
          <a:xfrm>
            <a:off x="9580423" y="6352143"/>
            <a:ext cx="803553" cy="369332"/>
          </a:xfrm>
          <a:prstGeom prst="rect">
            <a:avLst/>
          </a:prstGeom>
          <a:noFill/>
        </p:spPr>
        <p:txBody>
          <a:bodyPr wrap="square" rtlCol="0">
            <a:spAutoFit/>
          </a:bodyPr>
          <a:lstStyle>
            <a:defPPr>
              <a:defRPr lang="en-US"/>
            </a:defPPr>
          </a:lstStyle>
          <a:p>
            <a:r>
              <a:rPr lang="en-US" dirty="0"/>
              <a:t>Contd.</a:t>
            </a:r>
            <a:endParaRPr lang="en-IN" dirty="0"/>
          </a:p>
        </p:txBody>
      </p:sp>
      <p:sp>
        <p:nvSpPr>
          <p:cNvPr id="6" name="Slide Number Placeholder 5"/>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162328"/>
            <a:ext cx="10988040" cy="560161"/>
          </a:xfrm>
        </p:spPr>
        <p:txBody>
          <a:bodyPr vert="horz" lIns="91440" tIns="45720" rIns="91440" bIns="45720" rtlCol="0" anchor="ctr">
            <a:normAutofit/>
          </a:bodyPr>
          <a:lstStyle/>
          <a:p>
            <a:r>
              <a:rPr lang="en-US" sz="1400" dirty="0">
                <a:solidFill>
                  <a:srgbClr val="FF0000"/>
                </a:solidFill>
              </a:rPr>
              <a:t>Assessment of total income as a result of search – Section 158BA (Contd.)  </a:t>
            </a:r>
            <a:endParaRPr lang="en-IN" sz="1400" dirty="0">
              <a:solidFill>
                <a:srgbClr val="FF0000"/>
              </a:solidFill>
            </a:endParaRPr>
          </a:p>
        </p:txBody>
      </p:sp>
      <p:sp>
        <p:nvSpPr>
          <p:cNvPr id="3" name="Content Placeholder 2"/>
          <p:cNvSpPr>
            <a:spLocks noGrp="1"/>
          </p:cNvSpPr>
          <p:nvPr>
            <p:ph idx="1"/>
          </p:nvPr>
        </p:nvSpPr>
        <p:spPr>
          <a:xfrm>
            <a:off x="365760" y="722488"/>
            <a:ext cx="11431532" cy="3895231"/>
          </a:xfrm>
        </p:spPr>
        <p:txBody>
          <a:bodyPr>
            <a:noAutofit/>
          </a:bodyPr>
          <a:lstStyle/>
          <a:p>
            <a:pPr marL="549275" indent="-549275">
              <a:lnSpc>
                <a:spcPct val="150000"/>
              </a:lnSpc>
              <a:buNone/>
            </a:pPr>
            <a:r>
              <a:rPr lang="en-US" dirty="0">
                <a:solidFill>
                  <a:srgbClr val="FF0000"/>
                </a:solidFill>
              </a:rPr>
              <a:t>(6) The total income (other than undisclosed income) of the assessment year relevant to the previous year in which the last of the </a:t>
            </a:r>
            <a:r>
              <a:rPr lang="en-US" dirty="0" err="1">
                <a:solidFill>
                  <a:srgbClr val="FF0000"/>
                </a:solidFill>
              </a:rPr>
              <a:t>authorisations</a:t>
            </a:r>
            <a:r>
              <a:rPr lang="en-US" dirty="0">
                <a:solidFill>
                  <a:srgbClr val="FF0000"/>
                </a:solidFill>
              </a:rPr>
              <a:t> for a search is executed or a requisition is made, shall be assessed separately in accordance with the other provisions of this Act.</a:t>
            </a:r>
            <a:endParaRPr lang="en-IN" dirty="0">
              <a:solidFill>
                <a:srgbClr val="FF0000"/>
              </a:solidFill>
            </a:endParaRPr>
          </a:p>
        </p:txBody>
      </p:sp>
      <p:sp>
        <p:nvSpPr>
          <p:cNvPr id="5" name="TextBox 4"/>
          <p:cNvSpPr txBox="1"/>
          <p:nvPr/>
        </p:nvSpPr>
        <p:spPr>
          <a:xfrm>
            <a:off x="9580423" y="6352143"/>
            <a:ext cx="803553" cy="369332"/>
          </a:xfrm>
          <a:prstGeom prst="rect">
            <a:avLst/>
          </a:prstGeom>
          <a:noFill/>
        </p:spPr>
        <p:txBody>
          <a:bodyPr wrap="square" rtlCol="0">
            <a:spAutoFit/>
          </a:bodyPr>
          <a:lstStyle>
            <a:defPPr>
              <a:defRPr lang="en-US"/>
            </a:defPPr>
          </a:lstStyle>
          <a:p>
            <a:r>
              <a:rPr lang="en-US" dirty="0"/>
              <a:t>Contd.</a:t>
            </a:r>
            <a:endParaRPr lang="en-IN" dirty="0"/>
          </a:p>
        </p:txBody>
      </p:sp>
      <p:sp>
        <p:nvSpPr>
          <p:cNvPr id="6" name="Slide Number Placeholder 5"/>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3486" y="722489"/>
            <a:ext cx="10860314" cy="4139797"/>
          </a:xfrm>
        </p:spPr>
        <p:txBody>
          <a:bodyPr>
            <a:noAutofit/>
          </a:bodyPr>
          <a:lstStyle/>
          <a:p>
            <a:pPr marL="0" indent="0">
              <a:lnSpc>
                <a:spcPct val="150000"/>
              </a:lnSpc>
              <a:buNone/>
            </a:pPr>
            <a:r>
              <a:rPr lang="en-US" b="1" u="sng" dirty="0">
                <a:solidFill>
                  <a:srgbClr val="FF0000"/>
                </a:solidFill>
              </a:rPr>
              <a:t>Rate of Tax on Undisclosed Income as determined U/s 158BB(1)</a:t>
            </a:r>
            <a:endParaRPr lang="en-US" b="1" u="sng" dirty="0">
              <a:solidFill>
                <a:srgbClr val="FF0000"/>
              </a:solidFill>
            </a:endParaRPr>
          </a:p>
          <a:p>
            <a:pPr marL="0" indent="0">
              <a:lnSpc>
                <a:spcPct val="150000"/>
              </a:lnSpc>
              <a:buNone/>
            </a:pPr>
            <a:r>
              <a:rPr lang="en-US" dirty="0">
                <a:solidFill>
                  <a:srgbClr val="FF0000"/>
                </a:solidFill>
              </a:rPr>
              <a:t>@ 60% for the block period, as per section 113 of the Act. </a:t>
            </a:r>
            <a:endParaRPr lang="en-US" dirty="0">
              <a:solidFill>
                <a:srgbClr val="FF0000"/>
              </a:solidFill>
            </a:endParaRPr>
          </a:p>
          <a:p>
            <a:pPr marL="0" indent="0">
              <a:lnSpc>
                <a:spcPct val="150000"/>
              </a:lnSpc>
              <a:buNone/>
            </a:pPr>
            <a:r>
              <a:rPr lang="en-US" dirty="0">
                <a:solidFill>
                  <a:srgbClr val="FF0000"/>
                </a:solidFill>
              </a:rPr>
              <a:t>Presently, no surcharge is proposed for income chargeable to tax for the</a:t>
            </a:r>
            <a:r>
              <a:rPr lang="en-IN" dirty="0">
                <a:solidFill>
                  <a:srgbClr val="FF0000"/>
                </a:solidFill>
              </a:rPr>
              <a:t> </a:t>
            </a:r>
            <a:r>
              <a:rPr lang="en-US" dirty="0">
                <a:solidFill>
                  <a:srgbClr val="FF0000"/>
                </a:solidFill>
              </a:rPr>
              <a:t>block period</a:t>
            </a:r>
            <a:r>
              <a:rPr lang="en-US" dirty="0" smtClean="0">
                <a:solidFill>
                  <a:srgbClr val="FF0000"/>
                </a:solidFill>
              </a:rPr>
              <a:t>.</a:t>
            </a:r>
            <a:endParaRPr lang="en-IN" dirty="0">
              <a:solidFill>
                <a:srgbClr val="FF0000"/>
              </a:solidFill>
            </a:endParaRPr>
          </a:p>
        </p:txBody>
      </p:sp>
      <p:sp>
        <p:nvSpPr>
          <p:cNvPr id="5" name="Slide Number Placeholder 4"/>
          <p:cNvSpPr>
            <a:spLocks noGrp="1"/>
          </p:cNvSpPr>
          <p:nvPr>
            <p:ph type="sldNum" sz="quarter" idx="12"/>
          </p:nvPr>
        </p:nvSpPr>
        <p:spPr/>
        <p:txBody>
          <a:bodyPr/>
          <a:lstStyle/>
          <a:p>
            <a:fld id="{5B6750BE-BECE-4F0E-A8A4-E76D99785FBF}" type="slidenum">
              <a:rPr lang="en-IN" smtClean="0"/>
            </a:fld>
            <a:endParaRPr lang="en-IN" dirty="0"/>
          </a:p>
        </p:txBody>
      </p:sp>
      <p:sp>
        <p:nvSpPr>
          <p:cNvPr id="6" name="Title 1"/>
          <p:cNvSpPr>
            <a:spLocks noGrp="1"/>
          </p:cNvSpPr>
          <p:nvPr>
            <p:ph type="title"/>
          </p:nvPr>
        </p:nvSpPr>
        <p:spPr>
          <a:xfrm>
            <a:off x="365760" y="162328"/>
            <a:ext cx="10988040" cy="560161"/>
          </a:xfrm>
        </p:spPr>
        <p:txBody>
          <a:bodyPr vert="horz" lIns="91440" tIns="45720" rIns="91440" bIns="45720" rtlCol="0" anchor="ctr">
            <a:normAutofit/>
          </a:bodyPr>
          <a:lstStyle/>
          <a:p>
            <a:r>
              <a:rPr lang="en-US" sz="1400" dirty="0">
                <a:solidFill>
                  <a:srgbClr val="FF0000"/>
                </a:solidFill>
              </a:rPr>
              <a:t>Assessment of total income as a result of search – Section 158BA (Contd.)  </a:t>
            </a:r>
            <a:endParaRPr lang="en-IN" sz="1400"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7310" y="1074057"/>
            <a:ext cx="11672750" cy="4847772"/>
          </a:xfrm>
        </p:spPr>
        <p:txBody>
          <a:bodyPr anchor="ctr">
            <a:noAutofit/>
          </a:bodyPr>
          <a:lstStyle/>
          <a:p>
            <a:pPr>
              <a:lnSpc>
                <a:spcPct val="150000"/>
              </a:lnSpc>
            </a:pPr>
            <a:r>
              <a:rPr lang="en-US" sz="4400" dirty="0">
                <a:solidFill>
                  <a:srgbClr val="FF0000"/>
                </a:solidFill>
              </a:rPr>
              <a:t>COMPUTATION OF </a:t>
            </a:r>
            <a:br>
              <a:rPr lang="en-US" sz="4400" dirty="0">
                <a:solidFill>
                  <a:srgbClr val="FF0000"/>
                </a:solidFill>
              </a:rPr>
            </a:br>
            <a:r>
              <a:rPr lang="en-US" sz="4400" dirty="0">
                <a:solidFill>
                  <a:srgbClr val="FF0000"/>
                </a:solidFill>
              </a:rPr>
              <a:t>TOTAL UNDISCLOSED INCOME </a:t>
            </a:r>
            <a:br>
              <a:rPr lang="en-US" sz="4400" dirty="0">
                <a:solidFill>
                  <a:srgbClr val="FF0000"/>
                </a:solidFill>
              </a:rPr>
            </a:br>
            <a:r>
              <a:rPr lang="en-US" sz="4400" dirty="0">
                <a:solidFill>
                  <a:srgbClr val="FF0000"/>
                </a:solidFill>
              </a:rPr>
              <a:t>OF BLOCK PERIOD</a:t>
            </a:r>
            <a:br>
              <a:rPr lang="en-US" sz="4400" dirty="0">
                <a:solidFill>
                  <a:srgbClr val="FF0000"/>
                </a:solidFill>
              </a:rPr>
            </a:br>
            <a:r>
              <a:rPr lang="en-US" sz="4400" dirty="0">
                <a:solidFill>
                  <a:srgbClr val="FF0000"/>
                </a:solidFill>
              </a:rPr>
              <a:t>SEC 158BB</a:t>
            </a:r>
            <a:endParaRPr lang="en-IN" sz="4400"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0190"/>
            <a:ext cx="10515600" cy="5965190"/>
          </a:xfrm>
        </p:spPr>
        <p:txBody>
          <a:bodyPr>
            <a:normAutofit fontScale="72500" lnSpcReduction="20000"/>
          </a:bodyPr>
          <a:lstStyle/>
          <a:p>
            <a:pPr marL="549275" indent="-549275">
              <a:lnSpc>
                <a:spcPct val="150000"/>
              </a:lnSpc>
              <a:buNone/>
            </a:pPr>
            <a:r>
              <a:rPr lang="en-US" sz="3860" b="1" u="sng" dirty="0">
                <a:solidFill>
                  <a:srgbClr val="FF0000"/>
                </a:solidFill>
              </a:rPr>
              <a:t>Computation of Total </a:t>
            </a:r>
            <a:r>
              <a:rPr lang="en-US" sz="3860" b="1" u="sng" dirty="0">
                <a:solidFill>
                  <a:srgbClr val="00B050"/>
                </a:solidFill>
              </a:rPr>
              <a:t>UNDISCLOSED</a:t>
            </a:r>
            <a:r>
              <a:rPr lang="en-US" sz="3860" b="1" u="sng" dirty="0">
                <a:solidFill>
                  <a:srgbClr val="FF0000"/>
                </a:solidFill>
              </a:rPr>
              <a:t> Income of block period</a:t>
            </a:r>
            <a:endParaRPr lang="en-US" sz="3860" b="1" u="sng" dirty="0">
              <a:solidFill>
                <a:srgbClr val="FF0000"/>
              </a:solidFill>
            </a:endParaRPr>
          </a:p>
          <a:p>
            <a:pPr marL="549275" indent="-549275">
              <a:lnSpc>
                <a:spcPct val="150000"/>
              </a:lnSpc>
              <a:buNone/>
            </a:pPr>
            <a:r>
              <a:rPr lang="en-US" sz="3600" dirty="0">
                <a:solidFill>
                  <a:srgbClr val="FF0000"/>
                </a:solidFill>
              </a:rPr>
              <a:t>158BB (1) The total </a:t>
            </a:r>
            <a:r>
              <a:rPr lang="en-US" sz="3600" b="1" dirty="0">
                <a:solidFill>
                  <a:srgbClr val="00B050"/>
                </a:solidFill>
                <a:sym typeface="+mn-ea"/>
              </a:rPr>
              <a:t>UNDISCLOSED</a:t>
            </a:r>
            <a:r>
              <a:rPr lang="en-US" sz="3600" dirty="0">
                <a:solidFill>
                  <a:srgbClr val="FF0000"/>
                </a:solidFill>
              </a:rPr>
              <a:t> income</a:t>
            </a:r>
            <a:r>
              <a:rPr lang="en-US" sz="3600" dirty="0">
                <a:solidFill>
                  <a:schemeClr val="tx1">
                    <a:lumMod val="95000"/>
                    <a:lumOff val="5000"/>
                  </a:schemeClr>
                </a:solidFill>
              </a:rPr>
              <a:t> referred to in sub-section (1) of section 158BA of the block period </a:t>
            </a:r>
            <a:r>
              <a:rPr lang="en-US" sz="3600" u="sng" dirty="0">
                <a:solidFill>
                  <a:srgbClr val="FF0000"/>
                </a:solidFill>
              </a:rPr>
              <a:t>shall be the aggregate of the following:</a:t>
            </a:r>
            <a:endParaRPr lang="en-US" sz="3600" u="sng" dirty="0">
              <a:solidFill>
                <a:srgbClr val="FF0000"/>
              </a:solidFill>
            </a:endParaRPr>
          </a:p>
          <a:p>
            <a:pPr marL="549275" indent="-549275">
              <a:lnSpc>
                <a:spcPct val="150000"/>
              </a:lnSpc>
              <a:buNone/>
            </a:pPr>
            <a:r>
              <a:rPr lang="en-US" sz="4415" dirty="0" smtClean="0">
                <a:solidFill>
                  <a:srgbClr val="00B050"/>
                </a:solidFill>
              </a:rPr>
              <a:t>(</a:t>
            </a:r>
            <a:r>
              <a:rPr lang="en-US" sz="4415" dirty="0">
                <a:solidFill>
                  <a:srgbClr val="00B050"/>
                </a:solidFill>
              </a:rPr>
              <a:t>a) undisclosed income declared in the return furnished under section 158BC; </a:t>
            </a:r>
            <a:endParaRPr lang="en-US" sz="4415" dirty="0">
              <a:solidFill>
                <a:srgbClr val="00B050"/>
              </a:solidFill>
            </a:endParaRPr>
          </a:p>
          <a:p>
            <a:pPr marL="549275" indent="-549275">
              <a:lnSpc>
                <a:spcPct val="150000"/>
              </a:lnSpc>
              <a:buNone/>
            </a:pPr>
            <a:r>
              <a:rPr lang="en-US" sz="4415" dirty="0">
                <a:solidFill>
                  <a:srgbClr val="00B050"/>
                </a:solidFill>
              </a:rPr>
              <a:t>(b) undisclosed income determined by the Assessing Officer under sub-section (2). </a:t>
            </a:r>
            <a:endParaRPr lang="en-US" sz="4415" dirty="0">
              <a:solidFill>
                <a:srgbClr val="00B050"/>
              </a:solidFill>
            </a:endParaRPr>
          </a:p>
          <a:p>
            <a:pPr marL="0" indent="0">
              <a:buNone/>
            </a:pPr>
            <a:endParaRPr lang="en-US" sz="4415" dirty="0">
              <a:solidFill>
                <a:srgbClr val="00B050"/>
              </a:solidFill>
            </a:endParaRPr>
          </a:p>
        </p:txBody>
      </p:sp>
      <p:sp>
        <p:nvSpPr>
          <p:cNvPr id="4" name="Slide Number Placeholder 3"/>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2340" y="616952"/>
            <a:ext cx="10515600" cy="5739081"/>
          </a:xfrm>
        </p:spPr>
        <p:txBody>
          <a:bodyPr>
            <a:normAutofit lnSpcReduction="20000"/>
          </a:bodyPr>
          <a:lstStyle/>
          <a:p>
            <a:pPr marL="0" indent="0">
              <a:buNone/>
            </a:pPr>
            <a:endParaRPr lang="en-US" dirty="0" smtClean="0">
              <a:solidFill>
                <a:srgbClr val="FF0000"/>
              </a:solidFill>
            </a:endParaRPr>
          </a:p>
          <a:p>
            <a:pPr marL="0" indent="0">
              <a:buNone/>
            </a:pPr>
            <a:r>
              <a:rPr lang="en-US" b="1" u="sng" dirty="0" smtClean="0">
                <a:solidFill>
                  <a:srgbClr val="00B050"/>
                </a:solidFill>
              </a:rPr>
              <a:t>(</a:t>
            </a:r>
            <a:r>
              <a:rPr lang="en-US" b="1" u="sng" dirty="0">
                <a:solidFill>
                  <a:srgbClr val="00B050"/>
                </a:solidFill>
              </a:rPr>
              <a:t>1A) The following income shall not be included in the total undisclosed income of the block period, namely:— </a:t>
            </a:r>
            <a:endParaRPr lang="en-IN" b="1" u="sng" dirty="0">
              <a:solidFill>
                <a:srgbClr val="00B050"/>
              </a:solidFill>
            </a:endParaRPr>
          </a:p>
          <a:p>
            <a:pPr marL="0" indent="0">
              <a:buNone/>
            </a:pPr>
            <a:endParaRPr lang="en-US" dirty="0">
              <a:solidFill>
                <a:srgbClr val="00B050"/>
              </a:solidFill>
            </a:endParaRPr>
          </a:p>
          <a:p>
            <a:pPr marL="0" indent="0">
              <a:buNone/>
            </a:pPr>
            <a:r>
              <a:rPr lang="en-US" dirty="0">
                <a:solidFill>
                  <a:srgbClr val="00B050"/>
                </a:solidFill>
              </a:rPr>
              <a:t>(a) the total income determined under sub-section 143(1)or</a:t>
            </a:r>
            <a:endParaRPr lang="en-US" dirty="0">
              <a:solidFill>
                <a:srgbClr val="00B050"/>
              </a:solidFill>
            </a:endParaRPr>
          </a:p>
          <a:p>
            <a:pPr marL="0" indent="0">
              <a:buNone/>
            </a:pPr>
            <a:r>
              <a:rPr lang="en-US" dirty="0">
                <a:solidFill>
                  <a:srgbClr val="00B050"/>
                </a:solidFill>
              </a:rPr>
              <a:t> assessed under section 143 or section 144 or section 147 or </a:t>
            </a:r>
            <a:endParaRPr lang="en-US" dirty="0">
              <a:solidFill>
                <a:srgbClr val="00B050"/>
              </a:solidFill>
            </a:endParaRPr>
          </a:p>
          <a:p>
            <a:pPr marL="0" indent="0">
              <a:buNone/>
            </a:pPr>
            <a:r>
              <a:rPr lang="en-US" dirty="0">
                <a:solidFill>
                  <a:srgbClr val="00B050"/>
                </a:solidFill>
              </a:rPr>
              <a:t>section 153A or section 153C or </a:t>
            </a:r>
            <a:endParaRPr lang="en-US" dirty="0">
              <a:solidFill>
                <a:srgbClr val="00B050"/>
              </a:solidFill>
            </a:endParaRPr>
          </a:p>
          <a:p>
            <a:pPr marL="0" indent="0">
              <a:buNone/>
            </a:pPr>
            <a:r>
              <a:rPr lang="en-US" dirty="0">
                <a:solidFill>
                  <a:srgbClr val="00B050"/>
                </a:solidFill>
              </a:rPr>
              <a:t>assessed earlier under clause 158BC(1)(c) or sub-section 245(4) </a:t>
            </a:r>
            <a:endParaRPr lang="en-US" dirty="0">
              <a:solidFill>
                <a:srgbClr val="00B050"/>
              </a:solidFill>
            </a:endParaRPr>
          </a:p>
          <a:p>
            <a:pPr marL="0" indent="0">
              <a:buNone/>
            </a:pPr>
            <a:r>
              <a:rPr lang="en-US" dirty="0">
                <a:solidFill>
                  <a:srgbClr val="00B050"/>
                </a:solidFill>
              </a:rPr>
              <a:t>prior to the date of initiation of the search or</a:t>
            </a:r>
            <a:endParaRPr lang="en-US" dirty="0">
              <a:solidFill>
                <a:srgbClr val="00B050"/>
              </a:solidFill>
            </a:endParaRPr>
          </a:p>
          <a:p>
            <a:pPr marL="0" indent="0">
              <a:buNone/>
            </a:pPr>
            <a:endParaRPr lang="en-US" dirty="0">
              <a:solidFill>
                <a:srgbClr val="00B050"/>
              </a:solidFill>
            </a:endParaRPr>
          </a:p>
          <a:p>
            <a:pPr marL="0" indent="0">
              <a:buNone/>
            </a:pPr>
            <a:r>
              <a:rPr lang="en-US" dirty="0">
                <a:solidFill>
                  <a:srgbClr val="00B050"/>
                </a:solidFill>
              </a:rPr>
              <a:t> </a:t>
            </a:r>
            <a:r>
              <a:rPr lang="en-US" dirty="0">
                <a:solidFill>
                  <a:srgbClr val="92D050"/>
                </a:solidFill>
              </a:rPr>
              <a:t>the date of requisition, in respect of any of the previous year comprising the block period;</a:t>
            </a:r>
            <a:endParaRPr lang="en-US" dirty="0">
              <a:solidFill>
                <a:srgbClr val="00B050"/>
              </a:solidFill>
            </a:endParaRPr>
          </a:p>
          <a:p>
            <a:pPr marL="0" indent="0">
              <a:buNone/>
            </a:pPr>
            <a:endParaRPr lang="en-US" dirty="0">
              <a:solidFill>
                <a:srgbClr val="00B050"/>
              </a:solidFill>
            </a:endParaRPr>
          </a:p>
        </p:txBody>
      </p:sp>
      <p:sp>
        <p:nvSpPr>
          <p:cNvPr id="4" name="Slide Number Placeholder 3"/>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0761"/>
            <a:ext cx="10515600" cy="5726202"/>
          </a:xfrm>
        </p:spPr>
        <p:txBody>
          <a:bodyPr/>
          <a:lstStyle/>
          <a:p>
            <a:pPr marL="0" indent="0">
              <a:buNone/>
            </a:pPr>
            <a:endParaRPr lang="en-US" dirty="0" smtClean="0"/>
          </a:p>
          <a:p>
            <a:pPr marL="0" indent="0">
              <a:buNone/>
            </a:pPr>
            <a:r>
              <a:rPr lang="en-US" dirty="0" smtClean="0">
                <a:solidFill>
                  <a:srgbClr val="00B050"/>
                </a:solidFill>
              </a:rPr>
              <a:t>(</a:t>
            </a:r>
            <a:r>
              <a:rPr lang="en-US" dirty="0">
                <a:solidFill>
                  <a:srgbClr val="00B050"/>
                </a:solidFill>
              </a:rPr>
              <a:t>b) the total income declared in the return of income filed under section 139 or </a:t>
            </a:r>
            <a:endParaRPr lang="en-US" dirty="0">
              <a:solidFill>
                <a:srgbClr val="00B050"/>
              </a:solidFill>
            </a:endParaRPr>
          </a:p>
          <a:p>
            <a:pPr marL="0" indent="0">
              <a:buNone/>
            </a:pPr>
            <a:r>
              <a:rPr lang="en-US" dirty="0">
                <a:solidFill>
                  <a:srgbClr val="00B050"/>
                </a:solidFill>
              </a:rPr>
              <a:t>in response to a notice under sub-section 142(1) </a:t>
            </a:r>
            <a:endParaRPr lang="en-US" dirty="0">
              <a:solidFill>
                <a:srgbClr val="00B050"/>
              </a:solidFill>
            </a:endParaRPr>
          </a:p>
          <a:p>
            <a:pPr marL="0" indent="0">
              <a:buNone/>
            </a:pPr>
            <a:endParaRPr lang="en-US" dirty="0">
              <a:solidFill>
                <a:srgbClr val="00B050"/>
              </a:solidFill>
            </a:endParaRPr>
          </a:p>
          <a:p>
            <a:pPr marL="0" indent="0">
              <a:buNone/>
            </a:pPr>
            <a:r>
              <a:rPr lang="en-US" dirty="0">
                <a:solidFill>
                  <a:srgbClr val="00B050"/>
                </a:solidFill>
              </a:rPr>
              <a:t> prior to the date of initiation of the search or</a:t>
            </a:r>
            <a:endParaRPr lang="en-US" dirty="0">
              <a:solidFill>
                <a:srgbClr val="00B050"/>
              </a:solidFill>
            </a:endParaRPr>
          </a:p>
          <a:p>
            <a:pPr marL="0" indent="0">
              <a:buNone/>
            </a:pPr>
            <a:endParaRPr lang="en-US" dirty="0">
              <a:solidFill>
                <a:srgbClr val="00B050"/>
              </a:solidFill>
            </a:endParaRPr>
          </a:p>
          <a:p>
            <a:pPr marL="0" indent="0">
              <a:buNone/>
            </a:pPr>
            <a:r>
              <a:rPr lang="en-US" dirty="0">
                <a:solidFill>
                  <a:srgbClr val="92D050"/>
                </a:solidFill>
              </a:rPr>
              <a:t> the date of requisition, in respect of any of the previous year comprising the block period, and not covered under clause (a);</a:t>
            </a:r>
            <a:endParaRPr lang="en-IN" dirty="0">
              <a:solidFill>
                <a:srgbClr val="92D050"/>
              </a:solidFill>
            </a:endParaRPr>
          </a:p>
          <a:p>
            <a:pPr marL="0" indent="0">
              <a:buNone/>
            </a:pPr>
            <a:endParaRPr lang="en-IN" dirty="0">
              <a:solidFill>
                <a:srgbClr val="92D050"/>
              </a:solidFill>
            </a:endParaRPr>
          </a:p>
        </p:txBody>
      </p:sp>
      <p:sp>
        <p:nvSpPr>
          <p:cNvPr id="4" name="Slide Number Placeholder 3"/>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6366"/>
            <a:ext cx="10515600" cy="5790597"/>
          </a:xfrm>
        </p:spPr>
        <p:txBody>
          <a:bodyPr/>
          <a:lstStyle/>
          <a:p>
            <a:pPr marL="0" indent="0">
              <a:buNone/>
            </a:pPr>
            <a:endParaRPr lang="en-US" dirty="0" smtClean="0">
              <a:solidFill>
                <a:srgbClr val="00B050"/>
              </a:solidFill>
            </a:endParaRPr>
          </a:p>
          <a:p>
            <a:pPr marL="0" indent="0">
              <a:buNone/>
            </a:pPr>
            <a:r>
              <a:rPr lang="en-US" b="1" u="sng" dirty="0" smtClean="0">
                <a:solidFill>
                  <a:srgbClr val="00B050"/>
                </a:solidFill>
              </a:rPr>
              <a:t>(</a:t>
            </a:r>
            <a:r>
              <a:rPr lang="en-US" b="1" u="sng" dirty="0">
                <a:solidFill>
                  <a:srgbClr val="00B050"/>
                </a:solidFill>
              </a:rPr>
              <a:t>c) the income computed by the </a:t>
            </a:r>
            <a:r>
              <a:rPr lang="en-US" b="1" u="sng" dirty="0" err="1">
                <a:solidFill>
                  <a:srgbClr val="00B050"/>
                </a:solidFill>
              </a:rPr>
              <a:t>assessee</a:t>
            </a:r>
            <a:r>
              <a:rPr lang="en-US" b="1" u="sng" dirty="0">
                <a:solidFill>
                  <a:srgbClr val="00B050"/>
                </a:solidFill>
              </a:rPr>
              <a:t>, in respect of— </a:t>
            </a:r>
            <a:endParaRPr lang="en-US" dirty="0">
              <a:solidFill>
                <a:srgbClr val="00B050"/>
              </a:solidFill>
            </a:endParaRPr>
          </a:p>
          <a:p>
            <a:pPr marL="0" indent="0">
              <a:buNone/>
            </a:pPr>
            <a:r>
              <a:rPr lang="en-US" dirty="0">
                <a:solidFill>
                  <a:srgbClr val="00B050"/>
                </a:solidFill>
              </a:rPr>
              <a:t>(</a:t>
            </a:r>
            <a:r>
              <a:rPr lang="en-US" dirty="0" err="1">
                <a:solidFill>
                  <a:srgbClr val="00B050"/>
                </a:solidFill>
              </a:rPr>
              <a:t>i</a:t>
            </a:r>
            <a:r>
              <a:rPr lang="en-US" dirty="0">
                <a:solidFill>
                  <a:srgbClr val="00B050"/>
                </a:solidFill>
              </a:rPr>
              <a:t>) a previous year, where such previous year has ended and the due date for furnishing the return for such year has not expired prior to the date of initiation of the search </a:t>
            </a:r>
            <a:endParaRPr lang="en-US" dirty="0">
              <a:solidFill>
                <a:srgbClr val="00B050"/>
              </a:solidFill>
            </a:endParaRPr>
          </a:p>
          <a:p>
            <a:pPr marL="0" indent="0">
              <a:buNone/>
            </a:pPr>
            <a:r>
              <a:rPr lang="en-US" dirty="0">
                <a:solidFill>
                  <a:srgbClr val="00B050"/>
                </a:solidFill>
              </a:rPr>
              <a:t>or the date of requisition,</a:t>
            </a:r>
            <a:endParaRPr lang="en-US" dirty="0">
              <a:solidFill>
                <a:srgbClr val="00B050"/>
              </a:solidFill>
            </a:endParaRPr>
          </a:p>
          <a:p>
            <a:pPr marL="0" indent="0">
              <a:buNone/>
            </a:pPr>
            <a:r>
              <a:rPr lang="en-US" dirty="0">
                <a:solidFill>
                  <a:srgbClr val="00B050"/>
                </a:solidFill>
              </a:rPr>
              <a:t> on the basis of entries relating to such income or transactions as recorded in the books of account and other documents maintained in the normal course before the date of initiation of search or the date of requisition; </a:t>
            </a:r>
            <a:endParaRPr lang="en-US" dirty="0">
              <a:solidFill>
                <a:srgbClr val="00B050"/>
              </a:solidFill>
            </a:endParaRPr>
          </a:p>
          <a:p>
            <a:pPr marL="0" indent="0">
              <a:buNone/>
            </a:pPr>
            <a:r>
              <a:rPr lang="en-US" dirty="0">
                <a:solidFill>
                  <a:srgbClr val="FF0000"/>
                </a:solidFill>
              </a:rPr>
              <a:t>Ex: 1.4.24 to 31.3.25  </a:t>
            </a:r>
            <a:r>
              <a:rPr lang="en-US" dirty="0">
                <a:solidFill>
                  <a:srgbClr val="FF0000"/>
                </a:solidFill>
                <a:sym typeface="+mn-ea"/>
              </a:rPr>
              <a:t>(DOS 10.4.25 DOLWA 15.5.25)</a:t>
            </a:r>
            <a:endParaRPr lang="en-US" dirty="0">
              <a:solidFill>
                <a:srgbClr val="00B050"/>
              </a:solidFill>
            </a:endParaRPr>
          </a:p>
          <a:p>
            <a:pPr marL="0" indent="0">
              <a:buNone/>
            </a:pPr>
            <a:endParaRPr lang="en-US" dirty="0">
              <a:solidFill>
                <a:srgbClr val="FF0000"/>
              </a:solidFill>
            </a:endParaRPr>
          </a:p>
        </p:txBody>
      </p:sp>
      <p:sp>
        <p:nvSpPr>
          <p:cNvPr id="4" name="Slide Number Placeholder 3"/>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782" y="180109"/>
            <a:ext cx="10515600" cy="69273"/>
          </a:xfrm>
        </p:spPr>
        <p:txBody>
          <a:bodyPr>
            <a:normAutofit fontScale="90000"/>
          </a:bodyPr>
          <a:lstStyle/>
          <a:p>
            <a:r>
              <a:rPr lang="en-US" dirty="0" smtClean="0"/>
              <a:t>.</a:t>
            </a:r>
            <a:endParaRPr lang="en-US" dirty="0"/>
          </a:p>
        </p:txBody>
      </p:sp>
      <p:sp>
        <p:nvSpPr>
          <p:cNvPr id="3" name="Content Placeholder 2"/>
          <p:cNvSpPr>
            <a:spLocks noGrp="1"/>
          </p:cNvSpPr>
          <p:nvPr>
            <p:ph idx="1"/>
          </p:nvPr>
        </p:nvSpPr>
        <p:spPr>
          <a:xfrm>
            <a:off x="838200" y="623455"/>
            <a:ext cx="10515600" cy="5553508"/>
          </a:xfrm>
        </p:spPr>
        <p:txBody>
          <a:bodyPr/>
          <a:lstStyle/>
          <a:p>
            <a:pPr algn="ctr">
              <a:buNone/>
            </a:pPr>
            <a:endParaRPr lang="en-US" dirty="0" smtClean="0">
              <a:latin typeface="Times New Roman" panose="02020603050405020304" pitchFamily="18" charset="0"/>
              <a:cs typeface="Times New Roman" panose="02020603050405020304" pitchFamily="18" charset="0"/>
            </a:endParaRPr>
          </a:p>
          <a:p>
            <a:pPr algn="ctr">
              <a:buNone/>
            </a:pPr>
            <a:r>
              <a:rPr lang="en-US" dirty="0" smtClean="0">
                <a:latin typeface="Times New Roman" panose="02020603050405020304" pitchFamily="18" charset="0"/>
                <a:cs typeface="Times New Roman" panose="02020603050405020304" pitchFamily="18" charset="0"/>
              </a:rPr>
              <a:t>Seminar </a:t>
            </a:r>
            <a:r>
              <a:rPr lang="en-US" dirty="0" err="1" smtClean="0">
                <a:latin typeface="Times New Roman" panose="02020603050405020304" pitchFamily="18" charset="0"/>
                <a:cs typeface="Times New Roman" panose="02020603050405020304" pitchFamily="18" charset="0"/>
              </a:rPr>
              <a:t>Organised</a:t>
            </a:r>
            <a:r>
              <a:rPr lang="en-US" dirty="0" smtClean="0">
                <a:latin typeface="Times New Roman" panose="02020603050405020304" pitchFamily="18" charset="0"/>
                <a:cs typeface="Times New Roman" panose="02020603050405020304" pitchFamily="18" charset="0"/>
              </a:rPr>
              <a:t> By </a:t>
            </a:r>
            <a:endParaRPr lang="en-US" dirty="0" smtClean="0">
              <a:latin typeface="Times New Roman" panose="02020603050405020304" pitchFamily="18" charset="0"/>
              <a:cs typeface="Times New Roman" panose="02020603050405020304" pitchFamily="18" charset="0"/>
            </a:endParaRPr>
          </a:p>
          <a:p>
            <a:pPr algn="ctr">
              <a:buNone/>
            </a:pPr>
            <a:endParaRPr lang="en-US" dirty="0" smtClean="0">
              <a:latin typeface="Times New Roman" panose="02020603050405020304" pitchFamily="18" charset="0"/>
              <a:cs typeface="Times New Roman" panose="02020603050405020304" pitchFamily="18" charset="0"/>
            </a:endParaRPr>
          </a:p>
          <a:p>
            <a:pPr algn="ctr">
              <a:buNone/>
            </a:pPr>
            <a:r>
              <a:rPr lang="en-US" sz="3600" b="1" dirty="0" smtClean="0">
                <a:solidFill>
                  <a:srgbClr val="FF0000"/>
                </a:solidFill>
                <a:latin typeface="Times New Roman" panose="02020603050405020304" pitchFamily="18" charset="0"/>
                <a:cs typeface="Times New Roman" panose="02020603050405020304" pitchFamily="18" charset="0"/>
              </a:rPr>
              <a:t>HYDERABAD BRANCH OF SIRC OF ICAI</a:t>
            </a:r>
            <a:endParaRPr lang="en-US" sz="3600" b="1" dirty="0" smtClean="0">
              <a:solidFill>
                <a:srgbClr val="FF0000"/>
              </a:solidFill>
              <a:latin typeface="Times New Roman" panose="02020603050405020304" pitchFamily="18" charset="0"/>
              <a:cs typeface="Times New Roman" panose="02020603050405020304" pitchFamily="18" charset="0"/>
            </a:endParaRPr>
          </a:p>
          <a:p>
            <a:pPr algn="ctr">
              <a:buNone/>
            </a:pPr>
            <a:br>
              <a:rPr lang="en-GB" dirty="0" smtClean="0">
                <a:solidFill>
                  <a:schemeClr val="bg2"/>
                </a:solidFill>
                <a:latin typeface="Times New Roman" panose="02020603050405020304" pitchFamily="18" charset="0"/>
                <a:cs typeface="Times New Roman" panose="02020603050405020304" pitchFamily="18" charset="0"/>
              </a:rPr>
            </a:br>
            <a:r>
              <a:rPr lang="en-GB" dirty="0" smtClean="0">
                <a:solidFill>
                  <a:schemeClr val="accent5"/>
                </a:solidFill>
                <a:latin typeface="Times New Roman" panose="02020603050405020304" pitchFamily="18" charset="0"/>
                <a:cs typeface="Times New Roman" panose="02020603050405020304" pitchFamily="18" charset="0"/>
              </a:rPr>
              <a:t> </a:t>
            </a:r>
            <a:r>
              <a:rPr lang="en-US" b="1" dirty="0" smtClean="0">
                <a:solidFill>
                  <a:schemeClr val="accent5"/>
                </a:solidFill>
                <a:latin typeface="Times New Roman" panose="02020603050405020304" pitchFamily="18" charset="0"/>
                <a:cs typeface="Times New Roman" panose="02020603050405020304" pitchFamily="18" charset="0"/>
              </a:rPr>
              <a:t>on 15.05.2025</a:t>
            </a:r>
            <a:endParaRPr lang="en-US" dirty="0" smtClean="0">
              <a:solidFill>
                <a:schemeClr val="accent5"/>
              </a:solidFill>
              <a:latin typeface="Times New Roman" panose="02020603050405020304" pitchFamily="18" charset="0"/>
              <a:cs typeface="Times New Roman" panose="02020603050405020304" pitchFamily="18" charset="0"/>
            </a:endParaRPr>
          </a:p>
          <a:p>
            <a:pPr algn="ctr"/>
            <a:endParaRPr lang="en-US" dirty="0" smtClean="0">
              <a:solidFill>
                <a:schemeClr val="bg2"/>
              </a:solidFill>
              <a:latin typeface="Times New Roman" panose="02020603050405020304" pitchFamily="18" charset="0"/>
              <a:cs typeface="Times New Roman" panose="02020603050405020304" pitchFamily="18" charset="0"/>
            </a:endParaRPr>
          </a:p>
          <a:p>
            <a:pPr algn="ctr">
              <a:buNone/>
            </a:pPr>
            <a:r>
              <a:rPr lang="en-US" sz="3600" dirty="0" err="1" smtClean="0">
                <a:solidFill>
                  <a:srgbClr val="C00000"/>
                </a:solidFill>
                <a:latin typeface="Times New Roman" panose="02020603050405020304" pitchFamily="18" charset="0"/>
                <a:cs typeface="Times New Roman" panose="02020603050405020304" pitchFamily="18" charset="0"/>
              </a:rPr>
              <a:t>Speaker</a:t>
            </a:r>
            <a:r>
              <a:rPr lang="en-US" sz="3600" dirty="0" err="1" smtClean="0">
                <a:solidFill>
                  <a:srgbClr val="FF0000"/>
                </a:solidFill>
                <a:latin typeface="Times New Roman" panose="02020603050405020304" pitchFamily="18" charset="0"/>
                <a:cs typeface="Times New Roman" panose="02020603050405020304" pitchFamily="18" charset="0"/>
              </a:rPr>
              <a:t>:</a:t>
            </a:r>
            <a:r>
              <a:rPr lang="en-US" sz="3600" b="1" dirty="0" err="1" smtClean="0">
                <a:solidFill>
                  <a:srgbClr val="FF0000"/>
                </a:solidFill>
                <a:latin typeface="Times New Roman" panose="02020603050405020304" pitchFamily="18" charset="0"/>
                <a:cs typeface="Times New Roman" panose="02020603050405020304" pitchFamily="18" charset="0"/>
              </a:rPr>
              <a:t>HARI</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3600" b="1" dirty="0" smtClean="0">
                <a:solidFill>
                  <a:srgbClr val="FF0000"/>
                </a:solidFill>
                <a:latin typeface="Times New Roman" panose="02020603050405020304" pitchFamily="18" charset="0"/>
                <a:cs typeface="Times New Roman" panose="02020603050405020304" pitchFamily="18" charset="0"/>
              </a:rPr>
              <a:t>AGARWAL</a:t>
            </a:r>
            <a:r>
              <a:rPr lang="en-US" sz="2400" b="1" dirty="0" smtClean="0">
                <a:solidFill>
                  <a:srgbClr val="FF0000"/>
                </a:solidFill>
                <a:latin typeface="Times New Roman" panose="02020603050405020304" pitchFamily="18" charset="0"/>
                <a:cs typeface="Times New Roman" panose="02020603050405020304" pitchFamily="18" charset="0"/>
              </a:rPr>
              <a:t>,FCA</a:t>
            </a:r>
            <a:endParaRPr lang="en-US" sz="2400" b="1" dirty="0" smtClean="0">
              <a:solidFill>
                <a:srgbClr val="FF0000"/>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9397"/>
            <a:ext cx="10515600" cy="5687566"/>
          </a:xfrm>
        </p:spPr>
        <p:txBody>
          <a:bodyPr/>
          <a:lstStyle/>
          <a:p>
            <a:pPr marL="0" indent="0">
              <a:buNone/>
            </a:pPr>
            <a:endParaRPr lang="en-US" dirty="0" smtClean="0">
              <a:solidFill>
                <a:srgbClr val="FF0000"/>
              </a:solidFill>
            </a:endParaRPr>
          </a:p>
          <a:p>
            <a:pPr marL="0" indent="0">
              <a:buNone/>
            </a:pPr>
            <a:r>
              <a:rPr lang="en-US" dirty="0" smtClean="0">
                <a:solidFill>
                  <a:srgbClr val="00B050"/>
                </a:solidFill>
              </a:rPr>
              <a:t>(</a:t>
            </a:r>
            <a:r>
              <a:rPr lang="en-US" dirty="0">
                <a:solidFill>
                  <a:srgbClr val="00B050"/>
                </a:solidFill>
              </a:rPr>
              <a:t>ii) the period commencing from the 1st day of April of the previous year in which the search is initiated or requisition is made and</a:t>
            </a:r>
            <a:endParaRPr lang="en-US" dirty="0">
              <a:solidFill>
                <a:srgbClr val="00B050"/>
              </a:solidFill>
            </a:endParaRPr>
          </a:p>
          <a:p>
            <a:pPr marL="0" indent="0">
              <a:buNone/>
            </a:pPr>
            <a:r>
              <a:rPr lang="en-US" dirty="0">
                <a:solidFill>
                  <a:srgbClr val="00B050"/>
                </a:solidFill>
              </a:rPr>
              <a:t> ending on the day immediately preceding the date of initiation of search or requisition, </a:t>
            </a:r>
            <a:endParaRPr lang="en-US" dirty="0">
              <a:solidFill>
                <a:srgbClr val="00B050"/>
              </a:solidFill>
            </a:endParaRPr>
          </a:p>
          <a:p>
            <a:pPr marL="0" indent="0">
              <a:buNone/>
            </a:pPr>
            <a:r>
              <a:rPr lang="en-US" dirty="0">
                <a:solidFill>
                  <a:srgbClr val="00B050"/>
                </a:solidFill>
              </a:rPr>
              <a:t>on the basis of entries relating to such income or transactions as recorded in the books of account and other documents maintained in the normal course for such period on or before the day immediately preceding the date of initiation of search or the date of requisition;</a:t>
            </a:r>
            <a:endParaRPr lang="en-US" dirty="0">
              <a:solidFill>
                <a:srgbClr val="00B050"/>
              </a:solidFill>
            </a:endParaRPr>
          </a:p>
          <a:p>
            <a:pPr marL="0" indent="0">
              <a:buNone/>
            </a:pPr>
            <a:r>
              <a:rPr lang="en-US" dirty="0">
                <a:solidFill>
                  <a:srgbClr val="FF0000"/>
                </a:solidFill>
                <a:sym typeface="+mn-ea"/>
              </a:rPr>
              <a:t>Ex: 1.4.25 to 9.4.25 (DOS 10.4.25 DOLWA 15.5.25)</a:t>
            </a:r>
            <a:endParaRPr lang="en-US" dirty="0">
              <a:solidFill>
                <a:srgbClr val="00B050"/>
              </a:solidFill>
            </a:endParaRPr>
          </a:p>
        </p:txBody>
      </p:sp>
      <p:sp>
        <p:nvSpPr>
          <p:cNvPr id="4" name="Slide Number Placeholder 3"/>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6062"/>
            <a:ext cx="10515600" cy="5970901"/>
          </a:xfrm>
        </p:spPr>
        <p:txBody>
          <a:bodyPr/>
          <a:lstStyle/>
          <a:p>
            <a:pPr marL="0" indent="0">
              <a:buNone/>
            </a:pPr>
            <a:endParaRPr lang="en-US" dirty="0" smtClean="0">
              <a:solidFill>
                <a:srgbClr val="FF0000"/>
              </a:solidFill>
            </a:endParaRPr>
          </a:p>
          <a:p>
            <a:pPr marL="0" indent="0">
              <a:buNone/>
            </a:pPr>
            <a:r>
              <a:rPr lang="en-US" dirty="0" smtClean="0">
                <a:solidFill>
                  <a:srgbClr val="00B050"/>
                </a:solidFill>
              </a:rPr>
              <a:t>(</a:t>
            </a:r>
            <a:r>
              <a:rPr lang="en-US" dirty="0">
                <a:solidFill>
                  <a:srgbClr val="00B050"/>
                </a:solidFill>
              </a:rPr>
              <a:t>iii) the period commencing from the date of initiation of the search or the date of requisition and </a:t>
            </a:r>
            <a:endParaRPr lang="en-US" dirty="0">
              <a:solidFill>
                <a:srgbClr val="00B050"/>
              </a:solidFill>
            </a:endParaRPr>
          </a:p>
          <a:p>
            <a:pPr marL="0" indent="0">
              <a:buNone/>
            </a:pPr>
            <a:r>
              <a:rPr lang="en-US" dirty="0">
                <a:solidFill>
                  <a:srgbClr val="00B050"/>
                </a:solidFill>
              </a:rPr>
              <a:t>ending on the date of the execution of the last of the authorizations for search or requisition, </a:t>
            </a:r>
            <a:endParaRPr lang="en-US" dirty="0">
              <a:solidFill>
                <a:srgbClr val="00B050"/>
              </a:solidFill>
            </a:endParaRPr>
          </a:p>
          <a:p>
            <a:pPr marL="0" indent="0">
              <a:buNone/>
            </a:pPr>
            <a:r>
              <a:rPr lang="en-US" dirty="0">
                <a:solidFill>
                  <a:srgbClr val="00B050"/>
                </a:solidFill>
              </a:rPr>
              <a:t>on the basis of entries relating to such income or transactions as recorded in the books of account and other documents maintained in the normal course for such period on or before the date of the execution of the last of the authorizations: </a:t>
            </a:r>
            <a:endParaRPr lang="en-US" dirty="0">
              <a:solidFill>
                <a:srgbClr val="00B050"/>
              </a:solidFill>
            </a:endParaRPr>
          </a:p>
          <a:p>
            <a:pPr marL="0" indent="0">
              <a:buNone/>
            </a:pPr>
            <a:r>
              <a:rPr lang="en-US" dirty="0">
                <a:solidFill>
                  <a:srgbClr val="FF0000"/>
                </a:solidFill>
                <a:sym typeface="+mn-ea"/>
              </a:rPr>
              <a:t>Ex: 10.4.25 to 15.5.25 (DOS 10.4.25 DOLWA 15.5.25)</a:t>
            </a:r>
            <a:endParaRPr lang="en-US" dirty="0">
              <a:solidFill>
                <a:srgbClr val="00B050"/>
              </a:solidFill>
            </a:endParaRPr>
          </a:p>
          <a:p>
            <a:pPr marL="0" indent="0">
              <a:buNone/>
            </a:pPr>
            <a:endParaRPr lang="en-US" dirty="0">
              <a:solidFill>
                <a:srgbClr val="00B050"/>
              </a:solidFill>
            </a:endParaRPr>
          </a:p>
        </p:txBody>
      </p:sp>
      <p:sp>
        <p:nvSpPr>
          <p:cNvPr id="4" name="Slide Number Placeholder 3"/>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92428"/>
            <a:ext cx="10515600" cy="5584535"/>
          </a:xfrm>
        </p:spPr>
        <p:txBody>
          <a:bodyPr/>
          <a:lstStyle/>
          <a:p>
            <a:pPr marL="0" indent="0">
              <a:buNone/>
            </a:pPr>
            <a:endParaRPr lang="en-US" dirty="0" smtClean="0">
              <a:solidFill>
                <a:srgbClr val="FF0000"/>
              </a:solidFill>
            </a:endParaRPr>
          </a:p>
          <a:p>
            <a:pPr marL="0" indent="0">
              <a:buNone/>
            </a:pPr>
            <a:r>
              <a:rPr lang="en-US" b="1" u="sng" dirty="0" smtClean="0">
                <a:solidFill>
                  <a:srgbClr val="00B050"/>
                </a:solidFill>
              </a:rPr>
              <a:t>Provided </a:t>
            </a:r>
            <a:r>
              <a:rPr lang="en-US" b="1" u="sng" dirty="0">
                <a:solidFill>
                  <a:srgbClr val="00B050"/>
                </a:solidFill>
              </a:rPr>
              <a:t>that where the Assessing Officer is of the opinion that </a:t>
            </a:r>
            <a:endParaRPr lang="en-US" b="1" u="sng" dirty="0">
              <a:solidFill>
                <a:srgbClr val="00B050"/>
              </a:solidFill>
            </a:endParaRPr>
          </a:p>
          <a:p>
            <a:pPr marL="0" indent="0">
              <a:buNone/>
            </a:pPr>
            <a:r>
              <a:rPr lang="en-US" b="1" u="sng" dirty="0">
                <a:solidFill>
                  <a:srgbClr val="00B050"/>
                </a:solidFill>
              </a:rPr>
              <a:t>any part of the income as computed by the </a:t>
            </a:r>
            <a:r>
              <a:rPr lang="en-US" b="1" u="sng" dirty="0" err="1">
                <a:solidFill>
                  <a:srgbClr val="00B050"/>
                </a:solidFill>
              </a:rPr>
              <a:t>assessee</a:t>
            </a:r>
            <a:r>
              <a:rPr lang="en-US" b="1" u="sng" dirty="0">
                <a:solidFill>
                  <a:srgbClr val="00B050"/>
                </a:solidFill>
              </a:rPr>
              <a:t> under this</a:t>
            </a:r>
            <a:endParaRPr lang="en-US" b="1" u="sng" dirty="0">
              <a:solidFill>
                <a:srgbClr val="00B050"/>
              </a:solidFill>
            </a:endParaRPr>
          </a:p>
          <a:p>
            <a:pPr marL="0" indent="0">
              <a:buNone/>
            </a:pPr>
            <a:r>
              <a:rPr lang="en-US" b="1" u="sng" dirty="0">
                <a:solidFill>
                  <a:srgbClr val="00B050"/>
                </a:solidFill>
              </a:rPr>
              <a:t> clause is undisclosed, he may </a:t>
            </a:r>
            <a:r>
              <a:rPr lang="en-US" b="1" u="sng" dirty="0" err="1" smtClean="0">
                <a:solidFill>
                  <a:srgbClr val="00B050"/>
                </a:solidFill>
              </a:rPr>
              <a:t>recompute</a:t>
            </a:r>
            <a:r>
              <a:rPr lang="en-US" b="1" u="sng" dirty="0" smtClean="0">
                <a:solidFill>
                  <a:srgbClr val="00B050"/>
                </a:solidFill>
              </a:rPr>
              <a:t> </a:t>
            </a:r>
            <a:r>
              <a:rPr lang="en-US" b="1" u="sng" dirty="0">
                <a:solidFill>
                  <a:srgbClr val="00B050"/>
                </a:solidFill>
              </a:rPr>
              <a:t>such income; </a:t>
            </a:r>
            <a:endParaRPr lang="en-IN" b="1" u="sng" dirty="0">
              <a:solidFill>
                <a:srgbClr val="00B050"/>
              </a:solidFill>
            </a:endParaRPr>
          </a:p>
          <a:p>
            <a:pPr marL="0" indent="0">
              <a:buNone/>
            </a:pPr>
            <a:endParaRPr lang="en-IN" b="1" u="sng" dirty="0">
              <a:solidFill>
                <a:srgbClr val="00B050"/>
              </a:solidFill>
            </a:endParaRPr>
          </a:p>
        </p:txBody>
      </p:sp>
      <p:sp>
        <p:nvSpPr>
          <p:cNvPr id="4" name="Slide Number Placeholder 3"/>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8941"/>
            <a:ext cx="10515600" cy="5958022"/>
          </a:xfrm>
        </p:spPr>
        <p:txBody>
          <a:bodyPr>
            <a:normAutofit lnSpcReduction="10000"/>
          </a:bodyPr>
          <a:lstStyle/>
          <a:p>
            <a:pPr marL="0" indent="0">
              <a:buNone/>
            </a:pPr>
            <a:endParaRPr lang="en-US" dirty="0" smtClean="0">
              <a:solidFill>
                <a:srgbClr val="00B050"/>
              </a:solidFill>
            </a:endParaRPr>
          </a:p>
          <a:p>
            <a:pPr marL="0" indent="0">
              <a:buNone/>
            </a:pPr>
            <a:r>
              <a:rPr lang="en-US" sz="2400" dirty="0" smtClean="0">
                <a:solidFill>
                  <a:srgbClr val="00B050"/>
                </a:solidFill>
              </a:rPr>
              <a:t>(3) Where any income required to be determined as a result of search or requisition of books of account or other documents and any other material or information as are either available with the Assessing Officer or come to his notice during the course of proceedings under this Chapter, or determined on the basis of entries relating to such income or transactions as recorded in books of account and other documents maintained in the normal course on or before the date of the execution of the last of the authorizations, </a:t>
            </a:r>
            <a:r>
              <a:rPr lang="en-US" sz="2400" b="1" dirty="0" smtClean="0">
                <a:solidFill>
                  <a:srgbClr val="00B050"/>
                </a:solidFill>
              </a:rPr>
              <a:t>relates to any international transaction or specified domestic transaction referred to in section 92CA, pertaining to the period beginning from the 1st day of April of the previous year in which last of the authorizations was executed and ending with the date on which last of the authorizations was executed, such income shall not be considered for the purposes of determining the total undisclosed income of the block period and such income shall be considered in the assessment made under the other provisions of this Act.</a:t>
            </a:r>
            <a:endParaRPr lang="en-IN" sz="2400" b="1" dirty="0" smtClean="0">
              <a:solidFill>
                <a:srgbClr val="00B050"/>
              </a:solidFill>
            </a:endParaRPr>
          </a:p>
          <a:p>
            <a:pPr marL="0" indent="0">
              <a:buNone/>
            </a:pPr>
            <a:endParaRPr lang="en-IN" sz="2400" b="1" dirty="0" smtClean="0">
              <a:solidFill>
                <a:srgbClr val="00B050"/>
              </a:solidFill>
            </a:endParaRPr>
          </a:p>
        </p:txBody>
      </p:sp>
      <p:sp>
        <p:nvSpPr>
          <p:cNvPr id="4" name="Slide Number Placeholder 3"/>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99245"/>
            <a:ext cx="10515600" cy="5777718"/>
          </a:xfrm>
        </p:spPr>
        <p:txBody>
          <a:bodyPr/>
          <a:lstStyle/>
          <a:p>
            <a:pPr marL="0" indent="0">
              <a:buNone/>
            </a:pPr>
            <a:endParaRPr lang="en-US" dirty="0" smtClean="0"/>
          </a:p>
          <a:p>
            <a:pPr marL="0" indent="0">
              <a:buNone/>
            </a:pPr>
            <a:r>
              <a:rPr lang="en-US" b="1" u="sng" dirty="0" smtClean="0">
                <a:solidFill>
                  <a:srgbClr val="FF0000"/>
                </a:solidFill>
              </a:rPr>
              <a:t>(</a:t>
            </a:r>
            <a:r>
              <a:rPr lang="en-US" b="1" u="sng" dirty="0">
                <a:solidFill>
                  <a:srgbClr val="FF0000"/>
                </a:solidFill>
              </a:rPr>
              <a:t>4) For the purposes of determination of undisclosed income,-- </a:t>
            </a:r>
            <a:endParaRPr lang="en-US" b="1" u="sng" dirty="0">
              <a:solidFill>
                <a:srgbClr val="FF0000"/>
              </a:solidFill>
            </a:endParaRPr>
          </a:p>
          <a:p>
            <a:pPr marL="0" indent="0">
              <a:buNone/>
            </a:pPr>
            <a:endParaRPr lang="en-IN" dirty="0">
              <a:solidFill>
                <a:srgbClr val="FF0000"/>
              </a:solidFill>
            </a:endParaRPr>
          </a:p>
          <a:p>
            <a:pPr marL="0" indent="0">
              <a:buNone/>
            </a:pPr>
            <a:r>
              <a:rPr lang="en-US" dirty="0">
                <a:solidFill>
                  <a:srgbClr val="FF0000"/>
                </a:solidFill>
              </a:rPr>
              <a:t>(</a:t>
            </a:r>
            <a:r>
              <a:rPr lang="en-US" i="1" dirty="0">
                <a:solidFill>
                  <a:srgbClr val="FF0000"/>
                </a:solidFill>
              </a:rPr>
              <a:t>a</a:t>
            </a:r>
            <a:r>
              <a:rPr lang="en-US" dirty="0">
                <a:solidFill>
                  <a:srgbClr val="FF0000"/>
                </a:solidFill>
              </a:rPr>
              <a:t>) </a:t>
            </a:r>
            <a:r>
              <a:rPr lang="en-US" b="1" u="sng" dirty="0">
                <a:solidFill>
                  <a:srgbClr val="FF0000"/>
                </a:solidFill>
              </a:rPr>
              <a:t>of a firm</a:t>
            </a:r>
            <a:r>
              <a:rPr lang="en-US" dirty="0">
                <a:solidFill>
                  <a:srgbClr val="FF0000"/>
                </a:solidFill>
              </a:rPr>
              <a:t>, such income assessed for each of the previous years falling within the block period shall be the income determined </a:t>
            </a:r>
            <a:r>
              <a:rPr lang="en-US" b="1" dirty="0">
                <a:solidFill>
                  <a:srgbClr val="FF0000"/>
                </a:solidFill>
              </a:rPr>
              <a:t>before allowing deduction of salary, interest, commission, bonus or remuneration by whatever name called to any partner </a:t>
            </a:r>
            <a:r>
              <a:rPr lang="en-US" b="1" u="sng" dirty="0">
                <a:solidFill>
                  <a:srgbClr val="FF0000"/>
                </a:solidFill>
              </a:rPr>
              <a:t>not being a working partner;</a:t>
            </a:r>
            <a:endParaRPr lang="en-US" b="1" u="sng" dirty="0">
              <a:solidFill>
                <a:srgbClr val="FF0000"/>
              </a:solidFill>
            </a:endParaRPr>
          </a:p>
          <a:p>
            <a:pPr marL="0" indent="0">
              <a:buNone/>
            </a:pPr>
            <a:endParaRPr lang="en-IN" b="1" u="sng" dirty="0">
              <a:solidFill>
                <a:srgbClr val="FF0000"/>
              </a:solidFill>
            </a:endParaRPr>
          </a:p>
        </p:txBody>
      </p:sp>
      <p:sp>
        <p:nvSpPr>
          <p:cNvPr id="4" name="Slide Number Placeholder 3"/>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 y="606375"/>
            <a:ext cx="10988040" cy="5633861"/>
          </a:xfrm>
        </p:spPr>
        <p:txBody>
          <a:bodyPr>
            <a:noAutofit/>
          </a:bodyPr>
          <a:lstStyle/>
          <a:p>
            <a:pPr algn="just">
              <a:lnSpc>
                <a:spcPct val="150000"/>
              </a:lnSpc>
              <a:buNone/>
            </a:pPr>
            <a:r>
              <a:rPr lang="en-US" sz="2800" b="1" u="sng" dirty="0">
                <a:solidFill>
                  <a:srgbClr val="FF0000"/>
                </a:solidFill>
                <a:latin typeface="Cambria" panose="02040503050406030204" pitchFamily="18" charset="0"/>
                <a:ea typeface="Cambria" panose="02040503050406030204" pitchFamily="18" charset="0"/>
              </a:rPr>
              <a:t>Computation of Undisclosed </a:t>
            </a:r>
            <a:r>
              <a:rPr lang="en-US" sz="2800" b="1" u="sng" dirty="0" smtClean="0">
                <a:solidFill>
                  <a:srgbClr val="FF0000"/>
                </a:solidFill>
                <a:latin typeface="Cambria" panose="02040503050406030204" pitchFamily="18" charset="0"/>
                <a:ea typeface="Cambria" panose="02040503050406030204" pitchFamily="18" charset="0"/>
              </a:rPr>
              <a:t>Income – Section 158BB(2)</a:t>
            </a:r>
            <a:endParaRPr lang="en-US" sz="2800" b="1" u="sng" dirty="0">
              <a:solidFill>
                <a:srgbClr val="FF0000"/>
              </a:solidFill>
              <a:latin typeface="Cambria" panose="02040503050406030204" pitchFamily="18" charset="0"/>
              <a:ea typeface="Cambria" panose="02040503050406030204" pitchFamily="18" charset="0"/>
            </a:endParaRPr>
          </a:p>
          <a:p>
            <a:pPr marL="0" indent="0" algn="just">
              <a:lnSpc>
                <a:spcPct val="150000"/>
              </a:lnSpc>
              <a:buNone/>
            </a:pPr>
            <a:r>
              <a:rPr lang="en-US" sz="2400" dirty="0">
                <a:solidFill>
                  <a:srgbClr val="FF0000"/>
                </a:solidFill>
                <a:latin typeface="Cambria" panose="02040503050406030204" pitchFamily="18" charset="0"/>
                <a:ea typeface="Cambria" panose="02040503050406030204" pitchFamily="18" charset="0"/>
              </a:rPr>
              <a:t>Undisclosed Income shall be computed in accordance with the provisions of this Act, </a:t>
            </a:r>
            <a:endParaRPr lang="en-US" sz="2400" dirty="0">
              <a:solidFill>
                <a:srgbClr val="FF0000"/>
              </a:solidFill>
              <a:latin typeface="Cambria" panose="02040503050406030204" pitchFamily="18" charset="0"/>
              <a:ea typeface="Cambria" panose="02040503050406030204" pitchFamily="18" charset="0"/>
            </a:endParaRPr>
          </a:p>
          <a:p>
            <a:pPr marL="0" indent="0" algn="just">
              <a:lnSpc>
                <a:spcPct val="150000"/>
              </a:lnSpc>
              <a:buNone/>
            </a:pPr>
            <a:r>
              <a:rPr lang="en-US" sz="2400" dirty="0">
                <a:solidFill>
                  <a:srgbClr val="FF0000"/>
                </a:solidFill>
                <a:latin typeface="Cambria" panose="02040503050406030204" pitchFamily="18" charset="0"/>
                <a:ea typeface="Cambria" panose="02040503050406030204" pitchFamily="18" charset="0"/>
              </a:rPr>
              <a:t>on the basis of evidence found </a:t>
            </a:r>
            <a:r>
              <a:rPr lang="en-US" sz="2400" b="1" dirty="0">
                <a:solidFill>
                  <a:srgbClr val="FF0000"/>
                </a:solidFill>
                <a:latin typeface="Cambria" panose="02040503050406030204" pitchFamily="18" charset="0"/>
                <a:ea typeface="Cambria" panose="02040503050406030204" pitchFamily="18" charset="0"/>
              </a:rPr>
              <a:t>as a result of search or survey in</a:t>
            </a:r>
            <a:r>
              <a:rPr lang="en-IN" sz="2400" b="1" dirty="0">
                <a:solidFill>
                  <a:srgbClr val="FF0000"/>
                </a:solidFill>
                <a:latin typeface="Cambria" panose="02040503050406030204" pitchFamily="18" charset="0"/>
                <a:ea typeface="Cambria" panose="02040503050406030204" pitchFamily="18" charset="0"/>
              </a:rPr>
              <a:t> </a:t>
            </a:r>
            <a:r>
              <a:rPr lang="en-US" sz="2400" b="1" dirty="0">
                <a:solidFill>
                  <a:srgbClr val="FF0000"/>
                </a:solidFill>
                <a:latin typeface="Cambria" panose="02040503050406030204" pitchFamily="18" charset="0"/>
                <a:ea typeface="Cambria" panose="02040503050406030204" pitchFamily="18" charset="0"/>
              </a:rPr>
              <a:t>consequence of such search </a:t>
            </a:r>
            <a:r>
              <a:rPr lang="en-US" sz="2400" dirty="0">
                <a:solidFill>
                  <a:srgbClr val="FF0000"/>
                </a:solidFill>
                <a:latin typeface="Cambria" panose="02040503050406030204" pitchFamily="18" charset="0"/>
                <a:ea typeface="Cambria" panose="02040503050406030204" pitchFamily="18" charset="0"/>
              </a:rPr>
              <a:t>and</a:t>
            </a:r>
            <a:endParaRPr lang="en-US" sz="2400" dirty="0">
              <a:solidFill>
                <a:srgbClr val="FF0000"/>
              </a:solidFill>
              <a:latin typeface="Cambria" panose="02040503050406030204" pitchFamily="18" charset="0"/>
              <a:ea typeface="Cambria" panose="02040503050406030204" pitchFamily="18" charset="0"/>
            </a:endParaRPr>
          </a:p>
          <a:p>
            <a:pPr marL="0" indent="0" algn="just">
              <a:lnSpc>
                <a:spcPct val="150000"/>
              </a:lnSpc>
              <a:buNone/>
            </a:pPr>
            <a:r>
              <a:rPr lang="en-US" sz="2400" dirty="0">
                <a:solidFill>
                  <a:srgbClr val="FF0000"/>
                </a:solidFill>
                <a:latin typeface="Cambria" panose="02040503050406030204" pitchFamily="18" charset="0"/>
                <a:ea typeface="Cambria" panose="02040503050406030204" pitchFamily="18" charset="0"/>
              </a:rPr>
              <a:t> such other materials or information as are either available</a:t>
            </a:r>
            <a:r>
              <a:rPr lang="en-IN" sz="2400" dirty="0">
                <a:solidFill>
                  <a:srgbClr val="FF0000"/>
                </a:solidFill>
                <a:latin typeface="Cambria" panose="02040503050406030204" pitchFamily="18" charset="0"/>
                <a:ea typeface="Cambria" panose="02040503050406030204" pitchFamily="18" charset="0"/>
              </a:rPr>
              <a:t> </a:t>
            </a:r>
            <a:r>
              <a:rPr lang="en-US" sz="2400" dirty="0">
                <a:solidFill>
                  <a:srgbClr val="FF0000"/>
                </a:solidFill>
                <a:latin typeface="Cambria" panose="02040503050406030204" pitchFamily="18" charset="0"/>
                <a:ea typeface="Cambria" panose="02040503050406030204" pitchFamily="18" charset="0"/>
              </a:rPr>
              <a:t>with the Assessing Officer or </a:t>
            </a:r>
            <a:endParaRPr lang="en-US" sz="2400" dirty="0">
              <a:solidFill>
                <a:srgbClr val="FF0000"/>
              </a:solidFill>
              <a:latin typeface="Cambria" panose="02040503050406030204" pitchFamily="18" charset="0"/>
              <a:ea typeface="Cambria" panose="02040503050406030204" pitchFamily="18" charset="0"/>
            </a:endParaRPr>
          </a:p>
          <a:p>
            <a:pPr marL="0" indent="0" algn="just">
              <a:lnSpc>
                <a:spcPct val="150000"/>
              </a:lnSpc>
              <a:buNone/>
            </a:pPr>
            <a:r>
              <a:rPr lang="en-US" sz="2400" dirty="0">
                <a:solidFill>
                  <a:srgbClr val="FF0000"/>
                </a:solidFill>
                <a:latin typeface="Cambria" panose="02040503050406030204" pitchFamily="18" charset="0"/>
                <a:ea typeface="Cambria" panose="02040503050406030204" pitchFamily="18" charset="0"/>
              </a:rPr>
              <a:t>come to his notice by any means during the</a:t>
            </a:r>
            <a:r>
              <a:rPr lang="en-IN" sz="2400" dirty="0">
                <a:solidFill>
                  <a:srgbClr val="FF0000"/>
                </a:solidFill>
                <a:latin typeface="Cambria" panose="02040503050406030204" pitchFamily="18" charset="0"/>
                <a:ea typeface="Cambria" panose="02040503050406030204" pitchFamily="18" charset="0"/>
              </a:rPr>
              <a:t> </a:t>
            </a:r>
            <a:r>
              <a:rPr lang="en-US" sz="2400" dirty="0">
                <a:solidFill>
                  <a:srgbClr val="FF0000"/>
                </a:solidFill>
                <a:latin typeface="Cambria" panose="02040503050406030204" pitchFamily="18" charset="0"/>
                <a:ea typeface="Cambria" panose="02040503050406030204" pitchFamily="18" charset="0"/>
              </a:rPr>
              <a:t>course of proceedings under the said Chapter.</a:t>
            </a:r>
            <a:r>
              <a:rPr lang="en-US" sz="2400"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endParaRPr lang="en-US" sz="2400" dirty="0">
              <a:solidFill>
                <a:srgbClr val="FF0000"/>
              </a:solidFill>
              <a:latin typeface="Cambria" panose="02040503050406030204" pitchFamily="18" charset="0"/>
              <a:ea typeface="Cambria" panose="020405030504060302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A6062061-F4BE-44E7-9B1C-0B151434780A}" type="slidenum">
              <a:rPr lang="en-US" smtClean="0">
                <a:solidFill>
                  <a:srgbClr val="1F497D"/>
                </a:solidFill>
              </a:rPr>
            </a:fld>
            <a:endParaRPr lang="en-US">
              <a:solidFill>
                <a:srgbClr val="1F497D"/>
              </a:solidFill>
            </a:endParaRPr>
          </a:p>
        </p:txBody>
      </p:sp>
      <p:sp>
        <p:nvSpPr>
          <p:cNvPr id="9" name="Title 1"/>
          <p:cNvSpPr txBox="1"/>
          <p:nvPr/>
        </p:nvSpPr>
        <p:spPr>
          <a:xfrm>
            <a:off x="365760" y="162328"/>
            <a:ext cx="10988040" cy="5601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600" kern="1200">
                <a:solidFill>
                  <a:schemeClr val="tx1"/>
                </a:solidFill>
                <a:latin typeface="Cambria" panose="02040503050406030204" pitchFamily="18" charset="0"/>
                <a:ea typeface="Cambria" panose="02040503050406030204" pitchFamily="18" charset="0"/>
                <a:cs typeface="+mj-cs"/>
              </a:defRPr>
            </a:lvl1pPr>
          </a:lstStyle>
          <a:p>
            <a:pPr marL="0" marR="0" lvl="0" indent="0" algn="just" defTabSz="914400" rtl="0" eaLnBrk="1" fontAlgn="auto" latinLnBrk="0" hangingPunct="1">
              <a:lnSpc>
                <a:spcPct val="90000"/>
              </a:lnSpc>
              <a:spcBef>
                <a:spcPct val="0"/>
              </a:spcBef>
              <a:spcAft>
                <a:spcPts val="0"/>
              </a:spcAft>
              <a:buClrTx/>
              <a:buSzTx/>
              <a:buFontTx/>
              <a:buNone/>
              <a:defRPr/>
            </a:pPr>
            <a:r>
              <a:rPr lang="en-US" sz="1400" dirty="0" smtClean="0">
                <a:solidFill>
                  <a:srgbClr val="FF0000"/>
                </a:solidFill>
              </a:rPr>
              <a:t>Computation of total income of block period </a:t>
            </a:r>
            <a:r>
              <a:rPr kumimoji="0" lang="en-US" sz="1400" b="0" i="0" u="none" strike="noStrike" kern="1200" cap="none" spc="0" normalizeH="0" baseline="0" noProof="0" dirty="0" smtClean="0">
                <a:ln>
                  <a:noFill/>
                </a:ln>
                <a:solidFill>
                  <a:srgbClr val="FF0000"/>
                </a:solidFill>
                <a:effectLst/>
                <a:uLnTx/>
                <a:uFillTx/>
                <a:latin typeface="Cambria" panose="02040503050406030204" pitchFamily="18" charset="0"/>
                <a:ea typeface="Cambria" panose="02040503050406030204" pitchFamily="18" charset="0"/>
                <a:cs typeface="+mj-cs"/>
              </a:rPr>
              <a:t>– Section 158BB  </a:t>
            </a:r>
            <a:endParaRPr kumimoji="0" lang="en-IN" sz="14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j-cs"/>
            </a:endParaRPr>
          </a:p>
        </p:txBody>
      </p:sp>
      <p:sp>
        <p:nvSpPr>
          <p:cNvPr id="11" name="TextBox 10"/>
          <p:cNvSpPr txBox="1"/>
          <p:nvPr/>
        </p:nvSpPr>
        <p:spPr>
          <a:xfrm>
            <a:off x="9580423" y="6352143"/>
            <a:ext cx="803553" cy="369332"/>
          </a:xfrm>
          <a:prstGeom prst="rect">
            <a:avLst/>
          </a:prstGeom>
          <a:noFill/>
        </p:spPr>
        <p:txBody>
          <a:bodyPr wrap="square" rtlCol="0">
            <a:spAutoFit/>
          </a:bodyPr>
          <a:lstStyle>
            <a:defPPr>
              <a:defRPr lang="en-US"/>
            </a:defPPr>
          </a:lstStyle>
          <a:p>
            <a:r>
              <a:rPr lang="en-US" dirty="0"/>
              <a:t>Contd.</a:t>
            </a:r>
            <a:endParaRPr lang="en-IN"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162328"/>
            <a:ext cx="10988040" cy="560161"/>
          </a:xfrm>
        </p:spPr>
        <p:txBody>
          <a:bodyPr vert="horz" lIns="91440" tIns="45720" rIns="91440" bIns="45720" rtlCol="0" anchor="ctr">
            <a:normAutofit/>
          </a:bodyPr>
          <a:lstStyle/>
          <a:p>
            <a:r>
              <a:rPr lang="en-US" sz="1400" dirty="0">
                <a:solidFill>
                  <a:srgbClr val="FF0000"/>
                </a:solidFill>
              </a:rPr>
              <a:t>Computation of total income of block period – Section 158BB (Contd.)</a:t>
            </a:r>
            <a:endParaRPr lang="en-IN" sz="1400" dirty="0">
              <a:solidFill>
                <a:srgbClr val="FF0000"/>
              </a:solidFill>
            </a:endParaRPr>
          </a:p>
        </p:txBody>
      </p:sp>
      <p:sp>
        <p:nvSpPr>
          <p:cNvPr id="3" name="Content Placeholder 2"/>
          <p:cNvSpPr>
            <a:spLocks noGrp="1"/>
          </p:cNvSpPr>
          <p:nvPr>
            <p:ph idx="1"/>
          </p:nvPr>
        </p:nvSpPr>
        <p:spPr>
          <a:xfrm>
            <a:off x="365760" y="541502"/>
            <a:ext cx="11431532" cy="5995307"/>
          </a:xfrm>
        </p:spPr>
        <p:txBody>
          <a:bodyPr>
            <a:noAutofit/>
          </a:bodyPr>
          <a:lstStyle/>
          <a:p>
            <a:pPr marL="617855" indent="-617855">
              <a:lnSpc>
                <a:spcPct val="150000"/>
              </a:lnSpc>
              <a:spcBef>
                <a:spcPts val="600"/>
              </a:spcBef>
              <a:buNone/>
            </a:pPr>
            <a:r>
              <a:rPr lang="en-US" dirty="0">
                <a:solidFill>
                  <a:srgbClr val="FF0000"/>
                </a:solidFill>
              </a:rPr>
              <a:t>(7) </a:t>
            </a:r>
            <a:r>
              <a:rPr lang="en-US" b="1" dirty="0">
                <a:solidFill>
                  <a:srgbClr val="FF0000"/>
                </a:solidFill>
              </a:rPr>
              <a:t>Losses brought forward </a:t>
            </a:r>
            <a:r>
              <a:rPr lang="en-US" dirty="0">
                <a:solidFill>
                  <a:srgbClr val="FF0000"/>
                </a:solidFill>
              </a:rPr>
              <a:t>from the previous year (prior to the first previous year comprising the block period) </a:t>
            </a:r>
            <a:r>
              <a:rPr lang="en-US" b="1" dirty="0">
                <a:solidFill>
                  <a:srgbClr val="FF0000"/>
                </a:solidFill>
              </a:rPr>
              <a:t>or unabsorbed depreciation </a:t>
            </a:r>
            <a:r>
              <a:rPr lang="en-US" dirty="0">
                <a:solidFill>
                  <a:srgbClr val="FF0000"/>
                </a:solidFill>
              </a:rPr>
              <a:t>under sub-section (2) of section 32 </a:t>
            </a:r>
            <a:r>
              <a:rPr lang="en-US" b="1" dirty="0">
                <a:solidFill>
                  <a:srgbClr val="FF0000"/>
                </a:solidFill>
              </a:rPr>
              <a:t>shall not be set off against the undisclosed income </a:t>
            </a:r>
            <a:r>
              <a:rPr lang="en-US" dirty="0">
                <a:solidFill>
                  <a:srgbClr val="FF0000"/>
                </a:solidFill>
              </a:rPr>
              <a:t>determined in the block assessment under this Chapter,</a:t>
            </a:r>
            <a:endParaRPr lang="en-US" dirty="0">
              <a:solidFill>
                <a:srgbClr val="FF0000"/>
              </a:solidFill>
            </a:endParaRPr>
          </a:p>
          <a:p>
            <a:pPr marL="617855" indent="-617855">
              <a:lnSpc>
                <a:spcPct val="150000"/>
              </a:lnSpc>
              <a:buNone/>
            </a:pPr>
            <a:r>
              <a:rPr lang="en-US" dirty="0">
                <a:solidFill>
                  <a:srgbClr val="FF0000"/>
                </a:solidFill>
              </a:rPr>
              <a:t> *</a:t>
            </a:r>
            <a:r>
              <a:rPr lang="en-US" b="1" dirty="0">
                <a:solidFill>
                  <a:srgbClr val="FF0000"/>
                </a:solidFill>
              </a:rPr>
              <a:t>But may be carried forward for being set off </a:t>
            </a:r>
            <a:r>
              <a:rPr lang="en-US" dirty="0">
                <a:solidFill>
                  <a:srgbClr val="FF0000"/>
                </a:solidFill>
              </a:rPr>
              <a:t>in the previous year subsequent to the assessment year in which the block period ends, for the remaining period, taking into account the block period and such assessment year, and in accordance with the provisions of this Act.</a:t>
            </a:r>
            <a:endParaRPr lang="en-US" dirty="0">
              <a:solidFill>
                <a:srgbClr val="FF0000"/>
              </a:solidFill>
            </a:endParaRPr>
          </a:p>
          <a:p>
            <a:pPr marL="617855" indent="-617855">
              <a:lnSpc>
                <a:spcPct val="150000"/>
              </a:lnSpc>
              <a:buNone/>
            </a:pPr>
            <a:endParaRPr lang="en-US" sz="2600" dirty="0"/>
          </a:p>
        </p:txBody>
      </p:sp>
      <p:sp>
        <p:nvSpPr>
          <p:cNvPr id="5" name="TextBox 4"/>
          <p:cNvSpPr txBox="1"/>
          <p:nvPr/>
        </p:nvSpPr>
        <p:spPr>
          <a:xfrm>
            <a:off x="9580423" y="6352143"/>
            <a:ext cx="803553" cy="369332"/>
          </a:xfrm>
          <a:prstGeom prst="rect">
            <a:avLst/>
          </a:prstGeom>
          <a:noFill/>
        </p:spPr>
        <p:txBody>
          <a:bodyPr wrap="square" rtlCol="0">
            <a:spAutoFit/>
          </a:bodyPr>
          <a:lstStyle>
            <a:defPPr>
              <a:defRPr lang="en-US"/>
            </a:defPPr>
          </a:lstStyle>
          <a:p>
            <a:r>
              <a:rPr lang="en-US" dirty="0"/>
              <a:t>Contd.</a:t>
            </a:r>
            <a:endParaRPr lang="en-IN" dirty="0"/>
          </a:p>
        </p:txBody>
      </p:sp>
      <p:sp>
        <p:nvSpPr>
          <p:cNvPr id="6" name="Slide Number Placeholder 5"/>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625" y="1550669"/>
            <a:ext cx="11672750" cy="3509011"/>
          </a:xfrm>
        </p:spPr>
        <p:txBody>
          <a:bodyPr anchor="ctr">
            <a:noAutofit/>
          </a:bodyPr>
          <a:lstStyle/>
          <a:p>
            <a:pPr>
              <a:lnSpc>
                <a:spcPct val="150000"/>
              </a:lnSpc>
            </a:pPr>
            <a:r>
              <a:rPr lang="en-US" sz="4400" dirty="0">
                <a:solidFill>
                  <a:srgbClr val="FF0000"/>
                </a:solidFill>
              </a:rPr>
              <a:t>PROCEDURE FOR BLOCK ASSESSMENT</a:t>
            </a:r>
            <a:br>
              <a:rPr lang="en-US" sz="4400" dirty="0">
                <a:solidFill>
                  <a:srgbClr val="FF0000"/>
                </a:solidFill>
              </a:rPr>
            </a:br>
            <a:r>
              <a:rPr lang="en-US" sz="4400" dirty="0">
                <a:solidFill>
                  <a:srgbClr val="FF0000"/>
                </a:solidFill>
              </a:rPr>
              <a:t>SEC 158BC</a:t>
            </a:r>
            <a:endParaRPr lang="en-IN" sz="4400" dirty="0">
              <a:solidFill>
                <a:srgbClr val="FF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162328"/>
            <a:ext cx="10988040" cy="560161"/>
          </a:xfrm>
        </p:spPr>
        <p:txBody>
          <a:bodyPr vert="horz" lIns="91440" tIns="45720" rIns="91440" bIns="45720" rtlCol="0" anchor="ctr">
            <a:normAutofit/>
          </a:bodyPr>
          <a:lstStyle/>
          <a:p>
            <a:r>
              <a:rPr lang="en-US" sz="1400" dirty="0">
                <a:solidFill>
                  <a:srgbClr val="FF0000"/>
                </a:solidFill>
              </a:rPr>
              <a:t>Procedure for block assessment – Section 158BC</a:t>
            </a:r>
            <a:endParaRPr lang="en-IN" sz="1400" dirty="0">
              <a:solidFill>
                <a:srgbClr val="FF0000"/>
              </a:solidFill>
            </a:endParaRPr>
          </a:p>
        </p:txBody>
      </p:sp>
      <p:sp>
        <p:nvSpPr>
          <p:cNvPr id="3" name="Content Placeholder 2"/>
          <p:cNvSpPr>
            <a:spLocks noGrp="1"/>
          </p:cNvSpPr>
          <p:nvPr>
            <p:ph idx="1"/>
          </p:nvPr>
        </p:nvSpPr>
        <p:spPr>
          <a:xfrm>
            <a:off x="365760" y="722486"/>
            <a:ext cx="11431532" cy="6135513"/>
          </a:xfrm>
        </p:spPr>
        <p:txBody>
          <a:bodyPr>
            <a:noAutofit/>
          </a:bodyPr>
          <a:lstStyle/>
          <a:p>
            <a:pPr marL="617855" indent="-617855">
              <a:lnSpc>
                <a:spcPct val="150000"/>
              </a:lnSpc>
              <a:buAutoNum type="arabicParenBoth"/>
            </a:pPr>
            <a:r>
              <a:rPr lang="en-US" dirty="0"/>
              <a:t>Where any search has been initiated, </a:t>
            </a:r>
            <a:endParaRPr lang="en-US" dirty="0"/>
          </a:p>
          <a:p>
            <a:pPr marL="514350" indent="-514350">
              <a:lnSpc>
                <a:spcPct val="150000"/>
              </a:lnSpc>
              <a:buAutoNum type="alphaLcParenBoth"/>
            </a:pPr>
            <a:r>
              <a:rPr lang="en-US" dirty="0" smtClean="0">
                <a:solidFill>
                  <a:srgbClr val="FF0000"/>
                </a:solidFill>
              </a:rPr>
              <a:t>the </a:t>
            </a:r>
            <a:r>
              <a:rPr lang="en-US" dirty="0">
                <a:solidFill>
                  <a:srgbClr val="FF0000"/>
                </a:solidFill>
              </a:rPr>
              <a:t>Assessing Officer shall issue a notice to such person</a:t>
            </a:r>
            <a:r>
              <a:rPr lang="en-US" dirty="0" smtClean="0">
                <a:solidFill>
                  <a:srgbClr val="FF0000"/>
                </a:solidFill>
              </a:rPr>
              <a:t>,		 </a:t>
            </a:r>
            <a:r>
              <a:rPr lang="en-US" dirty="0">
                <a:solidFill>
                  <a:srgbClr val="FF0000"/>
                </a:solidFill>
              </a:rPr>
              <a:t>requiring him to furnish within such period, </a:t>
            </a:r>
            <a:r>
              <a:rPr lang="en-US" b="1" dirty="0">
                <a:solidFill>
                  <a:srgbClr val="FF0000"/>
                </a:solidFill>
              </a:rPr>
              <a:t>not exceeding a period of sixty days, </a:t>
            </a:r>
            <a:endParaRPr lang="en-US" b="1" dirty="0">
              <a:solidFill>
                <a:srgbClr val="FF0000"/>
              </a:solidFill>
            </a:endParaRPr>
          </a:p>
          <a:p>
            <a:pPr marL="536575" indent="0">
              <a:lnSpc>
                <a:spcPct val="150000"/>
              </a:lnSpc>
              <a:buNone/>
            </a:pPr>
            <a:r>
              <a:rPr lang="en-US" dirty="0"/>
              <a:t>as may be specified in the notice, a return in the form and verified in the manner, as may be prescribed, setting forth his total income, including the undisclosed income, for the block period:</a:t>
            </a:r>
            <a:endParaRPr lang="en-US" dirty="0"/>
          </a:p>
        </p:txBody>
      </p:sp>
      <p:sp>
        <p:nvSpPr>
          <p:cNvPr id="5" name="TextBox 4"/>
          <p:cNvSpPr txBox="1"/>
          <p:nvPr/>
        </p:nvSpPr>
        <p:spPr>
          <a:xfrm>
            <a:off x="9580423" y="6352143"/>
            <a:ext cx="803553" cy="369332"/>
          </a:xfrm>
          <a:prstGeom prst="rect">
            <a:avLst/>
          </a:prstGeom>
          <a:noFill/>
        </p:spPr>
        <p:txBody>
          <a:bodyPr wrap="square" rtlCol="0">
            <a:spAutoFit/>
          </a:bodyPr>
          <a:lstStyle>
            <a:defPPr>
              <a:defRPr lang="en-US"/>
            </a:defPPr>
          </a:lstStyle>
          <a:p>
            <a:r>
              <a:rPr lang="en-US" dirty="0"/>
              <a:t>Contd.</a:t>
            </a:r>
            <a:endParaRPr lang="en-IN" dirty="0"/>
          </a:p>
        </p:txBody>
      </p:sp>
      <p:sp>
        <p:nvSpPr>
          <p:cNvPr id="6" name="Slide Number Placeholder 5"/>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162328"/>
            <a:ext cx="10988040" cy="560161"/>
          </a:xfrm>
        </p:spPr>
        <p:txBody>
          <a:bodyPr vert="horz" lIns="91440" tIns="45720" rIns="91440" bIns="45720" rtlCol="0" anchor="ctr">
            <a:normAutofit/>
          </a:bodyPr>
          <a:lstStyle/>
          <a:p>
            <a:r>
              <a:rPr lang="en-US" sz="1400" dirty="0">
                <a:solidFill>
                  <a:srgbClr val="FF0000"/>
                </a:solidFill>
              </a:rPr>
              <a:t>Procedure for block assessment – Section 158BC (Contd.)</a:t>
            </a:r>
            <a:endParaRPr lang="en-IN" sz="1400" dirty="0">
              <a:solidFill>
                <a:srgbClr val="FF0000"/>
              </a:solidFill>
            </a:endParaRPr>
          </a:p>
        </p:txBody>
      </p:sp>
      <p:sp>
        <p:nvSpPr>
          <p:cNvPr id="3" name="Content Placeholder 2"/>
          <p:cNvSpPr>
            <a:spLocks noGrp="1"/>
          </p:cNvSpPr>
          <p:nvPr>
            <p:ph idx="1"/>
          </p:nvPr>
        </p:nvSpPr>
        <p:spPr>
          <a:xfrm>
            <a:off x="365760" y="722488"/>
            <a:ext cx="11431532" cy="5381132"/>
          </a:xfrm>
        </p:spPr>
        <p:txBody>
          <a:bodyPr>
            <a:noAutofit/>
          </a:bodyPr>
          <a:lstStyle/>
          <a:p>
            <a:pPr marL="0" indent="1905">
              <a:lnSpc>
                <a:spcPct val="150000"/>
              </a:lnSpc>
              <a:buNone/>
            </a:pPr>
            <a:r>
              <a:rPr lang="en-US" dirty="0">
                <a:solidFill>
                  <a:srgbClr val="FF0000"/>
                </a:solidFill>
              </a:rPr>
              <a:t>Provided that such return shall be considered as if it was a return furnished under the provisions of section 139 and </a:t>
            </a:r>
            <a:r>
              <a:rPr lang="en-US" b="1" dirty="0">
                <a:solidFill>
                  <a:srgbClr val="FF0000"/>
                </a:solidFill>
              </a:rPr>
              <a:t>notice under sub-section (2) of section 143 shall thereafter be issued:</a:t>
            </a:r>
            <a:endParaRPr lang="en-US" b="1" dirty="0">
              <a:solidFill>
                <a:srgbClr val="FF0000"/>
              </a:solidFill>
            </a:endParaRPr>
          </a:p>
          <a:p>
            <a:pPr marL="0" indent="1905">
              <a:lnSpc>
                <a:spcPct val="150000"/>
              </a:lnSpc>
              <a:buNone/>
            </a:pPr>
            <a:endParaRPr lang="en-US" dirty="0"/>
          </a:p>
          <a:p>
            <a:pPr marL="0" indent="1905">
              <a:lnSpc>
                <a:spcPct val="150000"/>
              </a:lnSpc>
              <a:buNone/>
            </a:pPr>
            <a:r>
              <a:rPr lang="en-US" dirty="0">
                <a:solidFill>
                  <a:srgbClr val="FF0000"/>
                </a:solidFill>
              </a:rPr>
              <a:t>Provided further that any return of income, required to be furnished by an </a:t>
            </a:r>
            <a:r>
              <a:rPr lang="en-US" dirty="0" err="1">
                <a:solidFill>
                  <a:srgbClr val="FF0000"/>
                </a:solidFill>
              </a:rPr>
              <a:t>assessee</a:t>
            </a:r>
            <a:r>
              <a:rPr lang="en-US" dirty="0">
                <a:solidFill>
                  <a:srgbClr val="FF0000"/>
                </a:solidFill>
              </a:rPr>
              <a:t> under this section and </a:t>
            </a:r>
            <a:r>
              <a:rPr lang="en-US" b="1" dirty="0">
                <a:solidFill>
                  <a:srgbClr val="FF0000"/>
                </a:solidFill>
              </a:rPr>
              <a:t>furnished beyond the period allowed in the notice shall not be deemed to be a return under section 139</a:t>
            </a:r>
            <a:endParaRPr lang="en-US" b="1" dirty="0">
              <a:solidFill>
                <a:srgbClr val="FF0000"/>
              </a:solidFill>
            </a:endParaRPr>
          </a:p>
        </p:txBody>
      </p:sp>
      <p:sp>
        <p:nvSpPr>
          <p:cNvPr id="5" name="TextBox 4"/>
          <p:cNvSpPr txBox="1"/>
          <p:nvPr/>
        </p:nvSpPr>
        <p:spPr>
          <a:xfrm>
            <a:off x="9580423" y="6352143"/>
            <a:ext cx="803553" cy="369332"/>
          </a:xfrm>
          <a:prstGeom prst="rect">
            <a:avLst/>
          </a:prstGeom>
          <a:noFill/>
        </p:spPr>
        <p:txBody>
          <a:bodyPr wrap="square" rtlCol="0">
            <a:spAutoFit/>
          </a:bodyPr>
          <a:lstStyle>
            <a:defPPr>
              <a:defRPr lang="en-US"/>
            </a:defPPr>
          </a:lstStyle>
          <a:p>
            <a:r>
              <a:rPr lang="en-US" dirty="0"/>
              <a:t>Contd.</a:t>
            </a:r>
            <a:endParaRPr lang="en-IN" dirty="0"/>
          </a:p>
        </p:txBody>
      </p:sp>
      <p:sp>
        <p:nvSpPr>
          <p:cNvPr id="6" name="Slide Number Placeholder 5"/>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898339" y="786645"/>
          <a:ext cx="10307692" cy="5512946"/>
        </p:xfrm>
        <a:graphic>
          <a:graphicData uri="http://schemas.openxmlformats.org/drawingml/2006/table">
            <a:tbl>
              <a:tblPr firstRow="1" bandRow="1">
                <a:tableStyleId>{7E9639D4-E3E2-4D34-9284-5A2195B3D0D7}</a:tableStyleId>
              </a:tblPr>
              <a:tblGrid>
                <a:gridCol w="1847971"/>
                <a:gridCol w="8459721"/>
              </a:tblGrid>
              <a:tr h="514655">
                <a:tc>
                  <a:txBody>
                    <a:bodyPr/>
                    <a:lstStyle/>
                    <a:p>
                      <a:pPr algn="ctr"/>
                      <a:r>
                        <a:rPr lang="en-IN" sz="2800" dirty="0" smtClean="0"/>
                        <a:t>Sections</a:t>
                      </a:r>
                      <a:endParaRPr lang="en-IN" sz="2800" dirty="0">
                        <a:latin typeface="Cambria" panose="02040503050406030204" pitchFamily="18" charset="0"/>
                        <a:ea typeface="Cambria" panose="02040503050406030204" pitchFamily="18" charset="0"/>
                      </a:endParaRPr>
                    </a:p>
                  </a:txBody>
                  <a:tcPr anchor="ctr">
                    <a:solidFill>
                      <a:schemeClr val="accent2"/>
                    </a:solidFill>
                  </a:tcPr>
                </a:tc>
                <a:tc>
                  <a:txBody>
                    <a:bodyPr/>
                    <a:lstStyle/>
                    <a:p>
                      <a:pPr algn="ctr"/>
                      <a:r>
                        <a:rPr lang="en-IN" sz="2800" dirty="0" smtClean="0"/>
                        <a:t>Description</a:t>
                      </a:r>
                      <a:endParaRPr lang="en-IN" sz="2800" dirty="0">
                        <a:latin typeface="Cambria" panose="02040503050406030204" pitchFamily="18" charset="0"/>
                        <a:ea typeface="Cambria" panose="02040503050406030204" pitchFamily="18" charset="0"/>
                      </a:endParaRPr>
                    </a:p>
                  </a:txBody>
                  <a:tcPr anchor="ctr">
                    <a:solidFill>
                      <a:schemeClr val="accent2"/>
                    </a:solidFill>
                  </a:tcPr>
                </a:tc>
              </a:tr>
              <a:tr h="638295">
                <a:tc>
                  <a:txBody>
                    <a:bodyPr/>
                    <a:lstStyle/>
                    <a:p>
                      <a:pPr marL="0" marR="0" algn="ctr" defTabSz="914400" rtl="0" eaLnBrk="1" latinLnBrk="0" hangingPunct="1">
                        <a:lnSpc>
                          <a:spcPct val="107000"/>
                        </a:lnSpc>
                        <a:spcBef>
                          <a:spcPts val="0"/>
                        </a:spcBef>
                        <a:spcAft>
                          <a:spcPts val="0"/>
                        </a:spcAft>
                      </a:pPr>
                      <a:r>
                        <a:rPr lang="en-US" sz="2400" kern="1200" dirty="0" smtClean="0">
                          <a:solidFill>
                            <a:schemeClr val="tx1"/>
                          </a:solidFill>
                          <a:latin typeface="Cambria" panose="02040503050406030204" pitchFamily="18" charset="0"/>
                          <a:ea typeface="Cambria" panose="02040503050406030204" pitchFamily="18" charset="0"/>
                          <a:cs typeface="+mn-cs"/>
                        </a:rPr>
                        <a:t>158B</a:t>
                      </a:r>
                      <a:endParaRPr lang="en-US" sz="2400" kern="1200" dirty="0">
                        <a:solidFill>
                          <a:schemeClr val="tx1"/>
                        </a:solidFill>
                        <a:latin typeface="Cambria" panose="02040503050406030204" pitchFamily="18" charset="0"/>
                        <a:ea typeface="Cambria" panose="02040503050406030204" pitchFamily="18" charset="0"/>
                        <a:cs typeface="+mn-cs"/>
                      </a:endParaRPr>
                    </a:p>
                  </a:txBody>
                  <a:tcPr marL="68580" marR="68580" marT="0" marB="0" anchor="ctr"/>
                </a:tc>
                <a:tc>
                  <a:txBody>
                    <a:bodyPr/>
                    <a:lstStyle/>
                    <a:p>
                      <a:pPr marL="0" marR="0" algn="l" defTabSz="914400" rtl="0" eaLnBrk="1" latinLnBrk="0" hangingPunct="1">
                        <a:lnSpc>
                          <a:spcPct val="107000"/>
                        </a:lnSpc>
                        <a:spcBef>
                          <a:spcPts val="0"/>
                        </a:spcBef>
                        <a:spcAft>
                          <a:spcPts val="0"/>
                        </a:spcAft>
                      </a:pPr>
                      <a:r>
                        <a:rPr lang="en-US" sz="2400" kern="1200" dirty="0" smtClean="0">
                          <a:solidFill>
                            <a:schemeClr val="tx1"/>
                          </a:solidFill>
                          <a:latin typeface="Cambria" panose="02040503050406030204" pitchFamily="18" charset="0"/>
                          <a:ea typeface="Cambria" panose="02040503050406030204" pitchFamily="18" charset="0"/>
                          <a:cs typeface="+mn-cs"/>
                        </a:rPr>
                        <a:t>Definitions</a:t>
                      </a:r>
                      <a:endParaRPr lang="en-US" sz="2400" kern="1200" dirty="0">
                        <a:solidFill>
                          <a:schemeClr val="tx1"/>
                        </a:solidFill>
                        <a:latin typeface="Cambria" panose="02040503050406030204" pitchFamily="18" charset="0"/>
                        <a:ea typeface="Cambria" panose="02040503050406030204" pitchFamily="18" charset="0"/>
                        <a:cs typeface="+mn-cs"/>
                      </a:endParaRPr>
                    </a:p>
                  </a:txBody>
                  <a:tcPr marL="68580" marR="68580" marT="0" marB="0" anchor="ctr"/>
                </a:tc>
              </a:tr>
              <a:tr h="590550">
                <a:tc>
                  <a:txBody>
                    <a:bodyPr/>
                    <a:lstStyle/>
                    <a:p>
                      <a:pPr marL="0" marR="0" algn="ctr" defTabSz="914400" rtl="0" eaLnBrk="1" latinLnBrk="0" hangingPunct="1">
                        <a:lnSpc>
                          <a:spcPct val="107000"/>
                        </a:lnSpc>
                        <a:spcBef>
                          <a:spcPts val="0"/>
                        </a:spcBef>
                        <a:spcAft>
                          <a:spcPts val="0"/>
                        </a:spcAft>
                      </a:pPr>
                      <a:r>
                        <a:rPr lang="en-US" sz="2400" kern="1200" dirty="0" smtClean="0">
                          <a:solidFill>
                            <a:schemeClr val="tx1"/>
                          </a:solidFill>
                          <a:latin typeface="Cambria" panose="02040503050406030204" pitchFamily="18" charset="0"/>
                          <a:ea typeface="Cambria" panose="02040503050406030204" pitchFamily="18" charset="0"/>
                          <a:cs typeface="+mn-cs"/>
                        </a:rPr>
                        <a:t>158BA</a:t>
                      </a:r>
                      <a:endParaRPr lang="en-US" sz="2400" kern="1200" dirty="0">
                        <a:solidFill>
                          <a:schemeClr val="tx1"/>
                        </a:solidFill>
                        <a:latin typeface="Cambria" panose="02040503050406030204" pitchFamily="18" charset="0"/>
                        <a:ea typeface="Cambria" panose="02040503050406030204" pitchFamily="18" charset="0"/>
                        <a:cs typeface="+mn-cs"/>
                      </a:endParaRPr>
                    </a:p>
                  </a:txBody>
                  <a:tcPr marL="68580" marR="68580" marT="0" marB="0" anchor="ctr"/>
                </a:tc>
                <a:tc>
                  <a:txBody>
                    <a:bodyPr/>
                    <a:lstStyle/>
                    <a:p>
                      <a:pPr marL="0" marR="0" algn="l" defTabSz="914400" rtl="0" eaLnBrk="1" latinLnBrk="0" hangingPunct="1">
                        <a:lnSpc>
                          <a:spcPct val="107000"/>
                        </a:lnSpc>
                        <a:spcBef>
                          <a:spcPts val="0"/>
                        </a:spcBef>
                        <a:spcAft>
                          <a:spcPts val="0"/>
                        </a:spcAft>
                      </a:pPr>
                      <a:r>
                        <a:rPr lang="en-US" sz="2400" kern="1200" dirty="0" smtClean="0">
                          <a:solidFill>
                            <a:schemeClr val="tx1"/>
                          </a:solidFill>
                          <a:latin typeface="Cambria" panose="02040503050406030204" pitchFamily="18" charset="0"/>
                          <a:ea typeface="Cambria" panose="02040503050406030204" pitchFamily="18" charset="0"/>
                          <a:cs typeface="+mn-cs"/>
                        </a:rPr>
                        <a:t>Assessment of total</a:t>
                      </a:r>
                      <a:r>
                        <a:rPr lang="en-US" sz="2400" kern="1200" baseline="0" dirty="0" smtClean="0">
                          <a:solidFill>
                            <a:schemeClr val="tx1"/>
                          </a:solidFill>
                          <a:latin typeface="Cambria" panose="02040503050406030204" pitchFamily="18" charset="0"/>
                          <a:ea typeface="Cambria" panose="02040503050406030204" pitchFamily="18" charset="0"/>
                          <a:cs typeface="+mn-cs"/>
                        </a:rPr>
                        <a:t> undisclosed income as a result of search</a:t>
                      </a:r>
                      <a:endParaRPr lang="en-US" sz="2400" kern="1200" dirty="0">
                        <a:solidFill>
                          <a:schemeClr val="tx1"/>
                        </a:solidFill>
                        <a:latin typeface="Cambria" panose="02040503050406030204" pitchFamily="18" charset="0"/>
                        <a:ea typeface="Cambria" panose="02040503050406030204" pitchFamily="18" charset="0"/>
                        <a:cs typeface="+mn-cs"/>
                      </a:endParaRPr>
                    </a:p>
                  </a:txBody>
                  <a:tcPr marL="68580" marR="68580" marT="0" marB="0" anchor="ctr"/>
                </a:tc>
              </a:tr>
              <a:tr h="876300">
                <a:tc>
                  <a:txBody>
                    <a:bodyPr/>
                    <a:lstStyle/>
                    <a:p>
                      <a:pPr marL="0" marR="0" algn="ctr" defTabSz="914400" rtl="0" eaLnBrk="1" latinLnBrk="0" hangingPunct="1">
                        <a:lnSpc>
                          <a:spcPct val="107000"/>
                        </a:lnSpc>
                        <a:spcBef>
                          <a:spcPts val="0"/>
                        </a:spcBef>
                        <a:spcAft>
                          <a:spcPts val="0"/>
                        </a:spcAft>
                      </a:pPr>
                      <a:r>
                        <a:rPr lang="en-US" sz="2400" kern="1200" dirty="0" smtClean="0">
                          <a:solidFill>
                            <a:schemeClr val="tx1"/>
                          </a:solidFill>
                          <a:latin typeface="Cambria" panose="02040503050406030204" pitchFamily="18" charset="0"/>
                          <a:ea typeface="Cambria" panose="02040503050406030204" pitchFamily="18" charset="0"/>
                          <a:cs typeface="+mn-cs"/>
                        </a:rPr>
                        <a:t>158BB</a:t>
                      </a:r>
                      <a:endParaRPr lang="en-US" sz="2400" kern="1200" dirty="0">
                        <a:solidFill>
                          <a:schemeClr val="tx1"/>
                        </a:solidFill>
                        <a:latin typeface="Cambria" panose="02040503050406030204" pitchFamily="18" charset="0"/>
                        <a:ea typeface="Cambria" panose="02040503050406030204" pitchFamily="18" charset="0"/>
                        <a:cs typeface="+mn-cs"/>
                      </a:endParaRPr>
                    </a:p>
                  </a:txBody>
                  <a:tcPr marL="68580" marR="68580" marT="0" marB="0" anchor="ctr"/>
                </a:tc>
                <a:tc>
                  <a:txBody>
                    <a:bodyPr/>
                    <a:lstStyle/>
                    <a:p>
                      <a:pPr marL="0" marR="0" algn="l" defTabSz="914400" rtl="0" eaLnBrk="1" latinLnBrk="0" hangingPunct="1">
                        <a:lnSpc>
                          <a:spcPct val="107000"/>
                        </a:lnSpc>
                        <a:spcBef>
                          <a:spcPts val="0"/>
                        </a:spcBef>
                        <a:spcAft>
                          <a:spcPts val="0"/>
                        </a:spcAft>
                      </a:pPr>
                      <a:r>
                        <a:rPr lang="en-US" sz="2400" kern="1200" dirty="0" smtClean="0">
                          <a:solidFill>
                            <a:schemeClr val="tx1"/>
                          </a:solidFill>
                          <a:latin typeface="Cambria" panose="02040503050406030204" pitchFamily="18" charset="0"/>
                          <a:ea typeface="Cambria" panose="02040503050406030204" pitchFamily="18" charset="0"/>
                          <a:cs typeface="+mn-cs"/>
                        </a:rPr>
                        <a:t>Computation of total undisclosed income of block period</a:t>
                      </a:r>
                      <a:endParaRPr lang="en-US" sz="2400" kern="1200" dirty="0">
                        <a:solidFill>
                          <a:schemeClr val="tx1"/>
                        </a:solidFill>
                        <a:latin typeface="Cambria" panose="02040503050406030204" pitchFamily="18" charset="0"/>
                        <a:ea typeface="Cambria" panose="02040503050406030204" pitchFamily="18" charset="0"/>
                        <a:cs typeface="+mn-cs"/>
                      </a:endParaRPr>
                    </a:p>
                  </a:txBody>
                  <a:tcPr marL="68580" marR="68580" marT="0" marB="0" anchor="ctr"/>
                </a:tc>
              </a:tr>
              <a:tr h="862700">
                <a:tc>
                  <a:txBody>
                    <a:bodyPr/>
                    <a:lstStyle/>
                    <a:p>
                      <a:pPr marL="0" marR="0" algn="ctr" defTabSz="914400" rtl="0" eaLnBrk="1" latinLnBrk="0" hangingPunct="1">
                        <a:lnSpc>
                          <a:spcPct val="107000"/>
                        </a:lnSpc>
                        <a:spcBef>
                          <a:spcPts val="0"/>
                        </a:spcBef>
                        <a:spcAft>
                          <a:spcPts val="0"/>
                        </a:spcAft>
                      </a:pPr>
                      <a:r>
                        <a:rPr lang="en-US" sz="2400" kern="1200" dirty="0" smtClean="0">
                          <a:solidFill>
                            <a:schemeClr val="tx1"/>
                          </a:solidFill>
                          <a:latin typeface="Cambria" panose="02040503050406030204" pitchFamily="18" charset="0"/>
                          <a:ea typeface="Cambria" panose="02040503050406030204" pitchFamily="18" charset="0"/>
                          <a:cs typeface="+mn-cs"/>
                        </a:rPr>
                        <a:t>158BC</a:t>
                      </a:r>
                      <a:endParaRPr lang="en-US" sz="2400" kern="1200" dirty="0">
                        <a:solidFill>
                          <a:schemeClr val="tx1"/>
                        </a:solidFill>
                        <a:latin typeface="Cambria" panose="02040503050406030204" pitchFamily="18" charset="0"/>
                        <a:ea typeface="Cambria" panose="02040503050406030204" pitchFamily="18" charset="0"/>
                        <a:cs typeface="+mn-cs"/>
                      </a:endParaRPr>
                    </a:p>
                  </a:txBody>
                  <a:tcPr marL="68580" marR="68580" marT="0" marB="0" anchor="ctr"/>
                </a:tc>
                <a:tc>
                  <a:txBody>
                    <a:bodyPr/>
                    <a:lstStyle/>
                    <a:p>
                      <a:pPr marL="0" marR="0" algn="l" defTabSz="914400" rtl="0" eaLnBrk="1" latinLnBrk="0" hangingPunct="1">
                        <a:lnSpc>
                          <a:spcPct val="107000"/>
                        </a:lnSpc>
                        <a:spcBef>
                          <a:spcPts val="0"/>
                        </a:spcBef>
                        <a:spcAft>
                          <a:spcPts val="0"/>
                        </a:spcAft>
                      </a:pPr>
                      <a:r>
                        <a:rPr lang="en-US" sz="2400" kern="1200" dirty="0" smtClean="0">
                          <a:solidFill>
                            <a:schemeClr val="tx1"/>
                          </a:solidFill>
                          <a:latin typeface="Cambria" panose="02040503050406030204" pitchFamily="18" charset="0"/>
                          <a:ea typeface="Cambria" panose="02040503050406030204" pitchFamily="18" charset="0"/>
                          <a:cs typeface="+mn-cs"/>
                        </a:rPr>
                        <a:t>Procedure for block assessment</a:t>
                      </a:r>
                      <a:endParaRPr lang="en-US" sz="2400" kern="1200" dirty="0">
                        <a:solidFill>
                          <a:schemeClr val="tx1"/>
                        </a:solidFill>
                        <a:latin typeface="Cambria" panose="02040503050406030204" pitchFamily="18" charset="0"/>
                        <a:ea typeface="Cambria" panose="02040503050406030204" pitchFamily="18" charset="0"/>
                        <a:cs typeface="+mn-cs"/>
                      </a:endParaRPr>
                    </a:p>
                  </a:txBody>
                  <a:tcPr marL="68580" marR="68580" marT="0" marB="0" anchor="ctr"/>
                </a:tc>
              </a:tr>
              <a:tr h="547000">
                <a:tc>
                  <a:txBody>
                    <a:bodyPr/>
                    <a:lstStyle/>
                    <a:p>
                      <a:pPr marL="0" marR="0" algn="ctr" defTabSz="914400" rtl="0" eaLnBrk="1" latinLnBrk="0" hangingPunct="1">
                        <a:lnSpc>
                          <a:spcPct val="107000"/>
                        </a:lnSpc>
                        <a:spcBef>
                          <a:spcPts val="0"/>
                        </a:spcBef>
                        <a:spcAft>
                          <a:spcPts val="0"/>
                        </a:spcAft>
                      </a:pPr>
                      <a:r>
                        <a:rPr lang="en-US" sz="2400" kern="1200" dirty="0" smtClean="0">
                          <a:solidFill>
                            <a:schemeClr val="tx1"/>
                          </a:solidFill>
                          <a:latin typeface="Cambria" panose="02040503050406030204" pitchFamily="18" charset="0"/>
                          <a:ea typeface="Cambria" panose="02040503050406030204" pitchFamily="18" charset="0"/>
                          <a:cs typeface="+mn-cs"/>
                        </a:rPr>
                        <a:t>158BD</a:t>
                      </a:r>
                      <a:endParaRPr lang="en-US" sz="2400" kern="1200" dirty="0">
                        <a:solidFill>
                          <a:schemeClr val="tx1"/>
                        </a:solidFill>
                        <a:latin typeface="Cambria" panose="02040503050406030204" pitchFamily="18" charset="0"/>
                        <a:ea typeface="Cambria" panose="02040503050406030204" pitchFamily="18" charset="0"/>
                        <a:cs typeface="+mn-cs"/>
                      </a:endParaRPr>
                    </a:p>
                  </a:txBody>
                  <a:tcPr marL="68580" marR="68580" marT="0" marB="0" anchor="ctr"/>
                </a:tc>
                <a:tc>
                  <a:txBody>
                    <a:bodyPr/>
                    <a:lstStyle/>
                    <a:p>
                      <a:pPr marL="0" marR="0" algn="l" defTabSz="914400" rtl="0" eaLnBrk="1" latinLnBrk="0" hangingPunct="1">
                        <a:lnSpc>
                          <a:spcPct val="107000"/>
                        </a:lnSpc>
                        <a:spcBef>
                          <a:spcPts val="0"/>
                        </a:spcBef>
                        <a:spcAft>
                          <a:spcPts val="0"/>
                        </a:spcAft>
                      </a:pPr>
                      <a:r>
                        <a:rPr lang="en-US" sz="2400" kern="1200" dirty="0" smtClean="0">
                          <a:solidFill>
                            <a:schemeClr val="tx1"/>
                          </a:solidFill>
                          <a:latin typeface="Cambria" panose="02040503050406030204" pitchFamily="18" charset="0"/>
                          <a:ea typeface="Cambria" panose="02040503050406030204" pitchFamily="18" charset="0"/>
                          <a:cs typeface="+mn-cs"/>
                        </a:rPr>
                        <a:t>Undisclosed</a:t>
                      </a:r>
                      <a:r>
                        <a:rPr lang="en-US" sz="2400" kern="1200" baseline="0" dirty="0" smtClean="0">
                          <a:solidFill>
                            <a:schemeClr val="tx1"/>
                          </a:solidFill>
                          <a:latin typeface="Cambria" panose="02040503050406030204" pitchFamily="18" charset="0"/>
                          <a:ea typeface="Cambria" panose="02040503050406030204" pitchFamily="18" charset="0"/>
                          <a:cs typeface="+mn-cs"/>
                        </a:rPr>
                        <a:t> income of any other person</a:t>
                      </a:r>
                      <a:endParaRPr lang="en-US" sz="2400" kern="1200" dirty="0">
                        <a:solidFill>
                          <a:schemeClr val="tx1"/>
                        </a:solidFill>
                        <a:latin typeface="Cambria" panose="02040503050406030204" pitchFamily="18" charset="0"/>
                        <a:ea typeface="Cambria" panose="02040503050406030204" pitchFamily="18" charset="0"/>
                        <a:cs typeface="+mn-cs"/>
                      </a:endParaRPr>
                    </a:p>
                  </a:txBody>
                  <a:tcPr marL="68580" marR="68580" marT="0" marB="0" anchor="ctr"/>
                </a:tc>
              </a:tr>
              <a:tr h="872945">
                <a:tc>
                  <a:txBody>
                    <a:bodyPr/>
                    <a:lstStyle/>
                    <a:p>
                      <a:pPr marL="0" marR="0" algn="ctr" defTabSz="914400" rtl="0" eaLnBrk="1" latinLnBrk="0" hangingPunct="1">
                        <a:lnSpc>
                          <a:spcPct val="107000"/>
                        </a:lnSpc>
                        <a:spcBef>
                          <a:spcPts val="0"/>
                        </a:spcBef>
                        <a:spcAft>
                          <a:spcPts val="0"/>
                        </a:spcAft>
                      </a:pPr>
                      <a:r>
                        <a:rPr lang="en-US" sz="2400" kern="1200" dirty="0" smtClean="0">
                          <a:solidFill>
                            <a:schemeClr val="tx1"/>
                          </a:solidFill>
                          <a:latin typeface="Cambria" panose="02040503050406030204" pitchFamily="18" charset="0"/>
                          <a:ea typeface="Cambria" panose="02040503050406030204" pitchFamily="18" charset="0"/>
                          <a:cs typeface="+mn-cs"/>
                        </a:rPr>
                        <a:t>158BE</a:t>
                      </a:r>
                      <a:endParaRPr lang="en-US" sz="2400" kern="1200" dirty="0">
                        <a:solidFill>
                          <a:schemeClr val="tx1"/>
                        </a:solidFill>
                        <a:latin typeface="Cambria" panose="02040503050406030204" pitchFamily="18" charset="0"/>
                        <a:ea typeface="Cambria" panose="02040503050406030204" pitchFamily="18" charset="0"/>
                        <a:cs typeface="+mn-cs"/>
                      </a:endParaRPr>
                    </a:p>
                  </a:txBody>
                  <a:tcPr marL="68580" marR="68580" marT="0" marB="0" anchor="ctr"/>
                </a:tc>
                <a:tc>
                  <a:txBody>
                    <a:bodyPr/>
                    <a:lstStyle/>
                    <a:p>
                      <a:pPr marL="0" marR="0" algn="l" defTabSz="914400" rtl="0" eaLnBrk="1" latinLnBrk="0" hangingPunct="1">
                        <a:lnSpc>
                          <a:spcPct val="107000"/>
                        </a:lnSpc>
                        <a:spcBef>
                          <a:spcPts val="0"/>
                        </a:spcBef>
                        <a:spcAft>
                          <a:spcPts val="0"/>
                        </a:spcAft>
                      </a:pPr>
                      <a:r>
                        <a:rPr lang="en-US" sz="2400" kern="1200" dirty="0" smtClean="0">
                          <a:solidFill>
                            <a:schemeClr val="tx1"/>
                          </a:solidFill>
                          <a:latin typeface="Cambria" panose="02040503050406030204" pitchFamily="18" charset="0"/>
                          <a:ea typeface="Cambria" panose="02040503050406030204" pitchFamily="18" charset="0"/>
                          <a:cs typeface="+mn-cs"/>
                        </a:rPr>
                        <a:t>Time-limit for completion</a:t>
                      </a:r>
                      <a:r>
                        <a:rPr lang="en-US" sz="2400" kern="1200" baseline="0" dirty="0" smtClean="0">
                          <a:solidFill>
                            <a:schemeClr val="tx1"/>
                          </a:solidFill>
                          <a:latin typeface="Cambria" panose="02040503050406030204" pitchFamily="18" charset="0"/>
                          <a:ea typeface="Cambria" panose="02040503050406030204" pitchFamily="18" charset="0"/>
                          <a:cs typeface="+mn-cs"/>
                        </a:rPr>
                        <a:t> of block assessment</a:t>
                      </a:r>
                      <a:endParaRPr lang="en-US" sz="2400" kern="1200" dirty="0">
                        <a:solidFill>
                          <a:schemeClr val="tx1"/>
                        </a:solidFill>
                        <a:latin typeface="Cambria" panose="02040503050406030204" pitchFamily="18" charset="0"/>
                        <a:ea typeface="Cambria" panose="02040503050406030204" pitchFamily="18" charset="0"/>
                        <a:cs typeface="+mn-cs"/>
                      </a:endParaRPr>
                    </a:p>
                  </a:txBody>
                  <a:tcPr marL="68580" marR="68580" marT="0" marB="0" anchor="ctr"/>
                </a:tc>
              </a:tr>
              <a:tr h="606996">
                <a:tc>
                  <a:txBody>
                    <a:bodyPr/>
                    <a:lstStyle/>
                    <a:p>
                      <a:pPr marL="0" marR="0" algn="ctr" defTabSz="914400" rtl="0" eaLnBrk="1" latinLnBrk="0" hangingPunct="1">
                        <a:lnSpc>
                          <a:spcPct val="107000"/>
                        </a:lnSpc>
                        <a:spcBef>
                          <a:spcPts val="0"/>
                        </a:spcBef>
                        <a:spcAft>
                          <a:spcPts val="0"/>
                        </a:spcAft>
                      </a:pPr>
                      <a:r>
                        <a:rPr lang="en-US" sz="2400" kern="1200" dirty="0" smtClean="0">
                          <a:solidFill>
                            <a:schemeClr val="tx1"/>
                          </a:solidFill>
                          <a:latin typeface="Cambria" panose="02040503050406030204" pitchFamily="18" charset="0"/>
                          <a:ea typeface="Cambria" panose="02040503050406030204" pitchFamily="18" charset="0"/>
                          <a:cs typeface="+mn-cs"/>
                        </a:rPr>
                        <a:t>158BF</a:t>
                      </a:r>
                      <a:endParaRPr lang="en-US" sz="2400" kern="1200" dirty="0">
                        <a:solidFill>
                          <a:schemeClr val="tx1"/>
                        </a:solidFill>
                        <a:latin typeface="Cambria" panose="02040503050406030204" pitchFamily="18" charset="0"/>
                        <a:ea typeface="Cambria" panose="02040503050406030204" pitchFamily="18" charset="0"/>
                        <a:cs typeface="+mn-cs"/>
                      </a:endParaRPr>
                    </a:p>
                  </a:txBody>
                  <a:tcPr marL="68580" marR="68580" marT="0" marB="0" anchor="ctr"/>
                </a:tc>
                <a:tc>
                  <a:txBody>
                    <a:bodyPr/>
                    <a:lstStyle/>
                    <a:p>
                      <a:pPr marL="0" marR="0" algn="l" defTabSz="914400" rtl="0" eaLnBrk="1" latinLnBrk="0" hangingPunct="1">
                        <a:lnSpc>
                          <a:spcPct val="107000"/>
                        </a:lnSpc>
                        <a:spcBef>
                          <a:spcPts val="0"/>
                        </a:spcBef>
                        <a:spcAft>
                          <a:spcPts val="0"/>
                        </a:spcAft>
                      </a:pPr>
                      <a:r>
                        <a:rPr lang="en-US" sz="2400" kern="1200" dirty="0" smtClean="0">
                          <a:solidFill>
                            <a:schemeClr val="tx1"/>
                          </a:solidFill>
                          <a:latin typeface="Cambria" panose="02040503050406030204" pitchFamily="18" charset="0"/>
                          <a:ea typeface="Cambria" panose="02040503050406030204" pitchFamily="18" charset="0"/>
                          <a:cs typeface="+mn-cs"/>
                        </a:rPr>
                        <a:t>Certain interest an</a:t>
                      </a:r>
                      <a:r>
                        <a:rPr lang="en-US" sz="2400" kern="1200" baseline="0" dirty="0" smtClean="0">
                          <a:solidFill>
                            <a:schemeClr val="tx1"/>
                          </a:solidFill>
                          <a:latin typeface="Cambria" panose="02040503050406030204" pitchFamily="18" charset="0"/>
                          <a:ea typeface="Cambria" panose="02040503050406030204" pitchFamily="18" charset="0"/>
                          <a:cs typeface="+mn-cs"/>
                        </a:rPr>
                        <a:t>d penalties not to be levied or imposed</a:t>
                      </a:r>
                      <a:endParaRPr lang="en-US" sz="2400" kern="1200" dirty="0">
                        <a:solidFill>
                          <a:schemeClr val="tx1"/>
                        </a:solidFill>
                        <a:latin typeface="Cambria" panose="02040503050406030204" pitchFamily="18" charset="0"/>
                        <a:ea typeface="Cambria" panose="02040503050406030204" pitchFamily="18" charset="0"/>
                        <a:cs typeface="+mn-cs"/>
                      </a:endParaRPr>
                    </a:p>
                  </a:txBody>
                  <a:tcPr marL="68580" marR="68580" marT="0" marB="0" anchor="ctr"/>
                </a:tc>
              </a:tr>
            </a:tbl>
          </a:graphicData>
        </a:graphic>
      </p:graphicFrame>
      <p:sp>
        <p:nvSpPr>
          <p:cNvPr id="5" name="TextBox 4"/>
          <p:cNvSpPr txBox="1"/>
          <p:nvPr/>
        </p:nvSpPr>
        <p:spPr>
          <a:xfrm>
            <a:off x="781050" y="0"/>
            <a:ext cx="10656571" cy="646331"/>
          </a:xfrm>
          <a:prstGeom prst="rect">
            <a:avLst/>
          </a:prstGeom>
          <a:noFill/>
        </p:spPr>
        <p:txBody>
          <a:bodyPr wrap="square" rtlCol="0">
            <a:spAutoFit/>
          </a:bodyPr>
          <a:lstStyle/>
          <a:p>
            <a:r>
              <a:rPr lang="en-US" sz="3600" b="1" dirty="0" smtClean="0">
                <a:solidFill>
                  <a:srgbClr val="FF0000"/>
                </a:solidFill>
                <a:latin typeface="Cambria" panose="02040503050406030204" pitchFamily="18" charset="0"/>
              </a:rPr>
              <a:t>SYNOPSIS</a:t>
            </a:r>
            <a:endParaRPr lang="en-US" sz="3600" b="1" dirty="0">
              <a:solidFill>
                <a:srgbClr val="FF0000"/>
              </a:solidFill>
              <a:latin typeface="Cambria" panose="02040503050406030204" pitchFamily="18" charset="0"/>
            </a:endParaRPr>
          </a:p>
        </p:txBody>
      </p:sp>
      <p:sp>
        <p:nvSpPr>
          <p:cNvPr id="2" name="Slide Number Placeholder 1"/>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162328"/>
            <a:ext cx="10988040" cy="560161"/>
          </a:xfrm>
        </p:spPr>
        <p:txBody>
          <a:bodyPr vert="horz" lIns="91440" tIns="45720" rIns="91440" bIns="45720" rtlCol="0" anchor="ctr">
            <a:normAutofit/>
          </a:bodyPr>
          <a:lstStyle/>
          <a:p>
            <a:r>
              <a:rPr lang="en-US" sz="1400" dirty="0">
                <a:solidFill>
                  <a:srgbClr val="FF0000"/>
                </a:solidFill>
              </a:rPr>
              <a:t>Procedure for block assessment – Section 158BC (Contd.)</a:t>
            </a:r>
            <a:endParaRPr lang="en-IN" sz="1400" dirty="0">
              <a:solidFill>
                <a:srgbClr val="FF0000"/>
              </a:solidFill>
            </a:endParaRPr>
          </a:p>
        </p:txBody>
      </p:sp>
      <p:sp>
        <p:nvSpPr>
          <p:cNvPr id="3" name="Content Placeholder 2"/>
          <p:cNvSpPr>
            <a:spLocks noGrp="1"/>
          </p:cNvSpPr>
          <p:nvPr>
            <p:ph idx="1"/>
          </p:nvPr>
        </p:nvSpPr>
        <p:spPr>
          <a:xfrm>
            <a:off x="365760" y="722488"/>
            <a:ext cx="11431532" cy="4421012"/>
          </a:xfrm>
        </p:spPr>
        <p:txBody>
          <a:bodyPr>
            <a:noAutofit/>
          </a:bodyPr>
          <a:lstStyle/>
          <a:p>
            <a:pPr marL="0" indent="1905">
              <a:lnSpc>
                <a:spcPct val="150000"/>
              </a:lnSpc>
              <a:buNone/>
            </a:pPr>
            <a:r>
              <a:rPr lang="en-US" dirty="0">
                <a:solidFill>
                  <a:srgbClr val="FF0000"/>
                </a:solidFill>
              </a:rPr>
              <a:t>Provided also that </a:t>
            </a:r>
            <a:r>
              <a:rPr lang="en-US" b="1" dirty="0">
                <a:solidFill>
                  <a:srgbClr val="FF0000"/>
                </a:solidFill>
              </a:rPr>
              <a:t>no notice under section 148 is required </a:t>
            </a:r>
            <a:r>
              <a:rPr lang="en-US" dirty="0">
                <a:solidFill>
                  <a:srgbClr val="FF0000"/>
                </a:solidFill>
              </a:rPr>
              <a:t>to be issued for the purpose of proceeding under this Chapter:</a:t>
            </a:r>
            <a:endParaRPr lang="en-US" dirty="0">
              <a:solidFill>
                <a:srgbClr val="FF0000"/>
              </a:solidFill>
            </a:endParaRPr>
          </a:p>
          <a:p>
            <a:pPr marL="0" indent="1905">
              <a:lnSpc>
                <a:spcPct val="150000"/>
              </a:lnSpc>
              <a:buNone/>
            </a:pPr>
            <a:endParaRPr lang="en-US" dirty="0"/>
          </a:p>
          <a:p>
            <a:pPr marL="0" indent="1905">
              <a:lnSpc>
                <a:spcPct val="150000"/>
              </a:lnSpc>
              <a:buNone/>
            </a:pPr>
            <a:r>
              <a:rPr lang="en-US" dirty="0">
                <a:solidFill>
                  <a:srgbClr val="FF0000"/>
                </a:solidFill>
              </a:rPr>
              <a:t>Provided also that a person who has furnished a return under this clause shall </a:t>
            </a:r>
            <a:r>
              <a:rPr lang="en-US" b="1" dirty="0">
                <a:solidFill>
                  <a:srgbClr val="FF0000"/>
                </a:solidFill>
              </a:rPr>
              <a:t>not be entitled to furnish a revised return</a:t>
            </a:r>
            <a:r>
              <a:rPr lang="en-US" dirty="0">
                <a:solidFill>
                  <a:srgbClr val="FF0000"/>
                </a:solidFill>
              </a:rPr>
              <a:t>;</a:t>
            </a:r>
            <a:endParaRPr lang="en-US" dirty="0">
              <a:solidFill>
                <a:srgbClr val="FF0000"/>
              </a:solidFill>
            </a:endParaRPr>
          </a:p>
        </p:txBody>
      </p:sp>
      <p:sp>
        <p:nvSpPr>
          <p:cNvPr id="5" name="TextBox 4"/>
          <p:cNvSpPr txBox="1"/>
          <p:nvPr/>
        </p:nvSpPr>
        <p:spPr>
          <a:xfrm>
            <a:off x="9580423" y="6352143"/>
            <a:ext cx="803553" cy="369332"/>
          </a:xfrm>
          <a:prstGeom prst="rect">
            <a:avLst/>
          </a:prstGeom>
          <a:noFill/>
        </p:spPr>
        <p:txBody>
          <a:bodyPr wrap="square" rtlCol="0">
            <a:spAutoFit/>
          </a:bodyPr>
          <a:lstStyle>
            <a:defPPr>
              <a:defRPr lang="en-US"/>
            </a:defPPr>
          </a:lstStyle>
          <a:p>
            <a:r>
              <a:rPr lang="en-US" dirty="0"/>
              <a:t>Contd.</a:t>
            </a:r>
            <a:endParaRPr lang="en-IN" dirty="0"/>
          </a:p>
        </p:txBody>
      </p:sp>
      <p:sp>
        <p:nvSpPr>
          <p:cNvPr id="6" name="Slide Number Placeholder 5"/>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3487"/>
            <a:ext cx="10515600" cy="5803476"/>
          </a:xfrm>
        </p:spPr>
        <p:txBody>
          <a:bodyPr/>
          <a:lstStyle/>
          <a:p>
            <a:pPr marL="0" indent="0">
              <a:buNone/>
            </a:pPr>
            <a:endParaRPr lang="en-US" dirty="0" smtClean="0">
              <a:solidFill>
                <a:srgbClr val="FF0000"/>
              </a:solidFill>
            </a:endParaRPr>
          </a:p>
          <a:p>
            <a:pPr marL="0" indent="0">
              <a:buNone/>
            </a:pPr>
            <a:r>
              <a:rPr lang="en-US" b="1" u="sng" dirty="0">
                <a:solidFill>
                  <a:srgbClr val="00B050"/>
                </a:solidFill>
              </a:rPr>
              <a:t>Provided also that the time allowed for furnishing a return under this clause may be extended by a further period of thirty days, where— </a:t>
            </a:r>
            <a:endParaRPr lang="en-IN" b="1" u="sng" dirty="0">
              <a:solidFill>
                <a:srgbClr val="00B050"/>
              </a:solidFill>
            </a:endParaRPr>
          </a:p>
          <a:p>
            <a:pPr marL="0" indent="0">
              <a:buNone/>
            </a:pPr>
            <a:endParaRPr lang="en-US" dirty="0">
              <a:solidFill>
                <a:srgbClr val="00B050"/>
              </a:solidFill>
            </a:endParaRPr>
          </a:p>
          <a:p>
            <a:pPr marL="0" indent="0">
              <a:buNone/>
            </a:pPr>
            <a:r>
              <a:rPr lang="en-US" dirty="0">
                <a:solidFill>
                  <a:srgbClr val="00B050"/>
                </a:solidFill>
              </a:rPr>
              <a:t>(</a:t>
            </a:r>
            <a:r>
              <a:rPr lang="en-US" dirty="0" err="1">
                <a:solidFill>
                  <a:srgbClr val="00B050"/>
                </a:solidFill>
              </a:rPr>
              <a:t>i</a:t>
            </a:r>
            <a:r>
              <a:rPr lang="en-US" dirty="0">
                <a:solidFill>
                  <a:srgbClr val="00B050"/>
                </a:solidFill>
              </a:rPr>
              <a:t>) in respect of a previous year immediately preceding the previous </a:t>
            </a:r>
            <a:endParaRPr lang="en-US" dirty="0">
              <a:solidFill>
                <a:srgbClr val="00B050"/>
              </a:solidFill>
            </a:endParaRPr>
          </a:p>
          <a:p>
            <a:pPr marL="0" indent="0">
              <a:buNone/>
            </a:pPr>
            <a:r>
              <a:rPr lang="en-US" dirty="0">
                <a:solidFill>
                  <a:srgbClr val="00B050"/>
                </a:solidFill>
              </a:rPr>
              <a:t>year in which the search is initiated or requisition is made,</a:t>
            </a:r>
            <a:r>
              <a:rPr lang="en-US" b="1" dirty="0">
                <a:solidFill>
                  <a:srgbClr val="00B050"/>
                </a:solidFill>
              </a:rPr>
              <a:t> the due </a:t>
            </a:r>
            <a:endParaRPr lang="en-US" b="1" dirty="0">
              <a:solidFill>
                <a:srgbClr val="00B050"/>
              </a:solidFill>
            </a:endParaRPr>
          </a:p>
          <a:p>
            <a:pPr marL="0" indent="0">
              <a:buNone/>
            </a:pPr>
            <a:r>
              <a:rPr lang="en-US" b="1" dirty="0">
                <a:solidFill>
                  <a:srgbClr val="00B050"/>
                </a:solidFill>
              </a:rPr>
              <a:t>date for furnishing the return has not expired prior to the date</a:t>
            </a:r>
            <a:endParaRPr lang="en-US" b="1" dirty="0">
              <a:solidFill>
                <a:srgbClr val="00B050"/>
              </a:solidFill>
            </a:endParaRPr>
          </a:p>
          <a:p>
            <a:pPr marL="0" indent="0">
              <a:buNone/>
            </a:pPr>
            <a:r>
              <a:rPr lang="en-US" b="1" dirty="0">
                <a:solidFill>
                  <a:srgbClr val="00B050"/>
                </a:solidFill>
              </a:rPr>
              <a:t> of initiation of such search or requisition; </a:t>
            </a:r>
            <a:endParaRPr lang="en-US" b="1" dirty="0">
              <a:solidFill>
                <a:srgbClr val="00B050"/>
              </a:solidFill>
            </a:endParaRPr>
          </a:p>
          <a:p>
            <a:pPr marL="0" indent="0">
              <a:buNone/>
            </a:pPr>
            <a:endParaRPr lang="en-US" b="1" dirty="0">
              <a:solidFill>
                <a:srgbClr val="00B050"/>
              </a:solidFill>
            </a:endParaRPr>
          </a:p>
        </p:txBody>
      </p:sp>
      <p:sp>
        <p:nvSpPr>
          <p:cNvPr id="4" name="Slide Number Placeholder 3"/>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12124"/>
            <a:ext cx="10515600" cy="5764839"/>
          </a:xfrm>
        </p:spPr>
        <p:txBody>
          <a:bodyPr/>
          <a:lstStyle/>
          <a:p>
            <a:pPr marL="0" indent="0">
              <a:buNone/>
            </a:pPr>
            <a:endParaRPr lang="en-US" dirty="0">
              <a:solidFill>
                <a:srgbClr val="FF0000"/>
              </a:solidFill>
            </a:endParaRPr>
          </a:p>
          <a:p>
            <a:pPr marL="0" indent="0">
              <a:buNone/>
            </a:pPr>
            <a:r>
              <a:rPr lang="en-US" b="1" dirty="0">
                <a:solidFill>
                  <a:srgbClr val="00B050"/>
                </a:solidFill>
              </a:rPr>
              <a:t>(ii) the </a:t>
            </a:r>
            <a:r>
              <a:rPr lang="en-US" b="1" dirty="0" err="1">
                <a:solidFill>
                  <a:srgbClr val="00B050"/>
                </a:solidFill>
              </a:rPr>
              <a:t>assessee</a:t>
            </a:r>
            <a:r>
              <a:rPr lang="en-US" b="1" dirty="0">
                <a:solidFill>
                  <a:srgbClr val="00B050"/>
                </a:solidFill>
              </a:rPr>
              <a:t> was liable for audit under section 44AB for</a:t>
            </a:r>
            <a:endParaRPr lang="en-US" b="1" dirty="0">
              <a:solidFill>
                <a:srgbClr val="00B050"/>
              </a:solidFill>
            </a:endParaRPr>
          </a:p>
          <a:p>
            <a:pPr marL="0" indent="0">
              <a:buNone/>
            </a:pPr>
            <a:r>
              <a:rPr lang="en-US" b="1" dirty="0">
                <a:solidFill>
                  <a:srgbClr val="00B050"/>
                </a:solidFill>
              </a:rPr>
              <a:t> such previous year; </a:t>
            </a:r>
            <a:endParaRPr lang="en-IN" b="1" dirty="0">
              <a:solidFill>
                <a:srgbClr val="00B050"/>
              </a:solidFill>
            </a:endParaRPr>
          </a:p>
          <a:p>
            <a:pPr marL="0" indent="0">
              <a:buNone/>
            </a:pPr>
            <a:endParaRPr lang="en-IN" b="1" dirty="0">
              <a:solidFill>
                <a:srgbClr val="00B050"/>
              </a:solidFill>
            </a:endParaRPr>
          </a:p>
        </p:txBody>
      </p:sp>
      <p:sp>
        <p:nvSpPr>
          <p:cNvPr id="4" name="Slide Number Placeholder 3"/>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3639"/>
            <a:ext cx="10515600" cy="5713324"/>
          </a:xfrm>
        </p:spPr>
        <p:txBody>
          <a:bodyPr/>
          <a:lstStyle/>
          <a:p>
            <a:pPr marL="0" lvl="0" indent="0" algn="l">
              <a:buNone/>
            </a:pPr>
            <a:endParaRPr lang="en-US" dirty="0">
              <a:solidFill>
                <a:srgbClr val="FF0000"/>
              </a:solidFill>
            </a:endParaRPr>
          </a:p>
          <a:p>
            <a:pPr marL="0" lvl="0" indent="0">
              <a:buNone/>
            </a:pPr>
            <a:r>
              <a:rPr lang="en-US" b="1" dirty="0">
                <a:solidFill>
                  <a:srgbClr val="00B050"/>
                </a:solidFill>
              </a:rPr>
              <a:t>(iii) the accounts (maintained in normal course) of such</a:t>
            </a:r>
            <a:endParaRPr lang="en-US" b="1" dirty="0">
              <a:solidFill>
                <a:srgbClr val="00B050"/>
              </a:solidFill>
            </a:endParaRPr>
          </a:p>
          <a:p>
            <a:pPr marL="0" lvl="0" indent="0">
              <a:buNone/>
            </a:pPr>
            <a:r>
              <a:rPr lang="en-US" b="1" dirty="0">
                <a:solidFill>
                  <a:srgbClr val="00B050"/>
                </a:solidFill>
              </a:rPr>
              <a:t> previous year have not been audited on the date of issuance of </a:t>
            </a:r>
            <a:endParaRPr lang="en-US" b="1" dirty="0">
              <a:solidFill>
                <a:srgbClr val="00B050"/>
              </a:solidFill>
            </a:endParaRPr>
          </a:p>
          <a:p>
            <a:pPr marL="0" lvl="0" indent="0">
              <a:buNone/>
            </a:pPr>
            <a:r>
              <a:rPr lang="en-US" b="1" dirty="0">
                <a:solidFill>
                  <a:srgbClr val="00B050"/>
                </a:solidFill>
              </a:rPr>
              <a:t>such notice; and </a:t>
            </a:r>
            <a:endParaRPr lang="en-IN" b="1" dirty="0">
              <a:solidFill>
                <a:srgbClr val="00B050"/>
              </a:solidFill>
            </a:endParaRPr>
          </a:p>
          <a:p>
            <a:pPr marL="0" indent="0">
              <a:buNone/>
            </a:pPr>
            <a:endParaRPr lang="en-IN" b="1" dirty="0">
              <a:solidFill>
                <a:srgbClr val="00B050"/>
              </a:solidFill>
            </a:endParaRPr>
          </a:p>
        </p:txBody>
      </p:sp>
      <p:sp>
        <p:nvSpPr>
          <p:cNvPr id="4" name="Slide Number Placeholder 3"/>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9549"/>
            <a:ext cx="10515600" cy="5597414"/>
          </a:xfrm>
        </p:spPr>
        <p:txBody>
          <a:bodyPr/>
          <a:lstStyle/>
          <a:p>
            <a:pPr marL="0" indent="0">
              <a:buNone/>
            </a:pPr>
            <a:endParaRPr lang="en-US" dirty="0">
              <a:solidFill>
                <a:srgbClr val="FF0000"/>
              </a:solidFill>
            </a:endParaRPr>
          </a:p>
          <a:p>
            <a:pPr marL="0" indent="0">
              <a:buNone/>
            </a:pPr>
            <a:r>
              <a:rPr lang="en-US" b="1" dirty="0">
                <a:solidFill>
                  <a:srgbClr val="00B050"/>
                </a:solidFill>
              </a:rPr>
              <a:t>(iv) the </a:t>
            </a:r>
            <a:r>
              <a:rPr lang="en-US" b="1" dirty="0" err="1">
                <a:solidFill>
                  <a:srgbClr val="00B050"/>
                </a:solidFill>
              </a:rPr>
              <a:t>assessee</a:t>
            </a:r>
            <a:r>
              <a:rPr lang="en-US" b="1" dirty="0">
                <a:solidFill>
                  <a:srgbClr val="00B050"/>
                </a:solidFill>
              </a:rPr>
              <a:t> requests in writing for extension of time for</a:t>
            </a:r>
            <a:endParaRPr lang="en-US" b="1" dirty="0">
              <a:solidFill>
                <a:srgbClr val="00B050"/>
              </a:solidFill>
            </a:endParaRPr>
          </a:p>
          <a:p>
            <a:pPr marL="0" indent="0">
              <a:buNone/>
            </a:pPr>
            <a:r>
              <a:rPr lang="en-US" b="1" dirty="0">
                <a:solidFill>
                  <a:srgbClr val="00B050"/>
                </a:solidFill>
              </a:rPr>
              <a:t> furnishing such return to get such accounts audited;</a:t>
            </a:r>
            <a:endParaRPr lang="en-IN" b="1" dirty="0">
              <a:solidFill>
                <a:srgbClr val="00B050"/>
              </a:solidFill>
            </a:endParaRPr>
          </a:p>
          <a:p>
            <a:pPr marL="0" indent="0">
              <a:buNone/>
            </a:pPr>
            <a:endParaRPr lang="en-IN" b="1" dirty="0">
              <a:solidFill>
                <a:srgbClr val="00B050"/>
              </a:solidFill>
            </a:endParaRPr>
          </a:p>
        </p:txBody>
      </p:sp>
      <p:sp>
        <p:nvSpPr>
          <p:cNvPr id="4" name="Slide Number Placeholder 3"/>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162328"/>
            <a:ext cx="10988040" cy="560161"/>
          </a:xfrm>
        </p:spPr>
        <p:txBody>
          <a:bodyPr vert="horz" lIns="91440" tIns="45720" rIns="91440" bIns="45720" rtlCol="0" anchor="ctr">
            <a:normAutofit/>
          </a:bodyPr>
          <a:lstStyle/>
          <a:p>
            <a:r>
              <a:rPr lang="en-US" sz="1400" dirty="0">
                <a:solidFill>
                  <a:srgbClr val="FF0000"/>
                </a:solidFill>
              </a:rPr>
              <a:t>Procedure for block assessment – Section 158BC (Contd.)</a:t>
            </a:r>
            <a:endParaRPr lang="en-IN" sz="1400" dirty="0">
              <a:solidFill>
                <a:srgbClr val="FF0000"/>
              </a:solidFill>
            </a:endParaRPr>
          </a:p>
        </p:txBody>
      </p:sp>
      <p:sp>
        <p:nvSpPr>
          <p:cNvPr id="3" name="Content Placeholder 2"/>
          <p:cNvSpPr>
            <a:spLocks noGrp="1"/>
          </p:cNvSpPr>
          <p:nvPr>
            <p:ph idx="1"/>
          </p:nvPr>
        </p:nvSpPr>
        <p:spPr>
          <a:xfrm>
            <a:off x="365760" y="722488"/>
            <a:ext cx="11431532" cy="5892801"/>
          </a:xfrm>
        </p:spPr>
        <p:txBody>
          <a:bodyPr>
            <a:noAutofit/>
          </a:bodyPr>
          <a:lstStyle/>
          <a:p>
            <a:pPr marL="617855" indent="-615950">
              <a:lnSpc>
                <a:spcPct val="150000"/>
              </a:lnSpc>
              <a:buNone/>
            </a:pPr>
            <a:r>
              <a:rPr lang="en-US" dirty="0">
                <a:solidFill>
                  <a:srgbClr val="FF0000"/>
                </a:solidFill>
              </a:rPr>
              <a:t>(b) The provisions of section 142, </a:t>
            </a:r>
            <a:endParaRPr lang="en-US" dirty="0" smtClean="0">
              <a:solidFill>
                <a:srgbClr val="FF0000"/>
              </a:solidFill>
            </a:endParaRPr>
          </a:p>
          <a:p>
            <a:pPr marL="617855" indent="-615950">
              <a:lnSpc>
                <a:spcPct val="150000"/>
              </a:lnSpc>
              <a:buNone/>
            </a:pPr>
            <a:r>
              <a:rPr lang="en-US" dirty="0" smtClean="0">
                <a:solidFill>
                  <a:srgbClr val="FF0000"/>
                </a:solidFill>
              </a:rPr>
              <a:t>       sub-sections 143</a:t>
            </a:r>
            <a:r>
              <a:rPr lang="en-US" dirty="0">
                <a:solidFill>
                  <a:srgbClr val="FF0000"/>
                </a:solidFill>
              </a:rPr>
              <a:t>(2) and 143(3), </a:t>
            </a:r>
            <a:endParaRPr lang="en-US" dirty="0">
              <a:solidFill>
                <a:srgbClr val="FF0000"/>
              </a:solidFill>
            </a:endParaRPr>
          </a:p>
          <a:p>
            <a:pPr marL="617855" indent="-81280">
              <a:lnSpc>
                <a:spcPct val="150000"/>
              </a:lnSpc>
              <a:buNone/>
            </a:pPr>
            <a:r>
              <a:rPr lang="en-US" dirty="0">
                <a:solidFill>
                  <a:srgbClr val="FF0000"/>
                </a:solidFill>
              </a:rPr>
              <a:t>section 144, </a:t>
            </a:r>
            <a:endParaRPr lang="en-US" dirty="0">
              <a:solidFill>
                <a:srgbClr val="FF0000"/>
              </a:solidFill>
            </a:endParaRPr>
          </a:p>
          <a:p>
            <a:pPr marL="617855" indent="-81280">
              <a:lnSpc>
                <a:spcPct val="150000"/>
              </a:lnSpc>
              <a:buNone/>
            </a:pPr>
            <a:r>
              <a:rPr lang="en-US" dirty="0">
                <a:solidFill>
                  <a:srgbClr val="FF0000"/>
                </a:solidFill>
              </a:rPr>
              <a:t>section 145, </a:t>
            </a:r>
            <a:endParaRPr lang="en-US" dirty="0">
              <a:solidFill>
                <a:srgbClr val="FF0000"/>
              </a:solidFill>
            </a:endParaRPr>
          </a:p>
          <a:p>
            <a:pPr marL="617855" indent="-81280">
              <a:lnSpc>
                <a:spcPct val="150000"/>
              </a:lnSpc>
              <a:buNone/>
            </a:pPr>
            <a:r>
              <a:rPr lang="en-US" dirty="0">
                <a:solidFill>
                  <a:srgbClr val="FF0000"/>
                </a:solidFill>
              </a:rPr>
              <a:t>section 145A and </a:t>
            </a:r>
            <a:endParaRPr lang="en-US" dirty="0">
              <a:solidFill>
                <a:srgbClr val="FF0000"/>
              </a:solidFill>
            </a:endParaRPr>
          </a:p>
          <a:p>
            <a:pPr marL="617855" indent="-81280">
              <a:lnSpc>
                <a:spcPct val="150000"/>
              </a:lnSpc>
              <a:buNone/>
            </a:pPr>
            <a:r>
              <a:rPr lang="en-US" dirty="0">
                <a:solidFill>
                  <a:srgbClr val="FF0000"/>
                </a:solidFill>
              </a:rPr>
              <a:t>section 145B shall, so far as may be, apply;</a:t>
            </a:r>
            <a:endParaRPr lang="en-US" dirty="0">
              <a:solidFill>
                <a:srgbClr val="FF0000"/>
              </a:solidFill>
            </a:endParaRPr>
          </a:p>
        </p:txBody>
      </p:sp>
      <p:sp>
        <p:nvSpPr>
          <p:cNvPr id="5" name="TextBox 4"/>
          <p:cNvSpPr txBox="1"/>
          <p:nvPr/>
        </p:nvSpPr>
        <p:spPr>
          <a:xfrm>
            <a:off x="9580423" y="6352143"/>
            <a:ext cx="803553" cy="369332"/>
          </a:xfrm>
          <a:prstGeom prst="rect">
            <a:avLst/>
          </a:prstGeom>
          <a:noFill/>
        </p:spPr>
        <p:txBody>
          <a:bodyPr wrap="square" rtlCol="0">
            <a:spAutoFit/>
          </a:bodyPr>
          <a:lstStyle>
            <a:defPPr>
              <a:defRPr lang="en-US"/>
            </a:defPPr>
          </a:lstStyle>
          <a:p>
            <a:r>
              <a:rPr lang="en-US" dirty="0"/>
              <a:t>Contd.</a:t>
            </a:r>
            <a:endParaRPr lang="en-IN" dirty="0"/>
          </a:p>
        </p:txBody>
      </p:sp>
      <p:sp>
        <p:nvSpPr>
          <p:cNvPr id="6" name="Slide Number Placeholder 5"/>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162328"/>
            <a:ext cx="10988040" cy="560161"/>
          </a:xfrm>
        </p:spPr>
        <p:txBody>
          <a:bodyPr vert="horz" lIns="91440" tIns="45720" rIns="91440" bIns="45720" rtlCol="0" anchor="ctr">
            <a:normAutofit/>
          </a:bodyPr>
          <a:lstStyle/>
          <a:p>
            <a:r>
              <a:rPr lang="en-US" sz="1400" dirty="0">
                <a:solidFill>
                  <a:srgbClr val="FF0000"/>
                </a:solidFill>
              </a:rPr>
              <a:t>Procedure for block assessment – Section 158BC (Contd.)</a:t>
            </a:r>
            <a:endParaRPr lang="en-IN" sz="1400" dirty="0">
              <a:solidFill>
                <a:srgbClr val="FF0000"/>
              </a:solidFill>
            </a:endParaRPr>
          </a:p>
        </p:txBody>
      </p:sp>
      <p:sp>
        <p:nvSpPr>
          <p:cNvPr id="3" name="Content Placeholder 2"/>
          <p:cNvSpPr>
            <a:spLocks noGrp="1"/>
          </p:cNvSpPr>
          <p:nvPr>
            <p:ph idx="1"/>
          </p:nvPr>
        </p:nvSpPr>
        <p:spPr>
          <a:xfrm>
            <a:off x="365760" y="722488"/>
            <a:ext cx="11431532" cy="4706761"/>
          </a:xfrm>
        </p:spPr>
        <p:txBody>
          <a:bodyPr>
            <a:noAutofit/>
          </a:bodyPr>
          <a:lstStyle/>
          <a:p>
            <a:pPr marL="617855" indent="-615950">
              <a:lnSpc>
                <a:spcPct val="150000"/>
              </a:lnSpc>
              <a:buNone/>
            </a:pPr>
            <a:r>
              <a:rPr lang="en-US" dirty="0">
                <a:solidFill>
                  <a:srgbClr val="FF0000"/>
                </a:solidFill>
              </a:rPr>
              <a:t>(2) The provisions of sub-section 143(1) shall not apply to the return furnished under this section.</a:t>
            </a:r>
            <a:endParaRPr lang="en-US" dirty="0">
              <a:solidFill>
                <a:srgbClr val="FF0000"/>
              </a:solidFill>
            </a:endParaRPr>
          </a:p>
          <a:p>
            <a:pPr marL="617855" indent="-615950">
              <a:lnSpc>
                <a:spcPct val="150000"/>
              </a:lnSpc>
              <a:buNone/>
            </a:pPr>
            <a:endParaRPr lang="en-US" dirty="0">
              <a:solidFill>
                <a:srgbClr val="FF0000"/>
              </a:solidFill>
            </a:endParaRPr>
          </a:p>
          <a:p>
            <a:pPr marL="182880" indent="-180975">
              <a:lnSpc>
                <a:spcPct val="150000"/>
              </a:lnSpc>
              <a:buNone/>
            </a:pPr>
            <a:r>
              <a:rPr lang="en-US" dirty="0">
                <a:solidFill>
                  <a:srgbClr val="FF0000"/>
                </a:solidFill>
                <a:latin typeface="Times New Roman" panose="02020603050405020304" pitchFamily="18" charset="0"/>
              </a:rPr>
              <a:t>*T</a:t>
            </a:r>
            <a:r>
              <a:rPr lang="en-US" sz="2800" dirty="0">
                <a:solidFill>
                  <a:srgbClr val="FF0000"/>
                </a:solidFill>
                <a:effectLst/>
                <a:latin typeface="Times New Roman" panose="02020603050405020304" pitchFamily="18" charset="0"/>
              </a:rPr>
              <a:t>he provisions of </a:t>
            </a:r>
            <a:r>
              <a:rPr lang="en-US" sz="2800" u="sng" dirty="0">
                <a:solidFill>
                  <a:srgbClr val="FF0000"/>
                </a:solidFill>
                <a:effectLst/>
                <a:latin typeface="Times New Roman" panose="02020603050405020304" pitchFamily="18" charset="0"/>
              </a:rPr>
              <a:t>section 144C (Faceless Assessments) of the </a:t>
            </a:r>
            <a:r>
              <a:rPr lang="en-US" sz="2800" u="sng" dirty="0" smtClean="0">
                <a:solidFill>
                  <a:srgbClr val="FF0000"/>
                </a:solidFill>
                <a:effectLst/>
                <a:latin typeface="Times New Roman" panose="02020603050405020304" pitchFamily="18" charset="0"/>
              </a:rPr>
              <a:t>Act</a:t>
            </a:r>
            <a:r>
              <a:rPr lang="en-US" sz="2800" dirty="0">
                <a:solidFill>
                  <a:srgbClr val="FF0000"/>
                </a:solidFill>
                <a:effectLst/>
                <a:latin typeface="Times New Roman" panose="02020603050405020304" pitchFamily="18" charset="0"/>
              </a:rPr>
              <a:t> shall not  apply in </a:t>
            </a:r>
            <a:r>
              <a:rPr lang="en-US" sz="2800" dirty="0" smtClean="0">
                <a:solidFill>
                  <a:srgbClr val="FF0000"/>
                </a:solidFill>
                <a:effectLst/>
                <a:latin typeface="Times New Roman" panose="02020603050405020304" pitchFamily="18" charset="0"/>
              </a:rPr>
              <a:t>respect of </a:t>
            </a:r>
            <a:r>
              <a:rPr lang="en-US" sz="2800" dirty="0">
                <a:solidFill>
                  <a:srgbClr val="FF0000"/>
                </a:solidFill>
                <a:effectLst/>
                <a:latin typeface="Times New Roman" panose="02020603050405020304" pitchFamily="18" charset="0"/>
              </a:rPr>
              <a:t>proceedings under this chapter.</a:t>
            </a:r>
            <a:endParaRPr lang="en-US" sz="2800" dirty="0">
              <a:solidFill>
                <a:srgbClr val="FF0000"/>
              </a:solidFill>
              <a:effectLst/>
              <a:latin typeface="Times New Roman" panose="02020603050405020304" pitchFamily="18" charset="0"/>
            </a:endParaRPr>
          </a:p>
          <a:p>
            <a:pPr marL="617855" indent="-615950">
              <a:lnSpc>
                <a:spcPct val="150000"/>
              </a:lnSpc>
              <a:buNone/>
            </a:pPr>
            <a:endParaRPr lang="en-US" dirty="0">
              <a:solidFill>
                <a:srgbClr val="FF0000"/>
              </a:solidFill>
            </a:endParaRPr>
          </a:p>
          <a:p>
            <a:pPr marL="617855" indent="-615950">
              <a:lnSpc>
                <a:spcPct val="150000"/>
              </a:lnSpc>
              <a:buNone/>
            </a:pPr>
            <a:endParaRPr lang="en-US" dirty="0">
              <a:solidFill>
                <a:srgbClr val="FF0000"/>
              </a:solidFill>
            </a:endParaRPr>
          </a:p>
        </p:txBody>
      </p:sp>
      <p:sp>
        <p:nvSpPr>
          <p:cNvPr id="5" name="TextBox 4"/>
          <p:cNvSpPr txBox="1"/>
          <p:nvPr/>
        </p:nvSpPr>
        <p:spPr>
          <a:xfrm>
            <a:off x="9580423" y="6352143"/>
            <a:ext cx="803553" cy="369332"/>
          </a:xfrm>
          <a:prstGeom prst="rect">
            <a:avLst/>
          </a:prstGeom>
          <a:noFill/>
        </p:spPr>
        <p:txBody>
          <a:bodyPr wrap="square" rtlCol="0">
            <a:spAutoFit/>
          </a:bodyPr>
          <a:lstStyle>
            <a:defPPr>
              <a:defRPr lang="en-US"/>
            </a:defPPr>
          </a:lstStyle>
          <a:p>
            <a:r>
              <a:rPr lang="en-US" dirty="0"/>
              <a:t>Contd.</a:t>
            </a:r>
            <a:endParaRPr lang="en-IN" dirty="0"/>
          </a:p>
        </p:txBody>
      </p:sp>
      <p:sp>
        <p:nvSpPr>
          <p:cNvPr id="6" name="Slide Number Placeholder 5"/>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7310" y="960121"/>
            <a:ext cx="11672750" cy="4861560"/>
          </a:xfrm>
        </p:spPr>
        <p:txBody>
          <a:bodyPr anchor="ctr">
            <a:noAutofit/>
          </a:bodyPr>
          <a:lstStyle/>
          <a:p>
            <a:pPr>
              <a:lnSpc>
                <a:spcPct val="150000"/>
              </a:lnSpc>
            </a:pPr>
            <a:r>
              <a:rPr lang="en-US" sz="4400" dirty="0">
                <a:solidFill>
                  <a:srgbClr val="FF0000"/>
                </a:solidFill>
              </a:rPr>
              <a:t>UNDISCLOSED INCOME </a:t>
            </a:r>
            <a:br>
              <a:rPr lang="en-US" sz="4400" dirty="0">
                <a:solidFill>
                  <a:srgbClr val="FF0000"/>
                </a:solidFill>
              </a:rPr>
            </a:br>
            <a:r>
              <a:rPr lang="en-US" sz="4400" dirty="0">
                <a:solidFill>
                  <a:srgbClr val="FF0000"/>
                </a:solidFill>
              </a:rPr>
              <a:t>OF ANY OTHER PERSON</a:t>
            </a:r>
            <a:br>
              <a:rPr lang="en-US" sz="4400" dirty="0">
                <a:solidFill>
                  <a:srgbClr val="FF0000"/>
                </a:solidFill>
              </a:rPr>
            </a:br>
            <a:r>
              <a:rPr lang="en-US" sz="4400" dirty="0">
                <a:solidFill>
                  <a:srgbClr val="FF0000"/>
                </a:solidFill>
              </a:rPr>
              <a:t>SEC 158BD</a:t>
            </a:r>
            <a:endParaRPr lang="en-IN" sz="4400" dirty="0">
              <a:solidFill>
                <a:srgbClr val="FF00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 y="561119"/>
            <a:ext cx="11567160" cy="6029980"/>
          </a:xfrm>
        </p:spPr>
        <p:txBody>
          <a:bodyPr vert="horz" lIns="91440" tIns="45720" rIns="91440" bIns="45720" rtlCol="0">
            <a:normAutofit fontScale="92500" lnSpcReduction="10000"/>
          </a:bodyPr>
          <a:lstStyle/>
          <a:p>
            <a:pPr marL="617855" indent="-615950">
              <a:lnSpc>
                <a:spcPct val="150000"/>
              </a:lnSpc>
              <a:buNone/>
            </a:pPr>
            <a:r>
              <a:rPr lang="en-US" sz="2400" b="1" u="sng" dirty="0">
                <a:solidFill>
                  <a:srgbClr val="FF0000"/>
                </a:solidFill>
              </a:rPr>
              <a:t>Section </a:t>
            </a:r>
            <a:r>
              <a:rPr lang="en-US" sz="2400" b="1" u="sng" dirty="0" smtClean="0">
                <a:solidFill>
                  <a:srgbClr val="FF0000"/>
                </a:solidFill>
              </a:rPr>
              <a:t>158BD</a:t>
            </a:r>
            <a:endParaRPr lang="en-US" sz="2400" b="1" u="sng" dirty="0">
              <a:solidFill>
                <a:srgbClr val="FF0000"/>
              </a:solidFill>
            </a:endParaRPr>
          </a:p>
          <a:p>
            <a:pPr marL="0" indent="1905">
              <a:lnSpc>
                <a:spcPct val="150000"/>
              </a:lnSpc>
              <a:buNone/>
            </a:pPr>
            <a:r>
              <a:rPr lang="en-US" sz="2400" dirty="0">
                <a:solidFill>
                  <a:srgbClr val="FF0000"/>
                </a:solidFill>
              </a:rPr>
              <a:t>where the Assessing</a:t>
            </a:r>
            <a:r>
              <a:rPr lang="en-IN" sz="2400" dirty="0">
                <a:solidFill>
                  <a:srgbClr val="FF0000"/>
                </a:solidFill>
              </a:rPr>
              <a:t> </a:t>
            </a:r>
            <a:r>
              <a:rPr lang="en-US" sz="2400" dirty="0">
                <a:solidFill>
                  <a:srgbClr val="FF0000"/>
                </a:solidFill>
              </a:rPr>
              <a:t>Officer is satisfied that any undisclosed income </a:t>
            </a:r>
            <a:endParaRPr lang="en-US" sz="2400" dirty="0">
              <a:solidFill>
                <a:srgbClr val="FF0000"/>
              </a:solidFill>
            </a:endParaRPr>
          </a:p>
          <a:p>
            <a:pPr marL="0" indent="1905">
              <a:lnSpc>
                <a:spcPct val="150000"/>
              </a:lnSpc>
              <a:buNone/>
            </a:pPr>
            <a:r>
              <a:rPr lang="en-US" sz="2400" b="1" dirty="0">
                <a:solidFill>
                  <a:srgbClr val="FF0000"/>
                </a:solidFill>
              </a:rPr>
              <a:t>belongs to or pertains to or</a:t>
            </a:r>
            <a:r>
              <a:rPr lang="en-IN" sz="2400" b="1" dirty="0">
                <a:solidFill>
                  <a:srgbClr val="FF0000"/>
                </a:solidFill>
              </a:rPr>
              <a:t> </a:t>
            </a:r>
            <a:r>
              <a:rPr lang="en-US" sz="2400" b="1" dirty="0">
                <a:solidFill>
                  <a:srgbClr val="FF0000"/>
                </a:solidFill>
              </a:rPr>
              <a:t>relates to </a:t>
            </a:r>
            <a:r>
              <a:rPr lang="en-US" sz="2400" dirty="0">
                <a:solidFill>
                  <a:srgbClr val="FF0000"/>
                </a:solidFill>
              </a:rPr>
              <a:t>any person, other than the person with respect to whom search</a:t>
            </a:r>
            <a:r>
              <a:rPr lang="en-IN" sz="2400" dirty="0">
                <a:solidFill>
                  <a:srgbClr val="FF0000"/>
                </a:solidFill>
              </a:rPr>
              <a:t> </a:t>
            </a:r>
            <a:r>
              <a:rPr lang="en-US" sz="2400" dirty="0">
                <a:solidFill>
                  <a:srgbClr val="FF0000"/>
                </a:solidFill>
              </a:rPr>
              <a:t>was made,</a:t>
            </a:r>
            <a:r>
              <a:rPr lang="en-US" sz="2400" dirty="0">
                <a:solidFill>
                  <a:srgbClr val="00B050"/>
                </a:solidFill>
              </a:rPr>
              <a:t> (referred as “OTHER PERSON”)</a:t>
            </a:r>
            <a:endParaRPr lang="en-US" sz="2400" dirty="0">
              <a:solidFill>
                <a:srgbClr val="00B050"/>
              </a:solidFill>
            </a:endParaRPr>
          </a:p>
          <a:p>
            <a:pPr marL="0" indent="1905">
              <a:lnSpc>
                <a:spcPct val="150000"/>
              </a:lnSpc>
              <a:buNone/>
            </a:pPr>
            <a:r>
              <a:rPr lang="en-US" sz="2400" dirty="0">
                <a:solidFill>
                  <a:srgbClr val="00B050"/>
                </a:solidFill>
              </a:rPr>
              <a:t>(“SPECIFIED PERSON” Searched person)</a:t>
            </a:r>
            <a:endParaRPr lang="en-US" sz="2400" dirty="0">
              <a:solidFill>
                <a:srgbClr val="FF0000"/>
              </a:solidFill>
            </a:endParaRPr>
          </a:p>
          <a:p>
            <a:pPr marL="0" indent="1905">
              <a:lnSpc>
                <a:spcPct val="150000"/>
              </a:lnSpc>
              <a:buNone/>
            </a:pPr>
            <a:r>
              <a:rPr lang="en-US" sz="2400" dirty="0" smtClean="0">
                <a:solidFill>
                  <a:srgbClr val="FF0000"/>
                </a:solidFill>
              </a:rPr>
              <a:t>then</a:t>
            </a:r>
            <a:r>
              <a:rPr lang="en-US" sz="2400" dirty="0">
                <a:solidFill>
                  <a:srgbClr val="FF0000"/>
                </a:solidFill>
              </a:rPr>
              <a:t>, any money, bullion, jewellery,</a:t>
            </a:r>
            <a:r>
              <a:rPr lang="en-US" sz="2400" dirty="0">
                <a:solidFill>
                  <a:srgbClr val="00B050"/>
                </a:solidFill>
              </a:rPr>
              <a:t> VIRTUAL DIGITAL ASSET</a:t>
            </a:r>
            <a:r>
              <a:rPr lang="en-US" sz="2400" dirty="0">
                <a:solidFill>
                  <a:srgbClr val="FF0000"/>
                </a:solidFill>
              </a:rPr>
              <a:t> or other valuable</a:t>
            </a:r>
            <a:r>
              <a:rPr lang="en-IN" sz="2400" dirty="0">
                <a:solidFill>
                  <a:srgbClr val="FF0000"/>
                </a:solidFill>
              </a:rPr>
              <a:t> </a:t>
            </a:r>
            <a:r>
              <a:rPr lang="en-US" sz="2400" dirty="0">
                <a:solidFill>
                  <a:srgbClr val="FF0000"/>
                </a:solidFill>
              </a:rPr>
              <a:t>article or thing, or assets, or expenditure, or books of account, other</a:t>
            </a:r>
            <a:r>
              <a:rPr lang="en-IN" sz="2400" dirty="0">
                <a:solidFill>
                  <a:srgbClr val="FF0000"/>
                </a:solidFill>
              </a:rPr>
              <a:t> </a:t>
            </a:r>
            <a:r>
              <a:rPr lang="en-US" sz="2400" dirty="0">
                <a:solidFill>
                  <a:srgbClr val="FF0000"/>
                </a:solidFill>
              </a:rPr>
              <a:t>documents, or any information contained therein, seized or requisitioned</a:t>
            </a:r>
            <a:r>
              <a:rPr lang="en-IN" sz="2400" dirty="0">
                <a:solidFill>
                  <a:srgbClr val="FF0000"/>
                </a:solidFill>
              </a:rPr>
              <a:t> </a:t>
            </a:r>
            <a:r>
              <a:rPr lang="en-US" sz="2400" dirty="0">
                <a:solidFill>
                  <a:srgbClr val="FF0000"/>
                </a:solidFill>
              </a:rPr>
              <a:t>shall be handed over to the Assessing Officer having jurisdiction over such</a:t>
            </a:r>
            <a:r>
              <a:rPr lang="en-IN" sz="2400" dirty="0">
                <a:solidFill>
                  <a:srgbClr val="FF0000"/>
                </a:solidFill>
              </a:rPr>
              <a:t> </a:t>
            </a:r>
            <a:r>
              <a:rPr lang="en-US" sz="2400" dirty="0">
                <a:solidFill>
                  <a:srgbClr val="FF0000"/>
                </a:solidFill>
              </a:rPr>
              <a:t>other person,</a:t>
            </a:r>
            <a:endParaRPr lang="en-US" sz="2400" dirty="0">
              <a:solidFill>
                <a:srgbClr val="FF0000"/>
              </a:solidFill>
            </a:endParaRPr>
          </a:p>
          <a:p>
            <a:pPr marL="0" indent="1905">
              <a:lnSpc>
                <a:spcPct val="150000"/>
              </a:lnSpc>
              <a:buNone/>
            </a:pPr>
            <a:r>
              <a:rPr lang="en-US" sz="2400" dirty="0" smtClean="0">
                <a:solidFill>
                  <a:srgbClr val="FF0000"/>
                </a:solidFill>
              </a:rPr>
              <a:t>and </a:t>
            </a:r>
            <a:r>
              <a:rPr lang="en-US" sz="2400" dirty="0">
                <a:solidFill>
                  <a:srgbClr val="FF0000"/>
                </a:solidFill>
              </a:rPr>
              <a:t>that Assessing Officer shall proceed under section 158BC</a:t>
            </a:r>
            <a:r>
              <a:rPr lang="en-IN" sz="2400" dirty="0">
                <a:solidFill>
                  <a:srgbClr val="FF0000"/>
                </a:solidFill>
              </a:rPr>
              <a:t> </a:t>
            </a:r>
            <a:r>
              <a:rPr lang="en-US" sz="2400" dirty="0">
                <a:solidFill>
                  <a:srgbClr val="FF0000"/>
                </a:solidFill>
              </a:rPr>
              <a:t>against such other person and the provisions of the said Chapter shall apply accordingly.	</a:t>
            </a:r>
            <a:endParaRPr lang="en-IN" sz="2400" dirty="0">
              <a:solidFill>
                <a:srgbClr val="FF0000"/>
              </a:solidFill>
            </a:endParaRPr>
          </a:p>
        </p:txBody>
      </p:sp>
      <p:sp>
        <p:nvSpPr>
          <p:cNvPr id="5" name="Slide Number Placeholder 4"/>
          <p:cNvSpPr>
            <a:spLocks noGrp="1"/>
          </p:cNvSpPr>
          <p:nvPr>
            <p:ph type="sldNum" sz="quarter" idx="12"/>
          </p:nvPr>
        </p:nvSpPr>
        <p:spPr/>
        <p:txBody>
          <a:bodyPr/>
          <a:lstStyle/>
          <a:p>
            <a:fld id="{A6062061-F4BE-44E7-9B1C-0B151434780A}" type="slidenum">
              <a:rPr lang="en-US" smtClean="0">
                <a:solidFill>
                  <a:srgbClr val="1F497D"/>
                </a:solidFill>
              </a:rPr>
            </a:fld>
            <a:endParaRPr lang="en-US">
              <a:solidFill>
                <a:srgbClr val="1F497D"/>
              </a:solidFill>
            </a:endParaRPr>
          </a:p>
        </p:txBody>
      </p:sp>
      <p:sp>
        <p:nvSpPr>
          <p:cNvPr id="7" name="Title 1"/>
          <p:cNvSpPr txBox="1"/>
          <p:nvPr/>
        </p:nvSpPr>
        <p:spPr>
          <a:xfrm>
            <a:off x="365760" y="162328"/>
            <a:ext cx="10988040" cy="5601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600" kern="1200">
                <a:solidFill>
                  <a:schemeClr val="tx1"/>
                </a:solidFill>
                <a:latin typeface="Cambria" panose="02040503050406030204" pitchFamily="18" charset="0"/>
                <a:ea typeface="Cambria" panose="02040503050406030204" pitchFamily="18" charset="0"/>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en-US" sz="1400" b="0" i="0" u="none" strike="noStrike" kern="1200" cap="none" spc="0" normalizeH="0" baseline="0" noProof="0" dirty="0" smtClean="0">
                <a:ln>
                  <a:noFill/>
                </a:ln>
                <a:solidFill>
                  <a:srgbClr val="FF0000"/>
                </a:solidFill>
                <a:effectLst/>
                <a:uLnTx/>
                <a:uFillTx/>
                <a:latin typeface="Cambria" panose="02040503050406030204" pitchFamily="18" charset="0"/>
                <a:ea typeface="Cambria" panose="02040503050406030204" pitchFamily="18" charset="0"/>
                <a:cs typeface="+mj-cs"/>
              </a:rPr>
              <a:t>Undisclosed</a:t>
            </a:r>
            <a:r>
              <a:rPr kumimoji="0" lang="en-US" sz="1400" b="0" i="0" u="none" strike="noStrike" kern="1200" cap="none" spc="0" normalizeH="0" noProof="0" dirty="0" smtClean="0">
                <a:ln>
                  <a:noFill/>
                </a:ln>
                <a:solidFill>
                  <a:srgbClr val="FF0000"/>
                </a:solidFill>
                <a:effectLst/>
                <a:uLnTx/>
                <a:uFillTx/>
                <a:latin typeface="Cambria" panose="02040503050406030204" pitchFamily="18" charset="0"/>
                <a:ea typeface="Cambria" panose="02040503050406030204" pitchFamily="18" charset="0"/>
                <a:cs typeface="+mj-cs"/>
              </a:rPr>
              <a:t> income of any other person </a:t>
            </a:r>
            <a:r>
              <a:rPr kumimoji="0" lang="en-US" sz="1400" b="0" i="0" u="none" strike="noStrike" kern="1200" cap="none" spc="0" normalizeH="0" baseline="0" noProof="0" dirty="0" smtClean="0">
                <a:ln>
                  <a:noFill/>
                </a:ln>
                <a:solidFill>
                  <a:srgbClr val="FF0000"/>
                </a:solidFill>
                <a:effectLst/>
                <a:uLnTx/>
                <a:uFillTx/>
                <a:latin typeface="Cambria" panose="02040503050406030204" pitchFamily="18" charset="0"/>
                <a:ea typeface="Cambria" panose="02040503050406030204" pitchFamily="18" charset="0"/>
                <a:cs typeface="+mj-cs"/>
              </a:rPr>
              <a:t>– Section 158BD</a:t>
            </a:r>
            <a:endParaRPr kumimoji="0" lang="en-IN" sz="14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j-cs"/>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3487"/>
            <a:ext cx="10515600" cy="5803476"/>
          </a:xfrm>
        </p:spPr>
        <p:txBody>
          <a:bodyPr>
            <a:normAutofit lnSpcReduction="10000"/>
          </a:bodyPr>
          <a:lstStyle/>
          <a:p>
            <a:pPr marL="0" indent="0">
              <a:buNone/>
            </a:pPr>
            <a:endParaRPr lang="en-US" b="1" dirty="0" smtClean="0">
              <a:solidFill>
                <a:srgbClr val="FF0000"/>
              </a:solidFill>
            </a:endParaRPr>
          </a:p>
          <a:p>
            <a:pPr marL="0" indent="0">
              <a:buNone/>
            </a:pPr>
            <a:r>
              <a:rPr lang="en-US" b="1" dirty="0">
                <a:solidFill>
                  <a:srgbClr val="00B050"/>
                </a:solidFill>
              </a:rPr>
              <a:t>Provided </a:t>
            </a:r>
            <a:r>
              <a:rPr lang="en-US" dirty="0">
                <a:solidFill>
                  <a:srgbClr val="00B050"/>
                </a:solidFill>
              </a:rPr>
              <a:t>that,—</a:t>
            </a:r>
            <a:endParaRPr lang="en-US" dirty="0">
              <a:solidFill>
                <a:srgbClr val="00B050"/>
              </a:solidFill>
            </a:endParaRPr>
          </a:p>
          <a:p>
            <a:pPr marL="514350" indent="-514350">
              <a:buAutoNum type="alphaLcParenBoth"/>
            </a:pPr>
            <a:r>
              <a:rPr lang="en-US" dirty="0">
                <a:solidFill>
                  <a:srgbClr val="00B050"/>
                </a:solidFill>
              </a:rPr>
              <a:t>where there is </a:t>
            </a:r>
            <a:r>
              <a:rPr lang="en-US" b="1" dirty="0">
                <a:solidFill>
                  <a:srgbClr val="00B050"/>
                </a:solidFill>
              </a:rPr>
              <a:t>one specified person</a:t>
            </a:r>
            <a:r>
              <a:rPr lang="en-US" dirty="0">
                <a:solidFill>
                  <a:srgbClr val="00B050"/>
                </a:solidFill>
              </a:rPr>
              <a:t> relevant to such other</a:t>
            </a:r>
            <a:endParaRPr lang="en-US" dirty="0">
              <a:solidFill>
                <a:srgbClr val="00B050"/>
              </a:solidFill>
            </a:endParaRPr>
          </a:p>
          <a:p>
            <a:pPr marL="0" indent="0">
              <a:buNone/>
            </a:pPr>
            <a:r>
              <a:rPr lang="en-US" dirty="0">
                <a:solidFill>
                  <a:srgbClr val="00B050"/>
                </a:solidFill>
              </a:rPr>
              <a:t> person, the block period for such other person shall be the </a:t>
            </a:r>
            <a:r>
              <a:rPr lang="en-US" b="1" dirty="0">
                <a:solidFill>
                  <a:srgbClr val="00B050"/>
                </a:solidFill>
              </a:rPr>
              <a:t>same as</a:t>
            </a:r>
            <a:endParaRPr lang="en-US" b="1" dirty="0">
              <a:solidFill>
                <a:srgbClr val="00B050"/>
              </a:solidFill>
            </a:endParaRPr>
          </a:p>
          <a:p>
            <a:pPr marL="0" indent="0">
              <a:buNone/>
            </a:pPr>
            <a:r>
              <a:rPr lang="en-US" b="1" dirty="0">
                <a:solidFill>
                  <a:srgbClr val="00B050"/>
                </a:solidFill>
              </a:rPr>
              <a:t> that for the specified person;</a:t>
            </a:r>
            <a:r>
              <a:rPr lang="en-US" dirty="0">
                <a:solidFill>
                  <a:srgbClr val="00B050"/>
                </a:solidFill>
              </a:rPr>
              <a:t> and</a:t>
            </a:r>
            <a:endParaRPr lang="en-US" dirty="0">
              <a:solidFill>
                <a:srgbClr val="00B050"/>
              </a:solidFill>
            </a:endParaRPr>
          </a:p>
          <a:p>
            <a:pPr marL="0" indent="0">
              <a:buNone/>
            </a:pPr>
            <a:endParaRPr lang="en-US" dirty="0">
              <a:solidFill>
                <a:srgbClr val="00B050"/>
              </a:solidFill>
            </a:endParaRPr>
          </a:p>
          <a:p>
            <a:pPr marL="0" indent="0">
              <a:buNone/>
            </a:pPr>
            <a:r>
              <a:rPr lang="en-US" dirty="0">
                <a:solidFill>
                  <a:srgbClr val="00B050"/>
                </a:solidFill>
              </a:rPr>
              <a:t>(b) where there is </a:t>
            </a:r>
            <a:r>
              <a:rPr lang="en-US" b="1" dirty="0">
                <a:solidFill>
                  <a:srgbClr val="00B050"/>
                </a:solidFill>
              </a:rPr>
              <a:t>more than one specified persons</a:t>
            </a:r>
            <a:r>
              <a:rPr lang="en-US" dirty="0">
                <a:solidFill>
                  <a:srgbClr val="00B050"/>
                </a:solidFill>
              </a:rPr>
              <a:t> relevant to </a:t>
            </a:r>
            <a:endParaRPr lang="en-US" dirty="0">
              <a:solidFill>
                <a:srgbClr val="00B050"/>
              </a:solidFill>
            </a:endParaRPr>
          </a:p>
          <a:p>
            <a:pPr marL="0" indent="0">
              <a:buNone/>
            </a:pPr>
            <a:r>
              <a:rPr lang="en-US" dirty="0">
                <a:solidFill>
                  <a:srgbClr val="00B050"/>
                </a:solidFill>
              </a:rPr>
              <a:t>such other person, </a:t>
            </a:r>
            <a:r>
              <a:rPr lang="en-US" b="1" dirty="0">
                <a:solidFill>
                  <a:srgbClr val="00B050"/>
                </a:solidFill>
              </a:rPr>
              <a:t>the block period for such other persons shall </a:t>
            </a:r>
            <a:endParaRPr lang="en-US" b="1" dirty="0">
              <a:solidFill>
                <a:srgbClr val="00B050"/>
              </a:solidFill>
            </a:endParaRPr>
          </a:p>
          <a:p>
            <a:pPr marL="0" indent="0">
              <a:buNone/>
            </a:pPr>
            <a:r>
              <a:rPr lang="en-US" b="1" dirty="0">
                <a:solidFill>
                  <a:srgbClr val="00B050"/>
                </a:solidFill>
              </a:rPr>
              <a:t>be the same as that for the specified person in whose case the</a:t>
            </a:r>
            <a:endParaRPr lang="en-US" b="1" dirty="0">
              <a:solidFill>
                <a:srgbClr val="00B050"/>
              </a:solidFill>
            </a:endParaRPr>
          </a:p>
          <a:p>
            <a:pPr marL="0" indent="0">
              <a:buNone/>
            </a:pPr>
            <a:r>
              <a:rPr lang="en-US" b="1" dirty="0">
                <a:solidFill>
                  <a:srgbClr val="00B050"/>
                </a:solidFill>
              </a:rPr>
              <a:t> block period ends on a later date:</a:t>
            </a:r>
            <a:endParaRPr lang="en-IN" b="1" dirty="0">
              <a:solidFill>
                <a:srgbClr val="00B050"/>
              </a:solidFill>
            </a:endParaRPr>
          </a:p>
          <a:p>
            <a:pPr marL="0" indent="0">
              <a:buNone/>
            </a:pPr>
            <a:endParaRPr lang="en-IN" b="1" dirty="0">
              <a:solidFill>
                <a:srgbClr val="00B050"/>
              </a:solidFill>
            </a:endParaRPr>
          </a:p>
        </p:txBody>
      </p:sp>
      <p:sp>
        <p:nvSpPr>
          <p:cNvPr id="4" name="Slide Number Placeholder 3"/>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898339" y="786645"/>
          <a:ext cx="10307692" cy="3486005"/>
        </p:xfrm>
        <a:graphic>
          <a:graphicData uri="http://schemas.openxmlformats.org/drawingml/2006/table">
            <a:tbl>
              <a:tblPr firstRow="1" bandRow="1">
                <a:tableStyleId>{7E9639D4-E3E2-4D34-9284-5A2195B3D0D7}</a:tableStyleId>
              </a:tblPr>
              <a:tblGrid>
                <a:gridCol w="1847971"/>
                <a:gridCol w="8459721"/>
              </a:tblGrid>
              <a:tr h="514655">
                <a:tc>
                  <a:txBody>
                    <a:bodyPr/>
                    <a:lstStyle/>
                    <a:p>
                      <a:pPr algn="ctr"/>
                      <a:r>
                        <a:rPr lang="en-IN" sz="2800" dirty="0" smtClean="0"/>
                        <a:t>Sections</a:t>
                      </a:r>
                      <a:endParaRPr lang="en-IN" sz="2800" dirty="0">
                        <a:latin typeface="Cambria" panose="02040503050406030204" pitchFamily="18" charset="0"/>
                        <a:ea typeface="Cambria" panose="02040503050406030204" pitchFamily="18" charset="0"/>
                      </a:endParaRPr>
                    </a:p>
                  </a:txBody>
                  <a:tcPr anchor="ctr">
                    <a:solidFill>
                      <a:schemeClr val="accent2"/>
                    </a:solidFill>
                  </a:tcPr>
                </a:tc>
                <a:tc>
                  <a:txBody>
                    <a:bodyPr/>
                    <a:lstStyle/>
                    <a:p>
                      <a:pPr algn="ctr"/>
                      <a:r>
                        <a:rPr lang="en-IN" sz="2800" dirty="0" smtClean="0"/>
                        <a:t>Description</a:t>
                      </a:r>
                      <a:endParaRPr lang="en-IN" sz="2800" dirty="0">
                        <a:latin typeface="Cambria" panose="02040503050406030204" pitchFamily="18" charset="0"/>
                        <a:ea typeface="Cambria" panose="02040503050406030204" pitchFamily="18" charset="0"/>
                      </a:endParaRPr>
                    </a:p>
                  </a:txBody>
                  <a:tcPr anchor="ctr">
                    <a:solidFill>
                      <a:schemeClr val="accent2"/>
                    </a:solidFill>
                  </a:tcPr>
                </a:tc>
              </a:tr>
              <a:tr h="638295">
                <a:tc>
                  <a:txBody>
                    <a:bodyPr/>
                    <a:lstStyle/>
                    <a:p>
                      <a:pPr marL="0" marR="0" algn="ctr" defTabSz="914400" rtl="0" eaLnBrk="1" latinLnBrk="0" hangingPunct="1">
                        <a:lnSpc>
                          <a:spcPct val="107000"/>
                        </a:lnSpc>
                        <a:spcBef>
                          <a:spcPts val="0"/>
                        </a:spcBef>
                        <a:spcAft>
                          <a:spcPts val="0"/>
                        </a:spcAft>
                      </a:pPr>
                      <a:r>
                        <a:rPr lang="en-US" sz="2400" kern="1200" dirty="0" smtClean="0">
                          <a:solidFill>
                            <a:schemeClr val="tx1"/>
                          </a:solidFill>
                          <a:latin typeface="Cambria" panose="02040503050406030204" pitchFamily="18" charset="0"/>
                          <a:ea typeface="Cambria" panose="02040503050406030204" pitchFamily="18" charset="0"/>
                          <a:cs typeface="+mn-cs"/>
                        </a:rPr>
                        <a:t>158BFA</a:t>
                      </a:r>
                      <a:endParaRPr lang="en-US" sz="2400" kern="1200" dirty="0">
                        <a:solidFill>
                          <a:schemeClr val="tx1"/>
                        </a:solidFill>
                        <a:latin typeface="Cambria" panose="02040503050406030204" pitchFamily="18" charset="0"/>
                        <a:ea typeface="Cambria" panose="02040503050406030204" pitchFamily="18" charset="0"/>
                        <a:cs typeface="+mn-cs"/>
                      </a:endParaRPr>
                    </a:p>
                  </a:txBody>
                  <a:tcPr marL="68580" marR="68580" marT="0" marB="0" anchor="ctr"/>
                </a:tc>
                <a:tc>
                  <a:txBody>
                    <a:bodyPr/>
                    <a:lstStyle/>
                    <a:p>
                      <a:pPr marL="0" marR="0" algn="l" defTabSz="914400" rtl="0" eaLnBrk="1" latinLnBrk="0" hangingPunct="1">
                        <a:lnSpc>
                          <a:spcPct val="107000"/>
                        </a:lnSpc>
                        <a:spcBef>
                          <a:spcPts val="0"/>
                        </a:spcBef>
                        <a:spcAft>
                          <a:spcPts val="0"/>
                        </a:spcAft>
                      </a:pPr>
                      <a:r>
                        <a:rPr lang="en-US" sz="2400" kern="1200" dirty="0" smtClean="0">
                          <a:solidFill>
                            <a:schemeClr val="tx1"/>
                          </a:solidFill>
                          <a:latin typeface="Cambria" panose="02040503050406030204" pitchFamily="18" charset="0"/>
                          <a:ea typeface="Cambria" panose="02040503050406030204" pitchFamily="18" charset="0"/>
                          <a:cs typeface="+mn-cs"/>
                        </a:rPr>
                        <a:t>Levy</a:t>
                      </a:r>
                      <a:r>
                        <a:rPr lang="en-US" sz="2400" kern="1200" baseline="0" dirty="0" smtClean="0">
                          <a:solidFill>
                            <a:schemeClr val="tx1"/>
                          </a:solidFill>
                          <a:latin typeface="Cambria" panose="02040503050406030204" pitchFamily="18" charset="0"/>
                          <a:ea typeface="Cambria" panose="02040503050406030204" pitchFamily="18" charset="0"/>
                          <a:cs typeface="+mn-cs"/>
                        </a:rPr>
                        <a:t> of Interest in and Penalty in certain cases</a:t>
                      </a:r>
                      <a:endParaRPr lang="en-US" sz="2400" kern="1200" dirty="0">
                        <a:solidFill>
                          <a:schemeClr val="tx1"/>
                        </a:solidFill>
                        <a:latin typeface="Cambria" panose="02040503050406030204" pitchFamily="18" charset="0"/>
                        <a:ea typeface="Cambria" panose="02040503050406030204" pitchFamily="18" charset="0"/>
                        <a:cs typeface="+mn-cs"/>
                      </a:endParaRPr>
                    </a:p>
                  </a:txBody>
                  <a:tcPr marL="68580" marR="68580" marT="0" marB="0" anchor="ctr"/>
                </a:tc>
              </a:tr>
              <a:tr h="590550">
                <a:tc>
                  <a:txBody>
                    <a:bodyPr/>
                    <a:lstStyle/>
                    <a:p>
                      <a:pPr marL="0" marR="0" algn="ctr" defTabSz="914400" rtl="0" eaLnBrk="1" latinLnBrk="0" hangingPunct="1">
                        <a:lnSpc>
                          <a:spcPct val="107000"/>
                        </a:lnSpc>
                        <a:spcBef>
                          <a:spcPts val="0"/>
                        </a:spcBef>
                        <a:spcAft>
                          <a:spcPts val="0"/>
                        </a:spcAft>
                      </a:pPr>
                      <a:r>
                        <a:rPr lang="en-US" sz="2400" kern="1200" dirty="0" smtClean="0">
                          <a:solidFill>
                            <a:schemeClr val="tx1"/>
                          </a:solidFill>
                          <a:latin typeface="Cambria" panose="02040503050406030204" pitchFamily="18" charset="0"/>
                          <a:ea typeface="Cambria" panose="02040503050406030204" pitchFamily="18" charset="0"/>
                          <a:cs typeface="+mn-cs"/>
                        </a:rPr>
                        <a:t>158BG</a:t>
                      </a:r>
                      <a:endParaRPr lang="en-US" sz="2400" kern="1200" dirty="0">
                        <a:solidFill>
                          <a:schemeClr val="tx1"/>
                        </a:solidFill>
                        <a:latin typeface="Cambria" panose="02040503050406030204" pitchFamily="18" charset="0"/>
                        <a:ea typeface="Cambria" panose="02040503050406030204" pitchFamily="18" charset="0"/>
                        <a:cs typeface="+mn-cs"/>
                      </a:endParaRPr>
                    </a:p>
                  </a:txBody>
                  <a:tcPr marL="68580" marR="68580" marT="0" marB="0" anchor="ctr"/>
                </a:tc>
                <a:tc>
                  <a:txBody>
                    <a:bodyPr/>
                    <a:lstStyle/>
                    <a:p>
                      <a:pPr marL="0" marR="0" algn="l" defTabSz="914400" rtl="0" eaLnBrk="1" latinLnBrk="0" hangingPunct="1">
                        <a:lnSpc>
                          <a:spcPct val="107000"/>
                        </a:lnSpc>
                        <a:spcBef>
                          <a:spcPts val="0"/>
                        </a:spcBef>
                        <a:spcAft>
                          <a:spcPts val="0"/>
                        </a:spcAft>
                      </a:pPr>
                      <a:r>
                        <a:rPr lang="en-US" sz="2400" kern="1200" dirty="0" smtClean="0">
                          <a:solidFill>
                            <a:schemeClr val="tx1"/>
                          </a:solidFill>
                          <a:latin typeface="Cambria" panose="02040503050406030204" pitchFamily="18" charset="0"/>
                          <a:ea typeface="Cambria" panose="02040503050406030204" pitchFamily="18" charset="0"/>
                          <a:cs typeface="+mn-cs"/>
                        </a:rPr>
                        <a:t>Authority</a:t>
                      </a:r>
                      <a:r>
                        <a:rPr lang="en-US" sz="2400" kern="1200" baseline="0" dirty="0" smtClean="0">
                          <a:solidFill>
                            <a:schemeClr val="tx1"/>
                          </a:solidFill>
                          <a:latin typeface="Cambria" panose="02040503050406030204" pitchFamily="18" charset="0"/>
                          <a:ea typeface="Cambria" panose="02040503050406030204" pitchFamily="18" charset="0"/>
                          <a:cs typeface="+mn-cs"/>
                        </a:rPr>
                        <a:t> competent to make assessment of  block period</a:t>
                      </a:r>
                      <a:endParaRPr lang="en-US" sz="2400" kern="1200" dirty="0">
                        <a:solidFill>
                          <a:schemeClr val="tx1"/>
                        </a:solidFill>
                        <a:latin typeface="Cambria" panose="02040503050406030204" pitchFamily="18" charset="0"/>
                        <a:ea typeface="Cambria" panose="02040503050406030204" pitchFamily="18" charset="0"/>
                        <a:cs typeface="+mn-cs"/>
                      </a:endParaRPr>
                    </a:p>
                  </a:txBody>
                  <a:tcPr marL="68580" marR="68580" marT="0" marB="0" anchor="ctr"/>
                </a:tc>
              </a:tr>
              <a:tr h="876300">
                <a:tc>
                  <a:txBody>
                    <a:bodyPr/>
                    <a:lstStyle/>
                    <a:p>
                      <a:pPr marL="0" marR="0" algn="ctr" defTabSz="914400" rtl="0" eaLnBrk="1" latinLnBrk="0" hangingPunct="1">
                        <a:lnSpc>
                          <a:spcPct val="107000"/>
                        </a:lnSpc>
                        <a:spcBef>
                          <a:spcPts val="0"/>
                        </a:spcBef>
                        <a:spcAft>
                          <a:spcPts val="0"/>
                        </a:spcAft>
                      </a:pPr>
                      <a:r>
                        <a:rPr lang="en-US" sz="2400" kern="1200" dirty="0" smtClean="0">
                          <a:solidFill>
                            <a:schemeClr val="tx1"/>
                          </a:solidFill>
                          <a:latin typeface="Cambria" panose="02040503050406030204" pitchFamily="18" charset="0"/>
                          <a:ea typeface="Cambria" panose="02040503050406030204" pitchFamily="18" charset="0"/>
                          <a:cs typeface="+mn-cs"/>
                        </a:rPr>
                        <a:t>158BH</a:t>
                      </a:r>
                      <a:endParaRPr lang="en-US" sz="2400" kern="1200" dirty="0">
                        <a:solidFill>
                          <a:schemeClr val="tx1"/>
                        </a:solidFill>
                        <a:latin typeface="Cambria" panose="02040503050406030204" pitchFamily="18" charset="0"/>
                        <a:ea typeface="Cambria" panose="02040503050406030204" pitchFamily="18" charset="0"/>
                        <a:cs typeface="+mn-cs"/>
                      </a:endParaRPr>
                    </a:p>
                  </a:txBody>
                  <a:tcPr marL="68580" marR="68580" marT="0" marB="0" anchor="ctr"/>
                </a:tc>
                <a:tc>
                  <a:txBody>
                    <a:bodyPr/>
                    <a:lstStyle/>
                    <a:p>
                      <a:pPr marL="0" marR="0" algn="l" defTabSz="914400" rtl="0" eaLnBrk="1" latinLnBrk="0" hangingPunct="1">
                        <a:lnSpc>
                          <a:spcPct val="107000"/>
                        </a:lnSpc>
                        <a:spcBef>
                          <a:spcPts val="0"/>
                        </a:spcBef>
                        <a:spcAft>
                          <a:spcPts val="0"/>
                        </a:spcAft>
                      </a:pPr>
                      <a:r>
                        <a:rPr lang="en-US" sz="2400" kern="1200" dirty="0" smtClean="0">
                          <a:solidFill>
                            <a:schemeClr val="tx1"/>
                          </a:solidFill>
                          <a:latin typeface="Cambria" panose="02040503050406030204" pitchFamily="18" charset="0"/>
                          <a:ea typeface="Cambria" panose="02040503050406030204" pitchFamily="18" charset="0"/>
                          <a:cs typeface="+mn-cs"/>
                        </a:rPr>
                        <a:t>Application</a:t>
                      </a:r>
                      <a:r>
                        <a:rPr lang="en-US" sz="2400" kern="1200" baseline="0" dirty="0" smtClean="0">
                          <a:solidFill>
                            <a:schemeClr val="tx1"/>
                          </a:solidFill>
                          <a:latin typeface="Cambria" panose="02040503050406030204" pitchFamily="18" charset="0"/>
                          <a:ea typeface="Cambria" panose="02040503050406030204" pitchFamily="18" charset="0"/>
                          <a:cs typeface="+mn-cs"/>
                        </a:rPr>
                        <a:t> of other provisions of this Act</a:t>
                      </a:r>
                      <a:endParaRPr lang="en-US" sz="2400" kern="1200" dirty="0">
                        <a:solidFill>
                          <a:schemeClr val="tx1"/>
                        </a:solidFill>
                        <a:latin typeface="Cambria" panose="02040503050406030204" pitchFamily="18" charset="0"/>
                        <a:ea typeface="Cambria" panose="02040503050406030204" pitchFamily="18" charset="0"/>
                        <a:cs typeface="+mn-cs"/>
                      </a:endParaRPr>
                    </a:p>
                  </a:txBody>
                  <a:tcPr marL="68580" marR="68580" marT="0" marB="0" anchor="ctr"/>
                </a:tc>
              </a:tr>
              <a:tr h="862700">
                <a:tc>
                  <a:txBody>
                    <a:bodyPr/>
                    <a:lstStyle/>
                    <a:p>
                      <a:pPr marL="0" marR="0" algn="ctr" defTabSz="914400" rtl="0" eaLnBrk="1" latinLnBrk="0" hangingPunct="1">
                        <a:lnSpc>
                          <a:spcPct val="107000"/>
                        </a:lnSpc>
                        <a:spcBef>
                          <a:spcPts val="0"/>
                        </a:spcBef>
                        <a:spcAft>
                          <a:spcPts val="0"/>
                        </a:spcAft>
                      </a:pPr>
                      <a:r>
                        <a:rPr lang="en-US" sz="2400" kern="1200" dirty="0" smtClean="0">
                          <a:solidFill>
                            <a:schemeClr val="tx1"/>
                          </a:solidFill>
                          <a:latin typeface="Cambria" panose="02040503050406030204" pitchFamily="18" charset="0"/>
                          <a:ea typeface="Cambria" panose="02040503050406030204" pitchFamily="18" charset="0"/>
                          <a:cs typeface="+mn-cs"/>
                        </a:rPr>
                        <a:t>158BI</a:t>
                      </a:r>
                      <a:endParaRPr lang="en-US" sz="2400" kern="1200" dirty="0">
                        <a:solidFill>
                          <a:schemeClr val="tx1"/>
                        </a:solidFill>
                        <a:latin typeface="Cambria" panose="02040503050406030204" pitchFamily="18" charset="0"/>
                        <a:ea typeface="Cambria" panose="02040503050406030204" pitchFamily="18" charset="0"/>
                        <a:cs typeface="+mn-cs"/>
                      </a:endParaRPr>
                    </a:p>
                  </a:txBody>
                  <a:tcPr marL="68580" marR="68580" marT="0" marB="0" anchor="ctr"/>
                </a:tc>
                <a:tc>
                  <a:txBody>
                    <a:bodyPr/>
                    <a:lstStyle/>
                    <a:p>
                      <a:pPr marL="0" marR="0" algn="l" defTabSz="914400" rtl="0" eaLnBrk="1" latinLnBrk="0" hangingPunct="1">
                        <a:lnSpc>
                          <a:spcPct val="107000"/>
                        </a:lnSpc>
                        <a:spcBef>
                          <a:spcPts val="0"/>
                        </a:spcBef>
                        <a:spcAft>
                          <a:spcPts val="0"/>
                        </a:spcAft>
                      </a:pPr>
                      <a:r>
                        <a:rPr lang="en-US" sz="2400" kern="1200" dirty="0" smtClean="0">
                          <a:solidFill>
                            <a:schemeClr val="tx1"/>
                          </a:solidFill>
                          <a:latin typeface="Cambria" panose="02040503050406030204" pitchFamily="18" charset="0"/>
                          <a:ea typeface="Cambria" panose="02040503050406030204" pitchFamily="18" charset="0"/>
                          <a:cs typeface="+mn-cs"/>
                        </a:rPr>
                        <a:t>Chapter not</a:t>
                      </a:r>
                      <a:r>
                        <a:rPr lang="en-US" sz="2400" kern="1200" baseline="0" dirty="0" smtClean="0">
                          <a:solidFill>
                            <a:schemeClr val="tx1"/>
                          </a:solidFill>
                          <a:latin typeface="Cambria" panose="02040503050406030204" pitchFamily="18" charset="0"/>
                          <a:ea typeface="Cambria" panose="02040503050406030204" pitchFamily="18" charset="0"/>
                          <a:cs typeface="+mn-cs"/>
                        </a:rPr>
                        <a:t> to apply in certain circumstances</a:t>
                      </a:r>
                      <a:endParaRPr lang="en-US" sz="2400" kern="1200" dirty="0">
                        <a:solidFill>
                          <a:schemeClr val="tx1"/>
                        </a:solidFill>
                        <a:latin typeface="Cambria" panose="02040503050406030204" pitchFamily="18" charset="0"/>
                        <a:ea typeface="Cambria" panose="02040503050406030204" pitchFamily="18" charset="0"/>
                        <a:cs typeface="+mn-cs"/>
                      </a:endParaRPr>
                    </a:p>
                  </a:txBody>
                  <a:tcPr marL="68580" marR="68580" marT="0" marB="0" anchor="ctr"/>
                </a:tc>
              </a:tr>
            </a:tbl>
          </a:graphicData>
        </a:graphic>
      </p:graphicFrame>
      <p:sp>
        <p:nvSpPr>
          <p:cNvPr id="5" name="TextBox 4"/>
          <p:cNvSpPr txBox="1"/>
          <p:nvPr/>
        </p:nvSpPr>
        <p:spPr>
          <a:xfrm>
            <a:off x="781050" y="0"/>
            <a:ext cx="10656571" cy="646331"/>
          </a:xfrm>
          <a:prstGeom prst="rect">
            <a:avLst/>
          </a:prstGeom>
          <a:noFill/>
        </p:spPr>
        <p:txBody>
          <a:bodyPr wrap="square" rtlCol="0">
            <a:spAutoFit/>
          </a:bodyPr>
          <a:lstStyle/>
          <a:p>
            <a:r>
              <a:rPr lang="en-US" sz="3600" b="1" dirty="0" smtClean="0">
                <a:solidFill>
                  <a:srgbClr val="FF0000"/>
                </a:solidFill>
                <a:latin typeface="Cambria" panose="02040503050406030204" pitchFamily="18" charset="0"/>
              </a:rPr>
              <a:t>SYNOPSIS</a:t>
            </a:r>
            <a:endParaRPr lang="en-US" sz="3600" b="1" dirty="0">
              <a:solidFill>
                <a:srgbClr val="FF0000"/>
              </a:solidFill>
              <a:latin typeface="Cambria" panose="02040503050406030204" pitchFamily="18" charset="0"/>
            </a:endParaRPr>
          </a:p>
        </p:txBody>
      </p:sp>
      <p:sp>
        <p:nvSpPr>
          <p:cNvPr id="2" name="Slide Number Placeholder 1"/>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7730"/>
            <a:ext cx="10515600" cy="5829233"/>
          </a:xfrm>
        </p:spPr>
        <p:txBody>
          <a:bodyPr/>
          <a:lstStyle/>
          <a:p>
            <a:pPr marL="0" indent="0">
              <a:buNone/>
            </a:pPr>
            <a:endParaRPr lang="en-US" b="1" dirty="0" smtClean="0">
              <a:solidFill>
                <a:srgbClr val="FF0000"/>
              </a:solidFill>
            </a:endParaRPr>
          </a:p>
          <a:p>
            <a:pPr marL="0" indent="0">
              <a:buNone/>
            </a:pPr>
            <a:r>
              <a:rPr lang="en-US" b="1" dirty="0" smtClean="0">
                <a:solidFill>
                  <a:schemeClr val="tx1"/>
                </a:solidFill>
              </a:rPr>
              <a:t>Provided </a:t>
            </a:r>
            <a:r>
              <a:rPr lang="en-US" b="1" dirty="0">
                <a:solidFill>
                  <a:schemeClr val="tx1"/>
                </a:solidFill>
              </a:rPr>
              <a:t>further</a:t>
            </a:r>
            <a:r>
              <a:rPr lang="en-US" b="1" dirty="0">
                <a:solidFill>
                  <a:srgbClr val="FF0000"/>
                </a:solidFill>
              </a:rPr>
              <a:t> </a:t>
            </a:r>
            <a:r>
              <a:rPr lang="en-US" dirty="0">
                <a:solidFill>
                  <a:srgbClr val="FF0000"/>
                </a:solidFill>
              </a:rPr>
              <a:t>that in case of such other person, </a:t>
            </a:r>
            <a:endParaRPr lang="en-US" dirty="0">
              <a:solidFill>
                <a:schemeClr val="tx1"/>
              </a:solidFill>
            </a:endParaRPr>
          </a:p>
          <a:p>
            <a:pPr marL="0" indent="0">
              <a:buNone/>
            </a:pPr>
            <a:r>
              <a:rPr lang="en-US" dirty="0">
                <a:solidFill>
                  <a:srgbClr val="FF0000"/>
                </a:solidFill>
              </a:rPr>
              <a:t>for the purposes of abatement under sub-sections (2) and(3) of section 158BA, </a:t>
            </a:r>
            <a:endParaRPr lang="en-US" dirty="0">
              <a:solidFill>
                <a:srgbClr val="FF0000"/>
              </a:solidFill>
            </a:endParaRPr>
          </a:p>
          <a:p>
            <a:pPr marL="0" indent="0">
              <a:buNone/>
            </a:pPr>
            <a:r>
              <a:rPr lang="en-US" dirty="0">
                <a:solidFill>
                  <a:srgbClr val="FF0000"/>
                </a:solidFill>
              </a:rPr>
              <a:t>the reference to the date of initiation of the search under section 132 or making of requisition under section 132A shall be construed</a:t>
            </a:r>
            <a:endParaRPr lang="en-US" dirty="0">
              <a:solidFill>
                <a:schemeClr val="tx1"/>
              </a:solidFill>
            </a:endParaRPr>
          </a:p>
          <a:p>
            <a:pPr marL="0" indent="0">
              <a:buNone/>
            </a:pPr>
            <a:r>
              <a:rPr lang="en-US" dirty="0">
                <a:solidFill>
                  <a:schemeClr val="tx1"/>
                </a:solidFill>
              </a:rPr>
              <a:t> as reference to the date on which such money, bullion, </a:t>
            </a:r>
            <a:r>
              <a:rPr lang="en-US" dirty="0" err="1">
                <a:solidFill>
                  <a:schemeClr val="tx1"/>
                </a:solidFill>
              </a:rPr>
              <a:t>jewellery</a:t>
            </a:r>
            <a:r>
              <a:rPr lang="en-US" dirty="0">
                <a:solidFill>
                  <a:schemeClr val="tx1"/>
                </a:solidFill>
              </a:rPr>
              <a:t>, virtual digital asset or other valuable article or thing or any books of account or other documents seized or requisitioned or any other material or information </a:t>
            </a:r>
            <a:r>
              <a:rPr lang="en-US" dirty="0">
                <a:solidFill>
                  <a:srgbClr val="FF0000"/>
                </a:solidFill>
              </a:rPr>
              <a:t>relating to the aforesaid undisclosed income were received by the Assessing Officer having jurisdiction over such other person.</a:t>
            </a:r>
            <a:endParaRPr lang="en-IN" dirty="0">
              <a:solidFill>
                <a:srgbClr val="FF0000"/>
              </a:solidFill>
            </a:endParaRPr>
          </a:p>
          <a:p>
            <a:pPr marL="0" indent="0">
              <a:buNone/>
            </a:pPr>
            <a:endParaRPr lang="en-IN" dirty="0">
              <a:solidFill>
                <a:srgbClr val="FF0000"/>
              </a:solidFill>
            </a:endParaRPr>
          </a:p>
        </p:txBody>
      </p:sp>
      <p:sp>
        <p:nvSpPr>
          <p:cNvPr id="4" name="Slide Number Placeholder 3"/>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7310" y="812801"/>
            <a:ext cx="11672750" cy="4992914"/>
          </a:xfrm>
        </p:spPr>
        <p:txBody>
          <a:bodyPr anchor="ctr">
            <a:noAutofit/>
          </a:bodyPr>
          <a:lstStyle/>
          <a:p>
            <a:pPr>
              <a:lnSpc>
                <a:spcPct val="150000"/>
              </a:lnSpc>
            </a:pPr>
            <a:r>
              <a:rPr lang="en-US" sz="4400" dirty="0">
                <a:solidFill>
                  <a:srgbClr val="FF0000"/>
                </a:solidFill>
              </a:rPr>
              <a:t>TIME-LIMIT FOR COMPLETION</a:t>
            </a:r>
            <a:br>
              <a:rPr lang="en-US" sz="4400" dirty="0">
                <a:solidFill>
                  <a:srgbClr val="FF0000"/>
                </a:solidFill>
              </a:rPr>
            </a:br>
            <a:r>
              <a:rPr lang="en-US" sz="4400" dirty="0">
                <a:solidFill>
                  <a:srgbClr val="FF0000"/>
                </a:solidFill>
              </a:rPr>
              <a:t> OF BLOCK ASSESSMENT</a:t>
            </a:r>
            <a:br>
              <a:rPr lang="en-US" sz="4400" dirty="0">
                <a:solidFill>
                  <a:srgbClr val="FF0000"/>
                </a:solidFill>
              </a:rPr>
            </a:br>
            <a:r>
              <a:rPr lang="en-US" sz="4400" dirty="0">
                <a:solidFill>
                  <a:srgbClr val="FF0000"/>
                </a:solidFill>
              </a:rPr>
              <a:t>SEC 158BE</a:t>
            </a:r>
            <a:endParaRPr lang="en-IN" sz="4400" dirty="0">
              <a:solidFill>
                <a:srgbClr val="FF000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 y="544689"/>
            <a:ext cx="11332754" cy="2741645"/>
          </a:xfrm>
        </p:spPr>
        <p:txBody>
          <a:bodyPr>
            <a:noAutofit/>
          </a:bodyPr>
          <a:lstStyle/>
          <a:p>
            <a:pPr algn="just">
              <a:lnSpc>
                <a:spcPct val="150000"/>
              </a:lnSpc>
              <a:buNone/>
            </a:pPr>
            <a:r>
              <a:rPr lang="en-US" sz="2800" b="1" u="sng" dirty="0">
                <a:solidFill>
                  <a:srgbClr val="FF0000"/>
                </a:solidFill>
                <a:latin typeface="Cambria" panose="02040503050406030204" pitchFamily="18" charset="0"/>
                <a:ea typeface="Cambria" panose="02040503050406030204" pitchFamily="18" charset="0"/>
              </a:rPr>
              <a:t>Time-limit for completion of Block Assessment </a:t>
            </a:r>
            <a:endParaRPr lang="en-US" sz="2800" b="1" u="sng" dirty="0">
              <a:solidFill>
                <a:srgbClr val="FF0000"/>
              </a:solidFill>
              <a:latin typeface="Cambria" panose="02040503050406030204" pitchFamily="18" charset="0"/>
              <a:ea typeface="Cambria" panose="02040503050406030204" pitchFamily="18" charset="0"/>
            </a:endParaRPr>
          </a:p>
          <a:p>
            <a:pPr marL="449580" indent="-449580" algn="just">
              <a:lnSpc>
                <a:spcPct val="150000"/>
              </a:lnSpc>
              <a:buNone/>
            </a:pPr>
            <a:r>
              <a:rPr lang="en-US" sz="2400" b="1" dirty="0">
                <a:solidFill>
                  <a:srgbClr val="FF0000"/>
                </a:solidFill>
                <a:latin typeface="Cambria" panose="02040503050406030204" pitchFamily="18" charset="0"/>
                <a:ea typeface="Cambria" panose="02040503050406030204" pitchFamily="18" charset="0"/>
              </a:rPr>
              <a:t>(</a:t>
            </a:r>
            <a:r>
              <a:rPr lang="en-US" sz="2400" b="1" dirty="0" err="1">
                <a:solidFill>
                  <a:srgbClr val="FF0000"/>
                </a:solidFill>
                <a:latin typeface="Cambria" panose="02040503050406030204" pitchFamily="18" charset="0"/>
                <a:ea typeface="Cambria" panose="02040503050406030204" pitchFamily="18" charset="0"/>
              </a:rPr>
              <a:t>i</a:t>
            </a:r>
            <a:r>
              <a:rPr lang="en-US" sz="2400" b="1" dirty="0">
                <a:solidFill>
                  <a:srgbClr val="FF0000"/>
                </a:solidFill>
                <a:latin typeface="Cambria" panose="02040503050406030204" pitchFamily="18" charset="0"/>
                <a:ea typeface="Cambria" panose="02040503050406030204" pitchFamily="18" charset="0"/>
              </a:rPr>
              <a:t>) Of Searched Assessee shall be twelve months </a:t>
            </a:r>
            <a:r>
              <a:rPr lang="en-US" sz="2400" dirty="0">
                <a:solidFill>
                  <a:srgbClr val="FF0000"/>
                </a:solidFill>
                <a:latin typeface="Cambria" panose="02040503050406030204" pitchFamily="18" charset="0"/>
                <a:ea typeface="Cambria" panose="02040503050406030204" pitchFamily="18" charset="0"/>
              </a:rPr>
              <a:t>from the end of the </a:t>
            </a:r>
            <a:r>
              <a:rPr lang="en-US" sz="2400" dirty="0">
                <a:solidFill>
                  <a:srgbClr val="00B050"/>
                </a:solidFill>
                <a:latin typeface="Cambria" panose="02040503050406030204" pitchFamily="18" charset="0"/>
                <a:ea typeface="Cambria" panose="02040503050406030204" pitchFamily="18" charset="0"/>
              </a:rPr>
              <a:t> QUARTER</a:t>
            </a:r>
            <a:r>
              <a:rPr lang="en-US" sz="2400" dirty="0">
                <a:solidFill>
                  <a:srgbClr val="FF0000"/>
                </a:solidFill>
                <a:latin typeface="Cambria" panose="02040503050406030204" pitchFamily="18" charset="0"/>
                <a:ea typeface="Cambria" panose="02040503050406030204" pitchFamily="18" charset="0"/>
              </a:rPr>
              <a:t> in which the last of the </a:t>
            </a:r>
            <a:r>
              <a:rPr lang="en-US" sz="2400" dirty="0" err="1">
                <a:solidFill>
                  <a:srgbClr val="FF0000"/>
                </a:solidFill>
                <a:latin typeface="Cambria" panose="02040503050406030204" pitchFamily="18" charset="0"/>
                <a:ea typeface="Cambria" panose="02040503050406030204" pitchFamily="18" charset="0"/>
              </a:rPr>
              <a:t>authorisations</a:t>
            </a:r>
            <a:r>
              <a:rPr lang="en-US" sz="2400" dirty="0">
                <a:solidFill>
                  <a:srgbClr val="FF0000"/>
                </a:solidFill>
                <a:latin typeface="Cambria" panose="02040503050406030204" pitchFamily="18" charset="0"/>
                <a:ea typeface="Cambria" panose="02040503050406030204" pitchFamily="18" charset="0"/>
              </a:rPr>
              <a:t> for search under section 132, was executed. </a:t>
            </a:r>
            <a:endParaRPr lang="en-US" sz="2400" dirty="0">
              <a:solidFill>
                <a:srgbClr val="FF0000"/>
              </a:solidFill>
              <a:latin typeface="Cambria" panose="02040503050406030204" pitchFamily="18" charset="0"/>
              <a:ea typeface="Cambria" panose="02040503050406030204" pitchFamily="18" charset="0"/>
            </a:endParaRPr>
          </a:p>
        </p:txBody>
      </p:sp>
      <p:sp>
        <p:nvSpPr>
          <p:cNvPr id="6" name="Slide Number Placeholder 5"/>
          <p:cNvSpPr>
            <a:spLocks noGrp="1"/>
          </p:cNvSpPr>
          <p:nvPr>
            <p:ph type="sldNum" sz="quarter" idx="12"/>
          </p:nvPr>
        </p:nvSpPr>
        <p:spPr/>
        <p:txBody>
          <a:bodyPr/>
          <a:lstStyle/>
          <a:p>
            <a:fld id="{A6062061-F4BE-44E7-9B1C-0B151434780A}" type="slidenum">
              <a:rPr lang="en-US" smtClean="0">
                <a:solidFill>
                  <a:srgbClr val="1F497D"/>
                </a:solidFill>
              </a:rPr>
            </a:fld>
            <a:endParaRPr lang="en-US">
              <a:solidFill>
                <a:srgbClr val="1F497D"/>
              </a:solidFill>
            </a:endParaRPr>
          </a:p>
        </p:txBody>
      </p:sp>
      <p:graphicFrame>
        <p:nvGraphicFramePr>
          <p:cNvPr id="5" name="Table 4"/>
          <p:cNvGraphicFramePr>
            <a:graphicFrameLocks noGrp="1"/>
          </p:cNvGraphicFramePr>
          <p:nvPr/>
        </p:nvGraphicFramePr>
        <p:xfrm>
          <a:off x="827314" y="3089268"/>
          <a:ext cx="7342505" cy="1870075"/>
        </p:xfrm>
        <a:graphic>
          <a:graphicData uri="http://schemas.openxmlformats.org/drawingml/2006/table">
            <a:tbl>
              <a:tblPr firstRow="1" bandRow="1">
                <a:tableStyleId>{2D5ABB26-0587-4C30-8999-92F81FD0307C}</a:tableStyleId>
              </a:tblPr>
              <a:tblGrid>
                <a:gridCol w="5330447"/>
                <a:gridCol w="2012315"/>
              </a:tblGrid>
              <a:tr h="935027">
                <a:tc>
                  <a:txBody>
                    <a:bodyPr/>
                    <a:lstStyle/>
                    <a:p>
                      <a:r>
                        <a:rPr lang="en-US" sz="2400" dirty="0" smtClean="0">
                          <a:solidFill>
                            <a:srgbClr val="FF0000"/>
                          </a:solidFill>
                          <a:latin typeface="Cambria" panose="02040503050406030204" pitchFamily="18" charset="0"/>
                          <a:ea typeface="Cambria" panose="02040503050406030204" pitchFamily="18" charset="0"/>
                        </a:rPr>
                        <a:t>Date of execution</a:t>
                      </a:r>
                      <a:r>
                        <a:rPr lang="en-US" sz="2400" baseline="0" dirty="0" smtClean="0">
                          <a:solidFill>
                            <a:srgbClr val="FF0000"/>
                          </a:solidFill>
                          <a:latin typeface="Cambria" panose="02040503050406030204" pitchFamily="18" charset="0"/>
                          <a:ea typeface="Cambria" panose="02040503050406030204" pitchFamily="18" charset="0"/>
                        </a:rPr>
                        <a:t> of last warrant of authorization</a:t>
                      </a:r>
                      <a:endParaRPr lang="en-IN" sz="2400" dirty="0">
                        <a:solidFill>
                          <a:srgbClr val="FF0000"/>
                        </a:solidFill>
                        <a:latin typeface="Cambria" panose="02040503050406030204" pitchFamily="18" charset="0"/>
                        <a:ea typeface="Cambria" panose="02040503050406030204" pitchFamily="18" charset="0"/>
                      </a:endParaRPr>
                    </a:p>
                  </a:txBody>
                  <a:tcPr/>
                </a:tc>
                <a:tc>
                  <a:txBody>
                    <a:bodyPr/>
                    <a:lstStyle/>
                    <a:p>
                      <a:pPr algn="ctr"/>
                      <a:r>
                        <a:rPr lang="en-US" sz="2400" dirty="0" smtClean="0">
                          <a:solidFill>
                            <a:srgbClr val="FF0000"/>
                          </a:solidFill>
                          <a:latin typeface="Cambria" panose="02040503050406030204" pitchFamily="18" charset="0"/>
                          <a:ea typeface="Cambria" panose="02040503050406030204" pitchFamily="18" charset="0"/>
                        </a:rPr>
                        <a:t>:  15.05.2025</a:t>
                      </a:r>
                      <a:endParaRPr lang="en-US" sz="2400" dirty="0" smtClean="0">
                        <a:solidFill>
                          <a:srgbClr val="FF0000"/>
                        </a:solidFill>
                        <a:latin typeface="Cambria" panose="02040503050406030204" pitchFamily="18" charset="0"/>
                        <a:ea typeface="Cambria" panose="02040503050406030204" pitchFamily="18" charset="0"/>
                      </a:endParaRPr>
                    </a:p>
                  </a:txBody>
                  <a:tcPr anchor="ctr"/>
                </a:tc>
              </a:tr>
              <a:tr h="935027">
                <a:tc>
                  <a:txBody>
                    <a:bodyPr/>
                    <a:lstStyle/>
                    <a:p>
                      <a:r>
                        <a:rPr lang="en-US" sz="2400" dirty="0" smtClean="0">
                          <a:solidFill>
                            <a:srgbClr val="FF0000"/>
                          </a:solidFill>
                          <a:latin typeface="Cambria" panose="02040503050406030204" pitchFamily="18" charset="0"/>
                          <a:ea typeface="Cambria" panose="02040503050406030204" pitchFamily="18" charset="0"/>
                        </a:rPr>
                        <a:t>Last date</a:t>
                      </a:r>
                      <a:r>
                        <a:rPr lang="en-US" sz="2400" baseline="0" dirty="0" smtClean="0">
                          <a:solidFill>
                            <a:srgbClr val="FF0000"/>
                          </a:solidFill>
                          <a:latin typeface="Cambria" panose="02040503050406030204" pitchFamily="18" charset="0"/>
                          <a:ea typeface="Cambria" panose="02040503050406030204" pitchFamily="18" charset="0"/>
                        </a:rPr>
                        <a:t> for completion of Search Assessment</a:t>
                      </a:r>
                      <a:endParaRPr lang="en-US" sz="2400" baseline="0" dirty="0" smtClean="0">
                        <a:solidFill>
                          <a:srgbClr val="FF0000"/>
                        </a:solidFill>
                        <a:latin typeface="Cambria" panose="02040503050406030204" pitchFamily="18" charset="0"/>
                        <a:ea typeface="Cambria" panose="02040503050406030204" pitchFamily="18" charset="0"/>
                      </a:endParaRPr>
                    </a:p>
                    <a:p>
                      <a:endParaRPr lang="en-IN" sz="2400" dirty="0">
                        <a:solidFill>
                          <a:srgbClr val="FF0000"/>
                        </a:solidFill>
                        <a:latin typeface="Cambria" panose="02040503050406030204" pitchFamily="18" charset="0"/>
                        <a:ea typeface="Cambria" panose="02040503050406030204" pitchFamily="18" charset="0"/>
                      </a:endParaRPr>
                    </a:p>
                    <a:p>
                      <a:r>
                        <a:rPr lang="en-US" sz="2400" dirty="0" smtClean="0">
                          <a:solidFill>
                            <a:srgbClr val="FF0000"/>
                          </a:solidFill>
                          <a:latin typeface="Cambria" panose="02040503050406030204" pitchFamily="18" charset="0"/>
                          <a:ea typeface="Cambria" panose="02040503050406030204" pitchFamily="18" charset="0"/>
                          <a:sym typeface="+mn-ea"/>
                        </a:rPr>
                        <a:t>Last date for completion of Search Assessment</a:t>
                      </a:r>
                      <a:r>
                        <a:rPr lang="en-US" sz="2400" dirty="0" smtClean="0">
                          <a:solidFill>
                            <a:srgbClr val="00B050"/>
                          </a:solidFill>
                          <a:latin typeface="Cambria" panose="02040503050406030204" pitchFamily="18" charset="0"/>
                          <a:ea typeface="Cambria" panose="02040503050406030204" pitchFamily="18" charset="0"/>
                          <a:sym typeface="+mn-ea"/>
                        </a:rPr>
                        <a:t>( If Time is Extended)</a:t>
                      </a:r>
                      <a:r>
                        <a:rPr lang="en-US" sz="2400" dirty="0" smtClean="0">
                          <a:solidFill>
                            <a:srgbClr val="FF0000"/>
                          </a:solidFill>
                          <a:latin typeface="Cambria" panose="02040503050406030204" pitchFamily="18" charset="0"/>
                          <a:ea typeface="Cambria" panose="02040503050406030204" pitchFamily="18" charset="0"/>
                          <a:sym typeface="+mn-ea"/>
                        </a:rPr>
                        <a:t>                   </a:t>
                      </a:r>
                      <a:endParaRPr lang="en-IN" sz="2400" dirty="0">
                        <a:solidFill>
                          <a:srgbClr val="FF0000"/>
                        </a:solidFill>
                        <a:latin typeface="Cambria" panose="02040503050406030204" pitchFamily="18" charset="0"/>
                        <a:ea typeface="Cambria" panose="02040503050406030204" pitchFamily="18" charset="0"/>
                      </a:endParaRPr>
                    </a:p>
                    <a:p>
                      <a:endParaRPr lang="en-IN" sz="2400" dirty="0">
                        <a:solidFill>
                          <a:srgbClr val="FF0000"/>
                        </a:solidFill>
                        <a:latin typeface="Cambria" panose="02040503050406030204" pitchFamily="18" charset="0"/>
                        <a:ea typeface="Cambria" panose="02040503050406030204" pitchFamily="18" charset="0"/>
                      </a:endParaRPr>
                    </a:p>
                    <a:p>
                      <a:endParaRPr lang="en-IN" sz="2400" dirty="0">
                        <a:solidFill>
                          <a:srgbClr val="FF0000"/>
                        </a:solidFill>
                        <a:latin typeface="Cambria" panose="02040503050406030204" pitchFamily="18" charset="0"/>
                        <a:ea typeface="Cambria" panose="02040503050406030204" pitchFamily="18" charset="0"/>
                      </a:endParaRPr>
                    </a:p>
                  </a:txBody>
                  <a:tcPr/>
                </a:tc>
                <a:tc>
                  <a:txBody>
                    <a:bodyPr/>
                    <a:lstStyle/>
                    <a:p>
                      <a:pPr algn="ctr"/>
                      <a:r>
                        <a:rPr lang="en-US" sz="2400" dirty="0" smtClean="0">
                          <a:solidFill>
                            <a:srgbClr val="FF0000"/>
                          </a:solidFill>
                          <a:latin typeface="Cambria" panose="02040503050406030204" pitchFamily="18" charset="0"/>
                          <a:ea typeface="Cambria" panose="02040503050406030204" pitchFamily="18" charset="0"/>
                        </a:rPr>
                        <a:t>:</a:t>
                      </a:r>
                      <a:r>
                        <a:rPr lang="en-US" sz="2400" baseline="0" dirty="0" smtClean="0">
                          <a:solidFill>
                            <a:srgbClr val="FF0000"/>
                          </a:solidFill>
                          <a:latin typeface="Cambria" panose="02040503050406030204" pitchFamily="18" charset="0"/>
                          <a:ea typeface="Cambria" panose="02040503050406030204" pitchFamily="18" charset="0"/>
                        </a:rPr>
                        <a:t>  </a:t>
                      </a:r>
                      <a:r>
                        <a:rPr lang="en-US" sz="2400" dirty="0" smtClean="0">
                          <a:solidFill>
                            <a:srgbClr val="FF0000"/>
                          </a:solidFill>
                          <a:latin typeface="Cambria" panose="02040503050406030204" pitchFamily="18" charset="0"/>
                          <a:ea typeface="Cambria" panose="02040503050406030204" pitchFamily="18" charset="0"/>
                        </a:rPr>
                        <a:t>30.06.2026</a:t>
                      </a:r>
                      <a:endParaRPr lang="en-US" sz="2400" dirty="0" smtClean="0">
                        <a:solidFill>
                          <a:srgbClr val="FF0000"/>
                        </a:solidFill>
                        <a:latin typeface="Cambria" panose="02040503050406030204" pitchFamily="18" charset="0"/>
                        <a:ea typeface="Cambria" panose="02040503050406030204" pitchFamily="18" charset="0"/>
                      </a:endParaRPr>
                    </a:p>
                    <a:p>
                      <a:pPr algn="ctr"/>
                      <a:endParaRPr lang="en-US" sz="2400" dirty="0" smtClean="0">
                        <a:solidFill>
                          <a:srgbClr val="FF0000"/>
                        </a:solidFill>
                        <a:latin typeface="Cambria" panose="02040503050406030204" pitchFamily="18" charset="0"/>
                        <a:ea typeface="Cambria" panose="02040503050406030204" pitchFamily="18" charset="0"/>
                      </a:endParaRPr>
                    </a:p>
                    <a:p>
                      <a:pPr algn="ctr"/>
                      <a:endParaRPr lang="en-US" sz="2400" dirty="0" smtClean="0">
                        <a:solidFill>
                          <a:srgbClr val="FF0000"/>
                        </a:solidFill>
                        <a:latin typeface="Cambria" panose="02040503050406030204" pitchFamily="18" charset="0"/>
                        <a:ea typeface="Cambria" panose="02040503050406030204" pitchFamily="18" charset="0"/>
                      </a:endParaRPr>
                    </a:p>
                    <a:p>
                      <a:pPr algn="ctr"/>
                      <a:r>
                        <a:rPr lang="en-US" sz="2400" dirty="0" smtClean="0">
                          <a:solidFill>
                            <a:srgbClr val="00B050"/>
                          </a:solidFill>
                          <a:latin typeface="Cambria" panose="02040503050406030204" pitchFamily="18" charset="0"/>
                          <a:ea typeface="Cambria" panose="02040503050406030204" pitchFamily="18" charset="0"/>
                          <a:sym typeface="+mn-ea"/>
                        </a:rPr>
                        <a:t>31.07.26</a:t>
                      </a:r>
                      <a:endParaRPr lang="en-IN" sz="2400" dirty="0">
                        <a:solidFill>
                          <a:srgbClr val="00B050"/>
                        </a:solidFill>
                        <a:latin typeface="Cambria" panose="02040503050406030204" pitchFamily="18" charset="0"/>
                        <a:ea typeface="Cambria" panose="02040503050406030204" pitchFamily="18" charset="0"/>
                      </a:endParaRPr>
                    </a:p>
                    <a:p>
                      <a:pPr algn="ctr"/>
                      <a:endParaRPr lang="en-US" sz="2400" dirty="0" smtClean="0">
                        <a:solidFill>
                          <a:srgbClr val="FF0000"/>
                        </a:solidFill>
                        <a:latin typeface="Cambria" panose="02040503050406030204" pitchFamily="18" charset="0"/>
                        <a:ea typeface="Cambria" panose="02040503050406030204" pitchFamily="18" charset="0"/>
                      </a:endParaRPr>
                    </a:p>
                    <a:p>
                      <a:pPr algn="ctr"/>
                      <a:endParaRPr lang="en-US" sz="2400" dirty="0" smtClean="0">
                        <a:solidFill>
                          <a:srgbClr val="FF0000"/>
                        </a:solidFill>
                        <a:latin typeface="Cambria" panose="02040503050406030204" pitchFamily="18" charset="0"/>
                        <a:ea typeface="Cambria" panose="02040503050406030204" pitchFamily="18" charset="0"/>
                      </a:endParaRPr>
                    </a:p>
                    <a:p>
                      <a:pPr algn="ctr"/>
                      <a:endParaRPr lang="en-US" sz="2400" dirty="0" smtClean="0">
                        <a:solidFill>
                          <a:srgbClr val="FF0000"/>
                        </a:solidFill>
                        <a:latin typeface="Cambria" panose="02040503050406030204" pitchFamily="18" charset="0"/>
                        <a:ea typeface="Cambria" panose="02040503050406030204" pitchFamily="18" charset="0"/>
                      </a:endParaRPr>
                    </a:p>
                    <a:p>
                      <a:pPr algn="ctr"/>
                      <a:endParaRPr lang="en-US" sz="2400" dirty="0" smtClean="0">
                        <a:solidFill>
                          <a:srgbClr val="FF0000"/>
                        </a:solidFill>
                        <a:latin typeface="Cambria" panose="02040503050406030204" pitchFamily="18" charset="0"/>
                        <a:ea typeface="Cambria" panose="02040503050406030204" pitchFamily="18" charset="0"/>
                      </a:endParaRPr>
                    </a:p>
                  </a:txBody>
                  <a:tcPr anchor="ctr"/>
                </a:tc>
              </a:tr>
            </a:tbl>
          </a:graphicData>
        </a:graphic>
      </p:graphicFrame>
      <p:sp>
        <p:nvSpPr>
          <p:cNvPr id="7" name="Title 1"/>
          <p:cNvSpPr txBox="1"/>
          <p:nvPr/>
        </p:nvSpPr>
        <p:spPr>
          <a:xfrm>
            <a:off x="365760" y="162328"/>
            <a:ext cx="10988040" cy="5601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600" kern="1200">
                <a:solidFill>
                  <a:schemeClr val="tx1"/>
                </a:solidFill>
                <a:latin typeface="Cambria" panose="02040503050406030204" pitchFamily="18" charset="0"/>
                <a:ea typeface="Cambria" panose="02040503050406030204" pitchFamily="18" charset="0"/>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lang="en-US" sz="1400" dirty="0" smtClean="0">
                <a:solidFill>
                  <a:srgbClr val="FF0000"/>
                </a:solidFill>
              </a:rPr>
              <a:t>Time-limit for completion of block assessment </a:t>
            </a:r>
            <a:r>
              <a:rPr kumimoji="0" lang="en-US" sz="1400" b="0" i="0" u="none" strike="noStrike" kern="1200" cap="none" spc="0" normalizeH="0" baseline="0" noProof="0" dirty="0" smtClean="0">
                <a:ln>
                  <a:noFill/>
                </a:ln>
                <a:solidFill>
                  <a:srgbClr val="FF0000"/>
                </a:solidFill>
                <a:effectLst/>
                <a:uLnTx/>
                <a:uFillTx/>
                <a:latin typeface="Cambria" panose="02040503050406030204" pitchFamily="18" charset="0"/>
                <a:ea typeface="Cambria" panose="02040503050406030204" pitchFamily="18" charset="0"/>
                <a:cs typeface="+mj-cs"/>
              </a:rPr>
              <a:t>– Section 158BE</a:t>
            </a:r>
            <a:endParaRPr kumimoji="0" lang="en-IN" sz="14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j-cs"/>
            </a:endParaRPr>
          </a:p>
        </p:txBody>
      </p:sp>
      <p:sp>
        <p:nvSpPr>
          <p:cNvPr id="8" name="TextBox 7"/>
          <p:cNvSpPr txBox="1"/>
          <p:nvPr/>
        </p:nvSpPr>
        <p:spPr>
          <a:xfrm>
            <a:off x="9580423" y="6352143"/>
            <a:ext cx="803553" cy="369332"/>
          </a:xfrm>
          <a:prstGeom prst="rect">
            <a:avLst/>
          </a:prstGeom>
          <a:noFill/>
        </p:spPr>
        <p:txBody>
          <a:bodyPr wrap="square" rtlCol="0">
            <a:spAutoFit/>
          </a:bodyPr>
          <a:lstStyle>
            <a:defPPr>
              <a:defRPr lang="en-US"/>
            </a:defPPr>
          </a:lstStyle>
          <a:p>
            <a:r>
              <a:rPr lang="en-US" dirty="0"/>
              <a:t>Contd.</a:t>
            </a:r>
            <a:endParaRPr lang="en-IN"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 y="331470"/>
            <a:ext cx="11449050" cy="6207125"/>
          </a:xfrm>
        </p:spPr>
        <p:txBody>
          <a:bodyPr>
            <a:noAutofit/>
          </a:bodyPr>
          <a:lstStyle/>
          <a:p>
            <a:pPr algn="just">
              <a:lnSpc>
                <a:spcPct val="150000"/>
              </a:lnSpc>
              <a:buNone/>
            </a:pPr>
            <a:r>
              <a:rPr lang="en-US" sz="2800" b="1" u="sng" dirty="0">
                <a:solidFill>
                  <a:srgbClr val="FF0000"/>
                </a:solidFill>
                <a:latin typeface="Cambria" panose="02040503050406030204" pitchFamily="18" charset="0"/>
                <a:ea typeface="Cambria" panose="02040503050406030204" pitchFamily="18" charset="0"/>
              </a:rPr>
              <a:t>Time-limit for completion of Block Assessment </a:t>
            </a:r>
            <a:endParaRPr lang="en-US" sz="2800" b="1" u="sng" dirty="0">
              <a:solidFill>
                <a:srgbClr val="FF0000"/>
              </a:solidFill>
              <a:latin typeface="Cambria" panose="02040503050406030204" pitchFamily="18" charset="0"/>
              <a:ea typeface="Cambria" panose="02040503050406030204" pitchFamily="18" charset="0"/>
            </a:endParaRPr>
          </a:p>
          <a:p>
            <a:pPr marL="536575" indent="-536575" algn="just">
              <a:lnSpc>
                <a:spcPct val="100000"/>
              </a:lnSpc>
              <a:buNone/>
            </a:pPr>
            <a:r>
              <a:rPr lang="en-US" sz="2400" b="1" dirty="0">
                <a:solidFill>
                  <a:srgbClr val="FF0000"/>
                </a:solidFill>
                <a:latin typeface="Cambria" panose="02040503050406030204" pitchFamily="18" charset="0"/>
                <a:ea typeface="Cambria" panose="02040503050406030204" pitchFamily="18" charset="0"/>
              </a:rPr>
              <a:t>(ii) Of  Any Other Person </a:t>
            </a:r>
            <a:r>
              <a:rPr lang="en-US" sz="2400" dirty="0">
                <a:solidFill>
                  <a:srgbClr val="FF0000"/>
                </a:solidFill>
                <a:latin typeface="Cambria" panose="02040503050406030204" pitchFamily="18" charset="0"/>
                <a:ea typeface="Cambria" panose="02040503050406030204" pitchFamily="18" charset="0"/>
              </a:rPr>
              <a:t>shall be twelve months from the end of the</a:t>
            </a:r>
            <a:r>
              <a:rPr lang="en-IN" sz="2400" dirty="0">
                <a:solidFill>
                  <a:srgbClr val="FF0000"/>
                </a:solidFill>
                <a:latin typeface="Cambria" panose="02040503050406030204" pitchFamily="18" charset="0"/>
                <a:ea typeface="Cambria" panose="02040503050406030204" pitchFamily="18" charset="0"/>
              </a:rPr>
              <a:t> </a:t>
            </a:r>
            <a:r>
              <a:rPr lang="en-US" altLang="en-IN" sz="2400" dirty="0">
                <a:solidFill>
                  <a:srgbClr val="00B050"/>
                </a:solidFill>
                <a:latin typeface="Cambria" panose="02040503050406030204" pitchFamily="18" charset="0"/>
                <a:ea typeface="Cambria" panose="02040503050406030204" pitchFamily="18" charset="0"/>
              </a:rPr>
              <a:t>QUARTER</a:t>
            </a:r>
            <a:r>
              <a:rPr lang="en-US" sz="2400" dirty="0">
                <a:solidFill>
                  <a:srgbClr val="FF0000"/>
                </a:solidFill>
                <a:latin typeface="Cambria" panose="02040503050406030204" pitchFamily="18" charset="0"/>
                <a:ea typeface="Cambria" panose="02040503050406030204" pitchFamily="18" charset="0"/>
              </a:rPr>
              <a:t> in which the notice under section 158BC in pursuance of section</a:t>
            </a:r>
            <a:r>
              <a:rPr lang="en-IN" sz="2400" dirty="0">
                <a:solidFill>
                  <a:srgbClr val="FF0000"/>
                </a:solidFill>
                <a:latin typeface="Cambria" panose="02040503050406030204" pitchFamily="18" charset="0"/>
                <a:ea typeface="Cambria" panose="02040503050406030204" pitchFamily="18" charset="0"/>
              </a:rPr>
              <a:t> </a:t>
            </a:r>
            <a:r>
              <a:rPr lang="en-US" sz="2400" dirty="0">
                <a:solidFill>
                  <a:srgbClr val="FF0000"/>
                </a:solidFill>
                <a:latin typeface="Cambria" panose="02040503050406030204" pitchFamily="18" charset="0"/>
                <a:ea typeface="Cambria" panose="02040503050406030204" pitchFamily="18" charset="0"/>
              </a:rPr>
              <a:t>158BD, was issued to such other person. </a:t>
            </a:r>
            <a:endParaRPr lang="en-US" sz="2400" dirty="0" smtClean="0">
              <a:solidFill>
                <a:srgbClr val="FF0000"/>
              </a:solidFill>
              <a:latin typeface="Cambria" panose="02040503050406030204" pitchFamily="18" charset="0"/>
              <a:ea typeface="Cambria" panose="02040503050406030204" pitchFamily="18" charset="0"/>
            </a:endParaRPr>
          </a:p>
          <a:p>
            <a:pPr marL="536575" indent="-536575" algn="just">
              <a:lnSpc>
                <a:spcPct val="150000"/>
              </a:lnSpc>
              <a:buNone/>
            </a:pPr>
            <a:endParaRPr lang="en-US" sz="2400" dirty="0">
              <a:solidFill>
                <a:srgbClr val="FF0000"/>
              </a:solidFill>
            </a:endParaRPr>
          </a:p>
          <a:p>
            <a:pPr marL="536575" indent="-536575" algn="just">
              <a:lnSpc>
                <a:spcPct val="150000"/>
              </a:lnSpc>
              <a:buNone/>
            </a:pPr>
            <a:endParaRPr lang="en-US" sz="2400" dirty="0" smtClean="0">
              <a:solidFill>
                <a:srgbClr val="FF0000"/>
              </a:solidFill>
              <a:latin typeface="Cambria" panose="02040503050406030204" pitchFamily="18" charset="0"/>
              <a:ea typeface="Cambria" panose="02040503050406030204" pitchFamily="18" charset="0"/>
            </a:endParaRPr>
          </a:p>
          <a:p>
            <a:pPr marL="0" indent="0" algn="just">
              <a:lnSpc>
                <a:spcPct val="150000"/>
              </a:lnSpc>
              <a:buNone/>
            </a:pPr>
            <a:endParaRPr lang="en-US" sz="2400" dirty="0" smtClean="0">
              <a:solidFill>
                <a:srgbClr val="FF0000"/>
              </a:solidFill>
            </a:endParaRPr>
          </a:p>
          <a:p>
            <a:pPr marL="0" indent="0" algn="just">
              <a:lnSpc>
                <a:spcPct val="150000"/>
              </a:lnSpc>
              <a:buNone/>
            </a:pPr>
            <a:endParaRPr lang="en-US" sz="1800" b="1" dirty="0" smtClean="0">
              <a:solidFill>
                <a:srgbClr val="FF0000"/>
              </a:solidFill>
            </a:endParaRPr>
          </a:p>
          <a:p>
            <a:pPr marL="0" indent="0" algn="just">
              <a:lnSpc>
                <a:spcPct val="150000"/>
              </a:lnSpc>
              <a:buNone/>
            </a:pPr>
            <a:r>
              <a:rPr lang="en-US" sz="1800" b="1" dirty="0" smtClean="0">
                <a:solidFill>
                  <a:srgbClr val="FF0000"/>
                </a:solidFill>
              </a:rPr>
              <a:t>The </a:t>
            </a:r>
            <a:r>
              <a:rPr lang="en-US" sz="1800" b="1" dirty="0">
                <a:solidFill>
                  <a:srgbClr val="FF0000"/>
                </a:solidFill>
              </a:rPr>
              <a:t>last date for </a:t>
            </a:r>
            <a:r>
              <a:rPr lang="en-US" sz="1800" b="1" dirty="0" smtClean="0">
                <a:solidFill>
                  <a:srgbClr val="FF0000"/>
                </a:solidFill>
              </a:rPr>
              <a:t>completion </a:t>
            </a:r>
            <a:r>
              <a:rPr lang="en-US" sz="1800" b="1" dirty="0">
                <a:solidFill>
                  <a:srgbClr val="FF0000"/>
                </a:solidFill>
              </a:rPr>
              <a:t>of search </a:t>
            </a:r>
            <a:r>
              <a:rPr lang="en-US" sz="1800" b="1" dirty="0" smtClean="0">
                <a:solidFill>
                  <a:srgbClr val="FF0000"/>
                </a:solidFill>
              </a:rPr>
              <a:t>assessment in such cases </a:t>
            </a:r>
            <a:r>
              <a:rPr lang="en-US" sz="1800" b="1" dirty="0">
                <a:solidFill>
                  <a:srgbClr val="FF0000"/>
                </a:solidFill>
              </a:rPr>
              <a:t>can be </a:t>
            </a:r>
            <a:r>
              <a:rPr lang="en-US" sz="1800" b="1" dirty="0" smtClean="0">
                <a:solidFill>
                  <a:srgbClr val="FF0000"/>
                </a:solidFill>
              </a:rPr>
              <a:t>extended </a:t>
            </a:r>
            <a:r>
              <a:rPr lang="en-US" sz="1800" b="1" dirty="0">
                <a:solidFill>
                  <a:srgbClr val="FF0000"/>
                </a:solidFill>
              </a:rPr>
              <a:t>further maximum upto 180 days, for time taken in handing over the seized material to the assessing officer of “Any Other Person”</a:t>
            </a:r>
            <a:endParaRPr lang="en-US" sz="1800" b="1" dirty="0">
              <a:solidFill>
                <a:srgbClr val="FF0000"/>
              </a:solidFill>
            </a:endParaRPr>
          </a:p>
        </p:txBody>
      </p:sp>
      <p:sp>
        <p:nvSpPr>
          <p:cNvPr id="6" name="Slide Number Placeholder 5"/>
          <p:cNvSpPr>
            <a:spLocks noGrp="1"/>
          </p:cNvSpPr>
          <p:nvPr>
            <p:ph type="sldNum" sz="quarter" idx="12"/>
          </p:nvPr>
        </p:nvSpPr>
        <p:spPr/>
        <p:txBody>
          <a:bodyPr/>
          <a:lstStyle/>
          <a:p>
            <a:fld id="{A6062061-F4BE-44E7-9B1C-0B151434780A}" type="slidenum">
              <a:rPr lang="en-US" smtClean="0">
                <a:solidFill>
                  <a:srgbClr val="1F497D"/>
                </a:solidFill>
              </a:rPr>
            </a:fld>
            <a:endParaRPr lang="en-US">
              <a:solidFill>
                <a:srgbClr val="1F497D"/>
              </a:solidFill>
            </a:endParaRPr>
          </a:p>
        </p:txBody>
      </p:sp>
      <p:graphicFrame>
        <p:nvGraphicFramePr>
          <p:cNvPr id="5" name="Table 4"/>
          <p:cNvGraphicFramePr>
            <a:graphicFrameLocks noGrp="1"/>
          </p:cNvGraphicFramePr>
          <p:nvPr>
            <p:custDataLst>
              <p:tags r:id="rId1"/>
            </p:custDataLst>
          </p:nvPr>
        </p:nvGraphicFramePr>
        <p:xfrm>
          <a:off x="869950" y="2419350"/>
          <a:ext cx="8973185" cy="2377440"/>
        </p:xfrm>
        <a:graphic>
          <a:graphicData uri="http://schemas.openxmlformats.org/drawingml/2006/table">
            <a:tbl>
              <a:tblPr firstRow="1" bandRow="1">
                <a:tableStyleId>{2D5ABB26-0587-4C30-8999-92F81FD0307C}</a:tableStyleId>
              </a:tblPr>
              <a:tblGrid>
                <a:gridCol w="6220460"/>
                <a:gridCol w="2752725"/>
              </a:tblGrid>
              <a:tr h="822960">
                <a:tc>
                  <a:txBody>
                    <a:bodyPr/>
                    <a:lstStyle/>
                    <a:p>
                      <a:r>
                        <a:rPr lang="en-US" sz="2400" dirty="0" smtClean="0">
                          <a:solidFill>
                            <a:srgbClr val="FF0000"/>
                          </a:solidFill>
                          <a:latin typeface="Cambria" panose="02040503050406030204" pitchFamily="18" charset="0"/>
                          <a:ea typeface="Cambria" panose="02040503050406030204" pitchFamily="18" charset="0"/>
                        </a:rPr>
                        <a:t>Date of issue of</a:t>
                      </a:r>
                      <a:r>
                        <a:rPr lang="en-US" sz="2400" baseline="0" dirty="0" smtClean="0">
                          <a:solidFill>
                            <a:srgbClr val="FF0000"/>
                          </a:solidFill>
                          <a:latin typeface="Cambria" panose="02040503050406030204" pitchFamily="18" charset="0"/>
                          <a:ea typeface="Cambria" panose="02040503050406030204" pitchFamily="18" charset="0"/>
                        </a:rPr>
                        <a:t> Notice u/s 158BC in pursuance of Section 158BD</a:t>
                      </a:r>
                      <a:endParaRPr lang="en-IN" sz="2400" dirty="0">
                        <a:solidFill>
                          <a:srgbClr val="FF0000"/>
                        </a:solidFill>
                        <a:latin typeface="Cambria" panose="02040503050406030204" pitchFamily="18" charset="0"/>
                        <a:ea typeface="Cambria" panose="02040503050406030204" pitchFamily="18" charset="0"/>
                      </a:endParaRPr>
                    </a:p>
                  </a:txBody>
                  <a:tcPr/>
                </a:tc>
                <a:tc>
                  <a:txBody>
                    <a:bodyPr/>
                    <a:lstStyle/>
                    <a:p>
                      <a:pPr algn="ctr"/>
                      <a:r>
                        <a:rPr lang="en-US" sz="2400" dirty="0" smtClean="0">
                          <a:solidFill>
                            <a:srgbClr val="FF0000"/>
                          </a:solidFill>
                          <a:latin typeface="Cambria" panose="02040503050406030204" pitchFamily="18" charset="0"/>
                          <a:ea typeface="Cambria" panose="02040503050406030204" pitchFamily="18" charset="0"/>
                        </a:rPr>
                        <a:t>:  05.10.2026</a:t>
                      </a:r>
                      <a:endParaRPr lang="en-US" sz="2400" dirty="0" smtClean="0">
                        <a:solidFill>
                          <a:srgbClr val="FF0000"/>
                        </a:solidFill>
                        <a:latin typeface="Cambria" panose="02040503050406030204" pitchFamily="18" charset="0"/>
                        <a:ea typeface="Cambria" panose="02040503050406030204" pitchFamily="18" charset="0"/>
                      </a:endParaRPr>
                    </a:p>
                  </a:txBody>
                  <a:tcPr anchor="ctr"/>
                </a:tc>
              </a:tr>
              <a:tr h="1554480">
                <a:tc>
                  <a:txBody>
                    <a:bodyPr/>
                    <a:lstStyle/>
                    <a:p>
                      <a:r>
                        <a:rPr lang="en-US" sz="2400" dirty="0" smtClean="0">
                          <a:solidFill>
                            <a:srgbClr val="FF0000"/>
                          </a:solidFill>
                          <a:latin typeface="Cambria" panose="02040503050406030204" pitchFamily="18" charset="0"/>
                          <a:ea typeface="Cambria" panose="02040503050406030204" pitchFamily="18" charset="0"/>
                        </a:rPr>
                        <a:t>Last </a:t>
                      </a:r>
                      <a:r>
                        <a:rPr lang="en-US" sz="2400" dirty="0" smtClean="0">
                          <a:solidFill>
                            <a:srgbClr val="FF0000"/>
                          </a:solidFill>
                          <a:latin typeface="Cambria" panose="02040503050406030204" pitchFamily="18" charset="0"/>
                          <a:ea typeface="Cambria" panose="02040503050406030204" pitchFamily="18" charset="0"/>
                          <a:sym typeface="+mn-ea"/>
                        </a:rPr>
                        <a:t>Last date for completion of Search Assessment</a:t>
                      </a:r>
                      <a:endParaRPr lang="en-IN" sz="2400" dirty="0">
                        <a:solidFill>
                          <a:srgbClr val="FF0000"/>
                        </a:solidFill>
                        <a:latin typeface="Cambria" panose="02040503050406030204" pitchFamily="18" charset="0"/>
                        <a:ea typeface="Cambria" panose="02040503050406030204" pitchFamily="18" charset="0"/>
                      </a:endParaRPr>
                    </a:p>
                    <a:p>
                      <a:r>
                        <a:rPr lang="en-US" sz="2400" dirty="0" smtClean="0">
                          <a:solidFill>
                            <a:srgbClr val="FF0000"/>
                          </a:solidFill>
                          <a:latin typeface="Cambria" panose="02040503050406030204" pitchFamily="18" charset="0"/>
                          <a:ea typeface="Cambria" panose="02040503050406030204" pitchFamily="18" charset="0"/>
                          <a:sym typeface="+mn-ea"/>
                        </a:rPr>
                        <a:t>Last date for completion of Search Assessment</a:t>
                      </a:r>
                      <a:r>
                        <a:rPr lang="en-US" sz="2400" dirty="0" smtClean="0">
                          <a:solidFill>
                            <a:srgbClr val="00B050"/>
                          </a:solidFill>
                          <a:latin typeface="Cambria" panose="02040503050406030204" pitchFamily="18" charset="0"/>
                          <a:ea typeface="Cambria" panose="02040503050406030204" pitchFamily="18" charset="0"/>
                          <a:sym typeface="+mn-ea"/>
                        </a:rPr>
                        <a:t>( If Time is Extended)</a:t>
                      </a:r>
                      <a:r>
                        <a:rPr lang="en-US" sz="2400" dirty="0" smtClean="0">
                          <a:solidFill>
                            <a:srgbClr val="FF0000"/>
                          </a:solidFill>
                          <a:latin typeface="Cambria" panose="02040503050406030204" pitchFamily="18" charset="0"/>
                          <a:ea typeface="Cambria" panose="02040503050406030204" pitchFamily="18" charset="0"/>
                          <a:sym typeface="+mn-ea"/>
                        </a:rPr>
                        <a:t>     </a:t>
                      </a:r>
                      <a:endParaRPr lang="en-IN" sz="2400" dirty="0">
                        <a:solidFill>
                          <a:srgbClr val="FF0000"/>
                        </a:solidFill>
                        <a:latin typeface="Cambria" panose="02040503050406030204" pitchFamily="18" charset="0"/>
                        <a:ea typeface="Cambria" panose="02040503050406030204" pitchFamily="18" charset="0"/>
                      </a:endParaRPr>
                    </a:p>
                  </a:txBody>
                  <a:tcPr/>
                </a:tc>
                <a:tc>
                  <a:txBody>
                    <a:bodyPr/>
                    <a:lstStyle/>
                    <a:p>
                      <a:pPr algn="ctr"/>
                      <a:r>
                        <a:rPr lang="en-US" sz="2400" dirty="0" smtClean="0">
                          <a:solidFill>
                            <a:srgbClr val="FF0000"/>
                          </a:solidFill>
                          <a:latin typeface="Cambria" panose="02040503050406030204" pitchFamily="18" charset="0"/>
                          <a:ea typeface="Cambria" panose="02040503050406030204" pitchFamily="18" charset="0"/>
                        </a:rPr>
                        <a:t>:</a:t>
                      </a:r>
                      <a:r>
                        <a:rPr lang="en-US" sz="2400" baseline="0" dirty="0" smtClean="0">
                          <a:solidFill>
                            <a:srgbClr val="FF0000"/>
                          </a:solidFill>
                          <a:latin typeface="Cambria" panose="02040503050406030204" pitchFamily="18" charset="0"/>
                          <a:ea typeface="Cambria" panose="02040503050406030204" pitchFamily="18" charset="0"/>
                        </a:rPr>
                        <a:t>  </a:t>
                      </a:r>
                      <a:r>
                        <a:rPr lang="en-US" sz="2400" dirty="0" smtClean="0">
                          <a:solidFill>
                            <a:srgbClr val="FF0000"/>
                          </a:solidFill>
                          <a:latin typeface="Cambria" panose="02040503050406030204" pitchFamily="18" charset="0"/>
                          <a:ea typeface="Cambria" panose="02040503050406030204" pitchFamily="18" charset="0"/>
                        </a:rPr>
                        <a:t>31.12.2027</a:t>
                      </a:r>
                      <a:endParaRPr lang="en-US" sz="2400" dirty="0" smtClean="0">
                        <a:solidFill>
                          <a:srgbClr val="FF0000"/>
                        </a:solidFill>
                        <a:latin typeface="Cambria" panose="02040503050406030204" pitchFamily="18" charset="0"/>
                        <a:ea typeface="Cambria" panose="02040503050406030204" pitchFamily="18" charset="0"/>
                      </a:endParaRPr>
                    </a:p>
                    <a:p>
                      <a:pPr algn="ctr"/>
                      <a:endParaRPr lang="en-US" sz="2400" dirty="0" smtClean="0">
                        <a:solidFill>
                          <a:srgbClr val="FF0000"/>
                        </a:solidFill>
                        <a:latin typeface="Cambria" panose="02040503050406030204" pitchFamily="18" charset="0"/>
                        <a:ea typeface="Cambria" panose="02040503050406030204" pitchFamily="18" charset="0"/>
                      </a:endParaRPr>
                    </a:p>
                    <a:p>
                      <a:pPr algn="ctr"/>
                      <a:r>
                        <a:rPr lang="en-US" sz="2400" dirty="0" smtClean="0">
                          <a:solidFill>
                            <a:srgbClr val="FF0000"/>
                          </a:solidFill>
                          <a:latin typeface="Cambria" panose="02040503050406030204" pitchFamily="18" charset="0"/>
                          <a:ea typeface="Cambria" panose="02040503050406030204" pitchFamily="18" charset="0"/>
                        </a:rPr>
                        <a:t>:31.01.2028</a:t>
                      </a:r>
                      <a:endParaRPr lang="en-US" sz="2400" dirty="0" smtClean="0">
                        <a:solidFill>
                          <a:srgbClr val="FF0000"/>
                        </a:solidFill>
                        <a:latin typeface="Cambria" panose="02040503050406030204" pitchFamily="18" charset="0"/>
                        <a:ea typeface="Cambria" panose="02040503050406030204" pitchFamily="18" charset="0"/>
                      </a:endParaRPr>
                    </a:p>
                    <a:p>
                      <a:pPr algn="ctr"/>
                      <a:endParaRPr lang="en-US" sz="2400" dirty="0" smtClean="0">
                        <a:solidFill>
                          <a:srgbClr val="FF0000"/>
                        </a:solidFill>
                        <a:latin typeface="Cambria" panose="02040503050406030204" pitchFamily="18" charset="0"/>
                        <a:ea typeface="Cambria" panose="02040503050406030204" pitchFamily="18" charset="0"/>
                      </a:endParaRPr>
                    </a:p>
                  </a:txBody>
                  <a:tcPr/>
                </a:tc>
              </a:tr>
            </a:tbl>
          </a:graphicData>
        </a:graphic>
      </p:graphicFrame>
      <p:sp>
        <p:nvSpPr>
          <p:cNvPr id="7" name="Title 1"/>
          <p:cNvSpPr txBox="1"/>
          <p:nvPr/>
        </p:nvSpPr>
        <p:spPr>
          <a:xfrm>
            <a:off x="365760" y="68348"/>
            <a:ext cx="10988040" cy="5601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600" kern="1200">
                <a:solidFill>
                  <a:schemeClr val="tx1"/>
                </a:solidFill>
                <a:latin typeface="Cambria" panose="02040503050406030204" pitchFamily="18" charset="0"/>
                <a:ea typeface="Cambria" panose="02040503050406030204" pitchFamily="18" charset="0"/>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lang="en-US" sz="1400" dirty="0" smtClean="0">
                <a:solidFill>
                  <a:srgbClr val="FF0000"/>
                </a:solidFill>
              </a:rPr>
              <a:t>Time-limit for completion of block assessment </a:t>
            </a:r>
            <a:r>
              <a:rPr kumimoji="0" lang="en-US" sz="1400" b="0" i="0" u="none" strike="noStrike" kern="1200" cap="none" spc="0" normalizeH="0" baseline="0" noProof="0" dirty="0" smtClean="0">
                <a:ln>
                  <a:noFill/>
                </a:ln>
                <a:solidFill>
                  <a:srgbClr val="FF0000"/>
                </a:solidFill>
                <a:effectLst/>
                <a:uLnTx/>
                <a:uFillTx/>
                <a:latin typeface="Cambria" panose="02040503050406030204" pitchFamily="18" charset="0"/>
                <a:ea typeface="Cambria" panose="02040503050406030204" pitchFamily="18" charset="0"/>
                <a:cs typeface="+mj-cs"/>
              </a:rPr>
              <a:t>– Section 158BE (Contd.)</a:t>
            </a:r>
            <a:endParaRPr kumimoji="0" lang="en-IN" sz="14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j-cs"/>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625" y="841829"/>
            <a:ext cx="11672750" cy="5413828"/>
          </a:xfrm>
        </p:spPr>
        <p:txBody>
          <a:bodyPr anchor="ctr">
            <a:noAutofit/>
          </a:bodyPr>
          <a:lstStyle/>
          <a:p>
            <a:pPr>
              <a:lnSpc>
                <a:spcPct val="150000"/>
              </a:lnSpc>
            </a:pPr>
            <a:r>
              <a:rPr lang="en-US" sz="4400" dirty="0">
                <a:solidFill>
                  <a:srgbClr val="FF0000"/>
                </a:solidFill>
              </a:rPr>
              <a:t>CERTAIN INTERESTS AND PENALTIES </a:t>
            </a:r>
            <a:br>
              <a:rPr lang="en-US" sz="4400" dirty="0">
                <a:solidFill>
                  <a:srgbClr val="FF0000"/>
                </a:solidFill>
              </a:rPr>
            </a:br>
            <a:r>
              <a:rPr lang="en-US" sz="4400" dirty="0">
                <a:solidFill>
                  <a:srgbClr val="FF0000"/>
                </a:solidFill>
              </a:rPr>
              <a:t>NOT TO BE LEVIED OR IMPOSED</a:t>
            </a:r>
            <a:br>
              <a:rPr lang="en-US" sz="4400" dirty="0">
                <a:solidFill>
                  <a:srgbClr val="FF0000"/>
                </a:solidFill>
              </a:rPr>
            </a:br>
            <a:r>
              <a:rPr lang="en-US" sz="4400" dirty="0">
                <a:solidFill>
                  <a:srgbClr val="FF0000"/>
                </a:solidFill>
              </a:rPr>
              <a:t>SEC 158BF</a:t>
            </a:r>
            <a:br>
              <a:rPr lang="en-US" sz="4400" dirty="0">
                <a:solidFill>
                  <a:srgbClr val="FF0000"/>
                </a:solidFill>
              </a:rPr>
            </a:br>
            <a:endParaRPr lang="en-IN" sz="4400" dirty="0">
              <a:solidFill>
                <a:srgbClr val="FF0000"/>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 y="644878"/>
            <a:ext cx="10988040" cy="3556000"/>
          </a:xfrm>
        </p:spPr>
        <p:txBody>
          <a:bodyPr>
            <a:noAutofit/>
          </a:bodyPr>
          <a:lstStyle/>
          <a:p>
            <a:pPr marL="0" indent="0" algn="just">
              <a:lnSpc>
                <a:spcPct val="150000"/>
              </a:lnSpc>
              <a:buNone/>
            </a:pPr>
            <a:r>
              <a:rPr lang="en-US" b="1" u="sng" dirty="0" smtClean="0">
                <a:solidFill>
                  <a:srgbClr val="FF0000"/>
                </a:solidFill>
              </a:rPr>
              <a:t>No </a:t>
            </a:r>
            <a:r>
              <a:rPr lang="en-US" b="1" u="sng" dirty="0">
                <a:solidFill>
                  <a:srgbClr val="FF0000"/>
                </a:solidFill>
              </a:rPr>
              <a:t>interest under the provisions of section 234A, 234B or 234C</a:t>
            </a:r>
            <a:r>
              <a:rPr lang="en-IN" b="1" u="sng" dirty="0">
                <a:solidFill>
                  <a:srgbClr val="FF0000"/>
                </a:solidFill>
              </a:rPr>
              <a:t> </a:t>
            </a:r>
            <a:r>
              <a:rPr lang="en-US" b="1" u="sng" dirty="0">
                <a:solidFill>
                  <a:srgbClr val="FF0000"/>
                </a:solidFill>
              </a:rPr>
              <a:t>or penalty under the provisions of section 270A </a:t>
            </a:r>
            <a:r>
              <a:rPr lang="en-US" dirty="0">
                <a:solidFill>
                  <a:srgbClr val="FF0000"/>
                </a:solidFill>
              </a:rPr>
              <a:t>shall be levied or imposed</a:t>
            </a:r>
            <a:r>
              <a:rPr lang="en-IN" dirty="0">
                <a:solidFill>
                  <a:srgbClr val="FF0000"/>
                </a:solidFill>
              </a:rPr>
              <a:t> </a:t>
            </a:r>
            <a:r>
              <a:rPr lang="en-US" dirty="0">
                <a:solidFill>
                  <a:srgbClr val="FF0000"/>
                </a:solidFill>
              </a:rPr>
              <a:t>upon the assessee in respect of the undisclosed income assessed or</a:t>
            </a:r>
            <a:r>
              <a:rPr lang="en-IN" dirty="0">
                <a:solidFill>
                  <a:srgbClr val="FF0000"/>
                </a:solidFill>
              </a:rPr>
              <a:t> </a:t>
            </a:r>
            <a:r>
              <a:rPr lang="en-US" dirty="0">
                <a:solidFill>
                  <a:srgbClr val="FF0000"/>
                </a:solidFill>
              </a:rPr>
              <a:t>reassessed for the block period</a:t>
            </a:r>
            <a:r>
              <a:rPr lang="en-US" dirty="0" smtClean="0">
                <a:solidFill>
                  <a:srgbClr val="FF0000"/>
                </a:solidFill>
              </a:rPr>
              <a:t>.</a:t>
            </a:r>
            <a:endParaRPr lang="en-IN" dirty="0">
              <a:solidFill>
                <a:srgbClr val="FF0000"/>
              </a:solidFill>
            </a:endParaRPr>
          </a:p>
        </p:txBody>
      </p:sp>
      <p:sp>
        <p:nvSpPr>
          <p:cNvPr id="5" name="Title 1"/>
          <p:cNvSpPr>
            <a:spLocks noGrp="1"/>
          </p:cNvSpPr>
          <p:nvPr>
            <p:ph type="title"/>
          </p:nvPr>
        </p:nvSpPr>
        <p:spPr>
          <a:xfrm>
            <a:off x="365760" y="162328"/>
            <a:ext cx="10988040" cy="560161"/>
          </a:xfrm>
        </p:spPr>
        <p:txBody>
          <a:bodyPr>
            <a:normAutofit/>
          </a:bodyPr>
          <a:lstStyle/>
          <a:p>
            <a:r>
              <a:rPr lang="en-US" sz="1400" dirty="0" smtClean="0">
                <a:solidFill>
                  <a:srgbClr val="FF0000"/>
                </a:solidFill>
              </a:rPr>
              <a:t>Certain interests and penalties not to be levied or imposed– </a:t>
            </a:r>
            <a:r>
              <a:rPr lang="en-US" sz="1400" dirty="0">
                <a:solidFill>
                  <a:srgbClr val="FF0000"/>
                </a:solidFill>
              </a:rPr>
              <a:t>Section </a:t>
            </a:r>
            <a:r>
              <a:rPr lang="en-US" sz="1400" dirty="0" smtClean="0">
                <a:solidFill>
                  <a:srgbClr val="FF0000"/>
                </a:solidFill>
              </a:rPr>
              <a:t>158BF</a:t>
            </a:r>
            <a:endParaRPr lang="en-IN" sz="1400" dirty="0">
              <a:solidFill>
                <a:srgbClr val="FF0000"/>
              </a:solidFill>
            </a:endParaRPr>
          </a:p>
        </p:txBody>
      </p:sp>
      <p:sp>
        <p:nvSpPr>
          <p:cNvPr id="6" name="Slide Number Placeholder 5"/>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7310" y="1524000"/>
            <a:ext cx="11672750" cy="2806700"/>
          </a:xfrm>
        </p:spPr>
        <p:txBody>
          <a:bodyPr anchor="ctr">
            <a:noAutofit/>
          </a:bodyPr>
          <a:lstStyle/>
          <a:p>
            <a:pPr>
              <a:lnSpc>
                <a:spcPct val="150000"/>
              </a:lnSpc>
            </a:pPr>
            <a:r>
              <a:rPr lang="en-US" sz="4400" dirty="0">
                <a:solidFill>
                  <a:srgbClr val="FF0000"/>
                </a:solidFill>
              </a:rPr>
              <a:t>LEVY OF INTEREST AND PENALTY</a:t>
            </a:r>
            <a:br>
              <a:rPr lang="en-US" sz="4400" dirty="0">
                <a:solidFill>
                  <a:srgbClr val="FF0000"/>
                </a:solidFill>
              </a:rPr>
            </a:br>
            <a:r>
              <a:rPr lang="en-US" sz="4400" dirty="0">
                <a:solidFill>
                  <a:srgbClr val="FF0000"/>
                </a:solidFill>
              </a:rPr>
              <a:t> IN CERTAIN CASES</a:t>
            </a:r>
            <a:br>
              <a:rPr lang="en-US" sz="4400" dirty="0">
                <a:solidFill>
                  <a:srgbClr val="FF0000"/>
                </a:solidFill>
              </a:rPr>
            </a:br>
            <a:r>
              <a:rPr lang="en-US" sz="4400" dirty="0">
                <a:solidFill>
                  <a:srgbClr val="FF0000"/>
                </a:solidFill>
              </a:rPr>
              <a:t>SEC 158BFA</a:t>
            </a:r>
            <a:endParaRPr lang="en-IN" sz="4400" dirty="0">
              <a:solidFill>
                <a:srgbClr val="FF0000"/>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162328"/>
            <a:ext cx="10988040" cy="560161"/>
          </a:xfrm>
        </p:spPr>
        <p:txBody>
          <a:bodyPr>
            <a:normAutofit/>
          </a:bodyPr>
          <a:lstStyle/>
          <a:p>
            <a:r>
              <a:rPr lang="en-US" sz="1400" dirty="0">
                <a:solidFill>
                  <a:srgbClr val="FF0000"/>
                </a:solidFill>
              </a:rPr>
              <a:t>Levy of interest and penalty in certain cases – Section 158BFA</a:t>
            </a:r>
            <a:endParaRPr lang="en-IN" sz="1400" dirty="0">
              <a:solidFill>
                <a:srgbClr val="FF0000"/>
              </a:solidFill>
            </a:endParaRPr>
          </a:p>
        </p:txBody>
      </p:sp>
      <p:sp>
        <p:nvSpPr>
          <p:cNvPr id="6" name="Content Placeholder 2"/>
          <p:cNvSpPr>
            <a:spLocks noGrp="1"/>
          </p:cNvSpPr>
          <p:nvPr>
            <p:ph idx="1"/>
          </p:nvPr>
        </p:nvSpPr>
        <p:spPr>
          <a:xfrm>
            <a:off x="365760" y="669536"/>
            <a:ext cx="11431532" cy="6135511"/>
          </a:xfrm>
        </p:spPr>
        <p:txBody>
          <a:bodyPr>
            <a:noAutofit/>
          </a:bodyPr>
          <a:lstStyle/>
          <a:p>
            <a:pPr marL="549275" indent="-548005">
              <a:lnSpc>
                <a:spcPct val="100000"/>
              </a:lnSpc>
              <a:buAutoNum type="arabicParenBoth"/>
            </a:pPr>
            <a:r>
              <a:rPr lang="en-US" sz="2400" dirty="0">
                <a:solidFill>
                  <a:srgbClr val="FF0000"/>
                </a:solidFill>
              </a:rPr>
              <a:t>Where the return of </a:t>
            </a:r>
            <a:r>
              <a:rPr lang="en-US" sz="2400" dirty="0">
                <a:solidFill>
                  <a:srgbClr val="00B050"/>
                </a:solidFill>
              </a:rPr>
              <a:t>UNDISCLOSED</a:t>
            </a:r>
            <a:r>
              <a:rPr lang="en-US" sz="2400" dirty="0">
                <a:solidFill>
                  <a:srgbClr val="FF0000"/>
                </a:solidFill>
              </a:rPr>
              <a:t> income for the block period, </a:t>
            </a:r>
            <a:endParaRPr lang="en-US" sz="2400" dirty="0">
              <a:solidFill>
                <a:srgbClr val="FF0000"/>
              </a:solidFill>
            </a:endParaRPr>
          </a:p>
          <a:p>
            <a:pPr marL="536575" indent="0">
              <a:lnSpc>
                <a:spcPct val="100000"/>
              </a:lnSpc>
              <a:buNone/>
            </a:pPr>
            <a:r>
              <a:rPr lang="en-US" sz="2400" dirty="0">
                <a:solidFill>
                  <a:srgbClr val="FF0000"/>
                </a:solidFill>
              </a:rPr>
              <a:t>(</a:t>
            </a:r>
            <a:r>
              <a:rPr lang="en-US" sz="2400" dirty="0" err="1">
                <a:solidFill>
                  <a:srgbClr val="FF0000"/>
                </a:solidFill>
              </a:rPr>
              <a:t>i</a:t>
            </a:r>
            <a:r>
              <a:rPr lang="en-US" sz="2400" dirty="0">
                <a:solidFill>
                  <a:srgbClr val="FF0000"/>
                </a:solidFill>
              </a:rPr>
              <a:t>) is not furnished within the time specified in the notice, or </a:t>
            </a:r>
            <a:endParaRPr lang="en-US" sz="2400" dirty="0">
              <a:solidFill>
                <a:srgbClr val="FF0000"/>
              </a:solidFill>
            </a:endParaRPr>
          </a:p>
          <a:p>
            <a:pPr marL="536575" indent="0">
              <a:lnSpc>
                <a:spcPct val="150000"/>
              </a:lnSpc>
              <a:buNone/>
            </a:pPr>
            <a:r>
              <a:rPr lang="en-US" sz="2400" dirty="0">
                <a:solidFill>
                  <a:srgbClr val="FF0000"/>
                </a:solidFill>
              </a:rPr>
              <a:t>(ii) is not furnished, </a:t>
            </a:r>
            <a:endParaRPr lang="en-US" sz="2400" dirty="0">
              <a:solidFill>
                <a:srgbClr val="FF0000"/>
              </a:solidFill>
            </a:endParaRPr>
          </a:p>
          <a:p>
            <a:pPr marL="536575" indent="0">
              <a:lnSpc>
                <a:spcPct val="150000"/>
              </a:lnSpc>
              <a:buNone/>
            </a:pPr>
            <a:r>
              <a:rPr lang="en-US" sz="2400" dirty="0">
                <a:solidFill>
                  <a:srgbClr val="FF0000"/>
                </a:solidFill>
              </a:rPr>
              <a:t>the </a:t>
            </a:r>
            <a:r>
              <a:rPr lang="en-US" sz="2400" dirty="0" err="1">
                <a:solidFill>
                  <a:srgbClr val="FF0000"/>
                </a:solidFill>
              </a:rPr>
              <a:t>assessee</a:t>
            </a:r>
            <a:r>
              <a:rPr lang="en-US" sz="2400" dirty="0">
                <a:solidFill>
                  <a:srgbClr val="FF0000"/>
                </a:solidFill>
              </a:rPr>
              <a:t> shall be liable to pay simple </a:t>
            </a:r>
            <a:r>
              <a:rPr lang="en-US" sz="2400" b="1" dirty="0">
                <a:solidFill>
                  <a:srgbClr val="FF0000"/>
                </a:solidFill>
              </a:rPr>
              <a:t>interest at the rate of one and one-half per cent</a:t>
            </a:r>
            <a:r>
              <a:rPr lang="en-US" sz="2400" dirty="0">
                <a:solidFill>
                  <a:srgbClr val="FF0000"/>
                </a:solidFill>
              </a:rPr>
              <a:t>. of the tax on undisclosed income determined under clause (c) of sub-section (1) of section 158BC, </a:t>
            </a:r>
            <a:endParaRPr lang="en-US" sz="2400" dirty="0">
              <a:solidFill>
                <a:srgbClr val="FF0000"/>
              </a:solidFill>
            </a:endParaRPr>
          </a:p>
          <a:p>
            <a:pPr marL="536575" indent="0">
              <a:lnSpc>
                <a:spcPct val="150000"/>
              </a:lnSpc>
              <a:buNone/>
            </a:pPr>
            <a:r>
              <a:rPr lang="en-US" sz="2400" dirty="0">
                <a:solidFill>
                  <a:srgbClr val="FF0000"/>
                </a:solidFill>
              </a:rPr>
              <a:t>for every month or part of a month comprised in the period commencing on the day immediately following the expiry of the time specified in the notice, and ending on the date of completion of assessment under clause (c) of sub-section (1) of section 158BC.</a:t>
            </a:r>
            <a:endParaRPr lang="en-US" sz="2400" dirty="0">
              <a:solidFill>
                <a:srgbClr val="FF0000"/>
              </a:solidFill>
            </a:endParaRPr>
          </a:p>
        </p:txBody>
      </p:sp>
      <p:sp>
        <p:nvSpPr>
          <p:cNvPr id="5" name="TextBox 4"/>
          <p:cNvSpPr txBox="1"/>
          <p:nvPr/>
        </p:nvSpPr>
        <p:spPr>
          <a:xfrm>
            <a:off x="9580423" y="6352143"/>
            <a:ext cx="803553" cy="369332"/>
          </a:xfrm>
          <a:prstGeom prst="rect">
            <a:avLst/>
          </a:prstGeom>
          <a:noFill/>
        </p:spPr>
        <p:txBody>
          <a:bodyPr wrap="square" rtlCol="0">
            <a:spAutoFit/>
          </a:bodyPr>
          <a:lstStyle>
            <a:defPPr>
              <a:defRPr lang="en-US"/>
            </a:defPPr>
          </a:lstStyle>
          <a:p>
            <a:r>
              <a:rPr lang="en-US" dirty="0"/>
              <a:t>Contd.</a:t>
            </a:r>
            <a:endParaRPr lang="en-IN" dirty="0"/>
          </a:p>
        </p:txBody>
      </p:sp>
      <p:sp>
        <p:nvSpPr>
          <p:cNvPr id="3" name="Slide Number Placeholder 2"/>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162328"/>
            <a:ext cx="10988040" cy="560161"/>
          </a:xfrm>
        </p:spPr>
        <p:txBody>
          <a:bodyPr>
            <a:normAutofit/>
          </a:bodyPr>
          <a:lstStyle/>
          <a:p>
            <a:r>
              <a:rPr lang="en-US" sz="1400" dirty="0">
                <a:solidFill>
                  <a:srgbClr val="FF0000"/>
                </a:solidFill>
              </a:rPr>
              <a:t>Levy of interest and penalty in certain cases – Section 158BFA (Contd.)</a:t>
            </a:r>
            <a:endParaRPr lang="en-IN" sz="1400" dirty="0">
              <a:solidFill>
                <a:srgbClr val="FF0000"/>
              </a:solidFill>
            </a:endParaRPr>
          </a:p>
        </p:txBody>
      </p:sp>
      <p:sp>
        <p:nvSpPr>
          <p:cNvPr id="6" name="Content Placeholder 2"/>
          <p:cNvSpPr>
            <a:spLocks noGrp="1"/>
          </p:cNvSpPr>
          <p:nvPr>
            <p:ph idx="1"/>
          </p:nvPr>
        </p:nvSpPr>
        <p:spPr>
          <a:xfrm>
            <a:off x="365760" y="722489"/>
            <a:ext cx="11431532" cy="3598052"/>
          </a:xfrm>
        </p:spPr>
        <p:txBody>
          <a:bodyPr>
            <a:noAutofit/>
          </a:bodyPr>
          <a:lstStyle/>
          <a:p>
            <a:pPr marL="549275" indent="-548005">
              <a:lnSpc>
                <a:spcPct val="150000"/>
              </a:lnSpc>
              <a:buNone/>
            </a:pPr>
            <a:r>
              <a:rPr lang="en-US" dirty="0">
                <a:solidFill>
                  <a:srgbClr val="FF0000"/>
                </a:solidFill>
              </a:rPr>
              <a:t>(2) The Assessing Officer or the Commissioner (Appeals) in the course of any proceedings under this Chapter, may direct that the person shall pay by way of </a:t>
            </a:r>
            <a:r>
              <a:rPr lang="en-US" b="1" u="sng" dirty="0">
                <a:solidFill>
                  <a:srgbClr val="FF0000"/>
                </a:solidFill>
              </a:rPr>
              <a:t>penalty a sum which shall be equal to fifty per cent. of tax </a:t>
            </a:r>
            <a:r>
              <a:rPr lang="en-US" dirty="0">
                <a:solidFill>
                  <a:srgbClr val="FF0000"/>
                </a:solidFill>
              </a:rPr>
              <a:t>so leviable in respect of the </a:t>
            </a:r>
            <a:r>
              <a:rPr lang="en-US" b="1" u="sng" dirty="0">
                <a:solidFill>
                  <a:srgbClr val="FF0000"/>
                </a:solidFill>
              </a:rPr>
              <a:t>Undisclosed Income determined by the Assessing Officer </a:t>
            </a:r>
            <a:r>
              <a:rPr lang="en-US" dirty="0">
                <a:solidFill>
                  <a:srgbClr val="FF0000"/>
                </a:solidFill>
              </a:rPr>
              <a:t>under clause (c) of sub-section (1) of section 158BC:</a:t>
            </a:r>
            <a:endParaRPr lang="en-US" dirty="0">
              <a:solidFill>
                <a:srgbClr val="FF0000"/>
              </a:solidFill>
            </a:endParaRPr>
          </a:p>
        </p:txBody>
      </p:sp>
      <p:sp>
        <p:nvSpPr>
          <p:cNvPr id="5" name="TextBox 4"/>
          <p:cNvSpPr txBox="1"/>
          <p:nvPr/>
        </p:nvSpPr>
        <p:spPr>
          <a:xfrm>
            <a:off x="9580423" y="6352143"/>
            <a:ext cx="803553" cy="369332"/>
          </a:xfrm>
          <a:prstGeom prst="rect">
            <a:avLst/>
          </a:prstGeom>
          <a:noFill/>
        </p:spPr>
        <p:txBody>
          <a:bodyPr wrap="square" rtlCol="0">
            <a:spAutoFit/>
          </a:bodyPr>
          <a:lstStyle>
            <a:defPPr>
              <a:defRPr lang="en-US"/>
            </a:defPPr>
          </a:lstStyle>
          <a:p>
            <a:r>
              <a:rPr lang="en-US" dirty="0"/>
              <a:t>Contd.</a:t>
            </a:r>
            <a:endParaRPr lang="en-IN" dirty="0"/>
          </a:p>
        </p:txBody>
      </p:sp>
      <p:sp>
        <p:nvSpPr>
          <p:cNvPr id="3" name="Slide Number Placeholder 2"/>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365760" y="578141"/>
            <a:ext cx="11419840" cy="5998986"/>
          </a:xfrm>
        </p:spPr>
        <p:txBody>
          <a:bodyPr>
            <a:noAutofit/>
          </a:bodyPr>
          <a:lstStyle/>
          <a:p>
            <a:pPr marL="0" indent="1905">
              <a:lnSpc>
                <a:spcPct val="150000"/>
              </a:lnSpc>
              <a:buNone/>
            </a:pPr>
            <a:r>
              <a:rPr lang="en-US" sz="2200" b="1" u="sng" dirty="0">
                <a:solidFill>
                  <a:srgbClr val="FF0000"/>
                </a:solidFill>
              </a:rPr>
              <a:t>Provided that no order imposing penalty under section 158BFA </a:t>
            </a:r>
            <a:r>
              <a:rPr lang="en-US" sz="2200" dirty="0">
                <a:solidFill>
                  <a:srgbClr val="FF0000"/>
                </a:solidFill>
              </a:rPr>
              <a:t>or sub-section (1) of section 271AAD (</a:t>
            </a:r>
            <a:r>
              <a:rPr lang="en-US" sz="2200" i="0" dirty="0">
                <a:solidFill>
                  <a:srgbClr val="FF0000"/>
                </a:solidFill>
                <a:effectLst/>
                <a:latin typeface="Times New Roman" panose="02020603050405020304" pitchFamily="18" charset="0"/>
              </a:rPr>
              <a:t>Penalty for false entry, etc., in books of account.)</a:t>
            </a:r>
            <a:r>
              <a:rPr lang="en-US" sz="2200" dirty="0">
                <a:solidFill>
                  <a:srgbClr val="FF0000"/>
                </a:solidFill>
              </a:rPr>
              <a:t>or section 271D (269SS) or section 271DA (269T)  or section 271E (269ST) shall be made for the block period in respect of a person if—</a:t>
            </a:r>
            <a:endParaRPr lang="en-US" sz="2200" dirty="0">
              <a:solidFill>
                <a:srgbClr val="FF0000"/>
              </a:solidFill>
            </a:endParaRPr>
          </a:p>
          <a:p>
            <a:pPr marL="937895" indent="-571500">
              <a:lnSpc>
                <a:spcPct val="100000"/>
              </a:lnSpc>
              <a:buAutoNum type="romanLcParenBoth"/>
            </a:pPr>
            <a:r>
              <a:rPr lang="en-US" sz="2200" dirty="0">
                <a:solidFill>
                  <a:srgbClr val="FF0000"/>
                </a:solidFill>
              </a:rPr>
              <a:t>such person has furnished a return under clause (a) of sub-section (1) of section 158BC </a:t>
            </a:r>
            <a:r>
              <a:rPr lang="en-US" sz="2200" dirty="0" smtClean="0">
                <a:solidFill>
                  <a:srgbClr val="FF0000"/>
                </a:solidFill>
              </a:rPr>
              <a:t>;(within the time specified in the notice)</a:t>
            </a:r>
            <a:endParaRPr lang="en-US" sz="2200" dirty="0">
              <a:solidFill>
                <a:srgbClr val="FF0000"/>
              </a:solidFill>
            </a:endParaRPr>
          </a:p>
          <a:p>
            <a:pPr marL="937895" indent="-571500">
              <a:lnSpc>
                <a:spcPct val="150000"/>
              </a:lnSpc>
              <a:buFont typeface="Arial" panose="020B0604020202020204" pitchFamily="34" charset="0"/>
              <a:buAutoNum type="romanLcParenBoth"/>
            </a:pPr>
            <a:r>
              <a:rPr lang="en-US" sz="2200" dirty="0">
                <a:solidFill>
                  <a:srgbClr val="FF0000"/>
                </a:solidFill>
              </a:rPr>
              <a:t>the tax payable on the basis of such return has been paid or, if the assets seized consist of money, the </a:t>
            </a:r>
            <a:r>
              <a:rPr lang="en-US" sz="2200" dirty="0" err="1">
                <a:solidFill>
                  <a:srgbClr val="FF0000"/>
                </a:solidFill>
              </a:rPr>
              <a:t>assessee</a:t>
            </a:r>
            <a:r>
              <a:rPr lang="en-US" sz="2200" dirty="0">
                <a:solidFill>
                  <a:srgbClr val="FF0000"/>
                </a:solidFill>
              </a:rPr>
              <a:t> offers the money so seized to be adjusted against the tax payable;</a:t>
            </a:r>
            <a:endParaRPr lang="en-US" sz="2200" dirty="0">
              <a:solidFill>
                <a:srgbClr val="FF0000"/>
              </a:solidFill>
            </a:endParaRPr>
          </a:p>
          <a:p>
            <a:pPr marL="800100" indent="-433705">
              <a:lnSpc>
                <a:spcPct val="100000"/>
              </a:lnSpc>
              <a:buNone/>
            </a:pPr>
            <a:r>
              <a:rPr lang="en-US" sz="2200" dirty="0">
                <a:solidFill>
                  <a:srgbClr val="FF0000"/>
                </a:solidFill>
              </a:rPr>
              <a:t>(iii) evidence of tax paid is furnished along with the return; and</a:t>
            </a:r>
            <a:endParaRPr lang="en-US" sz="2200" dirty="0">
              <a:solidFill>
                <a:srgbClr val="FF0000"/>
              </a:solidFill>
            </a:endParaRPr>
          </a:p>
          <a:p>
            <a:pPr marL="900430" indent="-533400">
              <a:lnSpc>
                <a:spcPct val="100000"/>
              </a:lnSpc>
              <a:buNone/>
            </a:pPr>
            <a:r>
              <a:rPr lang="en-US" sz="2200" dirty="0">
                <a:solidFill>
                  <a:srgbClr val="FF0000"/>
                </a:solidFill>
              </a:rPr>
              <a:t>(iv) an appeal is not filed against the assessment of that part of income which is shown in the return</a:t>
            </a:r>
            <a:r>
              <a:rPr lang="en-US" sz="2200" dirty="0" smtClean="0">
                <a:solidFill>
                  <a:srgbClr val="FF0000"/>
                </a:solidFill>
              </a:rPr>
              <a:t>:</a:t>
            </a:r>
            <a:endParaRPr lang="en-US" sz="2200" dirty="0">
              <a:solidFill>
                <a:srgbClr val="FF0000"/>
              </a:solidFill>
            </a:endParaRPr>
          </a:p>
        </p:txBody>
      </p:sp>
      <p:sp>
        <p:nvSpPr>
          <p:cNvPr id="5" name="TextBox 4"/>
          <p:cNvSpPr txBox="1"/>
          <p:nvPr/>
        </p:nvSpPr>
        <p:spPr>
          <a:xfrm>
            <a:off x="9580423" y="6352143"/>
            <a:ext cx="803553" cy="369332"/>
          </a:xfrm>
          <a:prstGeom prst="rect">
            <a:avLst/>
          </a:prstGeom>
          <a:noFill/>
        </p:spPr>
        <p:txBody>
          <a:bodyPr wrap="square" rtlCol="0">
            <a:spAutoFit/>
          </a:bodyPr>
          <a:lstStyle>
            <a:defPPr>
              <a:defRPr lang="en-US"/>
            </a:defPPr>
          </a:lstStyle>
          <a:p>
            <a:r>
              <a:rPr lang="en-US" dirty="0"/>
              <a:t>Contd.</a:t>
            </a:r>
            <a:endParaRPr lang="en-IN" dirty="0"/>
          </a:p>
        </p:txBody>
      </p:sp>
      <p:sp>
        <p:nvSpPr>
          <p:cNvPr id="3" name="Slide Number Placeholder 2"/>
          <p:cNvSpPr>
            <a:spLocks noGrp="1"/>
          </p:cNvSpPr>
          <p:nvPr>
            <p:ph type="sldNum" sz="quarter" idx="12"/>
          </p:nvPr>
        </p:nvSpPr>
        <p:spPr/>
        <p:txBody>
          <a:bodyPr/>
          <a:lstStyle/>
          <a:p>
            <a:fld id="{5B6750BE-BECE-4F0E-A8A4-E76D99785FBF}" type="slidenum">
              <a:rPr lang="en-IN" smtClean="0"/>
            </a:fld>
            <a:endParaRPr lang="en-IN" dirty="0"/>
          </a:p>
        </p:txBody>
      </p:sp>
      <p:sp>
        <p:nvSpPr>
          <p:cNvPr id="8" name="Title 1"/>
          <p:cNvSpPr txBox="1"/>
          <p:nvPr/>
        </p:nvSpPr>
        <p:spPr>
          <a:xfrm>
            <a:off x="365760" y="162328"/>
            <a:ext cx="10988040" cy="5601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600" kern="1200">
                <a:solidFill>
                  <a:schemeClr val="tx1"/>
                </a:solidFill>
                <a:latin typeface="Cambria" panose="02040503050406030204" pitchFamily="18" charset="0"/>
                <a:ea typeface="Cambria" panose="02040503050406030204" pitchFamily="18" charset="0"/>
                <a:cs typeface="+mj-cs"/>
              </a:defRPr>
            </a:lvl1pPr>
          </a:lstStyle>
          <a:p>
            <a:r>
              <a:rPr lang="en-US" sz="1400" smtClean="0">
                <a:solidFill>
                  <a:srgbClr val="FF0000"/>
                </a:solidFill>
              </a:rPr>
              <a:t>Levy of interest and penalty in certain cases – Section 158BFA (Contd.)</a:t>
            </a:r>
            <a:endParaRPr lang="en-IN" sz="1400"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7310" y="1498600"/>
            <a:ext cx="11672750" cy="2449285"/>
          </a:xfrm>
        </p:spPr>
        <p:txBody>
          <a:bodyPr vert="horz" lIns="91440" tIns="45720" rIns="91440" bIns="45720" rtlCol="0" anchor="b">
            <a:noAutofit/>
          </a:bodyPr>
          <a:lstStyle/>
          <a:p>
            <a:pPr>
              <a:lnSpc>
                <a:spcPct val="150000"/>
              </a:lnSpc>
            </a:pPr>
            <a:r>
              <a:rPr lang="en-US" b="1" dirty="0">
                <a:solidFill>
                  <a:srgbClr val="FF0000"/>
                </a:solidFill>
              </a:rPr>
              <a:t>DEFINITIONS </a:t>
            </a:r>
            <a:br>
              <a:rPr lang="en-US" b="1" dirty="0">
                <a:solidFill>
                  <a:srgbClr val="FF0000"/>
                </a:solidFill>
              </a:rPr>
            </a:br>
            <a:r>
              <a:rPr lang="en-US" b="1" dirty="0">
                <a:solidFill>
                  <a:srgbClr val="FF0000"/>
                </a:solidFill>
              </a:rPr>
              <a:t>SEC 158B</a:t>
            </a:r>
            <a:endParaRPr lang="en-IN" b="1" dirty="0">
              <a:solidFill>
                <a:srgbClr val="FF0000"/>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162328"/>
            <a:ext cx="10988040" cy="560161"/>
          </a:xfrm>
        </p:spPr>
        <p:txBody>
          <a:bodyPr>
            <a:normAutofit/>
          </a:bodyPr>
          <a:lstStyle/>
          <a:p>
            <a:r>
              <a:rPr lang="en-US" sz="1400" dirty="0">
                <a:solidFill>
                  <a:srgbClr val="FF0000"/>
                </a:solidFill>
              </a:rPr>
              <a:t>Levy of interest and penalty in certain cases – Section 158BFA (Contd.)</a:t>
            </a:r>
            <a:endParaRPr lang="en-IN" sz="1400" dirty="0">
              <a:solidFill>
                <a:srgbClr val="FF0000"/>
              </a:solidFill>
            </a:endParaRPr>
          </a:p>
        </p:txBody>
      </p:sp>
      <p:sp>
        <p:nvSpPr>
          <p:cNvPr id="6" name="Content Placeholder 2"/>
          <p:cNvSpPr>
            <a:spLocks noGrp="1"/>
          </p:cNvSpPr>
          <p:nvPr>
            <p:ph idx="1"/>
          </p:nvPr>
        </p:nvSpPr>
        <p:spPr>
          <a:xfrm>
            <a:off x="365760" y="722489"/>
            <a:ext cx="11431532" cy="3598052"/>
          </a:xfrm>
        </p:spPr>
        <p:txBody>
          <a:bodyPr>
            <a:noAutofit/>
          </a:bodyPr>
          <a:lstStyle/>
          <a:p>
            <a:pPr marL="0" indent="1905">
              <a:lnSpc>
                <a:spcPct val="150000"/>
              </a:lnSpc>
              <a:buNone/>
            </a:pPr>
            <a:r>
              <a:rPr lang="en-US" b="1" dirty="0">
                <a:solidFill>
                  <a:srgbClr val="FF0000"/>
                </a:solidFill>
              </a:rPr>
              <a:t>Where the undisclosed income determined by the Assessing Officer is in excess of the income shown in the return,</a:t>
            </a:r>
            <a:endParaRPr lang="en-US" b="1" dirty="0">
              <a:solidFill>
                <a:srgbClr val="FF0000"/>
              </a:solidFill>
            </a:endParaRPr>
          </a:p>
          <a:p>
            <a:pPr marL="0" indent="1905">
              <a:lnSpc>
                <a:spcPct val="150000"/>
              </a:lnSpc>
              <a:buNone/>
            </a:pPr>
            <a:r>
              <a:rPr lang="en-US" dirty="0">
                <a:solidFill>
                  <a:srgbClr val="FF0000"/>
                </a:solidFill>
              </a:rPr>
              <a:t> the penalty shall be imposed on that portion of undisclosed income determined,</a:t>
            </a:r>
            <a:endParaRPr lang="en-US" dirty="0">
              <a:solidFill>
                <a:srgbClr val="FF0000"/>
              </a:solidFill>
            </a:endParaRPr>
          </a:p>
          <a:p>
            <a:pPr marL="0" indent="1905">
              <a:lnSpc>
                <a:spcPct val="150000"/>
              </a:lnSpc>
              <a:buNone/>
            </a:pPr>
            <a:r>
              <a:rPr lang="en-US" dirty="0">
                <a:solidFill>
                  <a:srgbClr val="FF0000"/>
                </a:solidFill>
              </a:rPr>
              <a:t> which is in excess of the amount of income shown in the return.</a:t>
            </a:r>
            <a:endParaRPr lang="en-US" dirty="0">
              <a:solidFill>
                <a:srgbClr val="FF0000"/>
              </a:solidFill>
            </a:endParaRPr>
          </a:p>
        </p:txBody>
      </p:sp>
      <p:sp>
        <p:nvSpPr>
          <p:cNvPr id="3" name="Slide Number Placeholder 2"/>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7310" y="798286"/>
            <a:ext cx="11672750" cy="4717143"/>
          </a:xfrm>
        </p:spPr>
        <p:txBody>
          <a:bodyPr anchor="ctr">
            <a:noAutofit/>
          </a:bodyPr>
          <a:lstStyle/>
          <a:p>
            <a:pPr>
              <a:lnSpc>
                <a:spcPct val="150000"/>
              </a:lnSpc>
            </a:pPr>
            <a:r>
              <a:rPr lang="en-US" sz="4400" dirty="0">
                <a:solidFill>
                  <a:srgbClr val="FF0000"/>
                </a:solidFill>
              </a:rPr>
              <a:t>AUTHORITY COMPETENT TO MAKE ASSESSMENT OF BLOCK PERIOD</a:t>
            </a:r>
            <a:br>
              <a:rPr lang="en-US" sz="4400" dirty="0">
                <a:solidFill>
                  <a:srgbClr val="FF0000"/>
                </a:solidFill>
              </a:rPr>
            </a:br>
            <a:r>
              <a:rPr lang="en-US" sz="4400" dirty="0">
                <a:solidFill>
                  <a:srgbClr val="FF0000"/>
                </a:solidFill>
              </a:rPr>
              <a:t>SEC 158BG</a:t>
            </a:r>
            <a:endParaRPr lang="en-IN" sz="4400" dirty="0">
              <a:solidFill>
                <a:srgbClr val="FF0000"/>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162328"/>
            <a:ext cx="10988040" cy="560161"/>
          </a:xfrm>
        </p:spPr>
        <p:txBody>
          <a:bodyPr>
            <a:normAutofit/>
          </a:bodyPr>
          <a:lstStyle/>
          <a:p>
            <a:r>
              <a:rPr lang="en-US" sz="1400" dirty="0">
                <a:solidFill>
                  <a:srgbClr val="FF0000"/>
                </a:solidFill>
              </a:rPr>
              <a:t>Authority competent to make assessment of block period – Section 158BG</a:t>
            </a:r>
            <a:endParaRPr lang="en-IN" sz="1400" dirty="0">
              <a:solidFill>
                <a:srgbClr val="FF0000"/>
              </a:solidFill>
            </a:endParaRPr>
          </a:p>
        </p:txBody>
      </p:sp>
      <p:sp>
        <p:nvSpPr>
          <p:cNvPr id="6" name="Content Placeholder 2"/>
          <p:cNvSpPr>
            <a:spLocks noGrp="1"/>
          </p:cNvSpPr>
          <p:nvPr>
            <p:ph idx="1"/>
          </p:nvPr>
        </p:nvSpPr>
        <p:spPr>
          <a:xfrm>
            <a:off x="365760" y="722488"/>
            <a:ext cx="11431532" cy="5629655"/>
          </a:xfrm>
        </p:spPr>
        <p:txBody>
          <a:bodyPr>
            <a:noAutofit/>
          </a:bodyPr>
          <a:lstStyle/>
          <a:p>
            <a:pPr marL="0" indent="1905">
              <a:lnSpc>
                <a:spcPct val="150000"/>
              </a:lnSpc>
              <a:buNone/>
            </a:pPr>
            <a:r>
              <a:rPr lang="en-US" sz="2600" dirty="0">
                <a:solidFill>
                  <a:srgbClr val="FF0000"/>
                </a:solidFill>
              </a:rPr>
              <a:t>The order of assessment for the block period shall be passed by an </a:t>
            </a:r>
            <a:endParaRPr lang="en-US" sz="2600" dirty="0">
              <a:solidFill>
                <a:srgbClr val="FF0000"/>
              </a:solidFill>
            </a:endParaRPr>
          </a:p>
          <a:p>
            <a:pPr marL="0" indent="1905">
              <a:lnSpc>
                <a:spcPct val="150000"/>
              </a:lnSpc>
              <a:buNone/>
            </a:pPr>
            <a:r>
              <a:rPr lang="en-US" sz="2600" dirty="0">
                <a:solidFill>
                  <a:srgbClr val="FF0000"/>
                </a:solidFill>
              </a:rPr>
              <a:t>Assessing Officer not below the rank of a </a:t>
            </a:r>
            <a:endParaRPr lang="en-US" sz="2600" dirty="0">
              <a:solidFill>
                <a:srgbClr val="FF0000"/>
              </a:solidFill>
            </a:endParaRPr>
          </a:p>
          <a:p>
            <a:pPr marL="0" indent="1905">
              <a:lnSpc>
                <a:spcPct val="150000"/>
              </a:lnSpc>
              <a:buNone/>
            </a:pPr>
            <a:r>
              <a:rPr lang="en-US" sz="2600" dirty="0">
                <a:solidFill>
                  <a:srgbClr val="FF0000"/>
                </a:solidFill>
              </a:rPr>
              <a:t>Deputy Commissioner or an Assistant Commissioner or </a:t>
            </a:r>
            <a:endParaRPr lang="en-US" sz="2600" dirty="0">
              <a:solidFill>
                <a:srgbClr val="FF0000"/>
              </a:solidFill>
            </a:endParaRPr>
          </a:p>
          <a:p>
            <a:pPr marL="0" indent="1905">
              <a:lnSpc>
                <a:spcPct val="150000"/>
              </a:lnSpc>
              <a:buNone/>
            </a:pPr>
            <a:r>
              <a:rPr lang="en-US" sz="2600" dirty="0" smtClean="0">
                <a:solidFill>
                  <a:srgbClr val="FF0000"/>
                </a:solidFill>
              </a:rPr>
              <a:t>Deputy </a:t>
            </a:r>
            <a:r>
              <a:rPr lang="en-US" sz="2600" dirty="0">
                <a:solidFill>
                  <a:srgbClr val="FF0000"/>
                </a:solidFill>
              </a:rPr>
              <a:t>Director or an Assistant Director, as the case may be</a:t>
            </a:r>
            <a:r>
              <a:rPr lang="en-US" sz="2600" dirty="0" smtClean="0">
                <a:solidFill>
                  <a:srgbClr val="FF0000"/>
                </a:solidFill>
              </a:rPr>
              <a:t>:</a:t>
            </a:r>
            <a:endParaRPr lang="en-US" sz="2600" dirty="0">
              <a:solidFill>
                <a:srgbClr val="FF0000"/>
              </a:solidFill>
            </a:endParaRPr>
          </a:p>
        </p:txBody>
      </p:sp>
      <p:sp>
        <p:nvSpPr>
          <p:cNvPr id="3" name="Slide Number Placeholder 2"/>
          <p:cNvSpPr>
            <a:spLocks noGrp="1"/>
          </p:cNvSpPr>
          <p:nvPr>
            <p:ph type="sldNum" sz="quarter" idx="12"/>
          </p:nvPr>
        </p:nvSpPr>
        <p:spPr/>
        <p:txBody>
          <a:bodyPr/>
          <a:lstStyle/>
          <a:p>
            <a:fld id="{5B6750BE-BECE-4F0E-A8A4-E76D99785FBF}" type="slidenum">
              <a:rPr lang="en-IN" smtClean="0"/>
            </a:fld>
            <a:endParaRPr lang="en-IN" dirty="0"/>
          </a:p>
        </p:txBody>
      </p:sp>
      <p:sp>
        <p:nvSpPr>
          <p:cNvPr id="7" name="TextBox 6"/>
          <p:cNvSpPr txBox="1"/>
          <p:nvPr/>
        </p:nvSpPr>
        <p:spPr>
          <a:xfrm>
            <a:off x="9580423" y="6352143"/>
            <a:ext cx="803553" cy="369332"/>
          </a:xfrm>
          <a:prstGeom prst="rect">
            <a:avLst/>
          </a:prstGeom>
          <a:noFill/>
        </p:spPr>
        <p:txBody>
          <a:bodyPr wrap="square" rtlCol="0">
            <a:spAutoFit/>
          </a:bodyPr>
          <a:lstStyle>
            <a:defPPr>
              <a:defRPr lang="en-US"/>
            </a:defPPr>
          </a:lstStyle>
          <a:p>
            <a:r>
              <a:rPr lang="en-US" dirty="0"/>
              <a:t>Contd.</a:t>
            </a:r>
            <a:endParaRPr lang="en-IN"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 y="722488"/>
            <a:ext cx="11405326" cy="5983111"/>
          </a:xfrm>
        </p:spPr>
        <p:txBody>
          <a:bodyPr>
            <a:noAutofit/>
          </a:bodyPr>
          <a:lstStyle/>
          <a:p>
            <a:pPr algn="just">
              <a:lnSpc>
                <a:spcPct val="150000"/>
              </a:lnSpc>
              <a:buNone/>
            </a:pPr>
            <a:r>
              <a:rPr lang="en-US" sz="2400" b="1" u="sng" dirty="0">
                <a:solidFill>
                  <a:srgbClr val="FF0000"/>
                </a:solidFill>
                <a:latin typeface="Cambria" panose="02040503050406030204" pitchFamily="18" charset="0"/>
                <a:ea typeface="Cambria" panose="02040503050406030204" pitchFamily="18" charset="0"/>
              </a:rPr>
              <a:t>Previous Approval of the Additional Commissioner </a:t>
            </a:r>
            <a:endParaRPr lang="en-US" sz="2400" b="1" u="sng" dirty="0">
              <a:solidFill>
                <a:srgbClr val="FF0000"/>
              </a:solidFill>
              <a:latin typeface="Cambria" panose="02040503050406030204" pitchFamily="18" charset="0"/>
              <a:ea typeface="Cambria" panose="02040503050406030204" pitchFamily="18" charset="0"/>
            </a:endParaRPr>
          </a:p>
          <a:p>
            <a:pPr algn="just">
              <a:lnSpc>
                <a:spcPct val="150000"/>
              </a:lnSpc>
              <a:buNone/>
            </a:pPr>
            <a:r>
              <a:rPr lang="en-US" sz="2400" dirty="0">
                <a:solidFill>
                  <a:srgbClr val="FF0000"/>
                </a:solidFill>
                <a:latin typeface="Cambria" panose="02040503050406030204" pitchFamily="18" charset="0"/>
                <a:ea typeface="Cambria" panose="02040503050406030204" pitchFamily="18" charset="0"/>
              </a:rPr>
              <a:t>(</a:t>
            </a:r>
            <a:r>
              <a:rPr lang="en-US" sz="2400" dirty="0" err="1">
                <a:solidFill>
                  <a:srgbClr val="FF0000"/>
                </a:solidFill>
                <a:latin typeface="Cambria" panose="02040503050406030204" pitchFamily="18" charset="0"/>
                <a:ea typeface="Cambria" panose="02040503050406030204" pitchFamily="18" charset="0"/>
              </a:rPr>
              <a:t>i</a:t>
            </a:r>
            <a:r>
              <a:rPr lang="en-US" sz="2400" dirty="0">
                <a:solidFill>
                  <a:srgbClr val="FF0000"/>
                </a:solidFill>
                <a:latin typeface="Cambria" panose="02040503050406030204" pitchFamily="18" charset="0"/>
                <a:ea typeface="Cambria" panose="02040503050406030204" pitchFamily="18" charset="0"/>
              </a:rPr>
              <a:t>)The notice under clause Sec 158BC </a:t>
            </a:r>
            <a:r>
              <a:rPr lang="en-US" sz="2400" dirty="0">
                <a:latin typeface="Cambria" panose="02040503050406030204" pitchFamily="18" charset="0"/>
                <a:ea typeface="Cambria" panose="02040503050406030204" pitchFamily="18" charset="0"/>
              </a:rPr>
              <a:t>requiring the searched assessee to furnish his return of income for the block period, as well as the </a:t>
            </a:r>
            <a:endParaRPr lang="en-US" sz="2400" dirty="0">
              <a:latin typeface="Cambria" panose="02040503050406030204" pitchFamily="18" charset="0"/>
              <a:ea typeface="Cambria" panose="02040503050406030204" pitchFamily="18" charset="0"/>
            </a:endParaRPr>
          </a:p>
          <a:p>
            <a:pPr algn="just">
              <a:lnSpc>
                <a:spcPct val="150000"/>
              </a:lnSpc>
              <a:buNone/>
            </a:pPr>
            <a:r>
              <a:rPr lang="en-US" sz="2400" dirty="0">
                <a:solidFill>
                  <a:srgbClr val="FF0000"/>
                </a:solidFill>
                <a:latin typeface="Cambria" panose="02040503050406030204" pitchFamily="18" charset="0"/>
                <a:ea typeface="Cambria" panose="02040503050406030204" pitchFamily="18" charset="0"/>
              </a:rPr>
              <a:t>(ii) Assessment Order for the block period </a:t>
            </a:r>
            <a:r>
              <a:rPr lang="en-US" sz="2400" dirty="0">
                <a:solidFill>
                  <a:srgbClr val="002060"/>
                </a:solidFill>
                <a:latin typeface="Cambria" panose="02040503050406030204" pitchFamily="18" charset="0"/>
                <a:ea typeface="Cambria" panose="02040503050406030204" pitchFamily="18" charset="0"/>
              </a:rPr>
              <a:t>shall be issued or passed, as the case may be, with the previous approval of the Additional Commissioner or the Additional Director or the Joint Commissioner or the Joint Director</a:t>
            </a:r>
            <a:r>
              <a:rPr lang="en-US" sz="2400" dirty="0" smtClean="0">
                <a:solidFill>
                  <a:srgbClr val="002060"/>
                </a:solidFill>
                <a:latin typeface="Cambria" panose="02040503050406030204" pitchFamily="18" charset="0"/>
                <a:ea typeface="Cambria" panose="02040503050406030204" pitchFamily="18" charset="0"/>
              </a:rPr>
              <a:t>.</a:t>
            </a:r>
            <a:endParaRPr lang="en-IN" sz="1200" dirty="0">
              <a:latin typeface="Cambria" panose="02040503050406030204" pitchFamily="18" charset="0"/>
              <a:ea typeface="Cambria" panose="02040503050406030204" pitchFamily="18" charset="0"/>
            </a:endParaRPr>
          </a:p>
        </p:txBody>
      </p:sp>
      <p:sp>
        <p:nvSpPr>
          <p:cNvPr id="5" name="Slide Number Placeholder 4"/>
          <p:cNvSpPr>
            <a:spLocks noGrp="1"/>
          </p:cNvSpPr>
          <p:nvPr>
            <p:ph type="sldNum" sz="quarter" idx="12"/>
          </p:nvPr>
        </p:nvSpPr>
        <p:spPr/>
        <p:txBody>
          <a:bodyPr/>
          <a:lstStyle/>
          <a:p>
            <a:fld id="{A6062061-F4BE-44E7-9B1C-0B151434780A}" type="slidenum">
              <a:rPr lang="en-US" smtClean="0">
                <a:solidFill>
                  <a:srgbClr val="1F497D"/>
                </a:solidFill>
              </a:rPr>
            </a:fld>
            <a:endParaRPr lang="en-US">
              <a:solidFill>
                <a:srgbClr val="1F497D"/>
              </a:solidFill>
            </a:endParaRPr>
          </a:p>
        </p:txBody>
      </p:sp>
      <p:sp>
        <p:nvSpPr>
          <p:cNvPr id="7" name="Title 1"/>
          <p:cNvSpPr txBox="1"/>
          <p:nvPr/>
        </p:nvSpPr>
        <p:spPr>
          <a:xfrm>
            <a:off x="365760" y="162328"/>
            <a:ext cx="10988040" cy="5601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600" kern="1200">
                <a:solidFill>
                  <a:schemeClr val="tx1"/>
                </a:solidFill>
                <a:latin typeface="Cambria" panose="02040503050406030204" pitchFamily="18" charset="0"/>
                <a:ea typeface="Cambria" panose="02040503050406030204" pitchFamily="18" charset="0"/>
                <a:cs typeface="+mj-cs"/>
              </a:defRPr>
            </a:lvl1pPr>
          </a:lstStyle>
          <a:p>
            <a:pPr marL="0" marR="0" lvl="0" indent="0" algn="l" defTabSz="914400" rtl="0" eaLnBrk="1" fontAlgn="auto" latinLnBrk="0" hangingPunct="1">
              <a:lnSpc>
                <a:spcPct val="90000"/>
              </a:lnSpc>
              <a:spcBef>
                <a:spcPct val="0"/>
              </a:spcBef>
              <a:spcAft>
                <a:spcPts val="0"/>
              </a:spcAft>
              <a:buClrTx/>
              <a:buSzTx/>
              <a:buFontTx/>
              <a:buNone/>
              <a:defRPr/>
            </a:pPr>
            <a:r>
              <a:rPr kumimoji="0" lang="en-US" sz="1400" b="0" i="0" u="none" strike="noStrike" kern="1200" cap="none" spc="0" normalizeH="0" baseline="0" noProof="0" dirty="0" smtClean="0">
                <a:ln>
                  <a:noFill/>
                </a:ln>
                <a:solidFill>
                  <a:srgbClr val="FF0000"/>
                </a:solidFill>
                <a:effectLst/>
                <a:uLnTx/>
                <a:uFillTx/>
                <a:latin typeface="Cambria" panose="02040503050406030204" pitchFamily="18" charset="0"/>
                <a:ea typeface="Cambria" panose="02040503050406030204" pitchFamily="18" charset="0"/>
                <a:cs typeface="+mj-cs"/>
              </a:rPr>
              <a:t>Authority competent to make assessment of block period – Section 158BG (Contd.)</a:t>
            </a:r>
            <a:endParaRPr kumimoji="0" lang="en-IN" sz="1400" b="0" i="0" u="none" strike="noStrike" kern="1200" cap="none" spc="0" normalizeH="0" baseline="0" noProof="0" dirty="0">
              <a:ln>
                <a:noFill/>
              </a:ln>
              <a:solidFill>
                <a:srgbClr val="FF0000"/>
              </a:solidFill>
              <a:effectLst/>
              <a:uLnTx/>
              <a:uFillTx/>
              <a:latin typeface="Cambria" panose="02040503050406030204" pitchFamily="18" charset="0"/>
              <a:ea typeface="Cambria" panose="02040503050406030204" pitchFamily="18" charset="0"/>
              <a:cs typeface="+mj-cs"/>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560" y="763815"/>
            <a:ext cx="11672750" cy="5274128"/>
          </a:xfrm>
        </p:spPr>
        <p:txBody>
          <a:bodyPr anchor="ctr">
            <a:noAutofit/>
          </a:bodyPr>
          <a:lstStyle/>
          <a:p>
            <a:pPr>
              <a:lnSpc>
                <a:spcPct val="150000"/>
              </a:lnSpc>
            </a:pPr>
            <a:r>
              <a:rPr lang="en-US" sz="4400" dirty="0">
                <a:solidFill>
                  <a:srgbClr val="FF0000"/>
                </a:solidFill>
              </a:rPr>
              <a:t>APPLICATION OF OTHER PROVISIONS </a:t>
            </a:r>
            <a:br>
              <a:rPr lang="en-US" sz="4400" dirty="0">
                <a:solidFill>
                  <a:srgbClr val="FF0000"/>
                </a:solidFill>
              </a:rPr>
            </a:br>
            <a:r>
              <a:rPr lang="en-US" sz="4400" dirty="0">
                <a:solidFill>
                  <a:srgbClr val="FF0000"/>
                </a:solidFill>
              </a:rPr>
              <a:t>OF THIS ACT</a:t>
            </a:r>
            <a:br>
              <a:rPr lang="en-US" sz="4400" dirty="0">
                <a:solidFill>
                  <a:srgbClr val="FF0000"/>
                </a:solidFill>
              </a:rPr>
            </a:br>
            <a:r>
              <a:rPr lang="en-US" sz="4400" dirty="0">
                <a:solidFill>
                  <a:srgbClr val="FF0000"/>
                </a:solidFill>
              </a:rPr>
              <a:t>SEC 158BH</a:t>
            </a:r>
            <a:endParaRPr lang="en-IN" sz="4400" dirty="0">
              <a:solidFill>
                <a:srgbClr val="FF0000"/>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162328"/>
            <a:ext cx="10988040" cy="560161"/>
          </a:xfrm>
        </p:spPr>
        <p:txBody>
          <a:bodyPr>
            <a:normAutofit/>
          </a:bodyPr>
          <a:lstStyle/>
          <a:p>
            <a:r>
              <a:rPr lang="en-US" sz="1400" dirty="0">
                <a:solidFill>
                  <a:srgbClr val="FF0000"/>
                </a:solidFill>
              </a:rPr>
              <a:t>Application of other provisions of this Act – Section 158BH</a:t>
            </a:r>
            <a:endParaRPr lang="en-IN" sz="1400" dirty="0">
              <a:solidFill>
                <a:srgbClr val="FF0000"/>
              </a:solidFill>
            </a:endParaRPr>
          </a:p>
        </p:txBody>
      </p:sp>
      <p:sp>
        <p:nvSpPr>
          <p:cNvPr id="6" name="Content Placeholder 2"/>
          <p:cNvSpPr>
            <a:spLocks noGrp="1"/>
          </p:cNvSpPr>
          <p:nvPr>
            <p:ph idx="1"/>
          </p:nvPr>
        </p:nvSpPr>
        <p:spPr>
          <a:xfrm>
            <a:off x="365760" y="722488"/>
            <a:ext cx="11431532" cy="5629655"/>
          </a:xfrm>
        </p:spPr>
        <p:txBody>
          <a:bodyPr>
            <a:noAutofit/>
          </a:bodyPr>
          <a:lstStyle/>
          <a:p>
            <a:pPr marL="0" indent="1905">
              <a:lnSpc>
                <a:spcPct val="150000"/>
              </a:lnSpc>
              <a:buNone/>
            </a:pPr>
            <a:r>
              <a:rPr lang="en-US" dirty="0">
                <a:solidFill>
                  <a:srgbClr val="FF0000"/>
                </a:solidFill>
              </a:rPr>
              <a:t>Save as otherwise provided in this Chapter, all other provisions of this Act shall apply to assessment made under this Chapter.</a:t>
            </a:r>
            <a:endParaRPr lang="en-US" dirty="0">
              <a:solidFill>
                <a:srgbClr val="FF0000"/>
              </a:solidFill>
            </a:endParaRPr>
          </a:p>
        </p:txBody>
      </p:sp>
      <p:sp>
        <p:nvSpPr>
          <p:cNvPr id="3" name="Slide Number Placeholder 2"/>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600867" y="797798"/>
          <a:ext cx="9171212" cy="5402280"/>
        </p:xfrm>
        <a:graphic>
          <a:graphicData uri="http://schemas.openxmlformats.org/drawingml/2006/table">
            <a:tbl>
              <a:tblPr firstRow="1" bandRow="1">
                <a:tableStyleId>{7E9639D4-E3E2-4D34-9284-5A2195B3D0D7}</a:tableStyleId>
              </a:tblPr>
              <a:tblGrid>
                <a:gridCol w="4356954"/>
                <a:gridCol w="4814258"/>
              </a:tblGrid>
              <a:tr h="535417">
                <a:tc gridSpan="2">
                  <a:txBody>
                    <a:bodyPr/>
                    <a:lstStyle/>
                    <a:p>
                      <a:pPr algn="ctr"/>
                      <a:r>
                        <a:rPr lang="en-US" sz="2800" dirty="0" smtClean="0">
                          <a:solidFill>
                            <a:srgbClr val="FF0000"/>
                          </a:solidFill>
                          <a:latin typeface="Cambria" panose="02040503050406030204" pitchFamily="18" charset="0"/>
                          <a:ea typeface="Cambria" panose="02040503050406030204" pitchFamily="18" charset="0"/>
                        </a:rPr>
                        <a:t>Levy</a:t>
                      </a:r>
                      <a:r>
                        <a:rPr lang="en-US" sz="2800" baseline="0" dirty="0" smtClean="0">
                          <a:solidFill>
                            <a:srgbClr val="FF0000"/>
                          </a:solidFill>
                          <a:latin typeface="Cambria" panose="02040503050406030204" pitchFamily="18" charset="0"/>
                          <a:ea typeface="Cambria" panose="02040503050406030204" pitchFamily="18" charset="0"/>
                        </a:rPr>
                        <a:t> of Tax, Interest and Penalty u/</a:t>
                      </a:r>
                      <a:r>
                        <a:rPr lang="en-US" sz="2800" baseline="0" dirty="0" err="1" smtClean="0">
                          <a:solidFill>
                            <a:srgbClr val="FF0000"/>
                          </a:solidFill>
                          <a:latin typeface="Cambria" panose="02040503050406030204" pitchFamily="18" charset="0"/>
                          <a:ea typeface="Cambria" panose="02040503050406030204" pitchFamily="18" charset="0"/>
                        </a:rPr>
                        <a:t>ss</a:t>
                      </a:r>
                      <a:r>
                        <a:rPr lang="en-US" sz="2800" baseline="0" dirty="0" smtClean="0">
                          <a:solidFill>
                            <a:srgbClr val="FF0000"/>
                          </a:solidFill>
                          <a:latin typeface="Cambria" panose="02040503050406030204" pitchFamily="18" charset="0"/>
                          <a:ea typeface="Cambria" panose="02040503050406030204" pitchFamily="18" charset="0"/>
                        </a:rPr>
                        <a:t> 158B to 158BI</a:t>
                      </a:r>
                      <a:endParaRPr lang="en-IN" sz="2800" dirty="0">
                        <a:solidFill>
                          <a:srgbClr val="FF0000"/>
                        </a:solidFill>
                        <a:latin typeface="Cambria" panose="02040503050406030204" pitchFamily="18" charset="0"/>
                        <a:ea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cPr anchor="ctr">
                    <a:solidFill>
                      <a:schemeClr val="accent2"/>
                    </a:solidFill>
                  </a:tcPr>
                </a:tc>
              </a:tr>
              <a:tr h="578516">
                <a:tc>
                  <a:txBody>
                    <a:bodyPr/>
                    <a:lstStyle/>
                    <a:p>
                      <a:pPr marL="0" marR="0" algn="l" defTabSz="914400" rtl="0" eaLnBrk="1" latinLnBrk="0" hangingPunct="1">
                        <a:lnSpc>
                          <a:spcPct val="107000"/>
                        </a:lnSpc>
                        <a:spcBef>
                          <a:spcPts val="0"/>
                        </a:spcBef>
                        <a:spcAft>
                          <a:spcPts val="0"/>
                        </a:spcAft>
                      </a:pPr>
                      <a:r>
                        <a:rPr lang="en-US" sz="2400" kern="1200" dirty="0" smtClean="0">
                          <a:solidFill>
                            <a:srgbClr val="FF0000"/>
                          </a:solidFill>
                          <a:latin typeface="Cambria" panose="02040503050406030204" pitchFamily="18" charset="0"/>
                          <a:ea typeface="Cambria" panose="02040503050406030204" pitchFamily="18" charset="0"/>
                          <a:cs typeface="+mn-cs"/>
                        </a:rPr>
                        <a:t>Tax</a:t>
                      </a:r>
                      <a:endParaRPr lang="en-US" sz="2400" kern="1200" dirty="0">
                        <a:solidFill>
                          <a:srgbClr val="FF0000"/>
                        </a:solidFill>
                        <a:latin typeface="Cambria" panose="02040503050406030204" pitchFamily="18" charset="0"/>
                        <a:ea typeface="Cambria" panose="02040503050406030204" pitchFamily="18" charset="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defTabSz="914400" rtl="0" eaLnBrk="1" latinLnBrk="0" hangingPunct="1">
                        <a:lnSpc>
                          <a:spcPct val="107000"/>
                        </a:lnSpc>
                        <a:spcBef>
                          <a:spcPts val="0"/>
                        </a:spcBef>
                        <a:spcAft>
                          <a:spcPts val="0"/>
                        </a:spcAft>
                      </a:pPr>
                      <a:r>
                        <a:rPr lang="en-US" sz="2400" kern="1200" dirty="0" smtClean="0">
                          <a:solidFill>
                            <a:srgbClr val="FF0000"/>
                          </a:solidFill>
                          <a:latin typeface="Cambria" panose="02040503050406030204" pitchFamily="18" charset="0"/>
                          <a:ea typeface="Cambria" panose="02040503050406030204" pitchFamily="18" charset="0"/>
                          <a:cs typeface="+mn-cs"/>
                        </a:rPr>
                        <a:t>@ 60%</a:t>
                      </a:r>
                      <a:endParaRPr lang="en-US" sz="2400" kern="1200" dirty="0">
                        <a:solidFill>
                          <a:srgbClr val="FF0000"/>
                        </a:solidFill>
                        <a:latin typeface="Cambria" panose="02040503050406030204" pitchFamily="18" charset="0"/>
                        <a:ea typeface="Cambria" panose="02040503050406030204" pitchFamily="18" charset="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35242">
                <a:tc>
                  <a:txBody>
                    <a:bodyPr/>
                    <a:lstStyle/>
                    <a:p>
                      <a:pPr marL="0" marR="0" algn="l" defTabSz="914400" rtl="0" eaLnBrk="1" latinLnBrk="0" hangingPunct="1">
                        <a:lnSpc>
                          <a:spcPct val="107000"/>
                        </a:lnSpc>
                        <a:spcBef>
                          <a:spcPts val="0"/>
                        </a:spcBef>
                        <a:spcAft>
                          <a:spcPts val="0"/>
                        </a:spcAft>
                      </a:pPr>
                      <a:r>
                        <a:rPr lang="en-US" sz="2400" kern="1200" dirty="0" smtClean="0">
                          <a:solidFill>
                            <a:srgbClr val="FF0000"/>
                          </a:solidFill>
                          <a:latin typeface="Cambria" panose="02040503050406030204" pitchFamily="18" charset="0"/>
                          <a:ea typeface="Cambria" panose="02040503050406030204" pitchFamily="18" charset="0"/>
                          <a:cs typeface="+mn-cs"/>
                        </a:rPr>
                        <a:t>Surcharge</a:t>
                      </a:r>
                      <a:endParaRPr lang="en-US" sz="2400" kern="1200" dirty="0">
                        <a:solidFill>
                          <a:srgbClr val="FF0000"/>
                        </a:solidFill>
                        <a:latin typeface="Cambria" panose="02040503050406030204" pitchFamily="18" charset="0"/>
                        <a:ea typeface="Cambria" panose="02040503050406030204" pitchFamily="18" charset="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defTabSz="914400" rtl="0" eaLnBrk="1" latinLnBrk="0" hangingPunct="1">
                        <a:lnSpc>
                          <a:spcPct val="107000"/>
                        </a:lnSpc>
                        <a:spcBef>
                          <a:spcPts val="0"/>
                        </a:spcBef>
                        <a:spcAft>
                          <a:spcPts val="0"/>
                        </a:spcAft>
                      </a:pPr>
                      <a:r>
                        <a:rPr lang="en-US" sz="2400" kern="1200" dirty="0" smtClean="0">
                          <a:solidFill>
                            <a:srgbClr val="FF0000"/>
                          </a:solidFill>
                          <a:latin typeface="Cambria" panose="02040503050406030204" pitchFamily="18" charset="0"/>
                          <a:ea typeface="Cambria" panose="02040503050406030204" pitchFamily="18" charset="0"/>
                          <a:cs typeface="+mn-cs"/>
                        </a:rPr>
                        <a:t>   -</a:t>
                      </a:r>
                      <a:endParaRPr lang="en-US" sz="2400" kern="1200" dirty="0" smtClean="0">
                        <a:solidFill>
                          <a:srgbClr val="FF0000"/>
                        </a:solidFill>
                        <a:latin typeface="Cambria" panose="02040503050406030204" pitchFamily="18" charset="0"/>
                        <a:ea typeface="Cambria" panose="02040503050406030204" pitchFamily="18" charset="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794231">
                <a:tc>
                  <a:txBody>
                    <a:bodyPr/>
                    <a:lstStyle/>
                    <a:p>
                      <a:pPr marL="0" marR="0" algn="l" defTabSz="914400" rtl="0" eaLnBrk="1" latinLnBrk="0" hangingPunct="1">
                        <a:lnSpc>
                          <a:spcPct val="107000"/>
                        </a:lnSpc>
                        <a:spcBef>
                          <a:spcPts val="0"/>
                        </a:spcBef>
                        <a:spcAft>
                          <a:spcPts val="0"/>
                        </a:spcAft>
                      </a:pPr>
                      <a:r>
                        <a:rPr lang="en-US" sz="2400" kern="1200" dirty="0" smtClean="0">
                          <a:solidFill>
                            <a:srgbClr val="FF0000"/>
                          </a:solidFill>
                          <a:latin typeface="Cambria" panose="02040503050406030204" pitchFamily="18" charset="0"/>
                          <a:ea typeface="Cambria" panose="02040503050406030204" pitchFamily="18" charset="0"/>
                          <a:cs typeface="+mn-cs"/>
                        </a:rPr>
                        <a:t>Interest</a:t>
                      </a:r>
                      <a:endParaRPr lang="en-US" sz="2400" kern="1200" dirty="0">
                        <a:solidFill>
                          <a:srgbClr val="FF0000"/>
                        </a:solidFill>
                        <a:latin typeface="Cambria" panose="02040503050406030204" pitchFamily="18" charset="0"/>
                        <a:ea typeface="Cambria" panose="02040503050406030204" pitchFamily="18" charset="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defTabSz="914400" rtl="0" eaLnBrk="1" latinLnBrk="0" hangingPunct="1">
                        <a:lnSpc>
                          <a:spcPct val="107000"/>
                        </a:lnSpc>
                        <a:spcBef>
                          <a:spcPts val="0"/>
                        </a:spcBef>
                        <a:spcAft>
                          <a:spcPts val="0"/>
                        </a:spcAft>
                      </a:pPr>
                      <a:r>
                        <a:rPr lang="en-US" sz="2400" kern="1200" dirty="0" smtClean="0">
                          <a:solidFill>
                            <a:srgbClr val="FF0000"/>
                          </a:solidFill>
                          <a:latin typeface="Cambria" panose="02040503050406030204" pitchFamily="18" charset="0"/>
                          <a:ea typeface="Cambria" panose="02040503050406030204" pitchFamily="18" charset="0"/>
                          <a:cs typeface="+mn-cs"/>
                        </a:rPr>
                        <a:t>   -</a:t>
                      </a:r>
                      <a:endParaRPr lang="en-US" sz="2400" kern="1200" dirty="0">
                        <a:solidFill>
                          <a:srgbClr val="FF0000"/>
                        </a:solidFill>
                        <a:latin typeface="Cambria" panose="02040503050406030204" pitchFamily="18" charset="0"/>
                        <a:ea typeface="Cambria" panose="02040503050406030204" pitchFamily="18" charset="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08768">
                <a:tc>
                  <a:txBody>
                    <a:bodyPr/>
                    <a:lstStyle/>
                    <a:p>
                      <a:pPr marL="0" marR="0" algn="l" defTabSz="914400" rtl="0" eaLnBrk="1" latinLnBrk="0" hangingPunct="1">
                        <a:lnSpc>
                          <a:spcPct val="107000"/>
                        </a:lnSpc>
                        <a:spcBef>
                          <a:spcPts val="0"/>
                        </a:spcBef>
                        <a:spcAft>
                          <a:spcPts val="0"/>
                        </a:spcAft>
                      </a:pPr>
                      <a:r>
                        <a:rPr lang="en-US" sz="2400" kern="1200" dirty="0" smtClean="0">
                          <a:solidFill>
                            <a:srgbClr val="FF0000"/>
                          </a:solidFill>
                          <a:latin typeface="Cambria" panose="02040503050406030204" pitchFamily="18" charset="0"/>
                          <a:ea typeface="Cambria" panose="02040503050406030204" pitchFamily="18" charset="0"/>
                          <a:cs typeface="+mn-cs"/>
                        </a:rPr>
                        <a:t>Penalty,</a:t>
                      </a:r>
                      <a:r>
                        <a:rPr lang="en-US" sz="2400" kern="1200" baseline="0" dirty="0" smtClean="0">
                          <a:solidFill>
                            <a:srgbClr val="FF0000"/>
                          </a:solidFill>
                          <a:latin typeface="Cambria" panose="02040503050406030204" pitchFamily="18" charset="0"/>
                          <a:ea typeface="Cambria" panose="02040503050406030204" pitchFamily="18" charset="0"/>
                          <a:cs typeface="+mn-cs"/>
                        </a:rPr>
                        <a:t> if income declared in block period return</a:t>
                      </a:r>
                      <a:endParaRPr lang="en-US" sz="2400" kern="1200" dirty="0">
                        <a:solidFill>
                          <a:srgbClr val="FF0000"/>
                        </a:solidFill>
                        <a:latin typeface="Cambria" panose="02040503050406030204" pitchFamily="18" charset="0"/>
                        <a:ea typeface="Cambria" panose="02040503050406030204" pitchFamily="18" charset="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defTabSz="914400" rtl="0" eaLnBrk="1" latinLnBrk="0" hangingPunct="1">
                        <a:lnSpc>
                          <a:spcPct val="107000"/>
                        </a:lnSpc>
                        <a:spcBef>
                          <a:spcPts val="0"/>
                        </a:spcBef>
                        <a:spcAft>
                          <a:spcPts val="0"/>
                        </a:spcAft>
                      </a:pPr>
                      <a:r>
                        <a:rPr lang="en-US" sz="2400" kern="1200" dirty="0" smtClean="0">
                          <a:solidFill>
                            <a:srgbClr val="FF0000"/>
                          </a:solidFill>
                          <a:latin typeface="Cambria" panose="02040503050406030204" pitchFamily="18" charset="0"/>
                          <a:ea typeface="Cambria" panose="02040503050406030204" pitchFamily="18" charset="0"/>
                          <a:cs typeface="+mn-cs"/>
                        </a:rPr>
                        <a:t>No penalty</a:t>
                      </a:r>
                      <a:endParaRPr lang="en-US" sz="2400" kern="1200" dirty="0">
                        <a:solidFill>
                          <a:srgbClr val="FF0000"/>
                        </a:solidFill>
                        <a:latin typeface="Cambria" panose="02040503050406030204" pitchFamily="18" charset="0"/>
                        <a:ea typeface="Cambria" panose="02040503050406030204" pitchFamily="18" charset="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08768">
                <a:tc>
                  <a:txBody>
                    <a:bodyPr/>
                    <a:lstStyle/>
                    <a:p>
                      <a:pPr marL="0" marR="0" indent="0" algn="l" defTabSz="914400" rtl="0" eaLnBrk="1" fontAlgn="auto" latinLnBrk="0" hangingPunct="1">
                        <a:lnSpc>
                          <a:spcPct val="107000"/>
                        </a:lnSpc>
                        <a:spcBef>
                          <a:spcPts val="0"/>
                        </a:spcBef>
                        <a:spcAft>
                          <a:spcPts val="0"/>
                        </a:spcAft>
                        <a:buClrTx/>
                        <a:buSzTx/>
                        <a:buFontTx/>
                        <a:buNone/>
                        <a:defRPr/>
                      </a:pPr>
                      <a:r>
                        <a:rPr lang="en-US" sz="2400" kern="1200" dirty="0" smtClean="0">
                          <a:solidFill>
                            <a:srgbClr val="FF0000"/>
                          </a:solidFill>
                          <a:latin typeface="Cambria" panose="02040503050406030204" pitchFamily="18" charset="0"/>
                          <a:ea typeface="Cambria" panose="02040503050406030204" pitchFamily="18" charset="0"/>
                          <a:cs typeface="+mn-cs"/>
                        </a:rPr>
                        <a:t>Penalty,</a:t>
                      </a:r>
                      <a:r>
                        <a:rPr lang="en-US" sz="2400" kern="1200" baseline="0" dirty="0" smtClean="0">
                          <a:solidFill>
                            <a:srgbClr val="FF0000"/>
                          </a:solidFill>
                          <a:latin typeface="Cambria" panose="02040503050406030204" pitchFamily="18" charset="0"/>
                          <a:ea typeface="Cambria" panose="02040503050406030204" pitchFamily="18" charset="0"/>
                          <a:cs typeface="+mn-cs"/>
                        </a:rPr>
                        <a:t> if income not declared in block period return</a:t>
                      </a:r>
                      <a:endParaRPr lang="en-US" sz="2400" kern="1200" dirty="0" smtClean="0">
                        <a:solidFill>
                          <a:srgbClr val="FF0000"/>
                        </a:solidFill>
                        <a:latin typeface="Cambria" panose="02040503050406030204" pitchFamily="18" charset="0"/>
                        <a:ea typeface="Cambria" panose="02040503050406030204" pitchFamily="18" charset="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defTabSz="914400" rtl="0" eaLnBrk="1" latinLnBrk="0" hangingPunct="1">
                        <a:lnSpc>
                          <a:spcPct val="107000"/>
                        </a:lnSpc>
                        <a:spcBef>
                          <a:spcPts val="0"/>
                        </a:spcBef>
                        <a:spcAft>
                          <a:spcPts val="0"/>
                        </a:spcAft>
                      </a:pPr>
                      <a:r>
                        <a:rPr lang="en-US" sz="2400" kern="1200" dirty="0" smtClean="0">
                          <a:solidFill>
                            <a:srgbClr val="FF0000"/>
                          </a:solidFill>
                          <a:latin typeface="Cambria" panose="02040503050406030204" pitchFamily="18" charset="0"/>
                          <a:ea typeface="Cambria" panose="02040503050406030204" pitchFamily="18" charset="0"/>
                          <a:cs typeface="+mn-cs"/>
                        </a:rPr>
                        <a:t>Penalty @ 50% of</a:t>
                      </a:r>
                      <a:r>
                        <a:rPr lang="en-US" sz="2400" kern="1200" baseline="0" dirty="0" smtClean="0">
                          <a:solidFill>
                            <a:srgbClr val="FF0000"/>
                          </a:solidFill>
                          <a:latin typeface="Cambria" panose="02040503050406030204" pitchFamily="18" charset="0"/>
                          <a:ea typeface="Cambria" panose="02040503050406030204" pitchFamily="18" charset="0"/>
                          <a:cs typeface="+mn-cs"/>
                        </a:rPr>
                        <a:t> tax</a:t>
                      </a:r>
                      <a:endParaRPr lang="en-US" sz="2400" kern="1200" dirty="0">
                        <a:solidFill>
                          <a:srgbClr val="FF0000"/>
                        </a:solidFill>
                        <a:latin typeface="Cambria" panose="02040503050406030204" pitchFamily="18" charset="0"/>
                        <a:ea typeface="Cambria" panose="02040503050406030204" pitchFamily="18" charset="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791190">
                <a:tc>
                  <a:txBody>
                    <a:bodyPr/>
                    <a:lstStyle/>
                    <a:p>
                      <a:pPr marL="0" marR="0" algn="l" defTabSz="914400" rtl="0" eaLnBrk="1" latinLnBrk="0" hangingPunct="1">
                        <a:lnSpc>
                          <a:spcPct val="107000"/>
                        </a:lnSpc>
                        <a:spcBef>
                          <a:spcPts val="0"/>
                        </a:spcBef>
                        <a:spcAft>
                          <a:spcPts val="0"/>
                        </a:spcAft>
                      </a:pPr>
                      <a:r>
                        <a:rPr lang="en-US" sz="2400" kern="1200" dirty="0" smtClean="0">
                          <a:solidFill>
                            <a:srgbClr val="FF0000"/>
                          </a:solidFill>
                          <a:latin typeface="Cambria" panose="02040503050406030204" pitchFamily="18" charset="0"/>
                          <a:ea typeface="Cambria" panose="02040503050406030204" pitchFamily="18" charset="0"/>
                          <a:cs typeface="+mn-cs"/>
                        </a:rPr>
                        <a:t>Penalty for</a:t>
                      </a:r>
                      <a:r>
                        <a:rPr lang="en-US" sz="2400" kern="1200" baseline="0" dirty="0" smtClean="0">
                          <a:solidFill>
                            <a:srgbClr val="FF0000"/>
                          </a:solidFill>
                          <a:latin typeface="Cambria" panose="02040503050406030204" pitchFamily="18" charset="0"/>
                          <a:ea typeface="Cambria" panose="02040503050406030204" pitchFamily="18" charset="0"/>
                          <a:cs typeface="+mn-cs"/>
                        </a:rPr>
                        <a:t> Cash Transactions</a:t>
                      </a:r>
                      <a:br>
                        <a:rPr lang="en-US" sz="2400" kern="1200" baseline="0" dirty="0" smtClean="0">
                          <a:solidFill>
                            <a:srgbClr val="FF0000"/>
                          </a:solidFill>
                          <a:latin typeface="Cambria" panose="02040503050406030204" pitchFamily="18" charset="0"/>
                          <a:ea typeface="Cambria" panose="02040503050406030204" pitchFamily="18" charset="0"/>
                          <a:cs typeface="+mn-cs"/>
                        </a:rPr>
                      </a:br>
                      <a:r>
                        <a:rPr lang="en-US" sz="2400" kern="1200" baseline="0" dirty="0" smtClean="0">
                          <a:solidFill>
                            <a:srgbClr val="FF0000"/>
                          </a:solidFill>
                          <a:latin typeface="Cambria" panose="02040503050406030204" pitchFamily="18" charset="0"/>
                          <a:ea typeface="Cambria" panose="02040503050406030204" pitchFamily="18" charset="0"/>
                          <a:cs typeface="+mn-cs"/>
                        </a:rPr>
                        <a:t>(subject to certain conditions)</a:t>
                      </a:r>
                      <a:endParaRPr lang="en-US" sz="2400" kern="1200" dirty="0">
                        <a:solidFill>
                          <a:srgbClr val="FF0000"/>
                        </a:solidFill>
                        <a:latin typeface="Cambria" panose="02040503050406030204" pitchFamily="18" charset="0"/>
                        <a:ea typeface="Cambria" panose="02040503050406030204" pitchFamily="18" charset="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defTabSz="914400" rtl="0" eaLnBrk="1" latinLnBrk="0" hangingPunct="1">
                        <a:lnSpc>
                          <a:spcPct val="107000"/>
                        </a:lnSpc>
                        <a:spcBef>
                          <a:spcPts val="0"/>
                        </a:spcBef>
                        <a:spcAft>
                          <a:spcPts val="0"/>
                        </a:spcAft>
                      </a:pPr>
                      <a:r>
                        <a:rPr lang="en-US" sz="2400" kern="1200" dirty="0" smtClean="0">
                          <a:solidFill>
                            <a:srgbClr val="FF0000"/>
                          </a:solidFill>
                          <a:latin typeface="Cambria" panose="02040503050406030204" pitchFamily="18" charset="0"/>
                          <a:ea typeface="Cambria" panose="02040503050406030204" pitchFamily="18" charset="0"/>
                          <a:cs typeface="+mn-cs"/>
                        </a:rPr>
                        <a:t>   -</a:t>
                      </a:r>
                      <a:endParaRPr lang="en-US" sz="2400" kern="1200" dirty="0">
                        <a:solidFill>
                          <a:srgbClr val="FF0000"/>
                        </a:solidFill>
                        <a:latin typeface="Cambria" panose="02040503050406030204" pitchFamily="18" charset="0"/>
                        <a:ea typeface="Cambria" panose="02040503050406030204" pitchFamily="18" charset="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50148">
                <a:tc>
                  <a:txBody>
                    <a:bodyPr/>
                    <a:lstStyle/>
                    <a:p>
                      <a:pPr marL="0" marR="0" algn="l" defTabSz="914400" rtl="0" eaLnBrk="1" latinLnBrk="0" hangingPunct="1">
                        <a:lnSpc>
                          <a:spcPct val="107000"/>
                        </a:lnSpc>
                        <a:spcBef>
                          <a:spcPts val="0"/>
                        </a:spcBef>
                        <a:spcAft>
                          <a:spcPts val="0"/>
                        </a:spcAft>
                      </a:pPr>
                      <a:r>
                        <a:rPr lang="en-US" sz="2400" kern="1200" dirty="0" smtClean="0">
                          <a:solidFill>
                            <a:srgbClr val="FF0000"/>
                          </a:solidFill>
                          <a:latin typeface="Cambria" panose="02040503050406030204" pitchFamily="18" charset="0"/>
                          <a:ea typeface="Cambria" panose="02040503050406030204" pitchFamily="18" charset="0"/>
                          <a:cs typeface="+mn-cs"/>
                        </a:rPr>
                        <a:t>Prosecution</a:t>
                      </a:r>
                      <a:endParaRPr lang="en-US" sz="2400" kern="1200" dirty="0">
                        <a:solidFill>
                          <a:srgbClr val="FF0000"/>
                        </a:solidFill>
                        <a:latin typeface="Cambria" panose="02040503050406030204" pitchFamily="18" charset="0"/>
                        <a:ea typeface="Cambria" panose="02040503050406030204" pitchFamily="18" charset="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defTabSz="914400" rtl="0" eaLnBrk="1" latinLnBrk="0" hangingPunct="1">
                        <a:lnSpc>
                          <a:spcPct val="107000"/>
                        </a:lnSpc>
                        <a:spcBef>
                          <a:spcPts val="0"/>
                        </a:spcBef>
                        <a:spcAft>
                          <a:spcPts val="0"/>
                        </a:spcAft>
                      </a:pPr>
                      <a:r>
                        <a:rPr lang="en-US" sz="2400" kern="1200" dirty="0" smtClean="0">
                          <a:solidFill>
                            <a:srgbClr val="FF0000"/>
                          </a:solidFill>
                          <a:latin typeface="Cambria" panose="02040503050406030204" pitchFamily="18" charset="0"/>
                          <a:ea typeface="Cambria" panose="02040503050406030204" pitchFamily="18" charset="0"/>
                          <a:cs typeface="+mn-cs"/>
                        </a:rPr>
                        <a:t>   -</a:t>
                      </a:r>
                      <a:endParaRPr lang="en-US" sz="2400" kern="1200" dirty="0">
                        <a:solidFill>
                          <a:srgbClr val="FF0000"/>
                        </a:solidFill>
                        <a:latin typeface="Cambria" panose="02040503050406030204" pitchFamily="18" charset="0"/>
                        <a:ea typeface="Cambria" panose="02040503050406030204" pitchFamily="18" charset="0"/>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 name="Slide Number Placeholder 1"/>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7310" y="1325881"/>
            <a:ext cx="11672750" cy="3886199"/>
          </a:xfrm>
        </p:spPr>
        <p:txBody>
          <a:bodyPr anchor="ctr">
            <a:noAutofit/>
          </a:bodyPr>
          <a:lstStyle/>
          <a:p>
            <a:pPr>
              <a:lnSpc>
                <a:spcPct val="150000"/>
              </a:lnSpc>
            </a:pPr>
            <a:r>
              <a:rPr lang="en-US" sz="4400" dirty="0">
                <a:solidFill>
                  <a:srgbClr val="FF0000"/>
                </a:solidFill>
              </a:rPr>
              <a:t>QUESTIONS </a:t>
            </a:r>
            <a:br>
              <a:rPr lang="en-US" sz="4400" dirty="0">
                <a:solidFill>
                  <a:srgbClr val="FF0000"/>
                </a:solidFill>
              </a:rPr>
            </a:br>
            <a:r>
              <a:rPr lang="en-US" sz="4400" dirty="0">
                <a:solidFill>
                  <a:srgbClr val="FF0000"/>
                </a:solidFill>
              </a:rPr>
              <a:t>AND</a:t>
            </a:r>
            <a:br>
              <a:rPr lang="en-US" sz="4400" dirty="0">
                <a:solidFill>
                  <a:srgbClr val="FF0000"/>
                </a:solidFill>
              </a:rPr>
            </a:br>
            <a:r>
              <a:rPr lang="en-US" sz="4400" dirty="0">
                <a:solidFill>
                  <a:srgbClr val="FF0000"/>
                </a:solidFill>
              </a:rPr>
              <a:t>ANSWERS ?</a:t>
            </a:r>
            <a:endParaRPr lang="en-IN" sz="4400" dirty="0">
              <a:solidFill>
                <a:srgbClr val="FF0000"/>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7310" y="2446019"/>
            <a:ext cx="11672750" cy="2148841"/>
          </a:xfrm>
        </p:spPr>
        <p:txBody>
          <a:bodyPr anchor="ctr">
            <a:noAutofit/>
          </a:bodyPr>
          <a:lstStyle/>
          <a:p>
            <a:pPr>
              <a:lnSpc>
                <a:spcPct val="150000"/>
              </a:lnSpc>
            </a:pPr>
            <a:r>
              <a:rPr lang="en-US" sz="4400" dirty="0">
                <a:solidFill>
                  <a:srgbClr val="FF0000"/>
                </a:solidFill>
              </a:rPr>
              <a:t>THANK YOU !</a:t>
            </a:r>
            <a:endParaRPr lang="en-IN" sz="4400" dirty="0">
              <a:solidFill>
                <a:srgbClr val="FF0000"/>
              </a:solidFill>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923866" y="165852"/>
            <a:ext cx="5886450" cy="3093154"/>
          </a:xfrm>
          <a:prstGeom prst="rect">
            <a:avLst/>
          </a:prstGeom>
          <a:noFill/>
        </p:spPr>
        <p:txBody>
          <a:bodyPr>
            <a:spAutoFit/>
          </a:bodyPr>
          <a:lstStyle/>
          <a:p>
            <a:pPr>
              <a:lnSpc>
                <a:spcPct val="150000"/>
              </a:lnSpc>
              <a:defRPr/>
            </a:pPr>
            <a:r>
              <a:rPr lang="en-IN" sz="2400" b="1" dirty="0">
                <a:solidFill>
                  <a:srgbClr val="C0504D">
                    <a:lumMod val="50000"/>
                  </a:srgbClr>
                </a:solidFill>
                <a:latin typeface="Times New Roman" panose="02020603050405020304" pitchFamily="18" charset="0"/>
                <a:ea typeface="Tahoma" panose="020B0604030504040204" pitchFamily="34" charset="0"/>
                <a:cs typeface="Times New Roman" panose="02020603050405020304" pitchFamily="18" charset="0"/>
              </a:rPr>
              <a:t>Presented by:</a:t>
            </a:r>
            <a:br>
              <a:rPr lang="en-IN" sz="2400" b="1" dirty="0">
                <a:solidFill>
                  <a:prstClr val="black"/>
                </a:solidFill>
                <a:latin typeface="Times New Roman" panose="02020603050405020304" pitchFamily="18" charset="0"/>
                <a:ea typeface="Tahoma" panose="020B0604030504040204" pitchFamily="34" charset="0"/>
                <a:cs typeface="Times New Roman" panose="02020603050405020304" pitchFamily="18" charset="0"/>
              </a:rPr>
            </a:br>
            <a:br>
              <a:rPr lang="en-IN" sz="200" b="1" dirty="0">
                <a:solidFill>
                  <a:prstClr val="black"/>
                </a:solidFill>
                <a:latin typeface="Times New Roman" panose="02020603050405020304" pitchFamily="18" charset="0"/>
                <a:ea typeface="Tahoma" panose="020B0604030504040204" pitchFamily="34" charset="0"/>
                <a:cs typeface="Times New Roman" panose="02020603050405020304" pitchFamily="18" charset="0"/>
              </a:rPr>
            </a:br>
            <a:r>
              <a:rPr lang="en-IN" sz="2800" b="1" dirty="0">
                <a:solidFill>
                  <a:srgbClr val="0070C0"/>
                </a:solidFill>
                <a:latin typeface="Times New Roman" panose="02020603050405020304" pitchFamily="18" charset="0"/>
                <a:ea typeface="Tahoma" panose="020B0604030504040204" pitchFamily="34" charset="0"/>
                <a:cs typeface="Times New Roman" panose="02020603050405020304" pitchFamily="18" charset="0"/>
              </a:rPr>
              <a:t>HARI AGARWAL </a:t>
            </a:r>
            <a:endParaRPr lang="en-IN" sz="2800" b="1" dirty="0" smtClean="0">
              <a:solidFill>
                <a:srgbClr val="9BBB59"/>
              </a:solidFill>
              <a:latin typeface="Times New Roman" panose="02020603050405020304" pitchFamily="18" charset="0"/>
              <a:ea typeface="Tahoma" panose="020B0604030504040204" pitchFamily="34" charset="0"/>
              <a:cs typeface="Times New Roman" panose="02020603050405020304" pitchFamily="18" charset="0"/>
            </a:endParaRPr>
          </a:p>
          <a:p>
            <a:pPr>
              <a:lnSpc>
                <a:spcPct val="150000"/>
              </a:lnSpc>
              <a:defRPr/>
            </a:pPr>
            <a:r>
              <a:rPr lang="en-IN" sz="2800" b="1" i="1" dirty="0" smtClean="0">
                <a:solidFill>
                  <a:srgbClr val="00B050"/>
                </a:solidFill>
                <a:latin typeface="Times New Roman" panose="02020603050405020304" pitchFamily="18" charset="0"/>
                <a:ea typeface="Tahoma" panose="020B0604030504040204" pitchFamily="34" charset="0"/>
                <a:cs typeface="Times New Roman" panose="02020603050405020304" pitchFamily="18" charset="0"/>
              </a:rPr>
              <a:t>Chartered </a:t>
            </a:r>
            <a:r>
              <a:rPr lang="en-IN" sz="2800" b="1" i="1" dirty="0">
                <a:solidFill>
                  <a:srgbClr val="00B050"/>
                </a:solidFill>
                <a:latin typeface="Times New Roman" panose="02020603050405020304" pitchFamily="18" charset="0"/>
                <a:ea typeface="Tahoma" panose="020B0604030504040204" pitchFamily="34" charset="0"/>
                <a:cs typeface="Times New Roman" panose="02020603050405020304" pitchFamily="18" charset="0"/>
              </a:rPr>
              <a:t>Accountant</a:t>
            </a:r>
            <a:br>
              <a:rPr lang="en-IN" sz="2800" b="1" i="1" dirty="0">
                <a:solidFill>
                  <a:srgbClr val="00B050"/>
                </a:solidFill>
                <a:latin typeface="Times New Roman" panose="02020603050405020304" pitchFamily="18" charset="0"/>
                <a:ea typeface="Tahoma" panose="020B0604030504040204" pitchFamily="34" charset="0"/>
                <a:cs typeface="Times New Roman" panose="02020603050405020304" pitchFamily="18" charset="0"/>
              </a:rPr>
            </a:br>
            <a:br>
              <a:rPr lang="en-IN" sz="2400" b="1" i="1" dirty="0">
                <a:solidFill>
                  <a:srgbClr val="00B050"/>
                </a:solidFill>
                <a:latin typeface="Times New Roman" panose="02020603050405020304" pitchFamily="18" charset="0"/>
                <a:ea typeface="Tahoma" panose="020B0604030504040204" pitchFamily="34" charset="0"/>
                <a:cs typeface="Times New Roman" panose="02020603050405020304" pitchFamily="18" charset="0"/>
              </a:rPr>
            </a:br>
            <a:endParaRPr lang="en-IN" sz="2400" b="1" i="1" dirty="0">
              <a:solidFill>
                <a:srgbClr val="00B050"/>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13" name="TextBox 12"/>
          <p:cNvSpPr txBox="1"/>
          <p:nvPr/>
        </p:nvSpPr>
        <p:spPr>
          <a:xfrm>
            <a:off x="923866" y="2611679"/>
            <a:ext cx="9957494" cy="1660525"/>
          </a:xfrm>
          <a:prstGeom prst="rect">
            <a:avLst/>
          </a:prstGeom>
          <a:noFill/>
        </p:spPr>
        <p:txBody>
          <a:bodyPr wrap="square">
            <a:spAutoFit/>
          </a:bodyPr>
          <a:lstStyle/>
          <a:p>
            <a:pPr>
              <a:lnSpc>
                <a:spcPct val="150000"/>
              </a:lnSpc>
              <a:defRPr/>
            </a:pPr>
            <a:r>
              <a:rPr lang="en-IN" sz="2400" b="1" dirty="0" err="1">
                <a:solidFill>
                  <a:srgbClr val="C0504D">
                    <a:lumMod val="50000"/>
                  </a:srgbClr>
                </a:solidFill>
                <a:latin typeface="Times New Roman" panose="02020603050405020304" pitchFamily="18" charset="0"/>
                <a:ea typeface="Tahoma" panose="020B0604030504040204" pitchFamily="34" charset="0"/>
                <a:cs typeface="Times New Roman" panose="02020603050405020304" pitchFamily="18" charset="0"/>
              </a:rPr>
              <a:t>Banjara</a:t>
            </a:r>
            <a:r>
              <a:rPr lang="en-IN" sz="2400" b="1" dirty="0">
                <a:solidFill>
                  <a:srgbClr val="C0504D">
                    <a:lumMod val="50000"/>
                  </a:srgbClr>
                </a:solidFill>
                <a:latin typeface="Times New Roman" panose="02020603050405020304" pitchFamily="18" charset="0"/>
                <a:ea typeface="Tahoma" panose="020B0604030504040204" pitchFamily="34" charset="0"/>
                <a:cs typeface="Times New Roman" panose="02020603050405020304" pitchFamily="18" charset="0"/>
              </a:rPr>
              <a:t> Hills:  BGN Chambers, Road No.12, </a:t>
            </a:r>
            <a:r>
              <a:rPr lang="en-IN" sz="2400" b="1" dirty="0" err="1">
                <a:solidFill>
                  <a:srgbClr val="C0504D">
                    <a:lumMod val="50000"/>
                  </a:srgbClr>
                </a:solidFill>
                <a:latin typeface="Times New Roman" panose="02020603050405020304" pitchFamily="18" charset="0"/>
                <a:ea typeface="Tahoma" panose="020B0604030504040204" pitchFamily="34" charset="0"/>
                <a:cs typeface="Times New Roman" panose="02020603050405020304" pitchFamily="18" charset="0"/>
              </a:rPr>
              <a:t>Banjara</a:t>
            </a:r>
            <a:r>
              <a:rPr lang="en-IN" sz="2400" b="1" dirty="0">
                <a:solidFill>
                  <a:srgbClr val="C0504D">
                    <a:lumMod val="50000"/>
                  </a:srgbClr>
                </a:solidFill>
                <a:latin typeface="Times New Roman" panose="02020603050405020304" pitchFamily="18" charset="0"/>
                <a:ea typeface="Tahoma" panose="020B0604030504040204" pitchFamily="34" charset="0"/>
                <a:cs typeface="Times New Roman" panose="02020603050405020304" pitchFamily="18" charset="0"/>
              </a:rPr>
              <a:t> Hills, Hyderabad</a:t>
            </a:r>
            <a:r>
              <a:rPr lang="en-IN" sz="2200" b="1" dirty="0">
                <a:solidFill>
                  <a:srgbClr val="C0504D">
                    <a:lumMod val="50000"/>
                  </a:srgbClr>
                </a:solidFill>
                <a:latin typeface="Times New Roman" panose="02020603050405020304" pitchFamily="18" charset="0"/>
                <a:ea typeface="Tahoma" panose="020B0604030504040204" pitchFamily="34" charset="0"/>
                <a:cs typeface="Times New Roman" panose="02020603050405020304" pitchFamily="18" charset="0"/>
              </a:rPr>
              <a:t>.</a:t>
            </a:r>
            <a:endParaRPr lang="en-IN" sz="2200" b="1" dirty="0">
              <a:solidFill>
                <a:srgbClr val="C0504D">
                  <a:lumMod val="50000"/>
                </a:srgbClr>
              </a:solidFill>
              <a:latin typeface="Times New Roman" panose="02020603050405020304" pitchFamily="18" charset="0"/>
              <a:ea typeface="Tahoma" panose="020B0604030504040204" pitchFamily="34" charset="0"/>
              <a:cs typeface="Times New Roman" panose="02020603050405020304" pitchFamily="18" charset="0"/>
            </a:endParaRPr>
          </a:p>
          <a:p>
            <a:pPr>
              <a:lnSpc>
                <a:spcPct val="150000"/>
              </a:lnSpc>
              <a:defRPr/>
            </a:pPr>
            <a:r>
              <a:rPr lang="en-IN" sz="2200" b="1" dirty="0">
                <a:solidFill>
                  <a:srgbClr val="C0504D">
                    <a:lumMod val="50000"/>
                  </a:srgbClr>
                </a:solidFill>
                <a:latin typeface="Times New Roman" panose="02020603050405020304" pitchFamily="18" charset="0"/>
                <a:ea typeface="Tahoma" panose="020B0604030504040204" pitchFamily="34" charset="0"/>
                <a:cs typeface="Times New Roman" panose="02020603050405020304" pitchFamily="18" charset="0"/>
                <a:sym typeface="+mn-ea"/>
              </a:rPr>
              <a:t>Basheer </a:t>
            </a:r>
            <a:r>
              <a:rPr lang="en-IN" sz="2200" b="1" dirty="0" err="1">
                <a:solidFill>
                  <a:srgbClr val="C0504D">
                    <a:lumMod val="50000"/>
                  </a:srgbClr>
                </a:solidFill>
                <a:latin typeface="Times New Roman" panose="02020603050405020304" pitchFamily="18" charset="0"/>
                <a:ea typeface="Tahoma" panose="020B0604030504040204" pitchFamily="34" charset="0"/>
                <a:cs typeface="Times New Roman" panose="02020603050405020304" pitchFamily="18" charset="0"/>
                <a:sym typeface="+mn-ea"/>
              </a:rPr>
              <a:t>Bagh</a:t>
            </a:r>
            <a:r>
              <a:rPr lang="en-IN" sz="2200" b="1" dirty="0">
                <a:solidFill>
                  <a:srgbClr val="C0504D">
                    <a:lumMod val="50000"/>
                  </a:srgbClr>
                </a:solidFill>
                <a:latin typeface="Times New Roman" panose="02020603050405020304" pitchFamily="18" charset="0"/>
                <a:ea typeface="Tahoma" panose="020B0604030504040204" pitchFamily="34" charset="0"/>
                <a:cs typeface="Times New Roman" panose="02020603050405020304" pitchFamily="18" charset="0"/>
                <a:sym typeface="+mn-ea"/>
              </a:rPr>
              <a:t>: Gupta Estate, Basheer Bagh circle, Hyderabad.</a:t>
            </a:r>
            <a:endParaRPr lang="en-IN" sz="2200" b="1" dirty="0">
              <a:solidFill>
                <a:srgbClr val="C0504D">
                  <a:lumMod val="50000"/>
                </a:srgbClr>
              </a:solidFill>
              <a:latin typeface="Times New Roman" panose="02020603050405020304" pitchFamily="18" charset="0"/>
              <a:ea typeface="Tahoma" panose="020B0604030504040204" pitchFamily="34" charset="0"/>
              <a:cs typeface="Times New Roman" panose="02020603050405020304" pitchFamily="18" charset="0"/>
            </a:endParaRPr>
          </a:p>
          <a:p>
            <a:pPr>
              <a:lnSpc>
                <a:spcPct val="150000"/>
              </a:lnSpc>
              <a:defRPr/>
            </a:pPr>
            <a:endParaRPr lang="en-IN" sz="2200" b="1" dirty="0">
              <a:solidFill>
                <a:srgbClr val="C0504D">
                  <a:lumMod val="50000"/>
                </a:srgbClr>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14" name="TextBox 13"/>
          <p:cNvSpPr txBox="1"/>
          <p:nvPr/>
        </p:nvSpPr>
        <p:spPr>
          <a:xfrm>
            <a:off x="1332278" y="4365010"/>
            <a:ext cx="6933854" cy="2491740"/>
          </a:xfrm>
          <a:prstGeom prst="rect">
            <a:avLst/>
          </a:prstGeom>
          <a:noFill/>
        </p:spPr>
        <p:txBody>
          <a:bodyPr wrap="square">
            <a:spAutoFit/>
          </a:bodyPr>
          <a:lstStyle/>
          <a:p>
            <a:pPr algn="ctr">
              <a:lnSpc>
                <a:spcPct val="150000"/>
              </a:lnSpc>
              <a:defRPr/>
            </a:pPr>
            <a:r>
              <a:rPr lang="en-US" sz="2200" b="1" dirty="0">
                <a:solidFill>
                  <a:srgbClr val="C0504D">
                    <a:lumMod val="50000"/>
                  </a:srgbClr>
                </a:solidFill>
                <a:latin typeface="Times New Roman" panose="02020603050405020304" pitchFamily="18" charset="0"/>
                <a:ea typeface="Tahoma" panose="020B0604030504040204" pitchFamily="34" charset="0"/>
                <a:cs typeface="Times New Roman" panose="02020603050405020304" pitchFamily="18" charset="0"/>
              </a:rPr>
              <a:t>Email: </a:t>
            </a:r>
            <a:r>
              <a:rPr lang="en-US" sz="2200" b="1" dirty="0">
                <a:solidFill>
                  <a:srgbClr val="9BBB59"/>
                </a:solidFill>
                <a:latin typeface="Times New Roman" panose="02020603050405020304" pitchFamily="18" charset="0"/>
                <a:ea typeface="Tahoma" panose="020B0604030504040204" pitchFamily="34" charset="0"/>
                <a:cs typeface="Times New Roman" panose="02020603050405020304" pitchFamily="18" charset="0"/>
              </a:rPr>
              <a:t>cahariagarwal@yahoo.in</a:t>
            </a:r>
            <a:endParaRPr lang="en-US" sz="2200" b="1" dirty="0">
              <a:solidFill>
                <a:srgbClr val="9BBB59"/>
              </a:solidFill>
              <a:latin typeface="Times New Roman" panose="02020603050405020304" pitchFamily="18" charset="0"/>
              <a:ea typeface="Tahoma" panose="020B0604030504040204" pitchFamily="34" charset="0"/>
              <a:cs typeface="Times New Roman" panose="02020603050405020304" pitchFamily="18" charset="0"/>
            </a:endParaRPr>
          </a:p>
          <a:p>
            <a:pPr algn="ctr">
              <a:lnSpc>
                <a:spcPct val="150000"/>
              </a:lnSpc>
              <a:defRPr/>
            </a:pPr>
            <a:endParaRPr lang="en-US" sz="100" b="1" dirty="0">
              <a:solidFill>
                <a:prstClr val="black"/>
              </a:solidFill>
              <a:latin typeface="Times New Roman" panose="02020603050405020304" pitchFamily="18" charset="0"/>
              <a:ea typeface="Tahoma" panose="020B0604030504040204" pitchFamily="34" charset="0"/>
              <a:cs typeface="Times New Roman" panose="02020603050405020304" pitchFamily="18" charset="0"/>
            </a:endParaRPr>
          </a:p>
          <a:p>
            <a:pPr algn="ctr">
              <a:lnSpc>
                <a:spcPct val="150000"/>
              </a:lnSpc>
              <a:defRPr/>
            </a:pPr>
            <a:r>
              <a:rPr lang="en-US" sz="2200" b="1" dirty="0">
                <a:solidFill>
                  <a:prstClr val="black"/>
                </a:solidFill>
                <a:latin typeface="Times New Roman" panose="02020603050405020304" pitchFamily="18" charset="0"/>
                <a:ea typeface="Tahoma" panose="020B0604030504040204" pitchFamily="34" charset="0"/>
                <a:cs typeface="Times New Roman" panose="02020603050405020304" pitchFamily="18" charset="0"/>
              </a:rPr>
              <a:t> </a:t>
            </a:r>
            <a:r>
              <a:rPr lang="en-US" sz="2200" b="1" dirty="0">
                <a:solidFill>
                  <a:srgbClr val="C0504D">
                    <a:lumMod val="50000"/>
                  </a:srgbClr>
                </a:solidFill>
                <a:latin typeface="Times New Roman" panose="02020603050405020304" pitchFamily="18" charset="0"/>
                <a:ea typeface="Tahoma" panose="020B0604030504040204" pitchFamily="34" charset="0"/>
                <a:cs typeface="Times New Roman" panose="02020603050405020304" pitchFamily="18" charset="0"/>
              </a:rPr>
              <a:t>Website: </a:t>
            </a:r>
            <a:r>
              <a:rPr lang="en-US" sz="2200" b="1" dirty="0">
                <a:solidFill>
                  <a:srgbClr val="9BBB59"/>
                </a:solidFill>
                <a:latin typeface="Times New Roman" panose="02020603050405020304" pitchFamily="18" charset="0"/>
                <a:ea typeface="Tahoma" panose="020B0604030504040204" pitchFamily="34" charset="0"/>
                <a:cs typeface="Times New Roman" panose="02020603050405020304" pitchFamily="18" charset="0"/>
              </a:rPr>
              <a:t>www.haacas.com</a:t>
            </a:r>
            <a:endParaRPr lang="en-US" sz="2200" b="1" dirty="0">
              <a:solidFill>
                <a:srgbClr val="9BBB59"/>
              </a:solidFill>
              <a:latin typeface="Times New Roman" panose="02020603050405020304" pitchFamily="18" charset="0"/>
              <a:ea typeface="Tahoma" panose="020B0604030504040204" pitchFamily="34" charset="0"/>
              <a:cs typeface="Times New Roman" panose="02020603050405020304" pitchFamily="18" charset="0"/>
            </a:endParaRPr>
          </a:p>
          <a:p>
            <a:pPr algn="ctr">
              <a:lnSpc>
                <a:spcPct val="150000"/>
              </a:lnSpc>
              <a:defRPr/>
            </a:pPr>
            <a:endParaRPr lang="en-US" sz="100" b="1" dirty="0">
              <a:solidFill>
                <a:prstClr val="black"/>
              </a:solidFill>
              <a:latin typeface="Times New Roman" panose="02020603050405020304" pitchFamily="18" charset="0"/>
              <a:ea typeface="Tahoma" panose="020B0604030504040204" pitchFamily="34" charset="0"/>
              <a:cs typeface="Times New Roman" panose="02020603050405020304" pitchFamily="18" charset="0"/>
            </a:endParaRPr>
          </a:p>
          <a:p>
            <a:pPr algn="ctr">
              <a:lnSpc>
                <a:spcPct val="150000"/>
              </a:lnSpc>
              <a:defRPr/>
            </a:pPr>
            <a:r>
              <a:rPr lang="en-US" sz="2200" b="1" dirty="0">
                <a:solidFill>
                  <a:srgbClr val="C0504D">
                    <a:lumMod val="50000"/>
                  </a:srgbClr>
                </a:solidFill>
                <a:latin typeface="Times New Roman" panose="02020603050405020304" pitchFamily="18" charset="0"/>
                <a:ea typeface="Tahoma" panose="020B0604030504040204" pitchFamily="34" charset="0"/>
                <a:cs typeface="Times New Roman" panose="02020603050405020304" pitchFamily="18" charset="0"/>
              </a:rPr>
              <a:t>Office: 79952 12446 </a:t>
            </a:r>
            <a:endParaRPr lang="en-US" sz="2200" b="1" dirty="0">
              <a:solidFill>
                <a:srgbClr val="C0504D">
                  <a:lumMod val="50000"/>
                </a:srgbClr>
              </a:solidFill>
              <a:latin typeface="Times New Roman" panose="02020603050405020304" pitchFamily="18" charset="0"/>
              <a:ea typeface="Tahoma" panose="020B0604030504040204" pitchFamily="34" charset="0"/>
              <a:cs typeface="Times New Roman" panose="02020603050405020304" pitchFamily="18" charset="0"/>
            </a:endParaRPr>
          </a:p>
          <a:p>
            <a:pPr algn="ctr">
              <a:lnSpc>
                <a:spcPct val="150000"/>
              </a:lnSpc>
              <a:defRPr/>
            </a:pPr>
            <a:r>
              <a:rPr lang="en-US" sz="2200" b="1" dirty="0">
                <a:solidFill>
                  <a:srgbClr val="C0504D">
                    <a:lumMod val="50000"/>
                  </a:srgbClr>
                </a:solidFill>
                <a:latin typeface="Times New Roman" panose="02020603050405020304" pitchFamily="18" charset="0"/>
                <a:ea typeface="Tahoma" panose="020B0604030504040204" pitchFamily="34" charset="0"/>
                <a:cs typeface="Times New Roman" panose="02020603050405020304" pitchFamily="18" charset="0"/>
              </a:rPr>
              <a:t> Cell: 98480 92761</a:t>
            </a:r>
            <a:endParaRPr lang="en-US" sz="2200" b="1" dirty="0">
              <a:solidFill>
                <a:srgbClr val="C0504D">
                  <a:lumMod val="50000"/>
                </a:srgbClr>
              </a:solidFill>
              <a:latin typeface="Times New Roman" panose="02020603050405020304" pitchFamily="18" charset="0"/>
              <a:ea typeface="Tahoma" panose="020B0604030504040204" pitchFamily="34" charset="0"/>
              <a:cs typeface="Times New Roman" panose="02020603050405020304" pitchFamily="18" charset="0"/>
            </a:endParaRPr>
          </a:p>
          <a:p>
            <a:pPr>
              <a:defRPr/>
            </a:pPr>
            <a:endParaRPr lang="en-IN" sz="2100" b="1"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itle 1"/>
          <p:cNvSpPr>
            <a:spLocks noGrp="1"/>
          </p:cNvSpPr>
          <p:nvPr>
            <p:ph type="title"/>
          </p:nvPr>
        </p:nvSpPr>
        <p:spPr>
          <a:xfrm>
            <a:off x="365760" y="162328"/>
            <a:ext cx="10988040" cy="560161"/>
          </a:xfrm>
        </p:spPr>
        <p:txBody>
          <a:bodyPr vert="horz" lIns="91440" tIns="45720" rIns="91440" bIns="45720" rtlCol="0" anchor="ctr">
            <a:normAutofit/>
          </a:bodyPr>
          <a:lstStyle/>
          <a:p>
            <a:r>
              <a:rPr lang="en-US" sz="1400" dirty="0">
                <a:solidFill>
                  <a:srgbClr val="FF0000"/>
                </a:solidFill>
              </a:rPr>
              <a:t>Definitions – Section 158B </a:t>
            </a:r>
            <a:endParaRPr lang="en-IN" sz="1400" dirty="0">
              <a:solidFill>
                <a:srgbClr val="FF0000"/>
              </a:solidFill>
            </a:endParaRPr>
          </a:p>
        </p:txBody>
      </p:sp>
      <p:sp>
        <p:nvSpPr>
          <p:cNvPr id="3" name="Content Placeholder 2"/>
          <p:cNvSpPr>
            <a:spLocks noGrp="1"/>
          </p:cNvSpPr>
          <p:nvPr>
            <p:ph idx="1"/>
          </p:nvPr>
        </p:nvSpPr>
        <p:spPr>
          <a:xfrm>
            <a:off x="365760" y="722489"/>
            <a:ext cx="10988040" cy="4256314"/>
          </a:xfrm>
        </p:spPr>
        <p:txBody>
          <a:bodyPr>
            <a:noAutofit/>
          </a:bodyPr>
          <a:lstStyle/>
          <a:p>
            <a:pPr marL="0" indent="0">
              <a:buNone/>
            </a:pPr>
            <a:r>
              <a:rPr lang="en-US" sz="3600" b="1" u="sng" dirty="0" smtClean="0">
                <a:solidFill>
                  <a:srgbClr val="FF0000"/>
                </a:solidFill>
              </a:rPr>
              <a:t>‘</a:t>
            </a:r>
            <a:r>
              <a:rPr lang="en-US" sz="3600" b="1" u="sng" dirty="0">
                <a:solidFill>
                  <a:srgbClr val="FF0000"/>
                </a:solidFill>
              </a:rPr>
              <a:t>Block Period’</a:t>
            </a:r>
            <a:r>
              <a:rPr lang="en-US" sz="3600" b="1" u="sng" dirty="0"/>
              <a:t> </a:t>
            </a:r>
            <a:endParaRPr lang="en-US" sz="3600" b="1" u="sng" dirty="0"/>
          </a:p>
          <a:p>
            <a:pPr marL="624205" indent="-624205">
              <a:lnSpc>
                <a:spcPct val="150000"/>
              </a:lnSpc>
              <a:buNone/>
            </a:pPr>
            <a:r>
              <a:rPr lang="en-US" dirty="0"/>
              <a:t> (a</a:t>
            </a:r>
            <a:r>
              <a:rPr lang="en-US" dirty="0" smtClean="0"/>
              <a:t>) </a:t>
            </a:r>
            <a:r>
              <a:rPr lang="en-US" dirty="0" smtClean="0">
                <a:solidFill>
                  <a:srgbClr val="FF0000"/>
                </a:solidFill>
              </a:rPr>
              <a:t>Six </a:t>
            </a:r>
            <a:r>
              <a:rPr lang="en-US" dirty="0">
                <a:solidFill>
                  <a:srgbClr val="FF0000"/>
                </a:solidFill>
              </a:rPr>
              <a:t>Assessment years Preceding the previous year in which the search was initiated </a:t>
            </a:r>
            <a:endParaRPr lang="en-US" dirty="0">
              <a:solidFill>
                <a:srgbClr val="FF0000"/>
              </a:solidFill>
            </a:endParaRPr>
          </a:p>
          <a:p>
            <a:pPr marL="624205" indent="-624205">
              <a:lnSpc>
                <a:spcPct val="150000"/>
              </a:lnSpc>
              <a:buNone/>
            </a:pPr>
            <a:r>
              <a:rPr lang="en-US" dirty="0"/>
              <a:t>(b</a:t>
            </a:r>
            <a:r>
              <a:rPr lang="en-US" dirty="0" smtClean="0"/>
              <a:t>) and </a:t>
            </a:r>
            <a:r>
              <a:rPr lang="en-US" dirty="0"/>
              <a:t>shall include the </a:t>
            </a:r>
            <a:r>
              <a:rPr lang="en-US" dirty="0">
                <a:solidFill>
                  <a:srgbClr val="FF0000"/>
                </a:solidFill>
              </a:rPr>
              <a:t>period starting from the 1st of April of the previous year in which search was initiated and ending on the date of the execution of the last of the authorizations for such search.</a:t>
            </a:r>
            <a:r>
              <a:rPr lang="en-IN" dirty="0">
                <a:solidFill>
                  <a:srgbClr val="FF0000"/>
                </a:solidFill>
              </a:rPr>
              <a:t>		</a:t>
            </a:r>
            <a:endParaRPr lang="en-IN" dirty="0">
              <a:solidFill>
                <a:srgbClr val="FF0000"/>
              </a:solidFill>
            </a:endParaRPr>
          </a:p>
          <a:p>
            <a:pPr marL="0" indent="0">
              <a:buNone/>
            </a:pPr>
            <a:r>
              <a:rPr lang="en-IN" sz="500" dirty="0">
                <a:solidFill>
                  <a:srgbClr val="FF0000"/>
                </a:solidFill>
                <a:cs typeface="Times New Roman" panose="02020603050405020304" pitchFamily="18" charset="0"/>
              </a:rPr>
              <a:t>							</a:t>
            </a:r>
            <a:endParaRPr lang="en-US" sz="1200" dirty="0">
              <a:cs typeface="Times New Roman" panose="02020603050405020304" pitchFamily="18" charset="0"/>
            </a:endParaRPr>
          </a:p>
        </p:txBody>
      </p:sp>
      <p:sp>
        <p:nvSpPr>
          <p:cNvPr id="6" name="TextBox 5"/>
          <p:cNvSpPr txBox="1"/>
          <p:nvPr/>
        </p:nvSpPr>
        <p:spPr>
          <a:xfrm>
            <a:off x="9580423" y="6352143"/>
            <a:ext cx="803553" cy="369332"/>
          </a:xfrm>
          <a:prstGeom prst="rect">
            <a:avLst/>
          </a:prstGeom>
          <a:noFill/>
        </p:spPr>
        <p:txBody>
          <a:bodyPr wrap="square" rtlCol="0">
            <a:spAutoFit/>
          </a:bodyPr>
          <a:lstStyle>
            <a:defPPr>
              <a:defRPr lang="en-US"/>
            </a:defPPr>
          </a:lstStyle>
          <a:p>
            <a:r>
              <a:rPr lang="en-US" dirty="0"/>
              <a:t>Contd.</a:t>
            </a:r>
            <a:endParaRPr lang="en-IN" dirty="0"/>
          </a:p>
        </p:txBody>
      </p:sp>
      <p:sp>
        <p:nvSpPr>
          <p:cNvPr id="9" name="Slide Number Placeholder 8"/>
          <p:cNvSpPr>
            <a:spLocks noGrp="1"/>
          </p:cNvSpPr>
          <p:nvPr>
            <p:ph type="sldNum" sz="quarter" idx="12"/>
          </p:nvPr>
        </p:nvSpPr>
        <p:spPr/>
        <p:txBody>
          <a:bodyPr/>
          <a:lstStyle/>
          <a:p>
            <a:fld id="{5B6750BE-BECE-4F0E-A8A4-E76D99785FBF}" type="slidenum">
              <a:rPr lang="en-IN" smtClean="0"/>
            </a:fld>
            <a:endParaRPr lang="en-IN"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 y="722489"/>
            <a:ext cx="11048046" cy="6026654"/>
          </a:xfrm>
        </p:spPr>
        <p:txBody>
          <a:bodyPr>
            <a:noAutofit/>
          </a:bodyPr>
          <a:lstStyle/>
          <a:p>
            <a:pPr marL="0" indent="0">
              <a:buNone/>
            </a:pPr>
            <a:r>
              <a:rPr lang="en-US" b="1" u="sng" dirty="0">
                <a:solidFill>
                  <a:srgbClr val="FF0000"/>
                </a:solidFill>
              </a:rPr>
              <a:t>Block Period  </a:t>
            </a:r>
            <a:r>
              <a:rPr lang="en-US" b="1" u="sng" dirty="0" err="1">
                <a:solidFill>
                  <a:srgbClr val="FF0000"/>
                </a:solidFill>
              </a:rPr>
              <a:t>e.g</a:t>
            </a:r>
            <a:r>
              <a:rPr lang="en-US" b="1" u="sng" dirty="0">
                <a:solidFill>
                  <a:srgbClr val="FF0000"/>
                </a:solidFill>
              </a:rPr>
              <a:t>:</a:t>
            </a:r>
            <a:endParaRPr lang="en-US" b="1" u="sng" dirty="0">
              <a:solidFill>
                <a:srgbClr val="FF0000"/>
              </a:solidFill>
            </a:endParaRPr>
          </a:p>
          <a:p>
            <a:pPr marL="0" indent="0">
              <a:buNone/>
            </a:pPr>
            <a:r>
              <a:rPr lang="en-US" dirty="0">
                <a:solidFill>
                  <a:srgbClr val="FF0000"/>
                </a:solidFill>
                <a:cs typeface="Times New Roman" panose="02020603050405020304" pitchFamily="18" charset="0"/>
              </a:rPr>
              <a:t>Date of </a:t>
            </a:r>
            <a:r>
              <a:rPr lang="en-US" dirty="0" smtClean="0">
                <a:solidFill>
                  <a:srgbClr val="FF0000"/>
                </a:solidFill>
                <a:cs typeface="Times New Roman" panose="02020603050405020304" pitchFamily="18" charset="0"/>
              </a:rPr>
              <a:t>Search                                      :  10.04.2025</a:t>
            </a:r>
            <a:endParaRPr lang="en-US" dirty="0">
              <a:solidFill>
                <a:srgbClr val="FF0000"/>
              </a:solidFill>
              <a:cs typeface="Times New Roman" panose="02020603050405020304" pitchFamily="18" charset="0"/>
            </a:endParaRPr>
          </a:p>
          <a:p>
            <a:pPr marL="0" indent="0">
              <a:buNone/>
            </a:pPr>
            <a:r>
              <a:rPr lang="en-US" dirty="0" smtClean="0">
                <a:solidFill>
                  <a:srgbClr val="FF0000"/>
                </a:solidFill>
                <a:cs typeface="Times New Roman" panose="02020603050405020304" pitchFamily="18" charset="0"/>
              </a:rPr>
              <a:t>Date of execution of Last </a:t>
            </a:r>
            <a:r>
              <a:rPr lang="en-US" dirty="0">
                <a:solidFill>
                  <a:srgbClr val="FF0000"/>
                </a:solidFill>
                <a:cs typeface="Times New Roman" panose="02020603050405020304" pitchFamily="18" charset="0"/>
              </a:rPr>
              <a:t>Warrant : </a:t>
            </a:r>
            <a:r>
              <a:rPr lang="en-US" dirty="0" smtClean="0">
                <a:solidFill>
                  <a:srgbClr val="FF0000"/>
                </a:solidFill>
                <a:cs typeface="Times New Roman" panose="02020603050405020304" pitchFamily="18" charset="0"/>
              </a:rPr>
              <a:t> 15.15.2025</a:t>
            </a:r>
            <a:endParaRPr lang="en-US" dirty="0" smtClean="0">
              <a:solidFill>
                <a:srgbClr val="FF0000"/>
              </a:solidFill>
              <a:cs typeface="Times New Roman" panose="02020603050405020304" pitchFamily="18" charset="0"/>
            </a:endParaRPr>
          </a:p>
          <a:p>
            <a:pPr marL="0" indent="0">
              <a:buNone/>
            </a:pPr>
            <a:endParaRPr lang="en-US" sz="100" dirty="0" smtClean="0">
              <a:solidFill>
                <a:srgbClr val="FF0000"/>
              </a:solidFill>
              <a:cs typeface="Times New Roman" panose="02020603050405020304" pitchFamily="18" charset="0"/>
            </a:endParaRPr>
          </a:p>
          <a:p>
            <a:pPr marL="0" indent="0">
              <a:spcBef>
                <a:spcPts val="600"/>
              </a:spcBef>
              <a:buNone/>
            </a:pPr>
            <a:r>
              <a:rPr lang="en-US" sz="100" dirty="0" smtClean="0">
                <a:solidFill>
                  <a:srgbClr val="FF0000"/>
                </a:solidFill>
                <a:cs typeface="Times New Roman" panose="02020603050405020304" pitchFamily="18" charset="0"/>
              </a:rPr>
              <a:t> </a:t>
            </a:r>
            <a:br>
              <a:rPr lang="en-US" dirty="0">
                <a:solidFill>
                  <a:srgbClr val="FF0000"/>
                </a:solidFill>
                <a:cs typeface="Times New Roman" panose="02020603050405020304" pitchFamily="18" charset="0"/>
              </a:rPr>
            </a:br>
            <a:r>
              <a:rPr lang="en-US" b="1" dirty="0">
                <a:solidFill>
                  <a:srgbClr val="FF0000"/>
                </a:solidFill>
                <a:cs typeface="Times New Roman" panose="02020603050405020304" pitchFamily="18" charset="0"/>
              </a:rPr>
              <a:t>Block Period:</a:t>
            </a:r>
            <a:endParaRPr lang="en-US" b="1" dirty="0">
              <a:solidFill>
                <a:srgbClr val="FF0000"/>
              </a:solidFill>
              <a:cs typeface="Times New Roman" panose="02020603050405020304" pitchFamily="18" charset="0"/>
            </a:endParaRPr>
          </a:p>
          <a:p>
            <a:pPr marL="0" indent="0">
              <a:buNone/>
            </a:pPr>
            <a:r>
              <a:rPr lang="en-US" dirty="0">
                <a:solidFill>
                  <a:srgbClr val="FF0000"/>
                </a:solidFill>
                <a:cs typeface="Times New Roman" panose="02020603050405020304" pitchFamily="18" charset="0"/>
              </a:rPr>
              <a:t>(6). 01.04.2019 to 31.03.2020</a:t>
            </a:r>
            <a:endParaRPr lang="en-US" dirty="0">
              <a:solidFill>
                <a:srgbClr val="FF0000"/>
              </a:solidFill>
              <a:cs typeface="Times New Roman" panose="02020603050405020304" pitchFamily="18" charset="0"/>
            </a:endParaRPr>
          </a:p>
          <a:p>
            <a:pPr marL="0" indent="0">
              <a:buNone/>
            </a:pPr>
            <a:r>
              <a:rPr lang="en-US" dirty="0">
                <a:solidFill>
                  <a:srgbClr val="FF0000"/>
                </a:solidFill>
                <a:cs typeface="Times New Roman" panose="02020603050405020304" pitchFamily="18" charset="0"/>
              </a:rPr>
              <a:t>(5). 01.04.2020 to 31.03.2021</a:t>
            </a:r>
            <a:endParaRPr lang="en-US" dirty="0">
              <a:solidFill>
                <a:srgbClr val="FF0000"/>
              </a:solidFill>
              <a:cs typeface="Times New Roman" panose="02020603050405020304" pitchFamily="18" charset="0"/>
            </a:endParaRPr>
          </a:p>
          <a:p>
            <a:pPr marL="0" indent="0">
              <a:buNone/>
            </a:pPr>
            <a:r>
              <a:rPr lang="en-US" dirty="0">
                <a:solidFill>
                  <a:srgbClr val="FF0000"/>
                </a:solidFill>
                <a:cs typeface="Times New Roman" panose="02020603050405020304" pitchFamily="18" charset="0"/>
              </a:rPr>
              <a:t>(4). 01.04.2021 to </a:t>
            </a:r>
            <a:r>
              <a:rPr lang="en-US" dirty="0" smtClean="0">
                <a:solidFill>
                  <a:srgbClr val="FF0000"/>
                </a:solidFill>
                <a:cs typeface="Times New Roman" panose="02020603050405020304" pitchFamily="18" charset="0"/>
              </a:rPr>
              <a:t>31.03.2022</a:t>
            </a:r>
            <a:endParaRPr lang="en-US" dirty="0">
              <a:solidFill>
                <a:srgbClr val="FF0000"/>
              </a:solidFill>
              <a:cs typeface="Times New Roman" panose="02020603050405020304" pitchFamily="18" charset="0"/>
            </a:endParaRPr>
          </a:p>
          <a:p>
            <a:pPr marL="0" indent="0">
              <a:buNone/>
            </a:pPr>
            <a:r>
              <a:rPr lang="en-US" dirty="0">
                <a:solidFill>
                  <a:srgbClr val="FF0000"/>
                </a:solidFill>
                <a:cs typeface="Times New Roman" panose="02020603050405020304" pitchFamily="18" charset="0"/>
              </a:rPr>
              <a:t>(3). 01.04.2022 to 31.02.2023</a:t>
            </a:r>
            <a:endParaRPr lang="en-US" dirty="0">
              <a:solidFill>
                <a:srgbClr val="FF0000"/>
              </a:solidFill>
              <a:cs typeface="Times New Roman" panose="02020603050405020304" pitchFamily="18" charset="0"/>
            </a:endParaRPr>
          </a:p>
          <a:p>
            <a:pPr marL="0" indent="0">
              <a:buNone/>
            </a:pPr>
            <a:r>
              <a:rPr lang="en-US" dirty="0">
                <a:solidFill>
                  <a:srgbClr val="FF0000"/>
                </a:solidFill>
                <a:cs typeface="Times New Roman" panose="02020603050405020304" pitchFamily="18" charset="0"/>
              </a:rPr>
              <a:t>(2). 01.04.2023 to 31.03.2024</a:t>
            </a:r>
            <a:endParaRPr lang="en-US" dirty="0">
              <a:solidFill>
                <a:srgbClr val="FF0000"/>
              </a:solidFill>
              <a:cs typeface="Times New Roman" panose="02020603050405020304" pitchFamily="18" charset="0"/>
            </a:endParaRPr>
          </a:p>
          <a:p>
            <a:pPr marL="0" indent="0">
              <a:buNone/>
            </a:pPr>
            <a:r>
              <a:rPr lang="en-US" dirty="0">
                <a:solidFill>
                  <a:srgbClr val="FF0000"/>
                </a:solidFill>
                <a:cs typeface="Times New Roman" panose="02020603050405020304" pitchFamily="18" charset="0"/>
              </a:rPr>
              <a:t>(1). 01.04.2024 to 31.03.2025</a:t>
            </a:r>
            <a:endParaRPr lang="en-US" dirty="0">
              <a:solidFill>
                <a:srgbClr val="FF0000"/>
              </a:solidFill>
              <a:cs typeface="Times New Roman" panose="02020603050405020304" pitchFamily="18" charset="0"/>
            </a:endParaRPr>
          </a:p>
          <a:p>
            <a:pPr marL="0" indent="0">
              <a:lnSpc>
                <a:spcPct val="100000"/>
              </a:lnSpc>
              <a:buClr>
                <a:srgbClr val="1F497D"/>
              </a:buClr>
              <a:buNone/>
            </a:pPr>
            <a:r>
              <a:rPr lang="en-US" dirty="0">
                <a:solidFill>
                  <a:srgbClr val="FF0000"/>
                </a:solidFill>
                <a:cs typeface="Times New Roman" panose="02020603050405020304" pitchFamily="18" charset="0"/>
              </a:rPr>
              <a:t>        01.04.2025 to </a:t>
            </a:r>
            <a:r>
              <a:rPr lang="en-US" dirty="0" smtClean="0">
                <a:solidFill>
                  <a:srgbClr val="FF0000"/>
                </a:solidFill>
                <a:cs typeface="Times New Roman" panose="02020603050405020304" pitchFamily="18" charset="0"/>
              </a:rPr>
              <a:t>15.05.2025</a:t>
            </a:r>
            <a:endParaRPr lang="en-US" dirty="0" smtClean="0">
              <a:solidFill>
                <a:srgbClr val="FF0000"/>
              </a:solidFill>
              <a:cs typeface="Times New Roman" panose="02020603050405020304" pitchFamily="18" charset="0"/>
            </a:endParaRPr>
          </a:p>
        </p:txBody>
      </p:sp>
      <p:sp>
        <p:nvSpPr>
          <p:cNvPr id="5" name="Title 1"/>
          <p:cNvSpPr>
            <a:spLocks noGrp="1"/>
          </p:cNvSpPr>
          <p:nvPr>
            <p:ph type="title"/>
          </p:nvPr>
        </p:nvSpPr>
        <p:spPr>
          <a:xfrm>
            <a:off x="365760" y="162328"/>
            <a:ext cx="10988040" cy="560161"/>
          </a:xfrm>
        </p:spPr>
        <p:txBody>
          <a:bodyPr vert="horz" lIns="91440" tIns="45720" rIns="91440" bIns="45720" rtlCol="0" anchor="ctr">
            <a:normAutofit/>
          </a:bodyPr>
          <a:lstStyle/>
          <a:p>
            <a:r>
              <a:rPr lang="en-US" sz="1400" dirty="0">
                <a:solidFill>
                  <a:srgbClr val="FF0000"/>
                </a:solidFill>
              </a:rPr>
              <a:t>Definitions – Section 158B (Contd.)</a:t>
            </a:r>
            <a:endParaRPr lang="en-IN" sz="1400" dirty="0">
              <a:solidFill>
                <a:srgbClr val="FF0000"/>
              </a:solidFill>
            </a:endParaRPr>
          </a:p>
        </p:txBody>
      </p:sp>
      <p:sp>
        <p:nvSpPr>
          <p:cNvPr id="6" name="Slide Number Placeholder 5"/>
          <p:cNvSpPr>
            <a:spLocks noGrp="1"/>
          </p:cNvSpPr>
          <p:nvPr>
            <p:ph type="sldNum" sz="quarter" idx="12"/>
          </p:nvPr>
        </p:nvSpPr>
        <p:spPr/>
        <p:txBody>
          <a:bodyPr/>
          <a:lstStyle/>
          <a:p>
            <a:fld id="{5B6750BE-BECE-4F0E-A8A4-E76D99785FBF}" type="slidenum">
              <a:rPr lang="en-IN" smtClean="0"/>
            </a:fld>
            <a:endParaRPr lang="en-IN" dirty="0"/>
          </a:p>
        </p:txBody>
      </p:sp>
      <p:sp>
        <p:nvSpPr>
          <p:cNvPr id="7" name="TextBox 6"/>
          <p:cNvSpPr txBox="1"/>
          <p:nvPr/>
        </p:nvSpPr>
        <p:spPr>
          <a:xfrm>
            <a:off x="9580423" y="6352143"/>
            <a:ext cx="803553" cy="369332"/>
          </a:xfrm>
          <a:prstGeom prst="rect">
            <a:avLst/>
          </a:prstGeom>
          <a:noFill/>
        </p:spPr>
        <p:txBody>
          <a:bodyPr wrap="square" rtlCol="0">
            <a:spAutoFit/>
          </a:bodyPr>
          <a:lstStyle>
            <a:defPPr>
              <a:defRPr lang="en-US"/>
            </a:defPPr>
          </a:lstStyle>
          <a:p>
            <a:r>
              <a:rPr lang="en-US" dirty="0"/>
              <a:t>Contd.</a:t>
            </a: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162328"/>
            <a:ext cx="10988040" cy="560161"/>
          </a:xfrm>
        </p:spPr>
        <p:txBody>
          <a:bodyPr vert="horz" lIns="91440" tIns="45720" rIns="91440" bIns="45720" rtlCol="0" anchor="ctr">
            <a:normAutofit/>
          </a:bodyPr>
          <a:lstStyle/>
          <a:p>
            <a:r>
              <a:rPr lang="en-US" sz="1400" dirty="0">
                <a:solidFill>
                  <a:srgbClr val="FF0000"/>
                </a:solidFill>
              </a:rPr>
              <a:t>Definitions – Section 158B (Contd.)</a:t>
            </a:r>
            <a:endParaRPr lang="en-IN" sz="1400" dirty="0">
              <a:solidFill>
                <a:srgbClr val="FF0000"/>
              </a:solidFill>
            </a:endParaRPr>
          </a:p>
        </p:txBody>
      </p:sp>
      <p:sp>
        <p:nvSpPr>
          <p:cNvPr id="3" name="Content Placeholder 2"/>
          <p:cNvSpPr>
            <a:spLocks noGrp="1"/>
          </p:cNvSpPr>
          <p:nvPr>
            <p:ph idx="1"/>
          </p:nvPr>
        </p:nvSpPr>
        <p:spPr>
          <a:xfrm>
            <a:off x="228600" y="620889"/>
            <a:ext cx="11823700" cy="6100586"/>
          </a:xfrm>
        </p:spPr>
        <p:txBody>
          <a:bodyPr>
            <a:normAutofit/>
          </a:bodyPr>
          <a:lstStyle/>
          <a:p>
            <a:pPr marL="617855" indent="-617855">
              <a:lnSpc>
                <a:spcPct val="150000"/>
              </a:lnSpc>
              <a:buNone/>
            </a:pPr>
            <a:r>
              <a:rPr lang="en-IN" dirty="0">
                <a:solidFill>
                  <a:srgbClr val="FF0000"/>
                </a:solidFill>
              </a:rPr>
              <a:t>(</a:t>
            </a:r>
            <a:r>
              <a:rPr lang="en-US" dirty="0">
                <a:solidFill>
                  <a:srgbClr val="FF0000"/>
                </a:solidFill>
              </a:rPr>
              <a:t>b) </a:t>
            </a:r>
            <a:r>
              <a:rPr lang="en-US" b="1" dirty="0">
                <a:solidFill>
                  <a:srgbClr val="FF0000"/>
                </a:solidFill>
              </a:rPr>
              <a:t>“Undisclosed Income” </a:t>
            </a:r>
            <a:r>
              <a:rPr lang="en-US" dirty="0">
                <a:solidFill>
                  <a:srgbClr val="FF0000"/>
                </a:solidFill>
              </a:rPr>
              <a:t>Includes </a:t>
            </a:r>
            <a:endParaRPr lang="en-US" dirty="0">
              <a:solidFill>
                <a:srgbClr val="FF0000"/>
              </a:solidFill>
            </a:endParaRPr>
          </a:p>
          <a:p>
            <a:pPr marL="617855" indent="-617855">
              <a:lnSpc>
                <a:spcPct val="150000"/>
              </a:lnSpc>
              <a:buNone/>
            </a:pPr>
            <a:r>
              <a:rPr lang="en-US" dirty="0">
                <a:solidFill>
                  <a:srgbClr val="FF0000"/>
                </a:solidFill>
              </a:rPr>
              <a:t>(</a:t>
            </a:r>
            <a:r>
              <a:rPr lang="en-US" dirty="0" err="1">
                <a:solidFill>
                  <a:srgbClr val="FF0000"/>
                </a:solidFill>
              </a:rPr>
              <a:t>i</a:t>
            </a:r>
            <a:r>
              <a:rPr lang="en-US" dirty="0">
                <a:solidFill>
                  <a:srgbClr val="FF0000"/>
                </a:solidFill>
              </a:rPr>
              <a:t>) Any Undisclosed money, bullion, </a:t>
            </a:r>
            <a:r>
              <a:rPr lang="en-US" dirty="0" err="1">
                <a:solidFill>
                  <a:srgbClr val="FF0000"/>
                </a:solidFill>
              </a:rPr>
              <a:t>jewellery, </a:t>
            </a:r>
            <a:r>
              <a:rPr lang="en-US" b="1" dirty="0" err="1">
                <a:solidFill>
                  <a:srgbClr val="00B050"/>
                </a:solidFill>
              </a:rPr>
              <a:t>Virtual Digital Asset</a:t>
            </a:r>
            <a:r>
              <a:rPr lang="en-US" dirty="0" err="1">
                <a:solidFill>
                  <a:srgbClr val="FF0000"/>
                </a:solidFill>
              </a:rPr>
              <a:t> </a:t>
            </a:r>
            <a:r>
              <a:rPr lang="en-US" dirty="0">
                <a:solidFill>
                  <a:srgbClr val="FF0000"/>
                </a:solidFill>
              </a:rPr>
              <a:t>or other valuable article or thing or </a:t>
            </a:r>
            <a:endParaRPr lang="en-US" dirty="0">
              <a:solidFill>
                <a:srgbClr val="FF0000"/>
              </a:solidFill>
            </a:endParaRPr>
          </a:p>
          <a:p>
            <a:pPr marL="617855" indent="-617855">
              <a:lnSpc>
                <a:spcPct val="150000"/>
              </a:lnSpc>
              <a:buNone/>
            </a:pPr>
            <a:r>
              <a:rPr lang="en-US" dirty="0">
                <a:solidFill>
                  <a:srgbClr val="FF0000"/>
                </a:solidFill>
              </a:rPr>
              <a:t>(ii) Any incorrect expenditure, incorrect deduction or allowance claimed, or</a:t>
            </a:r>
            <a:endParaRPr lang="en-US" dirty="0">
              <a:solidFill>
                <a:srgbClr val="FF0000"/>
              </a:solidFill>
            </a:endParaRPr>
          </a:p>
          <a:p>
            <a:pPr marL="617855" indent="-617855">
              <a:lnSpc>
                <a:spcPct val="150000"/>
              </a:lnSpc>
              <a:buNone/>
            </a:pPr>
            <a:r>
              <a:rPr lang="en-US" dirty="0">
                <a:solidFill>
                  <a:srgbClr val="FF0000"/>
                </a:solidFill>
              </a:rPr>
              <a:t>(iii) Any undisclosed income based on any entry in the books of account or </a:t>
            </a:r>
            <a:endParaRPr lang="en-US" dirty="0">
              <a:solidFill>
                <a:srgbClr val="FF0000"/>
              </a:solidFill>
            </a:endParaRPr>
          </a:p>
          <a:p>
            <a:pPr marL="617855" indent="-617855">
              <a:lnSpc>
                <a:spcPct val="150000"/>
              </a:lnSpc>
              <a:buNone/>
            </a:pPr>
            <a:r>
              <a:rPr lang="en-US" dirty="0">
                <a:solidFill>
                  <a:srgbClr val="FF0000"/>
                </a:solidFill>
              </a:rPr>
              <a:t>(iv) Any document or transaction, which represents  Undisclosed income or property.</a:t>
            </a:r>
            <a:endParaRPr lang="en-US" dirty="0">
              <a:solidFill>
                <a:srgbClr val="FF0000"/>
              </a:solidFill>
            </a:endParaRPr>
          </a:p>
        </p:txBody>
      </p:sp>
      <p:sp>
        <p:nvSpPr>
          <p:cNvPr id="5" name="TextBox 4"/>
          <p:cNvSpPr txBox="1"/>
          <p:nvPr/>
        </p:nvSpPr>
        <p:spPr>
          <a:xfrm>
            <a:off x="9580423" y="6352143"/>
            <a:ext cx="803553" cy="369332"/>
          </a:xfrm>
          <a:prstGeom prst="rect">
            <a:avLst/>
          </a:prstGeom>
          <a:noFill/>
        </p:spPr>
        <p:txBody>
          <a:bodyPr wrap="square" rtlCol="0">
            <a:spAutoFit/>
          </a:bodyPr>
          <a:lstStyle>
            <a:defPPr>
              <a:defRPr lang="en-US"/>
            </a:defPPr>
          </a:lstStyle>
          <a:p>
            <a:r>
              <a:rPr lang="en-US" dirty="0"/>
              <a:t>Contd.</a:t>
            </a:r>
            <a:endParaRPr lang="en-IN" dirty="0"/>
          </a:p>
        </p:txBody>
      </p:sp>
      <p:sp>
        <p:nvSpPr>
          <p:cNvPr id="6" name="Slide Number Placeholder 5"/>
          <p:cNvSpPr>
            <a:spLocks noGrp="1"/>
          </p:cNvSpPr>
          <p:nvPr>
            <p:ph type="sldNum" sz="quarter" idx="12"/>
          </p:nvPr>
        </p:nvSpPr>
        <p:spPr/>
        <p:txBody>
          <a:bodyPr/>
          <a:lstStyle/>
          <a:p>
            <a:fld id="{5B6750BE-BECE-4F0E-A8A4-E76D99785FBF}" type="slidenum">
              <a:rPr lang="en-IN" smtClean="0"/>
            </a:fld>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7310" y="1335314"/>
            <a:ext cx="11672750" cy="4252685"/>
          </a:xfrm>
        </p:spPr>
        <p:txBody>
          <a:bodyPr anchor="ctr">
            <a:noAutofit/>
          </a:bodyPr>
          <a:lstStyle/>
          <a:p>
            <a:pPr>
              <a:lnSpc>
                <a:spcPct val="150000"/>
              </a:lnSpc>
            </a:pPr>
            <a:r>
              <a:rPr lang="en-US" sz="4400" dirty="0">
                <a:solidFill>
                  <a:srgbClr val="FF0000"/>
                </a:solidFill>
              </a:rPr>
              <a:t>ASSESSMENT OF </a:t>
            </a:r>
            <a:br>
              <a:rPr lang="en-US" sz="4400" dirty="0">
                <a:solidFill>
                  <a:srgbClr val="FF0000"/>
                </a:solidFill>
              </a:rPr>
            </a:br>
            <a:r>
              <a:rPr lang="en-US" sz="4400" dirty="0">
                <a:solidFill>
                  <a:srgbClr val="FF0000"/>
                </a:solidFill>
              </a:rPr>
              <a:t>TOTAL </a:t>
            </a:r>
            <a:r>
              <a:rPr lang="en-US" sz="4400" b="1" dirty="0">
                <a:solidFill>
                  <a:srgbClr val="00B050"/>
                </a:solidFill>
              </a:rPr>
              <a:t>UNDISCLOSED</a:t>
            </a:r>
            <a:r>
              <a:rPr lang="en-US" sz="4400" dirty="0">
                <a:solidFill>
                  <a:srgbClr val="FF0000"/>
                </a:solidFill>
              </a:rPr>
              <a:t> INCOME </a:t>
            </a:r>
            <a:br>
              <a:rPr lang="en-US" sz="4400" dirty="0">
                <a:solidFill>
                  <a:srgbClr val="FF0000"/>
                </a:solidFill>
              </a:rPr>
            </a:br>
            <a:r>
              <a:rPr lang="en-US" sz="4400" dirty="0">
                <a:solidFill>
                  <a:srgbClr val="FF0000"/>
                </a:solidFill>
              </a:rPr>
              <a:t>AS A RESULT OF SEARCH</a:t>
            </a:r>
            <a:br>
              <a:rPr lang="en-US" sz="4400" dirty="0">
                <a:solidFill>
                  <a:srgbClr val="FF0000"/>
                </a:solidFill>
              </a:rPr>
            </a:br>
            <a:r>
              <a:rPr lang="en-US" sz="4400" dirty="0">
                <a:solidFill>
                  <a:srgbClr val="FF0000"/>
                </a:solidFill>
              </a:rPr>
              <a:t>SEC 158BA</a:t>
            </a:r>
            <a:endParaRPr lang="en-IN" sz="4400" dirty="0">
              <a:solidFill>
                <a:srgbClr val="FF0000"/>
              </a:solidFill>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TABLE_ENDDRAG_ORIGIN_RECT" val="706*168"/>
  <p:tag name="TABLE_ENDDRAG_RECT" val="68*190*706*16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0</TotalTime>
  <Words>19881</Words>
  <Application>WPS Slides</Application>
  <PresentationFormat>Widescreen</PresentationFormat>
  <Paragraphs>570</Paragraphs>
  <Slides>59</Slides>
  <Notes>35</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59</vt:i4>
      </vt:variant>
    </vt:vector>
  </HeadingPairs>
  <TitlesOfParts>
    <vt:vector size="69" baseType="lpstr">
      <vt:lpstr>Arial</vt:lpstr>
      <vt:lpstr>SimSun</vt:lpstr>
      <vt:lpstr>Wingdings</vt:lpstr>
      <vt:lpstr>Cambria</vt:lpstr>
      <vt:lpstr>Times New Roman</vt:lpstr>
      <vt:lpstr>Microsoft YaHei</vt:lpstr>
      <vt:lpstr>Arial Unicode MS</vt:lpstr>
      <vt:lpstr>Calibri</vt:lpstr>
      <vt:lpstr>Tahoma</vt:lpstr>
      <vt:lpstr>Office Theme</vt:lpstr>
      <vt:lpstr>NEW ASSESSMENT PROCEDURE FOR   SEARCH &amp; SEIZURE CASES  APPLICABLE  W.E.F. 1ST SEPTEMBER 2024  CHAPTER XIV-B  OF INCOME TAX ACT, 1961</vt:lpstr>
      <vt:lpstr>.</vt:lpstr>
      <vt:lpstr>PowerPoint 演示文稿</vt:lpstr>
      <vt:lpstr>PowerPoint 演示文稿</vt:lpstr>
      <vt:lpstr>DEFINITIONS  SEC 158B</vt:lpstr>
      <vt:lpstr>Definitions – Section 158B </vt:lpstr>
      <vt:lpstr>Definitions – Section 158B (Contd.)</vt:lpstr>
      <vt:lpstr>Definitions – Section 158B (Contd.)</vt:lpstr>
      <vt:lpstr>ASSESSMENT OF  TOTAL UNDISCLOSED INCOME  AS A RESULT OF SEARCH SEC 158BA</vt:lpstr>
      <vt:lpstr>Assessment of total income as a result of search – Section 158BA</vt:lpstr>
      <vt:lpstr>Assessment of total income as a result of search – Section 158BA (Contd.)  </vt:lpstr>
      <vt:lpstr>Assessment of total income as a result of search – Section 158BA (Contd.)  </vt:lpstr>
      <vt:lpstr>Assessment of total income as a result of search – Section 158BA (Contd.)  </vt:lpstr>
      <vt:lpstr>Assessment of total income as a result of search – Section 158BA (Contd.)  </vt:lpstr>
      <vt:lpstr>COMPUTATION OF  TOTAL UNDISCLOSED INCOME  OF BLOCK PERIOD SEC 158BB</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Computation of total income of block period – Section 158BB (Contd.)</vt:lpstr>
      <vt:lpstr>PROCEDURE FOR BLOCK ASSESSMENT SEC 158BC</vt:lpstr>
      <vt:lpstr>Procedure for block assessment – Section 158BC</vt:lpstr>
      <vt:lpstr>Procedure for block assessment – Section 158BC (Contd.)</vt:lpstr>
      <vt:lpstr>Procedure for block assessment – Section 158BC (Contd.)</vt:lpstr>
      <vt:lpstr>PowerPoint 演示文稿</vt:lpstr>
      <vt:lpstr>PowerPoint 演示文稿</vt:lpstr>
      <vt:lpstr>PowerPoint 演示文稿</vt:lpstr>
      <vt:lpstr>PowerPoint 演示文稿</vt:lpstr>
      <vt:lpstr>Procedure for block assessment – Section 158BC (Contd.)</vt:lpstr>
      <vt:lpstr>Procedure for block assessment – Section 158BC (Contd.)</vt:lpstr>
      <vt:lpstr>UNDISCLOSED INCOME  OF ANY OTHER PERSON SEC 158BD</vt:lpstr>
      <vt:lpstr>PowerPoint 演示文稿</vt:lpstr>
      <vt:lpstr>PowerPoint 演示文稿</vt:lpstr>
      <vt:lpstr>PowerPoint 演示文稿</vt:lpstr>
      <vt:lpstr>TIME-LIMIT FOR COMPLETION  OF BLOCK ASSESSMENT SEC 158BE</vt:lpstr>
      <vt:lpstr>PowerPoint 演示文稿</vt:lpstr>
      <vt:lpstr>PowerPoint 演示文稿</vt:lpstr>
      <vt:lpstr>CERTAIN INTERESTS AND PENALTIES  NOT TO BE LEVIED OR IMPOSED SEC 158BF </vt:lpstr>
      <vt:lpstr>Certain interests and penalties not to be levied or imposed– Section 158BF</vt:lpstr>
      <vt:lpstr>LEVY OF INTEREST AND PENALTY  IN CERTAIN CASES SEC 158BFA</vt:lpstr>
      <vt:lpstr>Levy of interest and penalty in certain cases – Section 158BFA</vt:lpstr>
      <vt:lpstr>Levy of interest and penalty in certain cases – Section 158BFA (Contd.)</vt:lpstr>
      <vt:lpstr>PowerPoint 演示文稿</vt:lpstr>
      <vt:lpstr>Levy of interest and penalty in certain cases – Section 158BFA (Contd.)</vt:lpstr>
      <vt:lpstr>AUTHORITY COMPETENT TO MAKE ASSESSMENT OF BLOCK PERIOD SEC 158BG</vt:lpstr>
      <vt:lpstr>Authority competent to make assessment of block period – Section 158BG</vt:lpstr>
      <vt:lpstr>PowerPoint 演示文稿</vt:lpstr>
      <vt:lpstr>APPLICATION OF OTHER PROVISIONS  OF THIS ACT SEC 158BH</vt:lpstr>
      <vt:lpstr>Application of other provisions of this Act – Section 158BH</vt:lpstr>
      <vt:lpstr>PowerPoint 演示文稿</vt:lpstr>
      <vt:lpstr>QUESTIONS  AND ANSWERS ?</vt:lpstr>
      <vt:lpstr>THANK YOU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PROCEDURE  FOR ASSESSMENT OF  SEARCH CASES APPLICABLE  W.E.F. 1ST SEPTEMBER 2024  CHAPTER XIV-B of Income Tax Act, 1961 </dc:title>
  <dc:creator>Microsoft account</dc:creator>
  <cp:lastModifiedBy>Hari Agarwal and Associates</cp:lastModifiedBy>
  <cp:revision>235</cp:revision>
  <cp:lastPrinted>2024-11-22T10:15:00Z</cp:lastPrinted>
  <dcterms:created xsi:type="dcterms:W3CDTF">2024-11-21T07:55:00Z</dcterms:created>
  <dcterms:modified xsi:type="dcterms:W3CDTF">2025-05-15T10:55:16Z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C169298458EC491EB7B089AD1840C833_12</vt:lpwstr>
  </property>
  <property fmtid="{D5CDD505-2E9C-101B-9397-08002B2CF9AE}" pid="3" name="KSOProductBuildVer">
    <vt:lpwstr>1033-12.2.0.20795</vt:lpwstr>
  </property>
</Properties>
</file>