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49"/>
  </p:notesMasterIdLst>
  <p:sldIdLst>
    <p:sldId id="727" r:id="rId2"/>
    <p:sldId id="881" r:id="rId3"/>
    <p:sldId id="755" r:id="rId4"/>
    <p:sldId id="790" r:id="rId5"/>
    <p:sldId id="926" r:id="rId6"/>
    <p:sldId id="927" r:id="rId7"/>
    <p:sldId id="928" r:id="rId8"/>
    <p:sldId id="929" r:id="rId9"/>
    <p:sldId id="930" r:id="rId10"/>
    <p:sldId id="924" r:id="rId11"/>
    <p:sldId id="925" r:id="rId12"/>
    <p:sldId id="758" r:id="rId13"/>
    <p:sldId id="931" r:id="rId14"/>
    <p:sldId id="932" r:id="rId15"/>
    <p:sldId id="933" r:id="rId16"/>
    <p:sldId id="787" r:id="rId17"/>
    <p:sldId id="934" r:id="rId18"/>
    <p:sldId id="804" r:id="rId19"/>
    <p:sldId id="935" r:id="rId20"/>
    <p:sldId id="936" r:id="rId21"/>
    <p:sldId id="937" r:id="rId22"/>
    <p:sldId id="938" r:id="rId23"/>
    <p:sldId id="939" r:id="rId24"/>
    <p:sldId id="815" r:id="rId25"/>
    <p:sldId id="922" r:id="rId26"/>
    <p:sldId id="923" r:id="rId27"/>
    <p:sldId id="278" r:id="rId28"/>
    <p:sldId id="279" r:id="rId29"/>
    <p:sldId id="280" r:id="rId30"/>
    <p:sldId id="810" r:id="rId31"/>
    <p:sldId id="808" r:id="rId32"/>
    <p:sldId id="789" r:id="rId33"/>
    <p:sldId id="920" r:id="rId34"/>
    <p:sldId id="921" r:id="rId35"/>
    <p:sldId id="275" r:id="rId36"/>
    <p:sldId id="276" r:id="rId37"/>
    <p:sldId id="940" r:id="rId38"/>
    <p:sldId id="902" r:id="rId39"/>
    <p:sldId id="903" r:id="rId40"/>
    <p:sldId id="917" r:id="rId41"/>
    <p:sldId id="890" r:id="rId42"/>
    <p:sldId id="918" r:id="rId43"/>
    <p:sldId id="912" r:id="rId44"/>
    <p:sldId id="770" r:id="rId45"/>
    <p:sldId id="781" r:id="rId46"/>
    <p:sldId id="753" r:id="rId47"/>
    <p:sldId id="75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8" d="100"/>
          <a:sy n="88" d="100"/>
        </p:scale>
        <p:origin x="4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BD273-660A-4113-B9F5-8AB889060225}" type="datetimeFigureOut">
              <a:rPr lang="en-IN" smtClean="0"/>
              <a:t>04-06-2025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A8AA4-D6D3-42FB-9EF5-C70895686FD2}" type="slidenum">
              <a:rPr lang="en-IN" smtClean="0"/>
              <a:t>‹#›</a:t>
            </a:fld>
            <a:endParaRPr lang="en-IN"/>
          </a:p>
        </p:txBody>
      </p:sp>
    </p:spTree>
    <p:extLst>
      <p:ext uri="{BB962C8B-B14F-4D97-AF65-F5344CB8AC3E}">
        <p14:creationId xmlns:p14="http://schemas.microsoft.com/office/powerpoint/2010/main" val="80818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Slide Number Placeholder 4"/>
          <p:cNvSpPr>
            <a:spLocks noGrp="1"/>
          </p:cNvSpPr>
          <p:nvPr>
            <p:ph type="sldNum" sz="quarter" idx="11"/>
          </p:nvPr>
        </p:nvSpPr>
        <p:spPr/>
        <p:txBody>
          <a:bodyPr/>
          <a:lstStyle/>
          <a:p>
            <a:fld id="{F7234661-0341-476F-AECC-379CB4266ACF}" type="slidenum">
              <a:rPr lang="en-IN" smtClean="0"/>
              <a:t>47</a:t>
            </a:fld>
            <a:endParaRPr lang="en-IN"/>
          </a:p>
        </p:txBody>
      </p:sp>
    </p:spTree>
    <p:extLst>
      <p:ext uri="{BB962C8B-B14F-4D97-AF65-F5344CB8AC3E}">
        <p14:creationId xmlns:p14="http://schemas.microsoft.com/office/powerpoint/2010/main" val="56307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EC7CF-2D87-4E88-A7E5-27DA83C89A40}" type="datetime5">
              <a:rPr lang="en-US" smtClean="0"/>
              <a:t>4-Jun-25</a:t>
            </a:fld>
            <a:endParaRPr lang="en-IN"/>
          </a:p>
        </p:txBody>
      </p:sp>
      <p:sp>
        <p:nvSpPr>
          <p:cNvPr id="5" name="Footer Placeholder 4"/>
          <p:cNvSpPr>
            <a:spLocks noGrp="1"/>
          </p:cNvSpPr>
          <p:nvPr>
            <p:ph type="ftr" sz="quarter" idx="11"/>
          </p:nvPr>
        </p:nvSpPr>
        <p:spPr/>
        <p:txBody>
          <a:bodyPr/>
          <a:lstStyle/>
          <a:p>
            <a:r>
              <a:rPr lang="en-IN" smtClean="0"/>
              <a:t>CA Kedarnath</a:t>
            </a:r>
            <a:endParaRPr lang="en-IN"/>
          </a:p>
        </p:txBody>
      </p:sp>
      <p:sp>
        <p:nvSpPr>
          <p:cNvPr id="6" name="Slide Number Placeholder 5"/>
          <p:cNvSpPr>
            <a:spLocks noGrp="1"/>
          </p:cNvSpPr>
          <p:nvPr>
            <p:ph type="sldNum" sz="quarter" idx="12"/>
          </p:nvPr>
        </p:nvSpPr>
        <p:spPr/>
        <p:txBody>
          <a:bodyPr/>
          <a:lstStyle/>
          <a:p>
            <a:fld id="{E9FED59C-22CF-419B-BF72-3DFEE8073AEC}"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08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6E8D5-9BE8-47BE-AFE6-E7CC42ED8664}" type="datetime5">
              <a:rPr lang="en-US" smtClean="0"/>
              <a:t>4-Jun-25</a:t>
            </a:fld>
            <a:endParaRPr lang="en-IN"/>
          </a:p>
        </p:txBody>
      </p:sp>
      <p:sp>
        <p:nvSpPr>
          <p:cNvPr id="5" name="Footer Placeholder 4"/>
          <p:cNvSpPr>
            <a:spLocks noGrp="1"/>
          </p:cNvSpPr>
          <p:nvPr>
            <p:ph type="ftr" sz="quarter" idx="11"/>
          </p:nvPr>
        </p:nvSpPr>
        <p:spPr/>
        <p:txBody>
          <a:bodyPr/>
          <a:lstStyle/>
          <a:p>
            <a:r>
              <a:rPr lang="en-IN" smtClean="0"/>
              <a:t>CA Kedarnath</a:t>
            </a:r>
            <a:endParaRPr lang="en-IN"/>
          </a:p>
        </p:txBody>
      </p:sp>
      <p:sp>
        <p:nvSpPr>
          <p:cNvPr id="6" name="Slide Number Placeholder 5"/>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415569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E4D29-6EC7-4CB5-B7AD-3F06A02ADE7E}" type="datetime5">
              <a:rPr lang="en-US" smtClean="0"/>
              <a:t>4-Jun-25</a:t>
            </a:fld>
            <a:endParaRPr lang="en-IN"/>
          </a:p>
        </p:txBody>
      </p:sp>
      <p:sp>
        <p:nvSpPr>
          <p:cNvPr id="5" name="Footer Placeholder 4"/>
          <p:cNvSpPr>
            <a:spLocks noGrp="1"/>
          </p:cNvSpPr>
          <p:nvPr>
            <p:ph type="ftr" sz="quarter" idx="11"/>
          </p:nvPr>
        </p:nvSpPr>
        <p:spPr/>
        <p:txBody>
          <a:bodyPr/>
          <a:lstStyle/>
          <a:p>
            <a:r>
              <a:rPr lang="en-IN" smtClean="0"/>
              <a:t>CA Kedarnath</a:t>
            </a:r>
            <a:endParaRPr lang="en-IN"/>
          </a:p>
        </p:txBody>
      </p:sp>
      <p:sp>
        <p:nvSpPr>
          <p:cNvPr id="6" name="Slide Number Placeholder 5"/>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139199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1890744"/>
            <a:ext cx="10351752" cy="2736819"/>
          </a:xfrm>
        </p:spPr>
        <p:txBody>
          <a:bodyPr anchor="ctr">
            <a:normAutofit/>
          </a:bodyPr>
          <a:lstStyle>
            <a:lvl1pPr>
              <a:defRPr sz="4000" b="1">
                <a:latin typeface="Georgia" panose="02040502050405020303" pitchFamily="18" charset="0"/>
              </a:defRPr>
            </a:lvl1pPr>
          </a:lstStyle>
          <a:p>
            <a:r>
              <a:rPr lang="en-US" dirty="0"/>
              <a:t>Click to edit Master title style</a:t>
            </a:r>
          </a:p>
        </p:txBody>
      </p:sp>
      <p:sp>
        <p:nvSpPr>
          <p:cNvPr id="4" name="Date Placeholder 3"/>
          <p:cNvSpPr>
            <a:spLocks noGrp="1"/>
          </p:cNvSpPr>
          <p:nvPr>
            <p:ph type="dt" sz="half" idx="10"/>
          </p:nvPr>
        </p:nvSpPr>
        <p:spPr>
          <a:xfrm>
            <a:off x="9230446" y="6492585"/>
            <a:ext cx="2743200" cy="365125"/>
          </a:xfrm>
        </p:spPr>
        <p:txBody>
          <a:bodyPr/>
          <a:lstStyle/>
          <a:p>
            <a:fld id="{C33282A1-3A44-4ECE-ABDA-E94657E36103}" type="datetime5">
              <a:rPr lang="en-US" smtClean="0"/>
              <a:t>4-Jun-25</a:t>
            </a:fld>
            <a:endParaRPr lang="en-IN"/>
          </a:p>
        </p:txBody>
      </p:sp>
      <p:sp>
        <p:nvSpPr>
          <p:cNvPr id="5" name="Footer Placeholder 4"/>
          <p:cNvSpPr>
            <a:spLocks noGrp="1"/>
          </p:cNvSpPr>
          <p:nvPr>
            <p:ph type="ftr" sz="quarter" idx="11"/>
          </p:nvPr>
        </p:nvSpPr>
        <p:spPr>
          <a:xfrm>
            <a:off x="1" y="6492586"/>
            <a:ext cx="2133600" cy="365125"/>
          </a:xfrm>
        </p:spPr>
        <p:txBody>
          <a:bodyPr/>
          <a:lstStyle/>
          <a:p>
            <a:r>
              <a:rPr lang="en-IN" smtClean="0"/>
              <a:t>CA Kedarnath</a:t>
            </a:r>
            <a:endParaRPr lang="en-IN"/>
          </a:p>
        </p:txBody>
      </p:sp>
      <p:sp>
        <p:nvSpPr>
          <p:cNvPr id="6" name="Slide Number Placeholder 5"/>
          <p:cNvSpPr>
            <a:spLocks noGrp="1"/>
          </p:cNvSpPr>
          <p:nvPr>
            <p:ph type="sldNum" sz="quarter" idx="12"/>
          </p:nvPr>
        </p:nvSpPr>
        <p:spPr>
          <a:xfrm>
            <a:off x="6096000" y="6492584"/>
            <a:ext cx="764215" cy="365125"/>
          </a:xfrm>
        </p:spPr>
        <p:txBody>
          <a:bodyPr/>
          <a:lstStyle>
            <a:lvl1pPr algn="ctr">
              <a:defRPr/>
            </a:lvl1pPr>
          </a:lstStyle>
          <a:p>
            <a:fld id="{1C40D4EC-2B57-48EF-8DB7-85794E2BACAA}" type="slidenum">
              <a:rPr lang="en-IN" smtClean="0"/>
              <a:pPr/>
              <a:t>‹#›</a:t>
            </a:fld>
            <a:endParaRPr lang="en-IN" dirty="0"/>
          </a:p>
        </p:txBody>
      </p:sp>
    </p:spTree>
    <p:extLst>
      <p:ext uri="{BB962C8B-B14F-4D97-AF65-F5344CB8AC3E}">
        <p14:creationId xmlns:p14="http://schemas.microsoft.com/office/powerpoint/2010/main" val="80745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1879F-032E-4F1A-BAE2-47D6768F117D}" type="datetime5">
              <a:rPr lang="en-US" smtClean="0"/>
              <a:t>4-Jun-25</a:t>
            </a:fld>
            <a:endParaRPr lang="en-IN"/>
          </a:p>
        </p:txBody>
      </p:sp>
      <p:sp>
        <p:nvSpPr>
          <p:cNvPr id="5" name="Footer Placeholder 4"/>
          <p:cNvSpPr>
            <a:spLocks noGrp="1"/>
          </p:cNvSpPr>
          <p:nvPr>
            <p:ph type="ftr" sz="quarter" idx="11"/>
          </p:nvPr>
        </p:nvSpPr>
        <p:spPr/>
        <p:txBody>
          <a:bodyPr/>
          <a:lstStyle/>
          <a:p>
            <a:r>
              <a:rPr lang="en-IN" smtClean="0"/>
              <a:t>CA Kedarnath</a:t>
            </a:r>
            <a:endParaRPr lang="en-IN"/>
          </a:p>
        </p:txBody>
      </p:sp>
      <p:sp>
        <p:nvSpPr>
          <p:cNvPr id="6" name="Slide Number Placeholder 5"/>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330553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2CC68-FF26-4FF6-9817-AF2048D55BF9}" type="datetime5">
              <a:rPr lang="en-US" smtClean="0"/>
              <a:t>4-Jun-25</a:t>
            </a:fld>
            <a:endParaRPr lang="en-IN"/>
          </a:p>
        </p:txBody>
      </p:sp>
      <p:sp>
        <p:nvSpPr>
          <p:cNvPr id="5" name="Footer Placeholder 4"/>
          <p:cNvSpPr>
            <a:spLocks noGrp="1"/>
          </p:cNvSpPr>
          <p:nvPr>
            <p:ph type="ftr" sz="quarter" idx="11"/>
          </p:nvPr>
        </p:nvSpPr>
        <p:spPr/>
        <p:txBody>
          <a:bodyPr/>
          <a:lstStyle/>
          <a:p>
            <a:r>
              <a:rPr lang="en-IN" smtClean="0"/>
              <a:t>CA Kedarnath</a:t>
            </a:r>
            <a:endParaRPr lang="en-IN"/>
          </a:p>
        </p:txBody>
      </p:sp>
      <p:sp>
        <p:nvSpPr>
          <p:cNvPr id="6" name="Slide Number Placeholder 5"/>
          <p:cNvSpPr>
            <a:spLocks noGrp="1"/>
          </p:cNvSpPr>
          <p:nvPr>
            <p:ph type="sldNum" sz="quarter" idx="12"/>
          </p:nvPr>
        </p:nvSpPr>
        <p:spPr/>
        <p:txBody>
          <a:bodyPr/>
          <a:lstStyle/>
          <a:p>
            <a:fld id="{E9FED59C-22CF-419B-BF72-3DFEE8073AEC}"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96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0DB02-40F8-4DE0-8647-EA997954BED8}" type="datetime5">
              <a:rPr lang="en-US" smtClean="0"/>
              <a:t>4-Jun-25</a:t>
            </a:fld>
            <a:endParaRPr lang="en-IN"/>
          </a:p>
        </p:txBody>
      </p:sp>
      <p:sp>
        <p:nvSpPr>
          <p:cNvPr id="6" name="Footer Placeholder 5"/>
          <p:cNvSpPr>
            <a:spLocks noGrp="1"/>
          </p:cNvSpPr>
          <p:nvPr>
            <p:ph type="ftr" sz="quarter" idx="11"/>
          </p:nvPr>
        </p:nvSpPr>
        <p:spPr/>
        <p:txBody>
          <a:bodyPr/>
          <a:lstStyle/>
          <a:p>
            <a:r>
              <a:rPr lang="en-IN" smtClean="0"/>
              <a:t>CA Kedarnath</a:t>
            </a:r>
            <a:endParaRPr lang="en-IN"/>
          </a:p>
        </p:txBody>
      </p:sp>
      <p:sp>
        <p:nvSpPr>
          <p:cNvPr id="7" name="Slide Number Placeholder 6"/>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133401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A8A12D-FEA8-4A7E-AC8E-601BB43D1DFF}" type="datetime5">
              <a:rPr lang="en-US" smtClean="0"/>
              <a:t>4-Jun-25</a:t>
            </a:fld>
            <a:endParaRPr lang="en-IN"/>
          </a:p>
        </p:txBody>
      </p:sp>
      <p:sp>
        <p:nvSpPr>
          <p:cNvPr id="8" name="Footer Placeholder 7"/>
          <p:cNvSpPr>
            <a:spLocks noGrp="1"/>
          </p:cNvSpPr>
          <p:nvPr>
            <p:ph type="ftr" sz="quarter" idx="11"/>
          </p:nvPr>
        </p:nvSpPr>
        <p:spPr/>
        <p:txBody>
          <a:bodyPr/>
          <a:lstStyle/>
          <a:p>
            <a:r>
              <a:rPr lang="en-IN" smtClean="0"/>
              <a:t>CA Kedarnath</a:t>
            </a:r>
            <a:endParaRPr lang="en-IN"/>
          </a:p>
        </p:txBody>
      </p:sp>
      <p:sp>
        <p:nvSpPr>
          <p:cNvPr id="9" name="Slide Number Placeholder 8"/>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311713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7248DA-5D22-481A-99A4-C86D11AE97C2}" type="datetime5">
              <a:rPr lang="en-US" smtClean="0"/>
              <a:t>4-Jun-25</a:t>
            </a:fld>
            <a:endParaRPr lang="en-IN"/>
          </a:p>
        </p:txBody>
      </p:sp>
      <p:sp>
        <p:nvSpPr>
          <p:cNvPr id="4" name="Footer Placeholder 3"/>
          <p:cNvSpPr>
            <a:spLocks noGrp="1"/>
          </p:cNvSpPr>
          <p:nvPr>
            <p:ph type="ftr" sz="quarter" idx="11"/>
          </p:nvPr>
        </p:nvSpPr>
        <p:spPr/>
        <p:txBody>
          <a:bodyPr/>
          <a:lstStyle/>
          <a:p>
            <a:r>
              <a:rPr lang="en-IN" smtClean="0"/>
              <a:t>CA Kedarnath</a:t>
            </a:r>
            <a:endParaRPr lang="en-IN"/>
          </a:p>
        </p:txBody>
      </p:sp>
      <p:sp>
        <p:nvSpPr>
          <p:cNvPr id="5" name="Slide Number Placeholder 4"/>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333229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2A45D8-498E-4CD5-9F87-E5645CA83B0D}" type="datetime5">
              <a:rPr lang="en-US" smtClean="0"/>
              <a:t>4-Jun-25</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smtClean="0"/>
              <a:t>CA Kedarnath</a:t>
            </a:r>
            <a:endParaRPr lang="en-IN"/>
          </a:p>
        </p:txBody>
      </p:sp>
      <p:sp>
        <p:nvSpPr>
          <p:cNvPr id="9" name="Slide Number Placeholder 8"/>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281663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341AC2-3EA1-413E-AC1B-C659F28A8960}" type="datetime5">
              <a:rPr lang="en-US" smtClean="0"/>
              <a:t>4-Jun-25</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smtClean="0"/>
              <a:t>CA Kedarnath</a:t>
            </a:r>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9FED59C-22CF-419B-BF72-3DFEE8073AEC}" type="slidenum">
              <a:rPr lang="en-IN" smtClean="0"/>
              <a:t>‹#›</a:t>
            </a:fld>
            <a:endParaRPr lang="en-IN"/>
          </a:p>
        </p:txBody>
      </p:sp>
    </p:spTree>
    <p:extLst>
      <p:ext uri="{BB962C8B-B14F-4D97-AF65-F5344CB8AC3E}">
        <p14:creationId xmlns:p14="http://schemas.microsoft.com/office/powerpoint/2010/main" val="229606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ABDAC-C440-4E7F-AD43-57A1324B08F7}" type="datetime5">
              <a:rPr lang="en-US" smtClean="0"/>
              <a:t>4-Jun-25</a:t>
            </a:fld>
            <a:endParaRPr lang="en-IN"/>
          </a:p>
        </p:txBody>
      </p:sp>
      <p:sp>
        <p:nvSpPr>
          <p:cNvPr id="6" name="Footer Placeholder 5"/>
          <p:cNvSpPr>
            <a:spLocks noGrp="1"/>
          </p:cNvSpPr>
          <p:nvPr>
            <p:ph type="ftr" sz="quarter" idx="11"/>
          </p:nvPr>
        </p:nvSpPr>
        <p:spPr/>
        <p:txBody>
          <a:bodyPr/>
          <a:lstStyle/>
          <a:p>
            <a:r>
              <a:rPr lang="en-IN" smtClean="0"/>
              <a:t>CA Kedarnath</a:t>
            </a:r>
            <a:endParaRPr lang="en-IN"/>
          </a:p>
        </p:txBody>
      </p:sp>
      <p:sp>
        <p:nvSpPr>
          <p:cNvPr id="7" name="Slide Number Placeholder 6"/>
          <p:cNvSpPr>
            <a:spLocks noGrp="1"/>
          </p:cNvSpPr>
          <p:nvPr>
            <p:ph type="sldNum" sz="quarter" idx="12"/>
          </p:nvPr>
        </p:nvSpPr>
        <p:spPr/>
        <p:txBody>
          <a:bodyPr/>
          <a:lstStyle/>
          <a:p>
            <a:fld id="{E9FED59C-22CF-419B-BF72-3DFEE8073AEC}" type="slidenum">
              <a:rPr lang="en-IN" smtClean="0"/>
              <a:t>‹#›</a:t>
            </a:fld>
            <a:endParaRPr lang="en-IN"/>
          </a:p>
        </p:txBody>
      </p:sp>
    </p:spTree>
    <p:extLst>
      <p:ext uri="{BB962C8B-B14F-4D97-AF65-F5344CB8AC3E}">
        <p14:creationId xmlns:p14="http://schemas.microsoft.com/office/powerpoint/2010/main" val="151527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299B9D-A58F-4032-A343-5E8483BA5CBD}" type="datetime5">
              <a:rPr lang="en-US" smtClean="0"/>
              <a:t>4-Jun-25</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smtClean="0"/>
              <a:t>CA Kedarnath</a:t>
            </a:r>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9FED59C-22CF-419B-BF72-3DFEE8073AEC}"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83519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leartax.in/s/53rd-gst-council-meet-new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kedarnath.potnuru@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D8CD3-0419-4BB6-BDFA-7D7D26BEB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3" y="231329"/>
            <a:ext cx="9187543" cy="2633791"/>
          </a:xfrm>
          <a:prstGeom prst="rect">
            <a:avLst/>
          </a:prstGeom>
        </p:spPr>
      </p:pic>
      <p:sp>
        <p:nvSpPr>
          <p:cNvPr id="4" name="Title 3">
            <a:extLst>
              <a:ext uri="{FF2B5EF4-FFF2-40B4-BE49-F238E27FC236}">
                <a16:creationId xmlns:a16="http://schemas.microsoft.com/office/drawing/2014/main" id="{438FA33F-3287-4306-9A54-96E8713DF203}"/>
              </a:ext>
            </a:extLst>
          </p:cNvPr>
          <p:cNvSpPr>
            <a:spLocks noGrp="1"/>
          </p:cNvSpPr>
          <p:nvPr>
            <p:ph type="title"/>
          </p:nvPr>
        </p:nvSpPr>
        <p:spPr>
          <a:xfrm>
            <a:off x="1175031" y="5977018"/>
            <a:ext cx="9975050" cy="806338"/>
          </a:xfrm>
          <a:noFill/>
        </p:spPr>
        <p:txBody>
          <a:bodyPr>
            <a:normAutofit/>
          </a:bodyPr>
          <a:lstStyle/>
          <a:p>
            <a:pPr algn="l"/>
            <a:r>
              <a:rPr lang="en-US" sz="2000" dirty="0">
                <a:solidFill>
                  <a:srgbClr val="7030A0"/>
                </a:solidFill>
                <a:latin typeface="Book Antiqua" panose="02040602050305030304" pitchFamily="18" charset="0"/>
              </a:rPr>
              <a:t>					</a:t>
            </a:r>
            <a:r>
              <a:rPr lang="en-US" sz="2000" dirty="0" smtClean="0">
                <a:solidFill>
                  <a:srgbClr val="7030A0"/>
                </a:solidFill>
                <a:latin typeface="Book Antiqua" panose="02040602050305030304" pitchFamily="18" charset="0"/>
              </a:rPr>
              <a:t>CA </a:t>
            </a:r>
            <a:r>
              <a:rPr lang="en-US" sz="2000" dirty="0">
                <a:solidFill>
                  <a:srgbClr val="7030A0"/>
                </a:solidFill>
                <a:latin typeface="Book Antiqua" panose="02040602050305030304" pitchFamily="18" charset="0"/>
              </a:rPr>
              <a:t>Kedarnath    						   				</a:t>
            </a:r>
            <a:endParaRPr lang="en-IN" sz="2000" dirty="0">
              <a:solidFill>
                <a:srgbClr val="7030A0"/>
              </a:solidFill>
              <a:latin typeface="Book Antiqua" panose="02040602050305030304" pitchFamily="18" charset="0"/>
            </a:endParaRPr>
          </a:p>
        </p:txBody>
      </p:sp>
      <p:sp>
        <p:nvSpPr>
          <p:cNvPr id="2" name="Date Placeholder 1">
            <a:extLst>
              <a:ext uri="{FF2B5EF4-FFF2-40B4-BE49-F238E27FC236}">
                <a16:creationId xmlns:a16="http://schemas.microsoft.com/office/drawing/2014/main" id="{A3FDE7AE-0DC9-4DC3-81E0-176E60C1D7C5}"/>
              </a:ext>
            </a:extLst>
          </p:cNvPr>
          <p:cNvSpPr>
            <a:spLocks noGrp="1"/>
          </p:cNvSpPr>
          <p:nvPr>
            <p:ph type="dt" sz="half" idx="10"/>
          </p:nvPr>
        </p:nvSpPr>
        <p:spPr/>
        <p:txBody>
          <a:bodyPr/>
          <a:lstStyle/>
          <a:p>
            <a:fld id="{1B6F0863-40FE-4A19-9E17-11B8EF2F15ED}" type="datetime5">
              <a:rPr lang="en-US" smtClean="0"/>
              <a:t>4-Jun-25</a:t>
            </a:fld>
            <a:endParaRPr lang="en-IN"/>
          </a:p>
        </p:txBody>
      </p:sp>
      <p:sp>
        <p:nvSpPr>
          <p:cNvPr id="8" name="Footer Placeholder 7">
            <a:extLst>
              <a:ext uri="{FF2B5EF4-FFF2-40B4-BE49-F238E27FC236}">
                <a16:creationId xmlns:a16="http://schemas.microsoft.com/office/drawing/2014/main" id="{4CEECABA-2EEE-265E-DF67-4FBF41BD6AE8}"/>
              </a:ext>
            </a:extLst>
          </p:cNvPr>
          <p:cNvSpPr>
            <a:spLocks noGrp="1"/>
          </p:cNvSpPr>
          <p:nvPr>
            <p:ph type="ftr" sz="quarter" idx="11"/>
          </p:nvPr>
        </p:nvSpPr>
        <p:spPr/>
        <p:txBody>
          <a:bodyPr/>
          <a:lstStyle/>
          <a:p>
            <a:r>
              <a:rPr lang="en-IN" dirty="0" smtClean="0"/>
              <a:t>CA Kedarnath</a:t>
            </a:r>
            <a:endParaRPr lang="en-IN" dirty="0"/>
          </a:p>
        </p:txBody>
      </p:sp>
      <p:sp>
        <p:nvSpPr>
          <p:cNvPr id="9" name="Slide Number Placeholder 8">
            <a:extLst>
              <a:ext uri="{FF2B5EF4-FFF2-40B4-BE49-F238E27FC236}">
                <a16:creationId xmlns:a16="http://schemas.microsoft.com/office/drawing/2014/main" id="{BB5B27FD-1954-D733-0F65-15F4DF07B29C}"/>
              </a:ext>
            </a:extLst>
          </p:cNvPr>
          <p:cNvSpPr>
            <a:spLocks noGrp="1"/>
          </p:cNvSpPr>
          <p:nvPr>
            <p:ph type="sldNum" sz="quarter" idx="12"/>
          </p:nvPr>
        </p:nvSpPr>
        <p:spPr/>
        <p:txBody>
          <a:bodyPr/>
          <a:lstStyle/>
          <a:p>
            <a:fld id="{1C40D4EC-2B57-48EF-8DB7-85794E2BACAA}" type="slidenum">
              <a:rPr lang="en-IN" smtClean="0"/>
              <a:pPr/>
              <a:t>1</a:t>
            </a:fld>
            <a:endParaRPr lang="en-IN" dirty="0"/>
          </a:p>
        </p:txBody>
      </p:sp>
      <p:pic>
        <p:nvPicPr>
          <p:cNvPr id="7" name="Picture 6" descr="Office Of The Principal Chief Commissioner Gst &amp; Central - One Nation One  Tax One Market Logo Transparent PNG - 600x300 - Free Download on NicePNG">
            <a:extLst>
              <a:ext uri="{FF2B5EF4-FFF2-40B4-BE49-F238E27FC236}">
                <a16:creationId xmlns:a16="http://schemas.microsoft.com/office/drawing/2014/main" id="{11C2A86F-2655-FF17-6DC1-C861083A13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7543" y="3242420"/>
            <a:ext cx="9187543" cy="2435570"/>
          </a:xfrm>
          <a:prstGeom prst="rect">
            <a:avLst/>
          </a:prstGeom>
          <a:noFill/>
          <a:ln>
            <a:noFill/>
          </a:ln>
        </p:spPr>
      </p:pic>
    </p:spTree>
    <p:extLst>
      <p:ext uri="{BB962C8B-B14F-4D97-AF65-F5344CB8AC3E}">
        <p14:creationId xmlns:p14="http://schemas.microsoft.com/office/powerpoint/2010/main" val="213137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154082" y="286603"/>
            <a:ext cx="10001597" cy="418791"/>
          </a:xfrm>
        </p:spPr>
        <p:txBody>
          <a:bodyPr>
            <a:noAutofit/>
          </a:bodyPr>
          <a:lstStyle/>
          <a:p>
            <a:r>
              <a:rPr lang="en-US" sz="2000" b="1" dirty="0">
                <a:solidFill>
                  <a:srgbClr val="7030A0"/>
                </a:solidFill>
                <a:latin typeface="Book Antiqua" panose="02040602050305030304" pitchFamily="18" charset="0"/>
              </a:rPr>
              <a:t>GSTR-1 : Outward Supplies</a:t>
            </a:r>
            <a:endParaRPr lang="en-IN" sz="2000" b="1" dirty="0">
              <a:solidFill>
                <a:srgbClr val="7030A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3E5EC450-77BC-4B2D-8054-C12E561A904F}"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10</a:t>
            </a:fld>
            <a:endParaRPr lang="en-IN"/>
          </a:p>
        </p:txBody>
      </p:sp>
      <p:sp>
        <p:nvSpPr>
          <p:cNvPr id="3" name="Content Placeholder 2"/>
          <p:cNvSpPr>
            <a:spLocks noGrp="1"/>
          </p:cNvSpPr>
          <p:nvPr>
            <p:ph idx="1"/>
          </p:nvPr>
        </p:nvSpPr>
        <p:spPr>
          <a:xfrm>
            <a:off x="1154083" y="1027127"/>
            <a:ext cx="10058400" cy="5199501"/>
          </a:xfrm>
        </p:spPr>
        <p:txBody>
          <a:bodyPr>
            <a:normAutofit/>
          </a:bodyPr>
          <a:lstStyle/>
          <a:p>
            <a:pPr marL="0" indent="0">
              <a:buNone/>
            </a:pPr>
            <a:r>
              <a:rPr lang="en-US" sz="1600" dirty="0" smtClean="0">
                <a:latin typeface="Book Antiqua" panose="02040602050305030304" pitchFamily="18" charset="0"/>
              </a:rPr>
              <a:t> </a:t>
            </a:r>
          </a:p>
          <a:p>
            <a:pPr marL="0" indent="0">
              <a:buNone/>
            </a:pPr>
            <a:endParaRPr lang="en-US" sz="1600" dirty="0">
              <a:latin typeface="Book Antiqua" panose="02040602050305030304" pitchFamily="18" charset="0"/>
            </a:endParaRPr>
          </a:p>
          <a:p>
            <a:pPr marL="0" indent="0">
              <a:buNone/>
            </a:pPr>
            <a:endParaRPr lang="en-US" sz="1600" dirty="0" smtClean="0">
              <a:latin typeface="Book Antiqua" panose="02040602050305030304" pitchFamily="18" charset="0"/>
            </a:endParaRPr>
          </a:p>
          <a:p>
            <a:pPr marL="0" indent="0">
              <a:buNone/>
            </a:pPr>
            <a:endParaRPr lang="en-US" sz="1600" dirty="0">
              <a:latin typeface="Book Antiqua" panose="02040602050305030304" pitchFamily="18" charset="0"/>
            </a:endParaRPr>
          </a:p>
          <a:p>
            <a:pPr marL="0" indent="0">
              <a:buNone/>
            </a:pPr>
            <a:endParaRPr lang="en-US" sz="1600" dirty="0">
              <a:latin typeface="Book Antiqua" panose="02040602050305030304" pitchFamily="18" charset="0"/>
            </a:endParaRPr>
          </a:p>
          <a:p>
            <a:pPr>
              <a:buFont typeface="Wingdings" panose="05000000000000000000" pitchFamily="2" charset="2"/>
              <a:buChar char="v"/>
            </a:pPr>
            <a:endParaRPr lang="en-US" sz="1600" dirty="0" smtClean="0">
              <a:latin typeface="Book Antiqua" panose="02040602050305030304" pitchFamily="18" charset="0"/>
            </a:endParaRPr>
          </a:p>
          <a:p>
            <a:pPr>
              <a:buFont typeface="Wingdings" panose="05000000000000000000" pitchFamily="2" charset="2"/>
              <a:buChar char="v"/>
            </a:pPr>
            <a:endParaRPr lang="en-US" sz="1600" dirty="0" smtClean="0">
              <a:latin typeface="Book Antiqua" panose="02040602050305030304" pitchFamily="18" charset="0"/>
            </a:endParaRPr>
          </a:p>
          <a:p>
            <a:pPr>
              <a:buFont typeface="Wingdings" panose="05000000000000000000" pitchFamily="2" charset="2"/>
              <a:buChar char="v"/>
            </a:pPr>
            <a:r>
              <a:rPr lang="en-US" sz="1600" dirty="0" smtClean="0">
                <a:latin typeface="Book Antiqua" panose="02040602050305030304" pitchFamily="18" charset="0"/>
              </a:rPr>
              <a:t>DE : Deemed Export Invoices </a:t>
            </a:r>
          </a:p>
          <a:p>
            <a:pPr>
              <a:buFont typeface="Wingdings" panose="05000000000000000000" pitchFamily="2" charset="2"/>
              <a:buChar char="v"/>
            </a:pPr>
            <a:r>
              <a:rPr lang="en-US" sz="1600" dirty="0" smtClean="0">
                <a:latin typeface="Book Antiqua" panose="02040602050305030304" pitchFamily="18" charset="0"/>
              </a:rPr>
              <a:t> SEZ Supplies with Payment</a:t>
            </a:r>
          </a:p>
          <a:p>
            <a:pPr>
              <a:buFont typeface="Wingdings" panose="05000000000000000000" pitchFamily="2" charset="2"/>
              <a:buChar char="v"/>
            </a:pPr>
            <a:r>
              <a:rPr lang="en-US" sz="1600" dirty="0">
                <a:latin typeface="Book Antiqua" panose="02040602050305030304" pitchFamily="18" charset="0"/>
              </a:rPr>
              <a:t> SEZ Supplies </a:t>
            </a:r>
            <a:r>
              <a:rPr lang="en-US" sz="1600" dirty="0" smtClean="0">
                <a:latin typeface="Book Antiqua" panose="02040602050305030304" pitchFamily="18" charset="0"/>
              </a:rPr>
              <a:t>without </a:t>
            </a:r>
            <a:r>
              <a:rPr lang="en-US" sz="1600" dirty="0">
                <a:latin typeface="Book Antiqua" panose="02040602050305030304" pitchFamily="18" charset="0"/>
              </a:rPr>
              <a:t>Payment</a:t>
            </a:r>
            <a:endParaRPr lang="en-US" sz="1600" dirty="0" smtClean="0">
              <a:latin typeface="Book Antiqua" panose="02040602050305030304" pitchFamily="18" charset="0"/>
            </a:endParaRPr>
          </a:p>
          <a:p>
            <a:pPr>
              <a:buFont typeface="Wingdings" panose="05000000000000000000" pitchFamily="2" charset="2"/>
              <a:buChar char="v"/>
            </a:pPr>
            <a:r>
              <a:rPr lang="en-US" sz="1600" dirty="0" smtClean="0">
                <a:latin typeface="Book Antiqua" panose="02040602050305030304" pitchFamily="18" charset="0"/>
              </a:rPr>
              <a:t> Supply attract reverse charge </a:t>
            </a:r>
          </a:p>
          <a:p>
            <a:pPr>
              <a:buFont typeface="Wingdings" panose="05000000000000000000" pitchFamily="2" charset="2"/>
              <a:buChar char="v"/>
            </a:pPr>
            <a:r>
              <a:rPr lang="en-US" sz="1600" dirty="0">
                <a:latin typeface="Book Antiqua" panose="02040602050305030304" pitchFamily="18" charset="0"/>
              </a:rPr>
              <a:t> </a:t>
            </a:r>
            <a:r>
              <a:rPr lang="en-US" sz="1600" dirty="0" smtClean="0">
                <a:latin typeface="Book Antiqua" panose="02040602050305030304" pitchFamily="18" charset="0"/>
              </a:rPr>
              <a:t>Intra-State </a:t>
            </a:r>
            <a:r>
              <a:rPr lang="en-US" sz="1600" dirty="0">
                <a:latin typeface="Book Antiqua" panose="02040602050305030304" pitchFamily="18" charset="0"/>
              </a:rPr>
              <a:t>Supplies attracting IGST </a:t>
            </a:r>
            <a:r>
              <a:rPr lang="en-US" sz="1600" dirty="0" smtClean="0">
                <a:latin typeface="Book Antiqua" panose="02040602050305030304" pitchFamily="18" charset="0"/>
              </a:rPr>
              <a:t>: It will </a:t>
            </a:r>
            <a:r>
              <a:rPr lang="en-US" sz="1600" dirty="0">
                <a:latin typeface="Book Antiqua" panose="02040602050305030304" pitchFamily="18" charset="0"/>
              </a:rPr>
              <a:t>be enabled only when the </a:t>
            </a:r>
            <a:r>
              <a:rPr lang="en-US" sz="1600" b="1" u="sng" dirty="0">
                <a:latin typeface="Book Antiqua" panose="02040602050305030304" pitchFamily="18" charset="0"/>
              </a:rPr>
              <a:t>supply attract </a:t>
            </a:r>
            <a:r>
              <a:rPr lang="en-US" sz="1600" b="1" u="sng" dirty="0" smtClean="0">
                <a:latin typeface="Book Antiqua" panose="02040602050305030304" pitchFamily="18" charset="0"/>
              </a:rPr>
              <a:t>RCM</a:t>
            </a:r>
            <a:r>
              <a:rPr lang="en-US" sz="1600" dirty="0" smtClean="0">
                <a:latin typeface="Book Antiqua" panose="02040602050305030304" pitchFamily="18" charset="0"/>
              </a:rPr>
              <a:t> </a:t>
            </a:r>
            <a:r>
              <a:rPr lang="en-US" sz="1600" dirty="0">
                <a:latin typeface="Book Antiqua" panose="02040602050305030304" pitchFamily="18" charset="0"/>
              </a:rPr>
              <a:t>is </a:t>
            </a:r>
            <a:r>
              <a:rPr lang="en-US" sz="1600" dirty="0" smtClean="0">
                <a:latin typeface="Book Antiqua" panose="02040602050305030304" pitchFamily="18" charset="0"/>
              </a:rPr>
              <a:t>selected</a:t>
            </a:r>
          </a:p>
          <a:p>
            <a:pPr>
              <a:buFont typeface="Wingdings" panose="05000000000000000000" pitchFamily="2" charset="2"/>
              <a:buChar char="v"/>
            </a:pPr>
            <a:r>
              <a:rPr lang="en-US" sz="1600" dirty="0">
                <a:latin typeface="Book Antiqua" panose="02040602050305030304" pitchFamily="18" charset="0"/>
              </a:rPr>
              <a:t> B2B</a:t>
            </a:r>
            <a:endParaRPr lang="en-US" sz="1600" dirty="0" smtClean="0">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1154083" y="842683"/>
            <a:ext cx="10001597" cy="2727832"/>
          </a:xfrm>
          <a:prstGeom prst="rect">
            <a:avLst/>
          </a:prstGeom>
        </p:spPr>
      </p:pic>
    </p:spTree>
    <p:extLst>
      <p:ext uri="{BB962C8B-B14F-4D97-AF65-F5344CB8AC3E}">
        <p14:creationId xmlns:p14="http://schemas.microsoft.com/office/powerpoint/2010/main" val="96574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154083" y="136175"/>
            <a:ext cx="10058400" cy="435147"/>
          </a:xfrm>
        </p:spPr>
        <p:txBody>
          <a:bodyPr>
            <a:noAutofit/>
          </a:bodyPr>
          <a:lstStyle/>
          <a:p>
            <a:r>
              <a:rPr lang="en-US" sz="2200" b="1" dirty="0">
                <a:solidFill>
                  <a:srgbClr val="7030A0"/>
                </a:solidFill>
                <a:latin typeface="Book Antiqua" panose="02040602050305030304" pitchFamily="18" charset="0"/>
              </a:rPr>
              <a:t>GSTR-1 : Outward </a:t>
            </a:r>
            <a:r>
              <a:rPr lang="en-US" sz="2200" b="1" dirty="0" smtClean="0">
                <a:solidFill>
                  <a:srgbClr val="7030A0"/>
                </a:solidFill>
                <a:latin typeface="Book Antiqua" panose="02040602050305030304" pitchFamily="18" charset="0"/>
              </a:rPr>
              <a:t>Supplies </a:t>
            </a:r>
            <a:r>
              <a:rPr lang="en-AE" sz="2200" b="1" dirty="0" smtClean="0">
                <a:solidFill>
                  <a:srgbClr val="7030A0"/>
                </a:solidFill>
                <a:latin typeface="Book Antiqua" panose="02040602050305030304" pitchFamily="18" charset="0"/>
              </a:rPr>
              <a:t>&amp;</a:t>
            </a:r>
            <a:r>
              <a:rPr lang="en-US" sz="2200" b="1" dirty="0" smtClean="0">
                <a:solidFill>
                  <a:srgbClr val="7030A0"/>
                </a:solidFill>
                <a:latin typeface="Book Antiqua" panose="02040602050305030304" pitchFamily="18" charset="0"/>
              </a:rPr>
              <a:t> Tax Rates</a:t>
            </a:r>
            <a:endParaRPr lang="en-IN" sz="2200" b="1" dirty="0">
              <a:solidFill>
                <a:srgbClr val="7030A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C8BC80E4-3052-463F-8441-516AD9E7EB3F}"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11</a:t>
            </a:fld>
            <a:endParaRPr lang="en-IN"/>
          </a:p>
        </p:txBody>
      </p:sp>
      <p:sp>
        <p:nvSpPr>
          <p:cNvPr id="10" name="Content Placeholder 9"/>
          <p:cNvSpPr>
            <a:spLocks noGrp="1"/>
          </p:cNvSpPr>
          <p:nvPr>
            <p:ph idx="1"/>
          </p:nvPr>
        </p:nvSpPr>
        <p:spPr>
          <a:xfrm>
            <a:off x="1097280" y="842680"/>
            <a:ext cx="10058400" cy="5375240"/>
          </a:xfrm>
        </p:spPr>
        <p:txBody>
          <a:bodyPr>
            <a:normAutofit lnSpcReduction="10000"/>
          </a:bodyPr>
          <a:lstStyle/>
          <a:p>
            <a:pPr marL="0" indent="0">
              <a:buNone/>
            </a:pPr>
            <a:r>
              <a:rPr lang="en-US" sz="1600" b="1" dirty="0" smtClean="0">
                <a:solidFill>
                  <a:srgbClr val="002060"/>
                </a:solidFill>
                <a:latin typeface="Book Antiqua" panose="02040602050305030304" pitchFamily="18" charset="0"/>
              </a:rPr>
              <a:t> </a:t>
            </a:r>
          </a:p>
          <a:p>
            <a:pPr>
              <a:buFont typeface="Wingdings" panose="05000000000000000000" pitchFamily="2" charset="2"/>
              <a:buChar char="v"/>
            </a:pPr>
            <a:endParaRPr lang="en-US" sz="1600" b="1" dirty="0">
              <a:solidFill>
                <a:srgbClr val="002060"/>
              </a:solidFill>
              <a:latin typeface="Book Antiqua" panose="02040602050305030304" pitchFamily="18" charset="0"/>
            </a:endParaRPr>
          </a:p>
          <a:p>
            <a:pPr>
              <a:buFont typeface="Wingdings" panose="05000000000000000000" pitchFamily="2" charset="2"/>
              <a:buChar char="v"/>
            </a:pPr>
            <a:endParaRPr lang="en-US" sz="1600" b="1" dirty="0" smtClean="0">
              <a:solidFill>
                <a:srgbClr val="002060"/>
              </a:solidFill>
              <a:latin typeface="Book Antiqua" panose="02040602050305030304" pitchFamily="18" charset="0"/>
            </a:endParaRPr>
          </a:p>
          <a:p>
            <a:pPr>
              <a:buFont typeface="Wingdings" panose="05000000000000000000" pitchFamily="2" charset="2"/>
              <a:buChar char="v"/>
            </a:pPr>
            <a:endParaRPr lang="en-US" sz="1600" b="1" dirty="0">
              <a:solidFill>
                <a:srgbClr val="002060"/>
              </a:solidFill>
              <a:latin typeface="Book Antiqua" panose="02040602050305030304" pitchFamily="18" charset="0"/>
            </a:endParaRPr>
          </a:p>
          <a:p>
            <a:pPr>
              <a:buFont typeface="Wingdings" panose="05000000000000000000" pitchFamily="2" charset="2"/>
              <a:buChar char="v"/>
            </a:pPr>
            <a:endParaRPr lang="en-US" sz="1600" b="1" dirty="0" smtClean="0">
              <a:solidFill>
                <a:srgbClr val="002060"/>
              </a:solidFill>
              <a:latin typeface="Book Antiqua" panose="02040602050305030304" pitchFamily="18" charset="0"/>
            </a:endParaRPr>
          </a:p>
          <a:p>
            <a:pPr>
              <a:buFont typeface="Wingdings" panose="05000000000000000000" pitchFamily="2" charset="2"/>
              <a:buChar char="v"/>
            </a:pPr>
            <a:endParaRPr lang="en-US" sz="1600" b="1" dirty="0">
              <a:solidFill>
                <a:srgbClr val="002060"/>
              </a:solidFill>
              <a:latin typeface="Book Antiqua" panose="02040602050305030304" pitchFamily="18" charset="0"/>
            </a:endParaRPr>
          </a:p>
          <a:p>
            <a:pPr>
              <a:buFont typeface="Wingdings" panose="05000000000000000000" pitchFamily="2" charset="2"/>
              <a:buChar char="v"/>
            </a:pPr>
            <a:endParaRPr lang="en-US" sz="1600" b="1" dirty="0" smtClean="0">
              <a:solidFill>
                <a:srgbClr val="002060"/>
              </a:solidFill>
              <a:latin typeface="Book Antiqua" panose="02040602050305030304" pitchFamily="18" charset="0"/>
            </a:endParaRPr>
          </a:p>
          <a:p>
            <a:pPr>
              <a:buFont typeface="Wingdings" panose="05000000000000000000" pitchFamily="2" charset="2"/>
              <a:buChar char="v"/>
            </a:pPr>
            <a:endParaRPr lang="en-US" sz="1600" b="1" dirty="0" smtClean="0">
              <a:solidFill>
                <a:srgbClr val="002060"/>
              </a:solidFill>
              <a:latin typeface="Book Antiqua" panose="02040602050305030304" pitchFamily="18" charset="0"/>
            </a:endParaRPr>
          </a:p>
          <a:p>
            <a:pPr>
              <a:buFont typeface="Wingdings" panose="05000000000000000000" pitchFamily="2" charset="2"/>
              <a:buChar char="v"/>
            </a:pPr>
            <a:endParaRPr lang="en-US" sz="1600" b="1" dirty="0">
              <a:solidFill>
                <a:srgbClr val="002060"/>
              </a:solidFill>
              <a:latin typeface="Book Antiqua" panose="02040602050305030304" pitchFamily="18" charset="0"/>
            </a:endParaRPr>
          </a:p>
          <a:p>
            <a:pPr algn="just">
              <a:lnSpc>
                <a:spcPct val="150000"/>
              </a:lnSpc>
              <a:buFont typeface="Wingdings" panose="05000000000000000000" pitchFamily="2" charset="2"/>
              <a:buChar char="v"/>
            </a:pPr>
            <a:r>
              <a:rPr lang="en-US" sz="1600" b="1" dirty="0" smtClean="0">
                <a:solidFill>
                  <a:srgbClr val="002060"/>
                </a:solidFill>
                <a:latin typeface="Book Antiqua" panose="02040602050305030304" pitchFamily="18" charset="0"/>
              </a:rPr>
              <a:t>B2CL:  </a:t>
            </a:r>
            <a:r>
              <a:rPr lang="en-US" sz="1600" dirty="0" smtClean="0">
                <a:solidFill>
                  <a:srgbClr val="002060"/>
                </a:solidFill>
                <a:latin typeface="Book Antiqua" panose="02040602050305030304" pitchFamily="18" charset="0"/>
              </a:rPr>
              <a:t>If </a:t>
            </a:r>
            <a:r>
              <a:rPr lang="en-US" sz="1600" dirty="0">
                <a:solidFill>
                  <a:srgbClr val="002060"/>
                </a:solidFill>
                <a:latin typeface="Book Antiqua" panose="02040602050305030304" pitchFamily="18" charset="0"/>
              </a:rPr>
              <a:t>a business makes a high-value sale (over Rs.2.5 lakh) to a customer in another state who isn't GST-registered, it falls under a B2C large invoice. </a:t>
            </a:r>
            <a:endParaRPr lang="en-US" sz="1600" dirty="0" smtClean="0">
              <a:solidFill>
                <a:srgbClr val="002060"/>
              </a:solidFill>
              <a:latin typeface="Book Antiqua" panose="02040602050305030304" pitchFamily="18" charset="0"/>
            </a:endParaRPr>
          </a:p>
          <a:p>
            <a:pPr algn="just">
              <a:lnSpc>
                <a:spcPct val="150000"/>
              </a:lnSpc>
              <a:buFont typeface="Wingdings" panose="05000000000000000000" pitchFamily="2" charset="2"/>
              <a:buChar char="v"/>
            </a:pPr>
            <a:r>
              <a:rPr lang="en-US" sz="1600" dirty="0" smtClean="0">
                <a:solidFill>
                  <a:srgbClr val="002060"/>
                </a:solidFill>
                <a:latin typeface="Book Antiqua" panose="02040602050305030304" pitchFamily="18" charset="0"/>
              </a:rPr>
              <a:t> One </a:t>
            </a:r>
            <a:r>
              <a:rPr lang="en-US" sz="1600" dirty="0">
                <a:solidFill>
                  <a:srgbClr val="002060"/>
                </a:solidFill>
                <a:latin typeface="Book Antiqua" panose="02040602050305030304" pitchFamily="18" charset="0"/>
              </a:rPr>
              <a:t>of the significant outcomes of the </a:t>
            </a:r>
            <a:r>
              <a:rPr lang="en-US" sz="1600" dirty="0">
                <a:solidFill>
                  <a:srgbClr val="002060"/>
                </a:solidFill>
                <a:latin typeface="Book Antiqua" panose="02040602050305030304" pitchFamily="18" charset="0"/>
                <a:hlinkClick r:id="rId2"/>
              </a:rPr>
              <a:t>53rd GST Council meeting</a:t>
            </a:r>
            <a:r>
              <a:rPr lang="en-US" sz="1600" dirty="0">
                <a:solidFill>
                  <a:srgbClr val="002060"/>
                </a:solidFill>
                <a:latin typeface="Book Antiqua" panose="02040602050305030304" pitchFamily="18" charset="0"/>
              </a:rPr>
              <a:t> was that starting from August 1, 2024, interstate sales to unregistered persons </a:t>
            </a:r>
            <a:r>
              <a:rPr lang="en-US" sz="1600" b="1" dirty="0">
                <a:solidFill>
                  <a:srgbClr val="002060"/>
                </a:solidFill>
                <a:latin typeface="Book Antiqua" panose="02040602050305030304" pitchFamily="18" charset="0"/>
              </a:rPr>
              <a:t>exceeding</a:t>
            </a:r>
            <a:r>
              <a:rPr lang="en-US" sz="1600" dirty="0">
                <a:solidFill>
                  <a:srgbClr val="002060"/>
                </a:solidFill>
                <a:latin typeface="Book Antiqua" panose="02040602050305030304" pitchFamily="18" charset="0"/>
              </a:rPr>
              <a:t> </a:t>
            </a:r>
            <a:r>
              <a:rPr lang="en-US" sz="1600" b="1" dirty="0">
                <a:solidFill>
                  <a:srgbClr val="002060"/>
                </a:solidFill>
                <a:latin typeface="Book Antiqua" panose="02040602050305030304" pitchFamily="18" charset="0"/>
              </a:rPr>
              <a:t>Rs.1 lakh</a:t>
            </a:r>
            <a:r>
              <a:rPr lang="en-US" sz="1600" dirty="0">
                <a:solidFill>
                  <a:srgbClr val="002060"/>
                </a:solidFill>
                <a:latin typeface="Book Antiqua" panose="02040602050305030304" pitchFamily="18" charset="0"/>
              </a:rPr>
              <a:t> must be reported under the B2CL section in GSTR-1. Previously, this threshold invoice limit was Rs.2.5 lakh.</a:t>
            </a:r>
            <a:r>
              <a:rPr lang="en-US" sz="1600" b="1" dirty="0" smtClean="0">
                <a:solidFill>
                  <a:srgbClr val="002060"/>
                </a:solidFill>
                <a:latin typeface="Book Antiqua" panose="02040602050305030304" pitchFamily="18" charset="0"/>
              </a:rPr>
              <a:t> </a:t>
            </a:r>
          </a:p>
          <a:p>
            <a:pPr>
              <a:lnSpc>
                <a:spcPct val="150000"/>
              </a:lnSpc>
            </a:pPr>
            <a:endParaRPr lang="en-US" sz="1600" dirty="0" smtClean="0">
              <a:solidFill>
                <a:srgbClr val="002060"/>
              </a:solidFill>
              <a:latin typeface="Book Antiqua" panose="02040602050305030304" pitchFamily="18" charset="0"/>
            </a:endParaRPr>
          </a:p>
          <a:p>
            <a:pPr>
              <a:lnSpc>
                <a:spcPct val="150000"/>
              </a:lnSpc>
            </a:pPr>
            <a:endParaRPr lang="en-US" sz="1600" dirty="0">
              <a:solidFill>
                <a:srgbClr val="002060"/>
              </a:solidFill>
              <a:latin typeface="Book Antiqua" panose="02040602050305030304" pitchFamily="18" charset="0"/>
            </a:endParaRPr>
          </a:p>
          <a:p>
            <a:endParaRPr lang="en-IN" sz="1600" dirty="0">
              <a:solidFill>
                <a:srgbClr val="002060"/>
              </a:solidFill>
              <a:latin typeface="Book Antiqua" panose="02040602050305030304" pitchFamily="18" charset="0"/>
            </a:endParaRPr>
          </a:p>
        </p:txBody>
      </p:sp>
      <p:pic>
        <p:nvPicPr>
          <p:cNvPr id="11" name="Content Placeholder 7"/>
          <p:cNvPicPr>
            <a:picLocks noChangeAspect="1"/>
          </p:cNvPicPr>
          <p:nvPr/>
        </p:nvPicPr>
        <p:blipFill>
          <a:blip r:embed="rId3"/>
          <a:stretch>
            <a:fillRect/>
          </a:stretch>
        </p:blipFill>
        <p:spPr>
          <a:xfrm>
            <a:off x="1241622" y="571323"/>
            <a:ext cx="3809259" cy="3600084"/>
          </a:xfrm>
          <a:prstGeom prst="rect">
            <a:avLst/>
          </a:prstGeom>
        </p:spPr>
      </p:pic>
    </p:spTree>
    <p:extLst>
      <p:ext uri="{BB962C8B-B14F-4D97-AF65-F5344CB8AC3E}">
        <p14:creationId xmlns:p14="http://schemas.microsoft.com/office/powerpoint/2010/main" val="306385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97280" y="286603"/>
            <a:ext cx="10058400" cy="556079"/>
          </a:xfrm>
        </p:spPr>
        <p:txBody>
          <a:bodyPr>
            <a:noAutofit/>
          </a:bodyPr>
          <a:lstStyle/>
          <a:p>
            <a:r>
              <a:rPr lang="en-US" sz="2400" b="1" dirty="0">
                <a:solidFill>
                  <a:srgbClr val="7030A0"/>
                </a:solidFill>
                <a:latin typeface="Book Antiqua" panose="02040602050305030304" pitchFamily="18" charset="0"/>
              </a:rPr>
              <a:t>GSTR-1 : Outward Supplies</a:t>
            </a:r>
            <a:endParaRPr lang="en-IN" sz="2400" b="1" dirty="0">
              <a:solidFill>
                <a:srgbClr val="7030A0"/>
              </a:solidFill>
              <a:latin typeface="Book Antiqua" panose="02040602050305030304" pitchFamily="18" charset="0"/>
            </a:endParaRPr>
          </a:p>
        </p:txBody>
      </p:sp>
      <p:pic>
        <p:nvPicPr>
          <p:cNvPr id="8" name="Content Placeholder 7">
            <a:extLst>
              <a:ext uri="{FF2B5EF4-FFF2-40B4-BE49-F238E27FC236}">
                <a16:creationId xmlns:a16="http://schemas.microsoft.com/office/drawing/2014/main" id="{476BC388-1786-44F4-01C7-B6E0EE2F6218}"/>
              </a:ext>
            </a:extLst>
          </p:cNvPr>
          <p:cNvPicPr>
            <a:picLocks noGrp="1" noChangeAspect="1"/>
          </p:cNvPicPr>
          <p:nvPr>
            <p:ph idx="1"/>
          </p:nvPr>
        </p:nvPicPr>
        <p:blipFill>
          <a:blip r:embed="rId2"/>
          <a:stretch>
            <a:fillRect/>
          </a:stretch>
        </p:blipFill>
        <p:spPr>
          <a:xfrm>
            <a:off x="1237130" y="842683"/>
            <a:ext cx="9918550" cy="5026306"/>
          </a:xfrm>
        </p:spPr>
      </p:pic>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B1D82D90-739F-4AFD-A6E5-4F492ABF29AB}"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12</a:t>
            </a:fld>
            <a:endParaRPr lang="en-IN"/>
          </a:p>
        </p:txBody>
      </p:sp>
    </p:spTree>
    <p:extLst>
      <p:ext uri="{BB962C8B-B14F-4D97-AF65-F5344CB8AC3E}">
        <p14:creationId xmlns:p14="http://schemas.microsoft.com/office/powerpoint/2010/main" val="244681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97280" y="286603"/>
            <a:ext cx="10058400" cy="556079"/>
          </a:xfrm>
        </p:spPr>
        <p:txBody>
          <a:bodyPr>
            <a:noAutofit/>
          </a:bodyPr>
          <a:lstStyle/>
          <a:p>
            <a:r>
              <a:rPr lang="en-US" sz="2800" b="1" dirty="0">
                <a:solidFill>
                  <a:srgbClr val="7030A0"/>
                </a:solidFill>
                <a:latin typeface="Book Antiqua" panose="02040602050305030304" pitchFamily="18" charset="0"/>
              </a:rPr>
              <a:t>Amendments in GSTR-1 :</a:t>
            </a:r>
            <a:endParaRPr lang="en-IN" sz="2800" b="1" dirty="0">
              <a:solidFill>
                <a:srgbClr val="7030A0"/>
              </a:solidFill>
              <a:latin typeface="Book Antiqua" panose="02040602050305030304" pitchFamily="18" charset="0"/>
            </a:endParaRPr>
          </a:p>
        </p:txBody>
      </p:sp>
      <p:pic>
        <p:nvPicPr>
          <p:cNvPr id="9" name="Content Placeholder 8">
            <a:extLst>
              <a:ext uri="{FF2B5EF4-FFF2-40B4-BE49-F238E27FC236}">
                <a16:creationId xmlns:a16="http://schemas.microsoft.com/office/drawing/2014/main" id="{0A790C7D-CED7-D30F-2077-5E93A18AA038}"/>
              </a:ext>
            </a:extLst>
          </p:cNvPr>
          <p:cNvPicPr>
            <a:picLocks noGrp="1" noChangeAspect="1"/>
          </p:cNvPicPr>
          <p:nvPr>
            <p:ph idx="1"/>
          </p:nvPr>
        </p:nvPicPr>
        <p:blipFill>
          <a:blip r:embed="rId2"/>
          <a:stretch>
            <a:fillRect/>
          </a:stretch>
        </p:blipFill>
        <p:spPr>
          <a:xfrm>
            <a:off x="740118" y="1308226"/>
            <a:ext cx="3195387" cy="4169210"/>
          </a:xfrm>
        </p:spPr>
      </p:pic>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2BC8B448-81B5-41A6-92C5-3968549F4D35}"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CMA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13</a:t>
            </a:fld>
            <a:endParaRPr lang="en-IN"/>
          </a:p>
        </p:txBody>
      </p:sp>
      <p:pic>
        <p:nvPicPr>
          <p:cNvPr id="11" name="Picture 10">
            <a:extLst>
              <a:ext uri="{FF2B5EF4-FFF2-40B4-BE49-F238E27FC236}">
                <a16:creationId xmlns:a16="http://schemas.microsoft.com/office/drawing/2014/main" id="{4917020A-C4D8-442A-480D-962027DD4643}"/>
              </a:ext>
            </a:extLst>
          </p:cNvPr>
          <p:cNvPicPr>
            <a:picLocks noChangeAspect="1"/>
          </p:cNvPicPr>
          <p:nvPr/>
        </p:nvPicPr>
        <p:blipFill>
          <a:blip r:embed="rId3"/>
          <a:stretch>
            <a:fillRect/>
          </a:stretch>
        </p:blipFill>
        <p:spPr>
          <a:xfrm>
            <a:off x="3935505" y="1308226"/>
            <a:ext cx="7413977" cy="4008467"/>
          </a:xfrm>
          <a:prstGeom prst="rect">
            <a:avLst/>
          </a:prstGeom>
        </p:spPr>
      </p:pic>
    </p:spTree>
    <p:extLst>
      <p:ext uri="{BB962C8B-B14F-4D97-AF65-F5344CB8AC3E}">
        <p14:creationId xmlns:p14="http://schemas.microsoft.com/office/powerpoint/2010/main" val="127072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E368-D18F-F078-7B3B-AFD4EB2D7451}"/>
              </a:ext>
            </a:extLst>
          </p:cNvPr>
          <p:cNvSpPr>
            <a:spLocks noGrp="1"/>
          </p:cNvSpPr>
          <p:nvPr>
            <p:ph type="title"/>
          </p:nvPr>
        </p:nvSpPr>
        <p:spPr>
          <a:xfrm>
            <a:off x="1097280" y="286604"/>
            <a:ext cx="10058400" cy="484362"/>
          </a:xfrm>
        </p:spPr>
        <p:txBody>
          <a:bodyPr>
            <a:normAutofit/>
          </a:bodyPr>
          <a:lstStyle/>
          <a:p>
            <a:r>
              <a:rPr lang="en-US" sz="2400" b="1" dirty="0">
                <a:solidFill>
                  <a:srgbClr val="7030A0"/>
                </a:solidFill>
                <a:latin typeface="Book Antiqua" panose="02040602050305030304" pitchFamily="18" charset="0"/>
              </a:rPr>
              <a:t>GSTR-1</a:t>
            </a:r>
            <a:endParaRPr lang="en-IN" sz="2400" b="1" dirty="0">
              <a:solidFill>
                <a:srgbClr val="7030A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E520B00F-459E-4E0C-06FF-36A3BE213D46}"/>
              </a:ext>
            </a:extLst>
          </p:cNvPr>
          <p:cNvSpPr>
            <a:spLocks noGrp="1"/>
          </p:cNvSpPr>
          <p:nvPr>
            <p:ph idx="1"/>
          </p:nvPr>
        </p:nvSpPr>
        <p:spPr>
          <a:xfrm>
            <a:off x="1097280" y="770966"/>
            <a:ext cx="10058400" cy="5098128"/>
          </a:xfrm>
        </p:spPr>
        <p:txBody>
          <a:bodyPr>
            <a:normAutofit fontScale="92500" lnSpcReduction="20000"/>
          </a:bodyPr>
          <a:lstStyle/>
          <a:p>
            <a:r>
              <a:rPr lang="en-US" sz="1600" dirty="0">
                <a:solidFill>
                  <a:srgbClr val="002060"/>
                </a:solidFill>
                <a:latin typeface="Book Antiqua" panose="02040602050305030304" pitchFamily="18" charset="0"/>
              </a:rPr>
              <a:t>Apart from Outward Supplies, the following data shall be furnished in GSTR-1, if applicable</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Credit Notes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Debit Notes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EXWP: Exports with payment of Tax</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EXWOP</a:t>
            </a:r>
            <a:r>
              <a:rPr lang="en-US" sz="1600" dirty="0">
                <a:solidFill>
                  <a:srgbClr val="002060"/>
                </a:solidFill>
                <a:latin typeface="Book Antiqua" panose="02040602050305030304" pitchFamily="18" charset="0"/>
              </a:rPr>
              <a:t>: Exports </a:t>
            </a:r>
            <a:r>
              <a:rPr lang="en-US" sz="1600" dirty="0" smtClean="0">
                <a:solidFill>
                  <a:srgbClr val="002060"/>
                </a:solidFill>
                <a:latin typeface="Book Antiqua" panose="02040602050305030304" pitchFamily="18" charset="0"/>
              </a:rPr>
              <a:t>without </a:t>
            </a:r>
            <a:r>
              <a:rPr lang="en-US" sz="1600" dirty="0">
                <a:solidFill>
                  <a:srgbClr val="002060"/>
                </a:solidFill>
                <a:latin typeface="Book Antiqua" panose="02040602050305030304" pitchFamily="18" charset="0"/>
              </a:rPr>
              <a:t>payment of Tax</a:t>
            </a:r>
          </a:p>
          <a:p>
            <a:pPr>
              <a:lnSpc>
                <a:spcPct val="150000"/>
              </a:lnSpc>
              <a:buFont typeface="Wingdings" panose="05000000000000000000" pitchFamily="2" charset="2"/>
              <a:buChar char="v"/>
            </a:pPr>
            <a:r>
              <a:rPr lang="en-US" sz="1600" dirty="0" smtClean="0">
                <a:solidFill>
                  <a:srgbClr val="002060"/>
                </a:solidFill>
                <a:latin typeface="Book Antiqua" panose="02040602050305030304" pitchFamily="18" charset="0"/>
              </a:rPr>
              <a:t>  </a:t>
            </a:r>
            <a:r>
              <a:rPr lang="en-US" sz="1600" dirty="0">
                <a:solidFill>
                  <a:srgbClr val="002060"/>
                </a:solidFill>
                <a:latin typeface="Book Antiqua" panose="02040602050305030304" pitchFamily="18" charset="0"/>
              </a:rPr>
              <a:t>SEZWP / </a:t>
            </a:r>
            <a:r>
              <a:rPr lang="en-US" sz="1600" dirty="0" smtClean="0">
                <a:solidFill>
                  <a:srgbClr val="002060"/>
                </a:solidFill>
                <a:latin typeface="Book Antiqua" panose="02040602050305030304" pitchFamily="18" charset="0"/>
              </a:rPr>
              <a:t>SEZWOP </a:t>
            </a:r>
          </a:p>
          <a:p>
            <a:pPr>
              <a:lnSpc>
                <a:spcPct val="150000"/>
              </a:lnSpc>
              <a:buFont typeface="Wingdings" panose="05000000000000000000" pitchFamily="2" charset="2"/>
              <a:buChar char="v"/>
            </a:pPr>
            <a:r>
              <a:rPr lang="en-US" sz="1600" dirty="0" smtClean="0">
                <a:solidFill>
                  <a:srgbClr val="002060"/>
                </a:solidFill>
                <a:latin typeface="Book Antiqua" panose="02040602050305030304" pitchFamily="18" charset="0"/>
              </a:rPr>
              <a:t>Nil-rated</a:t>
            </a: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Exempted </a:t>
            </a:r>
            <a:r>
              <a:rPr lang="en-US" sz="1600" dirty="0">
                <a:solidFill>
                  <a:srgbClr val="002060"/>
                </a:solidFill>
                <a:latin typeface="Book Antiqua" panose="02040602050305030304" pitchFamily="18" charset="0"/>
              </a:rPr>
              <a:t>and Non-GST Supplies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Advances </a:t>
            </a:r>
            <a:r>
              <a:rPr lang="en-US" sz="1600" dirty="0">
                <a:solidFill>
                  <a:srgbClr val="002060"/>
                </a:solidFill>
                <a:latin typeface="Book Antiqua" panose="02040602050305030304" pitchFamily="18" charset="0"/>
              </a:rPr>
              <a:t>received</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Advances </a:t>
            </a:r>
            <a:r>
              <a:rPr lang="en-US" sz="1600" dirty="0" smtClean="0">
                <a:solidFill>
                  <a:srgbClr val="002060"/>
                </a:solidFill>
                <a:latin typeface="Book Antiqua" panose="02040602050305030304" pitchFamily="18" charset="0"/>
              </a:rPr>
              <a:t>Adjusted</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Amendments related to B2B or </a:t>
            </a:r>
            <a:r>
              <a:rPr lang="en-US" sz="1600" dirty="0" smtClean="0">
                <a:solidFill>
                  <a:srgbClr val="002060"/>
                </a:solidFill>
                <a:latin typeface="Book Antiqua" panose="02040602050305030304" pitchFamily="18" charset="0"/>
              </a:rPr>
              <a:t>B2C,  SEZ Invoices &amp; Export Invoices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Amendments related to </a:t>
            </a:r>
            <a:r>
              <a:rPr lang="en-US" sz="1600" dirty="0" smtClean="0">
                <a:solidFill>
                  <a:srgbClr val="002060"/>
                </a:solidFill>
                <a:latin typeface="Book Antiqua" panose="02040602050305030304" pitchFamily="18" charset="0"/>
              </a:rPr>
              <a:t>CN &amp; DN and Advances received &amp; </a:t>
            </a:r>
            <a:r>
              <a:rPr lang="en-US" sz="1600" dirty="0">
                <a:solidFill>
                  <a:srgbClr val="002060"/>
                </a:solidFill>
                <a:latin typeface="Book Antiqua" panose="02040602050305030304" pitchFamily="18" charset="0"/>
              </a:rPr>
              <a:t>Advances Adjusted</a:t>
            </a:r>
          </a:p>
          <a:p>
            <a:pPr>
              <a:lnSpc>
                <a:spcPct val="150000"/>
              </a:lnSpc>
              <a:buFont typeface="Wingdings" panose="05000000000000000000" pitchFamily="2" charset="2"/>
              <a:buChar char="v"/>
            </a:pPr>
            <a:endParaRPr lang="en-IN" sz="1600"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A598CF74-E009-0C6D-97A9-B047FC7854F1}"/>
              </a:ext>
            </a:extLst>
          </p:cNvPr>
          <p:cNvSpPr>
            <a:spLocks noGrp="1"/>
          </p:cNvSpPr>
          <p:nvPr>
            <p:ph type="dt" sz="half" idx="10"/>
          </p:nvPr>
        </p:nvSpPr>
        <p:spPr/>
        <p:txBody>
          <a:bodyPr/>
          <a:lstStyle/>
          <a:p>
            <a:fld id="{7FB1599A-5BB5-4B01-811A-ABF9E910C8AC}" type="datetime5">
              <a:rPr lang="en-US" smtClean="0"/>
              <a:t>4-Jun-25</a:t>
            </a:fld>
            <a:endParaRPr lang="en-IN"/>
          </a:p>
        </p:txBody>
      </p:sp>
      <p:sp>
        <p:nvSpPr>
          <p:cNvPr id="5" name="Footer Placeholder 4">
            <a:extLst>
              <a:ext uri="{FF2B5EF4-FFF2-40B4-BE49-F238E27FC236}">
                <a16:creationId xmlns:a16="http://schemas.microsoft.com/office/drawing/2014/main" id="{036506BE-4881-3B2D-1AA0-C9BDED05ED16}"/>
              </a:ext>
            </a:extLst>
          </p:cNvPr>
          <p:cNvSpPr>
            <a:spLocks noGrp="1"/>
          </p:cNvSpPr>
          <p:nvPr>
            <p:ph type="ftr" sz="quarter" idx="11"/>
          </p:nvPr>
        </p:nvSpPr>
        <p:spPr/>
        <p:txBody>
          <a:bodyPr/>
          <a:lstStyle/>
          <a:p>
            <a:r>
              <a:rPr lang="en-IN" smtClean="0"/>
              <a:t>CMA Kedarnath</a:t>
            </a:r>
            <a:endParaRPr lang="en-IN"/>
          </a:p>
        </p:txBody>
      </p:sp>
      <p:sp>
        <p:nvSpPr>
          <p:cNvPr id="6" name="Slide Number Placeholder 5">
            <a:extLst>
              <a:ext uri="{FF2B5EF4-FFF2-40B4-BE49-F238E27FC236}">
                <a16:creationId xmlns:a16="http://schemas.microsoft.com/office/drawing/2014/main" id="{23256468-3842-77C3-4C1C-0D6EA5246BA1}"/>
              </a:ext>
            </a:extLst>
          </p:cNvPr>
          <p:cNvSpPr>
            <a:spLocks noGrp="1"/>
          </p:cNvSpPr>
          <p:nvPr>
            <p:ph type="sldNum" sz="quarter" idx="12"/>
          </p:nvPr>
        </p:nvSpPr>
        <p:spPr/>
        <p:txBody>
          <a:bodyPr/>
          <a:lstStyle/>
          <a:p>
            <a:fld id="{E9FED59C-22CF-419B-BF72-3DFEE8073AEC}" type="slidenum">
              <a:rPr lang="en-IN" smtClean="0"/>
              <a:t>14</a:t>
            </a:fld>
            <a:endParaRPr lang="en-IN"/>
          </a:p>
        </p:txBody>
      </p:sp>
    </p:spTree>
    <p:extLst>
      <p:ext uri="{BB962C8B-B14F-4D97-AF65-F5344CB8AC3E}">
        <p14:creationId xmlns:p14="http://schemas.microsoft.com/office/powerpoint/2010/main" val="188552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E368-D18F-F078-7B3B-AFD4EB2D7451}"/>
              </a:ext>
            </a:extLst>
          </p:cNvPr>
          <p:cNvSpPr>
            <a:spLocks noGrp="1"/>
          </p:cNvSpPr>
          <p:nvPr>
            <p:ph type="title"/>
          </p:nvPr>
        </p:nvSpPr>
        <p:spPr>
          <a:xfrm>
            <a:off x="1097280" y="286604"/>
            <a:ext cx="10058400" cy="484362"/>
          </a:xfrm>
        </p:spPr>
        <p:txBody>
          <a:bodyPr>
            <a:normAutofit/>
          </a:bodyPr>
          <a:lstStyle/>
          <a:p>
            <a:r>
              <a:rPr lang="en-US" sz="2400" b="1" dirty="0">
                <a:solidFill>
                  <a:srgbClr val="7030A0"/>
                </a:solidFill>
                <a:latin typeface="Book Antiqua" panose="02040602050305030304" pitchFamily="18" charset="0"/>
              </a:rPr>
              <a:t>GSTR-1</a:t>
            </a:r>
            <a:endParaRPr lang="en-IN" sz="2400" b="1" dirty="0">
              <a:solidFill>
                <a:srgbClr val="7030A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E520B00F-459E-4E0C-06FF-36A3BE213D46}"/>
              </a:ext>
            </a:extLst>
          </p:cNvPr>
          <p:cNvSpPr>
            <a:spLocks noGrp="1"/>
          </p:cNvSpPr>
          <p:nvPr>
            <p:ph idx="1"/>
          </p:nvPr>
        </p:nvSpPr>
        <p:spPr>
          <a:xfrm>
            <a:off x="1097280" y="770966"/>
            <a:ext cx="10058400" cy="5098128"/>
          </a:xfrm>
        </p:spPr>
        <p:txBody>
          <a:bodyPr>
            <a:normAutofit/>
          </a:bodyPr>
          <a:lstStyle/>
          <a:p>
            <a:r>
              <a:rPr lang="en-US" sz="1600" dirty="0">
                <a:solidFill>
                  <a:srgbClr val="002060"/>
                </a:solidFill>
                <a:latin typeface="Book Antiqua" panose="02040602050305030304" pitchFamily="18" charset="0"/>
              </a:rPr>
              <a:t>Apart from Outward Supplies, the following data shall be furnished in GSTR-1, if applicable</a:t>
            </a:r>
          </a:p>
          <a:p>
            <a:pPr>
              <a:lnSpc>
                <a:spcPct val="150000"/>
              </a:lnSpc>
              <a:buFont typeface="Wingdings" panose="05000000000000000000" pitchFamily="2" charset="2"/>
              <a:buChar char="v"/>
            </a:pPr>
            <a:r>
              <a:rPr lang="en-IN" sz="1600" dirty="0" smtClean="0">
                <a:solidFill>
                  <a:srgbClr val="002060"/>
                </a:solidFill>
                <a:latin typeface="Book Antiqua" panose="02040602050305030304" pitchFamily="18" charset="0"/>
              </a:rPr>
              <a:t> Documents Issued</a:t>
            </a:r>
          </a:p>
          <a:p>
            <a:pPr>
              <a:lnSpc>
                <a:spcPct val="150000"/>
              </a:lnSpc>
              <a:buFont typeface="Wingdings" panose="05000000000000000000" pitchFamily="2" charset="2"/>
              <a:buChar char="ü"/>
            </a:pP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 Documents Issued </a:t>
            </a:r>
          </a:p>
          <a:p>
            <a:pPr>
              <a:lnSpc>
                <a:spcPct val="150000"/>
              </a:lnSpc>
              <a:buFont typeface="Wingdings" panose="05000000000000000000" pitchFamily="2" charset="2"/>
              <a:buChar char="ü"/>
            </a:pP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Cancelled</a:t>
            </a:r>
          </a:p>
          <a:p>
            <a:pPr>
              <a:lnSpc>
                <a:spcPct val="150000"/>
              </a:lnSpc>
              <a:buFont typeface="Wingdings" panose="05000000000000000000" pitchFamily="2" charset="2"/>
              <a:buChar char="ü"/>
            </a:pPr>
            <a:r>
              <a:rPr lang="en-US" sz="1600" dirty="0">
                <a:solidFill>
                  <a:srgbClr val="002060"/>
                </a:solidFill>
                <a:latin typeface="Book Antiqua" panose="02040602050305030304" pitchFamily="18" charset="0"/>
              </a:rPr>
              <a:t> </a:t>
            </a:r>
            <a:r>
              <a:rPr lang="en-US" sz="1600" dirty="0" smtClean="0">
                <a:solidFill>
                  <a:srgbClr val="002060"/>
                </a:solidFill>
                <a:latin typeface="Book Antiqua" panose="02040602050305030304" pitchFamily="18" charset="0"/>
              </a:rPr>
              <a:t>Net issued</a:t>
            </a:r>
          </a:p>
          <a:p>
            <a:pPr>
              <a:lnSpc>
                <a:spcPct val="150000"/>
              </a:lnSpc>
              <a:buFont typeface="Wingdings" panose="05000000000000000000" pitchFamily="2" charset="2"/>
              <a:buChar char="ü"/>
            </a:pPr>
            <a:endParaRPr lang="en-US" sz="1600" dirty="0" smtClean="0">
              <a:solidFill>
                <a:srgbClr val="002060"/>
              </a:solidFill>
              <a:latin typeface="Book Antiqua" panose="02040602050305030304" pitchFamily="18" charset="0"/>
            </a:endParaRPr>
          </a:p>
          <a:p>
            <a:pPr marL="0" indent="0">
              <a:lnSpc>
                <a:spcPct val="150000"/>
              </a:lnSpc>
              <a:buNone/>
            </a:pPr>
            <a:r>
              <a:rPr lang="en-US" sz="1600" b="1" dirty="0" smtClean="0">
                <a:solidFill>
                  <a:srgbClr val="002060"/>
                </a:solidFill>
                <a:latin typeface="Book Antiqua" panose="02040602050305030304" pitchFamily="18" charset="0"/>
              </a:rPr>
              <a:t>HSN &amp; SAC</a:t>
            </a:r>
            <a:endParaRPr lang="en-IN" sz="1600" b="1" dirty="0">
              <a:solidFill>
                <a:srgbClr val="002060"/>
              </a:solidFill>
              <a:latin typeface="Book Antiqua" panose="02040602050305030304" pitchFamily="18" charset="0"/>
            </a:endParaRPr>
          </a:p>
          <a:p>
            <a:pPr>
              <a:lnSpc>
                <a:spcPct val="150000"/>
              </a:lnSpc>
              <a:buFont typeface="Wingdings" panose="05000000000000000000" pitchFamily="2" charset="2"/>
              <a:buChar char="v"/>
            </a:pPr>
            <a:r>
              <a:rPr lang="en-IN" sz="1600" dirty="0">
                <a:solidFill>
                  <a:srgbClr val="002060"/>
                </a:solidFill>
                <a:latin typeface="Book Antiqua" panose="02040602050305030304" pitchFamily="18" charset="0"/>
              </a:rPr>
              <a:t> HSN </a:t>
            </a:r>
            <a:r>
              <a:rPr lang="en-IN" sz="1600" dirty="0" smtClean="0">
                <a:solidFill>
                  <a:srgbClr val="002060"/>
                </a:solidFill>
                <a:latin typeface="Book Antiqua" panose="02040602050305030304" pitchFamily="18" charset="0"/>
              </a:rPr>
              <a:t>: Harmonized System of Nomenclature - For Goods</a:t>
            </a:r>
          </a:p>
          <a:p>
            <a:pPr>
              <a:lnSpc>
                <a:spcPct val="150000"/>
              </a:lnSpc>
              <a:buFont typeface="Wingdings" panose="05000000000000000000" pitchFamily="2" charset="2"/>
              <a:buChar char="v"/>
            </a:pPr>
            <a:r>
              <a:rPr lang="en-IN" sz="1600" dirty="0" smtClean="0">
                <a:solidFill>
                  <a:srgbClr val="002060"/>
                </a:solidFill>
                <a:latin typeface="Book Antiqua" panose="02040602050305030304" pitchFamily="18" charset="0"/>
              </a:rPr>
              <a:t> SAC : Service Accounting Code : For Services </a:t>
            </a:r>
            <a:r>
              <a:rPr lang="en-AE" sz="1600" dirty="0" smtClean="0">
                <a:solidFill>
                  <a:srgbClr val="002060"/>
                </a:solidFill>
                <a:latin typeface="Book Antiqua" panose="02040602050305030304" pitchFamily="18" charset="0"/>
              </a:rPr>
              <a:t>–</a:t>
            </a:r>
            <a:r>
              <a:rPr lang="en-IN" sz="1600" dirty="0" smtClean="0">
                <a:solidFill>
                  <a:srgbClr val="002060"/>
                </a:solidFill>
                <a:latin typeface="Book Antiqua" panose="02040602050305030304" pitchFamily="18" charset="0"/>
              </a:rPr>
              <a:t> Chapter No. 99</a:t>
            </a:r>
            <a:endParaRPr lang="en-IN" sz="1600"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A598CF74-E009-0C6D-97A9-B047FC7854F1}"/>
              </a:ext>
            </a:extLst>
          </p:cNvPr>
          <p:cNvSpPr>
            <a:spLocks noGrp="1"/>
          </p:cNvSpPr>
          <p:nvPr>
            <p:ph type="dt" sz="half" idx="10"/>
          </p:nvPr>
        </p:nvSpPr>
        <p:spPr/>
        <p:txBody>
          <a:bodyPr/>
          <a:lstStyle/>
          <a:p>
            <a:fld id="{7FB1599A-5BB5-4B01-811A-ABF9E910C8AC}" type="datetime5">
              <a:rPr lang="en-US" smtClean="0"/>
              <a:t>4-Jun-25</a:t>
            </a:fld>
            <a:endParaRPr lang="en-IN"/>
          </a:p>
        </p:txBody>
      </p:sp>
      <p:sp>
        <p:nvSpPr>
          <p:cNvPr id="5" name="Footer Placeholder 4">
            <a:extLst>
              <a:ext uri="{FF2B5EF4-FFF2-40B4-BE49-F238E27FC236}">
                <a16:creationId xmlns:a16="http://schemas.microsoft.com/office/drawing/2014/main" id="{036506BE-4881-3B2D-1AA0-C9BDED05ED16}"/>
              </a:ext>
            </a:extLst>
          </p:cNvPr>
          <p:cNvSpPr>
            <a:spLocks noGrp="1"/>
          </p:cNvSpPr>
          <p:nvPr>
            <p:ph type="ftr" sz="quarter" idx="11"/>
          </p:nvPr>
        </p:nvSpPr>
        <p:spPr/>
        <p:txBody>
          <a:bodyPr/>
          <a:lstStyle/>
          <a:p>
            <a:r>
              <a:rPr lang="en-IN" smtClean="0"/>
              <a:t>CMA Kedarnath</a:t>
            </a:r>
            <a:endParaRPr lang="en-IN"/>
          </a:p>
        </p:txBody>
      </p:sp>
      <p:sp>
        <p:nvSpPr>
          <p:cNvPr id="6" name="Slide Number Placeholder 5">
            <a:extLst>
              <a:ext uri="{FF2B5EF4-FFF2-40B4-BE49-F238E27FC236}">
                <a16:creationId xmlns:a16="http://schemas.microsoft.com/office/drawing/2014/main" id="{23256468-3842-77C3-4C1C-0D6EA5246BA1}"/>
              </a:ext>
            </a:extLst>
          </p:cNvPr>
          <p:cNvSpPr>
            <a:spLocks noGrp="1"/>
          </p:cNvSpPr>
          <p:nvPr>
            <p:ph type="sldNum" sz="quarter" idx="12"/>
          </p:nvPr>
        </p:nvSpPr>
        <p:spPr/>
        <p:txBody>
          <a:bodyPr/>
          <a:lstStyle/>
          <a:p>
            <a:fld id="{E9FED59C-22CF-419B-BF72-3DFEE8073AEC}" type="slidenum">
              <a:rPr lang="en-IN" smtClean="0"/>
              <a:t>15</a:t>
            </a:fld>
            <a:endParaRPr lang="en-IN"/>
          </a:p>
        </p:txBody>
      </p:sp>
    </p:spTree>
    <p:extLst>
      <p:ext uri="{BB962C8B-B14F-4D97-AF65-F5344CB8AC3E}">
        <p14:creationId xmlns:p14="http://schemas.microsoft.com/office/powerpoint/2010/main" val="415638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E368-D18F-F078-7B3B-AFD4EB2D7451}"/>
              </a:ext>
            </a:extLst>
          </p:cNvPr>
          <p:cNvSpPr>
            <a:spLocks noGrp="1"/>
          </p:cNvSpPr>
          <p:nvPr>
            <p:ph type="title"/>
          </p:nvPr>
        </p:nvSpPr>
        <p:spPr>
          <a:xfrm>
            <a:off x="1097280" y="255021"/>
            <a:ext cx="10058400" cy="484362"/>
          </a:xfrm>
        </p:spPr>
        <p:txBody>
          <a:bodyPr>
            <a:normAutofit/>
          </a:bodyPr>
          <a:lstStyle/>
          <a:p>
            <a:r>
              <a:rPr lang="en-US" sz="2400" b="1" dirty="0">
                <a:solidFill>
                  <a:srgbClr val="7030A0"/>
                </a:solidFill>
                <a:latin typeface="Book Antiqua" panose="02040602050305030304" pitchFamily="18" charset="0"/>
              </a:rPr>
              <a:t>GSTR-1: HSN &amp; SAC</a:t>
            </a:r>
            <a:endParaRPr lang="en-IN" sz="2400" b="1" dirty="0">
              <a:solidFill>
                <a:srgbClr val="7030A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E520B00F-459E-4E0C-06FF-36A3BE213D46}"/>
              </a:ext>
            </a:extLst>
          </p:cNvPr>
          <p:cNvSpPr>
            <a:spLocks noGrp="1"/>
          </p:cNvSpPr>
          <p:nvPr>
            <p:ph idx="1"/>
          </p:nvPr>
        </p:nvSpPr>
        <p:spPr>
          <a:xfrm>
            <a:off x="1097280" y="770966"/>
            <a:ext cx="10058400" cy="5098128"/>
          </a:xfrm>
        </p:spPr>
        <p:txBody>
          <a:bodyPr>
            <a:normAutofit/>
          </a:bodyPr>
          <a:lstStyle/>
          <a:p>
            <a:r>
              <a:rPr lang="en-US" sz="1600" dirty="0">
                <a:solidFill>
                  <a:srgbClr val="002060"/>
                </a:solidFill>
                <a:latin typeface="Book Antiqua" panose="02040602050305030304" pitchFamily="18" charset="0"/>
              </a:rPr>
              <a:t>HSN : Used for Goods : Harmonized System of Nomenclature </a:t>
            </a:r>
          </a:p>
          <a:p>
            <a:r>
              <a:rPr lang="en-US" sz="1600" dirty="0">
                <a:solidFill>
                  <a:srgbClr val="002060"/>
                </a:solidFill>
                <a:latin typeface="Book Antiqua" panose="02040602050305030304" pitchFamily="18" charset="0"/>
              </a:rPr>
              <a:t>SAC: Used for Services : Service Accounting Code &gt;&gt;&gt; Chapter “</a:t>
            </a:r>
            <a:r>
              <a:rPr lang="en-US" sz="1600" b="1" dirty="0">
                <a:solidFill>
                  <a:srgbClr val="002060"/>
                </a:solidFill>
                <a:latin typeface="Book Antiqua" panose="02040602050305030304" pitchFamily="18" charset="0"/>
              </a:rPr>
              <a:t>99</a:t>
            </a:r>
            <a:r>
              <a:rPr lang="en-US" sz="1600" b="1" dirty="0" smtClean="0">
                <a:solidFill>
                  <a:srgbClr val="002060"/>
                </a:solidFill>
                <a:latin typeface="Book Antiqua" panose="02040602050305030304" pitchFamily="18" charset="0"/>
              </a:rPr>
              <a:t>”</a:t>
            </a:r>
            <a:endParaRPr lang="en-IN" sz="1600"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A598CF74-E009-0C6D-97A9-B047FC7854F1}"/>
              </a:ext>
            </a:extLst>
          </p:cNvPr>
          <p:cNvSpPr>
            <a:spLocks noGrp="1"/>
          </p:cNvSpPr>
          <p:nvPr>
            <p:ph type="dt" sz="half" idx="10"/>
          </p:nvPr>
        </p:nvSpPr>
        <p:spPr/>
        <p:txBody>
          <a:bodyPr/>
          <a:lstStyle/>
          <a:p>
            <a:fld id="{D7EB97A6-0A37-4AA5-B359-7F603C9A48ED}" type="datetime5">
              <a:rPr lang="en-US" smtClean="0"/>
              <a:t>4-Jun-25</a:t>
            </a:fld>
            <a:endParaRPr lang="en-IN"/>
          </a:p>
        </p:txBody>
      </p:sp>
      <p:sp>
        <p:nvSpPr>
          <p:cNvPr id="5" name="Footer Placeholder 4">
            <a:extLst>
              <a:ext uri="{FF2B5EF4-FFF2-40B4-BE49-F238E27FC236}">
                <a16:creationId xmlns:a16="http://schemas.microsoft.com/office/drawing/2014/main" id="{036506BE-4881-3B2D-1AA0-C9BDED05ED16}"/>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23256468-3842-77C3-4C1C-0D6EA5246BA1}"/>
              </a:ext>
            </a:extLst>
          </p:cNvPr>
          <p:cNvSpPr>
            <a:spLocks noGrp="1"/>
          </p:cNvSpPr>
          <p:nvPr>
            <p:ph type="sldNum" sz="quarter" idx="12"/>
          </p:nvPr>
        </p:nvSpPr>
        <p:spPr/>
        <p:txBody>
          <a:bodyPr/>
          <a:lstStyle/>
          <a:p>
            <a:fld id="{E9FED59C-22CF-419B-BF72-3DFEE8073AEC}" type="slidenum">
              <a:rPr lang="en-IN" smtClean="0"/>
              <a:t>16</a:t>
            </a:fld>
            <a:endParaRPr lang="en-IN"/>
          </a:p>
        </p:txBody>
      </p:sp>
      <p:pic>
        <p:nvPicPr>
          <p:cNvPr id="9" name="Picture 8">
            <a:extLst>
              <a:ext uri="{FF2B5EF4-FFF2-40B4-BE49-F238E27FC236}">
                <a16:creationId xmlns:a16="http://schemas.microsoft.com/office/drawing/2014/main" id="{95625E53-5EC9-C666-36CE-BC0DC334BDB4}"/>
              </a:ext>
            </a:extLst>
          </p:cNvPr>
          <p:cNvPicPr>
            <a:picLocks noChangeAspect="1"/>
          </p:cNvPicPr>
          <p:nvPr/>
        </p:nvPicPr>
        <p:blipFill>
          <a:blip r:embed="rId2"/>
          <a:stretch>
            <a:fillRect/>
          </a:stretch>
        </p:blipFill>
        <p:spPr>
          <a:xfrm>
            <a:off x="849854" y="3121341"/>
            <a:ext cx="10058400" cy="2166486"/>
          </a:xfrm>
          <a:prstGeom prst="rect">
            <a:avLst/>
          </a:prstGeom>
        </p:spPr>
      </p:pic>
      <p:pic>
        <p:nvPicPr>
          <p:cNvPr id="12" name="Picture 11">
            <a:extLst>
              <a:ext uri="{FF2B5EF4-FFF2-40B4-BE49-F238E27FC236}">
                <a16:creationId xmlns:a16="http://schemas.microsoft.com/office/drawing/2014/main" id="{6D2CBEDE-DC89-9AD6-A83F-1B426FAE9A8E}"/>
              </a:ext>
            </a:extLst>
          </p:cNvPr>
          <p:cNvPicPr>
            <a:picLocks noChangeAspect="1"/>
          </p:cNvPicPr>
          <p:nvPr/>
        </p:nvPicPr>
        <p:blipFill>
          <a:blip r:embed="rId3"/>
          <a:stretch>
            <a:fillRect/>
          </a:stretch>
        </p:blipFill>
        <p:spPr>
          <a:xfrm>
            <a:off x="1097280" y="1887858"/>
            <a:ext cx="9563548" cy="1055048"/>
          </a:xfrm>
          <a:prstGeom prst="rect">
            <a:avLst/>
          </a:prstGeom>
        </p:spPr>
      </p:pic>
    </p:spTree>
    <p:extLst>
      <p:ext uri="{BB962C8B-B14F-4D97-AF65-F5344CB8AC3E}">
        <p14:creationId xmlns:p14="http://schemas.microsoft.com/office/powerpoint/2010/main" val="168367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E368-D18F-F078-7B3B-AFD4EB2D7451}"/>
              </a:ext>
            </a:extLst>
          </p:cNvPr>
          <p:cNvSpPr>
            <a:spLocks noGrp="1"/>
          </p:cNvSpPr>
          <p:nvPr>
            <p:ph type="title"/>
          </p:nvPr>
        </p:nvSpPr>
        <p:spPr>
          <a:xfrm>
            <a:off x="1097280" y="255021"/>
            <a:ext cx="10058400" cy="484362"/>
          </a:xfrm>
        </p:spPr>
        <p:txBody>
          <a:bodyPr>
            <a:normAutofit/>
          </a:bodyPr>
          <a:lstStyle/>
          <a:p>
            <a:r>
              <a:rPr lang="en-US" sz="2400" b="1" dirty="0">
                <a:solidFill>
                  <a:srgbClr val="7030A0"/>
                </a:solidFill>
                <a:latin typeface="Book Antiqua" panose="02040602050305030304" pitchFamily="18" charset="0"/>
              </a:rPr>
              <a:t>GSTR-1: HSN &amp; SAC</a:t>
            </a:r>
            <a:endParaRPr lang="en-IN" sz="2400" b="1" dirty="0">
              <a:solidFill>
                <a:srgbClr val="7030A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A598CF74-E009-0C6D-97A9-B047FC7854F1}"/>
              </a:ext>
            </a:extLst>
          </p:cNvPr>
          <p:cNvSpPr>
            <a:spLocks noGrp="1"/>
          </p:cNvSpPr>
          <p:nvPr>
            <p:ph type="dt" sz="half" idx="10"/>
          </p:nvPr>
        </p:nvSpPr>
        <p:spPr/>
        <p:txBody>
          <a:bodyPr/>
          <a:lstStyle/>
          <a:p>
            <a:fld id="{D7EB97A6-0A37-4AA5-B359-7F603C9A48ED}" type="datetime5">
              <a:rPr lang="en-US" smtClean="0"/>
              <a:t>4-Jun-25</a:t>
            </a:fld>
            <a:endParaRPr lang="en-IN"/>
          </a:p>
        </p:txBody>
      </p:sp>
      <p:sp>
        <p:nvSpPr>
          <p:cNvPr id="5" name="Footer Placeholder 4">
            <a:extLst>
              <a:ext uri="{FF2B5EF4-FFF2-40B4-BE49-F238E27FC236}">
                <a16:creationId xmlns:a16="http://schemas.microsoft.com/office/drawing/2014/main" id="{036506BE-4881-3B2D-1AA0-C9BDED05ED16}"/>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23256468-3842-77C3-4C1C-0D6EA5246BA1}"/>
              </a:ext>
            </a:extLst>
          </p:cNvPr>
          <p:cNvSpPr>
            <a:spLocks noGrp="1"/>
          </p:cNvSpPr>
          <p:nvPr>
            <p:ph type="sldNum" sz="quarter" idx="12"/>
          </p:nvPr>
        </p:nvSpPr>
        <p:spPr/>
        <p:txBody>
          <a:bodyPr/>
          <a:lstStyle/>
          <a:p>
            <a:fld id="{E9FED59C-22CF-419B-BF72-3DFEE8073AEC}" type="slidenum">
              <a:rPr lang="en-IN" smtClean="0"/>
              <a:t>17</a:t>
            </a:fld>
            <a:endParaRPr lang="en-IN"/>
          </a:p>
        </p:txBody>
      </p:sp>
      <p:sp>
        <p:nvSpPr>
          <p:cNvPr id="8" name="Content Placeholder 7"/>
          <p:cNvSpPr>
            <a:spLocks noGrp="1"/>
          </p:cNvSpPr>
          <p:nvPr>
            <p:ph idx="1"/>
          </p:nvPr>
        </p:nvSpPr>
        <p:spPr>
          <a:xfrm>
            <a:off x="1097280" y="844731"/>
            <a:ext cx="10058400" cy="5024363"/>
          </a:xfrm>
        </p:spPr>
        <p:txBody>
          <a:bodyPr>
            <a:normAutofit/>
          </a:bodyPr>
          <a:lstStyle/>
          <a:p>
            <a:pPr>
              <a:buFont typeface="Wingdings" panose="05000000000000000000" pitchFamily="2" charset="2"/>
              <a:buChar char="v"/>
            </a:pPr>
            <a:r>
              <a:rPr lang="en-US" sz="1600" dirty="0" smtClean="0">
                <a:solidFill>
                  <a:srgbClr val="002060"/>
                </a:solidFill>
                <a:latin typeface="Book Antiqua" panose="02040602050305030304" pitchFamily="18" charset="0"/>
              </a:rPr>
              <a:t> HSN </a:t>
            </a:r>
            <a:r>
              <a:rPr lang="en-US" sz="1600" dirty="0">
                <a:solidFill>
                  <a:srgbClr val="002060"/>
                </a:solidFill>
                <a:latin typeface="Book Antiqua" panose="02040602050305030304" pitchFamily="18" charset="0"/>
              </a:rPr>
              <a:t>Summary for B2B </a:t>
            </a:r>
            <a:r>
              <a:rPr lang="en-US" sz="1600" dirty="0" smtClean="0">
                <a:solidFill>
                  <a:srgbClr val="002060"/>
                </a:solidFill>
                <a:latin typeface="Book Antiqua" panose="02040602050305030304" pitchFamily="18" charset="0"/>
              </a:rPr>
              <a:t>Supplies</a:t>
            </a:r>
          </a:p>
          <a:p>
            <a:pPr>
              <a:buFont typeface="Wingdings" panose="05000000000000000000" pitchFamily="2" charset="2"/>
              <a:buChar char="v"/>
            </a:pPr>
            <a:r>
              <a:rPr lang="en-US" sz="1600" dirty="0" smtClean="0">
                <a:solidFill>
                  <a:srgbClr val="002060"/>
                </a:solidFill>
                <a:latin typeface="Book Antiqua" panose="02040602050305030304" pitchFamily="18" charset="0"/>
              </a:rPr>
              <a:t> HSN </a:t>
            </a:r>
            <a:r>
              <a:rPr lang="en-US" sz="1600" dirty="0">
                <a:solidFill>
                  <a:srgbClr val="002060"/>
                </a:solidFill>
                <a:latin typeface="Book Antiqua" panose="02040602050305030304" pitchFamily="18" charset="0"/>
              </a:rPr>
              <a:t>Summary for </a:t>
            </a:r>
            <a:r>
              <a:rPr lang="en-US" sz="1600" dirty="0" smtClean="0">
                <a:solidFill>
                  <a:srgbClr val="002060"/>
                </a:solidFill>
                <a:latin typeface="Book Antiqua" panose="02040602050305030304" pitchFamily="18" charset="0"/>
              </a:rPr>
              <a:t>B2C Supplies</a:t>
            </a:r>
          </a:p>
          <a:p>
            <a:pPr marL="0" indent="0">
              <a:buNone/>
            </a:pPr>
            <a:endParaRPr lang="en-IN" sz="1600" dirty="0">
              <a:solidFill>
                <a:srgbClr val="002060"/>
              </a:solidFill>
              <a:latin typeface="Book Antiqua" panose="02040602050305030304" pitchFamily="18" charset="0"/>
            </a:endParaRPr>
          </a:p>
        </p:txBody>
      </p:sp>
      <p:pic>
        <p:nvPicPr>
          <p:cNvPr id="10" name="Picture 9"/>
          <p:cNvPicPr>
            <a:picLocks noChangeAspect="1"/>
          </p:cNvPicPr>
          <p:nvPr/>
        </p:nvPicPr>
        <p:blipFill>
          <a:blip r:embed="rId2"/>
          <a:stretch>
            <a:fillRect/>
          </a:stretch>
        </p:blipFill>
        <p:spPr>
          <a:xfrm>
            <a:off x="1097280" y="1692592"/>
            <a:ext cx="10058400" cy="4281850"/>
          </a:xfrm>
          <a:prstGeom prst="rect">
            <a:avLst/>
          </a:prstGeom>
        </p:spPr>
      </p:pic>
    </p:spTree>
    <p:extLst>
      <p:ext uri="{BB962C8B-B14F-4D97-AF65-F5344CB8AC3E}">
        <p14:creationId xmlns:p14="http://schemas.microsoft.com/office/powerpoint/2010/main" val="383135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97280" y="223851"/>
            <a:ext cx="10058400" cy="430574"/>
          </a:xfrm>
        </p:spPr>
        <p:txBody>
          <a:bodyPr>
            <a:noAutofit/>
          </a:bodyPr>
          <a:lstStyle/>
          <a:p>
            <a:r>
              <a:rPr lang="en-US" sz="2000" b="1" dirty="0">
                <a:solidFill>
                  <a:srgbClr val="FF0000"/>
                </a:solidFill>
                <a:latin typeface="Book Antiqua" panose="02040602050305030304" pitchFamily="18" charset="0"/>
              </a:rPr>
              <a:t>GSTR-3B Summary Return (Section 39):</a:t>
            </a:r>
            <a:endParaRPr lang="en-IN" sz="2000" b="1" dirty="0">
              <a:solidFill>
                <a:srgbClr val="7030A0"/>
              </a:solidFill>
              <a:latin typeface="Book Antiqua" panose="02040602050305030304" pitchFamily="18" charset="0"/>
            </a:endParaRPr>
          </a:p>
        </p:txBody>
      </p:sp>
      <p:sp>
        <p:nvSpPr>
          <p:cNvPr id="12" name="Content Placeholder 11">
            <a:extLst>
              <a:ext uri="{FF2B5EF4-FFF2-40B4-BE49-F238E27FC236}">
                <a16:creationId xmlns:a16="http://schemas.microsoft.com/office/drawing/2014/main" id="{8F7684CE-C8F0-1882-5599-2AEC3CDAC030}"/>
              </a:ext>
            </a:extLst>
          </p:cNvPr>
          <p:cNvSpPr>
            <a:spLocks noGrp="1"/>
          </p:cNvSpPr>
          <p:nvPr>
            <p:ph idx="1"/>
          </p:nvPr>
        </p:nvSpPr>
        <p:spPr>
          <a:xfrm>
            <a:off x="1097280" y="896471"/>
            <a:ext cx="10115203" cy="4972624"/>
          </a:xfrm>
        </p:spPr>
        <p:txBody>
          <a:bodyPr>
            <a:normAutofit/>
          </a:bodyPr>
          <a:lstStyle/>
          <a:p>
            <a:pPr algn="l"/>
            <a:r>
              <a:rPr lang="en-US" sz="1600" b="1" i="0" u="none" strike="noStrike" baseline="0" dirty="0">
                <a:solidFill>
                  <a:srgbClr val="7030A0"/>
                </a:solidFill>
                <a:latin typeface="Book Antiqua" panose="02040602050305030304" pitchFamily="18" charset="0"/>
              </a:rPr>
              <a:t>Due date for payment of tax [Section 39(7)]</a:t>
            </a:r>
          </a:p>
          <a:p>
            <a:pPr algn="l">
              <a:lnSpc>
                <a:spcPct val="150000"/>
              </a:lnSpc>
              <a:buFont typeface="Wingdings" panose="05000000000000000000" pitchFamily="2" charset="2"/>
              <a:buChar char="v"/>
            </a:pPr>
            <a:r>
              <a:rPr lang="en-US" sz="1600" b="0" i="0" u="none" strike="noStrike" baseline="0" dirty="0">
                <a:solidFill>
                  <a:srgbClr val="000000"/>
                </a:solidFill>
                <a:latin typeface="Book Antiqua" panose="02040602050305030304" pitchFamily="18" charset="0"/>
              </a:rPr>
              <a:t> </a:t>
            </a:r>
            <a:r>
              <a:rPr lang="en-US" sz="1600" i="0" u="none" strike="noStrike" baseline="0" dirty="0">
                <a:solidFill>
                  <a:srgbClr val="002060"/>
                </a:solidFill>
                <a:latin typeface="Book Antiqua" panose="02040602050305030304" pitchFamily="18" charset="0"/>
              </a:rPr>
              <a:t>Due dates for payment of tax in respect of the persons required to file GSTR- 3B, GSTR CMP-08, GSTR-5 and GSTR-7,8 are linked with the </a:t>
            </a:r>
            <a:r>
              <a:rPr lang="en-US" sz="1600" b="1" i="0" strike="noStrike" baseline="0" dirty="0">
                <a:solidFill>
                  <a:srgbClr val="002060"/>
                </a:solidFill>
                <a:latin typeface="Book Antiqua" panose="02040602050305030304" pitchFamily="18" charset="0"/>
              </a:rPr>
              <a:t>due dates for filing of such returns</a:t>
            </a:r>
            <a:r>
              <a:rPr lang="en-US" sz="1600" i="0" u="none" strike="noStrike" baseline="0" dirty="0">
                <a:solidFill>
                  <a:srgbClr val="002060"/>
                </a:solidFill>
                <a:latin typeface="Book Antiqua" panose="02040602050305030304" pitchFamily="18" charset="0"/>
              </a:rPr>
              <a:t> i.e., the last dates (due dates) of filing such returns are also the due dates for payment of tax in respect of persons required to file such returns.</a:t>
            </a:r>
          </a:p>
          <a:p>
            <a:pPr algn="l">
              <a:lnSpc>
                <a:spcPct val="150000"/>
              </a:lnSpc>
              <a:buFont typeface="Wingdings" panose="05000000000000000000" pitchFamily="2" charset="2"/>
              <a:buChar char="v"/>
            </a:pPr>
            <a:endParaRPr lang="en-US" sz="1600" i="0" u="none" strike="noStrike" baseline="0" dirty="0">
              <a:solidFill>
                <a:srgbClr val="002060"/>
              </a:solidFill>
              <a:latin typeface="Book Antiqua" panose="02040602050305030304" pitchFamily="18" charset="0"/>
            </a:endParaRPr>
          </a:p>
          <a:p>
            <a:pPr algn="l">
              <a:lnSpc>
                <a:spcPct val="150000"/>
              </a:lnSpc>
              <a:buFont typeface="Wingdings" panose="05000000000000000000" pitchFamily="2" charset="2"/>
              <a:buChar char="v"/>
            </a:pPr>
            <a:r>
              <a:rPr lang="en-US" sz="1600" i="0" u="none" strike="noStrike" baseline="0" dirty="0">
                <a:solidFill>
                  <a:srgbClr val="002060"/>
                </a:solidFill>
                <a:latin typeface="Book Antiqua" panose="02040602050305030304" pitchFamily="18" charset="0"/>
              </a:rPr>
              <a:t> A taxpayer needs to electronically sign the submitted returns otherwise it will be considered </a:t>
            </a:r>
            <a:r>
              <a:rPr lang="en-IN" sz="1600" i="0" u="none" strike="noStrike" baseline="0" dirty="0">
                <a:solidFill>
                  <a:srgbClr val="002060"/>
                </a:solidFill>
                <a:latin typeface="Book Antiqua" panose="02040602050305030304" pitchFamily="18" charset="0"/>
              </a:rPr>
              <a:t>not-filed.</a:t>
            </a:r>
          </a:p>
          <a:p>
            <a:pPr algn="l">
              <a:lnSpc>
                <a:spcPct val="150000"/>
              </a:lnSpc>
              <a:buFont typeface="Wingdings" panose="05000000000000000000" pitchFamily="2" charset="2"/>
              <a:buChar char="v"/>
            </a:pPr>
            <a:endParaRPr lang="en-US" sz="1600" i="0" u="none" strike="noStrike" baseline="0" dirty="0">
              <a:solidFill>
                <a:srgbClr val="002060"/>
              </a:solidFill>
              <a:latin typeface="Book Antiqua" panose="02040602050305030304" pitchFamily="18" charset="0"/>
            </a:endParaRPr>
          </a:p>
          <a:p>
            <a:pPr algn="l">
              <a:lnSpc>
                <a:spcPct val="150000"/>
              </a:lnSpc>
              <a:buFont typeface="Wingdings" panose="05000000000000000000" pitchFamily="2" charset="2"/>
              <a:buChar char="v"/>
            </a:pPr>
            <a:r>
              <a:rPr lang="en-US" sz="1600" i="0" u="none" strike="noStrike" baseline="0" dirty="0">
                <a:solidFill>
                  <a:srgbClr val="002060"/>
                </a:solidFill>
                <a:latin typeface="Book Antiqua" panose="02040602050305030304" pitchFamily="18" charset="0"/>
              </a:rPr>
              <a:t> Taxpayers can electronically sign their returns using a DSC (earlier mandatory for all types of companies and LLPs), or EVC (Electronic Verification Code sent to the registered mobile number </a:t>
            </a:r>
            <a:r>
              <a:rPr lang="en-IN" sz="1600" i="0" u="none" strike="noStrike" baseline="0" dirty="0">
                <a:solidFill>
                  <a:srgbClr val="002060"/>
                </a:solidFill>
                <a:latin typeface="Book Antiqua" panose="02040602050305030304" pitchFamily="18" charset="0"/>
              </a:rPr>
              <a:t>of the authorized signatory).</a:t>
            </a:r>
            <a:endParaRPr lang="en-US" sz="1600" dirty="0">
              <a:solidFill>
                <a:srgbClr val="002060"/>
              </a:solidFill>
              <a:latin typeface="Book Antiqua" panose="02040602050305030304" pitchFamily="18" charset="0"/>
            </a:endParaRPr>
          </a:p>
          <a:p>
            <a:endParaRPr lang="en-IN" dirty="0">
              <a:solidFill>
                <a:srgbClr val="002060"/>
              </a:solidFill>
            </a:endParaRPr>
          </a:p>
          <a:p>
            <a:pPr marL="0" indent="0">
              <a:buNone/>
            </a:pPr>
            <a:endParaRPr lang="en-US"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2BE7AD10-66C9-448C-9353-C0EC83DD15F2}"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18</a:t>
            </a:fld>
            <a:endParaRPr lang="en-IN"/>
          </a:p>
        </p:txBody>
      </p:sp>
    </p:spTree>
    <p:extLst>
      <p:ext uri="{BB962C8B-B14F-4D97-AF65-F5344CB8AC3E}">
        <p14:creationId xmlns:p14="http://schemas.microsoft.com/office/powerpoint/2010/main" val="296758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8AEB-9FBD-0209-DB64-01F7BB5E7A5B}"/>
              </a:ext>
            </a:extLst>
          </p:cNvPr>
          <p:cNvSpPr>
            <a:spLocks noGrp="1"/>
          </p:cNvSpPr>
          <p:nvPr>
            <p:ph type="title"/>
          </p:nvPr>
        </p:nvSpPr>
        <p:spPr>
          <a:xfrm>
            <a:off x="1040235" y="365125"/>
            <a:ext cx="9857064" cy="522381"/>
          </a:xfrm>
        </p:spPr>
        <p:txBody>
          <a:bodyPr>
            <a:normAutofit/>
          </a:bodyPr>
          <a:lstStyle/>
          <a:p>
            <a:r>
              <a:rPr lang="en-US" sz="2800" b="1" i="1" dirty="0">
                <a:solidFill>
                  <a:srgbClr val="FF0000"/>
                </a:solidFill>
                <a:latin typeface="Book Antiqua" panose="02040602050305030304" pitchFamily="18" charset="0"/>
              </a:rPr>
              <a:t>                                                        GSTR-3B</a:t>
            </a:r>
            <a:endParaRPr lang="en-IN" sz="2800" b="1" i="1" dirty="0">
              <a:solidFill>
                <a:srgbClr val="FF0000"/>
              </a:solidFill>
              <a:latin typeface="Book Antiqua" panose="02040602050305030304" pitchFamily="18" charset="0"/>
            </a:endParaRPr>
          </a:p>
        </p:txBody>
      </p:sp>
      <p:pic>
        <p:nvPicPr>
          <p:cNvPr id="5" name="Content Placeholder 4">
            <a:extLst>
              <a:ext uri="{FF2B5EF4-FFF2-40B4-BE49-F238E27FC236}">
                <a16:creationId xmlns:a16="http://schemas.microsoft.com/office/drawing/2014/main" id="{FDC2AF3B-B8A5-397F-2ED0-E7272D7EFC1F}"/>
              </a:ext>
            </a:extLst>
          </p:cNvPr>
          <p:cNvPicPr>
            <a:picLocks noGrp="1" noChangeAspect="1"/>
          </p:cNvPicPr>
          <p:nvPr>
            <p:ph idx="1"/>
          </p:nvPr>
        </p:nvPicPr>
        <p:blipFill>
          <a:blip r:embed="rId2"/>
          <a:stretch>
            <a:fillRect/>
          </a:stretch>
        </p:blipFill>
        <p:spPr>
          <a:xfrm>
            <a:off x="1058165" y="2273417"/>
            <a:ext cx="9857064" cy="1904301"/>
          </a:xfrm>
        </p:spPr>
      </p:pic>
      <p:sp>
        <p:nvSpPr>
          <p:cNvPr id="3" name="Date Placeholder 2">
            <a:extLst>
              <a:ext uri="{FF2B5EF4-FFF2-40B4-BE49-F238E27FC236}">
                <a16:creationId xmlns:a16="http://schemas.microsoft.com/office/drawing/2014/main" id="{46BA9C28-6A88-2CB4-6D71-367C0F210213}"/>
              </a:ext>
            </a:extLst>
          </p:cNvPr>
          <p:cNvSpPr>
            <a:spLocks noGrp="1"/>
          </p:cNvSpPr>
          <p:nvPr>
            <p:ph type="dt" sz="half" idx="10"/>
          </p:nvPr>
        </p:nvSpPr>
        <p:spPr/>
        <p:txBody>
          <a:bodyPr/>
          <a:lstStyle/>
          <a:p>
            <a:fld id="{A5D09720-0B18-4D1A-AB4F-6FF3EDAF13C5}" type="datetime5">
              <a:rPr lang="en-US" smtClean="0"/>
              <a:t>4-Jun-25</a:t>
            </a:fld>
            <a:endParaRPr lang="en-IN"/>
          </a:p>
        </p:txBody>
      </p:sp>
      <p:sp>
        <p:nvSpPr>
          <p:cNvPr id="4" name="Footer Placeholder 3">
            <a:extLst>
              <a:ext uri="{FF2B5EF4-FFF2-40B4-BE49-F238E27FC236}">
                <a16:creationId xmlns:a16="http://schemas.microsoft.com/office/drawing/2014/main" id="{7F713164-AE7C-1412-EE9D-0FA619032697}"/>
              </a:ext>
            </a:extLst>
          </p:cNvPr>
          <p:cNvSpPr>
            <a:spLocks noGrp="1"/>
          </p:cNvSpPr>
          <p:nvPr>
            <p:ph type="ftr" sz="quarter" idx="11"/>
          </p:nvPr>
        </p:nvSpPr>
        <p:spPr/>
        <p:txBody>
          <a:bodyPr/>
          <a:lstStyle/>
          <a:p>
            <a:r>
              <a:rPr lang="en-IN"/>
              <a:t>CMA Kedarnath</a:t>
            </a:r>
          </a:p>
        </p:txBody>
      </p:sp>
      <p:sp>
        <p:nvSpPr>
          <p:cNvPr id="6" name="Slide Number Placeholder 5">
            <a:extLst>
              <a:ext uri="{FF2B5EF4-FFF2-40B4-BE49-F238E27FC236}">
                <a16:creationId xmlns:a16="http://schemas.microsoft.com/office/drawing/2014/main" id="{35071911-DEEA-33A7-0E0A-12445CE8CC62}"/>
              </a:ext>
            </a:extLst>
          </p:cNvPr>
          <p:cNvSpPr>
            <a:spLocks noGrp="1"/>
          </p:cNvSpPr>
          <p:nvPr>
            <p:ph type="sldNum" sz="quarter" idx="12"/>
          </p:nvPr>
        </p:nvSpPr>
        <p:spPr/>
        <p:txBody>
          <a:bodyPr/>
          <a:lstStyle/>
          <a:p>
            <a:fld id="{E9FED59C-22CF-419B-BF72-3DFEE8073AEC}" type="slidenum">
              <a:rPr lang="en-IN" smtClean="0"/>
              <a:t>19</a:t>
            </a:fld>
            <a:endParaRPr lang="en-IN"/>
          </a:p>
        </p:txBody>
      </p:sp>
      <p:pic>
        <p:nvPicPr>
          <p:cNvPr id="7" name="Picture 6">
            <a:extLst>
              <a:ext uri="{FF2B5EF4-FFF2-40B4-BE49-F238E27FC236}">
                <a16:creationId xmlns:a16="http://schemas.microsoft.com/office/drawing/2014/main" id="{D2EAFC6B-A9F3-FCA7-1CC7-600D66431123}"/>
              </a:ext>
            </a:extLst>
          </p:cNvPr>
          <p:cNvPicPr>
            <a:picLocks noChangeAspect="1"/>
          </p:cNvPicPr>
          <p:nvPr/>
        </p:nvPicPr>
        <p:blipFill>
          <a:blip r:embed="rId3"/>
          <a:stretch>
            <a:fillRect/>
          </a:stretch>
        </p:blipFill>
        <p:spPr>
          <a:xfrm>
            <a:off x="3854902" y="4342451"/>
            <a:ext cx="3352800" cy="19043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7CCA5A3-6F13-4E95-FD64-91AF2B0EADD0}"/>
              </a:ext>
            </a:extLst>
          </p:cNvPr>
          <p:cNvPicPr>
            <a:picLocks noChangeAspect="1"/>
          </p:cNvPicPr>
          <p:nvPr/>
        </p:nvPicPr>
        <p:blipFill>
          <a:blip r:embed="rId4"/>
          <a:stretch>
            <a:fillRect/>
          </a:stretch>
        </p:blipFill>
        <p:spPr>
          <a:xfrm>
            <a:off x="1040235" y="1089032"/>
            <a:ext cx="9857064" cy="1184386"/>
          </a:xfrm>
          <a:prstGeom prst="rect">
            <a:avLst/>
          </a:prstGeom>
        </p:spPr>
      </p:pic>
    </p:spTree>
    <p:extLst>
      <p:ext uri="{BB962C8B-B14F-4D97-AF65-F5344CB8AC3E}">
        <p14:creationId xmlns:p14="http://schemas.microsoft.com/office/powerpoint/2010/main" val="223424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7"/>
            <a:ext cx="8425543" cy="1188403"/>
          </a:xfrm>
        </p:spPr>
        <p:txBody>
          <a:bodyPr>
            <a:normAutofit/>
          </a:bodyPr>
          <a:lstStyle/>
          <a:p>
            <a:pPr algn="ctr"/>
            <a:r>
              <a:rPr lang="en-IN" sz="2400" b="1" dirty="0">
                <a:solidFill>
                  <a:srgbClr val="FF0000"/>
                </a:solidFill>
                <a:latin typeface="Book Antiqua" pitchFamily="18" charset="0"/>
              </a:rPr>
              <a:t>Hyderabad Branch of SIRC of </a:t>
            </a:r>
            <a:r>
              <a:rPr lang="en-IN" sz="2400" b="1" dirty="0" smtClean="0">
                <a:solidFill>
                  <a:srgbClr val="FF0000"/>
                </a:solidFill>
                <a:latin typeface="Book Antiqua" pitchFamily="18" charset="0"/>
              </a:rPr>
              <a:t>ICAI</a:t>
            </a:r>
            <a:br>
              <a:rPr lang="en-IN" sz="2400" b="1" dirty="0" smtClean="0">
                <a:solidFill>
                  <a:srgbClr val="FF0000"/>
                </a:solidFill>
                <a:latin typeface="Book Antiqua" pitchFamily="18" charset="0"/>
              </a:rPr>
            </a:br>
            <a:endParaRPr lang="en-IN" sz="2400" b="1" dirty="0">
              <a:solidFill>
                <a:srgbClr val="FF0000"/>
              </a:solidFill>
              <a:latin typeface="Book Antiqua" pitchFamily="18" charset="0"/>
            </a:endParaRPr>
          </a:p>
        </p:txBody>
      </p:sp>
      <p:sp>
        <p:nvSpPr>
          <p:cNvPr id="3" name="Content Placeholder 2"/>
          <p:cNvSpPr>
            <a:spLocks noGrp="1"/>
          </p:cNvSpPr>
          <p:nvPr>
            <p:ph idx="1"/>
          </p:nvPr>
        </p:nvSpPr>
        <p:spPr>
          <a:xfrm>
            <a:off x="761239" y="1163886"/>
            <a:ext cx="10568612" cy="5073427"/>
          </a:xfrm>
        </p:spPr>
        <p:txBody>
          <a:bodyPr>
            <a:normAutofit fontScale="92500" lnSpcReduction="20000"/>
          </a:bodyPr>
          <a:lstStyle/>
          <a:p>
            <a:endParaRPr lang="en-IN" sz="2400" dirty="0">
              <a:latin typeface="Book Antiqua" pitchFamily="18" charset="0"/>
            </a:endParaRPr>
          </a:p>
          <a:p>
            <a:pPr marL="0" indent="0" algn="ctr">
              <a:buNone/>
            </a:pPr>
            <a:endParaRPr lang="en-IN" sz="2800" dirty="0">
              <a:solidFill>
                <a:srgbClr val="002060"/>
              </a:solidFill>
              <a:latin typeface="Book Antiqua" pitchFamily="18" charset="0"/>
            </a:endParaRPr>
          </a:p>
          <a:p>
            <a:pPr marL="0" indent="0" algn="ctr">
              <a:buNone/>
            </a:pPr>
            <a:endParaRPr lang="en-IN" sz="2800" dirty="0">
              <a:solidFill>
                <a:srgbClr val="002060"/>
              </a:solidFill>
              <a:latin typeface="Book Antiqua" pitchFamily="18" charset="0"/>
            </a:endParaRPr>
          </a:p>
          <a:p>
            <a:pPr marL="0" indent="0" algn="ctr">
              <a:buNone/>
            </a:pPr>
            <a:endParaRPr lang="en-US" sz="2200" b="1" i="1" dirty="0"/>
          </a:p>
          <a:p>
            <a:pPr marL="0" indent="0" algn="ctr">
              <a:buNone/>
            </a:pPr>
            <a:endParaRPr lang="en-US" sz="2200" b="1" i="1" dirty="0"/>
          </a:p>
          <a:p>
            <a:pPr marL="0" indent="0" algn="ctr">
              <a:buNone/>
            </a:pPr>
            <a:endParaRPr lang="en-US" sz="1800" b="1" i="1" dirty="0">
              <a:solidFill>
                <a:srgbClr val="C00000"/>
              </a:solidFill>
              <a:latin typeface="Book Antiqua" pitchFamily="18" charset="0"/>
            </a:endParaRPr>
          </a:p>
          <a:p>
            <a:pPr marL="0" indent="0" algn="ctr">
              <a:buNone/>
            </a:pPr>
            <a:endParaRPr lang="en-US" sz="1800" b="1" i="1" dirty="0">
              <a:solidFill>
                <a:srgbClr val="C00000"/>
              </a:solidFill>
              <a:latin typeface="Book Antiqua" pitchFamily="18" charset="0"/>
            </a:endParaRPr>
          </a:p>
          <a:p>
            <a:pPr marL="0" indent="0" algn="ctr">
              <a:buNone/>
            </a:pPr>
            <a:endParaRPr lang="en-US" sz="1800" b="1" i="1" dirty="0">
              <a:solidFill>
                <a:srgbClr val="C00000"/>
              </a:solidFill>
              <a:latin typeface="Book Antiqua" pitchFamily="18" charset="0"/>
            </a:endParaRPr>
          </a:p>
          <a:p>
            <a:pPr marL="0" indent="0" algn="ctr">
              <a:buNone/>
            </a:pPr>
            <a:endParaRPr lang="en-US" sz="1800" b="1" i="1" dirty="0">
              <a:solidFill>
                <a:srgbClr val="C00000"/>
              </a:solidFill>
              <a:latin typeface="Book Antiqua" pitchFamily="18" charset="0"/>
            </a:endParaRPr>
          </a:p>
          <a:p>
            <a:pPr marL="0" indent="0" algn="ctr">
              <a:buNone/>
            </a:pPr>
            <a:endParaRPr lang="en-US" sz="1800" b="1" i="1" dirty="0">
              <a:solidFill>
                <a:srgbClr val="C00000"/>
              </a:solidFill>
              <a:latin typeface="Book Antiqua" pitchFamily="18" charset="0"/>
            </a:endParaRPr>
          </a:p>
          <a:p>
            <a:pPr marL="0" indent="0" algn="ctr">
              <a:buNone/>
            </a:pPr>
            <a:endParaRPr lang="en-US" sz="1800" b="1" i="1" dirty="0">
              <a:solidFill>
                <a:srgbClr val="C00000"/>
              </a:solidFill>
              <a:latin typeface="Book Antiqua" pitchFamily="18" charset="0"/>
            </a:endParaRPr>
          </a:p>
          <a:p>
            <a:pPr marL="0" indent="0" algn="ctr">
              <a:buNone/>
            </a:pPr>
            <a:r>
              <a:rPr lang="en-US" sz="1800" b="1" i="1" dirty="0">
                <a:solidFill>
                  <a:srgbClr val="C00000"/>
                </a:solidFill>
                <a:latin typeface="Book Antiqua" pitchFamily="18" charset="0"/>
              </a:rPr>
              <a:t>{Take risks in your life, If you win, you can lead! If you loose, you can guide}</a:t>
            </a:r>
            <a:endParaRPr lang="en-US" b="1" i="1" dirty="0">
              <a:solidFill>
                <a:srgbClr val="C00000"/>
              </a:solidFill>
              <a:latin typeface="Book Antiqua" pitchFamily="18" charset="0"/>
            </a:endParaRPr>
          </a:p>
          <a:p>
            <a:pPr marL="0" indent="0" algn="r">
              <a:buNone/>
            </a:pPr>
            <a:r>
              <a:rPr lang="en-US" sz="1400" b="1" i="1" dirty="0">
                <a:solidFill>
                  <a:srgbClr val="C00000"/>
                </a:solidFill>
                <a:latin typeface="Book Antiqua" pitchFamily="18" charset="0"/>
              </a:rPr>
              <a:t>- </a:t>
            </a:r>
            <a:r>
              <a:rPr lang="en-US" sz="1600" b="1" i="1" dirty="0">
                <a:solidFill>
                  <a:srgbClr val="C00000"/>
                </a:solidFill>
                <a:latin typeface="Book Antiqua" pitchFamily="18" charset="0"/>
              </a:rPr>
              <a:t>Swami Vivekananda</a:t>
            </a:r>
            <a:endParaRPr lang="en-IN" sz="1600" b="1" i="1" dirty="0">
              <a:solidFill>
                <a:srgbClr val="C00000"/>
              </a:solidFill>
              <a:latin typeface="Book Antiqua" pitchFamily="18" charset="0"/>
            </a:endParaRPr>
          </a:p>
        </p:txBody>
      </p:sp>
      <p:sp>
        <p:nvSpPr>
          <p:cNvPr id="4" name="Date Placeholder 3"/>
          <p:cNvSpPr>
            <a:spLocks noGrp="1"/>
          </p:cNvSpPr>
          <p:nvPr>
            <p:ph type="dt" sz="half" idx="10"/>
          </p:nvPr>
        </p:nvSpPr>
        <p:spPr/>
        <p:txBody>
          <a:bodyPr/>
          <a:lstStyle/>
          <a:p>
            <a:fld id="{EFD88697-2D45-4101-9BA9-921C383223F7}" type="datetime5">
              <a:rPr lang="en-US" smtClean="0"/>
              <a:t>4-Jun-25</a:t>
            </a:fld>
            <a:endParaRPr lang="en-IN" dirty="0"/>
          </a:p>
        </p:txBody>
      </p:sp>
      <p:sp>
        <p:nvSpPr>
          <p:cNvPr id="5" name="Footer Placeholder 4"/>
          <p:cNvSpPr>
            <a:spLocks noGrp="1"/>
          </p:cNvSpPr>
          <p:nvPr>
            <p:ph type="ftr" sz="quarter" idx="11"/>
          </p:nvPr>
        </p:nvSpPr>
        <p:spPr/>
        <p:txBody>
          <a:bodyPr/>
          <a:lstStyle/>
          <a:p>
            <a:r>
              <a:rPr lang="en-IN" smtClean="0"/>
              <a:t>CA Kedarnath</a:t>
            </a:r>
            <a:endParaRPr lang="en-IN"/>
          </a:p>
        </p:txBody>
      </p:sp>
      <p:sp>
        <p:nvSpPr>
          <p:cNvPr id="6" name="Slide Number Placeholder 5"/>
          <p:cNvSpPr>
            <a:spLocks noGrp="1"/>
          </p:cNvSpPr>
          <p:nvPr>
            <p:ph type="sldNum" sz="quarter" idx="12"/>
          </p:nvPr>
        </p:nvSpPr>
        <p:spPr/>
        <p:txBody>
          <a:bodyPr/>
          <a:lstStyle/>
          <a:p>
            <a:fld id="{9BB65D76-7760-4738-9245-1FB2C3FF22D7}" type="slidenum">
              <a:rPr lang="en-IN" smtClean="0"/>
              <a:t>2</a:t>
            </a:fld>
            <a:endParaRPr lang="en-I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9" y="1767607"/>
            <a:ext cx="4471851" cy="33704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040" y="2178117"/>
            <a:ext cx="3213463" cy="2499359"/>
          </a:xfrm>
          <a:prstGeom prst="rect">
            <a:avLst/>
          </a:prstGeom>
        </p:spPr>
      </p:pic>
    </p:spTree>
    <p:extLst>
      <p:ext uri="{BB962C8B-B14F-4D97-AF65-F5344CB8AC3E}">
        <p14:creationId xmlns:p14="http://schemas.microsoft.com/office/powerpoint/2010/main" val="229579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97280" y="187992"/>
            <a:ext cx="10058400" cy="556079"/>
          </a:xfrm>
        </p:spPr>
        <p:txBody>
          <a:bodyPr>
            <a:noAutofit/>
          </a:bodyPr>
          <a:lstStyle/>
          <a:p>
            <a:r>
              <a:rPr lang="en-US" sz="2400" b="1" dirty="0">
                <a:solidFill>
                  <a:srgbClr val="C00000"/>
                </a:solidFill>
                <a:latin typeface="Book Antiqua" panose="02040602050305030304" pitchFamily="18" charset="0"/>
              </a:rPr>
              <a:t>GSTR-3B Return:</a:t>
            </a:r>
            <a:endParaRPr lang="en-IN" sz="2400" b="1" dirty="0">
              <a:solidFill>
                <a:srgbClr val="C00000"/>
              </a:solidFill>
              <a:latin typeface="Book Antiqua" panose="02040602050305030304" pitchFamily="18" charset="0"/>
            </a:endParaRPr>
          </a:p>
        </p:txBody>
      </p:sp>
      <p:pic>
        <p:nvPicPr>
          <p:cNvPr id="7" name="Content Placeholder 6">
            <a:extLst>
              <a:ext uri="{FF2B5EF4-FFF2-40B4-BE49-F238E27FC236}">
                <a16:creationId xmlns:a16="http://schemas.microsoft.com/office/drawing/2014/main" id="{1560B014-1160-86D5-DF4C-9365DE17A836}"/>
              </a:ext>
            </a:extLst>
          </p:cNvPr>
          <p:cNvPicPr>
            <a:picLocks noGrp="1" noChangeAspect="1"/>
          </p:cNvPicPr>
          <p:nvPr>
            <p:ph idx="1"/>
          </p:nvPr>
        </p:nvPicPr>
        <p:blipFill>
          <a:blip r:embed="rId2"/>
          <a:stretch>
            <a:fillRect/>
          </a:stretch>
        </p:blipFill>
        <p:spPr>
          <a:xfrm>
            <a:off x="2106705" y="941295"/>
            <a:ext cx="8175813" cy="4634752"/>
          </a:xfrm>
        </p:spPr>
      </p:pic>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8FFD3485-B3CC-4101-9EEC-B9E21ED8432F}"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a:t>CMA Kedarnath</a:t>
            </a:r>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20</a:t>
            </a:fld>
            <a:endParaRPr lang="en-IN"/>
          </a:p>
        </p:txBody>
      </p:sp>
    </p:spTree>
    <p:extLst>
      <p:ext uri="{BB962C8B-B14F-4D97-AF65-F5344CB8AC3E}">
        <p14:creationId xmlns:p14="http://schemas.microsoft.com/office/powerpoint/2010/main" val="66846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C83D-938B-EFEE-7A63-DC63B3BAEB6D}"/>
              </a:ext>
            </a:extLst>
          </p:cNvPr>
          <p:cNvSpPr>
            <a:spLocks noGrp="1"/>
          </p:cNvSpPr>
          <p:nvPr>
            <p:ph type="title"/>
          </p:nvPr>
        </p:nvSpPr>
        <p:spPr>
          <a:xfrm>
            <a:off x="838200" y="365126"/>
            <a:ext cx="10515600" cy="315912"/>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0D611EB9-8A75-3294-78E2-3FD69A4254B0}"/>
              </a:ext>
            </a:extLst>
          </p:cNvPr>
          <p:cNvPicPr>
            <a:picLocks noGrp="1" noChangeAspect="1"/>
          </p:cNvPicPr>
          <p:nvPr>
            <p:ph idx="1"/>
          </p:nvPr>
        </p:nvPicPr>
        <p:blipFill>
          <a:blip r:embed="rId2"/>
          <a:stretch>
            <a:fillRect/>
          </a:stretch>
        </p:blipFill>
        <p:spPr>
          <a:xfrm>
            <a:off x="2189526" y="830263"/>
            <a:ext cx="7885651" cy="5346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9006995C-0399-6ED9-33B7-1BA247554C21}"/>
              </a:ext>
            </a:extLst>
          </p:cNvPr>
          <p:cNvSpPr>
            <a:spLocks noGrp="1"/>
          </p:cNvSpPr>
          <p:nvPr>
            <p:ph type="dt" sz="half" idx="10"/>
          </p:nvPr>
        </p:nvSpPr>
        <p:spPr/>
        <p:txBody>
          <a:bodyPr/>
          <a:lstStyle/>
          <a:p>
            <a:fld id="{E34353D8-DB06-4EB8-A6F7-3F66F95EAB8A}" type="datetime5">
              <a:rPr lang="en-US" smtClean="0"/>
              <a:t>4-Jun-25</a:t>
            </a:fld>
            <a:endParaRPr lang="en-IN"/>
          </a:p>
        </p:txBody>
      </p:sp>
      <p:sp>
        <p:nvSpPr>
          <p:cNvPr id="4" name="Footer Placeholder 3">
            <a:extLst>
              <a:ext uri="{FF2B5EF4-FFF2-40B4-BE49-F238E27FC236}">
                <a16:creationId xmlns:a16="http://schemas.microsoft.com/office/drawing/2014/main" id="{B324143D-D9C0-4F39-C52A-4D53780AF134}"/>
              </a:ext>
            </a:extLst>
          </p:cNvPr>
          <p:cNvSpPr>
            <a:spLocks noGrp="1"/>
          </p:cNvSpPr>
          <p:nvPr>
            <p:ph type="ftr" sz="quarter" idx="11"/>
          </p:nvPr>
        </p:nvSpPr>
        <p:spPr/>
        <p:txBody>
          <a:bodyPr/>
          <a:lstStyle/>
          <a:p>
            <a:r>
              <a:rPr lang="en-IN"/>
              <a:t>CMA Kedarnath</a:t>
            </a:r>
          </a:p>
        </p:txBody>
      </p:sp>
      <p:sp>
        <p:nvSpPr>
          <p:cNvPr id="6" name="Slide Number Placeholder 5">
            <a:extLst>
              <a:ext uri="{FF2B5EF4-FFF2-40B4-BE49-F238E27FC236}">
                <a16:creationId xmlns:a16="http://schemas.microsoft.com/office/drawing/2014/main" id="{AD945F5C-A846-71CB-1AE0-94CD7719B8B0}"/>
              </a:ext>
            </a:extLst>
          </p:cNvPr>
          <p:cNvSpPr>
            <a:spLocks noGrp="1"/>
          </p:cNvSpPr>
          <p:nvPr>
            <p:ph type="sldNum" sz="quarter" idx="12"/>
          </p:nvPr>
        </p:nvSpPr>
        <p:spPr/>
        <p:txBody>
          <a:bodyPr/>
          <a:lstStyle/>
          <a:p>
            <a:fld id="{E9FED59C-22CF-419B-BF72-3DFEE8073AEC}" type="slidenum">
              <a:rPr lang="en-IN" smtClean="0"/>
              <a:t>21</a:t>
            </a:fld>
            <a:endParaRPr lang="en-IN"/>
          </a:p>
        </p:txBody>
      </p:sp>
    </p:spTree>
    <p:extLst>
      <p:ext uri="{BB962C8B-B14F-4D97-AF65-F5344CB8AC3E}">
        <p14:creationId xmlns:p14="http://schemas.microsoft.com/office/powerpoint/2010/main" val="115790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4315"/>
          </a:xfrm>
        </p:spPr>
        <p:txBody>
          <a:bodyPr>
            <a:normAutofit/>
          </a:bodyPr>
          <a:lstStyle/>
          <a:p>
            <a:pPr algn="ctr"/>
            <a:r>
              <a:rPr lang="en-IN" sz="2400" b="1" i="1" u="sng" dirty="0">
                <a:solidFill>
                  <a:srgbClr val="C00000"/>
                </a:solidFill>
                <a:latin typeface="Book Antiqua" panose="02040602050305030304" pitchFamily="18" charset="0"/>
              </a:rPr>
              <a:t>Due date for filing GSTR-3B return in case of tax payers opting for QRMP Scheme</a:t>
            </a:r>
          </a:p>
        </p:txBody>
      </p:sp>
      <p:pic>
        <p:nvPicPr>
          <p:cNvPr id="6" name="Content Placeholder 5"/>
          <p:cNvPicPr>
            <a:picLocks noGrp="1" noChangeAspect="1"/>
          </p:cNvPicPr>
          <p:nvPr>
            <p:ph idx="1"/>
          </p:nvPr>
        </p:nvPicPr>
        <p:blipFill>
          <a:blip r:embed="rId2"/>
          <a:stretch>
            <a:fillRect/>
          </a:stretch>
        </p:blipFill>
        <p:spPr>
          <a:xfrm>
            <a:off x="1345474" y="1470213"/>
            <a:ext cx="9699044" cy="3944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A9CCAF86-A4C6-0E9A-473F-944C6A0C662E}"/>
              </a:ext>
            </a:extLst>
          </p:cNvPr>
          <p:cNvSpPr>
            <a:spLocks noGrp="1"/>
          </p:cNvSpPr>
          <p:nvPr>
            <p:ph type="dt" sz="half" idx="10"/>
          </p:nvPr>
        </p:nvSpPr>
        <p:spPr/>
        <p:txBody>
          <a:bodyPr/>
          <a:lstStyle/>
          <a:p>
            <a:fld id="{E7DF1AC1-F291-49AA-AED5-F739B5AA1076}" type="datetime5">
              <a:rPr lang="en-US" smtClean="0"/>
              <a:t>4-Jun-25</a:t>
            </a:fld>
            <a:endParaRPr lang="en-IN"/>
          </a:p>
        </p:txBody>
      </p:sp>
      <p:sp>
        <p:nvSpPr>
          <p:cNvPr id="4" name="Footer Placeholder 3">
            <a:extLst>
              <a:ext uri="{FF2B5EF4-FFF2-40B4-BE49-F238E27FC236}">
                <a16:creationId xmlns:a16="http://schemas.microsoft.com/office/drawing/2014/main" id="{6ED64F16-CBCC-CFA5-953D-B5D4CEDBC315}"/>
              </a:ext>
            </a:extLst>
          </p:cNvPr>
          <p:cNvSpPr>
            <a:spLocks noGrp="1"/>
          </p:cNvSpPr>
          <p:nvPr>
            <p:ph type="ftr" sz="quarter" idx="11"/>
          </p:nvPr>
        </p:nvSpPr>
        <p:spPr/>
        <p:txBody>
          <a:bodyPr/>
          <a:lstStyle/>
          <a:p>
            <a:r>
              <a:rPr lang="en-IN"/>
              <a:t>CMA Kedarnath</a:t>
            </a:r>
          </a:p>
        </p:txBody>
      </p:sp>
      <p:sp>
        <p:nvSpPr>
          <p:cNvPr id="5" name="Slide Number Placeholder 4">
            <a:extLst>
              <a:ext uri="{FF2B5EF4-FFF2-40B4-BE49-F238E27FC236}">
                <a16:creationId xmlns:a16="http://schemas.microsoft.com/office/drawing/2014/main" id="{4F1616E3-3C17-5FD6-EA0D-7BC989F799E8}"/>
              </a:ext>
            </a:extLst>
          </p:cNvPr>
          <p:cNvSpPr>
            <a:spLocks noGrp="1"/>
          </p:cNvSpPr>
          <p:nvPr>
            <p:ph type="sldNum" sz="quarter" idx="12"/>
          </p:nvPr>
        </p:nvSpPr>
        <p:spPr/>
        <p:txBody>
          <a:bodyPr/>
          <a:lstStyle/>
          <a:p>
            <a:fld id="{E9FED59C-22CF-419B-BF72-3DFEE8073AEC}" type="slidenum">
              <a:rPr lang="en-IN" smtClean="0"/>
              <a:t>22</a:t>
            </a:fld>
            <a:endParaRPr lang="en-IN"/>
          </a:p>
        </p:txBody>
      </p:sp>
    </p:spTree>
    <p:extLst>
      <p:ext uri="{BB962C8B-B14F-4D97-AF65-F5344CB8AC3E}">
        <p14:creationId xmlns:p14="http://schemas.microsoft.com/office/powerpoint/2010/main" val="268410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2521"/>
          </a:xfrm>
        </p:spPr>
        <p:txBody>
          <a:bodyPr>
            <a:noAutofit/>
          </a:bodyPr>
          <a:lstStyle/>
          <a:p>
            <a:r>
              <a:rPr lang="en-IN" sz="2400" b="1" i="1" u="sng" dirty="0">
                <a:solidFill>
                  <a:srgbClr val="C00000"/>
                </a:solidFill>
                <a:latin typeface="Book Antiqua" panose="02040602050305030304" pitchFamily="18" charset="0"/>
              </a:rPr>
              <a:t>Due date for filing GSTR-3B return in case of tax payers Not opting for QRMP</a:t>
            </a:r>
            <a:endParaRPr lang="en-IN" sz="2400" dirty="0"/>
          </a:p>
        </p:txBody>
      </p:sp>
      <p:pic>
        <p:nvPicPr>
          <p:cNvPr id="4" name="Content Placeholder 3"/>
          <p:cNvPicPr>
            <a:picLocks noGrp="1" noChangeAspect="1"/>
          </p:cNvPicPr>
          <p:nvPr>
            <p:ph idx="1"/>
          </p:nvPr>
        </p:nvPicPr>
        <p:blipFill>
          <a:blip r:embed="rId2"/>
          <a:stretch>
            <a:fillRect/>
          </a:stretch>
        </p:blipFill>
        <p:spPr>
          <a:xfrm>
            <a:off x="977154" y="1066800"/>
            <a:ext cx="10103222" cy="45540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7074917E-DF41-2447-C66E-16D9A5482582}"/>
              </a:ext>
            </a:extLst>
          </p:cNvPr>
          <p:cNvSpPr>
            <a:spLocks noGrp="1"/>
          </p:cNvSpPr>
          <p:nvPr>
            <p:ph type="dt" sz="half" idx="10"/>
          </p:nvPr>
        </p:nvSpPr>
        <p:spPr/>
        <p:txBody>
          <a:bodyPr/>
          <a:lstStyle/>
          <a:p>
            <a:fld id="{658F30AA-0CF7-4D04-A42A-7DB00DD8A595}" type="datetime5">
              <a:rPr lang="en-US" smtClean="0"/>
              <a:t>4-Jun-25</a:t>
            </a:fld>
            <a:endParaRPr lang="en-IN"/>
          </a:p>
        </p:txBody>
      </p:sp>
      <p:sp>
        <p:nvSpPr>
          <p:cNvPr id="5" name="Footer Placeholder 4">
            <a:extLst>
              <a:ext uri="{FF2B5EF4-FFF2-40B4-BE49-F238E27FC236}">
                <a16:creationId xmlns:a16="http://schemas.microsoft.com/office/drawing/2014/main" id="{A72D2A48-5EDB-C762-DCB8-3900A65E6E7D}"/>
              </a:ext>
            </a:extLst>
          </p:cNvPr>
          <p:cNvSpPr>
            <a:spLocks noGrp="1"/>
          </p:cNvSpPr>
          <p:nvPr>
            <p:ph type="ftr" sz="quarter" idx="11"/>
          </p:nvPr>
        </p:nvSpPr>
        <p:spPr/>
        <p:txBody>
          <a:bodyPr/>
          <a:lstStyle/>
          <a:p>
            <a:r>
              <a:rPr lang="en-IN"/>
              <a:t>CMA Kedarnath</a:t>
            </a:r>
          </a:p>
        </p:txBody>
      </p:sp>
      <p:sp>
        <p:nvSpPr>
          <p:cNvPr id="6" name="Slide Number Placeholder 5">
            <a:extLst>
              <a:ext uri="{FF2B5EF4-FFF2-40B4-BE49-F238E27FC236}">
                <a16:creationId xmlns:a16="http://schemas.microsoft.com/office/drawing/2014/main" id="{CA7E6CBF-6EB2-2A45-3B58-19AE0F454297}"/>
              </a:ext>
            </a:extLst>
          </p:cNvPr>
          <p:cNvSpPr>
            <a:spLocks noGrp="1"/>
          </p:cNvSpPr>
          <p:nvPr>
            <p:ph type="sldNum" sz="quarter" idx="12"/>
          </p:nvPr>
        </p:nvSpPr>
        <p:spPr/>
        <p:txBody>
          <a:bodyPr/>
          <a:lstStyle/>
          <a:p>
            <a:fld id="{E9FED59C-22CF-419B-BF72-3DFEE8073AEC}" type="slidenum">
              <a:rPr lang="en-IN" smtClean="0"/>
              <a:t>23</a:t>
            </a:fld>
            <a:endParaRPr lang="en-IN"/>
          </a:p>
        </p:txBody>
      </p:sp>
    </p:spTree>
    <p:extLst>
      <p:ext uri="{BB962C8B-B14F-4D97-AF65-F5344CB8AC3E}">
        <p14:creationId xmlns:p14="http://schemas.microsoft.com/office/powerpoint/2010/main" val="107435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936" y="287850"/>
            <a:ext cx="10058400" cy="513416"/>
          </a:xfrm>
        </p:spPr>
        <p:txBody>
          <a:bodyPr>
            <a:noAutofit/>
          </a:bodyPr>
          <a:lstStyle/>
          <a:p>
            <a:r>
              <a:rPr lang="en-IN" sz="2400" b="1" dirty="0">
                <a:solidFill>
                  <a:srgbClr val="7030A0"/>
                </a:solidFill>
                <a:latin typeface="Book Antiqua" panose="02040602050305030304" pitchFamily="18" charset="0"/>
              </a:rPr>
              <a:t>Rule 86B </a:t>
            </a:r>
            <a:r>
              <a:rPr lang="en-IN" sz="2400" i="1" dirty="0">
                <a:solidFill>
                  <a:srgbClr val="7030A0"/>
                </a:solidFill>
                <a:latin typeface="Book Antiqua" panose="02040602050305030304" pitchFamily="18" charset="0"/>
              </a:rPr>
              <a:t>w.r.t</a:t>
            </a:r>
            <a:r>
              <a:rPr lang="en-IN" sz="2400" b="1" dirty="0">
                <a:solidFill>
                  <a:srgbClr val="7030A0"/>
                </a:solidFill>
                <a:latin typeface="Book Antiqua" panose="02040602050305030304" pitchFamily="18" charset="0"/>
              </a:rPr>
              <a:t> </a:t>
            </a:r>
            <a:r>
              <a:rPr lang="en-IN" sz="2400" dirty="0">
                <a:solidFill>
                  <a:srgbClr val="7030A0"/>
                </a:solidFill>
                <a:latin typeface="Book Antiqua" panose="02040602050305030304" pitchFamily="18" charset="0"/>
              </a:rPr>
              <a:t>GSTR-3B</a:t>
            </a:r>
            <a:endParaRPr lang="en-IN" sz="2400" dirty="0">
              <a:solidFill>
                <a:srgbClr val="7030A0"/>
              </a:solidFill>
            </a:endParaRPr>
          </a:p>
        </p:txBody>
      </p:sp>
      <p:sp>
        <p:nvSpPr>
          <p:cNvPr id="3" name="Date Placeholder 2">
            <a:extLst>
              <a:ext uri="{FF2B5EF4-FFF2-40B4-BE49-F238E27FC236}">
                <a16:creationId xmlns:a16="http://schemas.microsoft.com/office/drawing/2014/main" id="{7074917E-DF41-2447-C66E-16D9A5482582}"/>
              </a:ext>
            </a:extLst>
          </p:cNvPr>
          <p:cNvSpPr>
            <a:spLocks noGrp="1"/>
          </p:cNvSpPr>
          <p:nvPr>
            <p:ph type="dt" sz="half" idx="10"/>
          </p:nvPr>
        </p:nvSpPr>
        <p:spPr/>
        <p:txBody>
          <a:bodyPr/>
          <a:lstStyle/>
          <a:p>
            <a:fld id="{42C7E09C-0220-4DE1-B7AC-BFC3F5F51AE6}" type="datetime5">
              <a:rPr lang="en-US" smtClean="0"/>
              <a:t>4-Jun-25</a:t>
            </a:fld>
            <a:endParaRPr lang="en-IN"/>
          </a:p>
        </p:txBody>
      </p:sp>
      <p:sp>
        <p:nvSpPr>
          <p:cNvPr id="5" name="Footer Placeholder 4">
            <a:extLst>
              <a:ext uri="{FF2B5EF4-FFF2-40B4-BE49-F238E27FC236}">
                <a16:creationId xmlns:a16="http://schemas.microsoft.com/office/drawing/2014/main" id="{A72D2A48-5EDB-C762-DCB8-3900A65E6E7D}"/>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CA7E6CBF-6EB2-2A45-3B58-19AE0F454297}"/>
              </a:ext>
            </a:extLst>
          </p:cNvPr>
          <p:cNvSpPr>
            <a:spLocks noGrp="1"/>
          </p:cNvSpPr>
          <p:nvPr>
            <p:ph type="sldNum" sz="quarter" idx="12"/>
          </p:nvPr>
        </p:nvSpPr>
        <p:spPr/>
        <p:txBody>
          <a:bodyPr/>
          <a:lstStyle/>
          <a:p>
            <a:fld id="{E9FED59C-22CF-419B-BF72-3DFEE8073AEC}" type="slidenum">
              <a:rPr lang="en-IN" smtClean="0"/>
              <a:t>24</a:t>
            </a:fld>
            <a:endParaRPr lang="en-IN"/>
          </a:p>
        </p:txBody>
      </p:sp>
      <p:sp>
        <p:nvSpPr>
          <p:cNvPr id="8" name="Content Placeholder 7">
            <a:extLst>
              <a:ext uri="{FF2B5EF4-FFF2-40B4-BE49-F238E27FC236}">
                <a16:creationId xmlns:a16="http://schemas.microsoft.com/office/drawing/2014/main" id="{1E949473-9BD1-4C45-8F29-D6524669E2F7}"/>
              </a:ext>
            </a:extLst>
          </p:cNvPr>
          <p:cNvSpPr>
            <a:spLocks noGrp="1"/>
          </p:cNvSpPr>
          <p:nvPr>
            <p:ph idx="1"/>
          </p:nvPr>
        </p:nvSpPr>
        <p:spPr>
          <a:xfrm>
            <a:off x="1097280" y="878541"/>
            <a:ext cx="10058400" cy="4990553"/>
          </a:xfrm>
        </p:spPr>
        <p:txBody>
          <a:bodyPr>
            <a:normAutofit/>
          </a:bodyPr>
          <a:lstStyle/>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Rule 86B talks about the payment of </a:t>
            </a:r>
            <a:r>
              <a:rPr lang="en-US" sz="1600" b="1" dirty="0">
                <a:solidFill>
                  <a:srgbClr val="002060"/>
                </a:solidFill>
                <a:latin typeface="Book Antiqua" panose="02040602050305030304" pitchFamily="18" charset="0"/>
              </a:rPr>
              <a:t>1% of Output Tax Liability in Cash </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This rule is applicable on the registered person whose value of taxable supply other than exempted supply and zero-rated supply, in a month exceeds Rs 50 Lakh</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It means the registered person can’t use ITC in excess of 99% of output tax liability in a month</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Rule 86B starts with non-obstante clause and has override impact on any other provision of the rules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This rule is effective from 1</a:t>
            </a:r>
            <a:r>
              <a:rPr lang="en-US" sz="1600" baseline="30000" dirty="0">
                <a:solidFill>
                  <a:srgbClr val="002060"/>
                </a:solidFill>
                <a:latin typeface="Book Antiqua" panose="02040602050305030304" pitchFamily="18" charset="0"/>
              </a:rPr>
              <a:t>st</a:t>
            </a:r>
            <a:r>
              <a:rPr lang="en-US" sz="1600" dirty="0">
                <a:solidFill>
                  <a:srgbClr val="002060"/>
                </a:solidFill>
                <a:latin typeface="Book Antiqua" panose="02040602050305030304" pitchFamily="18" charset="0"/>
              </a:rPr>
              <a:t> Jan 2021</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Notification No. 94/2020-CT Dated 22.12.2020</a:t>
            </a:r>
            <a:endParaRPr lang="en-IN" sz="16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899876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7850"/>
            <a:ext cx="10044056" cy="513416"/>
          </a:xfrm>
        </p:spPr>
        <p:txBody>
          <a:bodyPr>
            <a:noAutofit/>
          </a:bodyPr>
          <a:lstStyle/>
          <a:p>
            <a:r>
              <a:rPr lang="en-IN" sz="2400" b="1" dirty="0">
                <a:solidFill>
                  <a:srgbClr val="7030A0"/>
                </a:solidFill>
                <a:latin typeface="Book Antiqua" panose="02040602050305030304" pitchFamily="18" charset="0"/>
              </a:rPr>
              <a:t>Rule </a:t>
            </a:r>
            <a:r>
              <a:rPr lang="en-IN" sz="2400" b="1" dirty="0" smtClean="0">
                <a:solidFill>
                  <a:srgbClr val="7030A0"/>
                </a:solidFill>
                <a:latin typeface="Book Antiqua" panose="02040602050305030304" pitchFamily="18" charset="0"/>
              </a:rPr>
              <a:t>88B </a:t>
            </a:r>
            <a:r>
              <a:rPr lang="en-IN" sz="2400" i="1" dirty="0">
                <a:solidFill>
                  <a:srgbClr val="7030A0"/>
                </a:solidFill>
                <a:latin typeface="Book Antiqua" panose="02040602050305030304" pitchFamily="18" charset="0"/>
              </a:rPr>
              <a:t>w.r.t</a:t>
            </a:r>
            <a:r>
              <a:rPr lang="en-IN" sz="2400" b="1" dirty="0">
                <a:solidFill>
                  <a:srgbClr val="7030A0"/>
                </a:solidFill>
                <a:latin typeface="Book Antiqua" panose="02040602050305030304" pitchFamily="18" charset="0"/>
              </a:rPr>
              <a:t> </a:t>
            </a:r>
            <a:r>
              <a:rPr lang="en-IN" sz="2400" dirty="0">
                <a:solidFill>
                  <a:srgbClr val="7030A0"/>
                </a:solidFill>
                <a:latin typeface="Book Antiqua" panose="02040602050305030304" pitchFamily="18" charset="0"/>
              </a:rPr>
              <a:t>GSTR-3B</a:t>
            </a:r>
            <a:endParaRPr lang="en-IN" sz="2400" dirty="0">
              <a:solidFill>
                <a:srgbClr val="7030A0"/>
              </a:solidFill>
            </a:endParaRPr>
          </a:p>
        </p:txBody>
      </p:sp>
      <p:sp>
        <p:nvSpPr>
          <p:cNvPr id="3" name="Date Placeholder 2">
            <a:extLst>
              <a:ext uri="{FF2B5EF4-FFF2-40B4-BE49-F238E27FC236}">
                <a16:creationId xmlns:a16="http://schemas.microsoft.com/office/drawing/2014/main" id="{7074917E-DF41-2447-C66E-16D9A5482582}"/>
              </a:ext>
            </a:extLst>
          </p:cNvPr>
          <p:cNvSpPr>
            <a:spLocks noGrp="1"/>
          </p:cNvSpPr>
          <p:nvPr>
            <p:ph type="dt" sz="half" idx="10"/>
          </p:nvPr>
        </p:nvSpPr>
        <p:spPr/>
        <p:txBody>
          <a:bodyPr/>
          <a:lstStyle/>
          <a:p>
            <a:fld id="{B2521135-36EE-4810-AF37-49E0F5ED8B8D}" type="datetime5">
              <a:rPr lang="en-US" smtClean="0"/>
              <a:t>4-Jun-25</a:t>
            </a:fld>
            <a:endParaRPr lang="en-IN"/>
          </a:p>
        </p:txBody>
      </p:sp>
      <p:sp>
        <p:nvSpPr>
          <p:cNvPr id="5" name="Footer Placeholder 4">
            <a:extLst>
              <a:ext uri="{FF2B5EF4-FFF2-40B4-BE49-F238E27FC236}">
                <a16:creationId xmlns:a16="http://schemas.microsoft.com/office/drawing/2014/main" id="{A72D2A48-5EDB-C762-DCB8-3900A65E6E7D}"/>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CA7E6CBF-6EB2-2A45-3B58-19AE0F454297}"/>
              </a:ext>
            </a:extLst>
          </p:cNvPr>
          <p:cNvSpPr>
            <a:spLocks noGrp="1"/>
          </p:cNvSpPr>
          <p:nvPr>
            <p:ph type="sldNum" sz="quarter" idx="12"/>
          </p:nvPr>
        </p:nvSpPr>
        <p:spPr/>
        <p:txBody>
          <a:bodyPr/>
          <a:lstStyle/>
          <a:p>
            <a:fld id="{E9FED59C-22CF-419B-BF72-3DFEE8073AEC}" type="slidenum">
              <a:rPr lang="en-IN" smtClean="0"/>
              <a:t>25</a:t>
            </a:fld>
            <a:endParaRPr lang="en-IN"/>
          </a:p>
        </p:txBody>
      </p:sp>
      <p:sp>
        <p:nvSpPr>
          <p:cNvPr id="8" name="Content Placeholder 7">
            <a:extLst>
              <a:ext uri="{FF2B5EF4-FFF2-40B4-BE49-F238E27FC236}">
                <a16:creationId xmlns:a16="http://schemas.microsoft.com/office/drawing/2014/main" id="{1E949473-9BD1-4C45-8F29-D6524669E2F7}"/>
              </a:ext>
            </a:extLst>
          </p:cNvPr>
          <p:cNvSpPr>
            <a:spLocks noGrp="1"/>
          </p:cNvSpPr>
          <p:nvPr>
            <p:ph idx="1"/>
          </p:nvPr>
        </p:nvSpPr>
        <p:spPr>
          <a:xfrm>
            <a:off x="1097280" y="801267"/>
            <a:ext cx="10058400" cy="5067828"/>
          </a:xfrm>
        </p:spPr>
        <p:txBody>
          <a:bodyPr>
            <a:normAutofit/>
          </a:bodyPr>
          <a:lstStyle/>
          <a:p>
            <a:pPr>
              <a:lnSpc>
                <a:spcPct val="150000"/>
              </a:lnSpc>
              <a:buFont typeface="Wingdings" panose="05000000000000000000" pitchFamily="2" charset="2"/>
              <a:buChar char="v"/>
            </a:pPr>
            <a:r>
              <a:rPr lang="en-US" sz="1600" dirty="0" smtClean="0">
                <a:solidFill>
                  <a:srgbClr val="002060"/>
                </a:solidFill>
                <a:latin typeface="Book Antiqua" panose="02040602050305030304" pitchFamily="18" charset="0"/>
              </a:rPr>
              <a:t> Rule 88B: </a:t>
            </a:r>
            <a:r>
              <a:rPr lang="en-US" sz="1600" dirty="0">
                <a:solidFill>
                  <a:srgbClr val="002060"/>
                </a:solidFill>
                <a:latin typeface="Book Antiqua" panose="02040602050305030304" pitchFamily="18" charset="0"/>
              </a:rPr>
              <a:t>Manner of calculating interest on delayed payment of </a:t>
            </a:r>
            <a:r>
              <a:rPr lang="en-US" sz="1600" dirty="0" smtClean="0">
                <a:solidFill>
                  <a:srgbClr val="002060"/>
                </a:solidFill>
                <a:latin typeface="Book Antiqua" panose="02040602050305030304" pitchFamily="18" charset="0"/>
              </a:rPr>
              <a:t>tax</a:t>
            </a:r>
          </a:p>
          <a:p>
            <a:pPr>
              <a:lnSpc>
                <a:spcPct val="150000"/>
              </a:lnSpc>
              <a:buFont typeface="Wingdings" panose="05000000000000000000" pitchFamily="2" charset="2"/>
              <a:buChar char="v"/>
            </a:pPr>
            <a:r>
              <a:rPr lang="en-US" sz="1600" dirty="0" smtClean="0">
                <a:solidFill>
                  <a:srgbClr val="002060"/>
                </a:solidFill>
                <a:latin typeface="Book Antiqua" panose="02040602050305030304" pitchFamily="18" charset="0"/>
              </a:rPr>
              <a:t> Net </a:t>
            </a:r>
            <a:r>
              <a:rPr lang="en-US" sz="1600" dirty="0">
                <a:solidFill>
                  <a:srgbClr val="002060"/>
                </a:solidFill>
                <a:latin typeface="Book Antiqua" panose="02040602050305030304" pitchFamily="18" charset="0"/>
              </a:rPr>
              <a:t>of ITC / Interest on Cash Deposited in ECL / ITC Wrongly </a:t>
            </a:r>
            <a:r>
              <a:rPr lang="en-US" sz="1600" dirty="0" smtClean="0">
                <a:solidFill>
                  <a:srgbClr val="002060"/>
                </a:solidFill>
                <a:latin typeface="Book Antiqua" panose="02040602050305030304" pitchFamily="18" charset="0"/>
              </a:rPr>
              <a:t>utilized</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a:t>
            </a:r>
            <a:r>
              <a:rPr lang="en-US" sz="1600" b="1" dirty="0" smtClean="0">
                <a:solidFill>
                  <a:srgbClr val="002060"/>
                </a:solidFill>
                <a:latin typeface="Book Antiqua" panose="02040602050305030304" pitchFamily="18" charset="0"/>
              </a:rPr>
              <a:t>Cash </a:t>
            </a:r>
            <a:r>
              <a:rPr lang="en-US" sz="1600" b="1" dirty="0">
                <a:solidFill>
                  <a:srgbClr val="002060"/>
                </a:solidFill>
                <a:latin typeface="Book Antiqua" panose="02040602050305030304" pitchFamily="18" charset="0"/>
              </a:rPr>
              <a:t>Deposited</a:t>
            </a:r>
            <a:r>
              <a:rPr lang="en-US" sz="1600" dirty="0">
                <a:solidFill>
                  <a:srgbClr val="002060"/>
                </a:solidFill>
                <a:latin typeface="Book Antiqua" panose="02040602050305030304" pitchFamily="18" charset="0"/>
              </a:rPr>
              <a:t> in the Electronic Cash Ledger on or before the Due Date : No Interest is applicable even set off not done, till the date of </a:t>
            </a:r>
            <a:r>
              <a:rPr lang="en-US" sz="1600" dirty="0" smtClean="0">
                <a:solidFill>
                  <a:srgbClr val="002060"/>
                </a:solidFill>
                <a:latin typeface="Book Antiqua" panose="02040602050305030304" pitchFamily="18" charset="0"/>
              </a:rPr>
              <a:t>payment</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Interest will be applicable on the </a:t>
            </a:r>
            <a:r>
              <a:rPr lang="en-US" sz="1600" b="1" dirty="0">
                <a:solidFill>
                  <a:srgbClr val="002060"/>
                </a:solidFill>
                <a:latin typeface="Book Antiqua" panose="02040602050305030304" pitchFamily="18" charset="0"/>
              </a:rPr>
              <a:t>Net of ITC</a:t>
            </a:r>
            <a:r>
              <a:rPr lang="en-US" sz="1600" dirty="0">
                <a:solidFill>
                  <a:srgbClr val="002060"/>
                </a:solidFill>
                <a:latin typeface="Book Antiqua" panose="02040602050305030304" pitchFamily="18" charset="0"/>
              </a:rPr>
              <a:t>: It means interest needs to be payable on the Cash </a:t>
            </a:r>
            <a:r>
              <a:rPr lang="en-US" sz="1600" dirty="0" smtClean="0">
                <a:solidFill>
                  <a:srgbClr val="002060"/>
                </a:solidFill>
                <a:latin typeface="Book Antiqua" panose="02040602050305030304" pitchFamily="18" charset="0"/>
              </a:rPr>
              <a:t>component</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Interest on ITC: If wrongly ITC availed and </a:t>
            </a:r>
            <a:r>
              <a:rPr lang="en-US" sz="1600" dirty="0" smtClean="0">
                <a:solidFill>
                  <a:srgbClr val="002060"/>
                </a:solidFill>
                <a:latin typeface="Book Antiqua" panose="02040602050305030304" pitchFamily="18" charset="0"/>
              </a:rPr>
              <a:t>"</a:t>
            </a:r>
            <a:r>
              <a:rPr lang="en-US" sz="1600" b="1" dirty="0" smtClean="0">
                <a:solidFill>
                  <a:srgbClr val="002060"/>
                </a:solidFill>
                <a:latin typeface="Book Antiqua" panose="02040602050305030304" pitchFamily="18" charset="0"/>
              </a:rPr>
              <a:t>utilized</a:t>
            </a:r>
            <a:r>
              <a:rPr lang="en-US" sz="1600" dirty="0" smtClean="0">
                <a:solidFill>
                  <a:srgbClr val="002060"/>
                </a:solidFill>
                <a:latin typeface="Book Antiqua" panose="02040602050305030304" pitchFamily="18" charset="0"/>
              </a:rPr>
              <a:t>" </a:t>
            </a:r>
            <a:r>
              <a:rPr lang="en-US" sz="1600" dirty="0">
                <a:solidFill>
                  <a:srgbClr val="002060"/>
                </a:solidFill>
                <a:latin typeface="Book Antiqua" panose="02040602050305030304" pitchFamily="18" charset="0"/>
              </a:rPr>
              <a:t>: Interest will be applicable</a:t>
            </a:r>
            <a:endParaRPr lang="en-IN" sz="16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37333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7850"/>
            <a:ext cx="10044056" cy="513416"/>
          </a:xfrm>
        </p:spPr>
        <p:txBody>
          <a:bodyPr>
            <a:noAutofit/>
          </a:bodyPr>
          <a:lstStyle/>
          <a:p>
            <a:r>
              <a:rPr lang="en-US" sz="2400" b="1" dirty="0">
                <a:solidFill>
                  <a:srgbClr val="7030A0"/>
                </a:solidFill>
                <a:latin typeface="Book Antiqua" panose="02040602050305030304" pitchFamily="18" charset="0"/>
              </a:rPr>
              <a:t>ITC Wrongly Reversed in T-4B(2), But actual reversal is T-4B(1)</a:t>
            </a:r>
            <a:endParaRPr lang="en-IN" sz="2400" dirty="0">
              <a:solidFill>
                <a:srgbClr val="7030A0"/>
              </a:solidFill>
            </a:endParaRPr>
          </a:p>
        </p:txBody>
      </p:sp>
      <p:sp>
        <p:nvSpPr>
          <p:cNvPr id="3" name="Date Placeholder 2">
            <a:extLst>
              <a:ext uri="{FF2B5EF4-FFF2-40B4-BE49-F238E27FC236}">
                <a16:creationId xmlns:a16="http://schemas.microsoft.com/office/drawing/2014/main" id="{7074917E-DF41-2447-C66E-16D9A5482582}"/>
              </a:ext>
            </a:extLst>
          </p:cNvPr>
          <p:cNvSpPr>
            <a:spLocks noGrp="1"/>
          </p:cNvSpPr>
          <p:nvPr>
            <p:ph type="dt" sz="half" idx="10"/>
          </p:nvPr>
        </p:nvSpPr>
        <p:spPr/>
        <p:txBody>
          <a:bodyPr/>
          <a:lstStyle/>
          <a:p>
            <a:fld id="{301DF80B-7859-4D3C-BF86-605D9D860F8D}" type="datetime5">
              <a:rPr lang="en-US" smtClean="0"/>
              <a:t>4-Jun-25</a:t>
            </a:fld>
            <a:endParaRPr lang="en-IN"/>
          </a:p>
        </p:txBody>
      </p:sp>
      <p:sp>
        <p:nvSpPr>
          <p:cNvPr id="5" name="Footer Placeholder 4">
            <a:extLst>
              <a:ext uri="{FF2B5EF4-FFF2-40B4-BE49-F238E27FC236}">
                <a16:creationId xmlns:a16="http://schemas.microsoft.com/office/drawing/2014/main" id="{A72D2A48-5EDB-C762-DCB8-3900A65E6E7D}"/>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CA7E6CBF-6EB2-2A45-3B58-19AE0F454297}"/>
              </a:ext>
            </a:extLst>
          </p:cNvPr>
          <p:cNvSpPr>
            <a:spLocks noGrp="1"/>
          </p:cNvSpPr>
          <p:nvPr>
            <p:ph type="sldNum" sz="quarter" idx="12"/>
          </p:nvPr>
        </p:nvSpPr>
        <p:spPr/>
        <p:txBody>
          <a:bodyPr/>
          <a:lstStyle/>
          <a:p>
            <a:fld id="{E9FED59C-22CF-419B-BF72-3DFEE8073AEC}" type="slidenum">
              <a:rPr lang="en-IN" smtClean="0"/>
              <a:t>26</a:t>
            </a:fld>
            <a:endParaRPr lang="en-IN"/>
          </a:p>
        </p:txBody>
      </p:sp>
      <p:sp>
        <p:nvSpPr>
          <p:cNvPr id="8" name="Content Placeholder 7">
            <a:extLst>
              <a:ext uri="{FF2B5EF4-FFF2-40B4-BE49-F238E27FC236}">
                <a16:creationId xmlns:a16="http://schemas.microsoft.com/office/drawing/2014/main" id="{1E949473-9BD1-4C45-8F29-D6524669E2F7}"/>
              </a:ext>
            </a:extLst>
          </p:cNvPr>
          <p:cNvSpPr>
            <a:spLocks noGrp="1"/>
          </p:cNvSpPr>
          <p:nvPr>
            <p:ph idx="1"/>
          </p:nvPr>
        </p:nvSpPr>
        <p:spPr>
          <a:xfrm>
            <a:off x="1097280" y="801267"/>
            <a:ext cx="10058400" cy="5067828"/>
          </a:xfrm>
        </p:spPr>
        <p:txBody>
          <a:bodyPr>
            <a:normAutofit/>
          </a:bodyPr>
          <a:lstStyle/>
          <a:p>
            <a:pPr>
              <a:lnSpc>
                <a:spcPct val="150000"/>
              </a:lnSpc>
              <a:buFont typeface="Wingdings" panose="05000000000000000000" pitchFamily="2" charset="2"/>
              <a:buChar char="v"/>
            </a:pPr>
            <a:r>
              <a:rPr lang="en-IN" sz="1600" dirty="0" smtClean="0">
                <a:solidFill>
                  <a:srgbClr val="002060"/>
                </a:solidFill>
                <a:latin typeface="Book Antiqua" panose="02040602050305030304" pitchFamily="18" charset="0"/>
              </a:rPr>
              <a:t> Correct Treatment is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In the Forthcoming GSTR-3B </a:t>
            </a:r>
            <a:r>
              <a:rPr lang="en-US" sz="1600" dirty="0" smtClean="0">
                <a:solidFill>
                  <a:srgbClr val="002060"/>
                </a:solidFill>
                <a:latin typeface="Book Antiqua" panose="02040602050305030304" pitchFamily="18" charset="0"/>
              </a:rPr>
              <a:t>Return</a:t>
            </a:r>
          </a:p>
          <a:p>
            <a:pPr marL="342900" indent="-342900">
              <a:lnSpc>
                <a:spcPct val="150000"/>
              </a:lnSpc>
              <a:buAutoNum type="arabicPeriod"/>
            </a:pPr>
            <a:r>
              <a:rPr lang="en-US" sz="1600" dirty="0" smtClean="0">
                <a:solidFill>
                  <a:srgbClr val="002060"/>
                </a:solidFill>
                <a:latin typeface="Book Antiqua" panose="02040602050305030304" pitchFamily="18" charset="0"/>
              </a:rPr>
              <a:t>Add </a:t>
            </a:r>
            <a:r>
              <a:rPr lang="en-US" sz="1600" dirty="0">
                <a:solidFill>
                  <a:srgbClr val="002060"/>
                </a:solidFill>
                <a:latin typeface="Book Antiqua" panose="02040602050305030304" pitchFamily="18" charset="0"/>
              </a:rPr>
              <a:t>the wrong ITC in the Table - 4A(5) "All Other </a:t>
            </a:r>
            <a:r>
              <a:rPr lang="en-US" sz="1600" dirty="0" smtClean="0">
                <a:solidFill>
                  <a:srgbClr val="002060"/>
                </a:solidFill>
                <a:latin typeface="Book Antiqua" panose="02040602050305030304" pitchFamily="18" charset="0"/>
              </a:rPr>
              <a:t>ITC“</a:t>
            </a:r>
          </a:p>
          <a:p>
            <a:pPr marL="342900" indent="-342900">
              <a:lnSpc>
                <a:spcPct val="150000"/>
              </a:lnSpc>
              <a:buAutoNum type="arabicPeriod"/>
            </a:pPr>
            <a:r>
              <a:rPr lang="en-US" sz="1600" dirty="0" smtClean="0">
                <a:solidFill>
                  <a:srgbClr val="002060"/>
                </a:solidFill>
                <a:latin typeface="Book Antiqua" panose="02040602050305030304" pitchFamily="18" charset="0"/>
              </a:rPr>
              <a:t>Report </a:t>
            </a:r>
            <a:r>
              <a:rPr lang="en-US" sz="1600" dirty="0">
                <a:solidFill>
                  <a:srgbClr val="002060"/>
                </a:solidFill>
                <a:latin typeface="Book Antiqua" panose="02040602050305030304" pitchFamily="18" charset="0"/>
              </a:rPr>
              <a:t>the  wrong ITC in the Table - 4B(1) "As per rules 38,42 &amp; 43 of CGST Rules and section 17(5)" i.e., ITC Permanent Reversal </a:t>
            </a:r>
            <a:endParaRPr lang="en-US" sz="1600" dirty="0" smtClean="0">
              <a:solidFill>
                <a:srgbClr val="002060"/>
              </a:solidFill>
              <a:latin typeface="Book Antiqua" panose="02040602050305030304" pitchFamily="18" charset="0"/>
            </a:endParaRPr>
          </a:p>
          <a:p>
            <a:pPr marL="342900" indent="-342900">
              <a:lnSpc>
                <a:spcPct val="150000"/>
              </a:lnSpc>
              <a:buAutoNum type="arabicPeriod"/>
            </a:pPr>
            <a:r>
              <a:rPr lang="en-US" sz="1600" dirty="0" smtClean="0">
                <a:solidFill>
                  <a:srgbClr val="002060"/>
                </a:solidFill>
                <a:latin typeface="Book Antiqua" panose="02040602050305030304" pitchFamily="18" charset="0"/>
              </a:rPr>
              <a:t>Report </a:t>
            </a:r>
            <a:r>
              <a:rPr lang="en-US" sz="1600" dirty="0">
                <a:solidFill>
                  <a:srgbClr val="002060"/>
                </a:solidFill>
                <a:latin typeface="Book Antiqua" panose="02040602050305030304" pitchFamily="18" charset="0"/>
              </a:rPr>
              <a:t>wrong ITC again in Table - 4D(1) " ITC reclaimed which was reversed under Table 4(B)(2) in earlier tax period"</a:t>
            </a:r>
            <a:endParaRPr lang="en-IN" sz="16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96613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5126"/>
            <a:ext cx="10207214" cy="627652"/>
          </a:xfrm>
        </p:spPr>
        <p:txBody>
          <a:bodyPr>
            <a:normAutofit/>
          </a:bodyPr>
          <a:lstStyle/>
          <a:p>
            <a:pPr algn="ctr"/>
            <a:r>
              <a:rPr lang="en-IN" sz="3200" b="1" i="1" dirty="0">
                <a:solidFill>
                  <a:srgbClr val="7030A0"/>
                </a:solidFill>
                <a:latin typeface="Book Antiqua" panose="02040602050305030304" pitchFamily="18" charset="0"/>
              </a:rPr>
              <a:t>QRMP Scheme</a:t>
            </a:r>
          </a:p>
        </p:txBody>
      </p:sp>
      <p:pic>
        <p:nvPicPr>
          <p:cNvPr id="4" name="Content Placeholder 3"/>
          <p:cNvPicPr>
            <a:picLocks noGrp="1" noChangeAspect="1"/>
          </p:cNvPicPr>
          <p:nvPr>
            <p:ph idx="1"/>
          </p:nvPr>
        </p:nvPicPr>
        <p:blipFill>
          <a:blip r:embed="rId2"/>
          <a:stretch>
            <a:fillRect/>
          </a:stretch>
        </p:blipFill>
        <p:spPr>
          <a:xfrm>
            <a:off x="2698376" y="1335741"/>
            <a:ext cx="6795247" cy="3924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04E25CAC-BA0E-8AA5-01CE-B013137FA01F}"/>
              </a:ext>
            </a:extLst>
          </p:cNvPr>
          <p:cNvSpPr>
            <a:spLocks noGrp="1"/>
          </p:cNvSpPr>
          <p:nvPr>
            <p:ph type="dt" sz="half" idx="10"/>
          </p:nvPr>
        </p:nvSpPr>
        <p:spPr/>
        <p:txBody>
          <a:bodyPr/>
          <a:lstStyle/>
          <a:p>
            <a:fld id="{A6F0A6E9-5250-4FBD-8F42-3253C35AD1FE}" type="datetime5">
              <a:rPr lang="en-US" smtClean="0"/>
              <a:t>4-Jun-25</a:t>
            </a:fld>
            <a:endParaRPr lang="en-IN"/>
          </a:p>
        </p:txBody>
      </p:sp>
      <p:sp>
        <p:nvSpPr>
          <p:cNvPr id="5" name="Footer Placeholder 4">
            <a:extLst>
              <a:ext uri="{FF2B5EF4-FFF2-40B4-BE49-F238E27FC236}">
                <a16:creationId xmlns:a16="http://schemas.microsoft.com/office/drawing/2014/main" id="{9C8676F9-ECAE-DF7E-826D-496C26917C27}"/>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81BF316-9203-E95F-5579-FCA93B737442}"/>
              </a:ext>
            </a:extLst>
          </p:cNvPr>
          <p:cNvSpPr>
            <a:spLocks noGrp="1"/>
          </p:cNvSpPr>
          <p:nvPr>
            <p:ph type="sldNum" sz="quarter" idx="12"/>
          </p:nvPr>
        </p:nvSpPr>
        <p:spPr/>
        <p:txBody>
          <a:bodyPr/>
          <a:lstStyle/>
          <a:p>
            <a:fld id="{E9FED59C-22CF-419B-BF72-3DFEE8073AEC}" type="slidenum">
              <a:rPr lang="en-IN" smtClean="0"/>
              <a:t>27</a:t>
            </a:fld>
            <a:endParaRPr lang="en-IN"/>
          </a:p>
        </p:txBody>
      </p:sp>
    </p:spTree>
    <p:extLst>
      <p:ext uri="{BB962C8B-B14F-4D97-AF65-F5344CB8AC3E}">
        <p14:creationId xmlns:p14="http://schemas.microsoft.com/office/powerpoint/2010/main" val="2810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Autofit/>
          </a:bodyPr>
          <a:lstStyle/>
          <a:p>
            <a:r>
              <a:rPr lang="en-IN" sz="2400" b="1" i="1" dirty="0">
                <a:solidFill>
                  <a:srgbClr val="7030A0"/>
                </a:solidFill>
                <a:latin typeface="Book Antiqua" panose="02040602050305030304" pitchFamily="18" charset="0"/>
              </a:rPr>
              <a:t>QRMP Scheme</a:t>
            </a:r>
            <a:endParaRPr lang="en-IN" sz="2400" dirty="0">
              <a:latin typeface="Book Antiqua" panose="02040602050305030304" pitchFamily="18" charset="0"/>
            </a:endParaRPr>
          </a:p>
        </p:txBody>
      </p:sp>
      <p:pic>
        <p:nvPicPr>
          <p:cNvPr id="4" name="Content Placeholder 3"/>
          <p:cNvPicPr>
            <a:picLocks noGrp="1" noChangeAspect="1"/>
          </p:cNvPicPr>
          <p:nvPr>
            <p:ph idx="1"/>
          </p:nvPr>
        </p:nvPicPr>
        <p:blipFill>
          <a:blip r:embed="rId2"/>
          <a:stretch>
            <a:fillRect/>
          </a:stretch>
        </p:blipFill>
        <p:spPr>
          <a:xfrm>
            <a:off x="1045030" y="548640"/>
            <a:ext cx="9771016" cy="2795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562AFF00-3134-8A38-3D65-EACD46F4E6F7}"/>
              </a:ext>
            </a:extLst>
          </p:cNvPr>
          <p:cNvSpPr>
            <a:spLocks noGrp="1"/>
          </p:cNvSpPr>
          <p:nvPr>
            <p:ph type="dt" sz="half" idx="10"/>
          </p:nvPr>
        </p:nvSpPr>
        <p:spPr/>
        <p:txBody>
          <a:bodyPr/>
          <a:lstStyle/>
          <a:p>
            <a:fld id="{96BE18DD-9140-4115-A06D-55CEEABA6F76}" type="datetime5">
              <a:rPr lang="en-US" smtClean="0"/>
              <a:t>4-Jun-25</a:t>
            </a:fld>
            <a:endParaRPr lang="en-IN"/>
          </a:p>
        </p:txBody>
      </p:sp>
      <p:sp>
        <p:nvSpPr>
          <p:cNvPr id="6" name="Footer Placeholder 5">
            <a:extLst>
              <a:ext uri="{FF2B5EF4-FFF2-40B4-BE49-F238E27FC236}">
                <a16:creationId xmlns:a16="http://schemas.microsoft.com/office/drawing/2014/main" id="{790CFB68-DFC6-A340-C448-8D90B00E40D4}"/>
              </a:ext>
            </a:extLst>
          </p:cNvPr>
          <p:cNvSpPr>
            <a:spLocks noGrp="1"/>
          </p:cNvSpPr>
          <p:nvPr>
            <p:ph type="ftr" sz="quarter" idx="11"/>
          </p:nvPr>
        </p:nvSpPr>
        <p:spPr/>
        <p:txBody>
          <a:bodyPr/>
          <a:lstStyle/>
          <a:p>
            <a:r>
              <a:rPr lang="en-IN" smtClean="0"/>
              <a:t>CA Kedarnath</a:t>
            </a:r>
            <a:endParaRPr lang="en-IN"/>
          </a:p>
        </p:txBody>
      </p:sp>
      <p:sp>
        <p:nvSpPr>
          <p:cNvPr id="7" name="Slide Number Placeholder 6">
            <a:extLst>
              <a:ext uri="{FF2B5EF4-FFF2-40B4-BE49-F238E27FC236}">
                <a16:creationId xmlns:a16="http://schemas.microsoft.com/office/drawing/2014/main" id="{4920A77D-2FF9-CCFB-CD75-987D1C7E2710}"/>
              </a:ext>
            </a:extLst>
          </p:cNvPr>
          <p:cNvSpPr>
            <a:spLocks noGrp="1"/>
          </p:cNvSpPr>
          <p:nvPr>
            <p:ph type="sldNum" sz="quarter" idx="12"/>
          </p:nvPr>
        </p:nvSpPr>
        <p:spPr/>
        <p:txBody>
          <a:bodyPr/>
          <a:lstStyle/>
          <a:p>
            <a:fld id="{E9FED59C-22CF-419B-BF72-3DFEE8073AEC}" type="slidenum">
              <a:rPr lang="en-IN" smtClean="0"/>
              <a:t>28</a:t>
            </a:fld>
            <a:endParaRPr lang="en-IN"/>
          </a:p>
        </p:txBody>
      </p:sp>
      <p:pic>
        <p:nvPicPr>
          <p:cNvPr id="5" name="Picture 4"/>
          <p:cNvPicPr>
            <a:picLocks noChangeAspect="1"/>
          </p:cNvPicPr>
          <p:nvPr/>
        </p:nvPicPr>
        <p:blipFill>
          <a:blip r:embed="rId3"/>
          <a:stretch>
            <a:fillRect/>
          </a:stretch>
        </p:blipFill>
        <p:spPr>
          <a:xfrm>
            <a:off x="1045030" y="3481887"/>
            <a:ext cx="9771016" cy="25423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7282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5400"/>
          </a:xfrm>
        </p:spPr>
        <p:txBody>
          <a:bodyPr>
            <a:normAutofit/>
          </a:bodyPr>
          <a:lstStyle/>
          <a:p>
            <a:pPr algn="ctr"/>
            <a:r>
              <a:rPr lang="en-IN" sz="2800" b="1" i="1" dirty="0">
                <a:solidFill>
                  <a:srgbClr val="00B050"/>
                </a:solidFill>
                <a:latin typeface="Book Antiqua" panose="02040602050305030304" pitchFamily="18" charset="0"/>
              </a:rPr>
              <a:t>Benefits of QRMP Scheme</a:t>
            </a:r>
          </a:p>
        </p:txBody>
      </p:sp>
      <p:pic>
        <p:nvPicPr>
          <p:cNvPr id="4" name="Content Placeholder 3"/>
          <p:cNvPicPr>
            <a:picLocks noGrp="1" noChangeAspect="1"/>
          </p:cNvPicPr>
          <p:nvPr>
            <p:ph idx="1"/>
          </p:nvPr>
        </p:nvPicPr>
        <p:blipFill>
          <a:blip r:embed="rId2"/>
          <a:stretch>
            <a:fillRect/>
          </a:stretch>
        </p:blipFill>
        <p:spPr>
          <a:xfrm>
            <a:off x="2229394" y="1241227"/>
            <a:ext cx="7733212" cy="43755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6B88DAB4-47A4-35FA-C260-897498CEBB8C}"/>
              </a:ext>
            </a:extLst>
          </p:cNvPr>
          <p:cNvSpPr>
            <a:spLocks noGrp="1"/>
          </p:cNvSpPr>
          <p:nvPr>
            <p:ph type="dt" sz="half" idx="10"/>
          </p:nvPr>
        </p:nvSpPr>
        <p:spPr/>
        <p:txBody>
          <a:bodyPr/>
          <a:lstStyle/>
          <a:p>
            <a:fld id="{335A9B27-84B0-4EFB-8384-A28544A0C353}" type="datetime5">
              <a:rPr lang="en-US" smtClean="0"/>
              <a:t>4-Jun-25</a:t>
            </a:fld>
            <a:endParaRPr lang="en-IN"/>
          </a:p>
        </p:txBody>
      </p:sp>
      <p:sp>
        <p:nvSpPr>
          <p:cNvPr id="5" name="Footer Placeholder 4">
            <a:extLst>
              <a:ext uri="{FF2B5EF4-FFF2-40B4-BE49-F238E27FC236}">
                <a16:creationId xmlns:a16="http://schemas.microsoft.com/office/drawing/2014/main" id="{4DC97AA7-DBB6-1EE1-6005-93CC8AA20B92}"/>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C5B02BFF-89C0-84A4-99B3-7D1BB8586A3E}"/>
              </a:ext>
            </a:extLst>
          </p:cNvPr>
          <p:cNvSpPr>
            <a:spLocks noGrp="1"/>
          </p:cNvSpPr>
          <p:nvPr>
            <p:ph type="sldNum" sz="quarter" idx="12"/>
          </p:nvPr>
        </p:nvSpPr>
        <p:spPr/>
        <p:txBody>
          <a:bodyPr/>
          <a:lstStyle/>
          <a:p>
            <a:fld id="{E9FED59C-22CF-419B-BF72-3DFEE8073AEC}" type="slidenum">
              <a:rPr lang="en-IN" smtClean="0"/>
              <a:t>29</a:t>
            </a:fld>
            <a:endParaRPr lang="en-IN"/>
          </a:p>
        </p:txBody>
      </p:sp>
    </p:spTree>
    <p:extLst>
      <p:ext uri="{BB962C8B-B14F-4D97-AF65-F5344CB8AC3E}">
        <p14:creationId xmlns:p14="http://schemas.microsoft.com/office/powerpoint/2010/main" val="405051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502955"/>
          </a:xfrm>
        </p:spPr>
        <p:txBody>
          <a:bodyPr>
            <a:normAutofit/>
          </a:bodyPr>
          <a:lstStyle/>
          <a:p>
            <a:pPr algn="ctr"/>
            <a:r>
              <a:rPr lang="en-IN" sz="2800" b="1" dirty="0" smtClean="0">
                <a:solidFill>
                  <a:srgbClr val="FF0000"/>
                </a:solidFill>
                <a:latin typeface="Book Antiqua" panose="02040602050305030304" pitchFamily="18" charset="0"/>
                <a:ea typeface="Calibri" panose="020F0502020204030204" pitchFamily="34" charset="0"/>
                <a:cs typeface="Times New Roman" panose="02020603050405020304" pitchFamily="18" charset="0"/>
              </a:rPr>
              <a:t>A Session </a:t>
            </a:r>
            <a:r>
              <a:rPr lang="en-IN" sz="2800" b="1" dirty="0">
                <a:solidFill>
                  <a:srgbClr val="FF0000"/>
                </a:solidFill>
                <a:latin typeface="Book Antiqua" panose="02040602050305030304" pitchFamily="18" charset="0"/>
                <a:ea typeface="Calibri" panose="020F0502020204030204" pitchFamily="34" charset="0"/>
                <a:cs typeface="Times New Roman" panose="02020603050405020304" pitchFamily="18" charset="0"/>
              </a:rPr>
              <a:t>on </a:t>
            </a:r>
            <a:r>
              <a:rPr lang="en-IN" sz="2800" b="1" dirty="0" smtClean="0">
                <a:solidFill>
                  <a:srgbClr val="FF0000"/>
                </a:solidFill>
                <a:latin typeface="Book Antiqua" panose="02040602050305030304" pitchFamily="18" charset="0"/>
                <a:ea typeface="Calibri" panose="020F0502020204030204" pitchFamily="34" charset="0"/>
                <a:cs typeface="Times New Roman" panose="02020603050405020304" pitchFamily="18" charset="0"/>
              </a:rPr>
              <a:t>GSTR-1 &amp; GSTR-3B Return Filing &amp; Reporting</a:t>
            </a:r>
            <a:endParaRPr lang="en-IN" sz="2800" dirty="0">
              <a:solidFill>
                <a:srgbClr val="FF0000"/>
              </a:solidFill>
              <a:latin typeface="Book Antiqua" panose="02040602050305030304" pitchFamily="18" charset="0"/>
            </a:endParaRPr>
          </a:p>
        </p:txBody>
      </p:sp>
      <p:sp>
        <p:nvSpPr>
          <p:cNvPr id="4" name="Content Placeholder 3">
            <a:extLst>
              <a:ext uri="{FF2B5EF4-FFF2-40B4-BE49-F238E27FC236}">
                <a16:creationId xmlns:a16="http://schemas.microsoft.com/office/drawing/2014/main" id="{9E0EF54A-5162-D56D-6862-C6EDE27D3230}"/>
              </a:ext>
            </a:extLst>
          </p:cNvPr>
          <p:cNvSpPr>
            <a:spLocks noGrp="1"/>
          </p:cNvSpPr>
          <p:nvPr>
            <p:ph idx="1"/>
          </p:nvPr>
        </p:nvSpPr>
        <p:spPr>
          <a:xfrm>
            <a:off x="1097280" y="3100250"/>
            <a:ext cx="10058400" cy="3196047"/>
          </a:xfrm>
        </p:spPr>
        <p:txBody>
          <a:bodyPr>
            <a:normAutofit fontScale="47500" lnSpcReduction="20000"/>
          </a:bodyPr>
          <a:lstStyle/>
          <a:p>
            <a:pPr marL="0" indent="0" algn="ctr">
              <a:buNone/>
            </a:pPr>
            <a:endParaRPr lang="en-IN" sz="40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endParaRPr lang="en-IN" sz="4000" b="1" dirty="0">
              <a:solidFill>
                <a:srgbClr val="7030A0"/>
              </a:solidFill>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endParaRPr lang="en-IN" sz="4000" b="1" dirty="0">
              <a:solidFill>
                <a:srgbClr val="7030A0"/>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endParaRPr lang="en-IN" sz="4000" b="1" dirty="0">
              <a:solidFill>
                <a:srgbClr val="7030A0"/>
              </a:solidFill>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endParaRPr lang="en-IN" sz="3000" b="1" dirty="0" smtClean="0">
              <a:solidFill>
                <a:srgbClr val="7030A0"/>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endParaRPr lang="en-IN" sz="3000" b="1" dirty="0" smtClean="0">
              <a:solidFill>
                <a:srgbClr val="7030A0"/>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endParaRPr lang="en-IN" sz="3000" b="1" dirty="0">
              <a:solidFill>
                <a:srgbClr val="7030A0"/>
              </a:solidFill>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r>
              <a:rPr lang="en-IN" sz="3700" b="1" dirty="0" smtClean="0">
                <a:solidFill>
                  <a:srgbClr val="0070C0"/>
                </a:solidFill>
                <a:latin typeface="Book Antiqua" panose="02040602050305030304" pitchFamily="18" charset="0"/>
                <a:ea typeface="Calibri" panose="020F0502020204030204" pitchFamily="34" charset="0"/>
                <a:cs typeface="Times New Roman" panose="02020603050405020304" pitchFamily="18" charset="0"/>
              </a:rPr>
              <a:t>On 04</a:t>
            </a:r>
            <a:r>
              <a:rPr lang="en-IN" sz="3700" b="1" baseline="30000" dirty="0" smtClean="0">
                <a:solidFill>
                  <a:srgbClr val="0070C0"/>
                </a:solidFill>
                <a:latin typeface="Book Antiqua" panose="02040602050305030304" pitchFamily="18" charset="0"/>
                <a:ea typeface="Calibri" panose="020F0502020204030204" pitchFamily="34" charset="0"/>
                <a:cs typeface="Times New Roman" panose="02020603050405020304" pitchFamily="18" charset="0"/>
              </a:rPr>
              <a:t>th</a:t>
            </a:r>
            <a:r>
              <a:rPr lang="en-IN" sz="3700" b="1" dirty="0" smtClean="0">
                <a:solidFill>
                  <a:srgbClr val="0070C0"/>
                </a:solidFill>
                <a:latin typeface="Book Antiqua" panose="02040602050305030304" pitchFamily="18" charset="0"/>
                <a:ea typeface="Calibri" panose="020F0502020204030204" pitchFamily="34" charset="0"/>
                <a:cs typeface="Times New Roman" panose="02020603050405020304" pitchFamily="18" charset="0"/>
              </a:rPr>
              <a:t> Jun 2025</a:t>
            </a:r>
            <a:endParaRPr lang="en-IN" sz="3700" b="1"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r>
              <a:rPr lang="en-IN" sz="3700" b="1" dirty="0" smtClean="0">
                <a:solidFill>
                  <a:srgbClr val="7030A0"/>
                </a:solidFill>
                <a:latin typeface="Book Antiqua" panose="02040602050305030304" pitchFamily="18" charset="0"/>
                <a:ea typeface="Calibri" panose="020F0502020204030204" pitchFamily="34" charset="0"/>
                <a:cs typeface="Times New Roman" panose="02020603050405020304" pitchFamily="18" charset="0"/>
              </a:rPr>
              <a:t>By CA </a:t>
            </a:r>
            <a:r>
              <a:rPr lang="en-IN" sz="3700" b="1" dirty="0">
                <a:solidFill>
                  <a:srgbClr val="7030A0"/>
                </a:solidFill>
                <a:latin typeface="Book Antiqua" panose="02040602050305030304" pitchFamily="18" charset="0"/>
                <a:ea typeface="Calibri" panose="020F0502020204030204" pitchFamily="34" charset="0"/>
                <a:cs typeface="Times New Roman" panose="02020603050405020304" pitchFamily="18" charset="0"/>
              </a:rPr>
              <a:t>Kedarnath</a:t>
            </a:r>
            <a:endParaRPr lang="en-IN" sz="3700" dirty="0">
              <a:solidFill>
                <a:srgbClr val="7030A0"/>
              </a:solidFill>
            </a:endParaRPr>
          </a:p>
        </p:txBody>
      </p:sp>
      <p:sp>
        <p:nvSpPr>
          <p:cNvPr id="6" name="Date Placeholder 5">
            <a:extLst>
              <a:ext uri="{FF2B5EF4-FFF2-40B4-BE49-F238E27FC236}">
                <a16:creationId xmlns:a16="http://schemas.microsoft.com/office/drawing/2014/main" id="{3F87CC77-8430-420E-877B-6391D726F317}"/>
              </a:ext>
            </a:extLst>
          </p:cNvPr>
          <p:cNvSpPr>
            <a:spLocks noGrp="1"/>
          </p:cNvSpPr>
          <p:nvPr>
            <p:ph type="dt" sz="half" idx="10"/>
          </p:nvPr>
        </p:nvSpPr>
        <p:spPr/>
        <p:txBody>
          <a:bodyPr/>
          <a:lstStyle/>
          <a:p>
            <a:fld id="{11550598-3D0F-41EF-9977-46FD06AE84E5}" type="datetime5">
              <a:rPr lang="en-US" smtClean="0"/>
              <a:t>4-Jun-25</a:t>
            </a:fld>
            <a:endParaRPr lang="en-IN" dirty="0"/>
          </a:p>
        </p:txBody>
      </p:sp>
      <p:sp>
        <p:nvSpPr>
          <p:cNvPr id="9" name="Footer Placeholder 8">
            <a:extLst>
              <a:ext uri="{FF2B5EF4-FFF2-40B4-BE49-F238E27FC236}">
                <a16:creationId xmlns:a16="http://schemas.microsoft.com/office/drawing/2014/main" id="{FC56577D-D506-CC86-ADE4-9AEE1BAC8B8E}"/>
              </a:ext>
            </a:extLst>
          </p:cNvPr>
          <p:cNvSpPr>
            <a:spLocks noGrp="1"/>
          </p:cNvSpPr>
          <p:nvPr>
            <p:ph type="ftr" sz="quarter" idx="11"/>
          </p:nvPr>
        </p:nvSpPr>
        <p:spPr/>
        <p:txBody>
          <a:bodyPr/>
          <a:lstStyle/>
          <a:p>
            <a:r>
              <a:rPr lang="en-IN" smtClean="0"/>
              <a:t>CA Kedarnath</a:t>
            </a:r>
            <a:endParaRPr lang="en-IN"/>
          </a:p>
        </p:txBody>
      </p:sp>
      <p:sp>
        <p:nvSpPr>
          <p:cNvPr id="10" name="Slide Number Placeholder 9">
            <a:extLst>
              <a:ext uri="{FF2B5EF4-FFF2-40B4-BE49-F238E27FC236}">
                <a16:creationId xmlns:a16="http://schemas.microsoft.com/office/drawing/2014/main" id="{8759E40D-BF49-7AA4-34B3-C05E6F762306}"/>
              </a:ext>
            </a:extLst>
          </p:cNvPr>
          <p:cNvSpPr>
            <a:spLocks noGrp="1"/>
          </p:cNvSpPr>
          <p:nvPr>
            <p:ph type="sldNum" sz="quarter" idx="12"/>
          </p:nvPr>
        </p:nvSpPr>
        <p:spPr/>
        <p:txBody>
          <a:bodyPr/>
          <a:lstStyle/>
          <a:p>
            <a:fld id="{0601378D-62B5-4031-B917-59F6B98C8115}" type="slidenum">
              <a:rPr lang="en-IN" smtClean="0"/>
              <a:t>3</a:t>
            </a:fld>
            <a:endParaRPr lang="en-IN"/>
          </a:p>
        </p:txBody>
      </p:sp>
      <p:pic>
        <p:nvPicPr>
          <p:cNvPr id="2" name="Picture 2" descr="How to File GST Return? Step by Step Process Explained">
            <a:extLst>
              <a:ext uri="{FF2B5EF4-FFF2-40B4-BE49-F238E27FC236}">
                <a16:creationId xmlns:a16="http://schemas.microsoft.com/office/drawing/2014/main" id="{BB0720D3-AD3B-1E7C-5543-E3600565F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551" y="1262743"/>
            <a:ext cx="5512526" cy="360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75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66800" y="209499"/>
            <a:ext cx="10058400" cy="496115"/>
          </a:xfrm>
        </p:spPr>
        <p:txBody>
          <a:bodyPr>
            <a:noAutofit/>
          </a:bodyPr>
          <a:lstStyle/>
          <a:p>
            <a:r>
              <a:rPr lang="en-US" sz="2300" b="1" dirty="0">
                <a:solidFill>
                  <a:srgbClr val="FF0000"/>
                </a:solidFill>
                <a:latin typeface="Book Antiqua" panose="02040602050305030304" pitchFamily="18" charset="0"/>
              </a:rPr>
              <a:t>Concept of IFF: </a:t>
            </a:r>
            <a:r>
              <a:rPr lang="en-US" sz="2000" b="1" dirty="0">
                <a:solidFill>
                  <a:srgbClr val="7030A0"/>
                </a:solidFill>
                <a:latin typeface="Book Antiqua" panose="02040602050305030304" pitchFamily="18" charset="0"/>
              </a:rPr>
              <a:t>Invoice Furnishing Facility</a:t>
            </a:r>
            <a:endParaRPr lang="en-IN" sz="2400" b="1" dirty="0">
              <a:solidFill>
                <a:srgbClr val="7030A0"/>
              </a:solidFill>
              <a:latin typeface="Book Antiqua" panose="02040602050305030304" pitchFamily="18" charset="0"/>
            </a:endParaRPr>
          </a:p>
        </p:txBody>
      </p:sp>
      <p:sp>
        <p:nvSpPr>
          <p:cNvPr id="12" name="Content Placeholder 11">
            <a:extLst>
              <a:ext uri="{FF2B5EF4-FFF2-40B4-BE49-F238E27FC236}">
                <a16:creationId xmlns:a16="http://schemas.microsoft.com/office/drawing/2014/main" id="{8F7684CE-C8F0-1882-5599-2AEC3CDAC030}"/>
              </a:ext>
            </a:extLst>
          </p:cNvPr>
          <p:cNvSpPr>
            <a:spLocks noGrp="1"/>
          </p:cNvSpPr>
          <p:nvPr>
            <p:ph idx="1"/>
          </p:nvPr>
        </p:nvSpPr>
        <p:spPr>
          <a:xfrm>
            <a:off x="1097280" y="705614"/>
            <a:ext cx="10058400" cy="5372457"/>
          </a:xfrm>
        </p:spPr>
        <p:txBody>
          <a:bodyPr>
            <a:normAutofit lnSpcReduction="10000"/>
          </a:bodyPr>
          <a:lstStyle/>
          <a:p>
            <a:pPr>
              <a:lnSpc>
                <a:spcPct val="150000"/>
              </a:lnSpc>
            </a:pPr>
            <a:r>
              <a:rPr lang="en-US" sz="1600" dirty="0">
                <a:solidFill>
                  <a:srgbClr val="002060"/>
                </a:solidFill>
                <a:latin typeface="Book Antiqua" panose="02040602050305030304" pitchFamily="18" charset="0"/>
              </a:rPr>
              <a:t>Invoice Furnishing Facility (IFF) is a facility provided to quarterly taxpayers who are in QRMP scheme, to file their details of outward supplies in </a:t>
            </a:r>
            <a:r>
              <a:rPr lang="en-US" sz="1600" u="sng" dirty="0">
                <a:solidFill>
                  <a:srgbClr val="002060"/>
                </a:solidFill>
                <a:latin typeface="Book Antiqua" panose="02040602050305030304" pitchFamily="18" charset="0"/>
              </a:rPr>
              <a:t>first two months</a:t>
            </a:r>
            <a:r>
              <a:rPr lang="en-US" sz="1600" dirty="0">
                <a:solidFill>
                  <a:srgbClr val="002060"/>
                </a:solidFill>
                <a:latin typeface="Book Antiqua" panose="02040602050305030304" pitchFamily="18" charset="0"/>
              </a:rPr>
              <a:t> of the quarter (M1 and M2), to </a:t>
            </a:r>
            <a:r>
              <a:rPr lang="en-US" sz="1600" u="sng" dirty="0">
                <a:solidFill>
                  <a:srgbClr val="002060"/>
                </a:solidFill>
                <a:latin typeface="Book Antiqua" panose="02040602050305030304" pitchFamily="18" charset="0"/>
              </a:rPr>
              <a:t>pass on the credit</a:t>
            </a:r>
            <a:r>
              <a:rPr lang="en-US" sz="1600" dirty="0">
                <a:solidFill>
                  <a:srgbClr val="002060"/>
                </a:solidFill>
                <a:latin typeface="Book Antiqua" panose="02040602050305030304" pitchFamily="18" charset="0"/>
              </a:rPr>
              <a:t> to their recipients. IFF consists of the following Tables of FORM GSTR-1:</a:t>
            </a:r>
          </a:p>
          <a:p>
            <a:pPr>
              <a:lnSpc>
                <a:spcPct val="150000"/>
              </a:lnSpc>
              <a:buFont typeface="Wingdings" panose="05000000000000000000" pitchFamily="2" charset="2"/>
              <a:buChar char="q"/>
            </a:pPr>
            <a:r>
              <a:rPr lang="en-US" sz="1600" dirty="0">
                <a:solidFill>
                  <a:srgbClr val="002060"/>
                </a:solidFill>
                <a:latin typeface="Book Antiqua" panose="02040602050305030304" pitchFamily="18" charset="0"/>
              </a:rPr>
              <a:t> 4A, 4B, 6B, 6C – B2B Invoices, SEZ, Deemed Export Invoices</a:t>
            </a:r>
          </a:p>
          <a:p>
            <a:pPr>
              <a:lnSpc>
                <a:spcPct val="150000"/>
              </a:lnSpc>
              <a:buFont typeface="Wingdings" panose="05000000000000000000" pitchFamily="2" charset="2"/>
              <a:buChar char="q"/>
            </a:pPr>
            <a:r>
              <a:rPr lang="en-US" sz="1600" dirty="0">
                <a:solidFill>
                  <a:srgbClr val="002060"/>
                </a:solidFill>
                <a:latin typeface="Book Antiqua" panose="02040602050305030304" pitchFamily="18" charset="0"/>
              </a:rPr>
              <a:t> 9B – Credit/ Debit Notes (Registered)</a:t>
            </a:r>
          </a:p>
          <a:p>
            <a:pPr>
              <a:lnSpc>
                <a:spcPct val="150000"/>
              </a:lnSpc>
              <a:buFont typeface="Wingdings" panose="05000000000000000000" pitchFamily="2" charset="2"/>
              <a:buChar char="q"/>
            </a:pPr>
            <a:r>
              <a:rPr lang="en-US" sz="1600" dirty="0">
                <a:solidFill>
                  <a:srgbClr val="002060"/>
                </a:solidFill>
                <a:latin typeface="Book Antiqua" panose="02040602050305030304" pitchFamily="18" charset="0"/>
              </a:rPr>
              <a:t> 9A – Amended B2B Invoices</a:t>
            </a:r>
          </a:p>
          <a:p>
            <a:pPr>
              <a:lnSpc>
                <a:spcPct val="150000"/>
              </a:lnSpc>
              <a:buFont typeface="Wingdings" panose="05000000000000000000" pitchFamily="2" charset="2"/>
              <a:buChar char="q"/>
            </a:pPr>
            <a:r>
              <a:rPr lang="en-US" sz="1600" dirty="0">
                <a:solidFill>
                  <a:srgbClr val="002060"/>
                </a:solidFill>
                <a:latin typeface="Book Antiqua" panose="02040602050305030304" pitchFamily="18" charset="0"/>
              </a:rPr>
              <a:t> 9C – Amended Credit/ Debit Notes (Registered)</a:t>
            </a:r>
          </a:p>
          <a:p>
            <a:pPr marL="0" indent="0">
              <a:lnSpc>
                <a:spcPct val="150000"/>
              </a:lnSpc>
              <a:buNone/>
            </a:pPr>
            <a:r>
              <a:rPr lang="en-US" sz="1600" i="1" dirty="0">
                <a:solidFill>
                  <a:srgbClr val="002060"/>
                </a:solidFill>
                <a:latin typeface="Book Antiqua" panose="02040602050305030304" pitchFamily="18" charset="0"/>
              </a:rPr>
              <a:t>Note: IFF can be furnished on or before 13</a:t>
            </a:r>
            <a:r>
              <a:rPr lang="en-US" sz="1600" i="1" baseline="30000" dirty="0">
                <a:solidFill>
                  <a:srgbClr val="002060"/>
                </a:solidFill>
                <a:latin typeface="Book Antiqua" panose="02040602050305030304" pitchFamily="18" charset="0"/>
              </a:rPr>
              <a:t>th</a:t>
            </a:r>
            <a:r>
              <a:rPr lang="en-US" sz="1600" i="1" dirty="0">
                <a:solidFill>
                  <a:srgbClr val="002060"/>
                </a:solidFill>
                <a:latin typeface="Book Antiqua" panose="02040602050305030304" pitchFamily="18" charset="0"/>
              </a:rPr>
              <a:t> of subsequent Month, later the option expires</a:t>
            </a:r>
          </a:p>
          <a:p>
            <a:pPr marL="0" indent="0">
              <a:lnSpc>
                <a:spcPct val="150000"/>
              </a:lnSpc>
              <a:buNone/>
            </a:pPr>
            <a:r>
              <a:rPr lang="en-US" sz="1600" b="1" dirty="0">
                <a:solidFill>
                  <a:srgbClr val="C00000"/>
                </a:solidFill>
                <a:latin typeface="Book Antiqua" panose="02040602050305030304" pitchFamily="18" charset="0"/>
              </a:rPr>
              <a:t>FAQ’s can be viewed:</a:t>
            </a:r>
          </a:p>
          <a:p>
            <a:pPr marL="0" indent="0">
              <a:lnSpc>
                <a:spcPct val="150000"/>
              </a:lnSpc>
              <a:buNone/>
            </a:pPr>
            <a:r>
              <a:rPr lang="en-US" sz="1600" i="1" dirty="0">
                <a:solidFill>
                  <a:srgbClr val="002060"/>
                </a:solidFill>
                <a:latin typeface="Book Antiqua" panose="02040602050305030304" pitchFamily="18" charset="0"/>
              </a:rPr>
              <a:t>https://tutorial.gst.gov.in/userguide/returns/FAQs_IFF.htm#:~:text=IFF%20is%20an%20optional%20facility,GSTR%2D1%20for%20the%20quarter.</a:t>
            </a:r>
          </a:p>
          <a:p>
            <a:endParaRPr lang="en-IN" sz="1600" dirty="0">
              <a:solidFill>
                <a:srgbClr val="002060"/>
              </a:solidFill>
              <a:latin typeface="Book Antiqua" panose="02040602050305030304" pitchFamily="18" charset="0"/>
            </a:endParaRPr>
          </a:p>
          <a:p>
            <a:pPr marL="0" indent="0">
              <a:buNone/>
            </a:pPr>
            <a:endParaRPr lang="en-US" sz="1600"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244E302C-3298-45B5-929C-3FF3C85C438F}"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30</a:t>
            </a:fld>
            <a:endParaRPr lang="en-IN"/>
          </a:p>
        </p:txBody>
      </p:sp>
    </p:spTree>
    <p:extLst>
      <p:ext uri="{BB962C8B-B14F-4D97-AF65-F5344CB8AC3E}">
        <p14:creationId xmlns:p14="http://schemas.microsoft.com/office/powerpoint/2010/main" val="262059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66800" y="187710"/>
            <a:ext cx="10058400" cy="702303"/>
          </a:xfrm>
        </p:spPr>
        <p:txBody>
          <a:bodyPr>
            <a:noAutofit/>
          </a:bodyPr>
          <a:lstStyle/>
          <a:p>
            <a:r>
              <a:rPr lang="en-US" sz="2400" b="1" dirty="0">
                <a:solidFill>
                  <a:srgbClr val="FF0000"/>
                </a:solidFill>
                <a:latin typeface="Book Antiqua" panose="02040602050305030304" pitchFamily="18" charset="0"/>
              </a:rPr>
              <a:t>GST FIRST RETURN (Section 40)</a:t>
            </a:r>
            <a:endParaRPr lang="en-IN" sz="2400" b="1" dirty="0">
              <a:solidFill>
                <a:srgbClr val="7030A0"/>
              </a:solidFill>
              <a:latin typeface="Book Antiqua" panose="02040602050305030304" pitchFamily="18" charset="0"/>
            </a:endParaRPr>
          </a:p>
        </p:txBody>
      </p:sp>
      <p:sp>
        <p:nvSpPr>
          <p:cNvPr id="12" name="Content Placeholder 11">
            <a:extLst>
              <a:ext uri="{FF2B5EF4-FFF2-40B4-BE49-F238E27FC236}">
                <a16:creationId xmlns:a16="http://schemas.microsoft.com/office/drawing/2014/main" id="{8F7684CE-C8F0-1882-5599-2AEC3CDAC030}"/>
              </a:ext>
            </a:extLst>
          </p:cNvPr>
          <p:cNvSpPr>
            <a:spLocks noGrp="1"/>
          </p:cNvSpPr>
          <p:nvPr>
            <p:ph idx="1"/>
          </p:nvPr>
        </p:nvSpPr>
        <p:spPr>
          <a:xfrm>
            <a:off x="1097280" y="1021976"/>
            <a:ext cx="10058400" cy="4847118"/>
          </a:xfrm>
        </p:spPr>
        <p:txBody>
          <a:bodyPr/>
          <a:lstStyle/>
          <a:p>
            <a:pPr>
              <a:lnSpc>
                <a:spcPct val="200000"/>
              </a:lnSpc>
              <a:buFont typeface="Wingdings" panose="05000000000000000000" pitchFamily="2" charset="2"/>
              <a:buChar char="v"/>
            </a:pPr>
            <a:r>
              <a:rPr lang="en-US" sz="1600" dirty="0">
                <a:solidFill>
                  <a:srgbClr val="002060"/>
                </a:solidFill>
                <a:latin typeface="Book Antiqua" panose="02040602050305030304" pitchFamily="18" charset="0"/>
              </a:rPr>
              <a:t> Every registered person who has made outward supplies in the period between the date on which he  became liable to registration till the date on which registration has been granted shall declare the  same in the first return furnished by him after grant of registration.</a:t>
            </a:r>
            <a:endParaRPr lang="en-IN" sz="1600" dirty="0">
              <a:solidFill>
                <a:srgbClr val="002060"/>
              </a:solidFill>
              <a:latin typeface="Book Antiqua" panose="02040602050305030304" pitchFamily="18" charset="0"/>
            </a:endParaRPr>
          </a:p>
          <a:p>
            <a:pPr marL="0" indent="0">
              <a:buNone/>
            </a:pPr>
            <a:endParaRPr lang="en-US"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FC394633-2C46-425A-893C-8677EB77B630}"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31</a:t>
            </a:fld>
            <a:endParaRPr lang="en-IN"/>
          </a:p>
        </p:txBody>
      </p:sp>
      <p:pic>
        <p:nvPicPr>
          <p:cNvPr id="7" name="Picture 6">
            <a:extLst>
              <a:ext uri="{FF2B5EF4-FFF2-40B4-BE49-F238E27FC236}">
                <a16:creationId xmlns:a16="http://schemas.microsoft.com/office/drawing/2014/main" id="{5938B6CD-1C56-E581-CF67-11BBB0A14121}"/>
              </a:ext>
            </a:extLst>
          </p:cNvPr>
          <p:cNvPicPr>
            <a:picLocks noChangeAspect="1"/>
          </p:cNvPicPr>
          <p:nvPr/>
        </p:nvPicPr>
        <p:blipFill>
          <a:blip r:embed="rId2"/>
          <a:stretch>
            <a:fillRect/>
          </a:stretch>
        </p:blipFill>
        <p:spPr>
          <a:xfrm>
            <a:off x="1590176" y="2662518"/>
            <a:ext cx="8310282" cy="2850776"/>
          </a:xfrm>
          <a:prstGeom prst="rect">
            <a:avLst/>
          </a:prstGeom>
        </p:spPr>
      </p:pic>
    </p:spTree>
    <p:extLst>
      <p:ext uri="{BB962C8B-B14F-4D97-AF65-F5344CB8AC3E}">
        <p14:creationId xmlns:p14="http://schemas.microsoft.com/office/powerpoint/2010/main" val="599379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F20B-A2E7-C0B7-6A78-7492B91B0BB1}"/>
              </a:ext>
            </a:extLst>
          </p:cNvPr>
          <p:cNvSpPr>
            <a:spLocks noGrp="1"/>
          </p:cNvSpPr>
          <p:nvPr>
            <p:ph type="title"/>
          </p:nvPr>
        </p:nvSpPr>
        <p:spPr>
          <a:xfrm>
            <a:off x="1097280" y="134204"/>
            <a:ext cx="10058400" cy="529184"/>
          </a:xfrm>
        </p:spPr>
        <p:txBody>
          <a:bodyPr>
            <a:normAutofit/>
          </a:bodyPr>
          <a:lstStyle/>
          <a:p>
            <a:r>
              <a:rPr lang="en-US" sz="2400" b="1" dirty="0">
                <a:solidFill>
                  <a:srgbClr val="FF0000"/>
                </a:solidFill>
                <a:latin typeface="Book Antiqua" panose="02040602050305030304" pitchFamily="18" charset="0"/>
              </a:rPr>
              <a:t>Section 61 - Scrutiny of Returns</a:t>
            </a:r>
            <a:endParaRPr lang="en-IN" sz="2400" b="1"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7EF515F0-B5B4-23E0-15CE-B4C11FEC71FD}"/>
              </a:ext>
            </a:extLst>
          </p:cNvPr>
          <p:cNvSpPr>
            <a:spLocks noGrp="1"/>
          </p:cNvSpPr>
          <p:nvPr>
            <p:ph type="dt" sz="half" idx="10"/>
          </p:nvPr>
        </p:nvSpPr>
        <p:spPr/>
        <p:txBody>
          <a:bodyPr/>
          <a:lstStyle/>
          <a:p>
            <a:fld id="{BD158977-31E5-452A-8FEE-57E591E66697}" type="datetime5">
              <a:rPr lang="en-US" smtClean="0"/>
              <a:t>4-Jun-25</a:t>
            </a:fld>
            <a:endParaRPr lang="en-IN"/>
          </a:p>
        </p:txBody>
      </p:sp>
      <p:sp>
        <p:nvSpPr>
          <p:cNvPr id="5" name="Footer Placeholder 4">
            <a:extLst>
              <a:ext uri="{FF2B5EF4-FFF2-40B4-BE49-F238E27FC236}">
                <a16:creationId xmlns:a16="http://schemas.microsoft.com/office/drawing/2014/main" id="{21507F9A-1232-C3C3-9297-51C6C3D929E7}"/>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0FBBE5AA-24C7-5113-3604-0DABB3E3234D}"/>
              </a:ext>
            </a:extLst>
          </p:cNvPr>
          <p:cNvSpPr>
            <a:spLocks noGrp="1"/>
          </p:cNvSpPr>
          <p:nvPr>
            <p:ph type="sldNum" sz="quarter" idx="12"/>
          </p:nvPr>
        </p:nvSpPr>
        <p:spPr/>
        <p:txBody>
          <a:bodyPr/>
          <a:lstStyle/>
          <a:p>
            <a:fld id="{E9FED59C-22CF-419B-BF72-3DFEE8073AEC}" type="slidenum">
              <a:rPr lang="en-IN" smtClean="0"/>
              <a:t>32</a:t>
            </a:fld>
            <a:endParaRPr lang="en-IN"/>
          </a:p>
        </p:txBody>
      </p:sp>
      <p:sp>
        <p:nvSpPr>
          <p:cNvPr id="3" name="Content Placeholder 2"/>
          <p:cNvSpPr>
            <a:spLocks noGrp="1"/>
          </p:cNvSpPr>
          <p:nvPr>
            <p:ph idx="1"/>
          </p:nvPr>
        </p:nvSpPr>
        <p:spPr>
          <a:xfrm>
            <a:off x="1097280" y="775063"/>
            <a:ext cx="10519954" cy="5094031"/>
          </a:xfrm>
        </p:spPr>
        <p:txBody>
          <a:bodyPr>
            <a:normAutofit/>
          </a:bodyPr>
          <a:lstStyle/>
          <a:p>
            <a:pPr lvl="0">
              <a:lnSpc>
                <a:spcPct val="150000"/>
              </a:lnSpc>
              <a:buFont typeface="Wingdings" panose="05000000000000000000" pitchFamily="2" charset="2"/>
              <a:buChar char="v"/>
            </a:pPr>
            <a:r>
              <a:rPr lang="en-IN" sz="1600" dirty="0" smtClean="0">
                <a:solidFill>
                  <a:srgbClr val="002060"/>
                </a:solidFill>
                <a:latin typeface="Book Antiqua" panose="02040602050305030304" pitchFamily="18" charset="0"/>
              </a:rPr>
              <a:t> The </a:t>
            </a:r>
            <a:r>
              <a:rPr lang="en-IN" sz="1600" dirty="0">
                <a:solidFill>
                  <a:srgbClr val="002060"/>
                </a:solidFill>
                <a:latin typeface="Book Antiqua" panose="02040602050305030304" pitchFamily="18" charset="0"/>
              </a:rPr>
              <a:t>proper officer can scrutinize the GST return and related particulars furnished by the registered person to verify the correctness of the return to verify its correctness. This is called a scrutiny assessment.</a:t>
            </a:r>
          </a:p>
          <a:p>
            <a:pPr lvl="0">
              <a:lnSpc>
                <a:spcPct val="150000"/>
              </a:lnSpc>
              <a:buFont typeface="Wingdings" panose="05000000000000000000" pitchFamily="2" charset="2"/>
              <a:buChar char="v"/>
            </a:pPr>
            <a:r>
              <a:rPr lang="en-IN" sz="1600" dirty="0" smtClean="0">
                <a:solidFill>
                  <a:srgbClr val="002060"/>
                </a:solidFill>
                <a:latin typeface="Book Antiqua" panose="02040602050305030304" pitchFamily="18" charset="0"/>
              </a:rPr>
              <a:t> It </a:t>
            </a:r>
            <a:r>
              <a:rPr lang="en-IN" sz="1600" dirty="0">
                <a:solidFill>
                  <a:srgbClr val="002060"/>
                </a:solidFill>
                <a:latin typeface="Book Antiqua" panose="02040602050305030304" pitchFamily="18" charset="0"/>
              </a:rPr>
              <a:t>is a non-compulsory pre-adjudication process</a:t>
            </a:r>
          </a:p>
          <a:p>
            <a:pPr lvl="0">
              <a:lnSpc>
                <a:spcPct val="150000"/>
              </a:lnSpc>
              <a:buFont typeface="Wingdings" panose="05000000000000000000" pitchFamily="2" charset="2"/>
              <a:buChar char="v"/>
            </a:pPr>
            <a:r>
              <a:rPr lang="en-IN" sz="1600" dirty="0" smtClean="0">
                <a:solidFill>
                  <a:srgbClr val="002060"/>
                </a:solidFill>
                <a:latin typeface="Book Antiqua" panose="02040602050305030304" pitchFamily="18" charset="0"/>
              </a:rPr>
              <a:t> The </a:t>
            </a:r>
            <a:r>
              <a:rPr lang="en-IN" sz="1600" dirty="0">
                <a:solidFill>
                  <a:srgbClr val="002060"/>
                </a:solidFill>
                <a:latin typeface="Book Antiqua" panose="02040602050305030304" pitchFamily="18" charset="0"/>
              </a:rPr>
              <a:t>officer will ask for explanations on discrepancies noticed</a:t>
            </a:r>
            <a:r>
              <a:rPr lang="en-IN" sz="1600" dirty="0" smtClean="0">
                <a:solidFill>
                  <a:srgbClr val="002060"/>
                </a:solidFill>
                <a:latin typeface="Book Antiqua" panose="02040602050305030304" pitchFamily="18" charset="0"/>
              </a:rPr>
              <a:t>.</a:t>
            </a:r>
          </a:p>
          <a:p>
            <a:pPr lvl="0">
              <a:lnSpc>
                <a:spcPct val="100000"/>
              </a:lnSpc>
              <a:buFont typeface="Wingdings" panose="05000000000000000000" pitchFamily="2" charset="2"/>
              <a:buChar char="v"/>
            </a:pPr>
            <a:r>
              <a:rPr lang="en-US" sz="1600" dirty="0">
                <a:solidFill>
                  <a:srgbClr val="002060"/>
                </a:solidFill>
                <a:latin typeface="Book Antiqua" panose="02040602050305030304" pitchFamily="18" charset="0"/>
              </a:rPr>
              <a:t> </a:t>
            </a:r>
            <a:r>
              <a:rPr lang="en-IN" sz="1600" dirty="0">
                <a:solidFill>
                  <a:srgbClr val="002060"/>
                </a:solidFill>
                <a:latin typeface="Book Antiqua" panose="02040602050305030304" pitchFamily="18" charset="0"/>
              </a:rPr>
              <a:t>GSTR-1 Vs </a:t>
            </a:r>
            <a:r>
              <a:rPr lang="en-IN" sz="1600" dirty="0" smtClean="0">
                <a:solidFill>
                  <a:srgbClr val="002060"/>
                </a:solidFill>
                <a:latin typeface="Book Antiqua" panose="02040602050305030304" pitchFamily="18" charset="0"/>
              </a:rPr>
              <a:t>GSTR-3B</a:t>
            </a:r>
          </a:p>
          <a:p>
            <a:pPr lvl="0">
              <a:lnSpc>
                <a:spcPct val="100000"/>
              </a:lnSpc>
              <a:buFont typeface="Wingdings" panose="05000000000000000000" pitchFamily="2" charset="2"/>
              <a:buChar char="v"/>
            </a:pPr>
            <a:r>
              <a:rPr lang="en-IN" sz="1600" dirty="0" smtClean="0">
                <a:solidFill>
                  <a:srgbClr val="002060"/>
                </a:solidFill>
                <a:latin typeface="Book Antiqua" panose="02040602050305030304" pitchFamily="18" charset="0"/>
              </a:rPr>
              <a:t> GSTR-3B </a:t>
            </a:r>
            <a:r>
              <a:rPr lang="en-IN" sz="1600" dirty="0">
                <a:solidFill>
                  <a:srgbClr val="002060"/>
                </a:solidFill>
                <a:latin typeface="Book Antiqua" panose="02040602050305030304" pitchFamily="18" charset="0"/>
              </a:rPr>
              <a:t>Vs </a:t>
            </a:r>
            <a:r>
              <a:rPr lang="en-IN" sz="1600" dirty="0" smtClean="0">
                <a:solidFill>
                  <a:srgbClr val="002060"/>
                </a:solidFill>
                <a:latin typeface="Book Antiqua" panose="02040602050305030304" pitchFamily="18" charset="0"/>
              </a:rPr>
              <a:t>GSTR-2B</a:t>
            </a:r>
          </a:p>
          <a:p>
            <a:pPr>
              <a:lnSpc>
                <a:spcPct val="100000"/>
              </a:lnSpc>
              <a:buFont typeface="Wingdings" panose="05000000000000000000" pitchFamily="2" charset="2"/>
              <a:buChar char="v"/>
            </a:pPr>
            <a:r>
              <a:rPr lang="en-IN" sz="1600" dirty="0" smtClean="0">
                <a:solidFill>
                  <a:srgbClr val="002060"/>
                </a:solidFill>
                <a:latin typeface="Book Antiqua" panose="02040602050305030304" pitchFamily="18" charset="0"/>
              </a:rPr>
              <a:t> RCM </a:t>
            </a:r>
            <a:r>
              <a:rPr lang="en-IN" sz="1600" dirty="0">
                <a:solidFill>
                  <a:srgbClr val="002060"/>
                </a:solidFill>
                <a:latin typeface="Book Antiqua" panose="02040602050305030304" pitchFamily="18" charset="0"/>
              </a:rPr>
              <a:t>not paid compared with Auto Populated in </a:t>
            </a:r>
            <a:r>
              <a:rPr lang="en-IN" sz="1600" dirty="0" smtClean="0">
                <a:solidFill>
                  <a:srgbClr val="002060"/>
                </a:solidFill>
                <a:latin typeface="Book Antiqua" panose="02040602050305030304" pitchFamily="18" charset="0"/>
              </a:rPr>
              <a:t>GSTR-2B</a:t>
            </a:r>
            <a:endParaRPr lang="en-IN" sz="1600" dirty="0">
              <a:solidFill>
                <a:srgbClr val="002060"/>
              </a:solidFill>
              <a:latin typeface="Book Antiqua" panose="02040602050305030304" pitchFamily="18" charset="0"/>
            </a:endParaRPr>
          </a:p>
          <a:p>
            <a:r>
              <a:rPr lang="en-IN" sz="1800" b="1" u="sng" dirty="0">
                <a:solidFill>
                  <a:srgbClr val="00B0F0"/>
                </a:solidFill>
                <a:latin typeface="Book Antiqua" panose="02040602050305030304" pitchFamily="18" charset="0"/>
              </a:rPr>
              <a:t>Relevant Forms: </a:t>
            </a:r>
            <a:endParaRPr lang="en-IN" sz="1800" dirty="0">
              <a:solidFill>
                <a:srgbClr val="00B0F0"/>
              </a:solidFill>
              <a:latin typeface="Book Antiqua" panose="02040602050305030304" pitchFamily="18" charset="0"/>
            </a:endParaRPr>
          </a:p>
          <a:p>
            <a:r>
              <a:rPr lang="en-IN" sz="1600" b="1" dirty="0">
                <a:solidFill>
                  <a:srgbClr val="002060"/>
                </a:solidFill>
                <a:latin typeface="Book Antiqua" panose="02040602050305030304" pitchFamily="18" charset="0"/>
              </a:rPr>
              <a:t>FORM GST </a:t>
            </a:r>
            <a:r>
              <a:rPr lang="en-IN" sz="1600" b="1" dirty="0" smtClean="0">
                <a:solidFill>
                  <a:srgbClr val="002060"/>
                </a:solidFill>
                <a:latin typeface="Book Antiqua" panose="02040602050305030304" pitchFamily="18" charset="0"/>
              </a:rPr>
              <a:t>ASMT – </a:t>
            </a:r>
            <a:r>
              <a:rPr lang="en-IN" sz="1600" b="1" dirty="0">
                <a:solidFill>
                  <a:srgbClr val="002060"/>
                </a:solidFill>
                <a:latin typeface="Book Antiqua" panose="02040602050305030304" pitchFamily="18" charset="0"/>
              </a:rPr>
              <a:t>10:</a:t>
            </a:r>
            <a:r>
              <a:rPr lang="en-IN" sz="1600" dirty="0">
                <a:solidFill>
                  <a:srgbClr val="002060"/>
                </a:solidFill>
                <a:latin typeface="Book Antiqua" panose="02040602050305030304" pitchFamily="18" charset="0"/>
              </a:rPr>
              <a:t> Notice for intimating discrepancies in the return after scrutiny</a:t>
            </a:r>
          </a:p>
          <a:p>
            <a:r>
              <a:rPr lang="en-IN" sz="1600" b="1" dirty="0">
                <a:solidFill>
                  <a:srgbClr val="002060"/>
                </a:solidFill>
                <a:latin typeface="Book Antiqua" panose="02040602050305030304" pitchFamily="18" charset="0"/>
              </a:rPr>
              <a:t>FORM GST </a:t>
            </a:r>
            <a:r>
              <a:rPr lang="en-IN" sz="1600" b="1" dirty="0" smtClean="0">
                <a:solidFill>
                  <a:srgbClr val="002060"/>
                </a:solidFill>
                <a:latin typeface="Book Antiqua" panose="02040602050305030304" pitchFamily="18" charset="0"/>
              </a:rPr>
              <a:t>ASMT – 11</a:t>
            </a:r>
            <a:r>
              <a:rPr lang="en-IN" sz="1600" b="1" dirty="0">
                <a:solidFill>
                  <a:srgbClr val="002060"/>
                </a:solidFill>
                <a:latin typeface="Book Antiqua" panose="02040602050305030304" pitchFamily="18" charset="0"/>
              </a:rPr>
              <a:t>:</a:t>
            </a:r>
            <a:r>
              <a:rPr lang="en-IN" sz="1600" dirty="0">
                <a:solidFill>
                  <a:srgbClr val="002060"/>
                </a:solidFill>
                <a:latin typeface="Book Antiqua" panose="02040602050305030304" pitchFamily="18" charset="0"/>
              </a:rPr>
              <a:t> Reply to the notice issued </a:t>
            </a:r>
            <a:r>
              <a:rPr lang="en-IN" sz="1600" dirty="0" smtClean="0">
                <a:solidFill>
                  <a:srgbClr val="002060"/>
                </a:solidFill>
                <a:latin typeface="Book Antiqua" panose="02040602050305030304" pitchFamily="18" charset="0"/>
              </a:rPr>
              <a:t>u/s 61 (Reply shall be given with in the period say 30 days)</a:t>
            </a:r>
            <a:endParaRPr lang="en-IN" sz="1600" dirty="0">
              <a:solidFill>
                <a:srgbClr val="002060"/>
              </a:solidFill>
              <a:latin typeface="Book Antiqua" panose="02040602050305030304" pitchFamily="18" charset="0"/>
            </a:endParaRPr>
          </a:p>
          <a:p>
            <a:r>
              <a:rPr lang="en-IN" sz="1600" b="1" dirty="0">
                <a:solidFill>
                  <a:srgbClr val="002060"/>
                </a:solidFill>
                <a:latin typeface="Book Antiqua" panose="02040602050305030304" pitchFamily="18" charset="0"/>
              </a:rPr>
              <a:t>FORM GST ASMT – 12</a:t>
            </a:r>
            <a:r>
              <a:rPr lang="en-IN" sz="1600" dirty="0">
                <a:solidFill>
                  <a:srgbClr val="002060"/>
                </a:solidFill>
                <a:latin typeface="Book Antiqua" panose="02040602050305030304" pitchFamily="18" charset="0"/>
              </a:rPr>
              <a:t>: Order of acceptance of reply against the notice issued under section 61</a:t>
            </a:r>
          </a:p>
          <a:p>
            <a:pPr lvl="0">
              <a:lnSpc>
                <a:spcPct val="150000"/>
              </a:lnSpc>
              <a:buFont typeface="Wingdings" panose="05000000000000000000" pitchFamily="2" charset="2"/>
              <a:buChar char="v"/>
            </a:pPr>
            <a:endParaRPr lang="en-IN" sz="1600" dirty="0">
              <a:solidFill>
                <a:srgbClr val="002060"/>
              </a:solidFill>
              <a:latin typeface="Book Antiqua" panose="02040602050305030304" pitchFamily="18" charset="0"/>
            </a:endParaRPr>
          </a:p>
          <a:p>
            <a:endParaRPr lang="en-IN" dirty="0"/>
          </a:p>
        </p:txBody>
      </p:sp>
    </p:spTree>
    <p:extLst>
      <p:ext uri="{BB962C8B-B14F-4D97-AF65-F5344CB8AC3E}">
        <p14:creationId xmlns:p14="http://schemas.microsoft.com/office/powerpoint/2010/main" val="1333312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F20B-A2E7-C0B7-6A78-7492B91B0BB1}"/>
              </a:ext>
            </a:extLst>
          </p:cNvPr>
          <p:cNvSpPr>
            <a:spLocks noGrp="1"/>
          </p:cNvSpPr>
          <p:nvPr>
            <p:ph type="title"/>
          </p:nvPr>
        </p:nvSpPr>
        <p:spPr>
          <a:xfrm>
            <a:off x="1097280" y="134204"/>
            <a:ext cx="10058400" cy="529184"/>
          </a:xfrm>
        </p:spPr>
        <p:txBody>
          <a:bodyPr>
            <a:normAutofit/>
          </a:bodyPr>
          <a:lstStyle/>
          <a:p>
            <a:r>
              <a:rPr lang="en-US" sz="2200" b="1" dirty="0" smtClean="0">
                <a:solidFill>
                  <a:srgbClr val="FF0000"/>
                </a:solidFill>
                <a:latin typeface="Book Antiqua" panose="02040602050305030304" pitchFamily="18" charset="0"/>
              </a:rPr>
              <a:t>GSTR-3A: Failure to file the Return</a:t>
            </a:r>
            <a:endParaRPr lang="en-IN" sz="2200" b="1"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7EF515F0-B5B4-23E0-15CE-B4C11FEC71FD}"/>
              </a:ext>
            </a:extLst>
          </p:cNvPr>
          <p:cNvSpPr>
            <a:spLocks noGrp="1"/>
          </p:cNvSpPr>
          <p:nvPr>
            <p:ph type="dt" sz="half" idx="10"/>
          </p:nvPr>
        </p:nvSpPr>
        <p:spPr/>
        <p:txBody>
          <a:bodyPr/>
          <a:lstStyle/>
          <a:p>
            <a:fld id="{A670E8AE-2A96-4366-9850-89596FD86FD5}" type="datetime5">
              <a:rPr lang="en-US" smtClean="0"/>
              <a:t>4-Jun-25</a:t>
            </a:fld>
            <a:endParaRPr lang="en-IN"/>
          </a:p>
        </p:txBody>
      </p:sp>
      <p:sp>
        <p:nvSpPr>
          <p:cNvPr id="5" name="Footer Placeholder 4">
            <a:extLst>
              <a:ext uri="{FF2B5EF4-FFF2-40B4-BE49-F238E27FC236}">
                <a16:creationId xmlns:a16="http://schemas.microsoft.com/office/drawing/2014/main" id="{21507F9A-1232-C3C3-9297-51C6C3D929E7}"/>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0FBBE5AA-24C7-5113-3604-0DABB3E3234D}"/>
              </a:ext>
            </a:extLst>
          </p:cNvPr>
          <p:cNvSpPr>
            <a:spLocks noGrp="1"/>
          </p:cNvSpPr>
          <p:nvPr>
            <p:ph type="sldNum" sz="quarter" idx="12"/>
          </p:nvPr>
        </p:nvSpPr>
        <p:spPr/>
        <p:txBody>
          <a:bodyPr/>
          <a:lstStyle/>
          <a:p>
            <a:fld id="{E9FED59C-22CF-419B-BF72-3DFEE8073AEC}" type="slidenum">
              <a:rPr lang="en-IN" smtClean="0"/>
              <a:t>33</a:t>
            </a:fld>
            <a:endParaRPr lang="en-IN"/>
          </a:p>
        </p:txBody>
      </p:sp>
      <p:sp>
        <p:nvSpPr>
          <p:cNvPr id="8" name="Content Placeholder 7"/>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 </a:t>
            </a:r>
            <a:r>
              <a:rPr lang="en-US" dirty="0" smtClean="0">
                <a:solidFill>
                  <a:srgbClr val="002060"/>
                </a:solidFill>
                <a:latin typeface="Book Antiqua" panose="02040602050305030304" pitchFamily="18" charset="0"/>
              </a:rPr>
              <a:t>S.62 </a:t>
            </a:r>
            <a:r>
              <a:rPr lang="en-US" dirty="0">
                <a:solidFill>
                  <a:srgbClr val="002060"/>
                </a:solidFill>
                <a:latin typeface="Book Antiqua" panose="02040602050305030304" pitchFamily="18" charset="0"/>
              </a:rPr>
              <a:t>- Assessment of registered person who have failed to file the tax returns </a:t>
            </a:r>
            <a:endParaRPr lang="en-IN" dirty="0">
              <a:solidFill>
                <a:srgbClr val="002060"/>
              </a:solidFill>
              <a:latin typeface="Book Antiqua" panose="02040602050305030304" pitchFamily="18" charset="0"/>
            </a:endParaRPr>
          </a:p>
        </p:txBody>
      </p:sp>
      <p:pic>
        <p:nvPicPr>
          <p:cNvPr id="9" name="Picture 8"/>
          <p:cNvPicPr>
            <a:picLocks noChangeAspect="1"/>
          </p:cNvPicPr>
          <p:nvPr/>
        </p:nvPicPr>
        <p:blipFill>
          <a:blip r:embed="rId2"/>
          <a:stretch>
            <a:fillRect/>
          </a:stretch>
        </p:blipFill>
        <p:spPr>
          <a:xfrm>
            <a:off x="1097280" y="735465"/>
            <a:ext cx="10058400" cy="4054249"/>
          </a:xfrm>
          <a:prstGeom prst="rect">
            <a:avLst/>
          </a:prstGeom>
        </p:spPr>
      </p:pic>
    </p:spTree>
    <p:extLst>
      <p:ext uri="{BB962C8B-B14F-4D97-AF65-F5344CB8AC3E}">
        <p14:creationId xmlns:p14="http://schemas.microsoft.com/office/powerpoint/2010/main" val="569055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F20B-A2E7-C0B7-6A78-7492B91B0BB1}"/>
              </a:ext>
            </a:extLst>
          </p:cNvPr>
          <p:cNvSpPr>
            <a:spLocks noGrp="1"/>
          </p:cNvSpPr>
          <p:nvPr>
            <p:ph type="title"/>
          </p:nvPr>
        </p:nvSpPr>
        <p:spPr>
          <a:xfrm>
            <a:off x="1097280" y="134204"/>
            <a:ext cx="10058400" cy="529184"/>
          </a:xfrm>
        </p:spPr>
        <p:txBody>
          <a:bodyPr>
            <a:normAutofit/>
          </a:bodyPr>
          <a:lstStyle/>
          <a:p>
            <a:r>
              <a:rPr lang="en-US" sz="2200" b="1" dirty="0" smtClean="0">
                <a:solidFill>
                  <a:srgbClr val="FF0000"/>
                </a:solidFill>
                <a:latin typeface="Book Antiqua" panose="02040602050305030304" pitchFamily="18" charset="0"/>
              </a:rPr>
              <a:t>GSTR-3A: Failure to file the Return</a:t>
            </a:r>
            <a:endParaRPr lang="en-IN" sz="2200" b="1"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7EF515F0-B5B4-23E0-15CE-B4C11FEC71FD}"/>
              </a:ext>
            </a:extLst>
          </p:cNvPr>
          <p:cNvSpPr>
            <a:spLocks noGrp="1"/>
          </p:cNvSpPr>
          <p:nvPr>
            <p:ph type="dt" sz="half" idx="10"/>
          </p:nvPr>
        </p:nvSpPr>
        <p:spPr/>
        <p:txBody>
          <a:bodyPr/>
          <a:lstStyle/>
          <a:p>
            <a:fld id="{A1BF20FA-B9EF-4852-AF9C-F40A6566E688}" type="datetime5">
              <a:rPr lang="en-US" smtClean="0"/>
              <a:t>4-Jun-25</a:t>
            </a:fld>
            <a:endParaRPr lang="en-IN"/>
          </a:p>
        </p:txBody>
      </p:sp>
      <p:sp>
        <p:nvSpPr>
          <p:cNvPr id="5" name="Footer Placeholder 4">
            <a:extLst>
              <a:ext uri="{FF2B5EF4-FFF2-40B4-BE49-F238E27FC236}">
                <a16:creationId xmlns:a16="http://schemas.microsoft.com/office/drawing/2014/main" id="{21507F9A-1232-C3C3-9297-51C6C3D929E7}"/>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0FBBE5AA-24C7-5113-3604-0DABB3E3234D}"/>
              </a:ext>
            </a:extLst>
          </p:cNvPr>
          <p:cNvSpPr>
            <a:spLocks noGrp="1"/>
          </p:cNvSpPr>
          <p:nvPr>
            <p:ph type="sldNum" sz="quarter" idx="12"/>
          </p:nvPr>
        </p:nvSpPr>
        <p:spPr/>
        <p:txBody>
          <a:bodyPr/>
          <a:lstStyle/>
          <a:p>
            <a:fld id="{E9FED59C-22CF-419B-BF72-3DFEE8073AEC}" type="slidenum">
              <a:rPr lang="en-IN" smtClean="0"/>
              <a:t>34</a:t>
            </a:fld>
            <a:endParaRPr lang="en-IN"/>
          </a:p>
        </p:txBody>
      </p:sp>
      <p:sp>
        <p:nvSpPr>
          <p:cNvPr id="8" name="Content Placeholder 7"/>
          <p:cNvSpPr>
            <a:spLocks noGrp="1"/>
          </p:cNvSpPr>
          <p:nvPr>
            <p:ph idx="1"/>
          </p:nvPr>
        </p:nvSpPr>
        <p:spPr>
          <a:xfrm>
            <a:off x="1097280" y="766354"/>
            <a:ext cx="10580914" cy="5102739"/>
          </a:xfrm>
        </p:spPr>
        <p:txBody>
          <a:bodyPr/>
          <a:lstStyle/>
          <a:p>
            <a:r>
              <a:rPr lang="en-US" dirty="0" smtClean="0"/>
              <a:t> </a:t>
            </a:r>
            <a:r>
              <a:rPr lang="en-US" dirty="0" smtClean="0">
                <a:solidFill>
                  <a:srgbClr val="002060"/>
                </a:solidFill>
                <a:latin typeface="Book Antiqua" panose="02040602050305030304" pitchFamily="18" charset="0"/>
              </a:rPr>
              <a:t>S.62 </a:t>
            </a:r>
            <a:r>
              <a:rPr lang="en-US" dirty="0">
                <a:solidFill>
                  <a:srgbClr val="002060"/>
                </a:solidFill>
                <a:latin typeface="Book Antiqua" panose="02040602050305030304" pitchFamily="18" charset="0"/>
              </a:rPr>
              <a:t>- Assessment of registered person who have failed to file the tax </a:t>
            </a:r>
            <a:r>
              <a:rPr lang="en-US" dirty="0" smtClean="0">
                <a:solidFill>
                  <a:srgbClr val="002060"/>
                </a:solidFill>
                <a:latin typeface="Book Antiqua" panose="02040602050305030304" pitchFamily="18" charset="0"/>
              </a:rPr>
              <a:t>returns</a:t>
            </a:r>
          </a:p>
          <a:p>
            <a:endParaRPr lang="en-US" dirty="0">
              <a:solidFill>
                <a:srgbClr val="002060"/>
              </a:solidFill>
              <a:latin typeface="Book Antiqua" panose="02040602050305030304" pitchFamily="18" charset="0"/>
            </a:endParaRPr>
          </a:p>
          <a:p>
            <a:endParaRPr lang="en-US" dirty="0" smtClean="0">
              <a:solidFill>
                <a:srgbClr val="002060"/>
              </a:solidFill>
              <a:latin typeface="Book Antiqua" panose="02040602050305030304" pitchFamily="18" charset="0"/>
            </a:endParaRPr>
          </a:p>
          <a:p>
            <a:endParaRPr lang="en-US" dirty="0">
              <a:solidFill>
                <a:srgbClr val="002060"/>
              </a:solidFill>
              <a:latin typeface="Book Antiqua" panose="02040602050305030304" pitchFamily="18" charset="0"/>
            </a:endParaRPr>
          </a:p>
          <a:p>
            <a:endParaRPr lang="en-US" dirty="0" smtClean="0">
              <a:solidFill>
                <a:srgbClr val="002060"/>
              </a:solidFill>
              <a:latin typeface="Book Antiqua" panose="02040602050305030304" pitchFamily="18" charset="0"/>
            </a:endParaRPr>
          </a:p>
          <a:p>
            <a:endParaRPr lang="en-US" dirty="0" smtClean="0">
              <a:solidFill>
                <a:srgbClr val="002060"/>
              </a:solidFill>
              <a:latin typeface="Book Antiqua" panose="02040602050305030304" pitchFamily="18" charset="0"/>
            </a:endParaRPr>
          </a:p>
          <a:p>
            <a:endParaRPr lang="en-US" dirty="0" smtClean="0">
              <a:solidFill>
                <a:srgbClr val="002060"/>
              </a:solidFill>
              <a:latin typeface="Book Antiqua" panose="02040602050305030304" pitchFamily="18" charset="0"/>
            </a:endParaRPr>
          </a:p>
          <a:p>
            <a:r>
              <a:rPr lang="en-US" dirty="0" smtClean="0">
                <a:solidFill>
                  <a:srgbClr val="002060"/>
                </a:solidFill>
                <a:latin typeface="Book Antiqua" panose="02040602050305030304" pitchFamily="18" charset="0"/>
              </a:rPr>
              <a:t> </a:t>
            </a:r>
            <a:endParaRPr lang="en-IN" dirty="0">
              <a:solidFill>
                <a:srgbClr val="002060"/>
              </a:solidFill>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1201783" y="1254080"/>
            <a:ext cx="10206445" cy="1358491"/>
          </a:xfrm>
          <a:prstGeom prst="rect">
            <a:avLst/>
          </a:prstGeom>
        </p:spPr>
      </p:pic>
      <p:pic>
        <p:nvPicPr>
          <p:cNvPr id="10" name="Picture 9"/>
          <p:cNvPicPr>
            <a:picLocks noChangeAspect="1"/>
          </p:cNvPicPr>
          <p:nvPr/>
        </p:nvPicPr>
        <p:blipFill>
          <a:blip r:embed="rId3"/>
          <a:stretch>
            <a:fillRect/>
          </a:stretch>
        </p:blipFill>
        <p:spPr>
          <a:xfrm>
            <a:off x="1201783" y="2871267"/>
            <a:ext cx="10206445" cy="3084058"/>
          </a:xfrm>
          <a:prstGeom prst="rect">
            <a:avLst/>
          </a:prstGeom>
        </p:spPr>
      </p:pic>
    </p:spTree>
    <p:extLst>
      <p:ext uri="{BB962C8B-B14F-4D97-AF65-F5344CB8AC3E}">
        <p14:creationId xmlns:p14="http://schemas.microsoft.com/office/powerpoint/2010/main" val="1639846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normAutofit/>
          </a:bodyPr>
          <a:lstStyle/>
          <a:p>
            <a:pPr algn="ctr"/>
            <a:r>
              <a:rPr lang="en-IN" sz="3600" b="1" i="1" u="sng" dirty="0">
                <a:solidFill>
                  <a:srgbClr val="002060"/>
                </a:solidFill>
              </a:rPr>
              <a:t>Form GSTR-2A</a:t>
            </a:r>
          </a:p>
        </p:txBody>
      </p:sp>
      <p:pic>
        <p:nvPicPr>
          <p:cNvPr id="4" name="Content Placeholder 3"/>
          <p:cNvPicPr>
            <a:picLocks noGrp="1" noChangeAspect="1"/>
          </p:cNvPicPr>
          <p:nvPr>
            <p:ph idx="1"/>
          </p:nvPr>
        </p:nvPicPr>
        <p:blipFill>
          <a:blip r:embed="rId2"/>
          <a:stretch>
            <a:fillRect/>
          </a:stretch>
        </p:blipFill>
        <p:spPr>
          <a:xfrm>
            <a:off x="1586752" y="1463039"/>
            <a:ext cx="8982635" cy="4319195"/>
          </a:xfrm>
          <a:prstGeom prst="rect">
            <a:avLst/>
          </a:prstGeom>
          <a:ln>
            <a:noFill/>
          </a:ln>
          <a:effectLst>
            <a:softEdge rad="112500"/>
          </a:effectLst>
        </p:spPr>
      </p:pic>
      <p:sp>
        <p:nvSpPr>
          <p:cNvPr id="3" name="Date Placeholder 2">
            <a:extLst>
              <a:ext uri="{FF2B5EF4-FFF2-40B4-BE49-F238E27FC236}">
                <a16:creationId xmlns:a16="http://schemas.microsoft.com/office/drawing/2014/main" id="{988FC6F3-F777-7D6C-DBA7-0FEEDD53B7F5}"/>
              </a:ext>
            </a:extLst>
          </p:cNvPr>
          <p:cNvSpPr>
            <a:spLocks noGrp="1"/>
          </p:cNvSpPr>
          <p:nvPr>
            <p:ph type="dt" sz="half" idx="10"/>
          </p:nvPr>
        </p:nvSpPr>
        <p:spPr/>
        <p:txBody>
          <a:bodyPr/>
          <a:lstStyle/>
          <a:p>
            <a:fld id="{3FE34B13-503C-4BBA-8E62-3CF92B759D47}" type="datetime5">
              <a:rPr lang="en-US" smtClean="0"/>
              <a:t>4-Jun-25</a:t>
            </a:fld>
            <a:endParaRPr lang="en-IN"/>
          </a:p>
        </p:txBody>
      </p:sp>
      <p:sp>
        <p:nvSpPr>
          <p:cNvPr id="5" name="Footer Placeholder 4">
            <a:extLst>
              <a:ext uri="{FF2B5EF4-FFF2-40B4-BE49-F238E27FC236}">
                <a16:creationId xmlns:a16="http://schemas.microsoft.com/office/drawing/2014/main" id="{5C3233FF-6F0F-A371-BCF7-600750F7DE20}"/>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6682C7E8-4741-0FCE-DA65-656532CD45D9}"/>
              </a:ext>
            </a:extLst>
          </p:cNvPr>
          <p:cNvSpPr>
            <a:spLocks noGrp="1"/>
          </p:cNvSpPr>
          <p:nvPr>
            <p:ph type="sldNum" sz="quarter" idx="12"/>
          </p:nvPr>
        </p:nvSpPr>
        <p:spPr/>
        <p:txBody>
          <a:bodyPr/>
          <a:lstStyle/>
          <a:p>
            <a:fld id="{E9FED59C-22CF-419B-BF72-3DFEE8073AEC}" type="slidenum">
              <a:rPr lang="en-IN" smtClean="0"/>
              <a:t>35</a:t>
            </a:fld>
            <a:endParaRPr lang="en-IN"/>
          </a:p>
        </p:txBody>
      </p:sp>
    </p:spTree>
    <p:extLst>
      <p:ext uri="{BB962C8B-B14F-4D97-AF65-F5344CB8AC3E}">
        <p14:creationId xmlns:p14="http://schemas.microsoft.com/office/powerpoint/2010/main" val="2507825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normAutofit/>
          </a:bodyPr>
          <a:lstStyle/>
          <a:p>
            <a:pPr algn="ctr"/>
            <a:r>
              <a:rPr lang="en-IN" sz="3600" b="1" i="1" u="sng" dirty="0">
                <a:solidFill>
                  <a:srgbClr val="002060"/>
                </a:solidFill>
              </a:rPr>
              <a:t>Form GSTR-2B</a:t>
            </a:r>
          </a:p>
        </p:txBody>
      </p:sp>
      <p:pic>
        <p:nvPicPr>
          <p:cNvPr id="4" name="Content Placeholder 3"/>
          <p:cNvPicPr>
            <a:picLocks noGrp="1" noChangeAspect="1"/>
          </p:cNvPicPr>
          <p:nvPr>
            <p:ph idx="1"/>
          </p:nvPr>
        </p:nvPicPr>
        <p:blipFill>
          <a:blip r:embed="rId2"/>
          <a:stretch>
            <a:fillRect/>
          </a:stretch>
        </p:blipFill>
        <p:spPr>
          <a:xfrm>
            <a:off x="1341119" y="1201271"/>
            <a:ext cx="9775371" cy="4545105"/>
          </a:xfrm>
          <a:prstGeom prst="rect">
            <a:avLst/>
          </a:prstGeom>
          <a:ln>
            <a:noFill/>
          </a:ln>
          <a:effectLst>
            <a:outerShdw blurRad="190500" algn="tl" rotWithShape="0">
              <a:srgbClr val="000000">
                <a:alpha val="70000"/>
              </a:srgbClr>
            </a:outerShdw>
          </a:effectLst>
        </p:spPr>
      </p:pic>
      <p:sp>
        <p:nvSpPr>
          <p:cNvPr id="3" name="Date Placeholder 2">
            <a:extLst>
              <a:ext uri="{FF2B5EF4-FFF2-40B4-BE49-F238E27FC236}">
                <a16:creationId xmlns:a16="http://schemas.microsoft.com/office/drawing/2014/main" id="{1E55990E-5509-870A-5C2E-B67554FE164A}"/>
              </a:ext>
            </a:extLst>
          </p:cNvPr>
          <p:cNvSpPr>
            <a:spLocks noGrp="1"/>
          </p:cNvSpPr>
          <p:nvPr>
            <p:ph type="dt" sz="half" idx="10"/>
          </p:nvPr>
        </p:nvSpPr>
        <p:spPr/>
        <p:txBody>
          <a:bodyPr/>
          <a:lstStyle/>
          <a:p>
            <a:fld id="{94D0C11A-BE48-4995-AB5A-BA7EAE280BEF}" type="datetime5">
              <a:rPr lang="en-US" smtClean="0"/>
              <a:t>4-Jun-25</a:t>
            </a:fld>
            <a:endParaRPr lang="en-IN"/>
          </a:p>
        </p:txBody>
      </p:sp>
      <p:sp>
        <p:nvSpPr>
          <p:cNvPr id="5" name="Footer Placeholder 4">
            <a:extLst>
              <a:ext uri="{FF2B5EF4-FFF2-40B4-BE49-F238E27FC236}">
                <a16:creationId xmlns:a16="http://schemas.microsoft.com/office/drawing/2014/main" id="{0DD8E7F3-DFA5-5113-1D10-0B6139DDE5E8}"/>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363A09FA-7D18-7E72-1348-A85FEB19A0CE}"/>
              </a:ext>
            </a:extLst>
          </p:cNvPr>
          <p:cNvSpPr>
            <a:spLocks noGrp="1"/>
          </p:cNvSpPr>
          <p:nvPr>
            <p:ph type="sldNum" sz="quarter" idx="12"/>
          </p:nvPr>
        </p:nvSpPr>
        <p:spPr/>
        <p:txBody>
          <a:bodyPr/>
          <a:lstStyle/>
          <a:p>
            <a:fld id="{E9FED59C-22CF-419B-BF72-3DFEE8073AEC}" type="slidenum">
              <a:rPr lang="en-IN" smtClean="0"/>
              <a:t>36</a:t>
            </a:fld>
            <a:endParaRPr lang="en-IN"/>
          </a:p>
        </p:txBody>
      </p:sp>
    </p:spTree>
    <p:extLst>
      <p:ext uri="{BB962C8B-B14F-4D97-AF65-F5344CB8AC3E}">
        <p14:creationId xmlns:p14="http://schemas.microsoft.com/office/powerpoint/2010/main" val="1385719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490" y="365126"/>
            <a:ext cx="9178835" cy="523148"/>
          </a:xfrm>
        </p:spPr>
        <p:txBody>
          <a:bodyPr>
            <a:normAutofit/>
          </a:bodyPr>
          <a:lstStyle/>
          <a:p>
            <a:pPr algn="ctr"/>
            <a:r>
              <a:rPr lang="en-IN" sz="2400" b="1" dirty="0" smtClean="0">
                <a:solidFill>
                  <a:srgbClr val="FF0000"/>
                </a:solidFill>
                <a:latin typeface="Book Antiqua" panose="02040602050305030304" pitchFamily="18" charset="0"/>
              </a:rPr>
              <a:t>GSTR-2A Vs GSTR-2B</a:t>
            </a:r>
            <a:endParaRPr lang="en-IN" sz="2400" b="1" dirty="0">
              <a:solidFill>
                <a:srgbClr val="FF0000"/>
              </a:solidFill>
              <a:latin typeface="Book Antiqua" panose="02040602050305030304" pitchFamily="18" charset="0"/>
            </a:endParaRPr>
          </a:p>
        </p:txBody>
      </p:sp>
      <p:sp>
        <p:nvSpPr>
          <p:cNvPr id="3" name="Date Placeholder 2">
            <a:extLst>
              <a:ext uri="{FF2B5EF4-FFF2-40B4-BE49-F238E27FC236}">
                <a16:creationId xmlns:a16="http://schemas.microsoft.com/office/drawing/2014/main" id="{988FC6F3-F777-7D6C-DBA7-0FEEDD53B7F5}"/>
              </a:ext>
            </a:extLst>
          </p:cNvPr>
          <p:cNvSpPr>
            <a:spLocks noGrp="1"/>
          </p:cNvSpPr>
          <p:nvPr>
            <p:ph type="dt" sz="half" idx="10"/>
          </p:nvPr>
        </p:nvSpPr>
        <p:spPr/>
        <p:txBody>
          <a:bodyPr/>
          <a:lstStyle/>
          <a:p>
            <a:fld id="{3FE34B13-503C-4BBA-8E62-3CF92B759D47}" type="datetime5">
              <a:rPr lang="en-US" smtClean="0"/>
              <a:t>4-Jun-25</a:t>
            </a:fld>
            <a:endParaRPr lang="en-IN"/>
          </a:p>
        </p:txBody>
      </p:sp>
      <p:sp>
        <p:nvSpPr>
          <p:cNvPr id="5" name="Footer Placeholder 4">
            <a:extLst>
              <a:ext uri="{FF2B5EF4-FFF2-40B4-BE49-F238E27FC236}">
                <a16:creationId xmlns:a16="http://schemas.microsoft.com/office/drawing/2014/main" id="{5C3233FF-6F0F-A371-BCF7-600750F7DE20}"/>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6682C7E8-4741-0FCE-DA65-656532CD45D9}"/>
              </a:ext>
            </a:extLst>
          </p:cNvPr>
          <p:cNvSpPr>
            <a:spLocks noGrp="1"/>
          </p:cNvSpPr>
          <p:nvPr>
            <p:ph type="sldNum" sz="quarter" idx="12"/>
          </p:nvPr>
        </p:nvSpPr>
        <p:spPr/>
        <p:txBody>
          <a:bodyPr/>
          <a:lstStyle/>
          <a:p>
            <a:fld id="{E9FED59C-22CF-419B-BF72-3DFEE8073AEC}" type="slidenum">
              <a:rPr lang="en-IN" smtClean="0"/>
              <a:t>37</a:t>
            </a:fld>
            <a:endParaRPr lang="en-IN"/>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284" y="888274"/>
            <a:ext cx="5939246" cy="5138058"/>
          </a:xfrm>
        </p:spPr>
      </p:pic>
    </p:spTree>
    <p:extLst>
      <p:ext uri="{BB962C8B-B14F-4D97-AF65-F5344CB8AC3E}">
        <p14:creationId xmlns:p14="http://schemas.microsoft.com/office/powerpoint/2010/main" val="3270116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188640"/>
            <a:ext cx="9411411" cy="432048"/>
          </a:xfrm>
        </p:spPr>
        <p:txBody>
          <a:bodyPr>
            <a:noAutofit/>
          </a:bodyPr>
          <a:lstStyle/>
          <a:p>
            <a:r>
              <a:rPr lang="en-IN" sz="2000" b="1"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New Updates in the GST Portal:</a:t>
            </a:r>
            <a:endParaRPr lang="en-IN" sz="3200" b="1" dirty="0">
              <a:solidFill>
                <a:srgbClr val="FF0000"/>
              </a:solidFill>
              <a:latin typeface="Book Antiqua" pitchFamily="18" charset="0"/>
            </a:endParaRPr>
          </a:p>
        </p:txBody>
      </p:sp>
      <p:sp>
        <p:nvSpPr>
          <p:cNvPr id="3" name="Content Placeholder 2"/>
          <p:cNvSpPr>
            <a:spLocks noGrp="1"/>
          </p:cNvSpPr>
          <p:nvPr>
            <p:ph idx="1"/>
          </p:nvPr>
        </p:nvSpPr>
        <p:spPr>
          <a:xfrm>
            <a:off x="933061" y="687978"/>
            <a:ext cx="10114384" cy="5668372"/>
          </a:xfrm>
        </p:spPr>
        <p:txBody>
          <a:bodyPr>
            <a:normAutofit/>
          </a:bodyPr>
          <a:lstStyle/>
          <a:p>
            <a:pPr lvl="0">
              <a:lnSpc>
                <a:spcPct val="150000"/>
              </a:lnSpc>
              <a:spcAft>
                <a:spcPts val="800"/>
              </a:spcAft>
              <a:buFont typeface="Wingdings" panose="05000000000000000000" pitchFamily="2" charset="2"/>
              <a:buChar char="q"/>
            </a:pPr>
            <a:r>
              <a:rPr lang="en-US" sz="1600" b="1" dirty="0" smtClean="0">
                <a:solidFill>
                  <a:srgbClr val="002060"/>
                </a:solidFill>
                <a:latin typeface="Book Antiqua" panose="02040602050305030304" pitchFamily="18" charset="0"/>
                <a:cs typeface="Times New Roman" panose="02020603050405020304" pitchFamily="18" charset="0"/>
              </a:rPr>
              <a:t> Services &gt;&gt;&gt; Returns </a:t>
            </a:r>
          </a:p>
          <a:p>
            <a:pPr lvl="0">
              <a:lnSpc>
                <a:spcPct val="150000"/>
              </a:lnSpc>
              <a:spcAft>
                <a:spcPts val="800"/>
              </a:spcAft>
              <a:buFont typeface="Wingdings" panose="05000000000000000000" pitchFamily="2" charset="2"/>
              <a:buChar char="v"/>
            </a:pPr>
            <a:r>
              <a:rPr lang="en-US" sz="1600" b="1" dirty="0" smtClean="0">
                <a:solidFill>
                  <a:srgbClr val="002060"/>
                </a:solidFill>
                <a:latin typeface="Book Antiqua" panose="02040602050305030304" pitchFamily="18" charset="0"/>
                <a:cs typeface="Times New Roman" panose="02020603050405020304" pitchFamily="18" charset="0"/>
              </a:rPr>
              <a:t>Return Compliances:</a:t>
            </a:r>
          </a:p>
          <a:p>
            <a:pPr lvl="0">
              <a:lnSpc>
                <a:spcPct val="150000"/>
              </a:lnSpc>
              <a:spcAft>
                <a:spcPts val="800"/>
              </a:spcAft>
              <a:buFont typeface="Wingdings" panose="05000000000000000000" pitchFamily="2" charset="2"/>
              <a:buChar char="ü"/>
            </a:pPr>
            <a:r>
              <a:rPr lang="en-US" sz="1600" dirty="0">
                <a:solidFill>
                  <a:srgbClr val="002060"/>
                </a:solidFill>
                <a:latin typeface="Book Antiqua" panose="02040602050305030304" pitchFamily="18" charset="0"/>
                <a:cs typeface="Times New Roman" panose="02020603050405020304" pitchFamily="18" charset="0"/>
              </a:rPr>
              <a:t> </a:t>
            </a:r>
            <a:r>
              <a:rPr lang="en-US" sz="1600" dirty="0" smtClean="0">
                <a:solidFill>
                  <a:srgbClr val="002060"/>
                </a:solidFill>
                <a:latin typeface="Book Antiqua" panose="02040602050305030304" pitchFamily="18" charset="0"/>
                <a:cs typeface="Times New Roman" panose="02020603050405020304" pitchFamily="18" charset="0"/>
              </a:rPr>
              <a:t>Liability </a:t>
            </a:r>
            <a:r>
              <a:rPr lang="en-US" sz="1600" dirty="0">
                <a:solidFill>
                  <a:srgbClr val="002060"/>
                </a:solidFill>
                <a:latin typeface="Book Antiqua" panose="02040602050305030304" pitchFamily="18" charset="0"/>
                <a:cs typeface="Times New Roman" panose="02020603050405020304" pitchFamily="18" charset="0"/>
              </a:rPr>
              <a:t>Mismatch (DRC-01B</a:t>
            </a:r>
            <a:r>
              <a:rPr lang="en-US" sz="1600" dirty="0" smtClean="0">
                <a:solidFill>
                  <a:srgbClr val="002060"/>
                </a:solidFill>
                <a:latin typeface="Book Antiqua" panose="02040602050305030304" pitchFamily="18" charset="0"/>
                <a:cs typeface="Times New Roman" panose="02020603050405020304" pitchFamily="18" charset="0"/>
              </a:rPr>
              <a:t>) : GSTR-1 vs 3B</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 ITC </a:t>
            </a:r>
            <a:r>
              <a:rPr lang="en-US" sz="1600" dirty="0">
                <a:solidFill>
                  <a:srgbClr val="002060"/>
                </a:solidFill>
                <a:latin typeface="Book Antiqua" panose="02040602050305030304" pitchFamily="18" charset="0"/>
                <a:cs typeface="Times New Roman" panose="02020603050405020304" pitchFamily="18" charset="0"/>
              </a:rPr>
              <a:t>Mismatch (DRC-01C) : </a:t>
            </a:r>
            <a:r>
              <a:rPr lang="en-US" sz="1600" dirty="0" smtClean="0">
                <a:solidFill>
                  <a:srgbClr val="002060"/>
                </a:solidFill>
                <a:latin typeface="Book Antiqua" panose="02040602050305030304" pitchFamily="18" charset="0"/>
                <a:cs typeface="Times New Roman" panose="02020603050405020304" pitchFamily="18" charset="0"/>
              </a:rPr>
              <a:t>GSTR-3B </a:t>
            </a:r>
            <a:r>
              <a:rPr lang="en-US" sz="1600" dirty="0">
                <a:solidFill>
                  <a:srgbClr val="002060"/>
                </a:solidFill>
                <a:latin typeface="Book Antiqua" panose="02040602050305030304" pitchFamily="18" charset="0"/>
                <a:cs typeface="Times New Roman" panose="02020603050405020304" pitchFamily="18" charset="0"/>
              </a:rPr>
              <a:t>vs </a:t>
            </a:r>
            <a:r>
              <a:rPr lang="en-US" sz="1600" dirty="0" smtClean="0">
                <a:solidFill>
                  <a:srgbClr val="002060"/>
                </a:solidFill>
                <a:latin typeface="Book Antiqua" panose="02040602050305030304" pitchFamily="18" charset="0"/>
                <a:cs typeface="Times New Roman" panose="02020603050405020304" pitchFamily="18" charset="0"/>
              </a:rPr>
              <a:t>2B</a:t>
            </a:r>
          </a:p>
          <a:p>
            <a:pPr lvl="0">
              <a:lnSpc>
                <a:spcPct val="150000"/>
              </a:lnSpc>
              <a:spcAft>
                <a:spcPts val="800"/>
              </a:spcAft>
              <a:buFont typeface="Wingdings" panose="05000000000000000000" pitchFamily="2" charset="2"/>
              <a:buChar char="q"/>
            </a:pPr>
            <a:r>
              <a:rPr lang="en-US" sz="1600" dirty="0">
                <a:solidFill>
                  <a:srgbClr val="002060"/>
                </a:solidFill>
                <a:latin typeface="Book Antiqua" panose="02040602050305030304" pitchFamily="18" charset="0"/>
                <a:cs typeface="Times New Roman" panose="02020603050405020304" pitchFamily="18" charset="0"/>
              </a:rPr>
              <a:t> </a:t>
            </a:r>
            <a:r>
              <a:rPr lang="en-US" sz="1600" dirty="0" smtClean="0">
                <a:solidFill>
                  <a:srgbClr val="002060"/>
                </a:solidFill>
                <a:latin typeface="Book Antiqua" panose="02040602050305030304" pitchFamily="18" charset="0"/>
                <a:cs typeface="Times New Roman" panose="02020603050405020304" pitchFamily="18" charset="0"/>
              </a:rPr>
              <a:t>System driven notice will be served online &gt;&gt;&gt; Part-A</a:t>
            </a:r>
          </a:p>
          <a:p>
            <a:pPr lvl="0">
              <a:lnSpc>
                <a:spcPct val="150000"/>
              </a:lnSpc>
              <a:spcAft>
                <a:spcPts val="800"/>
              </a:spcAft>
              <a:buFont typeface="Wingdings" panose="05000000000000000000" pitchFamily="2" charset="2"/>
              <a:buChar char="q"/>
            </a:pPr>
            <a:r>
              <a:rPr lang="en-US" sz="1600" dirty="0">
                <a:solidFill>
                  <a:srgbClr val="002060"/>
                </a:solidFill>
                <a:latin typeface="Book Antiqua" panose="02040602050305030304" pitchFamily="18" charset="0"/>
                <a:cs typeface="Times New Roman" panose="02020603050405020304" pitchFamily="18" charset="0"/>
              </a:rPr>
              <a:t> </a:t>
            </a:r>
            <a:r>
              <a:rPr lang="en-US" sz="1600" dirty="0" smtClean="0">
                <a:solidFill>
                  <a:srgbClr val="002060"/>
                </a:solidFill>
                <a:latin typeface="Book Antiqua" panose="02040602050305030304" pitchFamily="18" charset="0"/>
                <a:cs typeface="Times New Roman" panose="02020603050405020304" pitchFamily="18" charset="0"/>
              </a:rPr>
              <a:t>Reply shall be given &gt;&gt;&gt; if agree Pay Tax, else reply shall be furnished in  Part-B </a:t>
            </a:r>
          </a:p>
          <a:p>
            <a:pPr lvl="0">
              <a:lnSpc>
                <a:spcPct val="150000"/>
              </a:lnSpc>
              <a:spcAft>
                <a:spcPts val="800"/>
              </a:spcAft>
              <a:buFont typeface="Wingdings" panose="05000000000000000000" pitchFamily="2" charset="2"/>
              <a:buChar char="q"/>
            </a:pPr>
            <a:endParaRPr lang="en-US" sz="1600" dirty="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endParaRPr lang="en-US" sz="1600" dirty="0" smtClean="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endParaRPr lang="en-US" sz="1600" dirty="0" smtClean="0">
              <a:solidFill>
                <a:srgbClr val="002060"/>
              </a:solidFill>
              <a:latin typeface="Book Antiqua" panose="02040602050305030304" pitchFamily="18"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endParaRPr lang="en-US" sz="1600" dirty="0">
              <a:solidFill>
                <a:srgbClr val="002060"/>
              </a:solidFill>
              <a:latin typeface="Book Antiqua" pitchFamily="18" charset="0"/>
            </a:endParaRPr>
          </a:p>
          <a:p>
            <a:pPr>
              <a:lnSpc>
                <a:spcPct val="150000"/>
              </a:lnSpc>
              <a:buFont typeface="Wingdings" panose="05000000000000000000" pitchFamily="2" charset="2"/>
              <a:buChar char="§"/>
            </a:pPr>
            <a:endParaRPr lang="en-US" sz="1600" i="1" dirty="0">
              <a:solidFill>
                <a:srgbClr val="002060"/>
              </a:solidFill>
              <a:latin typeface="Book Antiqua" pitchFamily="18" charset="0"/>
            </a:endParaRPr>
          </a:p>
          <a:p>
            <a:pPr>
              <a:lnSpc>
                <a:spcPct val="150000"/>
              </a:lnSpc>
              <a:buFont typeface="Wingdings" pitchFamily="2" charset="2"/>
              <a:buChar char="v"/>
            </a:pPr>
            <a:endParaRPr lang="en-US" sz="1600" dirty="0">
              <a:solidFill>
                <a:srgbClr val="002060"/>
              </a:solidFill>
              <a:latin typeface="Book Antiqua" pitchFamily="18" charset="0"/>
            </a:endParaRPr>
          </a:p>
          <a:p>
            <a:pPr>
              <a:lnSpc>
                <a:spcPct val="150000"/>
              </a:lnSpc>
              <a:buFont typeface="Wingdings" pitchFamily="2" charset="2"/>
              <a:buChar char="v"/>
            </a:pPr>
            <a:endParaRPr lang="en-IN" sz="1600" b="1" u="sng" dirty="0">
              <a:solidFill>
                <a:srgbClr val="002060"/>
              </a:solidFill>
              <a:latin typeface="Book Antiqua" pitchFamily="18" charset="0"/>
            </a:endParaRPr>
          </a:p>
        </p:txBody>
      </p:sp>
      <p:sp>
        <p:nvSpPr>
          <p:cNvPr id="4" name="Date Placeholder 3"/>
          <p:cNvSpPr>
            <a:spLocks noGrp="1"/>
          </p:cNvSpPr>
          <p:nvPr>
            <p:ph type="dt" sz="half" idx="10"/>
          </p:nvPr>
        </p:nvSpPr>
        <p:spPr>
          <a:xfrm>
            <a:off x="6021353" y="6453845"/>
            <a:ext cx="1078705" cy="365125"/>
          </a:xfrm>
        </p:spPr>
        <p:txBody>
          <a:bodyPr/>
          <a:lstStyle/>
          <a:p>
            <a:pPr algn="l"/>
            <a:fld id="{F034CB34-AD79-4E3E-B71C-936A35038E66}" type="datetime5">
              <a:rPr lang="en-US" smtClean="0"/>
              <a:t>4-Jun-25</a:t>
            </a:fld>
            <a:endParaRPr lang="en-IN" dirty="0"/>
          </a:p>
        </p:txBody>
      </p:sp>
      <p:sp>
        <p:nvSpPr>
          <p:cNvPr id="7" name="Footer Placeholder 6">
            <a:extLst>
              <a:ext uri="{FF2B5EF4-FFF2-40B4-BE49-F238E27FC236}">
                <a16:creationId xmlns:a16="http://schemas.microsoft.com/office/drawing/2014/main" id="{1A1B8AB8-3330-8C46-4C14-4F553904132A}"/>
              </a:ext>
            </a:extLst>
          </p:cNvPr>
          <p:cNvSpPr>
            <a:spLocks noGrp="1"/>
          </p:cNvSpPr>
          <p:nvPr>
            <p:ph type="ftr" sz="quarter" idx="11"/>
          </p:nvPr>
        </p:nvSpPr>
        <p:spPr>
          <a:xfrm>
            <a:off x="977143" y="6356349"/>
            <a:ext cx="2604258" cy="365125"/>
          </a:xfrm>
        </p:spPr>
        <p:txBody>
          <a:bodyPr/>
          <a:lstStyle/>
          <a:p>
            <a:r>
              <a:rPr lang="en-IN" smtClean="0"/>
              <a:t>CA Kedarnath</a:t>
            </a:r>
            <a:endParaRPr lang="en-IN" dirty="0"/>
          </a:p>
        </p:txBody>
      </p:sp>
      <p:sp>
        <p:nvSpPr>
          <p:cNvPr id="8" name="Slide Number Placeholder 7">
            <a:extLst>
              <a:ext uri="{FF2B5EF4-FFF2-40B4-BE49-F238E27FC236}">
                <a16:creationId xmlns:a16="http://schemas.microsoft.com/office/drawing/2014/main" id="{5440FA5F-8657-A945-C928-0A5364ACDDB4}"/>
              </a:ext>
            </a:extLst>
          </p:cNvPr>
          <p:cNvSpPr>
            <a:spLocks noGrp="1"/>
          </p:cNvSpPr>
          <p:nvPr>
            <p:ph type="sldNum" sz="quarter" idx="12"/>
          </p:nvPr>
        </p:nvSpPr>
        <p:spPr/>
        <p:txBody>
          <a:bodyPr/>
          <a:lstStyle/>
          <a:p>
            <a:fld id="{0601378D-62B5-4031-B917-59F6B98C8115}" type="slidenum">
              <a:rPr lang="en-IN" smtClean="0"/>
              <a:t>38</a:t>
            </a:fld>
            <a:endParaRPr lang="en-IN"/>
          </a:p>
        </p:txBody>
      </p:sp>
      <p:pic>
        <p:nvPicPr>
          <p:cNvPr id="5" name="Picture 4"/>
          <p:cNvPicPr>
            <a:picLocks noChangeAspect="1"/>
          </p:cNvPicPr>
          <p:nvPr/>
        </p:nvPicPr>
        <p:blipFill>
          <a:blip r:embed="rId2"/>
          <a:stretch>
            <a:fillRect/>
          </a:stretch>
        </p:blipFill>
        <p:spPr>
          <a:xfrm>
            <a:off x="933061" y="4371703"/>
            <a:ext cx="9831977" cy="1532708"/>
          </a:xfrm>
          <a:prstGeom prst="rect">
            <a:avLst/>
          </a:prstGeom>
        </p:spPr>
      </p:pic>
    </p:spTree>
    <p:extLst>
      <p:ext uri="{BB962C8B-B14F-4D97-AF65-F5344CB8AC3E}">
        <p14:creationId xmlns:p14="http://schemas.microsoft.com/office/powerpoint/2010/main" val="2620590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188640"/>
            <a:ext cx="9411411" cy="432048"/>
          </a:xfrm>
        </p:spPr>
        <p:txBody>
          <a:bodyPr>
            <a:noAutofit/>
          </a:bodyPr>
          <a:lstStyle/>
          <a:p>
            <a:r>
              <a:rPr lang="en-IN" sz="2000" b="1"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New Updates in the GST Portal:</a:t>
            </a:r>
            <a:endParaRPr lang="en-IN" sz="3200" b="1" dirty="0">
              <a:solidFill>
                <a:srgbClr val="FF0000"/>
              </a:solidFill>
              <a:latin typeface="Book Antiqua" pitchFamily="18" charset="0"/>
            </a:endParaRPr>
          </a:p>
        </p:txBody>
      </p:sp>
      <p:sp>
        <p:nvSpPr>
          <p:cNvPr id="3" name="Content Placeholder 2"/>
          <p:cNvSpPr>
            <a:spLocks noGrp="1"/>
          </p:cNvSpPr>
          <p:nvPr>
            <p:ph idx="1"/>
          </p:nvPr>
        </p:nvSpPr>
        <p:spPr>
          <a:xfrm>
            <a:off x="933061" y="687978"/>
            <a:ext cx="10114384" cy="5668372"/>
          </a:xfrm>
        </p:spPr>
        <p:txBody>
          <a:bodyPr>
            <a:normAutofit/>
          </a:bodyPr>
          <a:lstStyle/>
          <a:p>
            <a:pPr lvl="0">
              <a:lnSpc>
                <a:spcPct val="150000"/>
              </a:lnSpc>
              <a:spcAft>
                <a:spcPts val="800"/>
              </a:spcAft>
              <a:buFont typeface="Wingdings" panose="05000000000000000000" pitchFamily="2" charset="2"/>
              <a:buChar char="q"/>
            </a:pPr>
            <a:r>
              <a:rPr lang="en-US" sz="1600" b="1" dirty="0" smtClean="0">
                <a:solidFill>
                  <a:srgbClr val="002060"/>
                </a:solidFill>
                <a:latin typeface="Book Antiqua" panose="02040602050305030304" pitchFamily="18" charset="0"/>
                <a:cs typeface="Times New Roman" panose="02020603050405020304" pitchFamily="18" charset="0"/>
              </a:rPr>
              <a:t>  Part- A of </a:t>
            </a:r>
            <a:r>
              <a:rPr lang="en-US" sz="1600" b="1" dirty="0">
                <a:solidFill>
                  <a:srgbClr val="002060"/>
                </a:solidFill>
                <a:latin typeface="Book Antiqua" panose="02040602050305030304" pitchFamily="18" charset="0"/>
                <a:cs typeface="Times New Roman" panose="02020603050405020304" pitchFamily="18" charset="0"/>
              </a:rPr>
              <a:t>DRC-01C</a:t>
            </a:r>
            <a:r>
              <a:rPr lang="en-US" sz="1600" b="1" dirty="0" smtClean="0">
                <a:solidFill>
                  <a:srgbClr val="002060"/>
                </a:solidFill>
                <a:latin typeface="Book Antiqua" panose="02040602050305030304" pitchFamily="18" charset="0"/>
                <a:cs typeface="Times New Roman" panose="02020603050405020304" pitchFamily="18" charset="0"/>
              </a:rPr>
              <a:t> </a:t>
            </a:r>
            <a:endParaRPr lang="en-US" sz="1600" dirty="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endParaRPr lang="en-US" sz="1600" dirty="0" smtClean="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endParaRPr lang="en-US" sz="1600" dirty="0" smtClean="0">
              <a:solidFill>
                <a:srgbClr val="002060"/>
              </a:solidFill>
              <a:latin typeface="Book Antiqua" panose="02040602050305030304" pitchFamily="18"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endParaRPr lang="en-US" sz="1600" dirty="0">
              <a:solidFill>
                <a:srgbClr val="002060"/>
              </a:solidFill>
              <a:latin typeface="Book Antiqua" pitchFamily="18" charset="0"/>
            </a:endParaRPr>
          </a:p>
          <a:p>
            <a:pPr>
              <a:lnSpc>
                <a:spcPct val="150000"/>
              </a:lnSpc>
              <a:buFont typeface="Wingdings" pitchFamily="2" charset="2"/>
              <a:buChar char="v"/>
            </a:pPr>
            <a:r>
              <a:rPr lang="en-US" sz="1600" b="1" dirty="0" smtClean="0">
                <a:solidFill>
                  <a:srgbClr val="002060"/>
                </a:solidFill>
                <a:latin typeface="Book Antiqua" panose="02040602050305030304" pitchFamily="18" charset="0"/>
                <a:cs typeface="Times New Roman" panose="02020603050405020304" pitchFamily="18" charset="0"/>
              </a:rPr>
              <a:t> Part- B </a:t>
            </a:r>
            <a:r>
              <a:rPr lang="en-US" sz="1600" b="1" dirty="0">
                <a:solidFill>
                  <a:srgbClr val="002060"/>
                </a:solidFill>
                <a:latin typeface="Book Antiqua" panose="02040602050305030304" pitchFamily="18" charset="0"/>
                <a:cs typeface="Times New Roman" panose="02020603050405020304" pitchFamily="18" charset="0"/>
              </a:rPr>
              <a:t>of </a:t>
            </a:r>
            <a:r>
              <a:rPr lang="en-US" sz="1600" b="1" dirty="0" smtClean="0">
                <a:solidFill>
                  <a:srgbClr val="002060"/>
                </a:solidFill>
                <a:latin typeface="Book Antiqua" panose="02040602050305030304" pitchFamily="18" charset="0"/>
                <a:cs typeface="Times New Roman" panose="02020603050405020304" pitchFamily="18" charset="0"/>
              </a:rPr>
              <a:t>DRC-01C</a:t>
            </a:r>
          </a:p>
          <a:p>
            <a:pPr>
              <a:lnSpc>
                <a:spcPct val="150000"/>
              </a:lnSpc>
              <a:buFont typeface="Wingdings" pitchFamily="2" charset="2"/>
              <a:buChar char="v"/>
            </a:pPr>
            <a:endParaRPr lang="en-US" sz="1600" dirty="0">
              <a:solidFill>
                <a:srgbClr val="002060"/>
              </a:solidFill>
              <a:latin typeface="Book Antiqua" pitchFamily="18" charset="0"/>
            </a:endParaRPr>
          </a:p>
          <a:p>
            <a:pPr>
              <a:lnSpc>
                <a:spcPct val="150000"/>
              </a:lnSpc>
              <a:buFont typeface="Wingdings" pitchFamily="2" charset="2"/>
              <a:buChar char="v"/>
            </a:pPr>
            <a:endParaRPr lang="en-IN" sz="1600" b="1" u="sng" dirty="0">
              <a:solidFill>
                <a:srgbClr val="002060"/>
              </a:solidFill>
              <a:latin typeface="Book Antiqua" pitchFamily="18" charset="0"/>
            </a:endParaRPr>
          </a:p>
        </p:txBody>
      </p:sp>
      <p:sp>
        <p:nvSpPr>
          <p:cNvPr id="4" name="Date Placeholder 3"/>
          <p:cNvSpPr>
            <a:spLocks noGrp="1"/>
          </p:cNvSpPr>
          <p:nvPr>
            <p:ph type="dt" sz="half" idx="10"/>
          </p:nvPr>
        </p:nvSpPr>
        <p:spPr>
          <a:xfrm>
            <a:off x="6021353" y="6453845"/>
            <a:ext cx="1078705" cy="365125"/>
          </a:xfrm>
        </p:spPr>
        <p:txBody>
          <a:bodyPr/>
          <a:lstStyle/>
          <a:p>
            <a:pPr algn="l"/>
            <a:fld id="{05915D94-9E14-4DE2-9D46-29E375A05D2D}" type="datetime5">
              <a:rPr lang="en-US" smtClean="0"/>
              <a:t>4-Jun-25</a:t>
            </a:fld>
            <a:endParaRPr lang="en-IN" dirty="0"/>
          </a:p>
        </p:txBody>
      </p:sp>
      <p:sp>
        <p:nvSpPr>
          <p:cNvPr id="7" name="Footer Placeholder 6">
            <a:extLst>
              <a:ext uri="{FF2B5EF4-FFF2-40B4-BE49-F238E27FC236}">
                <a16:creationId xmlns:a16="http://schemas.microsoft.com/office/drawing/2014/main" id="{1A1B8AB8-3330-8C46-4C14-4F553904132A}"/>
              </a:ext>
            </a:extLst>
          </p:cNvPr>
          <p:cNvSpPr>
            <a:spLocks noGrp="1"/>
          </p:cNvSpPr>
          <p:nvPr>
            <p:ph type="ftr" sz="quarter" idx="11"/>
          </p:nvPr>
        </p:nvSpPr>
        <p:spPr>
          <a:xfrm>
            <a:off x="977143" y="6356349"/>
            <a:ext cx="2604258" cy="365125"/>
          </a:xfrm>
        </p:spPr>
        <p:txBody>
          <a:bodyPr/>
          <a:lstStyle/>
          <a:p>
            <a:r>
              <a:rPr lang="en-IN" smtClean="0"/>
              <a:t>CA Kedarnath</a:t>
            </a:r>
            <a:endParaRPr lang="en-IN" dirty="0"/>
          </a:p>
        </p:txBody>
      </p:sp>
      <p:sp>
        <p:nvSpPr>
          <p:cNvPr id="8" name="Slide Number Placeholder 7">
            <a:extLst>
              <a:ext uri="{FF2B5EF4-FFF2-40B4-BE49-F238E27FC236}">
                <a16:creationId xmlns:a16="http://schemas.microsoft.com/office/drawing/2014/main" id="{5440FA5F-8657-A945-C928-0A5364ACDDB4}"/>
              </a:ext>
            </a:extLst>
          </p:cNvPr>
          <p:cNvSpPr>
            <a:spLocks noGrp="1"/>
          </p:cNvSpPr>
          <p:nvPr>
            <p:ph type="sldNum" sz="quarter" idx="12"/>
          </p:nvPr>
        </p:nvSpPr>
        <p:spPr/>
        <p:txBody>
          <a:bodyPr/>
          <a:lstStyle/>
          <a:p>
            <a:fld id="{0601378D-62B5-4031-B917-59F6B98C8115}" type="slidenum">
              <a:rPr lang="en-IN" smtClean="0"/>
              <a:t>39</a:t>
            </a:fld>
            <a:endParaRPr lang="en-IN"/>
          </a:p>
        </p:txBody>
      </p:sp>
      <p:pic>
        <p:nvPicPr>
          <p:cNvPr id="6" name="Picture 5"/>
          <p:cNvPicPr>
            <a:picLocks noChangeAspect="1"/>
          </p:cNvPicPr>
          <p:nvPr/>
        </p:nvPicPr>
        <p:blipFill>
          <a:blip r:embed="rId2"/>
          <a:stretch>
            <a:fillRect/>
          </a:stretch>
        </p:blipFill>
        <p:spPr>
          <a:xfrm>
            <a:off x="1223752" y="1141095"/>
            <a:ext cx="9988731" cy="1964805"/>
          </a:xfrm>
          <a:prstGeom prst="rect">
            <a:avLst/>
          </a:prstGeom>
        </p:spPr>
      </p:pic>
      <p:pic>
        <p:nvPicPr>
          <p:cNvPr id="9" name="Picture 8"/>
          <p:cNvPicPr>
            <a:picLocks noChangeAspect="1"/>
          </p:cNvPicPr>
          <p:nvPr/>
        </p:nvPicPr>
        <p:blipFill>
          <a:blip r:embed="rId3"/>
          <a:stretch>
            <a:fillRect/>
          </a:stretch>
        </p:blipFill>
        <p:spPr>
          <a:xfrm>
            <a:off x="1223752" y="3579223"/>
            <a:ext cx="9988731" cy="2407239"/>
          </a:xfrm>
          <a:prstGeom prst="rect">
            <a:avLst/>
          </a:prstGeom>
        </p:spPr>
      </p:pic>
    </p:spTree>
    <p:extLst>
      <p:ext uri="{BB962C8B-B14F-4D97-AF65-F5344CB8AC3E}">
        <p14:creationId xmlns:p14="http://schemas.microsoft.com/office/powerpoint/2010/main" val="404176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6AC2-860E-F397-C80B-D074F4DF28A0}"/>
              </a:ext>
            </a:extLst>
          </p:cNvPr>
          <p:cNvSpPr>
            <a:spLocks noGrp="1"/>
          </p:cNvSpPr>
          <p:nvPr>
            <p:ph type="title"/>
          </p:nvPr>
        </p:nvSpPr>
        <p:spPr>
          <a:xfrm>
            <a:off x="1097280" y="152134"/>
            <a:ext cx="10058400" cy="547114"/>
          </a:xfrm>
        </p:spPr>
        <p:txBody>
          <a:bodyPr>
            <a:normAutofit/>
          </a:bodyPr>
          <a:lstStyle/>
          <a:p>
            <a:r>
              <a:rPr lang="en-US" sz="2400" b="1" dirty="0">
                <a:solidFill>
                  <a:srgbClr val="00B050"/>
                </a:solidFill>
                <a:latin typeface="Book Antiqua" panose="02040602050305030304" pitchFamily="18" charset="0"/>
              </a:rPr>
              <a:t>Introduction to GST Returns:</a:t>
            </a:r>
            <a:endParaRPr lang="en-IN" sz="2800" b="1" dirty="0">
              <a:solidFill>
                <a:srgbClr val="00B05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B8BEC5D5-34C2-D5A4-3612-3C67EB809D64}"/>
              </a:ext>
            </a:extLst>
          </p:cNvPr>
          <p:cNvSpPr>
            <a:spLocks noGrp="1"/>
          </p:cNvSpPr>
          <p:nvPr>
            <p:ph idx="1"/>
          </p:nvPr>
        </p:nvSpPr>
        <p:spPr>
          <a:xfrm>
            <a:off x="1097280" y="717177"/>
            <a:ext cx="10058400" cy="5441576"/>
          </a:xfrm>
        </p:spPr>
        <p:txBody>
          <a:bodyPr>
            <a:normAutofit/>
          </a:bodyPr>
          <a:lstStyle/>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Return means a Summary Statement </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Furnished by a tax payer / dealer</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With the Statutory Authorities</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Through the “returns mechanism” the tax payer informs to the department about his Sales / Purchases / ITC / Tax Payments etc.,</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Such return is filed voluntarily</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Government always keeps </a:t>
            </a:r>
            <a:r>
              <a:rPr lang="en-US" sz="1600" u="sng" dirty="0">
                <a:solidFill>
                  <a:srgbClr val="002060"/>
                </a:solidFill>
                <a:latin typeface="Book Antiqua" panose="02040602050305030304" pitchFamily="18" charset="0"/>
              </a:rPr>
              <a:t>reliance</a:t>
            </a:r>
            <a:r>
              <a:rPr lang="en-US" sz="1600" dirty="0">
                <a:solidFill>
                  <a:srgbClr val="002060"/>
                </a:solidFill>
                <a:latin typeface="Book Antiqua" panose="02040602050305030304" pitchFamily="18" charset="0"/>
              </a:rPr>
              <a:t> on the tax payer to declare correct and fair disclosure in the return</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It is the responsibility of the tax payer to declare the correct details accordingly</a:t>
            </a:r>
          </a:p>
          <a:p>
            <a:pPr>
              <a:lnSpc>
                <a:spcPct val="150000"/>
              </a:lnSpc>
              <a:buFont typeface="Wingdings" panose="05000000000000000000" pitchFamily="2" charset="2"/>
              <a:buChar char="v"/>
            </a:pPr>
            <a:r>
              <a:rPr lang="en-US" sz="1600" dirty="0">
                <a:solidFill>
                  <a:srgbClr val="002060"/>
                </a:solidFill>
                <a:latin typeface="Book Antiqua" panose="02040602050305030304" pitchFamily="18" charset="0"/>
              </a:rPr>
              <a:t> Failure to do the same would attract interest and penalty and other consequences from the department</a:t>
            </a:r>
          </a:p>
          <a:p>
            <a:pPr>
              <a:buFont typeface="Wingdings" panose="05000000000000000000" pitchFamily="2" charset="2"/>
              <a:buChar char="v"/>
            </a:pPr>
            <a:r>
              <a:rPr lang="en-US" sz="1600" dirty="0">
                <a:solidFill>
                  <a:srgbClr val="002060"/>
                </a:solidFill>
                <a:latin typeface="Book Antiqua" panose="02040602050305030304" pitchFamily="18" charset="0"/>
              </a:rPr>
              <a:t> Hence, true and correct disclosure is required in the returns always </a:t>
            </a:r>
            <a:endParaRPr lang="en-IN" sz="1600"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AE7056BF-8A81-9A58-B80A-9F3EEE4BAEAA}"/>
              </a:ext>
            </a:extLst>
          </p:cNvPr>
          <p:cNvSpPr>
            <a:spLocks noGrp="1"/>
          </p:cNvSpPr>
          <p:nvPr>
            <p:ph type="dt" sz="half" idx="10"/>
          </p:nvPr>
        </p:nvSpPr>
        <p:spPr/>
        <p:txBody>
          <a:bodyPr/>
          <a:lstStyle/>
          <a:p>
            <a:fld id="{6B413D33-DAC6-43BD-928C-B764D7F4967A}" type="datetime5">
              <a:rPr lang="en-US" smtClean="0"/>
              <a:t>4-Jun-25</a:t>
            </a:fld>
            <a:endParaRPr lang="en-IN"/>
          </a:p>
        </p:txBody>
      </p:sp>
      <p:sp>
        <p:nvSpPr>
          <p:cNvPr id="5" name="Footer Placeholder 4">
            <a:extLst>
              <a:ext uri="{FF2B5EF4-FFF2-40B4-BE49-F238E27FC236}">
                <a16:creationId xmlns:a16="http://schemas.microsoft.com/office/drawing/2014/main" id="{C7062812-B1F5-A02C-F4D7-405046093CE8}"/>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9F26443A-2EF5-D79F-F6F5-24E7389BC497}"/>
              </a:ext>
            </a:extLst>
          </p:cNvPr>
          <p:cNvSpPr>
            <a:spLocks noGrp="1"/>
          </p:cNvSpPr>
          <p:nvPr>
            <p:ph type="sldNum" sz="quarter" idx="12"/>
          </p:nvPr>
        </p:nvSpPr>
        <p:spPr/>
        <p:txBody>
          <a:bodyPr/>
          <a:lstStyle/>
          <a:p>
            <a:fld id="{E9FED59C-22CF-419B-BF72-3DFEE8073AEC}" type="slidenum">
              <a:rPr lang="en-IN" smtClean="0"/>
              <a:t>4</a:t>
            </a:fld>
            <a:endParaRPr lang="en-IN"/>
          </a:p>
        </p:txBody>
      </p:sp>
    </p:spTree>
    <p:extLst>
      <p:ext uri="{BB962C8B-B14F-4D97-AF65-F5344CB8AC3E}">
        <p14:creationId xmlns:p14="http://schemas.microsoft.com/office/powerpoint/2010/main" val="61761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188640"/>
            <a:ext cx="9411411" cy="432048"/>
          </a:xfrm>
        </p:spPr>
        <p:txBody>
          <a:bodyPr>
            <a:noAutofit/>
          </a:bodyPr>
          <a:lstStyle/>
          <a:p>
            <a:r>
              <a:rPr lang="en-IN" sz="2000" b="1"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New Updates in the GST Portal:</a:t>
            </a:r>
            <a:endParaRPr lang="en-IN" sz="3200" b="1" dirty="0">
              <a:solidFill>
                <a:srgbClr val="FF0000"/>
              </a:solidFill>
              <a:latin typeface="Book Antiqua" pitchFamily="18" charset="0"/>
            </a:endParaRPr>
          </a:p>
        </p:txBody>
      </p:sp>
      <p:sp>
        <p:nvSpPr>
          <p:cNvPr id="3" name="Content Placeholder 2"/>
          <p:cNvSpPr>
            <a:spLocks noGrp="1"/>
          </p:cNvSpPr>
          <p:nvPr>
            <p:ph idx="1"/>
          </p:nvPr>
        </p:nvSpPr>
        <p:spPr>
          <a:xfrm>
            <a:off x="933061" y="687978"/>
            <a:ext cx="10114384" cy="5668372"/>
          </a:xfrm>
        </p:spPr>
        <p:txBody>
          <a:bodyPr>
            <a:normAutofit/>
          </a:bodyPr>
          <a:lstStyle/>
          <a:p>
            <a:pPr lvl="0">
              <a:lnSpc>
                <a:spcPct val="150000"/>
              </a:lnSpc>
              <a:spcAft>
                <a:spcPts val="800"/>
              </a:spcAft>
              <a:buFont typeface="Wingdings" panose="05000000000000000000" pitchFamily="2" charset="2"/>
              <a:buChar char="q"/>
            </a:pPr>
            <a:r>
              <a:rPr lang="en-US" sz="1600" b="1" dirty="0" smtClean="0">
                <a:solidFill>
                  <a:srgbClr val="002060"/>
                </a:solidFill>
                <a:latin typeface="Book Antiqua" panose="02040602050305030304" pitchFamily="18" charset="0"/>
                <a:cs typeface="Times New Roman" panose="02020603050405020304" pitchFamily="18" charset="0"/>
              </a:rPr>
              <a:t>  Part- A of </a:t>
            </a:r>
            <a:r>
              <a:rPr lang="en-US" sz="1600" b="1" dirty="0">
                <a:solidFill>
                  <a:srgbClr val="002060"/>
                </a:solidFill>
                <a:latin typeface="Book Antiqua" panose="02040602050305030304" pitchFamily="18" charset="0"/>
                <a:cs typeface="Times New Roman" panose="02020603050405020304" pitchFamily="18" charset="0"/>
              </a:rPr>
              <a:t>DRC-01C</a:t>
            </a:r>
            <a:r>
              <a:rPr lang="en-US" sz="1600" b="1" dirty="0" smtClean="0">
                <a:solidFill>
                  <a:srgbClr val="002060"/>
                </a:solidFill>
                <a:latin typeface="Book Antiqua" panose="02040602050305030304" pitchFamily="18" charset="0"/>
                <a:cs typeface="Times New Roman" panose="02020603050405020304" pitchFamily="18" charset="0"/>
              </a:rPr>
              <a:t> : System Generated Notice</a:t>
            </a:r>
            <a:endParaRPr lang="en-US" sz="1600" dirty="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endParaRPr lang="en-US" sz="1600" dirty="0" smtClean="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endParaRPr lang="en-US" sz="1600" dirty="0" smtClean="0">
              <a:solidFill>
                <a:srgbClr val="002060"/>
              </a:solidFill>
              <a:latin typeface="Book Antiqua" panose="02040602050305030304" pitchFamily="18"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endParaRPr lang="en-US" sz="1600" dirty="0" smtClean="0">
              <a:solidFill>
                <a:srgbClr val="002060"/>
              </a:solidFill>
              <a:latin typeface="Book Antiqua" pitchFamily="18" charset="0"/>
            </a:endParaRPr>
          </a:p>
          <a:p>
            <a:pPr marL="342900" lvl="0" indent="-342900">
              <a:lnSpc>
                <a:spcPct val="150000"/>
              </a:lnSpc>
              <a:spcAft>
                <a:spcPts val="800"/>
              </a:spcAft>
              <a:buFont typeface="Wingdings" panose="05000000000000000000" pitchFamily="2" charset="2"/>
              <a:buChar char=""/>
            </a:pPr>
            <a:endParaRPr lang="en-US" sz="1600" dirty="0">
              <a:solidFill>
                <a:srgbClr val="002060"/>
              </a:solidFill>
              <a:latin typeface="Book Antiqua" pitchFamily="18" charset="0"/>
            </a:endParaRPr>
          </a:p>
          <a:p>
            <a:pPr marL="342900" lvl="0" indent="-342900">
              <a:lnSpc>
                <a:spcPct val="150000"/>
              </a:lnSpc>
              <a:spcAft>
                <a:spcPts val="800"/>
              </a:spcAft>
              <a:buFont typeface="Wingdings" panose="05000000000000000000" pitchFamily="2" charset="2"/>
              <a:buChar char=""/>
            </a:pPr>
            <a:endParaRPr lang="en-US" sz="1600" dirty="0">
              <a:solidFill>
                <a:srgbClr val="002060"/>
              </a:solidFill>
              <a:latin typeface="Book Antiqua" pitchFamily="18" charset="0"/>
            </a:endParaRPr>
          </a:p>
          <a:p>
            <a:pPr>
              <a:lnSpc>
                <a:spcPct val="150000"/>
              </a:lnSpc>
              <a:buFont typeface="Wingdings" pitchFamily="2" charset="2"/>
              <a:buChar char="v"/>
            </a:pPr>
            <a:endParaRPr lang="en-US" sz="1600" dirty="0">
              <a:solidFill>
                <a:srgbClr val="002060"/>
              </a:solidFill>
              <a:latin typeface="Book Antiqua" pitchFamily="18" charset="0"/>
            </a:endParaRPr>
          </a:p>
          <a:p>
            <a:pPr>
              <a:lnSpc>
                <a:spcPct val="150000"/>
              </a:lnSpc>
              <a:buFont typeface="Wingdings" pitchFamily="2" charset="2"/>
              <a:buChar char="v"/>
            </a:pPr>
            <a:endParaRPr lang="en-IN" sz="1600" b="1" u="sng" dirty="0">
              <a:solidFill>
                <a:srgbClr val="002060"/>
              </a:solidFill>
              <a:latin typeface="Book Antiqua" pitchFamily="18" charset="0"/>
            </a:endParaRPr>
          </a:p>
        </p:txBody>
      </p:sp>
      <p:sp>
        <p:nvSpPr>
          <p:cNvPr id="4" name="Date Placeholder 3"/>
          <p:cNvSpPr>
            <a:spLocks noGrp="1"/>
          </p:cNvSpPr>
          <p:nvPr>
            <p:ph type="dt" sz="half" idx="10"/>
          </p:nvPr>
        </p:nvSpPr>
        <p:spPr>
          <a:xfrm>
            <a:off x="6021353" y="6453845"/>
            <a:ext cx="1078705" cy="365125"/>
          </a:xfrm>
        </p:spPr>
        <p:txBody>
          <a:bodyPr/>
          <a:lstStyle/>
          <a:p>
            <a:pPr algn="l"/>
            <a:fld id="{6BED9FA9-738B-4E57-BA2D-D7074140E4D1}" type="datetime5">
              <a:rPr lang="en-US" smtClean="0"/>
              <a:t>4-Jun-25</a:t>
            </a:fld>
            <a:endParaRPr lang="en-IN" dirty="0"/>
          </a:p>
        </p:txBody>
      </p:sp>
      <p:sp>
        <p:nvSpPr>
          <p:cNvPr id="7" name="Footer Placeholder 6">
            <a:extLst>
              <a:ext uri="{FF2B5EF4-FFF2-40B4-BE49-F238E27FC236}">
                <a16:creationId xmlns:a16="http://schemas.microsoft.com/office/drawing/2014/main" id="{1A1B8AB8-3330-8C46-4C14-4F553904132A}"/>
              </a:ext>
            </a:extLst>
          </p:cNvPr>
          <p:cNvSpPr>
            <a:spLocks noGrp="1"/>
          </p:cNvSpPr>
          <p:nvPr>
            <p:ph type="ftr" sz="quarter" idx="11"/>
          </p:nvPr>
        </p:nvSpPr>
        <p:spPr>
          <a:xfrm>
            <a:off x="977143" y="6356349"/>
            <a:ext cx="2604258" cy="365125"/>
          </a:xfrm>
        </p:spPr>
        <p:txBody>
          <a:bodyPr/>
          <a:lstStyle/>
          <a:p>
            <a:r>
              <a:rPr lang="en-IN" smtClean="0"/>
              <a:t>CA Kedarnath</a:t>
            </a:r>
            <a:endParaRPr lang="en-IN" dirty="0"/>
          </a:p>
        </p:txBody>
      </p:sp>
      <p:sp>
        <p:nvSpPr>
          <p:cNvPr id="8" name="Slide Number Placeholder 7">
            <a:extLst>
              <a:ext uri="{FF2B5EF4-FFF2-40B4-BE49-F238E27FC236}">
                <a16:creationId xmlns:a16="http://schemas.microsoft.com/office/drawing/2014/main" id="{5440FA5F-8657-A945-C928-0A5364ACDDB4}"/>
              </a:ext>
            </a:extLst>
          </p:cNvPr>
          <p:cNvSpPr>
            <a:spLocks noGrp="1"/>
          </p:cNvSpPr>
          <p:nvPr>
            <p:ph type="sldNum" sz="quarter" idx="12"/>
          </p:nvPr>
        </p:nvSpPr>
        <p:spPr/>
        <p:txBody>
          <a:bodyPr/>
          <a:lstStyle/>
          <a:p>
            <a:fld id="{0601378D-62B5-4031-B917-59F6B98C8115}" type="slidenum">
              <a:rPr lang="en-IN" smtClean="0"/>
              <a:t>40</a:t>
            </a:fld>
            <a:endParaRPr lang="en-IN"/>
          </a:p>
        </p:txBody>
      </p:sp>
      <p:pic>
        <p:nvPicPr>
          <p:cNvPr id="5" name="Picture 4"/>
          <p:cNvPicPr>
            <a:picLocks noChangeAspect="1"/>
          </p:cNvPicPr>
          <p:nvPr/>
        </p:nvPicPr>
        <p:blipFill>
          <a:blip r:embed="rId2"/>
          <a:stretch>
            <a:fillRect/>
          </a:stretch>
        </p:blipFill>
        <p:spPr>
          <a:xfrm>
            <a:off x="1158241" y="1414005"/>
            <a:ext cx="10054242" cy="1601697"/>
          </a:xfrm>
          <a:prstGeom prst="rect">
            <a:avLst/>
          </a:prstGeom>
        </p:spPr>
      </p:pic>
      <p:pic>
        <p:nvPicPr>
          <p:cNvPr id="10" name="Picture 9"/>
          <p:cNvPicPr>
            <a:picLocks noChangeAspect="1"/>
          </p:cNvPicPr>
          <p:nvPr/>
        </p:nvPicPr>
        <p:blipFill>
          <a:blip r:embed="rId3"/>
          <a:stretch>
            <a:fillRect/>
          </a:stretch>
        </p:blipFill>
        <p:spPr>
          <a:xfrm>
            <a:off x="1158241" y="3380826"/>
            <a:ext cx="10054242" cy="1895475"/>
          </a:xfrm>
          <a:prstGeom prst="rect">
            <a:avLst/>
          </a:prstGeom>
        </p:spPr>
      </p:pic>
    </p:spTree>
    <p:extLst>
      <p:ext uri="{BB962C8B-B14F-4D97-AF65-F5344CB8AC3E}">
        <p14:creationId xmlns:p14="http://schemas.microsoft.com/office/powerpoint/2010/main" val="338866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188640"/>
            <a:ext cx="9411411" cy="432048"/>
          </a:xfrm>
        </p:spPr>
        <p:txBody>
          <a:bodyPr>
            <a:noAutofit/>
          </a:bodyPr>
          <a:lstStyle/>
          <a:p>
            <a:r>
              <a:rPr lang="en-IN" sz="2000" b="1" dirty="0">
                <a:solidFill>
                  <a:srgbClr val="FF0000"/>
                </a:solidFill>
                <a:latin typeface="Book Antiqua" panose="02040602050305030304" pitchFamily="18" charset="0"/>
                <a:ea typeface="Calibri" panose="020F0502020204030204" pitchFamily="34" charset="0"/>
                <a:cs typeface="Times New Roman" panose="02020603050405020304" pitchFamily="18" charset="0"/>
              </a:rPr>
              <a:t>New Updates in the GST </a:t>
            </a:r>
            <a:r>
              <a:rPr lang="en-IN" sz="2000" b="1" dirty="0" smtClean="0">
                <a:solidFill>
                  <a:srgbClr val="FF0000"/>
                </a:solidFill>
                <a:latin typeface="Book Antiqua" panose="02040602050305030304" pitchFamily="18" charset="0"/>
                <a:ea typeface="Calibri" panose="020F0502020204030204" pitchFamily="34" charset="0"/>
                <a:cs typeface="Times New Roman" panose="02020603050405020304" pitchFamily="18" charset="0"/>
              </a:rPr>
              <a:t>Portal:</a:t>
            </a:r>
            <a:endParaRPr lang="en-IN" sz="3200" b="1" dirty="0">
              <a:solidFill>
                <a:srgbClr val="7030A0"/>
              </a:solidFill>
              <a:latin typeface="Book Antiqua" pitchFamily="18" charset="0"/>
            </a:endParaRPr>
          </a:p>
        </p:txBody>
      </p:sp>
      <p:sp>
        <p:nvSpPr>
          <p:cNvPr id="3" name="Content Placeholder 2"/>
          <p:cNvSpPr>
            <a:spLocks noGrp="1"/>
          </p:cNvSpPr>
          <p:nvPr>
            <p:ph idx="1"/>
          </p:nvPr>
        </p:nvSpPr>
        <p:spPr>
          <a:xfrm>
            <a:off x="933061" y="687978"/>
            <a:ext cx="10114384" cy="5668372"/>
          </a:xfrm>
        </p:spPr>
        <p:txBody>
          <a:bodyPr>
            <a:normAutofit/>
          </a:bodyPr>
          <a:lstStyle/>
          <a:p>
            <a:pPr>
              <a:lnSpc>
                <a:spcPct val="100000"/>
              </a:lnSpc>
              <a:spcAft>
                <a:spcPts val="800"/>
              </a:spcAft>
              <a:buFont typeface="Wingdings" panose="05000000000000000000" pitchFamily="2" charset="2"/>
              <a:buChar char="ü"/>
            </a:pPr>
            <a:r>
              <a:rPr lang="en-US" sz="1600" b="1" dirty="0" smtClean="0">
                <a:solidFill>
                  <a:srgbClr val="002060"/>
                </a:solidFill>
                <a:latin typeface="Book Antiqua" panose="02040602050305030304" pitchFamily="18" charset="0"/>
                <a:cs typeface="Times New Roman" panose="02020603050405020304" pitchFamily="18" charset="0"/>
              </a:rPr>
              <a:t> Part- </a:t>
            </a:r>
            <a:r>
              <a:rPr lang="en-US" sz="1600" b="1" dirty="0">
                <a:solidFill>
                  <a:srgbClr val="002060"/>
                </a:solidFill>
                <a:latin typeface="Book Antiqua" panose="02040602050305030304" pitchFamily="18" charset="0"/>
                <a:cs typeface="Times New Roman" panose="02020603050405020304" pitchFamily="18" charset="0"/>
              </a:rPr>
              <a:t>B of </a:t>
            </a:r>
            <a:r>
              <a:rPr lang="en-US" sz="1600" b="1" dirty="0" smtClean="0">
                <a:solidFill>
                  <a:srgbClr val="002060"/>
                </a:solidFill>
                <a:latin typeface="Book Antiqua" panose="02040602050305030304" pitchFamily="18" charset="0"/>
                <a:cs typeface="Times New Roman" panose="02020603050405020304" pitchFamily="18" charset="0"/>
              </a:rPr>
              <a:t>DRC-01C</a:t>
            </a:r>
            <a:r>
              <a:rPr lang="en-US" sz="1600" dirty="0" smtClean="0">
                <a:solidFill>
                  <a:srgbClr val="002060"/>
                </a:solidFill>
                <a:latin typeface="Book Antiqua" panose="02040602050305030304" pitchFamily="18" charset="0"/>
                <a:cs typeface="Times New Roman" panose="02020603050405020304" pitchFamily="18" charset="0"/>
              </a:rPr>
              <a:t> : Reply </a:t>
            </a:r>
            <a:r>
              <a:rPr lang="en-US" sz="1600" dirty="0">
                <a:solidFill>
                  <a:srgbClr val="002060"/>
                </a:solidFill>
                <a:latin typeface="Book Antiqua" panose="02040602050305030304" pitchFamily="18" charset="0"/>
                <a:cs typeface="Times New Roman" panose="02020603050405020304" pitchFamily="18" charset="0"/>
              </a:rPr>
              <a:t>by Taxpayer in respect of the intimation of difference in input tax credit</a:t>
            </a:r>
          </a:p>
          <a:p>
            <a:pPr marL="0" indent="0">
              <a:lnSpc>
                <a:spcPct val="150000"/>
              </a:lnSpc>
              <a:buNone/>
            </a:pPr>
            <a:endParaRPr lang="en-US" sz="1600" i="1" dirty="0">
              <a:solidFill>
                <a:srgbClr val="002060"/>
              </a:solidFill>
              <a:latin typeface="Book Antiqua" pitchFamily="18" charset="0"/>
            </a:endParaRPr>
          </a:p>
          <a:p>
            <a:pPr>
              <a:lnSpc>
                <a:spcPct val="150000"/>
              </a:lnSpc>
              <a:buFont typeface="Wingdings" pitchFamily="2" charset="2"/>
              <a:buChar char="v"/>
            </a:pPr>
            <a:endParaRPr lang="en-US" sz="1600" dirty="0">
              <a:solidFill>
                <a:srgbClr val="002060"/>
              </a:solidFill>
              <a:latin typeface="Book Antiqua" pitchFamily="18" charset="0"/>
            </a:endParaRPr>
          </a:p>
          <a:p>
            <a:pPr>
              <a:lnSpc>
                <a:spcPct val="150000"/>
              </a:lnSpc>
              <a:buFont typeface="Wingdings" pitchFamily="2" charset="2"/>
              <a:buChar char="v"/>
            </a:pPr>
            <a:endParaRPr lang="en-IN" sz="1600" b="1" u="sng" dirty="0">
              <a:solidFill>
                <a:srgbClr val="002060"/>
              </a:solidFill>
              <a:latin typeface="Book Antiqua" pitchFamily="18" charset="0"/>
            </a:endParaRPr>
          </a:p>
        </p:txBody>
      </p:sp>
      <p:sp>
        <p:nvSpPr>
          <p:cNvPr id="4" name="Date Placeholder 3"/>
          <p:cNvSpPr>
            <a:spLocks noGrp="1"/>
          </p:cNvSpPr>
          <p:nvPr>
            <p:ph type="dt" sz="half" idx="10"/>
          </p:nvPr>
        </p:nvSpPr>
        <p:spPr>
          <a:xfrm>
            <a:off x="6021353" y="6453845"/>
            <a:ext cx="1078705" cy="365125"/>
          </a:xfrm>
        </p:spPr>
        <p:txBody>
          <a:bodyPr/>
          <a:lstStyle/>
          <a:p>
            <a:pPr algn="l"/>
            <a:fld id="{A9DDED32-0F6C-413A-BC8D-06287EB3BC31}" type="datetime5">
              <a:rPr lang="en-US" smtClean="0"/>
              <a:t>4-Jun-25</a:t>
            </a:fld>
            <a:endParaRPr lang="en-IN" dirty="0"/>
          </a:p>
        </p:txBody>
      </p:sp>
      <p:sp>
        <p:nvSpPr>
          <p:cNvPr id="7" name="Footer Placeholder 6">
            <a:extLst>
              <a:ext uri="{FF2B5EF4-FFF2-40B4-BE49-F238E27FC236}">
                <a16:creationId xmlns:a16="http://schemas.microsoft.com/office/drawing/2014/main" id="{1A1B8AB8-3330-8C46-4C14-4F553904132A}"/>
              </a:ext>
            </a:extLst>
          </p:cNvPr>
          <p:cNvSpPr>
            <a:spLocks noGrp="1"/>
          </p:cNvSpPr>
          <p:nvPr>
            <p:ph type="ftr" sz="quarter" idx="11"/>
          </p:nvPr>
        </p:nvSpPr>
        <p:spPr>
          <a:xfrm>
            <a:off x="977143" y="6356349"/>
            <a:ext cx="2604258" cy="365125"/>
          </a:xfrm>
        </p:spPr>
        <p:txBody>
          <a:bodyPr/>
          <a:lstStyle/>
          <a:p>
            <a:r>
              <a:rPr lang="en-IN" smtClean="0"/>
              <a:t>CA Kedarnath</a:t>
            </a:r>
            <a:endParaRPr lang="en-IN" dirty="0"/>
          </a:p>
        </p:txBody>
      </p:sp>
      <p:sp>
        <p:nvSpPr>
          <p:cNvPr id="8" name="Slide Number Placeholder 7">
            <a:extLst>
              <a:ext uri="{FF2B5EF4-FFF2-40B4-BE49-F238E27FC236}">
                <a16:creationId xmlns:a16="http://schemas.microsoft.com/office/drawing/2014/main" id="{5440FA5F-8657-A945-C928-0A5364ACDDB4}"/>
              </a:ext>
            </a:extLst>
          </p:cNvPr>
          <p:cNvSpPr>
            <a:spLocks noGrp="1"/>
          </p:cNvSpPr>
          <p:nvPr>
            <p:ph type="sldNum" sz="quarter" idx="12"/>
          </p:nvPr>
        </p:nvSpPr>
        <p:spPr/>
        <p:txBody>
          <a:bodyPr/>
          <a:lstStyle/>
          <a:p>
            <a:fld id="{0601378D-62B5-4031-B917-59F6B98C8115}" type="slidenum">
              <a:rPr lang="en-IN" smtClean="0"/>
              <a:t>41</a:t>
            </a:fld>
            <a:endParaRPr lang="en-IN"/>
          </a:p>
        </p:txBody>
      </p:sp>
      <p:pic>
        <p:nvPicPr>
          <p:cNvPr id="5" name="Picture 4"/>
          <p:cNvPicPr>
            <a:picLocks noChangeAspect="1"/>
          </p:cNvPicPr>
          <p:nvPr/>
        </p:nvPicPr>
        <p:blipFill>
          <a:blip r:embed="rId2"/>
          <a:stretch>
            <a:fillRect/>
          </a:stretch>
        </p:blipFill>
        <p:spPr>
          <a:xfrm>
            <a:off x="977142" y="1154180"/>
            <a:ext cx="10235341" cy="4735967"/>
          </a:xfrm>
          <a:prstGeom prst="rect">
            <a:avLst/>
          </a:prstGeom>
        </p:spPr>
      </p:pic>
    </p:spTree>
    <p:extLst>
      <p:ext uri="{BB962C8B-B14F-4D97-AF65-F5344CB8AC3E}">
        <p14:creationId xmlns:p14="http://schemas.microsoft.com/office/powerpoint/2010/main" val="552962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188640"/>
            <a:ext cx="9411411" cy="432048"/>
          </a:xfrm>
        </p:spPr>
        <p:txBody>
          <a:bodyPr>
            <a:noAutofit/>
          </a:bodyPr>
          <a:lstStyle/>
          <a:p>
            <a:r>
              <a:rPr lang="en-IN" sz="2000" b="1" dirty="0">
                <a:solidFill>
                  <a:srgbClr val="FF0000"/>
                </a:solidFill>
                <a:latin typeface="Book Antiqua" panose="02040602050305030304" pitchFamily="18" charset="0"/>
                <a:ea typeface="Calibri" panose="020F0502020204030204" pitchFamily="34" charset="0"/>
                <a:cs typeface="Times New Roman" panose="02020603050405020304" pitchFamily="18" charset="0"/>
              </a:rPr>
              <a:t>New Updates in the GST </a:t>
            </a:r>
            <a:r>
              <a:rPr lang="en-IN" sz="2000" b="1" dirty="0" smtClean="0">
                <a:solidFill>
                  <a:srgbClr val="FF0000"/>
                </a:solidFill>
                <a:latin typeface="Book Antiqua" panose="02040602050305030304" pitchFamily="18" charset="0"/>
                <a:ea typeface="Calibri" panose="020F0502020204030204" pitchFamily="34" charset="0"/>
                <a:cs typeface="Times New Roman" panose="02020603050405020304" pitchFamily="18" charset="0"/>
              </a:rPr>
              <a:t>Portal:</a:t>
            </a:r>
            <a:endParaRPr lang="en-IN" sz="3200" b="1" dirty="0">
              <a:solidFill>
                <a:srgbClr val="7030A0"/>
              </a:solidFill>
              <a:latin typeface="Book Antiqua" pitchFamily="18" charset="0"/>
            </a:endParaRPr>
          </a:p>
        </p:txBody>
      </p:sp>
      <p:sp>
        <p:nvSpPr>
          <p:cNvPr id="3" name="Content Placeholder 2"/>
          <p:cNvSpPr>
            <a:spLocks noGrp="1"/>
          </p:cNvSpPr>
          <p:nvPr>
            <p:ph idx="1"/>
          </p:nvPr>
        </p:nvSpPr>
        <p:spPr>
          <a:xfrm>
            <a:off x="933061" y="687978"/>
            <a:ext cx="10114384" cy="5668372"/>
          </a:xfrm>
        </p:spPr>
        <p:txBody>
          <a:bodyPr>
            <a:normAutofit/>
          </a:bodyPr>
          <a:lstStyle/>
          <a:p>
            <a:pPr lvl="0">
              <a:lnSpc>
                <a:spcPct val="150000"/>
              </a:lnSpc>
              <a:spcAft>
                <a:spcPts val="800"/>
              </a:spcAft>
              <a:buFont typeface="Wingdings" panose="05000000000000000000" pitchFamily="2" charset="2"/>
              <a:buChar char="v"/>
            </a:pPr>
            <a:r>
              <a:rPr lang="en-US" sz="1600" dirty="0" smtClean="0">
                <a:solidFill>
                  <a:srgbClr val="002060"/>
                </a:solidFill>
                <a:latin typeface="Book Antiqua" panose="02040602050305030304" pitchFamily="18" charset="0"/>
                <a:cs typeface="Times New Roman" panose="02020603050405020304" pitchFamily="18" charset="0"/>
              </a:rPr>
              <a:t> Services &gt;&gt;&gt; Ledger &gt;&gt;&gt; Electronic Cash Ledger </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 File PMT-09 for Transfer of amount in Cash Ledger (with in the same GSTIN)</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 File </a:t>
            </a:r>
            <a:r>
              <a:rPr lang="en-US" sz="1600" dirty="0">
                <a:solidFill>
                  <a:srgbClr val="002060"/>
                </a:solidFill>
                <a:latin typeface="Book Antiqua" panose="02040602050305030304" pitchFamily="18" charset="0"/>
                <a:cs typeface="Times New Roman" panose="02020603050405020304" pitchFamily="18" charset="0"/>
              </a:rPr>
              <a:t>PMT-09 </a:t>
            </a:r>
            <a:r>
              <a:rPr lang="en-US" sz="1600" dirty="0" smtClean="0">
                <a:solidFill>
                  <a:srgbClr val="002060"/>
                </a:solidFill>
                <a:latin typeface="Book Antiqua" panose="02040602050305030304" pitchFamily="18" charset="0"/>
                <a:cs typeface="Times New Roman" panose="02020603050405020304" pitchFamily="18" charset="0"/>
              </a:rPr>
              <a:t>for Transfer </a:t>
            </a:r>
            <a:r>
              <a:rPr lang="en-US" sz="1600" dirty="0">
                <a:solidFill>
                  <a:srgbClr val="002060"/>
                </a:solidFill>
                <a:latin typeface="Book Antiqua" panose="02040602050305030304" pitchFamily="18" charset="0"/>
                <a:cs typeface="Times New Roman" panose="02020603050405020304" pitchFamily="18" charset="0"/>
              </a:rPr>
              <a:t>of amount in Cash Ledger </a:t>
            </a:r>
            <a:r>
              <a:rPr lang="en-US" sz="1600" dirty="0" smtClean="0">
                <a:solidFill>
                  <a:srgbClr val="002060"/>
                </a:solidFill>
                <a:latin typeface="Book Antiqua" panose="02040602050305030304" pitchFamily="18" charset="0"/>
                <a:cs typeface="Times New Roman" panose="02020603050405020304" pitchFamily="18" charset="0"/>
              </a:rPr>
              <a:t>(to different GSTIN on the same PAN)</a:t>
            </a:r>
          </a:p>
          <a:p>
            <a:pPr>
              <a:lnSpc>
                <a:spcPct val="150000"/>
              </a:lnSpc>
              <a:spcAft>
                <a:spcPts val="800"/>
              </a:spcAft>
              <a:buFont typeface="Wingdings" panose="05000000000000000000" pitchFamily="2" charset="2"/>
              <a:buChar char="ü"/>
            </a:pPr>
            <a:r>
              <a:rPr lang="en-US" sz="1600" b="1" dirty="0">
                <a:solidFill>
                  <a:srgbClr val="002060"/>
                </a:solidFill>
                <a:latin typeface="Book Antiqua" panose="02040602050305030304" pitchFamily="18" charset="0"/>
                <a:cs typeface="Times New Roman" panose="02020603050405020304" pitchFamily="18" charset="0"/>
              </a:rPr>
              <a:t>Part- B of DRC-01C</a:t>
            </a:r>
          </a:p>
          <a:p>
            <a:pPr lvl="0">
              <a:lnSpc>
                <a:spcPct val="150000"/>
              </a:lnSpc>
              <a:spcAft>
                <a:spcPts val="800"/>
              </a:spcAft>
              <a:buFont typeface="Wingdings" panose="05000000000000000000" pitchFamily="2" charset="2"/>
              <a:buChar char="ü"/>
            </a:pPr>
            <a:endParaRPr lang="en-US" sz="1600" dirty="0" smtClean="0">
              <a:solidFill>
                <a:srgbClr val="002060"/>
              </a:solidFill>
              <a:latin typeface="Book Antiqua" panose="02040602050305030304" pitchFamily="18" charset="0"/>
              <a:cs typeface="Times New Roman" panose="02020603050405020304" pitchFamily="18" charset="0"/>
            </a:endParaRPr>
          </a:p>
          <a:p>
            <a:pPr marL="0" lvl="0" indent="0">
              <a:lnSpc>
                <a:spcPct val="150000"/>
              </a:lnSpc>
              <a:spcAft>
                <a:spcPts val="800"/>
              </a:spcAft>
              <a:buNone/>
            </a:pPr>
            <a:r>
              <a:rPr lang="en-US" sz="1600" b="1" dirty="0" smtClean="0">
                <a:solidFill>
                  <a:srgbClr val="002060"/>
                </a:solidFill>
                <a:latin typeface="Book Antiqua" panose="02040602050305030304" pitchFamily="18" charset="0"/>
                <a:cs typeface="Times New Roman" panose="02020603050405020304" pitchFamily="18" charset="0"/>
              </a:rPr>
              <a:t>Question:</a:t>
            </a:r>
            <a:r>
              <a:rPr lang="en-US" sz="1600" dirty="0" smtClean="0">
                <a:solidFill>
                  <a:srgbClr val="002060"/>
                </a:solidFill>
                <a:latin typeface="Book Antiqua" panose="02040602050305030304" pitchFamily="18" charset="0"/>
                <a:cs typeface="Times New Roman" panose="02020603050405020304" pitchFamily="18" charset="0"/>
              </a:rPr>
              <a:t> Can we transfer the balance </a:t>
            </a:r>
            <a:r>
              <a:rPr lang="en-US" sz="1600" b="1" u="sng" dirty="0" smtClean="0">
                <a:solidFill>
                  <a:srgbClr val="002060"/>
                </a:solidFill>
                <a:latin typeface="Book Antiqua" panose="02040602050305030304" pitchFamily="18" charset="0"/>
                <a:cs typeface="Times New Roman" panose="02020603050405020304" pitchFamily="18" charset="0"/>
              </a:rPr>
              <a:t>Electronic Credit Ledger</a:t>
            </a:r>
            <a:r>
              <a:rPr lang="en-US" sz="1600" dirty="0" smtClean="0">
                <a:solidFill>
                  <a:srgbClr val="002060"/>
                </a:solidFill>
                <a:latin typeface="Book Antiqua" panose="02040602050305030304" pitchFamily="18" charset="0"/>
                <a:cs typeface="Times New Roman" panose="02020603050405020304" pitchFamily="18" charset="0"/>
              </a:rPr>
              <a:t> for </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Same GSTIN </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Same Pan with Different GSTIN</a:t>
            </a:r>
          </a:p>
          <a:p>
            <a:pPr lvl="0">
              <a:lnSpc>
                <a:spcPct val="150000"/>
              </a:lnSpc>
              <a:spcAft>
                <a:spcPts val="800"/>
              </a:spcAft>
              <a:buFont typeface="Wingdings" panose="05000000000000000000" pitchFamily="2" charset="2"/>
              <a:buChar char="ü"/>
            </a:pPr>
            <a:endParaRPr lang="en-US" sz="1600" dirty="0">
              <a:solidFill>
                <a:srgbClr val="002060"/>
              </a:solidFill>
              <a:latin typeface="Book Antiqua" pitchFamily="18" charset="0"/>
            </a:endParaRPr>
          </a:p>
          <a:p>
            <a:pPr>
              <a:lnSpc>
                <a:spcPct val="150000"/>
              </a:lnSpc>
              <a:buFont typeface="Wingdings" panose="05000000000000000000" pitchFamily="2" charset="2"/>
              <a:buChar char="§"/>
            </a:pPr>
            <a:endParaRPr lang="en-US" sz="1600" i="1" dirty="0">
              <a:solidFill>
                <a:srgbClr val="002060"/>
              </a:solidFill>
              <a:latin typeface="Book Antiqua" pitchFamily="18" charset="0"/>
            </a:endParaRPr>
          </a:p>
          <a:p>
            <a:pPr>
              <a:lnSpc>
                <a:spcPct val="150000"/>
              </a:lnSpc>
              <a:buFont typeface="Wingdings" pitchFamily="2" charset="2"/>
              <a:buChar char="v"/>
            </a:pPr>
            <a:endParaRPr lang="en-US" sz="1600" dirty="0">
              <a:solidFill>
                <a:srgbClr val="002060"/>
              </a:solidFill>
              <a:latin typeface="Book Antiqua" pitchFamily="18" charset="0"/>
            </a:endParaRPr>
          </a:p>
          <a:p>
            <a:pPr>
              <a:lnSpc>
                <a:spcPct val="150000"/>
              </a:lnSpc>
              <a:buFont typeface="Wingdings" pitchFamily="2" charset="2"/>
              <a:buChar char="v"/>
            </a:pPr>
            <a:endParaRPr lang="en-IN" sz="1600" b="1" u="sng" dirty="0">
              <a:solidFill>
                <a:srgbClr val="002060"/>
              </a:solidFill>
              <a:latin typeface="Book Antiqua" pitchFamily="18" charset="0"/>
            </a:endParaRPr>
          </a:p>
        </p:txBody>
      </p:sp>
      <p:sp>
        <p:nvSpPr>
          <p:cNvPr id="4" name="Date Placeholder 3"/>
          <p:cNvSpPr>
            <a:spLocks noGrp="1"/>
          </p:cNvSpPr>
          <p:nvPr>
            <p:ph type="dt" sz="half" idx="10"/>
          </p:nvPr>
        </p:nvSpPr>
        <p:spPr>
          <a:xfrm>
            <a:off x="6021353" y="6453845"/>
            <a:ext cx="1078705" cy="365125"/>
          </a:xfrm>
        </p:spPr>
        <p:txBody>
          <a:bodyPr/>
          <a:lstStyle/>
          <a:p>
            <a:pPr algn="l"/>
            <a:fld id="{3C653939-6B53-4526-8B93-164C44361AAE}" type="datetime5">
              <a:rPr lang="en-US" smtClean="0"/>
              <a:t>4-Jun-25</a:t>
            </a:fld>
            <a:endParaRPr lang="en-IN" dirty="0"/>
          </a:p>
        </p:txBody>
      </p:sp>
      <p:sp>
        <p:nvSpPr>
          <p:cNvPr id="7" name="Footer Placeholder 6">
            <a:extLst>
              <a:ext uri="{FF2B5EF4-FFF2-40B4-BE49-F238E27FC236}">
                <a16:creationId xmlns:a16="http://schemas.microsoft.com/office/drawing/2014/main" id="{1A1B8AB8-3330-8C46-4C14-4F553904132A}"/>
              </a:ext>
            </a:extLst>
          </p:cNvPr>
          <p:cNvSpPr>
            <a:spLocks noGrp="1"/>
          </p:cNvSpPr>
          <p:nvPr>
            <p:ph type="ftr" sz="quarter" idx="11"/>
          </p:nvPr>
        </p:nvSpPr>
        <p:spPr>
          <a:xfrm>
            <a:off x="977143" y="6356349"/>
            <a:ext cx="2604258" cy="365125"/>
          </a:xfrm>
        </p:spPr>
        <p:txBody>
          <a:bodyPr/>
          <a:lstStyle/>
          <a:p>
            <a:r>
              <a:rPr lang="en-IN" smtClean="0"/>
              <a:t>CA Kedarnath</a:t>
            </a:r>
            <a:endParaRPr lang="en-IN" dirty="0"/>
          </a:p>
        </p:txBody>
      </p:sp>
      <p:sp>
        <p:nvSpPr>
          <p:cNvPr id="8" name="Slide Number Placeholder 7">
            <a:extLst>
              <a:ext uri="{FF2B5EF4-FFF2-40B4-BE49-F238E27FC236}">
                <a16:creationId xmlns:a16="http://schemas.microsoft.com/office/drawing/2014/main" id="{5440FA5F-8657-A945-C928-0A5364ACDDB4}"/>
              </a:ext>
            </a:extLst>
          </p:cNvPr>
          <p:cNvSpPr>
            <a:spLocks noGrp="1"/>
          </p:cNvSpPr>
          <p:nvPr>
            <p:ph type="sldNum" sz="quarter" idx="12"/>
          </p:nvPr>
        </p:nvSpPr>
        <p:spPr/>
        <p:txBody>
          <a:bodyPr/>
          <a:lstStyle/>
          <a:p>
            <a:fld id="{0601378D-62B5-4031-B917-59F6B98C8115}" type="slidenum">
              <a:rPr lang="en-IN" smtClean="0"/>
              <a:t>42</a:t>
            </a:fld>
            <a:endParaRPr lang="en-IN"/>
          </a:p>
        </p:txBody>
      </p:sp>
    </p:spTree>
    <p:extLst>
      <p:ext uri="{BB962C8B-B14F-4D97-AF65-F5344CB8AC3E}">
        <p14:creationId xmlns:p14="http://schemas.microsoft.com/office/powerpoint/2010/main" val="484958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188640"/>
            <a:ext cx="9411411" cy="325166"/>
          </a:xfrm>
        </p:spPr>
        <p:txBody>
          <a:bodyPr>
            <a:noAutofit/>
          </a:bodyPr>
          <a:lstStyle/>
          <a:p>
            <a:r>
              <a:rPr lang="en-IN" sz="2000" b="1" dirty="0">
                <a:solidFill>
                  <a:srgbClr val="FF0000"/>
                </a:solidFill>
                <a:latin typeface="Book Antiqua" panose="02040602050305030304" pitchFamily="18" charset="0"/>
                <a:ea typeface="Calibri" panose="020F0502020204030204" pitchFamily="34" charset="0"/>
                <a:cs typeface="Times New Roman" panose="02020603050405020304" pitchFamily="18" charset="0"/>
              </a:rPr>
              <a:t>New Updates in the GST </a:t>
            </a:r>
            <a:r>
              <a:rPr lang="en-IN" sz="2000" b="1" dirty="0" smtClean="0">
                <a:solidFill>
                  <a:srgbClr val="FF0000"/>
                </a:solidFill>
                <a:latin typeface="Book Antiqua" panose="02040602050305030304" pitchFamily="18" charset="0"/>
                <a:ea typeface="Calibri" panose="020F0502020204030204" pitchFamily="34" charset="0"/>
                <a:cs typeface="Times New Roman" panose="02020603050405020304" pitchFamily="18" charset="0"/>
              </a:rPr>
              <a:t>Portal:</a:t>
            </a:r>
            <a:endParaRPr lang="en-IN" sz="3200" b="1" dirty="0">
              <a:solidFill>
                <a:srgbClr val="7030A0"/>
              </a:solidFill>
              <a:latin typeface="Book Antiqua" pitchFamily="18" charset="0"/>
            </a:endParaRPr>
          </a:p>
        </p:txBody>
      </p:sp>
      <p:sp>
        <p:nvSpPr>
          <p:cNvPr id="3" name="Content Placeholder 2"/>
          <p:cNvSpPr>
            <a:spLocks noGrp="1"/>
          </p:cNvSpPr>
          <p:nvPr>
            <p:ph idx="1"/>
          </p:nvPr>
        </p:nvSpPr>
        <p:spPr>
          <a:xfrm>
            <a:off x="933061" y="513806"/>
            <a:ext cx="10114384" cy="5842544"/>
          </a:xfrm>
        </p:spPr>
        <p:txBody>
          <a:bodyPr>
            <a:normAutofit/>
          </a:bodyPr>
          <a:lstStyle/>
          <a:p>
            <a:pPr lvl="0">
              <a:lnSpc>
                <a:spcPct val="150000"/>
              </a:lnSpc>
              <a:spcAft>
                <a:spcPts val="800"/>
              </a:spcAft>
              <a:buFont typeface="Wingdings" panose="05000000000000000000" pitchFamily="2" charset="2"/>
              <a:buChar char="v"/>
            </a:pPr>
            <a:r>
              <a:rPr lang="fr-FR" sz="1600" dirty="0" smtClean="0">
                <a:solidFill>
                  <a:srgbClr val="002060"/>
                </a:solidFill>
                <a:latin typeface="Book Antiqua" panose="02040602050305030304" pitchFamily="18" charset="0"/>
                <a:cs typeface="Times New Roman" panose="02020603050405020304" pitchFamily="18" charset="0"/>
              </a:rPr>
              <a:t>HSN &amp; SAC </a:t>
            </a:r>
            <a:r>
              <a:rPr lang="fr-FR" sz="1600" dirty="0">
                <a:solidFill>
                  <a:srgbClr val="002060"/>
                </a:solidFill>
                <a:latin typeface="Book Antiqua" panose="02040602050305030304" pitchFamily="18" charset="0"/>
                <a:cs typeface="Times New Roman" panose="02020603050405020304" pitchFamily="18" charset="0"/>
              </a:rPr>
              <a:t>codes on </a:t>
            </a:r>
            <a:r>
              <a:rPr lang="fr-FR" sz="1600" dirty="0" smtClean="0">
                <a:solidFill>
                  <a:srgbClr val="002060"/>
                </a:solidFill>
                <a:latin typeface="Book Antiqua" panose="02040602050305030304" pitchFamily="18" charset="0"/>
                <a:cs typeface="Times New Roman" panose="02020603050405020304" pitchFamily="18" charset="0"/>
              </a:rPr>
              <a:t>e-</a:t>
            </a:r>
            <a:r>
              <a:rPr lang="fr-FR" sz="1600" dirty="0" err="1" smtClean="0">
                <a:solidFill>
                  <a:srgbClr val="002060"/>
                </a:solidFill>
                <a:latin typeface="Book Antiqua" panose="02040602050305030304" pitchFamily="18" charset="0"/>
                <a:cs typeface="Times New Roman" panose="02020603050405020304" pitchFamily="18" charset="0"/>
              </a:rPr>
              <a:t>invoice</a:t>
            </a:r>
            <a:r>
              <a:rPr lang="fr-FR" sz="1600" dirty="0" smtClean="0">
                <a:solidFill>
                  <a:srgbClr val="002060"/>
                </a:solidFill>
                <a:latin typeface="Book Antiqua" panose="02040602050305030304" pitchFamily="18" charset="0"/>
                <a:cs typeface="Times New Roman" panose="02020603050405020304" pitchFamily="18" charset="0"/>
              </a:rPr>
              <a:t> : 6 digits need to mention </a:t>
            </a:r>
          </a:p>
          <a:p>
            <a:pPr>
              <a:lnSpc>
                <a:spcPct val="150000"/>
              </a:lnSpc>
              <a:spcAft>
                <a:spcPts val="800"/>
              </a:spcAft>
              <a:buFont typeface="Wingdings" panose="05000000000000000000" pitchFamily="2" charset="2"/>
              <a:buChar char="v"/>
            </a:pPr>
            <a:r>
              <a:rPr lang="fr-FR" sz="1600" dirty="0">
                <a:solidFill>
                  <a:srgbClr val="002060"/>
                </a:solidFill>
                <a:latin typeface="Book Antiqua" panose="02040602050305030304" pitchFamily="18" charset="0"/>
                <a:cs typeface="Times New Roman" panose="02020603050405020304" pitchFamily="18" charset="0"/>
              </a:rPr>
              <a:t> </a:t>
            </a:r>
            <a:r>
              <a:rPr lang="fr-FR" sz="1600" dirty="0" smtClean="0">
                <a:solidFill>
                  <a:srgbClr val="002060"/>
                </a:solidFill>
                <a:latin typeface="Book Antiqua" panose="02040602050305030304" pitchFamily="18" charset="0"/>
                <a:cs typeface="Times New Roman" panose="02020603050405020304" pitchFamily="18" charset="0"/>
              </a:rPr>
              <a:t>Time Limit for generating E-</a:t>
            </a:r>
            <a:r>
              <a:rPr lang="fr-FR" sz="1600" dirty="0" err="1" smtClean="0">
                <a:solidFill>
                  <a:srgbClr val="002060"/>
                </a:solidFill>
                <a:latin typeface="Book Antiqua" panose="02040602050305030304" pitchFamily="18" charset="0"/>
                <a:cs typeface="Times New Roman" panose="02020603050405020304" pitchFamily="18" charset="0"/>
              </a:rPr>
              <a:t>Invoice</a:t>
            </a:r>
            <a:r>
              <a:rPr lang="fr-FR" sz="1600" dirty="0" smtClean="0">
                <a:solidFill>
                  <a:srgbClr val="002060"/>
                </a:solidFill>
                <a:latin typeface="Book Antiqua" panose="02040602050305030304" pitchFamily="18" charset="0"/>
                <a:cs typeface="Times New Roman" panose="02020603050405020304" pitchFamily="18" charset="0"/>
              </a:rPr>
              <a:t>: </a:t>
            </a:r>
            <a:r>
              <a:rPr lang="fr-FR" sz="1600" dirty="0">
                <a:solidFill>
                  <a:srgbClr val="002060"/>
                </a:solidFill>
                <a:latin typeface="Book Antiqua" panose="02040602050305030304" pitchFamily="18" charset="0"/>
                <a:cs typeface="Times New Roman" panose="02020603050405020304" pitchFamily="18" charset="0"/>
              </a:rPr>
              <a:t>W.e.f 01st Nov 2023</a:t>
            </a:r>
          </a:p>
          <a:p>
            <a:pPr lvl="0">
              <a:lnSpc>
                <a:spcPct val="150000"/>
              </a:lnSpc>
              <a:spcAft>
                <a:spcPts val="800"/>
              </a:spcAft>
              <a:buFont typeface="Wingdings" panose="05000000000000000000" pitchFamily="2" charset="2"/>
              <a:buChar char="ü"/>
            </a:pPr>
            <a:r>
              <a:rPr lang="fr-FR" sz="1600" dirty="0" smtClean="0">
                <a:solidFill>
                  <a:srgbClr val="002060"/>
                </a:solidFill>
                <a:latin typeface="Book Antiqua" panose="02040602050305030304" pitchFamily="18" charset="0"/>
                <a:cs typeface="Times New Roman" panose="02020603050405020304" pitchFamily="18" charset="0"/>
              </a:rPr>
              <a:t> 30 Days from the date of Invoice Date</a:t>
            </a:r>
          </a:p>
          <a:p>
            <a:pPr lvl="0">
              <a:lnSpc>
                <a:spcPct val="150000"/>
              </a:lnSpc>
              <a:spcAft>
                <a:spcPts val="800"/>
              </a:spcAft>
              <a:buFont typeface="Wingdings" panose="05000000000000000000" pitchFamily="2" charset="2"/>
              <a:buChar char="ü"/>
            </a:pPr>
            <a:r>
              <a:rPr lang="fr-FR" sz="1600" dirty="0">
                <a:solidFill>
                  <a:srgbClr val="002060"/>
                </a:solidFill>
                <a:latin typeface="Book Antiqua" panose="02040602050305030304" pitchFamily="18" charset="0"/>
                <a:cs typeface="Times New Roman" panose="02020603050405020304" pitchFamily="18" charset="0"/>
              </a:rPr>
              <a:t> </a:t>
            </a:r>
            <a:r>
              <a:rPr lang="fr-FR" sz="1600" dirty="0" smtClean="0">
                <a:solidFill>
                  <a:srgbClr val="002060"/>
                </a:solidFill>
                <a:latin typeface="Book Antiqua" panose="02040602050305030304" pitchFamily="18" charset="0"/>
                <a:cs typeface="Times New Roman" panose="02020603050405020304" pitchFamily="18" charset="0"/>
              </a:rPr>
              <a:t>Applicable to All Tax Payers whose AATO &gt; = Rs 100 Cr</a:t>
            </a:r>
          </a:p>
          <a:p>
            <a:pPr lvl="0">
              <a:lnSpc>
                <a:spcPct val="150000"/>
              </a:lnSpc>
              <a:spcAft>
                <a:spcPts val="800"/>
              </a:spcAft>
              <a:buFont typeface="Wingdings" panose="05000000000000000000" pitchFamily="2" charset="2"/>
              <a:buChar char="ü"/>
            </a:pPr>
            <a:endParaRPr lang="fr-FR" sz="1600" dirty="0" smtClean="0">
              <a:solidFill>
                <a:srgbClr val="002060"/>
              </a:solidFill>
              <a:latin typeface="Book Antiqua" panose="02040602050305030304" pitchFamily="18" charset="0"/>
              <a:cs typeface="Times New Roman" panose="02020603050405020304" pitchFamily="18" charset="0"/>
            </a:endParaRPr>
          </a:p>
          <a:p>
            <a:pPr lvl="0">
              <a:lnSpc>
                <a:spcPct val="150000"/>
              </a:lnSpc>
              <a:spcAft>
                <a:spcPts val="800"/>
              </a:spcAft>
              <a:buFont typeface="Wingdings" panose="05000000000000000000" pitchFamily="2" charset="2"/>
              <a:buChar char="v"/>
            </a:pPr>
            <a:r>
              <a:rPr lang="en-US" sz="1600" b="1" dirty="0" smtClean="0">
                <a:solidFill>
                  <a:srgbClr val="002060"/>
                </a:solidFill>
                <a:latin typeface="Book Antiqua" panose="02040602050305030304" pitchFamily="18" charset="0"/>
                <a:cs typeface="Times New Roman" panose="02020603050405020304" pitchFamily="18" charset="0"/>
              </a:rPr>
              <a:t>Payment </a:t>
            </a:r>
            <a:r>
              <a:rPr lang="en-US" sz="1600" b="1" dirty="0">
                <a:solidFill>
                  <a:srgbClr val="002060"/>
                </a:solidFill>
                <a:latin typeface="Book Antiqua" panose="02040602050305030304" pitchFamily="18" charset="0"/>
                <a:cs typeface="Times New Roman" panose="02020603050405020304" pitchFamily="18" charset="0"/>
              </a:rPr>
              <a:t>of GST through Credit and Debit Cards &amp; </a:t>
            </a:r>
            <a:r>
              <a:rPr lang="en-US" sz="1600" b="1" dirty="0" smtClean="0">
                <a:solidFill>
                  <a:srgbClr val="002060"/>
                </a:solidFill>
                <a:latin typeface="Book Antiqua" panose="02040602050305030304" pitchFamily="18" charset="0"/>
                <a:cs typeface="Times New Roman" panose="02020603050405020304" pitchFamily="18" charset="0"/>
              </a:rPr>
              <a:t>UPI: </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Generate the Challan with option E-Payment</a:t>
            </a:r>
          </a:p>
          <a:p>
            <a:pPr lvl="0">
              <a:lnSpc>
                <a:spcPct val="150000"/>
              </a:lnSpc>
              <a:spcAft>
                <a:spcPts val="800"/>
              </a:spcAft>
              <a:buFont typeface="Wingdings" panose="05000000000000000000" pitchFamily="2" charset="2"/>
              <a:buChar char="ü"/>
            </a:pPr>
            <a:r>
              <a:rPr lang="en-US" sz="1600" dirty="0" smtClean="0">
                <a:solidFill>
                  <a:srgbClr val="002060"/>
                </a:solidFill>
                <a:latin typeface="Book Antiqua" panose="02040602050305030304" pitchFamily="18" charset="0"/>
                <a:cs typeface="Times New Roman" panose="02020603050405020304" pitchFamily="18" charset="0"/>
              </a:rPr>
              <a:t>Then select “Mode of E-payment” &gt;&gt;&gt; Debit / Credit Card &gt;&gt;&gt; It will show “ Select Bank &gt;&gt;&gt; Kotak Mahindra Bank &gt;&gt;&gt; Proceed &gt;&gt;&gt; Make payment with Any Indian Banks CC / DC / UPI &gt;&gt;&gt; Payment Done.</a:t>
            </a:r>
            <a:endParaRPr lang="en-IN" sz="1600" b="1" u="sng" dirty="0">
              <a:solidFill>
                <a:srgbClr val="002060"/>
              </a:solidFill>
              <a:latin typeface="Book Antiqua" pitchFamily="18" charset="0"/>
            </a:endParaRPr>
          </a:p>
        </p:txBody>
      </p:sp>
      <p:sp>
        <p:nvSpPr>
          <p:cNvPr id="4" name="Date Placeholder 3"/>
          <p:cNvSpPr>
            <a:spLocks noGrp="1"/>
          </p:cNvSpPr>
          <p:nvPr>
            <p:ph type="dt" sz="half" idx="10"/>
          </p:nvPr>
        </p:nvSpPr>
        <p:spPr>
          <a:xfrm>
            <a:off x="6021353" y="6453845"/>
            <a:ext cx="1078705" cy="365125"/>
          </a:xfrm>
        </p:spPr>
        <p:txBody>
          <a:bodyPr/>
          <a:lstStyle/>
          <a:p>
            <a:pPr algn="l"/>
            <a:fld id="{64E67F2D-19C7-4DEE-A896-B53B3D3E0A72}" type="datetime5">
              <a:rPr lang="en-US" smtClean="0"/>
              <a:t>4-Jun-25</a:t>
            </a:fld>
            <a:endParaRPr lang="en-IN" dirty="0"/>
          </a:p>
        </p:txBody>
      </p:sp>
      <p:sp>
        <p:nvSpPr>
          <p:cNvPr id="7" name="Footer Placeholder 6">
            <a:extLst>
              <a:ext uri="{FF2B5EF4-FFF2-40B4-BE49-F238E27FC236}">
                <a16:creationId xmlns:a16="http://schemas.microsoft.com/office/drawing/2014/main" id="{1A1B8AB8-3330-8C46-4C14-4F553904132A}"/>
              </a:ext>
            </a:extLst>
          </p:cNvPr>
          <p:cNvSpPr>
            <a:spLocks noGrp="1"/>
          </p:cNvSpPr>
          <p:nvPr>
            <p:ph type="ftr" sz="quarter" idx="11"/>
          </p:nvPr>
        </p:nvSpPr>
        <p:spPr>
          <a:xfrm>
            <a:off x="977143" y="6356349"/>
            <a:ext cx="2604258" cy="365125"/>
          </a:xfrm>
        </p:spPr>
        <p:txBody>
          <a:bodyPr/>
          <a:lstStyle/>
          <a:p>
            <a:r>
              <a:rPr lang="en-IN" smtClean="0"/>
              <a:t>CA Kedarnath</a:t>
            </a:r>
            <a:endParaRPr lang="en-IN" dirty="0"/>
          </a:p>
        </p:txBody>
      </p:sp>
      <p:sp>
        <p:nvSpPr>
          <p:cNvPr id="8" name="Slide Number Placeholder 7">
            <a:extLst>
              <a:ext uri="{FF2B5EF4-FFF2-40B4-BE49-F238E27FC236}">
                <a16:creationId xmlns:a16="http://schemas.microsoft.com/office/drawing/2014/main" id="{5440FA5F-8657-A945-C928-0A5364ACDDB4}"/>
              </a:ext>
            </a:extLst>
          </p:cNvPr>
          <p:cNvSpPr>
            <a:spLocks noGrp="1"/>
          </p:cNvSpPr>
          <p:nvPr>
            <p:ph type="sldNum" sz="quarter" idx="12"/>
          </p:nvPr>
        </p:nvSpPr>
        <p:spPr/>
        <p:txBody>
          <a:bodyPr/>
          <a:lstStyle/>
          <a:p>
            <a:fld id="{0601378D-62B5-4031-B917-59F6B98C8115}" type="slidenum">
              <a:rPr lang="en-IN" smtClean="0"/>
              <a:t>43</a:t>
            </a:fld>
            <a:endParaRPr lang="en-IN"/>
          </a:p>
        </p:txBody>
      </p:sp>
    </p:spTree>
    <p:extLst>
      <p:ext uri="{BB962C8B-B14F-4D97-AF65-F5344CB8AC3E}">
        <p14:creationId xmlns:p14="http://schemas.microsoft.com/office/powerpoint/2010/main" val="267694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7E69-A5E4-74B2-625E-D11292A01105}"/>
              </a:ext>
            </a:extLst>
          </p:cNvPr>
          <p:cNvSpPr>
            <a:spLocks noGrp="1"/>
          </p:cNvSpPr>
          <p:nvPr>
            <p:ph type="title"/>
          </p:nvPr>
        </p:nvSpPr>
        <p:spPr>
          <a:xfrm>
            <a:off x="386080" y="157020"/>
            <a:ext cx="10558438" cy="365125"/>
          </a:xfrm>
        </p:spPr>
        <p:txBody>
          <a:bodyPr>
            <a:noAutofit/>
          </a:bodyPr>
          <a:lstStyle/>
          <a:p>
            <a:r>
              <a:rPr lang="en-US" sz="2100" b="1" dirty="0">
                <a:solidFill>
                  <a:srgbClr val="FF0000"/>
                </a:solidFill>
                <a:latin typeface="Book Antiqua" panose="02040602050305030304" pitchFamily="18" charset="0"/>
              </a:rPr>
              <a:t>S.16(4):</a:t>
            </a:r>
            <a:r>
              <a:rPr lang="en-US" sz="2100" b="1" dirty="0">
                <a:solidFill>
                  <a:srgbClr val="C00000"/>
                </a:solidFill>
                <a:latin typeface="Book Antiqua" panose="02040602050305030304" pitchFamily="18" charset="0"/>
              </a:rPr>
              <a:t> </a:t>
            </a:r>
            <a:r>
              <a:rPr lang="en-IN" sz="2100" b="1" dirty="0">
                <a:solidFill>
                  <a:srgbClr val="FF0000"/>
                </a:solidFill>
                <a:latin typeface="Book Antiqua" panose="02040602050305030304" pitchFamily="18" charset="0"/>
              </a:rPr>
              <a:t>Extended Time Limit till 30</a:t>
            </a:r>
            <a:r>
              <a:rPr lang="en-IN" sz="2100" b="1" baseline="30000" dirty="0">
                <a:solidFill>
                  <a:srgbClr val="FF0000"/>
                </a:solidFill>
                <a:latin typeface="Book Antiqua" panose="02040602050305030304" pitchFamily="18" charset="0"/>
              </a:rPr>
              <a:t>th</a:t>
            </a:r>
            <a:r>
              <a:rPr lang="en-IN" sz="2100" b="1" dirty="0">
                <a:solidFill>
                  <a:srgbClr val="FF0000"/>
                </a:solidFill>
                <a:latin typeface="Book Antiqua" panose="02040602050305030304" pitchFamily="18" charset="0"/>
              </a:rPr>
              <a:t> Nov of NFY </a:t>
            </a:r>
            <a:r>
              <a:rPr lang="en-IN" sz="1800" dirty="0">
                <a:solidFill>
                  <a:srgbClr val="FF0000"/>
                </a:solidFill>
                <a:latin typeface="Book Antiqua" panose="02040602050305030304" pitchFamily="18" charset="0"/>
              </a:rPr>
              <a:t>&gt;&gt;&gt;&gt;&gt;&gt;</a:t>
            </a:r>
            <a:r>
              <a:rPr lang="en-IN" sz="2100" b="1" dirty="0">
                <a:solidFill>
                  <a:srgbClr val="FF0000"/>
                </a:solidFill>
                <a:latin typeface="Book Antiqua" panose="02040602050305030304" pitchFamily="18" charset="0"/>
              </a:rPr>
              <a:t> </a:t>
            </a:r>
            <a:r>
              <a:rPr lang="en-IN" sz="2100" b="1" dirty="0">
                <a:solidFill>
                  <a:srgbClr val="00B050"/>
                </a:solidFill>
                <a:latin typeface="Book Antiqua" panose="02040602050305030304" pitchFamily="18" charset="0"/>
              </a:rPr>
              <a:t>LA</a:t>
            </a:r>
          </a:p>
        </p:txBody>
      </p:sp>
      <p:sp>
        <p:nvSpPr>
          <p:cNvPr id="3" name="Date Placeholder 2">
            <a:extLst>
              <a:ext uri="{FF2B5EF4-FFF2-40B4-BE49-F238E27FC236}">
                <a16:creationId xmlns:a16="http://schemas.microsoft.com/office/drawing/2014/main" id="{C409D3E8-13B2-73A7-68E6-53E3B8165DE9}"/>
              </a:ext>
            </a:extLst>
          </p:cNvPr>
          <p:cNvSpPr>
            <a:spLocks noGrp="1"/>
          </p:cNvSpPr>
          <p:nvPr>
            <p:ph type="dt" sz="half" idx="10"/>
          </p:nvPr>
        </p:nvSpPr>
        <p:spPr/>
        <p:txBody>
          <a:bodyPr/>
          <a:lstStyle/>
          <a:p>
            <a:fld id="{CDDD3265-58AE-4958-97F3-BA1075244F1C}" type="datetime5">
              <a:rPr lang="en-US" smtClean="0"/>
              <a:t>4-Jun-25</a:t>
            </a:fld>
            <a:endParaRPr lang="en-IN"/>
          </a:p>
        </p:txBody>
      </p:sp>
      <p:sp>
        <p:nvSpPr>
          <p:cNvPr id="4" name="Footer Placeholder 3">
            <a:extLst>
              <a:ext uri="{FF2B5EF4-FFF2-40B4-BE49-F238E27FC236}">
                <a16:creationId xmlns:a16="http://schemas.microsoft.com/office/drawing/2014/main" id="{4A29E60A-EB1E-E8C0-C88B-E0B0417A30AC}"/>
              </a:ext>
            </a:extLst>
          </p:cNvPr>
          <p:cNvSpPr>
            <a:spLocks noGrp="1"/>
          </p:cNvSpPr>
          <p:nvPr>
            <p:ph type="ftr" sz="quarter" idx="11"/>
          </p:nvPr>
        </p:nvSpPr>
        <p:spPr>
          <a:xfrm>
            <a:off x="285135" y="6459785"/>
            <a:ext cx="3224981" cy="365125"/>
          </a:xfrm>
        </p:spPr>
        <p:txBody>
          <a:bodyPr/>
          <a:lstStyle/>
          <a:p>
            <a:r>
              <a:rPr lang="en-IN" smtClean="0"/>
              <a:t>CA Kedarnath</a:t>
            </a:r>
            <a:endParaRPr lang="en-IN" dirty="0"/>
          </a:p>
        </p:txBody>
      </p:sp>
      <p:sp>
        <p:nvSpPr>
          <p:cNvPr id="5" name="Slide Number Placeholder 4">
            <a:extLst>
              <a:ext uri="{FF2B5EF4-FFF2-40B4-BE49-F238E27FC236}">
                <a16:creationId xmlns:a16="http://schemas.microsoft.com/office/drawing/2014/main" id="{22DC409A-BE9C-1E7D-E7D3-FEA36999F51C}"/>
              </a:ext>
            </a:extLst>
          </p:cNvPr>
          <p:cNvSpPr>
            <a:spLocks noGrp="1"/>
          </p:cNvSpPr>
          <p:nvPr>
            <p:ph type="sldNum" sz="quarter" idx="12"/>
          </p:nvPr>
        </p:nvSpPr>
        <p:spPr/>
        <p:txBody>
          <a:bodyPr/>
          <a:lstStyle/>
          <a:p>
            <a:fld id="{8E1FAA05-1AC9-4B0F-A175-6F9C529B32C9}" type="slidenum">
              <a:rPr lang="en-IN" smtClean="0"/>
              <a:t>44</a:t>
            </a:fld>
            <a:endParaRPr lang="en-IN"/>
          </a:p>
        </p:txBody>
      </p:sp>
      <p:graphicFrame>
        <p:nvGraphicFramePr>
          <p:cNvPr id="6" name="Table 5">
            <a:extLst>
              <a:ext uri="{FF2B5EF4-FFF2-40B4-BE49-F238E27FC236}">
                <a16:creationId xmlns:a16="http://schemas.microsoft.com/office/drawing/2014/main" id="{B5C92635-3570-BC2E-FE35-792BA2168710}"/>
              </a:ext>
            </a:extLst>
          </p:cNvPr>
          <p:cNvGraphicFramePr>
            <a:graphicFrameLocks noGrp="1"/>
          </p:cNvGraphicFramePr>
          <p:nvPr>
            <p:extLst>
              <p:ext uri="{D42A27DB-BD31-4B8C-83A1-F6EECF244321}">
                <p14:modId xmlns:p14="http://schemas.microsoft.com/office/powerpoint/2010/main" val="2677419712"/>
              </p:ext>
            </p:extLst>
          </p:nvPr>
        </p:nvGraphicFramePr>
        <p:xfrm>
          <a:off x="386081" y="648931"/>
          <a:ext cx="10558439" cy="5277070"/>
        </p:xfrm>
        <a:graphic>
          <a:graphicData uri="http://schemas.openxmlformats.org/drawingml/2006/table">
            <a:tbl>
              <a:tblPr firstRow="1" bandRow="1">
                <a:tableStyleId>{5C22544A-7EE6-4342-B048-85BDC9FD1C3A}</a:tableStyleId>
              </a:tblPr>
              <a:tblGrid>
                <a:gridCol w="471758">
                  <a:extLst>
                    <a:ext uri="{9D8B030D-6E8A-4147-A177-3AD203B41FA5}">
                      <a16:colId xmlns:a16="http://schemas.microsoft.com/office/drawing/2014/main" val="3673694704"/>
                    </a:ext>
                  </a:extLst>
                </a:gridCol>
                <a:gridCol w="1672086">
                  <a:extLst>
                    <a:ext uri="{9D8B030D-6E8A-4147-A177-3AD203B41FA5}">
                      <a16:colId xmlns:a16="http://schemas.microsoft.com/office/drawing/2014/main" val="3869114958"/>
                    </a:ext>
                  </a:extLst>
                </a:gridCol>
                <a:gridCol w="1675431">
                  <a:extLst>
                    <a:ext uri="{9D8B030D-6E8A-4147-A177-3AD203B41FA5}">
                      <a16:colId xmlns:a16="http://schemas.microsoft.com/office/drawing/2014/main" val="2088472535"/>
                    </a:ext>
                  </a:extLst>
                </a:gridCol>
                <a:gridCol w="3425741">
                  <a:extLst>
                    <a:ext uri="{9D8B030D-6E8A-4147-A177-3AD203B41FA5}">
                      <a16:colId xmlns:a16="http://schemas.microsoft.com/office/drawing/2014/main" val="3338500418"/>
                    </a:ext>
                  </a:extLst>
                </a:gridCol>
                <a:gridCol w="3313423">
                  <a:extLst>
                    <a:ext uri="{9D8B030D-6E8A-4147-A177-3AD203B41FA5}">
                      <a16:colId xmlns:a16="http://schemas.microsoft.com/office/drawing/2014/main" val="3455661989"/>
                    </a:ext>
                  </a:extLst>
                </a:gridCol>
              </a:tblGrid>
              <a:tr h="716753">
                <a:tc>
                  <a:txBody>
                    <a:bodyPr/>
                    <a:lstStyle/>
                    <a:p>
                      <a:pPr algn="just">
                        <a:lnSpc>
                          <a:spcPct val="100000"/>
                        </a:lnSpc>
                      </a:pPr>
                      <a:r>
                        <a:rPr lang="en-US" sz="2000" dirty="0">
                          <a:solidFill>
                            <a:srgbClr val="7030A0"/>
                          </a:solidFill>
                          <a:latin typeface="Cambria" panose="02040503050406030204" pitchFamily="18" charset="0"/>
                          <a:ea typeface="Cambria" panose="02040503050406030204" pitchFamily="18" charset="0"/>
                        </a:rPr>
                        <a:t>S.N</a:t>
                      </a:r>
                    </a:p>
                  </a:txBody>
                  <a:tcPr/>
                </a:tc>
                <a:tc>
                  <a:txBody>
                    <a:bodyPr/>
                    <a:lstStyle/>
                    <a:p>
                      <a:pPr algn="just">
                        <a:lnSpc>
                          <a:spcPct val="100000"/>
                        </a:lnSpc>
                      </a:pPr>
                      <a:r>
                        <a:rPr lang="en-US" sz="2000" dirty="0">
                          <a:solidFill>
                            <a:srgbClr val="7030A0"/>
                          </a:solidFill>
                          <a:latin typeface="Cambria" panose="02040503050406030204" pitchFamily="18" charset="0"/>
                          <a:ea typeface="Cambria" panose="02040503050406030204" pitchFamily="18" charset="0"/>
                        </a:rPr>
                        <a:t>Particulars</a:t>
                      </a:r>
                    </a:p>
                  </a:txBody>
                  <a:tcPr/>
                </a:tc>
                <a:tc>
                  <a:txBody>
                    <a:bodyPr/>
                    <a:lstStyle/>
                    <a:p>
                      <a:pPr algn="just">
                        <a:lnSpc>
                          <a:spcPct val="100000"/>
                        </a:lnSpc>
                      </a:pPr>
                      <a:r>
                        <a:rPr lang="en-US" sz="2000" dirty="0">
                          <a:solidFill>
                            <a:srgbClr val="7030A0"/>
                          </a:solidFill>
                          <a:latin typeface="Cambria" panose="02040503050406030204" pitchFamily="18" charset="0"/>
                          <a:ea typeface="Cambria" panose="02040503050406030204" pitchFamily="18" charset="0"/>
                        </a:rPr>
                        <a:t>Section</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7030A0"/>
                          </a:solidFill>
                          <a:latin typeface="Cambria" panose="02040503050406030204" pitchFamily="18" charset="0"/>
                          <a:ea typeface="Cambria" panose="02040503050406030204" pitchFamily="18" charset="0"/>
                        </a:rPr>
                        <a:t>Old Time Limit</a:t>
                      </a:r>
                    </a:p>
                    <a:p>
                      <a:pPr algn="just">
                        <a:lnSpc>
                          <a:spcPct val="100000"/>
                        </a:lnSpc>
                      </a:pPr>
                      <a:endParaRPr lang="en-US" sz="2000" dirty="0">
                        <a:solidFill>
                          <a:srgbClr val="7030A0"/>
                        </a:solidFill>
                        <a:latin typeface="Cambria" panose="02040503050406030204" pitchFamily="18" charset="0"/>
                        <a:ea typeface="Cambria" panose="02040503050406030204" pitchFamily="18" charset="0"/>
                      </a:endParaRPr>
                    </a:p>
                  </a:txBody>
                  <a:tcPr/>
                </a:tc>
                <a:tc>
                  <a:txBody>
                    <a:bodyPr/>
                    <a:lstStyle/>
                    <a:p>
                      <a:pPr algn="just">
                        <a:lnSpc>
                          <a:spcPct val="100000"/>
                        </a:lnSpc>
                      </a:pPr>
                      <a:r>
                        <a:rPr lang="en-US" sz="2000" dirty="0">
                          <a:solidFill>
                            <a:srgbClr val="0070C0"/>
                          </a:solidFill>
                          <a:latin typeface="Cambria" panose="02040503050406030204" pitchFamily="18" charset="0"/>
                          <a:ea typeface="Cambria" panose="02040503050406030204" pitchFamily="18" charset="0"/>
                        </a:rPr>
                        <a:t>New Time Limit</a:t>
                      </a:r>
                    </a:p>
                  </a:txBody>
                  <a:tcPr/>
                </a:tc>
                <a:extLst>
                  <a:ext uri="{0D108BD9-81ED-4DB2-BD59-A6C34878D82A}">
                    <a16:rowId xmlns:a16="http://schemas.microsoft.com/office/drawing/2014/main" val="2851143280"/>
                  </a:ext>
                </a:extLst>
              </a:tr>
              <a:tr h="776649">
                <a:tc>
                  <a:txBody>
                    <a:bodyPr/>
                    <a:lstStyle/>
                    <a:p>
                      <a:pPr algn="just">
                        <a:lnSpc>
                          <a:spcPct val="100000"/>
                        </a:lnSpc>
                      </a:pPr>
                      <a:r>
                        <a:rPr lang="en-US" sz="2000" dirty="0">
                          <a:latin typeface="Cambria" panose="02040503050406030204" pitchFamily="18" charset="0"/>
                          <a:ea typeface="Cambria" panose="02040503050406030204" pitchFamily="18" charset="0"/>
                        </a:rPr>
                        <a:t>1</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ITC availment</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Section 16(4)</a:t>
                      </a:r>
                    </a:p>
                  </a:txBody>
                  <a:tcPr/>
                </a:tc>
                <a:tc>
                  <a:txBody>
                    <a:bodyPr/>
                    <a:lstStyle/>
                    <a:p>
                      <a:pPr algn="just">
                        <a:lnSpc>
                          <a:spcPct val="100000"/>
                        </a:lnSpc>
                      </a:pPr>
                      <a:r>
                        <a:rPr lang="en-US" sz="1600" b="0" i="0" u="none" strike="noStrike" kern="1200" baseline="0" dirty="0">
                          <a:solidFill>
                            <a:schemeClr val="dk1"/>
                          </a:solidFill>
                          <a:latin typeface="Cambria" panose="02040503050406030204" pitchFamily="18" charset="0"/>
                          <a:ea typeface="Cambria" panose="02040503050406030204" pitchFamily="18" charset="0"/>
                          <a:cs typeface="+mn-cs"/>
                        </a:rPr>
                        <a:t>Due date of furnishing GSTR-3B of September month of next financial year</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30 November of next financial year</a:t>
                      </a:r>
                    </a:p>
                  </a:txBody>
                  <a:tcPr/>
                </a:tc>
                <a:extLst>
                  <a:ext uri="{0D108BD9-81ED-4DB2-BD59-A6C34878D82A}">
                    <a16:rowId xmlns:a16="http://schemas.microsoft.com/office/drawing/2014/main" val="1235593812"/>
                  </a:ext>
                </a:extLst>
              </a:tr>
              <a:tr h="1061945">
                <a:tc>
                  <a:txBody>
                    <a:bodyPr/>
                    <a:lstStyle/>
                    <a:p>
                      <a:pPr algn="just">
                        <a:lnSpc>
                          <a:spcPct val="100000"/>
                        </a:lnSpc>
                      </a:pPr>
                      <a:r>
                        <a:rPr lang="en-US" sz="2000" dirty="0">
                          <a:latin typeface="Cambria" panose="02040503050406030204" pitchFamily="18" charset="0"/>
                          <a:ea typeface="Cambria" panose="02040503050406030204" pitchFamily="18" charset="0"/>
                        </a:rPr>
                        <a:t>2</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Reporting of credit notes</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Section 34(2)</a:t>
                      </a:r>
                    </a:p>
                  </a:txBody>
                  <a:tcPr/>
                </a:tc>
                <a:tc>
                  <a:txBody>
                    <a:bodyPr/>
                    <a:lstStyle/>
                    <a:p>
                      <a:pPr algn="just">
                        <a:lnSpc>
                          <a:spcPct val="100000"/>
                        </a:lnSpc>
                      </a:pPr>
                      <a:r>
                        <a:rPr lang="en-US" sz="1600" b="0" i="0" u="none" strike="noStrike" kern="1200" baseline="0" dirty="0">
                          <a:solidFill>
                            <a:schemeClr val="dk1"/>
                          </a:solidFill>
                          <a:latin typeface="Cambria" panose="02040503050406030204" pitchFamily="18" charset="0"/>
                          <a:ea typeface="Cambria" panose="02040503050406030204" pitchFamily="18" charset="0"/>
                          <a:cs typeface="+mn-cs"/>
                        </a:rPr>
                        <a:t>Due date of furnishing GSTR-3B of September month of next financial year</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30 November of next financial year</a:t>
                      </a:r>
                    </a:p>
                  </a:txBody>
                  <a:tcPr/>
                </a:tc>
                <a:extLst>
                  <a:ext uri="{0D108BD9-81ED-4DB2-BD59-A6C34878D82A}">
                    <a16:rowId xmlns:a16="http://schemas.microsoft.com/office/drawing/2014/main" val="2093650983"/>
                  </a:ext>
                </a:extLst>
              </a:tr>
              <a:tr h="1524725">
                <a:tc>
                  <a:txBody>
                    <a:bodyPr/>
                    <a:lstStyle/>
                    <a:p>
                      <a:pPr algn="just">
                        <a:lnSpc>
                          <a:spcPct val="100000"/>
                        </a:lnSpc>
                      </a:pPr>
                      <a:r>
                        <a:rPr lang="en-US" sz="2000" dirty="0">
                          <a:latin typeface="Cambria" panose="02040503050406030204" pitchFamily="18" charset="0"/>
                          <a:ea typeface="Cambria" panose="02040503050406030204" pitchFamily="18" charset="0"/>
                        </a:rPr>
                        <a:t>3</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Amendment in GSTR 1</a:t>
                      </a:r>
                    </a:p>
                  </a:txBody>
                  <a:tcPr/>
                </a:tc>
                <a:tc>
                  <a:txBody>
                    <a:bodyPr/>
                    <a:lstStyle/>
                    <a:p>
                      <a:pPr algn="just">
                        <a:lnSpc>
                          <a:spcPct val="100000"/>
                        </a:lnSpc>
                      </a:pPr>
                      <a:r>
                        <a:rPr lang="en-US" sz="1600" b="0" i="0" u="none" strike="noStrike" kern="1200" baseline="0" dirty="0">
                          <a:solidFill>
                            <a:schemeClr val="dk1"/>
                          </a:solidFill>
                          <a:latin typeface="Cambria" panose="02040503050406030204" pitchFamily="18" charset="0"/>
                          <a:ea typeface="Cambria" panose="02040503050406030204" pitchFamily="18" charset="0"/>
                          <a:cs typeface="+mn-cs"/>
                        </a:rPr>
                        <a:t>First proviso of Section 37(3)	</a:t>
                      </a:r>
                    </a:p>
                    <a:p>
                      <a:pPr algn="just">
                        <a:lnSpc>
                          <a:spcPct val="100000"/>
                        </a:lnSpc>
                      </a:pPr>
                      <a:endParaRPr lang="en-US" sz="1600" dirty="0">
                        <a:latin typeface="Cambria" panose="02040503050406030204" pitchFamily="18" charset="0"/>
                        <a:ea typeface="Cambria" panose="02040503050406030204" pitchFamily="18" charset="0"/>
                      </a:endParaRPr>
                    </a:p>
                  </a:txBody>
                  <a:tcPr/>
                </a:tc>
                <a:tc>
                  <a:txBody>
                    <a:bodyPr/>
                    <a:lstStyle/>
                    <a:p>
                      <a:pPr algn="just">
                        <a:lnSpc>
                          <a:spcPct val="100000"/>
                        </a:lnSpc>
                      </a:pPr>
                      <a:r>
                        <a:rPr lang="en-US" sz="1600" b="0" i="0" u="none" strike="noStrike" kern="1200" baseline="0" dirty="0">
                          <a:solidFill>
                            <a:schemeClr val="dk1"/>
                          </a:solidFill>
                          <a:latin typeface="Cambria" panose="02040503050406030204" pitchFamily="18" charset="0"/>
                          <a:ea typeface="Cambria" panose="02040503050406030204" pitchFamily="18" charset="0"/>
                          <a:cs typeface="+mn-cs"/>
                        </a:rPr>
                        <a:t>Due date of furnishing GSTR-3B of September month of next financial year</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30 November of next financial year</a:t>
                      </a:r>
                    </a:p>
                  </a:txBody>
                  <a:tcPr/>
                </a:tc>
                <a:extLst>
                  <a:ext uri="{0D108BD9-81ED-4DB2-BD59-A6C34878D82A}">
                    <a16:rowId xmlns:a16="http://schemas.microsoft.com/office/drawing/2014/main" val="109690919"/>
                  </a:ext>
                </a:extLst>
              </a:tr>
              <a:tr h="1150687">
                <a:tc>
                  <a:txBody>
                    <a:bodyPr/>
                    <a:lstStyle/>
                    <a:p>
                      <a:pPr algn="just">
                        <a:lnSpc>
                          <a:spcPct val="100000"/>
                        </a:lnSpc>
                      </a:pPr>
                      <a:r>
                        <a:rPr lang="en-US" sz="2000" dirty="0">
                          <a:latin typeface="Cambria" panose="02040503050406030204" pitchFamily="18" charset="0"/>
                          <a:ea typeface="Cambria" panose="02040503050406030204" pitchFamily="18" charset="0"/>
                        </a:rPr>
                        <a:t>4</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Amendment in GSTR 3B</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Proviso of Section 39(9)</a:t>
                      </a:r>
                    </a:p>
                  </a:txBody>
                  <a:tcPr/>
                </a:tc>
                <a:tc>
                  <a:txBody>
                    <a:bodyPr/>
                    <a:lstStyle/>
                    <a:p>
                      <a:pPr algn="just">
                        <a:lnSpc>
                          <a:spcPct val="100000"/>
                        </a:lnSpc>
                      </a:pPr>
                      <a:r>
                        <a:rPr lang="en-US" sz="1600" b="0" i="0" u="none" strike="noStrike" kern="1200" baseline="0" dirty="0">
                          <a:solidFill>
                            <a:schemeClr val="dk1"/>
                          </a:solidFill>
                          <a:latin typeface="Cambria" panose="02040503050406030204" pitchFamily="18" charset="0"/>
                          <a:ea typeface="Cambria" panose="02040503050406030204" pitchFamily="18" charset="0"/>
                          <a:cs typeface="+mn-cs"/>
                        </a:rPr>
                        <a:t>Due date of furnishing GSTR-3B of September month of next financial year	</a:t>
                      </a:r>
                    </a:p>
                  </a:txBody>
                  <a:tcPr/>
                </a:tc>
                <a:tc>
                  <a:txBody>
                    <a:bodyPr/>
                    <a:lstStyle/>
                    <a:p>
                      <a:pPr algn="just">
                        <a:lnSpc>
                          <a:spcPct val="100000"/>
                        </a:lnSpc>
                      </a:pPr>
                      <a:r>
                        <a:rPr lang="en-US" sz="1600" dirty="0">
                          <a:latin typeface="Cambria" panose="02040503050406030204" pitchFamily="18" charset="0"/>
                          <a:ea typeface="Cambria" panose="02040503050406030204" pitchFamily="18" charset="0"/>
                        </a:rPr>
                        <a:t>30 November of next financial year</a:t>
                      </a:r>
                    </a:p>
                  </a:txBody>
                  <a:tcPr/>
                </a:tc>
                <a:extLst>
                  <a:ext uri="{0D108BD9-81ED-4DB2-BD59-A6C34878D82A}">
                    <a16:rowId xmlns:a16="http://schemas.microsoft.com/office/drawing/2014/main" val="99992235"/>
                  </a:ext>
                </a:extLst>
              </a:tr>
            </a:tbl>
          </a:graphicData>
        </a:graphic>
      </p:graphicFrame>
    </p:spTree>
    <p:extLst>
      <p:ext uri="{BB962C8B-B14F-4D97-AF65-F5344CB8AC3E}">
        <p14:creationId xmlns:p14="http://schemas.microsoft.com/office/powerpoint/2010/main" val="2569123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FE61-0BD2-4F0E-864D-F4D0C36EEADE}"/>
              </a:ext>
            </a:extLst>
          </p:cNvPr>
          <p:cNvSpPr>
            <a:spLocks noGrp="1"/>
          </p:cNvSpPr>
          <p:nvPr>
            <p:ph type="title"/>
          </p:nvPr>
        </p:nvSpPr>
        <p:spPr>
          <a:xfrm>
            <a:off x="838200" y="261257"/>
            <a:ext cx="10395857" cy="438539"/>
          </a:xfrm>
        </p:spPr>
        <p:txBody>
          <a:bodyPr>
            <a:normAutofit/>
          </a:bodyPr>
          <a:lstStyle/>
          <a:p>
            <a:r>
              <a:rPr lang="en-IN" sz="2000" b="1" dirty="0">
                <a:solidFill>
                  <a:srgbClr val="FF0000"/>
                </a:solidFill>
                <a:latin typeface="Book Antiqua" panose="02040602050305030304" pitchFamily="18" charset="0"/>
              </a:rPr>
              <a:t>Sequential Filing of GSTR-1 and GSTR-3B :</a:t>
            </a:r>
            <a:endParaRPr lang="en-IN" sz="2200" b="1" dirty="0">
              <a:solidFill>
                <a:srgbClr val="FF0000"/>
              </a:solidFill>
              <a:latin typeface="Book Antiqua" panose="02040602050305030304" pitchFamily="18" charset="0"/>
            </a:endParaRPr>
          </a:p>
        </p:txBody>
      </p:sp>
      <p:sp>
        <p:nvSpPr>
          <p:cNvPr id="7" name="Content Placeholder 6">
            <a:extLst>
              <a:ext uri="{FF2B5EF4-FFF2-40B4-BE49-F238E27FC236}">
                <a16:creationId xmlns:a16="http://schemas.microsoft.com/office/drawing/2014/main" id="{9035EC7A-0797-4C0D-9E30-E6FD05F04156}"/>
              </a:ext>
            </a:extLst>
          </p:cNvPr>
          <p:cNvSpPr>
            <a:spLocks noGrp="1"/>
          </p:cNvSpPr>
          <p:nvPr>
            <p:ph idx="1"/>
          </p:nvPr>
        </p:nvSpPr>
        <p:spPr>
          <a:xfrm>
            <a:off x="838200" y="1013012"/>
            <a:ext cx="10515600" cy="5065059"/>
          </a:xfrm>
        </p:spPr>
        <p:txBody>
          <a:bodyPr>
            <a:normAutofit/>
          </a:bodyPr>
          <a:lstStyle/>
          <a:p>
            <a:pPr marL="0" indent="0" algn="just">
              <a:lnSpc>
                <a:spcPct val="150000"/>
              </a:lnSpc>
              <a:buNone/>
            </a:pPr>
            <a:r>
              <a:rPr lang="en-US" sz="1600" dirty="0">
                <a:solidFill>
                  <a:srgbClr val="002060"/>
                </a:solidFill>
                <a:latin typeface="Book Antiqua" panose="02040602050305030304" pitchFamily="18" charset="0"/>
              </a:rPr>
              <a:t>This restriction is already in place on GST portal, now legalized under the GST Act</a:t>
            </a:r>
          </a:p>
          <a:p>
            <a:pPr algn="just">
              <a:lnSpc>
                <a:spcPct val="200000"/>
              </a:lnSpc>
              <a:buFont typeface="Wingdings" panose="05000000000000000000" pitchFamily="2" charset="2"/>
              <a:buChar char="v"/>
            </a:pPr>
            <a:r>
              <a:rPr lang="en-US" sz="1600" dirty="0">
                <a:solidFill>
                  <a:srgbClr val="002060"/>
                </a:solidFill>
                <a:latin typeface="Book Antiqua" panose="02040602050305030304" pitchFamily="18" charset="0"/>
              </a:rPr>
              <a:t> GSTR 1 cannot be furnished if GSTR 1 for earlier period is not furnished {Section 37(4)}</a:t>
            </a:r>
          </a:p>
          <a:p>
            <a:pPr algn="just">
              <a:lnSpc>
                <a:spcPct val="200000"/>
              </a:lnSpc>
              <a:buFont typeface="Wingdings" panose="05000000000000000000" pitchFamily="2" charset="2"/>
              <a:buChar char="v"/>
            </a:pPr>
            <a:r>
              <a:rPr lang="en-US" sz="1600" dirty="0">
                <a:solidFill>
                  <a:srgbClr val="002060"/>
                </a:solidFill>
                <a:latin typeface="Book Antiqua" panose="02040602050305030304" pitchFamily="18" charset="0"/>
              </a:rPr>
              <a:t> GSTR 1 cannot be furnished if GSTR – 3B for earlier period is not furnished</a:t>
            </a:r>
          </a:p>
          <a:p>
            <a:pPr algn="just">
              <a:lnSpc>
                <a:spcPct val="200000"/>
              </a:lnSpc>
              <a:buFont typeface="Wingdings" panose="05000000000000000000" pitchFamily="2" charset="2"/>
              <a:buChar char="v"/>
            </a:pPr>
            <a:r>
              <a:rPr lang="en-US" sz="1600" dirty="0">
                <a:solidFill>
                  <a:srgbClr val="002060"/>
                </a:solidFill>
                <a:latin typeface="Book Antiqua" panose="02040602050305030304" pitchFamily="18" charset="0"/>
              </a:rPr>
              <a:t> GSTR-1 mandatory before filing of return in Form GSTR-3B. {Section 39(10)}. </a:t>
            </a:r>
          </a:p>
          <a:p>
            <a:pPr marL="0" indent="0" algn="just">
              <a:lnSpc>
                <a:spcPct val="200000"/>
              </a:lnSpc>
              <a:buNone/>
            </a:pPr>
            <a:endParaRPr lang="en-US" sz="1500" b="0" i="0" u="none" strike="noStrike" baseline="0" dirty="0">
              <a:solidFill>
                <a:srgbClr val="00206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6A075270-62AA-4C12-9489-593ED9A21CBD}"/>
              </a:ext>
            </a:extLst>
          </p:cNvPr>
          <p:cNvSpPr>
            <a:spLocks noGrp="1"/>
          </p:cNvSpPr>
          <p:nvPr>
            <p:ph type="dt" sz="half" idx="10"/>
          </p:nvPr>
        </p:nvSpPr>
        <p:spPr>
          <a:xfrm>
            <a:off x="5598926" y="6406487"/>
            <a:ext cx="911939" cy="365125"/>
          </a:xfrm>
        </p:spPr>
        <p:txBody>
          <a:bodyPr/>
          <a:lstStyle/>
          <a:p>
            <a:fld id="{699FB8EC-12F6-4320-ADCB-AE3505981C0A}" type="datetime5">
              <a:rPr lang="en-US" smtClean="0"/>
              <a:t>4-Jun-25</a:t>
            </a:fld>
            <a:endParaRPr lang="en-IN" dirty="0"/>
          </a:p>
        </p:txBody>
      </p:sp>
      <p:sp>
        <p:nvSpPr>
          <p:cNvPr id="5" name="Footer Placeholder 4">
            <a:extLst>
              <a:ext uri="{FF2B5EF4-FFF2-40B4-BE49-F238E27FC236}">
                <a16:creationId xmlns:a16="http://schemas.microsoft.com/office/drawing/2014/main" id="{02684A35-F626-49CB-BB46-1FE4BC367406}"/>
              </a:ext>
            </a:extLst>
          </p:cNvPr>
          <p:cNvSpPr>
            <a:spLocks noGrp="1"/>
          </p:cNvSpPr>
          <p:nvPr>
            <p:ph type="ftr" sz="quarter" idx="11"/>
          </p:nvPr>
        </p:nvSpPr>
        <p:spPr>
          <a:xfrm>
            <a:off x="695995" y="6414180"/>
            <a:ext cx="1711303" cy="365125"/>
          </a:xfrm>
        </p:spPr>
        <p:txBody>
          <a:bodyPr/>
          <a:lstStyle/>
          <a:p>
            <a:r>
              <a:rPr lang="en-IN" smtClean="0"/>
              <a:t>CA Kedarnath</a:t>
            </a:r>
            <a:endParaRPr lang="en-IN" dirty="0"/>
          </a:p>
        </p:txBody>
      </p:sp>
      <p:sp>
        <p:nvSpPr>
          <p:cNvPr id="6" name="Slide Number Placeholder 5">
            <a:extLst>
              <a:ext uri="{FF2B5EF4-FFF2-40B4-BE49-F238E27FC236}">
                <a16:creationId xmlns:a16="http://schemas.microsoft.com/office/drawing/2014/main" id="{AD4F83FF-1869-41FF-BBDD-09A6C72C2818}"/>
              </a:ext>
            </a:extLst>
          </p:cNvPr>
          <p:cNvSpPr>
            <a:spLocks noGrp="1"/>
          </p:cNvSpPr>
          <p:nvPr>
            <p:ph type="sldNum" sz="quarter" idx="12"/>
          </p:nvPr>
        </p:nvSpPr>
        <p:spPr>
          <a:xfrm>
            <a:off x="10932647" y="6356350"/>
            <a:ext cx="683339" cy="365125"/>
          </a:xfrm>
        </p:spPr>
        <p:txBody>
          <a:bodyPr/>
          <a:lstStyle/>
          <a:p>
            <a:fld id="{456CE545-6D87-4720-9676-AD1B6630412E}" type="slidenum">
              <a:rPr lang="en-IN" smtClean="0"/>
              <a:t>45</a:t>
            </a:fld>
            <a:endParaRPr lang="en-IN" dirty="0"/>
          </a:p>
        </p:txBody>
      </p:sp>
    </p:spTree>
    <p:extLst>
      <p:ext uri="{BB962C8B-B14F-4D97-AF65-F5344CB8AC3E}">
        <p14:creationId xmlns:p14="http://schemas.microsoft.com/office/powerpoint/2010/main" val="2797805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03B382-4DB9-4925-A6C7-19DD366AD9E8}"/>
              </a:ext>
            </a:extLst>
          </p:cNvPr>
          <p:cNvSpPr>
            <a:spLocks noGrp="1"/>
          </p:cNvSpPr>
          <p:nvPr>
            <p:ph type="dt" sz="half" idx="10"/>
          </p:nvPr>
        </p:nvSpPr>
        <p:spPr/>
        <p:txBody>
          <a:bodyPr/>
          <a:lstStyle/>
          <a:p>
            <a:fld id="{387DDE98-46BB-4C4C-AEE7-87B3442AE6A8}" type="datetime5">
              <a:rPr lang="en-US" smtClean="0"/>
              <a:t>4-Jun-25</a:t>
            </a:fld>
            <a:endParaRPr lang="en-IN"/>
          </a:p>
        </p:txBody>
      </p:sp>
      <p:sp>
        <p:nvSpPr>
          <p:cNvPr id="2" name="Footer Placeholder 1">
            <a:extLst>
              <a:ext uri="{FF2B5EF4-FFF2-40B4-BE49-F238E27FC236}">
                <a16:creationId xmlns:a16="http://schemas.microsoft.com/office/drawing/2014/main" id="{5F1FAA85-1C45-41F3-AF9D-EB2D9D8F6836}"/>
              </a:ext>
            </a:extLst>
          </p:cNvPr>
          <p:cNvSpPr>
            <a:spLocks noGrp="1"/>
          </p:cNvSpPr>
          <p:nvPr>
            <p:ph type="ftr" sz="quarter" idx="11"/>
          </p:nvPr>
        </p:nvSpPr>
        <p:spPr/>
        <p:txBody>
          <a:bodyPr/>
          <a:lstStyle/>
          <a:p>
            <a:r>
              <a:rPr lang="en-IN" smtClean="0"/>
              <a:t>CA Kedarnath</a:t>
            </a:r>
            <a:endParaRPr lang="en-IN"/>
          </a:p>
        </p:txBody>
      </p:sp>
      <p:sp>
        <p:nvSpPr>
          <p:cNvPr id="4" name="Slide Number Placeholder 3">
            <a:extLst>
              <a:ext uri="{FF2B5EF4-FFF2-40B4-BE49-F238E27FC236}">
                <a16:creationId xmlns:a16="http://schemas.microsoft.com/office/drawing/2014/main" id="{AB929EFF-997D-46BB-B8E8-4DB35447B085}"/>
              </a:ext>
            </a:extLst>
          </p:cNvPr>
          <p:cNvSpPr>
            <a:spLocks noGrp="1"/>
          </p:cNvSpPr>
          <p:nvPr>
            <p:ph type="sldNum" sz="quarter" idx="12"/>
          </p:nvPr>
        </p:nvSpPr>
        <p:spPr/>
        <p:txBody>
          <a:bodyPr/>
          <a:lstStyle/>
          <a:p>
            <a:fld id="{D0F8928C-5E09-4D90-BEDA-AB65EA6D0CB8}" type="slidenum">
              <a:rPr lang="en-IN" smtClean="0"/>
              <a:t>46</a:t>
            </a:fld>
            <a:endParaRPr lang="en-IN"/>
          </a:p>
        </p:txBody>
      </p:sp>
      <p:pic>
        <p:nvPicPr>
          <p:cNvPr id="5" name="Content Placeholder 7">
            <a:extLst>
              <a:ext uri="{FF2B5EF4-FFF2-40B4-BE49-F238E27FC236}">
                <a16:creationId xmlns:a16="http://schemas.microsoft.com/office/drawing/2014/main" id="{918619EB-79AC-412E-8D0D-D7BE310AF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40" y="566327"/>
            <a:ext cx="8210938" cy="4960235"/>
          </a:xfrm>
          <a:prstGeom prst="rect">
            <a:avLst/>
          </a:prstGeom>
        </p:spPr>
      </p:pic>
    </p:spTree>
    <p:extLst>
      <p:ext uri="{BB962C8B-B14F-4D97-AF65-F5344CB8AC3E}">
        <p14:creationId xmlns:p14="http://schemas.microsoft.com/office/powerpoint/2010/main" val="2413828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98" y="217249"/>
            <a:ext cx="9526954" cy="932609"/>
          </a:xfrm>
        </p:spPr>
        <p:txBody>
          <a:bodyPr>
            <a:normAutofit fontScale="90000"/>
          </a:bodyPr>
          <a:lstStyle/>
          <a:p>
            <a:pPr marL="0" indent="0" algn="ctr">
              <a:lnSpc>
                <a:spcPct val="150000"/>
              </a:lnSpc>
              <a:buNone/>
            </a:pPr>
            <a:r>
              <a:rPr lang="en-US" sz="2100" b="1" i="1" dirty="0">
                <a:solidFill>
                  <a:srgbClr val="00B050"/>
                </a:solidFill>
                <a:latin typeface="Book Antiqua" pitchFamily="18" charset="0"/>
              </a:rPr>
              <a:t>{Arise, awake and stop not until the goal is reached}</a:t>
            </a:r>
            <a:br>
              <a:rPr lang="en-US" sz="2100" b="1" i="1" dirty="0">
                <a:solidFill>
                  <a:srgbClr val="00B050"/>
                </a:solidFill>
                <a:latin typeface="Book Antiqua" pitchFamily="18" charset="0"/>
              </a:rPr>
            </a:br>
            <a:r>
              <a:rPr lang="en-US" sz="2100" b="1" i="1" dirty="0">
                <a:solidFill>
                  <a:srgbClr val="00B050"/>
                </a:solidFill>
                <a:latin typeface="Book Antiqua" pitchFamily="18" charset="0"/>
              </a:rPr>
              <a:t>- Swami Vivekananda</a:t>
            </a:r>
            <a:endParaRPr lang="en-IN" sz="2100" b="1" i="1" dirty="0">
              <a:solidFill>
                <a:srgbClr val="00B050"/>
              </a:solidFill>
              <a:latin typeface="Book Antiqua" pitchFamily="18" charset="0"/>
            </a:endParaRPr>
          </a:p>
        </p:txBody>
      </p:sp>
      <p:sp>
        <p:nvSpPr>
          <p:cNvPr id="3" name="Content Placeholder 2"/>
          <p:cNvSpPr>
            <a:spLocks noGrp="1"/>
          </p:cNvSpPr>
          <p:nvPr>
            <p:ph idx="1"/>
          </p:nvPr>
        </p:nvSpPr>
        <p:spPr>
          <a:xfrm>
            <a:off x="659875" y="895546"/>
            <a:ext cx="10486447" cy="5599522"/>
          </a:xfrm>
        </p:spPr>
        <p:txBody>
          <a:bodyPr>
            <a:normAutofit fontScale="92500" lnSpcReduction="20000"/>
          </a:bodyPr>
          <a:lstStyle/>
          <a:p>
            <a:endParaRPr lang="en-IN" dirty="0"/>
          </a:p>
          <a:p>
            <a:pPr marL="0" indent="0">
              <a:buNone/>
            </a:pPr>
            <a:endParaRPr lang="en-IN" dirty="0"/>
          </a:p>
          <a:p>
            <a:endParaRPr lang="en-IN" dirty="0"/>
          </a:p>
          <a:p>
            <a:pPr marL="0" indent="0">
              <a:buNone/>
            </a:pPr>
            <a:r>
              <a:rPr lang="en-IN" dirty="0"/>
              <a:t>				</a:t>
            </a:r>
          </a:p>
          <a:p>
            <a:pPr marL="0" indent="0">
              <a:buNone/>
            </a:pPr>
            <a:r>
              <a:rPr lang="en-IN" dirty="0"/>
              <a:t>				</a:t>
            </a:r>
          </a:p>
          <a:p>
            <a:pPr marL="0" indent="0">
              <a:buNone/>
            </a:pPr>
            <a:r>
              <a:rPr lang="en-IN" dirty="0"/>
              <a:t>				</a:t>
            </a:r>
          </a:p>
          <a:p>
            <a:pPr marL="0" indent="0">
              <a:buNone/>
            </a:pPr>
            <a:r>
              <a:rPr lang="en-IN" dirty="0"/>
              <a:t>				</a:t>
            </a:r>
          </a:p>
          <a:p>
            <a:pPr marL="0" indent="0">
              <a:buNone/>
            </a:pPr>
            <a:r>
              <a:rPr lang="en-IN" dirty="0"/>
              <a:t>						    </a:t>
            </a:r>
          </a:p>
          <a:p>
            <a:pPr marL="0" indent="0">
              <a:buNone/>
            </a:pPr>
            <a:r>
              <a:rPr lang="en-IN" dirty="0"/>
              <a:t>					     </a:t>
            </a:r>
          </a:p>
          <a:p>
            <a:pPr marL="0" indent="0">
              <a:buNone/>
            </a:pPr>
            <a:r>
              <a:rPr lang="en-IN" dirty="0">
                <a:solidFill>
                  <a:srgbClr val="7030A0"/>
                </a:solidFill>
                <a:latin typeface="Book Antiqua" panose="02040602050305030304" pitchFamily="18" charset="0"/>
              </a:rPr>
              <a:t>					      </a:t>
            </a:r>
          </a:p>
          <a:p>
            <a:pPr marL="0" indent="0">
              <a:lnSpc>
                <a:spcPct val="110000"/>
              </a:lnSpc>
              <a:buNone/>
            </a:pPr>
            <a:r>
              <a:rPr lang="en-IN" dirty="0">
                <a:solidFill>
                  <a:srgbClr val="7030A0"/>
                </a:solidFill>
                <a:latin typeface="Book Antiqua" panose="02040602050305030304" pitchFamily="18" charset="0"/>
              </a:rPr>
              <a:t>				</a:t>
            </a:r>
            <a:r>
              <a:rPr lang="en-IN" dirty="0">
                <a:solidFill>
                  <a:srgbClr val="0070C0"/>
                </a:solidFill>
                <a:latin typeface="Book Antiqua" panose="02040602050305030304" pitchFamily="18" charset="0"/>
              </a:rPr>
              <a:t>      </a:t>
            </a:r>
            <a:r>
              <a:rPr lang="en-IN" sz="1700" b="1" dirty="0">
                <a:solidFill>
                  <a:srgbClr val="7030A0"/>
                </a:solidFill>
                <a:latin typeface="Book Antiqua" panose="02040602050305030304" pitchFamily="18" charset="0"/>
              </a:rPr>
              <a:t>By</a:t>
            </a:r>
          </a:p>
          <a:p>
            <a:pPr marL="0" indent="0">
              <a:lnSpc>
                <a:spcPct val="110000"/>
              </a:lnSpc>
              <a:buNone/>
            </a:pPr>
            <a:r>
              <a:rPr lang="en-IN" sz="1700" dirty="0">
                <a:solidFill>
                  <a:srgbClr val="7030A0"/>
                </a:solidFill>
                <a:latin typeface="Book Antiqua" panose="02040602050305030304" pitchFamily="18" charset="0"/>
              </a:rPr>
              <a:t>				       </a:t>
            </a:r>
            <a:r>
              <a:rPr lang="en-IN" sz="1700" b="1" dirty="0" smtClean="0">
                <a:solidFill>
                  <a:srgbClr val="7030A0"/>
                </a:solidFill>
                <a:latin typeface="Book Antiqua" panose="02040602050305030304" pitchFamily="18" charset="0"/>
              </a:rPr>
              <a:t>CA </a:t>
            </a:r>
            <a:r>
              <a:rPr lang="en-IN" sz="1700" b="1" dirty="0">
                <a:solidFill>
                  <a:srgbClr val="7030A0"/>
                </a:solidFill>
                <a:latin typeface="Book Antiqua" panose="02040602050305030304" pitchFamily="18" charset="0"/>
              </a:rPr>
              <a:t>Kedarnath</a:t>
            </a:r>
          </a:p>
          <a:p>
            <a:pPr marL="0" indent="0">
              <a:lnSpc>
                <a:spcPct val="110000"/>
              </a:lnSpc>
              <a:buNone/>
            </a:pPr>
            <a:r>
              <a:rPr lang="en-IN" sz="1700" b="1" dirty="0">
                <a:solidFill>
                  <a:srgbClr val="7030A0"/>
                </a:solidFill>
                <a:latin typeface="Book Antiqua" panose="02040602050305030304" pitchFamily="18" charset="0"/>
              </a:rPr>
              <a:t>			                         Mobile </a:t>
            </a:r>
            <a:r>
              <a:rPr lang="en-IN" sz="1700" b="1" dirty="0" smtClean="0">
                <a:solidFill>
                  <a:srgbClr val="7030A0"/>
                </a:solidFill>
                <a:latin typeface="Book Antiqua" panose="02040602050305030304" pitchFamily="18" charset="0"/>
              </a:rPr>
              <a:t>No: </a:t>
            </a:r>
            <a:r>
              <a:rPr lang="en-IN" sz="1700" b="1" dirty="0">
                <a:solidFill>
                  <a:srgbClr val="7030A0"/>
                </a:solidFill>
                <a:latin typeface="Book Antiqua" panose="02040602050305030304" pitchFamily="18" charset="0"/>
              </a:rPr>
              <a:t>9985162155</a:t>
            </a:r>
          </a:p>
          <a:p>
            <a:pPr marL="0" indent="0">
              <a:lnSpc>
                <a:spcPct val="110000"/>
              </a:lnSpc>
              <a:buNone/>
            </a:pPr>
            <a:r>
              <a:rPr lang="en-IN" sz="1700" b="1" dirty="0">
                <a:solidFill>
                  <a:srgbClr val="7030A0"/>
                </a:solidFill>
                <a:latin typeface="Book Antiqua" panose="02040602050305030304" pitchFamily="18" charset="0"/>
              </a:rPr>
              <a:t>				       Feedback / Queries: </a:t>
            </a:r>
            <a:r>
              <a:rPr lang="en-IN" sz="1700" b="1" dirty="0">
                <a:solidFill>
                  <a:srgbClr val="00B0F0"/>
                </a:solidFill>
                <a:latin typeface="Book Antiqua" panose="02040602050305030304" pitchFamily="18" charset="0"/>
              </a:rPr>
              <a:t>p</a:t>
            </a:r>
            <a:r>
              <a:rPr lang="en-IN" sz="1700" b="1" dirty="0">
                <a:solidFill>
                  <a:srgbClr val="00B0F0"/>
                </a:solidFill>
                <a:latin typeface="Book Antiqua" panose="02040602050305030304" pitchFamily="18" charset="0"/>
                <a:hlinkClick r:id="rId3">
                  <a:extLst>
                    <a:ext uri="{A12FA001-AC4F-418D-AE19-62706E023703}">
                      <ahyp:hlinkClr xmlns="" xmlns:ahyp="http://schemas.microsoft.com/office/drawing/2018/hyperlinkcolor" val="tx"/>
                    </a:ext>
                  </a:extLst>
                </a:hlinkClick>
              </a:rPr>
              <a:t>kedarnathassociates@gmail.com</a:t>
            </a:r>
            <a:endParaRPr lang="en-IN" sz="1700" b="1" dirty="0">
              <a:solidFill>
                <a:srgbClr val="00B0F0"/>
              </a:solidFill>
              <a:latin typeface="Book Antiqua" panose="02040602050305030304" pitchFamily="18" charset="0"/>
            </a:endParaRPr>
          </a:p>
          <a:p>
            <a:pPr marL="0" indent="0">
              <a:buNone/>
            </a:pPr>
            <a:endParaRPr lang="en-IN" sz="2600" b="1" dirty="0">
              <a:solidFill>
                <a:srgbClr val="7030A0"/>
              </a:solidFill>
            </a:endParaRPr>
          </a:p>
        </p:txBody>
      </p:sp>
      <p:sp>
        <p:nvSpPr>
          <p:cNvPr id="5" name="Date Placeholder 4">
            <a:extLst>
              <a:ext uri="{FF2B5EF4-FFF2-40B4-BE49-F238E27FC236}">
                <a16:creationId xmlns:a16="http://schemas.microsoft.com/office/drawing/2014/main" id="{36A5D7D5-8E70-4F16-9EEA-4FC216E16B88}"/>
              </a:ext>
            </a:extLst>
          </p:cNvPr>
          <p:cNvSpPr>
            <a:spLocks noGrp="1"/>
          </p:cNvSpPr>
          <p:nvPr>
            <p:ph type="dt" sz="half" idx="10"/>
          </p:nvPr>
        </p:nvSpPr>
        <p:spPr>
          <a:xfrm>
            <a:off x="5640030" y="6406487"/>
            <a:ext cx="911939" cy="365125"/>
          </a:xfrm>
        </p:spPr>
        <p:txBody>
          <a:bodyPr/>
          <a:lstStyle/>
          <a:p>
            <a:fld id="{0F65849B-254A-4B64-9D27-133365F63DE0}" type="datetime5">
              <a:rPr lang="en-US" smtClean="0"/>
              <a:t>4-Jun-25</a:t>
            </a:fld>
            <a:endParaRPr lang="en-IN"/>
          </a:p>
        </p:txBody>
      </p:sp>
      <p:sp>
        <p:nvSpPr>
          <p:cNvPr id="6" name="Footer Placeholder 5"/>
          <p:cNvSpPr>
            <a:spLocks noGrp="1"/>
          </p:cNvSpPr>
          <p:nvPr>
            <p:ph type="ftr" sz="quarter" idx="11"/>
          </p:nvPr>
        </p:nvSpPr>
        <p:spPr>
          <a:xfrm>
            <a:off x="362338" y="634193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CA Kedarnath</a:t>
            </a:r>
            <a:endParaRPr lang="en-IN" dirty="0"/>
          </a:p>
        </p:txBody>
      </p:sp>
      <p:sp>
        <p:nvSpPr>
          <p:cNvPr id="7" name="Slide Number Placeholder 6"/>
          <p:cNvSpPr>
            <a:spLocks noGrp="1"/>
          </p:cNvSpPr>
          <p:nvPr>
            <p:ph type="sldNum" sz="quarter" idx="12"/>
          </p:nvPr>
        </p:nvSpPr>
        <p:spPr>
          <a:xfrm>
            <a:off x="11146323" y="6413762"/>
            <a:ext cx="683339" cy="365125"/>
          </a:xfrm>
        </p:spPr>
        <p:txBody>
          <a:bodyPr/>
          <a:lstStyle/>
          <a:p>
            <a:fld id="{9BB65D76-7760-4738-9245-1FB2C3FF22D7}" type="slidenum">
              <a:rPr lang="en-IN" smtClean="0"/>
              <a:t>47</a:t>
            </a:fld>
            <a:endParaRPr lang="en-IN" dirty="0"/>
          </a:p>
        </p:txBody>
      </p:sp>
      <p:pic>
        <p:nvPicPr>
          <p:cNvPr id="4" name="Picture 2" descr="Thank You Image with name Namaste Thanks Giving">
            <a:extLst>
              <a:ext uri="{FF2B5EF4-FFF2-40B4-BE49-F238E27FC236}">
                <a16:creationId xmlns:a16="http://schemas.microsoft.com/office/drawing/2014/main" id="{7E8B5276-8D3C-EFB7-1526-92E6394C2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35" y="2259106"/>
            <a:ext cx="3765176" cy="216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3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45F4-2A5A-E1AE-3E4C-4F3BA5615716}"/>
              </a:ext>
            </a:extLst>
          </p:cNvPr>
          <p:cNvSpPr>
            <a:spLocks noGrp="1"/>
          </p:cNvSpPr>
          <p:nvPr>
            <p:ph type="ctrTitle"/>
          </p:nvPr>
        </p:nvSpPr>
        <p:spPr>
          <a:xfrm>
            <a:off x="627529" y="304800"/>
            <a:ext cx="10040471" cy="539451"/>
          </a:xfrm>
        </p:spPr>
        <p:txBody>
          <a:bodyPr>
            <a:noAutofit/>
          </a:bodyPr>
          <a:lstStyle/>
          <a:p>
            <a:r>
              <a:rPr lang="en-IN" sz="3200" b="1" i="1" u="sng" dirty="0">
                <a:solidFill>
                  <a:srgbClr val="C00000"/>
                </a:solidFill>
                <a:latin typeface="Book Antiqua" panose="02040602050305030304" pitchFamily="18" charset="0"/>
              </a:rPr>
              <a:t>GST Returns:</a:t>
            </a:r>
          </a:p>
        </p:txBody>
      </p:sp>
      <p:sp>
        <p:nvSpPr>
          <p:cNvPr id="3" name="Subtitle 2">
            <a:extLst>
              <a:ext uri="{FF2B5EF4-FFF2-40B4-BE49-F238E27FC236}">
                <a16:creationId xmlns:a16="http://schemas.microsoft.com/office/drawing/2014/main" id="{AC863287-C1E2-96E9-9BF7-9A62B2AA7CD3}"/>
              </a:ext>
            </a:extLst>
          </p:cNvPr>
          <p:cNvSpPr>
            <a:spLocks noGrp="1"/>
          </p:cNvSpPr>
          <p:nvPr>
            <p:ph type="subTitle" idx="1"/>
          </p:nvPr>
        </p:nvSpPr>
        <p:spPr>
          <a:xfrm>
            <a:off x="560439" y="941295"/>
            <a:ext cx="11159613" cy="5528332"/>
          </a:xfrm>
        </p:spPr>
        <p:txBody>
          <a:bodyPr>
            <a:normAutofit/>
          </a:bodyPr>
          <a:lstStyle/>
          <a:p>
            <a:pPr algn="just">
              <a:lnSpc>
                <a:spcPct val="150000"/>
              </a:lnSpc>
            </a:pPr>
            <a:r>
              <a:rPr lang="en-GB" sz="1600" dirty="0">
                <a:solidFill>
                  <a:srgbClr val="7030A0"/>
                </a:solidFill>
                <a:latin typeface="Book Antiqua" panose="02040602050305030304" pitchFamily="18" charset="0"/>
              </a:rPr>
              <a:t>In any tax law, “filing of returns” constitutes the most important compliance procedure which enables the Government/ tax administrator to </a:t>
            </a:r>
            <a:r>
              <a:rPr lang="en-GB" sz="1600" u="sng" dirty="0">
                <a:solidFill>
                  <a:srgbClr val="7030A0"/>
                </a:solidFill>
                <a:latin typeface="Book Antiqua" panose="02040602050305030304" pitchFamily="18" charset="0"/>
              </a:rPr>
              <a:t>estimate the tax collection for a particular period</a:t>
            </a:r>
            <a:r>
              <a:rPr lang="en-GB" sz="1600" dirty="0">
                <a:solidFill>
                  <a:srgbClr val="7030A0"/>
                </a:solidFill>
                <a:latin typeface="Book Antiqua" panose="02040602050305030304" pitchFamily="18" charset="0"/>
              </a:rPr>
              <a:t> and </a:t>
            </a:r>
            <a:r>
              <a:rPr lang="en-GB" sz="1600" u="sng" dirty="0">
                <a:solidFill>
                  <a:srgbClr val="7030A0"/>
                </a:solidFill>
                <a:latin typeface="Book Antiqua" panose="02040602050305030304" pitchFamily="18" charset="0"/>
              </a:rPr>
              <a:t>determine the correctness and completeness of the tax compliance</a:t>
            </a:r>
            <a:r>
              <a:rPr lang="en-GB" sz="1600" dirty="0">
                <a:solidFill>
                  <a:srgbClr val="7030A0"/>
                </a:solidFill>
                <a:latin typeface="Book Antiqua" panose="02040602050305030304" pitchFamily="18" charset="0"/>
              </a:rPr>
              <a:t> of the taxpayers.</a:t>
            </a:r>
          </a:p>
          <a:p>
            <a:pPr algn="just">
              <a:lnSpc>
                <a:spcPct val="150000"/>
              </a:lnSpc>
            </a:pPr>
            <a:r>
              <a:rPr lang="en-GB" sz="1600" dirty="0">
                <a:solidFill>
                  <a:srgbClr val="7030A0"/>
                </a:solidFill>
                <a:latin typeface="Book Antiqua" panose="02040602050305030304" pitchFamily="18" charset="0"/>
              </a:rPr>
              <a:t> </a:t>
            </a:r>
          </a:p>
          <a:p>
            <a:pPr algn="just">
              <a:lnSpc>
                <a:spcPct val="150000"/>
              </a:lnSpc>
            </a:pPr>
            <a:endParaRPr lang="en-GB" sz="1600" dirty="0">
              <a:solidFill>
                <a:srgbClr val="7030A0"/>
              </a:solidFill>
              <a:latin typeface="Book Antiqua" panose="02040602050305030304" pitchFamily="18" charset="0"/>
            </a:endParaRPr>
          </a:p>
          <a:p>
            <a:pPr algn="l">
              <a:lnSpc>
                <a:spcPct val="150000"/>
              </a:lnSpc>
            </a:pPr>
            <a:endParaRPr lang="en-IN" sz="1800" dirty="0"/>
          </a:p>
        </p:txBody>
      </p:sp>
      <p:sp>
        <p:nvSpPr>
          <p:cNvPr id="4" name="Date Placeholder 3">
            <a:extLst>
              <a:ext uri="{FF2B5EF4-FFF2-40B4-BE49-F238E27FC236}">
                <a16:creationId xmlns:a16="http://schemas.microsoft.com/office/drawing/2014/main" id="{C36A886E-23BF-50DA-D2BA-DFB0A6F02B14}"/>
              </a:ext>
            </a:extLst>
          </p:cNvPr>
          <p:cNvSpPr>
            <a:spLocks noGrp="1"/>
          </p:cNvSpPr>
          <p:nvPr>
            <p:ph type="dt" sz="half" idx="10"/>
          </p:nvPr>
        </p:nvSpPr>
        <p:spPr/>
        <p:txBody>
          <a:bodyPr/>
          <a:lstStyle/>
          <a:p>
            <a:fld id="{A497E760-1561-4D4E-9D65-E057EA57EC2D}" type="datetime5">
              <a:rPr lang="en-US" smtClean="0"/>
              <a:t>4-Jun-25</a:t>
            </a:fld>
            <a:endParaRPr lang="en-IN"/>
          </a:p>
        </p:txBody>
      </p:sp>
      <p:sp>
        <p:nvSpPr>
          <p:cNvPr id="6" name="Footer Placeholder 5">
            <a:extLst>
              <a:ext uri="{FF2B5EF4-FFF2-40B4-BE49-F238E27FC236}">
                <a16:creationId xmlns:a16="http://schemas.microsoft.com/office/drawing/2014/main" id="{C970DEBE-0A9F-9092-2B22-83326B2C0BCD}"/>
              </a:ext>
            </a:extLst>
          </p:cNvPr>
          <p:cNvSpPr>
            <a:spLocks noGrp="1"/>
          </p:cNvSpPr>
          <p:nvPr>
            <p:ph type="ftr" sz="quarter" idx="11"/>
          </p:nvPr>
        </p:nvSpPr>
        <p:spPr/>
        <p:txBody>
          <a:bodyPr/>
          <a:lstStyle/>
          <a:p>
            <a:r>
              <a:rPr lang="en-IN" smtClean="0"/>
              <a:t>CA Kedarnath</a:t>
            </a:r>
            <a:endParaRPr lang="en-IN"/>
          </a:p>
        </p:txBody>
      </p:sp>
      <p:sp>
        <p:nvSpPr>
          <p:cNvPr id="8" name="Slide Number Placeholder 7">
            <a:extLst>
              <a:ext uri="{FF2B5EF4-FFF2-40B4-BE49-F238E27FC236}">
                <a16:creationId xmlns:a16="http://schemas.microsoft.com/office/drawing/2014/main" id="{DE0A8C2B-84F3-F8D7-7AE4-9C3E7AD011F0}"/>
              </a:ext>
            </a:extLst>
          </p:cNvPr>
          <p:cNvSpPr>
            <a:spLocks noGrp="1"/>
          </p:cNvSpPr>
          <p:nvPr>
            <p:ph type="sldNum" sz="quarter" idx="12"/>
          </p:nvPr>
        </p:nvSpPr>
        <p:spPr/>
        <p:txBody>
          <a:bodyPr/>
          <a:lstStyle/>
          <a:p>
            <a:fld id="{E9FED59C-22CF-419B-BF72-3DFEE8073AEC}" type="slidenum">
              <a:rPr lang="en-IN" smtClean="0"/>
              <a:t>5</a:t>
            </a:fld>
            <a:endParaRPr lang="en-IN"/>
          </a:p>
        </p:txBody>
      </p:sp>
      <p:pic>
        <p:nvPicPr>
          <p:cNvPr id="5" name="Picture 4">
            <a:extLst>
              <a:ext uri="{FF2B5EF4-FFF2-40B4-BE49-F238E27FC236}">
                <a16:creationId xmlns:a16="http://schemas.microsoft.com/office/drawing/2014/main" id="{7CA14981-B371-4D42-C888-3EDB899E59AF}"/>
              </a:ext>
            </a:extLst>
          </p:cNvPr>
          <p:cNvPicPr>
            <a:picLocks noChangeAspect="1"/>
          </p:cNvPicPr>
          <p:nvPr/>
        </p:nvPicPr>
        <p:blipFill>
          <a:blip r:embed="rId2"/>
          <a:stretch>
            <a:fillRect/>
          </a:stretch>
        </p:blipFill>
        <p:spPr>
          <a:xfrm>
            <a:off x="7439779" y="3550023"/>
            <a:ext cx="3425445" cy="2108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060E1C62-5805-1865-0FDA-A05F37F6977D}"/>
              </a:ext>
            </a:extLst>
          </p:cNvPr>
          <p:cNvPicPr>
            <a:picLocks noChangeAspect="1"/>
          </p:cNvPicPr>
          <p:nvPr/>
        </p:nvPicPr>
        <p:blipFill>
          <a:blip r:embed="rId3"/>
          <a:stretch>
            <a:fillRect/>
          </a:stretch>
        </p:blipFill>
        <p:spPr>
          <a:xfrm>
            <a:off x="657235" y="3550024"/>
            <a:ext cx="3028950" cy="2251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106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97280" y="187992"/>
            <a:ext cx="10058400" cy="556079"/>
          </a:xfrm>
        </p:spPr>
        <p:txBody>
          <a:bodyPr>
            <a:noAutofit/>
          </a:bodyPr>
          <a:lstStyle/>
          <a:p>
            <a:r>
              <a:rPr lang="en-US" sz="2400" b="1" dirty="0">
                <a:solidFill>
                  <a:srgbClr val="C00000"/>
                </a:solidFill>
                <a:latin typeface="Book Antiqua" panose="02040602050305030304" pitchFamily="18" charset="0"/>
              </a:rPr>
              <a:t>Introduction to GST Returns:</a:t>
            </a:r>
            <a:endParaRPr lang="en-IN" sz="2400" b="1" dirty="0">
              <a:solidFill>
                <a:srgbClr val="C00000"/>
              </a:solidFill>
              <a:latin typeface="Book Antiqua" panose="02040602050305030304" pitchFamily="18" charset="0"/>
            </a:endParaRPr>
          </a:p>
        </p:txBody>
      </p:sp>
      <p:sp>
        <p:nvSpPr>
          <p:cNvPr id="16" name="Content Placeholder 15">
            <a:extLst>
              <a:ext uri="{FF2B5EF4-FFF2-40B4-BE49-F238E27FC236}">
                <a16:creationId xmlns:a16="http://schemas.microsoft.com/office/drawing/2014/main" id="{B78A459E-6A72-2709-58AB-CC37910BBFD3}"/>
              </a:ext>
            </a:extLst>
          </p:cNvPr>
          <p:cNvSpPr>
            <a:spLocks noGrp="1"/>
          </p:cNvSpPr>
          <p:nvPr>
            <p:ph idx="1"/>
          </p:nvPr>
        </p:nvSpPr>
        <p:spPr/>
        <p:txBody>
          <a:bodyPr/>
          <a:lstStyle/>
          <a:p>
            <a:endParaRPr lang="en-IN"/>
          </a:p>
        </p:txBody>
      </p:sp>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33A2FDC1-542D-4856-8882-54845A6B722A}"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6</a:t>
            </a:fld>
            <a:endParaRPr lang="en-IN"/>
          </a:p>
        </p:txBody>
      </p:sp>
      <p:pic>
        <p:nvPicPr>
          <p:cNvPr id="18" name="Picture 17">
            <a:extLst>
              <a:ext uri="{FF2B5EF4-FFF2-40B4-BE49-F238E27FC236}">
                <a16:creationId xmlns:a16="http://schemas.microsoft.com/office/drawing/2014/main" id="{63E8CFAA-E055-8174-2610-659270FDCDFB}"/>
              </a:ext>
            </a:extLst>
          </p:cNvPr>
          <p:cNvPicPr>
            <a:picLocks noChangeAspect="1"/>
          </p:cNvPicPr>
          <p:nvPr/>
        </p:nvPicPr>
        <p:blipFill>
          <a:blip r:embed="rId2"/>
          <a:stretch>
            <a:fillRect/>
          </a:stretch>
        </p:blipFill>
        <p:spPr>
          <a:xfrm>
            <a:off x="1097280" y="824753"/>
            <a:ext cx="10058400" cy="4749463"/>
          </a:xfrm>
          <a:prstGeom prst="rect">
            <a:avLst/>
          </a:prstGeom>
        </p:spPr>
      </p:pic>
    </p:spTree>
    <p:extLst>
      <p:ext uri="{BB962C8B-B14F-4D97-AF65-F5344CB8AC3E}">
        <p14:creationId xmlns:p14="http://schemas.microsoft.com/office/powerpoint/2010/main" val="342999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B4B5-F90E-06F7-2C90-102C96AB9CC1}"/>
              </a:ext>
            </a:extLst>
          </p:cNvPr>
          <p:cNvSpPr>
            <a:spLocks noGrp="1"/>
          </p:cNvSpPr>
          <p:nvPr>
            <p:ph type="title"/>
          </p:nvPr>
        </p:nvSpPr>
        <p:spPr>
          <a:xfrm>
            <a:off x="394283" y="165465"/>
            <a:ext cx="10959517" cy="1008912"/>
          </a:xfrm>
        </p:spPr>
        <p:txBody>
          <a:bodyPr>
            <a:normAutofit fontScale="90000"/>
          </a:bodyPr>
          <a:lstStyle/>
          <a:p>
            <a:pPr algn="ctr">
              <a:lnSpc>
                <a:spcPct val="150000"/>
              </a:lnSpc>
            </a:pPr>
            <a:r>
              <a:rPr lang="en-US" sz="2400" b="1" i="1" u="sng" dirty="0" smtClean="0">
                <a:solidFill>
                  <a:srgbClr val="002060"/>
                </a:solidFill>
                <a:latin typeface="Book Antiqua" panose="02040602050305030304" pitchFamily="18" charset="0"/>
              </a:rPr>
              <a:t>List of Returns / Statements under GST</a:t>
            </a:r>
            <a:br>
              <a:rPr lang="en-US" sz="2400" b="1" i="1" u="sng" dirty="0" smtClean="0">
                <a:solidFill>
                  <a:srgbClr val="002060"/>
                </a:solidFill>
                <a:latin typeface="Book Antiqua" panose="02040602050305030304" pitchFamily="18" charset="0"/>
              </a:rPr>
            </a:br>
            <a:r>
              <a:rPr lang="en-US" sz="2400" b="1" u="sng" dirty="0" smtClean="0">
                <a:solidFill>
                  <a:srgbClr val="7030A0"/>
                </a:solidFill>
                <a:latin typeface="Book Antiqua" panose="02040602050305030304" pitchFamily="18" charset="0"/>
              </a:rPr>
              <a:t>GSTR-1 </a:t>
            </a:r>
            <a:r>
              <a:rPr lang="en-US" sz="2400" b="1" u="sng" dirty="0">
                <a:solidFill>
                  <a:srgbClr val="7030A0"/>
                </a:solidFill>
                <a:latin typeface="Book Antiqua" panose="02040602050305030304" pitchFamily="18" charset="0"/>
              </a:rPr>
              <a:t>Sec 37</a:t>
            </a:r>
            <a:endParaRPr lang="en-IN" sz="2400" b="1" u="sng" dirty="0">
              <a:solidFill>
                <a:srgbClr val="7030A0"/>
              </a:solidFill>
              <a:latin typeface="Book Antiqua" panose="02040602050305030304" pitchFamily="18" charset="0"/>
            </a:endParaRPr>
          </a:p>
        </p:txBody>
      </p:sp>
      <p:pic>
        <p:nvPicPr>
          <p:cNvPr id="8" name="Content Placeholder 7">
            <a:extLst>
              <a:ext uri="{FF2B5EF4-FFF2-40B4-BE49-F238E27FC236}">
                <a16:creationId xmlns:a16="http://schemas.microsoft.com/office/drawing/2014/main" id="{A765F984-A69E-7B8B-1009-BF9AC74142AD}"/>
              </a:ext>
            </a:extLst>
          </p:cNvPr>
          <p:cNvPicPr>
            <a:picLocks noGrp="1" noChangeAspect="1"/>
          </p:cNvPicPr>
          <p:nvPr>
            <p:ph idx="1"/>
          </p:nvPr>
        </p:nvPicPr>
        <p:blipFill>
          <a:blip r:embed="rId2"/>
          <a:stretch>
            <a:fillRect/>
          </a:stretch>
        </p:blipFill>
        <p:spPr>
          <a:xfrm>
            <a:off x="318783" y="1174377"/>
            <a:ext cx="11094457" cy="3155899"/>
          </a:xfrm>
        </p:spPr>
      </p:pic>
      <p:sp>
        <p:nvSpPr>
          <p:cNvPr id="3" name="Date Placeholder 2">
            <a:extLst>
              <a:ext uri="{FF2B5EF4-FFF2-40B4-BE49-F238E27FC236}">
                <a16:creationId xmlns:a16="http://schemas.microsoft.com/office/drawing/2014/main" id="{8A8C6342-0C83-F1B6-E7E1-3EC436419D55}"/>
              </a:ext>
            </a:extLst>
          </p:cNvPr>
          <p:cNvSpPr>
            <a:spLocks noGrp="1"/>
          </p:cNvSpPr>
          <p:nvPr>
            <p:ph type="dt" sz="half" idx="10"/>
          </p:nvPr>
        </p:nvSpPr>
        <p:spPr/>
        <p:txBody>
          <a:bodyPr/>
          <a:lstStyle/>
          <a:p>
            <a:fld id="{A50E3E02-5057-4A01-B6AB-71A7380F5005}" type="datetime5">
              <a:rPr lang="en-US" smtClean="0"/>
              <a:t>4-Jun-25</a:t>
            </a:fld>
            <a:endParaRPr lang="en-IN"/>
          </a:p>
        </p:txBody>
      </p:sp>
      <p:sp>
        <p:nvSpPr>
          <p:cNvPr id="4" name="Footer Placeholder 3">
            <a:extLst>
              <a:ext uri="{FF2B5EF4-FFF2-40B4-BE49-F238E27FC236}">
                <a16:creationId xmlns:a16="http://schemas.microsoft.com/office/drawing/2014/main" id="{F4DFF068-4BB3-35FA-ABAC-968C8349B5F0}"/>
              </a:ext>
            </a:extLst>
          </p:cNvPr>
          <p:cNvSpPr>
            <a:spLocks noGrp="1"/>
          </p:cNvSpPr>
          <p:nvPr>
            <p:ph type="ftr" sz="quarter" idx="11"/>
          </p:nvPr>
        </p:nvSpPr>
        <p:spPr/>
        <p:txBody>
          <a:bodyPr/>
          <a:lstStyle/>
          <a:p>
            <a:r>
              <a:rPr lang="en-IN" smtClean="0"/>
              <a:t>CA Kedarnath</a:t>
            </a:r>
            <a:endParaRPr lang="en-IN"/>
          </a:p>
        </p:txBody>
      </p:sp>
      <p:sp>
        <p:nvSpPr>
          <p:cNvPr id="5" name="Slide Number Placeholder 4">
            <a:extLst>
              <a:ext uri="{FF2B5EF4-FFF2-40B4-BE49-F238E27FC236}">
                <a16:creationId xmlns:a16="http://schemas.microsoft.com/office/drawing/2014/main" id="{2ED2505C-FFCF-48C5-92AB-FCB9306DDC20}"/>
              </a:ext>
            </a:extLst>
          </p:cNvPr>
          <p:cNvSpPr>
            <a:spLocks noGrp="1"/>
          </p:cNvSpPr>
          <p:nvPr>
            <p:ph type="sldNum" sz="quarter" idx="12"/>
          </p:nvPr>
        </p:nvSpPr>
        <p:spPr/>
        <p:txBody>
          <a:bodyPr/>
          <a:lstStyle/>
          <a:p>
            <a:fld id="{E9FED59C-22CF-419B-BF72-3DFEE8073AEC}" type="slidenum">
              <a:rPr lang="en-IN" smtClean="0"/>
              <a:t>7</a:t>
            </a:fld>
            <a:endParaRPr lang="en-IN"/>
          </a:p>
        </p:txBody>
      </p:sp>
      <p:pic>
        <p:nvPicPr>
          <p:cNvPr id="10" name="Picture 9">
            <a:extLst>
              <a:ext uri="{FF2B5EF4-FFF2-40B4-BE49-F238E27FC236}">
                <a16:creationId xmlns:a16="http://schemas.microsoft.com/office/drawing/2014/main" id="{17E287C1-01E8-C32D-88B4-A1603A11C1A7}"/>
              </a:ext>
            </a:extLst>
          </p:cNvPr>
          <p:cNvPicPr>
            <a:picLocks noChangeAspect="1"/>
          </p:cNvPicPr>
          <p:nvPr/>
        </p:nvPicPr>
        <p:blipFill>
          <a:blip r:embed="rId3"/>
          <a:stretch>
            <a:fillRect/>
          </a:stretch>
        </p:blipFill>
        <p:spPr>
          <a:xfrm>
            <a:off x="281051" y="4356177"/>
            <a:ext cx="11132189" cy="1966021"/>
          </a:xfrm>
          <a:prstGeom prst="rect">
            <a:avLst/>
          </a:prstGeom>
        </p:spPr>
      </p:pic>
    </p:spTree>
    <p:extLst>
      <p:ext uri="{BB962C8B-B14F-4D97-AF65-F5344CB8AC3E}">
        <p14:creationId xmlns:p14="http://schemas.microsoft.com/office/powerpoint/2010/main" val="412550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8BE-3DAA-8B71-12B5-F94A51649FD2}"/>
              </a:ext>
            </a:extLst>
          </p:cNvPr>
          <p:cNvSpPr>
            <a:spLocks noGrp="1"/>
          </p:cNvSpPr>
          <p:nvPr>
            <p:ph type="title"/>
          </p:nvPr>
        </p:nvSpPr>
        <p:spPr>
          <a:xfrm>
            <a:off x="1097280" y="286603"/>
            <a:ext cx="10058400" cy="556079"/>
          </a:xfrm>
        </p:spPr>
        <p:txBody>
          <a:bodyPr>
            <a:noAutofit/>
          </a:bodyPr>
          <a:lstStyle/>
          <a:p>
            <a:r>
              <a:rPr lang="en-US" sz="2800" b="1" dirty="0">
                <a:solidFill>
                  <a:srgbClr val="7030A0"/>
                </a:solidFill>
                <a:latin typeface="Book Antiqua" panose="02040602050305030304" pitchFamily="18" charset="0"/>
              </a:rPr>
              <a:t>Who requires to File GSTR-1 :</a:t>
            </a:r>
            <a:endParaRPr lang="en-IN" sz="2800" b="1" dirty="0">
              <a:solidFill>
                <a:srgbClr val="7030A0"/>
              </a:solidFill>
              <a:latin typeface="Book Antiqua" panose="02040602050305030304" pitchFamily="18" charset="0"/>
            </a:endParaRPr>
          </a:p>
        </p:txBody>
      </p:sp>
      <p:pic>
        <p:nvPicPr>
          <p:cNvPr id="9" name="Content Placeholder 8">
            <a:extLst>
              <a:ext uri="{FF2B5EF4-FFF2-40B4-BE49-F238E27FC236}">
                <a16:creationId xmlns:a16="http://schemas.microsoft.com/office/drawing/2014/main" id="{0B957955-4B56-F6DB-10A2-69EF0622FE4C}"/>
              </a:ext>
            </a:extLst>
          </p:cNvPr>
          <p:cNvPicPr>
            <a:picLocks noGrp="1" noChangeAspect="1"/>
          </p:cNvPicPr>
          <p:nvPr>
            <p:ph idx="1"/>
          </p:nvPr>
        </p:nvPicPr>
        <p:blipFill>
          <a:blip r:embed="rId2"/>
          <a:stretch>
            <a:fillRect/>
          </a:stretch>
        </p:blipFill>
        <p:spPr>
          <a:xfrm>
            <a:off x="1192306" y="1030941"/>
            <a:ext cx="9610165" cy="3944471"/>
          </a:xfrm>
        </p:spPr>
      </p:pic>
      <p:sp>
        <p:nvSpPr>
          <p:cNvPr id="4" name="Date Placeholder 3">
            <a:extLst>
              <a:ext uri="{FF2B5EF4-FFF2-40B4-BE49-F238E27FC236}">
                <a16:creationId xmlns:a16="http://schemas.microsoft.com/office/drawing/2014/main" id="{38262EBB-11A9-E5C8-EAA3-F0B5CEB7901A}"/>
              </a:ext>
            </a:extLst>
          </p:cNvPr>
          <p:cNvSpPr>
            <a:spLocks noGrp="1"/>
          </p:cNvSpPr>
          <p:nvPr>
            <p:ph type="dt" sz="half" idx="10"/>
          </p:nvPr>
        </p:nvSpPr>
        <p:spPr/>
        <p:txBody>
          <a:bodyPr/>
          <a:lstStyle/>
          <a:p>
            <a:fld id="{1DA15B18-EB14-4A39-A916-5B649B84E86D}" type="datetime5">
              <a:rPr lang="en-US" smtClean="0"/>
              <a:t>4-Jun-25</a:t>
            </a:fld>
            <a:endParaRPr lang="en-IN"/>
          </a:p>
        </p:txBody>
      </p:sp>
      <p:sp>
        <p:nvSpPr>
          <p:cNvPr id="5" name="Footer Placeholder 4">
            <a:extLst>
              <a:ext uri="{FF2B5EF4-FFF2-40B4-BE49-F238E27FC236}">
                <a16:creationId xmlns:a16="http://schemas.microsoft.com/office/drawing/2014/main" id="{57D62A64-B137-893B-63D0-71157225B405}"/>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8036FAAA-E420-DC20-2F02-15F3B457BC7A}"/>
              </a:ext>
            </a:extLst>
          </p:cNvPr>
          <p:cNvSpPr>
            <a:spLocks noGrp="1"/>
          </p:cNvSpPr>
          <p:nvPr>
            <p:ph type="sldNum" sz="quarter" idx="12"/>
          </p:nvPr>
        </p:nvSpPr>
        <p:spPr/>
        <p:txBody>
          <a:bodyPr/>
          <a:lstStyle/>
          <a:p>
            <a:fld id="{E9FED59C-22CF-419B-BF72-3DFEE8073AEC}" type="slidenum">
              <a:rPr lang="en-IN" smtClean="0"/>
              <a:t>8</a:t>
            </a:fld>
            <a:endParaRPr lang="en-IN"/>
          </a:p>
        </p:txBody>
      </p:sp>
    </p:spTree>
    <p:extLst>
      <p:ext uri="{BB962C8B-B14F-4D97-AF65-F5344CB8AC3E}">
        <p14:creationId xmlns:p14="http://schemas.microsoft.com/office/powerpoint/2010/main" val="132337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8B67-B1F8-25C9-EEBF-B1C33C945F24}"/>
              </a:ext>
            </a:extLst>
          </p:cNvPr>
          <p:cNvSpPr>
            <a:spLocks noGrp="1"/>
          </p:cNvSpPr>
          <p:nvPr>
            <p:ph type="title"/>
          </p:nvPr>
        </p:nvSpPr>
        <p:spPr>
          <a:xfrm>
            <a:off x="1066800" y="192877"/>
            <a:ext cx="10058400" cy="548102"/>
          </a:xfrm>
        </p:spPr>
        <p:txBody>
          <a:bodyPr>
            <a:normAutofit/>
          </a:bodyPr>
          <a:lstStyle/>
          <a:p>
            <a:r>
              <a:rPr lang="en-US" sz="2800" b="1" dirty="0">
                <a:solidFill>
                  <a:srgbClr val="002060"/>
                </a:solidFill>
                <a:latin typeface="Book Antiqua" panose="02040602050305030304" pitchFamily="18" charset="0"/>
              </a:rPr>
              <a:t>GSTR-1</a:t>
            </a:r>
            <a:endParaRPr lang="en-IN" sz="2800" b="1" dirty="0">
              <a:solidFill>
                <a:srgbClr val="002060"/>
              </a:solidFill>
              <a:latin typeface="Book Antiqua" panose="02040602050305030304" pitchFamily="18" charset="0"/>
            </a:endParaRPr>
          </a:p>
        </p:txBody>
      </p:sp>
      <p:pic>
        <p:nvPicPr>
          <p:cNvPr id="5" name="Content Placeholder 4">
            <a:extLst>
              <a:ext uri="{FF2B5EF4-FFF2-40B4-BE49-F238E27FC236}">
                <a16:creationId xmlns:a16="http://schemas.microsoft.com/office/drawing/2014/main" id="{4A577C32-C46C-381C-9D6B-19C88BA1F433}"/>
              </a:ext>
            </a:extLst>
          </p:cNvPr>
          <p:cNvPicPr>
            <a:picLocks noGrp="1" noChangeAspect="1"/>
          </p:cNvPicPr>
          <p:nvPr>
            <p:ph idx="1"/>
          </p:nvPr>
        </p:nvPicPr>
        <p:blipFill>
          <a:blip r:embed="rId2"/>
          <a:stretch>
            <a:fillRect/>
          </a:stretch>
        </p:blipFill>
        <p:spPr>
          <a:xfrm>
            <a:off x="1097279" y="825246"/>
            <a:ext cx="10058399" cy="5207507"/>
          </a:xfrm>
          <a:prstGeom prst="rect">
            <a:avLst/>
          </a:prstGeom>
          <a:ln>
            <a:noFill/>
          </a:ln>
          <a:effectLst>
            <a:outerShdw blurRad="190500" algn="tl" rotWithShape="0">
              <a:srgbClr val="000000">
                <a:alpha val="70000"/>
              </a:srgbClr>
            </a:outerShdw>
          </a:effectLst>
        </p:spPr>
      </p:pic>
      <p:sp>
        <p:nvSpPr>
          <p:cNvPr id="3" name="Date Placeholder 2">
            <a:extLst>
              <a:ext uri="{FF2B5EF4-FFF2-40B4-BE49-F238E27FC236}">
                <a16:creationId xmlns:a16="http://schemas.microsoft.com/office/drawing/2014/main" id="{538BFB53-33AC-A31C-73A9-38A22BFF47A7}"/>
              </a:ext>
            </a:extLst>
          </p:cNvPr>
          <p:cNvSpPr>
            <a:spLocks noGrp="1"/>
          </p:cNvSpPr>
          <p:nvPr>
            <p:ph type="dt" sz="half" idx="10"/>
          </p:nvPr>
        </p:nvSpPr>
        <p:spPr/>
        <p:txBody>
          <a:bodyPr/>
          <a:lstStyle/>
          <a:p>
            <a:fld id="{7D6F327E-2BCC-4BCE-BB17-4ED0FFF7F711}" type="datetime5">
              <a:rPr lang="en-US" smtClean="0"/>
              <a:t>4-Jun-25</a:t>
            </a:fld>
            <a:endParaRPr lang="en-IN"/>
          </a:p>
        </p:txBody>
      </p:sp>
      <p:sp>
        <p:nvSpPr>
          <p:cNvPr id="4" name="Footer Placeholder 3">
            <a:extLst>
              <a:ext uri="{FF2B5EF4-FFF2-40B4-BE49-F238E27FC236}">
                <a16:creationId xmlns:a16="http://schemas.microsoft.com/office/drawing/2014/main" id="{72D2502F-7AF3-DEAF-6528-CF64FD4F0BC1}"/>
              </a:ext>
            </a:extLst>
          </p:cNvPr>
          <p:cNvSpPr>
            <a:spLocks noGrp="1"/>
          </p:cNvSpPr>
          <p:nvPr>
            <p:ph type="ftr" sz="quarter" idx="11"/>
          </p:nvPr>
        </p:nvSpPr>
        <p:spPr/>
        <p:txBody>
          <a:bodyPr/>
          <a:lstStyle/>
          <a:p>
            <a:r>
              <a:rPr lang="en-IN" smtClean="0"/>
              <a:t>CA Kedarnath</a:t>
            </a:r>
            <a:endParaRPr lang="en-IN"/>
          </a:p>
        </p:txBody>
      </p:sp>
      <p:sp>
        <p:nvSpPr>
          <p:cNvPr id="6" name="Slide Number Placeholder 5">
            <a:extLst>
              <a:ext uri="{FF2B5EF4-FFF2-40B4-BE49-F238E27FC236}">
                <a16:creationId xmlns:a16="http://schemas.microsoft.com/office/drawing/2014/main" id="{C3857AC8-082D-36CF-9893-9800B004EA72}"/>
              </a:ext>
            </a:extLst>
          </p:cNvPr>
          <p:cNvSpPr>
            <a:spLocks noGrp="1"/>
          </p:cNvSpPr>
          <p:nvPr>
            <p:ph type="sldNum" sz="quarter" idx="12"/>
          </p:nvPr>
        </p:nvSpPr>
        <p:spPr/>
        <p:txBody>
          <a:bodyPr/>
          <a:lstStyle/>
          <a:p>
            <a:fld id="{E9FED59C-22CF-419B-BF72-3DFEE8073AEC}" type="slidenum">
              <a:rPr lang="en-IN" smtClean="0"/>
              <a:t>9</a:t>
            </a:fld>
            <a:endParaRPr lang="en-IN"/>
          </a:p>
        </p:txBody>
      </p:sp>
    </p:spTree>
    <p:extLst>
      <p:ext uri="{BB962C8B-B14F-4D97-AF65-F5344CB8AC3E}">
        <p14:creationId xmlns:p14="http://schemas.microsoft.com/office/powerpoint/2010/main" val="22745012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1209</TotalTime>
  <Words>2091</Words>
  <Application>Microsoft Office PowerPoint</Application>
  <PresentationFormat>Widescreen</PresentationFormat>
  <Paragraphs>411</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Book Antiqua</vt:lpstr>
      <vt:lpstr>Calibri</vt:lpstr>
      <vt:lpstr>Calibri Light</vt:lpstr>
      <vt:lpstr>Cambria</vt:lpstr>
      <vt:lpstr>Georgia</vt:lpstr>
      <vt:lpstr>Times New Roman</vt:lpstr>
      <vt:lpstr>Wingdings</vt:lpstr>
      <vt:lpstr>Retrospect</vt:lpstr>
      <vt:lpstr>     CA Kedarnath                 </vt:lpstr>
      <vt:lpstr>Hyderabad Branch of SIRC of ICAI </vt:lpstr>
      <vt:lpstr>A Session on GSTR-1 &amp; GSTR-3B Return Filing &amp; Reporting</vt:lpstr>
      <vt:lpstr>Introduction to GST Returns:</vt:lpstr>
      <vt:lpstr>GST Returns:</vt:lpstr>
      <vt:lpstr>Introduction to GST Returns:</vt:lpstr>
      <vt:lpstr>List of Returns / Statements under GST GSTR-1 Sec 37</vt:lpstr>
      <vt:lpstr>Who requires to File GSTR-1 :</vt:lpstr>
      <vt:lpstr>GSTR-1</vt:lpstr>
      <vt:lpstr>GSTR-1 : Outward Supplies</vt:lpstr>
      <vt:lpstr>GSTR-1 : Outward Supplies &amp; Tax Rates</vt:lpstr>
      <vt:lpstr>GSTR-1 : Outward Supplies</vt:lpstr>
      <vt:lpstr>Amendments in GSTR-1 :</vt:lpstr>
      <vt:lpstr>GSTR-1</vt:lpstr>
      <vt:lpstr>GSTR-1</vt:lpstr>
      <vt:lpstr>GSTR-1: HSN &amp; SAC</vt:lpstr>
      <vt:lpstr>GSTR-1: HSN &amp; SAC</vt:lpstr>
      <vt:lpstr>GSTR-3B Summary Return (Section 39):</vt:lpstr>
      <vt:lpstr>                                                        GSTR-3B</vt:lpstr>
      <vt:lpstr>GSTR-3B Return:</vt:lpstr>
      <vt:lpstr>PowerPoint Presentation</vt:lpstr>
      <vt:lpstr>Due date for filing GSTR-3B return in case of tax payers opting for QRMP Scheme</vt:lpstr>
      <vt:lpstr>Due date for filing GSTR-3B return in case of tax payers Not opting for QRMP</vt:lpstr>
      <vt:lpstr>Rule 86B w.r.t GSTR-3B</vt:lpstr>
      <vt:lpstr>Rule 88B w.r.t GSTR-3B</vt:lpstr>
      <vt:lpstr>ITC Wrongly Reversed in T-4B(2), But actual reversal is T-4B(1)</vt:lpstr>
      <vt:lpstr>QRMP Scheme</vt:lpstr>
      <vt:lpstr>QRMP Scheme</vt:lpstr>
      <vt:lpstr>Benefits of QRMP Scheme</vt:lpstr>
      <vt:lpstr>Concept of IFF: Invoice Furnishing Facility</vt:lpstr>
      <vt:lpstr>GST FIRST RETURN (Section 40)</vt:lpstr>
      <vt:lpstr>Section 61 - Scrutiny of Returns</vt:lpstr>
      <vt:lpstr>GSTR-3A: Failure to file the Return</vt:lpstr>
      <vt:lpstr>GSTR-3A: Failure to file the Return</vt:lpstr>
      <vt:lpstr>Form GSTR-2A</vt:lpstr>
      <vt:lpstr>Form GSTR-2B</vt:lpstr>
      <vt:lpstr>GSTR-2A Vs GSTR-2B</vt:lpstr>
      <vt:lpstr>New Updates in the GST Portal:</vt:lpstr>
      <vt:lpstr>New Updates in the GST Portal:</vt:lpstr>
      <vt:lpstr>New Updates in the GST Portal:</vt:lpstr>
      <vt:lpstr>New Updates in the GST Portal:</vt:lpstr>
      <vt:lpstr>New Updates in the GST Portal:</vt:lpstr>
      <vt:lpstr>New Updates in the GST Portal:</vt:lpstr>
      <vt:lpstr>S.16(4): Extended Time Limit till 30th Nov of NFY &gt;&gt;&gt;&gt;&gt;&gt; LA</vt:lpstr>
      <vt:lpstr>Sequential Filing of GSTR-1 and GSTR-3B :</vt:lpstr>
      <vt:lpstr>PowerPoint Presentation</vt:lpstr>
      <vt:lpstr>{Arise, awake and stop not until the goal is reached} - Swami Vivekananda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Returns</dc:title>
  <dc:creator>ADMIN</dc:creator>
  <cp:lastModifiedBy>CA Kedarnath</cp:lastModifiedBy>
  <cp:revision>271</cp:revision>
  <dcterms:created xsi:type="dcterms:W3CDTF">2022-12-16T04:30:24Z</dcterms:created>
  <dcterms:modified xsi:type="dcterms:W3CDTF">2025-06-03T19:15:05Z</dcterms:modified>
</cp:coreProperties>
</file>