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B9BD4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B9BD4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B9BD4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B9BD4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74855" cy="6859905"/>
          </a:xfrm>
          <a:custGeom>
            <a:avLst/>
            <a:gdLst/>
            <a:ahLst/>
            <a:cxnLst/>
            <a:rect l="l" t="t" r="r" b="b"/>
            <a:pathLst>
              <a:path w="12174855" h="6859905">
                <a:moveTo>
                  <a:pt x="12174487" y="0"/>
                </a:moveTo>
                <a:lnTo>
                  <a:pt x="178206" y="0"/>
                </a:lnTo>
                <a:lnTo>
                  <a:pt x="6489" y="0"/>
                </a:lnTo>
                <a:lnTo>
                  <a:pt x="0" y="0"/>
                </a:lnTo>
                <a:lnTo>
                  <a:pt x="0" y="6854736"/>
                </a:lnTo>
                <a:lnTo>
                  <a:pt x="9829" y="6854736"/>
                </a:lnTo>
                <a:lnTo>
                  <a:pt x="9829" y="6859346"/>
                </a:lnTo>
                <a:lnTo>
                  <a:pt x="12105818" y="6859346"/>
                </a:lnTo>
                <a:lnTo>
                  <a:pt x="12105818" y="6679362"/>
                </a:lnTo>
                <a:lnTo>
                  <a:pt x="178206" y="6679362"/>
                </a:lnTo>
                <a:lnTo>
                  <a:pt x="178206" y="148590"/>
                </a:lnTo>
                <a:lnTo>
                  <a:pt x="12174487" y="148590"/>
                </a:lnTo>
                <a:lnTo>
                  <a:pt x="1217448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12756" y="182524"/>
            <a:ext cx="1263089" cy="5886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7927" y="161036"/>
            <a:ext cx="771610" cy="7382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1655" y="227837"/>
            <a:ext cx="9123680" cy="69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B9BD4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079" y="1140688"/>
            <a:ext cx="11408410" cy="298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051803" y="6503999"/>
            <a:ext cx="426466" cy="223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hyperlink" Target="https://www.icai.org/" TargetMode="External"/><Relationship Id="rId6" Type="http://schemas.openxmlformats.org/officeDocument/2006/relationships/hyperlink" Target="http://www.dardaadvisors.com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gtmse.in/" TargetMode="External"/><Relationship Id="rId3" Type="http://schemas.openxmlformats.org/officeDocument/2006/relationships/image" Target="../media/image17.jp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entralbankofindia.co.in/en/Cent_Kalyani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udra.org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slide" Target="slide3.xml"/><Relationship Id="rId6" Type="http://schemas.openxmlformats.org/officeDocument/2006/relationships/slide" Target="slide14.xml"/><Relationship Id="rId7" Type="http://schemas.openxmlformats.org/officeDocument/2006/relationships/slide" Target="slide15.xml"/><Relationship Id="rId8" Type="http://schemas.openxmlformats.org/officeDocument/2006/relationships/slide" Target="slide48.xml"/><Relationship Id="rId9" Type="http://schemas.openxmlformats.org/officeDocument/2006/relationships/slide" Target="slide53.xml"/><Relationship Id="rId10" Type="http://schemas.openxmlformats.org/officeDocument/2006/relationships/hyperlink" Target="https://www.icai.org/" TargetMode="External"/><Relationship Id="rId11" Type="http://schemas.openxmlformats.org/officeDocument/2006/relationships/hyperlink" Target="http://www.dardaadvisors.com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viconline.gov.in/pmegpeportal/pmegphome" TargetMode="External"/><Relationship Id="rId3" Type="http://schemas.openxmlformats.org/officeDocument/2006/relationships/image" Target="../media/image18.pn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bi.org.in/Scripts/NotificationUser.aspx?Id=1373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aisabazaar.com/business-loan/sidbi-smile-scheme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dbiventure.co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diascienceandtechnology.gov.in/funding-opportunities/startups/promoting-innovations-individuals-startups-and-msmes-prism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entralbankofindia.co.in/en/Women_Entrepreneur_Cell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entralbankofindia.co.in/en/cent-stand-up-india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is.dot.gov.in/assets/document/DCIS_Guidelines-2023.pdf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hyperlink" Target="https://ramp.msme.gov.in/ramp/" TargetMode="External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smediagra.gov.in/womentread.htm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hyperlink" Target="mailto:vineetdarda@dardaadvisors.com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hyperlink" Target="https://www.icai.org/" TargetMode="External"/><Relationship Id="rId10" Type="http://schemas.openxmlformats.org/officeDocument/2006/relationships/hyperlink" Target="http://www.dardaadvisors.com/" TargetMode="Externa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b.gov.in/PressReleasePage.aspx?PRID=1782604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iti.gov.in/sites/default/files/2025-05/Designing-a-Policy-for-Medium-Enterprises.pdf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df.drdo.gov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ic.co.in/Home/Index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mfme.mofpi.gov.in/pmfme/newsletters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viconline.gov.in/pmegpeportal/pmegphome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uster.dcmsme.gov.in/" TargetMode="External"/><Relationship Id="rId3" Type="http://schemas.openxmlformats.org/officeDocument/2006/relationships/image" Target="../media/image20.pn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s://my.msme.gov.in/MyMsme/Reg/COM_Matu.aspx" TargetMode="External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https://msme.gov.in/establishment-new-technology-centres-extension-centres-under-hub-spoke-model" TargetMode="External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10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smemart.com/DigitalServices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spire.msme.gov.in/ASPIRE/AFHome.aspx" TargetMode="External"/><Relationship Id="rId3" Type="http://schemas.openxmlformats.org/officeDocument/2006/relationships/image" Target="../media/image23.pn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s://msmedi.dcmsme.gov.in/" TargetMode="External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icspronline.com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icspronline.com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mvishwakarma.gov.in/" TargetMode="External"/><Relationship Id="rId3" Type="http://schemas.openxmlformats.org/officeDocument/2006/relationships/image" Target="../media/image25.jp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6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26.jpg"/><Relationship Id="rId5" Type="http://schemas.openxmlformats.org/officeDocument/2006/relationships/hyperlink" Target="https://www.icai.org/" TargetMode="External"/><Relationship Id="rId6" Type="http://schemas.openxmlformats.org/officeDocument/2006/relationships/hyperlink" Target="http://www.dardaadvisors.com/" TargetMode="Externa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hyperlink" Target="https://www.icai.org/" TargetMode="External"/><Relationship Id="rId7" Type="http://schemas.openxmlformats.org/officeDocument/2006/relationships/hyperlink" Target="http://www.dardaadvisors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5" Type="http://schemas.openxmlformats.org/officeDocument/2006/relationships/hyperlink" Target="https://www.icai.org/" TargetMode="External"/><Relationship Id="rId6" Type="http://schemas.openxmlformats.org/officeDocument/2006/relationships/hyperlink" Target="http://www.dardaadvisors.com/" TargetMode="Externa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hyperlink" Target="https://www.icai.org/" TargetMode="External"/><Relationship Id="rId7" Type="http://schemas.openxmlformats.org/officeDocument/2006/relationships/hyperlink" Target="http://www.dardaadvisors.com/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vest.telangana.gov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pass.telangana.gov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hyperlink" Target="https://www.icai.org/" TargetMode="External"/><Relationship Id="rId6" Type="http://schemas.openxmlformats.org/officeDocument/2006/relationships/hyperlink" Target="http://www.dardaadvisors.com/" TargetMode="Externa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hyperlink" Target="https://www.icai.org/" TargetMode="External"/><Relationship Id="rId5" Type="http://schemas.openxmlformats.org/officeDocument/2006/relationships/hyperlink" Target="http://www.dardaadvisors.com/" TargetMode="Externa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nakonline.in/" TargetMode="External"/><Relationship Id="rId3" Type="http://schemas.openxmlformats.org/officeDocument/2006/relationships/hyperlink" Target="https://www.icai.org/" TargetMode="External"/><Relationship Id="rId4" Type="http://schemas.openxmlformats.org/officeDocument/2006/relationships/hyperlink" Target="http://www.dardaadvisors.com/" TargetMode="Externa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hyperlink" Target="https://www.icai.org/" TargetMode="External"/><Relationship Id="rId7" Type="http://schemas.openxmlformats.org/officeDocument/2006/relationships/hyperlink" Target="http://www.dardaadvisors.com/" TargetMode="Externa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Relationship Id="rId4" Type="http://schemas.openxmlformats.org/officeDocument/2006/relationships/image" Target="../media/image1.jpg"/><Relationship Id="rId5" Type="http://schemas.openxmlformats.org/officeDocument/2006/relationships/hyperlink" Target="mailto:da@dardaadvisors.com" TargetMode="External"/><Relationship Id="rId6" Type="http://schemas.openxmlformats.org/officeDocument/2006/relationships/hyperlink" Target="https://www.linkedin.com/in/vineet-suman-darda-a5a28729" TargetMode="External"/><Relationship Id="rId7" Type="http://schemas.openxmlformats.org/officeDocument/2006/relationships/image" Target="../media/image2.jpg"/><Relationship Id="rId8" Type="http://schemas.openxmlformats.org/officeDocument/2006/relationships/image" Target="../media/image36.png"/><Relationship Id="rId9" Type="http://schemas.openxmlformats.org/officeDocument/2006/relationships/image" Target="../media/image37.jpg"/><Relationship Id="rId10" Type="http://schemas.openxmlformats.org/officeDocument/2006/relationships/image" Target="../media/image8.png"/><Relationship Id="rId11" Type="http://schemas.openxmlformats.org/officeDocument/2006/relationships/image" Target="../media/image38.jpg"/><Relationship Id="rId12" Type="http://schemas.openxmlformats.org/officeDocument/2006/relationships/image" Target="../media/image7.jp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jpg"/><Relationship Id="rId16" Type="http://schemas.openxmlformats.org/officeDocument/2006/relationships/image" Target="../media/image42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33.jpg"/><Relationship Id="rId4" Type="http://schemas.openxmlformats.org/officeDocument/2006/relationships/hyperlink" Target="http://www.dardaadvisors.com/" TargetMode="External"/><Relationship Id="rId5" Type="http://schemas.openxmlformats.org/officeDocument/2006/relationships/image" Target="../media/image34.jpg"/><Relationship Id="rId6" Type="http://schemas.openxmlformats.org/officeDocument/2006/relationships/image" Target="../media/image8.pn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hyperlink" Target="mailto:da@dardaadvisors.com" TargetMode="External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hyperlink" Target="https://www.icai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i.org/" TargetMode="External"/><Relationship Id="rId3" Type="http://schemas.openxmlformats.org/officeDocument/2006/relationships/hyperlink" Target="http://www.dardaadvisors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516879" y="1556385"/>
              <a:ext cx="6268720" cy="4111625"/>
            </a:xfrm>
            <a:custGeom>
              <a:avLst/>
              <a:gdLst/>
              <a:ahLst/>
              <a:cxnLst/>
              <a:rect l="l" t="t" r="r" b="b"/>
              <a:pathLst>
                <a:path w="6268720" h="4111625">
                  <a:moveTo>
                    <a:pt x="5583428" y="0"/>
                  </a:moveTo>
                  <a:lnTo>
                    <a:pt x="685292" y="0"/>
                  </a:lnTo>
                  <a:lnTo>
                    <a:pt x="636353" y="1720"/>
                  </a:lnTo>
                  <a:lnTo>
                    <a:pt x="588342" y="6802"/>
                  </a:lnTo>
                  <a:lnTo>
                    <a:pt x="541376" y="15132"/>
                  </a:lnTo>
                  <a:lnTo>
                    <a:pt x="495571" y="26593"/>
                  </a:lnTo>
                  <a:lnTo>
                    <a:pt x="451041" y="41069"/>
                  </a:lnTo>
                  <a:lnTo>
                    <a:pt x="407904" y="58445"/>
                  </a:lnTo>
                  <a:lnTo>
                    <a:pt x="366276" y="78604"/>
                  </a:lnTo>
                  <a:lnTo>
                    <a:pt x="326272" y="101431"/>
                  </a:lnTo>
                  <a:lnTo>
                    <a:pt x="288008" y="126809"/>
                  </a:lnTo>
                  <a:lnTo>
                    <a:pt x="251600" y="154624"/>
                  </a:lnTo>
                  <a:lnTo>
                    <a:pt x="217165" y="184758"/>
                  </a:lnTo>
                  <a:lnTo>
                    <a:pt x="184818" y="217097"/>
                  </a:lnTo>
                  <a:lnTo>
                    <a:pt x="154675" y="251524"/>
                  </a:lnTo>
                  <a:lnTo>
                    <a:pt x="126852" y="287924"/>
                  </a:lnTo>
                  <a:lnTo>
                    <a:pt x="101466" y="326180"/>
                  </a:lnTo>
                  <a:lnTo>
                    <a:pt x="78632" y="366177"/>
                  </a:lnTo>
                  <a:lnTo>
                    <a:pt x="58466" y="407799"/>
                  </a:lnTo>
                  <a:lnTo>
                    <a:pt x="41085" y="450930"/>
                  </a:lnTo>
                  <a:lnTo>
                    <a:pt x="26603" y="495454"/>
                  </a:lnTo>
                  <a:lnTo>
                    <a:pt x="15138" y="541255"/>
                  </a:lnTo>
                  <a:lnTo>
                    <a:pt x="6805" y="588218"/>
                  </a:lnTo>
                  <a:lnTo>
                    <a:pt x="1720" y="636226"/>
                  </a:lnTo>
                  <a:lnTo>
                    <a:pt x="0" y="685164"/>
                  </a:lnTo>
                  <a:lnTo>
                    <a:pt x="0" y="3426205"/>
                  </a:lnTo>
                  <a:lnTo>
                    <a:pt x="1720" y="3475144"/>
                  </a:lnTo>
                  <a:lnTo>
                    <a:pt x="6805" y="3523154"/>
                  </a:lnTo>
                  <a:lnTo>
                    <a:pt x="15138" y="3570120"/>
                  </a:lnTo>
                  <a:lnTo>
                    <a:pt x="26603" y="3615924"/>
                  </a:lnTo>
                  <a:lnTo>
                    <a:pt x="41085" y="3660453"/>
                  </a:lnTo>
                  <a:lnTo>
                    <a:pt x="58466" y="3703588"/>
                  </a:lnTo>
                  <a:lnTo>
                    <a:pt x="78632" y="3745215"/>
                  </a:lnTo>
                  <a:lnTo>
                    <a:pt x="101466" y="3785218"/>
                  </a:lnTo>
                  <a:lnTo>
                    <a:pt x="126852" y="3823481"/>
                  </a:lnTo>
                  <a:lnTo>
                    <a:pt x="154675" y="3859887"/>
                  </a:lnTo>
                  <a:lnTo>
                    <a:pt x="184818" y="3894320"/>
                  </a:lnTo>
                  <a:lnTo>
                    <a:pt x="217165" y="3926666"/>
                  </a:lnTo>
                  <a:lnTo>
                    <a:pt x="251600" y="3956807"/>
                  </a:lnTo>
                  <a:lnTo>
                    <a:pt x="288008" y="3984628"/>
                  </a:lnTo>
                  <a:lnTo>
                    <a:pt x="326272" y="4010012"/>
                  </a:lnTo>
                  <a:lnTo>
                    <a:pt x="366276" y="4032845"/>
                  </a:lnTo>
                  <a:lnTo>
                    <a:pt x="407904" y="4053009"/>
                  </a:lnTo>
                  <a:lnTo>
                    <a:pt x="451041" y="4070390"/>
                  </a:lnTo>
                  <a:lnTo>
                    <a:pt x="495571" y="4084870"/>
                  </a:lnTo>
                  <a:lnTo>
                    <a:pt x="541376" y="4096335"/>
                  </a:lnTo>
                  <a:lnTo>
                    <a:pt x="588342" y="4104667"/>
                  </a:lnTo>
                  <a:lnTo>
                    <a:pt x="636353" y="4109752"/>
                  </a:lnTo>
                  <a:lnTo>
                    <a:pt x="685292" y="4111472"/>
                  </a:lnTo>
                  <a:lnTo>
                    <a:pt x="5583428" y="4111472"/>
                  </a:lnTo>
                  <a:lnTo>
                    <a:pt x="5632366" y="4109752"/>
                  </a:lnTo>
                  <a:lnTo>
                    <a:pt x="5680377" y="4104667"/>
                  </a:lnTo>
                  <a:lnTo>
                    <a:pt x="5727343" y="4096335"/>
                  </a:lnTo>
                  <a:lnTo>
                    <a:pt x="5773148" y="4084870"/>
                  </a:lnTo>
                  <a:lnTo>
                    <a:pt x="5817678" y="4070390"/>
                  </a:lnTo>
                  <a:lnTo>
                    <a:pt x="5860815" y="4053009"/>
                  </a:lnTo>
                  <a:lnTo>
                    <a:pt x="5902443" y="4032845"/>
                  </a:lnTo>
                  <a:lnTo>
                    <a:pt x="5942447" y="4010012"/>
                  </a:lnTo>
                  <a:lnTo>
                    <a:pt x="5980711" y="3984628"/>
                  </a:lnTo>
                  <a:lnTo>
                    <a:pt x="6017119" y="3956807"/>
                  </a:lnTo>
                  <a:lnTo>
                    <a:pt x="6051554" y="3926666"/>
                  </a:lnTo>
                  <a:lnTo>
                    <a:pt x="6083901" y="3894320"/>
                  </a:lnTo>
                  <a:lnTo>
                    <a:pt x="6114044" y="3859887"/>
                  </a:lnTo>
                  <a:lnTo>
                    <a:pt x="6141867" y="3823481"/>
                  </a:lnTo>
                  <a:lnTo>
                    <a:pt x="6167253" y="3785218"/>
                  </a:lnTo>
                  <a:lnTo>
                    <a:pt x="6190087" y="3745215"/>
                  </a:lnTo>
                  <a:lnTo>
                    <a:pt x="6210253" y="3703588"/>
                  </a:lnTo>
                  <a:lnTo>
                    <a:pt x="6227634" y="3660453"/>
                  </a:lnTo>
                  <a:lnTo>
                    <a:pt x="6242116" y="3615924"/>
                  </a:lnTo>
                  <a:lnTo>
                    <a:pt x="6253581" y="3570120"/>
                  </a:lnTo>
                  <a:lnTo>
                    <a:pt x="6261914" y="3523154"/>
                  </a:lnTo>
                  <a:lnTo>
                    <a:pt x="6266999" y="3475144"/>
                  </a:lnTo>
                  <a:lnTo>
                    <a:pt x="6268720" y="3426205"/>
                  </a:lnTo>
                  <a:lnTo>
                    <a:pt x="6268720" y="685164"/>
                  </a:lnTo>
                  <a:lnTo>
                    <a:pt x="6266999" y="636226"/>
                  </a:lnTo>
                  <a:lnTo>
                    <a:pt x="6261914" y="588218"/>
                  </a:lnTo>
                  <a:lnTo>
                    <a:pt x="6253581" y="541255"/>
                  </a:lnTo>
                  <a:lnTo>
                    <a:pt x="6242116" y="495454"/>
                  </a:lnTo>
                  <a:lnTo>
                    <a:pt x="6227634" y="450930"/>
                  </a:lnTo>
                  <a:lnTo>
                    <a:pt x="6210253" y="407799"/>
                  </a:lnTo>
                  <a:lnTo>
                    <a:pt x="6190087" y="366177"/>
                  </a:lnTo>
                  <a:lnTo>
                    <a:pt x="6167253" y="326180"/>
                  </a:lnTo>
                  <a:lnTo>
                    <a:pt x="6141867" y="287924"/>
                  </a:lnTo>
                  <a:lnTo>
                    <a:pt x="6114044" y="251524"/>
                  </a:lnTo>
                  <a:lnTo>
                    <a:pt x="6083901" y="217097"/>
                  </a:lnTo>
                  <a:lnTo>
                    <a:pt x="6051554" y="184758"/>
                  </a:lnTo>
                  <a:lnTo>
                    <a:pt x="6017119" y="154624"/>
                  </a:lnTo>
                  <a:lnTo>
                    <a:pt x="5980711" y="126809"/>
                  </a:lnTo>
                  <a:lnTo>
                    <a:pt x="5942447" y="101431"/>
                  </a:lnTo>
                  <a:lnTo>
                    <a:pt x="5902443" y="78604"/>
                  </a:lnTo>
                  <a:lnTo>
                    <a:pt x="5860815" y="58445"/>
                  </a:lnTo>
                  <a:lnTo>
                    <a:pt x="5817678" y="41069"/>
                  </a:lnTo>
                  <a:lnTo>
                    <a:pt x="5773148" y="26593"/>
                  </a:lnTo>
                  <a:lnTo>
                    <a:pt x="5727343" y="15132"/>
                  </a:lnTo>
                  <a:lnTo>
                    <a:pt x="5680377" y="6802"/>
                  </a:lnTo>
                  <a:lnTo>
                    <a:pt x="5632366" y="1720"/>
                  </a:lnTo>
                  <a:lnTo>
                    <a:pt x="558342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64477" y="1754251"/>
            <a:ext cx="357441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  <a:tabLst>
                <a:tab pos="3157220" algn="l"/>
              </a:tabLst>
            </a:pPr>
            <a:r>
              <a:rPr dirty="0" sz="3600" spc="400">
                <a:solidFill>
                  <a:srgbClr val="0D0D0D"/>
                </a:solidFill>
              </a:rPr>
              <a:t>MSME </a:t>
            </a:r>
            <a:r>
              <a:rPr dirty="0" sz="3600" spc="325">
                <a:solidFill>
                  <a:srgbClr val="0D0D0D"/>
                </a:solidFill>
              </a:rPr>
              <a:t>INCENTIVES</a:t>
            </a:r>
            <a:r>
              <a:rPr dirty="0" sz="3600">
                <a:solidFill>
                  <a:srgbClr val="0D0D0D"/>
                </a:solidFill>
              </a:rPr>
              <a:t>	</a:t>
            </a:r>
            <a:r>
              <a:rPr dirty="0" sz="3600" spc="160">
                <a:solidFill>
                  <a:srgbClr val="0D0D0D"/>
                </a:solidFill>
              </a:rPr>
              <a:t>&amp; </a:t>
            </a:r>
            <a:r>
              <a:rPr dirty="0" sz="3600" spc="350">
                <a:solidFill>
                  <a:srgbClr val="0D0D0D"/>
                </a:solidFill>
              </a:rPr>
              <a:t>COMPLIANCES</a:t>
            </a:r>
            <a:endParaRPr sz="3600"/>
          </a:p>
        </p:txBody>
      </p:sp>
      <p:sp>
        <p:nvSpPr>
          <p:cNvPr id="9" name="object 9" descr=""/>
          <p:cNvSpPr txBox="1"/>
          <p:nvPr/>
        </p:nvSpPr>
        <p:spPr>
          <a:xfrm>
            <a:off x="6149721" y="3408045"/>
            <a:ext cx="5004435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140" b="1">
                <a:solidFill>
                  <a:srgbClr val="0D0D0D"/>
                </a:solidFill>
                <a:latin typeface="Cambria"/>
                <a:cs typeface="Cambria"/>
              </a:rPr>
              <a:t>27</a:t>
            </a:r>
            <a:r>
              <a:rPr dirty="0" sz="2200" spc="229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254" b="1">
                <a:solidFill>
                  <a:srgbClr val="0D0D0D"/>
                </a:solidFill>
                <a:latin typeface="Cambria"/>
                <a:cs typeface="Cambria"/>
              </a:rPr>
              <a:t>June</a:t>
            </a:r>
            <a:r>
              <a:rPr dirty="0" sz="2200" spc="25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60" b="1">
                <a:solidFill>
                  <a:srgbClr val="0D0D0D"/>
                </a:solidFill>
                <a:latin typeface="Cambria"/>
                <a:cs typeface="Cambria"/>
              </a:rPr>
              <a:t>2025,</a:t>
            </a:r>
            <a:r>
              <a:rPr dirty="0" sz="2200" spc="24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14" b="1">
                <a:solidFill>
                  <a:srgbClr val="0D0D0D"/>
                </a:solidFill>
                <a:latin typeface="Cambria"/>
                <a:cs typeface="Cambria"/>
              </a:rPr>
              <a:t>Friday</a:t>
            </a:r>
            <a:r>
              <a:rPr dirty="0" sz="2200" spc="26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D0D0D"/>
                </a:solidFill>
                <a:latin typeface="Cambria"/>
                <a:cs typeface="Cambria"/>
              </a:rPr>
              <a:t>@</a:t>
            </a:r>
            <a:r>
              <a:rPr dirty="0" sz="2200" spc="235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30" b="1">
                <a:solidFill>
                  <a:srgbClr val="0D0D0D"/>
                </a:solidFill>
                <a:latin typeface="Cambria"/>
                <a:cs typeface="Cambria"/>
              </a:rPr>
              <a:t>2:00</a:t>
            </a:r>
            <a:r>
              <a:rPr dirty="0" sz="2200" spc="24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40" b="1">
                <a:solidFill>
                  <a:srgbClr val="0D0D0D"/>
                </a:solidFill>
                <a:latin typeface="Cambria"/>
                <a:cs typeface="Cambria"/>
              </a:rPr>
              <a:t>PM</a:t>
            </a:r>
            <a:r>
              <a:rPr dirty="0" sz="2200" spc="25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-50" b="1">
                <a:solidFill>
                  <a:srgbClr val="0D0D0D"/>
                </a:solidFill>
                <a:latin typeface="Cambria"/>
                <a:cs typeface="Cambria"/>
              </a:rPr>
              <a:t>–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2200" spc="140" b="1">
                <a:solidFill>
                  <a:srgbClr val="0D0D0D"/>
                </a:solidFill>
                <a:latin typeface="Cambria"/>
                <a:cs typeface="Cambria"/>
              </a:rPr>
              <a:t>3:30</a:t>
            </a:r>
            <a:r>
              <a:rPr dirty="0" sz="2200" spc="27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14" b="1">
                <a:solidFill>
                  <a:srgbClr val="0D0D0D"/>
                </a:solidFill>
                <a:latin typeface="Cambria"/>
                <a:cs typeface="Cambria"/>
              </a:rPr>
              <a:t>PM</a:t>
            </a:r>
            <a:endParaRPr sz="2200">
              <a:latin typeface="Cambria"/>
              <a:cs typeface="Cambria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2200" spc="135" b="1">
                <a:solidFill>
                  <a:srgbClr val="0D0D0D"/>
                </a:solidFill>
                <a:latin typeface="Cambria"/>
                <a:cs typeface="Cambria"/>
              </a:rPr>
              <a:t>By</a:t>
            </a:r>
            <a:endParaRPr sz="2200">
              <a:latin typeface="Cambria"/>
              <a:cs typeface="Cambria"/>
            </a:endParaRPr>
          </a:p>
          <a:p>
            <a:pPr algn="ctr" marL="3810">
              <a:lnSpc>
                <a:spcPct val="100000"/>
              </a:lnSpc>
            </a:pPr>
            <a:r>
              <a:rPr dirty="0" sz="2200" spc="140" b="1">
                <a:solidFill>
                  <a:srgbClr val="0D0D0D"/>
                </a:solidFill>
                <a:latin typeface="Cambria"/>
                <a:cs typeface="Cambria"/>
              </a:rPr>
              <a:t>Vineet</a:t>
            </a:r>
            <a:r>
              <a:rPr dirty="0" sz="2200" spc="295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80" b="1">
                <a:solidFill>
                  <a:srgbClr val="0D0D0D"/>
                </a:solidFill>
                <a:latin typeface="Cambria"/>
                <a:cs typeface="Cambria"/>
              </a:rPr>
              <a:t>Suman</a:t>
            </a:r>
            <a:r>
              <a:rPr dirty="0" sz="2200" spc="295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65" b="1">
                <a:solidFill>
                  <a:srgbClr val="0D0D0D"/>
                </a:solidFill>
                <a:latin typeface="Cambria"/>
                <a:cs typeface="Cambria"/>
              </a:rPr>
              <a:t>Darda</a:t>
            </a:r>
            <a:endParaRPr sz="2200">
              <a:latin typeface="Cambria"/>
              <a:cs typeface="Cambria"/>
            </a:endParaRPr>
          </a:p>
          <a:p>
            <a:pPr algn="ctr" marL="120650" marR="113030">
              <a:lnSpc>
                <a:spcPct val="100000"/>
              </a:lnSpc>
            </a:pPr>
            <a:r>
              <a:rPr dirty="0" sz="2200" spc="160" b="1">
                <a:solidFill>
                  <a:srgbClr val="0D0D0D"/>
                </a:solidFill>
                <a:latin typeface="Cambria"/>
                <a:cs typeface="Cambria"/>
              </a:rPr>
              <a:t>Co-</a:t>
            </a:r>
            <a:r>
              <a:rPr dirty="0" sz="2200" spc="114" b="1">
                <a:solidFill>
                  <a:srgbClr val="0D0D0D"/>
                </a:solidFill>
                <a:latin typeface="Cambria"/>
                <a:cs typeface="Cambria"/>
              </a:rPr>
              <a:t>Founder</a:t>
            </a:r>
            <a:r>
              <a:rPr dirty="0" sz="2200" spc="33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30" b="1">
                <a:solidFill>
                  <a:srgbClr val="0D0D0D"/>
                </a:solidFill>
                <a:latin typeface="Cambria"/>
                <a:cs typeface="Cambria"/>
              </a:rPr>
              <a:t>&amp;</a:t>
            </a:r>
            <a:r>
              <a:rPr dirty="0" sz="2200" spc="285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25" b="1">
                <a:solidFill>
                  <a:srgbClr val="0D0D0D"/>
                </a:solidFill>
                <a:latin typeface="Cambria"/>
                <a:cs typeface="Cambria"/>
              </a:rPr>
              <a:t>Managing</a:t>
            </a:r>
            <a:r>
              <a:rPr dirty="0" sz="2200" spc="315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95" b="1">
                <a:solidFill>
                  <a:srgbClr val="0D0D0D"/>
                </a:solidFill>
                <a:latin typeface="Cambria"/>
                <a:cs typeface="Cambria"/>
              </a:rPr>
              <a:t>Partner, </a:t>
            </a:r>
            <a:r>
              <a:rPr dirty="0" sz="2200" spc="80" b="1">
                <a:solidFill>
                  <a:srgbClr val="0D0D0D"/>
                </a:solidFill>
                <a:latin typeface="Cambria"/>
                <a:cs typeface="Cambria"/>
              </a:rPr>
              <a:t>Darda</a:t>
            </a:r>
            <a:r>
              <a:rPr dirty="0" sz="2200" spc="28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00" b="1">
                <a:solidFill>
                  <a:srgbClr val="0D0D0D"/>
                </a:solidFill>
                <a:latin typeface="Cambria"/>
                <a:cs typeface="Cambria"/>
              </a:rPr>
              <a:t>Advisors</a:t>
            </a:r>
            <a:r>
              <a:rPr dirty="0" sz="2200" spc="310" b="1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dirty="0" sz="2200" spc="120" b="1">
                <a:solidFill>
                  <a:srgbClr val="0D0D0D"/>
                </a:solidFill>
                <a:latin typeface="Cambria"/>
                <a:cs typeface="Cambria"/>
              </a:rPr>
              <a:t>LLP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560" y="122554"/>
            <a:ext cx="4846320" cy="654240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93257" y="6507962"/>
            <a:ext cx="1797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50" b="1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78129" y="1008380"/>
          <a:ext cx="11711940" cy="527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115"/>
                <a:gridCol w="8416925"/>
              </a:tblGrid>
              <a:tr h="223520"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  <a:spcBef>
                          <a:spcPts val="254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Category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  <a:spcBef>
                          <a:spcPts val="254"/>
                        </a:spcBef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Details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04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5.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Loans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Support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150495">
                        <a:lnSpc>
                          <a:spcPts val="1430"/>
                        </a:lnSpc>
                        <a:spcBef>
                          <a:spcPts val="35"/>
                        </a:spcBef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Subsidized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Loans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Concession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50%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Processing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Fee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1.5%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i.e.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Effective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PF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0.75%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ROI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(Repo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5.35%)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card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rate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(Repo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+7.6%)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i.e.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2.25%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p.a.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concession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[AU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Bank].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Similar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schemes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390"/>
                        </a:lnSpc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Banks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indent="-1085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Linked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(CLCSS)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Upgradation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Fund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 b="1">
                          <a:latin typeface="Cambria"/>
                          <a:cs typeface="Cambria"/>
                        </a:rPr>
                        <a:t>(TUFS)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15"/>
                        </a:lnSpc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Institutions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6985" marR="407670">
                        <a:lnSpc>
                          <a:spcPts val="144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6.</a:t>
                      </a:r>
                      <a:r>
                        <a:rPr dirty="0" sz="12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 b="1">
                          <a:latin typeface="Cambria"/>
                          <a:cs typeface="Cambria"/>
                        </a:rPr>
                        <a:t>Preferential</a:t>
                      </a:r>
                      <a:r>
                        <a:rPr dirty="0" sz="1200" spc="2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Treatment</a:t>
                      </a:r>
                      <a:r>
                        <a:rPr dirty="0" sz="1200" spc="25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Public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Procurement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277495">
                        <a:lnSpc>
                          <a:spcPts val="1430"/>
                        </a:lnSpc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ZED-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enjoy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preferential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treatment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procurement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tendering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processes,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which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increases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chances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winning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contracts.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7.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Market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Development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572833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Marketing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Assistance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Government-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Backed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Recognition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6985" marR="38100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8.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Reimbursement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Training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 b="1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Skills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Development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560451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Reimbursement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Training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Costs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: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9.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Railway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Transport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Benefit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143510">
                        <a:lnSpc>
                          <a:spcPct val="99600"/>
                        </a:lnSpc>
                        <a:spcBef>
                          <a:spcPts val="1215"/>
                        </a:spcBef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Discount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Railway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Freight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Charges: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Powers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Zonal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Railways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grant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up-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45%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discount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freight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rates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indented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parcel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trains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indented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Parcel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Vans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empty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direction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(vide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FM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Circular-26/2021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dated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22.11.2021)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350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Benefits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35"/>
                        </a:lnSpc>
                        <a:spcBef>
                          <a:spcPts val="960"/>
                        </a:spcBef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Assistance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Testing/System/Product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Certification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713105">
                        <a:lnSpc>
                          <a:spcPts val="1440"/>
                        </a:lnSpc>
                        <a:spcBef>
                          <a:spcPts val="4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availing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Testing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Management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Systems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Certification,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upto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75%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total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cost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Certification,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ceiling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being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50,000/-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International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Cooperation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(IC)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Scheme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Stall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Charges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subject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4.00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lakh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actual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rent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paid,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whichever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lower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040" rIns="0" bIns="0" rtlCol="0" vert="horz">
            <a:spAutoFit/>
          </a:bodyPr>
          <a:lstStyle/>
          <a:p>
            <a:pPr marL="1594485">
              <a:lnSpc>
                <a:spcPct val="100000"/>
              </a:lnSpc>
              <a:spcBef>
                <a:spcPts val="95"/>
              </a:spcBef>
            </a:pPr>
            <a:r>
              <a:rPr dirty="0" sz="2200" spc="85"/>
              <a:t>Zero</a:t>
            </a:r>
            <a:r>
              <a:rPr dirty="0" sz="2200" spc="320"/>
              <a:t> </a:t>
            </a:r>
            <a:r>
              <a:rPr dirty="0" sz="2200" spc="145"/>
              <a:t>Defect</a:t>
            </a:r>
            <a:r>
              <a:rPr dirty="0" sz="2200" spc="320"/>
              <a:t> </a:t>
            </a:r>
            <a:r>
              <a:rPr dirty="0" sz="2200" spc="85"/>
              <a:t>Zero</a:t>
            </a:r>
            <a:r>
              <a:rPr dirty="0" sz="2200" spc="330"/>
              <a:t> </a:t>
            </a:r>
            <a:r>
              <a:rPr dirty="0" sz="2200" spc="180"/>
              <a:t>Effect</a:t>
            </a:r>
            <a:r>
              <a:rPr dirty="0" sz="2200" spc="310"/>
              <a:t> </a:t>
            </a:r>
            <a:r>
              <a:rPr dirty="0" sz="2200"/>
              <a:t>(ZED)</a:t>
            </a:r>
            <a:r>
              <a:rPr dirty="0" sz="2200" spc="315"/>
              <a:t> </a:t>
            </a:r>
            <a:r>
              <a:rPr dirty="0" sz="2200" spc="120"/>
              <a:t>certification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78129" y="1008380"/>
          <a:ext cx="11711940" cy="370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115"/>
                <a:gridCol w="8416925"/>
              </a:tblGrid>
              <a:tr h="223520"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  <a:spcBef>
                          <a:spcPts val="254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Category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  <a:spcBef>
                          <a:spcPts val="254"/>
                        </a:spcBef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Details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481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Benefits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415"/>
                        </a:lnSpc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International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Cooperation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(IC)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Scheme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Economy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class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airfare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subject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2.25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lakh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actual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fare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paid,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whichever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lower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Freight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charges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International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Cooperation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(IC)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Scheme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Actuals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subject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50,000/-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25,000/-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unit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75,000/-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25,000/-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Latin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American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Countries.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Joining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Reward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10,000/-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160655">
                        <a:lnSpc>
                          <a:spcPts val="1440"/>
                        </a:lnSpc>
                        <a:spcBef>
                          <a:spcPts val="45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Joining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reward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Rs.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10,000/-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will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offered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each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once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they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take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Pledge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which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needs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be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utilized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defined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period.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This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joining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reward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used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an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applicant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only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once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while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applying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(Bronze,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Silver,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Gold).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This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joining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reward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will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only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after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taking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Pledge.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 b="1">
                          <a:latin typeface="Cambria"/>
                          <a:cs typeface="Cambria"/>
                        </a:rPr>
                        <a:t>Scheme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Increased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Coverage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85%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ZED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MSEs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Scheme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35"/>
                        </a:lnSpc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10%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additional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concession/relaxation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fee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MSEs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040" rIns="0" bIns="0" rtlCol="0" vert="horz">
            <a:spAutoFit/>
          </a:bodyPr>
          <a:lstStyle/>
          <a:p>
            <a:pPr marL="1594485">
              <a:lnSpc>
                <a:spcPct val="100000"/>
              </a:lnSpc>
              <a:spcBef>
                <a:spcPts val="95"/>
              </a:spcBef>
            </a:pPr>
            <a:r>
              <a:rPr dirty="0" sz="2200" spc="85"/>
              <a:t>Zero</a:t>
            </a:r>
            <a:r>
              <a:rPr dirty="0" sz="2200" spc="320"/>
              <a:t> </a:t>
            </a:r>
            <a:r>
              <a:rPr dirty="0" sz="2200" spc="145"/>
              <a:t>Defect</a:t>
            </a:r>
            <a:r>
              <a:rPr dirty="0" sz="2200" spc="320"/>
              <a:t> </a:t>
            </a:r>
            <a:r>
              <a:rPr dirty="0" sz="2200" spc="85"/>
              <a:t>Zero</a:t>
            </a:r>
            <a:r>
              <a:rPr dirty="0" sz="2200" spc="330"/>
              <a:t> </a:t>
            </a:r>
            <a:r>
              <a:rPr dirty="0" sz="2200" spc="180"/>
              <a:t>Effect</a:t>
            </a:r>
            <a:r>
              <a:rPr dirty="0" sz="2200" spc="310"/>
              <a:t> </a:t>
            </a:r>
            <a:r>
              <a:rPr dirty="0" sz="2200"/>
              <a:t>(ZED)</a:t>
            </a:r>
            <a:r>
              <a:rPr dirty="0" sz="2200" spc="315"/>
              <a:t> </a:t>
            </a:r>
            <a:r>
              <a:rPr dirty="0" sz="2200" spc="120"/>
              <a:t>certification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3269145"/>
            <a:ext cx="9946640" cy="2499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421" rIns="0" bIns="0" rtlCol="0" vert="horz">
            <a:spAutoFit/>
          </a:bodyPr>
          <a:lstStyle/>
          <a:p>
            <a:pPr marL="2599055">
              <a:lnSpc>
                <a:spcPct val="100000"/>
              </a:lnSpc>
              <a:spcBef>
                <a:spcPts val="95"/>
              </a:spcBef>
            </a:pPr>
            <a:r>
              <a:rPr dirty="0" sz="2200" spc="135"/>
              <a:t>Government-</a:t>
            </a:r>
            <a:r>
              <a:rPr dirty="0" sz="2200" spc="75"/>
              <a:t>e-</a:t>
            </a:r>
            <a:r>
              <a:rPr dirty="0" sz="2200" spc="105"/>
              <a:t>Marketplace</a:t>
            </a:r>
            <a:endParaRPr sz="2200"/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1583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9026" y="1302511"/>
            <a:ext cx="114446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75">
                <a:latin typeface="Cambria"/>
                <a:cs typeface="Cambria"/>
              </a:rPr>
              <a:t>The</a:t>
            </a:r>
            <a:r>
              <a:rPr dirty="0" sz="1500" spc="409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Government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e-</a:t>
            </a:r>
            <a:r>
              <a:rPr dirty="0" sz="1500" spc="80">
                <a:latin typeface="Cambria"/>
                <a:cs typeface="Cambria"/>
              </a:rPr>
              <a:t>Marketplace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(GeM),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established</a:t>
            </a:r>
            <a:r>
              <a:rPr dirty="0" sz="1500" spc="42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409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operated</a:t>
            </a:r>
            <a:r>
              <a:rPr dirty="0" sz="1500" spc="40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by</a:t>
            </a:r>
            <a:r>
              <a:rPr dirty="0" sz="1500" spc="41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the</a:t>
            </a:r>
            <a:r>
              <a:rPr dirty="0" sz="1500" spc="409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Directorate</a:t>
            </a:r>
            <a:r>
              <a:rPr dirty="0" sz="1500" spc="41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General</a:t>
            </a:r>
            <a:r>
              <a:rPr dirty="0" sz="1500" spc="40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409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Supplies</a:t>
            </a:r>
            <a:r>
              <a:rPr dirty="0" sz="1500" spc="415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409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Disposals </a:t>
            </a:r>
            <a:r>
              <a:rPr dirty="0" sz="1500" spc="114">
                <a:latin typeface="Cambria"/>
                <a:cs typeface="Cambria"/>
              </a:rPr>
              <a:t>(DGS&amp;D),</a:t>
            </a:r>
            <a:r>
              <a:rPr dirty="0" sz="1500" spc="170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60">
                <a:latin typeface="Cambria"/>
                <a:cs typeface="Cambria"/>
              </a:rPr>
              <a:t>centralized</a:t>
            </a:r>
            <a:r>
              <a:rPr dirty="0" sz="1500" spc="180">
                <a:latin typeface="Cambria"/>
                <a:cs typeface="Cambria"/>
              </a:rPr>
              <a:t>  </a:t>
            </a:r>
            <a:r>
              <a:rPr dirty="0" sz="1500" spc="65">
                <a:latin typeface="Cambria"/>
                <a:cs typeface="Cambria"/>
              </a:rPr>
              <a:t>online</a:t>
            </a:r>
            <a:r>
              <a:rPr dirty="0" sz="1500" spc="165">
                <a:latin typeface="Cambria"/>
                <a:cs typeface="Cambria"/>
              </a:rPr>
              <a:t>  </a:t>
            </a:r>
            <a:r>
              <a:rPr dirty="0" sz="1500" spc="65">
                <a:latin typeface="Cambria"/>
                <a:cs typeface="Cambria"/>
              </a:rPr>
              <a:t>platform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70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procurement</a:t>
            </a:r>
            <a:r>
              <a:rPr dirty="0" sz="1500" spc="170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85">
                <a:latin typeface="Cambria"/>
                <a:cs typeface="Cambria"/>
              </a:rPr>
              <a:t>commonly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110">
                <a:latin typeface="Cambria"/>
                <a:cs typeface="Cambria"/>
              </a:rPr>
              <a:t>used</a:t>
            </a:r>
            <a:r>
              <a:rPr dirty="0" sz="1500" spc="170">
                <a:latin typeface="Cambria"/>
                <a:cs typeface="Cambria"/>
              </a:rPr>
              <a:t>  </a:t>
            </a:r>
            <a:r>
              <a:rPr dirty="0" sz="1500" spc="65">
                <a:latin typeface="Cambria"/>
                <a:cs typeface="Cambria"/>
              </a:rPr>
              <a:t>goods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110">
                <a:latin typeface="Cambria"/>
                <a:cs typeface="Cambria"/>
              </a:rPr>
              <a:t>and</a:t>
            </a:r>
            <a:r>
              <a:rPr dirty="0" sz="1500" spc="165">
                <a:latin typeface="Cambria"/>
                <a:cs typeface="Cambria"/>
              </a:rPr>
              <a:t>  </a:t>
            </a:r>
            <a:r>
              <a:rPr dirty="0" sz="1500" spc="60">
                <a:latin typeface="Cambria"/>
                <a:cs typeface="Cambria"/>
              </a:rPr>
              <a:t>services</a:t>
            </a:r>
            <a:r>
              <a:rPr dirty="0" sz="1500" spc="170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by</a:t>
            </a:r>
            <a:r>
              <a:rPr dirty="0" sz="1500" spc="17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Government </a:t>
            </a:r>
            <a:r>
              <a:rPr dirty="0" sz="1500" spc="85">
                <a:latin typeface="Cambria"/>
                <a:cs typeface="Cambria"/>
              </a:rPr>
              <a:t>departments,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public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sector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undertakings,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autonomous</a:t>
            </a:r>
            <a:r>
              <a:rPr dirty="0" sz="1500" spc="33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bodies</a:t>
            </a:r>
            <a:r>
              <a:rPr dirty="0" sz="1500" spc="34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under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Central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Government.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It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34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dynamic,</a:t>
            </a:r>
            <a:r>
              <a:rPr dirty="0" sz="1500" spc="33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self- </a:t>
            </a:r>
            <a:r>
              <a:rPr dirty="0" sz="1500" spc="105">
                <a:latin typeface="Cambria"/>
                <a:cs typeface="Cambria"/>
              </a:rPr>
              <a:t>sustaining,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user-</a:t>
            </a:r>
            <a:r>
              <a:rPr dirty="0" sz="1500" spc="55">
                <a:latin typeface="Cambria"/>
                <a:cs typeface="Cambria"/>
              </a:rPr>
              <a:t>friendly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digital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interface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intended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ensure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transparency,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efficiency,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ease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procurement.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247" y="248538"/>
            <a:ext cx="396811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5"/>
              <a:t>Government-</a:t>
            </a:r>
            <a:r>
              <a:rPr dirty="0" sz="2200" spc="75"/>
              <a:t>e-</a:t>
            </a:r>
            <a:r>
              <a:rPr dirty="0" sz="2200" spc="110"/>
              <a:t>Marketplace</a:t>
            </a:r>
            <a:endParaRPr sz="2200"/>
          </a:p>
        </p:txBody>
      </p:sp>
      <p:sp>
        <p:nvSpPr>
          <p:cNvPr id="8" name="object 8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1583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9286" y="733805"/>
            <a:ext cx="2320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10" b="1">
                <a:solidFill>
                  <a:srgbClr val="5B9BD4"/>
                </a:solidFill>
                <a:latin typeface="Cambria"/>
                <a:cs typeface="Cambria"/>
              </a:rPr>
              <a:t>GEM</a:t>
            </a:r>
            <a:r>
              <a:rPr dirty="0" sz="1800" spc="215" b="1">
                <a:solidFill>
                  <a:srgbClr val="5B9BD4"/>
                </a:solidFill>
                <a:latin typeface="Cambria"/>
                <a:cs typeface="Cambria"/>
              </a:rPr>
              <a:t> </a:t>
            </a:r>
            <a:r>
              <a:rPr dirty="0" sz="1800" spc="145" b="1">
                <a:solidFill>
                  <a:srgbClr val="5B9BD4"/>
                </a:solidFill>
                <a:latin typeface="Cambria"/>
                <a:cs typeface="Cambria"/>
              </a:rPr>
              <a:t>ADVANTAGES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8384" y="1493596"/>
            <a:ext cx="13912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500" spc="85" b="1">
                <a:latin typeface="Cambria"/>
                <a:cs typeface="Cambria"/>
              </a:rPr>
              <a:t>For</a:t>
            </a:r>
            <a:r>
              <a:rPr dirty="0" sz="1500" spc="160" b="1">
                <a:latin typeface="Cambria"/>
                <a:cs typeface="Cambria"/>
              </a:rPr>
              <a:t> </a:t>
            </a:r>
            <a:r>
              <a:rPr dirty="0" sz="1500" spc="65" b="1">
                <a:latin typeface="Cambria"/>
                <a:cs typeface="Cambria"/>
              </a:rPr>
              <a:t>Buyers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8384" y="1875282"/>
            <a:ext cx="5680710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69659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10">
                <a:latin typeface="Cambria"/>
                <a:cs typeface="Cambria"/>
              </a:rPr>
              <a:t>Rich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listing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products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individual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categories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-25">
                <a:latin typeface="Cambria"/>
                <a:cs typeface="Cambria"/>
              </a:rPr>
              <a:t>of </a:t>
            </a:r>
            <a:r>
              <a:rPr dirty="0" sz="1500" spc="80">
                <a:latin typeface="Cambria"/>
                <a:cs typeface="Cambria"/>
              </a:rPr>
              <a:t>Goods/Services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20">
                <a:latin typeface="Cambria"/>
                <a:cs typeface="Cambria"/>
              </a:rPr>
              <a:t>Search,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Compare,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Select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40">
                <a:latin typeface="Cambria"/>
                <a:cs typeface="Cambria"/>
              </a:rPr>
              <a:t>Buy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facility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10">
                <a:latin typeface="Cambria"/>
                <a:cs typeface="Cambria"/>
              </a:rPr>
              <a:t>Buying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Goods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Services</a:t>
            </a:r>
            <a:r>
              <a:rPr dirty="0" sz="1500" spc="12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online,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as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when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required.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80">
                <a:latin typeface="Cambria"/>
                <a:cs typeface="Cambria"/>
              </a:rPr>
              <a:t>Transparent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ease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buying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20">
                <a:latin typeface="Cambria"/>
                <a:cs typeface="Cambria"/>
              </a:rPr>
              <a:t>Continuous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vendor</a:t>
            </a:r>
            <a:r>
              <a:rPr dirty="0" sz="1500" spc="12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rating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system</a:t>
            </a:r>
            <a:endParaRPr sz="1500">
              <a:latin typeface="Cambria"/>
              <a:cs typeface="Cambria"/>
            </a:endParaRPr>
          </a:p>
          <a:p>
            <a:pPr marL="299085" marR="535305" indent="-28702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90">
                <a:latin typeface="Cambria"/>
                <a:cs typeface="Cambria"/>
              </a:rPr>
              <a:t>User-</a:t>
            </a:r>
            <a:r>
              <a:rPr dirty="0" sz="1500" spc="55">
                <a:latin typeface="Cambria"/>
                <a:cs typeface="Cambria"/>
              </a:rPr>
              <a:t>friendly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dash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board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Buying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monitoring </a:t>
            </a:r>
            <a:r>
              <a:rPr dirty="0" sz="1500" spc="85">
                <a:latin typeface="Cambria"/>
                <a:cs typeface="Cambria"/>
              </a:rPr>
              <a:t>supplies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payments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30">
                <a:latin typeface="Cambria"/>
                <a:cs typeface="Cambria"/>
              </a:rPr>
              <a:t>Easy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Return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policy.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41541" y="1505153"/>
            <a:ext cx="137414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500" spc="85" b="1">
                <a:latin typeface="Cambria"/>
                <a:cs typeface="Cambria"/>
              </a:rPr>
              <a:t>For</a:t>
            </a:r>
            <a:r>
              <a:rPr dirty="0" sz="1500" spc="160" b="1">
                <a:latin typeface="Cambria"/>
                <a:cs typeface="Cambria"/>
              </a:rPr>
              <a:t> </a:t>
            </a:r>
            <a:r>
              <a:rPr dirty="0" sz="1500" spc="60" b="1">
                <a:latin typeface="Cambria"/>
                <a:cs typeface="Cambria"/>
              </a:rPr>
              <a:t>Sellers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41541" y="1758823"/>
            <a:ext cx="5546090" cy="320230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75">
                <a:latin typeface="Cambria"/>
                <a:cs typeface="Cambria"/>
              </a:rPr>
              <a:t>Direct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access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all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Government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departments.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30">
                <a:latin typeface="Cambria"/>
                <a:cs typeface="Cambria"/>
              </a:rPr>
              <a:t>One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stop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shop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marketing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with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minimal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efforts.</a:t>
            </a:r>
            <a:endParaRPr sz="1500">
              <a:latin typeface="Cambria"/>
              <a:cs typeface="Cambria"/>
            </a:endParaRPr>
          </a:p>
          <a:p>
            <a:pPr marL="299085" marR="128905" indent="-28702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30">
                <a:latin typeface="Cambria"/>
                <a:cs typeface="Cambria"/>
              </a:rPr>
              <a:t>One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stop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shop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bids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60">
                <a:latin typeface="Cambria"/>
                <a:cs typeface="Cambria"/>
              </a:rPr>
              <a:t>/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reverse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auction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on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products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/ </a:t>
            </a:r>
            <a:r>
              <a:rPr dirty="0" sz="1500" spc="55">
                <a:latin typeface="Cambria"/>
                <a:cs typeface="Cambria"/>
              </a:rPr>
              <a:t>services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>
                <a:latin typeface="Cambria"/>
                <a:cs typeface="Cambria"/>
              </a:rPr>
              <a:t>New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Product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Suggestion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facility</a:t>
            </a:r>
            <a:r>
              <a:rPr dirty="0" sz="1500" spc="21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available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Sellers</a:t>
            </a:r>
            <a:endParaRPr sz="15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114">
                <a:latin typeface="Cambria"/>
                <a:cs typeface="Cambria"/>
              </a:rPr>
              <a:t>Dynamic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pricing: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Price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can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be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changed</a:t>
            </a:r>
            <a:r>
              <a:rPr dirty="0" sz="1500" spc="114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based</a:t>
            </a:r>
            <a:r>
              <a:rPr dirty="0" sz="1500" spc="11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on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market </a:t>
            </a:r>
            <a:r>
              <a:rPr dirty="0" sz="1500" spc="65">
                <a:latin typeface="Cambria"/>
                <a:cs typeface="Cambria"/>
              </a:rPr>
              <a:t>conditions</a:t>
            </a:r>
            <a:endParaRPr sz="1500">
              <a:latin typeface="Cambria"/>
              <a:cs typeface="Cambria"/>
            </a:endParaRPr>
          </a:p>
          <a:p>
            <a:pPr marL="299085" marR="219710" indent="-287020">
              <a:lnSpc>
                <a:spcPct val="100000"/>
              </a:lnSpc>
              <a:spcBef>
                <a:spcPts val="994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65">
                <a:latin typeface="Cambria"/>
                <a:cs typeface="Cambria"/>
              </a:rPr>
              <a:t>Seller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friendly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dashboard</a:t>
            </a:r>
            <a:r>
              <a:rPr dirty="0" sz="1500" spc="12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selling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monitoring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-25">
                <a:latin typeface="Cambria"/>
                <a:cs typeface="Cambria"/>
              </a:rPr>
              <a:t>of </a:t>
            </a:r>
            <a:r>
              <a:rPr dirty="0" sz="1500" spc="85">
                <a:latin typeface="Cambria"/>
                <a:cs typeface="Cambria"/>
              </a:rPr>
              <a:t>supplies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payments</a:t>
            </a:r>
            <a:endParaRPr sz="15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500" spc="95">
                <a:latin typeface="Cambria"/>
                <a:cs typeface="Cambria"/>
              </a:rPr>
              <a:t>Consistent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uniform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purchase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procedures.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0905" y="296417"/>
            <a:ext cx="39681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32840" marR="5080" indent="-1120775">
              <a:lnSpc>
                <a:spcPct val="100000"/>
              </a:lnSpc>
              <a:spcBef>
                <a:spcPts val="95"/>
              </a:spcBef>
            </a:pPr>
            <a:r>
              <a:rPr dirty="0" sz="2200" spc="135"/>
              <a:t>Government-</a:t>
            </a:r>
            <a:r>
              <a:rPr dirty="0" sz="2200" spc="75"/>
              <a:t>e-</a:t>
            </a:r>
            <a:r>
              <a:rPr dirty="0" sz="2200" spc="110"/>
              <a:t>Marketplace </a:t>
            </a:r>
            <a:r>
              <a:rPr dirty="0" sz="2200" spc="130"/>
              <a:t>Compliance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1583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09282" y="1280033"/>
          <a:ext cx="11491595" cy="483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685"/>
                <a:gridCol w="3341370"/>
                <a:gridCol w="7406640"/>
              </a:tblGrid>
              <a:tr h="21399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10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Sr.</a:t>
                      </a:r>
                      <a:r>
                        <a:rPr dirty="0" sz="13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300" spc="1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3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3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Requirements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Seller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Registration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72085">
                        <a:lnSpc>
                          <a:spcPct val="100000"/>
                        </a:lnSpc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PAN,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GSTIN,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Bank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Details,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Udyam/MSME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Certificate-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Aadhaar-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authenticated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signatory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>
                          <a:latin typeface="Cambria"/>
                          <a:cs typeface="Cambria"/>
                        </a:rPr>
                        <a:t>Timely</a:t>
                      </a:r>
                      <a:r>
                        <a:rPr dirty="0" sz="13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updates</a:t>
                      </a:r>
                      <a:r>
                        <a:rPr dirty="0" sz="13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3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profile</a:t>
                      </a:r>
                      <a:r>
                        <a:rPr dirty="0" sz="13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any</a:t>
                      </a:r>
                      <a:r>
                        <a:rPr dirty="0" sz="13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business</a:t>
                      </a:r>
                      <a:r>
                        <a:rPr dirty="0" sz="13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changes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85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Product/Service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Listing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34988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300" spc="75">
                          <a:latin typeface="Cambria"/>
                          <a:cs typeface="Cambria"/>
                        </a:rPr>
                        <a:t>Accurate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specifications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clear</a:t>
                      </a:r>
                      <a:r>
                        <a:rPr dirty="0" sz="13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images-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Datasheets,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warranty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info,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correct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category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selection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Inclusive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pricing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(taxes,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shipping,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0">
                          <a:latin typeface="Cambria"/>
                          <a:cs typeface="Cambria"/>
                        </a:rPr>
                        <a:t>installation)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No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duplicate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copied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listings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150">
                          <a:latin typeface="Cambria"/>
                          <a:cs typeface="Cambria"/>
                        </a:rPr>
                        <a:t>GFR</a:t>
                      </a:r>
                      <a:r>
                        <a:rPr dirty="0" sz="13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3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Procurement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Policy</a:t>
                      </a:r>
                      <a:r>
                        <a:rPr dirty="0" sz="13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Compliance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9812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300">
                          <a:latin typeface="Cambria"/>
                          <a:cs typeface="Cambria"/>
                        </a:rPr>
                        <a:t>Follow</a:t>
                      </a:r>
                      <a:r>
                        <a:rPr dirty="0" sz="13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GFR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144(xi)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foreign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ownership/investment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exists-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3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DPIIT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3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25">
                          <a:latin typeface="Cambria"/>
                          <a:cs typeface="Cambria"/>
                        </a:rPr>
                        <a:t>if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required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60">
                          <a:latin typeface="Cambria"/>
                          <a:cs typeface="Cambria"/>
                        </a:rPr>
                        <a:t>Adhere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Make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India,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reservation,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PDS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norms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Order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Fulfilment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38735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Dispatch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goods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time-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GeM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logistics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self-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arranged</a:t>
                      </a:r>
                      <a:r>
                        <a:rPr dirty="0" sz="13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shipping-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Share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tracking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details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85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packaging/labelling-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Meet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SLAs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services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200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3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30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Compliance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80">
                          <a:latin typeface="Cambria"/>
                          <a:cs typeface="Cambria"/>
                        </a:rPr>
                        <a:t>Upload</a:t>
                      </a:r>
                      <a:r>
                        <a:rPr dirty="0" sz="13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GST-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compliant</a:t>
                      </a:r>
                      <a:r>
                        <a:rPr dirty="0" sz="13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3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3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10–15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days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Mention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GeM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Contract</a:t>
                      </a:r>
                      <a:r>
                        <a:rPr dirty="0" sz="13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ID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item-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wise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breakup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6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Communication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Disputes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80">
                          <a:latin typeface="Cambria"/>
                          <a:cs typeface="Cambria"/>
                        </a:rPr>
                        <a:t>Respond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buyers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24–48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hours-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Attend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bid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clarification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meetings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100"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Incident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Reporting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Address</a:t>
                      </a:r>
                      <a:r>
                        <a:rPr dirty="0" sz="13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feedback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professional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0">
                          <a:latin typeface="Cambria"/>
                          <a:cs typeface="Cambria"/>
                        </a:rPr>
                        <a:t>replies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7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1300" spc="75">
                          <a:latin typeface="Cambria"/>
                          <a:cs typeface="Cambria"/>
                        </a:rPr>
                        <a:t>Blacklisting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Suspension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Triggers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7208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300">
                          <a:latin typeface="Cambria"/>
                          <a:cs typeface="Cambria"/>
                        </a:rPr>
                        <a:t>Avoid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false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documents,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duplicate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listings,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SLA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breaches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80975" marR="346075" indent="-172720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Consequences: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Temporary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bans,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catalog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deactivation,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permanent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debarment,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35">
                          <a:latin typeface="Cambria"/>
                          <a:cs typeface="Cambria"/>
                        </a:rPr>
                        <a:t>legal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action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27952" y="1049147"/>
          <a:ext cx="11612880" cy="530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3235"/>
                <a:gridCol w="3561080"/>
                <a:gridCol w="3670300"/>
              </a:tblGrid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70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3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 b="1">
                          <a:latin typeface="Cambria"/>
                          <a:cs typeface="Cambria"/>
                        </a:rPr>
                        <a:t>Schemes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65" b="1">
                          <a:latin typeface="Cambria"/>
                          <a:cs typeface="Cambria"/>
                        </a:rPr>
                        <a:t>Non</a:t>
                      </a:r>
                      <a:r>
                        <a:rPr dirty="0" sz="13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b="1">
                          <a:latin typeface="Cambria"/>
                          <a:cs typeface="Cambria"/>
                        </a:rPr>
                        <a:t>-</a:t>
                      </a:r>
                      <a:r>
                        <a:rPr dirty="0" sz="13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3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 b="1">
                          <a:latin typeface="Cambria"/>
                          <a:cs typeface="Cambria"/>
                        </a:rPr>
                        <a:t>Schemes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80" b="1">
                          <a:latin typeface="Cambria"/>
                          <a:cs typeface="Cambria"/>
                        </a:rPr>
                        <a:t>Funding</a:t>
                      </a:r>
                      <a:r>
                        <a:rPr dirty="0" sz="13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 b="1">
                          <a:latin typeface="Cambria"/>
                          <a:cs typeface="Cambria"/>
                        </a:rPr>
                        <a:t>Schemes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Prime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Minister’s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Employment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Generation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5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Programme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(PMEGP)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Centres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Extension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Centres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5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(TCEC)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Promoting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Innovations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Individuals,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 marL="1270">
                        <a:lnSpc>
                          <a:spcPts val="1545"/>
                        </a:lnSpc>
                      </a:pPr>
                      <a:r>
                        <a:rPr dirty="0" sz="1300" spc="105">
                          <a:latin typeface="Cambria"/>
                          <a:cs typeface="Cambria"/>
                        </a:rPr>
                        <a:t>Startups,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(PRISM)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Procurement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Marketing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(PMS)</a:t>
                      </a:r>
                      <a:r>
                        <a:rPr dirty="0" sz="13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Communication</a:t>
                      </a:r>
                      <a:r>
                        <a:rPr dirty="0" sz="13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Innovation</a:t>
                      </a:r>
                      <a:r>
                        <a:rPr dirty="0" sz="13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Square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Innovations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Defence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Excellence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(Idex)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 marL="1270">
                        <a:lnSpc>
                          <a:spcPts val="1485"/>
                        </a:lnSpc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Second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Loan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Up-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gradation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Existing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 marL="635">
                        <a:lnSpc>
                          <a:spcPts val="1545"/>
                        </a:lnSpc>
                      </a:pPr>
                      <a:r>
                        <a:rPr dirty="0" sz="1300" spc="135">
                          <a:latin typeface="Cambria"/>
                          <a:cs typeface="Cambria"/>
                        </a:rPr>
                        <a:t>PMEGP/REGP/MUDRA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Units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Niryat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Bandhu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Raw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Material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Assistance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300" spc="110">
                          <a:latin typeface="Cambria"/>
                          <a:cs typeface="Cambria"/>
                        </a:rPr>
                        <a:t>Cent</a:t>
                      </a:r>
                      <a:r>
                        <a:rPr dirty="0" sz="13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Kalyani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4">
                          <a:latin typeface="Cambria"/>
                          <a:cs typeface="Cambria"/>
                        </a:rPr>
                        <a:t>Scheme,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Cent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Stand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India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Women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Entrepreneur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Cell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Aspire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-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Promotion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25">
                          <a:latin typeface="Cambria"/>
                          <a:cs typeface="Cambria"/>
                        </a:rPr>
                        <a:t>of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 marL="502920" marR="494030">
                        <a:lnSpc>
                          <a:spcPct val="10000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Innovation,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Rural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Industries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Entrepreneurship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110">
                          <a:latin typeface="Cambria"/>
                          <a:cs typeface="Cambria"/>
                        </a:rPr>
                        <a:t>SIDBI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Make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India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Soft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Loan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Fund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Micro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Small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Medium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(SMILE)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9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Services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Facilitation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through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Aggregation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Services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Fund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75">
                          <a:latin typeface="Cambria"/>
                          <a:cs typeface="Cambria"/>
                        </a:rPr>
                        <a:t>Venture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SIDBI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Venture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Ltd.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5"/>
                        </a:lnSpc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(SVLC)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dirty="0" sz="1300" spc="80">
                          <a:latin typeface="Cambria"/>
                          <a:cs typeface="Cambria"/>
                        </a:rPr>
                        <a:t>Entrepreneurship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Development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5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Programme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(ESDP)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Innovations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Defence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Excellence</a:t>
                      </a:r>
                      <a:r>
                        <a:rPr dirty="0" sz="13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(Idex)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50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Related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Entrepreneurship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Assistance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And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3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(TREAD)</a:t>
                      </a:r>
                      <a:r>
                        <a:rPr dirty="0" sz="13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3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Women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55">
                          <a:latin typeface="Cambria"/>
                          <a:cs typeface="Cambria"/>
                        </a:rPr>
                        <a:t>Promotion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North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Eastern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Region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(NER)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Sikkim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95">
                          <a:latin typeface="Cambria"/>
                          <a:cs typeface="Cambria"/>
                        </a:rPr>
                        <a:t>PM</a:t>
                      </a:r>
                      <a:r>
                        <a:rPr dirty="0" sz="13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FME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Scheme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Single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Point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45">
                          <a:latin typeface="Cambria"/>
                          <a:cs typeface="Cambria"/>
                        </a:rPr>
                        <a:t>(SPRS)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Swarojgar</a:t>
                      </a:r>
                      <a:r>
                        <a:rPr dirty="0" sz="13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Card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Pradhan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Mantri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Mudra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0">
                          <a:latin typeface="Cambria"/>
                          <a:cs typeface="Cambria"/>
                        </a:rPr>
                        <a:t>Yojana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5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5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Micro</a:t>
                      </a:r>
                      <a:r>
                        <a:rPr dirty="0" sz="13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Small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70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0">
                          <a:latin typeface="Cambria"/>
                          <a:cs typeface="Cambria"/>
                        </a:rPr>
                        <a:t>(CGTMSE)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80">
                          <a:latin typeface="Cambria"/>
                          <a:cs typeface="Cambria"/>
                        </a:rPr>
                        <a:t>Uttar</a:t>
                      </a:r>
                      <a:r>
                        <a:rPr dirty="0" sz="13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Poorva</a:t>
                      </a:r>
                      <a:r>
                        <a:rPr dirty="0" sz="13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5">
                          <a:latin typeface="Cambria"/>
                          <a:cs typeface="Cambria"/>
                        </a:rPr>
                        <a:t>Transformative</a:t>
                      </a:r>
                      <a:r>
                        <a:rPr dirty="0" sz="13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50">
                          <a:latin typeface="Cambria"/>
                          <a:cs typeface="Cambria"/>
                        </a:rPr>
                        <a:t>Industrialization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 marL="635">
                        <a:lnSpc>
                          <a:spcPts val="1540"/>
                        </a:lnSpc>
                      </a:pPr>
                      <a:r>
                        <a:rPr dirty="0" sz="1300" spc="105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(UNNATI)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300" spc="75">
                          <a:latin typeface="Cambria"/>
                          <a:cs typeface="Cambria"/>
                        </a:rPr>
                        <a:t>Designing</a:t>
                      </a:r>
                      <a:r>
                        <a:rPr dirty="0" sz="13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3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Policy</a:t>
                      </a:r>
                      <a:r>
                        <a:rPr dirty="0" sz="13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3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Medium</a:t>
                      </a:r>
                      <a:r>
                        <a:rPr dirty="0" sz="13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Enterprises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dirty="0" sz="1300" spc="75">
                          <a:latin typeface="Cambria"/>
                          <a:cs typeface="Cambria"/>
                        </a:rPr>
                        <a:t>Raising</a:t>
                      </a:r>
                      <a:r>
                        <a:rPr dirty="0" sz="13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0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5">
                          <a:latin typeface="Cambria"/>
                          <a:cs typeface="Cambria"/>
                        </a:rPr>
                        <a:t>Accelerating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3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-10">
                          <a:latin typeface="Cambria"/>
                          <a:cs typeface="Cambria"/>
                        </a:rPr>
                        <a:t>(RAMP)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dirty="0" sz="1300" spc="90">
                          <a:latin typeface="Cambria"/>
                          <a:cs typeface="Cambria"/>
                        </a:rPr>
                        <a:t>PM</a:t>
                      </a:r>
                      <a:r>
                        <a:rPr dirty="0" sz="13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Vishwakarma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–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Enabling</a:t>
                      </a:r>
                      <a:r>
                        <a:rPr dirty="0" sz="13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75">
                          <a:latin typeface="Cambria"/>
                          <a:cs typeface="Cambria"/>
                        </a:rPr>
                        <a:t>Artisans</a:t>
                      </a:r>
                      <a:r>
                        <a:rPr dirty="0" sz="13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85">
                          <a:latin typeface="Cambria"/>
                          <a:cs typeface="Cambria"/>
                        </a:rPr>
                        <a:t>&amp;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dirty="0" sz="1300" spc="65">
                          <a:latin typeface="Cambria"/>
                          <a:cs typeface="Cambria"/>
                        </a:rPr>
                        <a:t>Craftspeople</a:t>
                      </a:r>
                      <a:r>
                        <a:rPr dirty="0" sz="13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90">
                          <a:latin typeface="Cambria"/>
                          <a:cs typeface="Cambria"/>
                        </a:rPr>
                        <a:t>Scale-</a:t>
                      </a:r>
                      <a:r>
                        <a:rPr dirty="0" sz="1300" spc="11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3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their</a:t>
                      </a:r>
                      <a:r>
                        <a:rPr dirty="0" sz="13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300" spc="60">
                          <a:latin typeface="Cambria"/>
                          <a:cs typeface="Cambria"/>
                        </a:rPr>
                        <a:t>Enterprises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86983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400" rIns="0" bIns="0" rtlCol="0" vert="horz">
            <a:spAutoFit/>
          </a:bodyPr>
          <a:lstStyle/>
          <a:p>
            <a:pPr marL="1079500">
              <a:lnSpc>
                <a:spcPct val="100000"/>
              </a:lnSpc>
              <a:spcBef>
                <a:spcPts val="95"/>
              </a:spcBef>
            </a:pPr>
            <a:r>
              <a:rPr dirty="0" sz="2200" spc="150"/>
              <a:t>Snapshot</a:t>
            </a:r>
            <a:r>
              <a:rPr dirty="0" sz="2200" spc="330"/>
              <a:t> </a:t>
            </a:r>
            <a:r>
              <a:rPr dirty="0" sz="2200" spc="105"/>
              <a:t>of</a:t>
            </a:r>
            <a:r>
              <a:rPr dirty="0" sz="2200" spc="285"/>
              <a:t> </a:t>
            </a:r>
            <a:r>
              <a:rPr dirty="0" sz="2200" spc="130"/>
              <a:t>Central</a:t>
            </a:r>
            <a:r>
              <a:rPr dirty="0" sz="2200" spc="315"/>
              <a:t> </a:t>
            </a:r>
            <a:r>
              <a:rPr dirty="0" sz="2200" spc="145"/>
              <a:t>Government</a:t>
            </a:r>
            <a:r>
              <a:rPr dirty="0" sz="2200" spc="315"/>
              <a:t> </a:t>
            </a:r>
            <a:r>
              <a:rPr dirty="0" sz="2200" spc="240"/>
              <a:t>MSME</a:t>
            </a:r>
            <a:r>
              <a:rPr dirty="0" sz="2200" spc="290"/>
              <a:t> </a:t>
            </a:r>
            <a:r>
              <a:rPr dirty="0" sz="2200" spc="125"/>
              <a:t>Incentives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504" y="6500240"/>
            <a:ext cx="117716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  <a:tabLst>
                <a:tab pos="9987280" algn="l"/>
              </a:tabLst>
            </a:pP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https://www.icai.org/</a:t>
            </a:r>
            <a:r>
              <a:rPr dirty="0" sz="14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2326" y="6652488"/>
              <a:ext cx="1571625" cy="12700"/>
            </a:xfrm>
            <a:custGeom>
              <a:avLst/>
              <a:gdLst/>
              <a:ahLst/>
              <a:cxnLst/>
              <a:rect l="l" t="t" r="r" b="b"/>
              <a:pathLst>
                <a:path w="1571625" h="12700">
                  <a:moveTo>
                    <a:pt x="157129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71294" y="12192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 descr=""/>
            <p:cNvSpPr/>
            <p:nvPr/>
          </p:nvSpPr>
          <p:spPr>
            <a:xfrm>
              <a:off x="10208514" y="6652488"/>
              <a:ext cx="1784985" cy="12700"/>
            </a:xfrm>
            <a:custGeom>
              <a:avLst/>
              <a:gdLst/>
              <a:ahLst/>
              <a:cxnLst/>
              <a:rect l="l" t="t" r="r" b="b"/>
              <a:pathLst>
                <a:path w="1784984" h="12700">
                  <a:moveTo>
                    <a:pt x="17846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84603" y="12192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45895" y="4490973"/>
              <a:ext cx="9804400" cy="1794510"/>
            </a:xfrm>
            <a:custGeom>
              <a:avLst/>
              <a:gdLst/>
              <a:ahLst/>
              <a:cxnLst/>
              <a:rect l="l" t="t" r="r" b="b"/>
              <a:pathLst>
                <a:path w="9804400" h="1794510">
                  <a:moveTo>
                    <a:pt x="9504705" y="0"/>
                  </a:moveTo>
                  <a:lnTo>
                    <a:pt x="298983" y="0"/>
                  </a:lnTo>
                  <a:lnTo>
                    <a:pt x="250492" y="3913"/>
                  </a:lnTo>
                  <a:lnTo>
                    <a:pt x="204490" y="15243"/>
                  </a:lnTo>
                  <a:lnTo>
                    <a:pt x="161593" y="33374"/>
                  </a:lnTo>
                  <a:lnTo>
                    <a:pt x="122418" y="57692"/>
                  </a:lnTo>
                  <a:lnTo>
                    <a:pt x="87579" y="87582"/>
                  </a:lnTo>
                  <a:lnTo>
                    <a:pt x="57693" y="122429"/>
                  </a:lnTo>
                  <a:lnTo>
                    <a:pt x="33376" y="161617"/>
                  </a:lnTo>
                  <a:lnTo>
                    <a:pt x="15244" y="204532"/>
                  </a:lnTo>
                  <a:lnTo>
                    <a:pt x="3913" y="250560"/>
                  </a:lnTo>
                  <a:lnTo>
                    <a:pt x="0" y="299084"/>
                  </a:lnTo>
                  <a:lnTo>
                    <a:pt x="0" y="1495056"/>
                  </a:lnTo>
                  <a:lnTo>
                    <a:pt x="3913" y="1543560"/>
                  </a:lnTo>
                  <a:lnTo>
                    <a:pt x="15244" y="1589572"/>
                  </a:lnTo>
                  <a:lnTo>
                    <a:pt x="33376" y="1632476"/>
                  </a:lnTo>
                  <a:lnTo>
                    <a:pt x="57693" y="1671657"/>
                  </a:lnTo>
                  <a:lnTo>
                    <a:pt x="87579" y="1706499"/>
                  </a:lnTo>
                  <a:lnTo>
                    <a:pt x="122418" y="1736386"/>
                  </a:lnTo>
                  <a:lnTo>
                    <a:pt x="161593" y="1760703"/>
                  </a:lnTo>
                  <a:lnTo>
                    <a:pt x="204490" y="1778834"/>
                  </a:lnTo>
                  <a:lnTo>
                    <a:pt x="250492" y="1790164"/>
                  </a:lnTo>
                  <a:lnTo>
                    <a:pt x="298983" y="1794078"/>
                  </a:lnTo>
                  <a:lnTo>
                    <a:pt x="9504705" y="1794078"/>
                  </a:lnTo>
                  <a:lnTo>
                    <a:pt x="9553229" y="1790164"/>
                  </a:lnTo>
                  <a:lnTo>
                    <a:pt x="9599257" y="1778834"/>
                  </a:lnTo>
                  <a:lnTo>
                    <a:pt x="9642172" y="1760703"/>
                  </a:lnTo>
                  <a:lnTo>
                    <a:pt x="9681361" y="1736386"/>
                  </a:lnTo>
                  <a:lnTo>
                    <a:pt x="9716208" y="1706499"/>
                  </a:lnTo>
                  <a:lnTo>
                    <a:pt x="9746097" y="1671657"/>
                  </a:lnTo>
                  <a:lnTo>
                    <a:pt x="9770415" y="1632476"/>
                  </a:lnTo>
                  <a:lnTo>
                    <a:pt x="9788547" y="1589572"/>
                  </a:lnTo>
                  <a:lnTo>
                    <a:pt x="9799877" y="1543560"/>
                  </a:lnTo>
                  <a:lnTo>
                    <a:pt x="9803790" y="1495056"/>
                  </a:lnTo>
                  <a:lnTo>
                    <a:pt x="9803790" y="299084"/>
                  </a:lnTo>
                  <a:lnTo>
                    <a:pt x="9799877" y="250560"/>
                  </a:lnTo>
                  <a:lnTo>
                    <a:pt x="9788547" y="204532"/>
                  </a:lnTo>
                  <a:lnTo>
                    <a:pt x="9770415" y="161617"/>
                  </a:lnTo>
                  <a:lnTo>
                    <a:pt x="9746097" y="122429"/>
                  </a:lnTo>
                  <a:lnTo>
                    <a:pt x="9716208" y="87582"/>
                  </a:lnTo>
                  <a:lnTo>
                    <a:pt x="9681361" y="57692"/>
                  </a:lnTo>
                  <a:lnTo>
                    <a:pt x="9642172" y="33374"/>
                  </a:lnTo>
                  <a:lnTo>
                    <a:pt x="9599257" y="15243"/>
                  </a:lnTo>
                  <a:lnTo>
                    <a:pt x="9553229" y="3913"/>
                  </a:lnTo>
                  <a:lnTo>
                    <a:pt x="9504705" y="0"/>
                  </a:lnTo>
                  <a:close/>
                </a:path>
              </a:pathLst>
            </a:custGeom>
            <a:solidFill>
              <a:srgbClr val="DBDE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44064" y="4684522"/>
            <a:ext cx="801052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tabLst>
                <a:tab pos="1310005" algn="l"/>
                <a:tab pos="2059305" algn="l"/>
                <a:tab pos="2940050" algn="l"/>
                <a:tab pos="4394835" algn="l"/>
                <a:tab pos="4706620" algn="l"/>
                <a:tab pos="5713730" algn="l"/>
              </a:tabLst>
            </a:pPr>
            <a:r>
              <a:rPr dirty="0" sz="4400" spc="295">
                <a:solidFill>
                  <a:srgbClr val="000000"/>
                </a:solidFill>
              </a:rPr>
              <a:t>List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90">
                <a:solidFill>
                  <a:srgbClr val="000000"/>
                </a:solidFill>
              </a:rPr>
              <a:t>of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265">
                <a:solidFill>
                  <a:srgbClr val="000000"/>
                </a:solidFill>
              </a:rPr>
              <a:t>Central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290">
                <a:solidFill>
                  <a:srgbClr val="000000"/>
                </a:solidFill>
              </a:rPr>
              <a:t>Government </a:t>
            </a:r>
            <a:r>
              <a:rPr dirty="0" sz="4400" spc="360">
                <a:solidFill>
                  <a:srgbClr val="000000"/>
                </a:solidFill>
              </a:rPr>
              <a:t>Schemes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95">
                <a:solidFill>
                  <a:srgbClr val="000000"/>
                </a:solidFill>
              </a:rPr>
              <a:t>(CGS)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10">
                <a:solidFill>
                  <a:srgbClr val="000000"/>
                </a:solidFill>
              </a:rPr>
              <a:t>for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440">
                <a:solidFill>
                  <a:srgbClr val="000000"/>
                </a:solidFill>
              </a:rPr>
              <a:t>MSMEs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5310" y="1148841"/>
            <a:ext cx="11545570" cy="49034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200" spc="70" b="1">
                <a:latin typeface="Cambria"/>
                <a:cs typeface="Cambria"/>
              </a:rPr>
              <a:t>Ministry:</a:t>
            </a:r>
            <a:r>
              <a:rPr dirty="0" sz="1200" spc="180" b="1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Ministry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Micro,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Small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Medium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Enterprises</a:t>
            </a:r>
            <a:endParaRPr sz="1200">
              <a:latin typeface="Cambria"/>
              <a:cs typeface="Cambria"/>
            </a:endParaRPr>
          </a:p>
          <a:p>
            <a:pPr marL="183515" marR="460375" indent="-171450">
              <a:lnSpc>
                <a:spcPts val="1420"/>
              </a:lnSpc>
              <a:spcBef>
                <a:spcPts val="66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200" spc="90" b="1">
                <a:latin typeface="Cambria"/>
                <a:cs typeface="Cambria"/>
              </a:rPr>
              <a:t>Key</a:t>
            </a:r>
            <a:r>
              <a:rPr dirty="0" sz="1200" spc="175" b="1">
                <a:latin typeface="Cambria"/>
                <a:cs typeface="Cambria"/>
              </a:rPr>
              <a:t> </a:t>
            </a:r>
            <a:r>
              <a:rPr dirty="0" sz="1200" spc="85" b="1">
                <a:latin typeface="Cambria"/>
                <a:cs typeface="Cambria"/>
              </a:rPr>
              <a:t>Sectors</a:t>
            </a:r>
            <a:r>
              <a:rPr dirty="0" sz="1200" spc="180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Covered:</a:t>
            </a:r>
            <a:r>
              <a:rPr dirty="0" sz="1200" spc="185" b="1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All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sectors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falling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under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Micro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Small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Enterprises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(MSEs)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including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manufacturing,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services,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trading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-10">
                <a:latin typeface="Cambria"/>
                <a:cs typeface="Cambria"/>
              </a:rPr>
              <a:t>(retail/wholesale),</a:t>
            </a:r>
            <a:r>
              <a:rPr dirty="0" sz="1200" spc="500">
                <a:latin typeface="Cambria"/>
                <a:cs typeface="Cambria"/>
              </a:rPr>
              <a:t> </a:t>
            </a:r>
            <a:r>
              <a:rPr dirty="0" sz="1200" spc="500">
                <a:latin typeface="Cambria"/>
                <a:cs typeface="Cambria"/>
              </a:rPr>
              <a:t>	</a:t>
            </a:r>
            <a:r>
              <a:rPr dirty="0" sz="1200" spc="75">
                <a:latin typeface="Cambria"/>
                <a:cs typeface="Cambria"/>
              </a:rPr>
              <a:t>educational,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training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institutions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—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essentially,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all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activities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eligible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under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150">
                <a:latin typeface="Cambria"/>
                <a:cs typeface="Cambria"/>
              </a:rPr>
              <a:t>MSMED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Act.</a:t>
            </a:r>
            <a:endParaRPr sz="1200">
              <a:latin typeface="Cambria"/>
              <a:cs typeface="Cambria"/>
            </a:endParaRPr>
          </a:p>
          <a:p>
            <a:pPr marL="183515" marR="5080" indent="-171450">
              <a:lnSpc>
                <a:spcPct val="99600"/>
              </a:lnSpc>
              <a:spcBef>
                <a:spcPts val="58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200" spc="50" b="1">
                <a:latin typeface="Cambria"/>
                <a:cs typeface="Cambria"/>
              </a:rPr>
              <a:t>Brief:</a:t>
            </a:r>
            <a:r>
              <a:rPr dirty="0" sz="1200" spc="180" b="1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The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150">
                <a:latin typeface="Cambria"/>
                <a:cs typeface="Cambria"/>
              </a:rPr>
              <a:t>CGTMSE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scheme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aims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promote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self-</a:t>
            </a:r>
            <a:r>
              <a:rPr dirty="0" sz="1200" spc="60">
                <a:latin typeface="Cambria"/>
                <a:cs typeface="Cambria"/>
              </a:rPr>
              <a:t>employment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entrepreneurship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by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providing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collateral-</a:t>
            </a:r>
            <a:r>
              <a:rPr dirty="0" sz="1200">
                <a:latin typeface="Cambria"/>
                <a:cs typeface="Cambria"/>
              </a:rPr>
              <a:t>free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third-party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guarantee-</a:t>
            </a:r>
            <a:r>
              <a:rPr dirty="0" sz="1200">
                <a:latin typeface="Cambria"/>
                <a:cs typeface="Cambria"/>
              </a:rPr>
              <a:t>free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credit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-25">
                <a:latin typeface="Cambria"/>
                <a:cs typeface="Cambria"/>
              </a:rPr>
              <a:t>to </a:t>
            </a:r>
            <a:r>
              <a:rPr dirty="0" sz="1200" spc="-25">
                <a:latin typeface="Cambria"/>
                <a:cs typeface="Cambria"/>
              </a:rPr>
              <a:t>	</a:t>
            </a:r>
            <a:r>
              <a:rPr dirty="0" sz="1200" spc="145">
                <a:latin typeface="Cambria"/>
                <a:cs typeface="Cambria"/>
              </a:rPr>
              <a:t>MSEs.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It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facilitates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loans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up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₹</a:t>
            </a:r>
            <a:r>
              <a:rPr dirty="0" sz="1200" b="1">
                <a:latin typeface="Cambria"/>
                <a:cs typeface="Cambria"/>
              </a:rPr>
              <a:t>5</a:t>
            </a:r>
            <a:r>
              <a:rPr dirty="0" sz="1200" spc="185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crore</a:t>
            </a:r>
            <a:r>
              <a:rPr dirty="0" sz="1200" spc="210" b="1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with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credit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guarantees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ranging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from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75%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90%,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depending</a:t>
            </a:r>
            <a:r>
              <a:rPr dirty="0" sz="1200" spc="18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on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borrower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category.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This</a:t>
            </a:r>
            <a:r>
              <a:rPr dirty="0" sz="1200" spc="18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allows</a:t>
            </a:r>
            <a:r>
              <a:rPr dirty="0" sz="1200" spc="18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new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and 	existing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145">
                <a:latin typeface="Cambria"/>
                <a:cs typeface="Cambria"/>
              </a:rPr>
              <a:t>MSEs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access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finance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without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typical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security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hurdles.</a:t>
            </a:r>
            <a:endParaRPr sz="120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200" spc="65" b="1">
                <a:latin typeface="Cambria"/>
                <a:cs typeface="Cambria"/>
              </a:rPr>
              <a:t>Benefit</a:t>
            </a:r>
            <a:r>
              <a:rPr dirty="0" sz="1200" spc="215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Tag:</a:t>
            </a:r>
            <a:r>
              <a:rPr dirty="0" sz="1200" spc="215" b="1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Collateral-</a:t>
            </a:r>
            <a:r>
              <a:rPr dirty="0" sz="1200">
                <a:latin typeface="Cambria"/>
                <a:cs typeface="Cambria"/>
              </a:rPr>
              <a:t>free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credit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guarantee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up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₹</a:t>
            </a:r>
            <a:r>
              <a:rPr dirty="0" sz="1200">
                <a:latin typeface="Cambria"/>
                <a:cs typeface="Cambria"/>
              </a:rPr>
              <a:t>5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 spc="-10">
                <a:latin typeface="Cambria"/>
                <a:cs typeface="Cambria"/>
              </a:rPr>
              <a:t>crore</a:t>
            </a:r>
            <a:endParaRPr sz="12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200" spc="60" b="1">
                <a:latin typeface="Cambria"/>
                <a:cs typeface="Cambria"/>
              </a:rPr>
              <a:t>Tenure: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Ongoing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scheme</a:t>
            </a:r>
            <a:endParaRPr sz="12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200" spc="60" b="1">
                <a:latin typeface="Cambria"/>
                <a:cs typeface="Cambria"/>
              </a:rPr>
              <a:t>Benefits: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>
                <a:latin typeface="Cambria"/>
                <a:cs typeface="Cambria"/>
              </a:rPr>
              <a:t>No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need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collateral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or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third-party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guarantee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 spc="65">
                <a:latin typeface="Cambria"/>
                <a:cs typeface="Cambria"/>
              </a:rPr>
              <a:t>Credit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guarantee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up</a:t>
            </a:r>
            <a:r>
              <a:rPr dirty="0" sz="1200" spc="21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₹</a:t>
            </a:r>
            <a:r>
              <a:rPr dirty="0" sz="1200">
                <a:latin typeface="Cambria"/>
                <a:cs typeface="Cambria"/>
              </a:rPr>
              <a:t>5</a:t>
            </a:r>
            <a:r>
              <a:rPr dirty="0" sz="1200" spc="21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crore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per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unit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 spc="65" b="1">
                <a:latin typeface="Cambria"/>
                <a:cs typeface="Cambria"/>
              </a:rPr>
              <a:t>Guarantee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sz="1200" spc="45" b="1">
                <a:latin typeface="Cambria"/>
                <a:cs typeface="Cambria"/>
              </a:rPr>
              <a:t>coverage:</a:t>
            </a:r>
            <a:endParaRPr sz="1200">
              <a:latin typeface="Cambria"/>
              <a:cs typeface="Cambria"/>
            </a:endParaRPr>
          </a:p>
          <a:p>
            <a:pPr lvl="1" marL="415290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15290" algn="l"/>
              </a:tabLst>
            </a:pPr>
            <a:r>
              <a:rPr dirty="0" sz="1200" spc="114">
                <a:latin typeface="Cambria"/>
                <a:cs typeface="Cambria"/>
              </a:rPr>
              <a:t>Up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₹</a:t>
            </a:r>
            <a:r>
              <a:rPr dirty="0" sz="1200">
                <a:latin typeface="Cambria"/>
                <a:cs typeface="Cambria"/>
              </a:rPr>
              <a:t>5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lakh: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85%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all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125">
                <a:latin typeface="Cambria"/>
                <a:cs typeface="Cambria"/>
              </a:rPr>
              <a:t>MSEs</a:t>
            </a:r>
            <a:endParaRPr sz="1200">
              <a:latin typeface="Cambria"/>
              <a:cs typeface="Cambria"/>
            </a:endParaRPr>
          </a:p>
          <a:p>
            <a:pPr lvl="1" marL="242570" marR="6280150" indent="173355">
              <a:lnSpc>
                <a:spcPts val="1430"/>
              </a:lnSpc>
              <a:spcBef>
                <a:spcPts val="655"/>
              </a:spcBef>
              <a:buFont typeface="Arial MT"/>
              <a:buChar char="•"/>
              <a:tabLst>
                <a:tab pos="415925" algn="l"/>
              </a:tabLst>
            </a:pPr>
            <a:r>
              <a:rPr dirty="0" sz="1200">
                <a:latin typeface="Times New Roman"/>
                <a:cs typeface="Times New Roman"/>
              </a:rPr>
              <a:t>₹</a:t>
            </a:r>
            <a:r>
              <a:rPr dirty="0" sz="1200">
                <a:latin typeface="Cambria"/>
                <a:cs typeface="Cambria"/>
              </a:rPr>
              <a:t>5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lakh–</a:t>
            </a:r>
            <a:r>
              <a:rPr dirty="0" sz="1200" spc="60">
                <a:latin typeface="Times New Roman"/>
                <a:cs typeface="Times New Roman"/>
              </a:rPr>
              <a:t>₹</a:t>
            </a:r>
            <a:r>
              <a:rPr dirty="0" sz="1200" spc="60">
                <a:latin typeface="Cambria"/>
                <a:cs typeface="Cambria"/>
              </a:rPr>
              <a:t>50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lakh: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75%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general,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80–90%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special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45">
                <a:latin typeface="Cambria"/>
                <a:cs typeface="Cambria"/>
              </a:rPr>
              <a:t>categories </a:t>
            </a:r>
            <a:r>
              <a:rPr dirty="0" sz="1200" spc="100">
                <a:latin typeface="Cambria"/>
                <a:cs typeface="Cambria"/>
              </a:rPr>
              <a:t>(SC/ST/Women/NER/ZED-</a:t>
            </a:r>
            <a:r>
              <a:rPr dirty="0" sz="1200" spc="60">
                <a:latin typeface="Cambria"/>
                <a:cs typeface="Cambria"/>
              </a:rPr>
              <a:t>certified/PwD/Aspirational</a:t>
            </a:r>
            <a:r>
              <a:rPr dirty="0" sz="1200" spc="240">
                <a:latin typeface="Cambria"/>
                <a:cs typeface="Cambria"/>
              </a:rPr>
              <a:t> </a:t>
            </a:r>
            <a:r>
              <a:rPr dirty="0" sz="1200" spc="40">
                <a:latin typeface="Cambria"/>
                <a:cs typeface="Cambria"/>
              </a:rPr>
              <a:t>Districts)</a:t>
            </a:r>
            <a:endParaRPr sz="1200">
              <a:latin typeface="Cambria"/>
              <a:cs typeface="Cambria"/>
            </a:endParaRPr>
          </a:p>
          <a:p>
            <a:pPr lvl="1" marL="415925" indent="-17335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415925" algn="l"/>
              </a:tabLst>
            </a:pPr>
            <a:r>
              <a:rPr dirty="0" sz="1200" spc="50">
                <a:latin typeface="Times New Roman"/>
                <a:cs typeface="Times New Roman"/>
              </a:rPr>
              <a:t>₹</a:t>
            </a:r>
            <a:r>
              <a:rPr dirty="0" sz="1200" spc="50">
                <a:latin typeface="Cambria"/>
                <a:cs typeface="Cambria"/>
              </a:rPr>
              <a:t>50</a:t>
            </a:r>
            <a:r>
              <a:rPr dirty="0" sz="1200" spc="18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lakh–</a:t>
            </a:r>
            <a:r>
              <a:rPr dirty="0" sz="1200" spc="60">
                <a:latin typeface="Times New Roman"/>
                <a:cs typeface="Times New Roman"/>
              </a:rPr>
              <a:t>₹</a:t>
            </a:r>
            <a:r>
              <a:rPr dirty="0" sz="1200" spc="60">
                <a:latin typeface="Cambria"/>
                <a:cs typeface="Cambria"/>
              </a:rPr>
              <a:t>5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crore: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75%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general,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85%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114">
                <a:latin typeface="Cambria"/>
                <a:cs typeface="Cambria"/>
              </a:rPr>
              <a:t>NER/J&amp;K/Ladakh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 spc="10">
                <a:latin typeface="Cambria"/>
                <a:cs typeface="Cambria"/>
              </a:rPr>
              <a:t>Identified</a:t>
            </a:r>
            <a:r>
              <a:rPr dirty="0" sz="1200" spc="20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Credit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Deficient</a:t>
            </a:r>
            <a:r>
              <a:rPr dirty="0" sz="1200" spc="21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Districts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10">
                <a:latin typeface="Cambria"/>
                <a:cs typeface="Cambria"/>
              </a:rPr>
              <a:t>get</a:t>
            </a:r>
            <a:r>
              <a:rPr dirty="0" sz="1200" spc="210">
                <a:latin typeface="Cambria"/>
                <a:cs typeface="Cambria"/>
              </a:rPr>
              <a:t> </a:t>
            </a:r>
            <a:r>
              <a:rPr dirty="0" sz="1200" spc="100">
                <a:latin typeface="Cambria"/>
                <a:cs typeface="Cambria"/>
              </a:rPr>
              <a:t>an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additional</a:t>
            </a:r>
            <a:r>
              <a:rPr dirty="0" sz="1200" spc="215">
                <a:latin typeface="Cambria"/>
                <a:cs typeface="Cambria"/>
              </a:rPr>
              <a:t> </a:t>
            </a:r>
            <a:r>
              <a:rPr dirty="0" sz="1200" spc="10">
                <a:latin typeface="Cambria"/>
                <a:cs typeface="Cambria"/>
              </a:rPr>
              <a:t>5%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40">
                <a:latin typeface="Cambria"/>
                <a:cs typeface="Cambria"/>
              </a:rPr>
              <a:t>coverage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 spc="60">
                <a:latin typeface="Cambria"/>
                <a:cs typeface="Cambria"/>
              </a:rPr>
              <a:t>Hybrid</a:t>
            </a:r>
            <a:r>
              <a:rPr dirty="0" sz="1200" spc="21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security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model</a:t>
            </a:r>
            <a:r>
              <a:rPr dirty="0" sz="1200" spc="21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permitted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(partial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collateral-</a:t>
            </a:r>
            <a:r>
              <a:rPr dirty="0" sz="1200" spc="70">
                <a:latin typeface="Cambria"/>
                <a:cs typeface="Cambria"/>
              </a:rPr>
              <a:t>based</a:t>
            </a:r>
            <a:r>
              <a:rPr dirty="0" sz="1200" spc="210">
                <a:latin typeface="Cambria"/>
                <a:cs typeface="Cambria"/>
              </a:rPr>
              <a:t> </a:t>
            </a:r>
            <a:r>
              <a:rPr dirty="0" sz="1200" spc="-10">
                <a:latin typeface="Cambria"/>
                <a:cs typeface="Cambria"/>
              </a:rPr>
              <a:t>loans)</a:t>
            </a:r>
            <a:endParaRPr sz="1200">
              <a:latin typeface="Cambria"/>
              <a:cs typeface="Cambria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1200" spc="50">
                <a:latin typeface="Cambria"/>
                <a:cs typeface="Cambria"/>
              </a:rPr>
              <a:t>Available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through</a:t>
            </a:r>
            <a:r>
              <a:rPr dirty="0" sz="1200" spc="120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banks,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130">
                <a:latin typeface="Cambria"/>
                <a:cs typeface="Cambria"/>
              </a:rPr>
              <a:t>NBFCs,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other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MLIs</a:t>
            </a:r>
            <a:endParaRPr sz="12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200" spc="75" b="1">
                <a:latin typeface="Cambria"/>
                <a:cs typeface="Cambria"/>
              </a:rPr>
              <a:t>Link</a:t>
            </a:r>
            <a:r>
              <a:rPr dirty="0" sz="1200" spc="135" b="1">
                <a:latin typeface="Cambria"/>
                <a:cs typeface="Cambria"/>
              </a:rPr>
              <a:t> </a:t>
            </a:r>
            <a:r>
              <a:rPr dirty="0" sz="1200" spc="80" b="1">
                <a:latin typeface="Cambria"/>
                <a:cs typeface="Cambria"/>
              </a:rPr>
              <a:t>to</a:t>
            </a:r>
            <a:r>
              <a:rPr dirty="0" sz="1200" spc="140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Apply: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https://www.cgtmse.in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507" y="303656"/>
            <a:ext cx="75577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05255" marR="5080" indent="-139319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210"/>
              <a:t>CREDIT</a:t>
            </a:r>
            <a:r>
              <a:rPr dirty="0" sz="2200" spc="275"/>
              <a:t> </a:t>
            </a:r>
            <a:r>
              <a:rPr dirty="0" sz="2200" spc="195"/>
              <a:t>GUARANTEE</a:t>
            </a:r>
            <a:r>
              <a:rPr dirty="0" sz="2200" spc="290"/>
              <a:t> </a:t>
            </a:r>
            <a:r>
              <a:rPr dirty="0" sz="2200" spc="275"/>
              <a:t>SCHEME</a:t>
            </a:r>
            <a:r>
              <a:rPr dirty="0" sz="2200" spc="290"/>
              <a:t> </a:t>
            </a:r>
            <a:r>
              <a:rPr dirty="0" sz="2200" spc="245"/>
              <a:t>FOR</a:t>
            </a:r>
            <a:r>
              <a:rPr dirty="0" sz="2200" spc="295"/>
              <a:t> </a:t>
            </a:r>
            <a:r>
              <a:rPr dirty="0" sz="2200" spc="225"/>
              <a:t>MICRO</a:t>
            </a:r>
            <a:r>
              <a:rPr dirty="0" sz="2200" spc="275"/>
              <a:t> </a:t>
            </a:r>
            <a:r>
              <a:rPr dirty="0" sz="2200" spc="80"/>
              <a:t>&amp; </a:t>
            </a:r>
            <a:r>
              <a:rPr dirty="0" sz="2200" spc="200"/>
              <a:t>SMALL</a:t>
            </a:r>
            <a:r>
              <a:rPr dirty="0" sz="2200" spc="280"/>
              <a:t> </a:t>
            </a:r>
            <a:r>
              <a:rPr dirty="0" sz="2200" spc="225"/>
              <a:t>ENTERPRISES</a:t>
            </a:r>
            <a:r>
              <a:rPr dirty="0" sz="2200" spc="280"/>
              <a:t> </a:t>
            </a:r>
            <a:r>
              <a:rPr dirty="0" sz="2200" spc="130"/>
              <a:t>(CGTMSE)</a:t>
            </a:r>
            <a:endParaRPr sz="2200"/>
          </a:p>
        </p:txBody>
      </p:sp>
      <p:grpSp>
        <p:nvGrpSpPr>
          <p:cNvPr id="4" name="object 4" descr=""/>
          <p:cNvGrpSpPr/>
          <p:nvPr/>
        </p:nvGrpSpPr>
        <p:grpSpPr>
          <a:xfrm>
            <a:off x="7222553" y="2962960"/>
            <a:ext cx="2947670" cy="2901950"/>
            <a:chOff x="7222553" y="2962960"/>
            <a:chExt cx="2947670" cy="29019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015" y="2972485"/>
              <a:ext cx="2928366" cy="288277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227316" y="2967723"/>
              <a:ext cx="2938145" cy="2892425"/>
            </a:xfrm>
            <a:custGeom>
              <a:avLst/>
              <a:gdLst/>
              <a:ahLst/>
              <a:cxnLst/>
              <a:rect l="l" t="t" r="r" b="b"/>
              <a:pathLst>
                <a:path w="2938145" h="2892425">
                  <a:moveTo>
                    <a:pt x="0" y="2892298"/>
                  </a:moveTo>
                  <a:lnTo>
                    <a:pt x="2937891" y="2892298"/>
                  </a:lnTo>
                  <a:lnTo>
                    <a:pt x="2937891" y="0"/>
                  </a:lnTo>
                  <a:lnTo>
                    <a:pt x="0" y="0"/>
                  </a:lnTo>
                  <a:lnTo>
                    <a:pt x="0" y="2892298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6341" y="1170914"/>
            <a:ext cx="11532870" cy="50558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Women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Entrepreneurship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Manufacturing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Services</a:t>
            </a:r>
            <a:endParaRPr sz="1100">
              <a:latin typeface="Cambria"/>
              <a:cs typeface="Cambria"/>
            </a:endParaRPr>
          </a:p>
          <a:p>
            <a:pPr marL="183515" marR="443865" indent="-171450">
              <a:lnSpc>
                <a:spcPts val="1310"/>
              </a:lnSpc>
              <a:spcBef>
                <a:spcPts val="65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credit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aimed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empowering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women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entrepreneurs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start,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expand,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or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modernize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Micro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Enterprises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under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140">
                <a:latin typeface="Cambria"/>
                <a:cs typeface="Cambria"/>
              </a:rPr>
              <a:t>MSMED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Act,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2006.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It </a:t>
            </a:r>
            <a:r>
              <a:rPr dirty="0" sz="1100" spc="-25">
                <a:latin typeface="Cambria"/>
                <a:cs typeface="Cambria"/>
              </a:rPr>
              <a:t>	</a:t>
            </a:r>
            <a:r>
              <a:rPr dirty="0" sz="1100" spc="45">
                <a:latin typeface="Cambria"/>
                <a:cs typeface="Cambria"/>
              </a:rPr>
              <a:t>provides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concessional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loans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working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capital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facilities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eligible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women-</a:t>
            </a:r>
            <a:r>
              <a:rPr dirty="0" sz="1100" spc="10">
                <a:latin typeface="Cambria"/>
                <a:cs typeface="Cambria"/>
              </a:rPr>
              <a:t>led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professionals.</a:t>
            </a:r>
            <a:endParaRPr sz="1100">
              <a:latin typeface="Cambria"/>
              <a:cs typeface="Cambria"/>
            </a:endParaRPr>
          </a:p>
          <a:p>
            <a:pPr marL="183515" marR="318135" indent="-171450">
              <a:lnSpc>
                <a:spcPct val="99500"/>
              </a:lnSpc>
              <a:spcBef>
                <a:spcPts val="57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Criteria: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New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existing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women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entrepreneurs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engaged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Micro/Small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Enterprises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sectors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like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handloom,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handicrafts,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garment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making,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food </a:t>
            </a:r>
            <a:r>
              <a:rPr dirty="0" sz="1100" spc="-20">
                <a:latin typeface="Cambria"/>
                <a:cs typeface="Cambria"/>
              </a:rPr>
              <a:t>	</a:t>
            </a:r>
            <a:r>
              <a:rPr dirty="0" sz="1100" spc="65">
                <a:latin typeface="Cambria"/>
                <a:cs typeface="Cambria"/>
              </a:rPr>
              <a:t>processing,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tailoring,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beauty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Parlors,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mobile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restaurants,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transport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services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(3/4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wheelers),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professional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services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(doctors,</a:t>
            </a:r>
            <a:r>
              <a:rPr dirty="0" sz="1100" spc="114">
                <a:latin typeface="Cambria"/>
                <a:cs typeface="Cambria"/>
              </a:rPr>
              <a:t> CAs,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engineers,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artists,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etc.).Retail </a:t>
            </a:r>
            <a:r>
              <a:rPr dirty="0" sz="1100" spc="40">
                <a:latin typeface="Cambria"/>
                <a:cs typeface="Cambria"/>
              </a:rPr>
              <a:t>	</a:t>
            </a:r>
            <a:r>
              <a:rPr dirty="0" sz="1100" spc="65">
                <a:latin typeface="Cambria"/>
                <a:cs typeface="Cambria"/>
              </a:rPr>
              <a:t>trade,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educational/training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institutes,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50">
                <a:latin typeface="Cambria"/>
                <a:cs typeface="Cambria"/>
              </a:rPr>
              <a:t>SHGs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are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not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35">
                <a:latin typeface="Cambria"/>
                <a:cs typeface="Cambria"/>
              </a:rPr>
              <a:t>eligible.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overall</a:t>
            </a:r>
            <a:r>
              <a:rPr dirty="0" sz="1100" spc="21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(only</a:t>
            </a:r>
            <a:r>
              <a:rPr dirty="0" sz="1100" spc="21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for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funding):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spcBef>
                <a:spcPts val="60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Quantum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Finance: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 b="1">
                <a:solidFill>
                  <a:srgbClr val="545454"/>
                </a:solidFill>
                <a:latin typeface="Cambria"/>
                <a:cs typeface="Cambria"/>
              </a:rPr>
              <a:t>Maximum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14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100</a:t>
            </a:r>
            <a:r>
              <a:rPr dirty="0" sz="1100" spc="12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Lacs.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Margin: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20%</a:t>
            </a:r>
            <a:endParaRPr sz="1100">
              <a:latin typeface="Cambria"/>
              <a:cs typeface="Cambria"/>
            </a:endParaRPr>
          </a:p>
          <a:p>
            <a:pPr marL="181610" marR="138430" indent="-16954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Rate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Interest: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Concession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Rate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interest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10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Lacs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MCLR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+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0.25%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above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10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Lacs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Rs.100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Lacs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MCLR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+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0.50%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Additional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Interest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concession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0.25%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account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rated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external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agency.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Term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Fund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Facility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Overdraft/Cash/Credit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Non-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Fund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Letter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Credit/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Letter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Guarantee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details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its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benefits,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please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visit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official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website.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encourage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start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projects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expand/modernize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unit.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well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for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/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i.e.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engaged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activity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e.g.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Handloom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weaving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Handicraft,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Professionals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employed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Doctors,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Chartered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Accountants,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Engineers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trained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Art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Craft,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Target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Group-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New,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well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her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/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50">
                <a:solidFill>
                  <a:srgbClr val="545454"/>
                </a:solidFill>
                <a:latin typeface="Cambria"/>
                <a:cs typeface="Cambria"/>
              </a:rPr>
              <a:t>(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defined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Act-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2006),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i.e.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engaged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activity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e.g.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Handloom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weaving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Handicraft,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Food-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Processing,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Garment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making,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etc., 	etc.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Professionals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employed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Doctors,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Chartered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Accountants,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Engineers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trained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Art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Craft,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Health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/Beauty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clinics/Dieticians/Fashion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Designing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Beauty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Parlors.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Business-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lunch/canteen,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mobile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restaurant,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circulating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library/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tailoring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/Day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Reaches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children,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Tailoring,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Typing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/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STD/Xerox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booth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Transport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Operators-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Three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wheeler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/Four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wheeler.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(Retail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Trade/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Education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training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Institute/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Self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Help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Group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eligible)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https://www.centralbankofindia.co.in/en/Cent_Kalyani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796" rIns="0" bIns="0" rtlCol="0" vert="horz">
            <a:spAutoFit/>
          </a:bodyPr>
          <a:lstStyle/>
          <a:p>
            <a:pPr marL="1993264">
              <a:lnSpc>
                <a:spcPct val="100000"/>
              </a:lnSpc>
              <a:spcBef>
                <a:spcPts val="100"/>
              </a:spcBef>
            </a:pPr>
            <a:r>
              <a:rPr dirty="0" sz="2400" spc="340"/>
              <a:t>CGS</a:t>
            </a:r>
            <a:r>
              <a:rPr dirty="0" sz="2400" spc="300"/>
              <a:t> </a:t>
            </a:r>
            <a:r>
              <a:rPr dirty="0" sz="2400"/>
              <a:t>-</a:t>
            </a:r>
            <a:r>
              <a:rPr dirty="0" sz="2400" spc="300"/>
              <a:t> </a:t>
            </a:r>
            <a:r>
              <a:rPr dirty="0" sz="2400" spc="245"/>
              <a:t>CENT</a:t>
            </a:r>
            <a:r>
              <a:rPr dirty="0" sz="2400" spc="290"/>
              <a:t> </a:t>
            </a:r>
            <a:r>
              <a:rPr dirty="0" sz="2400" spc="185"/>
              <a:t>KALYANI</a:t>
            </a:r>
            <a:r>
              <a:rPr dirty="0" sz="2400" spc="290"/>
              <a:t> SCHEME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5348" y="957427"/>
            <a:ext cx="11723370" cy="51930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Services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Manufacturing,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processing,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trading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endParaRPr sz="1100">
              <a:latin typeface="Cambria"/>
              <a:cs typeface="Cambria"/>
            </a:endParaRPr>
          </a:p>
          <a:p>
            <a:pPr marL="183515" marR="248285" indent="-171450">
              <a:lnSpc>
                <a:spcPct val="99800"/>
              </a:lnSpc>
              <a:spcBef>
                <a:spcPts val="60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launched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8th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April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2015.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50,000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given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‘Shishu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’;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between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50,000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5.0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Lakhs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‘Kishore’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;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between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 b="1">
                <a:solidFill>
                  <a:srgbClr val="545454"/>
                </a:solidFill>
                <a:latin typeface="Cambria"/>
                <a:cs typeface="Cambria"/>
              </a:rPr>
              <a:t>5.0</a:t>
            </a:r>
            <a:r>
              <a:rPr dirty="0" sz="1100" spc="17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Lakhs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10.0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Lakhs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‘Tarun’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taken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do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require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collaterals.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These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measures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5">
                <a:solidFill>
                  <a:srgbClr val="545454"/>
                </a:solidFill>
                <a:latin typeface="Cambria"/>
                <a:cs typeface="Cambria"/>
              </a:rPr>
              <a:t>are </a:t>
            </a:r>
            <a:r>
              <a:rPr dirty="0" sz="1100" spc="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aimed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increasing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confidence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young,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educated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workers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who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now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able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aspire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become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first-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generation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entrepreneurs;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small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businesses,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too,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able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expand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activities.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borrowers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: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Proprietary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concern,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Partnership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Firm,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Private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Ltd,</a:t>
            </a:r>
            <a:r>
              <a:rPr dirty="0" sz="1100" spc="1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Company,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Public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Company,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Any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other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legal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forms.</a:t>
            </a:r>
            <a:endParaRPr sz="1100">
              <a:latin typeface="Cambria"/>
              <a:cs typeface="Cambria"/>
            </a:endParaRPr>
          </a:p>
          <a:p>
            <a:pPr marL="181610" marR="12382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defaulter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any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institution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have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satisfactory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track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record.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borrowers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may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required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possess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necessary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skills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experience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knowledge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undertake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proposed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activity.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need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educational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qualification,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if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any,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needs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assessed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on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nature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proposed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activity,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its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requirement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overall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(only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for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funding):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Sanctioned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2023: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311811.38</a:t>
            </a:r>
            <a:r>
              <a:rPr dirty="0" sz="1100" spc="1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Cr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Cash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1610" marR="165100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benefits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have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been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classified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three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categories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'SHISHU','KISHOR’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'TARUN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'to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signify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stage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growth/development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funding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needs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beneficiary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unit/entrepreneur.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Shishu: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Covering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50,000/-</a:t>
            </a:r>
            <a:r>
              <a:rPr dirty="0" sz="1100" spc="3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Kishor: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Covering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50,001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5,00,000/-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Tarun: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Covering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5,00,001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10,00,000/-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65" b="1">
                <a:latin typeface="Cambria"/>
                <a:cs typeface="Cambria"/>
              </a:rPr>
              <a:t>Notes: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launched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8th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April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2015.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50,000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given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sub-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‘Shishu’;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between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50,000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5.0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Lakhs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‘Kishore’;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between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5.0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Lakhs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10.0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Lakhs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‘Tarun’.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taken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do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require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collaterals.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These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measures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aimed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at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increasing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confidence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young,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educated,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workers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who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now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able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aspire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become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first-generation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entrepreneurs;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businesses,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too,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able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expand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activities.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20.08.2021,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16,22,203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crores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sanctioned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30.7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crores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accounts.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u="sng" sz="1100" spc="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https://www.mudra.org.in/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58369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55"/>
              <a:t>PRADHAN</a:t>
            </a:r>
            <a:r>
              <a:rPr dirty="0" sz="2200" spc="254"/>
              <a:t> </a:t>
            </a:r>
            <a:r>
              <a:rPr dirty="0" sz="2200" spc="150"/>
              <a:t>MANTRI</a:t>
            </a:r>
            <a:r>
              <a:rPr dirty="0" sz="2200" spc="270"/>
              <a:t> </a:t>
            </a:r>
            <a:r>
              <a:rPr dirty="0" sz="2200" spc="180"/>
              <a:t>MUDRA</a:t>
            </a:r>
            <a:r>
              <a:rPr dirty="0" sz="2200" spc="280"/>
              <a:t> </a:t>
            </a:r>
            <a:r>
              <a:rPr dirty="0" sz="2200" spc="225"/>
              <a:t>YOJANA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450590" y="2286000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w="0" h="2286000">
                  <a:moveTo>
                    <a:pt x="0" y="0"/>
                  </a:moveTo>
                  <a:lnTo>
                    <a:pt x="0" y="228600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8192" y="524395"/>
              <a:ext cx="4971010" cy="89863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640585" y="2628900"/>
            <a:ext cx="1524000" cy="1600200"/>
          </a:xfrm>
          <a:prstGeom prst="rect">
            <a:avLst/>
          </a:prstGeom>
          <a:solidFill>
            <a:srgbClr val="4471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0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</a:pPr>
            <a:r>
              <a:rPr dirty="0" sz="2000" spc="155" b="1">
                <a:solidFill>
                  <a:srgbClr val="FFFFFF"/>
                </a:solidFill>
                <a:latin typeface="Cambria"/>
                <a:cs typeface="Cambria"/>
              </a:rPr>
              <a:t>Contents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93257" y="6507962"/>
            <a:ext cx="1797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50" b="1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30777" y="2227580"/>
            <a:ext cx="6783705" cy="20834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lr>
                <a:srgbClr val="4471C4"/>
              </a:buClr>
              <a:buFont typeface="Wingdings"/>
              <a:buChar char=""/>
              <a:tabLst>
                <a:tab pos="298450" algn="l"/>
              </a:tabLst>
            </a:pPr>
            <a:r>
              <a:rPr dirty="0" u="sng" sz="1800" spc="1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Introduction</a:t>
            </a:r>
            <a:r>
              <a:rPr dirty="0" u="sng" sz="1800" spc="22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 </a:t>
            </a:r>
            <a:r>
              <a:rPr dirty="0" u="sng" sz="1800" spc="114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to</a:t>
            </a:r>
            <a:r>
              <a:rPr dirty="0" u="sng" sz="1800" spc="2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 </a:t>
            </a:r>
            <a:r>
              <a:rPr dirty="0" u="sng" sz="1800" spc="19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MSME</a:t>
            </a:r>
            <a:r>
              <a:rPr dirty="0" u="sng" sz="1800" spc="2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 </a:t>
            </a:r>
            <a:r>
              <a:rPr dirty="0" u="sng" sz="1800" spc="9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&amp;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 </a:t>
            </a:r>
            <a:r>
              <a:rPr dirty="0" u="sng" sz="1800" spc="10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 action="ppaction://hlinksldjump"/>
              </a:rPr>
              <a:t>Incentives</a:t>
            </a:r>
            <a:endParaRPr sz="18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u="sng" sz="1800" spc="13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Snapshot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of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114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Central</a:t>
            </a:r>
            <a:r>
              <a:rPr dirty="0" u="sng" sz="1800" spc="2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12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Government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1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Schemes</a:t>
            </a:r>
            <a:r>
              <a:rPr dirty="0" u="sng" sz="1800" spc="2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for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 </a:t>
            </a:r>
            <a:r>
              <a:rPr dirty="0" u="sng" sz="1800" spc="1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 action="ppaction://hlinksldjump"/>
              </a:rPr>
              <a:t>MSMEs</a:t>
            </a:r>
            <a:endParaRPr sz="1800">
              <a:latin typeface="Cambria"/>
              <a:cs typeface="Cambria"/>
            </a:endParaRPr>
          </a:p>
          <a:p>
            <a:pPr marL="300355" indent="-287655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u="sng" sz="1800" spc="1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List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9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of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1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Central</a:t>
            </a:r>
            <a:r>
              <a:rPr dirty="0" u="sng" sz="1800" spc="2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114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Government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1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Schemes</a:t>
            </a:r>
            <a:r>
              <a:rPr dirty="0" u="sng" sz="1800" spc="24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(CGS)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for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 </a:t>
            </a:r>
            <a:r>
              <a:rPr dirty="0" u="sng" sz="1800" spc="17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7" action="ppaction://hlinksldjump"/>
              </a:rPr>
              <a:t>MSMEs</a:t>
            </a:r>
            <a:endParaRPr sz="18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u="sng" sz="1800" spc="1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List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of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1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State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12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Government</a:t>
            </a:r>
            <a:r>
              <a:rPr dirty="0" u="sng" sz="1800" spc="23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1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Schemes</a:t>
            </a:r>
            <a:r>
              <a:rPr dirty="0" u="sng" sz="1800" spc="2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(SGS)</a:t>
            </a:r>
            <a:r>
              <a:rPr dirty="0" u="sng" sz="1800" spc="2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for</a:t>
            </a:r>
            <a:r>
              <a:rPr dirty="0" u="sng" sz="1800" spc="229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 </a:t>
            </a:r>
            <a:r>
              <a:rPr dirty="0" u="sng" sz="1800" spc="1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8" action="ppaction://hlinksldjump"/>
              </a:rPr>
              <a:t>MSMEs</a:t>
            </a:r>
            <a:endParaRPr sz="1800">
              <a:latin typeface="Cambria"/>
              <a:cs typeface="Cambria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lr>
                <a:srgbClr val="4471C4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u="sng" sz="1800" spc="12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List</a:t>
            </a:r>
            <a:r>
              <a:rPr dirty="0" u="sng" sz="1800" spc="23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 </a:t>
            </a:r>
            <a:r>
              <a:rPr dirty="0" u="sng" sz="1800" spc="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of</a:t>
            </a:r>
            <a:r>
              <a:rPr dirty="0" u="sng" sz="1800" spc="23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 </a:t>
            </a:r>
            <a:r>
              <a:rPr dirty="0" u="sng" sz="1800" spc="12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Compliances</a:t>
            </a:r>
            <a:r>
              <a:rPr dirty="0" u="sng" sz="1800" spc="2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 </a:t>
            </a:r>
            <a:r>
              <a:rPr dirty="0" u="sng" sz="18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for</a:t>
            </a:r>
            <a:r>
              <a:rPr dirty="0" u="sng" sz="1800" spc="23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 </a:t>
            </a:r>
            <a:r>
              <a:rPr dirty="0" u="sng" sz="1800" spc="1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 action="ppaction://hlinksldjump"/>
              </a:rPr>
              <a:t>MSMEs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8079" y="1141831"/>
            <a:ext cx="11597640" cy="28759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supports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non-</a:t>
            </a:r>
            <a:r>
              <a:rPr dirty="0" sz="1100" spc="60">
                <a:latin typeface="Cambria"/>
                <a:cs typeface="Cambria"/>
              </a:rPr>
              <a:t>farm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sectors,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mainly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focusing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on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manufacturing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service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enterprises.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PMEGP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credit-</a:t>
            </a:r>
            <a:r>
              <a:rPr dirty="0" sz="1100" spc="55">
                <a:latin typeface="Cambria"/>
                <a:cs typeface="Cambria"/>
              </a:rPr>
              <a:t>linked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aimed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promoting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self-</a:t>
            </a:r>
            <a:r>
              <a:rPr dirty="0" sz="1100" spc="60">
                <a:latin typeface="Cambria"/>
                <a:cs typeface="Cambria"/>
              </a:rPr>
              <a:t>employment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by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helping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individuals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set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micro-</a:t>
            </a:r>
            <a:r>
              <a:rPr dirty="0" sz="1100" spc="50">
                <a:latin typeface="Cambria"/>
                <a:cs typeface="Cambria"/>
              </a:rPr>
              <a:t>enterprises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both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urban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rural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areas.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It </a:t>
            </a:r>
            <a:r>
              <a:rPr dirty="0" sz="1100" spc="-25">
                <a:latin typeface="Cambria"/>
                <a:cs typeface="Cambria"/>
              </a:rPr>
              <a:t>	</a:t>
            </a:r>
            <a:r>
              <a:rPr dirty="0" sz="1100" spc="75">
                <a:latin typeface="Cambria"/>
                <a:cs typeface="Cambria"/>
              </a:rPr>
              <a:t>seeks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generate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sustainable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employment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opportunities</a:t>
            </a:r>
            <a:r>
              <a:rPr dirty="0" sz="1100" spc="90">
                <a:latin typeface="Cambria"/>
                <a:cs typeface="Cambria"/>
              </a:rPr>
              <a:t> and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reduce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occupational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migration,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especially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among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unemployed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youth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and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traditional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artisans.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Self-</a:t>
            </a:r>
            <a:r>
              <a:rPr dirty="0" sz="1100" spc="60">
                <a:latin typeface="Cambria"/>
                <a:cs typeface="Cambria"/>
              </a:rPr>
              <a:t>employment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margin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money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It’s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an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ongoing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scheme,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launched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2008,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with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regular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annual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budgetary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latin typeface="Cambria"/>
                <a:cs typeface="Cambria"/>
              </a:rPr>
              <a:t>Margin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money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ranges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from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15%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35%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cost.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manufacturing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sector,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financial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available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50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lakh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for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service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sector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20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lakh.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Special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category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applicants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(SC/ST/OBC/PH/Women/NER/Aspirational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districts)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receive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higher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subsidies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need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contribute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only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5%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of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cost.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General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category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applicants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contribute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10%.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u="sng" sz="1100" spc="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https://www.kviconline.gov.in/pmegpeportal/pmegphome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2384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90"/>
              <a:t>Prime</a:t>
            </a:r>
            <a:r>
              <a:rPr dirty="0" sz="2200" spc="285"/>
              <a:t> </a:t>
            </a:r>
            <a:r>
              <a:rPr dirty="0" sz="2200" spc="125"/>
              <a:t>Minister’s</a:t>
            </a:r>
            <a:r>
              <a:rPr dirty="0" sz="2200" spc="290"/>
              <a:t> </a:t>
            </a:r>
            <a:r>
              <a:rPr dirty="0" sz="2200" spc="160"/>
              <a:t>Employment</a:t>
            </a:r>
            <a:r>
              <a:rPr dirty="0" sz="2200" spc="335"/>
              <a:t> </a:t>
            </a:r>
            <a:r>
              <a:rPr dirty="0" sz="2200" spc="130"/>
              <a:t>Generation</a:t>
            </a:r>
            <a:r>
              <a:rPr dirty="0" sz="2200" spc="300"/>
              <a:t> </a:t>
            </a:r>
            <a:r>
              <a:rPr dirty="0" sz="2200" spc="85"/>
              <a:t>Programme</a:t>
            </a:r>
            <a:endParaRPr sz="2200"/>
          </a:p>
          <a:p>
            <a:pPr algn="ctr" marL="32384">
              <a:lnSpc>
                <a:spcPct val="100000"/>
              </a:lnSpc>
            </a:pPr>
            <a:r>
              <a:rPr dirty="0" sz="2200" spc="70"/>
              <a:t>(PMEGP)</a:t>
            </a:r>
            <a:endParaRPr sz="2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1321" y="3934752"/>
            <a:ext cx="5313807" cy="226961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73978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753" y="1143990"/>
            <a:ext cx="11575415" cy="470535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Micro-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99700"/>
              </a:lnSpc>
              <a:spcBef>
                <a:spcPts val="60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20" b="1">
                <a:latin typeface="Cambria"/>
                <a:cs typeface="Cambria"/>
              </a:rPr>
              <a:t>Brief: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Swarojgar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Card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aimed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easy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employed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India.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SCC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adequate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timely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i.e..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working/capital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blocks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both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artisans,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handloom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weavers,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sector,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fishermen,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self-employed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persons,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rickshaw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owners,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other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micro-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entrepreneurs,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banking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system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flexible,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hassle-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free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cost-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effective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manner.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facility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include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reasonable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component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consumption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needs.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Swarojgar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Card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open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entrepreneurs,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employed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individuals,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businesses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India.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eligibility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requirements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may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vary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lending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institutions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regulations.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20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overall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(only</a:t>
            </a:r>
            <a:r>
              <a:rPr dirty="0" sz="1100" spc="21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for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funding):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21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25,000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per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borrower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composite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loan.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provides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facilities,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allowing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businesses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secure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funds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entrepreneurial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employment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ventures.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Employed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Individuals.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Participants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gain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favorable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terms,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simplified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documentation,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flexibility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repaying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loans.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details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its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benefits,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please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refer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official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notification.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algn="just" marL="181610" marR="1016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SCC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adequate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timely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i.e..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block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both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artisans,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handloom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weavers,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sector,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fishermen,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self-employed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persons,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rickshaw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owners,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other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micro-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entrepreneurs,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banking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system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flexible,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hassle-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free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cost-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effective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manner.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facility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may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include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reasonable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component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consumption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needs.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u="sng" sz="1100" spc="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https://www.rbi.org.in/Scripts/NotificationUser.aspx?Id=1373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28182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056" rIns="0" bIns="0" rtlCol="0" vert="horz">
            <a:spAutoFit/>
          </a:bodyPr>
          <a:lstStyle/>
          <a:p>
            <a:pPr marL="2265680">
              <a:lnSpc>
                <a:spcPct val="100000"/>
              </a:lnSpc>
              <a:spcBef>
                <a:spcPts val="95"/>
              </a:spcBef>
            </a:pPr>
            <a:r>
              <a:rPr dirty="0" sz="2200" spc="315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240"/>
              <a:t>SWAROJGAR</a:t>
            </a:r>
            <a:r>
              <a:rPr dirty="0" sz="2200" spc="300"/>
              <a:t> </a:t>
            </a:r>
            <a:r>
              <a:rPr dirty="0" sz="2200" spc="215"/>
              <a:t>CREDIT</a:t>
            </a:r>
            <a:r>
              <a:rPr dirty="0" sz="2200" spc="270"/>
              <a:t> </a:t>
            </a:r>
            <a:r>
              <a:rPr dirty="0" sz="2200" spc="204"/>
              <a:t>CARD</a:t>
            </a:r>
            <a:endParaRPr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866" y="1040993"/>
            <a:ext cx="11661140" cy="50406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SIDBI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99500"/>
              </a:lnSpc>
              <a:spcBef>
                <a:spcPts val="60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SIDBI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Soft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Fund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(SMILE)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initiated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take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active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part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‘Make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India’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campaign.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primary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focus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provide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within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sector.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term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Soft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introduced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offer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Soft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terms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meet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debt-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equity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ratio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establishment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Criteria: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Eligibility</a:t>
            </a:r>
            <a:r>
              <a:rPr dirty="0" sz="110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Criteria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4" b="1">
                <a:solidFill>
                  <a:srgbClr val="545454"/>
                </a:solidFill>
                <a:latin typeface="Cambria"/>
                <a:cs typeface="Cambria"/>
              </a:rPr>
              <a:t>SMILE </a:t>
            </a:r>
            <a:r>
              <a:rPr dirty="0" sz="1100" spc="10" b="1">
                <a:solidFill>
                  <a:srgbClr val="545454"/>
                </a:solidFill>
                <a:latin typeface="Cambria"/>
                <a:cs typeface="Cambria"/>
              </a:rPr>
              <a:t>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majority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emphasis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covering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newly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emerged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primary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emphasis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smaller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famous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within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endParaRPr sz="1100">
              <a:latin typeface="Cambria"/>
              <a:cs typeface="Cambria"/>
            </a:endParaRPr>
          </a:p>
          <a:p>
            <a:pPr marL="181610" marR="689610" indent="-16954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All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undertaking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expansion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take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advantage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newly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emerged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opportunities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along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modernization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technology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gradation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techniques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Regarding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SMILE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Equipment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(SEF),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entities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existence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3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having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satisfactory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position.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overall</a:t>
            </a:r>
            <a:r>
              <a:rPr dirty="0" sz="1100" spc="21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(only</a:t>
            </a:r>
            <a:r>
              <a:rPr dirty="0" sz="1100" spc="21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for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funding):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Min.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 b="1">
                <a:solidFill>
                  <a:srgbClr val="545454"/>
                </a:solidFill>
                <a:latin typeface="Cambria"/>
                <a:cs typeface="Cambria"/>
              </a:rPr>
              <a:t>Rs.10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lakh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equipment finance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Max.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25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 b="1">
                <a:solidFill>
                  <a:srgbClr val="545454"/>
                </a:solidFill>
                <a:latin typeface="Cambria"/>
                <a:cs typeface="Cambria"/>
              </a:rPr>
              <a:t>lakh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Benefits: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Key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Features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14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Benefits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 b="1">
                <a:solidFill>
                  <a:srgbClr val="545454"/>
                </a:solidFill>
                <a:latin typeface="Cambria"/>
                <a:cs typeface="Cambria"/>
              </a:rPr>
              <a:t>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Attractive</a:t>
            </a:r>
            <a:r>
              <a:rPr dirty="0" sz="1100" spc="2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interest</a:t>
            </a:r>
            <a:r>
              <a:rPr dirty="0" sz="1100" spc="2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rates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Comparatively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more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extended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periods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repayment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Speedy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dispensation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assistance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Efficient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funding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partial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promoter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contribution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methods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soft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loans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Speedy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dispensation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machinery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contactless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platform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case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SMILE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equipment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finance,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there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exists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lower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promoter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contribution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https://www.paisabazaar.com/business-</a:t>
            </a:r>
            <a:r>
              <a:rPr dirty="0" u="sng" sz="1100" spc="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loan/sidbi-smile-</a:t>
            </a:r>
            <a:r>
              <a:rPr dirty="0" u="sng" sz="1100" spc="7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scheme/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46216" y="6512534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2487930" marR="5080" indent="-2475230">
              <a:lnSpc>
                <a:spcPts val="2620"/>
              </a:lnSpc>
              <a:spcBef>
                <a:spcPts val="200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55"/>
              <a:t>SIDBI</a:t>
            </a:r>
            <a:r>
              <a:rPr dirty="0" sz="2200" spc="280"/>
              <a:t> </a:t>
            </a:r>
            <a:r>
              <a:rPr dirty="0" sz="2200" spc="130"/>
              <a:t>Make</a:t>
            </a:r>
            <a:r>
              <a:rPr dirty="0" sz="2200" spc="270"/>
              <a:t> </a:t>
            </a:r>
            <a:r>
              <a:rPr dirty="0" sz="2200" spc="125"/>
              <a:t>in</a:t>
            </a:r>
            <a:r>
              <a:rPr dirty="0" sz="2200" spc="290"/>
              <a:t> </a:t>
            </a:r>
            <a:r>
              <a:rPr dirty="0" sz="2200" spc="100"/>
              <a:t>India</a:t>
            </a:r>
            <a:r>
              <a:rPr dirty="0" sz="2200" spc="290"/>
              <a:t> </a:t>
            </a:r>
            <a:r>
              <a:rPr dirty="0" sz="2200" spc="180"/>
              <a:t>Soft</a:t>
            </a:r>
            <a:r>
              <a:rPr dirty="0" sz="2200" spc="280"/>
              <a:t> </a:t>
            </a:r>
            <a:r>
              <a:rPr dirty="0" sz="2200" spc="130"/>
              <a:t>Loan</a:t>
            </a:r>
            <a:r>
              <a:rPr dirty="0" sz="2200" spc="295"/>
              <a:t> </a:t>
            </a:r>
            <a:r>
              <a:rPr dirty="0" sz="2200" spc="160"/>
              <a:t>Fund</a:t>
            </a:r>
            <a:r>
              <a:rPr dirty="0" sz="2200" spc="305"/>
              <a:t> </a:t>
            </a:r>
            <a:r>
              <a:rPr dirty="0" sz="2200" spc="65"/>
              <a:t>for</a:t>
            </a:r>
            <a:r>
              <a:rPr dirty="0" sz="2200" spc="275"/>
              <a:t> </a:t>
            </a:r>
            <a:r>
              <a:rPr dirty="0" sz="2200" spc="120"/>
              <a:t>Micro</a:t>
            </a:r>
            <a:r>
              <a:rPr dirty="0" sz="2200" spc="275"/>
              <a:t> </a:t>
            </a:r>
            <a:r>
              <a:rPr dirty="0" sz="2200" spc="155"/>
              <a:t>Small</a:t>
            </a:r>
            <a:r>
              <a:rPr dirty="0" sz="2200" spc="285"/>
              <a:t> </a:t>
            </a:r>
            <a:r>
              <a:rPr dirty="0" sz="2200" spc="80"/>
              <a:t>and </a:t>
            </a:r>
            <a:r>
              <a:rPr dirty="0" sz="2200" spc="135"/>
              <a:t>Medium</a:t>
            </a:r>
            <a:r>
              <a:rPr dirty="0" sz="2200" spc="280"/>
              <a:t> </a:t>
            </a:r>
            <a:r>
              <a:rPr dirty="0" sz="2200" spc="120"/>
              <a:t>Enterprises</a:t>
            </a:r>
            <a:r>
              <a:rPr dirty="0" sz="2200" spc="335"/>
              <a:t> </a:t>
            </a:r>
            <a:r>
              <a:rPr dirty="0" sz="2200" spc="90"/>
              <a:t>(SMILE)</a:t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5815" y="1087983"/>
            <a:ext cx="11471910" cy="31349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Public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SIDBI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Finance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algn="just" marL="181610" marR="5080" indent="-169545">
              <a:lnSpc>
                <a:spcPts val="1310"/>
              </a:lnSpc>
              <a:spcBef>
                <a:spcPts val="65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They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work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returns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investing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deserving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 b="1">
                <a:solidFill>
                  <a:srgbClr val="545454"/>
                </a:solidFill>
                <a:latin typeface="Cambria"/>
                <a:cs typeface="Cambria"/>
              </a:rPr>
              <a:t>entrepreneurial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teams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using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combination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capital,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strategic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mentoring,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skills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our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vast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network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relationships.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algn="just" marL="181610" marR="71120" indent="-169545">
              <a:lnSpc>
                <a:spcPct val="100499"/>
              </a:lnSpc>
              <a:spcBef>
                <a:spcPts val="58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strong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committed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management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team,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established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performance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record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high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degree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integrity,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Sustainable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competitive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advantage,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Scalability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operations,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Potential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above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average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profitability,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leading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attractive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returns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investment,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Subscription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equity/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equity-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type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instruments,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Unlisted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companies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preferably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Availability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exit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route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Venture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investment.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algn="just" marL="181610" marR="215900" indent="-169545">
              <a:lnSpc>
                <a:spcPts val="1310"/>
              </a:lnSpc>
              <a:spcBef>
                <a:spcPts val="65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SVCL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 b="1">
                <a:solidFill>
                  <a:srgbClr val="545454"/>
                </a:solidFill>
                <a:latin typeface="Cambria"/>
                <a:cs typeface="Cambria"/>
              </a:rPr>
              <a:t>provides</a:t>
            </a:r>
            <a:r>
              <a:rPr dirty="0" sz="1100" spc="19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'smart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money'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Apart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finance,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SVCL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provides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networking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management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well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objective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the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grow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rapidly.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SVCL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assists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investee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companies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attract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investment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other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venture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capitalists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subsequent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rounds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financing</a:t>
            </a:r>
            <a:endParaRPr sz="1100">
              <a:latin typeface="Cambria"/>
              <a:cs typeface="Cambria"/>
            </a:endParaRPr>
          </a:p>
          <a:p>
            <a:pPr algn="just" marL="184150" indent="-1714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https://sidbiventure.co.in/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72403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737" rIns="0" bIns="0" rtlCol="0" vert="horz">
            <a:spAutoFit/>
          </a:bodyPr>
          <a:lstStyle/>
          <a:p>
            <a:pPr algn="ctr" marL="342265">
              <a:lnSpc>
                <a:spcPts val="2390"/>
              </a:lnSpc>
              <a:spcBef>
                <a:spcPts val="100"/>
              </a:spcBef>
            </a:pPr>
            <a:r>
              <a:rPr dirty="0" spc="295"/>
              <a:t>CGS</a:t>
            </a:r>
            <a:r>
              <a:rPr dirty="0" spc="240"/>
              <a:t> </a:t>
            </a:r>
            <a:r>
              <a:rPr dirty="0"/>
              <a:t>-</a:t>
            </a:r>
            <a:r>
              <a:rPr dirty="0" spc="240"/>
              <a:t> </a:t>
            </a:r>
            <a:r>
              <a:rPr dirty="0" spc="110"/>
              <a:t>Venture</a:t>
            </a:r>
            <a:r>
              <a:rPr dirty="0" spc="250"/>
              <a:t> </a:t>
            </a:r>
            <a:r>
              <a:rPr dirty="0" spc="125"/>
              <a:t>Capital</a:t>
            </a:r>
            <a:r>
              <a:rPr dirty="0" spc="225"/>
              <a:t> </a:t>
            </a:r>
            <a:r>
              <a:rPr dirty="0" spc="85"/>
              <a:t>by</a:t>
            </a:r>
            <a:r>
              <a:rPr dirty="0" spc="245"/>
              <a:t> </a:t>
            </a:r>
            <a:r>
              <a:rPr dirty="0" spc="145"/>
              <a:t>SIDBI</a:t>
            </a:r>
            <a:r>
              <a:rPr dirty="0" spc="240"/>
              <a:t> </a:t>
            </a:r>
            <a:r>
              <a:rPr dirty="0" spc="110"/>
              <a:t>Venture</a:t>
            </a:r>
            <a:r>
              <a:rPr dirty="0" spc="245"/>
              <a:t> </a:t>
            </a:r>
            <a:r>
              <a:rPr dirty="0" spc="125"/>
              <a:t>Capital</a:t>
            </a:r>
            <a:r>
              <a:rPr dirty="0" spc="225"/>
              <a:t> </a:t>
            </a:r>
            <a:r>
              <a:rPr dirty="0" spc="145"/>
              <a:t>Ltd.</a:t>
            </a:r>
          </a:p>
          <a:p>
            <a:pPr algn="ctr" marL="346710">
              <a:lnSpc>
                <a:spcPts val="2390"/>
              </a:lnSpc>
            </a:pPr>
            <a:r>
              <a:rPr dirty="0" spc="90"/>
              <a:t>(SVLC)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3831" y="1105915"/>
            <a:ext cx="11294110" cy="516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Science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Technology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8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Department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Scientific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Industrial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Research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Science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Technology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355600" marR="27940" indent="-342900">
              <a:lnSpc>
                <a:spcPct val="107300"/>
              </a:lnSpc>
              <a:spcBef>
                <a:spcPts val="79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 b="1">
                <a:latin typeface="Cambria"/>
                <a:cs typeface="Cambria"/>
              </a:rPr>
              <a:t>grants,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technical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guidance,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and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mentoring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individual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innovators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incubating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their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ideas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towards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creation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new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in </a:t>
            </a:r>
            <a:r>
              <a:rPr dirty="0" sz="1100" spc="90">
                <a:latin typeface="Cambria"/>
                <a:cs typeface="Cambria"/>
              </a:rPr>
              <a:t>phases.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also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grant-</a:t>
            </a:r>
            <a:r>
              <a:rPr dirty="0" sz="1100" spc="70">
                <a:latin typeface="Cambria"/>
                <a:cs typeface="Cambria"/>
              </a:rPr>
              <a:t>in-</a:t>
            </a:r>
            <a:r>
              <a:rPr dirty="0" sz="1100" spc="60">
                <a:latin typeface="Cambria"/>
                <a:cs typeface="Cambria"/>
              </a:rPr>
              <a:t>aid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technology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solution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providers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developing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technology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solutions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aimed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helping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clusters.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scheme</a:t>
            </a:r>
            <a:r>
              <a:rPr dirty="0" sz="1100" spc="5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runs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two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phases.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885"/>
              </a:spcBef>
              <a:buSzPct val="90909"/>
              <a:buFont typeface="Symbol"/>
              <a:buChar char=""/>
              <a:tabLst>
                <a:tab pos="354965" algn="l"/>
              </a:tabLst>
            </a:pP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runs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two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phases.</a:t>
            </a:r>
            <a:endParaRPr sz="11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900"/>
              </a:spcBef>
              <a:buSzPct val="90909"/>
              <a:buFont typeface="Symbol"/>
              <a:buChar char=""/>
              <a:tabLst>
                <a:tab pos="354965" algn="l"/>
              </a:tabLst>
            </a:pP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PRISM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any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Indian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citizen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including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student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innovators</a:t>
            </a:r>
            <a:r>
              <a:rPr dirty="0" sz="1100" spc="90">
                <a:latin typeface="Cambria"/>
                <a:cs typeface="Cambria"/>
              </a:rPr>
              <a:t> can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apply.</a:t>
            </a:r>
            <a:endParaRPr sz="1100">
              <a:latin typeface="Cambria"/>
              <a:cs typeface="Cambria"/>
            </a:endParaRPr>
          </a:p>
          <a:p>
            <a:pPr marL="355600" marR="5080" indent="-342900">
              <a:lnSpc>
                <a:spcPct val="107300"/>
              </a:lnSpc>
              <a:spcBef>
                <a:spcPts val="795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PRISM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II,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PRISM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innovators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or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innovators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who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have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successfully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demonstrated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proof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concept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with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government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institution/agency,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PRISM- </a:t>
            </a:r>
            <a:r>
              <a:rPr dirty="0" sz="1100" spc="120">
                <a:latin typeface="Cambria"/>
                <a:cs typeface="Cambria"/>
              </a:rPr>
              <a:t>R&amp;D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proposals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public-</a:t>
            </a:r>
            <a:r>
              <a:rPr dirty="0" sz="1100" spc="65">
                <a:latin typeface="Cambria"/>
                <a:cs typeface="Cambria"/>
              </a:rPr>
              <a:t>funded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–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20">
                <a:latin typeface="Cambria"/>
                <a:cs typeface="Cambria"/>
              </a:rPr>
              <a:t>R&amp;D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institutes/autonomous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institutions/laboratories/academic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institutes,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etc.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are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35">
                <a:latin typeface="Cambria"/>
                <a:cs typeface="Cambria"/>
              </a:rPr>
              <a:t>eligible.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355600" marR="399415" indent="-342900">
              <a:lnSpc>
                <a:spcPct val="106400"/>
              </a:lnSpc>
              <a:spcBef>
                <a:spcPts val="815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85">
                <a:latin typeface="Cambria"/>
                <a:cs typeface="Cambria"/>
              </a:rPr>
              <a:t>PRISM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Phase-</a:t>
            </a:r>
            <a:r>
              <a:rPr dirty="0" sz="1100" spc="10">
                <a:latin typeface="Cambria"/>
                <a:cs typeface="Cambria"/>
              </a:rPr>
              <a:t>I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Category-</a:t>
            </a:r>
            <a:r>
              <a:rPr dirty="0" sz="1100" spc="10">
                <a:latin typeface="Cambria"/>
                <a:cs typeface="Cambria"/>
              </a:rPr>
              <a:t>I: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proof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concept/prototype/models,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with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5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Lakhs</a:t>
            </a:r>
            <a:r>
              <a:rPr dirty="0" sz="1100" spc="85">
                <a:latin typeface="Cambria"/>
                <a:cs typeface="Cambria"/>
              </a:rPr>
              <a:t>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maximum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2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Lakhs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or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90%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total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21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(whichever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204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less)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22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provided.</a:t>
            </a:r>
            <a:endParaRPr sz="11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900"/>
              </a:spcBef>
              <a:buSzPct val="90909"/>
              <a:buFont typeface="Symbol"/>
              <a:buChar char=""/>
              <a:tabLst>
                <a:tab pos="354965" algn="l"/>
              </a:tabLst>
            </a:pPr>
            <a:r>
              <a:rPr dirty="0" sz="1100" spc="85">
                <a:latin typeface="Cambria"/>
                <a:cs typeface="Cambria"/>
              </a:rPr>
              <a:t>PRISM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Phase-</a:t>
            </a:r>
            <a:r>
              <a:rPr dirty="0" sz="1100" spc="65">
                <a:latin typeface="Cambria"/>
                <a:cs typeface="Cambria"/>
              </a:rPr>
              <a:t>I,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Category-</a:t>
            </a:r>
            <a:r>
              <a:rPr dirty="0" sz="1100" spc="10">
                <a:latin typeface="Cambria"/>
                <a:cs typeface="Cambria"/>
              </a:rPr>
              <a:t>II: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fabrication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working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model/process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know-</a:t>
            </a:r>
            <a:r>
              <a:rPr dirty="0" sz="1100" spc="55">
                <a:latin typeface="Cambria"/>
                <a:cs typeface="Cambria"/>
              </a:rPr>
              <a:t>how/testing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trial/patenting/technology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transfer,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etc.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with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costing</a:t>
            </a:r>
            <a:endParaRPr sz="11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85"/>
              </a:spcBef>
            </a:pPr>
            <a:r>
              <a:rPr dirty="0" sz="1100" spc="45" b="1">
                <a:latin typeface="Cambria"/>
                <a:cs typeface="Cambria"/>
              </a:rPr>
              <a:t>between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5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Lakhs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35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Lakhs</a:t>
            </a:r>
            <a:r>
              <a:rPr dirty="0" sz="1100" spc="85">
                <a:latin typeface="Cambria"/>
                <a:cs typeface="Cambria"/>
              </a:rPr>
              <a:t>,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maximum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20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Lakhs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or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90%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total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(whichever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less)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given.</a:t>
            </a:r>
            <a:endParaRPr sz="1100">
              <a:latin typeface="Cambria"/>
              <a:cs typeface="Cambria"/>
            </a:endParaRPr>
          </a:p>
          <a:p>
            <a:pPr marL="355600" marR="417830" indent="-342900">
              <a:lnSpc>
                <a:spcPct val="107300"/>
              </a:lnSpc>
              <a:spcBef>
                <a:spcPts val="8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65">
                <a:latin typeface="Cambria"/>
                <a:cs typeface="Cambria"/>
              </a:rPr>
              <a:t>Prism-</a:t>
            </a:r>
            <a:r>
              <a:rPr dirty="0" sz="1100" spc="75">
                <a:latin typeface="Cambria"/>
                <a:cs typeface="Cambria"/>
              </a:rPr>
              <a:t>Phase-</a:t>
            </a:r>
            <a:r>
              <a:rPr dirty="0" sz="1100" spc="10">
                <a:latin typeface="Cambria"/>
                <a:cs typeface="Cambria"/>
              </a:rPr>
              <a:t>II: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Enterprise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incubation,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with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costing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between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35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Lakhs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and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100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Lakhs</a:t>
            </a:r>
            <a:r>
              <a:rPr dirty="0" sz="1100" spc="85">
                <a:latin typeface="Cambria"/>
                <a:cs typeface="Cambria"/>
              </a:rPr>
              <a:t>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50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limited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50%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total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provided.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For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PRISM-</a:t>
            </a:r>
            <a:r>
              <a:rPr dirty="0" sz="1100" spc="120">
                <a:latin typeface="Cambria"/>
                <a:cs typeface="Cambria"/>
              </a:rPr>
              <a:t>R&amp;D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Proposals,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INR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50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Lakhs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limited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50%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total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project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given.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100">
              <a:latin typeface="Cambria"/>
              <a:cs typeface="Cambria"/>
            </a:endParaRPr>
          </a:p>
          <a:p>
            <a:pPr marL="183515" marR="151130" indent="-1714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u="sng" sz="1100" spc="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https://www.indiascienceandtechnology.gov.in/funding-</a:t>
            </a:r>
            <a:r>
              <a:rPr dirty="0" u="sng" sz="11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opportunities/startups/promoting-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innovations-</a:t>
            </a:r>
            <a:r>
              <a:rPr dirty="0" u="sng" sz="1100" spc="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individuals-</a:t>
            </a:r>
            <a:r>
              <a:rPr dirty="0" u="sng" sz="1100" spc="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startups-</a:t>
            </a:r>
            <a:r>
              <a:rPr dirty="0" u="sng" sz="1100" spc="-2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and-</a:t>
            </a:r>
            <a:r>
              <a:rPr dirty="0" sz="1100" spc="-20" b="1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dirty="0" sz="1100" spc="-20" b="1">
                <a:solidFill>
                  <a:srgbClr val="0462C1"/>
                </a:solidFill>
                <a:latin typeface="Cambria"/>
                <a:cs typeface="Cambria"/>
              </a:rPr>
              <a:t>	</a:t>
            </a:r>
            <a:r>
              <a:rPr dirty="0" u="sng" sz="1100" spc="7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msmes-</a:t>
            </a:r>
            <a:r>
              <a:rPr dirty="0" u="sng" sz="1100" spc="4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prism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39409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3410" y="235356"/>
            <a:ext cx="8425815" cy="741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67050" marR="5080" indent="-3054985">
              <a:lnSpc>
                <a:spcPct val="106800"/>
              </a:lnSpc>
              <a:spcBef>
                <a:spcPts val="100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20"/>
              <a:t>Promoting</a:t>
            </a:r>
            <a:r>
              <a:rPr dirty="0" sz="2200" spc="310"/>
              <a:t> </a:t>
            </a:r>
            <a:r>
              <a:rPr dirty="0" sz="2200" spc="125"/>
              <a:t>Innovations</a:t>
            </a:r>
            <a:r>
              <a:rPr dirty="0" sz="2200" spc="345"/>
              <a:t> </a:t>
            </a:r>
            <a:r>
              <a:rPr dirty="0" sz="2200" spc="125"/>
              <a:t>in</a:t>
            </a:r>
            <a:r>
              <a:rPr dirty="0" sz="2200" spc="280"/>
              <a:t> </a:t>
            </a:r>
            <a:r>
              <a:rPr dirty="0" sz="2200" spc="114"/>
              <a:t>Individuals,</a:t>
            </a:r>
            <a:r>
              <a:rPr dirty="0" sz="2200" spc="330"/>
              <a:t> </a:t>
            </a:r>
            <a:r>
              <a:rPr dirty="0" sz="2200" spc="145"/>
              <a:t>Startups</a:t>
            </a:r>
            <a:r>
              <a:rPr dirty="0" sz="2200" spc="305"/>
              <a:t> </a:t>
            </a:r>
            <a:r>
              <a:rPr dirty="0" sz="2200" spc="80"/>
              <a:t>and </a:t>
            </a:r>
            <a:r>
              <a:rPr dirty="0" sz="2200" spc="225"/>
              <a:t>MSMEs</a:t>
            </a:r>
            <a:r>
              <a:rPr dirty="0" sz="2200" spc="285"/>
              <a:t> </a:t>
            </a:r>
            <a:r>
              <a:rPr dirty="0" sz="2200" spc="70"/>
              <a:t>(PRISM)</a:t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4772" y="1074775"/>
            <a:ext cx="11555095" cy="41255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Agriculture,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Retail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99500"/>
              </a:lnSpc>
              <a:spcBef>
                <a:spcPts val="60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Cell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dedicated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supporting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promoting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emerge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key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player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Empowerment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enhancing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capabilities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Entrepreneurship,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Responsive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special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needs,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offering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them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best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services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best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Banking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practices.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20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Criteria: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Funding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Cater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across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all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levels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economic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activity,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focus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MSMEs,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agriculture,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retail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sectors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alignment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priorities.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spcBef>
                <a:spcPts val="1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Participants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gain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funding,</a:t>
            </a:r>
            <a:r>
              <a:rPr dirty="0" sz="1100" spc="12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expert</a:t>
            </a:r>
            <a:r>
              <a:rPr dirty="0" sz="1100" spc="114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guidance,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supportive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 b="1">
                <a:solidFill>
                  <a:srgbClr val="545454"/>
                </a:solidFill>
                <a:latin typeface="Cambria"/>
                <a:cs typeface="Cambria"/>
              </a:rPr>
              <a:t>community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entrepreneurs.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expansion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modernization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unit.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cater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all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levels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Economic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activity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emphasis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Agriculture,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Retail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sinc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Govt.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priorities.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identify,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encourage,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assist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aspiring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start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professionally.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guide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expansion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modernization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unit.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coordinate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Non-Government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Organizations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Association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bring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more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more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Bank’s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fold.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u="sng" sz="1100" spc="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https://www.centralbankofindia.co.in/en/Women_Entrepreneur_Cell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06795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882" rIns="0" bIns="0" rtlCol="0" vert="horz">
            <a:spAutoFit/>
          </a:bodyPr>
          <a:lstStyle/>
          <a:p>
            <a:pPr marL="2428240">
              <a:lnSpc>
                <a:spcPct val="100000"/>
              </a:lnSpc>
              <a:spcBef>
                <a:spcPts val="95"/>
              </a:spcBef>
            </a:pPr>
            <a:r>
              <a:rPr dirty="0" sz="2200" spc="315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75"/>
              <a:t> </a:t>
            </a:r>
            <a:r>
              <a:rPr dirty="0" sz="2200" spc="95"/>
              <a:t>Women</a:t>
            </a:r>
            <a:r>
              <a:rPr dirty="0" sz="2200" spc="300"/>
              <a:t> </a:t>
            </a:r>
            <a:r>
              <a:rPr dirty="0" sz="2200" spc="110"/>
              <a:t>Entrepreneur</a:t>
            </a:r>
            <a:r>
              <a:rPr dirty="0" sz="2200" spc="330"/>
              <a:t> </a:t>
            </a:r>
            <a:r>
              <a:rPr dirty="0" sz="2200" spc="125"/>
              <a:t>Cell</a:t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2158" y="1054353"/>
            <a:ext cx="11471275" cy="5239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0" indent="-171450">
              <a:lnSpc>
                <a:spcPts val="1315"/>
              </a:lnSpc>
              <a:spcBef>
                <a:spcPts val="1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Ministry: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Covered: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281305" indent="-169545">
              <a:lnSpc>
                <a:spcPct val="995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CENT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STAND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aimed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supporting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business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initiatives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and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communities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belonging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Scheduled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 b="1">
                <a:solidFill>
                  <a:srgbClr val="545454"/>
                </a:solidFill>
                <a:latin typeface="Cambria"/>
                <a:cs typeface="Cambria"/>
              </a:rPr>
              <a:t>Castes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(SC)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Scheduled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Tribes</a:t>
            </a:r>
            <a:r>
              <a:rPr dirty="0" sz="110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(ST)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purpose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Green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Field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manufacturing,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trading,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services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SC/ST/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entrepreneurs.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Please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note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that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applicable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units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expansion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purposes.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ts val="1320"/>
              </a:lnSpc>
              <a:spcBef>
                <a:spcPts val="3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SC/ST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/or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Woman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Entrepreneurs,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above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18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age.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case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non-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enterprises,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51%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shareholding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controlling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stake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held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by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either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SC/ST</a:t>
            </a: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and/or</a:t>
            </a:r>
            <a:r>
              <a:rPr dirty="0" sz="1100" spc="1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of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overall</a:t>
            </a:r>
            <a:r>
              <a:rPr dirty="0" sz="1100" spc="21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fund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(only</a:t>
            </a:r>
            <a:r>
              <a:rPr dirty="0" sz="1100" spc="21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for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-10" b="1">
                <a:latin typeface="Cambria"/>
                <a:cs typeface="Cambria"/>
              </a:rPr>
              <a:t>funding):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Max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Finance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10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lakh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1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CRORE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Margin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5">
                <a:solidFill>
                  <a:srgbClr val="545454"/>
                </a:solidFill>
                <a:latin typeface="Cambria"/>
                <a:cs typeface="Cambria"/>
              </a:rPr>
              <a:t>25%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Interest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Rate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Floating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7.80%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12.40%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Term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84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months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CC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cum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–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composite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loan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40" b="1">
                <a:latin typeface="Cambria"/>
                <a:cs typeface="Cambria"/>
              </a:rPr>
              <a:t>Tenure: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offers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guidance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SC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individuals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businesses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starting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expanding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ventures.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Participants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gain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access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funding,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mentorship,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resources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help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them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succeed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entrepreneurship.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details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its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benefits,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please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visit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official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website.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setting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Green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Field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manufacturing,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trading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services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SC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entrepreneur.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u="sng" sz="1100" spc="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https://www.centralbankofindia.co.in/en/cent-</a:t>
            </a:r>
            <a:r>
              <a:rPr dirty="0" u="sng" sz="11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stand-</a:t>
            </a:r>
            <a:r>
              <a:rPr dirty="0" u="sng" sz="11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up-</a:t>
            </a:r>
            <a:r>
              <a:rPr dirty="0" u="sng" sz="1100" spc="4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india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00165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884" rIns="0" bIns="0" rtlCol="0" vert="horz">
            <a:spAutoFit/>
          </a:bodyPr>
          <a:lstStyle/>
          <a:p>
            <a:pPr marL="234632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200"/>
              <a:t>Cent</a:t>
            </a:r>
            <a:r>
              <a:rPr dirty="0" sz="2200" spc="285"/>
              <a:t> </a:t>
            </a:r>
            <a:r>
              <a:rPr dirty="0" sz="2200" spc="165"/>
              <a:t>Stand</a:t>
            </a:r>
            <a:r>
              <a:rPr dirty="0" sz="2200" spc="290"/>
              <a:t> </a:t>
            </a:r>
            <a:r>
              <a:rPr dirty="0" sz="2200" spc="105"/>
              <a:t>Up</a:t>
            </a:r>
            <a:r>
              <a:rPr dirty="0" sz="2200" spc="270"/>
              <a:t> </a:t>
            </a:r>
            <a:r>
              <a:rPr dirty="0" sz="2200" spc="90"/>
              <a:t>India</a:t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7093" y="1080871"/>
            <a:ext cx="11550650" cy="51930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Communications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Telecommunications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154305" indent="-169545">
              <a:lnSpc>
                <a:spcPct val="99700"/>
              </a:lnSpc>
              <a:spcBef>
                <a:spcPts val="60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Digital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Square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(DCIS)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that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intended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catalyze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startup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culture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build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strong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inclusive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 b="1">
                <a:solidFill>
                  <a:srgbClr val="545454"/>
                </a:solidFill>
                <a:latin typeface="Cambria"/>
                <a:cs typeface="Cambria"/>
              </a:rPr>
              <a:t>ecosystem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 b="1">
                <a:solidFill>
                  <a:srgbClr val="545454"/>
                </a:solidFill>
                <a:latin typeface="Cambria"/>
                <a:cs typeface="Cambria"/>
              </a:rPr>
              <a:t>for </a:t>
            </a:r>
            <a:r>
              <a:rPr dirty="0" sz="1100" spc="-25" b="1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10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TCOE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implementing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behalf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Telecom.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Implementing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Agency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(IA)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is </a:t>
            </a:r>
            <a:r>
              <a:rPr dirty="0" sz="1100" spc="3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overall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supervision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Apex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Committee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guidelines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issued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DoT.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1610" marR="298450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Digital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Square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(DCIS)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open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startups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defined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DPIIT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towards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improvement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products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and 	processes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scalable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business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models.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eligibility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requirements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can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viewed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official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document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policy.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overall</a:t>
            </a:r>
            <a:r>
              <a:rPr dirty="0" sz="1100" spc="20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(only</a:t>
            </a:r>
            <a:r>
              <a:rPr dirty="0" sz="1100" spc="20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for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funding):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124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 b="1">
                <a:solidFill>
                  <a:srgbClr val="545454"/>
                </a:solidFill>
                <a:latin typeface="Cambria"/>
                <a:cs typeface="Cambria"/>
              </a:rPr>
              <a:t>Crs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Budget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Outlay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Tags: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Regulatory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DCIS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offers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platform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innovators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showcase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their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digital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solutions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ideas.</a:t>
            </a:r>
            <a:endParaRPr sz="1100">
              <a:latin typeface="Cambria"/>
              <a:cs typeface="Cambria"/>
            </a:endParaRPr>
          </a:p>
          <a:p>
            <a:pPr marL="181610" marR="382270" indent="-16954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Benefits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include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assistance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research,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design,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development,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proof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concept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testing,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IPR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creation,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pilot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project,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i.e.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complete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value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chain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to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global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hub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telecommunication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equipment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center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digital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services.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details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DCIS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its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offerings,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please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visit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official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website.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ecosystem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research,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design,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development,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concept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testing,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Minimum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Viable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(MVP),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Intellectual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Property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Rights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(IPR)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creation,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pilot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project,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i.e.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complete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value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chain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global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hub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production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telecommunication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equipment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center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digital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communication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services.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85" b="1">
                <a:latin typeface="Cambria"/>
                <a:cs typeface="Cambria"/>
              </a:rPr>
              <a:t>  </a:t>
            </a:r>
            <a:r>
              <a:rPr dirty="0" u="sng" sz="1100" spc="7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https://dcis.dot.gov.in/assets/document/DCIS_Guidelines-</a:t>
            </a:r>
            <a:r>
              <a:rPr dirty="0" u="sng" sz="11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2023.pdf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761" rIns="0" bIns="0" rtlCol="0" vert="horz">
            <a:spAutoFit/>
          </a:bodyPr>
          <a:lstStyle/>
          <a:p>
            <a:pPr marL="1202055">
              <a:lnSpc>
                <a:spcPct val="100000"/>
              </a:lnSpc>
              <a:spcBef>
                <a:spcPts val="95"/>
              </a:spcBef>
            </a:pPr>
            <a:r>
              <a:rPr dirty="0" sz="2200" spc="315"/>
              <a:t>CGS</a:t>
            </a:r>
            <a:r>
              <a:rPr dirty="0" sz="2200" spc="280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114"/>
              <a:t>Digital</a:t>
            </a:r>
            <a:r>
              <a:rPr dirty="0" sz="2200" spc="270"/>
              <a:t> </a:t>
            </a:r>
            <a:r>
              <a:rPr dirty="0" sz="2200" spc="160"/>
              <a:t>Communication</a:t>
            </a:r>
            <a:r>
              <a:rPr dirty="0" sz="2200" spc="320"/>
              <a:t> </a:t>
            </a:r>
            <a:r>
              <a:rPr dirty="0" sz="2200" spc="125"/>
              <a:t>Innovation</a:t>
            </a:r>
            <a:r>
              <a:rPr dirty="0" sz="2200" spc="340"/>
              <a:t> </a:t>
            </a:r>
            <a:r>
              <a:rPr dirty="0" sz="2200" spc="100"/>
              <a:t>Square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466" y="4540164"/>
              <a:ext cx="9493595" cy="147676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01877" y="4121581"/>
              <a:ext cx="9705975" cy="2014220"/>
            </a:xfrm>
            <a:custGeom>
              <a:avLst/>
              <a:gdLst/>
              <a:ahLst/>
              <a:cxnLst/>
              <a:rect l="l" t="t" r="r" b="b"/>
              <a:pathLst>
                <a:path w="9705975" h="2014220">
                  <a:moveTo>
                    <a:pt x="0" y="2013712"/>
                  </a:moveTo>
                  <a:lnTo>
                    <a:pt x="9705975" y="2013712"/>
                  </a:lnTo>
                  <a:lnTo>
                    <a:pt x="9705975" y="0"/>
                  </a:lnTo>
                  <a:lnTo>
                    <a:pt x="0" y="0"/>
                  </a:lnTo>
                  <a:lnTo>
                    <a:pt x="0" y="2013712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78079" y="1127694"/>
            <a:ext cx="11256645" cy="273875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All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across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sectors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–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manufacturing,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services,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green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enterprises,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women-</a:t>
            </a:r>
            <a:r>
              <a:rPr dirty="0" sz="1100">
                <a:latin typeface="Cambria"/>
                <a:cs typeface="Cambria"/>
              </a:rPr>
              <a:t>led</a:t>
            </a:r>
            <a:r>
              <a:rPr dirty="0" sz="1100" spc="114">
                <a:latin typeface="Cambria"/>
                <a:cs typeface="Cambria"/>
              </a:rPr>
              <a:t> MSEs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99500"/>
              </a:lnSpc>
              <a:spcBef>
                <a:spcPts val="61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RAMP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World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Bank-</a:t>
            </a:r>
            <a:r>
              <a:rPr dirty="0" sz="1100" spc="45" b="1">
                <a:latin typeface="Cambria"/>
                <a:cs typeface="Cambria"/>
              </a:rPr>
              <a:t>supported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central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sector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that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aims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boost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competitiveness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by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enhancing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outreach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effectiveness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existing </a:t>
            </a:r>
            <a:r>
              <a:rPr dirty="0" sz="1100" spc="45">
                <a:latin typeface="Cambria"/>
                <a:cs typeface="Cambria"/>
              </a:rPr>
              <a:t>	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schemes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areas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like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market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access,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technology,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5" b="1">
                <a:latin typeface="Cambria"/>
                <a:cs typeface="Cambria"/>
              </a:rPr>
              <a:t>credit,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5" b="1">
                <a:latin typeface="Cambria"/>
                <a:cs typeface="Cambria"/>
              </a:rPr>
              <a:t>digitization,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and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sustainability</a:t>
            </a:r>
            <a:r>
              <a:rPr dirty="0" sz="1100" spc="60">
                <a:latin typeface="Cambria"/>
                <a:cs typeface="Cambria"/>
              </a:rPr>
              <a:t>.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also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strengthens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Centre-State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collaboration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MSME </a:t>
            </a:r>
            <a:r>
              <a:rPr dirty="0" sz="1100" spc="114">
                <a:latin typeface="Cambria"/>
                <a:cs typeface="Cambria"/>
              </a:rPr>
              <a:t>	</a:t>
            </a:r>
            <a:r>
              <a:rPr dirty="0" sz="1100" spc="45">
                <a:latin typeface="Cambria"/>
                <a:cs typeface="Cambria"/>
              </a:rPr>
              <a:t>development.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growth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via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state-</a:t>
            </a:r>
            <a:r>
              <a:rPr dirty="0" sz="1100">
                <a:latin typeface="Cambria"/>
                <a:cs typeface="Cambria"/>
              </a:rPr>
              <a:t>level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support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tech/credit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access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2022–23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2026–27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ts val="1315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Strengthens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access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markets,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finance,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upgradation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latin typeface="Cambria"/>
                <a:cs typeface="Cambria"/>
              </a:rPr>
              <a:t>Enhances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140">
                <a:latin typeface="Cambria"/>
                <a:cs typeface="Cambria"/>
              </a:rPr>
              <a:t>CGTMSE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receivable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financing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latin typeface="Cambria"/>
                <a:cs typeface="Cambria"/>
              </a:rPr>
              <a:t>Promotes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digitization,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innovation,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green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initiatives,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reduced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payment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delays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latin typeface="Cambria"/>
                <a:cs typeface="Cambria"/>
              </a:rPr>
              <a:t>Targets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over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5.5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lakh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State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agency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interventions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https://ramp.msme.gov.in/ramp/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94379" marR="5080" indent="-127000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30"/>
              <a:t>Raising</a:t>
            </a:r>
            <a:r>
              <a:rPr dirty="0" sz="2200" spc="290"/>
              <a:t> </a:t>
            </a:r>
            <a:r>
              <a:rPr dirty="0" sz="2200" spc="105"/>
              <a:t>and</a:t>
            </a:r>
            <a:r>
              <a:rPr dirty="0" sz="2200" spc="315"/>
              <a:t> </a:t>
            </a:r>
            <a:r>
              <a:rPr dirty="0" sz="2200" spc="125"/>
              <a:t>Accelerating</a:t>
            </a:r>
            <a:r>
              <a:rPr dirty="0" sz="2200" spc="320"/>
              <a:t> </a:t>
            </a:r>
            <a:r>
              <a:rPr dirty="0" sz="2200" spc="220"/>
              <a:t>MSME </a:t>
            </a:r>
            <a:r>
              <a:rPr dirty="0" sz="2200" spc="100"/>
              <a:t>Performance</a:t>
            </a:r>
            <a:r>
              <a:rPr dirty="0" sz="2200" spc="345"/>
              <a:t> </a:t>
            </a:r>
            <a:r>
              <a:rPr dirty="0" sz="2200" spc="-10"/>
              <a:t>(RAMP)</a:t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2826" y="1351000"/>
            <a:ext cx="11485880" cy="165671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Micro,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545454"/>
                </a:solidFill>
                <a:latin typeface="Cambria"/>
                <a:cs typeface="Cambria"/>
              </a:rPr>
              <a:t>Trade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envisages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economic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empowerment</a:t>
            </a:r>
            <a:r>
              <a:rPr dirty="0" sz="1100" spc="12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cre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dit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(through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NGOs),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training,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counseling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extension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activities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related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endParaRPr sz="1100">
              <a:latin typeface="Cambria"/>
              <a:cs typeface="Cambria"/>
            </a:endParaRPr>
          </a:p>
          <a:p>
            <a:pPr marL="184785">
              <a:lnSpc>
                <a:spcPts val="1315"/>
              </a:lnSpc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trades,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products,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services,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5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https://www.msmediagra.gov.in/womentread.htm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11773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43230">
              <a:lnSpc>
                <a:spcPts val="2630"/>
              </a:lnSpc>
              <a:spcBef>
                <a:spcPts val="95"/>
              </a:spcBef>
            </a:pPr>
            <a:r>
              <a:rPr dirty="0" sz="2200" spc="315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80"/>
              <a:t>Trade</a:t>
            </a:r>
            <a:r>
              <a:rPr dirty="0" sz="2200" spc="300"/>
              <a:t> </a:t>
            </a:r>
            <a:r>
              <a:rPr dirty="0" sz="2200" spc="125"/>
              <a:t>Related</a:t>
            </a:r>
            <a:r>
              <a:rPr dirty="0" sz="2200" spc="290"/>
              <a:t> </a:t>
            </a:r>
            <a:r>
              <a:rPr dirty="0" sz="2200" spc="110"/>
              <a:t>Entrepreneurship</a:t>
            </a:r>
            <a:r>
              <a:rPr dirty="0" sz="2200" spc="325"/>
              <a:t> </a:t>
            </a:r>
            <a:r>
              <a:rPr dirty="0" sz="2200" spc="135"/>
              <a:t>Assistance</a:t>
            </a:r>
            <a:r>
              <a:rPr dirty="0" sz="2200" spc="330"/>
              <a:t> </a:t>
            </a:r>
            <a:r>
              <a:rPr dirty="0" sz="2200" spc="80"/>
              <a:t>and</a:t>
            </a:r>
            <a:endParaRPr sz="2200"/>
          </a:p>
          <a:p>
            <a:pPr algn="ctr" marL="443230">
              <a:lnSpc>
                <a:spcPts val="2630"/>
              </a:lnSpc>
            </a:pPr>
            <a:r>
              <a:rPr dirty="0" sz="2200" spc="125"/>
              <a:t>Development</a:t>
            </a:r>
            <a:r>
              <a:rPr dirty="0" sz="2200" spc="335"/>
              <a:t> </a:t>
            </a:r>
            <a:r>
              <a:rPr dirty="0" sz="2200" spc="80"/>
              <a:t>(TREAD)</a:t>
            </a:r>
            <a:r>
              <a:rPr dirty="0" sz="2200" spc="270"/>
              <a:t> </a:t>
            </a:r>
            <a:r>
              <a:rPr dirty="0" sz="2200" spc="185"/>
              <a:t>Scheme</a:t>
            </a:r>
            <a:r>
              <a:rPr dirty="0" sz="2200" spc="305"/>
              <a:t> </a:t>
            </a:r>
            <a:r>
              <a:rPr dirty="0" sz="2200" spc="65"/>
              <a:t>for</a:t>
            </a:r>
            <a:r>
              <a:rPr dirty="0" sz="2200" spc="285"/>
              <a:t> </a:t>
            </a:r>
            <a:r>
              <a:rPr dirty="0" sz="2200" spc="75"/>
              <a:t>Women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23182" y="201295"/>
            <a:ext cx="40201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2370" algn="l"/>
              </a:tabLst>
            </a:pPr>
            <a:r>
              <a:rPr dirty="0" sz="3600" spc="195"/>
              <a:t>Speaker’s</a:t>
            </a:r>
            <a:r>
              <a:rPr dirty="0" sz="3600"/>
              <a:t>	</a:t>
            </a:r>
            <a:r>
              <a:rPr dirty="0" sz="3600" spc="110"/>
              <a:t>Profile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4502022" y="1167510"/>
            <a:ext cx="7268209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500" spc="70">
                <a:latin typeface="Cambria"/>
                <a:cs typeface="Cambria"/>
              </a:rPr>
              <a:t>Vineet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140">
                <a:latin typeface="Cambria"/>
                <a:cs typeface="Cambria"/>
              </a:rPr>
              <a:t>has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over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85">
                <a:latin typeface="Cambria"/>
                <a:cs typeface="Cambria"/>
              </a:rPr>
              <a:t>20+</a:t>
            </a:r>
            <a:r>
              <a:rPr dirty="0" sz="1500" spc="140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years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40">
                <a:latin typeface="Cambria"/>
                <a:cs typeface="Cambria"/>
              </a:rPr>
              <a:t>  </a:t>
            </a:r>
            <a:r>
              <a:rPr dirty="0" sz="1500" spc="90">
                <a:latin typeface="Cambria"/>
                <a:cs typeface="Cambria"/>
              </a:rPr>
              <a:t>consulting</a:t>
            </a:r>
            <a:r>
              <a:rPr dirty="0" sz="1500" spc="155">
                <a:latin typeface="Cambria"/>
                <a:cs typeface="Cambria"/>
              </a:rPr>
              <a:t>  </a:t>
            </a:r>
            <a:r>
              <a:rPr dirty="0" sz="1500" spc="60">
                <a:latin typeface="Cambria"/>
                <a:cs typeface="Cambria"/>
              </a:rPr>
              <a:t>experience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in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leadership</a:t>
            </a:r>
            <a:r>
              <a:rPr dirty="0" sz="1500" spc="155">
                <a:latin typeface="Cambria"/>
                <a:cs typeface="Cambria"/>
              </a:rPr>
              <a:t>  </a:t>
            </a:r>
            <a:r>
              <a:rPr dirty="0" sz="1500">
                <a:latin typeface="Cambria"/>
                <a:cs typeface="Cambria"/>
              </a:rPr>
              <a:t>role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55">
                <a:latin typeface="Cambria"/>
                <a:cs typeface="Cambria"/>
              </a:rPr>
              <a:t>in </a:t>
            </a:r>
            <a:r>
              <a:rPr dirty="0" sz="1500" spc="65">
                <a:latin typeface="Cambria"/>
                <a:cs typeface="Cambria"/>
              </a:rPr>
              <a:t>Indirect</a:t>
            </a:r>
            <a:r>
              <a:rPr dirty="0" sz="1500" spc="12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tax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including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80">
                <a:latin typeface="Cambria"/>
                <a:cs typeface="Cambria"/>
              </a:rPr>
              <a:t>GST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(around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13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years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Big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-25">
                <a:latin typeface="Cambria"/>
                <a:cs typeface="Cambria"/>
              </a:rPr>
              <a:t>4)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mbria"/>
              <a:cs typeface="Cambri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 spc="100">
                <a:latin typeface="Cambria"/>
                <a:cs typeface="Cambria"/>
              </a:rPr>
              <a:t>He</a:t>
            </a:r>
            <a:r>
              <a:rPr dirty="0" sz="1500" spc="465">
                <a:latin typeface="Cambria"/>
                <a:cs typeface="Cambria"/>
              </a:rPr>
              <a:t> </a:t>
            </a:r>
            <a:r>
              <a:rPr dirty="0" sz="1500" spc="140">
                <a:latin typeface="Cambria"/>
                <a:cs typeface="Cambria"/>
              </a:rPr>
              <a:t>has</a:t>
            </a:r>
            <a:r>
              <a:rPr dirty="0" sz="1500" spc="47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assisted</a:t>
            </a:r>
            <a:r>
              <a:rPr dirty="0" sz="1500" spc="47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various</a:t>
            </a:r>
            <a:r>
              <a:rPr dirty="0" sz="1500" spc="4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Organizations</a:t>
            </a:r>
            <a:r>
              <a:rPr dirty="0" sz="1500" spc="4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including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Start-</a:t>
            </a:r>
            <a:r>
              <a:rPr dirty="0" sz="1500" spc="135">
                <a:latin typeface="Cambria"/>
                <a:cs typeface="Cambria"/>
              </a:rPr>
              <a:t>ups</a:t>
            </a:r>
            <a:r>
              <a:rPr dirty="0" sz="1500" spc="480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and</a:t>
            </a:r>
            <a:r>
              <a:rPr dirty="0" sz="1500" spc="475">
                <a:latin typeface="Cambria"/>
                <a:cs typeface="Cambria"/>
              </a:rPr>
              <a:t> </a:t>
            </a:r>
            <a:r>
              <a:rPr dirty="0" sz="1500" spc="165">
                <a:latin typeface="Cambria"/>
                <a:cs typeface="Cambria"/>
              </a:rPr>
              <a:t>MSMEs</a:t>
            </a:r>
            <a:r>
              <a:rPr dirty="0" sz="1500" spc="480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in </a:t>
            </a:r>
            <a:r>
              <a:rPr dirty="0" sz="1500" spc="75">
                <a:latin typeface="Cambria"/>
                <a:cs typeface="Cambria"/>
              </a:rPr>
              <a:t>obtaining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90">
                <a:latin typeface="Cambria"/>
                <a:cs typeface="Cambria"/>
              </a:rPr>
              <a:t>Central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95">
                <a:latin typeface="Cambria"/>
                <a:cs typeface="Cambria"/>
              </a:rPr>
              <a:t>State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75">
                <a:latin typeface="Cambria"/>
                <a:cs typeface="Cambria"/>
              </a:rPr>
              <a:t>investment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incentives,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85">
                <a:latin typeface="Cambria"/>
                <a:cs typeface="Cambria"/>
              </a:rPr>
              <a:t>transaction</a:t>
            </a:r>
            <a:r>
              <a:rPr dirty="0" sz="1500" spc="150">
                <a:latin typeface="Cambria"/>
                <a:cs typeface="Cambria"/>
              </a:rPr>
              <a:t>  </a:t>
            </a:r>
            <a:r>
              <a:rPr dirty="0" sz="1500" spc="60">
                <a:latin typeface="Cambria"/>
                <a:cs typeface="Cambria"/>
              </a:rPr>
              <a:t>incentives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280">
                <a:latin typeface="Cambria"/>
                <a:cs typeface="Cambria"/>
              </a:rPr>
              <a:t>  </a:t>
            </a:r>
            <a:r>
              <a:rPr dirty="0" sz="1500" spc="55">
                <a:latin typeface="Cambria"/>
                <a:cs typeface="Cambria"/>
              </a:rPr>
              <a:t>providing</a:t>
            </a:r>
            <a:r>
              <a:rPr dirty="0" sz="1500" spc="27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advice,</a:t>
            </a:r>
            <a:r>
              <a:rPr dirty="0" sz="1500" spc="27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compliance</a:t>
            </a:r>
            <a:r>
              <a:rPr dirty="0" sz="1500" spc="285">
                <a:latin typeface="Cambria"/>
                <a:cs typeface="Cambria"/>
              </a:rPr>
              <a:t>  </a:t>
            </a:r>
            <a:r>
              <a:rPr dirty="0" sz="1500" spc="95">
                <a:latin typeface="Cambria"/>
                <a:cs typeface="Cambria"/>
              </a:rPr>
              <a:t>assistance</a:t>
            </a:r>
            <a:r>
              <a:rPr dirty="0" sz="1500" spc="280">
                <a:latin typeface="Cambria"/>
                <a:cs typeface="Cambria"/>
              </a:rPr>
              <a:t> 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280">
                <a:latin typeface="Cambria"/>
                <a:cs typeface="Cambria"/>
              </a:rPr>
              <a:t>  </a:t>
            </a:r>
            <a:r>
              <a:rPr dirty="0" sz="1500" spc="55">
                <a:latin typeface="Cambria"/>
                <a:cs typeface="Cambria"/>
              </a:rPr>
              <a:t>litigation</a:t>
            </a:r>
            <a:r>
              <a:rPr dirty="0" sz="1500" spc="28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support</a:t>
            </a:r>
            <a:r>
              <a:rPr dirty="0" sz="1500" spc="280">
                <a:latin typeface="Cambria"/>
                <a:cs typeface="Cambria"/>
              </a:rPr>
              <a:t>  </a:t>
            </a:r>
            <a:r>
              <a:rPr dirty="0" sz="1500" spc="60">
                <a:latin typeface="Cambria"/>
                <a:cs typeface="Cambria"/>
              </a:rPr>
              <a:t>on </a:t>
            </a:r>
            <a:r>
              <a:rPr dirty="0" sz="1500" spc="95">
                <a:latin typeface="Cambria"/>
                <a:cs typeface="Cambria"/>
              </a:rPr>
              <a:t>Central</a:t>
            </a:r>
            <a:r>
              <a:rPr dirty="0" sz="1500" spc="365">
                <a:latin typeface="Cambria"/>
                <a:cs typeface="Cambria"/>
              </a:rPr>
              <a:t> </a:t>
            </a:r>
            <a:r>
              <a:rPr dirty="0" sz="1500" spc="155">
                <a:latin typeface="Cambria"/>
                <a:cs typeface="Cambria"/>
              </a:rPr>
              <a:t>&amp;</a:t>
            </a:r>
            <a:r>
              <a:rPr dirty="0" sz="1500" spc="370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State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indirect</a:t>
            </a:r>
            <a:r>
              <a:rPr dirty="0" sz="1500" spc="36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tax</a:t>
            </a:r>
            <a:r>
              <a:rPr dirty="0" sz="1500" spc="37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laws</a:t>
            </a:r>
            <a:r>
              <a:rPr dirty="0" sz="1500" spc="37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including</a:t>
            </a:r>
            <a:r>
              <a:rPr dirty="0" sz="1500" spc="375">
                <a:latin typeface="Cambria"/>
                <a:cs typeface="Cambria"/>
              </a:rPr>
              <a:t> </a:t>
            </a:r>
            <a:r>
              <a:rPr dirty="0" sz="1500" spc="170">
                <a:latin typeface="Cambria"/>
                <a:cs typeface="Cambria"/>
              </a:rPr>
              <a:t>GST,</a:t>
            </a:r>
            <a:r>
              <a:rPr dirty="0" sz="1500" spc="370">
                <a:latin typeface="Cambria"/>
                <a:cs typeface="Cambria"/>
              </a:rPr>
              <a:t> </a:t>
            </a:r>
            <a:r>
              <a:rPr dirty="0" sz="1500" spc="130">
                <a:latin typeface="Cambria"/>
                <a:cs typeface="Cambria"/>
              </a:rPr>
              <a:t>Customs,</a:t>
            </a:r>
            <a:r>
              <a:rPr dirty="0" sz="1500" spc="37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FTA,</a:t>
            </a:r>
            <a:r>
              <a:rPr dirty="0" sz="1500" spc="370">
                <a:latin typeface="Cambria"/>
                <a:cs typeface="Cambria"/>
              </a:rPr>
              <a:t> </a:t>
            </a:r>
            <a:r>
              <a:rPr dirty="0" sz="1500" spc="185">
                <a:latin typeface="Cambria"/>
                <a:cs typeface="Cambria"/>
              </a:rPr>
              <a:t>SEZ,</a:t>
            </a:r>
            <a:r>
              <a:rPr dirty="0" sz="1500" spc="355">
                <a:latin typeface="Cambria"/>
                <a:cs typeface="Cambria"/>
              </a:rPr>
              <a:t> </a:t>
            </a:r>
            <a:r>
              <a:rPr dirty="0" sz="1500" spc="180">
                <a:latin typeface="Cambria"/>
                <a:cs typeface="Cambria"/>
              </a:rPr>
              <a:t>EOU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155">
                <a:latin typeface="Cambria"/>
                <a:cs typeface="Cambria"/>
              </a:rPr>
              <a:t>DGFT.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02022" y="3225165"/>
            <a:ext cx="7268209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  <a:tab pos="780415" algn="l"/>
                <a:tab pos="1783714" algn="l"/>
                <a:tab pos="2573020" algn="l"/>
                <a:tab pos="2934335" algn="l"/>
                <a:tab pos="4031615" algn="l"/>
                <a:tab pos="4607560" algn="l"/>
                <a:tab pos="5717540" algn="l"/>
                <a:tab pos="6278245" algn="l"/>
                <a:tab pos="6813550" algn="l"/>
              </a:tabLst>
            </a:pPr>
            <a:r>
              <a:rPr dirty="0" sz="1500" spc="80">
                <a:latin typeface="Cambria"/>
                <a:cs typeface="Cambria"/>
              </a:rPr>
              <a:t>He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35">
                <a:latin typeface="Cambria"/>
                <a:cs typeface="Cambria"/>
              </a:rPr>
              <a:t>is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80">
                <a:latin typeface="Cambria"/>
                <a:cs typeface="Cambria"/>
              </a:rPr>
              <a:t>assisting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65">
                <a:latin typeface="Cambria"/>
                <a:cs typeface="Cambria"/>
              </a:rPr>
              <a:t>clients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55">
                <a:latin typeface="Cambria"/>
                <a:cs typeface="Cambria"/>
              </a:rPr>
              <a:t>in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95">
                <a:latin typeface="Cambria"/>
                <a:cs typeface="Cambria"/>
              </a:rPr>
              <a:t>managing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155">
                <a:latin typeface="Cambria"/>
                <a:cs typeface="Cambria"/>
              </a:rPr>
              <a:t>GST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60">
                <a:latin typeface="Cambria"/>
                <a:cs typeface="Cambria"/>
              </a:rPr>
              <a:t>(including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50">
                <a:latin typeface="Cambria"/>
                <a:cs typeface="Cambria"/>
              </a:rPr>
              <a:t>VAT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90">
                <a:latin typeface="Cambria"/>
                <a:cs typeface="Cambria"/>
              </a:rPr>
              <a:t>and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75">
                <a:latin typeface="Cambria"/>
                <a:cs typeface="Cambria"/>
              </a:rPr>
              <a:t>CST)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390015" algn="l"/>
                <a:tab pos="2736215" algn="l"/>
                <a:tab pos="3258820" algn="l"/>
                <a:tab pos="4347210" algn="l"/>
                <a:tab pos="4697730" algn="l"/>
                <a:tab pos="5634990" algn="l"/>
                <a:tab pos="6384925" algn="l"/>
              </a:tabLst>
            </a:pPr>
            <a:r>
              <a:rPr dirty="0" sz="1500" spc="85">
                <a:latin typeface="Cambria"/>
                <a:cs typeface="Cambria"/>
              </a:rPr>
              <a:t>compliances,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95">
                <a:latin typeface="Cambria"/>
                <a:cs typeface="Cambria"/>
              </a:rPr>
              <a:t>assessments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95">
                <a:latin typeface="Cambria"/>
                <a:cs typeface="Cambria"/>
              </a:rPr>
              <a:t>and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55">
                <a:latin typeface="Cambria"/>
                <a:cs typeface="Cambria"/>
              </a:rPr>
              <a:t>litigations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60">
                <a:latin typeface="Cambria"/>
                <a:cs typeface="Cambria"/>
              </a:rPr>
              <a:t>in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65">
                <a:latin typeface="Cambria"/>
                <a:cs typeface="Cambria"/>
              </a:rPr>
              <a:t>multiple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95">
                <a:latin typeface="Cambria"/>
                <a:cs typeface="Cambria"/>
              </a:rPr>
              <a:t>States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80">
                <a:latin typeface="Cambria"/>
                <a:cs typeface="Cambria"/>
              </a:rPr>
              <a:t>including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02022" y="3682745"/>
            <a:ext cx="72669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30">
                <a:latin typeface="Cambria"/>
                <a:cs typeface="Cambria"/>
              </a:rPr>
              <a:t>VAT/GST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Audits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also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in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litigation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management,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involving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preventive,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02022" y="5511800"/>
            <a:ext cx="72675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05">
                <a:latin typeface="Cambria"/>
                <a:cs typeface="Cambria"/>
              </a:rPr>
              <a:t>He</a:t>
            </a:r>
            <a:r>
              <a:rPr dirty="0" sz="1500" spc="130">
                <a:latin typeface="Cambria"/>
                <a:cs typeface="Cambria"/>
              </a:rPr>
              <a:t>  </a:t>
            </a:r>
            <a:r>
              <a:rPr dirty="0" sz="1500" spc="140">
                <a:latin typeface="Cambria"/>
                <a:cs typeface="Cambria"/>
              </a:rPr>
              <a:t>has</a:t>
            </a:r>
            <a:r>
              <a:rPr dirty="0" sz="1500" spc="135">
                <a:latin typeface="Cambria"/>
                <a:cs typeface="Cambria"/>
              </a:rPr>
              <a:t>  </a:t>
            </a:r>
            <a:r>
              <a:rPr dirty="0" sz="1500" spc="50">
                <a:latin typeface="Cambria"/>
                <a:cs typeface="Cambria"/>
              </a:rPr>
              <a:t>worked</a:t>
            </a:r>
            <a:r>
              <a:rPr dirty="0" sz="1500" spc="135">
                <a:latin typeface="Cambria"/>
                <a:cs typeface="Cambria"/>
              </a:rPr>
              <a:t>  </a:t>
            </a:r>
            <a:r>
              <a:rPr dirty="0" sz="1500" spc="55">
                <a:latin typeface="Cambria"/>
                <a:cs typeface="Cambria"/>
              </a:rPr>
              <a:t>with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leading</a:t>
            </a:r>
            <a:r>
              <a:rPr dirty="0" sz="1500" spc="135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players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80">
                <a:latin typeface="Cambria"/>
                <a:cs typeface="Cambria"/>
              </a:rPr>
              <a:t>in</a:t>
            </a:r>
            <a:r>
              <a:rPr dirty="0" sz="1500" spc="135">
                <a:latin typeface="Cambria"/>
                <a:cs typeface="Cambria"/>
              </a:rPr>
              <a:t>  </a:t>
            </a:r>
            <a:r>
              <a:rPr dirty="0" sz="1500" spc="50">
                <a:latin typeface="Cambria"/>
                <a:cs typeface="Cambria"/>
              </a:rPr>
              <a:t>diverse</a:t>
            </a:r>
            <a:r>
              <a:rPr dirty="0" sz="1500" spc="145">
                <a:latin typeface="Cambria"/>
                <a:cs typeface="Cambria"/>
              </a:rPr>
              <a:t>  </a:t>
            </a:r>
            <a:r>
              <a:rPr dirty="0" sz="1500" spc="85">
                <a:latin typeface="Cambria"/>
                <a:cs typeface="Cambria"/>
              </a:rPr>
              <a:t>industry</a:t>
            </a:r>
            <a:r>
              <a:rPr dirty="0" sz="1500" spc="140">
                <a:latin typeface="Cambria"/>
                <a:cs typeface="Cambria"/>
              </a:rPr>
              <a:t>  </a:t>
            </a:r>
            <a:r>
              <a:rPr dirty="0" sz="1500" spc="70">
                <a:latin typeface="Cambria"/>
                <a:cs typeface="Cambria"/>
              </a:rPr>
              <a:t>sectors</a:t>
            </a:r>
            <a:r>
              <a:rPr dirty="0" sz="1500" spc="130">
                <a:latin typeface="Cambria"/>
                <a:cs typeface="Cambria"/>
              </a:rPr>
              <a:t>  </a:t>
            </a:r>
            <a:r>
              <a:rPr dirty="0" sz="1500" spc="140">
                <a:latin typeface="Cambria"/>
                <a:cs typeface="Cambria"/>
              </a:rPr>
              <a:t>such</a:t>
            </a:r>
            <a:r>
              <a:rPr dirty="0" sz="1500" spc="135">
                <a:latin typeface="Cambria"/>
                <a:cs typeface="Cambria"/>
              </a:rPr>
              <a:t>  </a:t>
            </a:r>
            <a:r>
              <a:rPr dirty="0" sz="1500" spc="85">
                <a:latin typeface="Cambria"/>
                <a:cs typeface="Cambria"/>
              </a:rPr>
              <a:t>as </a:t>
            </a:r>
            <a:r>
              <a:rPr dirty="0" sz="1500" spc="75">
                <a:latin typeface="Cambria"/>
                <a:cs typeface="Cambria"/>
              </a:rPr>
              <a:t>Logistic,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Auto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Component,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Financial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Services,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Technology,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infrastructure</a:t>
            </a:r>
            <a:r>
              <a:rPr dirty="0" sz="1500" spc="21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and </a:t>
            </a:r>
            <a:r>
              <a:rPr dirty="0" sz="1500" spc="75">
                <a:latin typeface="Cambria"/>
                <a:cs typeface="Cambria"/>
              </a:rPr>
              <a:t>hospitality,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Mining,</a:t>
            </a:r>
            <a:r>
              <a:rPr dirty="0" sz="1500" spc="285">
                <a:latin typeface="Cambria"/>
                <a:cs typeface="Cambria"/>
              </a:rPr>
              <a:t> </a:t>
            </a:r>
            <a:r>
              <a:rPr dirty="0" sz="1500" spc="160">
                <a:latin typeface="Cambria"/>
                <a:cs typeface="Cambria"/>
              </a:rPr>
              <a:t>PSU,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Government,</a:t>
            </a:r>
            <a:r>
              <a:rPr dirty="0" sz="1500" spc="30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Pharma,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Manufacturing,</a:t>
            </a:r>
            <a:r>
              <a:rPr dirty="0" sz="1500" spc="30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Trading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and </a:t>
            </a:r>
            <a:r>
              <a:rPr dirty="0" sz="1500" spc="60">
                <a:latin typeface="Cambria"/>
                <a:cs typeface="Cambria"/>
              </a:rPr>
              <a:t>other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sectors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addressing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their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concerns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indirect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taxes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21232" y="3558285"/>
            <a:ext cx="32791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0" b="1">
                <a:latin typeface="Cambria"/>
                <a:cs typeface="Cambria"/>
              </a:rPr>
              <a:t>Vineet</a:t>
            </a:r>
            <a:r>
              <a:rPr dirty="0" sz="2400" spc="290" b="1">
                <a:latin typeface="Cambria"/>
                <a:cs typeface="Cambria"/>
              </a:rPr>
              <a:t> </a:t>
            </a:r>
            <a:r>
              <a:rPr dirty="0" sz="2400" spc="190" b="1">
                <a:latin typeface="Cambria"/>
                <a:cs typeface="Cambria"/>
              </a:rPr>
              <a:t>Suman</a:t>
            </a:r>
            <a:r>
              <a:rPr dirty="0" sz="2400" spc="300" b="1">
                <a:latin typeface="Cambria"/>
                <a:cs typeface="Cambria"/>
              </a:rPr>
              <a:t> </a:t>
            </a:r>
            <a:r>
              <a:rPr dirty="0" sz="2400" spc="80" b="1">
                <a:latin typeface="Cambria"/>
                <a:cs typeface="Cambria"/>
              </a:rPr>
              <a:t>Darda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01902" y="5506008"/>
            <a:ext cx="19615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>
                <a:latin typeface="Cambria"/>
                <a:cs typeface="Cambria"/>
              </a:rPr>
              <a:t>91-</a:t>
            </a:r>
            <a:r>
              <a:rPr dirty="0" sz="1800" spc="18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99529</a:t>
            </a:r>
            <a:r>
              <a:rPr dirty="0" sz="1800" spc="16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26239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22375" y="6025692"/>
            <a:ext cx="2835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vineetdarda@dardaadvisors.com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6925" y="3911345"/>
            <a:ext cx="112737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7645" marR="6350">
              <a:lnSpc>
                <a:spcPct val="100000"/>
              </a:lnSpc>
              <a:spcBef>
                <a:spcPts val="100"/>
              </a:spcBef>
            </a:pPr>
            <a:r>
              <a:rPr dirty="0" sz="1500" spc="75">
                <a:latin typeface="Cambria"/>
                <a:cs typeface="Cambria"/>
              </a:rPr>
              <a:t>diagnostic</a:t>
            </a:r>
            <a:r>
              <a:rPr dirty="0" sz="1500" spc="24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rectification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studies</a:t>
            </a:r>
            <a:r>
              <a:rPr dirty="0" sz="1500" spc="24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on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areas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where</a:t>
            </a:r>
            <a:r>
              <a:rPr dirty="0" sz="1500" spc="24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disputes</a:t>
            </a:r>
            <a:r>
              <a:rPr dirty="0" sz="1500" spc="24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with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Authorities </a:t>
            </a:r>
            <a:r>
              <a:rPr dirty="0" sz="1500" spc="55">
                <a:latin typeface="Cambria"/>
                <a:cs typeface="Cambria"/>
              </a:rPr>
              <a:t>either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occurred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are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likely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occur</a:t>
            </a:r>
            <a:endParaRPr sz="1500">
              <a:latin typeface="Cambria"/>
              <a:cs typeface="Cambria"/>
            </a:endParaRPr>
          </a:p>
          <a:p>
            <a:pPr marL="721360">
              <a:lnSpc>
                <a:spcPts val="1465"/>
              </a:lnSpc>
            </a:pPr>
            <a:r>
              <a:rPr dirty="0" sz="1400" spc="135" b="1">
                <a:latin typeface="Cambria"/>
                <a:cs typeface="Cambria"/>
              </a:rPr>
              <a:t>B.Com</a:t>
            </a:r>
            <a:r>
              <a:rPr dirty="0" sz="1400" spc="155" b="1">
                <a:latin typeface="Cambria"/>
                <a:cs typeface="Cambria"/>
              </a:rPr>
              <a:t> </a:t>
            </a:r>
            <a:r>
              <a:rPr dirty="0" sz="1400" spc="390" b="1">
                <a:latin typeface="Cambria"/>
                <a:cs typeface="Cambria"/>
              </a:rPr>
              <a:t>|</a:t>
            </a:r>
            <a:r>
              <a:rPr dirty="0" sz="1400" spc="165" b="1">
                <a:latin typeface="Cambria"/>
                <a:cs typeface="Cambria"/>
              </a:rPr>
              <a:t> </a:t>
            </a:r>
            <a:r>
              <a:rPr dirty="0" sz="1400" spc="160" b="1">
                <a:latin typeface="Cambria"/>
                <a:cs typeface="Cambria"/>
              </a:rPr>
              <a:t>FCA,</a:t>
            </a:r>
            <a:r>
              <a:rPr dirty="0" sz="1400" spc="155" b="1">
                <a:latin typeface="Cambria"/>
                <a:cs typeface="Cambria"/>
              </a:rPr>
              <a:t> </a:t>
            </a:r>
            <a:r>
              <a:rPr dirty="0" sz="1400" spc="170" b="1">
                <a:latin typeface="Cambria"/>
                <a:cs typeface="Cambria"/>
              </a:rPr>
              <a:t>ACS,</a:t>
            </a:r>
            <a:r>
              <a:rPr dirty="0" sz="1400" spc="175" b="1">
                <a:latin typeface="Cambria"/>
                <a:cs typeface="Cambria"/>
              </a:rPr>
              <a:t> </a:t>
            </a:r>
            <a:r>
              <a:rPr dirty="0" sz="1400" spc="-10" b="1">
                <a:latin typeface="Cambria"/>
                <a:cs typeface="Cambria"/>
              </a:rPr>
              <a:t>CMA(I)</a:t>
            </a:r>
            <a:endParaRPr sz="1400">
              <a:latin typeface="Cambria"/>
              <a:cs typeface="Cambria"/>
            </a:endParaRPr>
          </a:p>
          <a:p>
            <a:pPr marL="4017645">
              <a:lnSpc>
                <a:spcPct val="100000"/>
              </a:lnSpc>
              <a:spcBef>
                <a:spcPts val="335"/>
              </a:spcBef>
            </a:pPr>
            <a:r>
              <a:rPr dirty="0" sz="1500" spc="105">
                <a:latin typeface="Cambria"/>
                <a:cs typeface="Cambria"/>
              </a:rPr>
              <a:t>He</a:t>
            </a:r>
            <a:r>
              <a:rPr dirty="0" sz="1500" spc="290">
                <a:latin typeface="Cambria"/>
                <a:cs typeface="Cambria"/>
              </a:rPr>
              <a:t> </a:t>
            </a:r>
            <a:r>
              <a:rPr dirty="0" sz="1500" spc="135">
                <a:latin typeface="Cambria"/>
                <a:cs typeface="Cambria"/>
              </a:rPr>
              <a:t>has</a:t>
            </a:r>
            <a:r>
              <a:rPr dirty="0" sz="1500" spc="29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conducted</a:t>
            </a:r>
            <a:r>
              <a:rPr dirty="0" sz="1500" spc="29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sessions</a:t>
            </a:r>
            <a:r>
              <a:rPr dirty="0" sz="1500" spc="29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on</a:t>
            </a:r>
            <a:r>
              <a:rPr dirty="0" sz="1500" spc="29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various</a:t>
            </a:r>
            <a:r>
              <a:rPr dirty="0" sz="1500" spc="29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indirect</a:t>
            </a:r>
            <a:r>
              <a:rPr dirty="0" sz="1500" spc="29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tax</a:t>
            </a:r>
            <a:r>
              <a:rPr dirty="0" sz="1500" spc="30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topics</a:t>
            </a:r>
            <a:r>
              <a:rPr dirty="0" sz="1500" spc="29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(including</a:t>
            </a:r>
            <a:r>
              <a:rPr dirty="0" sz="1500" spc="30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GST)</a:t>
            </a:r>
            <a:r>
              <a:rPr dirty="0" sz="1500" spc="29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at</a:t>
            </a:r>
            <a:endParaRPr sz="1500">
              <a:latin typeface="Cambria"/>
              <a:cs typeface="Cambria"/>
            </a:endParaRPr>
          </a:p>
          <a:p>
            <a:pPr marL="4017645">
              <a:lnSpc>
                <a:spcPct val="100000"/>
              </a:lnSpc>
              <a:tabLst>
                <a:tab pos="8855075" algn="l"/>
              </a:tabLst>
            </a:pPr>
            <a:r>
              <a:rPr dirty="0" sz="1500" spc="80">
                <a:latin typeface="Cambria"/>
                <a:cs typeface="Cambria"/>
              </a:rPr>
              <a:t>Client’s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place,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Business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Parks,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34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other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forums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65">
                <a:latin typeface="Cambria"/>
                <a:cs typeface="Cambria"/>
              </a:rPr>
              <a:t>(CII,</a:t>
            </a:r>
            <a:r>
              <a:rPr dirty="0" sz="1500" spc="330">
                <a:latin typeface="Cambria"/>
                <a:cs typeface="Cambria"/>
              </a:rPr>
              <a:t> </a:t>
            </a:r>
            <a:r>
              <a:rPr dirty="0" sz="1500" spc="140">
                <a:latin typeface="Cambria"/>
                <a:cs typeface="Cambria"/>
              </a:rPr>
              <a:t>FICCI,</a:t>
            </a:r>
            <a:r>
              <a:rPr dirty="0" sz="1500" spc="335">
                <a:latin typeface="Cambria"/>
                <a:cs typeface="Cambria"/>
              </a:rPr>
              <a:t> </a:t>
            </a:r>
            <a:r>
              <a:rPr dirty="0" sz="1500" spc="145">
                <a:latin typeface="Cambria"/>
                <a:cs typeface="Cambria"/>
              </a:rPr>
              <a:t>ASCI,</a:t>
            </a:r>
            <a:r>
              <a:rPr dirty="0" sz="1500" spc="340">
                <a:latin typeface="Cambria"/>
                <a:cs typeface="Cambria"/>
              </a:rPr>
              <a:t> </a:t>
            </a:r>
            <a:r>
              <a:rPr dirty="0" sz="1500" spc="135">
                <a:latin typeface="Cambria"/>
                <a:cs typeface="Cambria"/>
              </a:rPr>
              <a:t>FTCCI,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baseline="1851" sz="2250" spc="142" b="1">
                <a:latin typeface="Cambria"/>
                <a:cs typeface="Cambria"/>
              </a:rPr>
              <a:t>Strategic</a:t>
            </a:r>
            <a:r>
              <a:rPr dirty="0" baseline="1851" sz="2250" spc="270" b="1">
                <a:latin typeface="Cambria"/>
                <a:cs typeface="Cambria"/>
              </a:rPr>
              <a:t> </a:t>
            </a:r>
            <a:r>
              <a:rPr dirty="0" baseline="1851" sz="2250" spc="142" b="1">
                <a:latin typeface="Cambria"/>
                <a:cs typeface="Cambria"/>
              </a:rPr>
              <a:t>Management</a:t>
            </a:r>
            <a:r>
              <a:rPr dirty="0" baseline="1851" sz="2250" spc="315" b="1">
                <a:latin typeface="Cambria"/>
                <a:cs typeface="Cambria"/>
              </a:rPr>
              <a:t> </a:t>
            </a:r>
            <a:r>
              <a:rPr dirty="0" baseline="1851" sz="2250" spc="112" b="1">
                <a:latin typeface="Cambria"/>
                <a:cs typeface="Cambria"/>
              </a:rPr>
              <a:t>and</a:t>
            </a:r>
            <a:r>
              <a:rPr dirty="0" baseline="1851" sz="2250" spc="307" b="1">
                <a:latin typeface="Cambria"/>
                <a:cs typeface="Cambria"/>
              </a:rPr>
              <a:t> </a:t>
            </a:r>
            <a:r>
              <a:rPr dirty="0" baseline="1851" sz="2250" spc="127" b="1">
                <a:latin typeface="Cambria"/>
                <a:cs typeface="Cambria"/>
              </a:rPr>
              <a:t>Tax</a:t>
            </a:r>
            <a:r>
              <a:rPr dirty="0" baseline="1851" sz="2250" spc="270" b="1">
                <a:latin typeface="Cambria"/>
                <a:cs typeface="Cambria"/>
              </a:rPr>
              <a:t> </a:t>
            </a:r>
            <a:r>
              <a:rPr dirty="0" baseline="1851" sz="2250" spc="89" b="1">
                <a:latin typeface="Cambria"/>
                <a:cs typeface="Cambria"/>
              </a:rPr>
              <a:t>Advisor</a:t>
            </a:r>
            <a:r>
              <a:rPr dirty="0" baseline="1851" sz="2250" spc="135" b="1">
                <a:latin typeface="Cambria"/>
                <a:cs typeface="Cambria"/>
              </a:rPr>
              <a:t>  </a:t>
            </a:r>
            <a:r>
              <a:rPr dirty="0" sz="1500" spc="190">
                <a:latin typeface="Cambria"/>
                <a:cs typeface="Cambria"/>
              </a:rPr>
              <a:t>JICA,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KOTRA,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170">
                <a:latin typeface="Cambria"/>
                <a:cs typeface="Cambria"/>
              </a:rPr>
              <a:t>EPC,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ICAI,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ICFAI,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ICWAI,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175">
                <a:latin typeface="Cambria"/>
                <a:cs typeface="Cambria"/>
              </a:rPr>
              <a:t>JITO,</a:t>
            </a:r>
            <a:r>
              <a:rPr dirty="0" sz="1500" spc="125">
                <a:latin typeface="Cambria"/>
                <a:cs typeface="Cambria"/>
              </a:rPr>
              <a:t> </a:t>
            </a:r>
            <a:r>
              <a:rPr dirty="0" sz="1500" spc="165">
                <a:latin typeface="Cambria"/>
                <a:cs typeface="Cambria"/>
              </a:rPr>
              <a:t>RGA,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130">
                <a:latin typeface="Cambria"/>
                <a:cs typeface="Cambria"/>
              </a:rPr>
              <a:t>ICSI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-10">
                <a:latin typeface="Cambria"/>
                <a:cs typeface="Cambria"/>
              </a:rPr>
              <a:t>others)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60069" y="1246465"/>
            <a:ext cx="2733675" cy="5086350"/>
            <a:chOff x="760069" y="1246465"/>
            <a:chExt cx="2733675" cy="5086350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2697" y="3932364"/>
              <a:ext cx="357187" cy="34448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013838" y="4828031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 h="0">
                  <a:moveTo>
                    <a:pt x="0" y="0"/>
                  </a:moveTo>
                  <a:lnTo>
                    <a:pt x="795147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1605" y="5529910"/>
              <a:ext cx="315404" cy="2767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069" y="6068199"/>
              <a:ext cx="315404" cy="2641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1422" y="1246465"/>
              <a:ext cx="2021839" cy="217161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93257" y="6507962"/>
            <a:ext cx="1797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50" b="1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5699" y="1189481"/>
            <a:ext cx="11650345" cy="48685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3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70" b="1">
                <a:latin typeface="Cambria"/>
                <a:cs typeface="Cambria"/>
              </a:rPr>
              <a:t>Ministry:</a:t>
            </a:r>
            <a:r>
              <a:rPr dirty="0" sz="1050" spc="200" b="1"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70" b="1">
                <a:latin typeface="Cambria"/>
                <a:cs typeface="Cambria"/>
              </a:rPr>
              <a:t>Department:</a:t>
            </a:r>
            <a:r>
              <a:rPr dirty="0" sz="1050" spc="180" b="1"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5">
                <a:solidFill>
                  <a:srgbClr val="545454"/>
                </a:solidFill>
                <a:latin typeface="Cambria"/>
                <a:cs typeface="Cambria"/>
              </a:rPr>
              <a:t>Production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100" b="1">
                <a:latin typeface="Cambria"/>
                <a:cs typeface="Cambria"/>
              </a:rPr>
              <a:t>Key</a:t>
            </a:r>
            <a:r>
              <a:rPr dirty="0" sz="1050" spc="130" b="1">
                <a:latin typeface="Cambria"/>
                <a:cs typeface="Cambria"/>
              </a:rPr>
              <a:t> </a:t>
            </a:r>
            <a:r>
              <a:rPr dirty="0" sz="1050" spc="85" b="1">
                <a:latin typeface="Cambria"/>
                <a:cs typeface="Cambria"/>
              </a:rPr>
              <a:t>Sector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75" b="1">
                <a:latin typeface="Cambria"/>
                <a:cs typeface="Cambria"/>
              </a:rPr>
              <a:t>Covered:</a:t>
            </a:r>
            <a:r>
              <a:rPr dirty="0" sz="1050" spc="130" b="1"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45" b="1">
                <a:latin typeface="Cambria"/>
                <a:cs typeface="Cambria"/>
              </a:rPr>
              <a:t>Brief:</a:t>
            </a:r>
            <a:endParaRPr sz="1050">
              <a:latin typeface="Cambria"/>
              <a:cs typeface="Cambria"/>
            </a:endParaRPr>
          </a:p>
          <a:p>
            <a:pPr marL="182880" marR="163195" indent="-170815">
              <a:lnSpc>
                <a:spcPts val="1300"/>
              </a:lnSpc>
              <a:spcBef>
                <a:spcPts val="3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IDEX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launched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Hon’ble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PM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April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2018.</a:t>
            </a:r>
            <a:r>
              <a:rPr dirty="0" sz="105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IDEX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achieve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self-reliance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foster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technology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05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and 	Aerospace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engaging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Industries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including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MSMEs,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start-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ups,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innovators,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R&amp;D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institutes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academia.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95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70" b="1">
                <a:latin typeface="Cambria"/>
                <a:cs typeface="Cambria"/>
              </a:rPr>
              <a:t>Eligibility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Criteria:</a:t>
            </a:r>
            <a:endParaRPr sz="1050">
              <a:latin typeface="Cambria"/>
              <a:cs typeface="Cambria"/>
            </a:endParaRPr>
          </a:p>
          <a:p>
            <a:pPr marL="183515" indent="-17081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183515" algn="l"/>
              </a:tabLst>
            </a:pP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Start-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ups,</a:t>
            </a:r>
            <a:r>
              <a:rPr dirty="0" sz="105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defined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5">
                <a:solidFill>
                  <a:srgbClr val="545454"/>
                </a:solidFill>
                <a:latin typeface="Cambria"/>
                <a:cs typeface="Cambria"/>
              </a:rPr>
              <a:t>recognized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Industrial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Policy</a:t>
            </a:r>
            <a:r>
              <a:rPr dirty="0" sz="105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Promotion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(DIPP),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Commerce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Industry,</a:t>
            </a:r>
            <a:r>
              <a:rPr dirty="0" sz="1050" spc="20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endParaRPr sz="1050">
              <a:latin typeface="Cambria"/>
              <a:cs typeface="Cambria"/>
            </a:endParaRPr>
          </a:p>
          <a:p>
            <a:pPr marL="183515" indent="-17081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183515" algn="l"/>
              </a:tabLst>
            </a:pP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Any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Indian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0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incorporated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Companies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Act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1956/2013,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primarily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Micro,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05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(</a:t>
            </a:r>
            <a:r>
              <a:rPr dirty="0" sz="1050" spc="70" b="1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)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defined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0">
                <a:solidFill>
                  <a:srgbClr val="545454"/>
                </a:solidFill>
                <a:latin typeface="Cambria"/>
                <a:cs typeface="Cambria"/>
              </a:rPr>
              <a:t>Act,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2006.</a:t>
            </a:r>
            <a:endParaRPr sz="1050">
              <a:latin typeface="Cambria"/>
              <a:cs typeface="Cambria"/>
            </a:endParaRPr>
          </a:p>
          <a:p>
            <a:pPr marL="183515" indent="-17081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183515" algn="l"/>
              </a:tabLst>
            </a:pP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innovators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encouraged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apply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(research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&amp; </a:t>
            </a:r>
            <a:r>
              <a:rPr dirty="0" sz="1050" spc="90">
                <a:solidFill>
                  <a:srgbClr val="545454"/>
                </a:solidFill>
                <a:latin typeface="Cambria"/>
                <a:cs typeface="Cambria"/>
              </a:rPr>
              <a:t>academic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institutions</a:t>
            </a:r>
            <a:r>
              <a:rPr dirty="0" sz="105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5">
                <a:solidFill>
                  <a:srgbClr val="545454"/>
                </a:solidFill>
                <a:latin typeface="Cambria"/>
                <a:cs typeface="Cambria"/>
              </a:rPr>
              <a:t>can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use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category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45">
                <a:solidFill>
                  <a:srgbClr val="545454"/>
                </a:solidFill>
                <a:latin typeface="Cambria"/>
                <a:cs typeface="Cambria"/>
              </a:rPr>
              <a:t>apply).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95" b="1">
                <a:latin typeface="Cambria"/>
                <a:cs typeface="Cambria"/>
              </a:rPr>
              <a:t>Quantum/</a:t>
            </a:r>
            <a:r>
              <a:rPr dirty="0" sz="1050" spc="190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size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of</a:t>
            </a:r>
            <a:r>
              <a:rPr dirty="0" sz="1050" spc="180" b="1">
                <a:latin typeface="Cambria"/>
                <a:cs typeface="Cambria"/>
              </a:rPr>
              <a:t> </a:t>
            </a:r>
            <a:r>
              <a:rPr dirty="0" sz="1050" spc="50" b="1">
                <a:latin typeface="Cambria"/>
                <a:cs typeface="Cambria"/>
              </a:rPr>
              <a:t>overall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fund</a:t>
            </a:r>
            <a:r>
              <a:rPr dirty="0" sz="1050" spc="18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(only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for</a:t>
            </a:r>
            <a:r>
              <a:rPr dirty="0" sz="1050" spc="190" b="1">
                <a:latin typeface="Cambria"/>
                <a:cs typeface="Cambria"/>
              </a:rPr>
              <a:t> </a:t>
            </a:r>
            <a:r>
              <a:rPr dirty="0" sz="1050" spc="50" b="1">
                <a:latin typeface="Cambria"/>
                <a:cs typeface="Cambria"/>
              </a:rPr>
              <a:t>funding):</a:t>
            </a:r>
            <a:r>
              <a:rPr dirty="0" sz="1050" spc="195" b="1">
                <a:latin typeface="Cambria"/>
                <a:cs typeface="Cambria"/>
              </a:rPr>
              <a:t> 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Rs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498</a:t>
            </a:r>
            <a:r>
              <a:rPr dirty="0" sz="105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crore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5</a:t>
            </a:r>
            <a:r>
              <a:rPr dirty="0" sz="105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endParaRPr sz="105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050" spc="70" b="1">
                <a:latin typeface="Cambria"/>
                <a:cs typeface="Cambria"/>
              </a:rPr>
              <a:t>Benefit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Tags:</a:t>
            </a:r>
            <a:r>
              <a:rPr dirty="0" sz="1050" spc="130" b="1">
                <a:latin typeface="Cambria"/>
                <a:cs typeface="Cambria"/>
              </a:rPr>
              <a:t> 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Cash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r>
              <a:rPr dirty="0" sz="105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Schemes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60" b="1">
                <a:latin typeface="Cambria"/>
                <a:cs typeface="Cambria"/>
              </a:rPr>
              <a:t>Tenure:</a:t>
            </a:r>
            <a:r>
              <a:rPr dirty="0" sz="1050" spc="175" b="1"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2021-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22</a:t>
            </a:r>
            <a:r>
              <a:rPr dirty="0" sz="105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2025-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26</a:t>
            </a:r>
            <a:endParaRPr sz="1050">
              <a:latin typeface="Cambria"/>
              <a:cs typeface="Cambria"/>
            </a:endParaRPr>
          </a:p>
          <a:p>
            <a:pPr marL="184785" marR="436245" indent="-172720">
              <a:lnSpc>
                <a:spcPct val="102899"/>
              </a:lnSpc>
              <a:spcBef>
                <a:spcPts val="96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70" b="1">
                <a:latin typeface="Cambria"/>
                <a:cs typeface="Cambria"/>
              </a:rPr>
              <a:t>Benefits: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5">
                <a:solidFill>
                  <a:srgbClr val="545454"/>
                </a:solidFill>
                <a:latin typeface="Cambria"/>
                <a:cs typeface="Cambria"/>
              </a:rPr>
              <a:t>objective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45">
                <a:solidFill>
                  <a:srgbClr val="545454"/>
                </a:solidFill>
                <a:latin typeface="Cambria"/>
                <a:cs typeface="Cambria"/>
              </a:rPr>
              <a:t>provide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nearly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300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Startups</a:t>
            </a:r>
            <a:r>
              <a:rPr dirty="0" sz="105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innovators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20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Partner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incubators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through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Organization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45">
                <a:solidFill>
                  <a:srgbClr val="545454"/>
                </a:solidFill>
                <a:latin typeface="Cambria"/>
                <a:cs typeface="Cambria"/>
              </a:rPr>
              <a:t>(DIO).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60" b="1">
                <a:latin typeface="Cambria"/>
                <a:cs typeface="Cambria"/>
              </a:rPr>
              <a:t>Notes:</a:t>
            </a:r>
            <a:endParaRPr sz="1050">
              <a:latin typeface="Cambria"/>
              <a:cs typeface="Cambria"/>
            </a:endParaRPr>
          </a:p>
          <a:p>
            <a:pPr marL="182880" marR="5080" indent="-170815">
              <a:lnSpc>
                <a:spcPts val="1300"/>
              </a:lnSpc>
              <a:spcBef>
                <a:spcPts val="3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Department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Production,</a:t>
            </a:r>
            <a:r>
              <a:rPr dirty="0" sz="105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has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approved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central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viz.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Excellence</a:t>
            </a:r>
            <a:r>
              <a:rPr dirty="0" sz="105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(IDEX)with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budgetary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-25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05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05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0" b="1">
                <a:solidFill>
                  <a:srgbClr val="545454"/>
                </a:solidFill>
                <a:latin typeface="Cambria"/>
                <a:cs typeface="Cambria"/>
              </a:rPr>
              <a:t>498.78</a:t>
            </a:r>
            <a:r>
              <a:rPr dirty="0" sz="105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 b="1">
                <a:solidFill>
                  <a:srgbClr val="545454"/>
                </a:solidFill>
                <a:latin typeface="Cambria"/>
                <a:cs typeface="Cambria"/>
              </a:rPr>
              <a:t>crore</a:t>
            </a:r>
            <a:r>
              <a:rPr dirty="0" sz="105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 b="1">
                <a:solidFill>
                  <a:srgbClr val="545454"/>
                </a:solidFill>
                <a:latin typeface="Cambria"/>
                <a:cs typeface="Cambria"/>
              </a:rPr>
              <a:t>next</a:t>
            </a:r>
            <a:r>
              <a:rPr dirty="0" sz="105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 b="1">
                <a:solidFill>
                  <a:srgbClr val="545454"/>
                </a:solidFill>
                <a:latin typeface="Cambria"/>
                <a:cs typeface="Cambria"/>
              </a:rPr>
              <a:t>5</a:t>
            </a:r>
            <a:r>
              <a:rPr dirty="0" sz="105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 b="1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05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 b="1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05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 b="1">
                <a:solidFill>
                  <a:srgbClr val="545454"/>
                </a:solidFill>
                <a:latin typeface="Cambria"/>
                <a:cs typeface="Cambria"/>
              </a:rPr>
              <a:t>2021-</a:t>
            </a:r>
            <a:r>
              <a:rPr dirty="0" sz="1050" spc="85" b="1">
                <a:solidFill>
                  <a:srgbClr val="545454"/>
                </a:solidFill>
                <a:latin typeface="Cambria"/>
                <a:cs typeface="Cambria"/>
              </a:rPr>
              <a:t>22</a:t>
            </a:r>
            <a:r>
              <a:rPr dirty="0" sz="105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 b="1">
                <a:solidFill>
                  <a:srgbClr val="545454"/>
                </a:solidFill>
                <a:latin typeface="Cambria"/>
                <a:cs typeface="Cambria"/>
              </a:rPr>
              <a:t>2025-</a:t>
            </a:r>
            <a:r>
              <a:rPr dirty="0" sz="1050" spc="95" b="1">
                <a:solidFill>
                  <a:srgbClr val="545454"/>
                </a:solidFill>
                <a:latin typeface="Cambria"/>
                <a:cs typeface="Cambria"/>
              </a:rPr>
              <a:t>26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05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5">
                <a:solidFill>
                  <a:srgbClr val="545454"/>
                </a:solidFill>
                <a:latin typeface="Cambria"/>
                <a:cs typeface="Cambria"/>
              </a:rPr>
              <a:t>objective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45">
                <a:solidFill>
                  <a:srgbClr val="545454"/>
                </a:solidFill>
                <a:latin typeface="Cambria"/>
                <a:cs typeface="Cambria"/>
              </a:rPr>
              <a:t>provide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nearly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300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Startups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individual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innovators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0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about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20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Partner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incubators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Organization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5">
                <a:solidFill>
                  <a:srgbClr val="545454"/>
                </a:solidFill>
                <a:latin typeface="Cambria"/>
                <a:cs typeface="Cambria"/>
              </a:rPr>
              <a:t>(DIO).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Innovations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Excellence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(IDEX)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framework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achieve</a:t>
            </a:r>
            <a:endParaRPr sz="1050">
              <a:latin typeface="Cambria"/>
              <a:cs typeface="Cambria"/>
            </a:endParaRPr>
          </a:p>
          <a:p>
            <a:pPr marL="184785">
              <a:lnSpc>
                <a:spcPts val="1240"/>
              </a:lnSpc>
            </a:pP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self-reliance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50">
                <a:solidFill>
                  <a:srgbClr val="545454"/>
                </a:solidFill>
                <a:latin typeface="Cambria"/>
                <a:cs typeface="Cambria"/>
              </a:rPr>
              <a:t>foster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technology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5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05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r>
              <a:rPr dirty="0" sz="105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Aerospace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05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engaging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75">
                <a:solidFill>
                  <a:srgbClr val="545454"/>
                </a:solidFill>
                <a:latin typeface="Cambria"/>
                <a:cs typeface="Cambria"/>
              </a:rPr>
              <a:t>Industries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including</a:t>
            </a:r>
            <a:r>
              <a:rPr dirty="0" sz="105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45">
                <a:solidFill>
                  <a:srgbClr val="545454"/>
                </a:solidFill>
                <a:latin typeface="Cambria"/>
                <a:cs typeface="Cambria"/>
              </a:rPr>
              <a:t>MSMEs,</a:t>
            </a:r>
            <a:r>
              <a:rPr dirty="0" sz="105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startups,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60">
                <a:solidFill>
                  <a:srgbClr val="545454"/>
                </a:solidFill>
                <a:latin typeface="Cambria"/>
                <a:cs typeface="Cambria"/>
              </a:rPr>
              <a:t>individual</a:t>
            </a:r>
            <a:endParaRPr sz="1050">
              <a:latin typeface="Cambria"/>
              <a:cs typeface="Cambria"/>
            </a:endParaRPr>
          </a:p>
          <a:p>
            <a:pPr marL="184785">
              <a:lnSpc>
                <a:spcPct val="100000"/>
              </a:lnSpc>
              <a:spcBef>
                <a:spcPts val="35"/>
              </a:spcBef>
            </a:pPr>
            <a:r>
              <a:rPr dirty="0" sz="1050" spc="70">
                <a:solidFill>
                  <a:srgbClr val="545454"/>
                </a:solidFill>
                <a:latin typeface="Cambria"/>
                <a:cs typeface="Cambria"/>
              </a:rPr>
              <a:t>innovators,</a:t>
            </a:r>
            <a:r>
              <a:rPr dirty="0" sz="105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135">
                <a:solidFill>
                  <a:srgbClr val="545454"/>
                </a:solidFill>
                <a:latin typeface="Cambria"/>
                <a:cs typeface="Cambria"/>
              </a:rPr>
              <a:t>R&amp;D</a:t>
            </a:r>
            <a:r>
              <a:rPr dirty="0" sz="105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0">
                <a:solidFill>
                  <a:srgbClr val="545454"/>
                </a:solidFill>
                <a:latin typeface="Cambria"/>
                <a:cs typeface="Cambria"/>
              </a:rPr>
              <a:t>institutes,</a:t>
            </a:r>
            <a:r>
              <a:rPr dirty="0" sz="105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95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05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050" spc="85">
                <a:solidFill>
                  <a:srgbClr val="545454"/>
                </a:solidFill>
                <a:latin typeface="Cambria"/>
                <a:cs typeface="Cambria"/>
              </a:rPr>
              <a:t>academia.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85" b="1">
                <a:latin typeface="Cambria"/>
                <a:cs typeface="Cambria"/>
              </a:rPr>
              <a:t>Link</a:t>
            </a:r>
            <a:r>
              <a:rPr dirty="0" sz="1050" spc="140" b="1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to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Application:</a:t>
            </a:r>
            <a:r>
              <a:rPr dirty="0" sz="1050" spc="135" b="1">
                <a:latin typeface="Cambria"/>
                <a:cs typeface="Cambria"/>
              </a:rPr>
              <a:t> </a:t>
            </a:r>
            <a:r>
              <a:rPr dirty="0" u="sng" sz="1050" spc="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https://pib.gov.in/PressReleasePage.aspx?PRID=1782604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75808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16395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25"/>
              <a:t>Innovations</a:t>
            </a:r>
            <a:r>
              <a:rPr dirty="0" sz="2200" spc="350"/>
              <a:t> </a:t>
            </a:r>
            <a:r>
              <a:rPr dirty="0" sz="2200" spc="65"/>
              <a:t>for</a:t>
            </a:r>
            <a:r>
              <a:rPr dirty="0" sz="2200" spc="280"/>
              <a:t> </a:t>
            </a:r>
            <a:r>
              <a:rPr dirty="0" sz="2200" spc="120"/>
              <a:t>Defense</a:t>
            </a:r>
            <a:r>
              <a:rPr dirty="0" sz="2200" spc="295"/>
              <a:t> </a:t>
            </a:r>
            <a:r>
              <a:rPr dirty="0" sz="2200" spc="150"/>
              <a:t>Excellence</a:t>
            </a:r>
            <a:r>
              <a:rPr dirty="0" sz="2200" spc="280"/>
              <a:t> </a:t>
            </a:r>
            <a:r>
              <a:rPr dirty="0" sz="2200" spc="70"/>
              <a:t>(IDEX)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1406" y="1150086"/>
            <a:ext cx="7639684" cy="40011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220" b="1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Niti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545454"/>
                </a:solidFill>
                <a:latin typeface="Cambria"/>
                <a:cs typeface="Cambria"/>
              </a:rPr>
              <a:t>Ayog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Enterprises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120">
                <a:latin typeface="Cambria"/>
                <a:cs typeface="Cambria"/>
              </a:rPr>
              <a:t>/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Policy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Strategic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roadmap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scale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future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drivers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growth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Viksit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Bharat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@2047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Criteria: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Tag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linked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turnover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b="1">
                <a:solidFill>
                  <a:srgbClr val="545454"/>
                </a:solidFill>
                <a:latin typeface="Times New Roman"/>
                <a:cs typeface="Times New Roman"/>
              </a:rPr>
              <a:t>₹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5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crore</a:t>
            </a:r>
            <a:r>
              <a:rPr dirty="0" sz="1100" spc="20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card</a:t>
            </a:r>
            <a:r>
              <a:rPr dirty="0" sz="1100" spc="19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market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interest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rates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Fast-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tracked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fund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disbursal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retail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banks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oversight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Sector-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specific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SME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4.0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Competence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technology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adoption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Dedicated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R&amp;D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cell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cluster-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Reliant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Fund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Sector-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focused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cluster-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testing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certification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infrastructure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Customized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skilling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programmes</a:t>
            </a: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integrated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ESDPs</a:t>
            </a:r>
            <a:endParaRPr sz="11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90909"/>
              <a:buFont typeface="Symbol"/>
              <a:buChar char=""/>
              <a:tabLst>
                <a:tab pos="355600" algn="l"/>
              </a:tabLst>
            </a:pP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Udyam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sub-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portal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discovery,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compliance,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AI-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based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assistance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28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29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315" b="1">
                <a:latin typeface="Cambria"/>
                <a:cs typeface="Cambria"/>
              </a:rPr>
              <a:t>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https://www.niti.gov.in/sites/default/files/2025-05/Designing-a-Policy-for-Medium-Enterprises.pdf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38013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629" rIns="0" bIns="0" rtlCol="0" vert="horz">
            <a:spAutoFit/>
          </a:bodyPr>
          <a:lstStyle/>
          <a:p>
            <a:pPr marL="86233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20"/>
              <a:t>Designing</a:t>
            </a:r>
            <a:r>
              <a:rPr dirty="0" sz="2200" spc="295"/>
              <a:t> </a:t>
            </a:r>
            <a:r>
              <a:rPr dirty="0" sz="2200" spc="90"/>
              <a:t>a</a:t>
            </a:r>
            <a:r>
              <a:rPr dirty="0" sz="2200" spc="270"/>
              <a:t> </a:t>
            </a:r>
            <a:r>
              <a:rPr dirty="0" sz="2200" spc="130"/>
              <a:t>Policy</a:t>
            </a:r>
            <a:r>
              <a:rPr dirty="0" sz="2200" spc="280"/>
              <a:t> </a:t>
            </a:r>
            <a:r>
              <a:rPr dirty="0" sz="2200" spc="65"/>
              <a:t>for</a:t>
            </a:r>
            <a:r>
              <a:rPr dirty="0" sz="2200" spc="280"/>
              <a:t> </a:t>
            </a:r>
            <a:r>
              <a:rPr dirty="0" sz="2200" spc="135"/>
              <a:t>Medium</a:t>
            </a:r>
            <a:r>
              <a:rPr dirty="0" sz="2200" spc="290"/>
              <a:t> </a:t>
            </a:r>
            <a:r>
              <a:rPr dirty="0" sz="2200" spc="110"/>
              <a:t>Enterprises</a:t>
            </a:r>
            <a:endParaRPr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388" y="1128750"/>
            <a:ext cx="11539220" cy="30587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DRDO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Defence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430530" indent="-169545">
              <a:lnSpc>
                <a:spcPct val="99700"/>
              </a:lnSpc>
              <a:spcBef>
                <a:spcPts val="60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TDF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extends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expertise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upgrade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3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products/systems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processes,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applications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reducing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production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costs,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improving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functionality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quality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promoting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Make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India,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futuristic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technologies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defense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applications.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enlists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requirements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Service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Headquarters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upgrading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products/systems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futuristic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defense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technologies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Projects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which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stakeholders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can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apply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platform.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Eligibility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Private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registered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especially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Startups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must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public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limited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company,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private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limited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company,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partnership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firm,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limited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liability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partnership,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one-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person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company,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sole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proprietorship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registered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applicable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Indian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laws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owned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controlled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Resident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Indian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Citizen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shareholding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5">
                <a:solidFill>
                  <a:srgbClr val="545454"/>
                </a:solidFill>
                <a:latin typeface="Cambria"/>
                <a:cs typeface="Cambria"/>
              </a:rPr>
              <a:t>51%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Benefits: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Financial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expertise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upgrade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products/systems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https://tdf.drdo.gov.in/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7191" y="6517716"/>
            <a:ext cx="2698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182" rIns="0" bIns="0" rtlCol="0" vert="horz">
            <a:spAutoFit/>
          </a:bodyPr>
          <a:lstStyle/>
          <a:p>
            <a:pPr marL="182753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80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30"/>
              <a:t>Technology</a:t>
            </a:r>
            <a:r>
              <a:rPr dirty="0" sz="2200" spc="325"/>
              <a:t> </a:t>
            </a:r>
            <a:r>
              <a:rPr dirty="0" sz="2200" spc="130"/>
              <a:t>Development</a:t>
            </a:r>
            <a:r>
              <a:rPr dirty="0" sz="2200" spc="335"/>
              <a:t> </a:t>
            </a:r>
            <a:r>
              <a:rPr dirty="0" sz="2200" spc="140"/>
              <a:t>Fund</a:t>
            </a:r>
            <a:endParaRPr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7774" y="1186662"/>
            <a:ext cx="11473815" cy="29673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Micro,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0" b="1">
                <a:latin typeface="Cambria"/>
                <a:cs typeface="Cambria"/>
              </a:rPr>
              <a:t>Department: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NSIC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Raw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Material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528955" indent="-169545">
              <a:lnSpc>
                <a:spcPts val="1310"/>
              </a:lnSpc>
              <a:spcBef>
                <a:spcPts val="65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Raw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Material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Assistance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helping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way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financing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purchase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Raw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Materials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(Both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indigenous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imported)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.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gives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an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opportunity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focus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better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manufacturing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quality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products.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required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apply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Raw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Material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Assistance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only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prescribed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application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forms.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application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forms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downloaded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link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given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below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may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filled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can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submitted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nearest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Branch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Office.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blank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forms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are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available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free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charge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21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Branch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offices.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Facilitating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procurement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Raw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Material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180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days.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SMEs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helped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avail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Economics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Purchases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like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bulk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purchase,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cash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discount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etc.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https://www.nsic.co.in/Home/Index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7191" y="6517716"/>
            <a:ext cx="2698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326" rIns="0" bIns="0" rtlCol="0" vert="horz">
            <a:spAutoFit/>
          </a:bodyPr>
          <a:lstStyle/>
          <a:p>
            <a:pPr marL="173418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114"/>
              <a:t>Raw</a:t>
            </a:r>
            <a:r>
              <a:rPr dirty="0" sz="2200" spc="275"/>
              <a:t> </a:t>
            </a:r>
            <a:r>
              <a:rPr dirty="0" sz="2200" spc="105"/>
              <a:t>Material</a:t>
            </a:r>
            <a:r>
              <a:rPr dirty="0" sz="2200" spc="285"/>
              <a:t> </a:t>
            </a:r>
            <a:r>
              <a:rPr dirty="0" sz="2200" spc="135"/>
              <a:t>Assistance</a:t>
            </a:r>
            <a:r>
              <a:rPr dirty="0" sz="2200" spc="325"/>
              <a:t> </a:t>
            </a: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1853" y="1230223"/>
            <a:ext cx="11667490" cy="423291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Industries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PM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FME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(PM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Formalization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Scheme)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initiative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aimed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formalizing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processing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enterprises.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provides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various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benefits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resources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growth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sector.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Unit.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corporate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having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less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than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10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workers.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follow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policy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One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District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One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(ODOP)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then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they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given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preference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but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other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companies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also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considered.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applicant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have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ownership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right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company.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company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could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Proprietary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Partner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Firm.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maximum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age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applicant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18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old.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applicant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applying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least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class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8th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passed.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This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has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been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only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one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person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single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family.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applicant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should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pay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10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percent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rest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amount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will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given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bank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loan.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which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has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been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considered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total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project.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building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cost,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cost,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rental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could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included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total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project.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that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included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project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would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not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more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than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3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lease.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Quantum/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size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overall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fund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(only</a:t>
            </a:r>
            <a:r>
              <a:rPr dirty="0" sz="1100" spc="21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for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funding):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110" b="1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204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10,000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 b="1">
                <a:solidFill>
                  <a:srgbClr val="545454"/>
                </a:solidFill>
                <a:latin typeface="Cambria"/>
                <a:cs typeface="Cambria"/>
              </a:rPr>
              <a:t>crore</a:t>
            </a:r>
            <a:r>
              <a:rPr dirty="0" sz="1100" spc="20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over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period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five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years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from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2020-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21</a:t>
            </a:r>
            <a:r>
              <a:rPr dirty="0" sz="1100" spc="1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2024-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25.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Cash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Benefit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Schemes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2020-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21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2024-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25.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7191" y="6517716"/>
            <a:ext cx="2698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280479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40"/>
              <a:t>PM</a:t>
            </a:r>
            <a:r>
              <a:rPr dirty="0" sz="2200" spc="265"/>
              <a:t> </a:t>
            </a:r>
            <a:r>
              <a:rPr dirty="0" sz="2200" spc="254"/>
              <a:t>FME</a:t>
            </a:r>
            <a:r>
              <a:rPr dirty="0" sz="2200" spc="275"/>
              <a:t> </a:t>
            </a: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3715" y="944346"/>
            <a:ext cx="10598785" cy="260032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credit-linked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subsidy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@35%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project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maximum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ceiling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Rs.10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lakh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per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unit.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Seed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@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Rs.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40,000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-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SHG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member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working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purchase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tools.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Credit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linked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grant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35%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investment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FPOs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SHGs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producer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cooperatives.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marketing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&amp;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branding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micro-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units.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common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infrastructure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handholding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SHGs,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FPOs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Producer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Cooperatives.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Capacity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building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training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increase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capabilities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upgradation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skills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workers.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Notes: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Industries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(MoFPI),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partnership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State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UT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Governments,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has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launched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an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India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Centrally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Sponsored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PM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Formalisation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(PM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FME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Scheme)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financial,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technical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business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support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upgradation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of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micro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enterprises.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https://pmfme.mofpi.gov.in/pmfme/newsletters/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88811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280479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40"/>
              <a:t>PM</a:t>
            </a:r>
            <a:r>
              <a:rPr dirty="0" sz="2200" spc="265"/>
              <a:t> </a:t>
            </a:r>
            <a:r>
              <a:rPr dirty="0" sz="2200" spc="254"/>
              <a:t>FME</a:t>
            </a:r>
            <a:r>
              <a:rPr dirty="0" sz="2200" spc="275"/>
              <a:t> </a:t>
            </a: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8079" y="1224762"/>
            <a:ext cx="11354435" cy="417195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Existing</a:t>
            </a:r>
            <a:r>
              <a:rPr dirty="0" sz="1100" spc="80">
                <a:latin typeface="Cambria"/>
                <a:cs typeface="Cambria"/>
              </a:rPr>
              <a:t> manufacturing,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service,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trading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units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This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supports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successful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profit-</a:t>
            </a:r>
            <a:r>
              <a:rPr dirty="0" sz="1100" spc="85">
                <a:latin typeface="Cambria"/>
                <a:cs typeface="Cambria"/>
              </a:rPr>
              <a:t>making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14">
                <a:latin typeface="Cambria"/>
                <a:cs typeface="Cambria"/>
              </a:rPr>
              <a:t>PMEGP/REGP/MUDRA </a:t>
            </a:r>
            <a:r>
              <a:rPr dirty="0" sz="1100" spc="80">
                <a:latin typeface="Cambria"/>
                <a:cs typeface="Cambria"/>
              </a:rPr>
              <a:t>units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expanding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upgrading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their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operations.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helps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them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adopt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modern 	technology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improve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productivity.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second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round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financial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assistance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eligible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units.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Business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expansion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existing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units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Launched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FY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2018–19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ongoing.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b="1">
                <a:latin typeface="Cambria"/>
                <a:cs typeface="Cambria"/>
              </a:rPr>
              <a:t>15%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subsidy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5" b="1">
                <a:latin typeface="Cambria"/>
                <a:cs typeface="Cambria"/>
              </a:rPr>
              <a:t>on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project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cost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(20%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North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Eastern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Region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Hill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States)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latin typeface="Cambria"/>
                <a:cs typeface="Cambria"/>
              </a:rPr>
              <a:t>Maximum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cost: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₹</a:t>
            </a:r>
            <a:r>
              <a:rPr dirty="0" sz="1100" spc="10">
                <a:latin typeface="Cambria"/>
                <a:cs typeface="Cambria"/>
              </a:rPr>
              <a:t>1</a:t>
            </a:r>
            <a:r>
              <a:rPr dirty="0" sz="1100" spc="19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crore</a:t>
            </a:r>
            <a:r>
              <a:rPr dirty="0" sz="1100" spc="18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for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manufacturing,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10">
                <a:latin typeface="Times New Roman"/>
                <a:cs typeface="Times New Roman"/>
              </a:rPr>
              <a:t>₹</a:t>
            </a:r>
            <a:r>
              <a:rPr dirty="0" sz="1100" spc="10">
                <a:latin typeface="Cambria"/>
                <a:cs typeface="Cambria"/>
              </a:rPr>
              <a:t>25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lakh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for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services/trading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80" b="1">
                <a:latin typeface="Cambria"/>
                <a:cs typeface="Cambria"/>
              </a:rPr>
              <a:t>Max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subsidy: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15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lakh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(non-</a:t>
            </a:r>
            <a:r>
              <a:rPr dirty="0" sz="1100" spc="60" b="1">
                <a:latin typeface="Cambria"/>
                <a:cs typeface="Cambria"/>
              </a:rPr>
              <a:t>NER)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and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20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lakh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(NER/Hill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States)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80">
                <a:latin typeface="Cambria"/>
                <a:cs typeface="Cambria"/>
              </a:rPr>
              <a:t>Balance</a:t>
            </a:r>
            <a:r>
              <a:rPr dirty="0" sz="1100" spc="85">
                <a:latin typeface="Cambria"/>
                <a:cs typeface="Cambria"/>
              </a:rPr>
              <a:t> amount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provided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by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banks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as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term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loan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90">
                <a:latin typeface="Cambria"/>
                <a:cs typeface="Cambria"/>
              </a:rPr>
              <a:t>Must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be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profit-</a:t>
            </a:r>
            <a:r>
              <a:rPr dirty="0" sz="1100" spc="85">
                <a:latin typeface="Cambria"/>
                <a:cs typeface="Cambria"/>
              </a:rPr>
              <a:t>making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unit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last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3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years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latin typeface="Cambria"/>
                <a:cs typeface="Cambria"/>
              </a:rPr>
              <a:t>First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loan</a:t>
            </a:r>
            <a:r>
              <a:rPr dirty="0" sz="1100" spc="90">
                <a:latin typeface="Cambria"/>
                <a:cs typeface="Cambria"/>
              </a:rPr>
              <a:t> must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be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repaid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time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margin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money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adjusted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latin typeface="Cambria"/>
                <a:cs typeface="Cambria"/>
              </a:rPr>
              <a:t>Mandatory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Udyam/UAM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registration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latin typeface="Cambria"/>
                <a:cs typeface="Cambria"/>
              </a:rPr>
              <a:t>Additional</a:t>
            </a:r>
            <a:r>
              <a:rPr dirty="0" sz="1100" spc="6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employment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generation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must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125">
                <a:latin typeface="Cambria"/>
                <a:cs typeface="Cambria"/>
              </a:rPr>
              <a:t>Can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apply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same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or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different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bank/implementing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agency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u="sng" sz="1100" spc="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https://www.kviconline.gov.in/pmegpeportal/pmegphome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59914" marR="5080" indent="-40386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245"/>
              <a:t>SECOND</a:t>
            </a:r>
            <a:r>
              <a:rPr dirty="0" sz="2200" spc="295"/>
              <a:t> </a:t>
            </a:r>
            <a:r>
              <a:rPr dirty="0" sz="2200" spc="170"/>
              <a:t>LOAN</a:t>
            </a:r>
            <a:r>
              <a:rPr dirty="0" sz="2200" spc="295"/>
              <a:t> </a:t>
            </a:r>
            <a:r>
              <a:rPr dirty="0" sz="2200" spc="250"/>
              <a:t>FOR</a:t>
            </a:r>
            <a:r>
              <a:rPr dirty="0" sz="2200" spc="305"/>
              <a:t> </a:t>
            </a:r>
            <a:r>
              <a:rPr dirty="0" sz="2200" spc="80"/>
              <a:t>UP-</a:t>
            </a:r>
            <a:r>
              <a:rPr dirty="0" sz="2200" spc="175"/>
              <a:t>GRADATION</a:t>
            </a:r>
            <a:r>
              <a:rPr dirty="0" sz="2200" spc="270"/>
              <a:t> </a:t>
            </a:r>
            <a:r>
              <a:rPr dirty="0" sz="2200" spc="215"/>
              <a:t>OF EXISTING</a:t>
            </a:r>
            <a:r>
              <a:rPr dirty="0" sz="2200" spc="300"/>
              <a:t> </a:t>
            </a:r>
            <a:r>
              <a:rPr dirty="0" sz="2200" spc="190"/>
              <a:t>PMEGP/REGP/MUDRA</a:t>
            </a:r>
            <a:r>
              <a:rPr dirty="0" sz="2200" spc="310"/>
              <a:t> </a:t>
            </a:r>
            <a:r>
              <a:rPr dirty="0" sz="2200" spc="140"/>
              <a:t>UNITS</a:t>
            </a:r>
            <a:endParaRPr sz="2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8079" y="1063599"/>
            <a:ext cx="11389360" cy="37445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3515" marR="123189" indent="-171450">
              <a:lnSpc>
                <a:spcPts val="1310"/>
              </a:lnSpc>
              <a:spcBef>
                <a:spcPts val="65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Mainly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Micro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Enterprises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(MSEs)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manufacturing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related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sectors,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especially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clusters,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requiring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infrastructure,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common </a:t>
            </a:r>
            <a:r>
              <a:rPr dirty="0" sz="1100" spc="65">
                <a:latin typeface="Cambria"/>
                <a:cs typeface="Cambria"/>
              </a:rPr>
              <a:t>	</a:t>
            </a:r>
            <a:r>
              <a:rPr dirty="0" sz="1100" spc="50">
                <a:latin typeface="Cambria"/>
                <a:cs typeface="Cambria"/>
              </a:rPr>
              <a:t>facilities,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green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technologies.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99500"/>
              </a:lnSpc>
              <a:spcBef>
                <a:spcPts val="57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MSE-</a:t>
            </a:r>
            <a:r>
              <a:rPr dirty="0" sz="1100" spc="130">
                <a:latin typeface="Cambria"/>
                <a:cs typeface="Cambria"/>
              </a:rPr>
              <a:t>CDP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aims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boost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sustainability,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competitiveness,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growth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MSEs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cluster-based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development.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financial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assistance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to </a:t>
            </a:r>
            <a:r>
              <a:rPr dirty="0" sz="1100" spc="-25">
                <a:latin typeface="Cambria"/>
                <a:cs typeface="Cambria"/>
              </a:rPr>
              <a:t>	</a:t>
            </a:r>
            <a:r>
              <a:rPr dirty="0" sz="1100" spc="50">
                <a:latin typeface="Cambria"/>
                <a:cs typeface="Cambria"/>
              </a:rPr>
              <a:t>create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or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upgrade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Common </a:t>
            </a:r>
            <a:r>
              <a:rPr dirty="0" sz="1100" spc="55">
                <a:latin typeface="Cambria"/>
                <a:cs typeface="Cambria"/>
              </a:rPr>
              <a:t>Facility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Centres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(CFCs)</a:t>
            </a:r>
            <a:r>
              <a:rPr dirty="0" sz="1100" spc="90">
                <a:latin typeface="Cambria"/>
                <a:cs typeface="Cambria"/>
              </a:rPr>
              <a:t> 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industrial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infrastructure,</a:t>
            </a:r>
            <a:r>
              <a:rPr dirty="0" sz="1100" spc="70">
                <a:latin typeface="Cambria"/>
                <a:cs typeface="Cambria"/>
              </a:rPr>
              <a:t> including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plug</a:t>
            </a:r>
            <a:r>
              <a:rPr dirty="0" sz="1100" spc="110">
                <a:latin typeface="Cambria"/>
                <a:cs typeface="Cambria"/>
              </a:rPr>
              <a:t> &amp;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play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units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green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technologies.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supports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existing </a:t>
            </a:r>
            <a:r>
              <a:rPr dirty="0" sz="1100" spc="45">
                <a:latin typeface="Cambria"/>
                <a:cs typeface="Cambria"/>
              </a:rPr>
              <a:t>	</a:t>
            </a:r>
            <a:r>
              <a:rPr dirty="0" sz="1100" spc="60">
                <a:latin typeface="Cambria"/>
                <a:cs typeface="Cambria"/>
              </a:rPr>
              <a:t>entrepreneurs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operating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via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Special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Purpose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Vehicles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(SPVs).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Cluster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development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+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common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infrastructure</a:t>
            </a:r>
            <a:r>
              <a:rPr dirty="0" sz="1100" spc="110">
                <a:latin typeface="Cambria"/>
                <a:cs typeface="Cambria"/>
              </a:rPr>
              <a:t> &amp;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green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support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Ongoing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scheme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spc="100" b="1">
                <a:latin typeface="Cambria"/>
                <a:cs typeface="Cambria"/>
              </a:rPr>
              <a:t>Common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Facility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Centres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(CFCs):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latin typeface="Cambria"/>
                <a:cs typeface="Cambria"/>
              </a:rPr>
              <a:t>Government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India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assistance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80%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of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the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project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cost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latin typeface="Cambria"/>
                <a:cs typeface="Cambria"/>
              </a:rPr>
              <a:t>Maximum</a:t>
            </a:r>
            <a:r>
              <a:rPr dirty="0" sz="1100" spc="18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eligible: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30</a:t>
            </a:r>
            <a:r>
              <a:rPr dirty="0" sz="1100" spc="245" b="1">
                <a:latin typeface="Cambria"/>
                <a:cs typeface="Cambria"/>
              </a:rPr>
              <a:t> </a:t>
            </a:r>
            <a:r>
              <a:rPr dirty="0" sz="1100" spc="-20" b="1">
                <a:latin typeface="Cambria"/>
                <a:cs typeface="Cambria"/>
              </a:rPr>
              <a:t>crore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55">
                <a:latin typeface="Cambria"/>
                <a:cs typeface="Cambria"/>
              </a:rPr>
              <a:t>Facilities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can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include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testing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labs,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raw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material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depots,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training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centres,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etc.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00" spc="50" b="1">
                <a:latin typeface="Cambria"/>
                <a:cs typeface="Cambria"/>
              </a:rPr>
              <a:t>Infrastructure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Development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Projects: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Government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assistance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70%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of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the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project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cost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latin typeface="Cambria"/>
                <a:cs typeface="Cambria"/>
              </a:rPr>
              <a:t>Maximum</a:t>
            </a:r>
            <a:r>
              <a:rPr dirty="0" sz="1100" spc="18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project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eligible: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50" b="1">
                <a:latin typeface="Times New Roman"/>
                <a:cs typeface="Times New Roman"/>
              </a:rPr>
              <a:t>₹</a:t>
            </a:r>
            <a:r>
              <a:rPr dirty="0" sz="1100" spc="50" b="1">
                <a:latin typeface="Cambria"/>
                <a:cs typeface="Cambria"/>
              </a:rPr>
              <a:t>15</a:t>
            </a:r>
            <a:r>
              <a:rPr dirty="0" sz="1100" spc="245" b="1">
                <a:latin typeface="Cambria"/>
                <a:cs typeface="Cambria"/>
              </a:rPr>
              <a:t> </a:t>
            </a:r>
            <a:r>
              <a:rPr dirty="0" sz="1100" spc="-20" b="1">
                <a:latin typeface="Cambria"/>
                <a:cs typeface="Cambria"/>
              </a:rPr>
              <a:t>crore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latin typeface="Cambria"/>
                <a:cs typeface="Cambria"/>
              </a:rPr>
              <a:t>Includes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land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development,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roads,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drainage,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power,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flatted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factory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complexes,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etc.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https://cluster.dcmsme.gov.in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60855" marR="5080" indent="-51689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75"/>
              <a:t> </a:t>
            </a:r>
            <a:r>
              <a:rPr dirty="0" sz="2200" spc="225"/>
              <a:t>MICRO</a:t>
            </a:r>
            <a:r>
              <a:rPr dirty="0" sz="2200" spc="275"/>
              <a:t> </a:t>
            </a:r>
            <a:r>
              <a:rPr dirty="0" sz="2200" spc="130"/>
              <a:t>&amp;</a:t>
            </a:r>
            <a:r>
              <a:rPr dirty="0" sz="2200" spc="265"/>
              <a:t> </a:t>
            </a:r>
            <a:r>
              <a:rPr dirty="0" sz="2200" spc="195"/>
              <a:t>SMALL</a:t>
            </a:r>
            <a:r>
              <a:rPr dirty="0" sz="2200" spc="285"/>
              <a:t> </a:t>
            </a:r>
            <a:r>
              <a:rPr dirty="0" sz="2200" spc="225"/>
              <a:t>ENTERPRISES</a:t>
            </a:r>
            <a:r>
              <a:rPr dirty="0" sz="2200" spc="280"/>
              <a:t> </a:t>
            </a:r>
            <a:r>
              <a:rPr dirty="0" sz="2200" spc="225"/>
              <a:t>CLUSTER </a:t>
            </a:r>
            <a:r>
              <a:rPr dirty="0" sz="2200" spc="195"/>
              <a:t>DEVELOPMENT</a:t>
            </a:r>
            <a:r>
              <a:rPr dirty="0" sz="2200" spc="315"/>
              <a:t> </a:t>
            </a:r>
            <a:r>
              <a:rPr dirty="0" sz="2200" spc="210"/>
              <a:t>PROGRAMME</a:t>
            </a:r>
            <a:r>
              <a:rPr dirty="0" sz="2200" spc="310"/>
              <a:t> </a:t>
            </a:r>
            <a:r>
              <a:rPr dirty="0" sz="2200" spc="135"/>
              <a:t>(MSE-</a:t>
            </a:r>
            <a:r>
              <a:rPr dirty="0" sz="2200" spc="80"/>
              <a:t>CDP)</a:t>
            </a:r>
            <a:endParaRPr sz="2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853" y="2727960"/>
            <a:ext cx="5318760" cy="250345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472" y="3923182"/>
            <a:ext cx="2591180" cy="25530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8079" y="1099004"/>
            <a:ext cx="11583670" cy="264858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Ministry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MSEs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manufacturing</a:t>
            </a:r>
            <a:r>
              <a:rPr dirty="0" sz="1100" spc="90">
                <a:latin typeface="Cambria"/>
                <a:cs typeface="Cambria"/>
              </a:rPr>
              <a:t> 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services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Aims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help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MSEs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enhance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market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presence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participation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trade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fairs,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vendor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development,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packaging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upgrades,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e-</a:t>
            </a:r>
            <a:r>
              <a:rPr dirty="0" sz="1100" spc="70">
                <a:latin typeface="Cambria"/>
                <a:cs typeface="Cambria"/>
              </a:rPr>
              <a:t>commerce,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promotion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GI </a:t>
            </a:r>
            <a:r>
              <a:rPr dirty="0" sz="1100" spc="80">
                <a:latin typeface="Cambria"/>
                <a:cs typeface="Cambria"/>
              </a:rPr>
              <a:t>	</a:t>
            </a:r>
            <a:r>
              <a:rPr dirty="0" sz="1100" spc="65">
                <a:latin typeface="Cambria"/>
                <a:cs typeface="Cambria"/>
              </a:rPr>
              <a:t>products.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Market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access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visibility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support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Ongoing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scheme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latin typeface="Cambria"/>
                <a:cs typeface="Cambria"/>
              </a:rPr>
              <a:t>Reimbursement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domestic/international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trade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fairs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latin typeface="Cambria"/>
                <a:cs typeface="Cambria"/>
              </a:rPr>
              <a:t>Vendor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Development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Programs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(VDPs)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Support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barcoding,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packaging,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e-commerce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adoption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85">
                <a:latin typeface="Cambria"/>
                <a:cs typeface="Cambria"/>
              </a:rPr>
              <a:t>Funding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national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workshops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GI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retail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outlets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https://my.msme.gov.in/MyMsme/Reg/COM_Matu.aspx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354" y="222885"/>
            <a:ext cx="62579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08200" marR="5080" indent="-209613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14"/>
              <a:t>Procurement</a:t>
            </a:r>
            <a:r>
              <a:rPr dirty="0" sz="2200" spc="315"/>
              <a:t> </a:t>
            </a:r>
            <a:r>
              <a:rPr dirty="0" sz="2200" spc="105"/>
              <a:t>and</a:t>
            </a:r>
            <a:r>
              <a:rPr dirty="0" sz="2200" spc="295"/>
              <a:t> </a:t>
            </a:r>
            <a:r>
              <a:rPr dirty="0" sz="2200" spc="120"/>
              <a:t>Marketing</a:t>
            </a:r>
            <a:r>
              <a:rPr dirty="0" sz="2200" spc="290"/>
              <a:t> </a:t>
            </a:r>
            <a:r>
              <a:rPr dirty="0" sz="2200" spc="114"/>
              <a:t>Support </a:t>
            </a:r>
            <a:r>
              <a:rPr dirty="0" sz="2200"/>
              <a:t>(PMS)</a:t>
            </a:r>
            <a:r>
              <a:rPr dirty="0" sz="2200" spc="450"/>
              <a:t> </a:t>
            </a: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485" y="4153712"/>
            <a:ext cx="2372741" cy="22117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8079" y="1153134"/>
            <a:ext cx="11068050" cy="26473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Micro,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Enterprises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(MoMSME)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across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manufacturing,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tech-based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industries,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skilling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sectors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aims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set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up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20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new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65" b="1">
                <a:latin typeface="Cambria"/>
                <a:cs typeface="Cambria"/>
              </a:rPr>
              <a:t>Technology</a:t>
            </a:r>
            <a:r>
              <a:rPr dirty="0" sz="1100" spc="200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Centres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and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100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80" b="1">
                <a:latin typeface="Cambria"/>
                <a:cs typeface="Cambria"/>
              </a:rPr>
              <a:t>Extension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Centres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across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India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provide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with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localized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access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advanced </a:t>
            </a:r>
            <a:r>
              <a:rPr dirty="0" sz="1100" spc="65">
                <a:latin typeface="Cambria"/>
                <a:cs typeface="Cambria"/>
              </a:rPr>
              <a:t>	</a:t>
            </a:r>
            <a:r>
              <a:rPr dirty="0" sz="1100" spc="60">
                <a:latin typeface="Cambria"/>
                <a:cs typeface="Cambria"/>
              </a:rPr>
              <a:t>technology,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skilled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manpower,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advisory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support.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follows</a:t>
            </a:r>
            <a:r>
              <a:rPr dirty="0" sz="1100" spc="100">
                <a:latin typeface="Cambria"/>
                <a:cs typeface="Cambria"/>
              </a:rPr>
              <a:t> a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14">
                <a:latin typeface="Cambria"/>
                <a:cs typeface="Cambria"/>
              </a:rPr>
              <a:t>Hub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Spoke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model,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where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TCs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are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hubs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40">
                <a:latin typeface="Cambria"/>
                <a:cs typeface="Cambria"/>
              </a:rPr>
              <a:t>ECs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extend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their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services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unserved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areas.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Tech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+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skill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+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advisory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boost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114">
                <a:latin typeface="Cambria"/>
                <a:cs typeface="Cambria"/>
              </a:rPr>
              <a:t>MSMEs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Ongoing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Access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state-</a:t>
            </a:r>
            <a:r>
              <a:rPr dirty="0" sz="1100">
                <a:latin typeface="Cambria"/>
                <a:cs typeface="Cambria"/>
              </a:rPr>
              <a:t>of-</a:t>
            </a:r>
            <a:r>
              <a:rPr dirty="0" sz="1100" spc="55">
                <a:latin typeface="Cambria"/>
                <a:cs typeface="Cambria"/>
              </a:rPr>
              <a:t>the-</a:t>
            </a:r>
            <a:r>
              <a:rPr dirty="0" sz="1100" spc="50">
                <a:latin typeface="Cambria"/>
                <a:cs typeface="Cambria"/>
              </a:rPr>
              <a:t>art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technologies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(AI,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AR/VR,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IoT,</a:t>
            </a:r>
            <a:r>
              <a:rPr dirty="0" sz="1100" spc="1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Robotics,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etc.)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95">
                <a:latin typeface="Cambria"/>
                <a:cs typeface="Cambria"/>
              </a:rPr>
              <a:t>Hands-</a:t>
            </a:r>
            <a:r>
              <a:rPr dirty="0" sz="1100" spc="65">
                <a:latin typeface="Cambria"/>
                <a:cs typeface="Cambria"/>
              </a:rPr>
              <a:t>on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skill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development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training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90">
                <a:latin typeface="Cambria"/>
                <a:cs typeface="Cambria"/>
              </a:rPr>
              <a:t>Business and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technical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advisory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services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125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Cr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allocated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Technology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Centre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85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10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Cr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per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Extension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Centre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u="sng" sz="11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https://msme.gov.in/establishment-</a:t>
            </a:r>
            <a:r>
              <a:rPr dirty="0" u="sng" sz="1100" spc="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new-</a:t>
            </a:r>
            <a:r>
              <a:rPr dirty="0" u="sng" sz="1100" spc="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technology-</a:t>
            </a:r>
            <a:r>
              <a:rPr dirty="0" u="sng" sz="1100" spc="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centres-</a:t>
            </a:r>
            <a:r>
              <a:rPr dirty="0" u="sng" sz="1100" spc="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extension-</a:t>
            </a:r>
            <a:r>
              <a:rPr dirty="0" u="sng" sz="1100" spc="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centres-</a:t>
            </a:r>
            <a:r>
              <a:rPr dirty="0" u="sng" sz="11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under-</a:t>
            </a:r>
            <a:r>
              <a:rPr dirty="0" u="sng" sz="1100" spc="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hub-</a:t>
            </a:r>
            <a:r>
              <a:rPr dirty="0" u="sng" sz="1100" spc="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spoke-</a:t>
            </a:r>
            <a:r>
              <a:rPr dirty="0" u="sng" sz="1100" spc="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model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6727" y="222249"/>
            <a:ext cx="56394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00455" marR="5080" indent="-108839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60"/>
              <a:t> </a:t>
            </a:r>
            <a:r>
              <a:rPr dirty="0" sz="2200" spc="50"/>
              <a:t>-</a:t>
            </a:r>
            <a:r>
              <a:rPr dirty="0" sz="2200" spc="275"/>
              <a:t> </a:t>
            </a:r>
            <a:r>
              <a:rPr dirty="0" sz="2200" spc="130"/>
              <a:t>Technology</a:t>
            </a:r>
            <a:r>
              <a:rPr dirty="0" sz="2200" spc="325"/>
              <a:t> </a:t>
            </a:r>
            <a:r>
              <a:rPr dirty="0" sz="2200" spc="145"/>
              <a:t>Centres</a:t>
            </a:r>
            <a:r>
              <a:rPr dirty="0" sz="2200" spc="305"/>
              <a:t> </a:t>
            </a:r>
            <a:r>
              <a:rPr dirty="0" sz="2200" spc="200"/>
              <a:t>/</a:t>
            </a:r>
            <a:r>
              <a:rPr dirty="0" sz="2200" spc="275"/>
              <a:t> </a:t>
            </a:r>
            <a:r>
              <a:rPr dirty="0" sz="2200" spc="145"/>
              <a:t>Extension Centres</a:t>
            </a:r>
            <a:r>
              <a:rPr dirty="0" sz="2200" spc="310"/>
              <a:t> </a:t>
            </a:r>
            <a:r>
              <a:rPr dirty="0" sz="2200" spc="125"/>
              <a:t>(TCEC)</a:t>
            </a:r>
            <a:r>
              <a:rPr dirty="0" sz="2200" spc="275"/>
              <a:t> </a:t>
            </a: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504" y="6500240"/>
            <a:ext cx="117716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  <a:tabLst>
                <a:tab pos="9987280" algn="l"/>
              </a:tabLst>
            </a:pP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https://www.icai.org/</a:t>
            </a:r>
            <a:r>
              <a:rPr dirty="0" sz="14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2326" y="6652488"/>
              <a:ext cx="1571625" cy="12700"/>
            </a:xfrm>
            <a:custGeom>
              <a:avLst/>
              <a:gdLst/>
              <a:ahLst/>
              <a:cxnLst/>
              <a:rect l="l" t="t" r="r" b="b"/>
              <a:pathLst>
                <a:path w="1571625" h="12700">
                  <a:moveTo>
                    <a:pt x="157129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71294" y="12192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14300" y="143254"/>
            <a:ext cx="11955145" cy="6598284"/>
            <a:chOff x="114300" y="143254"/>
            <a:chExt cx="11955145" cy="6598284"/>
          </a:xfrm>
        </p:grpSpPr>
        <p:sp>
          <p:nvSpPr>
            <p:cNvPr id="8" name="object 8" descr=""/>
            <p:cNvSpPr/>
            <p:nvPr/>
          </p:nvSpPr>
          <p:spPr>
            <a:xfrm>
              <a:off x="10208514" y="6652488"/>
              <a:ext cx="1784985" cy="12700"/>
            </a:xfrm>
            <a:custGeom>
              <a:avLst/>
              <a:gdLst/>
              <a:ahLst/>
              <a:cxnLst/>
              <a:rect l="l" t="t" r="r" b="b"/>
              <a:pathLst>
                <a:path w="1784984" h="12700">
                  <a:moveTo>
                    <a:pt x="17846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84603" y="12192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" y="143254"/>
              <a:ext cx="11955018" cy="659815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84567" y="1794256"/>
              <a:ext cx="7299959" cy="3545840"/>
            </a:xfrm>
            <a:custGeom>
              <a:avLst/>
              <a:gdLst/>
              <a:ahLst/>
              <a:cxnLst/>
              <a:rect l="l" t="t" r="r" b="b"/>
              <a:pathLst>
                <a:path w="7299959" h="3545840">
                  <a:moveTo>
                    <a:pt x="7299959" y="0"/>
                  </a:moveTo>
                  <a:lnTo>
                    <a:pt x="0" y="0"/>
                  </a:lnTo>
                  <a:lnTo>
                    <a:pt x="0" y="3545586"/>
                  </a:lnTo>
                  <a:lnTo>
                    <a:pt x="7299959" y="3545586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E3E3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7650" y="2792984"/>
            <a:ext cx="623379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52145">
              <a:lnSpc>
                <a:spcPct val="100000"/>
              </a:lnSpc>
              <a:spcBef>
                <a:spcPts val="100"/>
              </a:spcBef>
              <a:tabLst>
                <a:tab pos="2209165" algn="l"/>
                <a:tab pos="2903855" algn="l"/>
                <a:tab pos="4909185" algn="l"/>
              </a:tabLst>
            </a:pPr>
            <a:r>
              <a:rPr dirty="0" sz="4800" spc="265">
                <a:solidFill>
                  <a:srgbClr val="006FC0"/>
                </a:solidFill>
              </a:rPr>
              <a:t>Introduction</a:t>
            </a:r>
            <a:r>
              <a:rPr dirty="0" sz="4800">
                <a:solidFill>
                  <a:srgbClr val="006FC0"/>
                </a:solidFill>
              </a:rPr>
              <a:t>	</a:t>
            </a:r>
            <a:r>
              <a:rPr dirty="0" sz="4800" spc="305">
                <a:solidFill>
                  <a:srgbClr val="006FC0"/>
                </a:solidFill>
              </a:rPr>
              <a:t>to </a:t>
            </a:r>
            <a:r>
              <a:rPr dirty="0" sz="4800" spc="540">
                <a:solidFill>
                  <a:srgbClr val="006FC0"/>
                </a:solidFill>
              </a:rPr>
              <a:t>MSME</a:t>
            </a:r>
            <a:r>
              <a:rPr dirty="0" sz="4800">
                <a:solidFill>
                  <a:srgbClr val="006FC0"/>
                </a:solidFill>
              </a:rPr>
              <a:t>	</a:t>
            </a:r>
            <a:r>
              <a:rPr dirty="0" sz="4800" spc="220">
                <a:solidFill>
                  <a:srgbClr val="006FC0"/>
                </a:solidFill>
              </a:rPr>
              <a:t>&amp;</a:t>
            </a:r>
            <a:r>
              <a:rPr dirty="0" sz="4800">
                <a:solidFill>
                  <a:srgbClr val="006FC0"/>
                </a:solidFill>
              </a:rPr>
              <a:t>	</a:t>
            </a:r>
            <a:r>
              <a:rPr dirty="0" sz="4800" spc="300">
                <a:solidFill>
                  <a:srgbClr val="006FC0"/>
                </a:solidFill>
              </a:rPr>
              <a:t>Incentives</a:t>
            </a: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8079" y="1179423"/>
            <a:ext cx="11474450" cy="28149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Ministry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MSME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(implemented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by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NSIC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–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National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Small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Industries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35">
                <a:latin typeface="Cambria"/>
                <a:cs typeface="Cambria"/>
              </a:rPr>
              <a:t>Corporation)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Sectors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All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seeking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digital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transformation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across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sectors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20" b="1">
                <a:latin typeface="Cambria"/>
                <a:cs typeface="Cambria"/>
              </a:rPr>
              <a:t>Brief: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This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scheme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enables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adopt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digital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solutions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like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ERP,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cloud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services,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AI,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IoT,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e-</a:t>
            </a:r>
            <a:r>
              <a:rPr dirty="0" sz="1100" spc="70">
                <a:latin typeface="Cambria"/>
                <a:cs typeface="Cambria"/>
              </a:rPr>
              <a:t>commerce,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compliance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tools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at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affordable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rates.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NSIC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acts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as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an </a:t>
            </a:r>
            <a:r>
              <a:rPr dirty="0" sz="1100" spc="75">
                <a:latin typeface="Cambria"/>
                <a:cs typeface="Cambria"/>
              </a:rPr>
              <a:t>	</a:t>
            </a:r>
            <a:r>
              <a:rPr dirty="0" sz="1100" spc="55">
                <a:latin typeface="Cambria"/>
                <a:cs typeface="Cambria"/>
              </a:rPr>
              <a:t>aggregator,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connecting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with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empanelled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service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providers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offering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plug-</a:t>
            </a:r>
            <a:r>
              <a:rPr dirty="0" sz="1100" spc="85">
                <a:latin typeface="Cambria"/>
                <a:cs typeface="Cambria"/>
              </a:rPr>
              <a:t>and-</a:t>
            </a:r>
            <a:r>
              <a:rPr dirty="0" sz="1100" spc="60">
                <a:latin typeface="Cambria"/>
                <a:cs typeface="Cambria"/>
              </a:rPr>
              <a:t>play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digital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services.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Tag: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Easy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affordable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digital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tech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access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20">
                <a:latin typeface="Cambria"/>
                <a:cs typeface="Cambria"/>
              </a:rPr>
              <a:t>for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14">
                <a:latin typeface="Cambria"/>
                <a:cs typeface="Cambria"/>
              </a:rPr>
              <a:t>MSMEs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Ongoing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Access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ERP,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accounting,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compliance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tools,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cloud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platforms,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AI,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IoT,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e-</a:t>
            </a:r>
            <a:r>
              <a:rPr dirty="0" sz="1100" spc="60">
                <a:latin typeface="Cambria"/>
                <a:cs typeface="Cambria"/>
              </a:rPr>
              <a:t>commerce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services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10">
                <a:latin typeface="Cambria"/>
                <a:cs typeface="Cambria"/>
              </a:rPr>
              <a:t>Affordable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pricing</a:t>
            </a:r>
            <a:r>
              <a:rPr dirty="0" sz="1100" spc="19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through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bulk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aggregation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latin typeface="Cambria"/>
                <a:cs typeface="Cambria"/>
              </a:rPr>
              <a:t>Eliminates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middlemen;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NSIC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ensures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quality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service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delivery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65">
                <a:latin typeface="Cambria"/>
                <a:cs typeface="Cambria"/>
              </a:rPr>
              <a:t>Transparent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empanelment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of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reputed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service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35">
                <a:latin typeface="Cambria"/>
                <a:cs typeface="Cambria"/>
              </a:rPr>
              <a:t>providers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30">
                <a:latin typeface="Cambria"/>
                <a:cs typeface="Cambria"/>
              </a:rPr>
              <a:t>6%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05">
                <a:latin typeface="Cambria"/>
                <a:cs typeface="Cambria"/>
              </a:rPr>
              <a:t>NSIC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aggregator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30">
                <a:latin typeface="Cambria"/>
                <a:cs typeface="Cambria"/>
              </a:rPr>
              <a:t>fee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ensures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30">
                <a:latin typeface="Cambria"/>
                <a:cs typeface="Cambria"/>
              </a:rPr>
              <a:t>service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30">
                <a:latin typeface="Cambria"/>
                <a:cs typeface="Cambria"/>
              </a:rPr>
              <a:t>facilitation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fulfilment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support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Apply: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u="sng" sz="1100" spc="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https://msmemart.com/DigitalServices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48578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28875" marR="5080" indent="-188150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155"/>
              <a:t>DIGITAL</a:t>
            </a:r>
            <a:r>
              <a:rPr dirty="0" sz="2200" spc="285"/>
              <a:t> </a:t>
            </a:r>
            <a:r>
              <a:rPr dirty="0" sz="2200" spc="260"/>
              <a:t>SERVICES</a:t>
            </a:r>
            <a:r>
              <a:rPr dirty="0" sz="2200" spc="295"/>
              <a:t> </a:t>
            </a:r>
            <a:r>
              <a:rPr dirty="0" sz="2200" spc="160"/>
              <a:t>FACILITATION</a:t>
            </a:r>
            <a:r>
              <a:rPr dirty="0" sz="2200" spc="315"/>
              <a:t> </a:t>
            </a:r>
            <a:r>
              <a:rPr dirty="0" sz="2200" spc="195"/>
              <a:t>THROUGH </a:t>
            </a:r>
            <a:r>
              <a:rPr dirty="0" sz="2200" spc="204"/>
              <a:t>AGGREGATION</a:t>
            </a:r>
            <a:r>
              <a:rPr dirty="0" sz="2200" spc="280"/>
              <a:t> </a:t>
            </a:r>
            <a:r>
              <a:rPr dirty="0" sz="2200" spc="254"/>
              <a:t>SERVICES</a:t>
            </a:r>
            <a:endParaRPr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0212" y="899312"/>
            <a:ext cx="11616055" cy="557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9385">
              <a:lnSpc>
                <a:spcPct val="135200"/>
              </a:lnSpc>
              <a:spcBef>
                <a:spcPts val="100"/>
              </a:spcBef>
            </a:pP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Government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of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India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100">
                <a:latin typeface="Cambria"/>
                <a:cs typeface="Cambria"/>
              </a:rPr>
              <a:t>has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announced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Uttar</a:t>
            </a:r>
            <a:r>
              <a:rPr dirty="0" sz="1050" spc="17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Poorva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Transformative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Industrialization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90">
                <a:latin typeface="Cambria"/>
                <a:cs typeface="Cambria"/>
              </a:rPr>
              <a:t>Scheme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(UNNATI),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2024,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for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North-</a:t>
            </a:r>
            <a:r>
              <a:rPr dirty="0" sz="1050" spc="80">
                <a:latin typeface="Cambria"/>
                <a:cs typeface="Cambria"/>
              </a:rPr>
              <a:t>Eastern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Region.</a:t>
            </a:r>
            <a:r>
              <a:rPr dirty="0" sz="1050" spc="140">
                <a:latin typeface="Cambria"/>
                <a:cs typeface="Cambria"/>
              </a:rPr>
              <a:t>  </a:t>
            </a:r>
            <a:r>
              <a:rPr dirty="0" sz="1050" spc="65">
                <a:latin typeface="Cambria"/>
                <a:cs typeface="Cambria"/>
              </a:rPr>
              <a:t>This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scheme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will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cover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all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8 </a:t>
            </a:r>
            <a:r>
              <a:rPr dirty="0" sz="1050" spc="60">
                <a:latin typeface="Cambria"/>
                <a:cs typeface="Cambria"/>
              </a:rPr>
              <a:t>northeastern</a:t>
            </a:r>
            <a:r>
              <a:rPr dirty="0" sz="1050" spc="70">
                <a:latin typeface="Cambria"/>
                <a:cs typeface="Cambria"/>
              </a:rPr>
              <a:t> states: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Arunachal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Pradesh,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Assam,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Manipur, </a:t>
            </a:r>
            <a:r>
              <a:rPr dirty="0" sz="1050" spc="80">
                <a:latin typeface="Cambria"/>
                <a:cs typeface="Cambria"/>
              </a:rPr>
              <a:t>Meghalaya, </a:t>
            </a:r>
            <a:r>
              <a:rPr dirty="0" sz="1050" spc="65">
                <a:latin typeface="Cambria"/>
                <a:cs typeface="Cambria"/>
              </a:rPr>
              <a:t>Mizoram,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Nagaland, </a:t>
            </a:r>
            <a:r>
              <a:rPr dirty="0" sz="1050" spc="95">
                <a:latin typeface="Cambria"/>
                <a:cs typeface="Cambria"/>
              </a:rPr>
              <a:t>Sikkim,</a:t>
            </a:r>
            <a:r>
              <a:rPr dirty="0" sz="1050" spc="85">
                <a:latin typeface="Cambria"/>
                <a:cs typeface="Cambria"/>
              </a:rPr>
              <a:t> and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Tripura.</a:t>
            </a:r>
            <a:endParaRPr sz="1050">
              <a:latin typeface="Cambria"/>
              <a:cs typeface="Cambria"/>
            </a:endParaRPr>
          </a:p>
          <a:p>
            <a:pPr marL="183515" marR="344170" indent="-171450">
              <a:lnSpc>
                <a:spcPct val="134300"/>
              </a:lnSpc>
              <a:spcBef>
                <a:spcPts val="1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050" spc="105" b="1">
                <a:latin typeface="Cambria"/>
                <a:cs typeface="Cambria"/>
              </a:rPr>
              <a:t>COMMENCEMENT</a:t>
            </a:r>
            <a:r>
              <a:rPr dirty="0" sz="1050" spc="12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AND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DURATION</a:t>
            </a:r>
            <a:r>
              <a:rPr dirty="0" sz="1050" spc="140" b="1">
                <a:latin typeface="Cambria"/>
                <a:cs typeface="Cambria"/>
              </a:rPr>
              <a:t> </a:t>
            </a:r>
            <a:r>
              <a:rPr dirty="0" sz="1050" spc="120" b="1">
                <a:latin typeface="Cambria"/>
                <a:cs typeface="Cambria"/>
              </a:rPr>
              <a:t>OF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100" b="1">
                <a:latin typeface="Cambria"/>
                <a:cs typeface="Cambria"/>
              </a:rPr>
              <a:t>THE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120" b="1">
                <a:latin typeface="Cambria"/>
                <a:cs typeface="Cambria"/>
              </a:rPr>
              <a:t>SCHEME:</a:t>
            </a:r>
            <a:r>
              <a:rPr dirty="0" sz="1050" spc="130" b="1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It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will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effective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on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09.03.2024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will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remain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force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100">
                <a:latin typeface="Cambria"/>
                <a:cs typeface="Cambria"/>
              </a:rPr>
              <a:t>up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to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inclusive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of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08.03.2034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8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more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years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-25">
                <a:latin typeface="Cambria"/>
                <a:cs typeface="Cambria"/>
              </a:rPr>
              <a:t>for</a:t>
            </a:r>
            <a:r>
              <a:rPr dirty="0" sz="1050" spc="55">
                <a:latin typeface="Cambria"/>
                <a:cs typeface="Cambria"/>
              </a:rPr>
              <a:t> 	meeting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committed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35">
                <a:latin typeface="Cambria"/>
                <a:cs typeface="Cambria"/>
              </a:rPr>
              <a:t>liabilities.</a:t>
            </a:r>
            <a:endParaRPr sz="105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44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050" spc="70" b="1">
                <a:latin typeface="Cambria"/>
                <a:cs typeface="Cambria"/>
              </a:rPr>
              <a:t>ABOUT</a:t>
            </a:r>
            <a:r>
              <a:rPr dirty="0" sz="1050" spc="105" b="1">
                <a:latin typeface="Cambria"/>
                <a:cs typeface="Cambria"/>
              </a:rPr>
              <a:t> </a:t>
            </a:r>
            <a:r>
              <a:rPr dirty="0" sz="1050" spc="100" b="1">
                <a:latin typeface="Cambria"/>
                <a:cs typeface="Cambria"/>
              </a:rPr>
              <a:t>THE</a:t>
            </a:r>
            <a:r>
              <a:rPr dirty="0" sz="1050" spc="114" b="1">
                <a:latin typeface="Cambria"/>
                <a:cs typeface="Cambria"/>
              </a:rPr>
              <a:t> </a:t>
            </a:r>
            <a:r>
              <a:rPr dirty="0" sz="1050" spc="110" b="1">
                <a:latin typeface="Cambria"/>
                <a:cs typeface="Cambria"/>
              </a:rPr>
              <a:t>SCHEME:</a:t>
            </a:r>
            <a:endParaRPr sz="1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050" spc="70">
                <a:latin typeface="Cambria"/>
                <a:cs typeface="Cambria"/>
              </a:rPr>
              <a:t>UNNATI,</a:t>
            </a:r>
            <a:r>
              <a:rPr dirty="0" sz="1050" spc="7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2024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is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designed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strengthen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Industrial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Eco-</a:t>
            </a:r>
            <a:r>
              <a:rPr dirty="0" sz="1050" spc="85">
                <a:latin typeface="Cambria"/>
                <a:cs typeface="Cambria"/>
              </a:rPr>
              <a:t>System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North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100">
                <a:latin typeface="Cambria"/>
                <a:cs typeface="Cambria"/>
              </a:rPr>
              <a:t>East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attract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New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Investment.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The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90">
                <a:latin typeface="Cambria"/>
                <a:cs typeface="Cambria"/>
              </a:rPr>
              <a:t>Scheme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is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45">
                <a:latin typeface="Cambria"/>
                <a:cs typeface="Cambria"/>
              </a:rPr>
              <a:t>divided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into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two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parts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i.e.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Part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A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Part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05">
                <a:latin typeface="Cambria"/>
                <a:cs typeface="Cambria"/>
              </a:rPr>
              <a:t>B.</a:t>
            </a:r>
            <a:endParaRPr sz="1050">
              <a:latin typeface="Cambria"/>
              <a:cs typeface="Cambria"/>
            </a:endParaRPr>
          </a:p>
          <a:p>
            <a:pPr marL="184785" marR="142875" indent="-172720">
              <a:lnSpc>
                <a:spcPts val="1700"/>
              </a:lnSpc>
              <a:spcBef>
                <a:spcPts val="120"/>
              </a:spcBef>
              <a:buFont typeface="Wingdings"/>
              <a:buChar char=""/>
              <a:tabLst>
                <a:tab pos="184785" algn="l"/>
              </a:tabLst>
            </a:pPr>
            <a:r>
              <a:rPr dirty="0" sz="1050" b="1">
                <a:latin typeface="Cambria"/>
                <a:cs typeface="Cambria"/>
              </a:rPr>
              <a:t>Part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A:</a:t>
            </a:r>
            <a:r>
              <a:rPr dirty="0" sz="1050" spc="140" b="1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Part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A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incentivizes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eligible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new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industrial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those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undergoing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substantial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expansion.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Part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A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will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have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three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components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namely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Capital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Investment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40">
                <a:latin typeface="Cambria"/>
                <a:cs typeface="Cambria"/>
              </a:rPr>
              <a:t>Incentive </a:t>
            </a:r>
            <a:r>
              <a:rPr dirty="0" sz="1050">
                <a:latin typeface="Cambria"/>
                <a:cs typeface="Cambria"/>
              </a:rPr>
              <a:t>(CII),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Central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Interest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Subvention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(CIS),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Manufacturing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114">
                <a:latin typeface="Cambria"/>
                <a:cs typeface="Cambria"/>
              </a:rPr>
              <a:t>&amp;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Services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Linked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-10">
                <a:latin typeface="Cambria"/>
                <a:cs typeface="Cambria"/>
              </a:rPr>
              <a:t>(MSLI).</a:t>
            </a:r>
            <a:endParaRPr sz="1050">
              <a:latin typeface="Cambria"/>
              <a:cs typeface="Cambria"/>
            </a:endParaRPr>
          </a:p>
          <a:p>
            <a:pPr marL="184785" marR="287655" indent="-172720">
              <a:lnSpc>
                <a:spcPts val="1689"/>
              </a:lnSpc>
              <a:spcBef>
                <a:spcPts val="20"/>
              </a:spcBef>
              <a:buFont typeface="Wingdings"/>
              <a:buChar char=""/>
              <a:tabLst>
                <a:tab pos="184785" algn="l"/>
              </a:tabLst>
            </a:pPr>
            <a:r>
              <a:rPr dirty="0" sz="1050" b="1">
                <a:latin typeface="Cambria"/>
                <a:cs typeface="Cambria"/>
              </a:rPr>
              <a:t>Part</a:t>
            </a:r>
            <a:r>
              <a:rPr dirty="0" sz="1050" spc="190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B: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Part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140">
                <a:latin typeface="Cambria"/>
                <a:cs typeface="Cambria"/>
              </a:rPr>
              <a:t>B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is</a:t>
            </a:r>
            <a:r>
              <a:rPr dirty="0" sz="1050" spc="17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for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developing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00">
                <a:latin typeface="Cambria"/>
                <a:cs typeface="Cambria"/>
              </a:rPr>
              <a:t>an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industrial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eco-</a:t>
            </a:r>
            <a:r>
              <a:rPr dirty="0" sz="1050" spc="70">
                <a:latin typeface="Cambria"/>
                <a:cs typeface="Cambria"/>
              </a:rPr>
              <a:t>system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through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45">
                <a:latin typeface="Cambria"/>
                <a:cs typeface="Cambria"/>
              </a:rPr>
              <a:t>activities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105">
                <a:latin typeface="Cambria"/>
                <a:cs typeface="Cambria"/>
              </a:rPr>
              <a:t>such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as</a:t>
            </a:r>
            <a:r>
              <a:rPr dirty="0" sz="1050" spc="170">
                <a:latin typeface="Cambria"/>
                <a:cs typeface="Cambria"/>
              </a:rPr>
              <a:t> </a:t>
            </a:r>
            <a:r>
              <a:rPr dirty="0" sz="1050" spc="-20">
                <a:latin typeface="Cambria"/>
                <a:cs typeface="Cambria"/>
              </a:rPr>
              <a:t>(i)</a:t>
            </a:r>
            <a:r>
              <a:rPr dirty="0" sz="1050" spc="17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Project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45">
                <a:latin typeface="Cambria"/>
                <a:cs typeface="Cambria"/>
              </a:rPr>
              <a:t>Monitoring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Unit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(PMU)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Project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Implementation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Unit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(PIU);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-10">
                <a:latin typeface="Cambria"/>
                <a:cs typeface="Cambria"/>
              </a:rPr>
              <a:t>(ii)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Third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40">
                <a:latin typeface="Cambria"/>
                <a:cs typeface="Cambria"/>
              </a:rPr>
              <a:t>Party </a:t>
            </a:r>
            <a:r>
              <a:rPr dirty="0" sz="1050" spc="70">
                <a:latin typeface="Cambria"/>
                <a:cs typeface="Cambria"/>
              </a:rPr>
              <a:t>Evaluation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Impact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Assessment;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-10">
                <a:latin typeface="Cambria"/>
                <a:cs typeface="Cambria"/>
              </a:rPr>
              <a:t>(iii)</a:t>
            </a:r>
            <a:r>
              <a:rPr dirty="0" sz="1050" spc="17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Portal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Development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(aligned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with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National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Single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Window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90">
                <a:latin typeface="Cambria"/>
                <a:cs typeface="Cambria"/>
              </a:rPr>
              <a:t>System,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NSWS),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Capacity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Building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workshops,</a:t>
            </a:r>
            <a:r>
              <a:rPr dirty="0" sz="1050" spc="120">
                <a:latin typeface="Cambria"/>
                <a:cs typeface="Cambria"/>
              </a:rPr>
              <a:t> IEC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others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as</a:t>
            </a:r>
            <a:endParaRPr sz="1050">
              <a:latin typeface="Cambria"/>
              <a:cs typeface="Cambria"/>
            </a:endParaRPr>
          </a:p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dirty="0" sz="1050" spc="50">
                <a:latin typeface="Cambria"/>
                <a:cs typeface="Cambria"/>
              </a:rPr>
              <a:t>decided</a:t>
            </a:r>
            <a:r>
              <a:rPr dirty="0" sz="1050" spc="7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by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Steering</a:t>
            </a:r>
            <a:r>
              <a:rPr dirty="0" sz="1050" spc="7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Committee.</a:t>
            </a:r>
            <a:endParaRPr sz="105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44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050" spc="70" b="1">
                <a:latin typeface="Cambria"/>
                <a:cs typeface="Cambria"/>
              </a:rPr>
              <a:t>APPLICATION</a:t>
            </a:r>
            <a:r>
              <a:rPr dirty="0" sz="1050" spc="125" b="1">
                <a:latin typeface="Cambria"/>
                <a:cs typeface="Cambria"/>
              </a:rPr>
              <a:t> </a:t>
            </a:r>
            <a:r>
              <a:rPr dirty="0" sz="1050" spc="85" b="1">
                <a:latin typeface="Cambria"/>
                <a:cs typeface="Cambria"/>
              </a:rPr>
              <a:t>PERIOD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125" b="1">
                <a:latin typeface="Cambria"/>
                <a:cs typeface="Cambria"/>
              </a:rPr>
              <a:t>FOR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90" b="1">
                <a:latin typeface="Cambria"/>
                <a:cs typeface="Cambria"/>
              </a:rPr>
              <a:t>REGISTRATION:</a:t>
            </a:r>
            <a:r>
              <a:rPr dirty="0" sz="1050" spc="110" b="1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Registration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commence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from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09.03.2024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will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continue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till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31.03.2026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subject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guidelines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issued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this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regard.</a:t>
            </a:r>
            <a:endParaRPr sz="105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050" spc="80" b="1">
                <a:latin typeface="Cambria"/>
                <a:cs typeface="Cambria"/>
              </a:rPr>
              <a:t>ELIGIBILITY</a:t>
            </a:r>
            <a:r>
              <a:rPr dirty="0" sz="1050" spc="135" b="1">
                <a:latin typeface="Cambria"/>
                <a:cs typeface="Cambria"/>
              </a:rPr>
              <a:t> </a:t>
            </a:r>
            <a:r>
              <a:rPr dirty="0" sz="1050" spc="125" b="1">
                <a:latin typeface="Cambria"/>
                <a:cs typeface="Cambria"/>
              </a:rPr>
              <a:t>FOR</a:t>
            </a:r>
            <a:r>
              <a:rPr dirty="0" sz="1050" spc="120" b="1">
                <a:latin typeface="Cambria"/>
                <a:cs typeface="Cambria"/>
              </a:rPr>
              <a:t> </a:t>
            </a:r>
            <a:r>
              <a:rPr dirty="0" sz="1050" spc="75" b="1">
                <a:latin typeface="Cambria"/>
                <a:cs typeface="Cambria"/>
              </a:rPr>
              <a:t>AVAILING</a:t>
            </a:r>
            <a:r>
              <a:rPr dirty="0" sz="1050" spc="125" b="1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INCENTIVES: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184785" algn="l"/>
              </a:tabLst>
            </a:pPr>
            <a:r>
              <a:rPr dirty="0" sz="1050" spc="10">
                <a:latin typeface="Cambria"/>
                <a:cs typeface="Cambria"/>
              </a:rPr>
              <a:t>All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eligible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under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Manufacturing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and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Service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sector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will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granted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10">
                <a:latin typeface="Cambria"/>
                <a:cs typeface="Cambria"/>
              </a:rPr>
              <a:t>incentive(s)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under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this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scheme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as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45">
                <a:latin typeface="Cambria"/>
                <a:cs typeface="Cambria"/>
              </a:rPr>
              <a:t>defined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under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45">
                <a:latin typeface="Cambria"/>
                <a:cs typeface="Cambria"/>
              </a:rPr>
              <a:t>respective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incentives.</a:t>
            </a:r>
            <a:endParaRPr sz="1050">
              <a:latin typeface="Cambria"/>
              <a:cs typeface="Cambria"/>
            </a:endParaRPr>
          </a:p>
          <a:p>
            <a:pPr marL="184785" marR="15240" indent="-172720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75">
                <a:latin typeface="Cambria"/>
                <a:cs typeface="Cambria"/>
              </a:rPr>
              <a:t>Manufacturing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sector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with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a</a:t>
            </a:r>
            <a:r>
              <a:rPr dirty="0" sz="1050" spc="175" b="1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minimum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investment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of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100" b="1">
                <a:latin typeface="Cambria"/>
                <a:cs typeface="Cambria"/>
              </a:rPr>
              <a:t>Rs.</a:t>
            </a:r>
            <a:r>
              <a:rPr dirty="0" sz="1050" spc="175" b="1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1.0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crore</a:t>
            </a:r>
            <a:r>
              <a:rPr dirty="0" sz="1050" spc="18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in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plant</a:t>
            </a:r>
            <a:r>
              <a:rPr dirty="0" sz="1050" spc="18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&amp;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machinery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will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be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eligible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for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incentives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under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this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scheme.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For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calculation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-25">
                <a:latin typeface="Cambria"/>
                <a:cs typeface="Cambria"/>
              </a:rPr>
              <a:t>of</a:t>
            </a:r>
            <a:r>
              <a:rPr dirty="0" sz="1050" spc="500">
                <a:latin typeface="Cambria"/>
                <a:cs typeface="Cambria"/>
              </a:rPr>
              <a:t>  </a:t>
            </a:r>
            <a:r>
              <a:rPr dirty="0" sz="1050" spc="80">
                <a:latin typeface="Cambria"/>
                <a:cs typeface="Cambria"/>
              </a:rPr>
              <a:t>any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under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scheme,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eligible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value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determined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based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on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investment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made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Plant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114">
                <a:latin typeface="Cambria"/>
                <a:cs typeface="Cambria"/>
              </a:rPr>
              <a:t>&amp;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Machinery</a:t>
            </a:r>
            <a:r>
              <a:rPr dirty="0" sz="1050" spc="8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the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manufacturing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sector.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The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scheme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not </a:t>
            </a:r>
            <a:r>
              <a:rPr dirty="0" sz="1050" spc="55">
                <a:latin typeface="Cambria"/>
                <a:cs typeface="Cambria"/>
              </a:rPr>
              <a:t>apply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that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manufacture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products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listed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Negative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list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in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Annexure</a:t>
            </a:r>
            <a:r>
              <a:rPr dirty="0" sz="1050" spc="13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I.</a:t>
            </a:r>
            <a:endParaRPr sz="1050">
              <a:latin typeface="Cambria"/>
              <a:cs typeface="Cambria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55">
                <a:latin typeface="Cambria"/>
                <a:cs typeface="Cambria"/>
              </a:rPr>
              <a:t>Service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sector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with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a</a:t>
            </a:r>
            <a:r>
              <a:rPr dirty="0" sz="1050" spc="180" b="1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minimum</a:t>
            </a:r>
            <a:r>
              <a:rPr dirty="0" sz="1050" spc="12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investment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of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100" b="1">
                <a:latin typeface="Cambria"/>
                <a:cs typeface="Cambria"/>
              </a:rPr>
              <a:t>Rs.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50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Lakh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in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45" b="1">
                <a:latin typeface="Cambria"/>
                <a:cs typeface="Cambria"/>
              </a:rPr>
              <a:t>building</a:t>
            </a:r>
            <a:r>
              <a:rPr dirty="0" sz="1050" spc="140" b="1">
                <a:latin typeface="Cambria"/>
                <a:cs typeface="Cambria"/>
              </a:rPr>
              <a:t> </a:t>
            </a:r>
            <a:r>
              <a:rPr dirty="0" sz="1050" spc="50" b="1">
                <a:latin typeface="Cambria"/>
                <a:cs typeface="Cambria"/>
              </a:rPr>
              <a:t>and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other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durable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physical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assets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will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be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eligible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for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incentives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under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this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scheme.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For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35">
                <a:latin typeface="Cambria"/>
                <a:cs typeface="Cambria"/>
              </a:rPr>
              <a:t>the </a:t>
            </a:r>
            <a:r>
              <a:rPr dirty="0" sz="1050" spc="65">
                <a:latin typeface="Cambria"/>
                <a:cs typeface="Cambria"/>
              </a:rPr>
              <a:t>calculation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any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under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scheme,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eligible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value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determined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based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on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investment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made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building</a:t>
            </a:r>
            <a:r>
              <a:rPr dirty="0" sz="1050" spc="85">
                <a:latin typeface="Cambria"/>
                <a:cs typeface="Cambria"/>
              </a:rPr>
              <a:t> and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other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durable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physical</a:t>
            </a:r>
            <a:r>
              <a:rPr dirty="0" sz="1050" spc="85">
                <a:latin typeface="Cambria"/>
                <a:cs typeface="Cambria"/>
              </a:rPr>
              <a:t> assets.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The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scheme shall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applicable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only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for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services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listed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Positive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list</a:t>
            </a:r>
            <a:r>
              <a:rPr dirty="0" sz="1050" spc="175" b="1">
                <a:latin typeface="Cambria"/>
                <a:cs typeface="Cambria"/>
              </a:rPr>
              <a:t> </a:t>
            </a:r>
            <a:r>
              <a:rPr dirty="0" sz="1050" spc="60" b="1">
                <a:latin typeface="Cambria"/>
                <a:cs typeface="Cambria"/>
              </a:rPr>
              <a:t>in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Annexure</a:t>
            </a:r>
            <a:r>
              <a:rPr dirty="0" sz="1050" spc="140" b="1">
                <a:latin typeface="Cambria"/>
                <a:cs typeface="Cambria"/>
              </a:rPr>
              <a:t> </a:t>
            </a:r>
            <a:r>
              <a:rPr dirty="0" sz="1050" spc="50" b="1">
                <a:latin typeface="Cambria"/>
                <a:cs typeface="Cambria"/>
              </a:rPr>
              <a:t>II.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50">
                <a:latin typeface="Cambria"/>
                <a:cs typeface="Cambria"/>
              </a:rPr>
              <a:t>For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Micro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Industries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80" b="1">
                <a:latin typeface="Cambria"/>
                <a:cs typeface="Cambria"/>
              </a:rPr>
              <a:t>minimum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investment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limit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shall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be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b="1">
                <a:latin typeface="Times New Roman"/>
                <a:cs typeface="Times New Roman"/>
              </a:rPr>
              <a:t>₹</a:t>
            </a:r>
            <a:r>
              <a:rPr dirty="0" sz="1050" b="1">
                <a:latin typeface="Cambria"/>
                <a:cs typeface="Cambria"/>
              </a:rPr>
              <a:t>50</a:t>
            </a:r>
            <a:r>
              <a:rPr dirty="0" sz="1050" spc="14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lakhs</a:t>
            </a:r>
            <a:r>
              <a:rPr dirty="0" sz="1050" spc="155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for</a:t>
            </a:r>
            <a:r>
              <a:rPr dirty="0" sz="1050" spc="170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both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70" b="1">
                <a:latin typeface="Cambria"/>
                <a:cs typeface="Cambria"/>
              </a:rPr>
              <a:t>the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65" b="1">
                <a:latin typeface="Cambria"/>
                <a:cs typeface="Cambria"/>
              </a:rPr>
              <a:t>manufacturing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50" b="1">
                <a:latin typeface="Cambria"/>
                <a:cs typeface="Cambria"/>
              </a:rPr>
              <a:t>and</a:t>
            </a:r>
            <a:r>
              <a:rPr dirty="0" sz="1050" spc="165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service</a:t>
            </a:r>
            <a:r>
              <a:rPr dirty="0" sz="1050" spc="150" b="1">
                <a:latin typeface="Cambria"/>
                <a:cs typeface="Cambria"/>
              </a:rPr>
              <a:t> </a:t>
            </a:r>
            <a:r>
              <a:rPr dirty="0" sz="1050" spc="55" b="1">
                <a:latin typeface="Cambria"/>
                <a:cs typeface="Cambria"/>
              </a:rPr>
              <a:t>sector.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50">
                <a:latin typeface="Cambria"/>
                <a:cs typeface="Cambria"/>
              </a:rPr>
              <a:t>For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Micro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industries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(defined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as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per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135">
                <a:latin typeface="Cambria"/>
                <a:cs typeface="Cambria"/>
              </a:rPr>
              <a:t>MSME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industry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norms),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Plant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114">
                <a:latin typeface="Cambria"/>
                <a:cs typeface="Cambria"/>
              </a:rPr>
              <a:t>&amp;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Machinery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calculation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will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include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cost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building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construction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as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-10">
                <a:latin typeface="Cambria"/>
                <a:cs typeface="Cambria"/>
              </a:rPr>
              <a:t>well.</a:t>
            </a:r>
            <a:endParaRPr sz="1050">
              <a:latin typeface="Cambria"/>
              <a:cs typeface="Cambria"/>
            </a:endParaRPr>
          </a:p>
          <a:p>
            <a:pPr marL="184785" marR="81915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4785" algn="l"/>
              </a:tabLst>
            </a:pPr>
            <a:r>
              <a:rPr dirty="0" sz="1050">
                <a:latin typeface="Cambria"/>
                <a:cs typeface="Cambria"/>
              </a:rPr>
              <a:t>All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eligible</a:t>
            </a:r>
            <a:r>
              <a:rPr dirty="0" sz="1050" spc="17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units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have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6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commence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commercial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production/operation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within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4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years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from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date</a:t>
            </a:r>
            <a:r>
              <a:rPr dirty="0" sz="1050" spc="17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grant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6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registration.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The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unit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allowed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7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sell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or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supply*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35">
                <a:latin typeface="Cambria"/>
                <a:cs typeface="Cambria"/>
              </a:rPr>
              <a:t>the </a:t>
            </a:r>
            <a:r>
              <a:rPr dirty="0" sz="1050" spc="60">
                <a:latin typeface="Cambria"/>
                <a:cs typeface="Cambria"/>
              </a:rPr>
              <a:t>finished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goods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produced/manufactured</a:t>
            </a:r>
            <a:r>
              <a:rPr dirty="0" sz="1050" spc="8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intermediate</a:t>
            </a:r>
            <a:r>
              <a:rPr dirty="0" sz="1050" spc="90">
                <a:latin typeface="Cambria"/>
                <a:cs typeface="Cambria"/>
              </a:rPr>
              <a:t> phases.</a:t>
            </a:r>
            <a:r>
              <a:rPr dirty="0" sz="1050" spc="8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It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is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envisaged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that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certain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may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install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plant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114">
                <a:latin typeface="Cambria"/>
                <a:cs typeface="Cambria"/>
              </a:rPr>
              <a:t>&amp;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machinery</a:t>
            </a:r>
            <a:r>
              <a:rPr dirty="0" sz="1050" spc="8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90">
                <a:latin typeface="Cambria"/>
                <a:cs typeface="Cambria"/>
              </a:rPr>
              <a:t>phases.</a:t>
            </a:r>
            <a:r>
              <a:rPr dirty="0" sz="1050" spc="85">
                <a:latin typeface="Cambria"/>
                <a:cs typeface="Cambria"/>
              </a:rPr>
              <a:t> </a:t>
            </a:r>
            <a:r>
              <a:rPr dirty="0" sz="1050" spc="100">
                <a:latin typeface="Cambria"/>
                <a:cs typeface="Cambria"/>
              </a:rPr>
              <a:t>Thus,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there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will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95">
                <a:latin typeface="Cambria"/>
                <a:cs typeface="Cambria"/>
              </a:rPr>
              <a:t>a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35">
                <a:latin typeface="Cambria"/>
                <a:cs typeface="Cambria"/>
              </a:rPr>
              <a:t>provision </a:t>
            </a:r>
            <a:r>
              <a:rPr dirty="0" sz="1050">
                <a:latin typeface="Cambria"/>
                <a:cs typeface="Cambria"/>
              </a:rPr>
              <a:t>for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phased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commencement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production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(maximum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3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phases),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but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incentives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will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only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flow</a:t>
            </a:r>
            <a:r>
              <a:rPr dirty="0" sz="1050" spc="15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after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final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commencement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production.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The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date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commencement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-25">
                <a:latin typeface="Cambria"/>
                <a:cs typeface="Cambria"/>
              </a:rPr>
              <a:t>of</a:t>
            </a:r>
            <a:r>
              <a:rPr dirty="0" sz="1050" spc="60">
                <a:latin typeface="Cambria"/>
                <a:cs typeface="Cambria"/>
              </a:rPr>
              <a:t> commercial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production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after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completion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of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all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phases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shall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not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be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later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85">
                <a:latin typeface="Cambria"/>
                <a:cs typeface="Cambria"/>
              </a:rPr>
              <a:t>than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4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years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from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date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of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30">
                <a:latin typeface="Cambria"/>
                <a:cs typeface="Cambria"/>
              </a:rPr>
              <a:t>registration</a:t>
            </a:r>
            <a:r>
              <a:rPr dirty="0" sz="1050" spc="12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under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the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scheme.</a:t>
            </a:r>
            <a:endParaRPr sz="1050">
              <a:latin typeface="Cambria"/>
              <a:cs typeface="Cambria"/>
            </a:endParaRPr>
          </a:p>
          <a:p>
            <a:pPr marL="184150" indent="-171450">
              <a:lnSpc>
                <a:spcPts val="1255"/>
              </a:lnSpc>
              <a:spcBef>
                <a:spcPts val="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050" spc="65" b="1">
                <a:latin typeface="Cambria"/>
                <a:cs typeface="Cambria"/>
              </a:rPr>
              <a:t>Incentives</a:t>
            </a:r>
            <a:r>
              <a:rPr dirty="0" sz="1050" spc="160" b="1">
                <a:latin typeface="Cambria"/>
                <a:cs typeface="Cambria"/>
              </a:rPr>
              <a:t> </a:t>
            </a:r>
            <a:r>
              <a:rPr dirty="0" sz="1050" b="1">
                <a:latin typeface="Cambria"/>
                <a:cs typeface="Cambria"/>
              </a:rPr>
              <a:t>for</a:t>
            </a:r>
            <a:r>
              <a:rPr dirty="0" sz="1050" spc="185" b="1">
                <a:latin typeface="Cambria"/>
                <a:cs typeface="Cambria"/>
              </a:rPr>
              <a:t> </a:t>
            </a:r>
            <a:r>
              <a:rPr dirty="0" sz="1050" spc="45" b="1">
                <a:latin typeface="Cambria"/>
                <a:cs typeface="Cambria"/>
              </a:rPr>
              <a:t>Investors: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ts val="1255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75">
                <a:latin typeface="Cambria"/>
                <a:cs typeface="Cambria"/>
              </a:rPr>
              <a:t>Capital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Investment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40">
                <a:latin typeface="Cambria"/>
                <a:cs typeface="Cambria"/>
              </a:rPr>
              <a:t>Incentive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75">
                <a:latin typeface="Cambria"/>
                <a:cs typeface="Cambria"/>
              </a:rPr>
              <a:t>Central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Capital</a:t>
            </a:r>
            <a:r>
              <a:rPr dirty="0" sz="1050" spc="10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Interest</a:t>
            </a:r>
            <a:r>
              <a:rPr dirty="0" sz="1050" spc="9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Subvention</a:t>
            </a:r>
            <a:endParaRPr sz="105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dirty="0" sz="1050" spc="75">
                <a:latin typeface="Cambria"/>
                <a:cs typeface="Cambria"/>
              </a:rPr>
              <a:t>Manufacturing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114">
                <a:latin typeface="Cambria"/>
                <a:cs typeface="Cambria"/>
              </a:rPr>
              <a:t>&amp;</a:t>
            </a:r>
            <a:r>
              <a:rPr dirty="0" sz="1050" spc="14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Services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linked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incentive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(MSLI)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for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new</a:t>
            </a:r>
            <a:r>
              <a:rPr dirty="0" sz="1050" spc="120">
                <a:latin typeface="Cambria"/>
                <a:cs typeface="Cambria"/>
              </a:rPr>
              <a:t> </a:t>
            </a:r>
            <a:r>
              <a:rPr dirty="0" sz="1050" spc="80">
                <a:latin typeface="Cambria"/>
                <a:cs typeface="Cambria"/>
              </a:rPr>
              <a:t>units</a:t>
            </a:r>
            <a:r>
              <a:rPr dirty="0" sz="1050" spc="135">
                <a:latin typeface="Cambria"/>
                <a:cs typeface="Cambria"/>
              </a:rPr>
              <a:t> </a:t>
            </a:r>
            <a:r>
              <a:rPr dirty="0" sz="1050" spc="55">
                <a:latin typeface="Cambria"/>
                <a:cs typeface="Cambria"/>
              </a:rPr>
              <a:t>linked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to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Net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 spc="70">
                <a:latin typeface="Cambria"/>
                <a:cs typeface="Cambria"/>
              </a:rPr>
              <a:t>Payment</a:t>
            </a:r>
            <a:r>
              <a:rPr dirty="0" sz="1050" spc="95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of</a:t>
            </a:r>
            <a:r>
              <a:rPr dirty="0" sz="1050" spc="150">
                <a:latin typeface="Cambria"/>
                <a:cs typeface="Cambria"/>
              </a:rPr>
              <a:t> </a:t>
            </a:r>
            <a:r>
              <a:rPr dirty="0" sz="1050" spc="125">
                <a:latin typeface="Cambria"/>
                <a:cs typeface="Cambria"/>
              </a:rPr>
              <a:t>GST,</a:t>
            </a:r>
            <a:r>
              <a:rPr dirty="0" sz="1050" spc="114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with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upper</a:t>
            </a:r>
            <a:r>
              <a:rPr dirty="0" sz="1050" spc="105">
                <a:latin typeface="Cambria"/>
                <a:cs typeface="Cambria"/>
              </a:rPr>
              <a:t> </a:t>
            </a:r>
            <a:r>
              <a:rPr dirty="0" sz="1050" spc="50">
                <a:latin typeface="Cambria"/>
                <a:cs typeface="Cambria"/>
              </a:rPr>
              <a:t>limits</a:t>
            </a:r>
            <a:r>
              <a:rPr dirty="0" sz="1050" spc="145">
                <a:latin typeface="Cambria"/>
                <a:cs typeface="Cambria"/>
              </a:rPr>
              <a:t> </a:t>
            </a:r>
            <a:r>
              <a:rPr dirty="0" sz="1050" spc="75">
                <a:latin typeface="Cambria"/>
                <a:cs typeface="Cambria"/>
              </a:rPr>
              <a:t>based</a:t>
            </a:r>
            <a:r>
              <a:rPr dirty="0" sz="1050" spc="110">
                <a:latin typeface="Cambria"/>
                <a:cs typeface="Cambria"/>
              </a:rPr>
              <a:t> </a:t>
            </a:r>
            <a:r>
              <a:rPr dirty="0" sz="1050" spc="60">
                <a:latin typeface="Cambria"/>
                <a:cs typeface="Cambria"/>
              </a:rPr>
              <a:t>on</a:t>
            </a:r>
            <a:r>
              <a:rPr dirty="0" sz="1050" spc="130">
                <a:latin typeface="Cambria"/>
                <a:cs typeface="Cambria"/>
              </a:rPr>
              <a:t> </a:t>
            </a:r>
            <a:r>
              <a:rPr dirty="0" sz="1050" spc="65">
                <a:latin typeface="Cambria"/>
                <a:cs typeface="Cambria"/>
              </a:rPr>
              <a:t>zones.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57825" y="6517716"/>
            <a:ext cx="205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2632" y="148590"/>
            <a:ext cx="7612380" cy="692785"/>
          </a:xfrm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2071370" marR="5080" indent="-2059305">
              <a:lnSpc>
                <a:spcPts val="2620"/>
              </a:lnSpc>
              <a:spcBef>
                <a:spcPts val="200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0"/>
              <a:t> </a:t>
            </a:r>
            <a:r>
              <a:rPr dirty="0" sz="2200" spc="125"/>
              <a:t>Uttar</a:t>
            </a:r>
            <a:r>
              <a:rPr dirty="0" sz="2200" spc="290"/>
              <a:t> </a:t>
            </a:r>
            <a:r>
              <a:rPr dirty="0" sz="2200" spc="85"/>
              <a:t>Poorva</a:t>
            </a:r>
            <a:r>
              <a:rPr dirty="0" sz="2200" spc="290"/>
              <a:t> </a:t>
            </a:r>
            <a:r>
              <a:rPr dirty="0" sz="2200" spc="110"/>
              <a:t>Transformative</a:t>
            </a:r>
            <a:r>
              <a:rPr dirty="0" sz="2200" spc="330"/>
              <a:t> </a:t>
            </a:r>
            <a:r>
              <a:rPr dirty="0" sz="2200" spc="100"/>
              <a:t>Industrialization </a:t>
            </a:r>
            <a:r>
              <a:rPr dirty="0" sz="2200" spc="185"/>
              <a:t>Scheme</a:t>
            </a:r>
            <a:r>
              <a:rPr dirty="0" sz="2200" spc="295"/>
              <a:t> </a:t>
            </a:r>
            <a:r>
              <a:rPr dirty="0" sz="2200" spc="60"/>
              <a:t>(UNNATI),</a:t>
            </a:r>
            <a:r>
              <a:rPr dirty="0" sz="2200" spc="305"/>
              <a:t> </a:t>
            </a:r>
            <a:r>
              <a:rPr dirty="0" sz="2200" spc="120"/>
              <a:t>2024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5076" y="1048867"/>
            <a:ext cx="11377930" cy="27387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Micro,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Innovation,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Rural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Industries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ts val="1310"/>
              </a:lnSpc>
              <a:spcBef>
                <a:spcPts val="65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ASPIRE-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was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launched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set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a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network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technology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centers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set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4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incubation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centers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accelerate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start-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ups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for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innovation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agriculture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following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objectives: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ts val="127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generate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employment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opportunities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facilitating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formal,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scalable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micro-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enterprise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creation.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skill,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up-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skill,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re-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unemployed,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employed/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wage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earners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technologies.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provide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human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nearby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industrial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clusters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innovations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strengthening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competitiveness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0">
                <a:solidFill>
                  <a:srgbClr val="545454"/>
                </a:solidFill>
                <a:latin typeface="Cambria"/>
                <a:cs typeface="Cambria"/>
              </a:rPr>
              <a:t>sector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45" b="1">
                <a:latin typeface="Cambria"/>
                <a:cs typeface="Cambria"/>
              </a:rPr>
              <a:t>Criteria:</a:t>
            </a:r>
            <a:endParaRPr sz="1100">
              <a:latin typeface="Cambria"/>
              <a:cs typeface="Cambria"/>
            </a:endParaRPr>
          </a:p>
          <a:p>
            <a:pPr marL="181610" marR="633730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Any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agency/institution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India,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State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training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centers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under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Ministries/Departments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2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Government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India/State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Government,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Industry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Associations,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Academic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Institutions.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Any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not-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for-profit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private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institutions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with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experience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successfully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executing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incubation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and/or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programs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may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eligible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up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an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LBI.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6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https://aspire.msme.gov.in/ASPIRE/AFHome.aspx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8239" y="172592"/>
            <a:ext cx="8730615" cy="692785"/>
          </a:xfrm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1989455" marR="5080" indent="-1977389">
              <a:lnSpc>
                <a:spcPts val="2620"/>
              </a:lnSpc>
              <a:spcBef>
                <a:spcPts val="200"/>
              </a:spcBef>
            </a:pPr>
            <a:r>
              <a:rPr dirty="0" sz="2200" spc="310"/>
              <a:t>CGS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80"/>
              <a:t>Aspire</a:t>
            </a:r>
            <a:r>
              <a:rPr dirty="0" sz="2200" spc="295"/>
              <a:t> </a:t>
            </a:r>
            <a:r>
              <a:rPr dirty="0" sz="2200" spc="50"/>
              <a:t>-</a:t>
            </a:r>
            <a:r>
              <a:rPr dirty="0" sz="2200" spc="270"/>
              <a:t> </a:t>
            </a:r>
            <a:r>
              <a:rPr dirty="0" sz="2200" spc="140"/>
              <a:t>A</a:t>
            </a:r>
            <a:r>
              <a:rPr dirty="0" sz="2200" spc="285"/>
              <a:t> </a:t>
            </a:r>
            <a:r>
              <a:rPr dirty="0" sz="2200" spc="185"/>
              <a:t>Scheme</a:t>
            </a:r>
            <a:r>
              <a:rPr dirty="0" sz="2200" spc="300"/>
              <a:t> </a:t>
            </a:r>
            <a:r>
              <a:rPr dirty="0" sz="2200" spc="65"/>
              <a:t>for</a:t>
            </a:r>
            <a:r>
              <a:rPr dirty="0" sz="2200" spc="275"/>
              <a:t> </a:t>
            </a:r>
            <a:r>
              <a:rPr dirty="0" sz="2200" spc="114"/>
              <a:t>Promotion</a:t>
            </a:r>
            <a:r>
              <a:rPr dirty="0" sz="2200" spc="295"/>
              <a:t> </a:t>
            </a:r>
            <a:r>
              <a:rPr dirty="0" sz="2200" spc="105"/>
              <a:t>of</a:t>
            </a:r>
            <a:r>
              <a:rPr dirty="0" sz="2200" spc="280"/>
              <a:t> </a:t>
            </a:r>
            <a:r>
              <a:rPr dirty="0" sz="2200" spc="135"/>
              <a:t>Innovation,</a:t>
            </a:r>
            <a:r>
              <a:rPr dirty="0" sz="2200" spc="340"/>
              <a:t> </a:t>
            </a:r>
            <a:r>
              <a:rPr dirty="0" sz="2200" spc="100"/>
              <a:t>Rural </a:t>
            </a:r>
            <a:r>
              <a:rPr dirty="0" sz="2200" spc="105"/>
              <a:t>Industries</a:t>
            </a:r>
            <a:r>
              <a:rPr dirty="0" sz="2200" spc="315"/>
              <a:t> </a:t>
            </a:r>
            <a:r>
              <a:rPr dirty="0" sz="2200" spc="105"/>
              <a:t>and</a:t>
            </a:r>
            <a:r>
              <a:rPr dirty="0" sz="2200" spc="305"/>
              <a:t> </a:t>
            </a:r>
            <a:r>
              <a:rPr dirty="0" sz="2200" spc="100"/>
              <a:t>Entrepreneurship</a:t>
            </a:r>
            <a:endParaRPr sz="2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979" y="4253303"/>
            <a:ext cx="11041305" cy="198655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505" y="4189000"/>
            <a:ext cx="9716887" cy="21433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42391" y="1050772"/>
            <a:ext cx="11363325" cy="29673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Ministry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Micro,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Small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Medium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-10" b="1">
                <a:latin typeface="Cambria"/>
                <a:cs typeface="Cambria"/>
              </a:rPr>
              <a:t>Brief:</a:t>
            </a:r>
            <a:endParaRPr sz="1100">
              <a:latin typeface="Cambria"/>
              <a:cs typeface="Cambria"/>
            </a:endParaRPr>
          </a:p>
          <a:p>
            <a:pPr marL="181610" marR="5080" indent="-169545">
              <a:lnSpc>
                <a:spcPct val="100499"/>
              </a:lnSpc>
              <a:spcBef>
                <a:spcPts val="58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objective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program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motivate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youth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representing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different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sections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society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including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SC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ST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Women,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differently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abled,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Ex-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servicemen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BPL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persons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consider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employment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or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as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one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career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options.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ultimate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objective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7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 b="1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 b="1">
                <a:solidFill>
                  <a:srgbClr val="545454"/>
                </a:solidFill>
                <a:latin typeface="Cambria"/>
                <a:cs typeface="Cambria"/>
              </a:rPr>
              <a:t>enterprises,</a:t>
            </a:r>
            <a:r>
              <a:rPr dirty="0" sz="1100" spc="16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capacity</a:t>
            </a:r>
            <a:r>
              <a:rPr dirty="0" sz="1100" spc="18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building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5" b="1">
                <a:solidFill>
                  <a:srgbClr val="545454"/>
                </a:solidFill>
                <a:latin typeface="Cambria"/>
                <a:cs typeface="Cambria"/>
              </a:rPr>
              <a:t>of </a:t>
            </a:r>
            <a:r>
              <a:rPr dirty="0" sz="1100" spc="25" b="1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14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0" b="1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5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inculcating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 b="1">
                <a:solidFill>
                  <a:srgbClr val="545454"/>
                </a:solidFill>
                <a:latin typeface="Cambria"/>
                <a:cs typeface="Cambria"/>
              </a:rPr>
              <a:t>entrepreneurial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culture</a:t>
            </a:r>
            <a:r>
              <a:rPr dirty="0" sz="1100" spc="14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 b="1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6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5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545454"/>
                </a:solidFill>
                <a:latin typeface="Cambria"/>
                <a:cs typeface="Cambria"/>
              </a:rPr>
              <a:t>country.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Eligibility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Criteria: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is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applicable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all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aspiring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entrepreneurs.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4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Tags: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Skill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1610" marR="1187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aims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expand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base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entrepreneurship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different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sections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society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skill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development,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achievement,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0">
                <a:solidFill>
                  <a:srgbClr val="545454"/>
                </a:solidFill>
                <a:latin typeface="Cambria"/>
                <a:cs typeface="Cambria"/>
              </a:rPr>
              <a:t>providing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motivation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for </a:t>
            </a:r>
            <a:r>
              <a:rPr dirty="0" sz="1100" spc="-2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self-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employment</a:t>
            </a:r>
            <a:r>
              <a:rPr dirty="0" sz="1100" spc="10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entrepreneurial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skill.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Notes: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new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enterprises,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capacity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building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existing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MSMEs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inculcating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entrepreneurial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culture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0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the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country.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7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https://msmedi.dcmsme.gov.in/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810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80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10"/>
              <a:t>Entrepreneurship</a:t>
            </a:r>
            <a:r>
              <a:rPr dirty="0" sz="2200" spc="340"/>
              <a:t> </a:t>
            </a:r>
            <a:r>
              <a:rPr dirty="0" sz="2200" spc="135"/>
              <a:t>Skill</a:t>
            </a:r>
            <a:r>
              <a:rPr dirty="0" sz="2200" spc="285"/>
              <a:t> </a:t>
            </a:r>
            <a:r>
              <a:rPr dirty="0" sz="2200" spc="125"/>
              <a:t>Development</a:t>
            </a:r>
            <a:r>
              <a:rPr dirty="0" sz="2200" spc="335"/>
              <a:t> </a:t>
            </a:r>
            <a:r>
              <a:rPr dirty="0" sz="2200" spc="95"/>
              <a:t>Programme</a:t>
            </a:r>
            <a:r>
              <a:rPr dirty="0" sz="2200" spc="310"/>
              <a:t> </a:t>
            </a:r>
            <a:r>
              <a:rPr dirty="0" sz="2200" spc="65"/>
              <a:t>(ESDP)</a:t>
            </a:r>
            <a:endParaRPr sz="2200"/>
          </a:p>
          <a:p>
            <a:pPr algn="ctr" marL="83185">
              <a:lnSpc>
                <a:spcPct val="100000"/>
              </a:lnSpc>
            </a:pPr>
            <a:r>
              <a:rPr dirty="0" sz="2200" spc="175"/>
              <a:t>Scheme</a:t>
            </a:r>
            <a:endParaRPr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3421" rIns="0" bIns="0" rtlCol="0" vert="horz">
            <a:spAutoFit/>
          </a:bodyPr>
          <a:lstStyle/>
          <a:p>
            <a:pPr marL="19812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65" b="1">
                <a:latin typeface="Cambria"/>
                <a:cs typeface="Cambria"/>
              </a:rPr>
              <a:t>Ministry: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55"/>
              <a:t>Ministry</a:t>
            </a:r>
            <a:r>
              <a:rPr dirty="0" spc="100"/>
              <a:t> </a:t>
            </a:r>
            <a:r>
              <a:rPr dirty="0"/>
              <a:t>of</a:t>
            </a:r>
            <a:r>
              <a:rPr dirty="0" spc="105"/>
              <a:t> </a:t>
            </a:r>
            <a:r>
              <a:rPr dirty="0" spc="135"/>
              <a:t>MSME</a:t>
            </a:r>
            <a:r>
              <a:rPr dirty="0" spc="90"/>
              <a:t> </a:t>
            </a:r>
            <a:r>
              <a:rPr dirty="0" spc="45"/>
              <a:t>(Implemented</a:t>
            </a:r>
            <a:r>
              <a:rPr dirty="0" spc="100"/>
              <a:t> </a:t>
            </a:r>
            <a:r>
              <a:rPr dirty="0" spc="60"/>
              <a:t>by</a:t>
            </a:r>
            <a:r>
              <a:rPr dirty="0" spc="120"/>
              <a:t> </a:t>
            </a:r>
            <a:r>
              <a:rPr dirty="0" spc="50"/>
              <a:t>NSIC)</a:t>
            </a:r>
          </a:p>
          <a:p>
            <a:pPr marL="19812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85" b="1">
                <a:latin typeface="Cambria"/>
                <a:cs typeface="Cambria"/>
              </a:rPr>
              <a:t>Key</a:t>
            </a:r>
            <a:r>
              <a:rPr dirty="0" spc="145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Sectors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60" b="1">
                <a:latin typeface="Cambria"/>
                <a:cs typeface="Cambria"/>
              </a:rPr>
              <a:t>Covered:</a:t>
            </a:r>
            <a:r>
              <a:rPr dirty="0" spc="145" b="1">
                <a:latin typeface="Cambria"/>
                <a:cs typeface="Cambria"/>
              </a:rPr>
              <a:t> </a:t>
            </a:r>
            <a:r>
              <a:rPr dirty="0"/>
              <a:t>All</a:t>
            </a:r>
            <a:r>
              <a:rPr dirty="0" spc="105"/>
              <a:t> </a:t>
            </a:r>
            <a:r>
              <a:rPr dirty="0" spc="125"/>
              <a:t>MSMEs</a:t>
            </a:r>
            <a:r>
              <a:rPr dirty="0" spc="105"/>
              <a:t> </a:t>
            </a:r>
            <a:r>
              <a:rPr dirty="0" spc="-10"/>
              <a:t>(</a:t>
            </a:r>
            <a:r>
              <a:rPr dirty="0" spc="-10">
                <a:latin typeface="Arial MT"/>
                <a:cs typeface="Arial MT"/>
              </a:rPr>
              <a:t>manufacturing</a:t>
            </a:r>
            <a:r>
              <a:rPr dirty="0" spc="-15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&amp;</a:t>
            </a:r>
            <a:r>
              <a:rPr dirty="0" spc="10">
                <a:latin typeface="Arial MT"/>
                <a:cs typeface="Arial MT"/>
              </a:rPr>
              <a:t> </a:t>
            </a:r>
            <a:r>
              <a:rPr dirty="0" spc="-10">
                <a:latin typeface="Arial MT"/>
                <a:cs typeface="Arial MT"/>
              </a:rPr>
              <a:t>services)</a:t>
            </a:r>
          </a:p>
          <a:p>
            <a:pPr marL="197485" marR="508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8755" algn="l"/>
              </a:tabLst>
            </a:pPr>
            <a:r>
              <a:rPr dirty="0" b="1">
                <a:latin typeface="Cambria"/>
                <a:cs typeface="Cambria"/>
              </a:rPr>
              <a:t>Brief:</a:t>
            </a:r>
            <a:r>
              <a:rPr dirty="0" spc="175" b="1">
                <a:latin typeface="Cambria"/>
                <a:cs typeface="Cambria"/>
              </a:rPr>
              <a:t> </a:t>
            </a:r>
            <a:r>
              <a:rPr dirty="0" spc="60"/>
              <a:t>This</a:t>
            </a:r>
            <a:r>
              <a:rPr dirty="0" spc="155"/>
              <a:t> </a:t>
            </a:r>
            <a:r>
              <a:rPr dirty="0" spc="120"/>
              <a:t>SPRS</a:t>
            </a:r>
            <a:r>
              <a:rPr dirty="0" spc="150"/>
              <a:t> </a:t>
            </a:r>
            <a:r>
              <a:rPr dirty="0" spc="70"/>
              <a:t>enables</a:t>
            </a:r>
            <a:r>
              <a:rPr dirty="0" spc="125"/>
              <a:t> </a:t>
            </a:r>
            <a:r>
              <a:rPr dirty="0" spc="135"/>
              <a:t>MSEs</a:t>
            </a:r>
            <a:r>
              <a:rPr dirty="0" spc="150"/>
              <a:t> </a:t>
            </a:r>
            <a:r>
              <a:rPr dirty="0"/>
              <a:t>to</a:t>
            </a:r>
            <a:r>
              <a:rPr dirty="0" spc="140"/>
              <a:t> </a:t>
            </a:r>
            <a:r>
              <a:rPr dirty="0" spc="55"/>
              <a:t>participate</a:t>
            </a:r>
            <a:r>
              <a:rPr dirty="0" spc="145"/>
              <a:t> </a:t>
            </a:r>
            <a:r>
              <a:rPr dirty="0" spc="70"/>
              <a:t>in</a:t>
            </a:r>
            <a:r>
              <a:rPr dirty="0" spc="140"/>
              <a:t> </a:t>
            </a:r>
            <a:r>
              <a:rPr dirty="0" spc="55"/>
              <a:t>government</a:t>
            </a:r>
            <a:r>
              <a:rPr dirty="0" spc="145"/>
              <a:t> </a:t>
            </a:r>
            <a:r>
              <a:rPr dirty="0" spc="60"/>
              <a:t>procurement</a:t>
            </a:r>
            <a:r>
              <a:rPr dirty="0" spc="125"/>
              <a:t> </a:t>
            </a:r>
            <a:r>
              <a:rPr dirty="0"/>
              <a:t>with</a:t>
            </a:r>
            <a:r>
              <a:rPr dirty="0" spc="135"/>
              <a:t> </a:t>
            </a:r>
            <a:r>
              <a:rPr dirty="0" spc="50"/>
              <a:t>benefits</a:t>
            </a:r>
            <a:r>
              <a:rPr dirty="0" spc="125"/>
              <a:t> </a:t>
            </a:r>
            <a:r>
              <a:rPr dirty="0" spc="50"/>
              <a:t>like</a:t>
            </a:r>
            <a:r>
              <a:rPr dirty="0" spc="195"/>
              <a:t> </a:t>
            </a:r>
            <a:r>
              <a:rPr dirty="0" spc="114" b="1">
                <a:latin typeface="Cambria"/>
                <a:cs typeface="Cambria"/>
              </a:rPr>
              <a:t>EMD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exemption,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b="1">
                <a:latin typeface="Cambria"/>
                <a:cs typeface="Cambria"/>
              </a:rPr>
              <a:t>free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tender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85" b="1">
                <a:latin typeface="Cambria"/>
                <a:cs typeface="Cambria"/>
              </a:rPr>
              <a:t>access,</a:t>
            </a:r>
            <a:r>
              <a:rPr dirty="0" spc="195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and</a:t>
            </a:r>
            <a:r>
              <a:rPr dirty="0" spc="180" b="1">
                <a:latin typeface="Cambria"/>
                <a:cs typeface="Cambria"/>
              </a:rPr>
              <a:t> </a:t>
            </a:r>
            <a:r>
              <a:rPr dirty="0" b="1">
                <a:latin typeface="Cambria"/>
                <a:cs typeface="Cambria"/>
              </a:rPr>
              <a:t>price</a:t>
            </a:r>
            <a:r>
              <a:rPr dirty="0" spc="185" b="1">
                <a:latin typeface="Cambria"/>
                <a:cs typeface="Cambria"/>
              </a:rPr>
              <a:t> </a:t>
            </a:r>
            <a:r>
              <a:rPr dirty="0" spc="45" b="1">
                <a:latin typeface="Cambria"/>
                <a:cs typeface="Cambria"/>
              </a:rPr>
              <a:t>preference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b="1">
                <a:latin typeface="Cambria"/>
                <a:cs typeface="Cambria"/>
              </a:rPr>
              <a:t>under</a:t>
            </a:r>
            <a:r>
              <a:rPr dirty="0" spc="155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the 	Public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60" b="1">
                <a:latin typeface="Cambria"/>
                <a:cs typeface="Cambria"/>
              </a:rPr>
              <a:t>Procurement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70" b="1">
                <a:latin typeface="Cambria"/>
                <a:cs typeface="Cambria"/>
              </a:rPr>
              <a:t>Policy</a:t>
            </a:r>
            <a:r>
              <a:rPr dirty="0" spc="70"/>
              <a:t>.</a:t>
            </a:r>
            <a:r>
              <a:rPr dirty="0" spc="150"/>
              <a:t> </a:t>
            </a:r>
            <a:r>
              <a:rPr dirty="0"/>
              <a:t>It</a:t>
            </a:r>
            <a:r>
              <a:rPr dirty="0" spc="140"/>
              <a:t> </a:t>
            </a:r>
            <a:r>
              <a:rPr dirty="0" spc="50"/>
              <a:t>facilitates</a:t>
            </a:r>
            <a:r>
              <a:rPr dirty="0" spc="105"/>
              <a:t> </a:t>
            </a:r>
            <a:r>
              <a:rPr dirty="0" spc="55"/>
              <a:t>easier</a:t>
            </a:r>
            <a:r>
              <a:rPr dirty="0" spc="110"/>
              <a:t> </a:t>
            </a:r>
            <a:r>
              <a:rPr dirty="0" spc="80"/>
              <a:t>access</a:t>
            </a:r>
            <a:r>
              <a:rPr dirty="0" spc="130"/>
              <a:t> </a:t>
            </a:r>
            <a:r>
              <a:rPr dirty="0"/>
              <a:t>to</a:t>
            </a:r>
            <a:r>
              <a:rPr dirty="0" spc="120"/>
              <a:t> </a:t>
            </a:r>
            <a:r>
              <a:rPr dirty="0" spc="60"/>
              <a:t>tenders</a:t>
            </a:r>
            <a:r>
              <a:rPr dirty="0" spc="114"/>
              <a:t> </a:t>
            </a:r>
            <a:r>
              <a:rPr dirty="0"/>
              <a:t>from</a:t>
            </a:r>
            <a:r>
              <a:rPr dirty="0" spc="135"/>
              <a:t> </a:t>
            </a:r>
            <a:r>
              <a:rPr dirty="0" spc="75"/>
              <a:t>Central</a:t>
            </a:r>
            <a:r>
              <a:rPr dirty="0" spc="114"/>
              <a:t> </a:t>
            </a:r>
            <a:r>
              <a:rPr dirty="0" spc="60"/>
              <a:t>Ministries,</a:t>
            </a:r>
            <a:r>
              <a:rPr dirty="0" spc="90"/>
              <a:t> </a:t>
            </a:r>
            <a:r>
              <a:rPr dirty="0" spc="75"/>
              <a:t>Departments,</a:t>
            </a:r>
            <a:r>
              <a:rPr dirty="0" spc="110"/>
              <a:t> </a:t>
            </a:r>
            <a:r>
              <a:rPr dirty="0" spc="90"/>
              <a:t>and</a:t>
            </a:r>
            <a:r>
              <a:rPr dirty="0" spc="140"/>
              <a:t> </a:t>
            </a:r>
            <a:r>
              <a:rPr dirty="0" spc="110"/>
              <a:t>PSUs.</a:t>
            </a:r>
          </a:p>
          <a:p>
            <a:pPr marL="19812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65" b="1">
                <a:latin typeface="Cambria"/>
                <a:cs typeface="Cambria"/>
              </a:rPr>
              <a:t>Benefit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Tag:</a:t>
            </a:r>
            <a:r>
              <a:rPr dirty="0" spc="190" b="1">
                <a:latin typeface="Cambria"/>
                <a:cs typeface="Cambria"/>
              </a:rPr>
              <a:t> </a:t>
            </a:r>
            <a:r>
              <a:rPr dirty="0" spc="65"/>
              <a:t>Public</a:t>
            </a:r>
            <a:r>
              <a:rPr dirty="0" spc="145"/>
              <a:t> </a:t>
            </a:r>
            <a:r>
              <a:rPr dirty="0" spc="60"/>
              <a:t>procurement</a:t>
            </a:r>
            <a:r>
              <a:rPr dirty="0" spc="120"/>
              <a:t> </a:t>
            </a:r>
            <a:r>
              <a:rPr dirty="0" spc="80"/>
              <a:t>access</a:t>
            </a:r>
            <a:r>
              <a:rPr dirty="0" spc="145"/>
              <a:t> </a:t>
            </a:r>
            <a:r>
              <a:rPr dirty="0" spc="20"/>
              <a:t>for</a:t>
            </a:r>
            <a:r>
              <a:rPr dirty="0" spc="150"/>
              <a:t> </a:t>
            </a:r>
            <a:r>
              <a:rPr dirty="0" spc="20"/>
              <a:t>registered</a:t>
            </a:r>
            <a:r>
              <a:rPr dirty="0" spc="130"/>
              <a:t> </a:t>
            </a:r>
            <a:r>
              <a:rPr dirty="0" spc="114"/>
              <a:t>MSEs</a:t>
            </a:r>
          </a:p>
          <a:p>
            <a:pPr marL="19812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45" b="1">
                <a:latin typeface="Cambria"/>
                <a:cs typeface="Cambria"/>
              </a:rPr>
              <a:t>Tenure: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65"/>
              <a:t>Ongoing</a:t>
            </a:r>
          </a:p>
          <a:p>
            <a:pPr marL="19812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55" b="1">
                <a:latin typeface="Cambria"/>
                <a:cs typeface="Cambria"/>
              </a:rPr>
              <a:t>Benefits:</a:t>
            </a:r>
          </a:p>
          <a:p>
            <a:pPr marL="19621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96215" algn="l"/>
              </a:tabLst>
            </a:pPr>
            <a:r>
              <a:rPr dirty="0" spc="140"/>
              <a:t>EMD</a:t>
            </a:r>
            <a:r>
              <a:rPr dirty="0" spc="90"/>
              <a:t> </a:t>
            </a:r>
            <a:r>
              <a:rPr dirty="0" spc="45"/>
              <a:t>exemption</a:t>
            </a:r>
          </a:p>
          <a:p>
            <a:pPr marL="196215" indent="-169545">
              <a:lnSpc>
                <a:spcPct val="100000"/>
              </a:lnSpc>
              <a:buFont typeface="Arial MT"/>
              <a:buChar char="•"/>
              <a:tabLst>
                <a:tab pos="196215" algn="l"/>
              </a:tabLst>
            </a:pPr>
            <a:r>
              <a:rPr dirty="0" spc="50"/>
              <a:t>Free</a:t>
            </a:r>
            <a:r>
              <a:rPr dirty="0" spc="100"/>
              <a:t> </a:t>
            </a:r>
            <a:r>
              <a:rPr dirty="0" spc="55"/>
              <a:t>tender</a:t>
            </a:r>
            <a:r>
              <a:rPr dirty="0" spc="85"/>
              <a:t> </a:t>
            </a:r>
            <a:r>
              <a:rPr dirty="0" spc="75"/>
              <a:t>document</a:t>
            </a:r>
            <a:r>
              <a:rPr dirty="0" spc="85"/>
              <a:t> </a:t>
            </a:r>
            <a:r>
              <a:rPr dirty="0" spc="70"/>
              <a:t>access</a:t>
            </a:r>
          </a:p>
          <a:p>
            <a:pPr marL="196215" indent="-169545">
              <a:lnSpc>
                <a:spcPct val="100000"/>
              </a:lnSpc>
              <a:buFont typeface="Arial MT"/>
              <a:buChar char="•"/>
              <a:tabLst>
                <a:tab pos="196215" algn="l"/>
              </a:tabLst>
            </a:pPr>
            <a:r>
              <a:rPr dirty="0"/>
              <a:t>Price</a:t>
            </a:r>
            <a:r>
              <a:rPr dirty="0" spc="175"/>
              <a:t> </a:t>
            </a:r>
            <a:r>
              <a:rPr dirty="0" spc="45"/>
              <a:t>preference</a:t>
            </a:r>
            <a:r>
              <a:rPr dirty="0" spc="145"/>
              <a:t> </a:t>
            </a:r>
            <a:r>
              <a:rPr dirty="0"/>
              <a:t>(L1+15%)</a:t>
            </a:r>
            <a:r>
              <a:rPr dirty="0" spc="165"/>
              <a:t> </a:t>
            </a:r>
            <a:r>
              <a:rPr dirty="0" spc="100"/>
              <a:t>up</a:t>
            </a:r>
            <a:r>
              <a:rPr dirty="0" spc="175"/>
              <a:t> </a:t>
            </a:r>
            <a:r>
              <a:rPr dirty="0"/>
              <a:t>to</a:t>
            </a:r>
            <a:r>
              <a:rPr dirty="0" spc="155"/>
              <a:t> </a:t>
            </a:r>
            <a:r>
              <a:rPr dirty="0" spc="50"/>
              <a:t>25%</a:t>
            </a:r>
            <a:r>
              <a:rPr dirty="0" spc="175"/>
              <a:t> </a:t>
            </a:r>
            <a:r>
              <a:rPr dirty="0"/>
              <a:t>of</a:t>
            </a:r>
            <a:r>
              <a:rPr dirty="0" spc="170"/>
              <a:t> </a:t>
            </a:r>
            <a:r>
              <a:rPr dirty="0" spc="-20"/>
              <a:t>order</a:t>
            </a:r>
          </a:p>
          <a:p>
            <a:pPr marL="196215" indent="-169545">
              <a:lnSpc>
                <a:spcPct val="100000"/>
              </a:lnSpc>
              <a:buFont typeface="Arial MT"/>
              <a:buChar char="•"/>
              <a:tabLst>
                <a:tab pos="196215" algn="l"/>
              </a:tabLst>
            </a:pPr>
            <a:r>
              <a:rPr dirty="0" spc="50"/>
              <a:t>25%</a:t>
            </a:r>
            <a:r>
              <a:rPr dirty="0" spc="170"/>
              <a:t> </a:t>
            </a:r>
            <a:r>
              <a:rPr dirty="0" spc="65"/>
              <a:t>mandatory</a:t>
            </a:r>
            <a:r>
              <a:rPr dirty="0" spc="175"/>
              <a:t> </a:t>
            </a:r>
            <a:r>
              <a:rPr dirty="0" spc="55"/>
              <a:t>government</a:t>
            </a:r>
            <a:r>
              <a:rPr dirty="0" spc="130"/>
              <a:t> </a:t>
            </a:r>
            <a:r>
              <a:rPr dirty="0" spc="60"/>
              <a:t>procurement</a:t>
            </a:r>
            <a:r>
              <a:rPr dirty="0" spc="130"/>
              <a:t> </a:t>
            </a:r>
            <a:r>
              <a:rPr dirty="0"/>
              <a:t>from</a:t>
            </a:r>
            <a:r>
              <a:rPr dirty="0" spc="180"/>
              <a:t> </a:t>
            </a:r>
            <a:r>
              <a:rPr dirty="0" spc="135"/>
              <a:t>MSEs</a:t>
            </a:r>
            <a:r>
              <a:rPr dirty="0" spc="145"/>
              <a:t> </a:t>
            </a:r>
            <a:r>
              <a:rPr dirty="0" spc="50"/>
              <a:t>(including</a:t>
            </a:r>
            <a:r>
              <a:rPr dirty="0" spc="130"/>
              <a:t> </a:t>
            </a:r>
            <a:r>
              <a:rPr dirty="0"/>
              <a:t>4%</a:t>
            </a:r>
            <a:r>
              <a:rPr dirty="0" spc="175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 spc="130"/>
              <a:t>SC/ST,</a:t>
            </a:r>
            <a:r>
              <a:rPr dirty="0" spc="170"/>
              <a:t> </a:t>
            </a:r>
            <a:r>
              <a:rPr dirty="0"/>
              <a:t>3%</a:t>
            </a:r>
            <a:r>
              <a:rPr dirty="0" spc="175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 spc="65"/>
              <a:t>women-</a:t>
            </a:r>
            <a:r>
              <a:rPr dirty="0"/>
              <a:t>owned</a:t>
            </a:r>
            <a:r>
              <a:rPr dirty="0" spc="145"/>
              <a:t> </a:t>
            </a:r>
            <a:r>
              <a:rPr dirty="0" spc="40"/>
              <a:t>units)</a:t>
            </a:r>
          </a:p>
          <a:p>
            <a:pPr marL="196215" indent="-169545">
              <a:lnSpc>
                <a:spcPct val="100000"/>
              </a:lnSpc>
              <a:buFont typeface="Arial MT"/>
              <a:buChar char="•"/>
              <a:tabLst>
                <a:tab pos="196215" algn="l"/>
              </a:tabLst>
            </a:pPr>
            <a:r>
              <a:rPr dirty="0" spc="60"/>
              <a:t>Fee</a:t>
            </a:r>
            <a:r>
              <a:rPr dirty="0" spc="100"/>
              <a:t> </a:t>
            </a:r>
            <a:r>
              <a:rPr dirty="0" spc="65"/>
              <a:t>concession</a:t>
            </a:r>
            <a:r>
              <a:rPr dirty="0" spc="90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135"/>
              <a:t>SC/ST</a:t>
            </a:r>
            <a:r>
              <a:rPr dirty="0" spc="114"/>
              <a:t> </a:t>
            </a:r>
            <a:r>
              <a:rPr dirty="0" spc="110"/>
              <a:t>&amp;</a:t>
            </a:r>
            <a:r>
              <a:rPr dirty="0" spc="120"/>
              <a:t> </a:t>
            </a:r>
            <a:r>
              <a:rPr dirty="0" spc="50"/>
              <a:t>North</a:t>
            </a:r>
            <a:r>
              <a:rPr dirty="0" spc="114"/>
              <a:t> </a:t>
            </a:r>
            <a:r>
              <a:rPr dirty="0" spc="90"/>
              <a:t>East</a:t>
            </a:r>
            <a:r>
              <a:rPr dirty="0" spc="140"/>
              <a:t> </a:t>
            </a:r>
            <a:r>
              <a:rPr dirty="0" spc="114"/>
              <a:t>MSEs</a:t>
            </a:r>
          </a:p>
          <a:p>
            <a:pPr marL="19812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98120" algn="l"/>
              </a:tabLst>
            </a:pPr>
            <a:r>
              <a:rPr dirty="0" spc="75" b="1">
                <a:latin typeface="Cambria"/>
                <a:cs typeface="Cambria"/>
              </a:rPr>
              <a:t>Link</a:t>
            </a:r>
            <a:r>
              <a:rPr dirty="0" spc="120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to</a:t>
            </a:r>
            <a:r>
              <a:rPr dirty="0" spc="13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Apply: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u="sng" spc="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https://www.nsicspronline.com/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051" y="235966"/>
            <a:ext cx="5815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32685" marR="5080" indent="-2420620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90"/>
              <a:t> </a:t>
            </a:r>
            <a:r>
              <a:rPr dirty="0" sz="2200" spc="135"/>
              <a:t>Single</a:t>
            </a:r>
            <a:r>
              <a:rPr dirty="0" sz="2200" spc="290"/>
              <a:t> </a:t>
            </a:r>
            <a:r>
              <a:rPr dirty="0" sz="2200" spc="125"/>
              <a:t>Point</a:t>
            </a:r>
            <a:r>
              <a:rPr dirty="0" sz="2200" spc="280"/>
              <a:t> </a:t>
            </a:r>
            <a:r>
              <a:rPr dirty="0" sz="2200" spc="125"/>
              <a:t>Registration</a:t>
            </a:r>
            <a:r>
              <a:rPr dirty="0" sz="2200" spc="310"/>
              <a:t> </a:t>
            </a:r>
            <a:r>
              <a:rPr dirty="0" sz="2200" spc="175"/>
              <a:t>Scheme </a:t>
            </a:r>
            <a:r>
              <a:rPr dirty="0" sz="2200" spc="85"/>
              <a:t>(SPRS)</a:t>
            </a:r>
            <a:endParaRPr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527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65" b="1">
                <a:latin typeface="Cambria"/>
                <a:cs typeface="Cambria"/>
              </a:rPr>
              <a:t>Ministry: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55"/>
              <a:t>Ministry</a:t>
            </a:r>
            <a:r>
              <a:rPr dirty="0" spc="110"/>
              <a:t> </a:t>
            </a:r>
            <a:r>
              <a:rPr dirty="0"/>
              <a:t>of</a:t>
            </a:r>
            <a:r>
              <a:rPr dirty="0" spc="114"/>
              <a:t> MSME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85" b="1">
                <a:latin typeface="Cambria"/>
                <a:cs typeface="Cambria"/>
              </a:rPr>
              <a:t>Key</a:t>
            </a:r>
            <a:r>
              <a:rPr dirty="0" spc="165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Sectors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spc="60" b="1">
                <a:latin typeface="Cambria"/>
                <a:cs typeface="Cambria"/>
              </a:rPr>
              <a:t>Covered:</a:t>
            </a:r>
            <a:r>
              <a:rPr dirty="0" spc="165" b="1">
                <a:latin typeface="Cambria"/>
                <a:cs typeface="Cambria"/>
              </a:rPr>
              <a:t> </a:t>
            </a:r>
            <a:r>
              <a:rPr dirty="0" spc="10"/>
              <a:t>All</a:t>
            </a:r>
            <a:r>
              <a:rPr dirty="0" spc="125"/>
              <a:t> MSMEs</a:t>
            </a:r>
            <a:r>
              <a:rPr dirty="0" spc="120"/>
              <a:t> </a:t>
            </a:r>
            <a:r>
              <a:rPr dirty="0" spc="70"/>
              <a:t>in</a:t>
            </a:r>
            <a:r>
              <a:rPr dirty="0" spc="120"/>
              <a:t> </a:t>
            </a:r>
            <a:r>
              <a:rPr dirty="0" spc="80"/>
              <a:t>manufacturing,</a:t>
            </a:r>
            <a:r>
              <a:rPr dirty="0" spc="114"/>
              <a:t> </a:t>
            </a:r>
            <a:r>
              <a:rPr dirty="0" spc="65"/>
              <a:t>processing,</a:t>
            </a:r>
            <a:r>
              <a:rPr dirty="0" spc="114"/>
              <a:t> </a:t>
            </a:r>
            <a:r>
              <a:rPr dirty="0" spc="70"/>
              <a:t>tourism,</a:t>
            </a:r>
            <a:r>
              <a:rPr dirty="0" spc="114"/>
              <a:t> </a:t>
            </a:r>
            <a:r>
              <a:rPr dirty="0" spc="90"/>
              <a:t>and</a:t>
            </a:r>
            <a:r>
              <a:rPr dirty="0" spc="145"/>
              <a:t> </a:t>
            </a:r>
            <a:r>
              <a:rPr dirty="0" spc="75"/>
              <a:t>natural</a:t>
            </a:r>
            <a:r>
              <a:rPr dirty="0" spc="140"/>
              <a:t> </a:t>
            </a:r>
            <a:r>
              <a:rPr dirty="0" spc="60"/>
              <a:t>resources</a:t>
            </a:r>
            <a:r>
              <a:rPr dirty="0" spc="110"/>
              <a:t> </a:t>
            </a:r>
            <a:r>
              <a:rPr dirty="0" spc="10"/>
              <a:t>(fruits,</a:t>
            </a:r>
            <a:r>
              <a:rPr dirty="0" spc="110"/>
              <a:t> </a:t>
            </a:r>
            <a:r>
              <a:rPr dirty="0" spc="75"/>
              <a:t>spices,</a:t>
            </a:r>
            <a:r>
              <a:rPr dirty="0" spc="135"/>
              <a:t> </a:t>
            </a:r>
            <a:r>
              <a:rPr dirty="0" spc="75"/>
              <a:t>bamboo,</a:t>
            </a:r>
            <a:r>
              <a:rPr dirty="0" spc="125"/>
              <a:t> </a:t>
            </a:r>
            <a:r>
              <a:rPr dirty="0" spc="10"/>
              <a:t>etc.)</a:t>
            </a:r>
            <a:r>
              <a:rPr dirty="0" spc="120"/>
              <a:t> </a:t>
            </a:r>
            <a:r>
              <a:rPr dirty="0" spc="70"/>
              <a:t>in</a:t>
            </a:r>
            <a:r>
              <a:rPr dirty="0" spc="135"/>
              <a:t> </a:t>
            </a:r>
            <a:r>
              <a:rPr dirty="0" spc="105"/>
              <a:t>NER</a:t>
            </a:r>
            <a:r>
              <a:rPr dirty="0" spc="135"/>
              <a:t> </a:t>
            </a:r>
            <a:r>
              <a:rPr dirty="0" spc="110"/>
              <a:t>&amp;</a:t>
            </a:r>
            <a:r>
              <a:rPr dirty="0" spc="135"/>
              <a:t> </a:t>
            </a:r>
            <a:r>
              <a:rPr dirty="0" spc="85"/>
              <a:t>Sikkim</a:t>
            </a:r>
          </a:p>
          <a:p>
            <a:pPr marL="183515" marR="5080" indent="-171450">
              <a:lnSpc>
                <a:spcPts val="1310"/>
              </a:lnSpc>
              <a:spcBef>
                <a:spcPts val="655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b="1">
                <a:latin typeface="Cambria"/>
                <a:cs typeface="Cambria"/>
              </a:rPr>
              <a:t>Brief:</a:t>
            </a:r>
            <a:r>
              <a:rPr dirty="0" spc="145" b="1">
                <a:latin typeface="Cambria"/>
                <a:cs typeface="Cambria"/>
              </a:rPr>
              <a:t> </a:t>
            </a:r>
            <a:r>
              <a:rPr dirty="0" spc="60"/>
              <a:t>A</a:t>
            </a:r>
            <a:r>
              <a:rPr dirty="0" spc="125"/>
              <a:t> </a:t>
            </a:r>
            <a:r>
              <a:rPr dirty="0" spc="75"/>
              <a:t>Central</a:t>
            </a:r>
            <a:r>
              <a:rPr dirty="0" spc="105"/>
              <a:t> </a:t>
            </a:r>
            <a:r>
              <a:rPr dirty="0" spc="65"/>
              <a:t>Sector</a:t>
            </a:r>
            <a:r>
              <a:rPr dirty="0" spc="100"/>
              <a:t> </a:t>
            </a:r>
            <a:r>
              <a:rPr dirty="0" spc="90"/>
              <a:t>Scheme</a:t>
            </a:r>
            <a:r>
              <a:rPr dirty="0" spc="120"/>
              <a:t> </a:t>
            </a:r>
            <a:r>
              <a:rPr dirty="0" spc="75" b="1">
                <a:latin typeface="Cambria"/>
                <a:cs typeface="Cambria"/>
              </a:rPr>
              <a:t>to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boost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infrastructure</a:t>
            </a:r>
            <a:r>
              <a:rPr dirty="0" spc="11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and</a:t>
            </a:r>
            <a:r>
              <a:rPr dirty="0" spc="145" b="1">
                <a:latin typeface="Cambria"/>
                <a:cs typeface="Cambria"/>
              </a:rPr>
              <a:t> </a:t>
            </a:r>
            <a:r>
              <a:rPr dirty="0" spc="70" b="1">
                <a:latin typeface="Cambria"/>
                <a:cs typeface="Cambria"/>
              </a:rPr>
              <a:t>capacity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of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120" b="1">
                <a:latin typeface="Cambria"/>
                <a:cs typeface="Cambria"/>
              </a:rPr>
              <a:t>MSMEs</a:t>
            </a:r>
            <a:r>
              <a:rPr dirty="0" spc="130" b="1">
                <a:latin typeface="Cambria"/>
                <a:cs typeface="Cambria"/>
              </a:rPr>
              <a:t> </a:t>
            </a:r>
            <a:r>
              <a:rPr dirty="0" spc="60" b="1">
                <a:latin typeface="Cambria"/>
                <a:cs typeface="Cambria"/>
              </a:rPr>
              <a:t>in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the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North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90" b="1">
                <a:latin typeface="Cambria"/>
                <a:cs typeface="Cambria"/>
              </a:rPr>
              <a:t>East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and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85" b="1">
                <a:latin typeface="Cambria"/>
                <a:cs typeface="Cambria"/>
              </a:rPr>
              <a:t>Sikkim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70"/>
              <a:t>through</a:t>
            </a:r>
            <a:r>
              <a:rPr dirty="0" spc="105"/>
              <a:t> </a:t>
            </a:r>
            <a:r>
              <a:rPr dirty="0" spc="60"/>
              <a:t>support</a:t>
            </a:r>
            <a:r>
              <a:rPr dirty="0" spc="114"/>
              <a:t> </a:t>
            </a:r>
            <a:r>
              <a:rPr dirty="0"/>
              <a:t>for</a:t>
            </a:r>
            <a:r>
              <a:rPr dirty="0" spc="130"/>
              <a:t> </a:t>
            </a:r>
            <a:r>
              <a:rPr dirty="0" spc="50"/>
              <a:t>technology</a:t>
            </a:r>
            <a:r>
              <a:rPr dirty="0" spc="95"/>
              <a:t> </a:t>
            </a:r>
            <a:r>
              <a:rPr dirty="0" spc="70"/>
              <a:t>centres,</a:t>
            </a:r>
            <a:r>
              <a:rPr dirty="0" spc="100"/>
              <a:t> </a:t>
            </a:r>
            <a:r>
              <a:rPr dirty="0" spc="55"/>
              <a:t>industrial </a:t>
            </a:r>
            <a:r>
              <a:rPr dirty="0" spc="55"/>
              <a:t>	</a:t>
            </a:r>
            <a:r>
              <a:rPr dirty="0" spc="70"/>
              <a:t>estates,</a:t>
            </a:r>
            <a:r>
              <a:rPr dirty="0" spc="85"/>
              <a:t> </a:t>
            </a:r>
            <a:r>
              <a:rPr dirty="0" spc="90"/>
              <a:t>and</a:t>
            </a:r>
            <a:r>
              <a:rPr dirty="0" spc="130"/>
              <a:t> </a:t>
            </a:r>
            <a:r>
              <a:rPr dirty="0" spc="65"/>
              <a:t>tourism-</a:t>
            </a:r>
            <a:r>
              <a:rPr dirty="0" spc="55"/>
              <a:t>linked</a:t>
            </a:r>
            <a:r>
              <a:rPr dirty="0" spc="100"/>
              <a:t> </a:t>
            </a:r>
            <a:r>
              <a:rPr dirty="0" spc="60"/>
              <a:t>enterprises.</a:t>
            </a:r>
            <a:r>
              <a:rPr dirty="0" spc="90"/>
              <a:t> Focus</a:t>
            </a:r>
            <a:r>
              <a:rPr dirty="0" spc="100"/>
              <a:t> </a:t>
            </a:r>
            <a:r>
              <a:rPr dirty="0" spc="60"/>
              <a:t>is</a:t>
            </a:r>
            <a:r>
              <a:rPr dirty="0" spc="120"/>
              <a:t> </a:t>
            </a:r>
            <a:r>
              <a:rPr dirty="0" spc="65"/>
              <a:t>on</a:t>
            </a:r>
            <a:r>
              <a:rPr dirty="0" spc="120"/>
              <a:t> </a:t>
            </a:r>
            <a:r>
              <a:rPr dirty="0" spc="55"/>
              <a:t>productivity,</a:t>
            </a:r>
            <a:r>
              <a:rPr dirty="0" spc="80"/>
              <a:t> </a:t>
            </a:r>
            <a:r>
              <a:rPr dirty="0" spc="60"/>
              <a:t>innovation,</a:t>
            </a:r>
            <a:r>
              <a:rPr dirty="0" spc="100"/>
              <a:t> </a:t>
            </a:r>
            <a:r>
              <a:rPr dirty="0" spc="90"/>
              <a:t>and</a:t>
            </a:r>
            <a:r>
              <a:rPr dirty="0" spc="130"/>
              <a:t> </a:t>
            </a:r>
            <a:r>
              <a:rPr dirty="0" spc="45"/>
              <a:t>leveraging</a:t>
            </a:r>
            <a:r>
              <a:rPr dirty="0" spc="90"/>
              <a:t> </a:t>
            </a:r>
            <a:r>
              <a:rPr dirty="0" spc="50"/>
              <a:t>regional</a:t>
            </a:r>
            <a:r>
              <a:rPr dirty="0" spc="80"/>
              <a:t> </a:t>
            </a:r>
            <a:r>
              <a:rPr dirty="0" spc="60"/>
              <a:t>strengths.</a:t>
            </a:r>
          </a:p>
          <a:p>
            <a:pPr marL="184150" indent="-1714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65" b="1">
                <a:latin typeface="Cambria"/>
                <a:cs typeface="Cambria"/>
              </a:rPr>
              <a:t>Benefit</a:t>
            </a:r>
            <a:r>
              <a:rPr dirty="0" spc="12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Tag:</a:t>
            </a:r>
            <a:r>
              <a:rPr dirty="0" spc="145" b="1">
                <a:latin typeface="Cambria"/>
                <a:cs typeface="Cambria"/>
              </a:rPr>
              <a:t> </a:t>
            </a:r>
            <a:r>
              <a:rPr dirty="0" spc="60"/>
              <a:t>Regional</a:t>
            </a:r>
            <a:r>
              <a:rPr dirty="0" spc="80"/>
              <a:t> </a:t>
            </a:r>
            <a:r>
              <a:rPr dirty="0" spc="135"/>
              <a:t>MSME</a:t>
            </a:r>
            <a:r>
              <a:rPr dirty="0" spc="85"/>
              <a:t> </a:t>
            </a:r>
            <a:r>
              <a:rPr dirty="0" spc="60"/>
              <a:t>infrastructure</a:t>
            </a:r>
            <a:r>
              <a:rPr dirty="0" spc="90"/>
              <a:t> </a:t>
            </a:r>
            <a:r>
              <a:rPr dirty="0" spc="110"/>
              <a:t>&amp; </a:t>
            </a:r>
            <a:r>
              <a:rPr dirty="0" spc="65"/>
              <a:t>tourism</a:t>
            </a:r>
            <a:r>
              <a:rPr dirty="0" spc="85"/>
              <a:t> </a:t>
            </a:r>
            <a:r>
              <a:rPr dirty="0" spc="65"/>
              <a:t>cluster</a:t>
            </a:r>
            <a:r>
              <a:rPr dirty="0" spc="85"/>
              <a:t> </a:t>
            </a:r>
            <a:r>
              <a:rPr dirty="0" spc="50"/>
              <a:t>support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50" b="1">
                <a:latin typeface="Cambria"/>
                <a:cs typeface="Cambria"/>
              </a:rPr>
              <a:t>Tenure: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65"/>
              <a:t>Ongoing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55" b="1">
                <a:latin typeface="Cambria"/>
                <a:cs typeface="Cambria"/>
              </a:rPr>
              <a:t>Benefits:</a:t>
            </a: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pc="65"/>
              <a:t>Mini</a:t>
            </a:r>
            <a:r>
              <a:rPr dirty="0" spc="130"/>
              <a:t> </a:t>
            </a:r>
            <a:r>
              <a:rPr dirty="0" spc="60"/>
              <a:t>Tech</a:t>
            </a:r>
            <a:r>
              <a:rPr dirty="0" spc="170"/>
              <a:t> </a:t>
            </a:r>
            <a:r>
              <a:rPr dirty="0" spc="75"/>
              <a:t>Centres:</a:t>
            </a:r>
            <a:r>
              <a:rPr dirty="0" spc="120"/>
              <a:t> </a:t>
            </a:r>
            <a:r>
              <a:rPr dirty="0" spc="100"/>
              <a:t>Up</a:t>
            </a:r>
            <a:r>
              <a:rPr dirty="0" spc="17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13.5</a:t>
            </a:r>
            <a:r>
              <a:rPr dirty="0" spc="180"/>
              <a:t> </a:t>
            </a:r>
            <a:r>
              <a:rPr dirty="0"/>
              <a:t>crore</a:t>
            </a:r>
            <a:r>
              <a:rPr dirty="0" spc="170"/>
              <a:t> </a:t>
            </a:r>
            <a:r>
              <a:rPr dirty="0"/>
              <a:t>(90%</a:t>
            </a:r>
            <a:r>
              <a:rPr dirty="0" spc="155"/>
              <a:t> </a:t>
            </a:r>
            <a:r>
              <a:rPr dirty="0"/>
              <a:t>of</a:t>
            </a:r>
            <a:r>
              <a:rPr dirty="0" spc="165"/>
              <a:t> </a:t>
            </a:r>
            <a:r>
              <a:rPr dirty="0"/>
              <a:t>cost)</a:t>
            </a:r>
            <a:r>
              <a:rPr dirty="0" spc="130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 spc="55"/>
              <a:t>new/modernized</a:t>
            </a:r>
            <a:r>
              <a:rPr dirty="0" spc="140"/>
              <a:t> </a:t>
            </a:r>
            <a:r>
              <a:rPr dirty="0"/>
              <a:t>tool</a:t>
            </a:r>
            <a:r>
              <a:rPr dirty="0" spc="114"/>
              <a:t> </a:t>
            </a:r>
            <a:r>
              <a:rPr dirty="0" spc="45"/>
              <a:t>rooms</a:t>
            </a: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pc="60"/>
              <a:t>Industrial</a:t>
            </a:r>
            <a:r>
              <a:rPr dirty="0" spc="135"/>
              <a:t> </a:t>
            </a:r>
            <a:r>
              <a:rPr dirty="0" spc="75"/>
              <a:t>Estates:</a:t>
            </a:r>
            <a:r>
              <a:rPr dirty="0" spc="125"/>
              <a:t> </a:t>
            </a:r>
            <a:r>
              <a:rPr dirty="0" spc="100"/>
              <a:t>Up</a:t>
            </a:r>
            <a:r>
              <a:rPr dirty="0" spc="180"/>
              <a:t> </a:t>
            </a:r>
            <a:r>
              <a:rPr dirty="0"/>
              <a:t>to</a:t>
            </a:r>
            <a:r>
              <a:rPr dirty="0" spc="160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13.5</a:t>
            </a:r>
            <a:r>
              <a:rPr dirty="0" spc="180"/>
              <a:t> </a:t>
            </a:r>
            <a:r>
              <a:rPr dirty="0"/>
              <a:t>crore</a:t>
            </a:r>
            <a:r>
              <a:rPr dirty="0" spc="180"/>
              <a:t> </a:t>
            </a:r>
            <a:r>
              <a:rPr dirty="0"/>
              <a:t>(new)</a:t>
            </a:r>
            <a:r>
              <a:rPr dirty="0" spc="120"/>
              <a:t> </a:t>
            </a:r>
            <a:r>
              <a:rPr dirty="0"/>
              <a:t>or</a:t>
            </a:r>
            <a:r>
              <a:rPr dirty="0" spc="170"/>
              <a:t> </a:t>
            </a:r>
            <a:r>
              <a:rPr dirty="0">
                <a:latin typeface="Times New Roman"/>
                <a:cs typeface="Times New Roman"/>
              </a:rPr>
              <a:t>₹</a:t>
            </a:r>
            <a:r>
              <a:rPr dirty="0"/>
              <a:t>9</a:t>
            </a:r>
            <a:r>
              <a:rPr dirty="0" spc="170"/>
              <a:t> </a:t>
            </a:r>
            <a:r>
              <a:rPr dirty="0"/>
              <a:t>crore</a:t>
            </a:r>
            <a:r>
              <a:rPr dirty="0" spc="180"/>
              <a:t> </a:t>
            </a:r>
            <a:r>
              <a:rPr dirty="0" spc="-10"/>
              <a:t>(existing)</a:t>
            </a: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pc="65"/>
              <a:t>Tourism</a:t>
            </a:r>
            <a:r>
              <a:rPr dirty="0" spc="130"/>
              <a:t> </a:t>
            </a:r>
            <a:r>
              <a:rPr dirty="0" spc="80"/>
              <a:t>Cluster</a:t>
            </a:r>
            <a:r>
              <a:rPr dirty="0" spc="90"/>
              <a:t> </a:t>
            </a:r>
            <a:r>
              <a:rPr dirty="0" spc="55"/>
              <a:t>Projects:</a:t>
            </a:r>
            <a:r>
              <a:rPr dirty="0" spc="105"/>
              <a:t> </a:t>
            </a:r>
            <a:r>
              <a:rPr dirty="0" spc="100"/>
              <a:t>Up</a:t>
            </a:r>
            <a:r>
              <a:rPr dirty="0" spc="145"/>
              <a:t> </a:t>
            </a:r>
            <a:r>
              <a:rPr dirty="0"/>
              <a:t>to</a:t>
            </a:r>
            <a:r>
              <a:rPr dirty="0" spc="140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4.5</a:t>
            </a:r>
            <a:r>
              <a:rPr dirty="0" spc="150"/>
              <a:t> </a:t>
            </a:r>
            <a:r>
              <a:rPr dirty="0"/>
              <a:t>crore</a:t>
            </a:r>
            <a:r>
              <a:rPr dirty="0" spc="145"/>
              <a:t> </a:t>
            </a:r>
            <a:r>
              <a:rPr dirty="0"/>
              <a:t>(90%)</a:t>
            </a:r>
            <a:r>
              <a:rPr dirty="0" spc="114"/>
              <a:t> </a:t>
            </a:r>
            <a:r>
              <a:rPr dirty="0"/>
              <a:t>for</a:t>
            </a:r>
            <a:r>
              <a:rPr dirty="0" spc="130"/>
              <a:t> </a:t>
            </a:r>
            <a:r>
              <a:rPr dirty="0" spc="75"/>
              <a:t>common</a:t>
            </a:r>
            <a:r>
              <a:rPr dirty="0" spc="130"/>
              <a:t> </a:t>
            </a:r>
            <a:r>
              <a:rPr dirty="0" spc="55"/>
              <a:t>services</a:t>
            </a:r>
            <a:r>
              <a:rPr dirty="0" spc="105"/>
              <a:t> </a:t>
            </a:r>
            <a:r>
              <a:rPr dirty="0" spc="65"/>
              <a:t>supporting</a:t>
            </a:r>
            <a:r>
              <a:rPr dirty="0" spc="120"/>
              <a:t> </a:t>
            </a:r>
            <a:r>
              <a:rPr dirty="0" spc="70"/>
              <a:t>tourism-</a:t>
            </a:r>
            <a:r>
              <a:rPr dirty="0" spc="55"/>
              <a:t>linked</a:t>
            </a:r>
            <a:r>
              <a:rPr dirty="0" spc="95"/>
              <a:t> </a:t>
            </a:r>
            <a:r>
              <a:rPr dirty="0" spc="110"/>
              <a:t>MSEs</a:t>
            </a: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/>
              <a:t>All</a:t>
            </a:r>
            <a:r>
              <a:rPr dirty="0" spc="114"/>
              <a:t> </a:t>
            </a:r>
            <a:r>
              <a:rPr dirty="0" spc="50"/>
              <a:t>projects</a:t>
            </a:r>
            <a:r>
              <a:rPr dirty="0" spc="105"/>
              <a:t> </a:t>
            </a:r>
            <a:r>
              <a:rPr dirty="0" spc="90"/>
              <a:t>must</a:t>
            </a:r>
            <a:r>
              <a:rPr dirty="0" spc="150"/>
              <a:t> </a:t>
            </a:r>
            <a:r>
              <a:rPr dirty="0" spc="55"/>
              <a:t>be</a:t>
            </a:r>
            <a:r>
              <a:rPr dirty="0" spc="145"/>
              <a:t> </a:t>
            </a:r>
            <a:r>
              <a:rPr dirty="0" spc="55"/>
              <a:t>geo-tagged;</a:t>
            </a:r>
            <a:r>
              <a:rPr dirty="0" spc="95"/>
              <a:t> </a:t>
            </a:r>
            <a:r>
              <a:rPr dirty="0" spc="100"/>
              <a:t>DPR</a:t>
            </a:r>
            <a:r>
              <a:rPr dirty="0" spc="125"/>
              <a:t> </a:t>
            </a:r>
            <a:r>
              <a:rPr dirty="0" spc="55"/>
              <a:t>validation</a:t>
            </a:r>
            <a:r>
              <a:rPr dirty="0" spc="95"/>
              <a:t> </a:t>
            </a:r>
            <a:r>
              <a:rPr dirty="0" spc="45"/>
              <a:t>required</a:t>
            </a:r>
            <a:r>
              <a:rPr dirty="0" spc="114"/>
              <a:t> </a:t>
            </a:r>
            <a:r>
              <a:rPr dirty="0"/>
              <a:t>for</a:t>
            </a:r>
            <a:r>
              <a:rPr dirty="0" spc="140"/>
              <a:t> </a:t>
            </a:r>
            <a:r>
              <a:rPr dirty="0" spc="55"/>
              <a:t>tourism</a:t>
            </a: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75" b="1">
                <a:latin typeface="Cambria"/>
                <a:cs typeface="Cambria"/>
              </a:rPr>
              <a:t>Link</a:t>
            </a:r>
            <a:r>
              <a:rPr dirty="0" spc="120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to</a:t>
            </a:r>
            <a:r>
              <a:rPr dirty="0" spc="13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Apply: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u="sng" spc="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https://www.nsicspronline.com/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6746" y="277190"/>
            <a:ext cx="88277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315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65"/>
              <a:t> </a:t>
            </a:r>
            <a:r>
              <a:rPr dirty="0" sz="2200" spc="165"/>
              <a:t>PROMOTION</a:t>
            </a:r>
            <a:r>
              <a:rPr dirty="0" sz="2200" spc="300"/>
              <a:t> </a:t>
            </a:r>
            <a:r>
              <a:rPr dirty="0" sz="2200" spc="245"/>
              <a:t>OF</a:t>
            </a:r>
            <a:r>
              <a:rPr dirty="0" sz="2200" spc="275"/>
              <a:t> </a:t>
            </a:r>
            <a:r>
              <a:rPr dirty="0" sz="2200" spc="254"/>
              <a:t>MSMES</a:t>
            </a:r>
            <a:r>
              <a:rPr dirty="0" sz="2200" spc="275"/>
              <a:t> </a:t>
            </a:r>
            <a:r>
              <a:rPr dirty="0" sz="2200" spc="110"/>
              <a:t>IN</a:t>
            </a:r>
            <a:r>
              <a:rPr dirty="0" sz="2200" spc="260"/>
              <a:t> </a:t>
            </a:r>
            <a:r>
              <a:rPr dirty="0" sz="2200" spc="180"/>
              <a:t>NORTH</a:t>
            </a:r>
            <a:r>
              <a:rPr dirty="0" sz="2200" spc="270"/>
              <a:t> </a:t>
            </a:r>
            <a:r>
              <a:rPr dirty="0" sz="2200" spc="220"/>
              <a:t>EASTERN</a:t>
            </a:r>
            <a:r>
              <a:rPr dirty="0" sz="2200" spc="280"/>
              <a:t> </a:t>
            </a:r>
            <a:r>
              <a:rPr dirty="0" sz="2200" spc="200"/>
              <a:t>REGION</a:t>
            </a:r>
            <a:endParaRPr sz="2200"/>
          </a:p>
          <a:p>
            <a:pPr algn="ctr" marR="88265">
              <a:lnSpc>
                <a:spcPct val="100000"/>
              </a:lnSpc>
              <a:spcBef>
                <a:spcPts val="5"/>
              </a:spcBef>
            </a:pPr>
            <a:r>
              <a:rPr dirty="0" sz="2200"/>
              <a:t>(NER)</a:t>
            </a:r>
            <a:r>
              <a:rPr dirty="0" sz="2200" spc="395"/>
              <a:t> </a:t>
            </a:r>
            <a:r>
              <a:rPr dirty="0" sz="2200" spc="130"/>
              <a:t>AND</a:t>
            </a:r>
            <a:r>
              <a:rPr dirty="0" sz="2200" spc="390"/>
              <a:t> </a:t>
            </a:r>
            <a:r>
              <a:rPr dirty="0" sz="2200" spc="190"/>
              <a:t>SIKKIM</a:t>
            </a:r>
            <a:endParaRPr sz="2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65" b="1">
                <a:latin typeface="Cambria"/>
                <a:cs typeface="Cambria"/>
              </a:rPr>
              <a:t>Ministry: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spc="55"/>
              <a:t>Ministry</a:t>
            </a:r>
            <a:r>
              <a:rPr dirty="0" spc="105"/>
              <a:t> </a:t>
            </a:r>
            <a:r>
              <a:rPr dirty="0"/>
              <a:t>of</a:t>
            </a:r>
            <a:r>
              <a:rPr dirty="0" spc="105"/>
              <a:t> </a:t>
            </a:r>
            <a:r>
              <a:rPr dirty="0" spc="65"/>
              <a:t>Micro,</a:t>
            </a:r>
            <a:r>
              <a:rPr dirty="0" spc="100"/>
              <a:t> </a:t>
            </a:r>
            <a:r>
              <a:rPr dirty="0" spc="85"/>
              <a:t>Small</a:t>
            </a:r>
            <a:r>
              <a:rPr dirty="0" spc="114"/>
              <a:t> </a:t>
            </a:r>
            <a:r>
              <a:rPr dirty="0" spc="90"/>
              <a:t>and</a:t>
            </a:r>
            <a:r>
              <a:rPr dirty="0" spc="130"/>
              <a:t> </a:t>
            </a:r>
            <a:r>
              <a:rPr dirty="0" spc="80"/>
              <a:t>Medium</a:t>
            </a:r>
            <a:r>
              <a:rPr dirty="0" spc="95"/>
              <a:t> </a:t>
            </a:r>
            <a:r>
              <a:rPr dirty="0" spc="55"/>
              <a:t>Enterprises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85" b="1">
                <a:latin typeface="Cambria"/>
                <a:cs typeface="Cambria"/>
              </a:rPr>
              <a:t>Key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Sectors</a:t>
            </a:r>
            <a:r>
              <a:rPr dirty="0" spc="130" b="1">
                <a:latin typeface="Cambria"/>
                <a:cs typeface="Cambria"/>
              </a:rPr>
              <a:t> </a:t>
            </a:r>
            <a:r>
              <a:rPr dirty="0" spc="60" b="1">
                <a:latin typeface="Cambria"/>
                <a:cs typeface="Cambria"/>
              </a:rPr>
              <a:t>Covered: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50"/>
              <a:t>Traditional</a:t>
            </a:r>
            <a:r>
              <a:rPr dirty="0" spc="90"/>
              <a:t> </a:t>
            </a:r>
            <a:r>
              <a:rPr dirty="0" spc="60"/>
              <a:t>trades</a:t>
            </a:r>
            <a:r>
              <a:rPr dirty="0" spc="110"/>
              <a:t> </a:t>
            </a:r>
            <a:r>
              <a:rPr dirty="0" spc="90"/>
              <a:t>and</a:t>
            </a:r>
            <a:r>
              <a:rPr dirty="0" spc="120"/>
              <a:t> </a:t>
            </a:r>
            <a:r>
              <a:rPr dirty="0" spc="55"/>
              <a:t>crafts</a:t>
            </a:r>
            <a:r>
              <a:rPr dirty="0" spc="130"/>
              <a:t> </a:t>
            </a:r>
            <a:r>
              <a:rPr dirty="0"/>
              <a:t>–</a:t>
            </a:r>
            <a:r>
              <a:rPr dirty="0" spc="120"/>
              <a:t> </a:t>
            </a:r>
            <a:r>
              <a:rPr dirty="0" spc="60"/>
              <a:t>18</a:t>
            </a:r>
            <a:r>
              <a:rPr dirty="0" spc="130"/>
              <a:t> </a:t>
            </a:r>
            <a:r>
              <a:rPr dirty="0" spc="60"/>
              <a:t>trades</a:t>
            </a:r>
            <a:r>
              <a:rPr dirty="0" spc="120"/>
              <a:t> </a:t>
            </a:r>
            <a:r>
              <a:rPr dirty="0" spc="70"/>
              <a:t>including</a:t>
            </a:r>
            <a:r>
              <a:rPr dirty="0" spc="95"/>
              <a:t> </a:t>
            </a:r>
            <a:r>
              <a:rPr dirty="0" spc="65"/>
              <a:t>carpenters,</a:t>
            </a:r>
            <a:r>
              <a:rPr dirty="0" spc="85"/>
              <a:t> </a:t>
            </a:r>
            <a:r>
              <a:rPr dirty="0" spc="70"/>
              <a:t>goldsmiths,</a:t>
            </a:r>
            <a:r>
              <a:rPr dirty="0" spc="80"/>
              <a:t> </a:t>
            </a:r>
            <a:r>
              <a:rPr dirty="0" spc="55"/>
              <a:t>tailors,</a:t>
            </a:r>
            <a:r>
              <a:rPr dirty="0" spc="90"/>
              <a:t> </a:t>
            </a:r>
            <a:r>
              <a:rPr dirty="0" spc="55"/>
              <a:t>potters,</a:t>
            </a:r>
            <a:r>
              <a:rPr dirty="0" spc="75"/>
              <a:t> </a:t>
            </a:r>
            <a:r>
              <a:rPr dirty="0" spc="70"/>
              <a:t>barbers,</a:t>
            </a:r>
            <a:r>
              <a:rPr dirty="0" spc="130"/>
              <a:t> </a:t>
            </a:r>
            <a:r>
              <a:rPr dirty="0" spc="95"/>
              <a:t>masons,</a:t>
            </a:r>
            <a:r>
              <a:rPr dirty="0" spc="105"/>
              <a:t> </a:t>
            </a:r>
            <a:r>
              <a:rPr dirty="0" spc="65"/>
              <a:t>cobblers,</a:t>
            </a:r>
            <a:r>
              <a:rPr dirty="0" spc="90"/>
              <a:t> </a:t>
            </a:r>
            <a:r>
              <a:rPr dirty="0" spc="50"/>
              <a:t>etc.</a:t>
            </a:r>
          </a:p>
          <a:p>
            <a:pPr marL="184150" indent="-171450">
              <a:lnSpc>
                <a:spcPts val="1315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20" b="1">
                <a:latin typeface="Cambria"/>
                <a:cs typeface="Cambria"/>
              </a:rPr>
              <a:t>Brief:</a:t>
            </a:r>
            <a:r>
              <a:rPr dirty="0" spc="165" b="1">
                <a:latin typeface="Cambria"/>
                <a:cs typeface="Cambria"/>
              </a:rPr>
              <a:t> </a:t>
            </a:r>
            <a:r>
              <a:rPr dirty="0" spc="60"/>
              <a:t>This</a:t>
            </a:r>
            <a:r>
              <a:rPr dirty="0" spc="135"/>
              <a:t> </a:t>
            </a:r>
            <a:r>
              <a:rPr dirty="0" spc="75"/>
              <a:t>scheme</a:t>
            </a:r>
            <a:r>
              <a:rPr dirty="0" spc="130"/>
              <a:t> </a:t>
            </a:r>
            <a:r>
              <a:rPr dirty="0" spc="80"/>
              <a:t>aims</a:t>
            </a:r>
            <a:r>
              <a:rPr dirty="0" spc="150"/>
              <a:t> </a:t>
            </a:r>
            <a:r>
              <a:rPr dirty="0" spc="20"/>
              <a:t>to</a:t>
            </a:r>
            <a:r>
              <a:rPr dirty="0" spc="150"/>
              <a:t> </a:t>
            </a:r>
            <a:r>
              <a:rPr dirty="0" spc="20" b="1">
                <a:latin typeface="Cambria"/>
                <a:cs typeface="Cambria"/>
              </a:rPr>
              <a:t>empower</a:t>
            </a:r>
            <a:r>
              <a:rPr dirty="0" spc="15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traditional</a:t>
            </a:r>
            <a:r>
              <a:rPr dirty="0" spc="155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artisans</a:t>
            </a:r>
            <a:r>
              <a:rPr dirty="0" spc="170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and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craftspeople</a:t>
            </a:r>
            <a:r>
              <a:rPr dirty="0" spc="185" b="1">
                <a:latin typeface="Cambria"/>
                <a:cs typeface="Cambria"/>
              </a:rPr>
              <a:t> </a:t>
            </a:r>
            <a:r>
              <a:rPr dirty="0" spc="60"/>
              <a:t>by</a:t>
            </a:r>
            <a:r>
              <a:rPr dirty="0" spc="145"/>
              <a:t> </a:t>
            </a:r>
            <a:r>
              <a:rPr dirty="0" spc="20"/>
              <a:t>providing</a:t>
            </a:r>
            <a:r>
              <a:rPr dirty="0" spc="120"/>
              <a:t> </a:t>
            </a:r>
            <a:r>
              <a:rPr dirty="0" spc="55"/>
              <a:t>recognition,</a:t>
            </a:r>
            <a:r>
              <a:rPr dirty="0" spc="100"/>
              <a:t> </a:t>
            </a:r>
            <a:r>
              <a:rPr dirty="0" spc="55"/>
              <a:t>skill</a:t>
            </a:r>
            <a:r>
              <a:rPr dirty="0" spc="120"/>
              <a:t> </a:t>
            </a:r>
            <a:r>
              <a:rPr dirty="0" spc="65"/>
              <a:t>training,</a:t>
            </a:r>
            <a:r>
              <a:rPr dirty="0" spc="95"/>
              <a:t> </a:t>
            </a:r>
            <a:r>
              <a:rPr dirty="0" spc="60"/>
              <a:t>modern</a:t>
            </a:r>
            <a:r>
              <a:rPr dirty="0" spc="140"/>
              <a:t> </a:t>
            </a:r>
            <a:r>
              <a:rPr dirty="0" spc="55"/>
              <a:t>tools,</a:t>
            </a:r>
            <a:r>
              <a:rPr dirty="0" spc="100"/>
              <a:t> </a:t>
            </a:r>
            <a:r>
              <a:rPr dirty="0" spc="50"/>
              <a:t>credit</a:t>
            </a:r>
            <a:r>
              <a:rPr dirty="0" spc="135"/>
              <a:t> </a:t>
            </a:r>
            <a:r>
              <a:rPr dirty="0" spc="70"/>
              <a:t>support,</a:t>
            </a:r>
            <a:r>
              <a:rPr dirty="0" spc="125"/>
              <a:t> </a:t>
            </a:r>
            <a:r>
              <a:rPr dirty="0" spc="50"/>
              <a:t>digital</a:t>
            </a:r>
            <a:r>
              <a:rPr dirty="0" spc="105"/>
              <a:t> </a:t>
            </a:r>
            <a:r>
              <a:rPr dirty="0" spc="50"/>
              <a:t>incentives,</a:t>
            </a:r>
          </a:p>
          <a:p>
            <a:pPr marL="184785">
              <a:lnSpc>
                <a:spcPts val="1315"/>
              </a:lnSpc>
            </a:pPr>
            <a:r>
              <a:rPr dirty="0" spc="90"/>
              <a:t>and</a:t>
            </a:r>
            <a:r>
              <a:rPr dirty="0" spc="135"/>
              <a:t> </a:t>
            </a:r>
            <a:r>
              <a:rPr dirty="0" spc="65"/>
              <a:t>marketing</a:t>
            </a:r>
            <a:r>
              <a:rPr dirty="0" spc="110"/>
              <a:t> </a:t>
            </a:r>
            <a:r>
              <a:rPr dirty="0" spc="75"/>
              <a:t>assistance</a:t>
            </a:r>
            <a:r>
              <a:rPr dirty="0" spc="110"/>
              <a:t> </a:t>
            </a:r>
            <a:r>
              <a:rPr dirty="0"/>
              <a:t>to</a:t>
            </a:r>
            <a:r>
              <a:rPr dirty="0" spc="125"/>
              <a:t> </a:t>
            </a:r>
            <a:r>
              <a:rPr dirty="0" spc="65"/>
              <a:t>scale</a:t>
            </a:r>
            <a:r>
              <a:rPr dirty="0" spc="120"/>
              <a:t> </a:t>
            </a:r>
            <a:r>
              <a:rPr dirty="0" spc="50"/>
              <a:t>their</a:t>
            </a:r>
            <a:r>
              <a:rPr dirty="0" spc="100"/>
              <a:t> </a:t>
            </a:r>
            <a:r>
              <a:rPr dirty="0" spc="50"/>
              <a:t>enterprises.</a:t>
            </a: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65" b="1">
                <a:latin typeface="Cambria"/>
                <a:cs typeface="Cambria"/>
              </a:rPr>
              <a:t>Benefit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55" b="1">
                <a:latin typeface="Cambria"/>
                <a:cs typeface="Cambria"/>
              </a:rPr>
              <a:t>Tag:</a:t>
            </a:r>
            <a:r>
              <a:rPr dirty="0" spc="160" b="1">
                <a:latin typeface="Cambria"/>
                <a:cs typeface="Cambria"/>
              </a:rPr>
              <a:t> </a:t>
            </a:r>
            <a:r>
              <a:rPr dirty="0" spc="75"/>
              <a:t>Skill</a:t>
            </a:r>
            <a:r>
              <a:rPr dirty="0" spc="90"/>
              <a:t> </a:t>
            </a:r>
            <a:r>
              <a:rPr dirty="0"/>
              <a:t>+</a:t>
            </a:r>
            <a:r>
              <a:rPr dirty="0" spc="140"/>
              <a:t> </a:t>
            </a:r>
            <a:r>
              <a:rPr dirty="0" spc="50"/>
              <a:t>credit</a:t>
            </a:r>
            <a:r>
              <a:rPr dirty="0" spc="105"/>
              <a:t> </a:t>
            </a:r>
            <a:r>
              <a:rPr dirty="0"/>
              <a:t>+</a:t>
            </a:r>
            <a:r>
              <a:rPr dirty="0" spc="135"/>
              <a:t> </a:t>
            </a:r>
            <a:r>
              <a:rPr dirty="0" spc="70"/>
              <a:t>market</a:t>
            </a:r>
            <a:r>
              <a:rPr dirty="0" spc="130"/>
              <a:t> </a:t>
            </a:r>
            <a:r>
              <a:rPr dirty="0" spc="50"/>
              <a:t>boost</a:t>
            </a:r>
            <a:r>
              <a:rPr dirty="0" spc="95"/>
              <a:t> </a:t>
            </a:r>
            <a:r>
              <a:rPr dirty="0"/>
              <a:t>for</a:t>
            </a:r>
            <a:r>
              <a:rPr dirty="0" spc="125"/>
              <a:t> </a:t>
            </a:r>
            <a:r>
              <a:rPr dirty="0" spc="50"/>
              <a:t>traditional</a:t>
            </a:r>
            <a:r>
              <a:rPr dirty="0" spc="85"/>
              <a:t> </a:t>
            </a:r>
            <a:r>
              <a:rPr dirty="0" spc="60"/>
              <a:t>artisans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50" b="1">
                <a:latin typeface="Cambria"/>
                <a:cs typeface="Cambria"/>
              </a:rPr>
              <a:t>Tenure:</a:t>
            </a:r>
            <a:r>
              <a:rPr dirty="0" spc="135" b="1">
                <a:latin typeface="Cambria"/>
                <a:cs typeface="Cambria"/>
              </a:rPr>
              <a:t> </a:t>
            </a:r>
            <a:r>
              <a:rPr dirty="0" spc="75"/>
              <a:t>Ongoing</a:t>
            </a:r>
            <a:r>
              <a:rPr dirty="0" spc="85"/>
              <a:t> </a:t>
            </a:r>
            <a:r>
              <a:rPr dirty="0" spc="65"/>
              <a:t>scheme</a:t>
            </a: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55" b="1">
                <a:latin typeface="Cambria"/>
                <a:cs typeface="Cambria"/>
              </a:rPr>
              <a:t>Benefits:</a:t>
            </a:r>
          </a:p>
          <a:p>
            <a:pPr marL="182245" indent="-16954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pc="75"/>
              <a:t>Vishwakarma</a:t>
            </a:r>
            <a:r>
              <a:rPr dirty="0" spc="135"/>
              <a:t> </a:t>
            </a:r>
            <a:r>
              <a:rPr dirty="0" spc="50"/>
              <a:t>Certificate</a:t>
            </a:r>
            <a:r>
              <a:rPr dirty="0" spc="95"/>
              <a:t> </a:t>
            </a:r>
            <a:r>
              <a:rPr dirty="0" spc="110"/>
              <a:t>&amp;</a:t>
            </a:r>
            <a:r>
              <a:rPr dirty="0" spc="120"/>
              <a:t> </a:t>
            </a:r>
            <a:r>
              <a:rPr dirty="0" spc="75"/>
              <a:t>ID</a:t>
            </a:r>
            <a:r>
              <a:rPr dirty="0" spc="130"/>
              <a:t> </a:t>
            </a:r>
            <a:r>
              <a:rPr dirty="0" spc="70"/>
              <a:t>Card</a:t>
            </a:r>
          </a:p>
          <a:p>
            <a:pPr marL="182245" indent="-16954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pc="85"/>
              <a:t>Basic</a:t>
            </a:r>
            <a:r>
              <a:rPr dirty="0" spc="130"/>
              <a:t> </a:t>
            </a:r>
            <a:r>
              <a:rPr dirty="0" spc="110"/>
              <a:t>&amp;</a:t>
            </a:r>
            <a:r>
              <a:rPr dirty="0" spc="135"/>
              <a:t> </a:t>
            </a:r>
            <a:r>
              <a:rPr dirty="0" spc="75"/>
              <a:t>advanced</a:t>
            </a:r>
            <a:r>
              <a:rPr dirty="0" spc="130"/>
              <a:t> </a:t>
            </a:r>
            <a:r>
              <a:rPr dirty="0" spc="60"/>
              <a:t>training</a:t>
            </a:r>
            <a:r>
              <a:rPr dirty="0" spc="105"/>
              <a:t> </a:t>
            </a:r>
            <a:r>
              <a:rPr dirty="0"/>
              <a:t>with</a:t>
            </a:r>
            <a:r>
              <a:rPr dirty="0" spc="140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500/day</a:t>
            </a:r>
            <a:r>
              <a:rPr dirty="0" spc="165"/>
              <a:t> </a:t>
            </a:r>
            <a:r>
              <a:rPr dirty="0" spc="65"/>
              <a:t>stipend</a:t>
            </a:r>
            <a:r>
              <a:rPr dirty="0" spc="100"/>
              <a:t> </a:t>
            </a:r>
            <a:r>
              <a:rPr dirty="0"/>
              <a:t>+</a:t>
            </a:r>
            <a:r>
              <a:rPr dirty="0" spc="150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1,000</a:t>
            </a:r>
            <a:r>
              <a:rPr dirty="0" spc="155"/>
              <a:t> </a:t>
            </a:r>
            <a:r>
              <a:rPr dirty="0" spc="55"/>
              <a:t>transport</a:t>
            </a:r>
            <a:r>
              <a:rPr dirty="0" spc="130"/>
              <a:t> </a:t>
            </a:r>
            <a:r>
              <a:rPr dirty="0" spc="50"/>
              <a:t>support</a:t>
            </a: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/>
              <a:t>Toolkit</a:t>
            </a:r>
            <a:r>
              <a:rPr dirty="0" spc="135"/>
              <a:t> </a:t>
            </a:r>
            <a:r>
              <a:rPr dirty="0" spc="50"/>
              <a:t>incentive</a:t>
            </a:r>
            <a:r>
              <a:rPr dirty="0" spc="175"/>
              <a:t> </a:t>
            </a:r>
            <a:r>
              <a:rPr dirty="0" spc="100"/>
              <a:t>up</a:t>
            </a:r>
            <a:r>
              <a:rPr dirty="0" spc="150"/>
              <a:t> </a:t>
            </a:r>
            <a:r>
              <a:rPr dirty="0"/>
              <a:t>to</a:t>
            </a:r>
            <a:r>
              <a:rPr dirty="0" spc="170"/>
              <a:t> </a:t>
            </a:r>
            <a:r>
              <a:rPr dirty="0" spc="60">
                <a:latin typeface="Times New Roman"/>
                <a:cs typeface="Times New Roman"/>
              </a:rPr>
              <a:t>₹</a:t>
            </a:r>
            <a:r>
              <a:rPr dirty="0" spc="60"/>
              <a:t>15,000</a:t>
            </a:r>
            <a:r>
              <a:rPr dirty="0" spc="195"/>
              <a:t> </a:t>
            </a:r>
            <a:r>
              <a:rPr dirty="0" spc="50"/>
              <a:t>via</a:t>
            </a:r>
            <a:r>
              <a:rPr dirty="0" spc="155"/>
              <a:t> </a:t>
            </a:r>
            <a:r>
              <a:rPr dirty="0" spc="60"/>
              <a:t>e-</a:t>
            </a:r>
            <a:r>
              <a:rPr dirty="0" spc="55"/>
              <a:t>vouchers</a:t>
            </a:r>
          </a:p>
          <a:p>
            <a:pPr marL="182245" indent="-169545">
              <a:lnSpc>
                <a:spcPct val="100000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pc="60"/>
              <a:t>Collateral-</a:t>
            </a:r>
            <a:r>
              <a:rPr dirty="0"/>
              <a:t>free</a:t>
            </a:r>
            <a:r>
              <a:rPr dirty="0" spc="95"/>
              <a:t> </a:t>
            </a:r>
            <a:r>
              <a:rPr dirty="0" spc="70"/>
              <a:t>loans</a:t>
            </a:r>
            <a:r>
              <a:rPr dirty="0" spc="114"/>
              <a:t> </a:t>
            </a:r>
            <a:r>
              <a:rPr dirty="0" spc="100"/>
              <a:t>up</a:t>
            </a:r>
            <a:r>
              <a:rPr dirty="0" spc="135"/>
              <a:t> </a:t>
            </a:r>
            <a:r>
              <a:rPr dirty="0"/>
              <a:t>to</a:t>
            </a:r>
            <a:r>
              <a:rPr dirty="0" spc="140"/>
              <a:t> </a:t>
            </a:r>
            <a:r>
              <a:rPr dirty="0">
                <a:latin typeface="Times New Roman"/>
                <a:cs typeface="Times New Roman"/>
              </a:rPr>
              <a:t>₹</a:t>
            </a:r>
            <a:r>
              <a:rPr dirty="0"/>
              <a:t>3</a:t>
            </a:r>
            <a:r>
              <a:rPr dirty="0" spc="135"/>
              <a:t> </a:t>
            </a:r>
            <a:r>
              <a:rPr dirty="0" spc="85"/>
              <a:t>lakh</a:t>
            </a:r>
            <a:r>
              <a:rPr dirty="0" spc="130"/>
              <a:t> </a:t>
            </a:r>
            <a:r>
              <a:rPr dirty="0" spc="70"/>
              <a:t>in</a:t>
            </a:r>
            <a:r>
              <a:rPr dirty="0" spc="125"/>
              <a:t> </a:t>
            </a:r>
            <a:r>
              <a:rPr dirty="0" spc="65"/>
              <a:t>2</a:t>
            </a:r>
            <a:r>
              <a:rPr dirty="0" spc="140"/>
              <a:t> </a:t>
            </a:r>
            <a:r>
              <a:rPr dirty="0" spc="75"/>
              <a:t>tranches</a:t>
            </a:r>
            <a:r>
              <a:rPr dirty="0" spc="110"/>
              <a:t> </a:t>
            </a:r>
            <a:r>
              <a:rPr dirty="0" spc="65"/>
              <a:t>at</a:t>
            </a:r>
            <a:r>
              <a:rPr dirty="0" spc="135"/>
              <a:t> </a:t>
            </a:r>
            <a:r>
              <a:rPr dirty="0"/>
              <a:t>5%</a:t>
            </a:r>
            <a:r>
              <a:rPr dirty="0" spc="140"/>
              <a:t> </a:t>
            </a:r>
            <a:r>
              <a:rPr dirty="0" spc="50"/>
              <a:t>interest</a:t>
            </a:r>
            <a:r>
              <a:rPr dirty="0" spc="90"/>
              <a:t> </a:t>
            </a:r>
            <a:r>
              <a:rPr dirty="0" spc="50"/>
              <a:t>(Govt.</a:t>
            </a:r>
            <a:r>
              <a:rPr dirty="0" spc="90"/>
              <a:t> </a:t>
            </a:r>
            <a:r>
              <a:rPr dirty="0" spc="65"/>
              <a:t>subvention</a:t>
            </a:r>
            <a:r>
              <a:rPr dirty="0" spc="100"/>
              <a:t> </a:t>
            </a:r>
            <a:r>
              <a:rPr dirty="0"/>
              <a:t>of</a:t>
            </a:r>
            <a:r>
              <a:rPr dirty="0" spc="114"/>
              <a:t> </a:t>
            </a:r>
            <a:r>
              <a:rPr dirty="0" spc="-25"/>
              <a:t>8%)</a:t>
            </a:r>
          </a:p>
          <a:p>
            <a:pPr marL="182245" indent="-169545">
              <a:lnSpc>
                <a:spcPts val="1315"/>
              </a:lnSpc>
              <a:spcBef>
                <a:spcPts val="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>
                <a:latin typeface="Times New Roman"/>
                <a:cs typeface="Times New Roman"/>
              </a:rPr>
              <a:t>₹</a:t>
            </a:r>
            <a:r>
              <a:rPr dirty="0"/>
              <a:t>1</a:t>
            </a:r>
            <a:r>
              <a:rPr dirty="0" spc="185"/>
              <a:t> </a:t>
            </a:r>
            <a:r>
              <a:rPr dirty="0" spc="50"/>
              <a:t>incentive</a:t>
            </a:r>
            <a:r>
              <a:rPr dirty="0" spc="150"/>
              <a:t> </a:t>
            </a:r>
            <a:r>
              <a:rPr dirty="0"/>
              <a:t>per</a:t>
            </a:r>
            <a:r>
              <a:rPr dirty="0" spc="180"/>
              <a:t> </a:t>
            </a:r>
            <a:r>
              <a:rPr dirty="0" spc="50"/>
              <a:t>digital</a:t>
            </a:r>
            <a:r>
              <a:rPr dirty="0" spc="160"/>
              <a:t> </a:t>
            </a:r>
            <a:r>
              <a:rPr dirty="0" spc="65"/>
              <a:t>transaction</a:t>
            </a:r>
            <a:r>
              <a:rPr dirty="0" spc="135"/>
              <a:t> </a:t>
            </a:r>
            <a:r>
              <a:rPr dirty="0"/>
              <a:t>(max</a:t>
            </a:r>
            <a:r>
              <a:rPr dirty="0" spc="175"/>
              <a:t> </a:t>
            </a:r>
            <a:r>
              <a:rPr dirty="0" spc="50"/>
              <a:t>100/month)</a:t>
            </a:r>
          </a:p>
          <a:p>
            <a:pPr marL="182245" indent="-169545">
              <a:lnSpc>
                <a:spcPts val="1315"/>
              </a:lnSpc>
              <a:buFont typeface="Arial MT"/>
              <a:buChar char="•"/>
              <a:tabLst>
                <a:tab pos="182245" algn="l"/>
              </a:tabLst>
            </a:pPr>
            <a:r>
              <a:rPr dirty="0" spc="65"/>
              <a:t>Marketing</a:t>
            </a:r>
            <a:r>
              <a:rPr dirty="0" spc="85"/>
              <a:t> </a:t>
            </a:r>
            <a:r>
              <a:rPr dirty="0" spc="110"/>
              <a:t>&amp;</a:t>
            </a:r>
            <a:r>
              <a:rPr dirty="0" spc="114"/>
              <a:t> </a:t>
            </a:r>
            <a:r>
              <a:rPr dirty="0" spc="70"/>
              <a:t>branding</a:t>
            </a:r>
            <a:r>
              <a:rPr dirty="0" spc="125"/>
              <a:t> </a:t>
            </a:r>
            <a:r>
              <a:rPr dirty="0" spc="60"/>
              <a:t>support</a:t>
            </a:r>
            <a:r>
              <a:rPr dirty="0" spc="110"/>
              <a:t> </a:t>
            </a:r>
            <a:r>
              <a:rPr dirty="0" spc="70"/>
              <a:t>including</a:t>
            </a:r>
            <a:r>
              <a:rPr dirty="0" spc="90"/>
              <a:t> </a:t>
            </a:r>
            <a:r>
              <a:rPr dirty="0" spc="114"/>
              <a:t>GeM</a:t>
            </a:r>
            <a:r>
              <a:rPr dirty="0" spc="90"/>
              <a:t> </a:t>
            </a:r>
            <a:r>
              <a:rPr dirty="0" spc="65"/>
              <a:t>onboarding,</a:t>
            </a:r>
            <a:r>
              <a:rPr dirty="0" spc="95"/>
              <a:t> </a:t>
            </a:r>
            <a:r>
              <a:rPr dirty="0" spc="65"/>
              <a:t>publicity,</a:t>
            </a:r>
            <a:r>
              <a:rPr dirty="0" spc="75"/>
              <a:t> </a:t>
            </a:r>
            <a:r>
              <a:rPr dirty="0" spc="35"/>
              <a:t>certification</a:t>
            </a: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pc="75" b="1">
                <a:latin typeface="Cambria"/>
                <a:cs typeface="Cambria"/>
              </a:rPr>
              <a:t>Link</a:t>
            </a:r>
            <a:r>
              <a:rPr dirty="0" spc="120" b="1">
                <a:latin typeface="Cambria"/>
                <a:cs typeface="Cambria"/>
              </a:rPr>
              <a:t> </a:t>
            </a:r>
            <a:r>
              <a:rPr dirty="0" spc="75" b="1">
                <a:latin typeface="Cambria"/>
                <a:cs typeface="Cambria"/>
              </a:rPr>
              <a:t>to</a:t>
            </a:r>
            <a:r>
              <a:rPr dirty="0" spc="130" b="1">
                <a:latin typeface="Cambria"/>
                <a:cs typeface="Cambria"/>
              </a:rPr>
              <a:t> </a:t>
            </a:r>
            <a:r>
              <a:rPr dirty="0" spc="50" b="1">
                <a:latin typeface="Cambria"/>
                <a:cs typeface="Cambria"/>
              </a:rPr>
              <a:t>Apply:</a:t>
            </a:r>
            <a:r>
              <a:rPr dirty="0" spc="140" b="1">
                <a:latin typeface="Cambria"/>
                <a:cs typeface="Cambria"/>
              </a:rPr>
              <a:t> 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https://pmvishwakarma.gov.in/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4261" y="250062"/>
            <a:ext cx="895159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73020" marR="5080" indent="-2560955">
              <a:lnSpc>
                <a:spcPct val="100000"/>
              </a:lnSpc>
              <a:spcBef>
                <a:spcPts val="95"/>
              </a:spcBef>
            </a:pPr>
            <a:r>
              <a:rPr dirty="0" sz="2200" spc="310"/>
              <a:t>CGS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85"/>
              <a:t> </a:t>
            </a:r>
            <a:r>
              <a:rPr dirty="0" sz="2200" spc="140"/>
              <a:t>PM</a:t>
            </a:r>
            <a:r>
              <a:rPr dirty="0" sz="2200" spc="275"/>
              <a:t> </a:t>
            </a:r>
            <a:r>
              <a:rPr dirty="0" sz="2200" spc="100"/>
              <a:t>Vishwakarma</a:t>
            </a:r>
            <a:r>
              <a:rPr dirty="0" sz="2200" spc="320"/>
              <a:t> </a:t>
            </a:r>
            <a:r>
              <a:rPr dirty="0" sz="2200"/>
              <a:t>–</a:t>
            </a:r>
            <a:r>
              <a:rPr dirty="0" sz="2200" spc="280"/>
              <a:t> </a:t>
            </a:r>
            <a:r>
              <a:rPr dirty="0" sz="2200" spc="120"/>
              <a:t>Enabling</a:t>
            </a:r>
            <a:r>
              <a:rPr dirty="0" sz="2200" spc="320"/>
              <a:t> </a:t>
            </a:r>
            <a:r>
              <a:rPr dirty="0" sz="2200" spc="114"/>
              <a:t>Artisans</a:t>
            </a:r>
            <a:r>
              <a:rPr dirty="0" sz="2200" spc="320"/>
              <a:t> </a:t>
            </a:r>
            <a:r>
              <a:rPr dirty="0" sz="2200" spc="130"/>
              <a:t>&amp;</a:t>
            </a:r>
            <a:r>
              <a:rPr dirty="0" sz="2200" spc="300"/>
              <a:t> </a:t>
            </a:r>
            <a:r>
              <a:rPr dirty="0" sz="2200" spc="114"/>
              <a:t>Craftspeople</a:t>
            </a:r>
            <a:r>
              <a:rPr dirty="0" sz="2200" spc="330"/>
              <a:t> </a:t>
            </a:r>
            <a:r>
              <a:rPr dirty="0" sz="2200" spc="120"/>
              <a:t>to </a:t>
            </a:r>
            <a:r>
              <a:rPr dirty="0" sz="2200" spc="140"/>
              <a:t>Scale-</a:t>
            </a:r>
            <a:r>
              <a:rPr dirty="0" sz="2200" spc="100"/>
              <a:t>up</a:t>
            </a:r>
            <a:r>
              <a:rPr dirty="0" sz="2200" spc="295"/>
              <a:t> </a:t>
            </a:r>
            <a:r>
              <a:rPr dirty="0" sz="2200" spc="110"/>
              <a:t>their</a:t>
            </a:r>
            <a:r>
              <a:rPr dirty="0" sz="2200" spc="300"/>
              <a:t> </a:t>
            </a:r>
            <a:r>
              <a:rPr dirty="0" sz="2200" spc="110"/>
              <a:t>Enterprises</a:t>
            </a:r>
            <a:endParaRPr sz="2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486" y="3756812"/>
            <a:ext cx="5005201" cy="265079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97982" y="6517716"/>
            <a:ext cx="2692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504" y="6500240"/>
            <a:ext cx="117716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  <a:tabLst>
                <a:tab pos="9987280" algn="l"/>
              </a:tabLst>
            </a:pP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https://www.icai.org/</a:t>
            </a:r>
            <a:r>
              <a:rPr dirty="0" sz="14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2326" y="6652488"/>
              <a:ext cx="1571625" cy="12700"/>
            </a:xfrm>
            <a:custGeom>
              <a:avLst/>
              <a:gdLst/>
              <a:ahLst/>
              <a:cxnLst/>
              <a:rect l="l" t="t" r="r" b="b"/>
              <a:pathLst>
                <a:path w="1571625" h="12700">
                  <a:moveTo>
                    <a:pt x="157129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71294" y="12192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 descr=""/>
            <p:cNvSpPr/>
            <p:nvPr/>
          </p:nvSpPr>
          <p:spPr>
            <a:xfrm>
              <a:off x="10208514" y="6652488"/>
              <a:ext cx="1784985" cy="12700"/>
            </a:xfrm>
            <a:custGeom>
              <a:avLst/>
              <a:gdLst/>
              <a:ahLst/>
              <a:cxnLst/>
              <a:rect l="l" t="t" r="r" b="b"/>
              <a:pathLst>
                <a:path w="1784984" h="12700">
                  <a:moveTo>
                    <a:pt x="17846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84603" y="12192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45895" y="4490973"/>
              <a:ext cx="9804400" cy="1794510"/>
            </a:xfrm>
            <a:custGeom>
              <a:avLst/>
              <a:gdLst/>
              <a:ahLst/>
              <a:cxnLst/>
              <a:rect l="l" t="t" r="r" b="b"/>
              <a:pathLst>
                <a:path w="9804400" h="1794510">
                  <a:moveTo>
                    <a:pt x="9504705" y="0"/>
                  </a:moveTo>
                  <a:lnTo>
                    <a:pt x="298983" y="0"/>
                  </a:lnTo>
                  <a:lnTo>
                    <a:pt x="250492" y="3913"/>
                  </a:lnTo>
                  <a:lnTo>
                    <a:pt x="204490" y="15243"/>
                  </a:lnTo>
                  <a:lnTo>
                    <a:pt x="161593" y="33374"/>
                  </a:lnTo>
                  <a:lnTo>
                    <a:pt x="122418" y="57692"/>
                  </a:lnTo>
                  <a:lnTo>
                    <a:pt x="87579" y="87582"/>
                  </a:lnTo>
                  <a:lnTo>
                    <a:pt x="57693" y="122429"/>
                  </a:lnTo>
                  <a:lnTo>
                    <a:pt x="33376" y="161617"/>
                  </a:lnTo>
                  <a:lnTo>
                    <a:pt x="15244" y="204532"/>
                  </a:lnTo>
                  <a:lnTo>
                    <a:pt x="3913" y="250560"/>
                  </a:lnTo>
                  <a:lnTo>
                    <a:pt x="0" y="299084"/>
                  </a:lnTo>
                  <a:lnTo>
                    <a:pt x="0" y="1495056"/>
                  </a:lnTo>
                  <a:lnTo>
                    <a:pt x="3913" y="1543560"/>
                  </a:lnTo>
                  <a:lnTo>
                    <a:pt x="15244" y="1589572"/>
                  </a:lnTo>
                  <a:lnTo>
                    <a:pt x="33376" y="1632476"/>
                  </a:lnTo>
                  <a:lnTo>
                    <a:pt x="57693" y="1671657"/>
                  </a:lnTo>
                  <a:lnTo>
                    <a:pt x="87579" y="1706499"/>
                  </a:lnTo>
                  <a:lnTo>
                    <a:pt x="122418" y="1736386"/>
                  </a:lnTo>
                  <a:lnTo>
                    <a:pt x="161593" y="1760703"/>
                  </a:lnTo>
                  <a:lnTo>
                    <a:pt x="204490" y="1778834"/>
                  </a:lnTo>
                  <a:lnTo>
                    <a:pt x="250492" y="1790164"/>
                  </a:lnTo>
                  <a:lnTo>
                    <a:pt x="298983" y="1794078"/>
                  </a:lnTo>
                  <a:lnTo>
                    <a:pt x="9504705" y="1794078"/>
                  </a:lnTo>
                  <a:lnTo>
                    <a:pt x="9553229" y="1790164"/>
                  </a:lnTo>
                  <a:lnTo>
                    <a:pt x="9599257" y="1778834"/>
                  </a:lnTo>
                  <a:lnTo>
                    <a:pt x="9642172" y="1760703"/>
                  </a:lnTo>
                  <a:lnTo>
                    <a:pt x="9681361" y="1736386"/>
                  </a:lnTo>
                  <a:lnTo>
                    <a:pt x="9716208" y="1706499"/>
                  </a:lnTo>
                  <a:lnTo>
                    <a:pt x="9746097" y="1671657"/>
                  </a:lnTo>
                  <a:lnTo>
                    <a:pt x="9770415" y="1632476"/>
                  </a:lnTo>
                  <a:lnTo>
                    <a:pt x="9788547" y="1589572"/>
                  </a:lnTo>
                  <a:lnTo>
                    <a:pt x="9799877" y="1543560"/>
                  </a:lnTo>
                  <a:lnTo>
                    <a:pt x="9803790" y="1495056"/>
                  </a:lnTo>
                  <a:lnTo>
                    <a:pt x="9803790" y="299084"/>
                  </a:lnTo>
                  <a:lnTo>
                    <a:pt x="9799877" y="250560"/>
                  </a:lnTo>
                  <a:lnTo>
                    <a:pt x="9788547" y="204532"/>
                  </a:lnTo>
                  <a:lnTo>
                    <a:pt x="9770415" y="161617"/>
                  </a:lnTo>
                  <a:lnTo>
                    <a:pt x="9746097" y="122429"/>
                  </a:lnTo>
                  <a:lnTo>
                    <a:pt x="9716208" y="87582"/>
                  </a:lnTo>
                  <a:lnTo>
                    <a:pt x="9681361" y="57692"/>
                  </a:lnTo>
                  <a:lnTo>
                    <a:pt x="9642172" y="33374"/>
                  </a:lnTo>
                  <a:lnTo>
                    <a:pt x="9599257" y="15243"/>
                  </a:lnTo>
                  <a:lnTo>
                    <a:pt x="9553229" y="3913"/>
                  </a:lnTo>
                  <a:lnTo>
                    <a:pt x="9504705" y="0"/>
                  </a:lnTo>
                  <a:close/>
                </a:path>
              </a:pathLst>
            </a:custGeom>
            <a:solidFill>
              <a:srgbClr val="DBDE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4564" y="4684522"/>
            <a:ext cx="762825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  <a:tabLst>
                <a:tab pos="1427480" algn="l"/>
                <a:tab pos="2176780" algn="l"/>
                <a:tab pos="2771140" algn="l"/>
                <a:tab pos="3896995" algn="l"/>
                <a:tab pos="4493260" algn="l"/>
                <a:tab pos="5500370" algn="l"/>
              </a:tabLst>
            </a:pPr>
            <a:r>
              <a:rPr dirty="0" sz="4400" spc="295">
                <a:solidFill>
                  <a:srgbClr val="000000"/>
                </a:solidFill>
              </a:rPr>
              <a:t>List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90">
                <a:solidFill>
                  <a:srgbClr val="000000"/>
                </a:solidFill>
              </a:rPr>
              <a:t>of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350">
                <a:solidFill>
                  <a:srgbClr val="000000"/>
                </a:solidFill>
              </a:rPr>
              <a:t>State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290">
                <a:solidFill>
                  <a:srgbClr val="000000"/>
                </a:solidFill>
              </a:rPr>
              <a:t>Government </a:t>
            </a:r>
            <a:r>
              <a:rPr dirty="0" sz="4400" spc="360">
                <a:solidFill>
                  <a:srgbClr val="000000"/>
                </a:solidFill>
              </a:rPr>
              <a:t>Schemes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95">
                <a:solidFill>
                  <a:srgbClr val="000000"/>
                </a:solidFill>
              </a:rPr>
              <a:t>(SGS)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10">
                <a:solidFill>
                  <a:srgbClr val="000000"/>
                </a:solidFill>
              </a:rPr>
              <a:t>for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440">
                <a:solidFill>
                  <a:srgbClr val="000000"/>
                </a:solidFill>
              </a:rPr>
              <a:t>MSMEs</a:t>
            </a:r>
            <a:endParaRPr sz="4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8802" y="1713134"/>
              <a:ext cx="7999902" cy="383913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62201" y="1403527"/>
              <a:ext cx="8343265" cy="4372610"/>
            </a:xfrm>
            <a:custGeom>
              <a:avLst/>
              <a:gdLst/>
              <a:ahLst/>
              <a:cxnLst/>
              <a:rect l="l" t="t" r="r" b="b"/>
              <a:pathLst>
                <a:path w="8343265" h="4372610">
                  <a:moveTo>
                    <a:pt x="0" y="4372609"/>
                  </a:moveTo>
                  <a:lnTo>
                    <a:pt x="8342757" y="4372609"/>
                  </a:lnTo>
                  <a:lnTo>
                    <a:pt x="8342757" y="0"/>
                  </a:lnTo>
                  <a:lnTo>
                    <a:pt x="0" y="0"/>
                  </a:lnTo>
                  <a:lnTo>
                    <a:pt x="0" y="4372609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712" rIns="0" bIns="0" rtlCol="0" vert="horz">
            <a:spAutoFit/>
          </a:bodyPr>
          <a:lstStyle/>
          <a:p>
            <a:pPr marL="1868170">
              <a:lnSpc>
                <a:spcPct val="100000"/>
              </a:lnSpc>
              <a:spcBef>
                <a:spcPts val="95"/>
              </a:spcBef>
            </a:pPr>
            <a:r>
              <a:rPr dirty="0" sz="2200" spc="305"/>
              <a:t>SGS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70"/>
              <a:t> </a:t>
            </a:r>
            <a:r>
              <a:rPr dirty="0" sz="2200" spc="170"/>
              <a:t>TELANGANA</a:t>
            </a:r>
            <a:r>
              <a:rPr dirty="0" sz="2200" spc="300"/>
              <a:t> </a:t>
            </a:r>
            <a:r>
              <a:rPr dirty="0" sz="2200" spc="254"/>
              <a:t>MSME</a:t>
            </a:r>
            <a:r>
              <a:rPr dirty="0" sz="2200" spc="265"/>
              <a:t> </a:t>
            </a:r>
            <a:r>
              <a:rPr dirty="0" sz="2200" spc="190"/>
              <a:t>POLICY</a:t>
            </a:r>
            <a:r>
              <a:rPr dirty="0" sz="2200" spc="295"/>
              <a:t> </a:t>
            </a:r>
            <a:r>
              <a:rPr dirty="0" sz="2200" spc="114"/>
              <a:t>2024</a:t>
            </a:r>
            <a:endParaRPr sz="2200"/>
          </a:p>
        </p:txBody>
      </p:sp>
      <p:sp>
        <p:nvSpPr>
          <p:cNvPr id="9" name="object 9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715">
              <a:lnSpc>
                <a:spcPts val="1435"/>
              </a:lnSpc>
            </a:pPr>
            <a:fld id="{81D60167-4931-47E6-BA6A-407CBD079E47}" type="slidenum">
              <a:rPr dirty="0" spc="-25"/>
              <a:t>48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762" y="1263477"/>
              <a:ext cx="4685068" cy="487887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16025" y="1172743"/>
              <a:ext cx="5092700" cy="5039360"/>
            </a:xfrm>
            <a:custGeom>
              <a:avLst/>
              <a:gdLst/>
              <a:ahLst/>
              <a:cxnLst/>
              <a:rect l="l" t="t" r="r" b="b"/>
              <a:pathLst>
                <a:path w="5092700" h="5039360">
                  <a:moveTo>
                    <a:pt x="0" y="5038852"/>
                  </a:moveTo>
                  <a:lnTo>
                    <a:pt x="5092319" y="5038852"/>
                  </a:lnTo>
                  <a:lnTo>
                    <a:pt x="5092319" y="0"/>
                  </a:lnTo>
                  <a:lnTo>
                    <a:pt x="0" y="0"/>
                  </a:lnTo>
                  <a:lnTo>
                    <a:pt x="0" y="5038852"/>
                  </a:lnTo>
                  <a:close/>
                </a:path>
              </a:pathLst>
            </a:custGeom>
            <a:ln w="952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8007" y="1388258"/>
              <a:ext cx="4801315" cy="473235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01232" y="1172743"/>
              <a:ext cx="5125720" cy="5039360"/>
            </a:xfrm>
            <a:custGeom>
              <a:avLst/>
              <a:gdLst/>
              <a:ahLst/>
              <a:cxnLst/>
              <a:rect l="l" t="t" r="r" b="b"/>
              <a:pathLst>
                <a:path w="5125720" h="5039360">
                  <a:moveTo>
                    <a:pt x="0" y="5038852"/>
                  </a:moveTo>
                  <a:lnTo>
                    <a:pt x="5125212" y="5038852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5038852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1074" rIns="0" bIns="0" rtlCol="0" vert="horz">
            <a:spAutoFit/>
          </a:bodyPr>
          <a:lstStyle/>
          <a:p>
            <a:pPr marL="2296795">
              <a:lnSpc>
                <a:spcPct val="100000"/>
              </a:lnSpc>
              <a:spcBef>
                <a:spcPts val="95"/>
              </a:spcBef>
            </a:pPr>
            <a:r>
              <a:rPr dirty="0" sz="2200" spc="305"/>
              <a:t>SGS</a:t>
            </a:r>
            <a:r>
              <a:rPr dirty="0" sz="2200" spc="265"/>
              <a:t> </a:t>
            </a:r>
            <a:r>
              <a:rPr dirty="0" sz="2200" spc="50"/>
              <a:t>-</a:t>
            </a:r>
            <a:r>
              <a:rPr dirty="0" sz="2200" spc="265"/>
              <a:t> </a:t>
            </a:r>
            <a:r>
              <a:rPr dirty="0" sz="2200" spc="170"/>
              <a:t>TELANGANA</a:t>
            </a:r>
            <a:r>
              <a:rPr dirty="0" sz="2200" spc="300"/>
              <a:t> </a:t>
            </a:r>
            <a:r>
              <a:rPr dirty="0" sz="2200" spc="195"/>
              <a:t>STATE</a:t>
            </a:r>
            <a:r>
              <a:rPr dirty="0" sz="2200" spc="265"/>
              <a:t> </a:t>
            </a:r>
            <a:r>
              <a:rPr dirty="0" sz="2200" spc="195"/>
              <a:t>POLICIES</a:t>
            </a:r>
            <a:endParaRPr sz="2200"/>
          </a:p>
        </p:txBody>
      </p:sp>
      <p:sp>
        <p:nvSpPr>
          <p:cNvPr id="11" name="object 11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715">
              <a:lnSpc>
                <a:spcPts val="1435"/>
              </a:lnSpc>
            </a:pPr>
            <a:fld id="{81D60167-4931-47E6-BA6A-407CBD079E47}" type="slidenum">
              <a:rPr dirty="0" spc="-25"/>
              <a:t>48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9270" y="2564333"/>
              <a:ext cx="6342253" cy="369658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54558" y="1297051"/>
            <a:ext cx="114433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9448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4785" algn="l"/>
              </a:tabLst>
            </a:pPr>
            <a:r>
              <a:rPr dirty="0" sz="1200" spc="55">
                <a:latin typeface="Cambria"/>
                <a:cs typeface="Cambria"/>
              </a:rPr>
              <a:t>The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Ministry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Micro,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Small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Medium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Enterprises,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established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on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May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100">
                <a:latin typeface="Cambria"/>
                <a:cs typeface="Cambria"/>
              </a:rPr>
              <a:t>9,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2007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under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150">
                <a:latin typeface="Cambria"/>
                <a:cs typeface="Cambria"/>
              </a:rPr>
              <a:t>MSMED</a:t>
            </a:r>
            <a:r>
              <a:rPr dirty="0" sz="1200" spc="12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Act,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2006,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is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nodal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body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45">
                <a:latin typeface="Cambria"/>
                <a:cs typeface="Cambria"/>
              </a:rPr>
              <a:t>the </a:t>
            </a:r>
            <a:r>
              <a:rPr dirty="0" sz="1200" spc="45">
                <a:latin typeface="Cambria"/>
                <a:cs typeface="Cambria"/>
              </a:rPr>
              <a:t>	</a:t>
            </a:r>
            <a:r>
              <a:rPr dirty="0" sz="1200" spc="55">
                <a:latin typeface="Cambria"/>
                <a:cs typeface="Cambria"/>
              </a:rPr>
              <a:t>development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promotion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140">
                <a:latin typeface="Cambria"/>
                <a:cs typeface="Cambria"/>
              </a:rPr>
              <a:t>MSMEs, </a:t>
            </a:r>
            <a:r>
              <a:rPr dirty="0" sz="1200" spc="70">
                <a:latin typeface="Cambria"/>
                <a:cs typeface="Cambria"/>
              </a:rPr>
              <a:t>including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khadi,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village,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coir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industries.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200">
              <a:latin typeface="Cambria"/>
              <a:cs typeface="Cambria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</a:tabLst>
            </a:pPr>
            <a:r>
              <a:rPr dirty="0" sz="1200" spc="55">
                <a:latin typeface="Cambria"/>
                <a:cs typeface="Cambria"/>
              </a:rPr>
              <a:t>The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Ministry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discharges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its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functions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through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statutory</a:t>
            </a:r>
            <a:r>
              <a:rPr dirty="0" sz="1200" spc="12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autonomous</a:t>
            </a:r>
            <a:r>
              <a:rPr dirty="0" sz="1200" spc="12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bodies,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including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Development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Commissioner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(MSME),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Khadi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40">
                <a:latin typeface="Cambria"/>
                <a:cs typeface="Cambria"/>
              </a:rPr>
              <a:t>Village </a:t>
            </a:r>
            <a:r>
              <a:rPr dirty="0" sz="1200" spc="40">
                <a:latin typeface="Cambria"/>
                <a:cs typeface="Cambria"/>
              </a:rPr>
              <a:t>	</a:t>
            </a:r>
            <a:r>
              <a:rPr dirty="0" sz="1200" spc="70">
                <a:latin typeface="Cambria"/>
                <a:cs typeface="Cambria"/>
              </a:rPr>
              <a:t>Industries</a:t>
            </a:r>
            <a:r>
              <a:rPr dirty="0" sz="1200" spc="12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Commission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(KVIC),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Coir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Board,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National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Small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Industries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Corporation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(NSIC).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844" rIns="0" bIns="0" rtlCol="0" vert="horz">
            <a:spAutoFit/>
          </a:bodyPr>
          <a:lstStyle/>
          <a:p>
            <a:pPr marL="1100455">
              <a:lnSpc>
                <a:spcPct val="100000"/>
              </a:lnSpc>
              <a:spcBef>
                <a:spcPts val="95"/>
              </a:spcBef>
            </a:pPr>
            <a:r>
              <a:rPr dirty="0" sz="2200" spc="130"/>
              <a:t>Ministry</a:t>
            </a:r>
            <a:r>
              <a:rPr dirty="0" sz="2200" spc="300"/>
              <a:t> </a:t>
            </a:r>
            <a:r>
              <a:rPr dirty="0" sz="2200" spc="105"/>
              <a:t>of</a:t>
            </a:r>
            <a:r>
              <a:rPr dirty="0" sz="2200" spc="285"/>
              <a:t> </a:t>
            </a:r>
            <a:r>
              <a:rPr dirty="0" sz="2200" spc="120"/>
              <a:t>Micro</a:t>
            </a:r>
            <a:r>
              <a:rPr dirty="0" sz="2200" spc="275"/>
              <a:t> </a:t>
            </a:r>
            <a:r>
              <a:rPr dirty="0" sz="2200" spc="155"/>
              <a:t>Small</a:t>
            </a:r>
            <a:r>
              <a:rPr dirty="0" sz="2200" spc="295"/>
              <a:t> </a:t>
            </a:r>
            <a:r>
              <a:rPr dirty="0" sz="2200" spc="105"/>
              <a:t>and</a:t>
            </a:r>
            <a:r>
              <a:rPr dirty="0" sz="2200" spc="295"/>
              <a:t> </a:t>
            </a:r>
            <a:r>
              <a:rPr dirty="0" sz="2200" spc="135"/>
              <a:t>Medium</a:t>
            </a:r>
            <a:r>
              <a:rPr dirty="0" sz="2200" spc="290"/>
              <a:t> </a:t>
            </a:r>
            <a:r>
              <a:rPr dirty="0" sz="2200" spc="110"/>
              <a:t>Enterprises</a:t>
            </a:r>
            <a:endParaRPr sz="2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3372" y="1953488"/>
              <a:ext cx="6234557" cy="446735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098673" y="1948726"/>
              <a:ext cx="6244590" cy="4477385"/>
            </a:xfrm>
            <a:custGeom>
              <a:avLst/>
              <a:gdLst/>
              <a:ahLst/>
              <a:cxnLst/>
              <a:rect l="l" t="t" r="r" b="b"/>
              <a:pathLst>
                <a:path w="6244590" h="4477385">
                  <a:moveTo>
                    <a:pt x="0" y="4476877"/>
                  </a:moveTo>
                  <a:lnTo>
                    <a:pt x="6244082" y="4476877"/>
                  </a:lnTo>
                  <a:lnTo>
                    <a:pt x="6244082" y="0"/>
                  </a:lnTo>
                  <a:lnTo>
                    <a:pt x="0" y="0"/>
                  </a:lnTo>
                  <a:lnTo>
                    <a:pt x="0" y="4476877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3372" y="883602"/>
              <a:ext cx="6234557" cy="104527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098673" y="878776"/>
              <a:ext cx="6244590" cy="1055370"/>
            </a:xfrm>
            <a:custGeom>
              <a:avLst/>
              <a:gdLst/>
              <a:ahLst/>
              <a:cxnLst/>
              <a:rect l="l" t="t" r="r" b="b"/>
              <a:pathLst>
                <a:path w="6244590" h="1055370">
                  <a:moveTo>
                    <a:pt x="0" y="1054798"/>
                  </a:moveTo>
                  <a:lnTo>
                    <a:pt x="6244082" y="1054798"/>
                  </a:lnTo>
                  <a:lnTo>
                    <a:pt x="6244082" y="0"/>
                  </a:lnTo>
                  <a:lnTo>
                    <a:pt x="0" y="0"/>
                  </a:lnTo>
                  <a:lnTo>
                    <a:pt x="0" y="1054798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2129155">
              <a:lnSpc>
                <a:spcPct val="100000"/>
              </a:lnSpc>
              <a:spcBef>
                <a:spcPts val="95"/>
              </a:spcBef>
            </a:pPr>
            <a:r>
              <a:rPr dirty="0" sz="2200" spc="305"/>
              <a:t>SGS</a:t>
            </a:r>
            <a:r>
              <a:rPr dirty="0" sz="2200" spc="270"/>
              <a:t> </a:t>
            </a:r>
            <a:r>
              <a:rPr dirty="0" sz="2200" spc="50"/>
              <a:t>-</a:t>
            </a:r>
            <a:r>
              <a:rPr dirty="0" sz="2200" spc="270"/>
              <a:t> </a:t>
            </a:r>
            <a:r>
              <a:rPr dirty="0" sz="2200" spc="160"/>
              <a:t>TELANGANA</a:t>
            </a:r>
            <a:r>
              <a:rPr dirty="0" sz="2200" spc="310"/>
              <a:t> </a:t>
            </a:r>
            <a:r>
              <a:rPr dirty="0" sz="2200" spc="195"/>
              <a:t>STATE</a:t>
            </a:r>
            <a:r>
              <a:rPr dirty="0" sz="2200" spc="285"/>
              <a:t> </a:t>
            </a:r>
            <a:r>
              <a:rPr dirty="0" sz="2200" spc="200"/>
              <a:t>POLICIES</a:t>
            </a:r>
            <a:endParaRPr sz="2200"/>
          </a:p>
        </p:txBody>
      </p:sp>
      <p:sp>
        <p:nvSpPr>
          <p:cNvPr id="11" name="object 11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715">
              <a:lnSpc>
                <a:spcPts val="1435"/>
              </a:lnSpc>
            </a:pPr>
            <a:fld id="{81D60167-4931-47E6-BA6A-407CBD079E47}" type="slidenum">
              <a:rPr dirty="0" spc="-25"/>
              <a:t>48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0900" y="1239974"/>
            <a:ext cx="10462895" cy="270954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0" b="1">
                <a:latin typeface="Cambria"/>
                <a:cs typeface="Cambria"/>
              </a:rPr>
              <a:t>Ministry:</a:t>
            </a:r>
            <a:r>
              <a:rPr dirty="0" sz="1100" spc="70">
                <a:latin typeface="Cambria"/>
                <a:cs typeface="Cambria"/>
              </a:rPr>
              <a:t>Department</a:t>
            </a:r>
            <a:r>
              <a:rPr dirty="0" sz="1100" spc="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Industries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120">
                <a:latin typeface="Cambria"/>
                <a:cs typeface="Cambria"/>
              </a:rPr>
              <a:t>&amp; </a:t>
            </a:r>
            <a:r>
              <a:rPr dirty="0" sz="1100" spc="85">
                <a:latin typeface="Cambria"/>
                <a:cs typeface="Cambria"/>
              </a:rPr>
              <a:t>Commerce,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Government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Telangana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SC/ST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Entrepreneurship,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Women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SAP-</a:t>
            </a:r>
            <a:r>
              <a:rPr dirty="0" sz="1100">
                <a:latin typeface="Cambria"/>
                <a:cs typeface="Cambria"/>
              </a:rPr>
              <a:t>led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Enterprises,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114">
                <a:latin typeface="Cambria"/>
                <a:cs typeface="Cambria"/>
              </a:rPr>
              <a:t>MSME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spc="10" b="1">
                <a:latin typeface="Cambria"/>
                <a:cs typeface="Cambria"/>
              </a:rPr>
              <a:t>Brief: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Scheme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0">
                <a:solidFill>
                  <a:srgbClr val="545454"/>
                </a:solidFill>
                <a:latin typeface="Cambria"/>
                <a:cs typeface="Cambria"/>
              </a:rPr>
              <a:t>promote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equity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in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industrial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development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incentivizing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SC/ST,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specially-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abled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through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capital,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land,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and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	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utility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subsidies.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Subsidy,</a:t>
            </a:r>
            <a:r>
              <a:rPr dirty="0" sz="1100" spc="12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Land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Rebate,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Stamp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Duty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Refund,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Power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Tariff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545454"/>
                </a:solidFill>
                <a:latin typeface="Cambria"/>
                <a:cs typeface="Cambria"/>
              </a:rPr>
              <a:t>Subsidy,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Seed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900"/>
              </a:spcBef>
              <a:buSzPct val="90909"/>
              <a:buFont typeface="Arial MT"/>
              <a:buChar char="•"/>
              <a:tabLst>
                <a:tab pos="184785" algn="l"/>
              </a:tabLst>
            </a:pP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35%</a:t>
            </a:r>
            <a:r>
              <a:rPr dirty="0" sz="110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19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subsidy</a:t>
            </a:r>
            <a:r>
              <a:rPr dirty="0" sz="1100" spc="17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(up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Times New Roman"/>
                <a:cs typeface="Times New Roman"/>
              </a:rPr>
              <a:t>₹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75L),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33.3%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land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cost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rebate</a:t>
            </a:r>
            <a:r>
              <a:rPr dirty="0" sz="1100" spc="1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(up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Times New Roman"/>
                <a:cs typeface="Times New Roman"/>
              </a:rPr>
              <a:t>₹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10L)</a:t>
            </a:r>
            <a:endParaRPr sz="110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605"/>
              </a:spcBef>
              <a:buSzPct val="90909"/>
              <a:buFont typeface="Arial MT"/>
              <a:buChar char="•"/>
              <a:tabLst>
                <a:tab pos="184785" algn="l"/>
              </a:tabLst>
            </a:pP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100%</a:t>
            </a:r>
            <a:r>
              <a:rPr dirty="0" sz="1100" spc="18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stamp</a:t>
            </a:r>
            <a:r>
              <a:rPr dirty="0" sz="1100" spc="18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 b="1">
                <a:solidFill>
                  <a:srgbClr val="545454"/>
                </a:solidFill>
                <a:latin typeface="Cambria"/>
                <a:cs typeface="Cambria"/>
              </a:rPr>
              <a:t>duty</a:t>
            </a:r>
            <a:r>
              <a:rPr dirty="0" sz="1100" spc="190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 b="1">
                <a:solidFill>
                  <a:srgbClr val="545454"/>
                </a:solidFill>
                <a:latin typeface="Cambria"/>
                <a:cs typeface="Cambria"/>
              </a:rPr>
              <a:t>reimbursement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,</a:t>
            </a:r>
            <a:endParaRPr sz="110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SzPct val="90909"/>
              <a:buFont typeface="Arial MT"/>
              <a:buChar char="•"/>
              <a:tabLst>
                <a:tab pos="184785" algn="l"/>
              </a:tabLst>
            </a:pP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power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@</a:t>
            </a:r>
            <a:r>
              <a:rPr dirty="0" sz="1100" spc="13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 b="1">
                <a:solidFill>
                  <a:srgbClr val="545454"/>
                </a:solidFill>
                <a:latin typeface="Times New Roman"/>
                <a:cs typeface="Times New Roman"/>
              </a:rPr>
              <a:t>₹</a:t>
            </a:r>
            <a:r>
              <a:rPr dirty="0" sz="1100" spc="75" b="1">
                <a:solidFill>
                  <a:srgbClr val="545454"/>
                </a:solidFill>
                <a:latin typeface="Cambria"/>
                <a:cs typeface="Cambria"/>
              </a:rPr>
              <a:t>1.50/unit</a:t>
            </a:r>
            <a:r>
              <a:rPr dirty="0" sz="1100" spc="8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5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25">
                <a:solidFill>
                  <a:srgbClr val="545454"/>
                </a:solidFill>
                <a:latin typeface="Cambria"/>
                <a:cs typeface="Cambria"/>
              </a:rPr>
              <a:t>yrs</a:t>
            </a:r>
            <a:endParaRPr sz="1100">
              <a:latin typeface="Cambria"/>
              <a:cs typeface="Cambri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SzPct val="90909"/>
              <a:buFont typeface="Arial MT"/>
              <a:buChar char="•"/>
              <a:tabLst>
                <a:tab pos="184785" algn="l"/>
              </a:tabLst>
            </a:pP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20%</a:t>
            </a:r>
            <a:r>
              <a:rPr dirty="0" sz="1100" spc="19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b="1">
                <a:solidFill>
                  <a:srgbClr val="545454"/>
                </a:solidFill>
                <a:latin typeface="Cambria"/>
                <a:cs typeface="Cambria"/>
              </a:rPr>
              <a:t>seed</a:t>
            </a:r>
            <a:r>
              <a:rPr dirty="0" sz="1100" spc="19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 b="1">
                <a:solidFill>
                  <a:srgbClr val="545454"/>
                </a:solidFill>
                <a:latin typeface="Cambria"/>
                <a:cs typeface="Cambria"/>
              </a:rPr>
              <a:t>capital</a:t>
            </a:r>
            <a:r>
              <a:rPr dirty="0" sz="1100" spc="215" b="1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for</a:t>
            </a:r>
            <a:r>
              <a:rPr dirty="0" sz="1100" spc="1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1st-gen</a:t>
            </a:r>
            <a:r>
              <a:rPr dirty="0" sz="1100" spc="16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entrepreneurs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https://invest.telangana.gov.in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97626" y="6464985"/>
            <a:ext cx="34163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590">
              <a:lnSpc>
                <a:spcPts val="1630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52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210" y="295147"/>
            <a:ext cx="815720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85570" marR="5080" indent="-1373505">
              <a:lnSpc>
                <a:spcPct val="100000"/>
              </a:lnSpc>
              <a:spcBef>
                <a:spcPts val="100"/>
              </a:spcBef>
            </a:pPr>
            <a:r>
              <a:rPr dirty="0" sz="2200" spc="305"/>
              <a:t>SGS</a:t>
            </a:r>
            <a:r>
              <a:rPr dirty="0" sz="2200" spc="275"/>
              <a:t> </a:t>
            </a:r>
            <a:r>
              <a:rPr dirty="0" sz="2200" spc="50"/>
              <a:t>-</a:t>
            </a:r>
            <a:r>
              <a:rPr dirty="0" sz="2200" spc="270"/>
              <a:t> </a:t>
            </a:r>
            <a:r>
              <a:rPr dirty="0" sz="2400" spc="90"/>
              <a:t>T-</a:t>
            </a:r>
            <a:r>
              <a:rPr dirty="0" sz="2400" spc="190"/>
              <a:t>PRIDE</a:t>
            </a:r>
            <a:r>
              <a:rPr dirty="0" sz="2400" spc="295"/>
              <a:t> </a:t>
            </a:r>
            <a:r>
              <a:rPr dirty="0" sz="2400"/>
              <a:t>–</a:t>
            </a:r>
            <a:r>
              <a:rPr dirty="0" sz="2400" spc="290"/>
              <a:t> </a:t>
            </a:r>
            <a:r>
              <a:rPr dirty="0" sz="2400" spc="125"/>
              <a:t>Telangana</a:t>
            </a:r>
            <a:r>
              <a:rPr dirty="0" sz="2400" spc="275"/>
              <a:t> </a:t>
            </a:r>
            <a:r>
              <a:rPr dirty="0" sz="2400" spc="195"/>
              <a:t>State</a:t>
            </a:r>
            <a:r>
              <a:rPr dirty="0" sz="2400" spc="270"/>
              <a:t> </a:t>
            </a:r>
            <a:r>
              <a:rPr dirty="0" sz="2400" spc="95"/>
              <a:t>Program</a:t>
            </a:r>
            <a:r>
              <a:rPr dirty="0" sz="2400" spc="285"/>
              <a:t> </a:t>
            </a:r>
            <a:r>
              <a:rPr dirty="0" sz="2400" spc="75"/>
              <a:t>for</a:t>
            </a:r>
            <a:r>
              <a:rPr dirty="0" sz="2400" spc="285"/>
              <a:t> </a:t>
            </a:r>
            <a:r>
              <a:rPr dirty="0" sz="2400" spc="120"/>
              <a:t>Rapid </a:t>
            </a:r>
            <a:r>
              <a:rPr dirty="0" sz="2400" spc="135"/>
              <a:t>Incubation</a:t>
            </a:r>
            <a:r>
              <a:rPr dirty="0" sz="2400" spc="300"/>
              <a:t> </a:t>
            </a:r>
            <a:r>
              <a:rPr dirty="0" sz="2400" spc="114"/>
              <a:t>of</a:t>
            </a:r>
            <a:r>
              <a:rPr dirty="0" sz="2400" spc="295"/>
              <a:t> </a:t>
            </a:r>
            <a:r>
              <a:rPr dirty="0" sz="2400" spc="135"/>
              <a:t>Dalit</a:t>
            </a:r>
            <a:r>
              <a:rPr dirty="0" sz="2400" spc="300"/>
              <a:t> </a:t>
            </a:r>
            <a:r>
              <a:rPr dirty="0" sz="2400" spc="114"/>
              <a:t>Entrepreneurs</a:t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6341" y="1027912"/>
            <a:ext cx="9983470" cy="32696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Department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Industries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Commerce,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Government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Telangana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Food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Processing,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Agriculture,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Rural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Enterprises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95" b="1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Policy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to</a:t>
            </a:r>
            <a:r>
              <a:rPr dirty="0" sz="1100" spc="17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develop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food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processing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infrastructure,</a:t>
            </a:r>
            <a:r>
              <a:rPr dirty="0" sz="1100" spc="1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boost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rural</a:t>
            </a: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75">
                <a:solidFill>
                  <a:srgbClr val="545454"/>
                </a:solidFill>
                <a:latin typeface="Cambria"/>
                <a:cs typeface="Cambria"/>
              </a:rPr>
              <a:t>industry,</a:t>
            </a:r>
            <a:r>
              <a:rPr dirty="0" sz="1100" spc="15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and</a:t>
            </a:r>
            <a:r>
              <a:rPr dirty="0" sz="1100" spc="1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create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employment</a:t>
            </a:r>
            <a:r>
              <a:rPr dirty="0" sz="1100" spc="16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by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45">
                <a:solidFill>
                  <a:srgbClr val="545454"/>
                </a:solidFill>
                <a:latin typeface="Cambria"/>
                <a:cs typeface="Cambria"/>
              </a:rPr>
              <a:t>leveraging</a:t>
            </a:r>
            <a:r>
              <a:rPr dirty="0" sz="1100" spc="14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increased</a:t>
            </a:r>
            <a:r>
              <a:rPr dirty="0" sz="1100" spc="15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0">
                <a:solidFill>
                  <a:srgbClr val="545454"/>
                </a:solidFill>
                <a:latin typeface="Cambria"/>
                <a:cs typeface="Cambria"/>
              </a:rPr>
              <a:t>irrigation</a:t>
            </a:r>
            <a:r>
              <a:rPr dirty="0" sz="1100" spc="13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545454"/>
                </a:solidFill>
                <a:latin typeface="Cambria"/>
                <a:cs typeface="Cambria"/>
              </a:rPr>
              <a:t>coverage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MSME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30">
                <a:solidFill>
                  <a:srgbClr val="545454"/>
                </a:solidFill>
                <a:latin typeface="Cambria"/>
                <a:cs typeface="Cambria"/>
              </a:rPr>
              <a:t>Tag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0" b="1">
                <a:latin typeface="Cambria"/>
                <a:cs typeface="Cambria"/>
              </a:rPr>
              <a:t>Tenure:</a:t>
            </a:r>
            <a:r>
              <a:rPr dirty="0" sz="1100" spc="275" b="1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Active</a:t>
            </a:r>
            <a:r>
              <a:rPr dirty="0" sz="1100" spc="2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545454"/>
                </a:solidFill>
                <a:latin typeface="Cambria"/>
                <a:cs typeface="Cambria"/>
              </a:rPr>
              <a:t>(2021</a:t>
            </a:r>
            <a:r>
              <a:rPr dirty="0" sz="1100" spc="24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ONWARDS0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900"/>
              </a:spcBef>
              <a:buFont typeface="Cambria"/>
              <a:buChar char="•"/>
              <a:tabLst>
                <a:tab pos="120014" algn="l"/>
              </a:tabLst>
            </a:pPr>
            <a:r>
              <a:rPr dirty="0" sz="1100" b="1">
                <a:latin typeface="Cambria"/>
                <a:cs typeface="Cambria"/>
              </a:rPr>
              <a:t>35%</a:t>
            </a:r>
            <a:r>
              <a:rPr dirty="0" sz="1100" spc="17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capital</a:t>
            </a:r>
            <a:r>
              <a:rPr dirty="0" sz="1100" spc="204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subsidy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(up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5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Cr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under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MoFPI)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units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in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SFPZs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600"/>
              </a:spcBef>
              <a:buChar char="•"/>
              <a:tabLst>
                <a:tab pos="120014" algn="l"/>
              </a:tabLst>
            </a:pPr>
            <a:r>
              <a:rPr dirty="0" sz="1100" spc="80">
                <a:latin typeface="Cambria"/>
                <a:cs typeface="Cambria"/>
              </a:rPr>
              <a:t>Extra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15%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capital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grant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(up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20L)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SC/STs,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145">
                <a:latin typeface="Cambria"/>
                <a:cs typeface="Cambria"/>
              </a:rPr>
              <a:t>SHGs,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FPOs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600"/>
              </a:spcBef>
              <a:buFont typeface="Cambria"/>
              <a:buChar char="•"/>
              <a:tabLst>
                <a:tab pos="120014" algn="l"/>
              </a:tabLst>
            </a:pPr>
            <a:r>
              <a:rPr dirty="0" sz="1100" spc="65" b="1">
                <a:latin typeface="Times New Roman"/>
                <a:cs typeface="Times New Roman"/>
              </a:rPr>
              <a:t>₹</a:t>
            </a:r>
            <a:r>
              <a:rPr dirty="0" sz="1100" spc="65" b="1">
                <a:latin typeface="Cambria"/>
                <a:cs typeface="Cambria"/>
              </a:rPr>
              <a:t>2/unit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power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rebate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5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years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600"/>
              </a:spcBef>
              <a:buChar char="•"/>
              <a:tabLst>
                <a:tab pos="120014" algn="l"/>
              </a:tabLst>
            </a:pP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75%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interest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subvention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term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loan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(max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2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-25">
                <a:latin typeface="Cambria"/>
                <a:cs typeface="Cambria"/>
              </a:rPr>
              <a:t>Cr)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590"/>
              </a:spcBef>
              <a:buChar char="•"/>
              <a:tabLst>
                <a:tab pos="120014" algn="l"/>
              </a:tabLst>
            </a:pPr>
            <a:r>
              <a:rPr dirty="0" sz="1100" spc="55">
                <a:latin typeface="Cambria"/>
                <a:cs typeface="Cambria"/>
              </a:rPr>
              <a:t>100%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APMC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fee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reimbursement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7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years</a:t>
            </a:r>
            <a:endParaRPr sz="1100">
              <a:latin typeface="Cambria"/>
              <a:cs typeface="Cambria"/>
            </a:endParaRPr>
          </a:p>
          <a:p>
            <a:pPr marL="120014" indent="-107314">
              <a:lnSpc>
                <a:spcPct val="100000"/>
              </a:lnSpc>
              <a:spcBef>
                <a:spcPts val="610"/>
              </a:spcBef>
              <a:buFont typeface="Cambria"/>
              <a:buChar char="•"/>
              <a:tabLst>
                <a:tab pos="120014" algn="l"/>
              </a:tabLst>
            </a:pPr>
            <a:r>
              <a:rPr dirty="0" sz="1100" spc="65" b="1">
                <a:latin typeface="Cambria"/>
                <a:cs typeface="Cambria"/>
              </a:rPr>
              <a:t>Land</a:t>
            </a:r>
            <a:r>
              <a:rPr dirty="0" sz="1100" spc="21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cost</a:t>
            </a:r>
            <a:r>
              <a:rPr dirty="0" sz="1100" spc="245" b="1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rebate</a:t>
            </a:r>
            <a:r>
              <a:rPr dirty="0" sz="1100" spc="10">
                <a:latin typeface="Cambria"/>
                <a:cs typeface="Cambria"/>
              </a:rPr>
              <a:t>:</a:t>
            </a:r>
            <a:r>
              <a:rPr dirty="0" sz="1100" spc="204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25%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10">
                <a:latin typeface="Cambria"/>
                <a:cs typeface="Cambria"/>
              </a:rPr>
              <a:t>(general),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0" b="1">
                <a:latin typeface="Cambria"/>
                <a:cs typeface="Cambria"/>
              </a:rPr>
              <a:t>33%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(SC/ST/SHG/FPO)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88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0" b="1">
                <a:latin typeface="Cambria"/>
                <a:cs typeface="Cambria"/>
              </a:rPr>
              <a:t> </a:t>
            </a:r>
            <a:r>
              <a:rPr dirty="0" u="sng" sz="11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https://industries.telangana.gov.in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97626" y="6464985"/>
            <a:ext cx="34163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590">
              <a:lnSpc>
                <a:spcPts val="1630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52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42130" marR="5080" indent="-4015104">
              <a:lnSpc>
                <a:spcPct val="100000"/>
              </a:lnSpc>
              <a:spcBef>
                <a:spcPts val="100"/>
              </a:spcBef>
            </a:pPr>
            <a:r>
              <a:rPr dirty="0" sz="1800" spc="245"/>
              <a:t>SGS</a:t>
            </a:r>
            <a:r>
              <a:rPr dirty="0" sz="1800" spc="240"/>
              <a:t> </a:t>
            </a:r>
            <a:r>
              <a:rPr dirty="0" sz="1800"/>
              <a:t>-</a:t>
            </a:r>
            <a:r>
              <a:rPr dirty="0" sz="1800" spc="240"/>
              <a:t> </a:t>
            </a:r>
            <a:r>
              <a:rPr dirty="0" sz="1800" spc="95"/>
              <a:t>Telangana</a:t>
            </a:r>
            <a:r>
              <a:rPr dirty="0" sz="1800" spc="260"/>
              <a:t> </a:t>
            </a:r>
            <a:r>
              <a:rPr dirty="0" sz="1800" spc="105"/>
              <a:t>state–Food</a:t>
            </a:r>
            <a:r>
              <a:rPr dirty="0" sz="1800" spc="240"/>
              <a:t> </a:t>
            </a:r>
            <a:r>
              <a:rPr dirty="0" sz="1800" spc="90"/>
              <a:t>processing</a:t>
            </a:r>
            <a:r>
              <a:rPr dirty="0" sz="1800" spc="250"/>
              <a:t> </a:t>
            </a:r>
            <a:r>
              <a:rPr dirty="0" sz="1800" spc="90"/>
              <a:t>and</a:t>
            </a:r>
            <a:r>
              <a:rPr dirty="0" sz="1800" spc="250"/>
              <a:t> </a:t>
            </a:r>
            <a:r>
              <a:rPr dirty="0" sz="1800" spc="80"/>
              <a:t>Preservation</a:t>
            </a:r>
            <a:r>
              <a:rPr dirty="0" sz="1800" spc="240"/>
              <a:t> </a:t>
            </a:r>
            <a:r>
              <a:rPr dirty="0" sz="1800" spc="100"/>
              <a:t>policy</a:t>
            </a:r>
            <a:r>
              <a:rPr dirty="0" sz="1800" spc="240"/>
              <a:t> </a:t>
            </a:r>
            <a:r>
              <a:rPr dirty="0" sz="1800" spc="-10"/>
              <a:t>(T-</a:t>
            </a:r>
            <a:r>
              <a:rPr dirty="0" sz="1800" spc="60"/>
              <a:t>FAPP) </a:t>
            </a:r>
            <a:r>
              <a:rPr dirty="0" sz="1800" spc="90"/>
              <a:t>2021</a:t>
            </a:r>
            <a:endParaRPr sz="1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4350" y="1157452"/>
            <a:ext cx="10528300" cy="44151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Ministry: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Department</a:t>
            </a:r>
            <a:r>
              <a:rPr dirty="0" sz="1100" spc="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Industries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Commerce,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Government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of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Telangana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85" b="1">
                <a:latin typeface="Cambria"/>
                <a:cs typeface="Cambria"/>
              </a:rPr>
              <a:t>Key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Sector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Covered: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Manufacturing,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125">
                <a:latin typeface="Cambria"/>
                <a:cs typeface="Cambria"/>
              </a:rPr>
              <a:t>MSMEs,</a:t>
            </a:r>
            <a:r>
              <a:rPr dirty="0" sz="1100" spc="85">
                <a:latin typeface="Cambria"/>
                <a:cs typeface="Cambria"/>
              </a:rPr>
              <a:t> </a:t>
            </a:r>
            <a:r>
              <a:rPr dirty="0" sz="1100" spc="135">
                <a:latin typeface="Cambria"/>
                <a:cs typeface="Cambria"/>
              </a:rPr>
              <a:t>SC/ST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110">
                <a:latin typeface="Cambria"/>
                <a:cs typeface="Cambria"/>
              </a:rPr>
              <a:t>&amp;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Women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Entrepreneurs</a:t>
            </a:r>
            <a:endParaRPr sz="1100">
              <a:latin typeface="Cambria"/>
              <a:cs typeface="Cambria"/>
            </a:endParaRPr>
          </a:p>
          <a:p>
            <a:pPr marL="183515" marR="5080" indent="-171450">
              <a:lnSpc>
                <a:spcPts val="1310"/>
              </a:lnSpc>
              <a:spcBef>
                <a:spcPts val="650"/>
              </a:spcBef>
              <a:buFont typeface="Wingdings"/>
              <a:buChar char=""/>
              <a:tabLst>
                <a:tab pos="184785" algn="l"/>
              </a:tabLst>
            </a:pPr>
            <a:r>
              <a:rPr dirty="0" sz="1100" b="1">
                <a:latin typeface="Cambria"/>
                <a:cs typeface="Cambria"/>
              </a:rPr>
              <a:t>Brief: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Telangana’s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industrial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policy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ensures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fast-track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approvals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financial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incentives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boost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investments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across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Micro,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95">
                <a:latin typeface="Cambria"/>
                <a:cs typeface="Cambria"/>
              </a:rPr>
              <a:t>Small,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80">
                <a:latin typeface="Cambria"/>
                <a:cs typeface="Cambria"/>
              </a:rPr>
              <a:t>Medium,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Large </a:t>
            </a:r>
            <a:r>
              <a:rPr dirty="0" sz="1100" spc="40">
                <a:latin typeface="Cambria"/>
                <a:cs typeface="Cambria"/>
              </a:rPr>
              <a:t>	</a:t>
            </a:r>
            <a:r>
              <a:rPr dirty="0" sz="1100" spc="50">
                <a:latin typeface="Cambria"/>
                <a:cs typeface="Cambria"/>
              </a:rPr>
              <a:t>enterprises.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65" b="1">
                <a:latin typeface="Cambria"/>
                <a:cs typeface="Cambria"/>
              </a:rPr>
              <a:t>Benefit</a:t>
            </a:r>
            <a:r>
              <a:rPr dirty="0" sz="1100" spc="125" b="1">
                <a:latin typeface="Cambria"/>
                <a:cs typeface="Cambria"/>
              </a:rPr>
              <a:t> </a:t>
            </a:r>
            <a:r>
              <a:rPr dirty="0" sz="1100" spc="60" b="1">
                <a:latin typeface="Cambria"/>
                <a:cs typeface="Cambria"/>
              </a:rPr>
              <a:t>Tags: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Investment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Promotion,</a:t>
            </a:r>
            <a:r>
              <a:rPr dirty="0" sz="1100" spc="7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0">
                <a:solidFill>
                  <a:srgbClr val="545454"/>
                </a:solidFill>
                <a:latin typeface="Cambria"/>
                <a:cs typeface="Cambria"/>
              </a:rPr>
              <a:t>Infrastructure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80">
                <a:solidFill>
                  <a:srgbClr val="545454"/>
                </a:solidFill>
                <a:latin typeface="Cambria"/>
                <a:cs typeface="Cambria"/>
              </a:rPr>
              <a:t>Support,</a:t>
            </a:r>
            <a:r>
              <a:rPr dirty="0" sz="1100" spc="9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35">
                <a:solidFill>
                  <a:srgbClr val="545454"/>
                </a:solidFill>
                <a:latin typeface="Cambria"/>
                <a:cs typeface="Cambria"/>
              </a:rPr>
              <a:t>SC/ST</a:t>
            </a:r>
            <a:r>
              <a:rPr dirty="0" sz="1100" spc="120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110">
                <a:solidFill>
                  <a:srgbClr val="545454"/>
                </a:solidFill>
                <a:latin typeface="Cambria"/>
                <a:cs typeface="Cambria"/>
              </a:rPr>
              <a:t>&amp;</a:t>
            </a:r>
            <a:r>
              <a:rPr dirty="0" sz="1100" spc="114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65">
                <a:solidFill>
                  <a:srgbClr val="545454"/>
                </a:solidFill>
                <a:latin typeface="Cambria"/>
                <a:cs typeface="Cambria"/>
              </a:rPr>
              <a:t>Women</a:t>
            </a:r>
            <a:r>
              <a:rPr dirty="0" sz="1100" spc="8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1100" spc="55">
                <a:solidFill>
                  <a:srgbClr val="545454"/>
                </a:solidFill>
                <a:latin typeface="Cambria"/>
                <a:cs typeface="Cambria"/>
              </a:rPr>
              <a:t>Empowerment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55" b="1">
                <a:latin typeface="Cambria"/>
                <a:cs typeface="Cambria"/>
              </a:rPr>
              <a:t>Benefits: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latin typeface="Cambria"/>
                <a:cs typeface="Cambria"/>
              </a:rPr>
              <a:t>Investment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35%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(max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75</a:t>
            </a:r>
            <a:r>
              <a:rPr dirty="0" sz="1100" spc="19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lakh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70">
                <a:latin typeface="Cambria"/>
                <a:cs typeface="Cambria"/>
              </a:rPr>
              <a:t> </a:t>
            </a:r>
            <a:r>
              <a:rPr dirty="0" sz="1100" spc="85">
                <a:latin typeface="Cambria"/>
                <a:cs typeface="Cambria"/>
              </a:rPr>
              <a:t>SC/ST)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>
                <a:latin typeface="Cambria"/>
                <a:cs typeface="Cambria"/>
              </a:rPr>
              <a:t>Power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cost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reimbursement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@</a:t>
            </a:r>
            <a:r>
              <a:rPr dirty="0" sz="1100" spc="145">
                <a:latin typeface="Cambria"/>
                <a:cs typeface="Cambria"/>
              </a:rPr>
              <a:t> </a:t>
            </a:r>
            <a:r>
              <a:rPr dirty="0" sz="1100" spc="65" b="1">
                <a:latin typeface="Times New Roman"/>
                <a:cs typeface="Times New Roman"/>
              </a:rPr>
              <a:t>₹</a:t>
            </a:r>
            <a:r>
              <a:rPr dirty="0" sz="1100" spc="65" b="1">
                <a:latin typeface="Cambria"/>
                <a:cs typeface="Cambria"/>
              </a:rPr>
              <a:t>1/unit</a:t>
            </a:r>
            <a:r>
              <a:rPr dirty="0" sz="1100" spc="145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5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years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0" b="1">
                <a:latin typeface="Cambria"/>
                <a:cs typeface="Cambria"/>
              </a:rPr>
              <a:t>Interest</a:t>
            </a:r>
            <a:r>
              <a:rPr dirty="0" sz="1100" spc="120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subsidy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100%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5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years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130" b="1">
                <a:latin typeface="Cambria"/>
                <a:cs typeface="Cambria"/>
              </a:rPr>
              <a:t>SGST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reimbursement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9%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(Micro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units)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b="1">
                <a:latin typeface="Cambria"/>
                <a:cs typeface="Cambria"/>
              </a:rPr>
              <a:t>100%</a:t>
            </a:r>
            <a:r>
              <a:rPr dirty="0" sz="1100" spc="165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stamp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70" b="1">
                <a:latin typeface="Cambria"/>
                <a:cs typeface="Cambria"/>
              </a:rPr>
              <a:t>duty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reimbursement</a:t>
            </a:r>
            <a:r>
              <a:rPr dirty="0" sz="1100" spc="140" b="1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on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sale/lease/mortgage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b="1">
                <a:latin typeface="Cambria"/>
                <a:cs typeface="Cambria"/>
              </a:rPr>
              <a:t>25%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50" b="1">
                <a:latin typeface="Cambria"/>
                <a:cs typeface="Cambria"/>
              </a:rPr>
              <a:t>land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spc="85" b="1">
                <a:latin typeface="Cambria"/>
                <a:cs typeface="Cambria"/>
              </a:rPr>
              <a:t>cost</a:t>
            </a:r>
            <a:r>
              <a:rPr dirty="0" sz="1100" spc="185" b="1">
                <a:latin typeface="Cambria"/>
                <a:cs typeface="Cambria"/>
              </a:rPr>
              <a:t> </a:t>
            </a:r>
            <a:r>
              <a:rPr dirty="0" sz="1100" spc="90">
                <a:latin typeface="Cambria"/>
                <a:cs typeface="Cambria"/>
              </a:rPr>
              <a:t>and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conversion</a:t>
            </a:r>
            <a:r>
              <a:rPr dirty="0" sz="1100" spc="125">
                <a:latin typeface="Cambria"/>
                <a:cs typeface="Cambria"/>
              </a:rPr>
              <a:t> </a:t>
            </a:r>
            <a:r>
              <a:rPr dirty="0" sz="1100" spc="55">
                <a:latin typeface="Cambria"/>
                <a:cs typeface="Cambria"/>
              </a:rPr>
              <a:t>rebate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(max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10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lakh)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80">
                <a:latin typeface="Cambria"/>
                <a:cs typeface="Cambria"/>
              </a:rPr>
              <a:t>Seed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capital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20%</a:t>
            </a:r>
            <a:r>
              <a:rPr dirty="0" sz="1100" spc="110" b="1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(for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70">
                <a:latin typeface="Cambria"/>
                <a:cs typeface="Cambria"/>
              </a:rPr>
              <a:t>1st-</a:t>
            </a:r>
            <a:r>
              <a:rPr dirty="0" sz="1100" spc="65">
                <a:latin typeface="Cambria"/>
                <a:cs typeface="Cambria"/>
              </a:rPr>
              <a:t>gen</a:t>
            </a:r>
            <a:r>
              <a:rPr dirty="0" sz="1100" spc="110">
                <a:latin typeface="Cambria"/>
                <a:cs typeface="Cambria"/>
              </a:rPr>
              <a:t> </a:t>
            </a:r>
            <a:r>
              <a:rPr dirty="0" sz="1100" spc="35">
                <a:latin typeface="Cambria"/>
                <a:cs typeface="Cambria"/>
              </a:rPr>
              <a:t>entrepreneurs)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Skill</a:t>
            </a:r>
            <a:r>
              <a:rPr dirty="0" sz="1100" spc="90">
                <a:latin typeface="Cambria"/>
                <a:cs typeface="Cambria"/>
              </a:rPr>
              <a:t> </a:t>
            </a:r>
            <a:r>
              <a:rPr dirty="0" sz="1100" spc="65">
                <a:latin typeface="Cambria"/>
                <a:cs typeface="Cambria"/>
              </a:rPr>
              <a:t>upgradation</a:t>
            </a:r>
            <a:r>
              <a:rPr dirty="0" sz="1100" spc="105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</a:t>
            </a:r>
            <a:r>
              <a:rPr dirty="0" sz="1100" spc="120">
                <a:latin typeface="Cambria"/>
                <a:cs typeface="Cambria"/>
              </a:rPr>
              <a:t> </a:t>
            </a:r>
            <a:r>
              <a:rPr dirty="0" sz="1100" spc="-10">
                <a:latin typeface="Cambria"/>
                <a:cs typeface="Cambria"/>
              </a:rPr>
              <a:t>(</a:t>
            </a:r>
            <a:r>
              <a:rPr dirty="0" sz="1100" spc="-10" b="1">
                <a:latin typeface="Times New Roman"/>
                <a:cs typeface="Times New Roman"/>
              </a:rPr>
              <a:t>₹</a:t>
            </a:r>
            <a:r>
              <a:rPr dirty="0" sz="1100" spc="-10" b="1">
                <a:latin typeface="Cambria"/>
                <a:cs typeface="Cambria"/>
              </a:rPr>
              <a:t>2000/person</a:t>
            </a:r>
            <a:r>
              <a:rPr dirty="0" sz="1100" spc="-10">
                <a:latin typeface="Cambria"/>
                <a:cs typeface="Cambria"/>
              </a:rPr>
              <a:t>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75">
                <a:latin typeface="Cambria"/>
                <a:cs typeface="Cambria"/>
              </a:rPr>
              <a:t>Quality</a:t>
            </a:r>
            <a:r>
              <a:rPr dirty="0" sz="1100" spc="100">
                <a:latin typeface="Cambria"/>
                <a:cs typeface="Cambria"/>
              </a:rPr>
              <a:t> </a:t>
            </a:r>
            <a:r>
              <a:rPr dirty="0" sz="1100" spc="45">
                <a:latin typeface="Cambria"/>
                <a:cs typeface="Cambria"/>
              </a:rPr>
              <a:t>certification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subsidy</a:t>
            </a:r>
            <a:r>
              <a:rPr dirty="0" sz="1100" spc="114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₹</a:t>
            </a:r>
            <a:r>
              <a:rPr dirty="0" sz="1100" b="1">
                <a:latin typeface="Cambria"/>
                <a:cs typeface="Cambria"/>
              </a:rPr>
              <a:t>3</a:t>
            </a:r>
            <a:r>
              <a:rPr dirty="0" sz="1100" spc="160" b="1">
                <a:latin typeface="Cambria"/>
                <a:cs typeface="Cambria"/>
              </a:rPr>
              <a:t> </a:t>
            </a:r>
            <a:r>
              <a:rPr dirty="0" sz="1100" spc="40" b="1">
                <a:latin typeface="Cambria"/>
                <a:cs typeface="Cambria"/>
              </a:rPr>
              <a:t>lakh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b="1">
                <a:latin typeface="Cambria"/>
                <a:cs typeface="Cambria"/>
              </a:rPr>
              <a:t>25%</a:t>
            </a:r>
            <a:r>
              <a:rPr dirty="0" sz="1100" spc="190" b="1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5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for</a:t>
            </a:r>
            <a:r>
              <a:rPr dirty="0" sz="1100" spc="175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cleaner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production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(max</a:t>
            </a:r>
            <a:r>
              <a:rPr dirty="0" sz="1100" spc="190">
                <a:latin typeface="Cambria"/>
                <a:cs typeface="Cambria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₹</a:t>
            </a:r>
            <a:r>
              <a:rPr dirty="0" sz="1100">
                <a:latin typeface="Cambria"/>
                <a:cs typeface="Cambria"/>
              </a:rPr>
              <a:t>5</a:t>
            </a:r>
            <a:r>
              <a:rPr dirty="0" sz="1100" spc="180">
                <a:latin typeface="Cambria"/>
                <a:cs typeface="Cambria"/>
              </a:rPr>
              <a:t> </a:t>
            </a:r>
            <a:r>
              <a:rPr dirty="0" sz="1100" spc="40">
                <a:latin typeface="Cambria"/>
                <a:cs typeface="Cambria"/>
              </a:rPr>
              <a:t>lakh)</a:t>
            </a:r>
            <a:endParaRPr sz="1100">
              <a:latin typeface="Cambria"/>
              <a:cs typeface="Cambri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100" spc="60">
                <a:latin typeface="Cambria"/>
                <a:cs typeface="Cambria"/>
              </a:rPr>
              <a:t>Infrastructure</a:t>
            </a:r>
            <a:r>
              <a:rPr dirty="0" sz="1100" spc="140">
                <a:latin typeface="Cambria"/>
                <a:cs typeface="Cambria"/>
              </a:rPr>
              <a:t> </a:t>
            </a:r>
            <a:r>
              <a:rPr dirty="0" sz="1100" spc="60">
                <a:latin typeface="Cambria"/>
                <a:cs typeface="Cambria"/>
              </a:rPr>
              <a:t>support</a:t>
            </a:r>
            <a:r>
              <a:rPr dirty="0" sz="1100" spc="165">
                <a:latin typeface="Cambria"/>
                <a:cs typeface="Cambria"/>
              </a:rPr>
              <a:t> </a:t>
            </a:r>
            <a:r>
              <a:rPr dirty="0" sz="1100" spc="100">
                <a:latin typeface="Cambria"/>
                <a:cs typeface="Cambria"/>
              </a:rPr>
              <a:t>up</a:t>
            </a:r>
            <a:r>
              <a:rPr dirty="0" sz="1100" spc="160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to</a:t>
            </a:r>
            <a:r>
              <a:rPr dirty="0" sz="1100" spc="150">
                <a:latin typeface="Cambria"/>
                <a:cs typeface="Cambria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₹</a:t>
            </a:r>
            <a:r>
              <a:rPr dirty="0" sz="1100" b="1">
                <a:latin typeface="Cambria"/>
                <a:cs typeface="Cambria"/>
              </a:rPr>
              <a:t>1</a:t>
            </a:r>
            <a:r>
              <a:rPr dirty="0" sz="1100" spc="180" b="1">
                <a:latin typeface="Cambria"/>
                <a:cs typeface="Cambria"/>
              </a:rPr>
              <a:t> </a:t>
            </a:r>
            <a:r>
              <a:rPr dirty="0" sz="1100" b="1">
                <a:latin typeface="Cambria"/>
                <a:cs typeface="Cambria"/>
              </a:rPr>
              <a:t>crore</a:t>
            </a:r>
            <a:r>
              <a:rPr dirty="0" sz="1100" spc="175" b="1">
                <a:latin typeface="Cambria"/>
                <a:cs typeface="Cambria"/>
              </a:rPr>
              <a:t> </a:t>
            </a:r>
            <a:r>
              <a:rPr dirty="0" sz="1100" spc="75">
                <a:latin typeface="Cambria"/>
                <a:cs typeface="Cambria"/>
              </a:rPr>
              <a:t>under</a:t>
            </a:r>
            <a:r>
              <a:rPr dirty="0" sz="1100" spc="135">
                <a:latin typeface="Cambria"/>
                <a:cs typeface="Cambria"/>
              </a:rPr>
              <a:t> </a:t>
            </a:r>
            <a:r>
              <a:rPr dirty="0" sz="1100" spc="50">
                <a:latin typeface="Cambria"/>
                <a:cs typeface="Cambria"/>
              </a:rPr>
              <a:t>IIDF</a:t>
            </a:r>
            <a:endParaRPr sz="11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184150" algn="l"/>
              </a:tabLst>
            </a:pPr>
            <a:r>
              <a:rPr dirty="0" sz="1100" spc="75" b="1">
                <a:latin typeface="Cambria"/>
                <a:cs typeface="Cambria"/>
              </a:rPr>
              <a:t>Link</a:t>
            </a:r>
            <a:r>
              <a:rPr dirty="0" sz="1100" spc="130" b="1">
                <a:latin typeface="Cambria"/>
                <a:cs typeface="Cambria"/>
              </a:rPr>
              <a:t> </a:t>
            </a:r>
            <a:r>
              <a:rPr dirty="0" sz="1100" spc="75" b="1">
                <a:latin typeface="Cambria"/>
                <a:cs typeface="Cambria"/>
              </a:rPr>
              <a:t>to</a:t>
            </a:r>
            <a:r>
              <a:rPr dirty="0" sz="1100" spc="135" b="1">
                <a:latin typeface="Cambria"/>
                <a:cs typeface="Cambria"/>
              </a:rPr>
              <a:t> </a:t>
            </a:r>
            <a:r>
              <a:rPr dirty="0" sz="1100" spc="55" b="1">
                <a:latin typeface="Cambria"/>
                <a:cs typeface="Cambria"/>
              </a:rPr>
              <a:t>Application:</a:t>
            </a:r>
            <a:r>
              <a:rPr dirty="0" sz="1100" spc="155" b="1">
                <a:latin typeface="Cambria"/>
                <a:cs typeface="Cambria"/>
              </a:rPr>
              <a:t> </a:t>
            </a:r>
            <a:r>
              <a:rPr dirty="0" u="sng" sz="11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2"/>
              </a:rPr>
              <a:t>https://ipass.telangana.gov.in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97626" y="6464985"/>
            <a:ext cx="34163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590">
              <a:lnSpc>
                <a:spcPts val="1630"/>
              </a:lnSpc>
            </a:pPr>
            <a:fld id="{81D60167-4931-47E6-BA6A-407CBD079E47}" type="slidenum"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52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2677160" marR="5080" indent="-1629410">
              <a:lnSpc>
                <a:spcPct val="100000"/>
              </a:lnSpc>
              <a:spcBef>
                <a:spcPts val="100"/>
              </a:spcBef>
            </a:pPr>
            <a:r>
              <a:rPr dirty="0" sz="1800" spc="245"/>
              <a:t>SGS</a:t>
            </a:r>
            <a:r>
              <a:rPr dirty="0" sz="1800" spc="229"/>
              <a:t> </a:t>
            </a:r>
            <a:r>
              <a:rPr dirty="0" sz="1800"/>
              <a:t>-</a:t>
            </a:r>
            <a:r>
              <a:rPr dirty="0" sz="1800" spc="229"/>
              <a:t> </a:t>
            </a:r>
            <a:r>
              <a:rPr dirty="0" sz="1800" spc="90"/>
              <a:t>Telangana</a:t>
            </a:r>
            <a:r>
              <a:rPr dirty="0" sz="1800" spc="270"/>
              <a:t> </a:t>
            </a:r>
            <a:r>
              <a:rPr dirty="0" sz="1800" spc="145"/>
              <a:t>State</a:t>
            </a:r>
            <a:r>
              <a:rPr dirty="0" sz="1800" spc="235"/>
              <a:t> </a:t>
            </a:r>
            <a:r>
              <a:rPr dirty="0" sz="1800" spc="90"/>
              <a:t>Industrial</a:t>
            </a:r>
            <a:r>
              <a:rPr dirty="0" sz="1800" spc="250"/>
              <a:t> </a:t>
            </a:r>
            <a:r>
              <a:rPr dirty="0" sz="1800" spc="90"/>
              <a:t>Project</a:t>
            </a:r>
            <a:r>
              <a:rPr dirty="0" sz="1800" spc="240"/>
              <a:t> </a:t>
            </a:r>
            <a:r>
              <a:rPr dirty="0" sz="1800" spc="75"/>
              <a:t>Approval</a:t>
            </a:r>
            <a:r>
              <a:rPr dirty="0" sz="1800" spc="235"/>
              <a:t> </a:t>
            </a:r>
            <a:r>
              <a:rPr dirty="0" sz="1800" spc="90"/>
              <a:t>and</a:t>
            </a:r>
            <a:r>
              <a:rPr dirty="0" sz="1800" spc="235"/>
              <a:t> </a:t>
            </a:r>
            <a:r>
              <a:rPr dirty="0" sz="1800" spc="75"/>
              <a:t>Self- </a:t>
            </a:r>
            <a:r>
              <a:rPr dirty="0" sz="1800" spc="110"/>
              <a:t>Certification</a:t>
            </a:r>
            <a:r>
              <a:rPr dirty="0" sz="1800" spc="280"/>
              <a:t> </a:t>
            </a:r>
            <a:r>
              <a:rPr dirty="0" sz="1800" spc="155"/>
              <a:t>System</a:t>
            </a:r>
            <a:r>
              <a:rPr dirty="0" sz="1800" spc="250"/>
              <a:t> </a:t>
            </a:r>
            <a:r>
              <a:rPr dirty="0" sz="1800" spc="60"/>
              <a:t>(TS-</a:t>
            </a:r>
            <a:r>
              <a:rPr dirty="0" sz="1800" spc="90"/>
              <a:t>IPASS)</a:t>
            </a:r>
            <a:endParaRPr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105" rIns="0" bIns="0" rtlCol="0" vert="horz">
            <a:spAutoFit/>
          </a:bodyPr>
          <a:lstStyle/>
          <a:p>
            <a:pPr marL="766445">
              <a:lnSpc>
                <a:spcPct val="100000"/>
              </a:lnSpc>
              <a:spcBef>
                <a:spcPts val="95"/>
              </a:spcBef>
            </a:pPr>
            <a:r>
              <a:rPr dirty="0" sz="2200" spc="130"/>
              <a:t>Challenges</a:t>
            </a:r>
            <a:r>
              <a:rPr dirty="0" sz="2200" spc="330"/>
              <a:t> </a:t>
            </a:r>
            <a:r>
              <a:rPr dirty="0" sz="2200" spc="125"/>
              <a:t>faced</a:t>
            </a:r>
            <a:r>
              <a:rPr dirty="0" sz="2200" spc="290"/>
              <a:t> </a:t>
            </a:r>
            <a:r>
              <a:rPr dirty="0" sz="2200" spc="95"/>
              <a:t>by</a:t>
            </a:r>
            <a:r>
              <a:rPr dirty="0" sz="2200" spc="270"/>
              <a:t> </a:t>
            </a:r>
            <a:r>
              <a:rPr dirty="0" sz="2200" spc="250"/>
              <a:t>MSME</a:t>
            </a:r>
            <a:r>
              <a:rPr dirty="0" sz="2200" spc="265"/>
              <a:t> </a:t>
            </a:r>
            <a:r>
              <a:rPr dirty="0" sz="2200" spc="105"/>
              <a:t>and</a:t>
            </a:r>
            <a:r>
              <a:rPr dirty="0" sz="2200" spc="300"/>
              <a:t> </a:t>
            </a:r>
            <a:r>
              <a:rPr dirty="0" sz="2200" spc="145"/>
              <a:t>Government</a:t>
            </a:r>
            <a:r>
              <a:rPr dirty="0" sz="2200" spc="330"/>
              <a:t> </a:t>
            </a:r>
            <a:r>
              <a:rPr dirty="0" sz="2200" spc="120"/>
              <a:t>step</a:t>
            </a:r>
            <a:r>
              <a:rPr dirty="0" sz="2200" spc="285"/>
              <a:t> </a:t>
            </a:r>
            <a:r>
              <a:rPr dirty="0" sz="2200" spc="120"/>
              <a:t>taken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1170" y="935355"/>
          <a:ext cx="11626215" cy="5426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/>
                <a:gridCol w="1925320"/>
                <a:gridCol w="4128135"/>
                <a:gridCol w="5130799"/>
              </a:tblGrid>
              <a:tr h="280670">
                <a:tc>
                  <a:txBody>
                    <a:bodyPr/>
                    <a:lstStyle/>
                    <a:p>
                      <a:pPr algn="ctr" marR="66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#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Detailed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Challenges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Faced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MSMEs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Steps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560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57785">
                        <a:lnSpc>
                          <a:spcPct val="100000"/>
                        </a:lnSpc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Finance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890" marR="287020" indent="-170815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struggle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secure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timely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affordable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high-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risk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perception,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collateral,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cumbersome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loan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procedures.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2890" marR="577850" indent="-17081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large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gap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persists,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over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70%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demand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met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via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informal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channels.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355600" indent="-170815">
                        <a:lnSpc>
                          <a:spcPts val="1430"/>
                        </a:lnSpc>
                        <a:spcBef>
                          <a:spcPts val="39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145" b="1">
                          <a:latin typeface="Cambria"/>
                          <a:cs typeface="Cambria"/>
                        </a:rPr>
                        <a:t>CGTMSE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offers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collateral-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free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guarantees,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recent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efforts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increase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coverage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women-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led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MSMEs.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160" indent="-170815">
                        <a:lnSpc>
                          <a:spcPts val="1400"/>
                        </a:lnSpc>
                        <a:buFont typeface="Cambria"/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160" b="1">
                          <a:latin typeface="Cambria"/>
                          <a:cs typeface="Cambria"/>
                        </a:rPr>
                        <a:t>ECLGS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supported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during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COVID-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19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emergency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40">
                          <a:latin typeface="Cambria"/>
                          <a:cs typeface="Cambria"/>
                        </a:rPr>
                        <a:t>liquidity.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160" indent="-170815">
                        <a:lnSpc>
                          <a:spcPts val="1435"/>
                        </a:lnSpc>
                        <a:spcBef>
                          <a:spcPts val="10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105">
                          <a:latin typeface="Cambria"/>
                          <a:cs typeface="Cambria"/>
                        </a:rPr>
                        <a:t>SIDBI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directed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expand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wholesale</a:t>
                      </a:r>
                      <a:r>
                        <a:rPr dirty="0" sz="1200" spc="2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funding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NBFCs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onward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lending.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525145" indent="-170815">
                        <a:lnSpc>
                          <a:spcPts val="1430"/>
                        </a:lnSpc>
                        <a:spcBef>
                          <a:spcPts val="7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Push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flow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through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NBFCs,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fintech,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revised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Priority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Sector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Lending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norms.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57785">
                        <a:lnSpc>
                          <a:spcPct val="100000"/>
                        </a:lnSpc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90500">
                        <a:lnSpc>
                          <a:spcPct val="100000"/>
                        </a:lnSpc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Delayed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Payments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 b="1">
                          <a:latin typeface="Cambria"/>
                          <a:cs typeface="Cambria"/>
                        </a:rPr>
                        <a:t>&amp;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Recovery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62890" marR="135890" indent="-170815">
                        <a:lnSpc>
                          <a:spcPct val="100000"/>
                        </a:lnSpc>
                        <a:spcBef>
                          <a:spcPts val="75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face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chronic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delays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receiving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payments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large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corporate’s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buyers.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just" marL="262890" marR="44767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Weak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enforcement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MSMED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Act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(45-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day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payment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rule)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hampers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liquidity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disrupts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operations.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99695" indent="-170815">
                        <a:lnSpc>
                          <a:spcPts val="1430"/>
                        </a:lnSpc>
                        <a:spcBef>
                          <a:spcPts val="39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Samadhaan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Portal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enables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delayed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payments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buyers</a:t>
                      </a:r>
                      <a:r>
                        <a:rPr dirty="0" sz="1200" spc="2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trigger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legal</a:t>
                      </a:r>
                      <a:r>
                        <a:rPr dirty="0" sz="1200" spc="2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follow-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up.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271780" indent="-170815">
                        <a:lnSpc>
                          <a:spcPts val="1430"/>
                        </a:lnSpc>
                        <a:spcBef>
                          <a:spcPts val="2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95" b="1">
                          <a:latin typeface="Cambria"/>
                          <a:cs typeface="Cambria"/>
                        </a:rPr>
                        <a:t>TReDS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(Trade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Receivables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Discounting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System)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provides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platform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financing.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720090" indent="-170815">
                        <a:lnSpc>
                          <a:spcPts val="1440"/>
                        </a:lnSpc>
                        <a:spcBef>
                          <a:spcPts val="10"/>
                        </a:spcBef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Budget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2023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introduced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disincentive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latin typeface="Cambria"/>
                          <a:cs typeface="Cambria"/>
                        </a:rPr>
                        <a:t>buyers </a:t>
                      </a:r>
                      <a:r>
                        <a:rPr dirty="0" sz="1200" spc="40" b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delaying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payments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beyond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45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days.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Gaps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2890" marR="113664" indent="-170815">
                        <a:lnSpc>
                          <a:spcPct val="100000"/>
                        </a:lnSpc>
                        <a:spcBef>
                          <a:spcPts val="75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significant</a:t>
                      </a:r>
                      <a:r>
                        <a:rPr dirty="0" sz="12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proportion</a:t>
                      </a:r>
                      <a:r>
                        <a:rPr dirty="0" sz="12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workers</a:t>
                      </a:r>
                      <a:r>
                        <a:rPr dirty="0" sz="12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fall</a:t>
                      </a:r>
                      <a:r>
                        <a:rPr dirty="0" sz="1200" spc="2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into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low-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categories,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limiting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productivity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innovation.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2890" marR="368935" indent="-17081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industry-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training,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especially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in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rural/semi-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urban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clusters.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356870" indent="-170815">
                        <a:lnSpc>
                          <a:spcPts val="1430"/>
                        </a:lnSpc>
                        <a:spcBef>
                          <a:spcPts val="40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India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aligned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needs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through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cluster-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based 	skilling.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160" indent="-170815">
                        <a:lnSpc>
                          <a:spcPts val="1400"/>
                        </a:lnSpc>
                        <a:buFont typeface="Cambria"/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dynamic,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modular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training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programs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in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partnership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private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sector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academia.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842010" indent="-17081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10" b="1">
                          <a:latin typeface="Cambria"/>
                          <a:cs typeface="Cambria"/>
                        </a:rPr>
                        <a:t>Proposals</a:t>
                      </a:r>
                      <a:r>
                        <a:rPr dirty="0" sz="1200" spc="2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cost-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sharing</a:t>
                      </a:r>
                      <a:r>
                        <a:rPr dirty="0" sz="1200" spc="3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5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grant-</a:t>
                      </a:r>
                      <a:r>
                        <a:rPr dirty="0" sz="1200" spc="10" b="1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200" spc="2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skilling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subsidies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micro-enterprises.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57785">
                        <a:lnSpc>
                          <a:spcPct val="100000"/>
                        </a:lnSpc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215900">
                        <a:lnSpc>
                          <a:spcPct val="100000"/>
                        </a:lnSpc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Technology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Obsolescence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 b="1">
                          <a:latin typeface="Cambria"/>
                          <a:cs typeface="Cambria"/>
                        </a:rPr>
                        <a:t>Low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Innovation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2890" marR="281940" indent="-170815">
                        <a:lnSpc>
                          <a:spcPct val="100000"/>
                        </a:lnSpc>
                        <a:spcBef>
                          <a:spcPts val="755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slow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adopt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tools,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automation,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AI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cost,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awareness,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in-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house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capacity.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2890" marR="26606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Low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participation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R&amp;D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certification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processes.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4160" indent="-170815">
                        <a:lnSpc>
                          <a:spcPts val="1435"/>
                        </a:lnSpc>
                        <a:spcBef>
                          <a:spcPts val="345"/>
                        </a:spcBef>
                        <a:buFont typeface="Cambria"/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Cluster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Programme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(MSE-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CDP)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promotes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shared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centers.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108585" indent="-170815">
                        <a:lnSpc>
                          <a:spcPts val="1430"/>
                        </a:lnSpc>
                        <a:spcBef>
                          <a:spcPts val="6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Subsidies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AI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adoption,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onboarding,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cloud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platforms.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461645" indent="-170815">
                        <a:lnSpc>
                          <a:spcPts val="1430"/>
                        </a:lnSpc>
                        <a:spcBef>
                          <a:spcPts val="2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Creation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Institutions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Collaboration</a:t>
                      </a:r>
                      <a:r>
                        <a:rPr dirty="0" sz="1200" spc="2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(IFCs)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drive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innovation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via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academia-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industry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linkages.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822" rIns="0" bIns="0" rtlCol="0" vert="horz">
            <a:spAutoFit/>
          </a:bodyPr>
          <a:lstStyle/>
          <a:p>
            <a:pPr marL="767080">
              <a:lnSpc>
                <a:spcPct val="100000"/>
              </a:lnSpc>
              <a:spcBef>
                <a:spcPts val="95"/>
              </a:spcBef>
            </a:pPr>
            <a:r>
              <a:rPr dirty="0" sz="2200" spc="130"/>
              <a:t>Challenges</a:t>
            </a:r>
            <a:r>
              <a:rPr dirty="0" sz="2200" spc="330"/>
              <a:t> </a:t>
            </a:r>
            <a:r>
              <a:rPr dirty="0" sz="2200" spc="125"/>
              <a:t>faced</a:t>
            </a:r>
            <a:r>
              <a:rPr dirty="0" sz="2200" spc="290"/>
              <a:t> </a:t>
            </a:r>
            <a:r>
              <a:rPr dirty="0" sz="2200" spc="95"/>
              <a:t>by</a:t>
            </a:r>
            <a:r>
              <a:rPr dirty="0" sz="2200" spc="270"/>
              <a:t> </a:t>
            </a:r>
            <a:r>
              <a:rPr dirty="0" sz="2200" spc="250"/>
              <a:t>MSME</a:t>
            </a:r>
            <a:r>
              <a:rPr dirty="0" sz="2200" spc="265"/>
              <a:t> </a:t>
            </a:r>
            <a:r>
              <a:rPr dirty="0" sz="2200" spc="105"/>
              <a:t>and</a:t>
            </a:r>
            <a:r>
              <a:rPr dirty="0" sz="2200" spc="300"/>
              <a:t> </a:t>
            </a:r>
            <a:r>
              <a:rPr dirty="0" sz="2200" spc="145"/>
              <a:t>Government</a:t>
            </a:r>
            <a:r>
              <a:rPr dirty="0" sz="2200" spc="330"/>
              <a:t> </a:t>
            </a:r>
            <a:r>
              <a:rPr dirty="0" sz="2200" spc="120"/>
              <a:t>step</a:t>
            </a:r>
            <a:r>
              <a:rPr dirty="0" sz="2200" spc="285"/>
              <a:t> </a:t>
            </a:r>
            <a:r>
              <a:rPr dirty="0" sz="2200" spc="120"/>
              <a:t>taken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1170" y="935355"/>
          <a:ext cx="11626215" cy="403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/>
                <a:gridCol w="1925320"/>
                <a:gridCol w="4128135"/>
                <a:gridCol w="5130799"/>
              </a:tblGrid>
              <a:tr h="265430">
                <a:tc>
                  <a:txBody>
                    <a:bodyPr/>
                    <a:lstStyle/>
                    <a:p>
                      <a:pPr algn="ctr" marR="742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#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</a:t>
                      </a:r>
                      <a:r>
                        <a:rPr dirty="0" sz="11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Detailed</a:t>
                      </a:r>
                      <a:r>
                        <a:rPr dirty="0" sz="11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Challenges</a:t>
                      </a:r>
                      <a:r>
                        <a:rPr dirty="0" sz="1100" spc="1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Faced</a:t>
                      </a:r>
                      <a:r>
                        <a:rPr dirty="0" sz="11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1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MSMEs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1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Steps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66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476884">
                        <a:lnSpc>
                          <a:spcPct val="100000"/>
                        </a:lnSpc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Limited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Product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Diversification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 b="1">
                          <a:latin typeface="Cambria"/>
                          <a:cs typeface="Cambria"/>
                        </a:rPr>
                        <a:t>&amp;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Weak</a:t>
                      </a:r>
                      <a:r>
                        <a:rPr dirty="0" sz="1200" spc="2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Branding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890" marR="428625" indent="-170815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focus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low-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margin,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undifferentiated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goods.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thinking,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market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trend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analysis,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global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marketing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expertise.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18440" indent="-170815">
                        <a:lnSpc>
                          <a:spcPts val="1430"/>
                        </a:lnSpc>
                        <a:spcBef>
                          <a:spcPts val="39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25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fairs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buyer-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seller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meets,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commerce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platforms.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194310" indent="-170815">
                        <a:lnSpc>
                          <a:spcPts val="1430"/>
                        </a:lnSpc>
                        <a:spcBef>
                          <a:spcPts val="2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Collaboration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institutes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tech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incubators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innovation.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160" indent="-170815">
                        <a:lnSpc>
                          <a:spcPts val="1400"/>
                        </a:lnSpc>
                        <a:buFont typeface="Cambria"/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incentives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tailored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small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businesses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expand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global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reach.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66040">
                        <a:lnSpc>
                          <a:spcPct val="100000"/>
                        </a:lnSpc>
                      </a:pPr>
                      <a:r>
                        <a:rPr dirty="0" sz="11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6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2192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mbria"/>
                          <a:cs typeface="Cambria"/>
                        </a:rPr>
                        <a:t>Poor</a:t>
                      </a:r>
                      <a:r>
                        <a:rPr dirty="0" sz="1200" spc="2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Infrastructure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 b="1">
                          <a:latin typeface="Cambria"/>
                          <a:cs typeface="Cambria"/>
                        </a:rPr>
                        <a:t>&amp;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Logistics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890" marR="90805" indent="-170815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Many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operate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areas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lacking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reliable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power,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transport,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storage,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connectivity.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High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logistics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costs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reduce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competitiveness.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4160" indent="-170815">
                        <a:lnSpc>
                          <a:spcPts val="1435"/>
                        </a:lnSpc>
                        <a:spcBef>
                          <a:spcPts val="340"/>
                        </a:spcBef>
                        <a:buFont typeface="Cambria"/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Expansion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 b="1">
                          <a:latin typeface="Cambria"/>
                          <a:cs typeface="Cambria"/>
                        </a:rPr>
                        <a:t>MSE-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CDP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build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cluster-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industrial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infrastructure.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489584" indent="-170815">
                        <a:lnSpc>
                          <a:spcPts val="1430"/>
                        </a:lnSpc>
                        <a:spcBef>
                          <a:spcPts val="7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Promotion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co-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working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spaces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shared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machinery,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logistics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parks.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808990" indent="-170815">
                        <a:lnSpc>
                          <a:spcPts val="1430"/>
                        </a:lnSpc>
                        <a:spcBef>
                          <a:spcPts val="2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Digitization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supply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chains</a:t>
                      </a:r>
                      <a:r>
                        <a:rPr dirty="0" sz="1200" spc="13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sectors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like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food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processing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textiles.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66040">
                        <a:lnSpc>
                          <a:spcPct val="100000"/>
                        </a:lnSpc>
                      </a:pPr>
                      <a:r>
                        <a:rPr dirty="0" sz="11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7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636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Missing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latin typeface="Cambria"/>
                          <a:cs typeface="Cambria"/>
                        </a:rPr>
                        <a:t>Middle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Phenomenon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890" marR="180340" indent="-170815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dirty="0" sz="1200" spc="150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ecosystem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skewed: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97%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micro,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very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few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small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medium-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sized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firms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to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scalability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barriers.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26352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Labor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regulations,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thresholds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discourage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size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expansion.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143510" indent="-170815">
                        <a:lnSpc>
                          <a:spcPts val="1430"/>
                        </a:lnSpc>
                        <a:spcBef>
                          <a:spcPts val="400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2025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Definition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Reform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introduced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uniform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turnover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+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investment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thresholds.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4160" indent="-170815">
                        <a:lnSpc>
                          <a:spcPts val="14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Push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scalable</a:t>
                      </a:r>
                      <a:r>
                        <a:rPr dirty="0" sz="1200" spc="2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policy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framework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that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doesn’t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penalize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5430">
                        <a:lnSpc>
                          <a:spcPts val="1435"/>
                        </a:lnSpc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growth.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3525" marR="174625" indent="-170815">
                        <a:lnSpc>
                          <a:spcPct val="99700"/>
                        </a:lnSpc>
                        <a:spcBef>
                          <a:spcPts val="15"/>
                        </a:spcBef>
                        <a:buFont typeface="Cambria"/>
                        <a:buChar char="-"/>
                        <a:tabLst>
                          <a:tab pos="265430" algn="l"/>
                        </a:tabLst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Need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supportive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taxation,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financing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ecosystem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enable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transition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micro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small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medium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enterprises.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504" y="6500240"/>
            <a:ext cx="117716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  <a:tabLst>
                <a:tab pos="9987280" algn="l"/>
              </a:tabLst>
            </a:pP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https://www.icai.org/</a:t>
            </a:r>
            <a:r>
              <a:rPr dirty="0" sz="14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2326" y="6652488"/>
              <a:ext cx="1571625" cy="12700"/>
            </a:xfrm>
            <a:custGeom>
              <a:avLst/>
              <a:gdLst/>
              <a:ahLst/>
              <a:cxnLst/>
              <a:rect l="l" t="t" r="r" b="b"/>
              <a:pathLst>
                <a:path w="1571625" h="12700">
                  <a:moveTo>
                    <a:pt x="157129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71294" y="12192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 descr=""/>
            <p:cNvSpPr/>
            <p:nvPr/>
          </p:nvSpPr>
          <p:spPr>
            <a:xfrm>
              <a:off x="10208514" y="6652488"/>
              <a:ext cx="1784985" cy="12700"/>
            </a:xfrm>
            <a:custGeom>
              <a:avLst/>
              <a:gdLst/>
              <a:ahLst/>
              <a:cxnLst/>
              <a:rect l="l" t="t" r="r" b="b"/>
              <a:pathLst>
                <a:path w="1784984" h="12700">
                  <a:moveTo>
                    <a:pt x="17846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84603" y="12192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45895" y="4490973"/>
              <a:ext cx="9804400" cy="1794510"/>
            </a:xfrm>
            <a:custGeom>
              <a:avLst/>
              <a:gdLst/>
              <a:ahLst/>
              <a:cxnLst/>
              <a:rect l="l" t="t" r="r" b="b"/>
              <a:pathLst>
                <a:path w="9804400" h="1794510">
                  <a:moveTo>
                    <a:pt x="9504705" y="0"/>
                  </a:moveTo>
                  <a:lnTo>
                    <a:pt x="298983" y="0"/>
                  </a:lnTo>
                  <a:lnTo>
                    <a:pt x="250492" y="3913"/>
                  </a:lnTo>
                  <a:lnTo>
                    <a:pt x="204490" y="15243"/>
                  </a:lnTo>
                  <a:lnTo>
                    <a:pt x="161593" y="33374"/>
                  </a:lnTo>
                  <a:lnTo>
                    <a:pt x="122418" y="57692"/>
                  </a:lnTo>
                  <a:lnTo>
                    <a:pt x="87579" y="87582"/>
                  </a:lnTo>
                  <a:lnTo>
                    <a:pt x="57693" y="122429"/>
                  </a:lnTo>
                  <a:lnTo>
                    <a:pt x="33376" y="161617"/>
                  </a:lnTo>
                  <a:lnTo>
                    <a:pt x="15244" y="204532"/>
                  </a:lnTo>
                  <a:lnTo>
                    <a:pt x="3913" y="250560"/>
                  </a:lnTo>
                  <a:lnTo>
                    <a:pt x="0" y="299084"/>
                  </a:lnTo>
                  <a:lnTo>
                    <a:pt x="0" y="1495056"/>
                  </a:lnTo>
                  <a:lnTo>
                    <a:pt x="3913" y="1543560"/>
                  </a:lnTo>
                  <a:lnTo>
                    <a:pt x="15244" y="1589572"/>
                  </a:lnTo>
                  <a:lnTo>
                    <a:pt x="33376" y="1632476"/>
                  </a:lnTo>
                  <a:lnTo>
                    <a:pt x="57693" y="1671657"/>
                  </a:lnTo>
                  <a:lnTo>
                    <a:pt x="87579" y="1706499"/>
                  </a:lnTo>
                  <a:lnTo>
                    <a:pt x="122418" y="1736386"/>
                  </a:lnTo>
                  <a:lnTo>
                    <a:pt x="161593" y="1760703"/>
                  </a:lnTo>
                  <a:lnTo>
                    <a:pt x="204490" y="1778834"/>
                  </a:lnTo>
                  <a:lnTo>
                    <a:pt x="250492" y="1790164"/>
                  </a:lnTo>
                  <a:lnTo>
                    <a:pt x="298983" y="1794078"/>
                  </a:lnTo>
                  <a:lnTo>
                    <a:pt x="9504705" y="1794078"/>
                  </a:lnTo>
                  <a:lnTo>
                    <a:pt x="9553229" y="1790164"/>
                  </a:lnTo>
                  <a:lnTo>
                    <a:pt x="9599257" y="1778834"/>
                  </a:lnTo>
                  <a:lnTo>
                    <a:pt x="9642172" y="1760703"/>
                  </a:lnTo>
                  <a:lnTo>
                    <a:pt x="9681361" y="1736386"/>
                  </a:lnTo>
                  <a:lnTo>
                    <a:pt x="9716208" y="1706499"/>
                  </a:lnTo>
                  <a:lnTo>
                    <a:pt x="9746097" y="1671657"/>
                  </a:lnTo>
                  <a:lnTo>
                    <a:pt x="9770415" y="1632476"/>
                  </a:lnTo>
                  <a:lnTo>
                    <a:pt x="9788547" y="1589572"/>
                  </a:lnTo>
                  <a:lnTo>
                    <a:pt x="9799877" y="1543560"/>
                  </a:lnTo>
                  <a:lnTo>
                    <a:pt x="9803790" y="1495056"/>
                  </a:lnTo>
                  <a:lnTo>
                    <a:pt x="9803790" y="299084"/>
                  </a:lnTo>
                  <a:lnTo>
                    <a:pt x="9799877" y="250560"/>
                  </a:lnTo>
                  <a:lnTo>
                    <a:pt x="9788547" y="204532"/>
                  </a:lnTo>
                  <a:lnTo>
                    <a:pt x="9770415" y="161617"/>
                  </a:lnTo>
                  <a:lnTo>
                    <a:pt x="9746097" y="122429"/>
                  </a:lnTo>
                  <a:lnTo>
                    <a:pt x="9716208" y="87582"/>
                  </a:lnTo>
                  <a:lnTo>
                    <a:pt x="9681361" y="57692"/>
                  </a:lnTo>
                  <a:lnTo>
                    <a:pt x="9642172" y="33374"/>
                  </a:lnTo>
                  <a:lnTo>
                    <a:pt x="9599257" y="15243"/>
                  </a:lnTo>
                  <a:lnTo>
                    <a:pt x="9553229" y="3913"/>
                  </a:lnTo>
                  <a:lnTo>
                    <a:pt x="9504705" y="0"/>
                  </a:lnTo>
                  <a:close/>
                </a:path>
              </a:pathLst>
            </a:custGeom>
            <a:solidFill>
              <a:srgbClr val="DBDE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03044" y="5019852"/>
            <a:ext cx="90919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005" algn="l"/>
                <a:tab pos="2059305" algn="l"/>
                <a:tab pos="5957570" algn="l"/>
                <a:tab pos="6964680" algn="l"/>
              </a:tabLst>
            </a:pPr>
            <a:r>
              <a:rPr dirty="0" sz="4400" spc="295">
                <a:solidFill>
                  <a:srgbClr val="000000"/>
                </a:solidFill>
              </a:rPr>
              <a:t>List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90">
                <a:solidFill>
                  <a:srgbClr val="000000"/>
                </a:solidFill>
              </a:rPr>
              <a:t>of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285">
                <a:solidFill>
                  <a:srgbClr val="000000"/>
                </a:solidFill>
              </a:rPr>
              <a:t>Compliances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110">
                <a:solidFill>
                  <a:srgbClr val="000000"/>
                </a:solidFill>
              </a:rPr>
              <a:t>for</a:t>
            </a:r>
            <a:r>
              <a:rPr dirty="0" sz="4400">
                <a:solidFill>
                  <a:srgbClr val="000000"/>
                </a:solidFill>
              </a:rPr>
              <a:t>	</a:t>
            </a:r>
            <a:r>
              <a:rPr dirty="0" sz="4400" spc="440">
                <a:solidFill>
                  <a:srgbClr val="000000"/>
                </a:solidFill>
              </a:rPr>
              <a:t>MSMEs</a:t>
            </a:r>
            <a:endParaRPr sz="4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308" rIns="0" bIns="0" rtlCol="0" vert="horz">
            <a:spAutoFit/>
          </a:bodyPr>
          <a:lstStyle/>
          <a:p>
            <a:pPr marL="3463290">
              <a:lnSpc>
                <a:spcPct val="100000"/>
              </a:lnSpc>
              <a:spcBef>
                <a:spcPts val="105"/>
              </a:spcBef>
            </a:pPr>
            <a:r>
              <a:rPr dirty="0" spc="120"/>
              <a:t>AUDIT</a:t>
            </a:r>
            <a:r>
              <a:rPr dirty="0" spc="210"/>
              <a:t> </a:t>
            </a:r>
            <a:r>
              <a:rPr dirty="0" spc="180"/>
              <a:t>COMPLIANCE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7715" y="2274697"/>
          <a:ext cx="11491595" cy="278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55"/>
                <a:gridCol w="3039110"/>
                <a:gridCol w="2973070"/>
                <a:gridCol w="3896360"/>
              </a:tblGrid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Type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Applicability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Primary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Requirement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Timeline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88900" indent="-53340">
                        <a:lnSpc>
                          <a:spcPct val="107500"/>
                        </a:lnSpc>
                        <a:spcBef>
                          <a:spcPts val="32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companies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Companies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Act.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Companies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2013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350645" marR="146685" indent="-1195070">
                        <a:lnSpc>
                          <a:spcPct val="107500"/>
                        </a:lnSpc>
                        <a:spcBef>
                          <a:spcPts val="325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6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months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year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(i.e.,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Sept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turnover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exceeds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259715" marR="25146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thresholds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Section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44AB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Act.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1961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(Section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44AB)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3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latin typeface="Cambria"/>
                          <a:cs typeface="Cambria"/>
                        </a:rPr>
                        <a:t>Sept</a:t>
                      </a:r>
                      <a:r>
                        <a:rPr dirty="0" sz="1200" spc="1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(if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not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extended)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Required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yearly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87630" marR="8191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specified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companies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(e.g.,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large,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listed,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etc.).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15340" marR="250825" indent="-556260">
                        <a:lnSpc>
                          <a:spcPct val="107500"/>
                        </a:lnSpc>
                        <a:spcBef>
                          <a:spcPts val="695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Companies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2013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(Rule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13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Companies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Rules)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company’s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policy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(generally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 b="1">
                          <a:latin typeface="Cambria"/>
                          <a:cs typeface="Cambria"/>
                        </a:rPr>
                        <a:t>bi-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Stock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Conducted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required,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especially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when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020444" marR="4445" indent="-100965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mandated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banks/lenders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working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loans.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91869" marR="348615" indent="-634365">
                        <a:lnSpc>
                          <a:spcPct val="107500"/>
                        </a:lnSpc>
                        <a:spcBef>
                          <a:spcPts val="695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best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practices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Bank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requirements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loan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agreement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bank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request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;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usually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annually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694131" y="1174496"/>
            <a:ext cx="10736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85">
                <a:latin typeface="Cambria"/>
                <a:cs typeface="Cambria"/>
              </a:rPr>
              <a:t>Audit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plays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critical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role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enhancing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financial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transparency,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statutory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compliance,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and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operational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efficiency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434">
                <a:latin typeface="Cambria"/>
                <a:cs typeface="Cambria"/>
              </a:rPr>
              <a:t> </a:t>
            </a:r>
            <a:r>
              <a:rPr dirty="0" sz="1500" spc="165">
                <a:latin typeface="Cambria"/>
                <a:cs typeface="Cambria"/>
              </a:rPr>
              <a:t>MSMEs.</a:t>
            </a:r>
            <a:r>
              <a:rPr dirty="0" sz="1500" spc="43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It</a:t>
            </a:r>
            <a:r>
              <a:rPr dirty="0" sz="1500" spc="434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serves</a:t>
            </a:r>
            <a:r>
              <a:rPr dirty="0" sz="1500" spc="434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as</a:t>
            </a:r>
            <a:r>
              <a:rPr dirty="0" sz="1500" spc="44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44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tool</a:t>
            </a:r>
            <a:r>
              <a:rPr dirty="0" sz="1500" spc="434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45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validating</a:t>
            </a:r>
            <a:r>
              <a:rPr dirty="0" sz="1500" spc="45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financial</a:t>
            </a:r>
            <a:r>
              <a:rPr dirty="0" sz="1500" spc="45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records,</a:t>
            </a:r>
            <a:r>
              <a:rPr dirty="0" sz="1500" spc="45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internal</a:t>
            </a:r>
            <a:r>
              <a:rPr dirty="0" sz="1500" spc="44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controls,</a:t>
            </a:r>
            <a:r>
              <a:rPr dirty="0" sz="1500" spc="45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tax</a:t>
            </a:r>
            <a:r>
              <a:rPr dirty="0" sz="1500" spc="44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compliance,</a:t>
            </a:r>
            <a:r>
              <a:rPr dirty="0" sz="1500" spc="44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450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inventory </a:t>
            </a:r>
            <a:r>
              <a:rPr dirty="0" sz="1500" spc="110">
                <a:latin typeface="Cambria"/>
                <a:cs typeface="Cambria"/>
              </a:rPr>
              <a:t>accuracy.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Certain</a:t>
            </a:r>
            <a:r>
              <a:rPr dirty="0" sz="1500" spc="49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audits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are</a:t>
            </a:r>
            <a:r>
              <a:rPr dirty="0" sz="1500" spc="49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mandatory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based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on</a:t>
            </a:r>
            <a:r>
              <a:rPr dirty="0" sz="1500" spc="48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legal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thresholds,</a:t>
            </a:r>
            <a:r>
              <a:rPr dirty="0" sz="1500" spc="459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while</a:t>
            </a:r>
            <a:r>
              <a:rPr dirty="0" sz="1500" spc="49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others</a:t>
            </a:r>
            <a:r>
              <a:rPr dirty="0" sz="1500" spc="484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may</a:t>
            </a:r>
            <a:r>
              <a:rPr dirty="0" sz="1500" spc="47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be</a:t>
            </a:r>
            <a:r>
              <a:rPr dirty="0" sz="1500" spc="47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required</a:t>
            </a:r>
            <a:r>
              <a:rPr dirty="0" sz="1500" spc="49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47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funding, </a:t>
            </a:r>
            <a:r>
              <a:rPr dirty="0" sz="1500" spc="70">
                <a:latin typeface="Cambria"/>
                <a:cs typeface="Cambria"/>
              </a:rPr>
              <a:t>credit,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internal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governance.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836" rIns="0" bIns="0" rtlCol="0" vert="horz">
            <a:spAutoFit/>
          </a:bodyPr>
          <a:lstStyle/>
          <a:p>
            <a:pPr marL="283337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COMPANY</a:t>
            </a:r>
            <a:r>
              <a:rPr dirty="0" spc="190"/>
              <a:t> </a:t>
            </a:r>
            <a:r>
              <a:rPr dirty="0" spc="85"/>
              <a:t>LAW</a:t>
            </a:r>
            <a:r>
              <a:rPr dirty="0" spc="210"/>
              <a:t> </a:t>
            </a:r>
            <a:r>
              <a:rPr dirty="0" spc="180"/>
              <a:t>COMPLIANCE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1584" y="988694"/>
          <a:ext cx="11532870" cy="520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295"/>
                <a:gridCol w="4181475"/>
                <a:gridCol w="5536564"/>
              </a:tblGrid>
              <a:tr h="33464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200" spc="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Entity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dirty="0" sz="12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Common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Statutory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Records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Ongoing: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Registers,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Books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Accounts.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Director/Partner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KYC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(DIR-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KYC)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Sept):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Directors/Designated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Partners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DIN.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Filing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472055" marR="273050" indent="-2190750">
                        <a:lnSpc>
                          <a:spcPct val="107500"/>
                        </a:lnSpc>
                        <a:spcBef>
                          <a:spcPts val="44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(31st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July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Sept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cases):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all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entities.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0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Company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Specific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Board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Meetings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Quarterly: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4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meetings/year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(max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120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gap).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(MGT-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7)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101215" marR="612775" indent="-1480185">
                        <a:lnSpc>
                          <a:spcPct val="107500"/>
                        </a:lnSpc>
                        <a:spcBef>
                          <a:spcPts val="44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(within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60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AGM):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Summary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company,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shareholding,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etc.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06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Statements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(AOC-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4)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(within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AGM):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Audited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Balance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Sheet,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P&amp;L,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etc.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Auditor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Appointment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(ADT-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1)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(within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15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AGM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initial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appointment):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5-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year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term.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06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LLP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Specific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(LLP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11)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May):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Summary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partners,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contribution.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06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Statement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Accounts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&amp;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Solvency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(LLP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8)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Oct):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position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solvency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status.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00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(Form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3CD)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Annually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Sept):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turnover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40L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contribution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25L.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811" rIns="0" bIns="0" rtlCol="0" vert="horz">
            <a:spAutoFit/>
          </a:bodyPr>
          <a:lstStyle/>
          <a:p>
            <a:pPr marL="2658110">
              <a:lnSpc>
                <a:spcPct val="100000"/>
              </a:lnSpc>
              <a:spcBef>
                <a:spcPts val="105"/>
              </a:spcBef>
            </a:pPr>
            <a:r>
              <a:rPr dirty="0" spc="200"/>
              <a:t>INCOME</a:t>
            </a:r>
            <a:r>
              <a:rPr dirty="0" spc="190"/>
              <a:t> TAX</a:t>
            </a:r>
            <a:r>
              <a:rPr dirty="0" spc="225"/>
              <a:t> </a:t>
            </a:r>
            <a:r>
              <a:rPr dirty="0" spc="180"/>
              <a:t>COMPLIANCE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1584" y="2376677"/>
          <a:ext cx="11491595" cy="228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960"/>
                <a:gridCol w="2333625"/>
                <a:gridCol w="2812415"/>
                <a:gridCol w="4544059"/>
              </a:tblGrid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Timeline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229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Deposit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deducted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186690" indent="-610235">
                        <a:lnSpc>
                          <a:spcPct val="107500"/>
                        </a:lnSpc>
                        <a:spcBef>
                          <a:spcPts val="1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Payment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deducted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under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various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sections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95" b="1">
                          <a:latin typeface="Cambria"/>
                          <a:cs typeface="Cambria"/>
                        </a:rPr>
                        <a:t>7th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2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Advance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payments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03250" marR="100965" indent="-494030">
                        <a:lnSpc>
                          <a:spcPct val="107500"/>
                        </a:lnSpc>
                        <a:spcBef>
                          <a:spcPts val="12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Payment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four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instalments: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15%,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45%,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75%,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100%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 June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 b="1">
                          <a:latin typeface="Cambria"/>
                          <a:cs typeface="Cambria"/>
                        </a:rPr>
                        <a:t>Sept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 b="1">
                          <a:latin typeface="Cambria"/>
                          <a:cs typeface="Cambria"/>
                        </a:rPr>
                        <a:t>Dec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5" b="1">
                          <a:latin typeface="Cambria"/>
                          <a:cs typeface="Cambria"/>
                        </a:rPr>
                        <a:t>Mar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return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49655" marR="252095" indent="-789940">
                        <a:lnSpc>
                          <a:spcPct val="107500"/>
                        </a:lnSpc>
                        <a:spcBef>
                          <a:spcPts val="28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statements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Form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24Q/26Q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 b="1">
                          <a:latin typeface="Cambria"/>
                          <a:cs typeface="Cambria"/>
                        </a:rPr>
                        <a:t>July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 b="1">
                          <a:latin typeface="Cambria"/>
                          <a:cs typeface="Cambria"/>
                        </a:rPr>
                        <a:t>Oct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Jan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May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Corporate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ITR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filing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36294" marR="137160" indent="-690880">
                        <a:lnSpc>
                          <a:spcPct val="107500"/>
                        </a:lnSpc>
                        <a:spcBef>
                          <a:spcPts val="7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ITR-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6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(for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companies)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 b="1">
                          <a:latin typeface="Cambria"/>
                          <a:cs typeface="Cambria"/>
                        </a:rPr>
                        <a:t>Oct</a:t>
                      </a:r>
                      <a:r>
                        <a:rPr dirty="0" sz="1200" spc="11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(if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applicable)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July</a:t>
                      </a:r>
                      <a:r>
                        <a:rPr dirty="0" sz="1200" spc="11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(if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not)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011406" y="0"/>
            <a:ext cx="180340" cy="6858000"/>
          </a:xfrm>
          <a:custGeom>
            <a:avLst/>
            <a:gdLst/>
            <a:ahLst/>
            <a:cxnLst/>
            <a:rect l="l" t="t" r="r" b="b"/>
            <a:pathLst>
              <a:path w="180340" h="6858000">
                <a:moveTo>
                  <a:pt x="179997" y="0"/>
                </a:moveTo>
                <a:lnTo>
                  <a:pt x="0" y="0"/>
                </a:lnTo>
                <a:lnTo>
                  <a:pt x="0" y="6858000"/>
                </a:lnTo>
                <a:lnTo>
                  <a:pt x="179997" y="6858000"/>
                </a:lnTo>
                <a:lnTo>
                  <a:pt x="17999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74625"/>
                  </a:lnTo>
                  <a:lnTo>
                    <a:pt x="12174487" y="174625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2342" y="216547"/>
              <a:ext cx="1263089" cy="5983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51" y="174675"/>
              <a:ext cx="753549" cy="7136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5091" y="1080135"/>
              <a:ext cx="7562593" cy="348545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0" rIns="0" bIns="0" rtlCol="0" vert="horz">
            <a:spAutoFit/>
          </a:bodyPr>
          <a:lstStyle/>
          <a:p>
            <a:pPr marL="3206750">
              <a:lnSpc>
                <a:spcPct val="100000"/>
              </a:lnSpc>
              <a:spcBef>
                <a:spcPts val="95"/>
              </a:spcBef>
            </a:pPr>
            <a:r>
              <a:rPr dirty="0" sz="2200" spc="125"/>
              <a:t>Definition</a:t>
            </a:r>
            <a:r>
              <a:rPr dirty="0" sz="2200" spc="290"/>
              <a:t> </a:t>
            </a:r>
            <a:r>
              <a:rPr dirty="0" sz="2200" spc="100"/>
              <a:t>of</a:t>
            </a:r>
            <a:r>
              <a:rPr dirty="0" sz="2200" spc="285"/>
              <a:t> </a:t>
            </a:r>
            <a:r>
              <a:rPr dirty="0" sz="2200" spc="220"/>
              <a:t>MSME</a:t>
            </a:r>
            <a:endParaRPr sz="2200"/>
          </a:p>
        </p:txBody>
      </p:sp>
      <p:sp>
        <p:nvSpPr>
          <p:cNvPr id="10" name="object 10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6530">
              <a:lnSpc>
                <a:spcPts val="1435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46887" y="4685791"/>
            <a:ext cx="10979150" cy="162306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500" spc="70" b="1">
                <a:latin typeface="Cambria"/>
                <a:cs typeface="Cambria"/>
              </a:rPr>
              <a:t>Note:</a:t>
            </a:r>
            <a:endParaRPr sz="1500">
              <a:latin typeface="Cambria"/>
              <a:cs typeface="Cambria"/>
            </a:endParaRPr>
          </a:p>
          <a:p>
            <a:pPr marL="12700" marR="286385" indent="232410">
              <a:lnSpc>
                <a:spcPct val="100000"/>
              </a:lnSpc>
              <a:spcBef>
                <a:spcPts val="590"/>
              </a:spcBef>
              <a:buFont typeface="Cambria"/>
              <a:buAutoNum type="arabicParenR"/>
              <a:tabLst>
                <a:tab pos="245110" algn="l"/>
              </a:tabLst>
            </a:pPr>
            <a:r>
              <a:rPr dirty="0" sz="1500" spc="95" b="1">
                <a:latin typeface="Cambria"/>
                <a:cs typeface="Cambria"/>
              </a:rPr>
              <a:t>Investment:</a:t>
            </a:r>
            <a:r>
              <a:rPr dirty="0" sz="1500" spc="180" b="1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The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expression</a:t>
            </a:r>
            <a:r>
              <a:rPr dirty="0" sz="1500" spc="125">
                <a:latin typeface="Cambria"/>
                <a:cs typeface="Cambria"/>
              </a:rPr>
              <a:t> </a:t>
            </a:r>
            <a:r>
              <a:rPr dirty="0" sz="1500" spc="100" b="1">
                <a:latin typeface="Cambria"/>
                <a:cs typeface="Cambria"/>
              </a:rPr>
              <a:t>“plant</a:t>
            </a:r>
            <a:r>
              <a:rPr dirty="0" sz="1500" spc="210" b="1">
                <a:latin typeface="Cambria"/>
                <a:cs typeface="Cambria"/>
              </a:rPr>
              <a:t> </a:t>
            </a:r>
            <a:r>
              <a:rPr dirty="0" sz="1500" spc="75" b="1">
                <a:latin typeface="Cambria"/>
                <a:cs typeface="Cambria"/>
              </a:rPr>
              <a:t>and</a:t>
            </a:r>
            <a:r>
              <a:rPr dirty="0" sz="1500" spc="215" b="1">
                <a:latin typeface="Cambria"/>
                <a:cs typeface="Cambria"/>
              </a:rPr>
              <a:t> </a:t>
            </a:r>
            <a:r>
              <a:rPr dirty="0" sz="1500" spc="90" b="1">
                <a:latin typeface="Cambria"/>
                <a:cs typeface="Cambria"/>
              </a:rPr>
              <a:t>machinery</a:t>
            </a:r>
            <a:r>
              <a:rPr dirty="0" sz="1500" spc="195" b="1">
                <a:latin typeface="Cambria"/>
                <a:cs typeface="Cambria"/>
              </a:rPr>
              <a:t> </a:t>
            </a:r>
            <a:r>
              <a:rPr dirty="0" sz="1500" b="1">
                <a:latin typeface="Cambria"/>
                <a:cs typeface="Cambria"/>
              </a:rPr>
              <a:t>or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equipment”</a:t>
            </a:r>
            <a:r>
              <a:rPr dirty="0" sz="1500" spc="180" b="1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enterprise,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shall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have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same </a:t>
            </a:r>
            <a:r>
              <a:rPr dirty="0" sz="1500" spc="100">
                <a:latin typeface="Cambria"/>
                <a:cs typeface="Cambria"/>
              </a:rPr>
              <a:t>meaning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130">
                <a:latin typeface="Cambria"/>
                <a:cs typeface="Cambria"/>
              </a:rPr>
              <a:t>as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assigned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plant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machinery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Income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Tax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Rules,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1962</a:t>
            </a:r>
            <a:r>
              <a:rPr dirty="0" sz="1500" spc="12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framed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Income</a:t>
            </a:r>
            <a:r>
              <a:rPr dirty="0" sz="1500" spc="12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Tax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Act, </a:t>
            </a:r>
            <a:r>
              <a:rPr dirty="0" sz="1500" spc="95">
                <a:latin typeface="Cambria"/>
                <a:cs typeface="Cambria"/>
              </a:rPr>
              <a:t>1961</a:t>
            </a:r>
            <a:r>
              <a:rPr dirty="0" sz="1500" spc="12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shall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include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all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tangible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assets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b="1">
                <a:latin typeface="Cambria"/>
                <a:cs typeface="Cambria"/>
              </a:rPr>
              <a:t>(other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105" b="1">
                <a:latin typeface="Cambria"/>
                <a:cs typeface="Cambria"/>
              </a:rPr>
              <a:t>than</a:t>
            </a:r>
            <a:r>
              <a:rPr dirty="0" sz="1500" spc="220" b="1">
                <a:latin typeface="Cambria"/>
                <a:cs typeface="Cambria"/>
              </a:rPr>
              <a:t> </a:t>
            </a:r>
            <a:r>
              <a:rPr dirty="0" sz="1500" spc="65" b="1">
                <a:latin typeface="Cambria"/>
                <a:cs typeface="Cambria"/>
              </a:rPr>
              <a:t>land</a:t>
            </a:r>
            <a:r>
              <a:rPr dirty="0" sz="1500" spc="220" b="1">
                <a:latin typeface="Cambria"/>
                <a:cs typeface="Cambria"/>
              </a:rPr>
              <a:t> </a:t>
            </a:r>
            <a:r>
              <a:rPr dirty="0" sz="1500" spc="75" b="1">
                <a:latin typeface="Cambria"/>
                <a:cs typeface="Cambria"/>
              </a:rPr>
              <a:t>and</a:t>
            </a:r>
            <a:r>
              <a:rPr dirty="0" sz="1500" spc="204" b="1">
                <a:latin typeface="Cambria"/>
                <a:cs typeface="Cambria"/>
              </a:rPr>
              <a:t> </a:t>
            </a:r>
            <a:r>
              <a:rPr dirty="0" sz="1500" spc="70" b="1">
                <a:latin typeface="Cambria"/>
                <a:cs typeface="Cambria"/>
              </a:rPr>
              <a:t>building,</a:t>
            </a:r>
            <a:r>
              <a:rPr dirty="0" sz="1500" spc="215" b="1">
                <a:latin typeface="Cambria"/>
                <a:cs typeface="Cambria"/>
              </a:rPr>
              <a:t> </a:t>
            </a:r>
            <a:r>
              <a:rPr dirty="0" sz="1500" spc="65" b="1">
                <a:latin typeface="Cambria"/>
                <a:cs typeface="Cambria"/>
              </a:rPr>
              <a:t>furniture</a:t>
            </a:r>
            <a:r>
              <a:rPr dirty="0" sz="1500" spc="210" b="1">
                <a:latin typeface="Cambria"/>
                <a:cs typeface="Cambria"/>
              </a:rPr>
              <a:t> </a:t>
            </a:r>
            <a:r>
              <a:rPr dirty="0" sz="1500" spc="75" b="1">
                <a:latin typeface="Cambria"/>
                <a:cs typeface="Cambria"/>
              </a:rPr>
              <a:t>and</a:t>
            </a:r>
            <a:r>
              <a:rPr dirty="0" sz="1500" spc="200" b="1">
                <a:latin typeface="Cambria"/>
                <a:cs typeface="Cambria"/>
              </a:rPr>
              <a:t> </a:t>
            </a:r>
            <a:r>
              <a:rPr dirty="0" sz="1500" spc="65" b="1">
                <a:latin typeface="Cambria"/>
                <a:cs typeface="Cambria"/>
              </a:rPr>
              <a:t>fittings).</a:t>
            </a:r>
            <a:endParaRPr sz="1500">
              <a:latin typeface="Cambria"/>
              <a:cs typeface="Cambria"/>
            </a:endParaRPr>
          </a:p>
          <a:p>
            <a:pPr marL="12700" marR="5080" indent="232410">
              <a:lnSpc>
                <a:spcPct val="100000"/>
              </a:lnSpc>
              <a:spcBef>
                <a:spcPts val="600"/>
              </a:spcBef>
              <a:buFont typeface="Cambria"/>
              <a:buAutoNum type="arabicParenR"/>
              <a:tabLst>
                <a:tab pos="245110" algn="l"/>
              </a:tabLst>
            </a:pPr>
            <a:r>
              <a:rPr dirty="0" sz="1500" spc="60" b="1">
                <a:latin typeface="Cambria"/>
                <a:cs typeface="Cambria"/>
              </a:rPr>
              <a:t>Turnover:</a:t>
            </a:r>
            <a:r>
              <a:rPr dirty="0" sz="1500" spc="170" b="1">
                <a:latin typeface="Cambria"/>
                <a:cs typeface="Cambria"/>
              </a:rPr>
              <a:t> </a:t>
            </a:r>
            <a:r>
              <a:rPr dirty="0" sz="1500" spc="100" b="1">
                <a:latin typeface="Cambria"/>
                <a:cs typeface="Cambria"/>
              </a:rPr>
              <a:t>Exports</a:t>
            </a:r>
            <a:r>
              <a:rPr dirty="0" sz="1500" spc="140" b="1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goods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services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both,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shall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be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80" b="1">
                <a:latin typeface="Cambria"/>
                <a:cs typeface="Cambria"/>
              </a:rPr>
              <a:t>excluded</a:t>
            </a:r>
            <a:r>
              <a:rPr dirty="0" sz="1500" spc="204" b="1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while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calculating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65" b="1">
                <a:latin typeface="Cambria"/>
                <a:cs typeface="Cambria"/>
              </a:rPr>
              <a:t>turnover</a:t>
            </a:r>
            <a:r>
              <a:rPr dirty="0" sz="1500" spc="175" b="1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any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enterprise </a:t>
            </a:r>
            <a:r>
              <a:rPr dirty="0" sz="1500" spc="65">
                <a:latin typeface="Cambria"/>
                <a:cs typeface="Cambria"/>
              </a:rPr>
              <a:t>whether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micro,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small</a:t>
            </a:r>
            <a:r>
              <a:rPr dirty="0" sz="1500" spc="19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medium,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purposes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of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classification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375" rIns="0" bIns="0" rtlCol="0" vert="horz">
            <a:spAutoFit/>
          </a:bodyPr>
          <a:lstStyle/>
          <a:p>
            <a:pPr marL="3713479">
              <a:lnSpc>
                <a:spcPct val="100000"/>
              </a:lnSpc>
              <a:spcBef>
                <a:spcPts val="100"/>
              </a:spcBef>
            </a:pPr>
            <a:r>
              <a:rPr dirty="0" spc="220"/>
              <a:t>GST</a:t>
            </a:r>
            <a:r>
              <a:rPr dirty="0" spc="250"/>
              <a:t> </a:t>
            </a:r>
            <a:r>
              <a:rPr dirty="0" spc="180"/>
              <a:t>COMPLIANCE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1571" y="951991"/>
          <a:ext cx="11532870" cy="2226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/>
                <a:gridCol w="3945254"/>
                <a:gridCol w="2684145"/>
                <a:gridCol w="3314700"/>
              </a:tblGrid>
              <a:tr h="260350">
                <a:tc gridSpan="4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GST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(Details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Outward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Supplies)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1: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QRMP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11</a:t>
                      </a:r>
                      <a:r>
                        <a:rPr dirty="0" baseline="24305" sz="1200" spc="97">
                          <a:latin typeface="Cambria"/>
                          <a:cs typeface="Cambria"/>
                        </a:rPr>
                        <a:t>th</a:t>
                      </a:r>
                      <a:r>
                        <a:rPr dirty="0" baseline="24305" sz="1200" spc="49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13</a:t>
                      </a:r>
                      <a:r>
                        <a:rPr dirty="0" baseline="24305" sz="1200" spc="97">
                          <a:latin typeface="Cambria"/>
                          <a:cs typeface="Cambria"/>
                        </a:rPr>
                        <a:t>th</a:t>
                      </a:r>
                      <a:r>
                        <a:rPr dirty="0" baseline="24305" sz="120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(Summary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Payment)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3B: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QRMP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3B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950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20</a:t>
                      </a:r>
                      <a:r>
                        <a:rPr dirty="0" baseline="24305" sz="1200" spc="97">
                          <a:latin typeface="Cambria"/>
                          <a:cs typeface="Cambria"/>
                        </a:rPr>
                        <a:t>th</a:t>
                      </a:r>
                      <a:r>
                        <a:rPr dirty="0" baseline="24305" sz="1200" spc="49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8295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22</a:t>
                      </a:r>
                      <a:r>
                        <a:rPr dirty="0" baseline="24305" sz="1200" spc="97">
                          <a:latin typeface="Cambria"/>
                          <a:cs typeface="Cambria"/>
                        </a:rPr>
                        <a:t>nd</a:t>
                      </a:r>
                      <a:r>
                        <a:rPr dirty="0" baseline="24305" sz="1200" spc="50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ITC-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04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(Details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goods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sent/received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job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work)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50">
                          <a:latin typeface="Cambria"/>
                          <a:cs typeface="Cambria"/>
                        </a:rPr>
                        <a:t>—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25th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month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quarter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9C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(Annual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Reconciliation)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9C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December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(next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FY)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466750" y="3330142"/>
            <a:ext cx="10975975" cy="25768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95" b="1">
                <a:latin typeface="Cambria"/>
                <a:cs typeface="Cambria"/>
              </a:rPr>
              <a:t>E-</a:t>
            </a:r>
            <a:r>
              <a:rPr dirty="0" sz="1200" b="1">
                <a:latin typeface="Cambria"/>
                <a:cs typeface="Cambria"/>
              </a:rPr>
              <a:t>Waybill</a:t>
            </a:r>
            <a:r>
              <a:rPr dirty="0" sz="1200" spc="430" b="1">
                <a:latin typeface="Cambria"/>
                <a:cs typeface="Cambria"/>
              </a:rPr>
              <a:t> </a:t>
            </a:r>
            <a:r>
              <a:rPr dirty="0" sz="1200" spc="70" b="1">
                <a:latin typeface="Cambria"/>
                <a:cs typeface="Cambria"/>
              </a:rPr>
              <a:t>Compliance: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35"/>
              </a:lnSpc>
              <a:spcBef>
                <a:spcPts val="600"/>
              </a:spcBef>
            </a:pP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0">
                <a:latin typeface="Cambria"/>
                <a:cs typeface="Cambria"/>
              </a:rPr>
              <a:t>Way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Bill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is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an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electronic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document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mandated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under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140">
                <a:latin typeface="Cambria"/>
                <a:cs typeface="Cambria"/>
              </a:rPr>
              <a:t>GST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tracking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the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movement</a:t>
            </a:r>
            <a:r>
              <a:rPr dirty="0" sz="1200" spc="13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goods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valued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above</a:t>
            </a:r>
            <a:r>
              <a:rPr dirty="0" sz="1200" spc="190" b="1">
                <a:latin typeface="Cambria"/>
                <a:cs typeface="Cambria"/>
              </a:rPr>
              <a:t> </a:t>
            </a:r>
            <a:r>
              <a:rPr dirty="0" sz="1200" spc="75" b="1">
                <a:latin typeface="Times New Roman"/>
                <a:cs typeface="Times New Roman"/>
              </a:rPr>
              <a:t>₹</a:t>
            </a:r>
            <a:r>
              <a:rPr dirty="0" sz="1200" spc="75" b="1">
                <a:latin typeface="Cambria"/>
                <a:cs typeface="Cambria"/>
              </a:rPr>
              <a:t>50,000</a:t>
            </a:r>
            <a:r>
              <a:rPr dirty="0" sz="1200" spc="75">
                <a:latin typeface="Cambria"/>
                <a:cs typeface="Cambria"/>
              </a:rPr>
              <a:t>,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ensuring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transparency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and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35"/>
              </a:lnSpc>
            </a:pPr>
            <a:r>
              <a:rPr dirty="0" sz="1200" spc="70">
                <a:latin typeface="Cambria"/>
                <a:cs typeface="Cambria"/>
              </a:rPr>
              <a:t>compliance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during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transit.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It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105">
                <a:latin typeface="Cambria"/>
                <a:cs typeface="Cambria"/>
              </a:rPr>
              <a:t>must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be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generated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before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commencement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transportation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includes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key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consignment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vehicle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details.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75">
                <a:latin typeface="Cambria"/>
                <a:cs typeface="Cambria"/>
              </a:rPr>
              <a:t>Generate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5">
                <a:latin typeface="Cambria"/>
                <a:cs typeface="Cambria"/>
              </a:rPr>
              <a:t>Way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Bill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(Part-A)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before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movement: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Mandatory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goods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valued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above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₹</a:t>
            </a:r>
            <a:r>
              <a:rPr dirty="0" sz="1200" spc="80">
                <a:latin typeface="Cambria"/>
                <a:cs typeface="Cambria"/>
              </a:rPr>
              <a:t>50,000,</a:t>
            </a:r>
            <a:r>
              <a:rPr dirty="0" sz="1200" spc="204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including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product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information.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85">
                <a:latin typeface="Cambria"/>
                <a:cs typeface="Cambria"/>
              </a:rPr>
              <a:t>Update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Part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145">
                <a:latin typeface="Cambria"/>
                <a:cs typeface="Cambria"/>
              </a:rPr>
              <a:t>B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(vehicle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number)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prior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transit: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Essential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all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movements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whenever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vehicle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changes.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60">
                <a:latin typeface="Cambria"/>
                <a:cs typeface="Cambria"/>
              </a:rPr>
              <a:t>Recipient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105">
                <a:latin typeface="Cambria"/>
                <a:cs typeface="Cambria"/>
              </a:rPr>
              <a:t>must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accept/reject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5">
                <a:latin typeface="Cambria"/>
                <a:cs typeface="Cambria"/>
              </a:rPr>
              <a:t>Way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Bill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within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72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hours:</a:t>
            </a:r>
            <a:r>
              <a:rPr dirty="0" sz="1200" spc="140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Crucial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35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validating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the</a:t>
            </a:r>
            <a:r>
              <a:rPr dirty="0" sz="1200" spc="12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transaction.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50">
                <a:latin typeface="Cambria"/>
                <a:cs typeface="Cambria"/>
              </a:rPr>
              <a:t>Report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detentions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(Form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110">
                <a:latin typeface="Cambria"/>
                <a:cs typeface="Cambria"/>
              </a:rPr>
              <a:t>EWB-</a:t>
            </a:r>
            <a:r>
              <a:rPr dirty="0" sz="1200">
                <a:latin typeface="Cambria"/>
                <a:cs typeface="Cambria"/>
              </a:rPr>
              <a:t>04)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if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over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30</a:t>
            </a:r>
            <a:r>
              <a:rPr dirty="0" sz="1200" spc="19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minutes: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Transporters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 spc="105">
                <a:latin typeface="Cambria"/>
                <a:cs typeface="Cambria"/>
              </a:rPr>
              <a:t>must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upload</a:t>
            </a:r>
            <a:r>
              <a:rPr dirty="0" sz="1200" spc="19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this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to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avoid</a:t>
            </a:r>
            <a:r>
              <a:rPr dirty="0" sz="1200" spc="200">
                <a:latin typeface="Cambria"/>
                <a:cs typeface="Cambria"/>
              </a:rPr>
              <a:t> </a:t>
            </a:r>
            <a:r>
              <a:rPr dirty="0" sz="1200" spc="85">
                <a:latin typeface="Cambria"/>
                <a:cs typeface="Cambria"/>
              </a:rPr>
              <a:t>issues.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60">
                <a:latin typeface="Cambria"/>
                <a:cs typeface="Cambria"/>
              </a:rPr>
              <a:t>Reconcile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5">
                <a:latin typeface="Cambria"/>
                <a:cs typeface="Cambria"/>
              </a:rPr>
              <a:t>Way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Bills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with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114">
                <a:latin typeface="Cambria"/>
                <a:cs typeface="Cambria"/>
              </a:rPr>
              <a:t>GSTR-</a:t>
            </a:r>
            <a:r>
              <a:rPr dirty="0" sz="1200" spc="75">
                <a:latin typeface="Cambria"/>
                <a:cs typeface="Cambria"/>
              </a:rPr>
              <a:t>1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regularly: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Ensure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consistency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45">
                <a:latin typeface="Cambria"/>
                <a:cs typeface="Cambria"/>
              </a:rPr>
              <a:t>between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generated</a:t>
            </a:r>
            <a:r>
              <a:rPr dirty="0" sz="1200" spc="150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0">
                <a:latin typeface="Cambria"/>
                <a:cs typeface="Cambria"/>
              </a:rPr>
              <a:t>Way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Bills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and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outward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supply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returns.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 spc="100">
                <a:latin typeface="Cambria"/>
                <a:cs typeface="Cambria"/>
              </a:rPr>
              <a:t>Conduct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60">
                <a:latin typeface="Cambria"/>
                <a:cs typeface="Cambria"/>
              </a:rPr>
              <a:t>internal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review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generated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5">
                <a:latin typeface="Cambria"/>
                <a:cs typeface="Cambria"/>
              </a:rPr>
              <a:t>Way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Bills: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Verify</a:t>
            </a:r>
            <a:r>
              <a:rPr dirty="0" sz="1200" spc="16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completeness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90">
                <a:latin typeface="Cambria"/>
                <a:cs typeface="Cambria"/>
              </a:rPr>
              <a:t>and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correctness</a:t>
            </a:r>
            <a:r>
              <a:rPr dirty="0" sz="1200" spc="14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of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all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data.</a:t>
            </a:r>
            <a:endParaRPr sz="12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200">
                <a:latin typeface="Cambria"/>
                <a:cs typeface="Cambria"/>
              </a:rPr>
              <a:t>Preserve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120">
                <a:latin typeface="Cambria"/>
                <a:cs typeface="Cambria"/>
              </a:rPr>
              <a:t>E-</a:t>
            </a:r>
            <a:r>
              <a:rPr dirty="0" sz="1200" spc="65">
                <a:latin typeface="Cambria"/>
                <a:cs typeface="Cambria"/>
              </a:rPr>
              <a:t>Way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Bill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5">
                <a:latin typeface="Cambria"/>
                <a:cs typeface="Cambria"/>
              </a:rPr>
              <a:t>records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75">
                <a:latin typeface="Cambria"/>
                <a:cs typeface="Cambria"/>
              </a:rPr>
              <a:t>audit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50">
                <a:latin typeface="Cambria"/>
                <a:cs typeface="Cambria"/>
              </a:rPr>
              <a:t>trail:</a:t>
            </a:r>
            <a:r>
              <a:rPr dirty="0" sz="1200" spc="165">
                <a:latin typeface="Cambria"/>
                <a:cs typeface="Cambria"/>
              </a:rPr>
              <a:t> </a:t>
            </a:r>
            <a:r>
              <a:rPr dirty="0" sz="1200" spc="80">
                <a:latin typeface="Cambria"/>
                <a:cs typeface="Cambria"/>
              </a:rPr>
              <a:t>Essential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>
                <a:latin typeface="Cambria"/>
                <a:cs typeface="Cambria"/>
              </a:rPr>
              <a:t>for</a:t>
            </a:r>
            <a:r>
              <a:rPr dirty="0" sz="1200" spc="180">
                <a:latin typeface="Cambria"/>
                <a:cs typeface="Cambria"/>
              </a:rPr>
              <a:t> </a:t>
            </a:r>
            <a:r>
              <a:rPr dirty="0" sz="1200" spc="70">
                <a:latin typeface="Cambria"/>
                <a:cs typeface="Cambria"/>
              </a:rPr>
              <a:t>compliance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checks</a:t>
            </a:r>
            <a:r>
              <a:rPr dirty="0" sz="1200" spc="175">
                <a:latin typeface="Cambria"/>
                <a:cs typeface="Cambria"/>
              </a:rPr>
              <a:t> </a:t>
            </a:r>
            <a:r>
              <a:rPr dirty="0" sz="1200" spc="95">
                <a:latin typeface="Cambria"/>
                <a:cs typeface="Cambria"/>
              </a:rPr>
              <a:t>and</a:t>
            </a:r>
            <a:r>
              <a:rPr dirty="0" sz="1200" spc="170">
                <a:latin typeface="Cambria"/>
                <a:cs typeface="Cambria"/>
              </a:rPr>
              <a:t> </a:t>
            </a:r>
            <a:r>
              <a:rPr dirty="0" sz="1200" spc="65">
                <a:latin typeface="Cambria"/>
                <a:cs typeface="Cambria"/>
              </a:rPr>
              <a:t>future</a:t>
            </a:r>
            <a:r>
              <a:rPr dirty="0" sz="1200" spc="155">
                <a:latin typeface="Cambria"/>
                <a:cs typeface="Cambria"/>
              </a:rPr>
              <a:t> </a:t>
            </a:r>
            <a:r>
              <a:rPr dirty="0" sz="1200" spc="45">
                <a:latin typeface="Cambria"/>
                <a:cs typeface="Cambria"/>
              </a:rPr>
              <a:t>reference.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75793" y="2082545"/>
          <a:ext cx="1151255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870"/>
                <a:gridCol w="1913255"/>
                <a:gridCol w="2738120"/>
                <a:gridCol w="3016885"/>
                <a:gridCol w="2508884"/>
              </a:tblGrid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Periodicity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Entity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Threshold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Daily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200" spc="4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Generation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51790" marR="267970" indent="-76200">
                        <a:lnSpc>
                          <a:spcPct val="107500"/>
                        </a:lnSpc>
                        <a:spcBef>
                          <a:spcPts val="15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Generate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IRN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via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IRP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B2B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invoices,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credit/debit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notes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persons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AATO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5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issuance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276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 spc="45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Upload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IRP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075" indent="101600">
                        <a:lnSpc>
                          <a:spcPct val="107500"/>
                        </a:lnSpc>
                        <a:spcBef>
                          <a:spcPts val="43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Upload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JSON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IRP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via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ERP,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ASP,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GSP,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API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integration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persons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AATO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5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 spc="110">
                          <a:latin typeface="Cambria"/>
                          <a:cs typeface="Cambria"/>
                        </a:rPr>
                        <a:t>Same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day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451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Cancellation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invoice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Full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cancellation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only;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partial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not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-10">
                          <a:latin typeface="Cambria"/>
                          <a:cs typeface="Cambria"/>
                        </a:rPr>
                        <a:t>allowed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persons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AATO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5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24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hours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IRN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45">
                          <a:latin typeface="Cambria"/>
                          <a:cs typeface="Cambria"/>
                        </a:rPr>
                        <a:t>generation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0" marR="238125" indent="-421005">
                        <a:lnSpc>
                          <a:spcPct val="107500"/>
                        </a:lnSpc>
                        <a:spcBef>
                          <a:spcPts val="50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Reconciliation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115" marR="57785" indent="-855344">
                        <a:lnSpc>
                          <a:spcPct val="107500"/>
                        </a:lnSpc>
                        <a:spcBef>
                          <a:spcPts val="50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Auto-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populated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IRP;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verify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mismatches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persons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AATO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&gt;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5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date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23240" marR="332740" indent="-181610">
                        <a:lnSpc>
                          <a:spcPct val="107500"/>
                        </a:lnSpc>
                        <a:spcBef>
                          <a:spcPts val="136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turnover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assessment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8745" marR="112395" indent="1270">
                        <a:lnSpc>
                          <a:spcPct val="107100"/>
                        </a:lnSpc>
                        <a:spcBef>
                          <a:spcPts val="59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Recalculate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PAN-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AATO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to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check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e-invoicing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applicability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10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3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200" spc="3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taxpayers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March-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annually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60959" y="1172083"/>
            <a:ext cx="1126680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20" b="1">
                <a:latin typeface="Cambria"/>
                <a:cs typeface="Cambria"/>
              </a:rPr>
              <a:t>E-</a:t>
            </a:r>
            <a:r>
              <a:rPr dirty="0" sz="1500" spc="90" b="1">
                <a:latin typeface="Cambria"/>
                <a:cs typeface="Cambria"/>
              </a:rPr>
              <a:t>Invoicing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digital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system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180">
                <a:latin typeface="Cambria"/>
                <a:cs typeface="Cambria"/>
              </a:rPr>
              <a:t> GST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where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55">
                <a:latin typeface="Cambria"/>
                <a:cs typeface="Cambria"/>
              </a:rPr>
              <a:t>B2B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invoices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are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authenticated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through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Invoice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Registration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45">
                <a:latin typeface="Cambria"/>
                <a:cs typeface="Cambria"/>
              </a:rPr>
              <a:t>Portal </a:t>
            </a:r>
            <a:r>
              <a:rPr dirty="0" sz="1500">
                <a:latin typeface="Cambria"/>
                <a:cs typeface="Cambria"/>
              </a:rPr>
              <a:t>(IRP)</a:t>
            </a:r>
            <a:r>
              <a:rPr dirty="0" sz="1500" spc="385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assigned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39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unique</a:t>
            </a:r>
            <a:r>
              <a:rPr dirty="0" sz="1500" spc="38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Invoice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Reference</a:t>
            </a:r>
            <a:r>
              <a:rPr dirty="0" sz="1500" spc="380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Number</a:t>
            </a:r>
            <a:r>
              <a:rPr dirty="0" sz="1500" spc="39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(IRN),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enabling</a:t>
            </a:r>
            <a:r>
              <a:rPr dirty="0" sz="1500" spc="39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real-time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reporting</a:t>
            </a:r>
            <a:r>
              <a:rPr dirty="0" sz="1500" spc="40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39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180">
                <a:latin typeface="Cambria"/>
                <a:cs typeface="Cambria"/>
              </a:rPr>
              <a:t>GST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39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e-way</a:t>
            </a:r>
            <a:r>
              <a:rPr dirty="0" sz="1500" spc="400">
                <a:latin typeface="Cambria"/>
                <a:cs typeface="Cambria"/>
              </a:rPr>
              <a:t> </a:t>
            </a:r>
            <a:r>
              <a:rPr dirty="0" sz="1500" spc="30">
                <a:latin typeface="Cambria"/>
                <a:cs typeface="Cambria"/>
              </a:rPr>
              <a:t>bill </a:t>
            </a:r>
            <a:r>
              <a:rPr dirty="0" sz="1500" spc="70">
                <a:latin typeface="Cambria"/>
                <a:cs typeface="Cambria"/>
              </a:rPr>
              <a:t>portals</a:t>
            </a:r>
            <a:r>
              <a:rPr dirty="0" sz="1500" spc="18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enhanced</a:t>
            </a:r>
            <a:r>
              <a:rPr dirty="0" sz="1500" spc="13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accuracy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tax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compliance.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236" rIns="0" bIns="0" rtlCol="0" vert="horz">
            <a:spAutoFit/>
          </a:bodyPr>
          <a:lstStyle/>
          <a:p>
            <a:pPr marL="3656329">
              <a:lnSpc>
                <a:spcPct val="100000"/>
              </a:lnSpc>
              <a:spcBef>
                <a:spcPts val="100"/>
              </a:spcBef>
            </a:pPr>
            <a:r>
              <a:rPr dirty="0" spc="220"/>
              <a:t>GST</a:t>
            </a:r>
            <a:r>
              <a:rPr dirty="0" spc="250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27926" y="2111375"/>
          <a:ext cx="10982325" cy="333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745"/>
                <a:gridCol w="4528820"/>
                <a:gridCol w="4721859"/>
              </a:tblGrid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Action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Required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Impact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marL="489584" marR="173990" indent="-309880">
                        <a:lnSpc>
                          <a:spcPct val="107500"/>
                        </a:lnSpc>
                        <a:spcBef>
                          <a:spcPts val="44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Review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Supplier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Invoices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14th)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View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invoices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uploaded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suppliers.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marL="318770" marR="148590" indent="-165100">
                        <a:lnSpc>
                          <a:spcPct val="107500"/>
                        </a:lnSpc>
                        <a:spcBef>
                          <a:spcPts val="45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Accept/Reject/P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Invoices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(On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-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20th)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Crucial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eligibility;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defaults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accepted.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200" spc="1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3B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(20th)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Accepted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invoices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flow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Table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4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final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claim.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29615">
                <a:tc>
                  <a:txBody>
                    <a:bodyPr/>
                    <a:lstStyle/>
                    <a:p>
                      <a:pPr algn="ctr" marL="168275" marR="160655">
                        <a:lnSpc>
                          <a:spcPct val="107100"/>
                        </a:lnSpc>
                        <a:spcBef>
                          <a:spcPts val="45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Monitor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&amp;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Resolve</a:t>
                      </a:r>
                      <a:r>
                        <a:rPr dirty="0" sz="1200" spc="1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Pending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Invoices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Ongoing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(Before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Section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16(4)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CGST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Act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expiry)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Avoid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loss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carried-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forward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invoices.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marL="467995" marR="256540" indent="-204470">
                        <a:lnSpc>
                          <a:spcPct val="107500"/>
                        </a:lnSpc>
                        <a:spcBef>
                          <a:spcPts val="45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Reconcile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ITC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(GSTR-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9)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filing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claimed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matched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accurate.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57580" y="1141857"/>
            <a:ext cx="110769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90" b="1">
                <a:latin typeface="Cambria"/>
                <a:cs typeface="Cambria"/>
              </a:rPr>
              <a:t>Invoice</a:t>
            </a:r>
            <a:r>
              <a:rPr dirty="0" sz="1500" spc="254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Management</a:t>
            </a:r>
            <a:r>
              <a:rPr dirty="0" sz="1500" spc="245" b="1">
                <a:latin typeface="Cambria"/>
                <a:cs typeface="Cambria"/>
              </a:rPr>
              <a:t> </a:t>
            </a:r>
            <a:r>
              <a:rPr dirty="0" sz="1500" spc="120" b="1">
                <a:latin typeface="Cambria"/>
                <a:cs typeface="Cambria"/>
              </a:rPr>
              <a:t>System:</a:t>
            </a:r>
            <a:r>
              <a:rPr dirty="0" sz="1500" spc="245" b="1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The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Invoice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Management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System</a:t>
            </a:r>
            <a:r>
              <a:rPr dirty="0" sz="1500" spc="27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(IMS)</a:t>
            </a:r>
            <a:r>
              <a:rPr dirty="0" sz="1500" spc="254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under</a:t>
            </a:r>
            <a:r>
              <a:rPr dirty="0" sz="1500" spc="260">
                <a:latin typeface="Cambria"/>
                <a:cs typeface="Cambria"/>
              </a:rPr>
              <a:t> </a:t>
            </a:r>
            <a:r>
              <a:rPr dirty="0" sz="1500" spc="175">
                <a:latin typeface="Cambria"/>
                <a:cs typeface="Cambria"/>
              </a:rPr>
              <a:t>GST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compliance</a:t>
            </a:r>
            <a:r>
              <a:rPr dirty="0" sz="1500" spc="26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tool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introduced</a:t>
            </a:r>
            <a:r>
              <a:rPr dirty="0" sz="1500" spc="240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on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180">
                <a:latin typeface="Cambria"/>
                <a:cs typeface="Cambria"/>
              </a:rPr>
              <a:t>GST</a:t>
            </a:r>
            <a:r>
              <a:rPr dirty="0" sz="1500" spc="204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portal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help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recipients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accept,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reject,</a:t>
            </a:r>
            <a:r>
              <a:rPr dirty="0" sz="1500" spc="21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keep</a:t>
            </a:r>
            <a:r>
              <a:rPr dirty="0" sz="1500" spc="21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supplier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invoices</a:t>
            </a:r>
            <a:r>
              <a:rPr dirty="0" sz="1500" spc="21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pending.</a:t>
            </a:r>
            <a:r>
              <a:rPr dirty="0" sz="1500" spc="204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It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aims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21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streamline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204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Input</a:t>
            </a:r>
            <a:r>
              <a:rPr dirty="0" sz="1500" spc="21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Tax </a:t>
            </a:r>
            <a:r>
              <a:rPr dirty="0" sz="1500" spc="75">
                <a:latin typeface="Cambria"/>
                <a:cs typeface="Cambria"/>
              </a:rPr>
              <a:t>Credit</a:t>
            </a:r>
            <a:r>
              <a:rPr dirty="0" sz="1500" spc="26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(ITC)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process</a:t>
            </a:r>
            <a:r>
              <a:rPr dirty="0" sz="1500" spc="21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by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offering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better</a:t>
            </a:r>
            <a:r>
              <a:rPr dirty="0" sz="1500" spc="25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visibility</a:t>
            </a:r>
            <a:r>
              <a:rPr dirty="0" sz="1500" spc="26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control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over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inward</a:t>
            </a:r>
            <a:r>
              <a:rPr dirty="0" sz="1500" spc="254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invoices.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81" rIns="0" bIns="0" rtlCol="0" vert="horz">
            <a:spAutoFit/>
          </a:bodyPr>
          <a:lstStyle/>
          <a:p>
            <a:pPr marL="3625850">
              <a:lnSpc>
                <a:spcPct val="100000"/>
              </a:lnSpc>
              <a:spcBef>
                <a:spcPts val="100"/>
              </a:spcBef>
            </a:pPr>
            <a:r>
              <a:rPr dirty="0" spc="220"/>
              <a:t>GST</a:t>
            </a:r>
            <a:r>
              <a:rPr dirty="0" spc="250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9432" y="1364361"/>
          <a:ext cx="11621770" cy="5010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264"/>
                <a:gridCol w="4072254"/>
                <a:gridCol w="5721349"/>
              </a:tblGrid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Sales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Register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Reconcile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outward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supply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books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filed.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liability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declared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matches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no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short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reporting.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2B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(ITC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Claim)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Verify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that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claimed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matches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eligible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2B.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2B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Purchase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Register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388235" marR="1905" indent="-2378075">
                        <a:lnSpc>
                          <a:spcPct val="107500"/>
                        </a:lnSpc>
                        <a:spcBef>
                          <a:spcPts val="315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Reconcile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vendor-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wise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invoices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eligibility;</a:t>
                      </a:r>
                      <a:r>
                        <a:rPr dirty="0" sz="1200" spc="2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follow-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vendors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for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mismatches.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Credit/Debit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Notes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Review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notes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matched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correct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invoices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reflected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returns.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Reconciliation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Match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books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accounts,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1,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3B.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9C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Reconciliation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statements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businesses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above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threshold).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Unclaimed/Missed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Review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16760" marR="361950" indent="-1647825">
                        <a:lnSpc>
                          <a:spcPct val="107500"/>
                        </a:lnSpc>
                        <a:spcBef>
                          <a:spcPts val="320"/>
                        </a:spcBef>
                      </a:pPr>
                      <a:r>
                        <a:rPr dirty="0" sz="1200" spc="10">
                          <a:latin typeface="Cambria"/>
                          <a:cs typeface="Cambria"/>
                        </a:rPr>
                        <a:t>Identify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missed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invoices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ITC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previous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months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(claim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before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September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FY).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Final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Vendor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Reconciliation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Confirm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data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major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vendors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proper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ITC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40">
                          <a:latin typeface="Cambria"/>
                          <a:cs typeface="Cambria"/>
                        </a:rPr>
                        <a:t>reflection.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5355" y="1003172"/>
            <a:ext cx="31762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55" b="1">
                <a:latin typeface="Cambria"/>
                <a:cs typeface="Cambria"/>
              </a:rPr>
              <a:t>GST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Reconciliation</a:t>
            </a:r>
            <a:r>
              <a:rPr dirty="0" sz="1500" spc="195" b="1">
                <a:latin typeface="Cambria"/>
                <a:cs typeface="Cambria"/>
              </a:rPr>
              <a:t> </a:t>
            </a:r>
            <a:r>
              <a:rPr dirty="0" sz="1500" spc="90" b="1">
                <a:latin typeface="Cambria"/>
                <a:cs typeface="Cambria"/>
              </a:rPr>
              <a:t>Compliance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639" rIns="0" bIns="0" rtlCol="0" vert="horz">
            <a:spAutoFit/>
          </a:bodyPr>
          <a:lstStyle/>
          <a:p>
            <a:pPr marL="3273425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GST</a:t>
            </a:r>
            <a:r>
              <a:rPr dirty="0" spc="250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1571" y="962786"/>
          <a:ext cx="11532870" cy="535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930"/>
                <a:gridCol w="3035935"/>
                <a:gridCol w="6682740"/>
              </a:tblGrid>
              <a:tr h="2597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spc="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050" spc="3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05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050" spc="1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318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5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Common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05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IEC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5410">
                        <a:lnSpc>
                          <a:spcPct val="107600"/>
                        </a:lnSpc>
                        <a:spcBef>
                          <a:spcPts val="254"/>
                        </a:spcBef>
                      </a:pPr>
                      <a:r>
                        <a:rPr dirty="0" sz="1050" spc="60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050" spc="3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10-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digit</a:t>
                      </a:r>
                      <a:r>
                        <a:rPr dirty="0" sz="1050" spc="3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Import</a:t>
                      </a:r>
                      <a:r>
                        <a:rPr dirty="0" sz="1050" spc="3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3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Code</a:t>
                      </a:r>
                      <a:r>
                        <a:rPr dirty="0" sz="1050" spc="3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(IEC)</a:t>
                      </a:r>
                      <a:r>
                        <a:rPr dirty="0" sz="1050" spc="3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50" spc="3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14">
                          <a:latin typeface="Cambria"/>
                          <a:cs typeface="Cambria"/>
                        </a:rPr>
                        <a:t>DGFT,</a:t>
                      </a:r>
                      <a:r>
                        <a:rPr dirty="0" sz="1050" spc="3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050" spc="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50" spc="3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PAN,</a:t>
                      </a:r>
                      <a:r>
                        <a:rPr dirty="0" sz="1050" spc="3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4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all</a:t>
                      </a:r>
                      <a:r>
                        <a:rPr dirty="0" sz="1050" spc="3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5">
                          <a:latin typeface="Cambria"/>
                          <a:cs typeface="Cambria"/>
                        </a:rPr>
                        <a:t>import/export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activities.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 b="1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05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b="1">
                          <a:latin typeface="Cambria"/>
                          <a:cs typeface="Cambria"/>
                        </a:rPr>
                        <a:t>every</a:t>
                      </a:r>
                      <a:r>
                        <a:rPr dirty="0" sz="105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b="1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05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 b="1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5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b="1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05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b="1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05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 b="1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05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0" b="1">
                          <a:latin typeface="Cambria"/>
                          <a:cs typeface="Cambria"/>
                        </a:rPr>
                        <a:t>June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2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050" spc="55">
                          <a:latin typeface="Cambria"/>
                          <a:cs typeface="Cambria"/>
                        </a:rPr>
                        <a:t>Legal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5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05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Laws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4139">
                        <a:lnSpc>
                          <a:spcPct val="107600"/>
                        </a:lnSpc>
                        <a:spcBef>
                          <a:spcPts val="259"/>
                        </a:spcBef>
                      </a:pPr>
                      <a:r>
                        <a:rPr dirty="0" sz="1050" spc="85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05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products</a:t>
                      </a:r>
                      <a:r>
                        <a:rPr dirty="0" sz="105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05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not</a:t>
                      </a:r>
                      <a:r>
                        <a:rPr dirty="0" sz="105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0">
                          <a:latin typeface="Cambria"/>
                          <a:cs typeface="Cambria"/>
                        </a:rPr>
                        <a:t>prohibited/restricted</a:t>
                      </a:r>
                      <a:r>
                        <a:rPr dirty="0" sz="105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comply</a:t>
                      </a:r>
                      <a:r>
                        <a:rPr dirty="0" sz="105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05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0">
                          <a:latin typeface="Cambria"/>
                          <a:cs typeface="Cambria"/>
                        </a:rPr>
                        <a:t>foreign</a:t>
                      </a:r>
                      <a:r>
                        <a:rPr dirty="0" sz="105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05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0">
                          <a:latin typeface="Cambria"/>
                          <a:cs typeface="Cambria"/>
                        </a:rPr>
                        <a:t>policy</a:t>
                      </a:r>
                      <a:r>
                        <a:rPr dirty="0" sz="105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product-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05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rules</a:t>
                      </a:r>
                      <a:r>
                        <a:rPr dirty="0" sz="10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both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import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export.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451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50" spc="110">
                          <a:latin typeface="Cambria"/>
                          <a:cs typeface="Cambria"/>
                        </a:rPr>
                        <a:t>HSN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Classification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4139">
                        <a:lnSpc>
                          <a:spcPct val="107800"/>
                        </a:lnSpc>
                        <a:spcBef>
                          <a:spcPts val="305"/>
                        </a:spcBef>
                      </a:pPr>
                      <a:r>
                        <a:rPr dirty="0" sz="1050" spc="55">
                          <a:latin typeface="Cambria"/>
                          <a:cs typeface="Cambria"/>
                        </a:rPr>
                        <a:t>Determine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correct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5">
                          <a:latin typeface="Cambria"/>
                          <a:cs typeface="Cambria"/>
                        </a:rPr>
                        <a:t>HSN/CTH</a:t>
                      </a:r>
                      <a:r>
                        <a:rPr dirty="0" sz="105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code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accurate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duty</a:t>
                      </a:r>
                      <a:r>
                        <a:rPr dirty="0" sz="105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rates,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exemptions,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regulatory</a:t>
                      </a:r>
                      <a:r>
                        <a:rPr dirty="0" sz="105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35">
                          <a:latin typeface="Cambria"/>
                          <a:cs typeface="Cambria"/>
                        </a:rPr>
                        <a:t>control </a:t>
                      </a:r>
                      <a:r>
                        <a:rPr dirty="0" sz="1050" spc="10">
                          <a:latin typeface="Cambria"/>
                          <a:cs typeface="Cambria"/>
                        </a:rPr>
                        <a:t>(primarily</a:t>
                      </a:r>
                      <a:r>
                        <a:rPr dirty="0" sz="105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imports,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but</a:t>
                      </a:r>
                      <a:r>
                        <a:rPr dirty="0" sz="105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also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relevant</a:t>
                      </a:r>
                      <a:r>
                        <a:rPr dirty="0" sz="105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10">
                          <a:latin typeface="Cambria"/>
                          <a:cs typeface="Cambria"/>
                        </a:rPr>
                        <a:t>exports).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50" spc="95">
                          <a:latin typeface="Cambria"/>
                          <a:cs typeface="Cambria"/>
                        </a:rPr>
                        <a:t>SPEICAL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5">
                          <a:latin typeface="Cambria"/>
                          <a:cs typeface="Cambria"/>
                        </a:rPr>
                        <a:t>VALUATION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BRANCH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14935" marR="104139">
                        <a:lnSpc>
                          <a:spcPct val="107000"/>
                        </a:lnSpc>
                        <a:spcBef>
                          <a:spcPts val="265"/>
                        </a:spcBef>
                      </a:pPr>
                      <a:r>
                        <a:rPr dirty="0" sz="1050" spc="65">
                          <a:latin typeface="Cambria"/>
                          <a:cs typeface="Cambria"/>
                        </a:rPr>
                        <a:t>Special</a:t>
                      </a:r>
                      <a:r>
                        <a:rPr dirty="0" sz="1050" spc="2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Valuation</a:t>
                      </a:r>
                      <a:r>
                        <a:rPr dirty="0" sz="1050" spc="2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90">
                          <a:latin typeface="Cambria"/>
                          <a:cs typeface="Cambria"/>
                        </a:rPr>
                        <a:t>Branch</a:t>
                      </a:r>
                      <a:r>
                        <a:rPr dirty="0" sz="1050" spc="3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050" spc="2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050" spc="3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special</a:t>
                      </a:r>
                      <a:r>
                        <a:rPr dirty="0" sz="1050" spc="2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unit</a:t>
                      </a:r>
                      <a:r>
                        <a:rPr dirty="0" sz="1050" spc="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50" spc="3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50" spc="3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Customs</a:t>
                      </a:r>
                      <a:r>
                        <a:rPr dirty="0" sz="1050" spc="3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dirty="0" sz="1050" spc="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which</a:t>
                      </a:r>
                      <a:r>
                        <a:rPr dirty="0" sz="1050" spc="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specializing</a:t>
                      </a:r>
                      <a:r>
                        <a:rPr dirty="0" sz="1050" spc="3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2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 investigating</a:t>
                      </a:r>
                      <a:r>
                        <a:rPr dirty="0" sz="1050" spc="4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50" spc="4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transactions</a:t>
                      </a:r>
                      <a:r>
                        <a:rPr dirty="0" sz="1050" spc="45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which</a:t>
                      </a:r>
                      <a:r>
                        <a:rPr dirty="0" sz="105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050" spc="45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entered</a:t>
                      </a:r>
                      <a:r>
                        <a:rPr dirty="0" sz="105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into</a:t>
                      </a:r>
                      <a:r>
                        <a:rPr dirty="0" sz="1050" spc="4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05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importer</a:t>
                      </a:r>
                      <a:r>
                        <a:rPr dirty="0" sz="105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050" spc="4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105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050" spc="4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India</a:t>
                      </a:r>
                      <a:r>
                        <a:rPr dirty="0" sz="105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supplier</a:t>
                      </a:r>
                      <a:r>
                        <a:rPr dirty="0" sz="105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05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foreign</a:t>
                      </a:r>
                      <a:r>
                        <a:rPr dirty="0" sz="105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country</a:t>
                      </a:r>
                      <a:r>
                        <a:rPr dirty="0" sz="105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who</a:t>
                      </a:r>
                      <a:r>
                        <a:rPr dirty="0" sz="105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have</a:t>
                      </a:r>
                      <a:r>
                        <a:rPr dirty="0" sz="105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relationship</a:t>
                      </a:r>
                      <a:r>
                        <a:rPr dirty="0" sz="105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like</a:t>
                      </a:r>
                      <a:r>
                        <a:rPr dirty="0" sz="105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joint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ventures,</a:t>
                      </a:r>
                      <a:r>
                        <a:rPr dirty="0" sz="105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partnerships,</a:t>
                      </a:r>
                      <a:r>
                        <a:rPr dirty="0" sz="10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0">
                          <a:latin typeface="Cambria"/>
                          <a:cs typeface="Cambria"/>
                        </a:rPr>
                        <a:t>holding-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subsidiary</a:t>
                      </a:r>
                      <a:r>
                        <a:rPr dirty="0" sz="1050" spc="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etc.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243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5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Import</a:t>
                      </a:r>
                      <a:r>
                        <a:rPr dirty="0" sz="105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Specific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050" spc="50">
                          <a:latin typeface="Cambria"/>
                          <a:cs typeface="Cambria"/>
                        </a:rPr>
                        <a:t>Import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Licenses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4775">
                        <a:lnSpc>
                          <a:spcPct val="107600"/>
                        </a:lnSpc>
                        <a:spcBef>
                          <a:spcPts val="260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import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licenses</a:t>
                      </a:r>
                      <a:r>
                        <a:rPr dirty="0" sz="1050" spc="18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relevant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authorities</a:t>
                      </a:r>
                      <a:r>
                        <a:rPr dirty="0" sz="1050" spc="18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certain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goods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(e.g.,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electronics,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chemicals).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210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050"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05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Bill</a:t>
                      </a:r>
                      <a:r>
                        <a:rPr dirty="0" sz="105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Entry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050" spc="90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05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Bill</a:t>
                      </a:r>
                      <a:r>
                        <a:rPr dirty="0" sz="105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5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Entry</a:t>
                      </a:r>
                      <a:r>
                        <a:rPr dirty="0" sz="105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electronically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5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Customs</a:t>
                      </a:r>
                      <a:r>
                        <a:rPr dirty="0" sz="105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(via</a:t>
                      </a:r>
                      <a:r>
                        <a:rPr dirty="0" sz="105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ICEGATE)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clearance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5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imported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goods.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2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050" spc="60">
                          <a:latin typeface="Cambria"/>
                          <a:cs typeface="Cambria"/>
                        </a:rPr>
                        <a:t>Determine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Duties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5410">
                        <a:lnSpc>
                          <a:spcPct val="107600"/>
                        </a:lnSpc>
                        <a:spcBef>
                          <a:spcPts val="265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Calculate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pay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duties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(BCD,</a:t>
                      </a:r>
                      <a:r>
                        <a:rPr dirty="0" sz="10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05">
                          <a:latin typeface="Cambria"/>
                          <a:cs typeface="Cambria"/>
                        </a:rPr>
                        <a:t>IGST,</a:t>
                      </a:r>
                      <a:r>
                        <a:rPr dirty="0" sz="105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25">
                          <a:latin typeface="Cambria"/>
                          <a:cs typeface="Cambria"/>
                        </a:rPr>
                        <a:t>SWS,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Anti-</a:t>
                      </a:r>
                      <a:r>
                        <a:rPr dirty="0" sz="1050" spc="75">
                          <a:latin typeface="Cambria"/>
                          <a:cs typeface="Cambria"/>
                        </a:rPr>
                        <a:t>dumping,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Safeguard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duty)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5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country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5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0">
                          <a:latin typeface="Cambria"/>
                          <a:cs typeface="Cambria"/>
                        </a:rPr>
                        <a:t>origin.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2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050" spc="95">
                          <a:latin typeface="Cambria"/>
                          <a:cs typeface="Cambria"/>
                        </a:rPr>
                        <a:t>CAROTAR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Compliance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spc="90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050" spc="4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origin</a:t>
                      </a:r>
                      <a:r>
                        <a:rPr dirty="0" sz="1050" spc="48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criteria</a:t>
                      </a:r>
                      <a:r>
                        <a:rPr dirty="0" sz="1050" spc="4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050" spc="135">
                          <a:latin typeface="Cambria"/>
                          <a:cs typeface="Cambria"/>
                        </a:rPr>
                        <a:t> 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fulfilled</a:t>
                      </a:r>
                      <a:r>
                        <a:rPr dirty="0" sz="1050" spc="4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5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documents</a:t>
                      </a:r>
                      <a:r>
                        <a:rPr dirty="0" sz="1050" spc="4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maintained</a:t>
                      </a:r>
                      <a:r>
                        <a:rPr dirty="0" sz="105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when</a:t>
                      </a:r>
                      <a:r>
                        <a:rPr dirty="0" sz="1050" spc="48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claiming</a:t>
                      </a:r>
                      <a:r>
                        <a:rPr dirty="0" sz="1050" spc="45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preferential</a:t>
                      </a:r>
                      <a:r>
                        <a:rPr dirty="0" sz="1050" spc="48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duty</a:t>
                      </a:r>
                      <a:endParaRPr sz="1050">
                        <a:latin typeface="Cambria"/>
                        <a:cs typeface="Cambria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05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Free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Agreements</a:t>
                      </a:r>
                      <a:r>
                        <a:rPr dirty="0" sz="105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10">
                          <a:latin typeface="Cambria"/>
                          <a:cs typeface="Cambria"/>
                        </a:rPr>
                        <a:t>(FTAs).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24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5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1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Specific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050" spc="60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Licenses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6680">
                        <a:lnSpc>
                          <a:spcPct val="107600"/>
                        </a:lnSpc>
                        <a:spcBef>
                          <a:spcPts val="265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licenses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10">
                          <a:latin typeface="Cambria"/>
                          <a:cs typeface="Cambria"/>
                        </a:rPr>
                        <a:t>DGFT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regulators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categories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(e.g.,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defence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goods,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0">
                          <a:latin typeface="Cambria"/>
                          <a:cs typeface="Cambria"/>
                        </a:rPr>
                        <a:t>strategic materials).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2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4775">
                        <a:lnSpc>
                          <a:spcPct val="107600"/>
                        </a:lnSpc>
                        <a:spcBef>
                          <a:spcPts val="265"/>
                        </a:spcBef>
                        <a:tabLst>
                          <a:tab pos="894715" algn="l"/>
                        </a:tabLst>
                      </a:pPr>
                      <a:r>
                        <a:rPr dirty="0" sz="1050" spc="125">
                          <a:latin typeface="Cambria"/>
                          <a:cs typeface="Cambria"/>
                        </a:rPr>
                        <a:t>RCMC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	(Registration-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cum-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Membership </a:t>
                      </a:r>
                      <a:r>
                        <a:rPr dirty="0" sz="1050" spc="-10">
                          <a:latin typeface="Cambria"/>
                          <a:cs typeface="Cambria"/>
                        </a:rPr>
                        <a:t>Certificate)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6045">
                        <a:lnSpc>
                          <a:spcPct val="107600"/>
                        </a:lnSpc>
                        <a:spcBef>
                          <a:spcPts val="265"/>
                        </a:spcBef>
                      </a:pPr>
                      <a:r>
                        <a:rPr dirty="0" sz="1050" spc="60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Promotion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Councils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restricted</a:t>
                      </a:r>
                      <a:r>
                        <a:rPr dirty="0" sz="105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products</a:t>
                      </a:r>
                      <a:r>
                        <a:rPr dirty="0" sz="10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5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5">
                          <a:latin typeface="Cambria"/>
                          <a:cs typeface="Cambria"/>
                        </a:rPr>
                        <a:t>avail</a:t>
                      </a:r>
                      <a:r>
                        <a:rPr dirty="0" sz="10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Foreign</a:t>
                      </a:r>
                      <a:r>
                        <a:rPr dirty="0" sz="105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Trade</a:t>
                      </a:r>
                      <a:r>
                        <a:rPr dirty="0" sz="105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-10">
                          <a:latin typeface="Cambria"/>
                          <a:cs typeface="Cambria"/>
                        </a:rPr>
                        <a:t>Policy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(FTP)</a:t>
                      </a:r>
                      <a:r>
                        <a:rPr dirty="0" sz="105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benefits.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24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050" spc="55">
                          <a:latin typeface="Cambria"/>
                          <a:cs typeface="Cambria"/>
                        </a:rPr>
                        <a:t>Cover</a:t>
                      </a:r>
                      <a:r>
                        <a:rPr dirty="0" sz="105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5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Risks</a:t>
                      </a:r>
                      <a:r>
                        <a:rPr dirty="0" sz="105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through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160">
                          <a:latin typeface="Cambria"/>
                          <a:cs typeface="Cambria"/>
                        </a:rPr>
                        <a:t>ECGC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5410">
                        <a:lnSpc>
                          <a:spcPct val="107600"/>
                        </a:lnSpc>
                        <a:spcBef>
                          <a:spcPts val="265"/>
                        </a:spcBef>
                      </a:pPr>
                      <a:r>
                        <a:rPr dirty="0" sz="1050" spc="7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limits</a:t>
                      </a:r>
                      <a:r>
                        <a:rPr dirty="0" sz="1050" spc="3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50" spc="3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050" spc="3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Guarantee</a:t>
                      </a:r>
                      <a:r>
                        <a:rPr dirty="0" sz="1050" spc="3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50">
                          <a:latin typeface="Cambria"/>
                          <a:cs typeface="Cambria"/>
                        </a:rPr>
                        <a:t>Corporation</a:t>
                      </a:r>
                      <a:r>
                        <a:rPr dirty="0" sz="1050" spc="3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85">
                          <a:latin typeface="Cambria"/>
                          <a:cs typeface="Cambria"/>
                        </a:rPr>
                        <a:t>(ECGC)</a:t>
                      </a:r>
                      <a:r>
                        <a:rPr dirty="0" sz="1050" spc="3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50" spc="3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protect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against</a:t>
                      </a:r>
                      <a:r>
                        <a:rPr dirty="0" sz="105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45">
                          <a:latin typeface="Cambria"/>
                          <a:cs typeface="Cambria"/>
                        </a:rPr>
                        <a:t>buyer </a:t>
                      </a:r>
                      <a:r>
                        <a:rPr dirty="0" sz="1050" spc="70">
                          <a:latin typeface="Cambria"/>
                          <a:cs typeface="Cambria"/>
                        </a:rPr>
                        <a:t>payment</a:t>
                      </a:r>
                      <a:r>
                        <a:rPr dirty="0" sz="105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50" spc="60">
                          <a:latin typeface="Cambria"/>
                          <a:cs typeface="Cambria"/>
                        </a:rPr>
                        <a:t>defaults.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11879">
              <a:lnSpc>
                <a:spcPct val="100000"/>
              </a:lnSpc>
              <a:spcBef>
                <a:spcPts val="100"/>
              </a:spcBef>
            </a:pPr>
            <a:r>
              <a:rPr dirty="0" spc="220"/>
              <a:t>CUSTOMS</a:t>
            </a:r>
            <a:r>
              <a:rPr dirty="0" spc="204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62140" y="1546352"/>
          <a:ext cx="11539855" cy="346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4243705"/>
                <a:gridCol w="2389504"/>
                <a:gridCol w="3316604"/>
              </a:tblGrid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(MPR)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1st–5th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Service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Export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Reporting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(SERF)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200" spc="-50">
                          <a:latin typeface="Cambria"/>
                          <a:cs typeface="Cambria"/>
                        </a:rPr>
                        <a:t>—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1st–5th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month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Quarterly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Progress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Report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Form-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quarter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Yearly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Yearly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Report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Form-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end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Yearly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Utilization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(Independent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CA/CE/CMA)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-50">
                          <a:latin typeface="Cambria"/>
                          <a:cs typeface="Cambria"/>
                        </a:rPr>
                        <a:t>—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April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(for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Mar);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Oct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(for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Sep)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(APR)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Form-</a:t>
                      </a:r>
                      <a:r>
                        <a:rPr dirty="0" sz="1200" spc="-50">
                          <a:latin typeface="Cambria"/>
                          <a:cs typeface="Cambria"/>
                        </a:rPr>
                        <a:t>I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90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FY-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end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33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Revalidate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LOP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-50">
                          <a:latin typeface="Cambria"/>
                          <a:cs typeface="Cambria"/>
                        </a:rPr>
                        <a:t>—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5-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block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expiry.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801" rIns="0" bIns="0" rtlCol="0" vert="horz">
            <a:spAutoFit/>
          </a:bodyPr>
          <a:lstStyle/>
          <a:p>
            <a:pPr marL="3514090">
              <a:lnSpc>
                <a:spcPct val="100000"/>
              </a:lnSpc>
              <a:spcBef>
                <a:spcPts val="105"/>
              </a:spcBef>
            </a:pPr>
            <a:r>
              <a:rPr dirty="0" spc="235"/>
              <a:t>SEZ</a:t>
            </a:r>
            <a:r>
              <a:rPr dirty="0" spc="235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61924" y="1878838"/>
          <a:ext cx="11525885" cy="315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5540"/>
                <a:gridCol w="5208904"/>
                <a:gridCol w="3812540"/>
              </a:tblGrid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Action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Ongoing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Duty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Foregone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B-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17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Bond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Registers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Essential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tracking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duty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obligations.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Quarterly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Quarterly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Report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Commissioner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45">
                          <a:latin typeface="Cambria"/>
                          <a:cs typeface="Cambria"/>
                        </a:rPr>
                        <a:t>(DC).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(APR)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DC,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usually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90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FY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end.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Revalidate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LOP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5-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block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expiry.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Event-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Based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Execute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B-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17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Bond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operations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demand.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Event-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Based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Permission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DTA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Sale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Job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>
                          <a:latin typeface="Cambria"/>
                          <a:cs typeface="Cambria"/>
                        </a:rPr>
                        <a:t>Work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Prior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transaction.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Event-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Based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Manage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EOU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Exit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/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De-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bonding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opting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out.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737" rIns="0" bIns="0" rtlCol="0" vert="horz">
            <a:spAutoFit/>
          </a:bodyPr>
          <a:lstStyle/>
          <a:p>
            <a:pPr marL="3543300">
              <a:lnSpc>
                <a:spcPct val="100000"/>
              </a:lnSpc>
              <a:spcBef>
                <a:spcPts val="100"/>
              </a:spcBef>
            </a:pPr>
            <a:r>
              <a:rPr dirty="0" spc="204"/>
              <a:t>EOU</a:t>
            </a:r>
            <a:r>
              <a:rPr dirty="0" spc="215"/>
              <a:t> </a:t>
            </a:r>
            <a:r>
              <a:rPr dirty="0" spc="180"/>
              <a:t>COMPLIANCE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313" rIns="0" bIns="0" rtlCol="0" vert="horz">
            <a:spAutoFit/>
          </a:bodyPr>
          <a:lstStyle/>
          <a:p>
            <a:pPr marL="3306445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LABOUR</a:t>
            </a:r>
            <a:r>
              <a:rPr dirty="0" spc="225"/>
              <a:t> </a:t>
            </a:r>
            <a:r>
              <a:rPr dirty="0" spc="180"/>
              <a:t>COMPLIANCE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75793" y="1028319"/>
          <a:ext cx="11539855" cy="521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2010"/>
                <a:gridCol w="1203960"/>
                <a:gridCol w="8133715"/>
              </a:tblGrid>
              <a:tr h="3048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Applicable</a:t>
                      </a:r>
                      <a:r>
                        <a:rPr dirty="0" sz="1000" spc="40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Key</a:t>
                      </a: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30543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00" spc="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EPF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1952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7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000" spc="-20">
                          <a:latin typeface="Cambria"/>
                          <a:cs typeface="Cambria"/>
                        </a:rPr>
                        <a:t>time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95" b="1">
                          <a:latin typeface="Cambria"/>
                          <a:cs typeface="Cambria"/>
                        </a:rPr>
                        <a:t>EPF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Registration:</a:t>
                      </a:r>
                      <a:r>
                        <a:rPr dirty="0" sz="10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establishments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≥20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employees;</a:t>
                      </a:r>
                      <a:r>
                        <a:rPr dirty="0" sz="10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voluntary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others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5">
                          <a:latin typeface="Cambria"/>
                          <a:cs typeface="Cambria"/>
                        </a:rPr>
                        <a:t>u/s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1(4).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45">
                          <a:latin typeface="Cambria"/>
                          <a:cs typeface="Cambria"/>
                        </a:rPr>
                        <a:t>Monthly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95" b="1">
                          <a:latin typeface="Cambria"/>
                          <a:cs typeface="Cambria"/>
                        </a:rPr>
                        <a:t>EPF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5" b="1">
                          <a:latin typeface="Cambria"/>
                          <a:cs typeface="Cambria"/>
                        </a:rPr>
                        <a:t>EDLI</a:t>
                      </a:r>
                      <a:r>
                        <a:rPr dirty="0" sz="10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Contribution</a:t>
                      </a:r>
                      <a:r>
                        <a:rPr dirty="0" sz="10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latin typeface="Cambria"/>
                          <a:cs typeface="Cambria"/>
                        </a:rPr>
                        <a:t>Payment: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Deposit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both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employer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(12%)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employee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(12%)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shares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month.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95" b="1">
                          <a:latin typeface="Cambria"/>
                          <a:cs typeface="Cambria"/>
                        </a:rPr>
                        <a:t>EPF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 b="1">
                          <a:latin typeface="Cambria"/>
                          <a:cs typeface="Cambria"/>
                        </a:rPr>
                        <a:t>Statement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Record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Maintenance:</a:t>
                      </a:r>
                      <a:r>
                        <a:rPr dirty="0" sz="10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Distribute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PF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statement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0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relevant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registers.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Needed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95" b="1">
                          <a:latin typeface="Cambria"/>
                          <a:cs typeface="Cambria"/>
                        </a:rPr>
                        <a:t>EPF</a:t>
                      </a:r>
                      <a:r>
                        <a:rPr dirty="0" sz="10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 b="1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boarding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latin typeface="Cambria"/>
                          <a:cs typeface="Cambria"/>
                        </a:rPr>
                        <a:t>UAN</a:t>
                      </a:r>
                      <a:r>
                        <a:rPr dirty="0" sz="10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Linking:</a:t>
                      </a:r>
                      <a:r>
                        <a:rPr dirty="0" sz="10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Collect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UAN,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activate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it,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link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Aadhaar,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PAN,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bank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account.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Needed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55" b="1">
                          <a:latin typeface="Cambria"/>
                          <a:cs typeface="Cambria"/>
                        </a:rPr>
                        <a:t>Nomination</a:t>
                      </a:r>
                      <a:r>
                        <a:rPr dirty="0" sz="10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 b="1">
                          <a:latin typeface="Cambria"/>
                          <a:cs typeface="Cambria"/>
                        </a:rPr>
                        <a:t>PF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Transfer:</a:t>
                      </a:r>
                      <a:r>
                        <a:rPr dirty="0" sz="10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(Nomination)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1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13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(Transfer)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5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needed.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60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ESI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1948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7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000" spc="-20">
                          <a:latin typeface="Cambria"/>
                          <a:cs typeface="Cambria"/>
                        </a:rPr>
                        <a:t>time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105" b="1">
                          <a:latin typeface="Cambria"/>
                          <a:cs typeface="Cambria"/>
                        </a:rPr>
                        <a:t>ESI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Registration: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Required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Section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2A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covered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factories/establishments.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45">
                          <a:latin typeface="Cambria"/>
                          <a:cs typeface="Cambria"/>
                        </a:rPr>
                        <a:t>Monthly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105" b="1">
                          <a:latin typeface="Cambria"/>
                          <a:cs typeface="Cambria"/>
                        </a:rPr>
                        <a:t>ESI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Contribution</a:t>
                      </a:r>
                      <a:r>
                        <a:rPr dirty="0" sz="1000" spc="2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latin typeface="Cambria"/>
                          <a:cs typeface="Cambria"/>
                        </a:rPr>
                        <a:t>Payment:</a:t>
                      </a:r>
                      <a:r>
                        <a:rPr dirty="0" sz="10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Employer</a:t>
                      </a:r>
                      <a:r>
                        <a:rPr dirty="0" sz="10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(4.75%)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employee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(1.75%)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15th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month.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105" b="1">
                          <a:latin typeface="Cambria"/>
                          <a:cs typeface="Cambria"/>
                        </a:rPr>
                        <a:t>ESI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 b="1">
                          <a:latin typeface="Cambria"/>
                          <a:cs typeface="Cambria"/>
                        </a:rPr>
                        <a:t>(Form</a:t>
                      </a:r>
                      <a:r>
                        <a:rPr dirty="0" sz="10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 b="1">
                          <a:latin typeface="Cambria"/>
                          <a:cs typeface="Cambria"/>
                        </a:rPr>
                        <a:t>1A):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employees</a:t>
                      </a:r>
                      <a:r>
                        <a:rPr dirty="0" sz="10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their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dependents.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686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Needed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597535">
                        <a:lnSpc>
                          <a:spcPct val="107000"/>
                        </a:lnSpc>
                        <a:spcBef>
                          <a:spcPts val="480"/>
                        </a:spcBef>
                      </a:pPr>
                      <a:r>
                        <a:rPr dirty="0" sz="1000" spc="55" b="1">
                          <a:latin typeface="Cambria"/>
                          <a:cs typeface="Cambria"/>
                        </a:rPr>
                        <a:t>Maternity/Accident/Disablement</a:t>
                      </a:r>
                      <a:r>
                        <a:rPr dirty="0" sz="1000" spc="2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 b="1">
                          <a:latin typeface="Cambria"/>
                          <a:cs typeface="Cambria"/>
                        </a:rPr>
                        <a:t>Claims</a:t>
                      </a:r>
                      <a:r>
                        <a:rPr dirty="0" sz="10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Support:</a:t>
                      </a:r>
                      <a:r>
                        <a:rPr dirty="0" sz="10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Provide</a:t>
                      </a:r>
                      <a:r>
                        <a:rPr dirty="0" sz="10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documentation</a:t>
                      </a:r>
                      <a:r>
                        <a:rPr dirty="0" sz="10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accident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reports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(Form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12)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as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applicable.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686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Bonus</a:t>
                      </a:r>
                      <a:r>
                        <a:rPr dirty="0" sz="10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1965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45" b="1">
                          <a:latin typeface="Cambria"/>
                          <a:cs typeface="Cambria"/>
                        </a:rPr>
                        <a:t>Applicability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Review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Bonus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Calculation: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8.33%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20%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salary;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review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eligibility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30">
                          <a:latin typeface="Cambria"/>
                          <a:cs typeface="Cambria"/>
                        </a:rPr>
                        <a:t>on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₹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21,000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salary.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50" b="1">
                          <a:latin typeface="Cambria"/>
                          <a:cs typeface="Cambria"/>
                        </a:rPr>
                        <a:t>Bonus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Filing:</a:t>
                      </a:r>
                      <a:r>
                        <a:rPr dirty="0" sz="10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return</a:t>
                      </a:r>
                      <a:r>
                        <a:rPr dirty="0" sz="10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Inspector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bonus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details.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55" b="1">
                          <a:latin typeface="Cambria"/>
                          <a:cs typeface="Cambria"/>
                        </a:rPr>
                        <a:t>Timely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Disbursement</a:t>
                      </a:r>
                      <a:r>
                        <a:rPr dirty="0" sz="10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Bonus:</a:t>
                      </a:r>
                      <a:r>
                        <a:rPr dirty="0" sz="10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Must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paid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8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months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close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year.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Factories</a:t>
                      </a:r>
                      <a:r>
                        <a:rPr dirty="0" sz="10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1948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7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000" spc="-20">
                          <a:latin typeface="Cambria"/>
                          <a:cs typeface="Cambria"/>
                        </a:rPr>
                        <a:t>time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60" b="1">
                          <a:latin typeface="Cambria"/>
                          <a:cs typeface="Cambria"/>
                        </a:rPr>
                        <a:t>Factory</a:t>
                      </a:r>
                      <a:r>
                        <a:rPr dirty="0" sz="10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0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Notice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latin typeface="Cambria"/>
                          <a:cs typeface="Cambria"/>
                        </a:rPr>
                        <a:t>Occupation: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layout,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appoint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manager,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starting</a:t>
                      </a:r>
                      <a:r>
                        <a:rPr dirty="0" sz="10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factory.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Half-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Yearly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75" b="1">
                          <a:latin typeface="Cambria"/>
                          <a:cs typeface="Cambria"/>
                        </a:rPr>
                        <a:t>Safety</a:t>
                      </a:r>
                      <a:r>
                        <a:rPr dirty="0" sz="10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Working</a:t>
                      </a:r>
                      <a:r>
                        <a:rPr dirty="0" sz="10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Conditions</a:t>
                      </a:r>
                      <a:r>
                        <a:rPr dirty="0" sz="1000" spc="2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Audit:</a:t>
                      </a:r>
                      <a:r>
                        <a:rPr dirty="0" sz="10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Review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working</a:t>
                      </a:r>
                      <a:r>
                        <a:rPr dirty="0" sz="10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hours,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women/young</a:t>
                      </a:r>
                      <a:r>
                        <a:rPr dirty="0" sz="10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persons,</a:t>
                      </a:r>
                      <a:r>
                        <a:rPr dirty="0" sz="1000" spc="2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welfare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safety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records.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Annual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60" b="1">
                          <a:latin typeface="Cambria"/>
                          <a:cs typeface="Cambria"/>
                        </a:rPr>
                        <a:t>Factory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 b="1">
                          <a:latin typeface="Cambria"/>
                          <a:cs typeface="Cambria"/>
                        </a:rPr>
                        <a:t>Renewal:</a:t>
                      </a:r>
                      <a:r>
                        <a:rPr dirty="0" sz="10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license;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update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any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changes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layout/process/occupier.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741" rIns="0" bIns="0" rtlCol="0" vert="horz">
            <a:spAutoFit/>
          </a:bodyPr>
          <a:lstStyle/>
          <a:p>
            <a:pPr marL="295148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ENVIROMENT</a:t>
            </a:r>
            <a:r>
              <a:rPr dirty="0" spc="220"/>
              <a:t> </a:t>
            </a:r>
            <a:r>
              <a:rPr dirty="0" spc="180"/>
              <a:t>COMPLIANCE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48488" y="1028953"/>
          <a:ext cx="11525885" cy="531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355"/>
                <a:gridCol w="1186815"/>
                <a:gridCol w="4984750"/>
                <a:gridCol w="3312160"/>
              </a:tblGrid>
              <a:tr h="48323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1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832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Air</a:t>
                      </a:r>
                      <a:r>
                        <a:rPr dirty="0" sz="11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1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1981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100" spc="-20">
                          <a:latin typeface="Cambria"/>
                          <a:cs typeface="Cambria"/>
                        </a:rPr>
                        <a:t>time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Consent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Establish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1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prior</a:t>
                      </a:r>
                      <a:r>
                        <a:rPr dirty="0" sz="11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approval</a:t>
                      </a:r>
                      <a:r>
                        <a:rPr dirty="0" sz="11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1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SPCB</a:t>
                      </a:r>
                      <a:r>
                        <a:rPr dirty="0" sz="11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1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setting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 spc="10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85">
                          <a:latin typeface="Cambria"/>
                          <a:cs typeface="Cambria"/>
                        </a:rPr>
                        <a:t>any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industrial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80">
                          <a:latin typeface="Cambria"/>
                          <a:cs typeface="Cambria"/>
                        </a:rPr>
                        <a:t>unit.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0">
                          <a:latin typeface="Cambria"/>
                          <a:cs typeface="Cambria"/>
                        </a:rPr>
                        <a:t>Annual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Consent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Operate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Renewal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395605">
                        <a:lnSpc>
                          <a:spcPct val="107300"/>
                        </a:lnSpc>
                        <a:spcBef>
                          <a:spcPts val="395"/>
                        </a:spcBef>
                      </a:pPr>
                      <a:r>
                        <a:rPr dirty="0" sz="1100" spc="60">
                          <a:latin typeface="Cambria"/>
                          <a:cs typeface="Cambria"/>
                        </a:rPr>
                        <a:t>Renew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expiry;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deemed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granted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11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0">
                          <a:latin typeface="Cambria"/>
                          <a:cs typeface="Cambria"/>
                        </a:rPr>
                        <a:t>no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response</a:t>
                      </a:r>
                      <a:r>
                        <a:rPr dirty="0" sz="110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4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>
                          <a:latin typeface="Cambria"/>
                          <a:cs typeface="Cambria"/>
                        </a:rPr>
                        <a:t>months.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Ongoing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0">
                          <a:latin typeface="Cambria"/>
                          <a:cs typeface="Cambria"/>
                        </a:rPr>
                        <a:t>Emission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Control</a:t>
                      </a:r>
                      <a:r>
                        <a:rPr dirty="0" sz="110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Compliance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652780">
                        <a:lnSpc>
                          <a:spcPct val="107300"/>
                        </a:lnSpc>
                        <a:spcBef>
                          <a:spcPts val="395"/>
                        </a:spcBef>
                      </a:pPr>
                      <a:r>
                        <a:rPr dirty="0" sz="1100" spc="75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emission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levels</a:t>
                      </a:r>
                      <a:r>
                        <a:rPr dirty="0" sz="11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1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SPCB-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prescribed</a:t>
                      </a:r>
                      <a:r>
                        <a:rPr dirty="0" sz="110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norms.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32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6080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Water</a:t>
                      </a:r>
                      <a:r>
                        <a:rPr dirty="0" sz="1100" spc="1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100" spc="1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1974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100" spc="-20">
                          <a:latin typeface="Cambria"/>
                          <a:cs typeface="Cambria"/>
                        </a:rPr>
                        <a:t>time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Consent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Establish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latin typeface="Cambria"/>
                          <a:cs typeface="Cambria"/>
                        </a:rPr>
                        <a:t>Required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starting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85">
                          <a:latin typeface="Cambria"/>
                          <a:cs typeface="Cambria"/>
                        </a:rPr>
                        <a:t>any</a:t>
                      </a:r>
                      <a:r>
                        <a:rPr dirty="0" sz="11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80">
                          <a:latin typeface="Cambria"/>
                          <a:cs typeface="Cambria"/>
                        </a:rPr>
                        <a:t>unit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discharging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55">
                          <a:latin typeface="Cambria"/>
                          <a:cs typeface="Cambria"/>
                        </a:rPr>
                        <a:t>sewage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effluents.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0">
                          <a:latin typeface="Cambria"/>
                          <a:cs typeface="Cambria"/>
                        </a:rPr>
                        <a:t>Annual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Consent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Operate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Renewal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8255">
                        <a:lnSpc>
                          <a:spcPct val="107300"/>
                        </a:lnSpc>
                        <a:spcBef>
                          <a:spcPts val="395"/>
                        </a:spcBef>
                      </a:pPr>
                      <a:r>
                        <a:rPr dirty="0" sz="1100" spc="50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time;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deemed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approved</a:t>
                      </a:r>
                      <a:r>
                        <a:rPr dirty="0" sz="11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4</a:t>
                      </a:r>
                      <a:r>
                        <a:rPr dirty="0" sz="11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months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no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reply.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55">
                          <a:latin typeface="Cambria"/>
                          <a:cs typeface="Cambria"/>
                        </a:rPr>
                        <a:t>Monthly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>
                          <a:latin typeface="Cambria"/>
                          <a:cs typeface="Cambria"/>
                        </a:rPr>
                        <a:t>Water</a:t>
                      </a:r>
                      <a:r>
                        <a:rPr dirty="0" sz="11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Cess</a:t>
                      </a:r>
                      <a:r>
                        <a:rPr dirty="0" sz="11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Payment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60">
                          <a:latin typeface="Cambria"/>
                          <a:cs typeface="Cambria"/>
                        </a:rPr>
                        <a:t>Pay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95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>
                          <a:latin typeface="Cambria"/>
                          <a:cs typeface="Cambria"/>
                        </a:rPr>
                        <a:t>assessed;</a:t>
                      </a:r>
                      <a:r>
                        <a:rPr dirty="0" sz="110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late</a:t>
                      </a:r>
                      <a:r>
                        <a:rPr dirty="0" sz="1100" spc="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>
                          <a:latin typeface="Cambria"/>
                          <a:cs typeface="Cambria"/>
                        </a:rPr>
                        <a:t>payments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attract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interest.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323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19125" marR="84455" indent="-528955">
                        <a:lnSpc>
                          <a:spcPct val="107300"/>
                        </a:lnSpc>
                      </a:pPr>
                      <a:r>
                        <a:rPr dirty="0" sz="11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Environment</a:t>
                      </a:r>
                      <a:r>
                        <a:rPr dirty="0" sz="11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Protection </a:t>
                      </a:r>
                      <a:r>
                        <a:rPr dirty="0" sz="11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1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1986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80">
                          <a:latin typeface="Cambria"/>
                          <a:cs typeface="Cambria"/>
                        </a:rPr>
                        <a:t>Annual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1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>
                          <a:latin typeface="Cambria"/>
                          <a:cs typeface="Cambria"/>
                        </a:rPr>
                        <a:t>Statement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(Form</a:t>
                      </a:r>
                      <a:r>
                        <a:rPr dirty="0" sz="11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-25">
                          <a:latin typeface="Cambria"/>
                          <a:cs typeface="Cambria"/>
                        </a:rPr>
                        <a:t>V)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50"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SPCB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1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September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80">
                          <a:latin typeface="Cambria"/>
                          <a:cs typeface="Cambria"/>
                        </a:rPr>
                        <a:t>each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year.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100" spc="-20">
                          <a:latin typeface="Cambria"/>
                          <a:cs typeface="Cambria"/>
                        </a:rPr>
                        <a:t>time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Clearance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189865">
                        <a:lnSpc>
                          <a:spcPct val="107300"/>
                        </a:lnSpc>
                        <a:spcBef>
                          <a:spcPts val="400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1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1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new/expansion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projects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under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scheduled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category.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832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Ongoing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80">
                          <a:latin typeface="Cambria"/>
                          <a:cs typeface="Cambria"/>
                        </a:rPr>
                        <a:t>Emission/Discharge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>
                          <a:latin typeface="Cambria"/>
                          <a:cs typeface="Cambria"/>
                        </a:rPr>
                        <a:t>Standards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1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pollutant</a:t>
                      </a:r>
                      <a:r>
                        <a:rPr dirty="0" sz="11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levels</a:t>
                      </a:r>
                      <a:r>
                        <a:rPr dirty="0" sz="11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5">
                          <a:latin typeface="Cambria"/>
                          <a:cs typeface="Cambria"/>
                        </a:rPr>
                        <a:t>remain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limits;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100" spc="60">
                          <a:latin typeface="Cambria"/>
                          <a:cs typeface="Cambria"/>
                        </a:rPr>
                        <a:t>install</a:t>
                      </a:r>
                      <a:r>
                        <a:rPr dirty="0" sz="1100" spc="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5">
                          <a:latin typeface="Cambria"/>
                          <a:cs typeface="Cambria"/>
                        </a:rPr>
                        <a:t>control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0">
                          <a:latin typeface="Cambria"/>
                          <a:cs typeface="Cambria"/>
                        </a:rPr>
                        <a:t>systems.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8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1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Noise</a:t>
                      </a:r>
                      <a:r>
                        <a:rPr dirty="0" sz="11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Rules,</a:t>
                      </a:r>
                      <a:r>
                        <a:rPr dirty="0" sz="11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2000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65">
                          <a:latin typeface="Cambria"/>
                          <a:cs typeface="Cambria"/>
                        </a:rPr>
                        <a:t>Ongoing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100" spc="70">
                          <a:latin typeface="Cambria"/>
                          <a:cs typeface="Cambria"/>
                        </a:rPr>
                        <a:t>Loudspeaker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 Use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11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1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Noise</a:t>
                      </a:r>
                      <a:r>
                        <a:rPr dirty="0" sz="1100" spc="1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Limits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6670">
                        <a:lnSpc>
                          <a:spcPct val="107300"/>
                        </a:lnSpc>
                        <a:spcBef>
                          <a:spcPts val="400"/>
                        </a:spcBef>
                      </a:pPr>
                      <a:r>
                        <a:rPr dirty="0" sz="1100" spc="85"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1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only</a:t>
                      </a:r>
                      <a:r>
                        <a:rPr dirty="0" sz="11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1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60">
                          <a:latin typeface="Cambria"/>
                          <a:cs typeface="Cambria"/>
                        </a:rPr>
                        <a:t>permission;</a:t>
                      </a:r>
                      <a:r>
                        <a:rPr dirty="0" sz="11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>
                          <a:latin typeface="Cambria"/>
                          <a:cs typeface="Cambria"/>
                        </a:rPr>
                        <a:t>follow</a:t>
                      </a:r>
                      <a:r>
                        <a:rPr dirty="0" sz="11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1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1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40">
                          <a:latin typeface="Cambria"/>
                          <a:cs typeface="Cambria"/>
                        </a:rPr>
                        <a:t>zone- </a:t>
                      </a:r>
                      <a:r>
                        <a:rPr dirty="0" sz="1100" spc="50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100" spc="1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100" spc="55">
                          <a:latin typeface="Cambria"/>
                          <a:cs typeface="Cambria"/>
                        </a:rPr>
                        <a:t>limits.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19804" marR="5080" indent="-2237740">
              <a:lnSpc>
                <a:spcPct val="100000"/>
              </a:lnSpc>
              <a:spcBef>
                <a:spcPts val="100"/>
              </a:spcBef>
            </a:pPr>
            <a:r>
              <a:rPr dirty="0" spc="204"/>
              <a:t>EXTENDED</a:t>
            </a:r>
            <a:r>
              <a:rPr dirty="0" spc="245"/>
              <a:t> </a:t>
            </a:r>
            <a:r>
              <a:rPr dirty="0" spc="204"/>
              <a:t>PRODUCER</a:t>
            </a:r>
            <a:r>
              <a:rPr dirty="0" spc="235"/>
              <a:t> </a:t>
            </a:r>
            <a:r>
              <a:rPr dirty="0" spc="165"/>
              <a:t>RESPONSIBILITY</a:t>
            </a:r>
            <a:r>
              <a:rPr dirty="0" spc="235"/>
              <a:t> </a:t>
            </a:r>
            <a:r>
              <a:rPr dirty="0" spc="-10"/>
              <a:t>(EPR) </a:t>
            </a:r>
            <a:r>
              <a:rPr dirty="0" spc="180"/>
              <a:t>COMPLIANCE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364613" y="4552289"/>
            <a:ext cx="1764030" cy="333375"/>
            <a:chOff x="2364613" y="4552289"/>
            <a:chExt cx="1764030" cy="333375"/>
          </a:xfrm>
        </p:grpSpPr>
        <p:sp>
          <p:nvSpPr>
            <p:cNvPr id="4" name="object 4" descr=""/>
            <p:cNvSpPr/>
            <p:nvPr/>
          </p:nvSpPr>
          <p:spPr>
            <a:xfrm>
              <a:off x="2364613" y="4552289"/>
              <a:ext cx="1764030" cy="333375"/>
            </a:xfrm>
            <a:custGeom>
              <a:avLst/>
              <a:gdLst/>
              <a:ahLst/>
              <a:cxnLst/>
              <a:rect l="l" t="t" r="r" b="b"/>
              <a:pathLst>
                <a:path w="1764029" h="333375">
                  <a:moveTo>
                    <a:pt x="1764030" y="0"/>
                  </a:moveTo>
                  <a:lnTo>
                    <a:pt x="0" y="0"/>
                  </a:lnTo>
                  <a:lnTo>
                    <a:pt x="0" y="332765"/>
                  </a:lnTo>
                  <a:lnTo>
                    <a:pt x="1764030" y="332765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912" y="4605527"/>
              <a:ext cx="316229" cy="267462"/>
            </a:xfrm>
            <a:prstGeom prst="rect">
              <a:avLst/>
            </a:prstGeom>
          </p:spPr>
        </p:pic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07555" y="1788922"/>
          <a:ext cx="11520805" cy="4305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720"/>
                <a:gridCol w="1764030"/>
                <a:gridCol w="3200400"/>
                <a:gridCol w="4516755"/>
              </a:tblGrid>
              <a:tr h="3905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Who</a:t>
                      </a:r>
                      <a:r>
                        <a:rPr dirty="0" sz="10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(Entity)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Deadline</a:t>
                      </a:r>
                      <a:r>
                        <a:rPr dirty="0" sz="1000" spc="2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000" spc="2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0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Portal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188595" indent="-55244">
                        <a:lnSpc>
                          <a:spcPct val="107000"/>
                        </a:lnSpc>
                        <a:spcBef>
                          <a:spcPts val="760"/>
                        </a:spcBef>
                      </a:pPr>
                      <a:r>
                        <a:rPr dirty="0" sz="1000" spc="45">
                          <a:latin typeface="Cambria"/>
                          <a:cs typeface="Cambria"/>
                        </a:rPr>
                        <a:t>Producer</a:t>
                      </a:r>
                      <a:r>
                        <a:rPr dirty="0" sz="1000" spc="2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Importer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/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Brand</a:t>
                      </a:r>
                      <a:r>
                        <a:rPr dirty="0" sz="10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Owner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(PIBO)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000" spc="2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start</a:t>
                      </a:r>
                      <a:r>
                        <a:rPr dirty="0" sz="1000" spc="2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business</a:t>
                      </a:r>
                      <a:r>
                        <a:rPr dirty="0" sz="1000" spc="2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1000" spc="25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0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latin typeface="Cambria"/>
                          <a:cs typeface="Cambria"/>
                        </a:rPr>
                        <a:t>packaging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35609" marR="83820" indent="-346075">
                        <a:lnSpc>
                          <a:spcPct val="107000"/>
                        </a:lnSpc>
                        <a:spcBef>
                          <a:spcPts val="760"/>
                        </a:spcBef>
                      </a:pPr>
                      <a:r>
                        <a:rPr dirty="0" sz="1000" spc="80">
                          <a:latin typeface="Cambria"/>
                          <a:cs typeface="Cambria"/>
                        </a:rPr>
                        <a:t>Must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register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20">
                          <a:latin typeface="Cambria"/>
                          <a:cs typeface="Cambria"/>
                        </a:rPr>
                        <a:t>CPCB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Portal.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Required: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14">
                          <a:latin typeface="Cambria"/>
                          <a:cs typeface="Cambria"/>
                        </a:rPr>
                        <a:t>GST,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PAN,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5">
                          <a:latin typeface="Cambria"/>
                          <a:cs typeface="Cambria"/>
                        </a:rPr>
                        <a:t>CIN,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product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details,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packaging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categories,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consumption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history.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marL="552450" marR="194945" indent="-350520">
                        <a:lnSpc>
                          <a:spcPts val="1280"/>
                        </a:lnSpc>
                      </a:pPr>
                      <a:r>
                        <a:rPr dirty="0" sz="1000" spc="9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000" spc="25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Target</a:t>
                      </a:r>
                      <a:r>
                        <a:rPr dirty="0" sz="1000" spc="2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Declaration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(Action</a:t>
                      </a:r>
                      <a:r>
                        <a:rPr dirty="0" sz="1000" spc="4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Plan)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80" b="1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0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 b="1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0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 b="1">
                          <a:latin typeface="Cambria"/>
                          <a:cs typeface="Cambria"/>
                        </a:rPr>
                        <a:t>application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(auto-</a:t>
                      </a:r>
                      <a:r>
                        <a:rPr dirty="0" sz="1000" spc="-10" b="1">
                          <a:latin typeface="Cambria"/>
                          <a:cs typeface="Cambria"/>
                        </a:rPr>
                        <a:t>generated)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61489" marR="314325" indent="-1440815">
                        <a:lnSpc>
                          <a:spcPts val="1280"/>
                        </a:lnSpc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Upload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action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plan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sign-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off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documents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(cover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letter,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DMP,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signature</a:t>
                      </a:r>
                      <a:r>
                        <a:rPr dirty="0" sz="10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scan).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ctr" marL="249554" marR="240665">
                        <a:lnSpc>
                          <a:spcPts val="1280"/>
                        </a:lnSpc>
                      </a:pP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Returns</a:t>
                      </a:r>
                      <a:r>
                        <a:rPr dirty="0" sz="10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Filing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(Plastic</a:t>
                      </a:r>
                      <a:r>
                        <a:rPr dirty="0" sz="1000" spc="2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000" spc="2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2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Waste Generated)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000" spc="70" b="1"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0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 b="1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14" b="1">
                          <a:latin typeface="Cambria"/>
                          <a:cs typeface="Cambria"/>
                        </a:rPr>
                        <a:t>June</a:t>
                      </a:r>
                      <a:r>
                        <a:rPr dirty="0" sz="10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every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" b="1">
                          <a:latin typeface="Cambria"/>
                          <a:cs typeface="Cambria"/>
                        </a:rPr>
                        <a:t>preceding</a:t>
                      </a:r>
                      <a:r>
                        <a:rPr dirty="0" sz="10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 b="1">
                          <a:latin typeface="Cambria"/>
                          <a:cs typeface="Cambria"/>
                        </a:rPr>
                        <a:t>FY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38020" marR="179070" indent="-1750060">
                        <a:lnSpc>
                          <a:spcPct val="107000"/>
                        </a:lnSpc>
                        <a:spcBef>
                          <a:spcPts val="580"/>
                        </a:spcBef>
                      </a:pPr>
                      <a:r>
                        <a:rPr dirty="0" sz="1000" spc="80">
                          <a:latin typeface="Cambria"/>
                          <a:cs typeface="Cambria"/>
                        </a:rPr>
                        <a:t>Must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include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procurement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sales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data,</a:t>
                      </a:r>
                      <a:r>
                        <a:rPr dirty="0" sz="10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category-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wise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EPR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fulfilment.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000" spc="1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Data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Entry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0" b="1">
                          <a:latin typeface="Cambria"/>
                          <a:cs typeface="Cambria"/>
                        </a:rPr>
                        <a:t>Monthly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spc="50">
                          <a:latin typeface="Cambria"/>
                          <a:cs typeface="Cambria"/>
                        </a:rPr>
                        <a:t>Procurement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sales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data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entered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monthly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basis.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Last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date: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b="1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latin typeface="Cambria"/>
                          <a:cs typeface="Cambria"/>
                        </a:rPr>
                        <a:t>each</a:t>
                      </a:r>
                      <a:r>
                        <a:rPr dirty="0" sz="10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 b="1">
                          <a:latin typeface="Cambria"/>
                          <a:cs typeface="Cambria"/>
                        </a:rPr>
                        <a:t>month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Upload</a:t>
                      </a:r>
                      <a:r>
                        <a:rPr dirty="0" sz="1000" spc="2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GST</a:t>
                      </a:r>
                      <a:r>
                        <a:rPr dirty="0" sz="1000" spc="2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0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Invoice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every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procurement/sale</a:t>
                      </a:r>
                      <a:r>
                        <a:rPr dirty="0" sz="1000" spc="3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transaction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31010" marR="114300" indent="-1611630">
                        <a:lnSpc>
                          <a:spcPts val="1280"/>
                        </a:lnSpc>
                      </a:pPr>
                      <a:r>
                        <a:rPr dirty="0" sz="1000" spc="114">
                          <a:latin typeface="Cambria"/>
                          <a:cs typeface="Cambria"/>
                        </a:rPr>
                        <a:t>GST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80">
                          <a:latin typeface="Cambria"/>
                          <a:cs typeface="Cambria"/>
                        </a:rPr>
                        <a:t>must</a:t>
                      </a:r>
                      <a:r>
                        <a:rPr dirty="0" sz="10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include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invoice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>
                          <a:latin typeface="Cambria"/>
                          <a:cs typeface="Cambria"/>
                        </a:rPr>
                        <a:t>number,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category,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recycled</a:t>
                      </a:r>
                      <a:r>
                        <a:rPr dirty="0" sz="1000" spc="4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content.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537210" marR="185420" indent="-342900">
                        <a:lnSpc>
                          <a:spcPts val="1280"/>
                        </a:lnSpc>
                      </a:pP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0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Purchase</a:t>
                      </a:r>
                      <a:r>
                        <a:rPr dirty="0" sz="10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(to</a:t>
                      </a:r>
                      <a:r>
                        <a:rPr dirty="0" sz="10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meet</a:t>
                      </a: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targets)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Ongoing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till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 b="1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14" b="1">
                          <a:latin typeface="Cambria"/>
                          <a:cs typeface="Cambria"/>
                        </a:rPr>
                        <a:t>June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following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FY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89760" marR="289560" indent="-1591310">
                        <a:lnSpc>
                          <a:spcPts val="1280"/>
                        </a:lnSpc>
                      </a:pPr>
                      <a:r>
                        <a:rPr dirty="0" sz="1000" spc="70">
                          <a:latin typeface="Cambria"/>
                          <a:cs typeface="Cambria"/>
                        </a:rPr>
                        <a:t>Purchase</a:t>
                      </a:r>
                      <a:r>
                        <a:rPr dirty="0" sz="10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90"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0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certificates</a:t>
                      </a:r>
                      <a:r>
                        <a:rPr dirty="0" sz="10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registered</a:t>
                      </a:r>
                      <a:r>
                        <a:rPr dirty="0" sz="10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PWPs</a:t>
                      </a:r>
                      <a:r>
                        <a:rPr dirty="0" sz="1000" spc="2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(Recyclers/Co- </a:t>
                      </a:r>
                      <a:r>
                        <a:rPr dirty="0" sz="1000" spc="35">
                          <a:latin typeface="Cambria"/>
                          <a:cs typeface="Cambria"/>
                        </a:rPr>
                        <a:t>processors).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659130" marR="21590" indent="-631190">
                        <a:lnSpc>
                          <a:spcPts val="1280"/>
                        </a:lnSpc>
                      </a:pP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000" spc="2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Transfer</a:t>
                      </a:r>
                      <a:r>
                        <a:rPr dirty="0" sz="1000" spc="2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000" spc="2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Credit </a:t>
                      </a: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Exchange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563245" algn="l"/>
                        </a:tabLst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000" spc="-25">
                          <a:latin typeface="Cambria"/>
                          <a:cs typeface="Cambria"/>
                        </a:rPr>
                        <a:t>PWP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00">
                          <a:latin typeface="Cambria"/>
                          <a:cs typeface="Cambria"/>
                        </a:rPr>
                        <a:t>Till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0" b="1">
                          <a:latin typeface="Cambria"/>
                          <a:cs typeface="Cambria"/>
                        </a:rPr>
                        <a:t>30th</a:t>
                      </a:r>
                      <a:r>
                        <a:rPr dirty="0" sz="10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14" b="1">
                          <a:latin typeface="Cambria"/>
                          <a:cs typeface="Cambria"/>
                        </a:rPr>
                        <a:t>June</a:t>
                      </a:r>
                      <a:r>
                        <a:rPr dirty="0" sz="10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next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FY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10714" marR="189865" indent="-1716405">
                        <a:lnSpc>
                          <a:spcPts val="1280"/>
                        </a:lnSpc>
                      </a:pPr>
                      <a:r>
                        <a:rPr dirty="0" sz="1000" spc="50">
                          <a:latin typeface="Cambria"/>
                          <a:cs typeface="Cambria"/>
                        </a:rPr>
                        <a:t>Certificates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transferred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PIBO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wallet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PWP;</a:t>
                      </a:r>
                      <a:r>
                        <a:rPr dirty="0" sz="10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viewable</a:t>
                      </a:r>
                      <a:r>
                        <a:rPr dirty="0" sz="10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5">
                          <a:latin typeface="Cambria"/>
                          <a:cs typeface="Cambria"/>
                        </a:rPr>
                        <a:t>in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dashboard.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509905" marR="45720" indent="-457200">
                        <a:lnSpc>
                          <a:spcPct val="107000"/>
                        </a:lnSpc>
                        <a:spcBef>
                          <a:spcPts val="590"/>
                        </a:spcBef>
                      </a:pP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PIBO</a:t>
                      </a:r>
                      <a:r>
                        <a:rPr dirty="0" sz="10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0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Generation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(Self-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declared)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085" marR="38100">
                        <a:lnSpc>
                          <a:spcPts val="1280"/>
                        </a:lnSpc>
                      </a:pPr>
                      <a:r>
                        <a:rPr dirty="0" sz="1000" spc="75">
                          <a:latin typeface="Cambria"/>
                          <a:cs typeface="Cambria"/>
                        </a:rPr>
                        <a:t>PIBO</a:t>
                      </a:r>
                      <a:r>
                        <a:rPr dirty="0" sz="10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(using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0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0">
                          <a:latin typeface="Cambria"/>
                          <a:cs typeface="Cambria"/>
                        </a:rPr>
                        <a:t>road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making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recycled/reused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plastic)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55" b="1">
                          <a:latin typeface="Cambria"/>
                          <a:cs typeface="Cambria"/>
                        </a:rPr>
                        <a:t>Post</a:t>
                      </a:r>
                      <a:r>
                        <a:rPr dirty="0" sz="10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105" b="1">
                          <a:latin typeface="Cambria"/>
                          <a:cs typeface="Cambria"/>
                        </a:rPr>
                        <a:t>FY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10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(after</a:t>
                      </a:r>
                      <a:r>
                        <a:rPr dirty="0" sz="10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 b="1">
                          <a:latin typeface="Cambria"/>
                          <a:cs typeface="Cambria"/>
                        </a:rPr>
                        <a:t>31st</a:t>
                      </a:r>
                      <a:r>
                        <a:rPr dirty="0" sz="10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latin typeface="Cambria"/>
                          <a:cs typeface="Cambria"/>
                        </a:rPr>
                        <a:t>March)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15440" marR="121285" indent="-1489710">
                        <a:lnSpc>
                          <a:spcPct val="107000"/>
                        </a:lnSpc>
                        <a:spcBef>
                          <a:spcPts val="590"/>
                        </a:spcBef>
                      </a:pPr>
                      <a:r>
                        <a:rPr dirty="0" sz="1000" spc="60">
                          <a:latin typeface="Cambria"/>
                          <a:cs typeface="Cambria"/>
                        </a:rPr>
                        <a:t>Generate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Reuse,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Recycled</a:t>
                      </a:r>
                      <a:r>
                        <a:rPr dirty="0" sz="10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Plastic,</a:t>
                      </a:r>
                      <a:r>
                        <a:rPr dirty="0" sz="10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0">
                          <a:latin typeface="Cambria"/>
                          <a:cs typeface="Cambria"/>
                        </a:rPr>
                        <a:t>Road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Making</a:t>
                      </a:r>
                      <a:r>
                        <a:rPr dirty="0" sz="10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certificates</a:t>
                      </a:r>
                      <a:r>
                        <a:rPr dirty="0" sz="10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0">
                          <a:latin typeface="Cambria"/>
                          <a:cs typeface="Cambria"/>
                        </a:rPr>
                        <a:t>with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supporting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evidence.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777875" marR="146685" indent="-623570">
                        <a:lnSpc>
                          <a:spcPct val="107000"/>
                        </a:lnSpc>
                        <a:spcBef>
                          <a:spcPts val="180"/>
                        </a:spcBef>
                      </a:pP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Physical</a:t>
                      </a:r>
                      <a:r>
                        <a:rPr dirty="0" sz="10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Verification</a:t>
                      </a:r>
                      <a:r>
                        <a:rPr dirty="0" sz="10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(for PWPs)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120">
                          <a:latin typeface="Cambria"/>
                          <a:cs typeface="Cambria"/>
                        </a:rPr>
                        <a:t>SPCB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(for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PWP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applicants)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2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000" spc="3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20"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000" spc="30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>
                          <a:latin typeface="Cambria"/>
                          <a:cs typeface="Cambria"/>
                        </a:rPr>
                        <a:t>generation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0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0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PWP</a:t>
                      </a:r>
                      <a:r>
                        <a:rPr dirty="0" sz="10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0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5">
                          <a:latin typeface="Cambria"/>
                          <a:cs typeface="Cambria"/>
                        </a:rPr>
                        <a:t>approval.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Third-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Party</a:t>
                      </a:r>
                      <a:r>
                        <a:rPr dirty="0" sz="1000" spc="3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Audit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85"/>
                        </a:spcBef>
                      </a:pPr>
                      <a:r>
                        <a:rPr dirty="0" sz="10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Appointment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5">
                          <a:latin typeface="Cambria"/>
                          <a:cs typeface="Cambria"/>
                        </a:rPr>
                        <a:t>PIBO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50" b="1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0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b="1">
                          <a:latin typeface="Cambria"/>
                          <a:cs typeface="Cambria"/>
                        </a:rPr>
                        <a:t>(Before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 b="1">
                          <a:latin typeface="Cambria"/>
                          <a:cs typeface="Cambria"/>
                        </a:rPr>
                        <a:t>Report</a:t>
                      </a:r>
                      <a:r>
                        <a:rPr dirty="0" sz="10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-10" b="1">
                          <a:latin typeface="Cambria"/>
                          <a:cs typeface="Cambria"/>
                        </a:rPr>
                        <a:t>Filing)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45">
                          <a:latin typeface="Cambria"/>
                          <a:cs typeface="Cambria"/>
                        </a:rPr>
                        <a:t>Auditor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verify</a:t>
                      </a:r>
                      <a:r>
                        <a:rPr dirty="0" sz="10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65">
                          <a:latin typeface="Cambria"/>
                          <a:cs typeface="Cambria"/>
                        </a:rPr>
                        <a:t>data</a:t>
                      </a:r>
                      <a:r>
                        <a:rPr dirty="0" sz="10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75">
                          <a:latin typeface="Cambria"/>
                          <a:cs typeface="Cambria"/>
                        </a:rPr>
                        <a:t>accuracy.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0"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0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0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55">
                          <a:latin typeface="Cambria"/>
                          <a:cs typeface="Cambria"/>
                        </a:rPr>
                        <a:t>uploaded</a:t>
                      </a:r>
                      <a:r>
                        <a:rPr dirty="0" sz="10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0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000" spc="40">
                          <a:latin typeface="Cambria"/>
                          <a:cs typeface="Cambria"/>
                        </a:rPr>
                        <a:t>portal.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466750" y="953515"/>
            <a:ext cx="10970260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00" b="1">
                <a:latin typeface="Cambria"/>
                <a:cs typeface="Cambria"/>
              </a:rPr>
              <a:t>Extended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60" b="1">
                <a:latin typeface="Cambria"/>
                <a:cs typeface="Cambria"/>
              </a:rPr>
              <a:t>Producer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80" b="1">
                <a:latin typeface="Cambria"/>
                <a:cs typeface="Cambria"/>
              </a:rPr>
              <a:t>Responsibility</a:t>
            </a:r>
            <a:r>
              <a:rPr dirty="0" sz="1500" spc="195" b="1">
                <a:latin typeface="Cambria"/>
                <a:cs typeface="Cambria"/>
              </a:rPr>
              <a:t> </a:t>
            </a:r>
            <a:r>
              <a:rPr dirty="0" sz="1500" b="1">
                <a:latin typeface="Cambria"/>
                <a:cs typeface="Cambria"/>
              </a:rPr>
              <a:t>(EPR)</a:t>
            </a:r>
            <a:r>
              <a:rPr dirty="0" sz="1500" spc="185" b="1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is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statutory</a:t>
            </a:r>
            <a:r>
              <a:rPr dirty="0" sz="1500" spc="20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obligation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Plastic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Waste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Management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Rules,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2016 </a:t>
            </a:r>
            <a:r>
              <a:rPr dirty="0" sz="1500">
                <a:latin typeface="Cambria"/>
                <a:cs typeface="Cambria"/>
              </a:rPr>
              <a:t>(as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amended),</a:t>
            </a:r>
            <a:r>
              <a:rPr dirty="0" sz="1500" spc="130">
                <a:latin typeface="Cambria"/>
                <a:cs typeface="Cambria"/>
              </a:rPr>
              <a:t> </a:t>
            </a:r>
            <a:r>
              <a:rPr dirty="0" sz="1500" spc="60">
                <a:latin typeface="Cambria"/>
                <a:cs typeface="Cambria"/>
              </a:rPr>
              <a:t>requiring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Producers,</a:t>
            </a:r>
            <a:r>
              <a:rPr dirty="0" sz="1500" spc="14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Importers,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120">
                <a:latin typeface="Cambria"/>
                <a:cs typeface="Cambria"/>
              </a:rPr>
              <a:t>and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Brand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Owners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50">
                <a:latin typeface="Cambria"/>
                <a:cs typeface="Cambria"/>
              </a:rPr>
              <a:t>(PIBOs)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to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manage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post-</a:t>
            </a:r>
            <a:r>
              <a:rPr dirty="0" sz="1500" spc="100">
                <a:latin typeface="Cambria"/>
                <a:cs typeface="Cambria"/>
              </a:rPr>
              <a:t>consumer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plastic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waste </a:t>
            </a:r>
            <a:r>
              <a:rPr dirty="0" sz="1500" spc="95">
                <a:latin typeface="Cambria"/>
                <a:cs typeface="Cambria"/>
              </a:rPr>
              <a:t>through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collection,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recycling,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or</a:t>
            </a:r>
            <a:r>
              <a:rPr dirty="0" sz="1500" spc="175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co-</a:t>
            </a:r>
            <a:r>
              <a:rPr dirty="0" sz="1500" spc="80">
                <a:latin typeface="Cambria"/>
                <a:cs typeface="Cambria"/>
              </a:rPr>
              <a:t>processing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in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140">
                <a:latin typeface="Cambria"/>
                <a:cs typeface="Cambria"/>
              </a:rPr>
              <a:t>an</a:t>
            </a:r>
            <a:r>
              <a:rPr dirty="0" sz="1500" spc="170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environmentally</a:t>
            </a:r>
            <a:r>
              <a:rPr dirty="0" sz="1500" spc="165">
                <a:latin typeface="Cambria"/>
                <a:cs typeface="Cambria"/>
              </a:rPr>
              <a:t> </a:t>
            </a:r>
            <a:r>
              <a:rPr dirty="0" sz="1500" spc="110">
                <a:latin typeface="Cambria"/>
                <a:cs typeface="Cambria"/>
              </a:rPr>
              <a:t>sound</a:t>
            </a:r>
            <a:r>
              <a:rPr dirty="0" sz="1500" spc="15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manner.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686" y="4001195"/>
              <a:ext cx="3588616" cy="13909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474584" y="3718305"/>
              <a:ext cx="3709670" cy="1762125"/>
            </a:xfrm>
            <a:custGeom>
              <a:avLst/>
              <a:gdLst/>
              <a:ahLst/>
              <a:cxnLst/>
              <a:rect l="l" t="t" r="r" b="b"/>
              <a:pathLst>
                <a:path w="3709670" h="1762125">
                  <a:moveTo>
                    <a:pt x="0" y="1762125"/>
                  </a:moveTo>
                  <a:lnTo>
                    <a:pt x="3709415" y="1762125"/>
                  </a:lnTo>
                  <a:lnTo>
                    <a:pt x="3709415" y="0"/>
                  </a:lnTo>
                  <a:lnTo>
                    <a:pt x="0" y="0"/>
                  </a:lnTo>
                  <a:lnTo>
                    <a:pt x="0" y="176212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21" y="3598278"/>
              <a:ext cx="6117716" cy="20313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3359" y="3593515"/>
              <a:ext cx="6127750" cy="2040889"/>
            </a:xfrm>
            <a:custGeom>
              <a:avLst/>
              <a:gdLst/>
              <a:ahLst/>
              <a:cxnLst/>
              <a:rect l="l" t="t" r="r" b="b"/>
              <a:pathLst>
                <a:path w="6127750" h="2040889">
                  <a:moveTo>
                    <a:pt x="0" y="2040889"/>
                  </a:moveTo>
                  <a:lnTo>
                    <a:pt x="6127241" y="2040889"/>
                  </a:lnTo>
                  <a:lnTo>
                    <a:pt x="6127241" y="0"/>
                  </a:lnTo>
                  <a:lnTo>
                    <a:pt x="0" y="0"/>
                  </a:lnTo>
                  <a:lnTo>
                    <a:pt x="0" y="2040889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81" rIns="0" bIns="0" rtlCol="0" vert="horz">
            <a:spAutoFit/>
          </a:bodyPr>
          <a:lstStyle/>
          <a:p>
            <a:pPr marL="235712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Zero</a:t>
            </a:r>
            <a:r>
              <a:rPr dirty="0" spc="265"/>
              <a:t> </a:t>
            </a:r>
            <a:r>
              <a:rPr dirty="0" spc="140"/>
              <a:t>Defect</a:t>
            </a:r>
            <a:r>
              <a:rPr dirty="0" spc="280"/>
              <a:t> </a:t>
            </a:r>
            <a:r>
              <a:rPr dirty="0" spc="80"/>
              <a:t>Zero</a:t>
            </a:r>
            <a:r>
              <a:rPr dirty="0" spc="270"/>
              <a:t> </a:t>
            </a:r>
            <a:r>
              <a:rPr dirty="0" spc="165"/>
              <a:t>Effect</a:t>
            </a:r>
            <a:r>
              <a:rPr dirty="0" spc="285"/>
              <a:t> </a:t>
            </a:r>
            <a:r>
              <a:rPr dirty="0"/>
              <a:t>(ZED)</a:t>
            </a:r>
            <a:r>
              <a:rPr dirty="0" spc="260"/>
              <a:t> </a:t>
            </a:r>
            <a:r>
              <a:rPr dirty="0" spc="110"/>
              <a:t>certification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74715" y="6517716"/>
            <a:ext cx="1797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50" b="1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3428" rIns="0" bIns="0" rtlCol="0" vert="horz">
            <a:spAutoFit/>
          </a:bodyPr>
          <a:lstStyle/>
          <a:p>
            <a:pPr marL="61785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617855" algn="l"/>
              </a:tabLst>
            </a:pPr>
            <a:r>
              <a:rPr dirty="0" sz="1500" spc="185"/>
              <a:t>ZED</a:t>
            </a:r>
            <a:r>
              <a:rPr dirty="0" sz="1500" spc="155"/>
              <a:t> </a:t>
            </a:r>
            <a:r>
              <a:rPr dirty="0" sz="1500"/>
              <a:t>(Zero</a:t>
            </a:r>
            <a:r>
              <a:rPr dirty="0" sz="1500" spc="175"/>
              <a:t> </a:t>
            </a:r>
            <a:r>
              <a:rPr dirty="0" sz="1500" spc="80"/>
              <a:t>Defect</a:t>
            </a:r>
            <a:r>
              <a:rPr dirty="0" sz="1500" spc="155"/>
              <a:t> </a:t>
            </a:r>
            <a:r>
              <a:rPr dirty="0" sz="1500" spc="60"/>
              <a:t>Zero</a:t>
            </a:r>
            <a:r>
              <a:rPr dirty="0" sz="1500" spc="160"/>
              <a:t> </a:t>
            </a:r>
            <a:r>
              <a:rPr dirty="0" sz="1500" spc="45"/>
              <a:t>Effect)</a:t>
            </a:r>
            <a:r>
              <a:rPr dirty="0" sz="1500" spc="160"/>
              <a:t> </a:t>
            </a:r>
            <a:r>
              <a:rPr dirty="0" sz="1500" spc="70"/>
              <a:t>Certification</a:t>
            </a:r>
            <a:r>
              <a:rPr dirty="0" sz="1500" spc="200"/>
              <a:t> </a:t>
            </a:r>
            <a:r>
              <a:rPr dirty="0" sz="1500" spc="120"/>
              <a:t>Scheme</a:t>
            </a:r>
            <a:r>
              <a:rPr dirty="0" sz="1500" spc="150"/>
              <a:t> </a:t>
            </a:r>
            <a:r>
              <a:rPr dirty="0" sz="1500" spc="75"/>
              <a:t>is</a:t>
            </a:r>
            <a:r>
              <a:rPr dirty="0" sz="1500" spc="160"/>
              <a:t> </a:t>
            </a:r>
            <a:r>
              <a:rPr dirty="0" sz="1500" spc="130"/>
              <a:t>a</a:t>
            </a:r>
            <a:r>
              <a:rPr dirty="0" sz="1500" spc="180"/>
              <a:t> </a:t>
            </a:r>
            <a:r>
              <a:rPr dirty="0" sz="1500" spc="70"/>
              <a:t>strategic</a:t>
            </a:r>
            <a:r>
              <a:rPr dirty="0" sz="1500" spc="180"/>
              <a:t> </a:t>
            </a:r>
            <a:r>
              <a:rPr dirty="0" sz="1500" spc="55"/>
              <a:t>initiative</a:t>
            </a:r>
            <a:r>
              <a:rPr dirty="0" sz="1500" spc="195"/>
              <a:t> </a:t>
            </a:r>
            <a:r>
              <a:rPr dirty="0" sz="1500"/>
              <a:t>of</a:t>
            </a:r>
            <a:r>
              <a:rPr dirty="0" sz="1500" spc="160"/>
              <a:t> </a:t>
            </a:r>
            <a:r>
              <a:rPr dirty="0" sz="1500" spc="80"/>
              <a:t>the</a:t>
            </a:r>
            <a:r>
              <a:rPr dirty="0" sz="1500" spc="170"/>
              <a:t> </a:t>
            </a:r>
            <a:r>
              <a:rPr dirty="0" sz="1500" spc="95"/>
              <a:t>Government</a:t>
            </a:r>
            <a:r>
              <a:rPr dirty="0" sz="1500" spc="160"/>
              <a:t> </a:t>
            </a:r>
            <a:r>
              <a:rPr dirty="0" sz="1500"/>
              <a:t>of</a:t>
            </a:r>
            <a:r>
              <a:rPr dirty="0" sz="1500" spc="165"/>
              <a:t> </a:t>
            </a:r>
            <a:r>
              <a:rPr dirty="0" sz="1500" spc="85"/>
              <a:t>India</a:t>
            </a:r>
            <a:r>
              <a:rPr dirty="0" sz="1500" spc="145"/>
              <a:t> </a:t>
            </a:r>
            <a:r>
              <a:rPr dirty="0" sz="1500"/>
              <a:t>to</a:t>
            </a:r>
            <a:r>
              <a:rPr dirty="0" sz="1500" spc="180"/>
              <a:t> </a:t>
            </a:r>
            <a:r>
              <a:rPr dirty="0" sz="1500" spc="100"/>
              <a:t>enhance</a:t>
            </a:r>
            <a:endParaRPr sz="1500"/>
          </a:p>
          <a:p>
            <a:pPr marL="617855">
              <a:lnSpc>
                <a:spcPct val="100000"/>
              </a:lnSpc>
              <a:spcBef>
                <a:spcPts val="5"/>
              </a:spcBef>
            </a:pPr>
            <a:r>
              <a:rPr dirty="0" sz="1500" spc="185"/>
              <a:t>MSME</a:t>
            </a:r>
            <a:r>
              <a:rPr dirty="0" sz="1500" spc="150"/>
              <a:t> </a:t>
            </a:r>
            <a:r>
              <a:rPr dirty="0" sz="1500" spc="65"/>
              <a:t>competitiveness</a:t>
            </a:r>
            <a:r>
              <a:rPr dirty="0" sz="1500" spc="150"/>
              <a:t> </a:t>
            </a:r>
            <a:r>
              <a:rPr dirty="0" sz="1500" spc="120"/>
              <a:t>and</a:t>
            </a:r>
            <a:r>
              <a:rPr dirty="0" sz="1500" spc="155"/>
              <a:t> </a:t>
            </a:r>
            <a:r>
              <a:rPr dirty="0" sz="1500" spc="80"/>
              <a:t>sustainability.</a:t>
            </a:r>
            <a:endParaRPr sz="1500"/>
          </a:p>
          <a:p>
            <a:pPr marL="6178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617855" algn="l"/>
              </a:tabLst>
            </a:pPr>
            <a:r>
              <a:rPr dirty="0" sz="1500"/>
              <a:t>It</a:t>
            </a:r>
            <a:r>
              <a:rPr dirty="0" sz="1500" spc="240"/>
              <a:t> </a:t>
            </a:r>
            <a:r>
              <a:rPr dirty="0" sz="1500" spc="65"/>
              <a:t>promotes</a:t>
            </a:r>
            <a:r>
              <a:rPr dirty="0" sz="1500" spc="245"/>
              <a:t> </a:t>
            </a:r>
            <a:r>
              <a:rPr dirty="0" sz="1500" spc="70"/>
              <a:t>adoption</a:t>
            </a:r>
            <a:r>
              <a:rPr dirty="0" sz="1500" spc="235"/>
              <a:t> </a:t>
            </a:r>
            <a:r>
              <a:rPr dirty="0" sz="1500"/>
              <a:t>of</a:t>
            </a:r>
            <a:r>
              <a:rPr dirty="0" sz="1500" spc="245"/>
              <a:t> </a:t>
            </a:r>
            <a:r>
              <a:rPr dirty="0" sz="1500"/>
              <a:t>zero-</a:t>
            </a:r>
            <a:r>
              <a:rPr dirty="0" sz="1500" spc="60"/>
              <a:t>defect</a:t>
            </a:r>
            <a:r>
              <a:rPr dirty="0" sz="1500" spc="225"/>
              <a:t> </a:t>
            </a:r>
            <a:r>
              <a:rPr dirty="0" sz="1500" spc="105"/>
              <a:t>manufacturing</a:t>
            </a:r>
            <a:r>
              <a:rPr dirty="0" sz="1500" spc="265"/>
              <a:t> </a:t>
            </a:r>
            <a:r>
              <a:rPr dirty="0" sz="1500" spc="120"/>
              <a:t>and</a:t>
            </a:r>
            <a:r>
              <a:rPr dirty="0" sz="1500" spc="240"/>
              <a:t> </a:t>
            </a:r>
            <a:r>
              <a:rPr dirty="0" sz="1500"/>
              <a:t>zero-effect</a:t>
            </a:r>
            <a:r>
              <a:rPr dirty="0" sz="1500" spc="240"/>
              <a:t> </a:t>
            </a:r>
            <a:r>
              <a:rPr dirty="0" sz="1500" spc="75"/>
              <a:t>environmental</a:t>
            </a:r>
            <a:r>
              <a:rPr dirty="0" sz="1500" spc="229"/>
              <a:t> </a:t>
            </a:r>
            <a:r>
              <a:rPr dirty="0" sz="1500" spc="75"/>
              <a:t>practices.</a:t>
            </a:r>
            <a:endParaRPr sz="1500"/>
          </a:p>
          <a:p>
            <a:pPr marL="6178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617855" algn="l"/>
              </a:tabLst>
            </a:pPr>
            <a:r>
              <a:rPr dirty="0" sz="1500" spc="75"/>
              <a:t>The</a:t>
            </a:r>
            <a:r>
              <a:rPr dirty="0" sz="1500" spc="155"/>
              <a:t> </a:t>
            </a:r>
            <a:r>
              <a:rPr dirty="0" sz="1500" spc="120"/>
              <a:t>Scheme</a:t>
            </a:r>
            <a:r>
              <a:rPr dirty="0" sz="1500" spc="130"/>
              <a:t> </a:t>
            </a:r>
            <a:r>
              <a:rPr dirty="0" sz="1500" spc="65"/>
              <a:t>incentivizes</a:t>
            </a:r>
            <a:r>
              <a:rPr dirty="0" sz="1500" spc="160"/>
              <a:t> </a:t>
            </a:r>
            <a:r>
              <a:rPr dirty="0" sz="1500" spc="85"/>
              <a:t>quality,</a:t>
            </a:r>
            <a:r>
              <a:rPr dirty="0" sz="1500" spc="185"/>
              <a:t> </a:t>
            </a:r>
            <a:r>
              <a:rPr dirty="0" sz="1500" spc="85"/>
              <a:t>standardization,</a:t>
            </a:r>
            <a:r>
              <a:rPr dirty="0" sz="1500" spc="155"/>
              <a:t> </a:t>
            </a:r>
            <a:r>
              <a:rPr dirty="0" sz="1500" spc="125"/>
              <a:t>and</a:t>
            </a:r>
            <a:r>
              <a:rPr dirty="0" sz="1500" spc="150"/>
              <a:t> </a:t>
            </a:r>
            <a:r>
              <a:rPr dirty="0" sz="1500" spc="70"/>
              <a:t>resource</a:t>
            </a:r>
            <a:r>
              <a:rPr dirty="0" sz="1500" spc="145"/>
              <a:t> </a:t>
            </a:r>
            <a:r>
              <a:rPr dirty="0" sz="1500" spc="60"/>
              <a:t>efficiency</a:t>
            </a:r>
            <a:r>
              <a:rPr dirty="0" sz="1500" spc="135"/>
              <a:t> </a:t>
            </a:r>
            <a:r>
              <a:rPr dirty="0" sz="1500" spc="90"/>
              <a:t>across</a:t>
            </a:r>
            <a:r>
              <a:rPr dirty="0" sz="1500" spc="145"/>
              <a:t> </a:t>
            </a:r>
            <a:r>
              <a:rPr dirty="0" sz="1500" spc="80"/>
              <a:t>the</a:t>
            </a:r>
            <a:r>
              <a:rPr dirty="0" sz="1500" spc="170"/>
              <a:t> </a:t>
            </a:r>
            <a:r>
              <a:rPr dirty="0" sz="1500" spc="185"/>
              <a:t>MSME</a:t>
            </a:r>
            <a:r>
              <a:rPr dirty="0" sz="1500" spc="130"/>
              <a:t> </a:t>
            </a:r>
            <a:r>
              <a:rPr dirty="0" sz="1500" spc="70"/>
              <a:t>sector.</a:t>
            </a:r>
            <a:endParaRPr sz="1500"/>
          </a:p>
          <a:p>
            <a:pPr marL="617855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617855" algn="l"/>
              </a:tabLst>
            </a:pPr>
            <a:r>
              <a:rPr dirty="0" sz="1500" spc="90"/>
              <a:t>Aims</a:t>
            </a:r>
            <a:r>
              <a:rPr dirty="0" sz="1500" spc="185"/>
              <a:t> </a:t>
            </a:r>
            <a:r>
              <a:rPr dirty="0" sz="1500"/>
              <a:t>to</a:t>
            </a:r>
            <a:r>
              <a:rPr dirty="0" sz="1500" spc="170"/>
              <a:t> </a:t>
            </a:r>
            <a:r>
              <a:rPr dirty="0" sz="1500" spc="80"/>
              <a:t>transform</a:t>
            </a:r>
            <a:r>
              <a:rPr dirty="0" sz="1500" spc="165"/>
              <a:t> </a:t>
            </a:r>
            <a:r>
              <a:rPr dirty="0" sz="1500" spc="175"/>
              <a:t>MSMEs</a:t>
            </a:r>
            <a:r>
              <a:rPr dirty="0" sz="1500" spc="130"/>
              <a:t> </a:t>
            </a:r>
            <a:r>
              <a:rPr dirty="0" sz="1500" spc="65"/>
              <a:t>into</a:t>
            </a:r>
            <a:r>
              <a:rPr dirty="0" sz="1500" spc="170"/>
              <a:t> </a:t>
            </a:r>
            <a:r>
              <a:rPr dirty="0" sz="1500" spc="85"/>
              <a:t>national</a:t>
            </a:r>
            <a:r>
              <a:rPr dirty="0" sz="1500" spc="165"/>
              <a:t> </a:t>
            </a:r>
            <a:r>
              <a:rPr dirty="0" sz="1500" spc="120"/>
              <a:t>and</a:t>
            </a:r>
            <a:r>
              <a:rPr dirty="0" sz="1500" spc="155"/>
              <a:t> </a:t>
            </a:r>
            <a:r>
              <a:rPr dirty="0" sz="1500" spc="70"/>
              <a:t>international</a:t>
            </a:r>
            <a:r>
              <a:rPr dirty="0" sz="1500" spc="165"/>
              <a:t> </a:t>
            </a:r>
            <a:r>
              <a:rPr dirty="0" sz="1500" spc="105"/>
              <a:t>champions</a:t>
            </a:r>
            <a:r>
              <a:rPr dirty="0" sz="1500" spc="135"/>
              <a:t> </a:t>
            </a:r>
            <a:r>
              <a:rPr dirty="0" sz="1500" spc="95"/>
              <a:t>through</a:t>
            </a:r>
            <a:r>
              <a:rPr dirty="0" sz="1500" spc="175"/>
              <a:t> </a:t>
            </a:r>
            <a:r>
              <a:rPr dirty="0" sz="1500" spc="90"/>
              <a:t>structured</a:t>
            </a:r>
            <a:r>
              <a:rPr dirty="0" sz="1500" spc="175"/>
              <a:t> </a:t>
            </a:r>
            <a:r>
              <a:rPr dirty="0" sz="1500" spc="105"/>
              <a:t>assessment,</a:t>
            </a:r>
            <a:r>
              <a:rPr dirty="0" sz="1500" spc="150"/>
              <a:t> </a:t>
            </a:r>
            <a:r>
              <a:rPr dirty="0" sz="1500" spc="90"/>
              <a:t>handholding,</a:t>
            </a:r>
            <a:endParaRPr sz="1500"/>
          </a:p>
          <a:p>
            <a:pPr marL="617855">
              <a:lnSpc>
                <a:spcPct val="100000"/>
              </a:lnSpc>
            </a:pPr>
            <a:r>
              <a:rPr dirty="0" sz="1500" spc="120"/>
              <a:t>and</a:t>
            </a:r>
            <a:r>
              <a:rPr dirty="0" sz="1500" spc="130"/>
              <a:t> </a:t>
            </a:r>
            <a:r>
              <a:rPr dirty="0" sz="1500" spc="60"/>
              <a:t>certification.</a:t>
            </a:r>
            <a:endParaRPr sz="15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426" rIns="0" bIns="0" rtlCol="0" vert="horz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BUREAU</a:t>
            </a:r>
            <a:r>
              <a:rPr dirty="0" spc="260"/>
              <a:t> </a:t>
            </a:r>
            <a:r>
              <a:rPr dirty="0" spc="229"/>
              <a:t>OF</a:t>
            </a:r>
            <a:r>
              <a:rPr dirty="0" spc="270"/>
              <a:t> </a:t>
            </a:r>
            <a:r>
              <a:rPr dirty="0" spc="114"/>
              <a:t>INDIAN</a:t>
            </a:r>
            <a:r>
              <a:rPr dirty="0" spc="250"/>
              <a:t> </a:t>
            </a:r>
            <a:r>
              <a:rPr dirty="0" spc="175"/>
              <a:t>STANDARDS</a:t>
            </a:r>
            <a:r>
              <a:rPr dirty="0" spc="275"/>
              <a:t> </a:t>
            </a:r>
            <a:r>
              <a:rPr dirty="0"/>
              <a:t>(BIS)</a:t>
            </a:r>
            <a:r>
              <a:rPr dirty="0" spc="210"/>
              <a:t> </a:t>
            </a:r>
            <a:r>
              <a:rPr dirty="0" spc="180"/>
              <a:t>COMPLIANCE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82879" y="1796033"/>
          <a:ext cx="11645900" cy="445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640"/>
                <a:gridCol w="3399154"/>
                <a:gridCol w="2609849"/>
                <a:gridCol w="3347084"/>
              </a:tblGrid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Requirement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Frequency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Timeline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04569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Remarks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537210" marR="88265" indent="-441959">
                        <a:lnSpc>
                          <a:spcPct val="107500"/>
                        </a:lnSpc>
                        <a:spcBef>
                          <a:spcPts val="700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2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(ISI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Scheme)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under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28905" marR="12001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list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(Schedule-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II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Act,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2016).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35940" marR="525780" indent="150495">
                        <a:lnSpc>
                          <a:spcPct val="107500"/>
                        </a:lnSpc>
                        <a:spcBef>
                          <a:spcPts val="695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(before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manufacturing/sale)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Refer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latest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Control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Orders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latin typeface="Cambria"/>
                          <a:cs typeface="Cambria"/>
                        </a:rPr>
                        <a:t>(QCOs)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dates.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Online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Application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Manakonline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Register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u="sng" sz="1200" spc="6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mbria"/>
                          <a:cs typeface="Cambria"/>
                          <a:hlinkClick r:id="rId2"/>
                        </a:rPr>
                        <a:t>www.manakonline.in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3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required</a:t>
                      </a:r>
                      <a:r>
                        <a:rPr dirty="0" sz="1200" spc="3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documents.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200" spc="35">
                          <a:latin typeface="Cambria"/>
                          <a:cs typeface="Cambria"/>
                        </a:rPr>
                        <a:t>time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least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60–90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before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commercial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production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Testing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Sample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Send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sample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BIS-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recognized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lab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testing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Indian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Standards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(IS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code).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During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initial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certification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can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avail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testing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fee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rebate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under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schemes.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Factory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Inspection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86690" indent="36195">
                        <a:lnSpc>
                          <a:spcPct val="107500"/>
                        </a:lnSpc>
                        <a:spcBef>
                          <a:spcPts val="130"/>
                        </a:spcBef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officials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will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inspect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manufacturing process,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control,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equipment.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grant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license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235585" indent="133985">
                        <a:lnSpc>
                          <a:spcPct val="107500"/>
                        </a:lnSpc>
                        <a:spcBef>
                          <a:spcPts val="130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Schedule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coordinated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post-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lab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test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clearance,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usually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15–30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Grant</a:t>
                      </a:r>
                      <a:r>
                        <a:rPr dirty="0" sz="12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License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issued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number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standard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reference.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years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(renewable)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generally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issues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within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30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days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1200" spc="2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successful</a:t>
                      </a:r>
                      <a:r>
                        <a:rPr dirty="0" sz="1200" spc="2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inspection.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633095" marR="322580" indent="-304800">
                        <a:lnSpc>
                          <a:spcPts val="1550"/>
                        </a:lnSpc>
                      </a:pP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Marking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Labeling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Affix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ISI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number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on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4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Continuous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Begin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only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granted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;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ISI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use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without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illegal.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Surveillance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Market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Inspection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39800" marR="182880" indent="-749935">
                        <a:lnSpc>
                          <a:spcPct val="107500"/>
                        </a:lnSpc>
                        <a:spcBef>
                          <a:spcPts val="130"/>
                        </a:spcBef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may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conduct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periodic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inspections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or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market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surveillance.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needed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61670" marR="297180" indent="-355600">
                        <a:lnSpc>
                          <a:spcPct val="107700"/>
                        </a:lnSpc>
                        <a:spcBef>
                          <a:spcPts val="12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Inspections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happen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once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latin typeface="Cambria"/>
                          <a:cs typeface="Cambria"/>
                        </a:rPr>
                        <a:t>every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license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year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randomly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19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Renewal</a:t>
                      </a:r>
                      <a:r>
                        <a:rPr dirty="0" sz="1200" spc="16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License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200" spc="2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renewal</a:t>
                      </a:r>
                      <a:r>
                        <a:rPr dirty="0" sz="1200" spc="2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2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expiry.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Every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years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Apply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least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60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before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expiry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>
                          <a:latin typeface="Cambria"/>
                          <a:cs typeface="Cambria"/>
                        </a:rPr>
                        <a:t>to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avoid</a:t>
                      </a:r>
                      <a:r>
                        <a:rPr dirty="0" sz="1200" spc="3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penalty.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546100" marR="102235" indent="-439420">
                        <a:lnSpc>
                          <a:spcPct val="107500"/>
                        </a:lnSpc>
                        <a:spcBef>
                          <a:spcPts val="140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Compulsory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Registration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(CRS)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93725" marR="76200" indent="-510540">
                        <a:lnSpc>
                          <a:spcPct val="107500"/>
                        </a:lnSpc>
                        <a:spcBef>
                          <a:spcPts val="13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goods: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CRS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mandatory.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One-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time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Ongoing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97205" marR="146685" indent="-341630">
                        <a:lnSpc>
                          <a:spcPct val="1075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Refer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CRS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Orders;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latest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implementation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dates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range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March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2025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67995" y="948054"/>
            <a:ext cx="1128204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25" b="1">
                <a:latin typeface="Cambria"/>
                <a:cs typeface="Cambria"/>
              </a:rPr>
              <a:t>BIS</a:t>
            </a:r>
            <a:r>
              <a:rPr dirty="0" sz="1500" spc="229" b="1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national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standardization</a:t>
            </a:r>
            <a:r>
              <a:rPr dirty="0" sz="1500" spc="245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body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the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 spc="150">
                <a:latin typeface="Cambria"/>
                <a:cs typeface="Cambria"/>
              </a:rPr>
              <a:t>BIS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Act,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2016,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65">
                <a:latin typeface="Cambria"/>
                <a:cs typeface="Cambria"/>
              </a:rPr>
              <a:t>responsible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229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ensuring</a:t>
            </a:r>
            <a:r>
              <a:rPr dirty="0" sz="1500" spc="22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product</a:t>
            </a:r>
            <a:r>
              <a:rPr dirty="0" sz="1500" spc="22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quality,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safety,</a:t>
            </a:r>
            <a:r>
              <a:rPr dirty="0" sz="1500" spc="235">
                <a:latin typeface="Cambria"/>
                <a:cs typeface="Cambria"/>
              </a:rPr>
              <a:t> </a:t>
            </a:r>
            <a:r>
              <a:rPr dirty="0" sz="1500" spc="100">
                <a:latin typeface="Cambria"/>
                <a:cs typeface="Cambria"/>
              </a:rPr>
              <a:t>and </a:t>
            </a:r>
            <a:r>
              <a:rPr dirty="0" sz="1500" spc="85">
                <a:latin typeface="Cambria"/>
                <a:cs typeface="Cambria"/>
              </a:rPr>
              <a:t>compliance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through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certification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schemes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140">
                <a:latin typeface="Cambria"/>
                <a:cs typeface="Cambria"/>
              </a:rPr>
              <a:t>such</a:t>
            </a:r>
            <a:r>
              <a:rPr dirty="0" sz="1500" spc="305">
                <a:latin typeface="Cambria"/>
                <a:cs typeface="Cambria"/>
              </a:rPr>
              <a:t> </a:t>
            </a:r>
            <a:r>
              <a:rPr dirty="0" sz="1500" spc="125">
                <a:latin typeface="Cambria"/>
                <a:cs typeface="Cambria"/>
              </a:rPr>
              <a:t>as</a:t>
            </a:r>
            <a:r>
              <a:rPr dirty="0" sz="1500" spc="30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ISI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105">
                <a:latin typeface="Cambria"/>
                <a:cs typeface="Cambria"/>
              </a:rPr>
              <a:t>Mark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114">
                <a:latin typeface="Cambria"/>
                <a:cs typeface="Cambria"/>
              </a:rPr>
              <a:t>and</a:t>
            </a:r>
            <a:r>
              <a:rPr dirty="0" sz="1500" spc="305">
                <a:latin typeface="Cambria"/>
                <a:cs typeface="Cambria"/>
              </a:rPr>
              <a:t> </a:t>
            </a:r>
            <a:r>
              <a:rPr dirty="0" sz="1500" spc="195">
                <a:latin typeface="Cambria"/>
                <a:cs typeface="Cambria"/>
              </a:rPr>
              <a:t>CRS.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145">
                <a:latin typeface="Cambria"/>
                <a:cs typeface="Cambria"/>
              </a:rPr>
              <a:t>BIS</a:t>
            </a:r>
            <a:r>
              <a:rPr dirty="0" sz="1500" spc="320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certification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is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mandatory</a:t>
            </a:r>
            <a:r>
              <a:rPr dirty="0" sz="1500" spc="325">
                <a:latin typeface="Cambria"/>
                <a:cs typeface="Cambria"/>
              </a:rPr>
              <a:t> </a:t>
            </a:r>
            <a:r>
              <a:rPr dirty="0" sz="1500">
                <a:latin typeface="Cambria"/>
                <a:cs typeface="Cambria"/>
              </a:rPr>
              <a:t>for</a:t>
            </a:r>
            <a:r>
              <a:rPr dirty="0" sz="1500" spc="310">
                <a:latin typeface="Cambria"/>
                <a:cs typeface="Cambria"/>
              </a:rPr>
              <a:t> </a:t>
            </a:r>
            <a:r>
              <a:rPr dirty="0" sz="1500" spc="75">
                <a:latin typeface="Cambria"/>
                <a:cs typeface="Cambria"/>
              </a:rPr>
              <a:t>various</a:t>
            </a:r>
            <a:r>
              <a:rPr dirty="0" sz="1500" spc="315">
                <a:latin typeface="Cambria"/>
                <a:cs typeface="Cambria"/>
              </a:rPr>
              <a:t> </a:t>
            </a:r>
            <a:r>
              <a:rPr dirty="0" sz="1500" spc="55">
                <a:latin typeface="Cambria"/>
                <a:cs typeface="Cambria"/>
              </a:rPr>
              <a:t>goods </a:t>
            </a:r>
            <a:r>
              <a:rPr dirty="0" sz="1500" spc="50">
                <a:latin typeface="Cambria"/>
                <a:cs typeface="Cambria"/>
              </a:rPr>
              <a:t>notified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under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95">
                <a:latin typeface="Cambria"/>
                <a:cs typeface="Cambria"/>
              </a:rPr>
              <a:t>Quality</a:t>
            </a:r>
            <a:r>
              <a:rPr dirty="0" sz="1500" spc="19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Control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5">
                <a:latin typeface="Cambria"/>
                <a:cs typeface="Cambria"/>
              </a:rPr>
              <a:t>Orders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(QCOs)</a:t>
            </a:r>
            <a:r>
              <a:rPr dirty="0" sz="1500" spc="155">
                <a:latin typeface="Cambria"/>
                <a:cs typeface="Cambria"/>
              </a:rPr>
              <a:t> </a:t>
            </a:r>
            <a:r>
              <a:rPr dirty="0" sz="1500" spc="90">
                <a:latin typeface="Cambria"/>
                <a:cs typeface="Cambria"/>
              </a:rPr>
              <a:t>issued</a:t>
            </a:r>
            <a:r>
              <a:rPr dirty="0" sz="1500" spc="160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by</a:t>
            </a:r>
            <a:r>
              <a:rPr dirty="0" sz="1500" spc="145">
                <a:latin typeface="Cambria"/>
                <a:cs typeface="Cambria"/>
              </a:rPr>
              <a:t> </a:t>
            </a:r>
            <a:r>
              <a:rPr dirty="0" sz="1500" spc="80">
                <a:latin typeface="Cambria"/>
                <a:cs typeface="Cambria"/>
              </a:rPr>
              <a:t>concerned</a:t>
            </a:r>
            <a:r>
              <a:rPr dirty="0" sz="1500" spc="125">
                <a:latin typeface="Cambria"/>
                <a:cs typeface="Cambria"/>
              </a:rPr>
              <a:t> </a:t>
            </a:r>
            <a:r>
              <a:rPr dirty="0" sz="1500" spc="70">
                <a:latin typeface="Cambria"/>
                <a:cs typeface="Cambria"/>
              </a:rPr>
              <a:t>ministries.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8810">
              <a:lnSpc>
                <a:spcPct val="100000"/>
              </a:lnSpc>
              <a:spcBef>
                <a:spcPts val="95"/>
              </a:spcBef>
            </a:pPr>
            <a:r>
              <a:rPr dirty="0" sz="2200" spc="130"/>
              <a:t>Challenges</a:t>
            </a:r>
            <a:r>
              <a:rPr dirty="0" sz="2200" spc="335"/>
              <a:t> </a:t>
            </a:r>
            <a:r>
              <a:rPr dirty="0" sz="2200" spc="125"/>
              <a:t>faced</a:t>
            </a:r>
            <a:r>
              <a:rPr dirty="0" sz="2200" spc="290"/>
              <a:t> </a:t>
            </a:r>
            <a:r>
              <a:rPr dirty="0" sz="2200" spc="95"/>
              <a:t>by</a:t>
            </a:r>
            <a:r>
              <a:rPr dirty="0" sz="2200" spc="275"/>
              <a:t> </a:t>
            </a:r>
            <a:r>
              <a:rPr dirty="0" sz="2200" spc="250"/>
              <a:t>MSME</a:t>
            </a:r>
            <a:r>
              <a:rPr dirty="0" sz="2200" spc="275"/>
              <a:t> </a:t>
            </a:r>
            <a:r>
              <a:rPr dirty="0" sz="2200" spc="95"/>
              <a:t>during</a:t>
            </a:r>
            <a:r>
              <a:rPr dirty="0" sz="2200" spc="300"/>
              <a:t> </a:t>
            </a:r>
            <a:r>
              <a:rPr dirty="0" sz="2200" spc="130"/>
              <a:t>compliance</a:t>
            </a:r>
            <a:r>
              <a:rPr dirty="0" sz="2200" spc="315"/>
              <a:t> </a:t>
            </a:r>
            <a:r>
              <a:rPr dirty="0" sz="2200" spc="80"/>
              <a:t>and</a:t>
            </a:r>
            <a:endParaRPr sz="2200"/>
          </a:p>
          <a:p>
            <a:pPr algn="ctr" marL="640715">
              <a:lnSpc>
                <a:spcPct val="100000"/>
              </a:lnSpc>
            </a:pPr>
            <a:r>
              <a:rPr dirty="0" sz="2200" spc="140"/>
              <a:t>Government</a:t>
            </a:r>
            <a:r>
              <a:rPr dirty="0" sz="2200" spc="340"/>
              <a:t> </a:t>
            </a:r>
            <a:r>
              <a:rPr dirty="0" sz="2200" spc="125"/>
              <a:t>step</a:t>
            </a:r>
            <a:r>
              <a:rPr dirty="0" sz="2200" spc="300"/>
              <a:t> </a:t>
            </a:r>
            <a:r>
              <a:rPr dirty="0" sz="2200" spc="120"/>
              <a:t>taken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21157" y="1057528"/>
          <a:ext cx="11626215" cy="531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/>
                <a:gridCol w="2213610"/>
                <a:gridCol w="4192270"/>
                <a:gridCol w="4544059"/>
              </a:tblGrid>
              <a:tr h="20129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S.No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Detailed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Challenges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Faced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by</a:t>
                      </a:r>
                      <a:r>
                        <a:rPr dirty="0" sz="1200" spc="1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MSMEs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Steps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384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High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Informality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180340" marR="173990" indent="-170815">
                        <a:lnSpc>
                          <a:spcPct val="107100"/>
                        </a:lnSpc>
                        <a:spcBef>
                          <a:spcPts val="5"/>
                        </a:spcBef>
                        <a:buChar char="-"/>
                        <a:tabLst>
                          <a:tab pos="18224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Over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90%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operate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informal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sector, 	limiting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their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credit,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formal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markets,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benefits.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burden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deters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formal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registration.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mbria"/>
                        <a:buChar char="-"/>
                        <a:tabLst>
                          <a:tab pos="181610" algn="l"/>
                        </a:tabLst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Udyam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200" spc="2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Portal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simplified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online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MSME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45">
                          <a:latin typeface="Cambria"/>
                          <a:cs typeface="Cambria"/>
                        </a:rPr>
                        <a:t>registration.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1610" marR="32384" indent="-171450">
                        <a:lnSpc>
                          <a:spcPct val="106700"/>
                        </a:lnSpc>
                        <a:spcBef>
                          <a:spcPts val="805"/>
                        </a:spcBef>
                        <a:buFont typeface="Cambria"/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Udyam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Assist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Certificate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empowers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informal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enterprises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formal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finance.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0815">
                        <a:lnSpc>
                          <a:spcPct val="100000"/>
                        </a:lnSpc>
                        <a:spcBef>
                          <a:spcPts val="900"/>
                        </a:spcBef>
                        <a:buFont typeface="Cambria"/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Integration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95" b="1">
                          <a:latin typeface="Cambria"/>
                          <a:cs typeface="Cambria"/>
                        </a:rPr>
                        <a:t>Shram,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 b="1">
                          <a:latin typeface="Cambria"/>
                          <a:cs typeface="Cambria"/>
                        </a:rPr>
                        <a:t>ASEEM,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NCS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data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convergence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inclusion.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Burden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364490" indent="-170815">
                        <a:lnSpc>
                          <a:spcPct val="107500"/>
                        </a:lnSpc>
                        <a:spcBef>
                          <a:spcPts val="1090"/>
                        </a:spcBef>
                        <a:buChar char="-"/>
                        <a:tabLst>
                          <a:tab pos="182245" algn="l"/>
                        </a:tabLst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view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systems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complex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unfair,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especially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GST.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marR="285750" indent="-170815">
                        <a:lnSpc>
                          <a:spcPct val="106700"/>
                        </a:lnSpc>
                        <a:spcBef>
                          <a:spcPts val="805"/>
                        </a:spcBef>
                        <a:buChar char="-"/>
                        <a:tabLst>
                          <a:tab pos="182245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costs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literacy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deter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formalization.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1610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mbria"/>
                        <a:buChar char="-"/>
                        <a:tabLst>
                          <a:tab pos="181610" algn="l"/>
                        </a:tabLst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Calls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revamp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 b="1">
                          <a:latin typeface="Cambria"/>
                          <a:cs typeface="Cambria"/>
                        </a:rPr>
                        <a:t>GST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thresholds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simplify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returns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small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firms.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0815">
                        <a:lnSpc>
                          <a:spcPct val="100000"/>
                        </a:lnSpc>
                        <a:spcBef>
                          <a:spcPts val="905"/>
                        </a:spcBef>
                        <a:buFont typeface="Cambria"/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b="1">
                          <a:latin typeface="Cambria"/>
                          <a:cs typeface="Cambria"/>
                        </a:rPr>
                        <a:t>Proposal</a:t>
                      </a:r>
                      <a:r>
                        <a:rPr dirty="0" sz="1200" spc="3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3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tax-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to-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turnover</a:t>
                      </a:r>
                      <a:r>
                        <a:rPr dirty="0" sz="1200" spc="3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ratio-based</a:t>
                      </a:r>
                      <a:r>
                        <a:rPr dirty="0" sz="1200" spc="3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3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policy.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1610" marR="307340" indent="-171450">
                        <a:lnSpc>
                          <a:spcPct val="106700"/>
                        </a:lnSpc>
                        <a:spcBef>
                          <a:spcPts val="805"/>
                        </a:spcBef>
                        <a:buFont typeface="Cambria"/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200" spc="95" b="1">
                          <a:latin typeface="Cambria"/>
                          <a:cs typeface="Cambria"/>
                        </a:rPr>
                        <a:t>GSTN-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linked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data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used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streamline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and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detect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risk-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evasion.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541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marR="352425">
                        <a:lnSpc>
                          <a:spcPct val="107500"/>
                        </a:lnSpc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Compliance: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GST,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Customs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A.</a:t>
                      </a:r>
                      <a:r>
                        <a:rPr dirty="0" sz="1200" spc="3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GST: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Complex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processes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high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cost.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Low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IT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capabilities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among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micro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enterprises.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10">
                          <a:latin typeface="Cambria"/>
                          <a:cs typeface="Cambria"/>
                        </a:rPr>
                        <a:t>Ineligible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Input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buyer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defaults.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140">
                          <a:latin typeface="Cambria"/>
                          <a:cs typeface="Cambria"/>
                        </a:rPr>
                        <a:t>B.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Tax: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Perceived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unfairness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scrutiny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audits.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High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penalty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risk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non-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bookkeeping.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170">
                          <a:latin typeface="Cambria"/>
                          <a:cs typeface="Cambria"/>
                        </a:rPr>
                        <a:t>C.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Customs: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Long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delays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import/export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clearances.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Burdensome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paperwork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lack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literacy.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340" indent="-17081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340" algn="l"/>
                        </a:tabLst>
                      </a:pPr>
                      <a:r>
                        <a:rPr dirty="0" sz="1200" spc="20">
                          <a:latin typeface="Cambria"/>
                          <a:cs typeface="Cambria"/>
                        </a:rPr>
                        <a:t>Low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awareness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>
                          <a:latin typeface="Cambria"/>
                          <a:cs typeface="Cambria"/>
                        </a:rPr>
                        <a:t>preferential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duty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schemes.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1610" marR="172085" indent="-171450">
                        <a:lnSpc>
                          <a:spcPct val="107500"/>
                        </a:lnSpc>
                        <a:spcBef>
                          <a:spcPts val="5"/>
                        </a:spcBef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200" spc="114">
                          <a:latin typeface="Cambria"/>
                          <a:cs typeface="Cambria"/>
                        </a:rPr>
                        <a:t>GST: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Invoicing,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simplification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efforts,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proposals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raise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turnover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threshold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compliance.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1610" indent="-171450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-"/>
                        <a:tabLst>
                          <a:tab pos="181610" algn="l"/>
                        </a:tabLst>
                      </a:pPr>
                      <a:r>
                        <a:rPr dirty="0" sz="1200" spc="70"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Tax: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Presumptive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taxation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schemes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(44AD),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 b="1">
                          <a:latin typeface="Cambria"/>
                          <a:cs typeface="Cambria"/>
                        </a:rPr>
                        <a:t>but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no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MSME-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specific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incentives.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1610" marR="447040" indent="-171450">
                        <a:lnSpc>
                          <a:spcPct val="107500"/>
                        </a:lnSpc>
                        <a:spcBef>
                          <a:spcPts val="795"/>
                        </a:spcBef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200" spc="105">
                          <a:latin typeface="Cambria"/>
                          <a:cs typeface="Cambria"/>
                        </a:rPr>
                        <a:t>Customs: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ICEGATE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portal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clearances,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but 	delays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persist;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need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desks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customs.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1610" marR="58419" indent="-171450">
                        <a:lnSpc>
                          <a:spcPct val="106700"/>
                        </a:lnSpc>
                        <a:spcBef>
                          <a:spcPts val="800"/>
                        </a:spcBef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General: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Budget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2023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proposal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penalize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buyers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5" b="1">
                          <a:latin typeface="Cambria"/>
                          <a:cs typeface="Cambria"/>
                        </a:rPr>
                        <a:t>who </a:t>
                      </a:r>
                      <a:r>
                        <a:rPr dirty="0" sz="1200" spc="-25" b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delay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payments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beyond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45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days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(sec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43B(h)).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078" rIns="0" bIns="0" rtlCol="0" vert="horz">
            <a:spAutoFit/>
          </a:bodyPr>
          <a:lstStyle/>
          <a:p>
            <a:pPr marL="3665854">
              <a:lnSpc>
                <a:spcPct val="100000"/>
              </a:lnSpc>
              <a:spcBef>
                <a:spcPts val="105"/>
              </a:spcBef>
            </a:pPr>
            <a:r>
              <a:rPr dirty="0" spc="229"/>
              <a:t>KEY</a:t>
            </a:r>
            <a:r>
              <a:rPr dirty="0" spc="220"/>
              <a:t> </a:t>
            </a:r>
            <a:r>
              <a:rPr dirty="0" spc="185"/>
              <a:t>TAKE</a:t>
            </a:r>
            <a:r>
              <a:rPr dirty="0" spc="220"/>
              <a:t> </a:t>
            </a:r>
            <a:r>
              <a:rPr dirty="0" spc="80"/>
              <a:t>AWAY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945">
              <a:lnSpc>
                <a:spcPts val="1435"/>
              </a:lnSpc>
            </a:pPr>
            <a:fld id="{81D60167-4931-47E6-BA6A-407CBD079E47}" type="slidenum">
              <a:rPr dirty="0" spc="-25"/>
              <a:t>57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7728" y="1023874"/>
          <a:ext cx="11546840" cy="492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0805"/>
                <a:gridCol w="8827135"/>
              </a:tblGrid>
              <a:tr h="30861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Critical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Requirements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89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7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Income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6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Timely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ITR,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Tax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Audit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(u/s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44AB),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returns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mandatory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Accurate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TDS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deduction,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deposit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reporting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essential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-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records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80JJAA,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35D,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depreciation,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etc.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10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GST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1,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3B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monthly/quarterly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9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annually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Reconcile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GSTR-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2B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books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claim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ITC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invoicing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way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bill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turnover-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mandate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SEZ</a:t>
                      </a:r>
                      <a:r>
                        <a:rPr dirty="0" sz="1200" spc="1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EOU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Units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Fulfil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NFE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obligations,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APRs/SoFTEX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timely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LUT,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bond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export-import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documentation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Adhere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DTA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sales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limits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conditions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LOP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724535" marR="337820" indent="-378460">
                        <a:lnSpc>
                          <a:spcPct val="107500"/>
                        </a:lnSpc>
                        <a:spcBef>
                          <a:spcPts val="1000"/>
                        </a:spcBef>
                      </a:pPr>
                      <a:r>
                        <a:rPr dirty="0" sz="1200" spc="11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200" spc="15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(Extended</a:t>
                      </a:r>
                      <a:r>
                        <a:rPr dirty="0" sz="1200" spc="1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Producer 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Responsibility)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CPCB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registration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PIBOs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Timely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filing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EPR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returns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maintaining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traceability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Meet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annual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plastic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recycling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targets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avoid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penalties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BIS</a:t>
                      </a:r>
                      <a:r>
                        <a:rPr dirty="0" sz="1200" spc="18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(Bureau</a:t>
                      </a:r>
                      <a:r>
                        <a:rPr dirty="0" sz="1200" spc="204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Indian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Standards)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ISI-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mandatory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notified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products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85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BIS/CRS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registration,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conduct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periodic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audits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Avoid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sale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non-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certified/substandard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products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90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Customs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100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correct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HSN/CTH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classification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licensing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compliance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File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Bill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Entry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promptly;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maintain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Cash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Ledger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5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exports,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claim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DBK/RoDTEP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proper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docs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Environment</a:t>
                      </a:r>
                      <a:r>
                        <a:rPr dirty="0" sz="1200" spc="15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Laws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60">
                          <a:latin typeface="Cambria"/>
                          <a:cs typeface="Cambria"/>
                        </a:rPr>
                        <a:t>Hold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Consent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Establish/Operate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from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SPCB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Comply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Air,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Water,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Noise,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E-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Waste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Rules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80975" indent="-171450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-"/>
                        <a:tabLst>
                          <a:tab pos="180975" algn="l"/>
                        </a:tabLst>
                      </a:pPr>
                      <a:r>
                        <a:rPr dirty="0" sz="1200" spc="95">
                          <a:latin typeface="Cambria"/>
                          <a:cs typeface="Cambria"/>
                        </a:rPr>
                        <a:t>Submit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Form</a:t>
                      </a:r>
                      <a:r>
                        <a:rPr dirty="0" sz="1200" spc="114">
                          <a:latin typeface="Cambria"/>
                          <a:cs typeface="Cambria"/>
                        </a:rPr>
                        <a:t> V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(Environmental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Audit),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monitor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emissions/discharges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9905"/>
            <a:chOff x="0" y="0"/>
            <a:chExt cx="12192000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6859905"/>
            </a:xfrm>
            <a:custGeom>
              <a:avLst/>
              <a:gdLst/>
              <a:ahLst/>
              <a:cxnLst/>
              <a:rect l="l" t="t" r="r" b="b"/>
              <a:pathLst>
                <a:path w="12192000" h="6859905">
                  <a:moveTo>
                    <a:pt x="12191403" y="0"/>
                  </a:moveTo>
                  <a:lnTo>
                    <a:pt x="12174487" y="0"/>
                  </a:lnTo>
                  <a:lnTo>
                    <a:pt x="12011406" y="0"/>
                  </a:lnTo>
                  <a:lnTo>
                    <a:pt x="12011406" y="148590"/>
                  </a:lnTo>
                  <a:lnTo>
                    <a:pt x="12011406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011406" y="148590"/>
                  </a:lnTo>
                  <a:lnTo>
                    <a:pt x="12011406" y="0"/>
                  </a:ln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858000"/>
                  </a:lnTo>
                  <a:lnTo>
                    <a:pt x="12191403" y="6858000"/>
                  </a:lnTo>
                  <a:lnTo>
                    <a:pt x="121914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840" y="182524"/>
              <a:ext cx="1318005" cy="6032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219" y="161036"/>
              <a:ext cx="872655" cy="76580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32231" y="1796034"/>
            <a:ext cx="10749915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35">
                <a:latin typeface="Cambria"/>
                <a:cs typeface="Cambria"/>
              </a:rPr>
              <a:t>Darda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Advisors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LLP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have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made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every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attempt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 spc="60">
                <a:latin typeface="Cambria"/>
                <a:cs typeface="Cambria"/>
              </a:rPr>
              <a:t>to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 spc="120">
                <a:latin typeface="Cambria"/>
                <a:cs typeface="Cambria"/>
              </a:rPr>
              <a:t>ensure</a:t>
            </a:r>
            <a:r>
              <a:rPr dirty="0" sz="1800" spc="345">
                <a:latin typeface="Cambria"/>
                <a:cs typeface="Cambria"/>
              </a:rPr>
              <a:t> </a:t>
            </a:r>
            <a:r>
              <a:rPr dirty="0" sz="1800" spc="120">
                <a:latin typeface="Cambria"/>
                <a:cs typeface="Cambria"/>
              </a:rPr>
              <a:t>that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the</a:t>
            </a:r>
            <a:r>
              <a:rPr dirty="0" sz="1800" spc="340">
                <a:latin typeface="Cambria"/>
                <a:cs typeface="Cambria"/>
              </a:rPr>
              <a:t> </a:t>
            </a:r>
            <a:r>
              <a:rPr dirty="0" sz="1800" spc="85">
                <a:latin typeface="Cambria"/>
                <a:cs typeface="Cambria"/>
              </a:rPr>
              <a:t>information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presented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in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this </a:t>
            </a:r>
            <a:r>
              <a:rPr dirty="0" sz="1800" spc="55">
                <a:latin typeface="Cambria"/>
                <a:cs typeface="Cambria"/>
              </a:rPr>
              <a:t>report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is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120">
                <a:latin typeface="Cambria"/>
                <a:cs typeface="Cambria"/>
              </a:rPr>
              <a:t>accurate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free</a:t>
            </a:r>
            <a:r>
              <a:rPr dirty="0" sz="1800" spc="315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from</a:t>
            </a:r>
            <a:r>
              <a:rPr dirty="0" sz="1800" spc="295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any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discrepancies.</a:t>
            </a:r>
            <a:r>
              <a:rPr dirty="0" sz="1800" spc="285">
                <a:latin typeface="Cambria"/>
                <a:cs typeface="Cambria"/>
              </a:rPr>
              <a:t> </a:t>
            </a:r>
            <a:r>
              <a:rPr dirty="0" sz="1800" spc="135">
                <a:latin typeface="Cambria"/>
                <a:cs typeface="Cambria"/>
              </a:rPr>
              <a:t>Darda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Advisors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LLP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are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not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responsible</a:t>
            </a:r>
            <a:r>
              <a:rPr dirty="0" sz="1800" spc="305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for </a:t>
            </a:r>
            <a:r>
              <a:rPr dirty="0" sz="1800" spc="125">
                <a:latin typeface="Cambria"/>
                <a:cs typeface="Cambria"/>
              </a:rPr>
              <a:t>any</a:t>
            </a:r>
            <a:r>
              <a:rPr dirty="0" sz="1800" spc="229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inaccuracy</a:t>
            </a:r>
            <a:r>
              <a:rPr dirty="0" sz="1800" spc="235">
                <a:latin typeface="Cambria"/>
                <a:cs typeface="Cambria"/>
              </a:rPr>
              <a:t>  </a:t>
            </a:r>
            <a:r>
              <a:rPr dirty="0" sz="1800" spc="110">
                <a:latin typeface="Cambria"/>
                <a:cs typeface="Cambria"/>
              </a:rPr>
              <a:t>in</a:t>
            </a:r>
            <a:r>
              <a:rPr dirty="0" sz="1800" spc="229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the</a:t>
            </a:r>
            <a:r>
              <a:rPr dirty="0" sz="1800" spc="240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information</a:t>
            </a:r>
            <a:r>
              <a:rPr dirty="0" sz="1800" spc="225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presented</a:t>
            </a:r>
            <a:r>
              <a:rPr dirty="0" sz="1800" spc="235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225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235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any</a:t>
            </a:r>
            <a:r>
              <a:rPr dirty="0" sz="1800" spc="235">
                <a:latin typeface="Cambria"/>
                <a:cs typeface="Cambria"/>
              </a:rPr>
              <a:t>  </a:t>
            </a:r>
            <a:r>
              <a:rPr dirty="0" sz="1800" spc="130">
                <a:latin typeface="Cambria"/>
                <a:cs typeface="Cambria"/>
              </a:rPr>
              <a:t>damages</a:t>
            </a:r>
            <a:r>
              <a:rPr dirty="0" sz="1800" spc="229">
                <a:latin typeface="Cambria"/>
                <a:cs typeface="Cambria"/>
              </a:rPr>
              <a:t>  </a:t>
            </a:r>
            <a:r>
              <a:rPr dirty="0" sz="1800" spc="140">
                <a:latin typeface="Cambria"/>
                <a:cs typeface="Cambria"/>
              </a:rPr>
              <a:t>caused</a:t>
            </a:r>
            <a:r>
              <a:rPr dirty="0" sz="1800" spc="229">
                <a:latin typeface="Cambria"/>
                <a:cs typeface="Cambria"/>
              </a:rPr>
              <a:t>  </a:t>
            </a:r>
            <a:r>
              <a:rPr dirty="0" sz="1800" spc="80">
                <a:latin typeface="Cambria"/>
                <a:cs typeface="Cambria"/>
              </a:rPr>
              <a:t>by</a:t>
            </a:r>
            <a:r>
              <a:rPr dirty="0" sz="1800" spc="229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the</a:t>
            </a:r>
            <a:r>
              <a:rPr dirty="0" sz="1800" spc="240">
                <a:latin typeface="Cambria"/>
                <a:cs typeface="Cambria"/>
              </a:rPr>
              <a:t>  </a:t>
            </a:r>
            <a:r>
              <a:rPr dirty="0" sz="1800" spc="135">
                <a:latin typeface="Cambria"/>
                <a:cs typeface="Cambria"/>
              </a:rPr>
              <a:t>use</a:t>
            </a:r>
            <a:r>
              <a:rPr dirty="0" sz="1800" spc="225">
                <a:latin typeface="Cambria"/>
                <a:cs typeface="Cambria"/>
              </a:rPr>
              <a:t>  </a:t>
            </a:r>
            <a:r>
              <a:rPr dirty="0" sz="1800" spc="-25">
                <a:latin typeface="Cambria"/>
                <a:cs typeface="Cambria"/>
              </a:rPr>
              <a:t>of </a:t>
            </a:r>
            <a:r>
              <a:rPr dirty="0" sz="1800" spc="85">
                <a:latin typeface="Cambria"/>
                <a:cs typeface="Cambria"/>
              </a:rPr>
              <a:t>information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60">
                <a:latin typeface="Cambria"/>
                <a:cs typeface="Cambria"/>
              </a:rPr>
              <a:t>provided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in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this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report.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This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55">
                <a:latin typeface="Cambria"/>
                <a:cs typeface="Cambria"/>
              </a:rPr>
              <a:t>report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175">
                <a:latin typeface="Cambria"/>
                <a:cs typeface="Cambria"/>
              </a:rPr>
              <a:t>has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been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prepared</a:t>
            </a:r>
            <a:r>
              <a:rPr dirty="0" sz="1800" spc="24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in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good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faith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on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the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basis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of </a:t>
            </a:r>
            <a:r>
              <a:rPr dirty="0" sz="1800" spc="85">
                <a:latin typeface="Cambria"/>
                <a:cs typeface="Cambria"/>
              </a:rPr>
              <a:t>information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available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114">
                <a:latin typeface="Cambria"/>
                <a:cs typeface="Cambria"/>
              </a:rPr>
              <a:t>at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105">
                <a:latin typeface="Cambria"/>
                <a:cs typeface="Cambria"/>
              </a:rPr>
              <a:t>the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date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publication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95">
                <a:latin typeface="Cambria"/>
                <a:cs typeface="Cambria"/>
              </a:rPr>
              <a:t>without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any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105">
                <a:latin typeface="Cambria"/>
                <a:cs typeface="Cambria"/>
              </a:rPr>
              <a:t>independent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75">
                <a:latin typeface="Cambria"/>
                <a:cs typeface="Cambria"/>
              </a:rPr>
              <a:t>verification.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Darda </a:t>
            </a:r>
            <a:r>
              <a:rPr dirty="0" sz="1800" spc="80">
                <a:latin typeface="Cambria"/>
                <a:cs typeface="Cambria"/>
              </a:rPr>
              <a:t>Advisors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LLP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does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not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guarantee</a:t>
            </a:r>
            <a:r>
              <a:rPr dirty="0" sz="1800" spc="28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the</a:t>
            </a:r>
            <a:r>
              <a:rPr dirty="0" sz="1800" spc="290">
                <a:latin typeface="Cambria"/>
                <a:cs typeface="Cambria"/>
              </a:rPr>
              <a:t> </a:t>
            </a:r>
            <a:r>
              <a:rPr dirty="0" sz="1800" spc="140">
                <a:latin typeface="Cambria"/>
                <a:cs typeface="Cambria"/>
              </a:rPr>
              <a:t>accuracy,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 spc="60">
                <a:latin typeface="Cambria"/>
                <a:cs typeface="Cambria"/>
              </a:rPr>
              <a:t>reliability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completeness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the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85">
                <a:latin typeface="Cambria"/>
                <a:cs typeface="Cambria"/>
              </a:rPr>
              <a:t>information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in </a:t>
            </a:r>
            <a:r>
              <a:rPr dirty="0" sz="1800" spc="114">
                <a:latin typeface="Cambria"/>
                <a:cs typeface="Cambria"/>
              </a:rPr>
              <a:t>this</a:t>
            </a:r>
            <a:r>
              <a:rPr dirty="0" sz="1800" spc="305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report.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Readers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are</a:t>
            </a:r>
            <a:r>
              <a:rPr dirty="0" sz="1800" spc="32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responsible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295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assessing</a:t>
            </a:r>
            <a:r>
              <a:rPr dirty="0" sz="1800" spc="31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the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85">
                <a:latin typeface="Cambria"/>
                <a:cs typeface="Cambria"/>
              </a:rPr>
              <a:t>relevance</a:t>
            </a:r>
            <a:r>
              <a:rPr dirty="0" sz="1800" spc="320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130">
                <a:latin typeface="Cambria"/>
                <a:cs typeface="Cambria"/>
              </a:rPr>
              <a:t>accuracy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32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the</a:t>
            </a:r>
            <a:r>
              <a:rPr dirty="0" sz="1800" spc="32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content</a:t>
            </a:r>
            <a:r>
              <a:rPr dirty="0" sz="1800" spc="30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of </a:t>
            </a:r>
            <a:r>
              <a:rPr dirty="0" sz="1800" spc="114">
                <a:latin typeface="Cambria"/>
                <a:cs typeface="Cambria"/>
              </a:rPr>
              <a:t>this</a:t>
            </a:r>
            <a:r>
              <a:rPr dirty="0" sz="1800" spc="360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report.</a:t>
            </a:r>
            <a:r>
              <a:rPr dirty="0" sz="1800" spc="350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While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sz="1800" spc="114">
                <a:latin typeface="Cambria"/>
                <a:cs typeface="Cambria"/>
              </a:rPr>
              <a:t>this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55">
                <a:latin typeface="Cambria"/>
                <a:cs typeface="Cambria"/>
              </a:rPr>
              <a:t>report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114">
                <a:latin typeface="Cambria"/>
                <a:cs typeface="Cambria"/>
              </a:rPr>
              <a:t>talks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120">
                <a:latin typeface="Cambria"/>
                <a:cs typeface="Cambria"/>
              </a:rPr>
              <a:t>about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various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individuals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institutions,</a:t>
            </a:r>
            <a:r>
              <a:rPr dirty="0" sz="1800" spc="350">
                <a:latin typeface="Cambria"/>
                <a:cs typeface="Cambria"/>
              </a:rPr>
              <a:t> </a:t>
            </a:r>
            <a:r>
              <a:rPr dirty="0" sz="1800" spc="135">
                <a:latin typeface="Cambria"/>
                <a:cs typeface="Cambria"/>
              </a:rPr>
              <a:t>Darda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Advisors </a:t>
            </a:r>
            <a:r>
              <a:rPr dirty="0" sz="1800" spc="100">
                <a:latin typeface="Cambria"/>
                <a:cs typeface="Cambria"/>
              </a:rPr>
              <a:t>LLP</a:t>
            </a:r>
            <a:r>
              <a:rPr dirty="0" sz="1800" spc="2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will</a:t>
            </a:r>
            <a:r>
              <a:rPr dirty="0" sz="1800" spc="25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not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85">
                <a:latin typeface="Cambria"/>
                <a:cs typeface="Cambria"/>
              </a:rPr>
              <a:t>be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70">
                <a:latin typeface="Cambria"/>
                <a:cs typeface="Cambria"/>
              </a:rPr>
              <a:t>liable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130">
                <a:latin typeface="Cambria"/>
                <a:cs typeface="Cambria"/>
              </a:rPr>
              <a:t>any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120">
                <a:latin typeface="Cambria"/>
                <a:cs typeface="Cambria"/>
              </a:rPr>
              <a:t>loss,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135">
                <a:latin typeface="Cambria"/>
                <a:cs typeface="Cambria"/>
              </a:rPr>
              <a:t>damage,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cost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expense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incurred</a:t>
            </a:r>
            <a:r>
              <a:rPr dirty="0" sz="1800" spc="2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25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arising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by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reason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50">
                <a:latin typeface="Cambria"/>
                <a:cs typeface="Cambria"/>
              </a:rPr>
              <a:t> </a:t>
            </a:r>
            <a:r>
              <a:rPr dirty="0" sz="1800" spc="110">
                <a:latin typeface="Cambria"/>
                <a:cs typeface="Cambria"/>
              </a:rPr>
              <a:t>any </a:t>
            </a:r>
            <a:r>
              <a:rPr dirty="0" sz="1800" spc="90">
                <a:latin typeface="Cambria"/>
                <a:cs typeface="Cambria"/>
              </a:rPr>
              <a:t>person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using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70">
                <a:latin typeface="Cambria"/>
                <a:cs typeface="Cambria"/>
              </a:rPr>
              <a:t>relying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114">
                <a:latin typeface="Cambria"/>
                <a:cs typeface="Cambria"/>
              </a:rPr>
              <a:t>on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any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information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110">
                <a:latin typeface="Cambria"/>
                <a:cs typeface="Cambria"/>
              </a:rPr>
              <a:t>in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114">
                <a:latin typeface="Cambria"/>
                <a:cs typeface="Cambria"/>
              </a:rPr>
              <a:t>this</a:t>
            </a:r>
            <a:r>
              <a:rPr dirty="0" sz="1800" spc="70">
                <a:latin typeface="Cambria"/>
                <a:cs typeface="Cambria"/>
              </a:rPr>
              <a:t>  </a:t>
            </a:r>
            <a:r>
              <a:rPr dirty="0" sz="1800" spc="75">
                <a:latin typeface="Cambria"/>
                <a:cs typeface="Cambria"/>
              </a:rPr>
              <a:t>report.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Information</a:t>
            </a:r>
            <a:r>
              <a:rPr dirty="0" sz="1800" spc="65">
                <a:latin typeface="Cambria"/>
                <a:cs typeface="Cambria"/>
              </a:rPr>
              <a:t>  </a:t>
            </a:r>
            <a:r>
              <a:rPr dirty="0" sz="1800" spc="85">
                <a:latin typeface="Cambria"/>
                <a:cs typeface="Cambria"/>
              </a:rPr>
              <a:t>regarding</a:t>
            </a:r>
            <a:r>
              <a:rPr dirty="0" sz="1800" spc="60">
                <a:latin typeface="Cambria"/>
                <a:cs typeface="Cambria"/>
              </a:rPr>
              <a:t>  </a:t>
            </a:r>
            <a:r>
              <a:rPr dirty="0" sz="1800" spc="90">
                <a:latin typeface="Cambria"/>
                <a:cs typeface="Cambria"/>
              </a:rPr>
              <a:t>third-</a:t>
            </a:r>
            <a:r>
              <a:rPr dirty="0" sz="1800" spc="75">
                <a:latin typeface="Cambria"/>
                <a:cs typeface="Cambria"/>
              </a:rPr>
              <a:t>party </a:t>
            </a:r>
            <a:r>
              <a:rPr dirty="0" sz="1800" spc="120">
                <a:latin typeface="Cambria"/>
                <a:cs typeface="Cambria"/>
              </a:rPr>
              <a:t>products,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services</a:t>
            </a:r>
            <a:r>
              <a:rPr dirty="0" sz="1800" spc="340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4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organizations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was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obtained</a:t>
            </a:r>
            <a:r>
              <a:rPr dirty="0" sz="1800" spc="345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from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publicly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available</a:t>
            </a:r>
            <a:r>
              <a:rPr dirty="0" sz="1800" spc="355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sources,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40">
                <a:latin typeface="Cambria"/>
                <a:cs typeface="Cambria"/>
              </a:rPr>
              <a:t> </a:t>
            </a:r>
            <a:r>
              <a:rPr dirty="0" sz="1800" spc="130">
                <a:latin typeface="Cambria"/>
                <a:cs typeface="Cambria"/>
              </a:rPr>
              <a:t>Darda </a:t>
            </a:r>
            <a:r>
              <a:rPr dirty="0" sz="1800" spc="80">
                <a:latin typeface="Cambria"/>
                <a:cs typeface="Cambria"/>
              </a:rPr>
              <a:t>Advisors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LLP</a:t>
            </a:r>
            <a:r>
              <a:rPr dirty="0" sz="1800" spc="100">
                <a:latin typeface="Cambria"/>
                <a:cs typeface="Cambria"/>
              </a:rPr>
              <a:t>  </a:t>
            </a:r>
            <a:r>
              <a:rPr dirty="0" sz="1800" spc="125">
                <a:latin typeface="Cambria"/>
                <a:cs typeface="Cambria"/>
              </a:rPr>
              <a:t>cannot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95">
                <a:latin typeface="Cambria"/>
                <a:cs typeface="Cambria"/>
              </a:rPr>
              <a:t>confirm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1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 </a:t>
            </a:r>
            <a:r>
              <a:rPr dirty="0" sz="1800" spc="130">
                <a:latin typeface="Cambria"/>
                <a:cs typeface="Cambria"/>
              </a:rPr>
              <a:t>accuracy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110">
                <a:latin typeface="Cambria"/>
                <a:cs typeface="Cambria"/>
              </a:rPr>
              <a:t>  </a:t>
            </a:r>
            <a:r>
              <a:rPr dirty="0" sz="1800" spc="60">
                <a:latin typeface="Cambria"/>
                <a:cs typeface="Cambria"/>
              </a:rPr>
              <a:t>reliability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170">
                <a:latin typeface="Cambria"/>
                <a:cs typeface="Cambria"/>
              </a:rPr>
              <a:t>such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120">
                <a:latin typeface="Cambria"/>
                <a:cs typeface="Cambria"/>
              </a:rPr>
              <a:t>sources</a:t>
            </a:r>
            <a:r>
              <a:rPr dirty="0" sz="1800" spc="10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105">
                <a:latin typeface="Cambria"/>
                <a:cs typeface="Cambria"/>
              </a:rPr>
              <a:t>  </a:t>
            </a:r>
            <a:r>
              <a:rPr dirty="0" sz="1800" spc="95">
                <a:latin typeface="Cambria"/>
                <a:cs typeface="Cambria"/>
              </a:rPr>
              <a:t>information.</a:t>
            </a:r>
            <a:r>
              <a:rPr dirty="0" sz="1800" spc="95">
                <a:latin typeface="Cambria"/>
                <a:cs typeface="Cambria"/>
              </a:rPr>
              <a:t>  </a:t>
            </a:r>
            <a:r>
              <a:rPr dirty="0" sz="1800" spc="55">
                <a:latin typeface="Cambria"/>
                <a:cs typeface="Cambria"/>
              </a:rPr>
              <a:t>Its </a:t>
            </a:r>
            <a:r>
              <a:rPr dirty="0" sz="1800" spc="110">
                <a:latin typeface="Cambria"/>
                <a:cs typeface="Cambria"/>
              </a:rPr>
              <a:t>inclusion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does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not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imply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sz="1800" spc="180">
                <a:latin typeface="Cambria"/>
                <a:cs typeface="Cambria"/>
              </a:rPr>
              <a:t>an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endorsement</a:t>
            </a:r>
            <a:r>
              <a:rPr dirty="0" sz="1800" spc="385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by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395">
                <a:latin typeface="Cambria"/>
                <a:cs typeface="Cambria"/>
              </a:rPr>
              <a:t> </a:t>
            </a:r>
            <a:r>
              <a:rPr dirty="0" sz="1800" spc="130">
                <a:latin typeface="Cambria"/>
                <a:cs typeface="Cambria"/>
              </a:rPr>
              <a:t>any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sz="1800" spc="85">
                <a:latin typeface="Cambria"/>
                <a:cs typeface="Cambria"/>
              </a:rPr>
              <a:t>third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05">
                <a:latin typeface="Cambria"/>
                <a:cs typeface="Cambria"/>
              </a:rPr>
              <a:t>party.</a:t>
            </a:r>
            <a:r>
              <a:rPr dirty="0" sz="1800" spc="385">
                <a:latin typeface="Cambria"/>
                <a:cs typeface="Cambria"/>
              </a:rPr>
              <a:t> </a:t>
            </a:r>
            <a:r>
              <a:rPr dirty="0" sz="1800" spc="95">
                <a:latin typeface="Cambria"/>
                <a:cs typeface="Cambria"/>
              </a:rPr>
              <a:t>The</a:t>
            </a:r>
            <a:r>
              <a:rPr dirty="0" sz="1800" spc="395">
                <a:latin typeface="Cambria"/>
                <a:cs typeface="Cambria"/>
              </a:rPr>
              <a:t> </a:t>
            </a:r>
            <a:r>
              <a:rPr dirty="0" sz="1800" spc="55">
                <a:latin typeface="Cambria"/>
                <a:cs typeface="Cambria"/>
              </a:rPr>
              <a:t>views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50">
                <a:latin typeface="Cambria"/>
                <a:cs typeface="Cambria"/>
              </a:rPr>
              <a:t>and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opinions</a:t>
            </a:r>
            <a:r>
              <a:rPr dirty="0" sz="1800" spc="395">
                <a:latin typeface="Cambria"/>
                <a:cs typeface="Cambria"/>
              </a:rPr>
              <a:t> </a:t>
            </a:r>
            <a:r>
              <a:rPr dirty="0" sz="1800" spc="80">
                <a:latin typeface="Cambria"/>
                <a:cs typeface="Cambria"/>
              </a:rPr>
              <a:t>in </a:t>
            </a:r>
            <a:r>
              <a:rPr dirty="0" sz="1800" spc="114">
                <a:latin typeface="Cambria"/>
                <a:cs typeface="Cambria"/>
              </a:rPr>
              <a:t>this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 spc="65">
                <a:latin typeface="Cambria"/>
                <a:cs typeface="Cambria"/>
              </a:rPr>
              <a:t>report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 spc="125">
                <a:latin typeface="Cambria"/>
                <a:cs typeface="Cambria"/>
              </a:rPr>
              <a:t>should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 spc="100">
                <a:latin typeface="Cambria"/>
                <a:cs typeface="Cambria"/>
              </a:rPr>
              <a:t>not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be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viewed</a:t>
            </a:r>
            <a:r>
              <a:rPr dirty="0" sz="1800" spc="165">
                <a:latin typeface="Cambria"/>
                <a:cs typeface="Cambria"/>
              </a:rPr>
              <a:t> as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professional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advice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 spc="75">
                <a:latin typeface="Cambria"/>
                <a:cs typeface="Cambria"/>
              </a:rPr>
              <a:t>with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respect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 spc="60">
                <a:latin typeface="Cambria"/>
                <a:cs typeface="Cambria"/>
              </a:rPr>
              <a:t>to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 spc="90">
                <a:latin typeface="Cambria"/>
                <a:cs typeface="Cambria"/>
              </a:rPr>
              <a:t>your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 spc="130">
                <a:latin typeface="Cambria"/>
                <a:cs typeface="Cambria"/>
              </a:rPr>
              <a:t>business.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0840" y="365759"/>
            <a:ext cx="4114800" cy="90423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82183" y="6497675"/>
            <a:ext cx="20574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5" b="1">
                <a:solidFill>
                  <a:srgbClr val="888888"/>
                </a:solidFill>
                <a:latin typeface="Calibri"/>
                <a:cs typeface="Calibri"/>
              </a:rPr>
              <a:t>73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504" y="6500240"/>
            <a:ext cx="1177163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  <a:tabLst>
                <a:tab pos="9987280" algn="l"/>
              </a:tabLst>
            </a:pP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https://www.icai.org/</a:t>
            </a:r>
            <a:r>
              <a:rPr dirty="0" sz="1400">
                <a:solidFill>
                  <a:srgbClr val="0462C1"/>
                </a:solidFill>
                <a:latin typeface="Calibri"/>
                <a:cs typeface="Calibri"/>
              </a:rPr>
              <a:t>	</a:t>
            </a:r>
            <a:r>
              <a:rPr dirty="0" sz="1400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74855" cy="6859905"/>
            <a:chOff x="0" y="0"/>
            <a:chExt cx="12174855" cy="68599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74855" cy="6859905"/>
            </a:xfrm>
            <a:custGeom>
              <a:avLst/>
              <a:gdLst/>
              <a:ahLst/>
              <a:cxnLst/>
              <a:rect l="l" t="t" r="r" b="b"/>
              <a:pathLst>
                <a:path w="12174855" h="6859905">
                  <a:moveTo>
                    <a:pt x="12174487" y="0"/>
                  </a:move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174487" y="148590"/>
                  </a:lnTo>
                  <a:lnTo>
                    <a:pt x="121744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2756" y="182524"/>
              <a:ext cx="1263089" cy="5886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2326" y="6652488"/>
              <a:ext cx="1571625" cy="12700"/>
            </a:xfrm>
            <a:custGeom>
              <a:avLst/>
              <a:gdLst/>
              <a:ahLst/>
              <a:cxnLst/>
              <a:rect l="l" t="t" r="r" b="b"/>
              <a:pathLst>
                <a:path w="1571625" h="12700">
                  <a:moveTo>
                    <a:pt x="157129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571294" y="12192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265798" y="2194145"/>
            <a:ext cx="5558155" cy="274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5"/>
              </a:lnSpc>
            </a:pPr>
            <a:r>
              <a:rPr dirty="0" sz="1600" spc="65">
                <a:latin typeface="Cambria"/>
                <a:cs typeface="Cambria"/>
              </a:rPr>
              <a:t>For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any</a:t>
            </a:r>
            <a:r>
              <a:rPr dirty="0" sz="1600" spc="20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assistance</a:t>
            </a:r>
            <a:r>
              <a:rPr dirty="0" sz="1600" spc="225">
                <a:latin typeface="Cambria"/>
                <a:cs typeface="Cambria"/>
              </a:rPr>
              <a:t> </a:t>
            </a:r>
            <a:r>
              <a:rPr dirty="0" sz="1600">
                <a:latin typeface="Cambria"/>
                <a:cs typeface="Cambria"/>
              </a:rPr>
              <a:t>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70">
                <a:latin typeface="Cambria"/>
                <a:cs typeface="Cambria"/>
              </a:rPr>
              <a:t>queries: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dirty="0" sz="1600" spc="100" b="1">
                <a:latin typeface="Cambria"/>
                <a:cs typeface="Cambria"/>
              </a:rPr>
              <a:t>Vineet</a:t>
            </a:r>
            <a:r>
              <a:rPr dirty="0" sz="1600" spc="210" b="1">
                <a:latin typeface="Cambria"/>
                <a:cs typeface="Cambria"/>
              </a:rPr>
              <a:t> </a:t>
            </a:r>
            <a:r>
              <a:rPr dirty="0" sz="1600" spc="125" b="1">
                <a:latin typeface="Cambria"/>
                <a:cs typeface="Cambria"/>
              </a:rPr>
              <a:t>Suman</a:t>
            </a:r>
            <a:r>
              <a:rPr dirty="0" sz="1600" spc="22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Darda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r>
              <a:rPr dirty="0" sz="1600" spc="50" b="1">
                <a:latin typeface="Cambria"/>
                <a:cs typeface="Cambria"/>
              </a:rPr>
              <a:t>(Co-</a:t>
            </a:r>
            <a:r>
              <a:rPr dirty="0" sz="1600" spc="90" b="1">
                <a:latin typeface="Cambria"/>
                <a:cs typeface="Cambria"/>
              </a:rPr>
              <a:t>Founder,</a:t>
            </a:r>
            <a:r>
              <a:rPr dirty="0" sz="1600" spc="265" b="1">
                <a:latin typeface="Cambria"/>
                <a:cs typeface="Cambria"/>
              </a:rPr>
              <a:t> </a:t>
            </a:r>
            <a:r>
              <a:rPr dirty="0" sz="1600" spc="85" b="1">
                <a:latin typeface="Cambria"/>
                <a:cs typeface="Cambria"/>
              </a:rPr>
              <a:t>Managing</a:t>
            </a:r>
            <a:r>
              <a:rPr dirty="0" sz="1600" spc="24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Partner,</a:t>
            </a:r>
            <a:r>
              <a:rPr dirty="0" sz="1600" spc="240" b="1">
                <a:latin typeface="Cambria"/>
                <a:cs typeface="Cambria"/>
              </a:rPr>
              <a:t> </a:t>
            </a:r>
            <a:r>
              <a:rPr dirty="0" sz="1600" spc="50" b="1">
                <a:latin typeface="Cambria"/>
                <a:cs typeface="Cambria"/>
              </a:rPr>
              <a:t>Darda</a:t>
            </a:r>
            <a:r>
              <a:rPr dirty="0" sz="1600" spc="21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Advisors</a:t>
            </a:r>
            <a:r>
              <a:rPr dirty="0" sz="1600" spc="245" b="1">
                <a:latin typeface="Cambria"/>
                <a:cs typeface="Cambria"/>
              </a:rPr>
              <a:t> </a:t>
            </a:r>
            <a:r>
              <a:rPr dirty="0" sz="1600" spc="-20" b="1">
                <a:latin typeface="Cambria"/>
                <a:cs typeface="Cambria"/>
              </a:rPr>
              <a:t>LLP)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5"/>
              </a:spcBef>
            </a:pPr>
            <a:r>
              <a:rPr dirty="0" sz="1500" spc="65" b="1">
                <a:latin typeface="Cambria"/>
                <a:cs typeface="Cambria"/>
              </a:rPr>
              <a:t>+91</a:t>
            </a:r>
            <a:r>
              <a:rPr dirty="0" sz="1500" spc="16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99529</a:t>
            </a:r>
            <a:r>
              <a:rPr dirty="0" sz="1500" spc="150" b="1">
                <a:latin typeface="Cambria"/>
                <a:cs typeface="Cambria"/>
              </a:rPr>
              <a:t> </a:t>
            </a:r>
            <a:r>
              <a:rPr dirty="0" sz="1500" spc="85" b="1">
                <a:latin typeface="Cambria"/>
                <a:cs typeface="Cambria"/>
              </a:rPr>
              <a:t>26239</a:t>
            </a:r>
            <a:endParaRPr sz="15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1320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da@d</a:t>
            </a: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ardaadvisors.com</a:t>
            </a:r>
            <a:endParaRPr sz="1600">
              <a:latin typeface="Cambria"/>
              <a:cs typeface="Cambria"/>
            </a:endParaRPr>
          </a:p>
          <a:p>
            <a:pPr marL="1056005" marR="725805">
              <a:lnSpc>
                <a:spcPct val="100000"/>
              </a:lnSpc>
              <a:spcBef>
                <a:spcPts val="1545"/>
              </a:spcBef>
            </a:pP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https:/</a:t>
            </a: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/www.linkedin.com/in/vineet-</a:t>
            </a: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dirty="0" sz="1600" spc="14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suman</a:t>
            </a:r>
            <a:r>
              <a:rPr dirty="0" sz="1600" spc="140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-</a:t>
            </a:r>
            <a:r>
              <a:rPr dirty="0" sz="1600" spc="90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dardaa5a28729</a:t>
            </a: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885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3"/>
              </a:rPr>
              <a:t>www.d</a:t>
            </a: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ardaadvisors.com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4300" y="88388"/>
            <a:ext cx="11986260" cy="6682740"/>
            <a:chOff x="114300" y="88388"/>
            <a:chExt cx="11986260" cy="6682740"/>
          </a:xfrm>
        </p:grpSpPr>
        <p:sp>
          <p:nvSpPr>
            <p:cNvPr id="9" name="object 9" descr=""/>
            <p:cNvSpPr/>
            <p:nvPr/>
          </p:nvSpPr>
          <p:spPr>
            <a:xfrm>
              <a:off x="10208514" y="6652488"/>
              <a:ext cx="1784985" cy="12700"/>
            </a:xfrm>
            <a:custGeom>
              <a:avLst/>
              <a:gdLst/>
              <a:ahLst/>
              <a:cxnLst/>
              <a:rect l="l" t="t" r="r" b="b"/>
              <a:pathLst>
                <a:path w="1784984" h="12700">
                  <a:moveTo>
                    <a:pt x="178460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784603" y="12192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927" y="161036"/>
              <a:ext cx="771610" cy="73829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" y="88388"/>
              <a:ext cx="11986260" cy="66827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728" y="91262"/>
              <a:ext cx="11884279" cy="658088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321295" y="3878452"/>
              <a:ext cx="2278380" cy="12700"/>
            </a:xfrm>
            <a:custGeom>
              <a:avLst/>
              <a:gdLst/>
              <a:ahLst/>
              <a:cxnLst/>
              <a:rect l="l" t="t" r="r" b="b"/>
              <a:pathLst>
                <a:path w="2278379" h="12700">
                  <a:moveTo>
                    <a:pt x="227837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278379" y="12192"/>
                  </a:lnTo>
                  <a:lnTo>
                    <a:pt x="227837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8822" y="3690734"/>
              <a:ext cx="268516" cy="2444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8822" y="4746117"/>
              <a:ext cx="268516" cy="2346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31456" y="3242868"/>
              <a:ext cx="268516" cy="2561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0855" y="4242358"/>
              <a:ext cx="249808" cy="28862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321296" y="4318635"/>
              <a:ext cx="3767454" cy="256540"/>
            </a:xfrm>
            <a:custGeom>
              <a:avLst/>
              <a:gdLst/>
              <a:ahLst/>
              <a:cxnLst/>
              <a:rect l="l" t="t" r="r" b="b"/>
              <a:pathLst>
                <a:path w="3767454" h="256539">
                  <a:moveTo>
                    <a:pt x="2324100" y="243840"/>
                  </a:moveTo>
                  <a:lnTo>
                    <a:pt x="0" y="243840"/>
                  </a:lnTo>
                  <a:lnTo>
                    <a:pt x="0" y="256032"/>
                  </a:lnTo>
                  <a:lnTo>
                    <a:pt x="2324100" y="256032"/>
                  </a:lnTo>
                  <a:lnTo>
                    <a:pt x="2324100" y="243840"/>
                  </a:lnTo>
                  <a:close/>
                </a:path>
                <a:path w="3767454" h="256539">
                  <a:moveTo>
                    <a:pt x="376732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767328" y="12192"/>
                  </a:lnTo>
                  <a:lnTo>
                    <a:pt x="376732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923785" y="2142931"/>
            <a:ext cx="4824730" cy="274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5"/>
              </a:lnSpc>
            </a:pPr>
            <a:r>
              <a:rPr dirty="0" sz="1600" spc="75">
                <a:latin typeface="Cambria"/>
                <a:cs typeface="Cambria"/>
              </a:rPr>
              <a:t>For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any</a:t>
            </a:r>
            <a:r>
              <a:rPr dirty="0" sz="1600" spc="195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assistance</a:t>
            </a:r>
            <a:r>
              <a:rPr dirty="0" sz="1600" spc="229">
                <a:latin typeface="Cambria"/>
                <a:cs typeface="Cambria"/>
              </a:rPr>
              <a:t> </a:t>
            </a:r>
            <a:r>
              <a:rPr dirty="0" sz="1600">
                <a:latin typeface="Cambria"/>
                <a:cs typeface="Cambria"/>
              </a:rPr>
              <a:t>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70">
                <a:latin typeface="Cambria"/>
                <a:cs typeface="Cambria"/>
              </a:rPr>
              <a:t>queries: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r>
              <a:rPr dirty="0" sz="1600" spc="100" b="1">
                <a:latin typeface="Cambria"/>
                <a:cs typeface="Cambria"/>
              </a:rPr>
              <a:t>Vineet</a:t>
            </a:r>
            <a:r>
              <a:rPr dirty="0" sz="1600" spc="210" b="1">
                <a:latin typeface="Cambria"/>
                <a:cs typeface="Cambria"/>
              </a:rPr>
              <a:t> </a:t>
            </a:r>
            <a:r>
              <a:rPr dirty="0" sz="1600" spc="125" b="1">
                <a:latin typeface="Cambria"/>
                <a:cs typeface="Cambria"/>
              </a:rPr>
              <a:t>Suman</a:t>
            </a:r>
            <a:r>
              <a:rPr dirty="0" sz="1600" spc="22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Darda</a:t>
            </a:r>
            <a:endParaRPr sz="1600">
              <a:latin typeface="Cambria"/>
              <a:cs typeface="Cambria"/>
            </a:endParaRPr>
          </a:p>
          <a:p>
            <a:pPr marR="1450975">
              <a:lnSpc>
                <a:spcPct val="100000"/>
              </a:lnSpc>
            </a:pPr>
            <a:r>
              <a:rPr dirty="0" sz="1600" spc="50" b="1">
                <a:latin typeface="Cambria"/>
                <a:cs typeface="Cambria"/>
              </a:rPr>
              <a:t>(Co-</a:t>
            </a:r>
            <a:r>
              <a:rPr dirty="0" sz="1600" spc="90" b="1">
                <a:latin typeface="Cambria"/>
                <a:cs typeface="Cambria"/>
              </a:rPr>
              <a:t>Founder,</a:t>
            </a:r>
            <a:r>
              <a:rPr dirty="0" sz="1600" spc="275" b="1">
                <a:latin typeface="Cambria"/>
                <a:cs typeface="Cambria"/>
              </a:rPr>
              <a:t> </a:t>
            </a:r>
            <a:r>
              <a:rPr dirty="0" sz="1600" spc="85" b="1">
                <a:latin typeface="Cambria"/>
                <a:cs typeface="Cambria"/>
              </a:rPr>
              <a:t>Managing</a:t>
            </a:r>
            <a:r>
              <a:rPr dirty="0" sz="1600" spc="254" b="1">
                <a:latin typeface="Cambria"/>
                <a:cs typeface="Cambria"/>
              </a:rPr>
              <a:t> </a:t>
            </a:r>
            <a:r>
              <a:rPr dirty="0" sz="1600" spc="60" b="1">
                <a:latin typeface="Cambria"/>
                <a:cs typeface="Cambria"/>
              </a:rPr>
              <a:t>Partner, </a:t>
            </a:r>
            <a:r>
              <a:rPr dirty="0" sz="1600" spc="50" b="1">
                <a:latin typeface="Cambria"/>
                <a:cs typeface="Cambria"/>
              </a:rPr>
              <a:t>Darda</a:t>
            </a:r>
            <a:r>
              <a:rPr dirty="0" sz="1600" spc="210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Advisors</a:t>
            </a:r>
            <a:r>
              <a:rPr dirty="0" sz="1600" spc="229" b="1">
                <a:latin typeface="Cambria"/>
                <a:cs typeface="Cambria"/>
              </a:rPr>
              <a:t> </a:t>
            </a:r>
            <a:r>
              <a:rPr dirty="0" sz="1600" spc="-20" b="1">
                <a:latin typeface="Cambria"/>
                <a:cs typeface="Cambria"/>
              </a:rPr>
              <a:t>LLP)</a:t>
            </a: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150"/>
              </a:spcBef>
            </a:pPr>
            <a:r>
              <a:rPr dirty="0" sz="1500" spc="65" b="1">
                <a:latin typeface="Cambria"/>
                <a:cs typeface="Cambria"/>
              </a:rPr>
              <a:t>+91</a:t>
            </a:r>
            <a:r>
              <a:rPr dirty="0" sz="1500" spc="16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99529</a:t>
            </a:r>
            <a:r>
              <a:rPr dirty="0" sz="1500" spc="150" b="1">
                <a:latin typeface="Cambria"/>
                <a:cs typeface="Cambria"/>
              </a:rPr>
              <a:t> </a:t>
            </a:r>
            <a:r>
              <a:rPr dirty="0" sz="1500" spc="85" b="1">
                <a:latin typeface="Cambria"/>
                <a:cs typeface="Cambria"/>
              </a:rPr>
              <a:t>26239</a:t>
            </a:r>
            <a:endParaRPr sz="15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1315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da@dardaadvisors.com</a:t>
            </a: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1545"/>
              </a:spcBef>
            </a:pP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https://www.linkedin.com/in/vineet-</a:t>
            </a: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5"/>
              </a:spcBef>
            </a:pPr>
            <a:r>
              <a:rPr dirty="0" sz="1600" spc="140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suman-</a:t>
            </a:r>
            <a:r>
              <a:rPr dirty="0" sz="1600" spc="90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dardaa5a2872</a:t>
            </a:r>
            <a:r>
              <a:rPr dirty="0" sz="1600" spc="9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9</a:t>
            </a:r>
            <a:endParaRPr sz="1600">
              <a:latin typeface="Cambria"/>
              <a:cs typeface="Cambria"/>
            </a:endParaRPr>
          </a:p>
          <a:p>
            <a:pPr marL="1056005">
              <a:lnSpc>
                <a:spcPct val="100000"/>
              </a:lnSpc>
              <a:spcBef>
                <a:spcPts val="885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www.dardaadvisors.com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14300" y="6095"/>
            <a:ext cx="11986260" cy="6682740"/>
            <a:chOff x="114300" y="6095"/>
            <a:chExt cx="11986260" cy="6682740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" y="6095"/>
              <a:ext cx="11986260" cy="66827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728" y="8940"/>
              <a:ext cx="11884279" cy="658088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979156" y="3827779"/>
              <a:ext cx="2411095" cy="1052830"/>
            </a:xfrm>
            <a:custGeom>
              <a:avLst/>
              <a:gdLst/>
              <a:ahLst/>
              <a:cxnLst/>
              <a:rect l="l" t="t" r="r" b="b"/>
              <a:pathLst>
                <a:path w="2411095" h="1052829">
                  <a:moveTo>
                    <a:pt x="227838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278380" y="12192"/>
                  </a:lnTo>
                  <a:lnTo>
                    <a:pt x="2278380" y="0"/>
                  </a:lnTo>
                  <a:close/>
                </a:path>
                <a:path w="2411095" h="1052829">
                  <a:moveTo>
                    <a:pt x="2410968" y="1040511"/>
                  </a:moveTo>
                  <a:lnTo>
                    <a:pt x="0" y="1040511"/>
                  </a:lnTo>
                  <a:lnTo>
                    <a:pt x="0" y="1052703"/>
                  </a:lnTo>
                  <a:lnTo>
                    <a:pt x="2410968" y="1052703"/>
                  </a:lnTo>
                  <a:lnTo>
                    <a:pt x="2410968" y="1040511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6682" y="3640061"/>
              <a:ext cx="268516" cy="2444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6682" y="4695443"/>
              <a:ext cx="268516" cy="2346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9317" y="3192576"/>
              <a:ext cx="268516" cy="2561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8715" y="4191685"/>
              <a:ext cx="249808" cy="28862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979156" y="4267961"/>
              <a:ext cx="3767454" cy="12700"/>
            </a:xfrm>
            <a:custGeom>
              <a:avLst/>
              <a:gdLst/>
              <a:ahLst/>
              <a:cxnLst/>
              <a:rect l="l" t="t" r="r" b="b"/>
              <a:pathLst>
                <a:path w="3767454" h="12700">
                  <a:moveTo>
                    <a:pt x="376732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767328" y="12192"/>
                  </a:lnTo>
                  <a:lnTo>
                    <a:pt x="376732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202045" y="2379438"/>
            <a:ext cx="5559425" cy="285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5"/>
              </a:lnSpc>
            </a:pPr>
            <a:r>
              <a:rPr dirty="0" sz="1600" spc="65">
                <a:latin typeface="Cambria"/>
                <a:cs typeface="Cambria"/>
              </a:rPr>
              <a:t>For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any</a:t>
            </a:r>
            <a:r>
              <a:rPr dirty="0" sz="1600" spc="20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assistance</a:t>
            </a:r>
            <a:r>
              <a:rPr dirty="0" sz="1600" spc="225">
                <a:latin typeface="Cambria"/>
                <a:cs typeface="Cambria"/>
              </a:rPr>
              <a:t> </a:t>
            </a:r>
            <a:r>
              <a:rPr dirty="0" sz="1600">
                <a:latin typeface="Cambria"/>
                <a:cs typeface="Cambria"/>
              </a:rPr>
              <a:t>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70">
                <a:latin typeface="Cambria"/>
                <a:cs typeface="Cambria"/>
              </a:rPr>
              <a:t>queries: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dirty="0" sz="1600" spc="95" b="1">
                <a:latin typeface="Cambria"/>
                <a:cs typeface="Cambria"/>
              </a:rPr>
              <a:t>Vineet</a:t>
            </a:r>
            <a:r>
              <a:rPr dirty="0" sz="1600" spc="210" b="1">
                <a:latin typeface="Cambria"/>
                <a:cs typeface="Cambria"/>
              </a:rPr>
              <a:t> </a:t>
            </a:r>
            <a:r>
              <a:rPr dirty="0" sz="1600" spc="125" b="1">
                <a:latin typeface="Cambria"/>
                <a:cs typeface="Cambria"/>
              </a:rPr>
              <a:t>Suman</a:t>
            </a:r>
            <a:r>
              <a:rPr dirty="0" sz="1600" spc="215" b="1">
                <a:latin typeface="Cambria"/>
                <a:cs typeface="Cambria"/>
              </a:rPr>
              <a:t> </a:t>
            </a:r>
            <a:r>
              <a:rPr dirty="0" sz="1600" spc="45" b="1">
                <a:latin typeface="Cambria"/>
                <a:cs typeface="Cambria"/>
              </a:rPr>
              <a:t>Darda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50" b="1">
                <a:latin typeface="Cambria"/>
                <a:cs typeface="Cambria"/>
              </a:rPr>
              <a:t>(Co-</a:t>
            </a:r>
            <a:r>
              <a:rPr dirty="0" sz="1600" spc="90" b="1">
                <a:latin typeface="Cambria"/>
                <a:cs typeface="Cambria"/>
              </a:rPr>
              <a:t>Founder,</a:t>
            </a:r>
            <a:r>
              <a:rPr dirty="0" sz="1600" spc="265" b="1">
                <a:latin typeface="Cambria"/>
                <a:cs typeface="Cambria"/>
              </a:rPr>
              <a:t> </a:t>
            </a:r>
            <a:r>
              <a:rPr dirty="0" sz="1600" spc="85" b="1">
                <a:latin typeface="Cambria"/>
                <a:cs typeface="Cambria"/>
              </a:rPr>
              <a:t>Managing</a:t>
            </a:r>
            <a:r>
              <a:rPr dirty="0" sz="1600" spc="24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Partner,</a:t>
            </a:r>
            <a:r>
              <a:rPr dirty="0" sz="1600" spc="250" b="1">
                <a:latin typeface="Cambria"/>
                <a:cs typeface="Cambria"/>
              </a:rPr>
              <a:t> </a:t>
            </a:r>
            <a:r>
              <a:rPr dirty="0" sz="1600" spc="50" b="1">
                <a:latin typeface="Cambria"/>
                <a:cs typeface="Cambria"/>
              </a:rPr>
              <a:t>Darda</a:t>
            </a:r>
            <a:r>
              <a:rPr dirty="0" sz="1600" spc="22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Advisors</a:t>
            </a:r>
            <a:r>
              <a:rPr dirty="0" sz="1600" spc="240" b="1">
                <a:latin typeface="Cambria"/>
                <a:cs typeface="Cambria"/>
              </a:rPr>
              <a:t> </a:t>
            </a:r>
            <a:r>
              <a:rPr dirty="0" sz="1600" spc="-20" b="1">
                <a:latin typeface="Cambria"/>
                <a:cs typeface="Cambria"/>
              </a:rPr>
              <a:t>LLP)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600">
              <a:latin typeface="Cambria"/>
              <a:cs typeface="Cambria"/>
            </a:endParaRPr>
          </a:p>
          <a:p>
            <a:pPr marL="1778000">
              <a:lnSpc>
                <a:spcPct val="100000"/>
              </a:lnSpc>
            </a:pPr>
            <a:r>
              <a:rPr dirty="0" sz="1500" spc="65" b="1">
                <a:latin typeface="Cambria"/>
                <a:cs typeface="Cambria"/>
              </a:rPr>
              <a:t>+91</a:t>
            </a:r>
            <a:r>
              <a:rPr dirty="0" sz="1500" spc="16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99529</a:t>
            </a:r>
            <a:r>
              <a:rPr dirty="0" sz="1500" spc="150" b="1">
                <a:latin typeface="Cambria"/>
                <a:cs typeface="Cambria"/>
              </a:rPr>
              <a:t> </a:t>
            </a:r>
            <a:r>
              <a:rPr dirty="0" sz="1500" spc="85" b="1">
                <a:latin typeface="Cambria"/>
                <a:cs typeface="Cambria"/>
              </a:rPr>
              <a:t>26239</a:t>
            </a:r>
            <a:endParaRPr sz="1500">
              <a:latin typeface="Cambria"/>
              <a:cs typeface="Cambria"/>
            </a:endParaRPr>
          </a:p>
          <a:p>
            <a:pPr marL="1778000">
              <a:lnSpc>
                <a:spcPct val="100000"/>
              </a:lnSpc>
              <a:spcBef>
                <a:spcPts val="1320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5"/>
              </a:rPr>
              <a:t>da@dardaadvisors.com</a:t>
            </a:r>
            <a:endParaRPr sz="1600">
              <a:latin typeface="Cambria"/>
              <a:cs typeface="Cambria"/>
            </a:endParaRPr>
          </a:p>
          <a:p>
            <a:pPr marL="1778000" marR="5080">
              <a:lnSpc>
                <a:spcPct val="100000"/>
              </a:lnSpc>
              <a:spcBef>
                <a:spcPts val="1545"/>
              </a:spcBef>
            </a:pP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https://www.linkedin.com/in/vineet-</a:t>
            </a:r>
            <a:r>
              <a:rPr dirty="0" sz="1600" spc="85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dirty="0" sz="1600" spc="14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suman-</a:t>
            </a:r>
            <a:r>
              <a:rPr dirty="0" sz="1600" spc="90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dardaa5a28729</a:t>
            </a:r>
            <a:endParaRPr sz="1600">
              <a:latin typeface="Cambria"/>
              <a:cs typeface="Cambria"/>
            </a:endParaRPr>
          </a:p>
          <a:p>
            <a:pPr marL="1778000">
              <a:lnSpc>
                <a:spcPct val="100000"/>
              </a:lnSpc>
              <a:spcBef>
                <a:spcPts val="890"/>
              </a:spcBef>
            </a:pP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  <a:hlinkClick r:id="rId6"/>
              </a:rPr>
              <a:t>www.dardaadvisors.com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14300" y="0"/>
            <a:ext cx="11986260" cy="6661784"/>
            <a:chOff x="114300" y="0"/>
            <a:chExt cx="11986260" cy="6661784"/>
          </a:xfrm>
        </p:grpSpPr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00" y="0"/>
              <a:ext cx="11986260" cy="666140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728" y="25"/>
              <a:ext cx="11884279" cy="656209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979156" y="4174235"/>
              <a:ext cx="2411095" cy="1052830"/>
            </a:xfrm>
            <a:custGeom>
              <a:avLst/>
              <a:gdLst/>
              <a:ahLst/>
              <a:cxnLst/>
              <a:rect l="l" t="t" r="r" b="b"/>
              <a:pathLst>
                <a:path w="2411095" h="1052829">
                  <a:moveTo>
                    <a:pt x="227838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278380" y="12192"/>
                  </a:lnTo>
                  <a:lnTo>
                    <a:pt x="2278380" y="0"/>
                  </a:lnTo>
                  <a:close/>
                </a:path>
                <a:path w="2411095" h="1052829">
                  <a:moveTo>
                    <a:pt x="2410968" y="1040384"/>
                  </a:moveTo>
                  <a:lnTo>
                    <a:pt x="0" y="1040384"/>
                  </a:lnTo>
                  <a:lnTo>
                    <a:pt x="0" y="1052576"/>
                  </a:lnTo>
                  <a:lnTo>
                    <a:pt x="2410968" y="1052576"/>
                  </a:lnTo>
                  <a:lnTo>
                    <a:pt x="2410968" y="1040384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6682" y="3986517"/>
              <a:ext cx="268516" cy="244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6682" y="5041900"/>
              <a:ext cx="268516" cy="2346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9317" y="3539274"/>
              <a:ext cx="268516" cy="2561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8715" y="4538141"/>
              <a:ext cx="249808" cy="28862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979156" y="4614417"/>
              <a:ext cx="3767454" cy="256540"/>
            </a:xfrm>
            <a:custGeom>
              <a:avLst/>
              <a:gdLst/>
              <a:ahLst/>
              <a:cxnLst/>
              <a:rect l="l" t="t" r="r" b="b"/>
              <a:pathLst>
                <a:path w="3767454" h="256539">
                  <a:moveTo>
                    <a:pt x="2324100" y="243840"/>
                  </a:moveTo>
                  <a:lnTo>
                    <a:pt x="0" y="243840"/>
                  </a:lnTo>
                  <a:lnTo>
                    <a:pt x="0" y="256032"/>
                  </a:lnTo>
                  <a:lnTo>
                    <a:pt x="2324100" y="256032"/>
                  </a:lnTo>
                  <a:lnTo>
                    <a:pt x="2324100" y="243840"/>
                  </a:lnTo>
                  <a:close/>
                </a:path>
                <a:path w="3767454" h="256539">
                  <a:moveTo>
                    <a:pt x="376732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767328" y="12192"/>
                  </a:lnTo>
                  <a:lnTo>
                    <a:pt x="376732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114300" y="47246"/>
            <a:ext cx="11986260" cy="6684645"/>
            <a:chOff x="114300" y="47246"/>
            <a:chExt cx="11986260" cy="6684645"/>
          </a:xfrm>
        </p:grpSpPr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7246"/>
              <a:ext cx="11986260" cy="66842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728" y="50507"/>
              <a:ext cx="11884279" cy="6580885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6189345" y="2248687"/>
            <a:ext cx="5584825" cy="91313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600" spc="65">
                <a:latin typeface="Cambria"/>
                <a:cs typeface="Cambria"/>
              </a:rPr>
              <a:t>For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any</a:t>
            </a:r>
            <a:r>
              <a:rPr dirty="0" sz="1600" spc="200">
                <a:latin typeface="Cambria"/>
                <a:cs typeface="Cambria"/>
              </a:rPr>
              <a:t> </a:t>
            </a:r>
            <a:r>
              <a:rPr dirty="0" sz="1600" spc="110">
                <a:latin typeface="Cambria"/>
                <a:cs typeface="Cambria"/>
              </a:rPr>
              <a:t>assistance</a:t>
            </a:r>
            <a:r>
              <a:rPr dirty="0" sz="1600" spc="225">
                <a:latin typeface="Cambria"/>
                <a:cs typeface="Cambria"/>
              </a:rPr>
              <a:t> </a:t>
            </a:r>
            <a:r>
              <a:rPr dirty="0" sz="1600">
                <a:latin typeface="Cambria"/>
                <a:cs typeface="Cambria"/>
              </a:rPr>
              <a:t>or</a:t>
            </a:r>
            <a:r>
              <a:rPr dirty="0" sz="1600" spc="190">
                <a:latin typeface="Cambria"/>
                <a:cs typeface="Cambria"/>
              </a:rPr>
              <a:t> </a:t>
            </a:r>
            <a:r>
              <a:rPr dirty="0" sz="1600" spc="70">
                <a:latin typeface="Cambria"/>
                <a:cs typeface="Cambria"/>
              </a:rPr>
              <a:t>queries: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600" spc="100" b="1">
                <a:latin typeface="Cambria"/>
                <a:cs typeface="Cambria"/>
              </a:rPr>
              <a:t>Vineet</a:t>
            </a:r>
            <a:r>
              <a:rPr dirty="0" sz="1600" spc="210" b="1">
                <a:latin typeface="Cambria"/>
                <a:cs typeface="Cambria"/>
              </a:rPr>
              <a:t> </a:t>
            </a:r>
            <a:r>
              <a:rPr dirty="0" sz="1600" spc="125" b="1">
                <a:latin typeface="Cambria"/>
                <a:cs typeface="Cambria"/>
              </a:rPr>
              <a:t>Suman</a:t>
            </a:r>
            <a:r>
              <a:rPr dirty="0" sz="1600" spc="22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Darda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600" spc="50" b="1">
                <a:latin typeface="Cambria"/>
                <a:cs typeface="Cambria"/>
              </a:rPr>
              <a:t>(Co-</a:t>
            </a:r>
            <a:r>
              <a:rPr dirty="0" sz="1600" spc="90" b="1">
                <a:latin typeface="Cambria"/>
                <a:cs typeface="Cambria"/>
              </a:rPr>
              <a:t>Founder,</a:t>
            </a:r>
            <a:r>
              <a:rPr dirty="0" sz="1600" spc="265" b="1">
                <a:latin typeface="Cambria"/>
                <a:cs typeface="Cambria"/>
              </a:rPr>
              <a:t> </a:t>
            </a:r>
            <a:r>
              <a:rPr dirty="0" sz="1600" spc="85" b="1">
                <a:latin typeface="Cambria"/>
                <a:cs typeface="Cambria"/>
              </a:rPr>
              <a:t>Managing</a:t>
            </a:r>
            <a:r>
              <a:rPr dirty="0" sz="1600" spc="24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Partner,</a:t>
            </a:r>
            <a:r>
              <a:rPr dirty="0" sz="1600" spc="250" b="1">
                <a:latin typeface="Cambria"/>
                <a:cs typeface="Cambria"/>
              </a:rPr>
              <a:t> </a:t>
            </a:r>
            <a:r>
              <a:rPr dirty="0" sz="1600" spc="50" b="1">
                <a:latin typeface="Cambria"/>
                <a:cs typeface="Cambria"/>
              </a:rPr>
              <a:t>Darda</a:t>
            </a:r>
            <a:r>
              <a:rPr dirty="0" sz="1600" spc="225" b="1">
                <a:latin typeface="Cambria"/>
                <a:cs typeface="Cambria"/>
              </a:rPr>
              <a:t> </a:t>
            </a:r>
            <a:r>
              <a:rPr dirty="0" sz="1600" spc="70" b="1">
                <a:latin typeface="Cambria"/>
                <a:cs typeface="Cambria"/>
              </a:rPr>
              <a:t>Advisors</a:t>
            </a:r>
            <a:r>
              <a:rPr dirty="0" sz="1600" spc="240" b="1">
                <a:latin typeface="Cambria"/>
                <a:cs typeface="Cambria"/>
              </a:rPr>
              <a:t> </a:t>
            </a:r>
            <a:r>
              <a:rPr dirty="0" sz="1600" spc="-20" b="1">
                <a:latin typeface="Cambria"/>
                <a:cs typeface="Cambria"/>
              </a:rPr>
              <a:t>LLP)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489317" y="3844086"/>
            <a:ext cx="276225" cy="1737360"/>
            <a:chOff x="7489317" y="3844086"/>
            <a:chExt cx="276225" cy="1737360"/>
          </a:xfrm>
        </p:grpSpPr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6683" y="4291317"/>
              <a:ext cx="268516" cy="2444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6683" y="5346699"/>
              <a:ext cx="268516" cy="2346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9317" y="3844086"/>
              <a:ext cx="268516" cy="2561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8715" y="4842941"/>
              <a:ext cx="249808" cy="288620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7308595" y="3842384"/>
            <a:ext cx="4452620" cy="1705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1195">
              <a:lnSpc>
                <a:spcPct val="100000"/>
              </a:lnSpc>
              <a:spcBef>
                <a:spcPts val="100"/>
              </a:spcBef>
            </a:pPr>
            <a:r>
              <a:rPr dirty="0" sz="1500" spc="65" b="1">
                <a:latin typeface="Cambria"/>
                <a:cs typeface="Cambria"/>
              </a:rPr>
              <a:t>+91</a:t>
            </a:r>
            <a:r>
              <a:rPr dirty="0" sz="1500" spc="165" b="1">
                <a:latin typeface="Cambria"/>
                <a:cs typeface="Cambria"/>
              </a:rPr>
              <a:t> </a:t>
            </a:r>
            <a:r>
              <a:rPr dirty="0" sz="1500" spc="95" b="1">
                <a:latin typeface="Cambria"/>
                <a:cs typeface="Cambria"/>
              </a:rPr>
              <a:t>99529</a:t>
            </a:r>
            <a:r>
              <a:rPr dirty="0" sz="1500" spc="150" b="1">
                <a:latin typeface="Cambria"/>
                <a:cs typeface="Cambria"/>
              </a:rPr>
              <a:t> </a:t>
            </a:r>
            <a:r>
              <a:rPr dirty="0" sz="1500" spc="85" b="1">
                <a:latin typeface="Cambria"/>
                <a:cs typeface="Cambria"/>
              </a:rPr>
              <a:t>26239</a:t>
            </a:r>
            <a:endParaRPr sz="1500">
              <a:latin typeface="Cambria"/>
              <a:cs typeface="Cambria"/>
            </a:endParaRPr>
          </a:p>
          <a:p>
            <a:pPr marL="671195">
              <a:lnSpc>
                <a:spcPct val="100000"/>
              </a:lnSpc>
              <a:spcBef>
                <a:spcPts val="1315"/>
              </a:spcBef>
            </a:pPr>
            <a:r>
              <a:rPr dirty="0" u="dbl" sz="16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da@dardaadvisors.com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671195" algn="l"/>
              </a:tabLst>
            </a:pPr>
            <a:r>
              <a:rPr dirty="0" u="sng" sz="1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</a:rPr>
              <a:t>	</a:t>
            </a:r>
            <a:r>
              <a:rPr dirty="0" u="sng" sz="1600" spc="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/>
              </a:rPr>
              <a:t>https://www.linkedin.com/in/vineet-</a:t>
            </a:r>
            <a:endParaRPr sz="1600">
              <a:latin typeface="Cambria"/>
              <a:cs typeface="Cambria"/>
            </a:endParaRPr>
          </a:p>
          <a:p>
            <a:pPr marL="671195">
              <a:lnSpc>
                <a:spcPct val="100000"/>
              </a:lnSpc>
            </a:pPr>
            <a:r>
              <a:rPr dirty="0" u="sng" sz="1600" spc="1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/>
              </a:rPr>
              <a:t>suman-</a:t>
            </a:r>
            <a:r>
              <a:rPr dirty="0" u="sng" sz="1600" spc="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/>
              </a:rPr>
              <a:t>dardaa5a28729</a:t>
            </a:r>
            <a:endParaRPr sz="1600">
              <a:latin typeface="Cambria"/>
              <a:cs typeface="Cambria"/>
            </a:endParaRPr>
          </a:p>
          <a:p>
            <a:pPr marL="671195">
              <a:lnSpc>
                <a:spcPct val="100000"/>
              </a:lnSpc>
              <a:spcBef>
                <a:spcPts val="890"/>
              </a:spcBef>
            </a:pPr>
            <a:r>
              <a:rPr dirty="0" u="sng" sz="16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www.dardaadvisors.com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9905"/>
            <a:chOff x="0" y="0"/>
            <a:chExt cx="12192000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2192000" cy="6859905"/>
            </a:xfrm>
            <a:custGeom>
              <a:avLst/>
              <a:gdLst/>
              <a:ahLst/>
              <a:cxnLst/>
              <a:rect l="l" t="t" r="r" b="b"/>
              <a:pathLst>
                <a:path w="12192000" h="6859905">
                  <a:moveTo>
                    <a:pt x="12191403" y="0"/>
                  </a:moveTo>
                  <a:lnTo>
                    <a:pt x="12174487" y="0"/>
                  </a:lnTo>
                  <a:lnTo>
                    <a:pt x="12011406" y="0"/>
                  </a:lnTo>
                  <a:lnTo>
                    <a:pt x="12011406" y="148590"/>
                  </a:lnTo>
                  <a:lnTo>
                    <a:pt x="12011406" y="6679362"/>
                  </a:lnTo>
                  <a:lnTo>
                    <a:pt x="178206" y="6679362"/>
                  </a:lnTo>
                  <a:lnTo>
                    <a:pt x="178206" y="148590"/>
                  </a:lnTo>
                  <a:lnTo>
                    <a:pt x="12011406" y="148590"/>
                  </a:lnTo>
                  <a:lnTo>
                    <a:pt x="12011406" y="0"/>
                  </a:lnTo>
                  <a:lnTo>
                    <a:pt x="178206" y="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6854736"/>
                  </a:lnTo>
                  <a:lnTo>
                    <a:pt x="9829" y="6854736"/>
                  </a:lnTo>
                  <a:lnTo>
                    <a:pt x="9829" y="6859346"/>
                  </a:lnTo>
                  <a:lnTo>
                    <a:pt x="12105818" y="6859346"/>
                  </a:lnTo>
                  <a:lnTo>
                    <a:pt x="12105818" y="6858000"/>
                  </a:lnTo>
                  <a:lnTo>
                    <a:pt x="12191403" y="6858000"/>
                  </a:lnTo>
                  <a:lnTo>
                    <a:pt x="121914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840" y="182524"/>
              <a:ext cx="1318005" cy="6032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97210" y="6442964"/>
            <a:ext cx="1809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78219" y="161036"/>
            <a:ext cx="873125" cy="1710055"/>
            <a:chOff x="178219" y="161036"/>
            <a:chExt cx="873125" cy="171005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219" y="161036"/>
              <a:ext cx="872655" cy="76580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626" y="1380921"/>
              <a:ext cx="162001" cy="1620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758" y="1082611"/>
              <a:ext cx="162001" cy="155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43" y="1701139"/>
              <a:ext cx="162001" cy="16969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55498" y="2802712"/>
            <a:ext cx="7054215" cy="2160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70" b="1">
                <a:solidFill>
                  <a:srgbClr val="4F81BC"/>
                </a:solidFill>
                <a:latin typeface="Cambria"/>
                <a:cs typeface="Cambria"/>
              </a:rPr>
              <a:t>Hyderabad:,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Jyoti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Enclave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0" b="1">
                <a:solidFill>
                  <a:srgbClr val="4F81BC"/>
                </a:solidFill>
                <a:latin typeface="Cambria"/>
                <a:cs typeface="Cambria"/>
              </a:rPr>
              <a:t>Flat</a:t>
            </a:r>
            <a:r>
              <a:rPr dirty="0" sz="1400" spc="17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0" b="1">
                <a:solidFill>
                  <a:srgbClr val="4F81BC"/>
                </a:solidFill>
                <a:latin typeface="Cambria"/>
                <a:cs typeface="Cambria"/>
              </a:rPr>
              <a:t>no.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502,</a:t>
            </a:r>
            <a:r>
              <a:rPr dirty="0" sz="1400" spc="17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Renuka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Enclave,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0" b="1">
                <a:solidFill>
                  <a:srgbClr val="4F81BC"/>
                </a:solidFill>
                <a:latin typeface="Cambria"/>
                <a:cs typeface="Cambria"/>
              </a:rPr>
              <a:t>Raj</a:t>
            </a:r>
            <a:r>
              <a:rPr dirty="0" sz="1400" spc="17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4F81BC"/>
                </a:solidFill>
                <a:latin typeface="Cambria"/>
                <a:cs typeface="Cambria"/>
              </a:rPr>
              <a:t>Bhawan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0" b="1">
                <a:solidFill>
                  <a:srgbClr val="4F81BC"/>
                </a:solidFill>
                <a:latin typeface="Cambria"/>
                <a:cs typeface="Cambria"/>
              </a:rPr>
              <a:t>Road,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90" b="1">
                <a:solidFill>
                  <a:srgbClr val="4F81BC"/>
                </a:solidFill>
                <a:latin typeface="Cambria"/>
                <a:cs typeface="Cambria"/>
              </a:rPr>
              <a:t>Somajiguda,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60" b="1">
                <a:solidFill>
                  <a:srgbClr val="4F81BC"/>
                </a:solidFill>
                <a:latin typeface="Cambria"/>
                <a:cs typeface="Cambria"/>
              </a:rPr>
              <a:t>Hyderabad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mbria"/>
                <a:cs typeface="Cambria"/>
              </a:rPr>
              <a:t>-</a:t>
            </a:r>
            <a:r>
              <a:rPr dirty="0" sz="1400" spc="80" b="1">
                <a:solidFill>
                  <a:srgbClr val="4F81BC"/>
                </a:solidFill>
                <a:latin typeface="Cambria"/>
                <a:cs typeface="Cambria"/>
              </a:rPr>
              <a:t>500082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mbria"/>
              <a:cs typeface="Cambria"/>
            </a:endParaRPr>
          </a:p>
          <a:p>
            <a:pPr marL="12700" marR="39370">
              <a:lnSpc>
                <a:spcPct val="100000"/>
              </a:lnSpc>
            </a:pPr>
            <a:r>
              <a:rPr dirty="0" sz="1400" spc="60" b="1">
                <a:solidFill>
                  <a:srgbClr val="4F81BC"/>
                </a:solidFill>
                <a:latin typeface="Cambria"/>
                <a:cs typeface="Cambria"/>
              </a:rPr>
              <a:t>Bangalore: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0" b="1">
                <a:solidFill>
                  <a:srgbClr val="4F81BC"/>
                </a:solidFill>
                <a:latin typeface="Cambria"/>
                <a:cs typeface="Cambria"/>
              </a:rPr>
              <a:t>250,</a:t>
            </a:r>
            <a:r>
              <a:rPr dirty="0" sz="1400" spc="18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First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80" b="1">
                <a:solidFill>
                  <a:srgbClr val="4F81BC"/>
                </a:solidFill>
                <a:latin typeface="Cambria"/>
                <a:cs typeface="Cambria"/>
              </a:rPr>
              <a:t>Floor,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55" b="1">
                <a:solidFill>
                  <a:srgbClr val="4F81BC"/>
                </a:solidFill>
                <a:latin typeface="Cambria"/>
                <a:cs typeface="Cambria"/>
              </a:rPr>
              <a:t>Narasipura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Layout,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4F81BC"/>
                </a:solidFill>
                <a:latin typeface="Cambria"/>
                <a:cs typeface="Cambria"/>
              </a:rPr>
              <a:t>Vidyaranyapura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85" b="1">
                <a:solidFill>
                  <a:srgbClr val="4F81BC"/>
                </a:solidFill>
                <a:latin typeface="Cambria"/>
                <a:cs typeface="Cambria"/>
              </a:rPr>
              <a:t>Main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85" b="1">
                <a:solidFill>
                  <a:srgbClr val="4F81BC"/>
                </a:solidFill>
                <a:latin typeface="Cambria"/>
                <a:cs typeface="Cambria"/>
              </a:rPr>
              <a:t>Road, </a:t>
            </a:r>
            <a:r>
              <a:rPr dirty="0" sz="1400" spc="60" b="1">
                <a:solidFill>
                  <a:srgbClr val="4F81BC"/>
                </a:solidFill>
                <a:latin typeface="Cambria"/>
                <a:cs typeface="Cambria"/>
              </a:rPr>
              <a:t>Bangalore</a:t>
            </a:r>
            <a:r>
              <a:rPr dirty="0" sz="1400" spc="14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mbria"/>
                <a:cs typeface="Cambria"/>
              </a:rPr>
              <a:t>–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560097,</a:t>
            </a:r>
            <a:r>
              <a:rPr dirty="0" sz="1400" spc="19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4F81BC"/>
                </a:solidFill>
                <a:latin typeface="Cambria"/>
                <a:cs typeface="Cambria"/>
              </a:rPr>
              <a:t>Karnataka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Chennai: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4" b="1">
                <a:solidFill>
                  <a:srgbClr val="4F81BC"/>
                </a:solidFill>
                <a:latin typeface="Cambria"/>
                <a:cs typeface="Cambria"/>
              </a:rPr>
              <a:t>13,</a:t>
            </a:r>
            <a:r>
              <a:rPr dirty="0" sz="1400" spc="19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35" b="1">
                <a:solidFill>
                  <a:srgbClr val="4F81BC"/>
                </a:solidFill>
                <a:latin typeface="Cambria"/>
                <a:cs typeface="Cambria"/>
              </a:rPr>
              <a:t>T.K.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65" b="1">
                <a:solidFill>
                  <a:srgbClr val="4F81BC"/>
                </a:solidFill>
                <a:latin typeface="Cambria"/>
                <a:cs typeface="Cambria"/>
              </a:rPr>
              <a:t>Mudali</a:t>
            </a:r>
            <a:r>
              <a:rPr dirty="0" sz="1400" spc="17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Street,</a:t>
            </a:r>
            <a:r>
              <a:rPr dirty="0" sz="1400" spc="18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Choolai,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Chennai</a:t>
            </a:r>
            <a:r>
              <a:rPr dirty="0" sz="1400" spc="12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mbria"/>
                <a:cs typeface="Cambria"/>
              </a:rPr>
              <a:t>-</a:t>
            </a:r>
            <a:r>
              <a:rPr dirty="0" sz="1400" spc="18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600112,</a:t>
            </a:r>
            <a:r>
              <a:rPr dirty="0" sz="1400" spc="20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5" b="1">
                <a:solidFill>
                  <a:srgbClr val="4F81BC"/>
                </a:solidFill>
                <a:latin typeface="Cambria"/>
                <a:cs typeface="Cambria"/>
              </a:rPr>
              <a:t>Tamil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45" b="1">
                <a:solidFill>
                  <a:srgbClr val="4F81BC"/>
                </a:solidFill>
                <a:latin typeface="Cambria"/>
                <a:cs typeface="Cambria"/>
              </a:rPr>
              <a:t>Nadu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400" spc="140" b="1">
                <a:solidFill>
                  <a:srgbClr val="4F81BC"/>
                </a:solidFill>
                <a:latin typeface="Cambria"/>
                <a:cs typeface="Cambria"/>
              </a:rPr>
              <a:t>NCR: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0" b="1">
                <a:solidFill>
                  <a:srgbClr val="4F81BC"/>
                </a:solidFill>
                <a:latin typeface="Cambria"/>
                <a:cs typeface="Cambria"/>
              </a:rPr>
              <a:t>N93,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80" b="1">
                <a:solidFill>
                  <a:srgbClr val="4F81BC"/>
                </a:solidFill>
                <a:latin typeface="Cambria"/>
                <a:cs typeface="Cambria"/>
              </a:rPr>
              <a:t>Ground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65" b="1">
                <a:solidFill>
                  <a:srgbClr val="4F81BC"/>
                </a:solidFill>
                <a:latin typeface="Cambria"/>
                <a:cs typeface="Cambria"/>
              </a:rPr>
              <a:t>floor,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5" b="1">
                <a:solidFill>
                  <a:srgbClr val="4F81BC"/>
                </a:solidFill>
                <a:latin typeface="Cambria"/>
                <a:cs typeface="Cambria"/>
              </a:rPr>
              <a:t>Mayfield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4F81BC"/>
                </a:solidFill>
                <a:latin typeface="Cambria"/>
                <a:cs typeface="Cambria"/>
              </a:rPr>
              <a:t>garden,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Sector</a:t>
            </a:r>
            <a:r>
              <a:rPr dirty="0" sz="1400" spc="17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4" b="1">
                <a:solidFill>
                  <a:srgbClr val="4F81BC"/>
                </a:solidFill>
                <a:latin typeface="Cambria"/>
                <a:cs typeface="Cambria"/>
              </a:rPr>
              <a:t>51,</a:t>
            </a:r>
            <a:r>
              <a:rPr dirty="0" sz="1400" spc="17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75" b="1">
                <a:solidFill>
                  <a:srgbClr val="4F81BC"/>
                </a:solidFill>
                <a:latin typeface="Cambria"/>
                <a:cs typeface="Cambria"/>
              </a:rPr>
              <a:t>Gurugram</a:t>
            </a: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-50" b="1">
                <a:solidFill>
                  <a:srgbClr val="4F81BC"/>
                </a:solidFill>
                <a:latin typeface="Cambria"/>
                <a:cs typeface="Cambria"/>
              </a:rPr>
              <a:t>-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400" spc="105" b="1">
                <a:solidFill>
                  <a:srgbClr val="4F81BC"/>
                </a:solidFill>
                <a:latin typeface="Cambria"/>
                <a:cs typeface="Cambria"/>
              </a:rPr>
              <a:t>122018,</a:t>
            </a:r>
            <a:r>
              <a:rPr dirty="0" sz="1400" spc="16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65" b="1">
                <a:solidFill>
                  <a:srgbClr val="4F81BC"/>
                </a:solidFill>
                <a:latin typeface="Cambria"/>
                <a:cs typeface="Cambria"/>
              </a:rPr>
              <a:t>Haryana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0214" y="914171"/>
            <a:ext cx="2458085" cy="1004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955">
              <a:lnSpc>
                <a:spcPct val="129000"/>
              </a:lnSpc>
              <a:spcBef>
                <a:spcPts val="100"/>
              </a:spcBef>
            </a:pPr>
            <a:r>
              <a:rPr dirty="0" u="sng" sz="16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www.dardaadvisors.com</a:t>
            </a:r>
            <a:r>
              <a:rPr dirty="0" sz="1600" spc="75">
                <a:solidFill>
                  <a:srgbClr val="0462C1"/>
                </a:solidFill>
                <a:latin typeface="Cambria"/>
                <a:cs typeface="Cambria"/>
              </a:rPr>
              <a:t> </a:t>
            </a:r>
            <a:r>
              <a:rPr dirty="0" u="sng" sz="1600" spc="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9"/>
              </a:rPr>
              <a:t>da@dardaadvisors.com</a:t>
            </a:r>
            <a:endParaRPr sz="1600">
              <a:latin typeface="Cambria"/>
              <a:cs typeface="Cambria"/>
            </a:endParaRPr>
          </a:p>
          <a:p>
            <a:pPr marL="26034">
              <a:lnSpc>
                <a:spcPct val="100000"/>
              </a:lnSpc>
              <a:spcBef>
                <a:spcPts val="835"/>
              </a:spcBef>
            </a:pPr>
            <a:r>
              <a:rPr dirty="0" sz="1600" spc="80">
                <a:latin typeface="Cambria"/>
                <a:cs typeface="Cambria"/>
              </a:rPr>
              <a:t>+91</a:t>
            </a:r>
            <a:r>
              <a:rPr dirty="0" sz="1600" spc="150">
                <a:latin typeface="Cambria"/>
                <a:cs typeface="Cambria"/>
              </a:rPr>
              <a:t> </a:t>
            </a:r>
            <a:r>
              <a:rPr dirty="0" sz="1600" spc="90">
                <a:latin typeface="Cambria"/>
                <a:cs typeface="Cambria"/>
              </a:rPr>
              <a:t>99529</a:t>
            </a:r>
            <a:r>
              <a:rPr dirty="0" sz="1600" spc="180">
                <a:latin typeface="Cambria"/>
                <a:cs typeface="Cambria"/>
              </a:rPr>
              <a:t> </a:t>
            </a:r>
            <a:r>
              <a:rPr dirty="0" sz="1600" spc="75">
                <a:latin typeface="Cambria"/>
                <a:cs typeface="Cambria"/>
              </a:rPr>
              <a:t>26239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56133" y="1931644"/>
            <a:ext cx="11661140" cy="4450080"/>
            <a:chOff x="356133" y="1931644"/>
            <a:chExt cx="11661140" cy="445008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133" y="1931644"/>
              <a:ext cx="1659763" cy="7895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4114" y="3658260"/>
              <a:ext cx="2722879" cy="272288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209804" y="5181091"/>
            <a:ext cx="7380605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8115" marR="177800">
              <a:lnSpc>
                <a:spcPct val="100000"/>
              </a:lnSpc>
              <a:spcBef>
                <a:spcPts val="100"/>
              </a:spcBef>
            </a:pPr>
            <a:r>
              <a:rPr dirty="0" sz="1400" spc="55" b="1">
                <a:solidFill>
                  <a:srgbClr val="4F81BC"/>
                </a:solidFill>
                <a:latin typeface="Cambria"/>
                <a:cs typeface="Cambria"/>
              </a:rPr>
              <a:t>Bhilwara:</a:t>
            </a:r>
            <a:r>
              <a:rPr dirty="0" sz="1400" spc="15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Moti</a:t>
            </a:r>
            <a:r>
              <a:rPr dirty="0" sz="1400" spc="16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Chambers,</a:t>
            </a:r>
            <a:r>
              <a:rPr dirty="0" sz="1400" spc="14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00" b="1">
                <a:solidFill>
                  <a:srgbClr val="4F81BC"/>
                </a:solidFill>
                <a:latin typeface="Cambria"/>
                <a:cs typeface="Cambria"/>
              </a:rPr>
              <a:t>62&amp;63,</a:t>
            </a:r>
            <a:r>
              <a:rPr dirty="0" sz="1400" spc="18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0" b="1">
                <a:solidFill>
                  <a:srgbClr val="4F81BC"/>
                </a:solidFill>
                <a:latin typeface="Cambria"/>
                <a:cs typeface="Cambria"/>
              </a:rPr>
              <a:t>Sancheti</a:t>
            </a:r>
            <a:r>
              <a:rPr dirty="0" sz="1400" spc="14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10" b="1">
                <a:solidFill>
                  <a:srgbClr val="4F81BC"/>
                </a:solidFill>
                <a:latin typeface="Cambria"/>
                <a:cs typeface="Cambria"/>
              </a:rPr>
              <a:t>Colony,</a:t>
            </a:r>
            <a:r>
              <a:rPr dirty="0" sz="1400" spc="13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0" b="1">
                <a:solidFill>
                  <a:srgbClr val="4F81BC"/>
                </a:solidFill>
                <a:latin typeface="Cambria"/>
                <a:cs typeface="Cambria"/>
              </a:rPr>
              <a:t>Lane</a:t>
            </a:r>
            <a:r>
              <a:rPr dirty="0" sz="1400" spc="18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65" b="1">
                <a:solidFill>
                  <a:srgbClr val="4F81BC"/>
                </a:solidFill>
                <a:latin typeface="Cambria"/>
                <a:cs typeface="Cambria"/>
              </a:rPr>
              <a:t>besides</a:t>
            </a:r>
            <a:r>
              <a:rPr dirty="0" sz="1400" spc="15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170" b="1">
                <a:solidFill>
                  <a:srgbClr val="4F81BC"/>
                </a:solidFill>
                <a:latin typeface="Cambria"/>
                <a:cs typeface="Cambria"/>
              </a:rPr>
              <a:t>KK</a:t>
            </a:r>
            <a:r>
              <a:rPr dirty="0" sz="1400" spc="18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50" b="1">
                <a:solidFill>
                  <a:srgbClr val="4F81BC"/>
                </a:solidFill>
                <a:latin typeface="Cambria"/>
                <a:cs typeface="Cambria"/>
              </a:rPr>
              <a:t>Tower, </a:t>
            </a:r>
            <a:r>
              <a:rPr dirty="0" sz="1400" b="1">
                <a:solidFill>
                  <a:srgbClr val="4F81BC"/>
                </a:solidFill>
                <a:latin typeface="Cambria"/>
                <a:cs typeface="Cambria"/>
              </a:rPr>
              <a:t>Pur</a:t>
            </a:r>
            <a:r>
              <a:rPr dirty="0" sz="1400" spc="22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Road.</a:t>
            </a:r>
            <a:r>
              <a:rPr dirty="0" sz="1400" spc="18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50" b="1">
                <a:solidFill>
                  <a:srgbClr val="4F81BC"/>
                </a:solidFill>
                <a:latin typeface="Cambria"/>
                <a:cs typeface="Cambria"/>
              </a:rPr>
              <a:t>Bhilwara</a:t>
            </a:r>
            <a:r>
              <a:rPr dirty="0" sz="1400" spc="18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mbria"/>
                <a:cs typeface="Cambria"/>
              </a:rPr>
              <a:t>-</a:t>
            </a:r>
            <a:r>
              <a:rPr dirty="0" sz="1400" spc="210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4F81BC"/>
                </a:solidFill>
                <a:latin typeface="Cambria"/>
                <a:cs typeface="Cambria"/>
              </a:rPr>
              <a:t>311001,</a:t>
            </a:r>
            <a:r>
              <a:rPr dirty="0" sz="1400" spc="225" b="1">
                <a:solidFill>
                  <a:srgbClr val="4F81BC"/>
                </a:solidFill>
                <a:latin typeface="Cambria"/>
                <a:cs typeface="Cambria"/>
              </a:rPr>
              <a:t> </a:t>
            </a:r>
            <a:r>
              <a:rPr dirty="0" sz="1400" spc="80" b="1">
                <a:solidFill>
                  <a:srgbClr val="4F81BC"/>
                </a:solidFill>
                <a:latin typeface="Cambria"/>
                <a:cs typeface="Cambria"/>
              </a:rPr>
              <a:t>Rajasthan</a:t>
            </a:r>
            <a:endParaRPr sz="1400">
              <a:latin typeface="Cambria"/>
              <a:cs typeface="Cambria"/>
            </a:endParaRPr>
          </a:p>
          <a:p>
            <a:pPr algn="just" marL="160655" marR="5080">
              <a:lnSpc>
                <a:spcPct val="100000"/>
              </a:lnSpc>
              <a:spcBef>
                <a:spcPts val="465"/>
              </a:spcBef>
            </a:pPr>
            <a:r>
              <a:rPr dirty="0" sz="1200" b="1">
                <a:latin typeface="Cambria"/>
                <a:cs typeface="Cambria"/>
              </a:rPr>
              <a:t>Darda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spc="50" b="1">
                <a:latin typeface="Cambria"/>
                <a:cs typeface="Cambria"/>
              </a:rPr>
              <a:t>Advisors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(DA)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refers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spc="80" b="1">
                <a:latin typeface="Cambria"/>
                <a:cs typeface="Cambria"/>
              </a:rPr>
              <a:t>to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one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or</a:t>
            </a:r>
            <a:r>
              <a:rPr dirty="0" sz="1200" spc="42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more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of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b="1">
                <a:latin typeface="Cambria"/>
                <a:cs typeface="Cambria"/>
              </a:rPr>
              <a:t>Darda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Advisors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spc="95" b="1">
                <a:latin typeface="Cambria"/>
                <a:cs typeface="Cambria"/>
              </a:rPr>
              <a:t>LLP,</a:t>
            </a:r>
            <a:r>
              <a:rPr dirty="0" sz="1200" spc="40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a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spc="50" b="1">
                <a:latin typeface="Cambria"/>
                <a:cs typeface="Cambria"/>
              </a:rPr>
              <a:t>registered</a:t>
            </a:r>
            <a:r>
              <a:rPr dirty="0" sz="1200" spc="415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Limited Liability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Partnership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in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India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and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80" b="1">
                <a:latin typeface="Cambria"/>
                <a:cs typeface="Cambria"/>
              </a:rPr>
              <a:t>its</a:t>
            </a:r>
            <a:r>
              <a:rPr dirty="0" sz="1200" spc="170" b="1">
                <a:latin typeface="Cambria"/>
                <a:cs typeface="Cambria"/>
              </a:rPr>
              <a:t> </a:t>
            </a:r>
            <a:r>
              <a:rPr dirty="0" sz="1200" spc="70" b="1">
                <a:latin typeface="Cambria"/>
                <a:cs typeface="Cambria"/>
              </a:rPr>
              <a:t>associate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of</a:t>
            </a:r>
            <a:r>
              <a:rPr dirty="0" sz="1200" spc="170" b="1">
                <a:latin typeface="Cambria"/>
                <a:cs typeface="Cambria"/>
              </a:rPr>
              <a:t> </a:t>
            </a:r>
            <a:r>
              <a:rPr dirty="0" sz="1200" spc="70" b="1">
                <a:latin typeface="Cambria"/>
                <a:cs typeface="Cambria"/>
              </a:rPr>
              <a:t>firms,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85" b="1">
                <a:latin typeface="Cambria"/>
                <a:cs typeface="Cambria"/>
              </a:rPr>
              <a:t>each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of</a:t>
            </a:r>
            <a:r>
              <a:rPr dirty="0" sz="1200" spc="155" b="1">
                <a:latin typeface="Cambria"/>
                <a:cs typeface="Cambria"/>
              </a:rPr>
              <a:t> </a:t>
            </a:r>
            <a:r>
              <a:rPr dirty="0" sz="1200" spc="75" b="1">
                <a:latin typeface="Cambria"/>
                <a:cs typeface="Cambria"/>
              </a:rPr>
              <a:t>which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is</a:t>
            </a:r>
            <a:r>
              <a:rPr dirty="0" sz="1200" spc="170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a</a:t>
            </a:r>
            <a:r>
              <a:rPr dirty="0" sz="1200" spc="16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legally</a:t>
            </a:r>
            <a:r>
              <a:rPr dirty="0" sz="1200" spc="170" b="1">
                <a:latin typeface="Cambria"/>
                <a:cs typeface="Cambria"/>
              </a:rPr>
              <a:t> </a:t>
            </a:r>
            <a:r>
              <a:rPr dirty="0" sz="1200" spc="45" b="1">
                <a:latin typeface="Cambria"/>
                <a:cs typeface="Cambria"/>
              </a:rPr>
              <a:t>separate </a:t>
            </a:r>
            <a:r>
              <a:rPr dirty="0" sz="1200" spc="65" b="1">
                <a:latin typeface="Cambria"/>
                <a:cs typeface="Cambria"/>
              </a:rPr>
              <a:t>and</a:t>
            </a:r>
            <a:r>
              <a:rPr dirty="0" sz="1200" spc="415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independent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spc="90" b="1">
                <a:latin typeface="Cambria"/>
                <a:cs typeface="Cambria"/>
              </a:rPr>
              <a:t>entity.</a:t>
            </a:r>
            <a:r>
              <a:rPr dirty="0" sz="1200" spc="434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Information</a:t>
            </a:r>
            <a:r>
              <a:rPr dirty="0" sz="1200" spc="425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in</a:t>
            </a:r>
            <a:r>
              <a:rPr dirty="0" sz="1200" spc="430" b="1">
                <a:latin typeface="Cambria"/>
                <a:cs typeface="Cambria"/>
              </a:rPr>
              <a:t> </a:t>
            </a:r>
            <a:r>
              <a:rPr dirty="0" sz="1200" spc="80" b="1">
                <a:latin typeface="Cambria"/>
                <a:cs typeface="Cambria"/>
              </a:rPr>
              <a:t>this</a:t>
            </a:r>
            <a:r>
              <a:rPr dirty="0" sz="1200" spc="430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publication</a:t>
            </a:r>
            <a:r>
              <a:rPr dirty="0" sz="1200" spc="409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is</a:t>
            </a:r>
            <a:r>
              <a:rPr dirty="0" sz="1200" spc="430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intended</a:t>
            </a:r>
            <a:r>
              <a:rPr dirty="0" sz="1200" spc="415" b="1">
                <a:latin typeface="Cambria"/>
                <a:cs typeface="Cambria"/>
              </a:rPr>
              <a:t> </a:t>
            </a:r>
            <a:r>
              <a:rPr dirty="0" sz="1200" spc="85" b="1">
                <a:latin typeface="Cambria"/>
                <a:cs typeface="Cambria"/>
              </a:rPr>
              <a:t>to</a:t>
            </a:r>
            <a:r>
              <a:rPr dirty="0" sz="1200" spc="420" b="1">
                <a:latin typeface="Cambria"/>
                <a:cs typeface="Cambria"/>
              </a:rPr>
              <a:t> </a:t>
            </a:r>
            <a:r>
              <a:rPr dirty="0" sz="1200" spc="45" b="1">
                <a:latin typeface="Cambria"/>
                <a:cs typeface="Cambria"/>
              </a:rPr>
              <a:t>provide</a:t>
            </a:r>
            <a:r>
              <a:rPr dirty="0" sz="1200" spc="434" b="1">
                <a:latin typeface="Cambria"/>
                <a:cs typeface="Cambria"/>
              </a:rPr>
              <a:t> </a:t>
            </a:r>
            <a:r>
              <a:rPr dirty="0" sz="1200" spc="70" b="1">
                <a:latin typeface="Cambria"/>
                <a:cs typeface="Cambria"/>
              </a:rPr>
              <a:t>only</a:t>
            </a:r>
            <a:r>
              <a:rPr dirty="0" sz="1200" spc="425" b="1">
                <a:latin typeface="Cambria"/>
                <a:cs typeface="Cambria"/>
              </a:rPr>
              <a:t> </a:t>
            </a:r>
            <a:r>
              <a:rPr dirty="0" sz="1200" spc="5" b="1">
                <a:latin typeface="Cambria"/>
                <a:cs typeface="Cambria"/>
              </a:rPr>
              <a:t>a </a:t>
            </a:r>
            <a:r>
              <a:rPr dirty="0" sz="1200" b="1">
                <a:latin typeface="Cambria"/>
                <a:cs typeface="Cambria"/>
              </a:rPr>
              <a:t>general</a:t>
            </a:r>
            <a:r>
              <a:rPr dirty="0" sz="1200" spc="240" b="1">
                <a:latin typeface="Cambria"/>
                <a:cs typeface="Cambria"/>
              </a:rPr>
              <a:t> </a:t>
            </a:r>
            <a:r>
              <a:rPr dirty="0" sz="1200" spc="60" b="1">
                <a:latin typeface="Cambria"/>
                <a:cs typeface="Cambria"/>
              </a:rPr>
              <a:t>outline</a:t>
            </a:r>
            <a:r>
              <a:rPr dirty="0" sz="1200" spc="225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of</a:t>
            </a:r>
            <a:r>
              <a:rPr dirty="0" sz="1200" spc="215" b="1">
                <a:latin typeface="Cambria"/>
                <a:cs typeface="Cambria"/>
              </a:rPr>
              <a:t> </a:t>
            </a:r>
            <a:r>
              <a:rPr dirty="0" sz="1200" spc="85" b="1">
                <a:latin typeface="Cambria"/>
                <a:cs typeface="Cambria"/>
              </a:rPr>
              <a:t>the</a:t>
            </a:r>
            <a:r>
              <a:rPr dirty="0" sz="1200" spc="215" b="1">
                <a:latin typeface="Cambria"/>
                <a:cs typeface="Cambria"/>
              </a:rPr>
              <a:t> </a:t>
            </a:r>
            <a:r>
              <a:rPr dirty="0" sz="1200" spc="65" b="1">
                <a:latin typeface="Cambria"/>
                <a:cs typeface="Cambria"/>
              </a:rPr>
              <a:t>subjects</a:t>
            </a:r>
            <a:r>
              <a:rPr dirty="0" sz="1200" spc="240" b="1">
                <a:latin typeface="Cambria"/>
                <a:cs typeface="Cambria"/>
              </a:rPr>
              <a:t> </a:t>
            </a:r>
            <a:r>
              <a:rPr dirty="0" sz="1200" spc="55" b="1">
                <a:latin typeface="Cambria"/>
                <a:cs typeface="Cambria"/>
              </a:rPr>
              <a:t>covered.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88467" y="1067435"/>
          <a:ext cx="11691620" cy="519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9545320"/>
              </a:tblGrid>
              <a:tr h="20827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Aspect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Description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Objective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24460">
                        <a:lnSpc>
                          <a:spcPts val="1430"/>
                        </a:lnSpc>
                        <a:spcBef>
                          <a:spcPts val="505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ensure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defects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effect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environment,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thereby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promoting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sustainable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practices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among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MSMEs.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Issued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By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8415">
                        <a:lnSpc>
                          <a:spcPts val="1430"/>
                        </a:lnSpc>
                        <a:spcBef>
                          <a:spcPts val="505"/>
                        </a:spcBef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Council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India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(QCI)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association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Ministry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Micro,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Small,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Medium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(MSME)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Government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India.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Eligibility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80">
                          <a:latin typeface="Cambria"/>
                          <a:cs typeface="Cambria"/>
                        </a:rPr>
                        <a:t>Manufacturers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MSME.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Core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Concept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6954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indent="-108585">
                        <a:lnSpc>
                          <a:spcPct val="100000"/>
                        </a:lnSpc>
                        <a:spcBef>
                          <a:spcPts val="615"/>
                        </a:spcBef>
                        <a:buFont typeface="Cambria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200" b="1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Defects: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Ensuring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no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defects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rework.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462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200" b="1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Effect: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Ensuring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that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production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processes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do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not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harm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environment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(environmentally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sustainable).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Criteria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indent="-108585">
                        <a:lnSpc>
                          <a:spcPct val="100000"/>
                        </a:lnSpc>
                        <a:spcBef>
                          <a:spcPts val="895"/>
                        </a:spcBef>
                        <a:buFont typeface="Cambria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Management: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Standards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control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management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systems.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462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Impact: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Implementation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green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sustainable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practices.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462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Process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Efficiency: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Minimizing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wastage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maximizing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resource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utilization.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Certifying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Body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National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Board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Promotion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(NBQP)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Council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India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(QCI).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Validity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 spc="50">
                          <a:latin typeface="Cambria"/>
                          <a:cs typeface="Cambria"/>
                        </a:rPr>
                        <a:t>Typically</a:t>
                      </a:r>
                      <a:r>
                        <a:rPr dirty="0" sz="12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valid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3</a:t>
                      </a:r>
                      <a:r>
                        <a:rPr dirty="0" sz="1200" spc="22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years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which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re-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required.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95" b="1">
                          <a:latin typeface="Cambria"/>
                          <a:cs typeface="Cambria"/>
                        </a:rPr>
                        <a:t>Focus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30" b="1">
                          <a:latin typeface="Cambria"/>
                          <a:cs typeface="Cambria"/>
                        </a:rPr>
                        <a:t>Areas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 indent="-19304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219075" algn="l"/>
                        </a:tabLst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Quality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19075" indent="-193040">
                        <a:lnSpc>
                          <a:spcPct val="100000"/>
                        </a:lnSpc>
                        <a:buAutoNum type="arabicPeriod"/>
                        <a:tabLst>
                          <a:tab pos="219075" algn="l"/>
                        </a:tabLst>
                      </a:pPr>
                      <a:r>
                        <a:rPr dirty="0" sz="1200" spc="65">
                          <a:latin typeface="Cambria"/>
                          <a:cs typeface="Cambria"/>
                        </a:rPr>
                        <a:t>Process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Efficiency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19075" indent="-193040">
                        <a:lnSpc>
                          <a:spcPct val="100000"/>
                        </a:lnSpc>
                        <a:buAutoNum type="arabicPeriod"/>
                        <a:tabLst>
                          <a:tab pos="219075" algn="l"/>
                        </a:tabLst>
                      </a:pPr>
                      <a:r>
                        <a:rPr dirty="0" sz="1200" spc="75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Sustainability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19075" indent="-193040">
                        <a:lnSpc>
                          <a:spcPct val="100000"/>
                        </a:lnSpc>
                        <a:buAutoNum type="arabicPeriod"/>
                        <a:tabLst>
                          <a:tab pos="219075" algn="l"/>
                        </a:tabLst>
                      </a:pPr>
                      <a:r>
                        <a:rPr dirty="0" sz="1200" spc="120">
                          <a:latin typeface="Cambria"/>
                          <a:cs typeface="Cambria"/>
                        </a:rPr>
                        <a:t>Human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Resource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Development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19075" indent="-193040">
                        <a:lnSpc>
                          <a:spcPct val="100000"/>
                        </a:lnSpc>
                        <a:buAutoNum type="arabicPeriod"/>
                        <a:tabLst>
                          <a:tab pos="219075" algn="l"/>
                        </a:tabLst>
                      </a:pPr>
                      <a:r>
                        <a:rPr dirty="0" sz="1200" spc="90">
                          <a:latin typeface="Cambria"/>
                          <a:cs typeface="Cambria"/>
                        </a:rPr>
                        <a:t>Customer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Satisfaction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25" b="1">
                          <a:latin typeface="Cambria"/>
                          <a:cs typeface="Cambria"/>
                        </a:rPr>
                        <a:t>LEVELS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Level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1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(Bronze)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Level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(Silver)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mbria"/>
                          <a:cs typeface="Cambria"/>
                        </a:rPr>
                        <a:t>Level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3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>
                          <a:latin typeface="Cambria"/>
                          <a:cs typeface="Cambria"/>
                        </a:rPr>
                        <a:t>(Gold)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09804" y="6487540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https://www.icai.org/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97210" y="6487540"/>
            <a:ext cx="18097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www.dardaadvisors.com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74715" y="6517716"/>
            <a:ext cx="1797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z="1400" spc="-50" b="1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931" rIns="0" bIns="0" rtlCol="0" vert="horz">
            <a:spAutoFit/>
          </a:bodyPr>
          <a:lstStyle/>
          <a:p>
            <a:pPr marL="1566545">
              <a:lnSpc>
                <a:spcPct val="100000"/>
              </a:lnSpc>
              <a:spcBef>
                <a:spcPts val="95"/>
              </a:spcBef>
            </a:pPr>
            <a:r>
              <a:rPr dirty="0" sz="2200" spc="85"/>
              <a:t>Zero</a:t>
            </a:r>
            <a:r>
              <a:rPr dirty="0" sz="2200" spc="320"/>
              <a:t> </a:t>
            </a:r>
            <a:r>
              <a:rPr dirty="0" sz="2200" spc="150"/>
              <a:t>Defect</a:t>
            </a:r>
            <a:r>
              <a:rPr dirty="0" sz="2200" spc="330"/>
              <a:t> </a:t>
            </a:r>
            <a:r>
              <a:rPr dirty="0" sz="2200" spc="85"/>
              <a:t>Zero</a:t>
            </a:r>
            <a:r>
              <a:rPr dirty="0" sz="2200" spc="335"/>
              <a:t> </a:t>
            </a:r>
            <a:r>
              <a:rPr dirty="0" sz="2200" spc="180"/>
              <a:t>Effect</a:t>
            </a:r>
            <a:r>
              <a:rPr dirty="0" sz="2200" spc="315"/>
              <a:t> </a:t>
            </a:r>
            <a:r>
              <a:rPr dirty="0" sz="2200"/>
              <a:t>(ZED)</a:t>
            </a:r>
            <a:r>
              <a:rPr dirty="0" sz="2200" spc="320"/>
              <a:t> </a:t>
            </a:r>
            <a:r>
              <a:rPr dirty="0" sz="2200" spc="114"/>
              <a:t>certification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15976" y="912094"/>
          <a:ext cx="11868785" cy="572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"/>
                <a:gridCol w="2817495"/>
                <a:gridCol w="8848090"/>
              </a:tblGrid>
              <a:tr h="19304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5"/>
                        </a:lnSpc>
                      </a:pPr>
                      <a:r>
                        <a:rPr dirty="0" sz="1400" spc="-5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2"/>
                        </a:rPr>
                        <a:t>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0462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Category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Details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47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0462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1.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Benefits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Certification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21590">
                        <a:lnSpc>
                          <a:spcPts val="1425"/>
                        </a:lnSpc>
                      </a:pPr>
                      <a:r>
                        <a:rPr dirty="0" sz="1200" spc="90" b="1">
                          <a:latin typeface="Cambria"/>
                          <a:cs typeface="Cambria"/>
                        </a:rPr>
                        <a:t>Enhanced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Reduction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defects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waste,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leading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higher</a:t>
                      </a:r>
                      <a:r>
                        <a:rPr dirty="0" sz="1200" spc="1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105" b="1">
                          <a:latin typeface="Cambria"/>
                          <a:cs typeface="Cambria"/>
                        </a:rPr>
                        <a:t>Cost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Savings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Reduction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rework,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waste,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operational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inefficiencies.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Operational</a:t>
                      </a:r>
                      <a:r>
                        <a:rPr dirty="0" sz="1200" spc="2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Efficiency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Streamlined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processes,</a:t>
                      </a:r>
                      <a:r>
                        <a:rPr dirty="0" sz="1200" spc="2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better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resource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utilization,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improved</a:t>
                      </a:r>
                      <a:r>
                        <a:rPr dirty="0" sz="1200" spc="2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productivity.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55" b="1">
                          <a:latin typeface="Cambria"/>
                          <a:cs typeface="Cambria"/>
                        </a:rPr>
                        <a:t>Improved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Market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Increased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competitiveness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both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domestic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international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markets.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50" b="1">
                          <a:latin typeface="Cambria"/>
                          <a:cs typeface="Cambria"/>
                        </a:rPr>
                        <a:t>Brand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Recognition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enhances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trust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0">
                          <a:latin typeface="Cambria"/>
                          <a:cs typeface="Cambria"/>
                        </a:rPr>
                        <a:t>credibility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among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customers.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200" spc="2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Sustainability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25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Adoption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eco-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friendly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energy-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efficient</a:t>
                      </a:r>
                      <a:r>
                        <a:rPr dirty="0" sz="1200" spc="21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practices.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859790">
                        <a:lnSpc>
                          <a:spcPts val="1430"/>
                        </a:lnSpc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Customer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Satisfaction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Improved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customer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loyalty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due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consistent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compliance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20">
                          <a:latin typeface="Cambria"/>
                          <a:cs typeface="Cambria"/>
                        </a:rPr>
                        <a:t>with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standards.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6529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0462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2.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Incentives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 b="1">
                          <a:latin typeface="Cambria"/>
                          <a:cs typeface="Cambria"/>
                        </a:rPr>
                        <a:t>ZED-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Certified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10" b="1">
                          <a:latin typeface="Cambria"/>
                          <a:cs typeface="Cambria"/>
                        </a:rPr>
                        <a:t>MSMEs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21590">
                        <a:lnSpc>
                          <a:spcPts val="1425"/>
                        </a:lnSpc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Fee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can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avail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5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0">
                          <a:latin typeface="Cambria"/>
                          <a:cs typeface="Cambria"/>
                        </a:rPr>
                        <a:t>fees: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Micro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80%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costs.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85" b="1">
                          <a:latin typeface="Cambria"/>
                          <a:cs typeface="Cambria"/>
                        </a:rPr>
                        <a:t>Small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60%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costs.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Medium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50%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costs.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21590">
                        <a:lnSpc>
                          <a:spcPct val="100000"/>
                        </a:lnSpc>
                      </a:pPr>
                      <a:r>
                        <a:rPr dirty="0" sz="1200" spc="60" b="1">
                          <a:latin typeface="Cambria"/>
                          <a:cs typeface="Cambria"/>
                        </a:rPr>
                        <a:t>Free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(100%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subsidy)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4" b="1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Women</a:t>
                      </a:r>
                      <a:r>
                        <a:rPr dirty="0" sz="1200" spc="229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Owned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latin typeface="Cambria"/>
                          <a:cs typeface="Cambria"/>
                        </a:rPr>
                        <a:t>MSMEs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16827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dirty="0" sz="1200" spc="80" b="1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2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Recognition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2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ZED-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recognized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their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commitment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quality</a:t>
                      </a:r>
                      <a:r>
                        <a:rPr dirty="0" sz="1200" spc="2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environmental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sustainability.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662940">
                        <a:lnSpc>
                          <a:spcPts val="1430"/>
                        </a:lnSpc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Market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Advantage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ZED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helps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enterprises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differentiate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their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products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market,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providing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 </a:t>
                      </a:r>
                      <a:r>
                        <a:rPr dirty="0" sz="1200" spc="20">
                          <a:latin typeface="Cambria"/>
                          <a:cs typeface="Cambria"/>
                        </a:rPr>
                        <a:t>competitive</a:t>
                      </a:r>
                      <a:r>
                        <a:rPr dirty="0" sz="1200" spc="4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edge.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2871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0462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3.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Assistance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327025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dirty="0" sz="1200" spc="90" b="1">
                          <a:latin typeface="Cambria"/>
                          <a:cs typeface="Cambria"/>
                        </a:rPr>
                        <a:t>Access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 b="1">
                          <a:latin typeface="Cambria"/>
                          <a:cs typeface="Cambria"/>
                        </a:rPr>
                        <a:t>Government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5" b="1">
                          <a:latin typeface="Cambria"/>
                          <a:cs typeface="Cambria"/>
                        </a:rPr>
                        <a:t>Schemes</a:t>
                      </a:r>
                      <a:r>
                        <a:rPr dirty="0" sz="1200" spc="9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ZED-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certified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eligible</a:t>
                      </a:r>
                      <a:r>
                        <a:rPr dirty="0" sz="120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support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various</a:t>
                      </a:r>
                      <a:r>
                        <a:rPr dirty="0" sz="1200" spc="19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schemes,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including: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ts val="1405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PMEGP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(Prime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Minister’s</a:t>
                      </a:r>
                      <a:r>
                        <a:rPr dirty="0" sz="1200" spc="21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 b="1">
                          <a:latin typeface="Cambria"/>
                          <a:cs typeface="Cambria"/>
                        </a:rPr>
                        <a:t>Employment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Generation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-10" b="1">
                          <a:latin typeface="Cambria"/>
                          <a:cs typeface="Cambria"/>
                        </a:rPr>
                        <a:t>Programme)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135" b="1">
                          <a:latin typeface="Cambria"/>
                          <a:cs typeface="Cambria"/>
                        </a:rPr>
                        <a:t>MSME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Development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Fund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6205" marR="21590" indent="-108585">
                        <a:lnSpc>
                          <a:spcPct val="100000"/>
                        </a:lnSpc>
                        <a:buFont typeface="Cambria"/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Credit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Linked</a:t>
                      </a:r>
                      <a:r>
                        <a:rPr dirty="0" sz="1200" spc="14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Capital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6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5" b="1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4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(CLCSS)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466090">
                        <a:lnSpc>
                          <a:spcPct val="100000"/>
                        </a:lnSpc>
                      </a:pPr>
                      <a:r>
                        <a:rPr dirty="0" sz="1200" spc="75" b="1">
                          <a:latin typeface="Cambria"/>
                          <a:cs typeface="Cambria"/>
                        </a:rPr>
                        <a:t>Reimbursement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21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200" spc="22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Upgradation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may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receive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financial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assistance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acquiring</a:t>
                      </a:r>
                      <a:r>
                        <a:rPr dirty="0" sz="1200" spc="1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new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technologies</a:t>
                      </a:r>
                      <a:r>
                        <a:rPr dirty="0" sz="1200" spc="1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improving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manufacturing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processes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under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Technology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Upgradation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Fund</a:t>
                      </a:r>
                      <a:r>
                        <a:rPr dirty="0" sz="1200" spc="15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 b="1">
                          <a:latin typeface="Cambria"/>
                          <a:cs typeface="Cambria"/>
                        </a:rPr>
                        <a:t>Scheme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 b="1">
                          <a:latin typeface="Cambria"/>
                          <a:cs typeface="Cambria"/>
                        </a:rPr>
                        <a:t>(TUFS)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1188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0462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dirty="0" sz="1200" spc="100" b="1">
                          <a:latin typeface="Cambria"/>
                          <a:cs typeface="Cambria"/>
                        </a:rPr>
                        <a:t>4.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Subsidies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9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 b="1">
                          <a:latin typeface="Cambria"/>
                          <a:cs typeface="Cambria"/>
                        </a:rPr>
                        <a:t>MSMEs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5"/>
                        </a:lnSpc>
                      </a:pPr>
                      <a:r>
                        <a:rPr dirty="0" sz="1400" spc="-1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2"/>
                        </a:rPr>
                        <a:t>ttps://www.icai.org/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372745">
                        <a:lnSpc>
                          <a:spcPts val="1430"/>
                        </a:lnSpc>
                        <a:spcBef>
                          <a:spcPts val="100"/>
                        </a:spcBef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 b="1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8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204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Process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8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can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receive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10">
                          <a:latin typeface="Cambria"/>
                          <a:cs typeface="Cambria"/>
                        </a:rPr>
                        <a:t>up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80%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certification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fees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depending</a:t>
                      </a:r>
                      <a:r>
                        <a:rPr dirty="0" sz="120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on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the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enterprise</a:t>
                      </a:r>
                      <a:r>
                        <a:rPr dirty="0" sz="1200" spc="20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category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(Micro,</a:t>
                      </a:r>
                      <a:r>
                        <a:rPr dirty="0" sz="1200" spc="2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Small,</a:t>
                      </a:r>
                      <a:r>
                        <a:rPr dirty="0" sz="1200" spc="22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Medium).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 marR="340995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dirty="0" sz="1200" spc="70" b="1">
                          <a:latin typeface="Cambria"/>
                          <a:cs typeface="Cambria"/>
                        </a:rPr>
                        <a:t>Reimbursement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dirty="0" sz="1200" spc="17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Fees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00">
                          <a:latin typeface="Cambria"/>
                          <a:cs typeface="Cambria"/>
                        </a:rPr>
                        <a:t>can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>
                          <a:latin typeface="Cambria"/>
                          <a:cs typeface="Cambria"/>
                        </a:rPr>
                        <a:t>claim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>
                          <a:latin typeface="Cambria"/>
                          <a:cs typeface="Cambria"/>
                        </a:rPr>
                        <a:t>reimbursement</a:t>
                      </a:r>
                      <a:r>
                        <a:rPr dirty="0" sz="1200" spc="1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consultancy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 b="1">
                          <a:latin typeface="Cambria"/>
                          <a:cs typeface="Cambria"/>
                        </a:rPr>
                        <a:t>fees</a:t>
                      </a:r>
                      <a:r>
                        <a:rPr dirty="0" sz="1200" spc="13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related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quality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improvement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adopting</a:t>
                      </a:r>
                      <a:r>
                        <a:rPr dirty="0" sz="1200" spc="1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environmental</a:t>
                      </a:r>
                      <a:r>
                        <a:rPr dirty="0" sz="1200" spc="13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management</a:t>
                      </a:r>
                      <a:r>
                        <a:rPr dirty="0" sz="1200" spc="1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systems.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7620">
                        <a:lnSpc>
                          <a:spcPts val="1440"/>
                        </a:lnSpc>
                      </a:pPr>
                      <a:r>
                        <a:rPr dirty="0" sz="1200" spc="65" b="1">
                          <a:latin typeface="Cambria"/>
                          <a:cs typeface="Cambria"/>
                        </a:rPr>
                        <a:t>Subsidy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Energy</a:t>
                      </a:r>
                      <a:r>
                        <a:rPr dirty="0" sz="1200" spc="18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 b="1">
                          <a:latin typeface="Cambria"/>
                          <a:cs typeface="Cambria"/>
                        </a:rPr>
                        <a:t>Efficiency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: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MSMEs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5">
                          <a:latin typeface="Cambria"/>
                          <a:cs typeface="Cambria"/>
                        </a:rPr>
                        <a:t>adopting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 b="1">
                          <a:latin typeface="Cambria"/>
                          <a:cs typeface="Cambria"/>
                        </a:rPr>
                        <a:t>energy-</a:t>
                      </a:r>
                      <a:r>
                        <a:rPr dirty="0" sz="1200" spc="75" b="1">
                          <a:latin typeface="Cambria"/>
                          <a:cs typeface="Cambria"/>
                        </a:rPr>
                        <a:t>efficient</a:t>
                      </a:r>
                      <a:r>
                        <a:rPr dirty="0" sz="1200" spc="20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70" b="1">
                          <a:latin typeface="Cambria"/>
                          <a:cs typeface="Cambria"/>
                        </a:rPr>
                        <a:t>technologies</a:t>
                      </a:r>
                      <a:r>
                        <a:rPr dirty="0" sz="1200" spc="190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or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5">
                          <a:latin typeface="Cambria"/>
                          <a:cs typeface="Cambria"/>
                        </a:rPr>
                        <a:t>making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improvements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reduce environmental</a:t>
                      </a:r>
                      <a:r>
                        <a:rPr dirty="0" sz="1200" spc="14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impact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may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eligible</a:t>
                      </a:r>
                      <a:r>
                        <a:rPr dirty="0" sz="1200" spc="-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baseline="-19841" sz="2100" spc="-727" b="1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200" spc="45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6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5" b="1">
                          <a:latin typeface="Cambria"/>
                          <a:cs typeface="Cambria"/>
                        </a:rPr>
                        <a:t>subsidies</a:t>
                      </a:r>
                      <a:r>
                        <a:rPr dirty="0" sz="1200" spc="165" b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50">
                          <a:latin typeface="Cambria"/>
                          <a:cs typeface="Cambria"/>
                        </a:rPr>
                        <a:t>energy</a:t>
                      </a:r>
                      <a:r>
                        <a:rPr dirty="0" sz="120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80">
                          <a:latin typeface="Cambria"/>
                          <a:cs typeface="Cambria"/>
                        </a:rPr>
                        <a:t>audits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9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1200" spc="1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60">
                          <a:latin typeface="Cambria"/>
                          <a:cs typeface="Cambria"/>
                        </a:rPr>
                        <a:t>resource</a:t>
                      </a:r>
                      <a:r>
                        <a:rPr dirty="0" sz="1200" spc="15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00" spc="25">
                          <a:latin typeface="Cambria"/>
                          <a:cs typeface="Cambria"/>
                        </a:rPr>
                        <a:t>conservatio</a:t>
                      </a:r>
                      <a:r>
                        <a:rPr dirty="0" sz="1200" spc="-620">
                          <a:latin typeface="Cambria"/>
                          <a:cs typeface="Cambria"/>
                        </a:rPr>
                        <a:t>n</a:t>
                      </a:r>
                      <a:r>
                        <a:rPr dirty="0" baseline="-9920" sz="2100" spc="44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w</a:t>
                      </a:r>
                      <a:r>
                        <a:rPr dirty="0" baseline="-9920" sz="2100" spc="-1252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w</a:t>
                      </a:r>
                      <a:r>
                        <a:rPr dirty="0" sz="1200" spc="30">
                          <a:latin typeface="Cambria"/>
                          <a:cs typeface="Cambria"/>
                          <a:hlinkClick r:id="rId3"/>
                        </a:rPr>
                        <a:t>a</a:t>
                      </a:r>
                      <a:r>
                        <a:rPr dirty="0" sz="1200" spc="-355">
                          <a:latin typeface="Cambria"/>
                          <a:cs typeface="Cambria"/>
                          <a:hlinkClick r:id="rId3"/>
                        </a:rPr>
                        <a:t>c</a:t>
                      </a:r>
                      <a:r>
                        <a:rPr dirty="0" baseline="-9920" sz="2100" spc="-787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w</a:t>
                      </a:r>
                      <a:r>
                        <a:rPr dirty="0" sz="1200" spc="30">
                          <a:latin typeface="Cambria"/>
                          <a:cs typeface="Cambria"/>
                          <a:hlinkClick r:id="rId3"/>
                        </a:rPr>
                        <a:t>t</a:t>
                      </a:r>
                      <a:r>
                        <a:rPr dirty="0" sz="1200" spc="-300">
                          <a:latin typeface="Cambria"/>
                          <a:cs typeface="Cambria"/>
                          <a:hlinkClick r:id="rId3"/>
                        </a:rPr>
                        <a:t>i</a:t>
                      </a:r>
                      <a:r>
                        <a:rPr dirty="0" baseline="-9920" sz="2100" spc="22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.</a:t>
                      </a:r>
                      <a:r>
                        <a:rPr dirty="0" sz="1200" spc="-560">
                          <a:latin typeface="Cambria"/>
                          <a:cs typeface="Cambria"/>
                          <a:hlinkClick r:id="rId3"/>
                        </a:rPr>
                        <a:t>v</a:t>
                      </a:r>
                      <a:r>
                        <a:rPr dirty="0" baseline="-9920" sz="2100" spc="-15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d</a:t>
                      </a:r>
                      <a:r>
                        <a:rPr dirty="0" sz="1200" spc="-200">
                          <a:latin typeface="Cambria"/>
                          <a:cs typeface="Cambria"/>
                          <a:hlinkClick r:id="rId3"/>
                        </a:rPr>
                        <a:t>i</a:t>
                      </a:r>
                      <a:r>
                        <a:rPr dirty="0" baseline="-9920" sz="2100" spc="-622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a</a:t>
                      </a:r>
                      <a:r>
                        <a:rPr dirty="0" sz="1200" spc="10">
                          <a:latin typeface="Cambria"/>
                          <a:cs typeface="Cambria"/>
                          <a:hlinkClick r:id="rId3"/>
                        </a:rPr>
                        <a:t>t</a:t>
                      </a:r>
                      <a:r>
                        <a:rPr dirty="0" baseline="-9920" sz="2100" spc="-667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r</a:t>
                      </a:r>
                      <a:r>
                        <a:rPr dirty="0" sz="1200" spc="30">
                          <a:latin typeface="Cambria"/>
                          <a:cs typeface="Cambria"/>
                          <a:hlinkClick r:id="rId3"/>
                        </a:rPr>
                        <a:t>i</a:t>
                      </a:r>
                      <a:r>
                        <a:rPr dirty="0" sz="1200" spc="-480">
                          <a:latin typeface="Cambria"/>
                          <a:cs typeface="Cambria"/>
                          <a:hlinkClick r:id="rId3"/>
                        </a:rPr>
                        <a:t>e</a:t>
                      </a:r>
                      <a:r>
                        <a:rPr dirty="0" baseline="-9920" sz="2100" spc="-262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d</a:t>
                      </a:r>
                      <a:r>
                        <a:rPr dirty="0" sz="1200" spc="-330">
                          <a:latin typeface="Cambria"/>
                          <a:cs typeface="Cambria"/>
                          <a:hlinkClick r:id="rId3"/>
                        </a:rPr>
                        <a:t>s</a:t>
                      </a:r>
                      <a:r>
                        <a:rPr dirty="0" baseline="-9920" sz="2100" spc="-33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a</a:t>
                      </a:r>
                      <a:r>
                        <a:rPr dirty="0" sz="1200" spc="-65">
                          <a:latin typeface="Cambria"/>
                          <a:cs typeface="Cambria"/>
                          <a:hlinkClick r:id="rId3"/>
                        </a:rPr>
                        <a:t>.</a:t>
                      </a:r>
                      <a:r>
                        <a:rPr dirty="0" baseline="-9920" sz="2100" spc="3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advi</a:t>
                      </a:r>
                      <a:r>
                        <a:rPr dirty="0" baseline="-9920" sz="2100" spc="44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so</a:t>
                      </a:r>
                      <a:r>
                        <a:rPr dirty="0" baseline="-9920" sz="2100" spc="15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r</a:t>
                      </a:r>
                      <a:r>
                        <a:rPr dirty="0" baseline="-9920" sz="2100" spc="37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s</a:t>
                      </a:r>
                      <a:r>
                        <a:rPr dirty="0" baseline="-9920" sz="2100" spc="52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.</a:t>
                      </a:r>
                      <a:r>
                        <a:rPr dirty="0" baseline="-9920" sz="2100" spc="15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c</a:t>
                      </a:r>
                      <a:r>
                        <a:rPr dirty="0" baseline="-9920" sz="2100" spc="44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om</a:t>
                      </a:r>
                      <a:endParaRPr baseline="-9920" sz="21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8348" y="291846"/>
            <a:ext cx="61690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85"/>
              <a:t>Zero</a:t>
            </a:r>
            <a:r>
              <a:rPr dirty="0" sz="2200" spc="315"/>
              <a:t> </a:t>
            </a:r>
            <a:r>
              <a:rPr dirty="0" sz="2200" spc="150"/>
              <a:t>Defect</a:t>
            </a:r>
            <a:r>
              <a:rPr dirty="0" sz="2200" spc="325"/>
              <a:t> </a:t>
            </a:r>
            <a:r>
              <a:rPr dirty="0" sz="2200" spc="85"/>
              <a:t>Zero</a:t>
            </a:r>
            <a:r>
              <a:rPr dirty="0" sz="2200" spc="330"/>
              <a:t> </a:t>
            </a:r>
            <a:r>
              <a:rPr dirty="0" sz="2200" spc="180"/>
              <a:t>Effect</a:t>
            </a:r>
            <a:r>
              <a:rPr dirty="0" sz="2200" spc="320"/>
              <a:t> </a:t>
            </a:r>
            <a:r>
              <a:rPr dirty="0" sz="2200"/>
              <a:t>(ZED)</a:t>
            </a:r>
            <a:r>
              <a:rPr dirty="0" sz="2200" spc="315"/>
              <a:t> </a:t>
            </a:r>
            <a:r>
              <a:rPr dirty="0" sz="2200" spc="114"/>
              <a:t>certification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Ranjot Singh</dc:creator>
  <dc:title>PowerPoint Presentation</dc:title>
  <dcterms:created xsi:type="dcterms:W3CDTF">2025-07-03T09:19:43Z</dcterms:created>
  <dcterms:modified xsi:type="dcterms:W3CDTF">2025-07-03T09:19:43Z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2025-07-03T00:00:00Z</vt:filetime>
  </property>
  <property fmtid="{D5CDD505-2E9C-101B-9397-08002B2CF9AE}" pid="5" name="Producer">
    <vt:lpwstr>Microsoft® PowerPoint® 2019</vt:lpwstr>
  </property>
</Properties>
</file>