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854" r:id="rId3"/>
    <p:sldId id="1223" r:id="rId4"/>
    <p:sldId id="1198" r:id="rId5"/>
    <p:sldId id="1193" r:id="rId6"/>
    <p:sldId id="1195" r:id="rId7"/>
    <p:sldId id="1196" r:id="rId8"/>
    <p:sldId id="1259" r:id="rId9"/>
    <p:sldId id="1260" r:id="rId10"/>
    <p:sldId id="1212" r:id="rId11"/>
    <p:sldId id="1218" r:id="rId12"/>
    <p:sldId id="1256" r:id="rId13"/>
    <p:sldId id="1224" r:id="rId14"/>
    <p:sldId id="1219" r:id="rId15"/>
    <p:sldId id="1208" r:id="rId16"/>
    <p:sldId id="1221" r:id="rId17"/>
    <p:sldId id="1202" r:id="rId18"/>
    <p:sldId id="1165" r:id="rId19"/>
    <p:sldId id="1248" r:id="rId20"/>
    <p:sldId id="1261" r:id="rId21"/>
    <p:sldId id="1262" r:id="rId22"/>
    <p:sldId id="1239" r:id="rId23"/>
    <p:sldId id="1249" r:id="rId24"/>
    <p:sldId id="1255" r:id="rId25"/>
    <p:sldId id="1250" r:id="rId26"/>
    <p:sldId id="1257" r:id="rId27"/>
    <p:sldId id="1258" r:id="rId28"/>
    <p:sldId id="1060" r:id="rId29"/>
    <p:sldId id="855"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G" initials="CG" lastIdx="1" clrIdx="0">
    <p:extLst>
      <p:ext uri="{19B8F6BF-5375-455C-9EA6-DF929625EA0E}">
        <p15:presenceInfo xmlns:p15="http://schemas.microsoft.com/office/powerpoint/2012/main" userId="C 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027"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05A9EFF-98C0-4D7B-A6E6-E17CD9AC43C3}" type="datetimeFigureOut">
              <a:rPr lang="en-IN" smtClean="0"/>
              <a:t>21-04-2025</a:t>
            </a:fld>
            <a:endParaRPr lang="en-IN"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D1AAC6D-08DE-4871-89CC-21C7A788B658}" type="slidenum">
              <a:rPr lang="en-IN" smtClean="0"/>
              <a:t>‹#›</a:t>
            </a:fld>
            <a:endParaRPr lang="en-IN" dirty="0"/>
          </a:p>
        </p:txBody>
      </p:sp>
    </p:spTree>
    <p:extLst>
      <p:ext uri="{BB962C8B-B14F-4D97-AF65-F5344CB8AC3E}">
        <p14:creationId xmlns:p14="http://schemas.microsoft.com/office/powerpoint/2010/main" val="53038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2</a:t>
            </a:fld>
            <a:endParaRPr lang="en-US" sz="1900" kern="0" dirty="0">
              <a:solidFill>
                <a:prstClr val="black"/>
              </a:solidFill>
            </a:endParaRPr>
          </a:p>
        </p:txBody>
      </p:sp>
    </p:spTree>
    <p:extLst>
      <p:ext uri="{BB962C8B-B14F-4D97-AF65-F5344CB8AC3E}">
        <p14:creationId xmlns:p14="http://schemas.microsoft.com/office/powerpoint/2010/main" val="56553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11</a:t>
            </a:fld>
            <a:endParaRPr lang="en-US" sz="1900" kern="0" dirty="0">
              <a:solidFill>
                <a:prstClr val="black"/>
              </a:solidFill>
            </a:endParaRPr>
          </a:p>
        </p:txBody>
      </p:sp>
    </p:spTree>
    <p:extLst>
      <p:ext uri="{BB962C8B-B14F-4D97-AF65-F5344CB8AC3E}">
        <p14:creationId xmlns:p14="http://schemas.microsoft.com/office/powerpoint/2010/main" val="364776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12</a:t>
            </a:fld>
            <a:endParaRPr lang="en-US" sz="1900" kern="0" dirty="0">
              <a:solidFill>
                <a:prstClr val="black"/>
              </a:solidFill>
            </a:endParaRPr>
          </a:p>
        </p:txBody>
      </p:sp>
    </p:spTree>
    <p:extLst>
      <p:ext uri="{BB962C8B-B14F-4D97-AF65-F5344CB8AC3E}">
        <p14:creationId xmlns:p14="http://schemas.microsoft.com/office/powerpoint/2010/main" val="4190581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Calibri" panose="020F0502020204030204"/>
              </a:rPr>
              <a:pPr defTabSz="966612">
                <a:defRPr/>
              </a:pPr>
              <a:t>13</a:t>
            </a:fld>
            <a:endParaRPr lang="en-US" sz="1900" kern="0" dirty="0">
              <a:solidFill>
                <a:prstClr val="black"/>
              </a:solidFill>
              <a:latin typeface="Calibri" panose="020F0502020204030204"/>
            </a:endParaRPr>
          </a:p>
        </p:txBody>
      </p:sp>
    </p:spTree>
    <p:extLst>
      <p:ext uri="{BB962C8B-B14F-4D97-AF65-F5344CB8AC3E}">
        <p14:creationId xmlns:p14="http://schemas.microsoft.com/office/powerpoint/2010/main" val="125587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14</a:t>
            </a:fld>
            <a:endParaRPr lang="en-US" sz="1900" kern="0" dirty="0">
              <a:solidFill>
                <a:prstClr val="black"/>
              </a:solidFill>
            </a:endParaRPr>
          </a:p>
        </p:txBody>
      </p:sp>
    </p:spTree>
    <p:extLst>
      <p:ext uri="{BB962C8B-B14F-4D97-AF65-F5344CB8AC3E}">
        <p14:creationId xmlns:p14="http://schemas.microsoft.com/office/powerpoint/2010/main" val="1989162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15</a:t>
            </a:fld>
            <a:endParaRPr lang="en-US" sz="1900" kern="0" dirty="0">
              <a:solidFill>
                <a:prstClr val="black"/>
              </a:solidFill>
            </a:endParaRPr>
          </a:p>
        </p:txBody>
      </p:sp>
    </p:spTree>
    <p:extLst>
      <p:ext uri="{BB962C8B-B14F-4D97-AF65-F5344CB8AC3E}">
        <p14:creationId xmlns:p14="http://schemas.microsoft.com/office/powerpoint/2010/main" val="184344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16</a:t>
            </a:fld>
            <a:endParaRPr lang="en-US" sz="1900" kern="0" dirty="0">
              <a:solidFill>
                <a:prstClr val="black"/>
              </a:solidFill>
            </a:endParaRPr>
          </a:p>
        </p:txBody>
      </p:sp>
    </p:spTree>
    <p:extLst>
      <p:ext uri="{BB962C8B-B14F-4D97-AF65-F5344CB8AC3E}">
        <p14:creationId xmlns:p14="http://schemas.microsoft.com/office/powerpoint/2010/main" val="419892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Calibri" panose="020F0502020204030204"/>
              </a:rPr>
              <a:pPr defTabSz="966612">
                <a:defRPr/>
              </a:pPr>
              <a:t>17</a:t>
            </a:fld>
            <a:endParaRPr lang="en-US" sz="1900" kern="0" dirty="0">
              <a:solidFill>
                <a:prstClr val="black"/>
              </a:solidFill>
              <a:latin typeface="Calibri" panose="020F0502020204030204"/>
            </a:endParaRPr>
          </a:p>
        </p:txBody>
      </p:sp>
    </p:spTree>
    <p:extLst>
      <p:ext uri="{BB962C8B-B14F-4D97-AF65-F5344CB8AC3E}">
        <p14:creationId xmlns:p14="http://schemas.microsoft.com/office/powerpoint/2010/main" val="1860485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Calibri" panose="020F0502020204030204"/>
              </a:rPr>
              <a:pPr defTabSz="966612">
                <a:defRPr/>
              </a:pPr>
              <a:t>18</a:t>
            </a:fld>
            <a:endParaRPr lang="en-US" sz="1900" kern="0" dirty="0">
              <a:solidFill>
                <a:prstClr val="black"/>
              </a:solidFill>
              <a:latin typeface="Calibri" panose="020F0502020204030204"/>
            </a:endParaRPr>
          </a:p>
        </p:txBody>
      </p:sp>
    </p:spTree>
    <p:extLst>
      <p:ext uri="{BB962C8B-B14F-4D97-AF65-F5344CB8AC3E}">
        <p14:creationId xmlns:p14="http://schemas.microsoft.com/office/powerpoint/2010/main" val="929316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Calibri" panose="020F0502020204030204"/>
              </a:rPr>
              <a:pPr defTabSz="966612">
                <a:defRPr/>
              </a:pPr>
              <a:t>19</a:t>
            </a:fld>
            <a:endParaRPr lang="en-US" sz="1900" kern="0" dirty="0">
              <a:solidFill>
                <a:prstClr val="black"/>
              </a:solidFill>
              <a:latin typeface="Calibri" panose="020F0502020204030204"/>
            </a:endParaRPr>
          </a:p>
        </p:txBody>
      </p:sp>
    </p:spTree>
    <p:extLst>
      <p:ext uri="{BB962C8B-B14F-4D97-AF65-F5344CB8AC3E}">
        <p14:creationId xmlns:p14="http://schemas.microsoft.com/office/powerpoint/2010/main" val="2587305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Calibri" panose="020F0502020204030204"/>
              </a:rPr>
              <a:pPr defTabSz="966612">
                <a:defRPr/>
              </a:pPr>
              <a:t>20</a:t>
            </a:fld>
            <a:endParaRPr lang="en-US" sz="1900" kern="0" dirty="0">
              <a:solidFill>
                <a:prstClr val="black"/>
              </a:solidFill>
              <a:latin typeface="Calibri" panose="020F0502020204030204"/>
            </a:endParaRPr>
          </a:p>
        </p:txBody>
      </p:sp>
    </p:spTree>
    <p:extLst>
      <p:ext uri="{BB962C8B-B14F-4D97-AF65-F5344CB8AC3E}">
        <p14:creationId xmlns:p14="http://schemas.microsoft.com/office/powerpoint/2010/main" val="267317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3</a:t>
            </a:fld>
            <a:endParaRPr lang="en-US" sz="1900" kern="0" dirty="0">
              <a:solidFill>
                <a:prstClr val="black"/>
              </a:solidFill>
            </a:endParaRPr>
          </a:p>
        </p:txBody>
      </p:sp>
    </p:spTree>
    <p:extLst>
      <p:ext uri="{BB962C8B-B14F-4D97-AF65-F5344CB8AC3E}">
        <p14:creationId xmlns:p14="http://schemas.microsoft.com/office/powerpoint/2010/main" val="997729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Calibri" panose="020F0502020204030204"/>
              </a:rPr>
              <a:pPr defTabSz="966612">
                <a:defRPr/>
              </a:pPr>
              <a:t>21</a:t>
            </a:fld>
            <a:endParaRPr lang="en-US" sz="1900" kern="0" dirty="0">
              <a:solidFill>
                <a:prstClr val="black"/>
              </a:solidFill>
              <a:latin typeface="Calibri" panose="020F0502020204030204"/>
            </a:endParaRPr>
          </a:p>
        </p:txBody>
      </p:sp>
    </p:spTree>
    <p:extLst>
      <p:ext uri="{BB962C8B-B14F-4D97-AF65-F5344CB8AC3E}">
        <p14:creationId xmlns:p14="http://schemas.microsoft.com/office/powerpoint/2010/main" val="3203636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Calibri" panose="020F0502020204030204"/>
              </a:rPr>
              <a:pPr defTabSz="966612">
                <a:defRPr/>
              </a:pPr>
              <a:t>22</a:t>
            </a:fld>
            <a:endParaRPr lang="en-US" sz="1900" kern="0" dirty="0">
              <a:solidFill>
                <a:prstClr val="black"/>
              </a:solidFill>
              <a:latin typeface="Calibri" panose="020F0502020204030204"/>
            </a:endParaRPr>
          </a:p>
        </p:txBody>
      </p:sp>
    </p:spTree>
    <p:extLst>
      <p:ext uri="{BB962C8B-B14F-4D97-AF65-F5344CB8AC3E}">
        <p14:creationId xmlns:p14="http://schemas.microsoft.com/office/powerpoint/2010/main" val="3908411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Calibri" panose="020F0502020204030204"/>
              </a:rPr>
              <a:pPr defTabSz="966612">
                <a:defRPr/>
              </a:pPr>
              <a:t>23</a:t>
            </a:fld>
            <a:endParaRPr lang="en-US" sz="1900" kern="0" dirty="0">
              <a:solidFill>
                <a:prstClr val="black"/>
              </a:solidFill>
              <a:latin typeface="Calibri" panose="020F0502020204030204"/>
            </a:endParaRPr>
          </a:p>
        </p:txBody>
      </p:sp>
    </p:spTree>
    <p:extLst>
      <p:ext uri="{BB962C8B-B14F-4D97-AF65-F5344CB8AC3E}">
        <p14:creationId xmlns:p14="http://schemas.microsoft.com/office/powerpoint/2010/main" val="345589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Calibri" panose="020F0502020204030204"/>
              </a:rPr>
              <a:pPr defTabSz="966612">
                <a:defRPr/>
              </a:pPr>
              <a:t>24</a:t>
            </a:fld>
            <a:endParaRPr lang="en-US" sz="1900" kern="0" dirty="0">
              <a:solidFill>
                <a:prstClr val="black"/>
              </a:solidFill>
              <a:latin typeface="Calibri" panose="020F0502020204030204"/>
            </a:endParaRPr>
          </a:p>
        </p:txBody>
      </p:sp>
    </p:spTree>
    <p:extLst>
      <p:ext uri="{BB962C8B-B14F-4D97-AF65-F5344CB8AC3E}">
        <p14:creationId xmlns:p14="http://schemas.microsoft.com/office/powerpoint/2010/main" val="470748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Calibri" panose="020F0502020204030204"/>
              </a:rPr>
              <a:pPr defTabSz="966612">
                <a:defRPr/>
              </a:pPr>
              <a:t>25</a:t>
            </a:fld>
            <a:endParaRPr lang="en-US" sz="1900" kern="0" dirty="0">
              <a:solidFill>
                <a:prstClr val="black"/>
              </a:solidFill>
              <a:latin typeface="Calibri" panose="020F0502020204030204"/>
            </a:endParaRPr>
          </a:p>
        </p:txBody>
      </p:sp>
    </p:spTree>
    <p:extLst>
      <p:ext uri="{BB962C8B-B14F-4D97-AF65-F5344CB8AC3E}">
        <p14:creationId xmlns:p14="http://schemas.microsoft.com/office/powerpoint/2010/main" val="1129209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Calibri" panose="020F0502020204030204"/>
              </a:rPr>
              <a:pPr defTabSz="966612">
                <a:defRPr/>
              </a:pPr>
              <a:t>26</a:t>
            </a:fld>
            <a:endParaRPr lang="en-US" sz="1900" kern="0" dirty="0">
              <a:solidFill>
                <a:prstClr val="black"/>
              </a:solidFill>
              <a:latin typeface="Calibri" panose="020F0502020204030204"/>
            </a:endParaRPr>
          </a:p>
        </p:txBody>
      </p:sp>
    </p:spTree>
    <p:extLst>
      <p:ext uri="{BB962C8B-B14F-4D97-AF65-F5344CB8AC3E}">
        <p14:creationId xmlns:p14="http://schemas.microsoft.com/office/powerpoint/2010/main" val="3638287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900" b="0" i="0" u="none" strike="noStrike" kern="0" cap="none" spc="0" normalizeH="0" baseline="0" noProof="0">
                <a:ln>
                  <a:noFill/>
                </a:ln>
                <a:solidFill>
                  <a:prstClr val="black"/>
                </a:solidFill>
                <a:effectLst/>
                <a:uLnTx/>
                <a:uFillTx/>
                <a:latin typeface="Arial" charset="0"/>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27</a:t>
            </a:fld>
            <a:endParaRPr kumimoji="0" lang="en-US" sz="19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56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4</a:t>
            </a:fld>
            <a:endParaRPr lang="en-US" sz="1900" kern="0" dirty="0">
              <a:solidFill>
                <a:prstClr val="black"/>
              </a:solidFill>
            </a:endParaRPr>
          </a:p>
        </p:txBody>
      </p:sp>
    </p:spTree>
    <p:extLst>
      <p:ext uri="{BB962C8B-B14F-4D97-AF65-F5344CB8AC3E}">
        <p14:creationId xmlns:p14="http://schemas.microsoft.com/office/powerpoint/2010/main" val="32833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5</a:t>
            </a:fld>
            <a:endParaRPr lang="en-US" sz="1900" kern="0" dirty="0">
              <a:solidFill>
                <a:prstClr val="black"/>
              </a:solidFill>
            </a:endParaRPr>
          </a:p>
        </p:txBody>
      </p:sp>
    </p:spTree>
    <p:extLst>
      <p:ext uri="{BB962C8B-B14F-4D97-AF65-F5344CB8AC3E}">
        <p14:creationId xmlns:p14="http://schemas.microsoft.com/office/powerpoint/2010/main" val="85096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6</a:t>
            </a:fld>
            <a:endParaRPr lang="en-US" sz="1900" kern="0" dirty="0">
              <a:solidFill>
                <a:prstClr val="black"/>
              </a:solidFill>
            </a:endParaRPr>
          </a:p>
        </p:txBody>
      </p:sp>
    </p:spTree>
    <p:extLst>
      <p:ext uri="{BB962C8B-B14F-4D97-AF65-F5344CB8AC3E}">
        <p14:creationId xmlns:p14="http://schemas.microsoft.com/office/powerpoint/2010/main" val="113891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7</a:t>
            </a:fld>
            <a:endParaRPr lang="en-US" sz="1900" kern="0" dirty="0">
              <a:solidFill>
                <a:prstClr val="black"/>
              </a:solidFill>
            </a:endParaRPr>
          </a:p>
        </p:txBody>
      </p:sp>
    </p:spTree>
    <p:extLst>
      <p:ext uri="{BB962C8B-B14F-4D97-AF65-F5344CB8AC3E}">
        <p14:creationId xmlns:p14="http://schemas.microsoft.com/office/powerpoint/2010/main" val="86923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8</a:t>
            </a:fld>
            <a:endParaRPr lang="en-US" sz="1900" kern="0" dirty="0">
              <a:solidFill>
                <a:prstClr val="black"/>
              </a:solidFill>
            </a:endParaRPr>
          </a:p>
        </p:txBody>
      </p:sp>
    </p:spTree>
    <p:extLst>
      <p:ext uri="{BB962C8B-B14F-4D97-AF65-F5344CB8AC3E}">
        <p14:creationId xmlns:p14="http://schemas.microsoft.com/office/powerpoint/2010/main" val="416307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9</a:t>
            </a:fld>
            <a:endParaRPr lang="en-US" sz="1900" kern="0" dirty="0">
              <a:solidFill>
                <a:prstClr val="black"/>
              </a:solidFill>
            </a:endParaRPr>
          </a:p>
        </p:txBody>
      </p:sp>
    </p:spTree>
    <p:extLst>
      <p:ext uri="{BB962C8B-B14F-4D97-AF65-F5344CB8AC3E}">
        <p14:creationId xmlns:p14="http://schemas.microsoft.com/office/powerpoint/2010/main" val="76372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rPr>
              <a:pPr defTabSz="966612">
                <a:defRPr/>
              </a:pPr>
              <a:t>10</a:t>
            </a:fld>
            <a:endParaRPr lang="en-US" sz="1900" kern="0" dirty="0">
              <a:solidFill>
                <a:prstClr val="black"/>
              </a:solidFill>
            </a:endParaRPr>
          </a:p>
        </p:txBody>
      </p:sp>
    </p:spTree>
    <p:extLst>
      <p:ext uri="{BB962C8B-B14F-4D97-AF65-F5344CB8AC3E}">
        <p14:creationId xmlns:p14="http://schemas.microsoft.com/office/powerpoint/2010/main" val="41520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B78A-14A1-4090-9A1E-916CB901B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CDE3026-448A-423E-A9E0-DF269A9459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7240312-4959-4DC6-9A92-F16BEDDFF442}"/>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454BB55D-82AF-4CE8-9410-13F6700CAB6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6C6FCA1-FFF0-4DF5-B933-F6DE3798549D}"/>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171650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7D5F-CD6D-4041-A4E8-82417EB435E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F248F4A-8598-4936-97F7-0D58C02A2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34F9D4-99B2-4CCD-96D9-192D6F3BA994}"/>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0B747932-2ECC-42F9-BE7C-D72E842AA1D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F826ACB-F0BD-46CB-9065-1FB5B1DF8167}"/>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17431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72E6C8-E188-437E-ADC5-D3E9A0E85A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120E25B-657E-4C8F-ACD8-2F9C8D73CB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8507C8-E0C1-4A9C-8E49-C3A599B85DE1}"/>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216A1435-E901-49B3-9A77-276A233007F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799F40F-CC59-424A-8857-123198850E81}"/>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411917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3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hidden">
          <a:xfrm>
            <a:off x="-14817" y="1836738"/>
            <a:ext cx="3024717" cy="2709862"/>
          </a:xfrm>
          <a:custGeom>
            <a:avLst/>
            <a:gdLst>
              <a:gd name="T0" fmla="*/ 2147483646 w 1429"/>
              <a:gd name="T1" fmla="*/ 2147483646 h 1707"/>
              <a:gd name="T2" fmla="*/ 2147483646 w 1429"/>
              <a:gd name="T3" fmla="*/ 2147483646 h 1707"/>
              <a:gd name="T4" fmla="*/ 2147483646 w 1429"/>
              <a:gd name="T5" fmla="*/ 0 h 1707"/>
              <a:gd name="T6" fmla="*/ 2147483646 w 1429"/>
              <a:gd name="T7" fmla="*/ 2147483646 h 1707"/>
              <a:gd name="T8" fmla="*/ 2147483646 w 1429"/>
              <a:gd name="T9" fmla="*/ 2147483646 h 1707"/>
              <a:gd name="T10" fmla="*/ 2147483646 w 1429"/>
              <a:gd name="T11" fmla="*/ 2147483646 h 1707"/>
              <a:gd name="T12" fmla="*/ 2147483646 w 1429"/>
              <a:gd name="T13" fmla="*/ 2147483646 h 1707"/>
              <a:gd name="T14" fmla="*/ 2147483646 w 1429"/>
              <a:gd name="T15" fmla="*/ 2147483646 h 1707"/>
              <a:gd name="T16" fmla="*/ 2147483646 w 1429"/>
              <a:gd name="T17" fmla="*/ 2147483646 h 1707"/>
              <a:gd name="T18" fmla="*/ 2147483646 w 1429"/>
              <a:gd name="T19" fmla="*/ 2147483646 h 1707"/>
              <a:gd name="T20" fmla="*/ 0 w 1429"/>
              <a:gd name="T21" fmla="*/ 2147483646 h 1707"/>
              <a:gd name="T22" fmla="*/ 0 w 1429"/>
              <a:gd name="T23" fmla="*/ 2147483646 h 1707"/>
              <a:gd name="T24" fmla="*/ 2147483646 w 1429"/>
              <a:gd name="T25" fmla="*/ 2147483646 h 1707"/>
              <a:gd name="T26" fmla="*/ 2147483646 w 1429"/>
              <a:gd name="T27" fmla="*/ 2147483646 h 1707"/>
              <a:gd name="T28" fmla="*/ 2147483646 w 1429"/>
              <a:gd name="T29" fmla="*/ 2147483646 h 1707"/>
              <a:gd name="T30" fmla="*/ 2147483646 w 1429"/>
              <a:gd name="T31" fmla="*/ 2147483646 h 1707"/>
              <a:gd name="T32" fmla="*/ 2147483646 w 1429"/>
              <a:gd name="T33" fmla="*/ 2147483646 h 1707"/>
              <a:gd name="T34" fmla="*/ 2147483646 w 1429"/>
              <a:gd name="T35" fmla="*/ 2147483646 h 1707"/>
              <a:gd name="T36" fmla="*/ 2147483646 w 1429"/>
              <a:gd name="T37" fmla="*/ 2147483646 h 1707"/>
              <a:gd name="T38" fmla="*/ 2147483646 w 1429"/>
              <a:gd name="T39" fmla="*/ 2147483646 h 1707"/>
              <a:gd name="T40" fmla="*/ 2147483646 w 1429"/>
              <a:gd name="T41" fmla="*/ 2147483646 h 1707"/>
              <a:gd name="T42" fmla="*/ 2147483646 w 1429"/>
              <a:gd name="T43" fmla="*/ 2147483646 h 1707"/>
              <a:gd name="T44" fmla="*/ 2147483646 w 1429"/>
              <a:gd name="T45" fmla="*/ 2147483646 h 1707"/>
              <a:gd name="T46" fmla="*/ 2147483646 w 1429"/>
              <a:gd name="T47" fmla="*/ 2147483646 h 1707"/>
              <a:gd name="T48" fmla="*/ 2147483646 w 1429"/>
              <a:gd name="T49" fmla="*/ 2147483646 h 1707"/>
              <a:gd name="T50" fmla="*/ 2147483646 w 1429"/>
              <a:gd name="T51" fmla="*/ 2147483646 h 1707"/>
              <a:gd name="T52" fmla="*/ 2147483646 w 1429"/>
              <a:gd name="T53" fmla="*/ 2147483646 h 1707"/>
              <a:gd name="T54" fmla="*/ 2147483646 w 1429"/>
              <a:gd name="T55" fmla="*/ 2147483646 h 1707"/>
              <a:gd name="T56" fmla="*/ 2147483646 w 1429"/>
              <a:gd name="T57" fmla="*/ 2147483646 h 1707"/>
              <a:gd name="T58" fmla="*/ 2147483646 w 1429"/>
              <a:gd name="T59" fmla="*/ 2147483646 h 1707"/>
              <a:gd name="T60" fmla="*/ 2147483646 w 1429"/>
              <a:gd name="T61" fmla="*/ 2147483646 h 1707"/>
              <a:gd name="T62" fmla="*/ 2147483646 w 1429"/>
              <a:gd name="T63" fmla="*/ 2147483646 h 1707"/>
              <a:gd name="T64" fmla="*/ 2147483646 w 1429"/>
              <a:gd name="T65" fmla="*/ 2147483646 h 1707"/>
              <a:gd name="T66" fmla="*/ 2147483646 w 1429"/>
              <a:gd name="T67" fmla="*/ 2147483646 h 1707"/>
              <a:gd name="T68" fmla="*/ 2147483646 w 1429"/>
              <a:gd name="T69" fmla="*/ 2147483646 h 1707"/>
              <a:gd name="T70" fmla="*/ 2147483646 w 1429"/>
              <a:gd name="T71" fmla="*/ 2147483646 h 1707"/>
              <a:gd name="T72" fmla="*/ 2147483646 w 1429"/>
              <a:gd name="T73" fmla="*/ 2147483646 h 1707"/>
              <a:gd name="T74" fmla="*/ 2147483646 w 1429"/>
              <a:gd name="T75" fmla="*/ 2147483646 h 1707"/>
              <a:gd name="T76" fmla="*/ 2147483646 w 1429"/>
              <a:gd name="T77" fmla="*/ 2147483646 h 1707"/>
              <a:gd name="T78" fmla="*/ 2147483646 w 1429"/>
              <a:gd name="T79" fmla="*/ 2147483646 h 1707"/>
              <a:gd name="T80" fmla="*/ 2147483646 w 1429"/>
              <a:gd name="T81" fmla="*/ 2147483646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5" name="Freeform 5"/>
          <p:cNvSpPr>
            <a:spLocks/>
          </p:cNvSpPr>
          <p:nvPr/>
        </p:nvSpPr>
        <p:spPr bwMode="hidden">
          <a:xfrm>
            <a:off x="143933" y="15875"/>
            <a:ext cx="1117600" cy="787400"/>
          </a:xfrm>
          <a:custGeom>
            <a:avLst/>
            <a:gdLst>
              <a:gd name="T0" fmla="*/ 2147483646 w 528"/>
              <a:gd name="T1" fmla="*/ 2147483646 h 496"/>
              <a:gd name="T2" fmla="*/ 2147483646 w 528"/>
              <a:gd name="T3" fmla="*/ 2147483646 h 496"/>
              <a:gd name="T4" fmla="*/ 2147483646 w 528"/>
              <a:gd name="T5" fmla="*/ 0 h 496"/>
              <a:gd name="T6" fmla="*/ 2147483646 w 528"/>
              <a:gd name="T7" fmla="*/ 0 h 496"/>
              <a:gd name="T8" fmla="*/ 2147483646 w 528"/>
              <a:gd name="T9" fmla="*/ 2147483646 h 496"/>
              <a:gd name="T10" fmla="*/ 2147483646 w 528"/>
              <a:gd name="T11" fmla="*/ 2147483646 h 496"/>
              <a:gd name="T12" fmla="*/ 2147483646 w 528"/>
              <a:gd name="T13" fmla="*/ 0 h 496"/>
              <a:gd name="T14" fmla="*/ 2147483646 w 528"/>
              <a:gd name="T15" fmla="*/ 2147483646 h 496"/>
              <a:gd name="T16" fmla="*/ 2147483646 w 528"/>
              <a:gd name="T17" fmla="*/ 2147483646 h 496"/>
              <a:gd name="T18" fmla="*/ 2147483646 w 528"/>
              <a:gd name="T19" fmla="*/ 2147483646 h 496"/>
              <a:gd name="T20" fmla="*/ 2147483646 w 528"/>
              <a:gd name="T21" fmla="*/ 2147483646 h 496"/>
              <a:gd name="T22" fmla="*/ 2147483646 w 528"/>
              <a:gd name="T23" fmla="*/ 2147483646 h 496"/>
              <a:gd name="T24" fmla="*/ 2147483646 w 528"/>
              <a:gd name="T25" fmla="*/ 2147483646 h 496"/>
              <a:gd name="T26" fmla="*/ 2147483646 w 528"/>
              <a:gd name="T27" fmla="*/ 2147483646 h 496"/>
              <a:gd name="T28" fmla="*/ 2147483646 w 528"/>
              <a:gd name="T29" fmla="*/ 2147483646 h 496"/>
              <a:gd name="T30" fmla="*/ 0 w 528"/>
              <a:gd name="T31" fmla="*/ 2147483646 h 496"/>
              <a:gd name="T32" fmla="*/ 2147483646 w 528"/>
              <a:gd name="T33" fmla="*/ 2147483646 h 496"/>
              <a:gd name="T34" fmla="*/ 2147483646 w 528"/>
              <a:gd name="T35" fmla="*/ 2147483646 h 496"/>
              <a:gd name="T36" fmla="*/ 2147483646 w 528"/>
              <a:gd name="T37" fmla="*/ 2147483646 h 496"/>
              <a:gd name="T38" fmla="*/ 2147483646 w 528"/>
              <a:gd name="T39" fmla="*/ 2147483646 h 496"/>
              <a:gd name="T40" fmla="*/ 2147483646 w 528"/>
              <a:gd name="T41" fmla="*/ 2147483646 h 496"/>
              <a:gd name="T42" fmla="*/ 2147483646 w 528"/>
              <a:gd name="T43" fmla="*/ 2147483646 h 496"/>
              <a:gd name="T44" fmla="*/ 2147483646 w 528"/>
              <a:gd name="T45" fmla="*/ 2147483646 h 496"/>
              <a:gd name="T46" fmla="*/ 2147483646 w 528"/>
              <a:gd name="T47" fmla="*/ 2147483646 h 496"/>
              <a:gd name="T48" fmla="*/ 2147483646 w 528"/>
              <a:gd name="T49" fmla="*/ 2147483646 h 496"/>
              <a:gd name="T50" fmla="*/ 2147483646 w 528"/>
              <a:gd name="T51" fmla="*/ 2147483646 h 496"/>
              <a:gd name="T52" fmla="*/ 2147483646 w 528"/>
              <a:gd name="T53" fmla="*/ 2147483646 h 496"/>
              <a:gd name="T54" fmla="*/ 2147483646 w 528"/>
              <a:gd name="T55" fmla="*/ 2147483646 h 496"/>
              <a:gd name="T56" fmla="*/ 2147483646 w 528"/>
              <a:gd name="T57" fmla="*/ 2147483646 h 496"/>
              <a:gd name="T58" fmla="*/ 2147483646 w 528"/>
              <a:gd name="T59" fmla="*/ 2147483646 h 496"/>
              <a:gd name="T60" fmla="*/ 2147483646 w 528"/>
              <a:gd name="T61" fmla="*/ 2147483646 h 496"/>
              <a:gd name="T62" fmla="*/ 2147483646 w 528"/>
              <a:gd name="T63" fmla="*/ 2147483646 h 496"/>
              <a:gd name="T64" fmla="*/ 2147483646 w 528"/>
              <a:gd name="T65" fmla="*/ 2147483646 h 496"/>
              <a:gd name="T66" fmla="*/ 2147483646 w 528"/>
              <a:gd name="T67" fmla="*/ 2147483646 h 496"/>
              <a:gd name="T68" fmla="*/ 2147483646 w 528"/>
              <a:gd name="T69" fmla="*/ 2147483646 h 496"/>
              <a:gd name="T70" fmla="*/ 2147483646 w 528"/>
              <a:gd name="T71" fmla="*/ 2147483646 h 496"/>
              <a:gd name="T72" fmla="*/ 2147483646 w 528"/>
              <a:gd name="T73" fmla="*/ 2147483646 h 496"/>
              <a:gd name="T74" fmla="*/ 2147483646 w 528"/>
              <a:gd name="T75" fmla="*/ 2147483646 h 496"/>
              <a:gd name="T76" fmla="*/ 2147483646 w 528"/>
              <a:gd name="T77" fmla="*/ 2147483646 h 496"/>
              <a:gd name="T78" fmla="*/ 2147483646 w 528"/>
              <a:gd name="T79" fmla="*/ 2147483646 h 496"/>
              <a:gd name="T80" fmla="*/ 2147483646 w 528"/>
              <a:gd name="T81" fmla="*/ 2147483646 h 496"/>
              <a:gd name="T82" fmla="*/ 2147483646 w 528"/>
              <a:gd name="T83" fmla="*/ 2147483646 h 496"/>
              <a:gd name="T84" fmla="*/ 2147483646 w 528"/>
              <a:gd name="T85" fmla="*/ 2147483646 h 496"/>
              <a:gd name="T86" fmla="*/ 2147483646 w 528"/>
              <a:gd name="T87" fmla="*/ 2147483646 h 496"/>
              <a:gd name="T88" fmla="*/ 2147483646 w 528"/>
              <a:gd name="T89" fmla="*/ 2147483646 h 496"/>
              <a:gd name="T90" fmla="*/ 2147483646 w 528"/>
              <a:gd name="T91" fmla="*/ 2147483646 h 496"/>
              <a:gd name="T92" fmla="*/ 2147483646 w 528"/>
              <a:gd name="T93" fmla="*/ 2147483646 h 496"/>
              <a:gd name="T94" fmla="*/ 2147483646 w 528"/>
              <a:gd name="T95" fmla="*/ 0 h 496"/>
              <a:gd name="T96" fmla="*/ 2147483646 w 528"/>
              <a:gd name="T97" fmla="*/ 214748364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6" name="Freeform 6"/>
          <p:cNvSpPr>
            <a:spLocks/>
          </p:cNvSpPr>
          <p:nvPr/>
        </p:nvSpPr>
        <p:spPr bwMode="hidden">
          <a:xfrm>
            <a:off x="1589617" y="354014"/>
            <a:ext cx="3022600" cy="22701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7" name="Freeform 7"/>
          <p:cNvSpPr>
            <a:spLocks/>
          </p:cNvSpPr>
          <p:nvPr/>
        </p:nvSpPr>
        <p:spPr bwMode="hidden">
          <a:xfrm>
            <a:off x="3376084" y="1270000"/>
            <a:ext cx="4893733" cy="3671888"/>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8" name="Freeform 8"/>
          <p:cNvSpPr>
            <a:spLocks/>
          </p:cNvSpPr>
          <p:nvPr/>
        </p:nvSpPr>
        <p:spPr bwMode="hidden">
          <a:xfrm>
            <a:off x="4233" y="4797425"/>
            <a:ext cx="4557184" cy="2097088"/>
          </a:xfrm>
          <a:custGeom>
            <a:avLst/>
            <a:gdLst>
              <a:gd name="T0" fmla="*/ 2147483646 w 2153"/>
              <a:gd name="T1" fmla="*/ 2147483646 h 1321"/>
              <a:gd name="T2" fmla="*/ 2147483646 w 2153"/>
              <a:gd name="T3" fmla="*/ 2147483646 h 1321"/>
              <a:gd name="T4" fmla="*/ 2147483646 w 2153"/>
              <a:gd name="T5" fmla="*/ 0 h 1321"/>
              <a:gd name="T6" fmla="*/ 2147483646 w 2153"/>
              <a:gd name="T7" fmla="*/ 2147483646 h 1321"/>
              <a:gd name="T8" fmla="*/ 2147483646 w 2153"/>
              <a:gd name="T9" fmla="*/ 2147483646 h 1321"/>
              <a:gd name="T10" fmla="*/ 2147483646 w 2153"/>
              <a:gd name="T11" fmla="*/ 2147483646 h 1321"/>
              <a:gd name="T12" fmla="*/ 2147483646 w 2153"/>
              <a:gd name="T13" fmla="*/ 2147483646 h 1321"/>
              <a:gd name="T14" fmla="*/ 2147483646 w 2153"/>
              <a:gd name="T15" fmla="*/ 2147483646 h 1321"/>
              <a:gd name="T16" fmla="*/ 2147483646 w 2153"/>
              <a:gd name="T17" fmla="*/ 2147483646 h 1321"/>
              <a:gd name="T18" fmla="*/ 2147483646 w 2153"/>
              <a:gd name="T19" fmla="*/ 2147483646 h 1321"/>
              <a:gd name="T20" fmla="*/ 2147483646 w 2153"/>
              <a:gd name="T21" fmla="*/ 2147483646 h 1321"/>
              <a:gd name="T22" fmla="*/ 2147483646 w 2153"/>
              <a:gd name="T23" fmla="*/ 2147483646 h 1321"/>
              <a:gd name="T24" fmla="*/ 2147483646 w 2153"/>
              <a:gd name="T25" fmla="*/ 2147483646 h 1321"/>
              <a:gd name="T26" fmla="*/ 2147483646 w 2153"/>
              <a:gd name="T27" fmla="*/ 2147483646 h 1321"/>
              <a:gd name="T28" fmla="*/ 2147483646 w 2153"/>
              <a:gd name="T29" fmla="*/ 2147483646 h 1321"/>
              <a:gd name="T30" fmla="*/ 0 w 2153"/>
              <a:gd name="T31" fmla="*/ 2147483646 h 1321"/>
              <a:gd name="T32" fmla="*/ 2147483646 w 2153"/>
              <a:gd name="T33" fmla="*/ 2147483646 h 1321"/>
              <a:gd name="T34" fmla="*/ 2147483646 w 2153"/>
              <a:gd name="T35" fmla="*/ 2147483646 h 1321"/>
              <a:gd name="T36" fmla="*/ 2147483646 w 2153"/>
              <a:gd name="T37" fmla="*/ 2147483646 h 1321"/>
              <a:gd name="T38" fmla="*/ 2147483646 w 2153"/>
              <a:gd name="T39" fmla="*/ 2147483646 h 1321"/>
              <a:gd name="T40" fmla="*/ 2147483646 w 2153"/>
              <a:gd name="T41" fmla="*/ 2147483646 h 1321"/>
              <a:gd name="T42" fmla="*/ 2147483646 w 2153"/>
              <a:gd name="T43" fmla="*/ 2147483646 h 1321"/>
              <a:gd name="T44" fmla="*/ 2147483646 w 2153"/>
              <a:gd name="T45" fmla="*/ 2147483646 h 1321"/>
              <a:gd name="T46" fmla="*/ 2147483646 w 2153"/>
              <a:gd name="T47" fmla="*/ 2147483646 h 1321"/>
              <a:gd name="T48" fmla="*/ 2147483646 w 2153"/>
              <a:gd name="T49" fmla="*/ 2147483646 h 1321"/>
              <a:gd name="T50" fmla="*/ 2147483646 w 2153"/>
              <a:gd name="T51" fmla="*/ 2147483646 h 1321"/>
              <a:gd name="T52" fmla="*/ 2147483646 w 2153"/>
              <a:gd name="T53" fmla="*/ 2147483646 h 1321"/>
              <a:gd name="T54" fmla="*/ 2147483646 w 2153"/>
              <a:gd name="T55" fmla="*/ 2147483646 h 1321"/>
              <a:gd name="T56" fmla="*/ 2147483646 w 2153"/>
              <a:gd name="T57" fmla="*/ 2147483646 h 1321"/>
              <a:gd name="T58" fmla="*/ 2147483646 w 2153"/>
              <a:gd name="T59" fmla="*/ 2147483646 h 1321"/>
              <a:gd name="T60" fmla="*/ 2147483646 w 2153"/>
              <a:gd name="T61" fmla="*/ 2147483646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9" name="Freeform 9"/>
          <p:cNvSpPr>
            <a:spLocks/>
          </p:cNvSpPr>
          <p:nvPr/>
        </p:nvSpPr>
        <p:spPr bwMode="hidden">
          <a:xfrm>
            <a:off x="5992285" y="4425951"/>
            <a:ext cx="3018367" cy="226377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10" name="Freeform 10"/>
          <p:cNvSpPr>
            <a:spLocks/>
          </p:cNvSpPr>
          <p:nvPr/>
        </p:nvSpPr>
        <p:spPr bwMode="hidden">
          <a:xfrm>
            <a:off x="7528985" y="487363"/>
            <a:ext cx="3905249" cy="29305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11" name="Freeform 11"/>
          <p:cNvSpPr>
            <a:spLocks/>
          </p:cNvSpPr>
          <p:nvPr/>
        </p:nvSpPr>
        <p:spPr bwMode="hidden">
          <a:xfrm>
            <a:off x="9529233" y="2555876"/>
            <a:ext cx="2677584" cy="3997325"/>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12" name="Freeform 12"/>
          <p:cNvSpPr>
            <a:spLocks/>
          </p:cNvSpPr>
          <p:nvPr/>
        </p:nvSpPr>
        <p:spPr bwMode="hidden">
          <a:xfrm rot="16200000">
            <a:off x="5590381" y="-1424781"/>
            <a:ext cx="1722438" cy="4572000"/>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pic>
        <p:nvPicPr>
          <p:cNvPr id="13" name="Picture 13" descr="Fac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4234" y="-3175"/>
            <a:ext cx="10710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14" name="Rectangle 14"/>
          <p:cNvSpPr>
            <a:spLocks noGrp="1" noChangeArrowheads="1"/>
          </p:cNvSpPr>
          <p:nvPr>
            <p:ph type="ctrTitle"/>
          </p:nvPr>
        </p:nvSpPr>
        <p:spPr>
          <a:xfrm>
            <a:off x="1524000" y="2286000"/>
            <a:ext cx="10363200" cy="1143000"/>
          </a:xfrm>
        </p:spPr>
        <p:txBody>
          <a:bodyPr/>
          <a:lstStyle>
            <a:lvl1pPr>
              <a:defRPr/>
            </a:lvl1pPr>
          </a:lstStyle>
          <a:p>
            <a:r>
              <a:rPr lang="en-GB"/>
              <a:t>Click to edit Master title style</a:t>
            </a:r>
          </a:p>
        </p:txBody>
      </p:sp>
      <p:sp>
        <p:nvSpPr>
          <p:cNvPr id="537615" name="Rectangle 15"/>
          <p:cNvSpPr>
            <a:spLocks noGrp="1" noChangeArrowheads="1"/>
          </p:cNvSpPr>
          <p:nvPr>
            <p:ph type="subTitle" idx="1"/>
          </p:nvPr>
        </p:nvSpPr>
        <p:spPr>
          <a:xfrm>
            <a:off x="2844800" y="4114800"/>
            <a:ext cx="8534400" cy="1752600"/>
          </a:xfrm>
        </p:spPr>
        <p:txBody>
          <a:bodyPr/>
          <a:lstStyle>
            <a:lvl1pPr marL="0" indent="0">
              <a:buFont typeface="Wingdings" pitchFamily="2" charset="2"/>
              <a:buNone/>
              <a:defRPr/>
            </a:lvl1pPr>
          </a:lstStyle>
          <a:p>
            <a:r>
              <a:rPr lang="en-GB"/>
              <a:t>Click to edit Master subtitle style</a:t>
            </a:r>
          </a:p>
        </p:txBody>
      </p:sp>
      <p:sp>
        <p:nvSpPr>
          <p:cNvPr id="14" name="Date Placeholder 13"/>
          <p:cNvSpPr>
            <a:spLocks noGrp="1" noChangeArrowheads="1"/>
          </p:cNvSpPr>
          <p:nvPr>
            <p:ph type="dt" sz="half" idx="10"/>
          </p:nvPr>
        </p:nvSpPr>
        <p:spPr>
          <a:xfrm>
            <a:off x="1524000" y="6248400"/>
            <a:ext cx="2540000" cy="457200"/>
          </a:xfrm>
        </p:spPr>
        <p:txBody>
          <a:bodyPr/>
          <a:lstStyle>
            <a:lvl1pPr>
              <a:defRPr/>
            </a:lvl1pPr>
          </a:lstStyle>
          <a:p>
            <a:pPr>
              <a:defRPr/>
            </a:pPr>
            <a:endParaRPr lang="en-GB" dirty="0">
              <a:solidFill>
                <a:srgbClr val="EBD189"/>
              </a:solidFill>
            </a:endParaRPr>
          </a:p>
        </p:txBody>
      </p:sp>
      <p:sp>
        <p:nvSpPr>
          <p:cNvPr id="15" name="Footer Placeholder 14"/>
          <p:cNvSpPr>
            <a:spLocks noGrp="1" noChangeArrowheads="1"/>
          </p:cNvSpPr>
          <p:nvPr>
            <p:ph type="ftr" sz="quarter" idx="11"/>
          </p:nvPr>
        </p:nvSpPr>
        <p:spPr>
          <a:xfrm>
            <a:off x="4775200" y="6248400"/>
            <a:ext cx="3860800" cy="457200"/>
          </a:xfrm>
        </p:spPr>
        <p:txBody>
          <a:bodyPr/>
          <a:lstStyle>
            <a:lvl1pPr>
              <a:defRPr/>
            </a:lvl1pPr>
          </a:lstStyle>
          <a:p>
            <a:pPr>
              <a:defRPr/>
            </a:pPr>
            <a:endParaRPr lang="en-GB" dirty="0">
              <a:solidFill>
                <a:srgbClr val="EBD189"/>
              </a:solidFill>
            </a:endParaRPr>
          </a:p>
        </p:txBody>
      </p:sp>
      <p:sp>
        <p:nvSpPr>
          <p:cNvPr id="16" name="Slide Number Placeholder 15"/>
          <p:cNvSpPr>
            <a:spLocks noGrp="1" noChangeArrowheads="1"/>
          </p:cNvSpPr>
          <p:nvPr>
            <p:ph type="sldNum" sz="quarter" idx="12"/>
          </p:nvPr>
        </p:nvSpPr>
        <p:spPr>
          <a:xfrm>
            <a:off x="9347200" y="6248400"/>
            <a:ext cx="2540000" cy="457200"/>
          </a:xfrm>
        </p:spPr>
        <p:txBody>
          <a:bodyPr/>
          <a:lstStyle>
            <a:lvl1pPr>
              <a:defRPr/>
            </a:lvl1pPr>
          </a:lstStyle>
          <a:p>
            <a:pPr>
              <a:defRPr/>
            </a:pPr>
            <a:fld id="{075740F2-4AA2-47B8-8C84-B1ED325CA2F6}"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1426842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6" name="Rectangle 17"/>
          <p:cNvSpPr>
            <a:spLocks noGrp="1" noChangeArrowheads="1"/>
          </p:cNvSpPr>
          <p:nvPr>
            <p:ph type="sldNum" sz="quarter" idx="12"/>
          </p:nvPr>
        </p:nvSpPr>
        <p:spPr>
          <a:ln/>
        </p:spPr>
        <p:txBody>
          <a:bodyPr/>
          <a:lstStyle>
            <a:lvl1pPr>
              <a:defRPr/>
            </a:lvl1pPr>
          </a:lstStyle>
          <a:p>
            <a:pPr>
              <a:defRPr/>
            </a:pPr>
            <a:fld id="{4F82A85B-9DD6-4F0F-A920-C8409EC5EB23}"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637073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6" name="Rectangle 17"/>
          <p:cNvSpPr>
            <a:spLocks noGrp="1" noChangeArrowheads="1"/>
          </p:cNvSpPr>
          <p:nvPr>
            <p:ph type="sldNum" sz="quarter" idx="12"/>
          </p:nvPr>
        </p:nvSpPr>
        <p:spPr>
          <a:ln/>
        </p:spPr>
        <p:txBody>
          <a:bodyPr/>
          <a:lstStyle>
            <a:lvl1pPr>
              <a:defRPr/>
            </a:lvl1pPr>
          </a:lstStyle>
          <a:p>
            <a:pPr>
              <a:defRPr/>
            </a:pPr>
            <a:fld id="{4EA6B2D3-537E-45CB-9A2A-8BE2AD25263C}"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123729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90651" y="18446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73851" y="18446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7" name="Rectangle 17"/>
          <p:cNvSpPr>
            <a:spLocks noGrp="1" noChangeArrowheads="1"/>
          </p:cNvSpPr>
          <p:nvPr>
            <p:ph type="sldNum" sz="quarter" idx="12"/>
          </p:nvPr>
        </p:nvSpPr>
        <p:spPr>
          <a:ln/>
        </p:spPr>
        <p:txBody>
          <a:bodyPr/>
          <a:lstStyle>
            <a:lvl1pPr>
              <a:defRPr/>
            </a:lvl1pPr>
          </a:lstStyle>
          <a:p>
            <a:pPr>
              <a:defRPr/>
            </a:pPr>
            <a:fld id="{E92D0211-2DBD-4B85-893A-29314973ABB0}"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341258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8"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9" name="Rectangle 17"/>
          <p:cNvSpPr>
            <a:spLocks noGrp="1" noChangeArrowheads="1"/>
          </p:cNvSpPr>
          <p:nvPr>
            <p:ph type="sldNum" sz="quarter" idx="12"/>
          </p:nvPr>
        </p:nvSpPr>
        <p:spPr>
          <a:ln/>
        </p:spPr>
        <p:txBody>
          <a:bodyPr/>
          <a:lstStyle>
            <a:lvl1pPr>
              <a:defRPr/>
            </a:lvl1pPr>
          </a:lstStyle>
          <a:p>
            <a:pPr>
              <a:defRPr/>
            </a:pPr>
            <a:fld id="{EB8ABA69-E1FD-45C5-A505-C3A5069327C6}"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1003355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4"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5" name="Rectangle 17"/>
          <p:cNvSpPr>
            <a:spLocks noGrp="1" noChangeArrowheads="1"/>
          </p:cNvSpPr>
          <p:nvPr>
            <p:ph type="sldNum" sz="quarter" idx="12"/>
          </p:nvPr>
        </p:nvSpPr>
        <p:spPr>
          <a:ln/>
        </p:spPr>
        <p:txBody>
          <a:bodyPr/>
          <a:lstStyle>
            <a:lvl1pPr>
              <a:defRPr/>
            </a:lvl1pPr>
          </a:lstStyle>
          <a:p>
            <a:pPr>
              <a:defRPr/>
            </a:pPr>
            <a:fld id="{FE13C2FD-333F-44DE-8F5D-7555484D0BB3}"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3348046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3"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4" name="Rectangle 17"/>
          <p:cNvSpPr>
            <a:spLocks noGrp="1" noChangeArrowheads="1"/>
          </p:cNvSpPr>
          <p:nvPr>
            <p:ph type="sldNum" sz="quarter" idx="12"/>
          </p:nvPr>
        </p:nvSpPr>
        <p:spPr>
          <a:ln/>
        </p:spPr>
        <p:txBody>
          <a:bodyPr/>
          <a:lstStyle>
            <a:lvl1pPr>
              <a:defRPr/>
            </a:lvl1pPr>
          </a:lstStyle>
          <a:p>
            <a:pPr>
              <a:defRPr/>
            </a:pPr>
            <a:fld id="{B56CC64E-D709-4A44-8921-61CCEE2613C6}"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29154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4DF0-4476-48CE-B071-3DDCACCC50C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553D770-89DD-4F14-B21C-3411ED151A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F3440D-3148-4404-A032-EB36781A622F}"/>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EA2AB68B-55A5-4C22-861B-A0B8C15D1F3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BB1002B7-CB13-4AA5-8611-33EEA0DFF29B}"/>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230112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7" name="Rectangle 17"/>
          <p:cNvSpPr>
            <a:spLocks noGrp="1" noChangeArrowheads="1"/>
          </p:cNvSpPr>
          <p:nvPr>
            <p:ph type="sldNum" sz="quarter" idx="12"/>
          </p:nvPr>
        </p:nvSpPr>
        <p:spPr>
          <a:ln/>
        </p:spPr>
        <p:txBody>
          <a:bodyPr/>
          <a:lstStyle>
            <a:lvl1pPr>
              <a:defRPr/>
            </a:lvl1pPr>
          </a:lstStyle>
          <a:p>
            <a:pPr>
              <a:defRPr/>
            </a:pPr>
            <a:fld id="{E516FE53-3981-41DF-A1F8-AD1F7DB05342}"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3974163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7" name="Rectangle 17"/>
          <p:cNvSpPr>
            <a:spLocks noGrp="1" noChangeArrowheads="1"/>
          </p:cNvSpPr>
          <p:nvPr>
            <p:ph type="sldNum" sz="quarter" idx="12"/>
          </p:nvPr>
        </p:nvSpPr>
        <p:spPr>
          <a:ln/>
        </p:spPr>
        <p:txBody>
          <a:bodyPr/>
          <a:lstStyle>
            <a:lvl1pPr>
              <a:defRPr/>
            </a:lvl1pPr>
          </a:lstStyle>
          <a:p>
            <a:pPr>
              <a:defRPr/>
            </a:pPr>
            <a:fld id="{E751B878-547D-481B-8B62-413303B6CBE0}"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432485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6" name="Rectangle 17"/>
          <p:cNvSpPr>
            <a:spLocks noGrp="1" noChangeArrowheads="1"/>
          </p:cNvSpPr>
          <p:nvPr>
            <p:ph type="sldNum" sz="quarter" idx="12"/>
          </p:nvPr>
        </p:nvSpPr>
        <p:spPr>
          <a:ln/>
        </p:spPr>
        <p:txBody>
          <a:bodyPr/>
          <a:lstStyle>
            <a:lvl1pPr>
              <a:defRPr/>
            </a:lvl1pPr>
          </a:lstStyle>
          <a:p>
            <a:pPr>
              <a:defRPr/>
            </a:pPr>
            <a:fld id="{D9796894-0A64-462F-A9DE-2E08E63727A0}"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1135833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88451" y="304801"/>
            <a:ext cx="2597149" cy="56546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90651" y="304801"/>
            <a:ext cx="75946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6" name="Rectangle 17"/>
          <p:cNvSpPr>
            <a:spLocks noGrp="1" noChangeArrowheads="1"/>
          </p:cNvSpPr>
          <p:nvPr>
            <p:ph type="sldNum" sz="quarter" idx="12"/>
          </p:nvPr>
        </p:nvSpPr>
        <p:spPr>
          <a:ln/>
        </p:spPr>
        <p:txBody>
          <a:bodyPr/>
          <a:lstStyle>
            <a:lvl1pPr>
              <a:defRPr/>
            </a:lvl1pPr>
          </a:lstStyle>
          <a:p>
            <a:pPr>
              <a:defRPr/>
            </a:pPr>
            <a:fld id="{C972F48E-CB58-4FEB-88D1-8918FDA1EA6F}"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2981177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90651" y="304801"/>
            <a:ext cx="10394949" cy="565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4"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5" name="Rectangle 17"/>
          <p:cNvSpPr>
            <a:spLocks noGrp="1" noChangeArrowheads="1"/>
          </p:cNvSpPr>
          <p:nvPr>
            <p:ph type="sldNum" sz="quarter" idx="12"/>
          </p:nvPr>
        </p:nvSpPr>
        <p:spPr>
          <a:ln/>
        </p:spPr>
        <p:txBody>
          <a:bodyPr/>
          <a:lstStyle>
            <a:lvl1pPr>
              <a:defRPr/>
            </a:lvl1pPr>
          </a:lstStyle>
          <a:p>
            <a:pPr>
              <a:defRPr/>
            </a:pPr>
            <a:fld id="{3337A249-D39D-4E98-9C03-F9CD96FA901C}"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376879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59E4-49C5-41B7-AFD0-4CF30FAB5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20C4E59-29E9-4960-ACE8-35C6C84DE6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A452AB-7551-4AEE-8F54-852836C1802C}"/>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BDB28F86-8CA0-46BA-B399-E966153D1F5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F8213E7-36DD-45BB-9B7D-6F08978D8B93}"/>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407501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5499-7559-4C6E-A07D-1B3FEEAF8AC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D7E4C02-FA55-4DCC-B35F-1C55FE4428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77C9A3E-3D6E-4E3C-8D4A-5C7B5EFA1D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3D20B4C-A8F3-473C-9A68-677C3E29FC75}"/>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6" name="Footer Placeholder 5">
            <a:extLst>
              <a:ext uri="{FF2B5EF4-FFF2-40B4-BE49-F238E27FC236}">
                <a16:creationId xmlns:a16="http://schemas.microsoft.com/office/drawing/2014/main" id="{7D58700F-BF8E-4E1C-A8D2-D7DF456E5CCD}"/>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9C7F40F-3C15-482D-B38E-BCC51EDE024D}"/>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90473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9F0D-BBA1-457F-9247-30734432023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4631698-8036-48C0-B51B-1E67D1D02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FB1D7-909B-40B0-ABCB-D18DB6DD8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AD3EFA-3C2A-4AD7-8CA6-50192FCE8F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178871-9190-490C-B91A-A1772AFA5C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C32B21D-D6E5-49E1-84E3-052572CA6FC7}"/>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8" name="Footer Placeholder 7">
            <a:extLst>
              <a:ext uri="{FF2B5EF4-FFF2-40B4-BE49-F238E27FC236}">
                <a16:creationId xmlns:a16="http://schemas.microsoft.com/office/drawing/2014/main" id="{ABA89DFA-9226-4927-9507-E751F3A9C581}"/>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3BDAFFF1-19B6-4409-8156-71A2B946846A}"/>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197780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E785-4E3D-4573-85B0-688D627DE53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CAED6CC-1891-4673-A115-A1DF75DBFDA5}"/>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4" name="Footer Placeholder 3">
            <a:extLst>
              <a:ext uri="{FF2B5EF4-FFF2-40B4-BE49-F238E27FC236}">
                <a16:creationId xmlns:a16="http://schemas.microsoft.com/office/drawing/2014/main" id="{6FE8619B-D7EA-41C5-8BF7-D1BDBAB07573}"/>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A59B05C3-4CEA-470D-852F-97B836532645}"/>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65352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D6935C-6863-40B2-BFE5-9A43340308EF}"/>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3" name="Footer Placeholder 2">
            <a:extLst>
              <a:ext uri="{FF2B5EF4-FFF2-40B4-BE49-F238E27FC236}">
                <a16:creationId xmlns:a16="http://schemas.microsoft.com/office/drawing/2014/main" id="{7ADC7023-A34D-4C58-9903-AEEDC143D9C7}"/>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5060C0C7-94D7-4A4D-9832-36108942BF1A}"/>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241792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159F-8992-400B-B08F-CE7DBAFC2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3DEE482-2F90-4574-BAD5-41F40C35A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1DABE44-A39F-419D-8D7F-FEBC3D25C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9AAA5-1880-4D69-887B-7C5B936A1E19}"/>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6" name="Footer Placeholder 5">
            <a:extLst>
              <a:ext uri="{FF2B5EF4-FFF2-40B4-BE49-F238E27FC236}">
                <a16:creationId xmlns:a16="http://schemas.microsoft.com/office/drawing/2014/main" id="{49E17FE5-4437-48A0-B794-7A791E23911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24661F75-0525-4D4D-B592-3F35F9878E7D}"/>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255055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8358-0D5B-4874-A31A-8CF7FB914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28B6312-C6A1-408F-B01D-97192509C2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7D531C7E-1DFC-4610-98D0-78F066AA3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5944D-93B2-4EC1-BDBF-A1FFA4709C3A}"/>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6" name="Footer Placeholder 5">
            <a:extLst>
              <a:ext uri="{FF2B5EF4-FFF2-40B4-BE49-F238E27FC236}">
                <a16:creationId xmlns:a16="http://schemas.microsoft.com/office/drawing/2014/main" id="{42C7A593-8108-474C-8F44-B02E2253123A}"/>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F96CA13-1C8B-4F0F-B495-9AF42E0424EE}"/>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89521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26D146-DFEF-4897-8CE1-068A43EC5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05D091C-4344-4A9F-9B7F-14BC32E1C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5F0676E-E3AE-4474-875B-AABBA6F63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C1562A79-424F-49E9-88FB-EBC0E72A1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B66D0E6E-A67F-4BAF-911C-25703FFD1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7D617-0756-4274-A444-C8FDA0CEF842}" type="slidenum">
              <a:rPr lang="en-IN" smtClean="0"/>
              <a:t>‹#›</a:t>
            </a:fld>
            <a:endParaRPr lang="en-IN" dirty="0"/>
          </a:p>
        </p:txBody>
      </p:sp>
    </p:spTree>
    <p:extLst>
      <p:ext uri="{BB962C8B-B14F-4D97-AF65-F5344CB8AC3E}">
        <p14:creationId xmlns:p14="http://schemas.microsoft.com/office/powerpoint/2010/main" val="143165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1422400" y="3048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14"/>
          <p:cNvSpPr>
            <a:spLocks noGrp="1" noChangeArrowheads="1"/>
          </p:cNvSpPr>
          <p:nvPr>
            <p:ph type="body" idx="1"/>
          </p:nvPr>
        </p:nvSpPr>
        <p:spPr bwMode="auto">
          <a:xfrm>
            <a:off x="1390651" y="18446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536591" name="Rectangle 15"/>
          <p:cNvSpPr>
            <a:spLocks noGrp="1" noChangeArrowheads="1"/>
          </p:cNvSpPr>
          <p:nvPr>
            <p:ph type="dt" sz="half" idx="2"/>
          </p:nvPr>
        </p:nvSpPr>
        <p:spPr bwMode="auto">
          <a:xfrm>
            <a:off x="1422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0" sz="1400" b="0">
                <a:solidFill>
                  <a:schemeClr val="tx2"/>
                </a:solidFill>
              </a:defRPr>
            </a:lvl1pPr>
          </a:lstStyle>
          <a:p>
            <a:pPr>
              <a:defRPr/>
            </a:pPr>
            <a:endParaRPr lang="en-GB" dirty="0">
              <a:solidFill>
                <a:srgbClr val="EBD189"/>
              </a:solidFill>
            </a:endParaRPr>
          </a:p>
        </p:txBody>
      </p:sp>
      <p:sp>
        <p:nvSpPr>
          <p:cNvPr id="536592" name="Rectangle 16"/>
          <p:cNvSpPr>
            <a:spLocks noGrp="1" noChangeArrowheads="1"/>
          </p:cNvSpPr>
          <p:nvPr>
            <p:ph type="ftr" sz="quarter" idx="3"/>
          </p:nvPr>
        </p:nvSpPr>
        <p:spPr bwMode="auto">
          <a:xfrm>
            <a:off x="4673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b="0">
                <a:solidFill>
                  <a:schemeClr val="tx2"/>
                </a:solidFill>
              </a:defRPr>
            </a:lvl1pPr>
          </a:lstStyle>
          <a:p>
            <a:pPr>
              <a:defRPr/>
            </a:pPr>
            <a:endParaRPr lang="en-GB" dirty="0">
              <a:solidFill>
                <a:srgbClr val="EBD189"/>
              </a:solidFill>
            </a:endParaRPr>
          </a:p>
        </p:txBody>
      </p:sp>
      <p:sp>
        <p:nvSpPr>
          <p:cNvPr id="536593" name="Rectangle 17"/>
          <p:cNvSpPr>
            <a:spLocks noGrp="1" noChangeArrowheads="1"/>
          </p:cNvSpPr>
          <p:nvPr>
            <p:ph type="sldNum" sz="quarter" idx="4"/>
          </p:nvPr>
        </p:nvSpPr>
        <p:spPr bwMode="auto">
          <a:xfrm>
            <a:off x="92456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b="0">
                <a:solidFill>
                  <a:schemeClr val="tx2"/>
                </a:solidFill>
              </a:defRPr>
            </a:lvl1pPr>
          </a:lstStyle>
          <a:p>
            <a:pPr>
              <a:defRPr/>
            </a:pPr>
            <a:fld id="{CD7E1913-98B6-4FEE-85D3-4F5211F03529}"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906326053"/>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rgbClr val="FFFF00"/>
        </a:buClr>
        <a:buSzPct val="8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267856" y="152400"/>
            <a:ext cx="7315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IN" altLang="en-US" sz="3900" b="1" i="0" u="none" strike="noStrike" kern="1200" cap="none" spc="0" normalizeH="0" baseline="0" noProof="0" dirty="0">
                <a:ln>
                  <a:noFill/>
                </a:ln>
                <a:solidFill>
                  <a:srgbClr val="EBD189"/>
                </a:solidFill>
                <a:effectLst/>
                <a:uLnTx/>
                <a:uFillTx/>
                <a:latin typeface="Arial"/>
                <a:ea typeface="+mn-ea"/>
                <a:cs typeface="Times New Roman" panose="02020603050405020304" pitchFamily="18" charset="0"/>
              </a:rPr>
              <a:t>Compliance with Audit Documentation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7075" y="1"/>
            <a:ext cx="4384925" cy="6857999"/>
          </a:xfrm>
          <a:prstGeom prst="rect">
            <a:avLst/>
          </a:prstGeom>
        </p:spPr>
      </p:pic>
      <p:sp>
        <p:nvSpPr>
          <p:cNvPr id="5" name="Text Box 9"/>
          <p:cNvSpPr txBox="1">
            <a:spLocks noChangeArrowheads="1"/>
          </p:cNvSpPr>
          <p:nvPr/>
        </p:nvSpPr>
        <p:spPr bwMode="auto">
          <a:xfrm>
            <a:off x="563417" y="3250838"/>
            <a:ext cx="672407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rPr>
              <a:t>Presentation at the Training Programme organised by the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300" b="1" dirty="0">
                <a:solidFill>
                  <a:srgbClr val="EAEAEA"/>
                </a:solidFill>
                <a:latin typeface="Arial Narrow" panose="020B0606020202030204" pitchFamily="34" charset="0"/>
              </a:rPr>
              <a:t>Peer Review Board of ICAI </a:t>
            </a:r>
            <a:r>
              <a:rPr kumimoji="0" lang="en-US" altLang="en-US" sz="18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rPr>
              <a:t>and hosted by the</a:t>
            </a:r>
            <a:endParaRPr kumimoji="0" lang="en-US" altLang="en-US" sz="23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300" b="1" dirty="0">
                <a:solidFill>
                  <a:srgbClr val="EAEAEA"/>
                </a:solidFill>
                <a:latin typeface="Arial Narrow" panose="020B0606020202030204" pitchFamily="34" charset="0"/>
              </a:rPr>
              <a:t>Hyderabad </a:t>
            </a:r>
            <a:r>
              <a:rPr kumimoji="0" lang="en-US" altLang="en-US" sz="23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rPr>
              <a:t>Branch of SIRC </a:t>
            </a:r>
            <a:r>
              <a:rPr lang="en-US" altLang="en-US" sz="2300" b="1" dirty="0">
                <a:solidFill>
                  <a:srgbClr val="EAEAEA"/>
                </a:solidFill>
                <a:latin typeface="Arial Narrow" panose="020B0606020202030204" pitchFamily="34" charset="0"/>
              </a:rPr>
              <a:t>of ICAI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rPr>
              <a:t>on 21 April 2025</a:t>
            </a:r>
            <a:endParaRPr kumimoji="0" lang="en-GB" altLang="en-US" sz="18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endParaRPr>
          </a:p>
        </p:txBody>
      </p:sp>
      <p:sp>
        <p:nvSpPr>
          <p:cNvPr id="2" name="Text Box 14">
            <a:extLst>
              <a:ext uri="{FF2B5EF4-FFF2-40B4-BE49-F238E27FC236}">
                <a16:creationId xmlns:a16="http://schemas.microsoft.com/office/drawing/2014/main" id="{161F96ED-3783-C4F4-4E75-73A0653E8C30}"/>
              </a:ext>
            </a:extLst>
          </p:cNvPr>
          <p:cNvSpPr txBox="1">
            <a:spLocks noChangeArrowheads="1"/>
          </p:cNvSpPr>
          <p:nvPr/>
        </p:nvSpPr>
        <p:spPr bwMode="auto">
          <a:xfrm>
            <a:off x="1524000" y="5876926"/>
            <a:ext cx="457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400" b="1" i="0" u="none" strike="noStrike" kern="1200" cap="none" spc="0" normalizeH="0" baseline="0" noProof="0" dirty="0">
                <a:ln>
                  <a:noFill/>
                </a:ln>
                <a:solidFill>
                  <a:srgbClr val="EBD189"/>
                </a:solidFill>
                <a:effectLst/>
                <a:uLnTx/>
                <a:uFillTx/>
                <a:latin typeface="Arial"/>
                <a:ea typeface="+mn-ea"/>
                <a:cs typeface="+mn-cs"/>
              </a:rPr>
              <a:t>CA. Dr. Chinnsamy Ganesan </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1" i="0" u="none" strike="noStrike" kern="1200" cap="none" spc="0" normalizeH="0" baseline="0" noProof="0" dirty="0">
                <a:ln>
                  <a:noFill/>
                </a:ln>
                <a:solidFill>
                  <a:srgbClr val="EBD189"/>
                </a:solidFill>
                <a:effectLst/>
                <a:uLnTx/>
                <a:uFillTx/>
                <a:latin typeface="Arial"/>
                <a:ea typeface="+mn-ea"/>
                <a:cs typeface="+mn-cs"/>
              </a:rPr>
              <a:t>FCA DISA (ICA)</a:t>
            </a:r>
            <a:endParaRPr kumimoji="0" lang="en-GB" altLang="en-US" sz="1400" b="1" i="0" u="none" strike="noStrike" kern="1200" cap="none" spc="0" normalizeH="0" baseline="0" noProof="0" dirty="0">
              <a:ln>
                <a:noFill/>
              </a:ln>
              <a:solidFill>
                <a:srgbClr val="EBD189"/>
              </a:solidFill>
              <a:effectLst/>
              <a:uLnTx/>
              <a:uFillTx/>
              <a:latin typeface="Arial"/>
              <a:ea typeface="+mn-ea"/>
              <a:cs typeface="+mn-cs"/>
            </a:endParaRPr>
          </a:p>
        </p:txBody>
      </p:sp>
    </p:spTree>
    <p:extLst>
      <p:ext uri="{BB962C8B-B14F-4D97-AF65-F5344CB8AC3E}">
        <p14:creationId xmlns:p14="http://schemas.microsoft.com/office/powerpoint/2010/main" val="809958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Audit Phases and Audit Documentation</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34" name="Oval 3">
            <a:extLst>
              <a:ext uri="{FF2B5EF4-FFF2-40B4-BE49-F238E27FC236}">
                <a16:creationId xmlns:a16="http://schemas.microsoft.com/office/drawing/2014/main" id="{A05E05DB-5A7F-48B3-AF3D-12EB45D537E2}"/>
              </a:ext>
            </a:extLst>
          </p:cNvPr>
          <p:cNvSpPr>
            <a:spLocks noChangeArrowheads="1"/>
          </p:cNvSpPr>
          <p:nvPr/>
        </p:nvSpPr>
        <p:spPr bwMode="auto">
          <a:xfrm>
            <a:off x="3937000" y="1022353"/>
            <a:ext cx="3684588" cy="1168539"/>
          </a:xfrm>
          <a:prstGeom prst="ellipse">
            <a:avLst/>
          </a:prstGeom>
          <a:solidFill>
            <a:srgbClr val="00B0F0"/>
          </a:solidFill>
          <a:ln w="38100"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54"/>
                </a:solidFill>
                <a:effectLst/>
                <a:uLnTx/>
                <a:uFillTx/>
                <a:latin typeface="Arial Narrow" panose="020B0606020202030204" pitchFamily="34" charset="0"/>
                <a:cs typeface="Arial" panose="020B0604020202020204" pitchFamily="34" charset="0"/>
              </a:rPr>
              <a:t>Audit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54"/>
                </a:solidFill>
                <a:effectLst/>
                <a:uLnTx/>
                <a:uFillTx/>
                <a:latin typeface="Arial Narrow" panose="020B0606020202030204" pitchFamily="34" charset="0"/>
                <a:cs typeface="Arial" panose="020B0604020202020204" pitchFamily="34" charset="0"/>
              </a:rPr>
              <a:t>Planning</a:t>
            </a:r>
          </a:p>
        </p:txBody>
      </p:sp>
      <p:grpSp>
        <p:nvGrpSpPr>
          <p:cNvPr id="35" name="Group 17">
            <a:extLst>
              <a:ext uri="{FF2B5EF4-FFF2-40B4-BE49-F238E27FC236}">
                <a16:creationId xmlns:a16="http://schemas.microsoft.com/office/drawing/2014/main" id="{FE576AD3-937E-4CC6-8383-49F9F9A8CF7F}"/>
              </a:ext>
            </a:extLst>
          </p:cNvPr>
          <p:cNvGrpSpPr>
            <a:grpSpLocks/>
          </p:cNvGrpSpPr>
          <p:nvPr/>
        </p:nvGrpSpPr>
        <p:grpSpPr bwMode="auto">
          <a:xfrm>
            <a:off x="3589338" y="5344391"/>
            <a:ext cx="4751387" cy="1225550"/>
            <a:chOff x="1429" y="3339"/>
            <a:chExt cx="2993" cy="772"/>
          </a:xfrm>
        </p:grpSpPr>
        <p:sp>
          <p:nvSpPr>
            <p:cNvPr id="36" name="Oval 5">
              <a:extLst>
                <a:ext uri="{FF2B5EF4-FFF2-40B4-BE49-F238E27FC236}">
                  <a16:creationId xmlns:a16="http://schemas.microsoft.com/office/drawing/2014/main" id="{B3604B9D-4EAA-4836-9BF0-61216E7E4DA7}"/>
                </a:ext>
              </a:extLst>
            </p:cNvPr>
            <p:cNvSpPr>
              <a:spLocks noChangeArrowheads="1"/>
            </p:cNvSpPr>
            <p:nvPr/>
          </p:nvSpPr>
          <p:spPr bwMode="auto">
            <a:xfrm>
              <a:off x="1746" y="3375"/>
              <a:ext cx="2321" cy="736"/>
            </a:xfrm>
            <a:prstGeom prst="ellipse">
              <a:avLst/>
            </a:prstGeom>
            <a:solidFill>
              <a:srgbClr val="00B0F0"/>
            </a:solidFill>
            <a:ln w="38100"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effectLst/>
                  <a:uLnTx/>
                  <a:uFillTx/>
                  <a:latin typeface="Arial Narrow" panose="020B0606020202030204" pitchFamily="34" charset="0"/>
                  <a:cs typeface="Arial" panose="020B0604020202020204" pitchFamily="34" charset="0"/>
                </a:rPr>
                <a:t>Audit Opinion &amp; communication</a:t>
              </a:r>
            </a:p>
          </p:txBody>
        </p:sp>
        <p:sp>
          <p:nvSpPr>
            <p:cNvPr id="37" name="AutoShape 14">
              <a:extLst>
                <a:ext uri="{FF2B5EF4-FFF2-40B4-BE49-F238E27FC236}">
                  <a16:creationId xmlns:a16="http://schemas.microsoft.com/office/drawing/2014/main" id="{BA673577-5F1E-4DC5-9DF4-FCB58C7A2F49}"/>
                </a:ext>
              </a:extLst>
            </p:cNvPr>
            <p:cNvSpPr>
              <a:spLocks noChangeArrowheads="1"/>
            </p:cNvSpPr>
            <p:nvPr/>
          </p:nvSpPr>
          <p:spPr bwMode="auto">
            <a:xfrm>
              <a:off x="4150" y="3339"/>
              <a:ext cx="272" cy="499"/>
            </a:xfrm>
            <a:prstGeom prst="curvedLeftArrow">
              <a:avLst>
                <a:gd name="adj1" fmla="val 36691"/>
                <a:gd name="adj2" fmla="val 73382"/>
                <a:gd name="adj3" fmla="val 33333"/>
              </a:avLst>
            </a:prstGeom>
            <a:solidFill>
              <a:srgbClr val="002060"/>
            </a:solidFill>
            <a:ln w="9525">
              <a:noFill/>
              <a:miter lim="800000"/>
              <a:headEnd/>
              <a:tailEnd/>
            </a:ln>
          </p:spPr>
          <p:txBody>
            <a:bodyPr wrap="none"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400" b="1" i="0" u="none" strike="noStrike" kern="0" cap="none" spc="0" normalizeH="0" baseline="0" noProof="0" dirty="0">
                <a:ln>
                  <a:noFill/>
                </a:ln>
                <a:solidFill>
                  <a:srgbClr val="EBD189"/>
                </a:solidFill>
                <a:effectLst/>
                <a:uLnTx/>
                <a:uFillTx/>
                <a:latin typeface="Arial Narrow" panose="020B0606020202030204" pitchFamily="34" charset="0"/>
                <a:cs typeface="Arial" panose="020B0604020202020204" pitchFamily="34" charset="0"/>
              </a:endParaRPr>
            </a:p>
          </p:txBody>
        </p:sp>
        <p:sp>
          <p:nvSpPr>
            <p:cNvPr id="38" name="AutoShape 15">
              <a:extLst>
                <a:ext uri="{FF2B5EF4-FFF2-40B4-BE49-F238E27FC236}">
                  <a16:creationId xmlns:a16="http://schemas.microsoft.com/office/drawing/2014/main" id="{57D121F6-CFA3-45A5-BB41-987894107333}"/>
                </a:ext>
              </a:extLst>
            </p:cNvPr>
            <p:cNvSpPr>
              <a:spLocks noChangeArrowheads="1"/>
            </p:cNvSpPr>
            <p:nvPr/>
          </p:nvSpPr>
          <p:spPr bwMode="auto">
            <a:xfrm>
              <a:off x="1429" y="3339"/>
              <a:ext cx="227" cy="499"/>
            </a:xfrm>
            <a:prstGeom prst="curvedRightArrow">
              <a:avLst>
                <a:gd name="adj1" fmla="val 43965"/>
                <a:gd name="adj2" fmla="val 87930"/>
                <a:gd name="adj3" fmla="val 33333"/>
              </a:avLst>
            </a:prstGeom>
            <a:solidFill>
              <a:srgbClr val="002060"/>
            </a:solidFill>
            <a:ln w="9525">
              <a:noFill/>
              <a:miter lim="800000"/>
              <a:headEnd/>
              <a:tailEnd/>
            </a:ln>
          </p:spPr>
          <p:txBody>
            <a:bodyPr wrap="none"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400" b="1" i="0" u="none" strike="noStrike" kern="0" cap="none" spc="0" normalizeH="0" baseline="0" noProof="0" dirty="0">
                <a:ln>
                  <a:noFill/>
                </a:ln>
                <a:solidFill>
                  <a:srgbClr val="EBD189"/>
                </a:solidFill>
                <a:effectLst/>
                <a:uLnTx/>
                <a:uFillTx/>
                <a:latin typeface="Arial Narrow" panose="020B0606020202030204" pitchFamily="34" charset="0"/>
                <a:cs typeface="Arial" panose="020B0604020202020204" pitchFamily="34" charset="0"/>
              </a:endParaRPr>
            </a:p>
          </p:txBody>
        </p:sp>
      </p:grpSp>
      <p:grpSp>
        <p:nvGrpSpPr>
          <p:cNvPr id="39" name="Group 22">
            <a:extLst>
              <a:ext uri="{FF2B5EF4-FFF2-40B4-BE49-F238E27FC236}">
                <a16:creationId xmlns:a16="http://schemas.microsoft.com/office/drawing/2014/main" id="{56576465-0EAE-405C-9FE4-8FBAB859D21F}"/>
              </a:ext>
            </a:extLst>
          </p:cNvPr>
          <p:cNvGrpSpPr>
            <a:grpSpLocks/>
          </p:cNvGrpSpPr>
          <p:nvPr/>
        </p:nvGrpSpPr>
        <p:grpSpPr bwMode="auto">
          <a:xfrm>
            <a:off x="3444875" y="1385166"/>
            <a:ext cx="4751388" cy="792163"/>
            <a:chOff x="1338" y="845"/>
            <a:chExt cx="2993" cy="499"/>
          </a:xfrm>
        </p:grpSpPr>
        <p:sp>
          <p:nvSpPr>
            <p:cNvPr id="40" name="AutoShape 12">
              <a:extLst>
                <a:ext uri="{FF2B5EF4-FFF2-40B4-BE49-F238E27FC236}">
                  <a16:creationId xmlns:a16="http://schemas.microsoft.com/office/drawing/2014/main" id="{8E4CC598-F82B-49A5-9A62-25D9B5E43D31}"/>
                </a:ext>
              </a:extLst>
            </p:cNvPr>
            <p:cNvSpPr>
              <a:spLocks noChangeArrowheads="1"/>
            </p:cNvSpPr>
            <p:nvPr/>
          </p:nvSpPr>
          <p:spPr bwMode="auto">
            <a:xfrm>
              <a:off x="4059" y="845"/>
              <a:ext cx="272" cy="499"/>
            </a:xfrm>
            <a:prstGeom prst="curvedLeftArrow">
              <a:avLst>
                <a:gd name="adj1" fmla="val 36691"/>
                <a:gd name="adj2" fmla="val 73382"/>
                <a:gd name="adj3" fmla="val 33333"/>
              </a:avLst>
            </a:prstGeom>
            <a:solidFill>
              <a:srgbClr val="002060"/>
            </a:solidFill>
            <a:ln w="9525">
              <a:noFill/>
              <a:miter lim="800000"/>
              <a:headEnd/>
              <a:tailEnd/>
            </a:ln>
          </p:spPr>
          <p:txBody>
            <a:bodyPr wrap="none"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400" b="1" i="0" u="none" strike="noStrike" kern="0" cap="none" spc="0" normalizeH="0" baseline="0" noProof="0" dirty="0">
                <a:ln>
                  <a:noFill/>
                </a:ln>
                <a:solidFill>
                  <a:srgbClr val="EBD189"/>
                </a:solidFill>
                <a:effectLst/>
                <a:uLnTx/>
                <a:uFillTx/>
                <a:latin typeface="Arial Narrow" panose="020B0606020202030204" pitchFamily="34" charset="0"/>
                <a:cs typeface="Arial" panose="020B0604020202020204" pitchFamily="34" charset="0"/>
              </a:endParaRPr>
            </a:p>
          </p:txBody>
        </p:sp>
        <p:sp>
          <p:nvSpPr>
            <p:cNvPr id="41" name="AutoShape 13">
              <a:extLst>
                <a:ext uri="{FF2B5EF4-FFF2-40B4-BE49-F238E27FC236}">
                  <a16:creationId xmlns:a16="http://schemas.microsoft.com/office/drawing/2014/main" id="{AF5C259A-1A25-48DC-BA64-C3208B351A1F}"/>
                </a:ext>
              </a:extLst>
            </p:cNvPr>
            <p:cNvSpPr>
              <a:spLocks noChangeArrowheads="1"/>
            </p:cNvSpPr>
            <p:nvPr/>
          </p:nvSpPr>
          <p:spPr bwMode="auto">
            <a:xfrm>
              <a:off x="1338" y="845"/>
              <a:ext cx="227" cy="499"/>
            </a:xfrm>
            <a:prstGeom prst="curvedRightArrow">
              <a:avLst>
                <a:gd name="adj1" fmla="val 43965"/>
                <a:gd name="adj2" fmla="val 87930"/>
                <a:gd name="adj3" fmla="val 33333"/>
              </a:avLst>
            </a:prstGeom>
            <a:solidFill>
              <a:srgbClr val="002060"/>
            </a:solidFill>
            <a:ln w="9525">
              <a:noFill/>
              <a:miter lim="800000"/>
              <a:headEnd/>
              <a:tailEnd/>
            </a:ln>
          </p:spPr>
          <p:txBody>
            <a:bodyPr wrap="none"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400" b="1" i="0" u="none" strike="noStrike" kern="0" cap="none" spc="0" normalizeH="0" baseline="0" noProof="0" dirty="0">
                <a:ln>
                  <a:noFill/>
                </a:ln>
                <a:solidFill>
                  <a:srgbClr val="EBD189"/>
                </a:solidFill>
                <a:effectLst/>
                <a:uLnTx/>
                <a:uFillTx/>
                <a:latin typeface="Arial Narrow" panose="020B0606020202030204" pitchFamily="34" charset="0"/>
                <a:cs typeface="Arial" panose="020B0604020202020204" pitchFamily="34" charset="0"/>
              </a:endParaRPr>
            </a:p>
          </p:txBody>
        </p:sp>
      </p:grpSp>
      <p:grpSp>
        <p:nvGrpSpPr>
          <p:cNvPr id="42" name="Group 39">
            <a:extLst>
              <a:ext uri="{FF2B5EF4-FFF2-40B4-BE49-F238E27FC236}">
                <a16:creationId xmlns:a16="http://schemas.microsoft.com/office/drawing/2014/main" id="{CFCFF49D-6ADD-41F5-88FC-5C21706BFD40}"/>
              </a:ext>
            </a:extLst>
          </p:cNvPr>
          <p:cNvGrpSpPr>
            <a:grpSpLocks/>
          </p:cNvGrpSpPr>
          <p:nvPr/>
        </p:nvGrpSpPr>
        <p:grpSpPr bwMode="auto">
          <a:xfrm>
            <a:off x="1716088" y="2248766"/>
            <a:ext cx="8497887" cy="2951163"/>
            <a:chOff x="395536" y="2205038"/>
            <a:chExt cx="8496944" cy="2951162"/>
          </a:xfrm>
        </p:grpSpPr>
        <p:sp>
          <p:nvSpPr>
            <p:cNvPr id="43" name="Oval 4">
              <a:extLst>
                <a:ext uri="{FF2B5EF4-FFF2-40B4-BE49-F238E27FC236}">
                  <a16:creationId xmlns:a16="http://schemas.microsoft.com/office/drawing/2014/main" id="{5A7BCDDE-EFA6-470C-97F4-74C16F8FFB0F}"/>
                </a:ext>
              </a:extLst>
            </p:cNvPr>
            <p:cNvSpPr>
              <a:spLocks noChangeArrowheads="1"/>
            </p:cNvSpPr>
            <p:nvPr/>
          </p:nvSpPr>
          <p:spPr bwMode="auto">
            <a:xfrm>
              <a:off x="4178072" y="2469179"/>
              <a:ext cx="2519213" cy="995422"/>
            </a:xfrm>
            <a:prstGeom prst="ellipse">
              <a:avLst/>
            </a:prstGeom>
            <a:solidFill>
              <a:srgbClr val="00B0F0"/>
            </a:solidFill>
            <a:ln w="38100"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54"/>
                  </a:solidFill>
                  <a:effectLst/>
                  <a:uLnTx/>
                  <a:uFillTx/>
                  <a:latin typeface="Arial Narrow" panose="020B0606020202030204" pitchFamily="34" charset="0"/>
                  <a:cs typeface="Arial" panose="020B0604020202020204" pitchFamily="34" charset="0"/>
                </a:rPr>
                <a:t>Accounting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54"/>
                  </a:solidFill>
                  <a:effectLst/>
                  <a:uLnTx/>
                  <a:uFillTx/>
                  <a:latin typeface="Arial Narrow" panose="020B0606020202030204" pitchFamily="34" charset="0"/>
                  <a:cs typeface="Arial" panose="020B0604020202020204" pitchFamily="34" charset="0"/>
                </a:rPr>
                <a:t>Standards</a:t>
              </a:r>
            </a:p>
          </p:txBody>
        </p:sp>
        <p:sp>
          <p:nvSpPr>
            <p:cNvPr id="44" name="Oval 6">
              <a:extLst>
                <a:ext uri="{FF2B5EF4-FFF2-40B4-BE49-F238E27FC236}">
                  <a16:creationId xmlns:a16="http://schemas.microsoft.com/office/drawing/2014/main" id="{1EF46543-BE1B-4CB9-B85A-9D01DFB22EE9}"/>
                </a:ext>
              </a:extLst>
            </p:cNvPr>
            <p:cNvSpPr>
              <a:spLocks noChangeArrowheads="1"/>
            </p:cNvSpPr>
            <p:nvPr/>
          </p:nvSpPr>
          <p:spPr bwMode="auto">
            <a:xfrm>
              <a:off x="4176485" y="3885595"/>
              <a:ext cx="2519213" cy="995422"/>
            </a:xfrm>
            <a:prstGeom prst="ellipse">
              <a:avLst/>
            </a:prstGeom>
            <a:solidFill>
              <a:srgbClr val="00B0F0"/>
            </a:solidFill>
            <a:ln w="38100"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54"/>
                  </a:solidFill>
                  <a:effectLst/>
                  <a:uLnTx/>
                  <a:uFillTx/>
                  <a:latin typeface="Arial Narrow" panose="020B0606020202030204" pitchFamily="34" charset="0"/>
                  <a:cs typeface="Arial" panose="020B0604020202020204" pitchFamily="34" charset="0"/>
                </a:rPr>
                <a:t>Relying on the work of others</a:t>
              </a:r>
            </a:p>
          </p:txBody>
        </p:sp>
        <p:sp>
          <p:nvSpPr>
            <p:cNvPr id="45" name="Oval 7">
              <a:extLst>
                <a:ext uri="{FF2B5EF4-FFF2-40B4-BE49-F238E27FC236}">
                  <a16:creationId xmlns:a16="http://schemas.microsoft.com/office/drawing/2014/main" id="{8C377F7A-A290-46E7-999E-409F89E56225}"/>
                </a:ext>
              </a:extLst>
            </p:cNvPr>
            <p:cNvSpPr>
              <a:spLocks noChangeArrowheads="1"/>
            </p:cNvSpPr>
            <p:nvPr/>
          </p:nvSpPr>
          <p:spPr bwMode="auto">
            <a:xfrm>
              <a:off x="503010" y="3885595"/>
              <a:ext cx="2584301" cy="995422"/>
            </a:xfrm>
            <a:prstGeom prst="ellipse">
              <a:avLst/>
            </a:prstGeom>
            <a:solidFill>
              <a:srgbClr val="00B0F0"/>
            </a:solidFill>
            <a:ln w="38100"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54"/>
                  </a:solidFill>
                  <a:effectLst/>
                  <a:uLnTx/>
                  <a:uFillTx/>
                  <a:latin typeface="Arial Narrow" panose="020B0606020202030204" pitchFamily="34" charset="0"/>
                  <a:cs typeface="Arial" panose="020B0604020202020204" pitchFamily="34" charset="0"/>
                </a:rPr>
                <a:t>Significant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54"/>
                  </a:solidFill>
                  <a:effectLst/>
                  <a:uLnTx/>
                  <a:uFillTx/>
                  <a:latin typeface="Arial Narrow" panose="020B0606020202030204" pitchFamily="34" charset="0"/>
                  <a:cs typeface="Arial" panose="020B0604020202020204" pitchFamily="34" charset="0"/>
                </a:rPr>
                <a:t>Estimates</a:t>
              </a:r>
            </a:p>
          </p:txBody>
        </p:sp>
        <p:sp>
          <p:nvSpPr>
            <p:cNvPr id="46" name="Oval 8">
              <a:extLst>
                <a:ext uri="{FF2B5EF4-FFF2-40B4-BE49-F238E27FC236}">
                  <a16:creationId xmlns:a16="http://schemas.microsoft.com/office/drawing/2014/main" id="{0BF9C4C3-9053-495A-8488-8C8001378E8A}"/>
                </a:ext>
              </a:extLst>
            </p:cNvPr>
            <p:cNvSpPr>
              <a:spLocks noChangeArrowheads="1"/>
            </p:cNvSpPr>
            <p:nvPr/>
          </p:nvSpPr>
          <p:spPr bwMode="auto">
            <a:xfrm>
              <a:off x="536347" y="2470766"/>
              <a:ext cx="2584301" cy="995422"/>
            </a:xfrm>
            <a:prstGeom prst="ellipse">
              <a:avLst/>
            </a:prstGeom>
            <a:solidFill>
              <a:srgbClr val="00B0F0"/>
            </a:solidFill>
            <a:ln w="38100"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54"/>
                  </a:solidFill>
                  <a:effectLst/>
                  <a:uLnTx/>
                  <a:uFillTx/>
                  <a:latin typeface="Arial Narrow" panose="020B0606020202030204" pitchFamily="34" charset="0"/>
                  <a:cs typeface="Arial" panose="020B0604020202020204" pitchFamily="34" charset="0"/>
                </a:rPr>
                <a:t>Understanding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54"/>
                  </a:solidFill>
                  <a:effectLst/>
                  <a:uLnTx/>
                  <a:uFillTx/>
                  <a:latin typeface="Arial Narrow" panose="020B0606020202030204" pitchFamily="34" charset="0"/>
                  <a:cs typeface="Arial" panose="020B0604020202020204" pitchFamily="34" charset="0"/>
                </a:rPr>
                <a:t>the law</a:t>
              </a:r>
            </a:p>
          </p:txBody>
        </p:sp>
        <p:sp>
          <p:nvSpPr>
            <p:cNvPr id="47" name="Rectangle 11">
              <a:extLst>
                <a:ext uri="{FF2B5EF4-FFF2-40B4-BE49-F238E27FC236}">
                  <a16:creationId xmlns:a16="http://schemas.microsoft.com/office/drawing/2014/main" id="{259477AE-9D99-4FCD-B046-5CE480EB3689}"/>
                </a:ext>
              </a:extLst>
            </p:cNvPr>
            <p:cNvSpPr>
              <a:spLocks noChangeArrowheads="1"/>
            </p:cNvSpPr>
            <p:nvPr/>
          </p:nvSpPr>
          <p:spPr bwMode="auto">
            <a:xfrm>
              <a:off x="395536" y="2205038"/>
              <a:ext cx="8496944" cy="2951162"/>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400" b="1" i="0" u="none" strike="noStrike" kern="0" cap="none" spc="0" normalizeH="0" baseline="0" noProof="0" dirty="0">
                <a:ln>
                  <a:noFill/>
                </a:ln>
                <a:solidFill>
                  <a:srgbClr val="EBD189"/>
                </a:solidFill>
                <a:effectLst/>
                <a:uLnTx/>
                <a:uFillTx/>
                <a:latin typeface="Arial Narrow" panose="020B0606020202030204" pitchFamily="34" charset="0"/>
                <a:cs typeface="Arial" panose="020B0604020202020204" pitchFamily="34" charset="0"/>
              </a:endParaRPr>
            </a:p>
          </p:txBody>
        </p:sp>
        <p:sp>
          <p:nvSpPr>
            <p:cNvPr id="48" name="Oval 20">
              <a:extLst>
                <a:ext uri="{FF2B5EF4-FFF2-40B4-BE49-F238E27FC236}">
                  <a16:creationId xmlns:a16="http://schemas.microsoft.com/office/drawing/2014/main" id="{9F84C8A4-CEF6-4448-BDF9-DD6F348A09A2}"/>
                </a:ext>
              </a:extLst>
            </p:cNvPr>
            <p:cNvSpPr>
              <a:spLocks noChangeArrowheads="1"/>
            </p:cNvSpPr>
            <p:nvPr/>
          </p:nvSpPr>
          <p:spPr bwMode="auto">
            <a:xfrm>
              <a:off x="2314347" y="3393689"/>
              <a:ext cx="2584301" cy="562630"/>
            </a:xfrm>
            <a:prstGeom prst="ellipse">
              <a:avLst/>
            </a:prstGeom>
            <a:solidFill>
              <a:srgbClr val="00B0F0"/>
            </a:solidFill>
            <a:ln w="38100"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54"/>
                  </a:solidFill>
                  <a:effectLst/>
                  <a:uLnTx/>
                  <a:uFillTx/>
                  <a:latin typeface="Arial Narrow" panose="020B0606020202030204" pitchFamily="34" charset="0"/>
                  <a:cs typeface="Arial" panose="020B0604020202020204" pitchFamily="34" charset="0"/>
                </a:rPr>
                <a:t>Fraud Risk</a:t>
              </a:r>
            </a:p>
          </p:txBody>
        </p:sp>
      </p:grpSp>
      <p:grpSp>
        <p:nvGrpSpPr>
          <p:cNvPr id="49" name="Group 38">
            <a:extLst>
              <a:ext uri="{FF2B5EF4-FFF2-40B4-BE49-F238E27FC236}">
                <a16:creationId xmlns:a16="http://schemas.microsoft.com/office/drawing/2014/main" id="{4BD85A16-5987-47FB-9E5B-F8664141EFE4}"/>
              </a:ext>
            </a:extLst>
          </p:cNvPr>
          <p:cNvGrpSpPr>
            <a:grpSpLocks/>
          </p:cNvGrpSpPr>
          <p:nvPr/>
        </p:nvGrpSpPr>
        <p:grpSpPr bwMode="auto">
          <a:xfrm>
            <a:off x="7908925" y="2393229"/>
            <a:ext cx="2160588" cy="2663825"/>
            <a:chOff x="6588224" y="2348880"/>
            <a:chExt cx="2160240" cy="2664296"/>
          </a:xfrm>
        </p:grpSpPr>
        <p:sp>
          <p:nvSpPr>
            <p:cNvPr id="50" name="Rectangle 5">
              <a:extLst>
                <a:ext uri="{FF2B5EF4-FFF2-40B4-BE49-F238E27FC236}">
                  <a16:creationId xmlns:a16="http://schemas.microsoft.com/office/drawing/2014/main" id="{C62ADD40-8765-4AD1-841B-A5F334919008}"/>
                </a:ext>
              </a:extLst>
            </p:cNvPr>
            <p:cNvSpPr>
              <a:spLocks noChangeArrowheads="1"/>
            </p:cNvSpPr>
            <p:nvPr/>
          </p:nvSpPr>
          <p:spPr bwMode="auto">
            <a:xfrm>
              <a:off x="7196807" y="3131145"/>
              <a:ext cx="1551657" cy="101793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7A"/>
                  </a:solidFill>
                  <a:effectLst/>
                  <a:uLnTx/>
                  <a:uFillTx/>
                  <a:latin typeface="Arial Narrow" panose="020B0606020202030204" pitchFamily="34" charset="0"/>
                  <a:cs typeface="Arial" panose="020B0604020202020204" pitchFamily="34" charset="0"/>
                </a:rPr>
                <a:t>NTE of</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7A"/>
                  </a:solidFill>
                  <a:effectLst/>
                  <a:uLnTx/>
                  <a:uFillTx/>
                  <a:latin typeface="Arial Narrow" panose="020B0606020202030204" pitchFamily="34" charset="0"/>
                  <a:cs typeface="Arial" panose="020B0604020202020204" pitchFamily="34" charset="0"/>
                </a:rPr>
                <a:t>Audit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7A"/>
                  </a:solidFill>
                  <a:effectLst/>
                  <a:uLnTx/>
                  <a:uFillTx/>
                  <a:latin typeface="Arial Narrow" panose="020B0606020202030204" pitchFamily="34" charset="0"/>
                  <a:cs typeface="Arial" panose="020B0604020202020204" pitchFamily="34" charset="0"/>
                </a:rPr>
                <a:t>Procedures</a:t>
              </a:r>
            </a:p>
          </p:txBody>
        </p:sp>
        <p:sp>
          <p:nvSpPr>
            <p:cNvPr id="51" name="Right Brace 35">
              <a:extLst>
                <a:ext uri="{FF2B5EF4-FFF2-40B4-BE49-F238E27FC236}">
                  <a16:creationId xmlns:a16="http://schemas.microsoft.com/office/drawing/2014/main" id="{A6F4AAD2-BCB0-4ABB-AC1C-C5B6B91CE3B4}"/>
                </a:ext>
              </a:extLst>
            </p:cNvPr>
            <p:cNvSpPr>
              <a:spLocks/>
            </p:cNvSpPr>
            <p:nvPr/>
          </p:nvSpPr>
          <p:spPr bwMode="auto">
            <a:xfrm>
              <a:off x="6588224" y="2348880"/>
              <a:ext cx="504056" cy="2664296"/>
            </a:xfrm>
            <a:prstGeom prst="rightBrace">
              <a:avLst>
                <a:gd name="adj1" fmla="val 8345"/>
                <a:gd name="adj2" fmla="val 51144"/>
              </a:avLst>
            </a:prstGeom>
            <a:noFill/>
            <a:ln w="4445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N" altLang="en-US" sz="3400" b="1" i="0" u="none" strike="noStrike" kern="0" cap="none" spc="0" normalizeH="0" baseline="0" noProof="0" dirty="0">
                <a:ln>
                  <a:noFill/>
                </a:ln>
                <a:solidFill>
                  <a:srgbClr val="EBD189"/>
                </a:solidFill>
                <a:effectLst/>
                <a:uLnTx/>
                <a:uFillTx/>
                <a:latin typeface="Arial Narrow" panose="020B0606020202030204" pitchFamily="34" charset="0"/>
                <a:cs typeface="Arial" panose="020B0604020202020204" pitchFamily="34" charset="0"/>
              </a:endParaRPr>
            </a:p>
          </p:txBody>
        </p:sp>
      </p:grpSp>
    </p:spTree>
    <p:extLst>
      <p:ext uri="{BB962C8B-B14F-4D97-AF65-F5344CB8AC3E}">
        <p14:creationId xmlns:p14="http://schemas.microsoft.com/office/powerpoint/2010/main" val="274095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Planning and audit documentation</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9" name="Text Box 4">
            <a:extLst>
              <a:ext uri="{FF2B5EF4-FFF2-40B4-BE49-F238E27FC236}">
                <a16:creationId xmlns:a16="http://schemas.microsoft.com/office/drawing/2014/main" id="{E8259C2B-898A-4903-AC78-4BFFC3E04582}"/>
              </a:ext>
            </a:extLst>
          </p:cNvPr>
          <p:cNvSpPr txBox="1">
            <a:spLocks noChangeArrowheads="1"/>
          </p:cNvSpPr>
          <p:nvPr/>
        </p:nvSpPr>
        <p:spPr bwMode="gray">
          <a:xfrm>
            <a:off x="2610717" y="1388052"/>
            <a:ext cx="7233919" cy="703263"/>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300" b="1" dirty="0">
                <a:solidFill>
                  <a:schemeClr val="bg1"/>
                </a:solidFill>
                <a:latin typeface="Arial Narrow" panose="020B0606020202030204" pitchFamily="34" charset="0"/>
                <a:cs typeface="Arial" charset="0"/>
              </a:rPr>
              <a:t>Agreeing the terms of audit engagements (SA 210)</a:t>
            </a:r>
          </a:p>
        </p:txBody>
      </p:sp>
      <p:sp>
        <p:nvSpPr>
          <p:cNvPr id="10" name="Text Box 4">
            <a:extLst>
              <a:ext uri="{FF2B5EF4-FFF2-40B4-BE49-F238E27FC236}">
                <a16:creationId xmlns:a16="http://schemas.microsoft.com/office/drawing/2014/main" id="{CCC44008-553C-4D57-A337-B24423077DB2}"/>
              </a:ext>
            </a:extLst>
          </p:cNvPr>
          <p:cNvSpPr txBox="1">
            <a:spLocks noChangeArrowheads="1"/>
          </p:cNvSpPr>
          <p:nvPr/>
        </p:nvSpPr>
        <p:spPr bwMode="gray">
          <a:xfrm>
            <a:off x="2645642" y="4724977"/>
            <a:ext cx="7233919" cy="703263"/>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300" b="1" dirty="0">
                <a:solidFill>
                  <a:schemeClr val="bg1"/>
                </a:solidFill>
                <a:latin typeface="Arial Narrow" panose="020B0606020202030204" pitchFamily="34" charset="0"/>
                <a:cs typeface="Arial" charset="0"/>
              </a:rPr>
              <a:t>Preliminary analytics (SA 520)</a:t>
            </a:r>
          </a:p>
        </p:txBody>
      </p:sp>
      <p:sp>
        <p:nvSpPr>
          <p:cNvPr id="11" name="Text Box 4">
            <a:extLst>
              <a:ext uri="{FF2B5EF4-FFF2-40B4-BE49-F238E27FC236}">
                <a16:creationId xmlns:a16="http://schemas.microsoft.com/office/drawing/2014/main" id="{167C538A-8F5A-43D4-BE7E-A756AE31F147}"/>
              </a:ext>
            </a:extLst>
          </p:cNvPr>
          <p:cNvSpPr txBox="1">
            <a:spLocks noChangeArrowheads="1"/>
          </p:cNvSpPr>
          <p:nvPr/>
        </p:nvSpPr>
        <p:spPr bwMode="gray">
          <a:xfrm>
            <a:off x="2624687" y="2234190"/>
            <a:ext cx="7233919" cy="703262"/>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300" b="1" dirty="0">
                <a:latin typeface="Arial Narrow" panose="020B0606020202030204" pitchFamily="34" charset="0"/>
                <a:cs typeface="Arial" charset="0"/>
              </a:rPr>
              <a:t>Consideration of laws and regulations (SA 250)</a:t>
            </a:r>
          </a:p>
        </p:txBody>
      </p:sp>
      <p:sp>
        <p:nvSpPr>
          <p:cNvPr id="12" name="Text Box 4">
            <a:extLst>
              <a:ext uri="{FF2B5EF4-FFF2-40B4-BE49-F238E27FC236}">
                <a16:creationId xmlns:a16="http://schemas.microsoft.com/office/drawing/2014/main" id="{C1CB54AC-3652-447C-B1BB-D5EA00BC9E9F}"/>
              </a:ext>
            </a:extLst>
          </p:cNvPr>
          <p:cNvSpPr txBox="1">
            <a:spLocks noChangeArrowheads="1"/>
          </p:cNvSpPr>
          <p:nvPr/>
        </p:nvSpPr>
        <p:spPr bwMode="gray">
          <a:xfrm>
            <a:off x="2634530" y="3888365"/>
            <a:ext cx="7233919" cy="703262"/>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300" b="1" dirty="0">
                <a:latin typeface="Arial Narrow" panose="020B0606020202030204" pitchFamily="34" charset="0"/>
                <a:cs typeface="Arial" charset="0"/>
              </a:rPr>
              <a:t>Materiality in planning and performing an audit (SA 320)</a:t>
            </a:r>
          </a:p>
        </p:txBody>
      </p:sp>
      <p:sp>
        <p:nvSpPr>
          <p:cNvPr id="13" name="Text Box 4">
            <a:extLst>
              <a:ext uri="{FF2B5EF4-FFF2-40B4-BE49-F238E27FC236}">
                <a16:creationId xmlns:a16="http://schemas.microsoft.com/office/drawing/2014/main" id="{24F0106E-5619-41FF-BFEB-65C90FEEBB6E}"/>
              </a:ext>
            </a:extLst>
          </p:cNvPr>
          <p:cNvSpPr txBox="1">
            <a:spLocks noChangeArrowheads="1"/>
          </p:cNvSpPr>
          <p:nvPr/>
        </p:nvSpPr>
        <p:spPr bwMode="gray">
          <a:xfrm>
            <a:off x="2644372" y="3054927"/>
            <a:ext cx="7233919" cy="703263"/>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300" b="1" dirty="0">
                <a:solidFill>
                  <a:schemeClr val="bg1"/>
                </a:solidFill>
                <a:latin typeface="Arial Narrow" panose="020B0606020202030204" pitchFamily="34" charset="0"/>
                <a:cs typeface="Arial" charset="0"/>
              </a:rPr>
              <a:t>Planning an audit (SA 300)</a:t>
            </a:r>
          </a:p>
        </p:txBody>
      </p:sp>
    </p:spTree>
    <p:extLst>
      <p:ext uri="{BB962C8B-B14F-4D97-AF65-F5344CB8AC3E}">
        <p14:creationId xmlns:p14="http://schemas.microsoft.com/office/powerpoint/2010/main" val="126427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Execution of an audit and audit documentation</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9" name="Text Box 4">
            <a:extLst>
              <a:ext uri="{FF2B5EF4-FFF2-40B4-BE49-F238E27FC236}">
                <a16:creationId xmlns:a16="http://schemas.microsoft.com/office/drawing/2014/main" id="{C678A896-9872-4FF2-B08F-016846EC3A29}"/>
              </a:ext>
            </a:extLst>
          </p:cNvPr>
          <p:cNvSpPr txBox="1">
            <a:spLocks noChangeArrowheads="1"/>
          </p:cNvSpPr>
          <p:nvPr/>
        </p:nvSpPr>
        <p:spPr bwMode="gray">
          <a:xfrm>
            <a:off x="2804680" y="2566612"/>
            <a:ext cx="6739255" cy="703263"/>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400" b="1" dirty="0">
                <a:latin typeface="Arial Narrow" panose="020B0606020202030204" pitchFamily="34" charset="0"/>
                <a:cs typeface="Arial" charset="0"/>
              </a:rPr>
              <a:t>External confirmations (SA 505)</a:t>
            </a:r>
          </a:p>
        </p:txBody>
      </p:sp>
      <p:sp>
        <p:nvSpPr>
          <p:cNvPr id="10" name="Text Box 4">
            <a:extLst>
              <a:ext uri="{FF2B5EF4-FFF2-40B4-BE49-F238E27FC236}">
                <a16:creationId xmlns:a16="http://schemas.microsoft.com/office/drawing/2014/main" id="{28B2FE00-A6DE-4CFB-B465-769008D36A5E}"/>
              </a:ext>
            </a:extLst>
          </p:cNvPr>
          <p:cNvSpPr txBox="1">
            <a:spLocks noChangeArrowheads="1"/>
          </p:cNvSpPr>
          <p:nvPr/>
        </p:nvSpPr>
        <p:spPr bwMode="gray">
          <a:xfrm>
            <a:off x="2804680" y="3444817"/>
            <a:ext cx="6739255" cy="703263"/>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400" b="1" dirty="0">
                <a:solidFill>
                  <a:schemeClr val="bg1"/>
                </a:solidFill>
                <a:latin typeface="Arial Narrow" panose="020B0606020202030204" pitchFamily="34" charset="0"/>
                <a:cs typeface="Arial" charset="0"/>
              </a:rPr>
              <a:t>Analytical procedures (SA 520)</a:t>
            </a:r>
          </a:p>
        </p:txBody>
      </p:sp>
      <p:sp>
        <p:nvSpPr>
          <p:cNvPr id="11" name="Text Box 4">
            <a:extLst>
              <a:ext uri="{FF2B5EF4-FFF2-40B4-BE49-F238E27FC236}">
                <a16:creationId xmlns:a16="http://schemas.microsoft.com/office/drawing/2014/main" id="{4CE91867-80A9-4B1D-9DC6-9F1E73783F64}"/>
              </a:ext>
            </a:extLst>
          </p:cNvPr>
          <p:cNvSpPr txBox="1">
            <a:spLocks noChangeArrowheads="1"/>
          </p:cNvSpPr>
          <p:nvPr/>
        </p:nvSpPr>
        <p:spPr bwMode="gray">
          <a:xfrm>
            <a:off x="2823730" y="4296987"/>
            <a:ext cx="6739255" cy="703263"/>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400" b="1" dirty="0">
                <a:latin typeface="Arial Narrow" panose="020B0606020202030204" pitchFamily="34" charset="0"/>
                <a:cs typeface="Arial" charset="0"/>
              </a:rPr>
              <a:t>Audit Sampling (SA 530)</a:t>
            </a:r>
          </a:p>
        </p:txBody>
      </p:sp>
      <p:sp>
        <p:nvSpPr>
          <p:cNvPr id="12" name="Text Box 4">
            <a:extLst>
              <a:ext uri="{FF2B5EF4-FFF2-40B4-BE49-F238E27FC236}">
                <a16:creationId xmlns:a16="http://schemas.microsoft.com/office/drawing/2014/main" id="{BEBCA936-B041-423B-8CF2-573B8599AA2F}"/>
              </a:ext>
            </a:extLst>
          </p:cNvPr>
          <p:cNvSpPr txBox="1">
            <a:spLocks noChangeArrowheads="1"/>
          </p:cNvSpPr>
          <p:nvPr/>
        </p:nvSpPr>
        <p:spPr bwMode="gray">
          <a:xfrm>
            <a:off x="2795155" y="1689995"/>
            <a:ext cx="6739255" cy="703262"/>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400" b="1" dirty="0">
                <a:solidFill>
                  <a:schemeClr val="bg1"/>
                </a:solidFill>
                <a:latin typeface="Arial Narrow" panose="020B0606020202030204" pitchFamily="34" charset="0"/>
                <a:cs typeface="Arial" charset="0"/>
              </a:rPr>
              <a:t>Audit evidence (SA 500)</a:t>
            </a:r>
          </a:p>
        </p:txBody>
      </p:sp>
    </p:spTree>
    <p:extLst>
      <p:ext uri="{BB962C8B-B14F-4D97-AF65-F5344CB8AC3E}">
        <p14:creationId xmlns:p14="http://schemas.microsoft.com/office/powerpoint/2010/main" val="120436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lang="en-IN" sz="3100" b="1" kern="0" dirty="0">
                <a:solidFill>
                  <a:prstClr val="white"/>
                </a:solidFill>
                <a:latin typeface="Arial Narrow" panose="020B0606020202030204" pitchFamily="34" charset="0"/>
              </a:rPr>
              <a:t>Execution of an audit and audit documentation</a:t>
            </a:r>
            <a:endPar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9" name="Text Box 4">
            <a:extLst>
              <a:ext uri="{FF2B5EF4-FFF2-40B4-BE49-F238E27FC236}">
                <a16:creationId xmlns:a16="http://schemas.microsoft.com/office/drawing/2014/main" id="{F0FCAA86-2176-47A2-A321-45BF9728B520}"/>
              </a:ext>
            </a:extLst>
          </p:cNvPr>
          <p:cNvSpPr txBox="1">
            <a:spLocks noChangeArrowheads="1"/>
          </p:cNvSpPr>
          <p:nvPr/>
        </p:nvSpPr>
        <p:spPr bwMode="gray">
          <a:xfrm>
            <a:off x="2966317" y="4551421"/>
            <a:ext cx="6545580" cy="703262"/>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400" b="1" dirty="0">
                <a:latin typeface="Arial Narrow" panose="020B0606020202030204" pitchFamily="34" charset="0"/>
                <a:cs typeface="Arial" charset="0"/>
              </a:rPr>
              <a:t>Using the work of experts (SA 620)</a:t>
            </a:r>
          </a:p>
        </p:txBody>
      </p:sp>
      <p:sp>
        <p:nvSpPr>
          <p:cNvPr id="10" name="Text Box 4">
            <a:extLst>
              <a:ext uri="{FF2B5EF4-FFF2-40B4-BE49-F238E27FC236}">
                <a16:creationId xmlns:a16="http://schemas.microsoft.com/office/drawing/2014/main" id="{BCC9D825-351A-4EAD-B14B-6E634B8CD11C}"/>
              </a:ext>
            </a:extLst>
          </p:cNvPr>
          <p:cNvSpPr txBox="1">
            <a:spLocks noChangeArrowheads="1"/>
          </p:cNvSpPr>
          <p:nvPr/>
        </p:nvSpPr>
        <p:spPr bwMode="gray">
          <a:xfrm>
            <a:off x="2956792" y="3686551"/>
            <a:ext cx="6545580" cy="703262"/>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400" b="1" dirty="0">
                <a:solidFill>
                  <a:schemeClr val="bg1"/>
                </a:solidFill>
                <a:latin typeface="Arial Narrow" panose="020B0606020202030204" pitchFamily="34" charset="0"/>
                <a:cs typeface="Arial" charset="0"/>
              </a:rPr>
              <a:t>Subsequent events (SA 560)</a:t>
            </a:r>
          </a:p>
        </p:txBody>
      </p:sp>
      <p:sp>
        <p:nvSpPr>
          <p:cNvPr id="11" name="Text Box 4">
            <a:extLst>
              <a:ext uri="{FF2B5EF4-FFF2-40B4-BE49-F238E27FC236}">
                <a16:creationId xmlns:a16="http://schemas.microsoft.com/office/drawing/2014/main" id="{C4D11791-BFFD-4DAB-A9B7-9CF663F691AE}"/>
              </a:ext>
            </a:extLst>
          </p:cNvPr>
          <p:cNvSpPr txBox="1">
            <a:spLocks noChangeArrowheads="1"/>
          </p:cNvSpPr>
          <p:nvPr/>
        </p:nvSpPr>
        <p:spPr bwMode="gray">
          <a:xfrm>
            <a:off x="2961555" y="2814696"/>
            <a:ext cx="6545580" cy="703262"/>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400" b="1" dirty="0">
                <a:latin typeface="Arial Narrow" panose="020B0606020202030204" pitchFamily="34" charset="0"/>
                <a:cs typeface="Arial" charset="0"/>
              </a:rPr>
              <a:t>Related Party Transactions (SA 550)</a:t>
            </a:r>
          </a:p>
        </p:txBody>
      </p:sp>
      <p:sp>
        <p:nvSpPr>
          <p:cNvPr id="12" name="Text Box 4">
            <a:extLst>
              <a:ext uri="{FF2B5EF4-FFF2-40B4-BE49-F238E27FC236}">
                <a16:creationId xmlns:a16="http://schemas.microsoft.com/office/drawing/2014/main" id="{7B644C34-1EA7-4BFA-9435-E886771ED7F5}"/>
              </a:ext>
            </a:extLst>
          </p:cNvPr>
          <p:cNvSpPr txBox="1">
            <a:spLocks noChangeArrowheads="1"/>
          </p:cNvSpPr>
          <p:nvPr/>
        </p:nvSpPr>
        <p:spPr bwMode="gray">
          <a:xfrm>
            <a:off x="2966317" y="1945698"/>
            <a:ext cx="6545580" cy="703263"/>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spAutoFit/>
          </a:bodyPr>
          <a:lstStyle/>
          <a:p>
            <a:pPr algn="ctr" eaLnBrk="0" hangingPunct="0">
              <a:lnSpc>
                <a:spcPct val="92000"/>
              </a:lnSpc>
              <a:spcBef>
                <a:spcPct val="50000"/>
              </a:spcBef>
              <a:defRPr/>
            </a:pPr>
            <a:r>
              <a:rPr kumimoji="0" lang="en-US" sz="2400" b="1" dirty="0">
                <a:solidFill>
                  <a:schemeClr val="bg1"/>
                </a:solidFill>
                <a:latin typeface="Arial Narrow" panose="020B0606020202030204" pitchFamily="34" charset="0"/>
                <a:cs typeface="Arial" charset="0"/>
              </a:rPr>
              <a:t>Auditing accounting estimates (SA 540)</a:t>
            </a:r>
          </a:p>
        </p:txBody>
      </p:sp>
    </p:spTree>
    <p:extLst>
      <p:ext uri="{BB962C8B-B14F-4D97-AF65-F5344CB8AC3E}">
        <p14:creationId xmlns:p14="http://schemas.microsoft.com/office/powerpoint/2010/main" val="396731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NTE of audit procedures and audit documentation</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8" name="Text Box 4">
            <a:extLst>
              <a:ext uri="{FF2B5EF4-FFF2-40B4-BE49-F238E27FC236}">
                <a16:creationId xmlns:a16="http://schemas.microsoft.com/office/drawing/2014/main" id="{391AF08A-3298-4361-9F5D-86127CA7F9F9}"/>
              </a:ext>
            </a:extLst>
          </p:cNvPr>
          <p:cNvSpPr txBox="1">
            <a:spLocks noChangeArrowheads="1"/>
          </p:cNvSpPr>
          <p:nvPr/>
        </p:nvSpPr>
        <p:spPr bwMode="gray">
          <a:xfrm>
            <a:off x="2894417" y="1223818"/>
            <a:ext cx="2995612" cy="1656080"/>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lvl="0" algn="ctr" eaLnBrk="0" hangingPunct="0">
              <a:spcBef>
                <a:spcPct val="0"/>
              </a:spcBef>
              <a:buClrTx/>
              <a:buSzTx/>
              <a:buNone/>
            </a:pPr>
            <a:r>
              <a:rPr kumimoji="0" lang="en-IN" altLang="en-US" sz="2300" b="1" dirty="0">
                <a:solidFill>
                  <a:schemeClr val="bg1"/>
                </a:solidFill>
                <a:latin typeface="Arial Narrow" panose="020B0606020202030204" pitchFamily="34" charset="0"/>
                <a:cs typeface="+mn-cs"/>
              </a:rPr>
              <a:t>Characteristics of the specific items or matters tested</a:t>
            </a:r>
          </a:p>
        </p:txBody>
      </p:sp>
      <p:sp>
        <p:nvSpPr>
          <p:cNvPr id="10" name="Text Box 4">
            <a:extLst>
              <a:ext uri="{FF2B5EF4-FFF2-40B4-BE49-F238E27FC236}">
                <a16:creationId xmlns:a16="http://schemas.microsoft.com/office/drawing/2014/main" id="{DEDC6265-8459-4ED5-8B16-41FFFB97F6B0}"/>
              </a:ext>
            </a:extLst>
          </p:cNvPr>
          <p:cNvSpPr txBox="1">
            <a:spLocks noChangeArrowheads="1"/>
          </p:cNvSpPr>
          <p:nvPr/>
        </p:nvSpPr>
        <p:spPr bwMode="gray">
          <a:xfrm>
            <a:off x="6399617" y="1161935"/>
            <a:ext cx="2995612" cy="1656080"/>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lvl="0" algn="ctr" eaLnBrk="0" hangingPunct="0">
              <a:spcBef>
                <a:spcPct val="0"/>
              </a:spcBef>
              <a:buClrTx/>
              <a:buSzTx/>
              <a:buNone/>
            </a:pPr>
            <a:r>
              <a:rPr kumimoji="0" lang="en-IN" altLang="en-US" sz="2300" b="1" dirty="0">
                <a:latin typeface="Arial Narrow" panose="020B0606020202030204" pitchFamily="34" charset="0"/>
                <a:cs typeface="+mn-cs"/>
              </a:rPr>
              <a:t>Who performed the audit work?</a:t>
            </a:r>
          </a:p>
        </p:txBody>
      </p:sp>
      <p:sp>
        <p:nvSpPr>
          <p:cNvPr id="11" name="Text Box 4">
            <a:extLst>
              <a:ext uri="{FF2B5EF4-FFF2-40B4-BE49-F238E27FC236}">
                <a16:creationId xmlns:a16="http://schemas.microsoft.com/office/drawing/2014/main" id="{3699CC12-4A28-4838-AF3E-07CB60C90A8C}"/>
              </a:ext>
            </a:extLst>
          </p:cNvPr>
          <p:cNvSpPr txBox="1">
            <a:spLocks noChangeArrowheads="1"/>
          </p:cNvSpPr>
          <p:nvPr/>
        </p:nvSpPr>
        <p:spPr bwMode="gray">
          <a:xfrm>
            <a:off x="2894417" y="2980575"/>
            <a:ext cx="2995612" cy="1656080"/>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lvl="0" algn="ctr" eaLnBrk="0" hangingPunct="0">
              <a:spcBef>
                <a:spcPct val="0"/>
              </a:spcBef>
              <a:buClrTx/>
              <a:buSzTx/>
              <a:buNone/>
            </a:pPr>
            <a:r>
              <a:rPr kumimoji="0" lang="en-IN" altLang="en-US" sz="2300" b="1" dirty="0">
                <a:latin typeface="Arial Narrow" panose="020B0606020202030204" pitchFamily="34" charset="0"/>
                <a:cs typeface="+mn-cs"/>
              </a:rPr>
              <a:t>The date such work was completed</a:t>
            </a:r>
          </a:p>
        </p:txBody>
      </p:sp>
      <p:sp>
        <p:nvSpPr>
          <p:cNvPr id="12" name="Text Box 4">
            <a:extLst>
              <a:ext uri="{FF2B5EF4-FFF2-40B4-BE49-F238E27FC236}">
                <a16:creationId xmlns:a16="http://schemas.microsoft.com/office/drawing/2014/main" id="{331B5578-C316-4D4F-B61B-71194368E1E8}"/>
              </a:ext>
            </a:extLst>
          </p:cNvPr>
          <p:cNvSpPr txBox="1">
            <a:spLocks noChangeArrowheads="1"/>
          </p:cNvSpPr>
          <p:nvPr/>
        </p:nvSpPr>
        <p:spPr bwMode="gray">
          <a:xfrm>
            <a:off x="6409777" y="3042458"/>
            <a:ext cx="2995612" cy="1656080"/>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lvl="0" algn="ctr" eaLnBrk="0" hangingPunct="0">
              <a:spcBef>
                <a:spcPct val="0"/>
              </a:spcBef>
              <a:buClrTx/>
              <a:buSzTx/>
              <a:buNone/>
            </a:pPr>
            <a:r>
              <a:rPr kumimoji="0" lang="en-IN" altLang="en-US" sz="2300" b="1" dirty="0">
                <a:solidFill>
                  <a:schemeClr val="bg1"/>
                </a:solidFill>
                <a:latin typeface="Arial Narrow" panose="020B0606020202030204" pitchFamily="34" charset="0"/>
                <a:cs typeface="+mn-cs"/>
              </a:rPr>
              <a:t>Who reviewed the audit work performed?</a:t>
            </a:r>
          </a:p>
        </p:txBody>
      </p:sp>
      <p:sp>
        <p:nvSpPr>
          <p:cNvPr id="13" name="Text Box 4">
            <a:extLst>
              <a:ext uri="{FF2B5EF4-FFF2-40B4-BE49-F238E27FC236}">
                <a16:creationId xmlns:a16="http://schemas.microsoft.com/office/drawing/2014/main" id="{F1ED8B5F-68C3-4FEB-A2C4-1E6F0D102C76}"/>
              </a:ext>
            </a:extLst>
          </p:cNvPr>
          <p:cNvSpPr txBox="1">
            <a:spLocks noChangeArrowheads="1"/>
          </p:cNvSpPr>
          <p:nvPr/>
        </p:nvSpPr>
        <p:spPr bwMode="gray">
          <a:xfrm>
            <a:off x="4672417" y="4830618"/>
            <a:ext cx="2995612" cy="1656080"/>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lvl="0" algn="ctr" eaLnBrk="0" hangingPunct="0">
              <a:spcBef>
                <a:spcPct val="0"/>
              </a:spcBef>
              <a:buClrTx/>
              <a:buSzTx/>
              <a:buNone/>
            </a:pPr>
            <a:r>
              <a:rPr kumimoji="0" lang="en-IN" altLang="en-US" sz="2300" b="1" dirty="0">
                <a:solidFill>
                  <a:schemeClr val="bg1"/>
                </a:solidFill>
                <a:latin typeface="Arial Narrow" panose="020B0606020202030204" pitchFamily="34" charset="0"/>
                <a:cs typeface="+mn-cs"/>
              </a:rPr>
              <a:t>The date and extent of such review</a:t>
            </a:r>
          </a:p>
        </p:txBody>
      </p:sp>
    </p:spTree>
    <p:extLst>
      <p:ext uri="{BB962C8B-B14F-4D97-AF65-F5344CB8AC3E}">
        <p14:creationId xmlns:p14="http://schemas.microsoft.com/office/powerpoint/2010/main" val="395043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Completion of an audit and audit documentation</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10" name="Text Box 4">
            <a:extLst>
              <a:ext uri="{FF2B5EF4-FFF2-40B4-BE49-F238E27FC236}">
                <a16:creationId xmlns:a16="http://schemas.microsoft.com/office/drawing/2014/main" id="{F062A0BA-75FA-4929-AF52-3F980930271E}"/>
              </a:ext>
            </a:extLst>
          </p:cNvPr>
          <p:cNvSpPr txBox="1">
            <a:spLocks noChangeArrowheads="1"/>
          </p:cNvSpPr>
          <p:nvPr/>
        </p:nvSpPr>
        <p:spPr bwMode="gray">
          <a:xfrm>
            <a:off x="2650172" y="1308388"/>
            <a:ext cx="6891655" cy="818515"/>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p>
            <a:pPr algn="ctr" eaLnBrk="0" hangingPunct="0">
              <a:lnSpc>
                <a:spcPct val="92000"/>
              </a:lnSpc>
              <a:spcBef>
                <a:spcPct val="50000"/>
              </a:spcBef>
              <a:defRPr/>
            </a:pPr>
            <a:r>
              <a:rPr kumimoji="0" lang="en-US" sz="2300" b="1" dirty="0">
                <a:solidFill>
                  <a:schemeClr val="bg1"/>
                </a:solidFill>
                <a:latin typeface="Arial Narrow" panose="020B0606020202030204" pitchFamily="34" charset="0"/>
                <a:cs typeface="Arial" charset="0"/>
              </a:rPr>
              <a:t>Letter of representation (SA 580)</a:t>
            </a:r>
          </a:p>
        </p:txBody>
      </p:sp>
      <p:sp>
        <p:nvSpPr>
          <p:cNvPr id="11" name="Text Box 4">
            <a:extLst>
              <a:ext uri="{FF2B5EF4-FFF2-40B4-BE49-F238E27FC236}">
                <a16:creationId xmlns:a16="http://schemas.microsoft.com/office/drawing/2014/main" id="{6DF6822C-98AF-4D6F-A3D0-A6AA02D48CB2}"/>
              </a:ext>
            </a:extLst>
          </p:cNvPr>
          <p:cNvSpPr txBox="1">
            <a:spLocks noChangeArrowheads="1"/>
          </p:cNvSpPr>
          <p:nvPr/>
        </p:nvSpPr>
        <p:spPr bwMode="gray">
          <a:xfrm>
            <a:off x="2650172" y="2328833"/>
            <a:ext cx="6891655" cy="81851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p>
            <a:pPr algn="ctr" eaLnBrk="0" hangingPunct="0">
              <a:lnSpc>
                <a:spcPct val="92000"/>
              </a:lnSpc>
              <a:spcBef>
                <a:spcPct val="50000"/>
              </a:spcBef>
              <a:defRPr/>
            </a:pPr>
            <a:r>
              <a:rPr kumimoji="0" lang="en-US" sz="2300" b="1" dirty="0">
                <a:latin typeface="Arial Narrow" panose="020B0606020202030204" pitchFamily="34" charset="0"/>
                <a:cs typeface="Arial" charset="0"/>
              </a:rPr>
              <a:t>Communication to those charged with governance (SA 260)</a:t>
            </a:r>
          </a:p>
        </p:txBody>
      </p:sp>
      <p:sp>
        <p:nvSpPr>
          <p:cNvPr id="12" name="Text Box 4">
            <a:extLst>
              <a:ext uri="{FF2B5EF4-FFF2-40B4-BE49-F238E27FC236}">
                <a16:creationId xmlns:a16="http://schemas.microsoft.com/office/drawing/2014/main" id="{E58556C6-349C-4C2B-AD8E-BAAB15D4D154}"/>
              </a:ext>
            </a:extLst>
          </p:cNvPr>
          <p:cNvSpPr txBox="1">
            <a:spLocks noChangeArrowheads="1"/>
          </p:cNvSpPr>
          <p:nvPr/>
        </p:nvSpPr>
        <p:spPr bwMode="gray">
          <a:xfrm>
            <a:off x="2669222" y="3371821"/>
            <a:ext cx="6891655" cy="818515"/>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p>
            <a:pPr algn="ctr" eaLnBrk="0" hangingPunct="0">
              <a:lnSpc>
                <a:spcPct val="92000"/>
              </a:lnSpc>
              <a:spcBef>
                <a:spcPct val="50000"/>
              </a:spcBef>
              <a:defRPr/>
            </a:pPr>
            <a:r>
              <a:rPr kumimoji="0" lang="en-US" sz="2300" b="1" dirty="0">
                <a:solidFill>
                  <a:schemeClr val="bg1"/>
                </a:solidFill>
                <a:latin typeface="Arial Narrow" panose="020B0606020202030204" pitchFamily="34" charset="0"/>
                <a:cs typeface="Arial" charset="0"/>
              </a:rPr>
              <a:t>Final analytics (SA 520)</a:t>
            </a:r>
          </a:p>
        </p:txBody>
      </p:sp>
      <p:sp>
        <p:nvSpPr>
          <p:cNvPr id="13" name="Text Box 4">
            <a:extLst>
              <a:ext uri="{FF2B5EF4-FFF2-40B4-BE49-F238E27FC236}">
                <a16:creationId xmlns:a16="http://schemas.microsoft.com/office/drawing/2014/main" id="{E0A48D95-91BE-4E75-9CB5-675D9CF36EE4}"/>
              </a:ext>
            </a:extLst>
          </p:cNvPr>
          <p:cNvSpPr txBox="1">
            <a:spLocks noChangeArrowheads="1"/>
          </p:cNvSpPr>
          <p:nvPr/>
        </p:nvSpPr>
        <p:spPr bwMode="gray">
          <a:xfrm>
            <a:off x="2704147" y="4404648"/>
            <a:ext cx="6891655" cy="81851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p>
            <a:pPr algn="ctr" eaLnBrk="0" hangingPunct="0">
              <a:lnSpc>
                <a:spcPct val="92000"/>
              </a:lnSpc>
              <a:spcBef>
                <a:spcPct val="50000"/>
              </a:spcBef>
              <a:defRPr/>
            </a:pPr>
            <a:r>
              <a:rPr kumimoji="0" lang="en-US" sz="2300" b="1" dirty="0">
                <a:latin typeface="Arial Narrow" panose="020B0606020202030204" pitchFamily="34" charset="0"/>
                <a:cs typeface="Arial" charset="0"/>
              </a:rPr>
              <a:t>Forming an opinion and reporting (SA 700, 705 and 706)</a:t>
            </a:r>
          </a:p>
        </p:txBody>
      </p:sp>
      <p:sp>
        <p:nvSpPr>
          <p:cNvPr id="14" name="Text Box 4">
            <a:extLst>
              <a:ext uri="{FF2B5EF4-FFF2-40B4-BE49-F238E27FC236}">
                <a16:creationId xmlns:a16="http://schemas.microsoft.com/office/drawing/2014/main" id="{5E20E066-E324-47CB-BFCE-F915894AE339}"/>
              </a:ext>
            </a:extLst>
          </p:cNvPr>
          <p:cNvSpPr txBox="1">
            <a:spLocks noChangeArrowheads="1"/>
          </p:cNvSpPr>
          <p:nvPr/>
        </p:nvSpPr>
        <p:spPr bwMode="gray">
          <a:xfrm>
            <a:off x="2714307" y="5471448"/>
            <a:ext cx="6891655" cy="818515"/>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p>
            <a:pPr algn="ctr" eaLnBrk="0" hangingPunct="0">
              <a:lnSpc>
                <a:spcPct val="92000"/>
              </a:lnSpc>
              <a:spcBef>
                <a:spcPct val="50000"/>
              </a:spcBef>
              <a:defRPr/>
            </a:pPr>
            <a:r>
              <a:rPr kumimoji="0" lang="en-US" sz="2300" b="1" dirty="0">
                <a:solidFill>
                  <a:schemeClr val="bg1"/>
                </a:solidFill>
                <a:latin typeface="Arial Narrow" panose="020B0606020202030204" pitchFamily="34" charset="0"/>
                <a:cs typeface="Arial" charset="0"/>
              </a:rPr>
              <a:t>Key Audit Matters (SA 701)</a:t>
            </a:r>
          </a:p>
        </p:txBody>
      </p:sp>
    </p:spTree>
    <p:extLst>
      <p:ext uri="{BB962C8B-B14F-4D97-AF65-F5344CB8AC3E}">
        <p14:creationId xmlns:p14="http://schemas.microsoft.com/office/powerpoint/2010/main" val="59007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Communication with TCWG and related documentation</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7" name="Text Box 4">
            <a:extLst>
              <a:ext uri="{FF2B5EF4-FFF2-40B4-BE49-F238E27FC236}">
                <a16:creationId xmlns:a16="http://schemas.microsoft.com/office/drawing/2014/main" id="{74E9D591-6F1E-4F07-8DBE-D4AC50041B4F}"/>
              </a:ext>
            </a:extLst>
          </p:cNvPr>
          <p:cNvSpPr txBox="1">
            <a:spLocks noChangeArrowheads="1"/>
          </p:cNvSpPr>
          <p:nvPr/>
        </p:nvSpPr>
        <p:spPr bwMode="gray">
          <a:xfrm>
            <a:off x="3032039" y="1869440"/>
            <a:ext cx="2995612" cy="1656080"/>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lvl="0" algn="ctr" eaLnBrk="0" hangingPunct="0">
              <a:spcBef>
                <a:spcPct val="0"/>
              </a:spcBef>
              <a:buClrTx/>
              <a:buSzTx/>
              <a:buNone/>
            </a:pPr>
            <a:r>
              <a:rPr kumimoji="0" lang="en-IN" altLang="en-US" sz="2300" b="1" dirty="0">
                <a:latin typeface="Arial Narrow" panose="020B0606020202030204" pitchFamily="34" charset="0"/>
                <a:cs typeface="+mn-cs"/>
              </a:rPr>
              <a:t>Discussions of significant </a:t>
            </a:r>
          </a:p>
          <a:p>
            <a:pPr lvl="0" algn="ctr" eaLnBrk="0" hangingPunct="0">
              <a:spcBef>
                <a:spcPct val="0"/>
              </a:spcBef>
              <a:buClrTx/>
              <a:buSzTx/>
              <a:buNone/>
            </a:pPr>
            <a:r>
              <a:rPr kumimoji="0" lang="en-IN" altLang="en-US" sz="2300" b="1" dirty="0">
                <a:latin typeface="Arial Narrow" panose="020B0606020202030204" pitchFamily="34" charset="0"/>
                <a:cs typeface="+mn-cs"/>
              </a:rPr>
              <a:t>matters</a:t>
            </a:r>
          </a:p>
        </p:txBody>
      </p:sp>
      <p:sp>
        <p:nvSpPr>
          <p:cNvPr id="8" name="Text Box 4">
            <a:extLst>
              <a:ext uri="{FF2B5EF4-FFF2-40B4-BE49-F238E27FC236}">
                <a16:creationId xmlns:a16="http://schemas.microsoft.com/office/drawing/2014/main" id="{B8C30CE2-BBF6-4191-BA16-54CD90CF6723}"/>
              </a:ext>
            </a:extLst>
          </p:cNvPr>
          <p:cNvSpPr txBox="1">
            <a:spLocks noChangeArrowheads="1"/>
          </p:cNvSpPr>
          <p:nvPr/>
        </p:nvSpPr>
        <p:spPr bwMode="gray">
          <a:xfrm>
            <a:off x="6547399" y="1869440"/>
            <a:ext cx="2995612" cy="1656080"/>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lvl="0" algn="ctr" eaLnBrk="0" hangingPunct="0">
              <a:spcBef>
                <a:spcPct val="0"/>
              </a:spcBef>
              <a:buClrTx/>
              <a:buSzTx/>
              <a:buNone/>
            </a:pPr>
            <a:r>
              <a:rPr kumimoji="0" lang="en-IN" altLang="en-US" sz="2300" b="1" dirty="0">
                <a:latin typeface="Arial Narrow" panose="020B0606020202030204" pitchFamily="34" charset="0"/>
                <a:cs typeface="+mn-cs"/>
              </a:rPr>
              <a:t>Nature of the significant matters discussed </a:t>
            </a:r>
          </a:p>
        </p:txBody>
      </p:sp>
      <p:sp>
        <p:nvSpPr>
          <p:cNvPr id="9" name="Text Box 4">
            <a:extLst>
              <a:ext uri="{FF2B5EF4-FFF2-40B4-BE49-F238E27FC236}">
                <a16:creationId xmlns:a16="http://schemas.microsoft.com/office/drawing/2014/main" id="{DA9B8D06-CD69-4E66-84AE-0323185589A2}"/>
              </a:ext>
            </a:extLst>
          </p:cNvPr>
          <p:cNvSpPr txBox="1">
            <a:spLocks noChangeArrowheads="1"/>
          </p:cNvSpPr>
          <p:nvPr/>
        </p:nvSpPr>
        <p:spPr bwMode="gray">
          <a:xfrm>
            <a:off x="4820199" y="3942080"/>
            <a:ext cx="2995612" cy="1656080"/>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lvl="0" algn="ctr" eaLnBrk="0" hangingPunct="0">
              <a:spcBef>
                <a:spcPct val="0"/>
              </a:spcBef>
              <a:buClrTx/>
              <a:buSzTx/>
              <a:buNone/>
            </a:pPr>
            <a:r>
              <a:rPr kumimoji="0" lang="en-IN" altLang="en-US" sz="2300" b="1" dirty="0">
                <a:solidFill>
                  <a:schemeClr val="bg1"/>
                </a:solidFill>
                <a:latin typeface="Arial Narrow" panose="020B0606020202030204" pitchFamily="34" charset="0"/>
                <a:cs typeface="+mn-cs"/>
              </a:rPr>
              <a:t>When and with whom the discussions took place?</a:t>
            </a:r>
          </a:p>
        </p:txBody>
      </p:sp>
    </p:spTree>
    <p:extLst>
      <p:ext uri="{BB962C8B-B14F-4D97-AF65-F5344CB8AC3E}">
        <p14:creationId xmlns:p14="http://schemas.microsoft.com/office/powerpoint/2010/main" val="80854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lang="en-IN" sz="3100" b="1" kern="0" dirty="0">
                <a:solidFill>
                  <a:prstClr val="white"/>
                </a:solidFill>
                <a:latin typeface="Arial Narrow" panose="020B0606020202030204" pitchFamily="34" charset="0"/>
              </a:rPr>
              <a:t>Timely documentation</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13" name="Text Box 4">
            <a:extLst>
              <a:ext uri="{FF2B5EF4-FFF2-40B4-BE49-F238E27FC236}">
                <a16:creationId xmlns:a16="http://schemas.microsoft.com/office/drawing/2014/main" id="{C4939B25-D1EB-428E-A811-B8DD91B74B61}"/>
              </a:ext>
            </a:extLst>
          </p:cNvPr>
          <p:cNvSpPr txBox="1">
            <a:spLocks noChangeArrowheads="1"/>
          </p:cNvSpPr>
          <p:nvPr/>
        </p:nvSpPr>
        <p:spPr bwMode="gray">
          <a:xfrm>
            <a:off x="2386228" y="4189734"/>
            <a:ext cx="7993062" cy="1148019"/>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0" bIns="0"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2300" b="1" i="0" u="none" strike="noStrike" kern="1200" cap="none" spc="0" normalizeH="0" baseline="0" noProof="0" dirty="0">
                <a:ln>
                  <a:noFill/>
                </a:ln>
                <a:effectLst/>
                <a:uLnTx/>
                <a:uFillTx/>
                <a:latin typeface="Arial Narrow" panose="020B0606020202030204" pitchFamily="34" charset="0"/>
                <a:cs typeface="+mn-cs"/>
              </a:rPr>
              <a:t>Contemporaneous documentation is important</a:t>
            </a:r>
          </a:p>
        </p:txBody>
      </p:sp>
      <p:sp>
        <p:nvSpPr>
          <p:cNvPr id="15" name="Text Box 4">
            <a:extLst>
              <a:ext uri="{FF2B5EF4-FFF2-40B4-BE49-F238E27FC236}">
                <a16:creationId xmlns:a16="http://schemas.microsoft.com/office/drawing/2014/main" id="{3F000BB5-2D74-4256-B4A2-D3D39B685856}"/>
              </a:ext>
            </a:extLst>
          </p:cNvPr>
          <p:cNvSpPr txBox="1">
            <a:spLocks noChangeArrowheads="1"/>
          </p:cNvSpPr>
          <p:nvPr/>
        </p:nvSpPr>
        <p:spPr bwMode="gray">
          <a:xfrm>
            <a:off x="2393806" y="1851603"/>
            <a:ext cx="7993062" cy="2141486"/>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0" bIns="0"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rPr>
              <a:t>Preparing sufficient and appropriate audit documentation on a timely basis helps to enhance the quality of the audit and facilitates the effective review and evaluation of the audit evidence obtained and conclusions reached before the auditor’s report is finalised</a:t>
            </a:r>
            <a:endParaRPr kumimoji="0" lang="en-GB"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endParaRPr>
          </a:p>
        </p:txBody>
      </p:sp>
    </p:spTree>
    <p:extLst>
      <p:ext uri="{BB962C8B-B14F-4D97-AF65-F5344CB8AC3E}">
        <p14:creationId xmlns:p14="http://schemas.microsoft.com/office/powerpoint/2010/main" val="179346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Check Point</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12" name="Text Box 10">
            <a:extLst>
              <a:ext uri="{FF2B5EF4-FFF2-40B4-BE49-F238E27FC236}">
                <a16:creationId xmlns:a16="http://schemas.microsoft.com/office/drawing/2014/main" id="{5AAE6C62-E092-4427-B280-8CE1C14B5BCB}"/>
              </a:ext>
            </a:extLst>
          </p:cNvPr>
          <p:cNvSpPr txBox="1">
            <a:spLocks noChangeArrowheads="1"/>
          </p:cNvSpPr>
          <p:nvPr/>
        </p:nvSpPr>
        <p:spPr bwMode="auto">
          <a:xfrm>
            <a:off x="2437679" y="1555749"/>
            <a:ext cx="7777162" cy="2451100"/>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0" bIns="0"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altLang="en-US" sz="2300" b="1" dirty="0">
                <a:solidFill>
                  <a:schemeClr val="bg1"/>
                </a:solidFill>
                <a:latin typeface="Arial Narrow" panose="020B0606020202030204" pitchFamily="34" charset="0"/>
              </a:rPr>
              <a:t>Do</a:t>
            </a:r>
            <a:r>
              <a:rPr kumimoji="0" lang="en-AU"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rPr>
              <a:t>cumentation of audit procedures performed on 12 April 2023 were completed on 15 April 2023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AU"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AU"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rPr>
              <a:t>The audit report was issued on 9 May 2023. Is this an example of timely documentation?</a:t>
            </a:r>
            <a:endParaRPr kumimoji="0" lang="en-US"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endParaRPr>
          </a:p>
        </p:txBody>
      </p:sp>
      <p:grpSp>
        <p:nvGrpSpPr>
          <p:cNvPr id="13" name="Group 11">
            <a:extLst>
              <a:ext uri="{FF2B5EF4-FFF2-40B4-BE49-F238E27FC236}">
                <a16:creationId xmlns:a16="http://schemas.microsoft.com/office/drawing/2014/main" id="{78920B62-C6B0-49C7-85F2-76370DE46257}"/>
              </a:ext>
            </a:extLst>
          </p:cNvPr>
          <p:cNvGrpSpPr>
            <a:grpSpLocks/>
          </p:cNvGrpSpPr>
          <p:nvPr/>
        </p:nvGrpSpPr>
        <p:grpSpPr bwMode="auto">
          <a:xfrm>
            <a:off x="1574079" y="1658938"/>
            <a:ext cx="739775" cy="990600"/>
            <a:chOff x="833" y="2126"/>
            <a:chExt cx="511" cy="793"/>
          </a:xfrm>
          <a:solidFill>
            <a:srgbClr val="002060"/>
          </a:solidFill>
        </p:grpSpPr>
        <p:sp>
          <p:nvSpPr>
            <p:cNvPr id="15" name="Freeform 12">
              <a:extLst>
                <a:ext uri="{FF2B5EF4-FFF2-40B4-BE49-F238E27FC236}">
                  <a16:creationId xmlns:a16="http://schemas.microsoft.com/office/drawing/2014/main" id="{B11A684C-2E63-4537-8896-61D76AEEED72}"/>
                </a:ext>
              </a:extLst>
            </p:cNvPr>
            <p:cNvSpPr>
              <a:spLocks/>
            </p:cNvSpPr>
            <p:nvPr/>
          </p:nvSpPr>
          <p:spPr bwMode="auto">
            <a:xfrm>
              <a:off x="833" y="2126"/>
              <a:ext cx="253" cy="273"/>
            </a:xfrm>
            <a:custGeom>
              <a:avLst/>
              <a:gdLst/>
              <a:ahLst/>
              <a:cxnLst>
                <a:cxn ang="0">
                  <a:pos x="568" y="0"/>
                </a:cxn>
                <a:cxn ang="0">
                  <a:pos x="506" y="4"/>
                </a:cxn>
                <a:cxn ang="0">
                  <a:pos x="447" y="12"/>
                </a:cxn>
                <a:cxn ang="0">
                  <a:pos x="391" y="26"/>
                </a:cxn>
                <a:cxn ang="0">
                  <a:pos x="338" y="46"/>
                </a:cxn>
                <a:cxn ang="0">
                  <a:pos x="287" y="71"/>
                </a:cxn>
                <a:cxn ang="0">
                  <a:pos x="241" y="102"/>
                </a:cxn>
                <a:cxn ang="0">
                  <a:pos x="198" y="136"/>
                </a:cxn>
                <a:cxn ang="0">
                  <a:pos x="159" y="175"/>
                </a:cxn>
                <a:cxn ang="0">
                  <a:pos x="124" y="218"/>
                </a:cxn>
                <a:cxn ang="0">
                  <a:pos x="93" y="266"/>
                </a:cxn>
                <a:cxn ang="0">
                  <a:pos x="66" y="316"/>
                </a:cxn>
                <a:cxn ang="0">
                  <a:pos x="43" y="369"/>
                </a:cxn>
                <a:cxn ang="0">
                  <a:pos x="26" y="427"/>
                </a:cxn>
                <a:cxn ang="0">
                  <a:pos x="12" y="486"/>
                </a:cxn>
                <a:cxn ang="0">
                  <a:pos x="5" y="549"/>
                </a:cxn>
                <a:cxn ang="0">
                  <a:pos x="0" y="614"/>
                </a:cxn>
                <a:cxn ang="0">
                  <a:pos x="71" y="585"/>
                </a:cxn>
                <a:cxn ang="0">
                  <a:pos x="77" y="528"/>
                </a:cxn>
                <a:cxn ang="0">
                  <a:pos x="87" y="473"/>
                </a:cxn>
                <a:cxn ang="0">
                  <a:pos x="100" y="421"/>
                </a:cxn>
                <a:cxn ang="0">
                  <a:pos x="118" y="372"/>
                </a:cxn>
                <a:cxn ang="0">
                  <a:pos x="140" y="326"/>
                </a:cxn>
                <a:cxn ang="0">
                  <a:pos x="164" y="283"/>
                </a:cxn>
                <a:cxn ang="0">
                  <a:pos x="193" y="244"/>
                </a:cxn>
                <a:cxn ang="0">
                  <a:pos x="225" y="208"/>
                </a:cxn>
                <a:cxn ang="0">
                  <a:pos x="260" y="176"/>
                </a:cxn>
                <a:cxn ang="0">
                  <a:pos x="299" y="149"/>
                </a:cxn>
                <a:cxn ang="0">
                  <a:pos x="341" y="124"/>
                </a:cxn>
                <a:cxn ang="0">
                  <a:pos x="387" y="105"/>
                </a:cxn>
                <a:cxn ang="0">
                  <a:pos x="434" y="90"/>
                </a:cxn>
                <a:cxn ang="0">
                  <a:pos x="485" y="79"/>
                </a:cxn>
                <a:cxn ang="0">
                  <a:pos x="540" y="75"/>
                </a:cxn>
                <a:cxn ang="0">
                  <a:pos x="568" y="75"/>
                </a:cxn>
              </a:cxnLst>
              <a:rect l="0" t="0" r="r" b="b"/>
              <a:pathLst>
                <a:path w="568" h="615">
                  <a:moveTo>
                    <a:pt x="568" y="0"/>
                  </a:moveTo>
                  <a:lnTo>
                    <a:pt x="568" y="0"/>
                  </a:lnTo>
                  <a:lnTo>
                    <a:pt x="536" y="1"/>
                  </a:lnTo>
                  <a:lnTo>
                    <a:pt x="506" y="4"/>
                  </a:lnTo>
                  <a:lnTo>
                    <a:pt x="476" y="7"/>
                  </a:lnTo>
                  <a:lnTo>
                    <a:pt x="447" y="12"/>
                  </a:lnTo>
                  <a:lnTo>
                    <a:pt x="419" y="19"/>
                  </a:lnTo>
                  <a:lnTo>
                    <a:pt x="391" y="26"/>
                  </a:lnTo>
                  <a:lnTo>
                    <a:pt x="363" y="36"/>
                  </a:lnTo>
                  <a:lnTo>
                    <a:pt x="338" y="46"/>
                  </a:lnTo>
                  <a:lnTo>
                    <a:pt x="313" y="58"/>
                  </a:lnTo>
                  <a:lnTo>
                    <a:pt x="287" y="71"/>
                  </a:lnTo>
                  <a:lnTo>
                    <a:pt x="264" y="85"/>
                  </a:lnTo>
                  <a:lnTo>
                    <a:pt x="241" y="102"/>
                  </a:lnTo>
                  <a:lnTo>
                    <a:pt x="219" y="118"/>
                  </a:lnTo>
                  <a:lnTo>
                    <a:pt x="198" y="136"/>
                  </a:lnTo>
                  <a:lnTo>
                    <a:pt x="179" y="155"/>
                  </a:lnTo>
                  <a:lnTo>
                    <a:pt x="159" y="175"/>
                  </a:lnTo>
                  <a:lnTo>
                    <a:pt x="141" y="196"/>
                  </a:lnTo>
                  <a:lnTo>
                    <a:pt x="124" y="218"/>
                  </a:lnTo>
                  <a:lnTo>
                    <a:pt x="108" y="241"/>
                  </a:lnTo>
                  <a:lnTo>
                    <a:pt x="93" y="266"/>
                  </a:lnTo>
                  <a:lnTo>
                    <a:pt x="79" y="290"/>
                  </a:lnTo>
                  <a:lnTo>
                    <a:pt x="66" y="316"/>
                  </a:lnTo>
                  <a:lnTo>
                    <a:pt x="54" y="342"/>
                  </a:lnTo>
                  <a:lnTo>
                    <a:pt x="43" y="369"/>
                  </a:lnTo>
                  <a:lnTo>
                    <a:pt x="34" y="398"/>
                  </a:lnTo>
                  <a:lnTo>
                    <a:pt x="26" y="427"/>
                  </a:lnTo>
                  <a:lnTo>
                    <a:pt x="19" y="457"/>
                  </a:lnTo>
                  <a:lnTo>
                    <a:pt x="12" y="486"/>
                  </a:lnTo>
                  <a:lnTo>
                    <a:pt x="8" y="518"/>
                  </a:lnTo>
                  <a:lnTo>
                    <a:pt x="5" y="549"/>
                  </a:lnTo>
                  <a:lnTo>
                    <a:pt x="1" y="581"/>
                  </a:lnTo>
                  <a:lnTo>
                    <a:pt x="0" y="614"/>
                  </a:lnTo>
                  <a:lnTo>
                    <a:pt x="70" y="615"/>
                  </a:lnTo>
                  <a:lnTo>
                    <a:pt x="71" y="585"/>
                  </a:lnTo>
                  <a:lnTo>
                    <a:pt x="73" y="557"/>
                  </a:lnTo>
                  <a:lnTo>
                    <a:pt x="77" y="528"/>
                  </a:lnTo>
                  <a:lnTo>
                    <a:pt x="81" y="500"/>
                  </a:lnTo>
                  <a:lnTo>
                    <a:pt x="87" y="473"/>
                  </a:lnTo>
                  <a:lnTo>
                    <a:pt x="92" y="447"/>
                  </a:lnTo>
                  <a:lnTo>
                    <a:pt x="100" y="421"/>
                  </a:lnTo>
                  <a:lnTo>
                    <a:pt x="109" y="397"/>
                  </a:lnTo>
                  <a:lnTo>
                    <a:pt x="118" y="372"/>
                  </a:lnTo>
                  <a:lnTo>
                    <a:pt x="128" y="348"/>
                  </a:lnTo>
                  <a:lnTo>
                    <a:pt x="140" y="326"/>
                  </a:lnTo>
                  <a:lnTo>
                    <a:pt x="151" y="305"/>
                  </a:lnTo>
                  <a:lnTo>
                    <a:pt x="164" y="283"/>
                  </a:lnTo>
                  <a:lnTo>
                    <a:pt x="179" y="263"/>
                  </a:lnTo>
                  <a:lnTo>
                    <a:pt x="193" y="244"/>
                  </a:lnTo>
                  <a:lnTo>
                    <a:pt x="208" y="226"/>
                  </a:lnTo>
                  <a:lnTo>
                    <a:pt x="225" y="208"/>
                  </a:lnTo>
                  <a:lnTo>
                    <a:pt x="243" y="193"/>
                  </a:lnTo>
                  <a:lnTo>
                    <a:pt x="260" y="176"/>
                  </a:lnTo>
                  <a:lnTo>
                    <a:pt x="279" y="162"/>
                  </a:lnTo>
                  <a:lnTo>
                    <a:pt x="299" y="149"/>
                  </a:lnTo>
                  <a:lnTo>
                    <a:pt x="320" y="136"/>
                  </a:lnTo>
                  <a:lnTo>
                    <a:pt x="341" y="124"/>
                  </a:lnTo>
                  <a:lnTo>
                    <a:pt x="363" y="115"/>
                  </a:lnTo>
                  <a:lnTo>
                    <a:pt x="387" y="105"/>
                  </a:lnTo>
                  <a:lnTo>
                    <a:pt x="410" y="97"/>
                  </a:lnTo>
                  <a:lnTo>
                    <a:pt x="434" y="90"/>
                  </a:lnTo>
                  <a:lnTo>
                    <a:pt x="460" y="84"/>
                  </a:lnTo>
                  <a:lnTo>
                    <a:pt x="485" y="79"/>
                  </a:lnTo>
                  <a:lnTo>
                    <a:pt x="512" y="77"/>
                  </a:lnTo>
                  <a:lnTo>
                    <a:pt x="540" y="75"/>
                  </a:lnTo>
                  <a:lnTo>
                    <a:pt x="568" y="75"/>
                  </a:lnTo>
                  <a:lnTo>
                    <a:pt x="568" y="75"/>
                  </a:lnTo>
                  <a:lnTo>
                    <a:pt x="568" y="0"/>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16" name="Freeform 13">
              <a:extLst>
                <a:ext uri="{FF2B5EF4-FFF2-40B4-BE49-F238E27FC236}">
                  <a16:creationId xmlns:a16="http://schemas.microsoft.com/office/drawing/2014/main" id="{D3D89157-68F7-48E6-9ACB-A18CD8275A35}"/>
                </a:ext>
              </a:extLst>
            </p:cNvPr>
            <p:cNvSpPr>
              <a:spLocks/>
            </p:cNvSpPr>
            <p:nvPr/>
          </p:nvSpPr>
          <p:spPr bwMode="auto">
            <a:xfrm>
              <a:off x="1086" y="2126"/>
              <a:ext cx="258" cy="217"/>
            </a:xfrm>
            <a:custGeom>
              <a:avLst/>
              <a:gdLst/>
              <a:ahLst/>
              <a:cxnLst>
                <a:cxn ang="0">
                  <a:pos x="581" y="487"/>
                </a:cxn>
                <a:cxn ang="0">
                  <a:pos x="579" y="450"/>
                </a:cxn>
                <a:cxn ang="0">
                  <a:pos x="574" y="410"/>
                </a:cxn>
                <a:cxn ang="0">
                  <a:pos x="564" y="369"/>
                </a:cxn>
                <a:cxn ang="0">
                  <a:pos x="551" y="328"/>
                </a:cxn>
                <a:cxn ang="0">
                  <a:pos x="534" y="287"/>
                </a:cxn>
                <a:cxn ang="0">
                  <a:pos x="512" y="247"/>
                </a:cxn>
                <a:cxn ang="0">
                  <a:pos x="485" y="207"/>
                </a:cxn>
                <a:cxn ang="0">
                  <a:pos x="453" y="169"/>
                </a:cxn>
                <a:cxn ang="0">
                  <a:pos x="416" y="134"/>
                </a:cxn>
                <a:cxn ang="0">
                  <a:pos x="374" y="102"/>
                </a:cxn>
                <a:cxn ang="0">
                  <a:pos x="326" y="72"/>
                </a:cxn>
                <a:cxn ang="0">
                  <a:pos x="272" y="47"/>
                </a:cxn>
                <a:cxn ang="0">
                  <a:pos x="213" y="27"/>
                </a:cxn>
                <a:cxn ang="0">
                  <a:pos x="148" y="13"/>
                </a:cxn>
                <a:cxn ang="0">
                  <a:pos x="77" y="4"/>
                </a:cxn>
                <a:cxn ang="0">
                  <a:pos x="0" y="0"/>
                </a:cxn>
                <a:cxn ang="0">
                  <a:pos x="37" y="75"/>
                </a:cxn>
                <a:cxn ang="0">
                  <a:pos x="105" y="80"/>
                </a:cxn>
                <a:cxn ang="0">
                  <a:pos x="167" y="91"/>
                </a:cxn>
                <a:cxn ang="0">
                  <a:pos x="223" y="108"/>
                </a:cxn>
                <a:cxn ang="0">
                  <a:pos x="273" y="126"/>
                </a:cxn>
                <a:cxn ang="0">
                  <a:pos x="316" y="150"/>
                </a:cxn>
                <a:cxn ang="0">
                  <a:pos x="355" y="177"/>
                </a:cxn>
                <a:cxn ang="0">
                  <a:pos x="389" y="206"/>
                </a:cxn>
                <a:cxn ang="0">
                  <a:pos x="418" y="237"/>
                </a:cxn>
                <a:cxn ang="0">
                  <a:pos x="444" y="269"/>
                </a:cxn>
                <a:cxn ang="0">
                  <a:pos x="463" y="303"/>
                </a:cxn>
                <a:cxn ang="0">
                  <a:pos x="480" y="338"/>
                </a:cxn>
                <a:cxn ang="0">
                  <a:pos x="493" y="373"/>
                </a:cxn>
                <a:cxn ang="0">
                  <a:pos x="502" y="407"/>
                </a:cxn>
                <a:cxn ang="0">
                  <a:pos x="509" y="440"/>
                </a:cxn>
                <a:cxn ang="0">
                  <a:pos x="511" y="472"/>
                </a:cxn>
                <a:cxn ang="0">
                  <a:pos x="512" y="487"/>
                </a:cxn>
              </a:cxnLst>
              <a:rect l="0" t="0" r="r" b="b"/>
              <a:pathLst>
                <a:path w="581" h="487">
                  <a:moveTo>
                    <a:pt x="581" y="487"/>
                  </a:moveTo>
                  <a:lnTo>
                    <a:pt x="581" y="487"/>
                  </a:lnTo>
                  <a:lnTo>
                    <a:pt x="581" y="469"/>
                  </a:lnTo>
                  <a:lnTo>
                    <a:pt x="579" y="450"/>
                  </a:lnTo>
                  <a:lnTo>
                    <a:pt x="576" y="430"/>
                  </a:lnTo>
                  <a:lnTo>
                    <a:pt x="574" y="410"/>
                  </a:lnTo>
                  <a:lnTo>
                    <a:pt x="570" y="390"/>
                  </a:lnTo>
                  <a:lnTo>
                    <a:pt x="564" y="369"/>
                  </a:lnTo>
                  <a:lnTo>
                    <a:pt x="559" y="348"/>
                  </a:lnTo>
                  <a:lnTo>
                    <a:pt x="551" y="328"/>
                  </a:lnTo>
                  <a:lnTo>
                    <a:pt x="543" y="307"/>
                  </a:lnTo>
                  <a:lnTo>
                    <a:pt x="534" y="287"/>
                  </a:lnTo>
                  <a:lnTo>
                    <a:pt x="523" y="267"/>
                  </a:lnTo>
                  <a:lnTo>
                    <a:pt x="512" y="247"/>
                  </a:lnTo>
                  <a:lnTo>
                    <a:pt x="499" y="227"/>
                  </a:lnTo>
                  <a:lnTo>
                    <a:pt x="485" y="207"/>
                  </a:lnTo>
                  <a:lnTo>
                    <a:pt x="470" y="188"/>
                  </a:lnTo>
                  <a:lnTo>
                    <a:pt x="453" y="169"/>
                  </a:lnTo>
                  <a:lnTo>
                    <a:pt x="435" y="151"/>
                  </a:lnTo>
                  <a:lnTo>
                    <a:pt x="416" y="134"/>
                  </a:lnTo>
                  <a:lnTo>
                    <a:pt x="396" y="117"/>
                  </a:lnTo>
                  <a:lnTo>
                    <a:pt x="374" y="102"/>
                  </a:lnTo>
                  <a:lnTo>
                    <a:pt x="350" y="86"/>
                  </a:lnTo>
                  <a:lnTo>
                    <a:pt x="326" y="72"/>
                  </a:lnTo>
                  <a:lnTo>
                    <a:pt x="300" y="59"/>
                  </a:lnTo>
                  <a:lnTo>
                    <a:pt x="272" y="47"/>
                  </a:lnTo>
                  <a:lnTo>
                    <a:pt x="243" y="37"/>
                  </a:lnTo>
                  <a:lnTo>
                    <a:pt x="213" y="27"/>
                  </a:lnTo>
                  <a:lnTo>
                    <a:pt x="181" y="19"/>
                  </a:lnTo>
                  <a:lnTo>
                    <a:pt x="148" y="13"/>
                  </a:lnTo>
                  <a:lnTo>
                    <a:pt x="113" y="7"/>
                  </a:lnTo>
                  <a:lnTo>
                    <a:pt x="77" y="4"/>
                  </a:lnTo>
                  <a:lnTo>
                    <a:pt x="39" y="1"/>
                  </a:lnTo>
                  <a:lnTo>
                    <a:pt x="0" y="0"/>
                  </a:lnTo>
                  <a:lnTo>
                    <a:pt x="0" y="75"/>
                  </a:lnTo>
                  <a:lnTo>
                    <a:pt x="37" y="75"/>
                  </a:lnTo>
                  <a:lnTo>
                    <a:pt x="71" y="77"/>
                  </a:lnTo>
                  <a:lnTo>
                    <a:pt x="105" y="80"/>
                  </a:lnTo>
                  <a:lnTo>
                    <a:pt x="137" y="85"/>
                  </a:lnTo>
                  <a:lnTo>
                    <a:pt x="167" y="91"/>
                  </a:lnTo>
                  <a:lnTo>
                    <a:pt x="195" y="99"/>
                  </a:lnTo>
                  <a:lnTo>
                    <a:pt x="223" y="108"/>
                  </a:lnTo>
                  <a:lnTo>
                    <a:pt x="249" y="117"/>
                  </a:lnTo>
                  <a:lnTo>
                    <a:pt x="273" y="126"/>
                  </a:lnTo>
                  <a:lnTo>
                    <a:pt x="295" y="138"/>
                  </a:lnTo>
                  <a:lnTo>
                    <a:pt x="316" y="150"/>
                  </a:lnTo>
                  <a:lnTo>
                    <a:pt x="336" y="163"/>
                  </a:lnTo>
                  <a:lnTo>
                    <a:pt x="355" y="177"/>
                  </a:lnTo>
                  <a:lnTo>
                    <a:pt x="373" y="191"/>
                  </a:lnTo>
                  <a:lnTo>
                    <a:pt x="389" y="206"/>
                  </a:lnTo>
                  <a:lnTo>
                    <a:pt x="405" y="221"/>
                  </a:lnTo>
                  <a:lnTo>
                    <a:pt x="418" y="237"/>
                  </a:lnTo>
                  <a:lnTo>
                    <a:pt x="431" y="253"/>
                  </a:lnTo>
                  <a:lnTo>
                    <a:pt x="444" y="269"/>
                  </a:lnTo>
                  <a:lnTo>
                    <a:pt x="453" y="286"/>
                  </a:lnTo>
                  <a:lnTo>
                    <a:pt x="463" y="303"/>
                  </a:lnTo>
                  <a:lnTo>
                    <a:pt x="472" y="320"/>
                  </a:lnTo>
                  <a:lnTo>
                    <a:pt x="480" y="338"/>
                  </a:lnTo>
                  <a:lnTo>
                    <a:pt x="487" y="355"/>
                  </a:lnTo>
                  <a:lnTo>
                    <a:pt x="493" y="373"/>
                  </a:lnTo>
                  <a:lnTo>
                    <a:pt x="498" y="390"/>
                  </a:lnTo>
                  <a:lnTo>
                    <a:pt x="502" y="407"/>
                  </a:lnTo>
                  <a:lnTo>
                    <a:pt x="506" y="424"/>
                  </a:lnTo>
                  <a:lnTo>
                    <a:pt x="509" y="440"/>
                  </a:lnTo>
                  <a:lnTo>
                    <a:pt x="510" y="457"/>
                  </a:lnTo>
                  <a:lnTo>
                    <a:pt x="511" y="472"/>
                  </a:lnTo>
                  <a:lnTo>
                    <a:pt x="512" y="487"/>
                  </a:lnTo>
                  <a:lnTo>
                    <a:pt x="512" y="487"/>
                  </a:lnTo>
                  <a:lnTo>
                    <a:pt x="581" y="487"/>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20" name="Freeform 14">
              <a:extLst>
                <a:ext uri="{FF2B5EF4-FFF2-40B4-BE49-F238E27FC236}">
                  <a16:creationId xmlns:a16="http://schemas.microsoft.com/office/drawing/2014/main" id="{BD5F67A1-5747-4D01-830E-59B21130180B}"/>
                </a:ext>
              </a:extLst>
            </p:cNvPr>
            <p:cNvSpPr>
              <a:spLocks/>
            </p:cNvSpPr>
            <p:nvPr/>
          </p:nvSpPr>
          <p:spPr bwMode="auto">
            <a:xfrm>
              <a:off x="1237" y="2343"/>
              <a:ext cx="107" cy="189"/>
            </a:xfrm>
            <a:custGeom>
              <a:avLst/>
              <a:gdLst/>
              <a:ahLst/>
              <a:cxnLst>
                <a:cxn ang="0">
                  <a:pos x="41" y="425"/>
                </a:cxn>
                <a:cxn ang="0">
                  <a:pos x="41" y="425"/>
                </a:cxn>
                <a:cxn ang="0">
                  <a:pos x="59" y="410"/>
                </a:cxn>
                <a:cxn ang="0">
                  <a:pos x="77" y="394"/>
                </a:cxn>
                <a:cxn ang="0">
                  <a:pos x="96" y="378"/>
                </a:cxn>
                <a:cxn ang="0">
                  <a:pos x="113" y="360"/>
                </a:cxn>
                <a:cxn ang="0">
                  <a:pos x="130" y="340"/>
                </a:cxn>
                <a:cxn ang="0">
                  <a:pos x="147" y="320"/>
                </a:cxn>
                <a:cxn ang="0">
                  <a:pos x="162" y="298"/>
                </a:cxn>
                <a:cxn ang="0">
                  <a:pos x="177" y="273"/>
                </a:cxn>
                <a:cxn ang="0">
                  <a:pos x="191" y="247"/>
                </a:cxn>
                <a:cxn ang="0">
                  <a:pos x="203" y="219"/>
                </a:cxn>
                <a:cxn ang="0">
                  <a:pos x="213" y="189"/>
                </a:cxn>
                <a:cxn ang="0">
                  <a:pos x="222" y="156"/>
                </a:cxn>
                <a:cxn ang="0">
                  <a:pos x="229" y="122"/>
                </a:cxn>
                <a:cxn ang="0">
                  <a:pos x="234" y="84"/>
                </a:cxn>
                <a:cxn ang="0">
                  <a:pos x="238" y="44"/>
                </a:cxn>
                <a:cxn ang="0">
                  <a:pos x="239" y="0"/>
                </a:cxn>
                <a:cxn ang="0">
                  <a:pos x="170" y="0"/>
                </a:cxn>
                <a:cxn ang="0">
                  <a:pos x="169" y="41"/>
                </a:cxn>
                <a:cxn ang="0">
                  <a:pos x="166" y="76"/>
                </a:cxn>
                <a:cxn ang="0">
                  <a:pos x="161" y="109"/>
                </a:cxn>
                <a:cxn ang="0">
                  <a:pos x="156" y="138"/>
                </a:cxn>
                <a:cxn ang="0">
                  <a:pos x="148" y="166"/>
                </a:cxn>
                <a:cxn ang="0">
                  <a:pos x="139" y="192"/>
                </a:cxn>
                <a:cxn ang="0">
                  <a:pos x="129" y="214"/>
                </a:cxn>
                <a:cxn ang="0">
                  <a:pos x="118" y="235"/>
                </a:cxn>
                <a:cxn ang="0">
                  <a:pos x="106" y="255"/>
                </a:cxn>
                <a:cxn ang="0">
                  <a:pos x="93" y="274"/>
                </a:cxn>
                <a:cxn ang="0">
                  <a:pos x="79" y="292"/>
                </a:cxn>
                <a:cxn ang="0">
                  <a:pos x="64" y="307"/>
                </a:cxn>
                <a:cxn ang="0">
                  <a:pos x="49" y="324"/>
                </a:cxn>
                <a:cxn ang="0">
                  <a:pos x="33" y="338"/>
                </a:cxn>
                <a:cxn ang="0">
                  <a:pos x="16" y="352"/>
                </a:cxn>
                <a:cxn ang="0">
                  <a:pos x="0" y="366"/>
                </a:cxn>
                <a:cxn ang="0">
                  <a:pos x="0" y="366"/>
                </a:cxn>
                <a:cxn ang="0">
                  <a:pos x="41" y="425"/>
                </a:cxn>
              </a:cxnLst>
              <a:rect l="0" t="0" r="r" b="b"/>
              <a:pathLst>
                <a:path w="239" h="425">
                  <a:moveTo>
                    <a:pt x="41" y="425"/>
                  </a:moveTo>
                  <a:lnTo>
                    <a:pt x="41" y="425"/>
                  </a:lnTo>
                  <a:lnTo>
                    <a:pt x="59" y="410"/>
                  </a:lnTo>
                  <a:lnTo>
                    <a:pt x="77" y="394"/>
                  </a:lnTo>
                  <a:lnTo>
                    <a:pt x="96" y="378"/>
                  </a:lnTo>
                  <a:lnTo>
                    <a:pt x="113" y="360"/>
                  </a:lnTo>
                  <a:lnTo>
                    <a:pt x="130" y="340"/>
                  </a:lnTo>
                  <a:lnTo>
                    <a:pt x="147" y="320"/>
                  </a:lnTo>
                  <a:lnTo>
                    <a:pt x="162" y="298"/>
                  </a:lnTo>
                  <a:lnTo>
                    <a:pt x="177" y="273"/>
                  </a:lnTo>
                  <a:lnTo>
                    <a:pt x="191" y="247"/>
                  </a:lnTo>
                  <a:lnTo>
                    <a:pt x="203" y="219"/>
                  </a:lnTo>
                  <a:lnTo>
                    <a:pt x="213" y="189"/>
                  </a:lnTo>
                  <a:lnTo>
                    <a:pt x="222" y="156"/>
                  </a:lnTo>
                  <a:lnTo>
                    <a:pt x="229" y="122"/>
                  </a:lnTo>
                  <a:lnTo>
                    <a:pt x="234" y="84"/>
                  </a:lnTo>
                  <a:lnTo>
                    <a:pt x="238" y="44"/>
                  </a:lnTo>
                  <a:lnTo>
                    <a:pt x="239" y="0"/>
                  </a:lnTo>
                  <a:lnTo>
                    <a:pt x="170" y="0"/>
                  </a:lnTo>
                  <a:lnTo>
                    <a:pt x="169" y="41"/>
                  </a:lnTo>
                  <a:lnTo>
                    <a:pt x="166" y="76"/>
                  </a:lnTo>
                  <a:lnTo>
                    <a:pt x="161" y="109"/>
                  </a:lnTo>
                  <a:lnTo>
                    <a:pt x="156" y="138"/>
                  </a:lnTo>
                  <a:lnTo>
                    <a:pt x="148" y="166"/>
                  </a:lnTo>
                  <a:lnTo>
                    <a:pt x="139" y="192"/>
                  </a:lnTo>
                  <a:lnTo>
                    <a:pt x="129" y="214"/>
                  </a:lnTo>
                  <a:lnTo>
                    <a:pt x="118" y="235"/>
                  </a:lnTo>
                  <a:lnTo>
                    <a:pt x="106" y="255"/>
                  </a:lnTo>
                  <a:lnTo>
                    <a:pt x="93" y="274"/>
                  </a:lnTo>
                  <a:lnTo>
                    <a:pt x="79" y="292"/>
                  </a:lnTo>
                  <a:lnTo>
                    <a:pt x="64" y="307"/>
                  </a:lnTo>
                  <a:lnTo>
                    <a:pt x="49" y="324"/>
                  </a:lnTo>
                  <a:lnTo>
                    <a:pt x="33" y="338"/>
                  </a:lnTo>
                  <a:lnTo>
                    <a:pt x="16" y="352"/>
                  </a:lnTo>
                  <a:lnTo>
                    <a:pt x="0" y="366"/>
                  </a:lnTo>
                  <a:lnTo>
                    <a:pt x="0" y="366"/>
                  </a:lnTo>
                  <a:lnTo>
                    <a:pt x="41" y="425"/>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21" name="Freeform 15">
              <a:extLst>
                <a:ext uri="{FF2B5EF4-FFF2-40B4-BE49-F238E27FC236}">
                  <a16:creationId xmlns:a16="http://schemas.microsoft.com/office/drawing/2014/main" id="{1D3D9557-82B9-4618-B5FC-D31928467833}"/>
                </a:ext>
              </a:extLst>
            </p:cNvPr>
            <p:cNvSpPr>
              <a:spLocks/>
            </p:cNvSpPr>
            <p:nvPr/>
          </p:nvSpPr>
          <p:spPr bwMode="auto">
            <a:xfrm>
              <a:off x="1135" y="2506"/>
              <a:ext cx="121" cy="137"/>
            </a:xfrm>
            <a:custGeom>
              <a:avLst/>
              <a:gdLst/>
              <a:ahLst/>
              <a:cxnLst>
                <a:cxn ang="0">
                  <a:pos x="70" y="303"/>
                </a:cxn>
                <a:cxn ang="0">
                  <a:pos x="69" y="309"/>
                </a:cxn>
                <a:cxn ang="0">
                  <a:pos x="73" y="287"/>
                </a:cxn>
                <a:cxn ang="0">
                  <a:pos x="79" y="267"/>
                </a:cxn>
                <a:cxn ang="0">
                  <a:pos x="86" y="248"/>
                </a:cxn>
                <a:cxn ang="0">
                  <a:pos x="93" y="231"/>
                </a:cxn>
                <a:cxn ang="0">
                  <a:pos x="103" y="215"/>
                </a:cxn>
                <a:cxn ang="0">
                  <a:pos x="114" y="198"/>
                </a:cxn>
                <a:cxn ang="0">
                  <a:pos x="125" y="183"/>
                </a:cxn>
                <a:cxn ang="0">
                  <a:pos x="139" y="169"/>
                </a:cxn>
                <a:cxn ang="0">
                  <a:pos x="153" y="155"/>
                </a:cxn>
                <a:cxn ang="0">
                  <a:pos x="168" y="142"/>
                </a:cxn>
                <a:cxn ang="0">
                  <a:pos x="184" y="127"/>
                </a:cxn>
                <a:cxn ang="0">
                  <a:pos x="200" y="115"/>
                </a:cxn>
                <a:cxn ang="0">
                  <a:pos x="235" y="87"/>
                </a:cxn>
                <a:cxn ang="0">
                  <a:pos x="271" y="59"/>
                </a:cxn>
                <a:cxn ang="0">
                  <a:pos x="230" y="0"/>
                </a:cxn>
                <a:cxn ang="0">
                  <a:pos x="194" y="27"/>
                </a:cxn>
                <a:cxn ang="0">
                  <a:pos x="159" y="56"/>
                </a:cxn>
                <a:cxn ang="0">
                  <a:pos x="141" y="70"/>
                </a:cxn>
                <a:cxn ang="0">
                  <a:pos x="123" y="85"/>
                </a:cxn>
                <a:cxn ang="0">
                  <a:pos x="107" y="100"/>
                </a:cxn>
                <a:cxn ang="0">
                  <a:pos x="90" y="117"/>
                </a:cxn>
                <a:cxn ang="0">
                  <a:pos x="75" y="135"/>
                </a:cxn>
                <a:cxn ang="0">
                  <a:pos x="60" y="153"/>
                </a:cxn>
                <a:cxn ang="0">
                  <a:pos x="46" y="173"/>
                </a:cxn>
                <a:cxn ang="0">
                  <a:pos x="34" y="195"/>
                </a:cxn>
                <a:cxn ang="0">
                  <a:pos x="22" y="218"/>
                </a:cxn>
                <a:cxn ang="0">
                  <a:pos x="14" y="243"/>
                </a:cxn>
                <a:cxn ang="0">
                  <a:pos x="6" y="270"/>
                </a:cxn>
                <a:cxn ang="0">
                  <a:pos x="0" y="297"/>
                </a:cxn>
                <a:cxn ang="0">
                  <a:pos x="0" y="303"/>
                </a:cxn>
                <a:cxn ang="0">
                  <a:pos x="70" y="303"/>
                </a:cxn>
              </a:cxnLst>
              <a:rect l="0" t="0" r="r" b="b"/>
              <a:pathLst>
                <a:path w="271" h="309">
                  <a:moveTo>
                    <a:pt x="70" y="303"/>
                  </a:moveTo>
                  <a:lnTo>
                    <a:pt x="69" y="309"/>
                  </a:lnTo>
                  <a:lnTo>
                    <a:pt x="73" y="287"/>
                  </a:lnTo>
                  <a:lnTo>
                    <a:pt x="79" y="267"/>
                  </a:lnTo>
                  <a:lnTo>
                    <a:pt x="86" y="248"/>
                  </a:lnTo>
                  <a:lnTo>
                    <a:pt x="93" y="231"/>
                  </a:lnTo>
                  <a:lnTo>
                    <a:pt x="103" y="215"/>
                  </a:lnTo>
                  <a:lnTo>
                    <a:pt x="114" y="198"/>
                  </a:lnTo>
                  <a:lnTo>
                    <a:pt x="125" y="183"/>
                  </a:lnTo>
                  <a:lnTo>
                    <a:pt x="139" y="169"/>
                  </a:lnTo>
                  <a:lnTo>
                    <a:pt x="153" y="155"/>
                  </a:lnTo>
                  <a:lnTo>
                    <a:pt x="168" y="142"/>
                  </a:lnTo>
                  <a:lnTo>
                    <a:pt x="184" y="127"/>
                  </a:lnTo>
                  <a:lnTo>
                    <a:pt x="200" y="115"/>
                  </a:lnTo>
                  <a:lnTo>
                    <a:pt x="235" y="87"/>
                  </a:lnTo>
                  <a:lnTo>
                    <a:pt x="271" y="59"/>
                  </a:lnTo>
                  <a:lnTo>
                    <a:pt x="230" y="0"/>
                  </a:lnTo>
                  <a:lnTo>
                    <a:pt x="194" y="27"/>
                  </a:lnTo>
                  <a:lnTo>
                    <a:pt x="159" y="56"/>
                  </a:lnTo>
                  <a:lnTo>
                    <a:pt x="141" y="70"/>
                  </a:lnTo>
                  <a:lnTo>
                    <a:pt x="123" y="85"/>
                  </a:lnTo>
                  <a:lnTo>
                    <a:pt x="107" y="100"/>
                  </a:lnTo>
                  <a:lnTo>
                    <a:pt x="90" y="117"/>
                  </a:lnTo>
                  <a:lnTo>
                    <a:pt x="75" y="135"/>
                  </a:lnTo>
                  <a:lnTo>
                    <a:pt x="60" y="153"/>
                  </a:lnTo>
                  <a:lnTo>
                    <a:pt x="46" y="173"/>
                  </a:lnTo>
                  <a:lnTo>
                    <a:pt x="34" y="195"/>
                  </a:lnTo>
                  <a:lnTo>
                    <a:pt x="22" y="218"/>
                  </a:lnTo>
                  <a:lnTo>
                    <a:pt x="14" y="243"/>
                  </a:lnTo>
                  <a:lnTo>
                    <a:pt x="6" y="270"/>
                  </a:lnTo>
                  <a:lnTo>
                    <a:pt x="0" y="297"/>
                  </a:lnTo>
                  <a:lnTo>
                    <a:pt x="0" y="303"/>
                  </a:lnTo>
                  <a:lnTo>
                    <a:pt x="70" y="303"/>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22" name="Freeform 16">
              <a:extLst>
                <a:ext uri="{FF2B5EF4-FFF2-40B4-BE49-F238E27FC236}">
                  <a16:creationId xmlns:a16="http://schemas.microsoft.com/office/drawing/2014/main" id="{275A635F-A19F-48D4-958B-254105361B30}"/>
                </a:ext>
              </a:extLst>
            </p:cNvPr>
            <p:cNvSpPr>
              <a:spLocks/>
            </p:cNvSpPr>
            <p:nvPr/>
          </p:nvSpPr>
          <p:spPr bwMode="auto">
            <a:xfrm>
              <a:off x="1135" y="2640"/>
              <a:ext cx="32" cy="56"/>
            </a:xfrm>
            <a:custGeom>
              <a:avLst/>
              <a:gdLst/>
              <a:ahLst/>
              <a:cxnLst>
                <a:cxn ang="0">
                  <a:pos x="35" y="126"/>
                </a:cxn>
                <a:cxn ang="0">
                  <a:pos x="70" y="89"/>
                </a:cxn>
                <a:cxn ang="0">
                  <a:pos x="70" y="0"/>
                </a:cxn>
                <a:cxn ang="0">
                  <a:pos x="0" y="0"/>
                </a:cxn>
                <a:cxn ang="0">
                  <a:pos x="0" y="89"/>
                </a:cxn>
                <a:cxn ang="0">
                  <a:pos x="35" y="52"/>
                </a:cxn>
                <a:cxn ang="0">
                  <a:pos x="35" y="126"/>
                </a:cxn>
                <a:cxn ang="0">
                  <a:pos x="70" y="126"/>
                </a:cxn>
                <a:cxn ang="0">
                  <a:pos x="70" y="89"/>
                </a:cxn>
                <a:cxn ang="0">
                  <a:pos x="35" y="126"/>
                </a:cxn>
              </a:cxnLst>
              <a:rect l="0" t="0" r="r" b="b"/>
              <a:pathLst>
                <a:path w="70" h="126">
                  <a:moveTo>
                    <a:pt x="35" y="126"/>
                  </a:moveTo>
                  <a:lnTo>
                    <a:pt x="70" y="89"/>
                  </a:lnTo>
                  <a:lnTo>
                    <a:pt x="70" y="0"/>
                  </a:lnTo>
                  <a:lnTo>
                    <a:pt x="0" y="0"/>
                  </a:lnTo>
                  <a:lnTo>
                    <a:pt x="0" y="89"/>
                  </a:lnTo>
                  <a:lnTo>
                    <a:pt x="35" y="52"/>
                  </a:lnTo>
                  <a:lnTo>
                    <a:pt x="35" y="126"/>
                  </a:lnTo>
                  <a:lnTo>
                    <a:pt x="70" y="126"/>
                  </a:lnTo>
                  <a:lnTo>
                    <a:pt x="70" y="89"/>
                  </a:lnTo>
                  <a:lnTo>
                    <a:pt x="35" y="126"/>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23" name="Freeform 17">
              <a:extLst>
                <a:ext uri="{FF2B5EF4-FFF2-40B4-BE49-F238E27FC236}">
                  <a16:creationId xmlns:a16="http://schemas.microsoft.com/office/drawing/2014/main" id="{5C21F792-A349-4B56-A2A4-AE15E25307D5}"/>
                </a:ext>
              </a:extLst>
            </p:cNvPr>
            <p:cNvSpPr>
              <a:spLocks/>
            </p:cNvSpPr>
            <p:nvPr/>
          </p:nvSpPr>
          <p:spPr bwMode="auto">
            <a:xfrm>
              <a:off x="1004" y="2663"/>
              <a:ext cx="147" cy="33"/>
            </a:xfrm>
            <a:custGeom>
              <a:avLst/>
              <a:gdLst/>
              <a:ahLst/>
              <a:cxnLst>
                <a:cxn ang="0">
                  <a:pos x="0" y="37"/>
                </a:cxn>
                <a:cxn ang="0">
                  <a:pos x="34" y="74"/>
                </a:cxn>
                <a:cxn ang="0">
                  <a:pos x="330" y="74"/>
                </a:cxn>
                <a:cxn ang="0">
                  <a:pos x="330" y="0"/>
                </a:cxn>
                <a:cxn ang="0">
                  <a:pos x="34" y="0"/>
                </a:cxn>
                <a:cxn ang="0">
                  <a:pos x="68" y="37"/>
                </a:cxn>
                <a:cxn ang="0">
                  <a:pos x="0" y="37"/>
                </a:cxn>
                <a:cxn ang="0">
                  <a:pos x="0" y="74"/>
                </a:cxn>
                <a:cxn ang="0">
                  <a:pos x="34" y="74"/>
                </a:cxn>
                <a:cxn ang="0">
                  <a:pos x="0" y="37"/>
                </a:cxn>
              </a:cxnLst>
              <a:rect l="0" t="0" r="r" b="b"/>
              <a:pathLst>
                <a:path w="330" h="74">
                  <a:moveTo>
                    <a:pt x="0" y="37"/>
                  </a:moveTo>
                  <a:lnTo>
                    <a:pt x="34" y="74"/>
                  </a:lnTo>
                  <a:lnTo>
                    <a:pt x="330" y="74"/>
                  </a:lnTo>
                  <a:lnTo>
                    <a:pt x="330" y="0"/>
                  </a:lnTo>
                  <a:lnTo>
                    <a:pt x="34" y="0"/>
                  </a:lnTo>
                  <a:lnTo>
                    <a:pt x="68" y="37"/>
                  </a:lnTo>
                  <a:lnTo>
                    <a:pt x="0" y="37"/>
                  </a:lnTo>
                  <a:lnTo>
                    <a:pt x="0" y="74"/>
                  </a:lnTo>
                  <a:lnTo>
                    <a:pt x="34" y="74"/>
                  </a:lnTo>
                  <a:lnTo>
                    <a:pt x="0" y="37"/>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27" name="Freeform 18">
              <a:extLst>
                <a:ext uri="{FF2B5EF4-FFF2-40B4-BE49-F238E27FC236}">
                  <a16:creationId xmlns:a16="http://schemas.microsoft.com/office/drawing/2014/main" id="{B5BAA976-8CC2-49FE-8445-3B28F05569F2}"/>
                </a:ext>
              </a:extLst>
            </p:cNvPr>
            <p:cNvSpPr>
              <a:spLocks/>
            </p:cNvSpPr>
            <p:nvPr/>
          </p:nvSpPr>
          <p:spPr bwMode="auto">
            <a:xfrm>
              <a:off x="1004" y="2632"/>
              <a:ext cx="30" cy="47"/>
            </a:xfrm>
            <a:custGeom>
              <a:avLst/>
              <a:gdLst/>
              <a:ahLst/>
              <a:cxnLst>
                <a:cxn ang="0">
                  <a:pos x="0" y="0"/>
                </a:cxn>
                <a:cxn ang="0">
                  <a:pos x="0" y="3"/>
                </a:cxn>
                <a:cxn ang="0">
                  <a:pos x="0" y="108"/>
                </a:cxn>
                <a:cxn ang="0">
                  <a:pos x="68" y="108"/>
                </a:cxn>
                <a:cxn ang="0">
                  <a:pos x="68" y="3"/>
                </a:cxn>
                <a:cxn ang="0">
                  <a:pos x="68" y="5"/>
                </a:cxn>
                <a:cxn ang="0">
                  <a:pos x="0" y="0"/>
                </a:cxn>
              </a:cxnLst>
              <a:rect l="0" t="0" r="r" b="b"/>
              <a:pathLst>
                <a:path w="68" h="108">
                  <a:moveTo>
                    <a:pt x="0" y="0"/>
                  </a:moveTo>
                  <a:lnTo>
                    <a:pt x="0" y="3"/>
                  </a:lnTo>
                  <a:lnTo>
                    <a:pt x="0" y="108"/>
                  </a:lnTo>
                  <a:lnTo>
                    <a:pt x="68" y="108"/>
                  </a:lnTo>
                  <a:lnTo>
                    <a:pt x="68" y="3"/>
                  </a:lnTo>
                  <a:lnTo>
                    <a:pt x="68" y="5"/>
                  </a:lnTo>
                  <a:lnTo>
                    <a:pt x="0" y="0"/>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0" name="Freeform 19">
              <a:extLst>
                <a:ext uri="{FF2B5EF4-FFF2-40B4-BE49-F238E27FC236}">
                  <a16:creationId xmlns:a16="http://schemas.microsoft.com/office/drawing/2014/main" id="{A227C1D6-31E7-4B85-9616-72571EED7594}"/>
                </a:ext>
              </a:extLst>
            </p:cNvPr>
            <p:cNvSpPr>
              <a:spLocks/>
            </p:cNvSpPr>
            <p:nvPr/>
          </p:nvSpPr>
          <p:spPr bwMode="auto">
            <a:xfrm>
              <a:off x="1004" y="2457"/>
              <a:ext cx="109" cy="177"/>
            </a:xfrm>
            <a:custGeom>
              <a:avLst/>
              <a:gdLst/>
              <a:ahLst/>
              <a:cxnLst>
                <a:cxn ang="0">
                  <a:pos x="203" y="2"/>
                </a:cxn>
                <a:cxn ang="0">
                  <a:pos x="203" y="0"/>
                </a:cxn>
                <a:cxn ang="0">
                  <a:pos x="187" y="16"/>
                </a:cxn>
                <a:cxn ang="0">
                  <a:pos x="170" y="30"/>
                </a:cxn>
                <a:cxn ang="0">
                  <a:pos x="152" y="46"/>
                </a:cxn>
                <a:cxn ang="0">
                  <a:pos x="136" y="63"/>
                </a:cxn>
                <a:cxn ang="0">
                  <a:pos x="119" y="82"/>
                </a:cxn>
                <a:cxn ang="0">
                  <a:pos x="103" y="101"/>
                </a:cxn>
                <a:cxn ang="0">
                  <a:pos x="87" y="122"/>
                </a:cxn>
                <a:cxn ang="0">
                  <a:pos x="73" y="144"/>
                </a:cxn>
                <a:cxn ang="0">
                  <a:pos x="58" y="169"/>
                </a:cxn>
                <a:cxn ang="0">
                  <a:pos x="46" y="195"/>
                </a:cxn>
                <a:cxn ang="0">
                  <a:pos x="34" y="223"/>
                </a:cxn>
                <a:cxn ang="0">
                  <a:pos x="24" y="253"/>
                </a:cxn>
                <a:cxn ang="0">
                  <a:pos x="15" y="285"/>
                </a:cxn>
                <a:cxn ang="0">
                  <a:pos x="8" y="319"/>
                </a:cxn>
                <a:cxn ang="0">
                  <a:pos x="3" y="355"/>
                </a:cxn>
                <a:cxn ang="0">
                  <a:pos x="0" y="394"/>
                </a:cxn>
                <a:cxn ang="0">
                  <a:pos x="68" y="399"/>
                </a:cxn>
                <a:cxn ang="0">
                  <a:pos x="72" y="365"/>
                </a:cxn>
                <a:cxn ang="0">
                  <a:pos x="76" y="333"/>
                </a:cxn>
                <a:cxn ang="0">
                  <a:pos x="83" y="302"/>
                </a:cxn>
                <a:cxn ang="0">
                  <a:pos x="90" y="275"/>
                </a:cxn>
                <a:cxn ang="0">
                  <a:pos x="98" y="250"/>
                </a:cxn>
                <a:cxn ang="0">
                  <a:pos x="108" y="227"/>
                </a:cxn>
                <a:cxn ang="0">
                  <a:pos x="119" y="204"/>
                </a:cxn>
                <a:cxn ang="0">
                  <a:pos x="130" y="184"/>
                </a:cxn>
                <a:cxn ang="0">
                  <a:pos x="142" y="166"/>
                </a:cxn>
                <a:cxn ang="0">
                  <a:pos x="156" y="148"/>
                </a:cxn>
                <a:cxn ang="0">
                  <a:pos x="170" y="131"/>
                </a:cxn>
                <a:cxn ang="0">
                  <a:pos x="185" y="116"/>
                </a:cxn>
                <a:cxn ang="0">
                  <a:pos x="199" y="101"/>
                </a:cxn>
                <a:cxn ang="0">
                  <a:pos x="214" y="87"/>
                </a:cxn>
                <a:cxn ang="0">
                  <a:pos x="230" y="72"/>
                </a:cxn>
                <a:cxn ang="0">
                  <a:pos x="247" y="59"/>
                </a:cxn>
                <a:cxn ang="0">
                  <a:pos x="247" y="59"/>
                </a:cxn>
                <a:cxn ang="0">
                  <a:pos x="203" y="2"/>
                </a:cxn>
              </a:cxnLst>
              <a:rect l="0" t="0" r="r" b="b"/>
              <a:pathLst>
                <a:path w="247" h="399">
                  <a:moveTo>
                    <a:pt x="203" y="2"/>
                  </a:moveTo>
                  <a:lnTo>
                    <a:pt x="203" y="0"/>
                  </a:lnTo>
                  <a:lnTo>
                    <a:pt x="187" y="16"/>
                  </a:lnTo>
                  <a:lnTo>
                    <a:pt x="170" y="30"/>
                  </a:lnTo>
                  <a:lnTo>
                    <a:pt x="152" y="46"/>
                  </a:lnTo>
                  <a:lnTo>
                    <a:pt x="136" y="63"/>
                  </a:lnTo>
                  <a:lnTo>
                    <a:pt x="119" y="82"/>
                  </a:lnTo>
                  <a:lnTo>
                    <a:pt x="103" y="101"/>
                  </a:lnTo>
                  <a:lnTo>
                    <a:pt x="87" y="122"/>
                  </a:lnTo>
                  <a:lnTo>
                    <a:pt x="73" y="144"/>
                  </a:lnTo>
                  <a:lnTo>
                    <a:pt x="58" y="169"/>
                  </a:lnTo>
                  <a:lnTo>
                    <a:pt x="46" y="195"/>
                  </a:lnTo>
                  <a:lnTo>
                    <a:pt x="34" y="223"/>
                  </a:lnTo>
                  <a:lnTo>
                    <a:pt x="24" y="253"/>
                  </a:lnTo>
                  <a:lnTo>
                    <a:pt x="15" y="285"/>
                  </a:lnTo>
                  <a:lnTo>
                    <a:pt x="8" y="319"/>
                  </a:lnTo>
                  <a:lnTo>
                    <a:pt x="3" y="355"/>
                  </a:lnTo>
                  <a:lnTo>
                    <a:pt x="0" y="394"/>
                  </a:lnTo>
                  <a:lnTo>
                    <a:pt x="68" y="399"/>
                  </a:lnTo>
                  <a:lnTo>
                    <a:pt x="72" y="365"/>
                  </a:lnTo>
                  <a:lnTo>
                    <a:pt x="76" y="333"/>
                  </a:lnTo>
                  <a:lnTo>
                    <a:pt x="83" y="302"/>
                  </a:lnTo>
                  <a:lnTo>
                    <a:pt x="90" y="275"/>
                  </a:lnTo>
                  <a:lnTo>
                    <a:pt x="98" y="250"/>
                  </a:lnTo>
                  <a:lnTo>
                    <a:pt x="108" y="227"/>
                  </a:lnTo>
                  <a:lnTo>
                    <a:pt x="119" y="204"/>
                  </a:lnTo>
                  <a:lnTo>
                    <a:pt x="130" y="184"/>
                  </a:lnTo>
                  <a:lnTo>
                    <a:pt x="142" y="166"/>
                  </a:lnTo>
                  <a:lnTo>
                    <a:pt x="156" y="148"/>
                  </a:lnTo>
                  <a:lnTo>
                    <a:pt x="170" y="131"/>
                  </a:lnTo>
                  <a:lnTo>
                    <a:pt x="185" y="116"/>
                  </a:lnTo>
                  <a:lnTo>
                    <a:pt x="199" y="101"/>
                  </a:lnTo>
                  <a:lnTo>
                    <a:pt x="214" y="87"/>
                  </a:lnTo>
                  <a:lnTo>
                    <a:pt x="230" y="72"/>
                  </a:lnTo>
                  <a:lnTo>
                    <a:pt x="247" y="59"/>
                  </a:lnTo>
                  <a:lnTo>
                    <a:pt x="247" y="59"/>
                  </a:lnTo>
                  <a:lnTo>
                    <a:pt x="203" y="2"/>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1" name="Freeform 20">
              <a:extLst>
                <a:ext uri="{FF2B5EF4-FFF2-40B4-BE49-F238E27FC236}">
                  <a16:creationId xmlns:a16="http://schemas.microsoft.com/office/drawing/2014/main" id="{FBFFA1D7-0AF1-48A2-8918-1D221120CCED}"/>
                </a:ext>
              </a:extLst>
            </p:cNvPr>
            <p:cNvSpPr>
              <a:spLocks/>
            </p:cNvSpPr>
            <p:nvPr/>
          </p:nvSpPr>
          <p:spPr bwMode="auto">
            <a:xfrm>
              <a:off x="1095" y="2357"/>
              <a:ext cx="96" cy="126"/>
            </a:xfrm>
            <a:custGeom>
              <a:avLst/>
              <a:gdLst/>
              <a:ahLst/>
              <a:cxnLst>
                <a:cxn ang="0">
                  <a:pos x="148" y="0"/>
                </a:cxn>
                <a:cxn ang="0">
                  <a:pos x="148" y="0"/>
                </a:cxn>
                <a:cxn ang="0">
                  <a:pos x="147" y="21"/>
                </a:cxn>
                <a:cxn ang="0">
                  <a:pos x="144" y="38"/>
                </a:cxn>
                <a:cxn ang="0">
                  <a:pos x="141" y="56"/>
                </a:cxn>
                <a:cxn ang="0">
                  <a:pos x="137" y="71"/>
                </a:cxn>
                <a:cxn ang="0">
                  <a:pos x="131" y="85"/>
                </a:cxn>
                <a:cxn ang="0">
                  <a:pos x="124" y="98"/>
                </a:cxn>
                <a:cxn ang="0">
                  <a:pos x="116" y="111"/>
                </a:cxn>
                <a:cxn ang="0">
                  <a:pos x="107" y="124"/>
                </a:cxn>
                <a:cxn ang="0">
                  <a:pos x="97" y="136"/>
                </a:cxn>
                <a:cxn ang="0">
                  <a:pos x="86" y="149"/>
                </a:cxn>
                <a:cxn ang="0">
                  <a:pos x="73" y="161"/>
                </a:cxn>
                <a:cxn ang="0">
                  <a:pos x="61" y="173"/>
                </a:cxn>
                <a:cxn ang="0">
                  <a:pos x="31" y="197"/>
                </a:cxn>
                <a:cxn ang="0">
                  <a:pos x="0" y="225"/>
                </a:cxn>
                <a:cxn ang="0">
                  <a:pos x="44" y="282"/>
                </a:cxn>
                <a:cxn ang="0">
                  <a:pos x="75" y="255"/>
                </a:cxn>
                <a:cxn ang="0">
                  <a:pos x="106" y="229"/>
                </a:cxn>
                <a:cxn ang="0">
                  <a:pos x="120" y="215"/>
                </a:cxn>
                <a:cxn ang="0">
                  <a:pos x="134" y="201"/>
                </a:cxn>
                <a:cxn ang="0">
                  <a:pos x="148" y="186"/>
                </a:cxn>
                <a:cxn ang="0">
                  <a:pos x="161" y="170"/>
                </a:cxn>
                <a:cxn ang="0">
                  <a:pos x="173" y="154"/>
                </a:cxn>
                <a:cxn ang="0">
                  <a:pos x="183" y="136"/>
                </a:cxn>
                <a:cxn ang="0">
                  <a:pos x="193" y="116"/>
                </a:cxn>
                <a:cxn ang="0">
                  <a:pos x="201" y="96"/>
                </a:cxn>
                <a:cxn ang="0">
                  <a:pos x="208" y="74"/>
                </a:cxn>
                <a:cxn ang="0">
                  <a:pos x="213" y="51"/>
                </a:cxn>
                <a:cxn ang="0">
                  <a:pos x="215" y="26"/>
                </a:cxn>
                <a:cxn ang="0">
                  <a:pos x="216" y="0"/>
                </a:cxn>
                <a:cxn ang="0">
                  <a:pos x="216" y="0"/>
                </a:cxn>
                <a:cxn ang="0">
                  <a:pos x="148" y="0"/>
                </a:cxn>
              </a:cxnLst>
              <a:rect l="0" t="0" r="r" b="b"/>
              <a:pathLst>
                <a:path w="216" h="282">
                  <a:moveTo>
                    <a:pt x="148" y="0"/>
                  </a:moveTo>
                  <a:lnTo>
                    <a:pt x="148" y="0"/>
                  </a:lnTo>
                  <a:lnTo>
                    <a:pt x="147" y="21"/>
                  </a:lnTo>
                  <a:lnTo>
                    <a:pt x="144" y="38"/>
                  </a:lnTo>
                  <a:lnTo>
                    <a:pt x="141" y="56"/>
                  </a:lnTo>
                  <a:lnTo>
                    <a:pt x="137" y="71"/>
                  </a:lnTo>
                  <a:lnTo>
                    <a:pt x="131" y="85"/>
                  </a:lnTo>
                  <a:lnTo>
                    <a:pt x="124" y="98"/>
                  </a:lnTo>
                  <a:lnTo>
                    <a:pt x="116" y="111"/>
                  </a:lnTo>
                  <a:lnTo>
                    <a:pt x="107" y="124"/>
                  </a:lnTo>
                  <a:lnTo>
                    <a:pt x="97" y="136"/>
                  </a:lnTo>
                  <a:lnTo>
                    <a:pt x="86" y="149"/>
                  </a:lnTo>
                  <a:lnTo>
                    <a:pt x="73" y="161"/>
                  </a:lnTo>
                  <a:lnTo>
                    <a:pt x="61" y="173"/>
                  </a:lnTo>
                  <a:lnTo>
                    <a:pt x="31" y="197"/>
                  </a:lnTo>
                  <a:lnTo>
                    <a:pt x="0" y="225"/>
                  </a:lnTo>
                  <a:lnTo>
                    <a:pt x="44" y="282"/>
                  </a:lnTo>
                  <a:lnTo>
                    <a:pt x="75" y="255"/>
                  </a:lnTo>
                  <a:lnTo>
                    <a:pt x="106" y="229"/>
                  </a:lnTo>
                  <a:lnTo>
                    <a:pt x="120" y="215"/>
                  </a:lnTo>
                  <a:lnTo>
                    <a:pt x="134" y="201"/>
                  </a:lnTo>
                  <a:lnTo>
                    <a:pt x="148" y="186"/>
                  </a:lnTo>
                  <a:lnTo>
                    <a:pt x="161" y="170"/>
                  </a:lnTo>
                  <a:lnTo>
                    <a:pt x="173" y="154"/>
                  </a:lnTo>
                  <a:lnTo>
                    <a:pt x="183" y="136"/>
                  </a:lnTo>
                  <a:lnTo>
                    <a:pt x="193" y="116"/>
                  </a:lnTo>
                  <a:lnTo>
                    <a:pt x="201" y="96"/>
                  </a:lnTo>
                  <a:lnTo>
                    <a:pt x="208" y="74"/>
                  </a:lnTo>
                  <a:lnTo>
                    <a:pt x="213" y="51"/>
                  </a:lnTo>
                  <a:lnTo>
                    <a:pt x="215" y="26"/>
                  </a:lnTo>
                  <a:lnTo>
                    <a:pt x="216" y="0"/>
                  </a:lnTo>
                  <a:lnTo>
                    <a:pt x="216" y="0"/>
                  </a:lnTo>
                  <a:lnTo>
                    <a:pt x="148" y="0"/>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2" name="Freeform 21">
              <a:extLst>
                <a:ext uri="{FF2B5EF4-FFF2-40B4-BE49-F238E27FC236}">
                  <a16:creationId xmlns:a16="http://schemas.microsoft.com/office/drawing/2014/main" id="{F841528E-B8DB-487E-B176-210A84E0ECDB}"/>
                </a:ext>
              </a:extLst>
            </p:cNvPr>
            <p:cNvSpPr>
              <a:spLocks/>
            </p:cNvSpPr>
            <p:nvPr/>
          </p:nvSpPr>
          <p:spPr bwMode="auto">
            <a:xfrm>
              <a:off x="1092" y="2248"/>
              <a:ext cx="99" cy="109"/>
            </a:xfrm>
            <a:custGeom>
              <a:avLst/>
              <a:gdLst/>
              <a:ahLst/>
              <a:cxnLst>
                <a:cxn ang="0">
                  <a:pos x="0" y="73"/>
                </a:cxn>
                <a:cxn ang="0">
                  <a:pos x="0" y="73"/>
                </a:cxn>
                <a:cxn ang="0">
                  <a:pos x="19" y="74"/>
                </a:cxn>
                <a:cxn ang="0">
                  <a:pos x="35" y="77"/>
                </a:cxn>
                <a:cxn ang="0">
                  <a:pos x="52" y="79"/>
                </a:cxn>
                <a:cxn ang="0">
                  <a:pos x="66" y="84"/>
                </a:cxn>
                <a:cxn ang="0">
                  <a:pos x="80" y="90"/>
                </a:cxn>
                <a:cxn ang="0">
                  <a:pos x="91" y="97"/>
                </a:cxn>
                <a:cxn ang="0">
                  <a:pos x="102" y="105"/>
                </a:cxn>
                <a:cxn ang="0">
                  <a:pos x="112" y="114"/>
                </a:cxn>
                <a:cxn ang="0">
                  <a:pos x="121" y="125"/>
                </a:cxn>
                <a:cxn ang="0">
                  <a:pos x="128" y="137"/>
                </a:cxn>
                <a:cxn ang="0">
                  <a:pos x="135" y="150"/>
                </a:cxn>
                <a:cxn ang="0">
                  <a:pos x="141" y="165"/>
                </a:cxn>
                <a:cxn ang="0">
                  <a:pos x="145" y="183"/>
                </a:cxn>
                <a:cxn ang="0">
                  <a:pos x="148" y="202"/>
                </a:cxn>
                <a:cxn ang="0">
                  <a:pos x="151" y="224"/>
                </a:cxn>
                <a:cxn ang="0">
                  <a:pos x="152" y="246"/>
                </a:cxn>
                <a:cxn ang="0">
                  <a:pos x="220" y="246"/>
                </a:cxn>
                <a:cxn ang="0">
                  <a:pos x="219" y="218"/>
                </a:cxn>
                <a:cxn ang="0">
                  <a:pos x="217" y="191"/>
                </a:cxn>
                <a:cxn ang="0">
                  <a:pos x="213" y="166"/>
                </a:cxn>
                <a:cxn ang="0">
                  <a:pos x="206" y="143"/>
                </a:cxn>
                <a:cxn ang="0">
                  <a:pos x="197" y="119"/>
                </a:cxn>
                <a:cxn ang="0">
                  <a:pos x="187" y="99"/>
                </a:cxn>
                <a:cxn ang="0">
                  <a:pos x="175" y="80"/>
                </a:cxn>
                <a:cxn ang="0">
                  <a:pos x="161" y="62"/>
                </a:cxn>
                <a:cxn ang="0">
                  <a:pos x="145" y="47"/>
                </a:cxn>
                <a:cxn ang="0">
                  <a:pos x="127" y="34"/>
                </a:cxn>
                <a:cxn ang="0">
                  <a:pos x="108" y="24"/>
                </a:cxn>
                <a:cxn ang="0">
                  <a:pos x="89" y="14"/>
                </a:cxn>
                <a:cxn ang="0">
                  <a:pos x="69" y="8"/>
                </a:cxn>
                <a:cxn ang="0">
                  <a:pos x="46" y="3"/>
                </a:cxn>
                <a:cxn ang="0">
                  <a:pos x="23" y="1"/>
                </a:cxn>
                <a:cxn ang="0">
                  <a:pos x="0" y="0"/>
                </a:cxn>
                <a:cxn ang="0">
                  <a:pos x="0" y="0"/>
                </a:cxn>
                <a:cxn ang="0">
                  <a:pos x="0" y="73"/>
                </a:cxn>
              </a:cxnLst>
              <a:rect l="0" t="0" r="r" b="b"/>
              <a:pathLst>
                <a:path w="220" h="246">
                  <a:moveTo>
                    <a:pt x="0" y="73"/>
                  </a:moveTo>
                  <a:lnTo>
                    <a:pt x="0" y="73"/>
                  </a:lnTo>
                  <a:lnTo>
                    <a:pt x="19" y="74"/>
                  </a:lnTo>
                  <a:lnTo>
                    <a:pt x="35" y="77"/>
                  </a:lnTo>
                  <a:lnTo>
                    <a:pt x="52" y="79"/>
                  </a:lnTo>
                  <a:lnTo>
                    <a:pt x="66" y="84"/>
                  </a:lnTo>
                  <a:lnTo>
                    <a:pt x="80" y="90"/>
                  </a:lnTo>
                  <a:lnTo>
                    <a:pt x="91" y="97"/>
                  </a:lnTo>
                  <a:lnTo>
                    <a:pt x="102" y="105"/>
                  </a:lnTo>
                  <a:lnTo>
                    <a:pt x="112" y="114"/>
                  </a:lnTo>
                  <a:lnTo>
                    <a:pt x="121" y="125"/>
                  </a:lnTo>
                  <a:lnTo>
                    <a:pt x="128" y="137"/>
                  </a:lnTo>
                  <a:lnTo>
                    <a:pt x="135" y="150"/>
                  </a:lnTo>
                  <a:lnTo>
                    <a:pt x="141" y="165"/>
                  </a:lnTo>
                  <a:lnTo>
                    <a:pt x="145" y="183"/>
                  </a:lnTo>
                  <a:lnTo>
                    <a:pt x="148" y="202"/>
                  </a:lnTo>
                  <a:lnTo>
                    <a:pt x="151" y="224"/>
                  </a:lnTo>
                  <a:lnTo>
                    <a:pt x="152" y="246"/>
                  </a:lnTo>
                  <a:lnTo>
                    <a:pt x="220" y="246"/>
                  </a:lnTo>
                  <a:lnTo>
                    <a:pt x="219" y="218"/>
                  </a:lnTo>
                  <a:lnTo>
                    <a:pt x="217" y="191"/>
                  </a:lnTo>
                  <a:lnTo>
                    <a:pt x="213" y="166"/>
                  </a:lnTo>
                  <a:lnTo>
                    <a:pt x="206" y="143"/>
                  </a:lnTo>
                  <a:lnTo>
                    <a:pt x="197" y="119"/>
                  </a:lnTo>
                  <a:lnTo>
                    <a:pt x="187" y="99"/>
                  </a:lnTo>
                  <a:lnTo>
                    <a:pt x="175" y="80"/>
                  </a:lnTo>
                  <a:lnTo>
                    <a:pt x="161" y="62"/>
                  </a:lnTo>
                  <a:lnTo>
                    <a:pt x="145" y="47"/>
                  </a:lnTo>
                  <a:lnTo>
                    <a:pt x="127" y="34"/>
                  </a:lnTo>
                  <a:lnTo>
                    <a:pt x="108" y="24"/>
                  </a:lnTo>
                  <a:lnTo>
                    <a:pt x="89" y="14"/>
                  </a:lnTo>
                  <a:lnTo>
                    <a:pt x="69" y="8"/>
                  </a:lnTo>
                  <a:lnTo>
                    <a:pt x="46" y="3"/>
                  </a:lnTo>
                  <a:lnTo>
                    <a:pt x="23" y="1"/>
                  </a:lnTo>
                  <a:lnTo>
                    <a:pt x="0" y="0"/>
                  </a:lnTo>
                  <a:lnTo>
                    <a:pt x="0" y="0"/>
                  </a:lnTo>
                  <a:lnTo>
                    <a:pt x="0" y="73"/>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3" name="Freeform 22">
              <a:extLst>
                <a:ext uri="{FF2B5EF4-FFF2-40B4-BE49-F238E27FC236}">
                  <a16:creationId xmlns:a16="http://schemas.microsoft.com/office/drawing/2014/main" id="{619618C1-C117-494E-A597-2B61E2E806DD}"/>
                </a:ext>
              </a:extLst>
            </p:cNvPr>
            <p:cNvSpPr>
              <a:spLocks/>
            </p:cNvSpPr>
            <p:nvPr/>
          </p:nvSpPr>
          <p:spPr bwMode="auto">
            <a:xfrm>
              <a:off x="976" y="2248"/>
              <a:ext cx="116" cy="168"/>
            </a:xfrm>
            <a:custGeom>
              <a:avLst/>
              <a:gdLst/>
              <a:ahLst/>
              <a:cxnLst>
                <a:cxn ang="0">
                  <a:pos x="35" y="377"/>
                </a:cxn>
                <a:cxn ang="0">
                  <a:pos x="69" y="341"/>
                </a:cxn>
                <a:cxn ang="0">
                  <a:pos x="70" y="313"/>
                </a:cxn>
                <a:cxn ang="0">
                  <a:pos x="73" y="284"/>
                </a:cxn>
                <a:cxn ang="0">
                  <a:pos x="77" y="257"/>
                </a:cxn>
                <a:cxn ang="0">
                  <a:pos x="81" y="232"/>
                </a:cxn>
                <a:cxn ang="0">
                  <a:pos x="89" y="209"/>
                </a:cxn>
                <a:cxn ang="0">
                  <a:pos x="97" y="185"/>
                </a:cxn>
                <a:cxn ang="0">
                  <a:pos x="101" y="176"/>
                </a:cxn>
                <a:cxn ang="0">
                  <a:pos x="107" y="166"/>
                </a:cxn>
                <a:cxn ang="0">
                  <a:pos x="111" y="157"/>
                </a:cxn>
                <a:cxn ang="0">
                  <a:pos x="117" y="147"/>
                </a:cxn>
                <a:cxn ang="0">
                  <a:pos x="124" y="139"/>
                </a:cxn>
                <a:cxn ang="0">
                  <a:pos x="129" y="131"/>
                </a:cxn>
                <a:cxn ang="0">
                  <a:pos x="136" y="124"/>
                </a:cxn>
                <a:cxn ang="0">
                  <a:pos x="144" y="117"/>
                </a:cxn>
                <a:cxn ang="0">
                  <a:pos x="150" y="110"/>
                </a:cxn>
                <a:cxn ang="0">
                  <a:pos x="158" y="104"/>
                </a:cxn>
                <a:cxn ang="0">
                  <a:pos x="167" y="98"/>
                </a:cxn>
                <a:cxn ang="0">
                  <a:pos x="175" y="93"/>
                </a:cxn>
                <a:cxn ang="0">
                  <a:pos x="183" y="88"/>
                </a:cxn>
                <a:cxn ang="0">
                  <a:pos x="193" y="85"/>
                </a:cxn>
                <a:cxn ang="0">
                  <a:pos x="203" y="81"/>
                </a:cxn>
                <a:cxn ang="0">
                  <a:pos x="213" y="79"/>
                </a:cxn>
                <a:cxn ang="0">
                  <a:pos x="224" y="77"/>
                </a:cxn>
                <a:cxn ang="0">
                  <a:pos x="235" y="74"/>
                </a:cxn>
                <a:cxn ang="0">
                  <a:pos x="248" y="74"/>
                </a:cxn>
                <a:cxn ang="0">
                  <a:pos x="261" y="73"/>
                </a:cxn>
                <a:cxn ang="0">
                  <a:pos x="261" y="0"/>
                </a:cxn>
                <a:cxn ang="0">
                  <a:pos x="244" y="0"/>
                </a:cxn>
                <a:cxn ang="0">
                  <a:pos x="229" y="1"/>
                </a:cxn>
                <a:cxn ang="0">
                  <a:pos x="213" y="3"/>
                </a:cxn>
                <a:cxn ang="0">
                  <a:pos x="198" y="7"/>
                </a:cxn>
                <a:cxn ang="0">
                  <a:pos x="183" y="11"/>
                </a:cxn>
                <a:cxn ang="0">
                  <a:pos x="170" y="15"/>
                </a:cxn>
                <a:cxn ang="0">
                  <a:pos x="156" y="21"/>
                </a:cxn>
                <a:cxn ang="0">
                  <a:pos x="144" y="28"/>
                </a:cxn>
                <a:cxn ang="0">
                  <a:pos x="131" y="35"/>
                </a:cxn>
                <a:cxn ang="0">
                  <a:pos x="119" y="44"/>
                </a:cxn>
                <a:cxn ang="0">
                  <a:pos x="108" y="52"/>
                </a:cxn>
                <a:cxn ang="0">
                  <a:pos x="97" y="61"/>
                </a:cxn>
                <a:cxn ang="0">
                  <a:pos x="87" y="72"/>
                </a:cxn>
                <a:cxn ang="0">
                  <a:pos x="78" y="82"/>
                </a:cxn>
                <a:cxn ang="0">
                  <a:pos x="69" y="93"/>
                </a:cxn>
                <a:cxn ang="0">
                  <a:pos x="60" y="105"/>
                </a:cxn>
                <a:cxn ang="0">
                  <a:pos x="54" y="117"/>
                </a:cxn>
                <a:cxn ang="0">
                  <a:pos x="46" y="130"/>
                </a:cxn>
                <a:cxn ang="0">
                  <a:pos x="39" y="143"/>
                </a:cxn>
                <a:cxn ang="0">
                  <a:pos x="34" y="157"/>
                </a:cxn>
                <a:cxn ang="0">
                  <a:pos x="24" y="184"/>
                </a:cxn>
                <a:cxn ang="0">
                  <a:pos x="15" y="213"/>
                </a:cxn>
                <a:cxn ang="0">
                  <a:pos x="8" y="244"/>
                </a:cxn>
                <a:cxn ang="0">
                  <a:pos x="4" y="275"/>
                </a:cxn>
                <a:cxn ang="0">
                  <a:pos x="1" y="307"/>
                </a:cxn>
                <a:cxn ang="0">
                  <a:pos x="0" y="340"/>
                </a:cxn>
                <a:cxn ang="0">
                  <a:pos x="35" y="303"/>
                </a:cxn>
                <a:cxn ang="0">
                  <a:pos x="35" y="377"/>
                </a:cxn>
                <a:cxn ang="0">
                  <a:pos x="68" y="377"/>
                </a:cxn>
                <a:cxn ang="0">
                  <a:pos x="69" y="341"/>
                </a:cxn>
                <a:cxn ang="0">
                  <a:pos x="35" y="377"/>
                </a:cxn>
              </a:cxnLst>
              <a:rect l="0" t="0" r="r" b="b"/>
              <a:pathLst>
                <a:path w="261" h="377">
                  <a:moveTo>
                    <a:pt x="35" y="377"/>
                  </a:moveTo>
                  <a:lnTo>
                    <a:pt x="69" y="341"/>
                  </a:lnTo>
                  <a:lnTo>
                    <a:pt x="70" y="313"/>
                  </a:lnTo>
                  <a:lnTo>
                    <a:pt x="73" y="284"/>
                  </a:lnTo>
                  <a:lnTo>
                    <a:pt x="77" y="257"/>
                  </a:lnTo>
                  <a:lnTo>
                    <a:pt x="81" y="232"/>
                  </a:lnTo>
                  <a:lnTo>
                    <a:pt x="89" y="209"/>
                  </a:lnTo>
                  <a:lnTo>
                    <a:pt x="97" y="185"/>
                  </a:lnTo>
                  <a:lnTo>
                    <a:pt x="101" y="176"/>
                  </a:lnTo>
                  <a:lnTo>
                    <a:pt x="107" y="166"/>
                  </a:lnTo>
                  <a:lnTo>
                    <a:pt x="111" y="157"/>
                  </a:lnTo>
                  <a:lnTo>
                    <a:pt x="117" y="147"/>
                  </a:lnTo>
                  <a:lnTo>
                    <a:pt x="124" y="139"/>
                  </a:lnTo>
                  <a:lnTo>
                    <a:pt x="129" y="131"/>
                  </a:lnTo>
                  <a:lnTo>
                    <a:pt x="136" y="124"/>
                  </a:lnTo>
                  <a:lnTo>
                    <a:pt x="144" y="117"/>
                  </a:lnTo>
                  <a:lnTo>
                    <a:pt x="150" y="110"/>
                  </a:lnTo>
                  <a:lnTo>
                    <a:pt x="158" y="104"/>
                  </a:lnTo>
                  <a:lnTo>
                    <a:pt x="167" y="98"/>
                  </a:lnTo>
                  <a:lnTo>
                    <a:pt x="175" y="93"/>
                  </a:lnTo>
                  <a:lnTo>
                    <a:pt x="183" y="88"/>
                  </a:lnTo>
                  <a:lnTo>
                    <a:pt x="193" y="85"/>
                  </a:lnTo>
                  <a:lnTo>
                    <a:pt x="203" y="81"/>
                  </a:lnTo>
                  <a:lnTo>
                    <a:pt x="213" y="79"/>
                  </a:lnTo>
                  <a:lnTo>
                    <a:pt x="224" y="77"/>
                  </a:lnTo>
                  <a:lnTo>
                    <a:pt x="235" y="74"/>
                  </a:lnTo>
                  <a:lnTo>
                    <a:pt x="248" y="74"/>
                  </a:lnTo>
                  <a:lnTo>
                    <a:pt x="261" y="73"/>
                  </a:lnTo>
                  <a:lnTo>
                    <a:pt x="261" y="0"/>
                  </a:lnTo>
                  <a:lnTo>
                    <a:pt x="244" y="0"/>
                  </a:lnTo>
                  <a:lnTo>
                    <a:pt x="229" y="1"/>
                  </a:lnTo>
                  <a:lnTo>
                    <a:pt x="213" y="3"/>
                  </a:lnTo>
                  <a:lnTo>
                    <a:pt x="198" y="7"/>
                  </a:lnTo>
                  <a:lnTo>
                    <a:pt x="183" y="11"/>
                  </a:lnTo>
                  <a:lnTo>
                    <a:pt x="170" y="15"/>
                  </a:lnTo>
                  <a:lnTo>
                    <a:pt x="156" y="21"/>
                  </a:lnTo>
                  <a:lnTo>
                    <a:pt x="144" y="28"/>
                  </a:lnTo>
                  <a:lnTo>
                    <a:pt x="131" y="35"/>
                  </a:lnTo>
                  <a:lnTo>
                    <a:pt x="119" y="44"/>
                  </a:lnTo>
                  <a:lnTo>
                    <a:pt x="108" y="52"/>
                  </a:lnTo>
                  <a:lnTo>
                    <a:pt x="97" y="61"/>
                  </a:lnTo>
                  <a:lnTo>
                    <a:pt x="87" y="72"/>
                  </a:lnTo>
                  <a:lnTo>
                    <a:pt x="78" y="82"/>
                  </a:lnTo>
                  <a:lnTo>
                    <a:pt x="69" y="93"/>
                  </a:lnTo>
                  <a:lnTo>
                    <a:pt x="60" y="105"/>
                  </a:lnTo>
                  <a:lnTo>
                    <a:pt x="54" y="117"/>
                  </a:lnTo>
                  <a:lnTo>
                    <a:pt x="46" y="130"/>
                  </a:lnTo>
                  <a:lnTo>
                    <a:pt x="39" y="143"/>
                  </a:lnTo>
                  <a:lnTo>
                    <a:pt x="34" y="157"/>
                  </a:lnTo>
                  <a:lnTo>
                    <a:pt x="24" y="184"/>
                  </a:lnTo>
                  <a:lnTo>
                    <a:pt x="15" y="213"/>
                  </a:lnTo>
                  <a:lnTo>
                    <a:pt x="8" y="244"/>
                  </a:lnTo>
                  <a:lnTo>
                    <a:pt x="4" y="275"/>
                  </a:lnTo>
                  <a:lnTo>
                    <a:pt x="1" y="307"/>
                  </a:lnTo>
                  <a:lnTo>
                    <a:pt x="0" y="340"/>
                  </a:lnTo>
                  <a:lnTo>
                    <a:pt x="35" y="303"/>
                  </a:lnTo>
                  <a:lnTo>
                    <a:pt x="35" y="377"/>
                  </a:lnTo>
                  <a:lnTo>
                    <a:pt x="68" y="377"/>
                  </a:lnTo>
                  <a:lnTo>
                    <a:pt x="69" y="341"/>
                  </a:lnTo>
                  <a:lnTo>
                    <a:pt x="35" y="377"/>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4" name="Freeform 23">
              <a:extLst>
                <a:ext uri="{FF2B5EF4-FFF2-40B4-BE49-F238E27FC236}">
                  <a16:creationId xmlns:a16="http://schemas.microsoft.com/office/drawing/2014/main" id="{D9399DEB-F203-4356-9A49-A46DCD42852C}"/>
                </a:ext>
              </a:extLst>
            </p:cNvPr>
            <p:cNvSpPr>
              <a:spLocks/>
            </p:cNvSpPr>
            <p:nvPr/>
          </p:nvSpPr>
          <p:spPr bwMode="auto">
            <a:xfrm>
              <a:off x="833" y="2383"/>
              <a:ext cx="158" cy="33"/>
            </a:xfrm>
            <a:custGeom>
              <a:avLst/>
              <a:gdLst/>
              <a:ahLst/>
              <a:cxnLst>
                <a:cxn ang="0">
                  <a:pos x="0" y="37"/>
                </a:cxn>
                <a:cxn ang="0">
                  <a:pos x="34" y="74"/>
                </a:cxn>
                <a:cxn ang="0">
                  <a:pos x="358" y="74"/>
                </a:cxn>
                <a:cxn ang="0">
                  <a:pos x="358" y="0"/>
                </a:cxn>
                <a:cxn ang="0">
                  <a:pos x="34" y="0"/>
                </a:cxn>
                <a:cxn ang="0">
                  <a:pos x="70" y="38"/>
                </a:cxn>
                <a:cxn ang="0">
                  <a:pos x="0" y="37"/>
                </a:cxn>
                <a:cxn ang="0">
                  <a:pos x="0" y="74"/>
                </a:cxn>
                <a:cxn ang="0">
                  <a:pos x="34" y="74"/>
                </a:cxn>
                <a:cxn ang="0">
                  <a:pos x="0" y="37"/>
                </a:cxn>
              </a:cxnLst>
              <a:rect l="0" t="0" r="r" b="b"/>
              <a:pathLst>
                <a:path w="358" h="74">
                  <a:moveTo>
                    <a:pt x="0" y="37"/>
                  </a:moveTo>
                  <a:lnTo>
                    <a:pt x="34" y="74"/>
                  </a:lnTo>
                  <a:lnTo>
                    <a:pt x="358" y="74"/>
                  </a:lnTo>
                  <a:lnTo>
                    <a:pt x="358" y="0"/>
                  </a:lnTo>
                  <a:lnTo>
                    <a:pt x="34" y="0"/>
                  </a:lnTo>
                  <a:lnTo>
                    <a:pt x="70" y="38"/>
                  </a:lnTo>
                  <a:lnTo>
                    <a:pt x="0" y="37"/>
                  </a:lnTo>
                  <a:lnTo>
                    <a:pt x="0" y="74"/>
                  </a:lnTo>
                  <a:lnTo>
                    <a:pt x="34" y="74"/>
                  </a:lnTo>
                  <a:lnTo>
                    <a:pt x="0" y="37"/>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5" name="Freeform 24">
              <a:extLst>
                <a:ext uri="{FF2B5EF4-FFF2-40B4-BE49-F238E27FC236}">
                  <a16:creationId xmlns:a16="http://schemas.microsoft.com/office/drawing/2014/main" id="{E021263A-780F-4407-90C1-A6AE35A3B173}"/>
                </a:ext>
              </a:extLst>
            </p:cNvPr>
            <p:cNvSpPr>
              <a:spLocks/>
            </p:cNvSpPr>
            <p:nvPr/>
          </p:nvSpPr>
          <p:spPr bwMode="auto">
            <a:xfrm>
              <a:off x="1005" y="2726"/>
              <a:ext cx="169" cy="33"/>
            </a:xfrm>
            <a:custGeom>
              <a:avLst/>
              <a:gdLst/>
              <a:ahLst/>
              <a:cxnLst>
                <a:cxn ang="0">
                  <a:pos x="379" y="36"/>
                </a:cxn>
                <a:cxn ang="0">
                  <a:pos x="344" y="0"/>
                </a:cxn>
                <a:cxn ang="0">
                  <a:pos x="0" y="0"/>
                </a:cxn>
                <a:cxn ang="0">
                  <a:pos x="0" y="74"/>
                </a:cxn>
                <a:cxn ang="0">
                  <a:pos x="344" y="74"/>
                </a:cxn>
                <a:cxn ang="0">
                  <a:pos x="310" y="36"/>
                </a:cxn>
                <a:cxn ang="0">
                  <a:pos x="379" y="36"/>
                </a:cxn>
                <a:cxn ang="0">
                  <a:pos x="379" y="0"/>
                </a:cxn>
                <a:cxn ang="0">
                  <a:pos x="344" y="0"/>
                </a:cxn>
                <a:cxn ang="0">
                  <a:pos x="379" y="36"/>
                </a:cxn>
              </a:cxnLst>
              <a:rect l="0" t="0" r="r" b="b"/>
              <a:pathLst>
                <a:path w="379" h="74">
                  <a:moveTo>
                    <a:pt x="379" y="36"/>
                  </a:moveTo>
                  <a:lnTo>
                    <a:pt x="344" y="0"/>
                  </a:lnTo>
                  <a:lnTo>
                    <a:pt x="0" y="0"/>
                  </a:lnTo>
                  <a:lnTo>
                    <a:pt x="0" y="74"/>
                  </a:lnTo>
                  <a:lnTo>
                    <a:pt x="344" y="74"/>
                  </a:lnTo>
                  <a:lnTo>
                    <a:pt x="310" y="36"/>
                  </a:lnTo>
                  <a:lnTo>
                    <a:pt x="379" y="36"/>
                  </a:lnTo>
                  <a:lnTo>
                    <a:pt x="379" y="0"/>
                  </a:lnTo>
                  <a:lnTo>
                    <a:pt x="344" y="0"/>
                  </a:lnTo>
                  <a:lnTo>
                    <a:pt x="379" y="36"/>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6" name="Freeform 25">
              <a:extLst>
                <a:ext uri="{FF2B5EF4-FFF2-40B4-BE49-F238E27FC236}">
                  <a16:creationId xmlns:a16="http://schemas.microsoft.com/office/drawing/2014/main" id="{B4CC843D-05A4-42E0-B30C-79643C5A8691}"/>
                </a:ext>
              </a:extLst>
            </p:cNvPr>
            <p:cNvSpPr>
              <a:spLocks/>
            </p:cNvSpPr>
            <p:nvPr/>
          </p:nvSpPr>
          <p:spPr bwMode="auto">
            <a:xfrm>
              <a:off x="1143" y="2743"/>
              <a:ext cx="31" cy="176"/>
            </a:xfrm>
            <a:custGeom>
              <a:avLst/>
              <a:gdLst/>
              <a:ahLst/>
              <a:cxnLst>
                <a:cxn ang="0">
                  <a:pos x="34" y="398"/>
                </a:cxn>
                <a:cxn ang="0">
                  <a:pos x="69" y="360"/>
                </a:cxn>
                <a:cxn ang="0">
                  <a:pos x="69" y="0"/>
                </a:cxn>
                <a:cxn ang="0">
                  <a:pos x="0" y="0"/>
                </a:cxn>
                <a:cxn ang="0">
                  <a:pos x="0" y="360"/>
                </a:cxn>
                <a:cxn ang="0">
                  <a:pos x="34" y="323"/>
                </a:cxn>
                <a:cxn ang="0">
                  <a:pos x="34" y="398"/>
                </a:cxn>
                <a:cxn ang="0">
                  <a:pos x="69" y="398"/>
                </a:cxn>
                <a:cxn ang="0">
                  <a:pos x="69" y="360"/>
                </a:cxn>
                <a:cxn ang="0">
                  <a:pos x="34" y="398"/>
                </a:cxn>
              </a:cxnLst>
              <a:rect l="0" t="0" r="r" b="b"/>
              <a:pathLst>
                <a:path w="69" h="398">
                  <a:moveTo>
                    <a:pt x="34" y="398"/>
                  </a:moveTo>
                  <a:lnTo>
                    <a:pt x="69" y="360"/>
                  </a:lnTo>
                  <a:lnTo>
                    <a:pt x="69" y="0"/>
                  </a:lnTo>
                  <a:lnTo>
                    <a:pt x="0" y="0"/>
                  </a:lnTo>
                  <a:lnTo>
                    <a:pt x="0" y="360"/>
                  </a:lnTo>
                  <a:lnTo>
                    <a:pt x="34" y="323"/>
                  </a:lnTo>
                  <a:lnTo>
                    <a:pt x="34" y="398"/>
                  </a:lnTo>
                  <a:lnTo>
                    <a:pt x="69" y="398"/>
                  </a:lnTo>
                  <a:lnTo>
                    <a:pt x="69" y="360"/>
                  </a:lnTo>
                  <a:lnTo>
                    <a:pt x="34" y="398"/>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7" name="Freeform 26">
              <a:extLst>
                <a:ext uri="{FF2B5EF4-FFF2-40B4-BE49-F238E27FC236}">
                  <a16:creationId xmlns:a16="http://schemas.microsoft.com/office/drawing/2014/main" id="{922AD0C0-4DDE-4AB2-A705-10A331B6CBF4}"/>
                </a:ext>
              </a:extLst>
            </p:cNvPr>
            <p:cNvSpPr>
              <a:spLocks/>
            </p:cNvSpPr>
            <p:nvPr/>
          </p:nvSpPr>
          <p:spPr bwMode="auto">
            <a:xfrm>
              <a:off x="990" y="2886"/>
              <a:ext cx="169" cy="33"/>
            </a:xfrm>
            <a:custGeom>
              <a:avLst/>
              <a:gdLst/>
              <a:ahLst/>
              <a:cxnLst>
                <a:cxn ang="0">
                  <a:pos x="0" y="37"/>
                </a:cxn>
                <a:cxn ang="0">
                  <a:pos x="34" y="75"/>
                </a:cxn>
                <a:cxn ang="0">
                  <a:pos x="378" y="75"/>
                </a:cxn>
                <a:cxn ang="0">
                  <a:pos x="378" y="0"/>
                </a:cxn>
                <a:cxn ang="0">
                  <a:pos x="34" y="0"/>
                </a:cxn>
                <a:cxn ang="0">
                  <a:pos x="69" y="37"/>
                </a:cxn>
                <a:cxn ang="0">
                  <a:pos x="0" y="37"/>
                </a:cxn>
                <a:cxn ang="0">
                  <a:pos x="0" y="75"/>
                </a:cxn>
                <a:cxn ang="0">
                  <a:pos x="34" y="75"/>
                </a:cxn>
                <a:cxn ang="0">
                  <a:pos x="0" y="37"/>
                </a:cxn>
              </a:cxnLst>
              <a:rect l="0" t="0" r="r" b="b"/>
              <a:pathLst>
                <a:path w="378" h="75">
                  <a:moveTo>
                    <a:pt x="0" y="37"/>
                  </a:moveTo>
                  <a:lnTo>
                    <a:pt x="34" y="75"/>
                  </a:lnTo>
                  <a:lnTo>
                    <a:pt x="378" y="75"/>
                  </a:lnTo>
                  <a:lnTo>
                    <a:pt x="378" y="0"/>
                  </a:lnTo>
                  <a:lnTo>
                    <a:pt x="34" y="0"/>
                  </a:lnTo>
                  <a:lnTo>
                    <a:pt x="69" y="37"/>
                  </a:lnTo>
                  <a:lnTo>
                    <a:pt x="0" y="37"/>
                  </a:lnTo>
                  <a:lnTo>
                    <a:pt x="0" y="75"/>
                  </a:lnTo>
                  <a:lnTo>
                    <a:pt x="34" y="75"/>
                  </a:lnTo>
                  <a:lnTo>
                    <a:pt x="0" y="37"/>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8" name="Freeform 27">
              <a:extLst>
                <a:ext uri="{FF2B5EF4-FFF2-40B4-BE49-F238E27FC236}">
                  <a16:creationId xmlns:a16="http://schemas.microsoft.com/office/drawing/2014/main" id="{361BBC16-AF76-4D02-930B-B486B2E1584B}"/>
                </a:ext>
              </a:extLst>
            </p:cNvPr>
            <p:cNvSpPr>
              <a:spLocks/>
            </p:cNvSpPr>
            <p:nvPr/>
          </p:nvSpPr>
          <p:spPr bwMode="auto">
            <a:xfrm>
              <a:off x="990" y="2726"/>
              <a:ext cx="31" cy="176"/>
            </a:xfrm>
            <a:custGeom>
              <a:avLst/>
              <a:gdLst/>
              <a:ahLst/>
              <a:cxnLst>
                <a:cxn ang="0">
                  <a:pos x="34" y="0"/>
                </a:cxn>
                <a:cxn ang="0">
                  <a:pos x="0" y="36"/>
                </a:cxn>
                <a:cxn ang="0">
                  <a:pos x="0" y="396"/>
                </a:cxn>
                <a:cxn ang="0">
                  <a:pos x="69" y="396"/>
                </a:cxn>
                <a:cxn ang="0">
                  <a:pos x="69" y="36"/>
                </a:cxn>
                <a:cxn ang="0">
                  <a:pos x="34" y="74"/>
                </a:cxn>
                <a:cxn ang="0">
                  <a:pos x="34" y="0"/>
                </a:cxn>
                <a:cxn ang="0">
                  <a:pos x="0" y="0"/>
                </a:cxn>
                <a:cxn ang="0">
                  <a:pos x="0" y="36"/>
                </a:cxn>
                <a:cxn ang="0">
                  <a:pos x="34" y="0"/>
                </a:cxn>
              </a:cxnLst>
              <a:rect l="0" t="0" r="r" b="b"/>
              <a:pathLst>
                <a:path w="69" h="396">
                  <a:moveTo>
                    <a:pt x="34" y="0"/>
                  </a:moveTo>
                  <a:lnTo>
                    <a:pt x="0" y="36"/>
                  </a:lnTo>
                  <a:lnTo>
                    <a:pt x="0" y="396"/>
                  </a:lnTo>
                  <a:lnTo>
                    <a:pt x="69" y="396"/>
                  </a:lnTo>
                  <a:lnTo>
                    <a:pt x="69" y="36"/>
                  </a:lnTo>
                  <a:lnTo>
                    <a:pt x="34" y="74"/>
                  </a:lnTo>
                  <a:lnTo>
                    <a:pt x="34" y="0"/>
                  </a:lnTo>
                  <a:lnTo>
                    <a:pt x="0" y="0"/>
                  </a:lnTo>
                  <a:lnTo>
                    <a:pt x="0" y="36"/>
                  </a:lnTo>
                  <a:lnTo>
                    <a:pt x="34" y="0"/>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grpSp>
      <p:sp>
        <p:nvSpPr>
          <p:cNvPr id="39" name="Text Box 29">
            <a:extLst>
              <a:ext uri="{FF2B5EF4-FFF2-40B4-BE49-F238E27FC236}">
                <a16:creationId xmlns:a16="http://schemas.microsoft.com/office/drawing/2014/main" id="{BD22A7A7-B8BE-4B16-BBA8-1E6071AD01CF}"/>
              </a:ext>
            </a:extLst>
          </p:cNvPr>
          <p:cNvSpPr txBox="1">
            <a:spLocks noChangeArrowheads="1"/>
          </p:cNvSpPr>
          <p:nvPr/>
        </p:nvSpPr>
        <p:spPr bwMode="auto">
          <a:xfrm>
            <a:off x="2510704" y="4606924"/>
            <a:ext cx="7705725" cy="1194094"/>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0" bIns="0"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effectLst/>
                <a:uLnTx/>
                <a:uFillTx/>
                <a:latin typeface="Arial Narrow" panose="020B0606020202030204" pitchFamily="34" charset="0"/>
                <a:cs typeface="+mn-cs"/>
              </a:rPr>
              <a:t>TRUE – documentation must be contemporaneous not just by the audit report date.</a:t>
            </a:r>
            <a:endParaRPr kumimoji="0" lang="en-GB" altLang="en-US" sz="2300" b="1" i="0" u="none" strike="noStrike" kern="1200" cap="none" spc="0" normalizeH="0" baseline="0" noProof="0" dirty="0">
              <a:ln>
                <a:noFill/>
              </a:ln>
              <a:effectLst/>
              <a:uLnTx/>
              <a:uFillTx/>
              <a:latin typeface="Arial Narrow" panose="020B0606020202030204" pitchFamily="34" charset="0"/>
              <a:cs typeface="+mn-cs"/>
            </a:endParaRPr>
          </a:p>
        </p:txBody>
      </p:sp>
      <p:grpSp>
        <p:nvGrpSpPr>
          <p:cNvPr id="40" name="Group 30">
            <a:extLst>
              <a:ext uri="{FF2B5EF4-FFF2-40B4-BE49-F238E27FC236}">
                <a16:creationId xmlns:a16="http://schemas.microsoft.com/office/drawing/2014/main" id="{550FE285-576E-478F-B804-1A148DDF7F3B}"/>
              </a:ext>
            </a:extLst>
          </p:cNvPr>
          <p:cNvGrpSpPr>
            <a:grpSpLocks/>
          </p:cNvGrpSpPr>
          <p:nvPr/>
        </p:nvGrpSpPr>
        <p:grpSpPr bwMode="auto">
          <a:xfrm>
            <a:off x="1863004" y="4733924"/>
            <a:ext cx="257175" cy="1031875"/>
            <a:chOff x="586" y="3125"/>
            <a:chExt cx="198" cy="794"/>
          </a:xfrm>
          <a:solidFill>
            <a:srgbClr val="002060"/>
          </a:solidFill>
        </p:grpSpPr>
        <p:sp>
          <p:nvSpPr>
            <p:cNvPr id="41" name="Freeform 31">
              <a:extLst>
                <a:ext uri="{FF2B5EF4-FFF2-40B4-BE49-F238E27FC236}">
                  <a16:creationId xmlns:a16="http://schemas.microsoft.com/office/drawing/2014/main" id="{36237060-EC12-4C7F-96FA-1FC5072F481B}"/>
                </a:ext>
              </a:extLst>
            </p:cNvPr>
            <p:cNvSpPr>
              <a:spLocks/>
            </p:cNvSpPr>
            <p:nvPr/>
          </p:nvSpPr>
          <p:spPr bwMode="auto">
            <a:xfrm>
              <a:off x="586" y="3886"/>
              <a:ext cx="181" cy="33"/>
            </a:xfrm>
            <a:custGeom>
              <a:avLst/>
              <a:gdLst>
                <a:gd name="T0" fmla="*/ 0 w 408"/>
                <a:gd name="T1" fmla="*/ 0 h 74"/>
                <a:gd name="T2" fmla="*/ 0 w 408"/>
                <a:gd name="T3" fmla="*/ 0 h 74"/>
                <a:gd name="T4" fmla="*/ 0 w 408"/>
                <a:gd name="T5" fmla="*/ 0 h 74"/>
                <a:gd name="T6" fmla="*/ 0 w 408"/>
                <a:gd name="T7" fmla="*/ 0 h 74"/>
                <a:gd name="T8" fmla="*/ 0 w 408"/>
                <a:gd name="T9" fmla="*/ 0 h 74"/>
                <a:gd name="T10" fmla="*/ 0 w 408"/>
                <a:gd name="T11" fmla="*/ 0 h 74"/>
                <a:gd name="T12" fmla="*/ 0 w 408"/>
                <a:gd name="T13" fmla="*/ 0 h 74"/>
                <a:gd name="T14" fmla="*/ 0 w 408"/>
                <a:gd name="T15" fmla="*/ 0 h 74"/>
                <a:gd name="T16" fmla="*/ 0 w 408"/>
                <a:gd name="T17" fmla="*/ 0 h 74"/>
                <a:gd name="T18" fmla="*/ 0 w 408"/>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8"/>
                <a:gd name="T31" fmla="*/ 0 h 74"/>
                <a:gd name="T32" fmla="*/ 408 w 408"/>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8" h="74">
                  <a:moveTo>
                    <a:pt x="0" y="36"/>
                  </a:moveTo>
                  <a:lnTo>
                    <a:pt x="36" y="74"/>
                  </a:lnTo>
                  <a:lnTo>
                    <a:pt x="408" y="74"/>
                  </a:lnTo>
                  <a:lnTo>
                    <a:pt x="408" y="0"/>
                  </a:lnTo>
                  <a:lnTo>
                    <a:pt x="36" y="0"/>
                  </a:lnTo>
                  <a:lnTo>
                    <a:pt x="74" y="36"/>
                  </a:lnTo>
                  <a:lnTo>
                    <a:pt x="0" y="36"/>
                  </a:lnTo>
                  <a:lnTo>
                    <a:pt x="0" y="74"/>
                  </a:lnTo>
                  <a:lnTo>
                    <a:pt x="36" y="74"/>
                  </a:lnTo>
                  <a:lnTo>
                    <a:pt x="0" y="36"/>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2" name="Freeform 32">
              <a:extLst>
                <a:ext uri="{FF2B5EF4-FFF2-40B4-BE49-F238E27FC236}">
                  <a16:creationId xmlns:a16="http://schemas.microsoft.com/office/drawing/2014/main" id="{083383D3-71CC-4E11-9857-9423D93A54F1}"/>
                </a:ext>
              </a:extLst>
            </p:cNvPr>
            <p:cNvSpPr>
              <a:spLocks/>
            </p:cNvSpPr>
            <p:nvPr/>
          </p:nvSpPr>
          <p:spPr bwMode="auto">
            <a:xfrm>
              <a:off x="586" y="3720"/>
              <a:ext cx="33" cy="182"/>
            </a:xfrm>
            <a:custGeom>
              <a:avLst/>
              <a:gdLst>
                <a:gd name="T0" fmla="*/ 0 w 74"/>
                <a:gd name="T1" fmla="*/ 0 h 408"/>
                <a:gd name="T2" fmla="*/ 0 w 74"/>
                <a:gd name="T3" fmla="*/ 0 h 408"/>
                <a:gd name="T4" fmla="*/ 0 w 74"/>
                <a:gd name="T5" fmla="*/ 0 h 408"/>
                <a:gd name="T6" fmla="*/ 0 w 74"/>
                <a:gd name="T7" fmla="*/ 0 h 408"/>
                <a:gd name="T8" fmla="*/ 0 w 74"/>
                <a:gd name="T9" fmla="*/ 0 h 408"/>
                <a:gd name="T10" fmla="*/ 0 w 74"/>
                <a:gd name="T11" fmla="*/ 0 h 408"/>
                <a:gd name="T12" fmla="*/ 0 w 74"/>
                <a:gd name="T13" fmla="*/ 0 h 408"/>
                <a:gd name="T14" fmla="*/ 0 w 74"/>
                <a:gd name="T15" fmla="*/ 0 h 408"/>
                <a:gd name="T16" fmla="*/ 0 w 74"/>
                <a:gd name="T17" fmla="*/ 0 h 408"/>
                <a:gd name="T18" fmla="*/ 0 w 74"/>
                <a:gd name="T19" fmla="*/ 0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408"/>
                <a:gd name="T32" fmla="*/ 74 w 74"/>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408">
                  <a:moveTo>
                    <a:pt x="36" y="0"/>
                  </a:moveTo>
                  <a:lnTo>
                    <a:pt x="0" y="37"/>
                  </a:lnTo>
                  <a:lnTo>
                    <a:pt x="0" y="408"/>
                  </a:lnTo>
                  <a:lnTo>
                    <a:pt x="74" y="408"/>
                  </a:lnTo>
                  <a:lnTo>
                    <a:pt x="74" y="37"/>
                  </a:lnTo>
                  <a:lnTo>
                    <a:pt x="36" y="74"/>
                  </a:lnTo>
                  <a:lnTo>
                    <a:pt x="36" y="0"/>
                  </a:lnTo>
                  <a:lnTo>
                    <a:pt x="0" y="0"/>
                  </a:lnTo>
                  <a:lnTo>
                    <a:pt x="0" y="37"/>
                  </a:lnTo>
                  <a:lnTo>
                    <a:pt x="36" y="0"/>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3" name="Freeform 33">
              <a:extLst>
                <a:ext uri="{FF2B5EF4-FFF2-40B4-BE49-F238E27FC236}">
                  <a16:creationId xmlns:a16="http://schemas.microsoft.com/office/drawing/2014/main" id="{CAD0BF08-65AF-4F12-B260-E2CFE7143615}"/>
                </a:ext>
              </a:extLst>
            </p:cNvPr>
            <p:cNvSpPr>
              <a:spLocks/>
            </p:cNvSpPr>
            <p:nvPr/>
          </p:nvSpPr>
          <p:spPr bwMode="auto">
            <a:xfrm>
              <a:off x="602" y="3720"/>
              <a:ext cx="182" cy="33"/>
            </a:xfrm>
            <a:custGeom>
              <a:avLst/>
              <a:gdLst>
                <a:gd name="T0" fmla="*/ 0 w 409"/>
                <a:gd name="T1" fmla="*/ 0 h 74"/>
                <a:gd name="T2" fmla="*/ 0 w 409"/>
                <a:gd name="T3" fmla="*/ 0 h 74"/>
                <a:gd name="T4" fmla="*/ 0 w 409"/>
                <a:gd name="T5" fmla="*/ 0 h 74"/>
                <a:gd name="T6" fmla="*/ 0 w 409"/>
                <a:gd name="T7" fmla="*/ 0 h 74"/>
                <a:gd name="T8" fmla="*/ 0 w 409"/>
                <a:gd name="T9" fmla="*/ 0 h 74"/>
                <a:gd name="T10" fmla="*/ 0 w 409"/>
                <a:gd name="T11" fmla="*/ 0 h 74"/>
                <a:gd name="T12" fmla="*/ 0 w 409"/>
                <a:gd name="T13" fmla="*/ 0 h 74"/>
                <a:gd name="T14" fmla="*/ 0 w 409"/>
                <a:gd name="T15" fmla="*/ 0 h 74"/>
                <a:gd name="T16" fmla="*/ 0 w 409"/>
                <a:gd name="T17" fmla="*/ 0 h 74"/>
                <a:gd name="T18" fmla="*/ 0 w 409"/>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9"/>
                <a:gd name="T31" fmla="*/ 0 h 74"/>
                <a:gd name="T32" fmla="*/ 409 w 409"/>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9" h="74">
                  <a:moveTo>
                    <a:pt x="409" y="37"/>
                  </a:moveTo>
                  <a:lnTo>
                    <a:pt x="372" y="0"/>
                  </a:lnTo>
                  <a:lnTo>
                    <a:pt x="0" y="0"/>
                  </a:lnTo>
                  <a:lnTo>
                    <a:pt x="0" y="74"/>
                  </a:lnTo>
                  <a:lnTo>
                    <a:pt x="372" y="74"/>
                  </a:lnTo>
                  <a:lnTo>
                    <a:pt x="335" y="37"/>
                  </a:lnTo>
                  <a:lnTo>
                    <a:pt x="409" y="37"/>
                  </a:lnTo>
                  <a:lnTo>
                    <a:pt x="409" y="0"/>
                  </a:lnTo>
                  <a:lnTo>
                    <a:pt x="372" y="0"/>
                  </a:lnTo>
                  <a:lnTo>
                    <a:pt x="409" y="37"/>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4" name="Freeform 34">
              <a:extLst>
                <a:ext uri="{FF2B5EF4-FFF2-40B4-BE49-F238E27FC236}">
                  <a16:creationId xmlns:a16="http://schemas.microsoft.com/office/drawing/2014/main" id="{B13CBB26-8F17-4DE4-BE9A-3E9C384DD5E0}"/>
                </a:ext>
              </a:extLst>
            </p:cNvPr>
            <p:cNvSpPr>
              <a:spLocks/>
            </p:cNvSpPr>
            <p:nvPr/>
          </p:nvSpPr>
          <p:spPr bwMode="auto">
            <a:xfrm>
              <a:off x="751" y="3736"/>
              <a:ext cx="33" cy="183"/>
            </a:xfrm>
            <a:custGeom>
              <a:avLst/>
              <a:gdLst>
                <a:gd name="T0" fmla="*/ 0 w 74"/>
                <a:gd name="T1" fmla="*/ 0 h 409"/>
                <a:gd name="T2" fmla="*/ 0 w 74"/>
                <a:gd name="T3" fmla="*/ 0 h 409"/>
                <a:gd name="T4" fmla="*/ 0 w 74"/>
                <a:gd name="T5" fmla="*/ 0 h 409"/>
                <a:gd name="T6" fmla="*/ 0 w 74"/>
                <a:gd name="T7" fmla="*/ 0 h 409"/>
                <a:gd name="T8" fmla="*/ 0 w 74"/>
                <a:gd name="T9" fmla="*/ 0 h 409"/>
                <a:gd name="T10" fmla="*/ 0 w 74"/>
                <a:gd name="T11" fmla="*/ 0 h 409"/>
                <a:gd name="T12" fmla="*/ 0 w 74"/>
                <a:gd name="T13" fmla="*/ 0 h 409"/>
                <a:gd name="T14" fmla="*/ 0 w 74"/>
                <a:gd name="T15" fmla="*/ 0 h 409"/>
                <a:gd name="T16" fmla="*/ 0 w 74"/>
                <a:gd name="T17" fmla="*/ 0 h 409"/>
                <a:gd name="T18" fmla="*/ 0 w 74"/>
                <a:gd name="T19" fmla="*/ 0 h 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409"/>
                <a:gd name="T32" fmla="*/ 74 w 74"/>
                <a:gd name="T33" fmla="*/ 409 h 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409">
                  <a:moveTo>
                    <a:pt x="37" y="409"/>
                  </a:moveTo>
                  <a:lnTo>
                    <a:pt x="74" y="371"/>
                  </a:lnTo>
                  <a:lnTo>
                    <a:pt x="74" y="0"/>
                  </a:lnTo>
                  <a:lnTo>
                    <a:pt x="0" y="0"/>
                  </a:lnTo>
                  <a:lnTo>
                    <a:pt x="0" y="371"/>
                  </a:lnTo>
                  <a:lnTo>
                    <a:pt x="37" y="335"/>
                  </a:lnTo>
                  <a:lnTo>
                    <a:pt x="37" y="409"/>
                  </a:lnTo>
                  <a:lnTo>
                    <a:pt x="74" y="409"/>
                  </a:lnTo>
                  <a:lnTo>
                    <a:pt x="74" y="371"/>
                  </a:lnTo>
                  <a:lnTo>
                    <a:pt x="37" y="409"/>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5" name="Freeform 35">
              <a:extLst>
                <a:ext uri="{FF2B5EF4-FFF2-40B4-BE49-F238E27FC236}">
                  <a16:creationId xmlns:a16="http://schemas.microsoft.com/office/drawing/2014/main" id="{675D1976-3D88-4943-8E5B-4B4EC618C11A}"/>
                </a:ext>
              </a:extLst>
            </p:cNvPr>
            <p:cNvSpPr>
              <a:spLocks/>
            </p:cNvSpPr>
            <p:nvPr/>
          </p:nvSpPr>
          <p:spPr bwMode="auto">
            <a:xfrm>
              <a:off x="604" y="3125"/>
              <a:ext cx="175" cy="32"/>
            </a:xfrm>
            <a:custGeom>
              <a:avLst/>
              <a:gdLst>
                <a:gd name="T0" fmla="*/ 0 w 393"/>
                <a:gd name="T1" fmla="*/ 0 h 74"/>
                <a:gd name="T2" fmla="*/ 0 w 393"/>
                <a:gd name="T3" fmla="*/ 0 h 74"/>
                <a:gd name="T4" fmla="*/ 0 w 393"/>
                <a:gd name="T5" fmla="*/ 0 h 74"/>
                <a:gd name="T6" fmla="*/ 0 w 393"/>
                <a:gd name="T7" fmla="*/ 0 h 74"/>
                <a:gd name="T8" fmla="*/ 0 w 393"/>
                <a:gd name="T9" fmla="*/ 0 h 74"/>
                <a:gd name="T10" fmla="*/ 0 w 393"/>
                <a:gd name="T11" fmla="*/ 0 h 74"/>
                <a:gd name="T12" fmla="*/ 0 w 393"/>
                <a:gd name="T13" fmla="*/ 0 h 74"/>
                <a:gd name="T14" fmla="*/ 0 w 393"/>
                <a:gd name="T15" fmla="*/ 0 h 74"/>
                <a:gd name="T16" fmla="*/ 0 w 393"/>
                <a:gd name="T17" fmla="*/ 0 h 74"/>
                <a:gd name="T18" fmla="*/ 0 w 39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74"/>
                <a:gd name="T32" fmla="*/ 393 w 39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74">
                  <a:moveTo>
                    <a:pt x="393" y="37"/>
                  </a:moveTo>
                  <a:lnTo>
                    <a:pt x="356" y="0"/>
                  </a:lnTo>
                  <a:lnTo>
                    <a:pt x="0" y="0"/>
                  </a:lnTo>
                  <a:lnTo>
                    <a:pt x="0" y="74"/>
                  </a:lnTo>
                  <a:lnTo>
                    <a:pt x="356" y="74"/>
                  </a:lnTo>
                  <a:lnTo>
                    <a:pt x="319" y="37"/>
                  </a:lnTo>
                  <a:lnTo>
                    <a:pt x="393" y="37"/>
                  </a:lnTo>
                  <a:lnTo>
                    <a:pt x="393" y="0"/>
                  </a:lnTo>
                  <a:lnTo>
                    <a:pt x="356" y="0"/>
                  </a:lnTo>
                  <a:lnTo>
                    <a:pt x="393" y="37"/>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6" name="Freeform 36">
              <a:extLst>
                <a:ext uri="{FF2B5EF4-FFF2-40B4-BE49-F238E27FC236}">
                  <a16:creationId xmlns:a16="http://schemas.microsoft.com/office/drawing/2014/main" id="{806CFBF8-F287-4DDE-AF34-B1E05DF4A9B2}"/>
                </a:ext>
              </a:extLst>
            </p:cNvPr>
            <p:cNvSpPr>
              <a:spLocks/>
            </p:cNvSpPr>
            <p:nvPr/>
          </p:nvSpPr>
          <p:spPr bwMode="auto">
            <a:xfrm>
              <a:off x="746" y="3141"/>
              <a:ext cx="33" cy="203"/>
            </a:xfrm>
            <a:custGeom>
              <a:avLst/>
              <a:gdLst>
                <a:gd name="T0" fmla="*/ 0 w 74"/>
                <a:gd name="T1" fmla="*/ 0 h 456"/>
                <a:gd name="T2" fmla="*/ 0 w 74"/>
                <a:gd name="T3" fmla="*/ 0 h 456"/>
                <a:gd name="T4" fmla="*/ 0 w 74"/>
                <a:gd name="T5" fmla="*/ 0 h 456"/>
                <a:gd name="T6" fmla="*/ 0 w 74"/>
                <a:gd name="T7" fmla="*/ 0 h 456"/>
                <a:gd name="T8" fmla="*/ 0 w 74"/>
                <a:gd name="T9" fmla="*/ 0 h 456"/>
                <a:gd name="T10" fmla="*/ 0 w 74"/>
                <a:gd name="T11" fmla="*/ 0 h 456"/>
                <a:gd name="T12" fmla="*/ 0 w 74"/>
                <a:gd name="T13" fmla="*/ 0 h 456"/>
                <a:gd name="T14" fmla="*/ 0 60000 65536"/>
                <a:gd name="T15" fmla="*/ 0 60000 65536"/>
                <a:gd name="T16" fmla="*/ 0 60000 65536"/>
                <a:gd name="T17" fmla="*/ 0 60000 65536"/>
                <a:gd name="T18" fmla="*/ 0 60000 65536"/>
                <a:gd name="T19" fmla="*/ 0 60000 65536"/>
                <a:gd name="T20" fmla="*/ 0 60000 65536"/>
                <a:gd name="T21" fmla="*/ 0 w 74"/>
                <a:gd name="T22" fmla="*/ 0 h 456"/>
                <a:gd name="T23" fmla="*/ 74 w 74"/>
                <a:gd name="T24" fmla="*/ 456 h 4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56">
                  <a:moveTo>
                    <a:pt x="74" y="456"/>
                  </a:moveTo>
                  <a:lnTo>
                    <a:pt x="74" y="451"/>
                  </a:lnTo>
                  <a:lnTo>
                    <a:pt x="74" y="0"/>
                  </a:lnTo>
                  <a:lnTo>
                    <a:pt x="0" y="0"/>
                  </a:lnTo>
                  <a:lnTo>
                    <a:pt x="0" y="451"/>
                  </a:lnTo>
                  <a:lnTo>
                    <a:pt x="1" y="447"/>
                  </a:lnTo>
                  <a:lnTo>
                    <a:pt x="74" y="456"/>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7" name="Freeform 37">
              <a:extLst>
                <a:ext uri="{FF2B5EF4-FFF2-40B4-BE49-F238E27FC236}">
                  <a16:creationId xmlns:a16="http://schemas.microsoft.com/office/drawing/2014/main" id="{785C64EA-FEC8-4339-9AF6-A1940262279F}"/>
                </a:ext>
              </a:extLst>
            </p:cNvPr>
            <p:cNvSpPr>
              <a:spLocks/>
            </p:cNvSpPr>
            <p:nvPr/>
          </p:nvSpPr>
          <p:spPr bwMode="auto">
            <a:xfrm>
              <a:off x="704" y="3340"/>
              <a:ext cx="75" cy="344"/>
            </a:xfrm>
            <a:custGeom>
              <a:avLst/>
              <a:gdLst>
                <a:gd name="T0" fmla="*/ 0 w 169"/>
                <a:gd name="T1" fmla="*/ 0 h 775"/>
                <a:gd name="T2" fmla="*/ 0 w 169"/>
                <a:gd name="T3" fmla="*/ 0 h 775"/>
                <a:gd name="T4" fmla="*/ 0 w 169"/>
                <a:gd name="T5" fmla="*/ 0 h 775"/>
                <a:gd name="T6" fmla="*/ 0 w 169"/>
                <a:gd name="T7" fmla="*/ 0 h 775"/>
                <a:gd name="T8" fmla="*/ 0 w 169"/>
                <a:gd name="T9" fmla="*/ 0 h 775"/>
                <a:gd name="T10" fmla="*/ 0 w 169"/>
                <a:gd name="T11" fmla="*/ 0 h 775"/>
                <a:gd name="T12" fmla="*/ 0 w 169"/>
                <a:gd name="T13" fmla="*/ 0 h 775"/>
                <a:gd name="T14" fmla="*/ 0 w 169"/>
                <a:gd name="T15" fmla="*/ 0 h 775"/>
                <a:gd name="T16" fmla="*/ 0 w 169"/>
                <a:gd name="T17" fmla="*/ 0 h 775"/>
                <a:gd name="T18" fmla="*/ 0 w 169"/>
                <a:gd name="T19" fmla="*/ 0 h 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775"/>
                <a:gd name="T32" fmla="*/ 169 w 169"/>
                <a:gd name="T33" fmla="*/ 775 h 7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775">
                  <a:moveTo>
                    <a:pt x="37" y="775"/>
                  </a:moveTo>
                  <a:lnTo>
                    <a:pt x="73" y="743"/>
                  </a:lnTo>
                  <a:lnTo>
                    <a:pt x="169" y="9"/>
                  </a:lnTo>
                  <a:lnTo>
                    <a:pt x="96" y="0"/>
                  </a:lnTo>
                  <a:lnTo>
                    <a:pt x="0" y="733"/>
                  </a:lnTo>
                  <a:lnTo>
                    <a:pt x="37" y="700"/>
                  </a:lnTo>
                  <a:lnTo>
                    <a:pt x="37" y="775"/>
                  </a:lnTo>
                  <a:lnTo>
                    <a:pt x="69" y="775"/>
                  </a:lnTo>
                  <a:lnTo>
                    <a:pt x="73" y="743"/>
                  </a:lnTo>
                  <a:lnTo>
                    <a:pt x="37" y="775"/>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8" name="Freeform 38">
              <a:extLst>
                <a:ext uri="{FF2B5EF4-FFF2-40B4-BE49-F238E27FC236}">
                  <a16:creationId xmlns:a16="http://schemas.microsoft.com/office/drawing/2014/main" id="{AB40ECCB-A229-4618-89CA-CEEC11D0B0AF}"/>
                </a:ext>
              </a:extLst>
            </p:cNvPr>
            <p:cNvSpPr>
              <a:spLocks/>
            </p:cNvSpPr>
            <p:nvPr/>
          </p:nvSpPr>
          <p:spPr bwMode="auto">
            <a:xfrm>
              <a:off x="628" y="3651"/>
              <a:ext cx="92" cy="33"/>
            </a:xfrm>
            <a:custGeom>
              <a:avLst/>
              <a:gdLst>
                <a:gd name="T0" fmla="*/ 0 w 208"/>
                <a:gd name="T1" fmla="*/ 0 h 75"/>
                <a:gd name="T2" fmla="*/ 0 w 208"/>
                <a:gd name="T3" fmla="*/ 0 h 75"/>
                <a:gd name="T4" fmla="*/ 0 w 208"/>
                <a:gd name="T5" fmla="*/ 0 h 75"/>
                <a:gd name="T6" fmla="*/ 0 w 208"/>
                <a:gd name="T7" fmla="*/ 0 h 75"/>
                <a:gd name="T8" fmla="*/ 0 w 208"/>
                <a:gd name="T9" fmla="*/ 0 h 75"/>
                <a:gd name="T10" fmla="*/ 0 w 208"/>
                <a:gd name="T11" fmla="*/ 0 h 75"/>
                <a:gd name="T12" fmla="*/ 0 w 208"/>
                <a:gd name="T13" fmla="*/ 0 h 75"/>
                <a:gd name="T14" fmla="*/ 0 w 208"/>
                <a:gd name="T15" fmla="*/ 0 h 75"/>
                <a:gd name="T16" fmla="*/ 0 w 208"/>
                <a:gd name="T17" fmla="*/ 0 h 75"/>
                <a:gd name="T18" fmla="*/ 0 w 20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75"/>
                <a:gd name="T32" fmla="*/ 208 w 20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75">
                  <a:moveTo>
                    <a:pt x="0" y="42"/>
                  </a:moveTo>
                  <a:lnTo>
                    <a:pt x="37" y="75"/>
                  </a:lnTo>
                  <a:lnTo>
                    <a:pt x="208" y="75"/>
                  </a:lnTo>
                  <a:lnTo>
                    <a:pt x="208" y="0"/>
                  </a:lnTo>
                  <a:lnTo>
                    <a:pt x="37" y="0"/>
                  </a:lnTo>
                  <a:lnTo>
                    <a:pt x="73" y="33"/>
                  </a:lnTo>
                  <a:lnTo>
                    <a:pt x="0" y="42"/>
                  </a:lnTo>
                  <a:lnTo>
                    <a:pt x="5" y="75"/>
                  </a:lnTo>
                  <a:lnTo>
                    <a:pt x="37" y="75"/>
                  </a:lnTo>
                  <a:lnTo>
                    <a:pt x="0" y="42"/>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9" name="Freeform 39">
              <a:extLst>
                <a:ext uri="{FF2B5EF4-FFF2-40B4-BE49-F238E27FC236}">
                  <a16:creationId xmlns:a16="http://schemas.microsoft.com/office/drawing/2014/main" id="{F1837166-5566-443D-AE67-EA5FC6BE5895}"/>
                </a:ext>
              </a:extLst>
            </p:cNvPr>
            <p:cNvSpPr>
              <a:spLocks/>
            </p:cNvSpPr>
            <p:nvPr/>
          </p:nvSpPr>
          <p:spPr bwMode="auto">
            <a:xfrm>
              <a:off x="587" y="3340"/>
              <a:ext cx="73" cy="330"/>
            </a:xfrm>
            <a:custGeom>
              <a:avLst/>
              <a:gdLst>
                <a:gd name="T0" fmla="*/ 0 w 164"/>
                <a:gd name="T1" fmla="*/ 0 h 741"/>
                <a:gd name="T2" fmla="*/ 0 w 164"/>
                <a:gd name="T3" fmla="*/ 0 h 741"/>
                <a:gd name="T4" fmla="*/ 0 w 164"/>
                <a:gd name="T5" fmla="*/ 0 h 741"/>
                <a:gd name="T6" fmla="*/ 0 w 164"/>
                <a:gd name="T7" fmla="*/ 0 h 741"/>
                <a:gd name="T8" fmla="*/ 0 w 164"/>
                <a:gd name="T9" fmla="*/ 0 h 741"/>
                <a:gd name="T10" fmla="*/ 0 w 164"/>
                <a:gd name="T11" fmla="*/ 0 h 741"/>
                <a:gd name="T12" fmla="*/ 0 w 164"/>
                <a:gd name="T13" fmla="*/ 0 h 741"/>
                <a:gd name="T14" fmla="*/ 0 60000 65536"/>
                <a:gd name="T15" fmla="*/ 0 60000 65536"/>
                <a:gd name="T16" fmla="*/ 0 60000 65536"/>
                <a:gd name="T17" fmla="*/ 0 60000 65536"/>
                <a:gd name="T18" fmla="*/ 0 60000 65536"/>
                <a:gd name="T19" fmla="*/ 0 60000 65536"/>
                <a:gd name="T20" fmla="*/ 0 60000 65536"/>
                <a:gd name="T21" fmla="*/ 0 w 164"/>
                <a:gd name="T22" fmla="*/ 0 h 741"/>
                <a:gd name="T23" fmla="*/ 164 w 164"/>
                <a:gd name="T24" fmla="*/ 741 h 7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741">
                  <a:moveTo>
                    <a:pt x="0" y="3"/>
                  </a:moveTo>
                  <a:lnTo>
                    <a:pt x="1" y="8"/>
                  </a:lnTo>
                  <a:lnTo>
                    <a:pt x="91" y="741"/>
                  </a:lnTo>
                  <a:lnTo>
                    <a:pt x="164" y="732"/>
                  </a:lnTo>
                  <a:lnTo>
                    <a:pt x="75" y="0"/>
                  </a:lnTo>
                  <a:lnTo>
                    <a:pt x="75" y="3"/>
                  </a:lnTo>
                  <a:lnTo>
                    <a:pt x="0" y="3"/>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50" name="Freeform 40">
              <a:extLst>
                <a:ext uri="{FF2B5EF4-FFF2-40B4-BE49-F238E27FC236}">
                  <a16:creationId xmlns:a16="http://schemas.microsoft.com/office/drawing/2014/main" id="{DC82BC7A-5043-4A58-9AE5-88C0EF17B5C0}"/>
                </a:ext>
              </a:extLst>
            </p:cNvPr>
            <p:cNvSpPr>
              <a:spLocks/>
            </p:cNvSpPr>
            <p:nvPr/>
          </p:nvSpPr>
          <p:spPr bwMode="auto">
            <a:xfrm>
              <a:off x="587" y="3125"/>
              <a:ext cx="33" cy="217"/>
            </a:xfrm>
            <a:custGeom>
              <a:avLst/>
              <a:gdLst>
                <a:gd name="T0" fmla="*/ 0 w 75"/>
                <a:gd name="T1" fmla="*/ 0 h 488"/>
                <a:gd name="T2" fmla="*/ 0 w 75"/>
                <a:gd name="T3" fmla="*/ 0 h 488"/>
                <a:gd name="T4" fmla="*/ 0 w 75"/>
                <a:gd name="T5" fmla="*/ 0 h 488"/>
                <a:gd name="T6" fmla="*/ 0 w 75"/>
                <a:gd name="T7" fmla="*/ 0 h 488"/>
                <a:gd name="T8" fmla="*/ 0 w 75"/>
                <a:gd name="T9" fmla="*/ 0 h 488"/>
                <a:gd name="T10" fmla="*/ 0 w 75"/>
                <a:gd name="T11" fmla="*/ 0 h 488"/>
                <a:gd name="T12" fmla="*/ 0 w 75"/>
                <a:gd name="T13" fmla="*/ 0 h 488"/>
                <a:gd name="T14" fmla="*/ 0 w 75"/>
                <a:gd name="T15" fmla="*/ 0 h 488"/>
                <a:gd name="T16" fmla="*/ 0 w 75"/>
                <a:gd name="T17" fmla="*/ 0 h 488"/>
                <a:gd name="T18" fmla="*/ 0 w 75"/>
                <a:gd name="T19" fmla="*/ 0 h 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88"/>
                <a:gd name="T32" fmla="*/ 75 w 75"/>
                <a:gd name="T33" fmla="*/ 488 h 4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88">
                  <a:moveTo>
                    <a:pt x="38" y="0"/>
                  </a:moveTo>
                  <a:lnTo>
                    <a:pt x="0" y="37"/>
                  </a:lnTo>
                  <a:lnTo>
                    <a:pt x="0" y="488"/>
                  </a:lnTo>
                  <a:lnTo>
                    <a:pt x="75" y="488"/>
                  </a:lnTo>
                  <a:lnTo>
                    <a:pt x="75" y="37"/>
                  </a:lnTo>
                  <a:lnTo>
                    <a:pt x="38" y="74"/>
                  </a:lnTo>
                  <a:lnTo>
                    <a:pt x="38" y="0"/>
                  </a:lnTo>
                  <a:lnTo>
                    <a:pt x="0" y="0"/>
                  </a:lnTo>
                  <a:lnTo>
                    <a:pt x="0" y="37"/>
                  </a:lnTo>
                  <a:lnTo>
                    <a:pt x="38" y="0"/>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65139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Form and Content of Audit Documentation</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51" name="Rectangle 17">
            <a:extLst>
              <a:ext uri="{FF2B5EF4-FFF2-40B4-BE49-F238E27FC236}">
                <a16:creationId xmlns:a16="http://schemas.microsoft.com/office/drawing/2014/main" id="{1CA4C7F5-E677-43E1-A9FD-98FE8A34E56D}"/>
              </a:ext>
            </a:extLst>
          </p:cNvPr>
          <p:cNvSpPr txBox="1">
            <a:spLocks noChangeArrowheads="1"/>
          </p:cNvSpPr>
          <p:nvPr/>
        </p:nvSpPr>
        <p:spPr bwMode="auto">
          <a:xfrm>
            <a:off x="1492529" y="1170039"/>
            <a:ext cx="8675266" cy="1308481"/>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ctr"/>
          <a:lstStyle>
            <a:defPPr>
              <a:defRPr lang="en-US"/>
            </a:defPPr>
            <a:lvl1pPr marL="216000" lvl="0" indent="-216000" algn="ctr">
              <a:lnSpc>
                <a:spcPct val="150000"/>
              </a:lnSpc>
              <a:spcBef>
                <a:spcPts val="600"/>
              </a:spcBef>
              <a:buClr>
                <a:srgbClr val="31A97D"/>
              </a:buClr>
              <a:buSzPct val="130000"/>
              <a:buBlip>
                <a:blip r:embed="rId3"/>
              </a:buBlip>
              <a:defRPr sz="16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00000"/>
              </a:lnSpc>
              <a:spcBef>
                <a:spcPct val="20000"/>
              </a:spcBef>
              <a:buClr>
                <a:schemeClr val="bg1"/>
              </a:buClr>
              <a:buSzPct val="125000"/>
              <a:buNone/>
            </a:pPr>
            <a:r>
              <a:rPr lang="en-US" sz="2500" b="1" dirty="0">
                <a:solidFill>
                  <a:schemeClr val="bg1"/>
                </a:solidFill>
                <a:latin typeface="Arial Narrow" panose="020B0606020202030204" pitchFamily="34" charset="0"/>
              </a:rPr>
              <a:t>The auditor shall prepare audit documentation that is sufficient to enable an experienced auditor, having no previous connection with the audit, to understand</a:t>
            </a:r>
          </a:p>
        </p:txBody>
      </p:sp>
      <p:sp>
        <p:nvSpPr>
          <p:cNvPr id="52" name="Rectangle 17">
            <a:extLst>
              <a:ext uri="{FF2B5EF4-FFF2-40B4-BE49-F238E27FC236}">
                <a16:creationId xmlns:a16="http://schemas.microsoft.com/office/drawing/2014/main" id="{62DF874D-7776-47CD-A87B-047F80600EE6}"/>
              </a:ext>
            </a:extLst>
          </p:cNvPr>
          <p:cNvSpPr txBox="1">
            <a:spLocks noChangeArrowheads="1"/>
          </p:cNvSpPr>
          <p:nvPr/>
        </p:nvSpPr>
        <p:spPr bwMode="auto">
          <a:xfrm>
            <a:off x="1492529" y="2622536"/>
            <a:ext cx="2736304" cy="364061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t" anchorCtr="0"/>
          <a:lstStyle>
            <a:defPPr>
              <a:defRPr lang="en-US"/>
            </a:defPPr>
            <a:lvl1pPr marL="216000" lvl="0" indent="-216000" algn="ctr">
              <a:lnSpc>
                <a:spcPct val="150000"/>
              </a:lnSpc>
              <a:spcBef>
                <a:spcPts val="600"/>
              </a:spcBef>
              <a:buClr>
                <a:srgbClr val="31A97D"/>
              </a:buClr>
              <a:buSzPct val="130000"/>
              <a:buBlip>
                <a:blip r:embed="rId3"/>
              </a:buBlip>
              <a:defRPr sz="16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lvl="1" indent="-342900" algn="just">
              <a:spcBef>
                <a:spcPct val="20000"/>
              </a:spcBef>
              <a:buSzPct val="125000"/>
              <a:buFont typeface="Wingdings" panose="05000000000000000000" pitchFamily="2" charset="2"/>
              <a:buChar char="§"/>
            </a:pPr>
            <a:r>
              <a:rPr lang="en-US" sz="2300" dirty="0">
                <a:solidFill>
                  <a:schemeClr val="tx1"/>
                </a:solidFill>
                <a:latin typeface="Arial Narrow" panose="020B0606020202030204" pitchFamily="34" charset="0"/>
                <a:cs typeface="Arial" pitchFamily="34" charset="0"/>
              </a:rPr>
              <a:t>The nature, timing, and extent of the audit procedures performed to comply with the SAs and applicable legal and regulatory requirements</a:t>
            </a:r>
          </a:p>
        </p:txBody>
      </p:sp>
      <p:sp>
        <p:nvSpPr>
          <p:cNvPr id="53" name="Rectangle 17">
            <a:extLst>
              <a:ext uri="{FF2B5EF4-FFF2-40B4-BE49-F238E27FC236}">
                <a16:creationId xmlns:a16="http://schemas.microsoft.com/office/drawing/2014/main" id="{8C5F615F-BB9F-4A42-A97A-5C6DE8A72CDE}"/>
              </a:ext>
            </a:extLst>
          </p:cNvPr>
          <p:cNvSpPr txBox="1">
            <a:spLocks noChangeArrowheads="1"/>
          </p:cNvSpPr>
          <p:nvPr/>
        </p:nvSpPr>
        <p:spPr bwMode="auto">
          <a:xfrm>
            <a:off x="4479163" y="2622536"/>
            <a:ext cx="2736304" cy="364061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t" anchorCtr="0"/>
          <a:lstStyle>
            <a:defPPr>
              <a:defRPr lang="en-US"/>
            </a:defPPr>
            <a:lvl1pPr marL="216000" lvl="0" indent="-216000" algn="ctr">
              <a:lnSpc>
                <a:spcPct val="150000"/>
              </a:lnSpc>
              <a:spcBef>
                <a:spcPts val="600"/>
              </a:spcBef>
              <a:buClr>
                <a:srgbClr val="31A97D"/>
              </a:buClr>
              <a:buSzPct val="130000"/>
              <a:buBlip>
                <a:blip r:embed="rId3"/>
              </a:buBlip>
              <a:defRPr sz="16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lvl="1" indent="-342900" algn="just">
              <a:spcBef>
                <a:spcPct val="20000"/>
              </a:spcBef>
              <a:buSzPct val="125000"/>
              <a:buFont typeface="Wingdings" panose="05000000000000000000" pitchFamily="2" charset="2"/>
              <a:buChar char="§"/>
            </a:pPr>
            <a:r>
              <a:rPr lang="en-US" sz="2300" dirty="0">
                <a:solidFill>
                  <a:schemeClr val="tx1"/>
                </a:solidFill>
                <a:latin typeface="Arial Narrow" panose="020B0606020202030204" pitchFamily="34" charset="0"/>
                <a:cs typeface="Arial" pitchFamily="34" charset="0"/>
              </a:rPr>
              <a:t>The results of the audit procedures performed, and the audit evidence obtained</a:t>
            </a:r>
          </a:p>
        </p:txBody>
      </p:sp>
      <p:sp>
        <p:nvSpPr>
          <p:cNvPr id="54" name="Rectangle 17">
            <a:extLst>
              <a:ext uri="{FF2B5EF4-FFF2-40B4-BE49-F238E27FC236}">
                <a16:creationId xmlns:a16="http://schemas.microsoft.com/office/drawing/2014/main" id="{08C3B3BE-E5CD-437B-9E11-E1B35C3824BF}"/>
              </a:ext>
            </a:extLst>
          </p:cNvPr>
          <p:cNvSpPr txBox="1">
            <a:spLocks noChangeArrowheads="1"/>
          </p:cNvSpPr>
          <p:nvPr/>
        </p:nvSpPr>
        <p:spPr bwMode="auto">
          <a:xfrm>
            <a:off x="7431491" y="2622536"/>
            <a:ext cx="2736304" cy="364061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t" anchorCtr="0"/>
          <a:lstStyle>
            <a:defPPr>
              <a:defRPr lang="en-US"/>
            </a:defPPr>
            <a:lvl1pPr marL="216000" lvl="0" indent="-216000" algn="ctr">
              <a:lnSpc>
                <a:spcPct val="150000"/>
              </a:lnSpc>
              <a:spcBef>
                <a:spcPts val="600"/>
              </a:spcBef>
              <a:buClr>
                <a:srgbClr val="31A97D"/>
              </a:buClr>
              <a:buSzPct val="130000"/>
              <a:buBlip>
                <a:blip r:embed="rId3"/>
              </a:buBlip>
              <a:defRPr sz="16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342900" lvl="1" indent="-342900" algn="just">
              <a:spcBef>
                <a:spcPct val="20000"/>
              </a:spcBef>
              <a:buSzPct val="125000"/>
              <a:buFont typeface="Wingdings" panose="05000000000000000000" pitchFamily="2" charset="2"/>
              <a:buChar char="§"/>
            </a:pPr>
            <a:r>
              <a:rPr lang="en-US" sz="2300" dirty="0">
                <a:solidFill>
                  <a:schemeClr val="tx1"/>
                </a:solidFill>
                <a:latin typeface="Arial Narrow" panose="020B0606020202030204" pitchFamily="34" charset="0"/>
                <a:cs typeface="Arial" pitchFamily="34" charset="0"/>
              </a:rPr>
              <a:t>Significant matters arising during the audit, the conclusions reached thereon, and significant professional judgments made in reaching those conclusions</a:t>
            </a:r>
          </a:p>
        </p:txBody>
      </p:sp>
    </p:spTree>
    <p:extLst>
      <p:ext uri="{BB962C8B-B14F-4D97-AF65-F5344CB8AC3E}">
        <p14:creationId xmlns:p14="http://schemas.microsoft.com/office/powerpoint/2010/main" val="59331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Peer Review Major Observations</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8" name="Rectangle 6">
            <a:extLst>
              <a:ext uri="{FF2B5EF4-FFF2-40B4-BE49-F238E27FC236}">
                <a16:creationId xmlns:a16="http://schemas.microsoft.com/office/drawing/2014/main" id="{1BD1AD16-BEAF-42FA-BAD6-9C8A2485010E}"/>
              </a:ext>
            </a:extLst>
          </p:cNvPr>
          <p:cNvSpPr>
            <a:spLocks noChangeArrowheads="1"/>
          </p:cNvSpPr>
          <p:nvPr/>
        </p:nvSpPr>
        <p:spPr bwMode="auto">
          <a:xfrm>
            <a:off x="2163097" y="1322439"/>
            <a:ext cx="7561006" cy="107632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r>
              <a:rPr kumimoji="0" lang="en-IN" altLang="en-US" sz="2500" dirty="0">
                <a:solidFill>
                  <a:schemeClr val="bg1"/>
                </a:solidFill>
                <a:latin typeface="Arial Narrow" panose="020B0606020202030204" pitchFamily="34" charset="0"/>
              </a:rPr>
              <a:t>Non compliance with Accounting and Standards on Auditing</a:t>
            </a:r>
          </a:p>
        </p:txBody>
      </p:sp>
      <p:sp>
        <p:nvSpPr>
          <p:cNvPr id="9" name="Rectangle 15">
            <a:extLst>
              <a:ext uri="{FF2B5EF4-FFF2-40B4-BE49-F238E27FC236}">
                <a16:creationId xmlns:a16="http://schemas.microsoft.com/office/drawing/2014/main" id="{655BF7FE-8226-4CDC-B67E-ABC95F6402AB}"/>
              </a:ext>
            </a:extLst>
          </p:cNvPr>
          <p:cNvSpPr>
            <a:spLocks noChangeArrowheads="1"/>
          </p:cNvSpPr>
          <p:nvPr/>
        </p:nvSpPr>
        <p:spPr bwMode="auto">
          <a:xfrm>
            <a:off x="2163096" y="2643603"/>
            <a:ext cx="7561006" cy="96981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r>
              <a:rPr kumimoji="0" lang="en-US" altLang="en-US" sz="2500" dirty="0">
                <a:solidFill>
                  <a:schemeClr val="tx1"/>
                </a:solidFill>
                <a:latin typeface="Arial Narrow" panose="020B0606020202030204" pitchFamily="34" charset="0"/>
              </a:rPr>
              <a:t>Improper/ inadequate disclosures/ Reporting </a:t>
            </a:r>
          </a:p>
        </p:txBody>
      </p:sp>
      <p:sp>
        <p:nvSpPr>
          <p:cNvPr id="10" name="Rectangle 6">
            <a:extLst>
              <a:ext uri="{FF2B5EF4-FFF2-40B4-BE49-F238E27FC236}">
                <a16:creationId xmlns:a16="http://schemas.microsoft.com/office/drawing/2014/main" id="{6DFCF67C-906A-45EB-9523-CC9E351CB2BC}"/>
              </a:ext>
            </a:extLst>
          </p:cNvPr>
          <p:cNvSpPr>
            <a:spLocks noChangeArrowheads="1"/>
          </p:cNvSpPr>
          <p:nvPr/>
        </p:nvSpPr>
        <p:spPr bwMode="auto">
          <a:xfrm>
            <a:off x="2163098" y="3809330"/>
            <a:ext cx="7561006" cy="107632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r>
              <a:rPr kumimoji="0" lang="en-IN" altLang="en-US" sz="2500" dirty="0">
                <a:solidFill>
                  <a:schemeClr val="bg1"/>
                </a:solidFill>
                <a:latin typeface="Arial Narrow" panose="020B0606020202030204" pitchFamily="34" charset="0"/>
              </a:rPr>
              <a:t>Adequacy of documentation of the work done </a:t>
            </a:r>
          </a:p>
        </p:txBody>
      </p:sp>
      <p:sp>
        <p:nvSpPr>
          <p:cNvPr id="11" name="Rectangle 15">
            <a:extLst>
              <a:ext uri="{FF2B5EF4-FFF2-40B4-BE49-F238E27FC236}">
                <a16:creationId xmlns:a16="http://schemas.microsoft.com/office/drawing/2014/main" id="{430000CB-B438-43E3-B13C-9D8A0BA74B40}"/>
              </a:ext>
            </a:extLst>
          </p:cNvPr>
          <p:cNvSpPr>
            <a:spLocks noChangeArrowheads="1"/>
          </p:cNvSpPr>
          <p:nvPr/>
        </p:nvSpPr>
        <p:spPr bwMode="auto">
          <a:xfrm>
            <a:off x="2147055" y="5130494"/>
            <a:ext cx="7561006" cy="96981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r>
              <a:rPr kumimoji="0" lang="en-IN" altLang="en-US" sz="2500" dirty="0">
                <a:solidFill>
                  <a:schemeClr val="tx1"/>
                </a:solidFill>
                <a:latin typeface="Arial Narrow" panose="020B0606020202030204" pitchFamily="34" charset="0"/>
              </a:rPr>
              <a:t>Audit conclusions not properly supported where judgemental issues involved </a:t>
            </a:r>
          </a:p>
        </p:txBody>
      </p:sp>
    </p:spTree>
    <p:extLst>
      <p:ext uri="{BB962C8B-B14F-4D97-AF65-F5344CB8AC3E}">
        <p14:creationId xmlns:p14="http://schemas.microsoft.com/office/powerpoint/2010/main" val="228505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Form and Content of Audit Documentation</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8" name="Rectangle 17">
            <a:extLst>
              <a:ext uri="{FF2B5EF4-FFF2-40B4-BE49-F238E27FC236}">
                <a16:creationId xmlns:a16="http://schemas.microsoft.com/office/drawing/2014/main" id="{92CC4284-9DFA-451C-91DF-EF396B173A54}"/>
              </a:ext>
            </a:extLst>
          </p:cNvPr>
          <p:cNvSpPr txBox="1">
            <a:spLocks noChangeArrowheads="1"/>
          </p:cNvSpPr>
          <p:nvPr/>
        </p:nvSpPr>
        <p:spPr bwMode="auto">
          <a:xfrm>
            <a:off x="936327" y="981326"/>
            <a:ext cx="10159252" cy="78652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ctr"/>
          <a:lstStyle>
            <a:defPPr>
              <a:defRPr lang="en-US"/>
            </a:defPPr>
            <a:lvl1pPr marL="216000" lvl="0" indent="-216000" algn="ctr">
              <a:lnSpc>
                <a:spcPct val="150000"/>
              </a:lnSpc>
              <a:spcBef>
                <a:spcPts val="600"/>
              </a:spcBef>
              <a:buClr>
                <a:srgbClr val="31A97D"/>
              </a:buClr>
              <a:buSzPct val="130000"/>
              <a:buBlip>
                <a:blip r:embed="rId3"/>
              </a:buBlip>
              <a:defRPr sz="16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nSpc>
                <a:spcPct val="100000"/>
              </a:lnSpc>
              <a:spcBef>
                <a:spcPct val="20000"/>
              </a:spcBef>
              <a:buClr>
                <a:schemeClr val="bg1"/>
              </a:buClr>
              <a:buSzPct val="125000"/>
              <a:buNone/>
            </a:pPr>
            <a:r>
              <a:rPr lang="en-US" sz="2500" b="1" dirty="0">
                <a:solidFill>
                  <a:schemeClr val="bg1"/>
                </a:solidFill>
                <a:latin typeface="Arial Narrow" panose="020B0606020202030204" pitchFamily="34" charset="0"/>
              </a:rPr>
              <a:t>Depends on</a:t>
            </a:r>
          </a:p>
        </p:txBody>
      </p:sp>
      <p:sp>
        <p:nvSpPr>
          <p:cNvPr id="9" name="Rectangle 17">
            <a:extLst>
              <a:ext uri="{FF2B5EF4-FFF2-40B4-BE49-F238E27FC236}">
                <a16:creationId xmlns:a16="http://schemas.microsoft.com/office/drawing/2014/main" id="{73A8FC5D-C68A-429F-ABB9-80B9B490818B}"/>
              </a:ext>
            </a:extLst>
          </p:cNvPr>
          <p:cNvSpPr txBox="1">
            <a:spLocks noChangeArrowheads="1"/>
          </p:cNvSpPr>
          <p:nvPr/>
        </p:nvSpPr>
        <p:spPr bwMode="auto">
          <a:xfrm>
            <a:off x="936327" y="1824253"/>
            <a:ext cx="3285385" cy="160385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ctr" anchorCtr="0"/>
          <a:lstStyle>
            <a:defPPr>
              <a:defRPr lang="en-US"/>
            </a:defPPr>
            <a:lvl1pPr marL="216000" lvl="0" indent="-216000" algn="ctr">
              <a:lnSpc>
                <a:spcPct val="150000"/>
              </a:lnSpc>
              <a:spcBef>
                <a:spcPts val="600"/>
              </a:spcBef>
              <a:buClr>
                <a:srgbClr val="31A97D"/>
              </a:buClr>
              <a:buSzPct val="130000"/>
              <a:buBlip>
                <a:blip r:embed="rId3"/>
              </a:buBlip>
              <a:defRPr sz="16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spcBef>
                <a:spcPct val="20000"/>
              </a:spcBef>
              <a:buClr>
                <a:schemeClr val="bg1"/>
              </a:buClr>
              <a:buSzPct val="125000"/>
            </a:pPr>
            <a:r>
              <a:rPr lang="en-US" sz="2100" b="1" dirty="0">
                <a:solidFill>
                  <a:schemeClr val="tx1"/>
                </a:solidFill>
                <a:latin typeface="Arial Narrow" panose="020B0606020202030204" pitchFamily="34" charset="0"/>
                <a:cs typeface="Arial" pitchFamily="34" charset="0"/>
              </a:rPr>
              <a:t>T</a:t>
            </a:r>
            <a:r>
              <a:rPr lang="en-IN" sz="2100" b="1" dirty="0">
                <a:solidFill>
                  <a:schemeClr val="tx1"/>
                </a:solidFill>
                <a:latin typeface="Arial Narrow" panose="020B0606020202030204" pitchFamily="34" charset="0"/>
                <a:cs typeface="Arial" pitchFamily="34" charset="0"/>
              </a:rPr>
              <a:t>he size and complexity of the entity</a:t>
            </a:r>
          </a:p>
        </p:txBody>
      </p:sp>
      <p:sp>
        <p:nvSpPr>
          <p:cNvPr id="10" name="Rectangle 17">
            <a:extLst>
              <a:ext uri="{FF2B5EF4-FFF2-40B4-BE49-F238E27FC236}">
                <a16:creationId xmlns:a16="http://schemas.microsoft.com/office/drawing/2014/main" id="{FF72B6F5-0921-4106-A91F-31204F2EBA9B}"/>
              </a:ext>
            </a:extLst>
          </p:cNvPr>
          <p:cNvSpPr txBox="1">
            <a:spLocks noChangeArrowheads="1"/>
          </p:cNvSpPr>
          <p:nvPr/>
        </p:nvSpPr>
        <p:spPr bwMode="auto">
          <a:xfrm>
            <a:off x="4385280" y="1824253"/>
            <a:ext cx="3285385" cy="160385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ctr" anchorCtr="0"/>
          <a:lstStyle>
            <a:defPPr>
              <a:defRPr lang="en-US"/>
            </a:defPPr>
            <a:lvl1pPr marL="216000" lvl="0" indent="-216000" algn="ctr">
              <a:lnSpc>
                <a:spcPct val="150000"/>
              </a:lnSpc>
              <a:spcBef>
                <a:spcPts val="600"/>
              </a:spcBef>
              <a:buClr>
                <a:srgbClr val="31A97D"/>
              </a:buClr>
              <a:buSzPct val="130000"/>
              <a:buBlip>
                <a:blip r:embed="rId3"/>
              </a:buBlip>
              <a:defRPr sz="16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spcBef>
                <a:spcPct val="20000"/>
              </a:spcBef>
              <a:buClr>
                <a:schemeClr val="bg1"/>
              </a:buClr>
              <a:buSzPct val="125000"/>
            </a:pPr>
            <a:r>
              <a:rPr lang="en-IN" sz="2100" b="1" dirty="0">
                <a:solidFill>
                  <a:schemeClr val="tx1"/>
                </a:solidFill>
                <a:latin typeface="Arial Narrow" panose="020B0606020202030204" pitchFamily="34" charset="0"/>
                <a:cs typeface="Arial" pitchFamily="34" charset="0"/>
              </a:rPr>
              <a:t>The nature of the audit procedures to be performed</a:t>
            </a:r>
          </a:p>
        </p:txBody>
      </p:sp>
      <p:sp>
        <p:nvSpPr>
          <p:cNvPr id="11" name="Rectangle 17">
            <a:extLst>
              <a:ext uri="{FF2B5EF4-FFF2-40B4-BE49-F238E27FC236}">
                <a16:creationId xmlns:a16="http://schemas.microsoft.com/office/drawing/2014/main" id="{7E71B79B-DA37-4B62-9F84-D6992B4EE5D6}"/>
              </a:ext>
            </a:extLst>
          </p:cNvPr>
          <p:cNvSpPr txBox="1">
            <a:spLocks noChangeArrowheads="1"/>
          </p:cNvSpPr>
          <p:nvPr/>
        </p:nvSpPr>
        <p:spPr bwMode="auto">
          <a:xfrm>
            <a:off x="7810194" y="1824253"/>
            <a:ext cx="3285385" cy="160385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ctr" anchorCtr="0"/>
          <a:lstStyle>
            <a:defPPr>
              <a:defRPr lang="en-US"/>
            </a:defPPr>
            <a:lvl1pPr marL="216000" lvl="0" indent="-216000" algn="ctr">
              <a:lnSpc>
                <a:spcPct val="150000"/>
              </a:lnSpc>
              <a:spcBef>
                <a:spcPts val="600"/>
              </a:spcBef>
              <a:buClr>
                <a:srgbClr val="31A97D"/>
              </a:buClr>
              <a:buSzPct val="130000"/>
              <a:buBlip>
                <a:blip r:embed="rId3"/>
              </a:buBlip>
              <a:defRPr sz="16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spcBef>
                <a:spcPct val="20000"/>
              </a:spcBef>
              <a:buClr>
                <a:schemeClr val="bg1"/>
              </a:buClr>
              <a:buSzPct val="125000"/>
            </a:pPr>
            <a:r>
              <a:rPr lang="en-IN" sz="2100" b="1" dirty="0">
                <a:solidFill>
                  <a:schemeClr val="tx1"/>
                </a:solidFill>
                <a:latin typeface="Arial Narrow" panose="020B0606020202030204" pitchFamily="34" charset="0"/>
                <a:cs typeface="Arial" pitchFamily="34" charset="0"/>
              </a:rPr>
              <a:t>The identified risks of material misstatement</a:t>
            </a:r>
          </a:p>
        </p:txBody>
      </p:sp>
      <p:sp>
        <p:nvSpPr>
          <p:cNvPr id="12" name="Rectangle 17">
            <a:extLst>
              <a:ext uri="{FF2B5EF4-FFF2-40B4-BE49-F238E27FC236}">
                <a16:creationId xmlns:a16="http://schemas.microsoft.com/office/drawing/2014/main" id="{D2019093-42D2-4CFF-98A3-FBE1605C39FE}"/>
              </a:ext>
            </a:extLst>
          </p:cNvPr>
          <p:cNvSpPr txBox="1">
            <a:spLocks noChangeArrowheads="1"/>
          </p:cNvSpPr>
          <p:nvPr/>
        </p:nvSpPr>
        <p:spPr bwMode="auto">
          <a:xfrm>
            <a:off x="936327" y="3612013"/>
            <a:ext cx="3285385" cy="160385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ctr" anchorCtr="0"/>
          <a:lstStyle>
            <a:defPPr>
              <a:defRPr lang="en-US"/>
            </a:defPPr>
            <a:lvl1pPr marL="216000" lvl="0" indent="-216000" algn="ctr">
              <a:lnSpc>
                <a:spcPct val="150000"/>
              </a:lnSpc>
              <a:spcBef>
                <a:spcPts val="600"/>
              </a:spcBef>
              <a:buClr>
                <a:srgbClr val="31A97D"/>
              </a:buClr>
              <a:buSzPct val="130000"/>
              <a:buBlip>
                <a:blip r:embed="rId3"/>
              </a:buBlip>
              <a:defRPr sz="16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spcBef>
                <a:spcPct val="20000"/>
              </a:spcBef>
              <a:buClr>
                <a:schemeClr val="bg1"/>
              </a:buClr>
              <a:buSzPct val="125000"/>
            </a:pPr>
            <a:r>
              <a:rPr lang="en-IN" sz="2100" b="1" dirty="0">
                <a:solidFill>
                  <a:schemeClr val="tx1"/>
                </a:solidFill>
                <a:latin typeface="Arial Narrow" panose="020B0606020202030204" pitchFamily="34" charset="0"/>
                <a:cs typeface="Arial" pitchFamily="34" charset="0"/>
              </a:rPr>
              <a:t>The significance of the audit evidence obtained</a:t>
            </a:r>
          </a:p>
        </p:txBody>
      </p:sp>
      <p:sp>
        <p:nvSpPr>
          <p:cNvPr id="13" name="Rectangle 17">
            <a:extLst>
              <a:ext uri="{FF2B5EF4-FFF2-40B4-BE49-F238E27FC236}">
                <a16:creationId xmlns:a16="http://schemas.microsoft.com/office/drawing/2014/main" id="{2647915E-08A5-474B-825A-744154FA70D2}"/>
              </a:ext>
            </a:extLst>
          </p:cNvPr>
          <p:cNvSpPr txBox="1">
            <a:spLocks noChangeArrowheads="1"/>
          </p:cNvSpPr>
          <p:nvPr/>
        </p:nvSpPr>
        <p:spPr bwMode="auto">
          <a:xfrm>
            <a:off x="4385280" y="3612013"/>
            <a:ext cx="3285385" cy="160385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ctr" anchorCtr="0"/>
          <a:lstStyle>
            <a:defPPr>
              <a:defRPr lang="en-US"/>
            </a:defPPr>
            <a:lvl1pPr marL="216000" lvl="0" indent="-216000" algn="ctr">
              <a:lnSpc>
                <a:spcPct val="150000"/>
              </a:lnSpc>
              <a:spcBef>
                <a:spcPts val="600"/>
              </a:spcBef>
              <a:buClr>
                <a:srgbClr val="31A97D"/>
              </a:buClr>
              <a:buSzPct val="130000"/>
              <a:buBlip>
                <a:blip r:embed="rId3"/>
              </a:buBlip>
              <a:defRPr sz="16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spcBef>
                <a:spcPct val="20000"/>
              </a:spcBef>
              <a:buClr>
                <a:schemeClr val="bg1"/>
              </a:buClr>
              <a:buSzPct val="125000"/>
            </a:pPr>
            <a:r>
              <a:rPr lang="en-IN" sz="2100" b="1" dirty="0">
                <a:solidFill>
                  <a:schemeClr val="tx1"/>
                </a:solidFill>
                <a:latin typeface="Arial Narrow" panose="020B0606020202030204" pitchFamily="34" charset="0"/>
                <a:cs typeface="Arial" pitchFamily="34" charset="0"/>
              </a:rPr>
              <a:t>The nature and extent of exceptions identified</a:t>
            </a:r>
          </a:p>
        </p:txBody>
      </p:sp>
      <p:sp>
        <p:nvSpPr>
          <p:cNvPr id="14" name="Rectangle 17">
            <a:extLst>
              <a:ext uri="{FF2B5EF4-FFF2-40B4-BE49-F238E27FC236}">
                <a16:creationId xmlns:a16="http://schemas.microsoft.com/office/drawing/2014/main" id="{27A2CFAF-65DD-4BCF-8B51-2806A9021F2D}"/>
              </a:ext>
            </a:extLst>
          </p:cNvPr>
          <p:cNvSpPr txBox="1">
            <a:spLocks noChangeArrowheads="1"/>
          </p:cNvSpPr>
          <p:nvPr/>
        </p:nvSpPr>
        <p:spPr bwMode="auto">
          <a:xfrm>
            <a:off x="7799107" y="3612013"/>
            <a:ext cx="3285385" cy="160385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ctr" anchorCtr="0"/>
          <a:lstStyle>
            <a:defPPr>
              <a:defRPr lang="en-US"/>
            </a:defPPr>
            <a:lvl1pPr marL="216000" lvl="0" indent="-216000" algn="ctr">
              <a:lnSpc>
                <a:spcPct val="150000"/>
              </a:lnSpc>
              <a:spcBef>
                <a:spcPts val="600"/>
              </a:spcBef>
              <a:buClr>
                <a:srgbClr val="31A97D"/>
              </a:buClr>
              <a:buSzPct val="130000"/>
              <a:buBlip>
                <a:blip r:embed="rId3"/>
              </a:buBlip>
              <a:defRPr sz="16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spcBef>
                <a:spcPct val="20000"/>
              </a:spcBef>
              <a:buClr>
                <a:schemeClr val="bg1"/>
              </a:buClr>
              <a:buSzPct val="125000"/>
            </a:pPr>
            <a:r>
              <a:rPr lang="en-IN" sz="2100" b="1" dirty="0">
                <a:solidFill>
                  <a:schemeClr val="tx1"/>
                </a:solidFill>
                <a:latin typeface="Arial Narrow" panose="020B0606020202030204" pitchFamily="34" charset="0"/>
                <a:cs typeface="Arial" pitchFamily="34" charset="0"/>
              </a:rPr>
              <a:t>The need to document a conclusion or the basis for a conclusion for judgemental areas</a:t>
            </a:r>
          </a:p>
        </p:txBody>
      </p:sp>
      <p:sp>
        <p:nvSpPr>
          <p:cNvPr id="15" name="Rectangle 17">
            <a:extLst>
              <a:ext uri="{FF2B5EF4-FFF2-40B4-BE49-F238E27FC236}">
                <a16:creationId xmlns:a16="http://schemas.microsoft.com/office/drawing/2014/main" id="{93EA87F7-5B96-4CBF-9CF2-FCCA53BD9900}"/>
              </a:ext>
            </a:extLst>
          </p:cNvPr>
          <p:cNvSpPr txBox="1">
            <a:spLocks noChangeArrowheads="1"/>
          </p:cNvSpPr>
          <p:nvPr/>
        </p:nvSpPr>
        <p:spPr bwMode="auto">
          <a:xfrm>
            <a:off x="2304479" y="5382549"/>
            <a:ext cx="7606437" cy="101124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ctr" anchorCtr="0"/>
          <a:lstStyle>
            <a:defPPr>
              <a:defRPr lang="en-US"/>
            </a:defPPr>
            <a:lvl1pPr marL="216000" lvl="0" indent="-216000" algn="ctr">
              <a:lnSpc>
                <a:spcPct val="150000"/>
              </a:lnSpc>
              <a:spcBef>
                <a:spcPts val="600"/>
              </a:spcBef>
              <a:buClr>
                <a:srgbClr val="31A97D"/>
              </a:buClr>
              <a:buSzPct val="130000"/>
              <a:buBlip>
                <a:blip r:embed="rId3"/>
              </a:buBlip>
              <a:defRPr sz="16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lvl="1" algn="ctr">
              <a:spcBef>
                <a:spcPct val="20000"/>
              </a:spcBef>
              <a:buClr>
                <a:schemeClr val="bg1"/>
              </a:buClr>
              <a:buSzPct val="125000"/>
            </a:pPr>
            <a:r>
              <a:rPr lang="en-IN" sz="2100" b="1" dirty="0">
                <a:solidFill>
                  <a:schemeClr val="tx1"/>
                </a:solidFill>
                <a:latin typeface="Arial Narrow" panose="020B0606020202030204" pitchFamily="34" charset="0"/>
                <a:cs typeface="Arial" pitchFamily="34" charset="0"/>
              </a:rPr>
              <a:t> The audit methodology and tools used</a:t>
            </a:r>
          </a:p>
        </p:txBody>
      </p:sp>
    </p:spTree>
    <p:extLst>
      <p:ext uri="{BB962C8B-B14F-4D97-AF65-F5344CB8AC3E}">
        <p14:creationId xmlns:p14="http://schemas.microsoft.com/office/powerpoint/2010/main" val="347796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Matters arising after the date of the Auditor’s Report</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6" name="Text Box 4">
            <a:extLst>
              <a:ext uri="{FF2B5EF4-FFF2-40B4-BE49-F238E27FC236}">
                <a16:creationId xmlns:a16="http://schemas.microsoft.com/office/drawing/2014/main" id="{3D5FE3E9-81F7-4222-8E71-853A247A7622}"/>
              </a:ext>
            </a:extLst>
          </p:cNvPr>
          <p:cNvSpPr txBox="1">
            <a:spLocks noChangeArrowheads="1"/>
          </p:cNvSpPr>
          <p:nvPr/>
        </p:nvSpPr>
        <p:spPr bwMode="gray">
          <a:xfrm>
            <a:off x="2957225" y="1449918"/>
            <a:ext cx="6769100" cy="1600438"/>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rPr>
              <a:t>If in exceptional circumstances auditor performs new or additional audit procedures or draws new conclusions after the date of the auditor’s report,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rPr>
              <a:t>the auditor shall document</a:t>
            </a:r>
            <a:endParaRPr kumimoji="0" lang="en-GB"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endParaRPr>
          </a:p>
        </p:txBody>
      </p:sp>
      <p:sp>
        <p:nvSpPr>
          <p:cNvPr id="7" name="Text Box 4">
            <a:extLst>
              <a:ext uri="{FF2B5EF4-FFF2-40B4-BE49-F238E27FC236}">
                <a16:creationId xmlns:a16="http://schemas.microsoft.com/office/drawing/2014/main" id="{4AFC53F6-5C5C-4454-9269-AC43D7748B1D}"/>
              </a:ext>
            </a:extLst>
          </p:cNvPr>
          <p:cNvSpPr txBox="1">
            <a:spLocks noChangeArrowheads="1"/>
          </p:cNvSpPr>
          <p:nvPr/>
        </p:nvSpPr>
        <p:spPr bwMode="gray">
          <a:xfrm>
            <a:off x="2957225" y="3225656"/>
            <a:ext cx="2076450" cy="1538287"/>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0">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effectLst/>
                <a:uLnTx/>
                <a:uFillTx/>
                <a:latin typeface="Arial Narrow" panose="020B0606020202030204" pitchFamily="34" charset="0"/>
                <a:cs typeface="+mn-cs"/>
              </a:rPr>
              <a:t>The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effectLst/>
                <a:uLnTx/>
                <a:uFillTx/>
                <a:latin typeface="Arial Narrow" panose="020B0606020202030204" pitchFamily="34" charset="0"/>
                <a:cs typeface="+mn-cs"/>
              </a:rPr>
              <a:t>circumstances encountered</a:t>
            </a:r>
          </a:p>
        </p:txBody>
      </p:sp>
      <p:sp>
        <p:nvSpPr>
          <p:cNvPr id="8" name="Text Box 4">
            <a:extLst>
              <a:ext uri="{FF2B5EF4-FFF2-40B4-BE49-F238E27FC236}">
                <a16:creationId xmlns:a16="http://schemas.microsoft.com/office/drawing/2014/main" id="{86D1BEC6-29AA-42C6-95D4-490C69C5CB92}"/>
              </a:ext>
            </a:extLst>
          </p:cNvPr>
          <p:cNvSpPr txBox="1">
            <a:spLocks noChangeArrowheads="1"/>
          </p:cNvSpPr>
          <p:nvPr/>
        </p:nvSpPr>
        <p:spPr bwMode="gray">
          <a:xfrm>
            <a:off x="5228938" y="3220893"/>
            <a:ext cx="2217419" cy="153987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0">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effectLst/>
                <a:uLnTx/>
                <a:uFillTx/>
                <a:latin typeface="Arial Narrow" panose="020B0606020202030204" pitchFamily="34" charset="0"/>
                <a:cs typeface="+mn-cs"/>
              </a:rPr>
              <a:t>New/ additional audit procedures performed</a:t>
            </a:r>
            <a:endParaRPr kumimoji="0" lang="en-GB" altLang="en-US" sz="2300" b="1" i="0" u="none" strike="noStrike" kern="1200" cap="none" spc="0" normalizeH="0" baseline="0" noProof="0" dirty="0">
              <a:ln>
                <a:noFill/>
              </a:ln>
              <a:effectLst/>
              <a:uLnTx/>
              <a:uFillTx/>
              <a:latin typeface="Arial Narrow" panose="020B0606020202030204" pitchFamily="34" charset="0"/>
              <a:cs typeface="+mn-cs"/>
            </a:endParaRPr>
          </a:p>
        </p:txBody>
      </p:sp>
      <p:sp>
        <p:nvSpPr>
          <p:cNvPr id="9" name="Text Box 4">
            <a:extLst>
              <a:ext uri="{FF2B5EF4-FFF2-40B4-BE49-F238E27FC236}">
                <a16:creationId xmlns:a16="http://schemas.microsoft.com/office/drawing/2014/main" id="{05FAD18B-2508-4C83-9ABA-92924F5D2F60}"/>
              </a:ext>
            </a:extLst>
          </p:cNvPr>
          <p:cNvSpPr txBox="1">
            <a:spLocks noChangeArrowheads="1"/>
          </p:cNvSpPr>
          <p:nvPr/>
        </p:nvSpPr>
        <p:spPr bwMode="gray">
          <a:xfrm>
            <a:off x="7651464" y="3225973"/>
            <a:ext cx="2074861" cy="1538287"/>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0">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effectLst/>
                <a:uLnTx/>
                <a:uFillTx/>
                <a:latin typeface="Arial Narrow" panose="020B0606020202030204" pitchFamily="34" charset="0"/>
                <a:cs typeface="+mn-cs"/>
              </a:rPr>
              <a:t>Audit evidence obtained, and conclusions reached</a:t>
            </a:r>
            <a:endParaRPr kumimoji="0" lang="en-GB" altLang="en-US" sz="2300" b="1" i="0" u="none" strike="noStrike" kern="1200" cap="none" spc="0" normalizeH="0" baseline="0" noProof="0" dirty="0">
              <a:ln>
                <a:noFill/>
              </a:ln>
              <a:effectLst/>
              <a:uLnTx/>
              <a:uFillTx/>
              <a:latin typeface="Arial Narrow" panose="020B0606020202030204" pitchFamily="34" charset="0"/>
              <a:cs typeface="+mn-cs"/>
            </a:endParaRPr>
          </a:p>
        </p:txBody>
      </p:sp>
      <p:sp>
        <p:nvSpPr>
          <p:cNvPr id="10" name="Text Box 4">
            <a:extLst>
              <a:ext uri="{FF2B5EF4-FFF2-40B4-BE49-F238E27FC236}">
                <a16:creationId xmlns:a16="http://schemas.microsoft.com/office/drawing/2014/main" id="{A4FF054D-0932-4523-8DD1-ED296C511DEE}"/>
              </a:ext>
            </a:extLst>
          </p:cNvPr>
          <p:cNvSpPr txBox="1">
            <a:spLocks noChangeArrowheads="1"/>
          </p:cNvSpPr>
          <p:nvPr/>
        </p:nvSpPr>
        <p:spPr bwMode="gray">
          <a:xfrm>
            <a:off x="2942303" y="4943648"/>
            <a:ext cx="3366134" cy="1192213"/>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0">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effectLst/>
                <a:uLnTx/>
                <a:uFillTx/>
                <a:latin typeface="Arial Narrow" panose="020B0606020202030204" pitchFamily="34" charset="0"/>
                <a:cs typeface="+mn-cs"/>
              </a:rPr>
              <a:t>Their effect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effectLst/>
                <a:uLnTx/>
                <a:uFillTx/>
                <a:latin typeface="Arial Narrow" panose="020B0606020202030204" pitchFamily="34" charset="0"/>
                <a:cs typeface="+mn-cs"/>
              </a:rPr>
              <a:t>on the auditor’s report</a:t>
            </a:r>
          </a:p>
        </p:txBody>
      </p:sp>
      <p:sp>
        <p:nvSpPr>
          <p:cNvPr id="11" name="Text Box 4">
            <a:extLst>
              <a:ext uri="{FF2B5EF4-FFF2-40B4-BE49-F238E27FC236}">
                <a16:creationId xmlns:a16="http://schemas.microsoft.com/office/drawing/2014/main" id="{7AA69578-7B62-49EC-9AC6-6AA74EF788D5}"/>
              </a:ext>
            </a:extLst>
          </p:cNvPr>
          <p:cNvSpPr txBox="1">
            <a:spLocks noChangeArrowheads="1"/>
          </p:cNvSpPr>
          <p:nvPr/>
        </p:nvSpPr>
        <p:spPr bwMode="gray">
          <a:xfrm>
            <a:off x="6443375" y="4948093"/>
            <a:ext cx="3231196" cy="1192213"/>
          </a:xfrm>
          <a:prstGeom prst="rect">
            <a:avLst/>
          </a:prstGeom>
          <a:solidFill>
            <a:srgbClr val="00B0F0"/>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180000" tIns="180000" rIns="180000" bIns="180000" anchor="ctr" anchorCtr="0">
            <a:noAutofit/>
          </a:bodyPr>
          <a:lstStyle/>
          <a:p>
            <a:pPr marL="0" marR="0" lvl="0" indent="0" algn="ctr" defTabSz="914400" rtl="0" eaLnBrk="0" fontAlgn="base" latinLnBrk="0" hangingPunct="0">
              <a:lnSpc>
                <a:spcPct val="92000"/>
              </a:lnSpc>
              <a:spcBef>
                <a:spcPct val="50000"/>
              </a:spcBef>
              <a:spcAft>
                <a:spcPct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Arial Narrow" panose="020B0606020202030204" pitchFamily="34" charset="0"/>
                <a:cs typeface="Arial" pitchFamily="34" charset="0"/>
              </a:rPr>
              <a:t>When and by whom audit documentation were made</a:t>
            </a:r>
          </a:p>
        </p:txBody>
      </p:sp>
    </p:spTree>
    <p:extLst>
      <p:ext uri="{BB962C8B-B14F-4D97-AF65-F5344CB8AC3E}">
        <p14:creationId xmlns:p14="http://schemas.microsoft.com/office/powerpoint/2010/main" val="19168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Assembly of final audit file</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10" name="Text Box 4">
            <a:extLst>
              <a:ext uri="{FF2B5EF4-FFF2-40B4-BE49-F238E27FC236}">
                <a16:creationId xmlns:a16="http://schemas.microsoft.com/office/drawing/2014/main" id="{0810F924-8E86-4FE8-BA46-2D2FEE975F20}"/>
              </a:ext>
            </a:extLst>
          </p:cNvPr>
          <p:cNvSpPr txBox="1">
            <a:spLocks noChangeArrowheads="1"/>
          </p:cNvSpPr>
          <p:nvPr/>
        </p:nvSpPr>
        <p:spPr bwMode="gray">
          <a:xfrm>
            <a:off x="2338388" y="3961792"/>
            <a:ext cx="7993062" cy="1200329"/>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0">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rPr>
              <a:t>After the assembly of the final audit file has been completed, the auditor shall not delete or discard audit documentation of any nature before the end of its retention period</a:t>
            </a:r>
            <a:endParaRPr kumimoji="0" lang="en-GB"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endParaRPr>
          </a:p>
        </p:txBody>
      </p:sp>
      <p:sp>
        <p:nvSpPr>
          <p:cNvPr id="11" name="Text Box 4">
            <a:extLst>
              <a:ext uri="{FF2B5EF4-FFF2-40B4-BE49-F238E27FC236}">
                <a16:creationId xmlns:a16="http://schemas.microsoft.com/office/drawing/2014/main" id="{36793364-EBA2-42E2-A987-F213FC50460F}"/>
              </a:ext>
            </a:extLst>
          </p:cNvPr>
          <p:cNvSpPr txBox="1">
            <a:spLocks noChangeArrowheads="1"/>
          </p:cNvSpPr>
          <p:nvPr/>
        </p:nvSpPr>
        <p:spPr bwMode="gray">
          <a:xfrm>
            <a:off x="2338388" y="1259639"/>
            <a:ext cx="7993062" cy="1207710"/>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0">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rPr>
              <a:t>SQC 1 requires firms to establish policies and procedures for the timely completion of the assembly of audit files</a:t>
            </a:r>
            <a:endParaRPr kumimoji="0" lang="en-GB"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endParaRPr>
          </a:p>
        </p:txBody>
      </p:sp>
      <p:sp>
        <p:nvSpPr>
          <p:cNvPr id="12" name="Text Box 4">
            <a:extLst>
              <a:ext uri="{FF2B5EF4-FFF2-40B4-BE49-F238E27FC236}">
                <a16:creationId xmlns:a16="http://schemas.microsoft.com/office/drawing/2014/main" id="{F343FEBA-7408-49FC-8181-847D1428B312}"/>
              </a:ext>
            </a:extLst>
          </p:cNvPr>
          <p:cNvSpPr txBox="1">
            <a:spLocks noChangeArrowheads="1"/>
          </p:cNvSpPr>
          <p:nvPr/>
        </p:nvSpPr>
        <p:spPr bwMode="gray">
          <a:xfrm>
            <a:off x="2324100" y="2574574"/>
            <a:ext cx="7993063" cy="1272372"/>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0">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effectLst/>
                <a:uLnTx/>
                <a:uFillTx/>
                <a:latin typeface="Arial Narrow" panose="020B0606020202030204" pitchFamily="34" charset="0"/>
                <a:cs typeface="+mn-cs"/>
              </a:rPr>
              <a:t>Ordinarily not more than 60 days after the date of the auditor’s report</a:t>
            </a:r>
            <a:endParaRPr kumimoji="0" lang="en-GB" altLang="en-US" sz="2300" b="1" i="0" u="none" strike="noStrike" kern="1200" cap="none" spc="0" normalizeH="0" baseline="0" noProof="0" dirty="0">
              <a:ln>
                <a:noFill/>
              </a:ln>
              <a:effectLst/>
              <a:uLnTx/>
              <a:uFillTx/>
              <a:latin typeface="Arial Narrow" panose="020B0606020202030204" pitchFamily="34" charset="0"/>
              <a:cs typeface="+mn-cs"/>
            </a:endParaRPr>
          </a:p>
        </p:txBody>
      </p:sp>
      <p:sp>
        <p:nvSpPr>
          <p:cNvPr id="13" name="Text Box 4">
            <a:extLst>
              <a:ext uri="{FF2B5EF4-FFF2-40B4-BE49-F238E27FC236}">
                <a16:creationId xmlns:a16="http://schemas.microsoft.com/office/drawing/2014/main" id="{6B2B208B-AC21-4744-B937-52C1E8E15E6A}"/>
              </a:ext>
            </a:extLst>
          </p:cNvPr>
          <p:cNvSpPr txBox="1">
            <a:spLocks noChangeArrowheads="1"/>
          </p:cNvSpPr>
          <p:nvPr/>
        </p:nvSpPr>
        <p:spPr bwMode="gray">
          <a:xfrm>
            <a:off x="2338388" y="5269346"/>
            <a:ext cx="7993062" cy="1200329"/>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0">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effectLst/>
                <a:uLnTx/>
                <a:uFillTx/>
                <a:latin typeface="Arial Narrow" panose="020B0606020202030204" pitchFamily="34" charset="0"/>
                <a:cs typeface="+mn-cs"/>
              </a:rPr>
              <a:t>Ordinarily is no shorter than seven years from the date of the auditor’s report</a:t>
            </a:r>
            <a:endParaRPr kumimoji="0" lang="en-GB" altLang="en-US" sz="2300" b="1" i="0" u="none" strike="noStrike" kern="1200" cap="none" spc="0" normalizeH="0" baseline="0" noProof="0" dirty="0">
              <a:ln>
                <a:noFill/>
              </a:ln>
              <a:effectLst/>
              <a:uLnTx/>
              <a:uFillTx/>
              <a:latin typeface="Arial Narrow" panose="020B0606020202030204" pitchFamily="34" charset="0"/>
              <a:cs typeface="+mn-cs"/>
            </a:endParaRPr>
          </a:p>
        </p:txBody>
      </p:sp>
    </p:spTree>
    <p:extLst>
      <p:ext uri="{BB962C8B-B14F-4D97-AF65-F5344CB8AC3E}">
        <p14:creationId xmlns:p14="http://schemas.microsoft.com/office/powerpoint/2010/main" val="5415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Check Point</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12" name="Text Box 10">
            <a:extLst>
              <a:ext uri="{FF2B5EF4-FFF2-40B4-BE49-F238E27FC236}">
                <a16:creationId xmlns:a16="http://schemas.microsoft.com/office/drawing/2014/main" id="{5AAE6C62-E092-4427-B280-8CE1C14B5BCB}"/>
              </a:ext>
            </a:extLst>
          </p:cNvPr>
          <p:cNvSpPr txBox="1">
            <a:spLocks noChangeArrowheads="1"/>
          </p:cNvSpPr>
          <p:nvPr/>
        </p:nvSpPr>
        <p:spPr bwMode="auto">
          <a:xfrm>
            <a:off x="2437679" y="1555749"/>
            <a:ext cx="7777162" cy="1524919"/>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0" bIns="0"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IN" altLang="en-US" sz="2300" b="1" dirty="0">
                <a:solidFill>
                  <a:schemeClr val="bg1"/>
                </a:solidFill>
                <a:latin typeface="Arial Narrow" panose="020B0606020202030204" pitchFamily="34" charset="0"/>
              </a:rPr>
              <a:t>Is it true that all audit evidence required to support our audit opinion be documented prior to issuance of the audit opinion?</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endParaRPr>
          </a:p>
        </p:txBody>
      </p:sp>
      <p:grpSp>
        <p:nvGrpSpPr>
          <p:cNvPr id="13" name="Group 11">
            <a:extLst>
              <a:ext uri="{FF2B5EF4-FFF2-40B4-BE49-F238E27FC236}">
                <a16:creationId xmlns:a16="http://schemas.microsoft.com/office/drawing/2014/main" id="{78920B62-C6B0-49C7-85F2-76370DE46257}"/>
              </a:ext>
            </a:extLst>
          </p:cNvPr>
          <p:cNvGrpSpPr>
            <a:grpSpLocks/>
          </p:cNvGrpSpPr>
          <p:nvPr/>
        </p:nvGrpSpPr>
        <p:grpSpPr bwMode="auto">
          <a:xfrm>
            <a:off x="1574079" y="1658938"/>
            <a:ext cx="739775" cy="990600"/>
            <a:chOff x="833" y="2126"/>
            <a:chExt cx="511" cy="793"/>
          </a:xfrm>
          <a:solidFill>
            <a:srgbClr val="002060"/>
          </a:solidFill>
        </p:grpSpPr>
        <p:sp>
          <p:nvSpPr>
            <p:cNvPr id="15" name="Freeform 12">
              <a:extLst>
                <a:ext uri="{FF2B5EF4-FFF2-40B4-BE49-F238E27FC236}">
                  <a16:creationId xmlns:a16="http://schemas.microsoft.com/office/drawing/2014/main" id="{B11A684C-2E63-4537-8896-61D76AEEED72}"/>
                </a:ext>
              </a:extLst>
            </p:cNvPr>
            <p:cNvSpPr>
              <a:spLocks/>
            </p:cNvSpPr>
            <p:nvPr/>
          </p:nvSpPr>
          <p:spPr bwMode="auto">
            <a:xfrm>
              <a:off x="833" y="2126"/>
              <a:ext cx="253" cy="273"/>
            </a:xfrm>
            <a:custGeom>
              <a:avLst/>
              <a:gdLst/>
              <a:ahLst/>
              <a:cxnLst>
                <a:cxn ang="0">
                  <a:pos x="568" y="0"/>
                </a:cxn>
                <a:cxn ang="0">
                  <a:pos x="506" y="4"/>
                </a:cxn>
                <a:cxn ang="0">
                  <a:pos x="447" y="12"/>
                </a:cxn>
                <a:cxn ang="0">
                  <a:pos x="391" y="26"/>
                </a:cxn>
                <a:cxn ang="0">
                  <a:pos x="338" y="46"/>
                </a:cxn>
                <a:cxn ang="0">
                  <a:pos x="287" y="71"/>
                </a:cxn>
                <a:cxn ang="0">
                  <a:pos x="241" y="102"/>
                </a:cxn>
                <a:cxn ang="0">
                  <a:pos x="198" y="136"/>
                </a:cxn>
                <a:cxn ang="0">
                  <a:pos x="159" y="175"/>
                </a:cxn>
                <a:cxn ang="0">
                  <a:pos x="124" y="218"/>
                </a:cxn>
                <a:cxn ang="0">
                  <a:pos x="93" y="266"/>
                </a:cxn>
                <a:cxn ang="0">
                  <a:pos x="66" y="316"/>
                </a:cxn>
                <a:cxn ang="0">
                  <a:pos x="43" y="369"/>
                </a:cxn>
                <a:cxn ang="0">
                  <a:pos x="26" y="427"/>
                </a:cxn>
                <a:cxn ang="0">
                  <a:pos x="12" y="486"/>
                </a:cxn>
                <a:cxn ang="0">
                  <a:pos x="5" y="549"/>
                </a:cxn>
                <a:cxn ang="0">
                  <a:pos x="0" y="614"/>
                </a:cxn>
                <a:cxn ang="0">
                  <a:pos x="71" y="585"/>
                </a:cxn>
                <a:cxn ang="0">
                  <a:pos x="77" y="528"/>
                </a:cxn>
                <a:cxn ang="0">
                  <a:pos x="87" y="473"/>
                </a:cxn>
                <a:cxn ang="0">
                  <a:pos x="100" y="421"/>
                </a:cxn>
                <a:cxn ang="0">
                  <a:pos x="118" y="372"/>
                </a:cxn>
                <a:cxn ang="0">
                  <a:pos x="140" y="326"/>
                </a:cxn>
                <a:cxn ang="0">
                  <a:pos x="164" y="283"/>
                </a:cxn>
                <a:cxn ang="0">
                  <a:pos x="193" y="244"/>
                </a:cxn>
                <a:cxn ang="0">
                  <a:pos x="225" y="208"/>
                </a:cxn>
                <a:cxn ang="0">
                  <a:pos x="260" y="176"/>
                </a:cxn>
                <a:cxn ang="0">
                  <a:pos x="299" y="149"/>
                </a:cxn>
                <a:cxn ang="0">
                  <a:pos x="341" y="124"/>
                </a:cxn>
                <a:cxn ang="0">
                  <a:pos x="387" y="105"/>
                </a:cxn>
                <a:cxn ang="0">
                  <a:pos x="434" y="90"/>
                </a:cxn>
                <a:cxn ang="0">
                  <a:pos x="485" y="79"/>
                </a:cxn>
                <a:cxn ang="0">
                  <a:pos x="540" y="75"/>
                </a:cxn>
                <a:cxn ang="0">
                  <a:pos x="568" y="75"/>
                </a:cxn>
              </a:cxnLst>
              <a:rect l="0" t="0" r="r" b="b"/>
              <a:pathLst>
                <a:path w="568" h="615">
                  <a:moveTo>
                    <a:pt x="568" y="0"/>
                  </a:moveTo>
                  <a:lnTo>
                    <a:pt x="568" y="0"/>
                  </a:lnTo>
                  <a:lnTo>
                    <a:pt x="536" y="1"/>
                  </a:lnTo>
                  <a:lnTo>
                    <a:pt x="506" y="4"/>
                  </a:lnTo>
                  <a:lnTo>
                    <a:pt x="476" y="7"/>
                  </a:lnTo>
                  <a:lnTo>
                    <a:pt x="447" y="12"/>
                  </a:lnTo>
                  <a:lnTo>
                    <a:pt x="419" y="19"/>
                  </a:lnTo>
                  <a:lnTo>
                    <a:pt x="391" y="26"/>
                  </a:lnTo>
                  <a:lnTo>
                    <a:pt x="363" y="36"/>
                  </a:lnTo>
                  <a:lnTo>
                    <a:pt x="338" y="46"/>
                  </a:lnTo>
                  <a:lnTo>
                    <a:pt x="313" y="58"/>
                  </a:lnTo>
                  <a:lnTo>
                    <a:pt x="287" y="71"/>
                  </a:lnTo>
                  <a:lnTo>
                    <a:pt x="264" y="85"/>
                  </a:lnTo>
                  <a:lnTo>
                    <a:pt x="241" y="102"/>
                  </a:lnTo>
                  <a:lnTo>
                    <a:pt x="219" y="118"/>
                  </a:lnTo>
                  <a:lnTo>
                    <a:pt x="198" y="136"/>
                  </a:lnTo>
                  <a:lnTo>
                    <a:pt x="179" y="155"/>
                  </a:lnTo>
                  <a:lnTo>
                    <a:pt x="159" y="175"/>
                  </a:lnTo>
                  <a:lnTo>
                    <a:pt x="141" y="196"/>
                  </a:lnTo>
                  <a:lnTo>
                    <a:pt x="124" y="218"/>
                  </a:lnTo>
                  <a:lnTo>
                    <a:pt x="108" y="241"/>
                  </a:lnTo>
                  <a:lnTo>
                    <a:pt x="93" y="266"/>
                  </a:lnTo>
                  <a:lnTo>
                    <a:pt x="79" y="290"/>
                  </a:lnTo>
                  <a:lnTo>
                    <a:pt x="66" y="316"/>
                  </a:lnTo>
                  <a:lnTo>
                    <a:pt x="54" y="342"/>
                  </a:lnTo>
                  <a:lnTo>
                    <a:pt x="43" y="369"/>
                  </a:lnTo>
                  <a:lnTo>
                    <a:pt x="34" y="398"/>
                  </a:lnTo>
                  <a:lnTo>
                    <a:pt x="26" y="427"/>
                  </a:lnTo>
                  <a:lnTo>
                    <a:pt x="19" y="457"/>
                  </a:lnTo>
                  <a:lnTo>
                    <a:pt x="12" y="486"/>
                  </a:lnTo>
                  <a:lnTo>
                    <a:pt x="8" y="518"/>
                  </a:lnTo>
                  <a:lnTo>
                    <a:pt x="5" y="549"/>
                  </a:lnTo>
                  <a:lnTo>
                    <a:pt x="1" y="581"/>
                  </a:lnTo>
                  <a:lnTo>
                    <a:pt x="0" y="614"/>
                  </a:lnTo>
                  <a:lnTo>
                    <a:pt x="70" y="615"/>
                  </a:lnTo>
                  <a:lnTo>
                    <a:pt x="71" y="585"/>
                  </a:lnTo>
                  <a:lnTo>
                    <a:pt x="73" y="557"/>
                  </a:lnTo>
                  <a:lnTo>
                    <a:pt x="77" y="528"/>
                  </a:lnTo>
                  <a:lnTo>
                    <a:pt x="81" y="500"/>
                  </a:lnTo>
                  <a:lnTo>
                    <a:pt x="87" y="473"/>
                  </a:lnTo>
                  <a:lnTo>
                    <a:pt x="92" y="447"/>
                  </a:lnTo>
                  <a:lnTo>
                    <a:pt x="100" y="421"/>
                  </a:lnTo>
                  <a:lnTo>
                    <a:pt x="109" y="397"/>
                  </a:lnTo>
                  <a:lnTo>
                    <a:pt x="118" y="372"/>
                  </a:lnTo>
                  <a:lnTo>
                    <a:pt x="128" y="348"/>
                  </a:lnTo>
                  <a:lnTo>
                    <a:pt x="140" y="326"/>
                  </a:lnTo>
                  <a:lnTo>
                    <a:pt x="151" y="305"/>
                  </a:lnTo>
                  <a:lnTo>
                    <a:pt x="164" y="283"/>
                  </a:lnTo>
                  <a:lnTo>
                    <a:pt x="179" y="263"/>
                  </a:lnTo>
                  <a:lnTo>
                    <a:pt x="193" y="244"/>
                  </a:lnTo>
                  <a:lnTo>
                    <a:pt x="208" y="226"/>
                  </a:lnTo>
                  <a:lnTo>
                    <a:pt x="225" y="208"/>
                  </a:lnTo>
                  <a:lnTo>
                    <a:pt x="243" y="193"/>
                  </a:lnTo>
                  <a:lnTo>
                    <a:pt x="260" y="176"/>
                  </a:lnTo>
                  <a:lnTo>
                    <a:pt x="279" y="162"/>
                  </a:lnTo>
                  <a:lnTo>
                    <a:pt x="299" y="149"/>
                  </a:lnTo>
                  <a:lnTo>
                    <a:pt x="320" y="136"/>
                  </a:lnTo>
                  <a:lnTo>
                    <a:pt x="341" y="124"/>
                  </a:lnTo>
                  <a:lnTo>
                    <a:pt x="363" y="115"/>
                  </a:lnTo>
                  <a:lnTo>
                    <a:pt x="387" y="105"/>
                  </a:lnTo>
                  <a:lnTo>
                    <a:pt x="410" y="97"/>
                  </a:lnTo>
                  <a:lnTo>
                    <a:pt x="434" y="90"/>
                  </a:lnTo>
                  <a:lnTo>
                    <a:pt x="460" y="84"/>
                  </a:lnTo>
                  <a:lnTo>
                    <a:pt x="485" y="79"/>
                  </a:lnTo>
                  <a:lnTo>
                    <a:pt x="512" y="77"/>
                  </a:lnTo>
                  <a:lnTo>
                    <a:pt x="540" y="75"/>
                  </a:lnTo>
                  <a:lnTo>
                    <a:pt x="568" y="75"/>
                  </a:lnTo>
                  <a:lnTo>
                    <a:pt x="568" y="75"/>
                  </a:lnTo>
                  <a:lnTo>
                    <a:pt x="568" y="0"/>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16" name="Freeform 13">
              <a:extLst>
                <a:ext uri="{FF2B5EF4-FFF2-40B4-BE49-F238E27FC236}">
                  <a16:creationId xmlns:a16="http://schemas.microsoft.com/office/drawing/2014/main" id="{D3D89157-68F7-48E6-9ACB-A18CD8275A35}"/>
                </a:ext>
              </a:extLst>
            </p:cNvPr>
            <p:cNvSpPr>
              <a:spLocks/>
            </p:cNvSpPr>
            <p:nvPr/>
          </p:nvSpPr>
          <p:spPr bwMode="auto">
            <a:xfrm>
              <a:off x="1086" y="2126"/>
              <a:ext cx="258" cy="217"/>
            </a:xfrm>
            <a:custGeom>
              <a:avLst/>
              <a:gdLst/>
              <a:ahLst/>
              <a:cxnLst>
                <a:cxn ang="0">
                  <a:pos x="581" y="487"/>
                </a:cxn>
                <a:cxn ang="0">
                  <a:pos x="579" y="450"/>
                </a:cxn>
                <a:cxn ang="0">
                  <a:pos x="574" y="410"/>
                </a:cxn>
                <a:cxn ang="0">
                  <a:pos x="564" y="369"/>
                </a:cxn>
                <a:cxn ang="0">
                  <a:pos x="551" y="328"/>
                </a:cxn>
                <a:cxn ang="0">
                  <a:pos x="534" y="287"/>
                </a:cxn>
                <a:cxn ang="0">
                  <a:pos x="512" y="247"/>
                </a:cxn>
                <a:cxn ang="0">
                  <a:pos x="485" y="207"/>
                </a:cxn>
                <a:cxn ang="0">
                  <a:pos x="453" y="169"/>
                </a:cxn>
                <a:cxn ang="0">
                  <a:pos x="416" y="134"/>
                </a:cxn>
                <a:cxn ang="0">
                  <a:pos x="374" y="102"/>
                </a:cxn>
                <a:cxn ang="0">
                  <a:pos x="326" y="72"/>
                </a:cxn>
                <a:cxn ang="0">
                  <a:pos x="272" y="47"/>
                </a:cxn>
                <a:cxn ang="0">
                  <a:pos x="213" y="27"/>
                </a:cxn>
                <a:cxn ang="0">
                  <a:pos x="148" y="13"/>
                </a:cxn>
                <a:cxn ang="0">
                  <a:pos x="77" y="4"/>
                </a:cxn>
                <a:cxn ang="0">
                  <a:pos x="0" y="0"/>
                </a:cxn>
                <a:cxn ang="0">
                  <a:pos x="37" y="75"/>
                </a:cxn>
                <a:cxn ang="0">
                  <a:pos x="105" y="80"/>
                </a:cxn>
                <a:cxn ang="0">
                  <a:pos x="167" y="91"/>
                </a:cxn>
                <a:cxn ang="0">
                  <a:pos x="223" y="108"/>
                </a:cxn>
                <a:cxn ang="0">
                  <a:pos x="273" y="126"/>
                </a:cxn>
                <a:cxn ang="0">
                  <a:pos x="316" y="150"/>
                </a:cxn>
                <a:cxn ang="0">
                  <a:pos x="355" y="177"/>
                </a:cxn>
                <a:cxn ang="0">
                  <a:pos x="389" y="206"/>
                </a:cxn>
                <a:cxn ang="0">
                  <a:pos x="418" y="237"/>
                </a:cxn>
                <a:cxn ang="0">
                  <a:pos x="444" y="269"/>
                </a:cxn>
                <a:cxn ang="0">
                  <a:pos x="463" y="303"/>
                </a:cxn>
                <a:cxn ang="0">
                  <a:pos x="480" y="338"/>
                </a:cxn>
                <a:cxn ang="0">
                  <a:pos x="493" y="373"/>
                </a:cxn>
                <a:cxn ang="0">
                  <a:pos x="502" y="407"/>
                </a:cxn>
                <a:cxn ang="0">
                  <a:pos x="509" y="440"/>
                </a:cxn>
                <a:cxn ang="0">
                  <a:pos x="511" y="472"/>
                </a:cxn>
                <a:cxn ang="0">
                  <a:pos x="512" y="487"/>
                </a:cxn>
              </a:cxnLst>
              <a:rect l="0" t="0" r="r" b="b"/>
              <a:pathLst>
                <a:path w="581" h="487">
                  <a:moveTo>
                    <a:pt x="581" y="487"/>
                  </a:moveTo>
                  <a:lnTo>
                    <a:pt x="581" y="487"/>
                  </a:lnTo>
                  <a:lnTo>
                    <a:pt x="581" y="469"/>
                  </a:lnTo>
                  <a:lnTo>
                    <a:pt x="579" y="450"/>
                  </a:lnTo>
                  <a:lnTo>
                    <a:pt x="576" y="430"/>
                  </a:lnTo>
                  <a:lnTo>
                    <a:pt x="574" y="410"/>
                  </a:lnTo>
                  <a:lnTo>
                    <a:pt x="570" y="390"/>
                  </a:lnTo>
                  <a:lnTo>
                    <a:pt x="564" y="369"/>
                  </a:lnTo>
                  <a:lnTo>
                    <a:pt x="559" y="348"/>
                  </a:lnTo>
                  <a:lnTo>
                    <a:pt x="551" y="328"/>
                  </a:lnTo>
                  <a:lnTo>
                    <a:pt x="543" y="307"/>
                  </a:lnTo>
                  <a:lnTo>
                    <a:pt x="534" y="287"/>
                  </a:lnTo>
                  <a:lnTo>
                    <a:pt x="523" y="267"/>
                  </a:lnTo>
                  <a:lnTo>
                    <a:pt x="512" y="247"/>
                  </a:lnTo>
                  <a:lnTo>
                    <a:pt x="499" y="227"/>
                  </a:lnTo>
                  <a:lnTo>
                    <a:pt x="485" y="207"/>
                  </a:lnTo>
                  <a:lnTo>
                    <a:pt x="470" y="188"/>
                  </a:lnTo>
                  <a:lnTo>
                    <a:pt x="453" y="169"/>
                  </a:lnTo>
                  <a:lnTo>
                    <a:pt x="435" y="151"/>
                  </a:lnTo>
                  <a:lnTo>
                    <a:pt x="416" y="134"/>
                  </a:lnTo>
                  <a:lnTo>
                    <a:pt x="396" y="117"/>
                  </a:lnTo>
                  <a:lnTo>
                    <a:pt x="374" y="102"/>
                  </a:lnTo>
                  <a:lnTo>
                    <a:pt x="350" y="86"/>
                  </a:lnTo>
                  <a:lnTo>
                    <a:pt x="326" y="72"/>
                  </a:lnTo>
                  <a:lnTo>
                    <a:pt x="300" y="59"/>
                  </a:lnTo>
                  <a:lnTo>
                    <a:pt x="272" y="47"/>
                  </a:lnTo>
                  <a:lnTo>
                    <a:pt x="243" y="37"/>
                  </a:lnTo>
                  <a:lnTo>
                    <a:pt x="213" y="27"/>
                  </a:lnTo>
                  <a:lnTo>
                    <a:pt x="181" y="19"/>
                  </a:lnTo>
                  <a:lnTo>
                    <a:pt x="148" y="13"/>
                  </a:lnTo>
                  <a:lnTo>
                    <a:pt x="113" y="7"/>
                  </a:lnTo>
                  <a:lnTo>
                    <a:pt x="77" y="4"/>
                  </a:lnTo>
                  <a:lnTo>
                    <a:pt x="39" y="1"/>
                  </a:lnTo>
                  <a:lnTo>
                    <a:pt x="0" y="0"/>
                  </a:lnTo>
                  <a:lnTo>
                    <a:pt x="0" y="75"/>
                  </a:lnTo>
                  <a:lnTo>
                    <a:pt x="37" y="75"/>
                  </a:lnTo>
                  <a:lnTo>
                    <a:pt x="71" y="77"/>
                  </a:lnTo>
                  <a:lnTo>
                    <a:pt x="105" y="80"/>
                  </a:lnTo>
                  <a:lnTo>
                    <a:pt x="137" y="85"/>
                  </a:lnTo>
                  <a:lnTo>
                    <a:pt x="167" y="91"/>
                  </a:lnTo>
                  <a:lnTo>
                    <a:pt x="195" y="99"/>
                  </a:lnTo>
                  <a:lnTo>
                    <a:pt x="223" y="108"/>
                  </a:lnTo>
                  <a:lnTo>
                    <a:pt x="249" y="117"/>
                  </a:lnTo>
                  <a:lnTo>
                    <a:pt x="273" y="126"/>
                  </a:lnTo>
                  <a:lnTo>
                    <a:pt x="295" y="138"/>
                  </a:lnTo>
                  <a:lnTo>
                    <a:pt x="316" y="150"/>
                  </a:lnTo>
                  <a:lnTo>
                    <a:pt x="336" y="163"/>
                  </a:lnTo>
                  <a:lnTo>
                    <a:pt x="355" y="177"/>
                  </a:lnTo>
                  <a:lnTo>
                    <a:pt x="373" y="191"/>
                  </a:lnTo>
                  <a:lnTo>
                    <a:pt x="389" y="206"/>
                  </a:lnTo>
                  <a:lnTo>
                    <a:pt x="405" y="221"/>
                  </a:lnTo>
                  <a:lnTo>
                    <a:pt x="418" y="237"/>
                  </a:lnTo>
                  <a:lnTo>
                    <a:pt x="431" y="253"/>
                  </a:lnTo>
                  <a:lnTo>
                    <a:pt x="444" y="269"/>
                  </a:lnTo>
                  <a:lnTo>
                    <a:pt x="453" y="286"/>
                  </a:lnTo>
                  <a:lnTo>
                    <a:pt x="463" y="303"/>
                  </a:lnTo>
                  <a:lnTo>
                    <a:pt x="472" y="320"/>
                  </a:lnTo>
                  <a:lnTo>
                    <a:pt x="480" y="338"/>
                  </a:lnTo>
                  <a:lnTo>
                    <a:pt x="487" y="355"/>
                  </a:lnTo>
                  <a:lnTo>
                    <a:pt x="493" y="373"/>
                  </a:lnTo>
                  <a:lnTo>
                    <a:pt x="498" y="390"/>
                  </a:lnTo>
                  <a:lnTo>
                    <a:pt x="502" y="407"/>
                  </a:lnTo>
                  <a:lnTo>
                    <a:pt x="506" y="424"/>
                  </a:lnTo>
                  <a:lnTo>
                    <a:pt x="509" y="440"/>
                  </a:lnTo>
                  <a:lnTo>
                    <a:pt x="510" y="457"/>
                  </a:lnTo>
                  <a:lnTo>
                    <a:pt x="511" y="472"/>
                  </a:lnTo>
                  <a:lnTo>
                    <a:pt x="512" y="487"/>
                  </a:lnTo>
                  <a:lnTo>
                    <a:pt x="512" y="487"/>
                  </a:lnTo>
                  <a:lnTo>
                    <a:pt x="581" y="487"/>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20" name="Freeform 14">
              <a:extLst>
                <a:ext uri="{FF2B5EF4-FFF2-40B4-BE49-F238E27FC236}">
                  <a16:creationId xmlns:a16="http://schemas.microsoft.com/office/drawing/2014/main" id="{BD5F67A1-5747-4D01-830E-59B21130180B}"/>
                </a:ext>
              </a:extLst>
            </p:cNvPr>
            <p:cNvSpPr>
              <a:spLocks/>
            </p:cNvSpPr>
            <p:nvPr/>
          </p:nvSpPr>
          <p:spPr bwMode="auto">
            <a:xfrm>
              <a:off x="1237" y="2343"/>
              <a:ext cx="107" cy="189"/>
            </a:xfrm>
            <a:custGeom>
              <a:avLst/>
              <a:gdLst/>
              <a:ahLst/>
              <a:cxnLst>
                <a:cxn ang="0">
                  <a:pos x="41" y="425"/>
                </a:cxn>
                <a:cxn ang="0">
                  <a:pos x="41" y="425"/>
                </a:cxn>
                <a:cxn ang="0">
                  <a:pos x="59" y="410"/>
                </a:cxn>
                <a:cxn ang="0">
                  <a:pos x="77" y="394"/>
                </a:cxn>
                <a:cxn ang="0">
                  <a:pos x="96" y="378"/>
                </a:cxn>
                <a:cxn ang="0">
                  <a:pos x="113" y="360"/>
                </a:cxn>
                <a:cxn ang="0">
                  <a:pos x="130" y="340"/>
                </a:cxn>
                <a:cxn ang="0">
                  <a:pos x="147" y="320"/>
                </a:cxn>
                <a:cxn ang="0">
                  <a:pos x="162" y="298"/>
                </a:cxn>
                <a:cxn ang="0">
                  <a:pos x="177" y="273"/>
                </a:cxn>
                <a:cxn ang="0">
                  <a:pos x="191" y="247"/>
                </a:cxn>
                <a:cxn ang="0">
                  <a:pos x="203" y="219"/>
                </a:cxn>
                <a:cxn ang="0">
                  <a:pos x="213" y="189"/>
                </a:cxn>
                <a:cxn ang="0">
                  <a:pos x="222" y="156"/>
                </a:cxn>
                <a:cxn ang="0">
                  <a:pos x="229" y="122"/>
                </a:cxn>
                <a:cxn ang="0">
                  <a:pos x="234" y="84"/>
                </a:cxn>
                <a:cxn ang="0">
                  <a:pos x="238" y="44"/>
                </a:cxn>
                <a:cxn ang="0">
                  <a:pos x="239" y="0"/>
                </a:cxn>
                <a:cxn ang="0">
                  <a:pos x="170" y="0"/>
                </a:cxn>
                <a:cxn ang="0">
                  <a:pos x="169" y="41"/>
                </a:cxn>
                <a:cxn ang="0">
                  <a:pos x="166" y="76"/>
                </a:cxn>
                <a:cxn ang="0">
                  <a:pos x="161" y="109"/>
                </a:cxn>
                <a:cxn ang="0">
                  <a:pos x="156" y="138"/>
                </a:cxn>
                <a:cxn ang="0">
                  <a:pos x="148" y="166"/>
                </a:cxn>
                <a:cxn ang="0">
                  <a:pos x="139" y="192"/>
                </a:cxn>
                <a:cxn ang="0">
                  <a:pos x="129" y="214"/>
                </a:cxn>
                <a:cxn ang="0">
                  <a:pos x="118" y="235"/>
                </a:cxn>
                <a:cxn ang="0">
                  <a:pos x="106" y="255"/>
                </a:cxn>
                <a:cxn ang="0">
                  <a:pos x="93" y="274"/>
                </a:cxn>
                <a:cxn ang="0">
                  <a:pos x="79" y="292"/>
                </a:cxn>
                <a:cxn ang="0">
                  <a:pos x="64" y="307"/>
                </a:cxn>
                <a:cxn ang="0">
                  <a:pos x="49" y="324"/>
                </a:cxn>
                <a:cxn ang="0">
                  <a:pos x="33" y="338"/>
                </a:cxn>
                <a:cxn ang="0">
                  <a:pos x="16" y="352"/>
                </a:cxn>
                <a:cxn ang="0">
                  <a:pos x="0" y="366"/>
                </a:cxn>
                <a:cxn ang="0">
                  <a:pos x="0" y="366"/>
                </a:cxn>
                <a:cxn ang="0">
                  <a:pos x="41" y="425"/>
                </a:cxn>
              </a:cxnLst>
              <a:rect l="0" t="0" r="r" b="b"/>
              <a:pathLst>
                <a:path w="239" h="425">
                  <a:moveTo>
                    <a:pt x="41" y="425"/>
                  </a:moveTo>
                  <a:lnTo>
                    <a:pt x="41" y="425"/>
                  </a:lnTo>
                  <a:lnTo>
                    <a:pt x="59" y="410"/>
                  </a:lnTo>
                  <a:lnTo>
                    <a:pt x="77" y="394"/>
                  </a:lnTo>
                  <a:lnTo>
                    <a:pt x="96" y="378"/>
                  </a:lnTo>
                  <a:lnTo>
                    <a:pt x="113" y="360"/>
                  </a:lnTo>
                  <a:lnTo>
                    <a:pt x="130" y="340"/>
                  </a:lnTo>
                  <a:lnTo>
                    <a:pt x="147" y="320"/>
                  </a:lnTo>
                  <a:lnTo>
                    <a:pt x="162" y="298"/>
                  </a:lnTo>
                  <a:lnTo>
                    <a:pt x="177" y="273"/>
                  </a:lnTo>
                  <a:lnTo>
                    <a:pt x="191" y="247"/>
                  </a:lnTo>
                  <a:lnTo>
                    <a:pt x="203" y="219"/>
                  </a:lnTo>
                  <a:lnTo>
                    <a:pt x="213" y="189"/>
                  </a:lnTo>
                  <a:lnTo>
                    <a:pt x="222" y="156"/>
                  </a:lnTo>
                  <a:lnTo>
                    <a:pt x="229" y="122"/>
                  </a:lnTo>
                  <a:lnTo>
                    <a:pt x="234" y="84"/>
                  </a:lnTo>
                  <a:lnTo>
                    <a:pt x="238" y="44"/>
                  </a:lnTo>
                  <a:lnTo>
                    <a:pt x="239" y="0"/>
                  </a:lnTo>
                  <a:lnTo>
                    <a:pt x="170" y="0"/>
                  </a:lnTo>
                  <a:lnTo>
                    <a:pt x="169" y="41"/>
                  </a:lnTo>
                  <a:lnTo>
                    <a:pt x="166" y="76"/>
                  </a:lnTo>
                  <a:lnTo>
                    <a:pt x="161" y="109"/>
                  </a:lnTo>
                  <a:lnTo>
                    <a:pt x="156" y="138"/>
                  </a:lnTo>
                  <a:lnTo>
                    <a:pt x="148" y="166"/>
                  </a:lnTo>
                  <a:lnTo>
                    <a:pt x="139" y="192"/>
                  </a:lnTo>
                  <a:lnTo>
                    <a:pt x="129" y="214"/>
                  </a:lnTo>
                  <a:lnTo>
                    <a:pt x="118" y="235"/>
                  </a:lnTo>
                  <a:lnTo>
                    <a:pt x="106" y="255"/>
                  </a:lnTo>
                  <a:lnTo>
                    <a:pt x="93" y="274"/>
                  </a:lnTo>
                  <a:lnTo>
                    <a:pt x="79" y="292"/>
                  </a:lnTo>
                  <a:lnTo>
                    <a:pt x="64" y="307"/>
                  </a:lnTo>
                  <a:lnTo>
                    <a:pt x="49" y="324"/>
                  </a:lnTo>
                  <a:lnTo>
                    <a:pt x="33" y="338"/>
                  </a:lnTo>
                  <a:lnTo>
                    <a:pt x="16" y="352"/>
                  </a:lnTo>
                  <a:lnTo>
                    <a:pt x="0" y="366"/>
                  </a:lnTo>
                  <a:lnTo>
                    <a:pt x="0" y="366"/>
                  </a:lnTo>
                  <a:lnTo>
                    <a:pt x="41" y="425"/>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21" name="Freeform 15">
              <a:extLst>
                <a:ext uri="{FF2B5EF4-FFF2-40B4-BE49-F238E27FC236}">
                  <a16:creationId xmlns:a16="http://schemas.microsoft.com/office/drawing/2014/main" id="{1D3D9557-82B9-4618-B5FC-D31928467833}"/>
                </a:ext>
              </a:extLst>
            </p:cNvPr>
            <p:cNvSpPr>
              <a:spLocks/>
            </p:cNvSpPr>
            <p:nvPr/>
          </p:nvSpPr>
          <p:spPr bwMode="auto">
            <a:xfrm>
              <a:off x="1135" y="2506"/>
              <a:ext cx="121" cy="137"/>
            </a:xfrm>
            <a:custGeom>
              <a:avLst/>
              <a:gdLst/>
              <a:ahLst/>
              <a:cxnLst>
                <a:cxn ang="0">
                  <a:pos x="70" y="303"/>
                </a:cxn>
                <a:cxn ang="0">
                  <a:pos x="69" y="309"/>
                </a:cxn>
                <a:cxn ang="0">
                  <a:pos x="73" y="287"/>
                </a:cxn>
                <a:cxn ang="0">
                  <a:pos x="79" y="267"/>
                </a:cxn>
                <a:cxn ang="0">
                  <a:pos x="86" y="248"/>
                </a:cxn>
                <a:cxn ang="0">
                  <a:pos x="93" y="231"/>
                </a:cxn>
                <a:cxn ang="0">
                  <a:pos x="103" y="215"/>
                </a:cxn>
                <a:cxn ang="0">
                  <a:pos x="114" y="198"/>
                </a:cxn>
                <a:cxn ang="0">
                  <a:pos x="125" y="183"/>
                </a:cxn>
                <a:cxn ang="0">
                  <a:pos x="139" y="169"/>
                </a:cxn>
                <a:cxn ang="0">
                  <a:pos x="153" y="155"/>
                </a:cxn>
                <a:cxn ang="0">
                  <a:pos x="168" y="142"/>
                </a:cxn>
                <a:cxn ang="0">
                  <a:pos x="184" y="127"/>
                </a:cxn>
                <a:cxn ang="0">
                  <a:pos x="200" y="115"/>
                </a:cxn>
                <a:cxn ang="0">
                  <a:pos x="235" y="87"/>
                </a:cxn>
                <a:cxn ang="0">
                  <a:pos x="271" y="59"/>
                </a:cxn>
                <a:cxn ang="0">
                  <a:pos x="230" y="0"/>
                </a:cxn>
                <a:cxn ang="0">
                  <a:pos x="194" y="27"/>
                </a:cxn>
                <a:cxn ang="0">
                  <a:pos x="159" y="56"/>
                </a:cxn>
                <a:cxn ang="0">
                  <a:pos x="141" y="70"/>
                </a:cxn>
                <a:cxn ang="0">
                  <a:pos x="123" y="85"/>
                </a:cxn>
                <a:cxn ang="0">
                  <a:pos x="107" y="100"/>
                </a:cxn>
                <a:cxn ang="0">
                  <a:pos x="90" y="117"/>
                </a:cxn>
                <a:cxn ang="0">
                  <a:pos x="75" y="135"/>
                </a:cxn>
                <a:cxn ang="0">
                  <a:pos x="60" y="153"/>
                </a:cxn>
                <a:cxn ang="0">
                  <a:pos x="46" y="173"/>
                </a:cxn>
                <a:cxn ang="0">
                  <a:pos x="34" y="195"/>
                </a:cxn>
                <a:cxn ang="0">
                  <a:pos x="22" y="218"/>
                </a:cxn>
                <a:cxn ang="0">
                  <a:pos x="14" y="243"/>
                </a:cxn>
                <a:cxn ang="0">
                  <a:pos x="6" y="270"/>
                </a:cxn>
                <a:cxn ang="0">
                  <a:pos x="0" y="297"/>
                </a:cxn>
                <a:cxn ang="0">
                  <a:pos x="0" y="303"/>
                </a:cxn>
                <a:cxn ang="0">
                  <a:pos x="70" y="303"/>
                </a:cxn>
              </a:cxnLst>
              <a:rect l="0" t="0" r="r" b="b"/>
              <a:pathLst>
                <a:path w="271" h="309">
                  <a:moveTo>
                    <a:pt x="70" y="303"/>
                  </a:moveTo>
                  <a:lnTo>
                    <a:pt x="69" y="309"/>
                  </a:lnTo>
                  <a:lnTo>
                    <a:pt x="73" y="287"/>
                  </a:lnTo>
                  <a:lnTo>
                    <a:pt x="79" y="267"/>
                  </a:lnTo>
                  <a:lnTo>
                    <a:pt x="86" y="248"/>
                  </a:lnTo>
                  <a:lnTo>
                    <a:pt x="93" y="231"/>
                  </a:lnTo>
                  <a:lnTo>
                    <a:pt x="103" y="215"/>
                  </a:lnTo>
                  <a:lnTo>
                    <a:pt x="114" y="198"/>
                  </a:lnTo>
                  <a:lnTo>
                    <a:pt x="125" y="183"/>
                  </a:lnTo>
                  <a:lnTo>
                    <a:pt x="139" y="169"/>
                  </a:lnTo>
                  <a:lnTo>
                    <a:pt x="153" y="155"/>
                  </a:lnTo>
                  <a:lnTo>
                    <a:pt x="168" y="142"/>
                  </a:lnTo>
                  <a:lnTo>
                    <a:pt x="184" y="127"/>
                  </a:lnTo>
                  <a:lnTo>
                    <a:pt x="200" y="115"/>
                  </a:lnTo>
                  <a:lnTo>
                    <a:pt x="235" y="87"/>
                  </a:lnTo>
                  <a:lnTo>
                    <a:pt x="271" y="59"/>
                  </a:lnTo>
                  <a:lnTo>
                    <a:pt x="230" y="0"/>
                  </a:lnTo>
                  <a:lnTo>
                    <a:pt x="194" y="27"/>
                  </a:lnTo>
                  <a:lnTo>
                    <a:pt x="159" y="56"/>
                  </a:lnTo>
                  <a:lnTo>
                    <a:pt x="141" y="70"/>
                  </a:lnTo>
                  <a:lnTo>
                    <a:pt x="123" y="85"/>
                  </a:lnTo>
                  <a:lnTo>
                    <a:pt x="107" y="100"/>
                  </a:lnTo>
                  <a:lnTo>
                    <a:pt x="90" y="117"/>
                  </a:lnTo>
                  <a:lnTo>
                    <a:pt x="75" y="135"/>
                  </a:lnTo>
                  <a:lnTo>
                    <a:pt x="60" y="153"/>
                  </a:lnTo>
                  <a:lnTo>
                    <a:pt x="46" y="173"/>
                  </a:lnTo>
                  <a:lnTo>
                    <a:pt x="34" y="195"/>
                  </a:lnTo>
                  <a:lnTo>
                    <a:pt x="22" y="218"/>
                  </a:lnTo>
                  <a:lnTo>
                    <a:pt x="14" y="243"/>
                  </a:lnTo>
                  <a:lnTo>
                    <a:pt x="6" y="270"/>
                  </a:lnTo>
                  <a:lnTo>
                    <a:pt x="0" y="297"/>
                  </a:lnTo>
                  <a:lnTo>
                    <a:pt x="0" y="303"/>
                  </a:lnTo>
                  <a:lnTo>
                    <a:pt x="70" y="303"/>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22" name="Freeform 16">
              <a:extLst>
                <a:ext uri="{FF2B5EF4-FFF2-40B4-BE49-F238E27FC236}">
                  <a16:creationId xmlns:a16="http://schemas.microsoft.com/office/drawing/2014/main" id="{275A635F-A19F-48D4-958B-254105361B30}"/>
                </a:ext>
              </a:extLst>
            </p:cNvPr>
            <p:cNvSpPr>
              <a:spLocks/>
            </p:cNvSpPr>
            <p:nvPr/>
          </p:nvSpPr>
          <p:spPr bwMode="auto">
            <a:xfrm>
              <a:off x="1135" y="2640"/>
              <a:ext cx="32" cy="56"/>
            </a:xfrm>
            <a:custGeom>
              <a:avLst/>
              <a:gdLst/>
              <a:ahLst/>
              <a:cxnLst>
                <a:cxn ang="0">
                  <a:pos x="35" y="126"/>
                </a:cxn>
                <a:cxn ang="0">
                  <a:pos x="70" y="89"/>
                </a:cxn>
                <a:cxn ang="0">
                  <a:pos x="70" y="0"/>
                </a:cxn>
                <a:cxn ang="0">
                  <a:pos x="0" y="0"/>
                </a:cxn>
                <a:cxn ang="0">
                  <a:pos x="0" y="89"/>
                </a:cxn>
                <a:cxn ang="0">
                  <a:pos x="35" y="52"/>
                </a:cxn>
                <a:cxn ang="0">
                  <a:pos x="35" y="126"/>
                </a:cxn>
                <a:cxn ang="0">
                  <a:pos x="70" y="126"/>
                </a:cxn>
                <a:cxn ang="0">
                  <a:pos x="70" y="89"/>
                </a:cxn>
                <a:cxn ang="0">
                  <a:pos x="35" y="126"/>
                </a:cxn>
              </a:cxnLst>
              <a:rect l="0" t="0" r="r" b="b"/>
              <a:pathLst>
                <a:path w="70" h="126">
                  <a:moveTo>
                    <a:pt x="35" y="126"/>
                  </a:moveTo>
                  <a:lnTo>
                    <a:pt x="70" y="89"/>
                  </a:lnTo>
                  <a:lnTo>
                    <a:pt x="70" y="0"/>
                  </a:lnTo>
                  <a:lnTo>
                    <a:pt x="0" y="0"/>
                  </a:lnTo>
                  <a:lnTo>
                    <a:pt x="0" y="89"/>
                  </a:lnTo>
                  <a:lnTo>
                    <a:pt x="35" y="52"/>
                  </a:lnTo>
                  <a:lnTo>
                    <a:pt x="35" y="126"/>
                  </a:lnTo>
                  <a:lnTo>
                    <a:pt x="70" y="126"/>
                  </a:lnTo>
                  <a:lnTo>
                    <a:pt x="70" y="89"/>
                  </a:lnTo>
                  <a:lnTo>
                    <a:pt x="35" y="126"/>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23" name="Freeform 17">
              <a:extLst>
                <a:ext uri="{FF2B5EF4-FFF2-40B4-BE49-F238E27FC236}">
                  <a16:creationId xmlns:a16="http://schemas.microsoft.com/office/drawing/2014/main" id="{5C21F792-A349-4B56-A2A4-AE15E25307D5}"/>
                </a:ext>
              </a:extLst>
            </p:cNvPr>
            <p:cNvSpPr>
              <a:spLocks/>
            </p:cNvSpPr>
            <p:nvPr/>
          </p:nvSpPr>
          <p:spPr bwMode="auto">
            <a:xfrm>
              <a:off x="1004" y="2663"/>
              <a:ext cx="147" cy="33"/>
            </a:xfrm>
            <a:custGeom>
              <a:avLst/>
              <a:gdLst/>
              <a:ahLst/>
              <a:cxnLst>
                <a:cxn ang="0">
                  <a:pos x="0" y="37"/>
                </a:cxn>
                <a:cxn ang="0">
                  <a:pos x="34" y="74"/>
                </a:cxn>
                <a:cxn ang="0">
                  <a:pos x="330" y="74"/>
                </a:cxn>
                <a:cxn ang="0">
                  <a:pos x="330" y="0"/>
                </a:cxn>
                <a:cxn ang="0">
                  <a:pos x="34" y="0"/>
                </a:cxn>
                <a:cxn ang="0">
                  <a:pos x="68" y="37"/>
                </a:cxn>
                <a:cxn ang="0">
                  <a:pos x="0" y="37"/>
                </a:cxn>
                <a:cxn ang="0">
                  <a:pos x="0" y="74"/>
                </a:cxn>
                <a:cxn ang="0">
                  <a:pos x="34" y="74"/>
                </a:cxn>
                <a:cxn ang="0">
                  <a:pos x="0" y="37"/>
                </a:cxn>
              </a:cxnLst>
              <a:rect l="0" t="0" r="r" b="b"/>
              <a:pathLst>
                <a:path w="330" h="74">
                  <a:moveTo>
                    <a:pt x="0" y="37"/>
                  </a:moveTo>
                  <a:lnTo>
                    <a:pt x="34" y="74"/>
                  </a:lnTo>
                  <a:lnTo>
                    <a:pt x="330" y="74"/>
                  </a:lnTo>
                  <a:lnTo>
                    <a:pt x="330" y="0"/>
                  </a:lnTo>
                  <a:lnTo>
                    <a:pt x="34" y="0"/>
                  </a:lnTo>
                  <a:lnTo>
                    <a:pt x="68" y="37"/>
                  </a:lnTo>
                  <a:lnTo>
                    <a:pt x="0" y="37"/>
                  </a:lnTo>
                  <a:lnTo>
                    <a:pt x="0" y="74"/>
                  </a:lnTo>
                  <a:lnTo>
                    <a:pt x="34" y="74"/>
                  </a:lnTo>
                  <a:lnTo>
                    <a:pt x="0" y="37"/>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27" name="Freeform 18">
              <a:extLst>
                <a:ext uri="{FF2B5EF4-FFF2-40B4-BE49-F238E27FC236}">
                  <a16:creationId xmlns:a16="http://schemas.microsoft.com/office/drawing/2014/main" id="{B5BAA976-8CC2-49FE-8445-3B28F05569F2}"/>
                </a:ext>
              </a:extLst>
            </p:cNvPr>
            <p:cNvSpPr>
              <a:spLocks/>
            </p:cNvSpPr>
            <p:nvPr/>
          </p:nvSpPr>
          <p:spPr bwMode="auto">
            <a:xfrm>
              <a:off x="1004" y="2632"/>
              <a:ext cx="30" cy="47"/>
            </a:xfrm>
            <a:custGeom>
              <a:avLst/>
              <a:gdLst/>
              <a:ahLst/>
              <a:cxnLst>
                <a:cxn ang="0">
                  <a:pos x="0" y="0"/>
                </a:cxn>
                <a:cxn ang="0">
                  <a:pos x="0" y="3"/>
                </a:cxn>
                <a:cxn ang="0">
                  <a:pos x="0" y="108"/>
                </a:cxn>
                <a:cxn ang="0">
                  <a:pos x="68" y="108"/>
                </a:cxn>
                <a:cxn ang="0">
                  <a:pos x="68" y="3"/>
                </a:cxn>
                <a:cxn ang="0">
                  <a:pos x="68" y="5"/>
                </a:cxn>
                <a:cxn ang="0">
                  <a:pos x="0" y="0"/>
                </a:cxn>
              </a:cxnLst>
              <a:rect l="0" t="0" r="r" b="b"/>
              <a:pathLst>
                <a:path w="68" h="108">
                  <a:moveTo>
                    <a:pt x="0" y="0"/>
                  </a:moveTo>
                  <a:lnTo>
                    <a:pt x="0" y="3"/>
                  </a:lnTo>
                  <a:lnTo>
                    <a:pt x="0" y="108"/>
                  </a:lnTo>
                  <a:lnTo>
                    <a:pt x="68" y="108"/>
                  </a:lnTo>
                  <a:lnTo>
                    <a:pt x="68" y="3"/>
                  </a:lnTo>
                  <a:lnTo>
                    <a:pt x="68" y="5"/>
                  </a:lnTo>
                  <a:lnTo>
                    <a:pt x="0" y="0"/>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0" name="Freeform 19">
              <a:extLst>
                <a:ext uri="{FF2B5EF4-FFF2-40B4-BE49-F238E27FC236}">
                  <a16:creationId xmlns:a16="http://schemas.microsoft.com/office/drawing/2014/main" id="{A227C1D6-31E7-4B85-9616-72571EED7594}"/>
                </a:ext>
              </a:extLst>
            </p:cNvPr>
            <p:cNvSpPr>
              <a:spLocks/>
            </p:cNvSpPr>
            <p:nvPr/>
          </p:nvSpPr>
          <p:spPr bwMode="auto">
            <a:xfrm>
              <a:off x="1004" y="2457"/>
              <a:ext cx="109" cy="177"/>
            </a:xfrm>
            <a:custGeom>
              <a:avLst/>
              <a:gdLst/>
              <a:ahLst/>
              <a:cxnLst>
                <a:cxn ang="0">
                  <a:pos x="203" y="2"/>
                </a:cxn>
                <a:cxn ang="0">
                  <a:pos x="203" y="0"/>
                </a:cxn>
                <a:cxn ang="0">
                  <a:pos x="187" y="16"/>
                </a:cxn>
                <a:cxn ang="0">
                  <a:pos x="170" y="30"/>
                </a:cxn>
                <a:cxn ang="0">
                  <a:pos x="152" y="46"/>
                </a:cxn>
                <a:cxn ang="0">
                  <a:pos x="136" y="63"/>
                </a:cxn>
                <a:cxn ang="0">
                  <a:pos x="119" y="82"/>
                </a:cxn>
                <a:cxn ang="0">
                  <a:pos x="103" y="101"/>
                </a:cxn>
                <a:cxn ang="0">
                  <a:pos x="87" y="122"/>
                </a:cxn>
                <a:cxn ang="0">
                  <a:pos x="73" y="144"/>
                </a:cxn>
                <a:cxn ang="0">
                  <a:pos x="58" y="169"/>
                </a:cxn>
                <a:cxn ang="0">
                  <a:pos x="46" y="195"/>
                </a:cxn>
                <a:cxn ang="0">
                  <a:pos x="34" y="223"/>
                </a:cxn>
                <a:cxn ang="0">
                  <a:pos x="24" y="253"/>
                </a:cxn>
                <a:cxn ang="0">
                  <a:pos x="15" y="285"/>
                </a:cxn>
                <a:cxn ang="0">
                  <a:pos x="8" y="319"/>
                </a:cxn>
                <a:cxn ang="0">
                  <a:pos x="3" y="355"/>
                </a:cxn>
                <a:cxn ang="0">
                  <a:pos x="0" y="394"/>
                </a:cxn>
                <a:cxn ang="0">
                  <a:pos x="68" y="399"/>
                </a:cxn>
                <a:cxn ang="0">
                  <a:pos x="72" y="365"/>
                </a:cxn>
                <a:cxn ang="0">
                  <a:pos x="76" y="333"/>
                </a:cxn>
                <a:cxn ang="0">
                  <a:pos x="83" y="302"/>
                </a:cxn>
                <a:cxn ang="0">
                  <a:pos x="90" y="275"/>
                </a:cxn>
                <a:cxn ang="0">
                  <a:pos x="98" y="250"/>
                </a:cxn>
                <a:cxn ang="0">
                  <a:pos x="108" y="227"/>
                </a:cxn>
                <a:cxn ang="0">
                  <a:pos x="119" y="204"/>
                </a:cxn>
                <a:cxn ang="0">
                  <a:pos x="130" y="184"/>
                </a:cxn>
                <a:cxn ang="0">
                  <a:pos x="142" y="166"/>
                </a:cxn>
                <a:cxn ang="0">
                  <a:pos x="156" y="148"/>
                </a:cxn>
                <a:cxn ang="0">
                  <a:pos x="170" y="131"/>
                </a:cxn>
                <a:cxn ang="0">
                  <a:pos x="185" y="116"/>
                </a:cxn>
                <a:cxn ang="0">
                  <a:pos x="199" y="101"/>
                </a:cxn>
                <a:cxn ang="0">
                  <a:pos x="214" y="87"/>
                </a:cxn>
                <a:cxn ang="0">
                  <a:pos x="230" y="72"/>
                </a:cxn>
                <a:cxn ang="0">
                  <a:pos x="247" y="59"/>
                </a:cxn>
                <a:cxn ang="0">
                  <a:pos x="247" y="59"/>
                </a:cxn>
                <a:cxn ang="0">
                  <a:pos x="203" y="2"/>
                </a:cxn>
              </a:cxnLst>
              <a:rect l="0" t="0" r="r" b="b"/>
              <a:pathLst>
                <a:path w="247" h="399">
                  <a:moveTo>
                    <a:pt x="203" y="2"/>
                  </a:moveTo>
                  <a:lnTo>
                    <a:pt x="203" y="0"/>
                  </a:lnTo>
                  <a:lnTo>
                    <a:pt x="187" y="16"/>
                  </a:lnTo>
                  <a:lnTo>
                    <a:pt x="170" y="30"/>
                  </a:lnTo>
                  <a:lnTo>
                    <a:pt x="152" y="46"/>
                  </a:lnTo>
                  <a:lnTo>
                    <a:pt x="136" y="63"/>
                  </a:lnTo>
                  <a:lnTo>
                    <a:pt x="119" y="82"/>
                  </a:lnTo>
                  <a:lnTo>
                    <a:pt x="103" y="101"/>
                  </a:lnTo>
                  <a:lnTo>
                    <a:pt x="87" y="122"/>
                  </a:lnTo>
                  <a:lnTo>
                    <a:pt x="73" y="144"/>
                  </a:lnTo>
                  <a:lnTo>
                    <a:pt x="58" y="169"/>
                  </a:lnTo>
                  <a:lnTo>
                    <a:pt x="46" y="195"/>
                  </a:lnTo>
                  <a:lnTo>
                    <a:pt x="34" y="223"/>
                  </a:lnTo>
                  <a:lnTo>
                    <a:pt x="24" y="253"/>
                  </a:lnTo>
                  <a:lnTo>
                    <a:pt x="15" y="285"/>
                  </a:lnTo>
                  <a:lnTo>
                    <a:pt x="8" y="319"/>
                  </a:lnTo>
                  <a:lnTo>
                    <a:pt x="3" y="355"/>
                  </a:lnTo>
                  <a:lnTo>
                    <a:pt x="0" y="394"/>
                  </a:lnTo>
                  <a:lnTo>
                    <a:pt x="68" y="399"/>
                  </a:lnTo>
                  <a:lnTo>
                    <a:pt x="72" y="365"/>
                  </a:lnTo>
                  <a:lnTo>
                    <a:pt x="76" y="333"/>
                  </a:lnTo>
                  <a:lnTo>
                    <a:pt x="83" y="302"/>
                  </a:lnTo>
                  <a:lnTo>
                    <a:pt x="90" y="275"/>
                  </a:lnTo>
                  <a:lnTo>
                    <a:pt x="98" y="250"/>
                  </a:lnTo>
                  <a:lnTo>
                    <a:pt x="108" y="227"/>
                  </a:lnTo>
                  <a:lnTo>
                    <a:pt x="119" y="204"/>
                  </a:lnTo>
                  <a:lnTo>
                    <a:pt x="130" y="184"/>
                  </a:lnTo>
                  <a:lnTo>
                    <a:pt x="142" y="166"/>
                  </a:lnTo>
                  <a:lnTo>
                    <a:pt x="156" y="148"/>
                  </a:lnTo>
                  <a:lnTo>
                    <a:pt x="170" y="131"/>
                  </a:lnTo>
                  <a:lnTo>
                    <a:pt x="185" y="116"/>
                  </a:lnTo>
                  <a:lnTo>
                    <a:pt x="199" y="101"/>
                  </a:lnTo>
                  <a:lnTo>
                    <a:pt x="214" y="87"/>
                  </a:lnTo>
                  <a:lnTo>
                    <a:pt x="230" y="72"/>
                  </a:lnTo>
                  <a:lnTo>
                    <a:pt x="247" y="59"/>
                  </a:lnTo>
                  <a:lnTo>
                    <a:pt x="247" y="59"/>
                  </a:lnTo>
                  <a:lnTo>
                    <a:pt x="203" y="2"/>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1" name="Freeform 20">
              <a:extLst>
                <a:ext uri="{FF2B5EF4-FFF2-40B4-BE49-F238E27FC236}">
                  <a16:creationId xmlns:a16="http://schemas.microsoft.com/office/drawing/2014/main" id="{FBFFA1D7-0AF1-48A2-8918-1D221120CCED}"/>
                </a:ext>
              </a:extLst>
            </p:cNvPr>
            <p:cNvSpPr>
              <a:spLocks/>
            </p:cNvSpPr>
            <p:nvPr/>
          </p:nvSpPr>
          <p:spPr bwMode="auto">
            <a:xfrm>
              <a:off x="1095" y="2357"/>
              <a:ext cx="96" cy="126"/>
            </a:xfrm>
            <a:custGeom>
              <a:avLst/>
              <a:gdLst/>
              <a:ahLst/>
              <a:cxnLst>
                <a:cxn ang="0">
                  <a:pos x="148" y="0"/>
                </a:cxn>
                <a:cxn ang="0">
                  <a:pos x="148" y="0"/>
                </a:cxn>
                <a:cxn ang="0">
                  <a:pos x="147" y="21"/>
                </a:cxn>
                <a:cxn ang="0">
                  <a:pos x="144" y="38"/>
                </a:cxn>
                <a:cxn ang="0">
                  <a:pos x="141" y="56"/>
                </a:cxn>
                <a:cxn ang="0">
                  <a:pos x="137" y="71"/>
                </a:cxn>
                <a:cxn ang="0">
                  <a:pos x="131" y="85"/>
                </a:cxn>
                <a:cxn ang="0">
                  <a:pos x="124" y="98"/>
                </a:cxn>
                <a:cxn ang="0">
                  <a:pos x="116" y="111"/>
                </a:cxn>
                <a:cxn ang="0">
                  <a:pos x="107" y="124"/>
                </a:cxn>
                <a:cxn ang="0">
                  <a:pos x="97" y="136"/>
                </a:cxn>
                <a:cxn ang="0">
                  <a:pos x="86" y="149"/>
                </a:cxn>
                <a:cxn ang="0">
                  <a:pos x="73" y="161"/>
                </a:cxn>
                <a:cxn ang="0">
                  <a:pos x="61" y="173"/>
                </a:cxn>
                <a:cxn ang="0">
                  <a:pos x="31" y="197"/>
                </a:cxn>
                <a:cxn ang="0">
                  <a:pos x="0" y="225"/>
                </a:cxn>
                <a:cxn ang="0">
                  <a:pos x="44" y="282"/>
                </a:cxn>
                <a:cxn ang="0">
                  <a:pos x="75" y="255"/>
                </a:cxn>
                <a:cxn ang="0">
                  <a:pos x="106" y="229"/>
                </a:cxn>
                <a:cxn ang="0">
                  <a:pos x="120" y="215"/>
                </a:cxn>
                <a:cxn ang="0">
                  <a:pos x="134" y="201"/>
                </a:cxn>
                <a:cxn ang="0">
                  <a:pos x="148" y="186"/>
                </a:cxn>
                <a:cxn ang="0">
                  <a:pos x="161" y="170"/>
                </a:cxn>
                <a:cxn ang="0">
                  <a:pos x="173" y="154"/>
                </a:cxn>
                <a:cxn ang="0">
                  <a:pos x="183" y="136"/>
                </a:cxn>
                <a:cxn ang="0">
                  <a:pos x="193" y="116"/>
                </a:cxn>
                <a:cxn ang="0">
                  <a:pos x="201" y="96"/>
                </a:cxn>
                <a:cxn ang="0">
                  <a:pos x="208" y="74"/>
                </a:cxn>
                <a:cxn ang="0">
                  <a:pos x="213" y="51"/>
                </a:cxn>
                <a:cxn ang="0">
                  <a:pos x="215" y="26"/>
                </a:cxn>
                <a:cxn ang="0">
                  <a:pos x="216" y="0"/>
                </a:cxn>
                <a:cxn ang="0">
                  <a:pos x="216" y="0"/>
                </a:cxn>
                <a:cxn ang="0">
                  <a:pos x="148" y="0"/>
                </a:cxn>
              </a:cxnLst>
              <a:rect l="0" t="0" r="r" b="b"/>
              <a:pathLst>
                <a:path w="216" h="282">
                  <a:moveTo>
                    <a:pt x="148" y="0"/>
                  </a:moveTo>
                  <a:lnTo>
                    <a:pt x="148" y="0"/>
                  </a:lnTo>
                  <a:lnTo>
                    <a:pt x="147" y="21"/>
                  </a:lnTo>
                  <a:lnTo>
                    <a:pt x="144" y="38"/>
                  </a:lnTo>
                  <a:lnTo>
                    <a:pt x="141" y="56"/>
                  </a:lnTo>
                  <a:lnTo>
                    <a:pt x="137" y="71"/>
                  </a:lnTo>
                  <a:lnTo>
                    <a:pt x="131" y="85"/>
                  </a:lnTo>
                  <a:lnTo>
                    <a:pt x="124" y="98"/>
                  </a:lnTo>
                  <a:lnTo>
                    <a:pt x="116" y="111"/>
                  </a:lnTo>
                  <a:lnTo>
                    <a:pt x="107" y="124"/>
                  </a:lnTo>
                  <a:lnTo>
                    <a:pt x="97" y="136"/>
                  </a:lnTo>
                  <a:lnTo>
                    <a:pt x="86" y="149"/>
                  </a:lnTo>
                  <a:lnTo>
                    <a:pt x="73" y="161"/>
                  </a:lnTo>
                  <a:lnTo>
                    <a:pt x="61" y="173"/>
                  </a:lnTo>
                  <a:lnTo>
                    <a:pt x="31" y="197"/>
                  </a:lnTo>
                  <a:lnTo>
                    <a:pt x="0" y="225"/>
                  </a:lnTo>
                  <a:lnTo>
                    <a:pt x="44" y="282"/>
                  </a:lnTo>
                  <a:lnTo>
                    <a:pt x="75" y="255"/>
                  </a:lnTo>
                  <a:lnTo>
                    <a:pt x="106" y="229"/>
                  </a:lnTo>
                  <a:lnTo>
                    <a:pt x="120" y="215"/>
                  </a:lnTo>
                  <a:lnTo>
                    <a:pt x="134" y="201"/>
                  </a:lnTo>
                  <a:lnTo>
                    <a:pt x="148" y="186"/>
                  </a:lnTo>
                  <a:lnTo>
                    <a:pt x="161" y="170"/>
                  </a:lnTo>
                  <a:lnTo>
                    <a:pt x="173" y="154"/>
                  </a:lnTo>
                  <a:lnTo>
                    <a:pt x="183" y="136"/>
                  </a:lnTo>
                  <a:lnTo>
                    <a:pt x="193" y="116"/>
                  </a:lnTo>
                  <a:lnTo>
                    <a:pt x="201" y="96"/>
                  </a:lnTo>
                  <a:lnTo>
                    <a:pt x="208" y="74"/>
                  </a:lnTo>
                  <a:lnTo>
                    <a:pt x="213" y="51"/>
                  </a:lnTo>
                  <a:lnTo>
                    <a:pt x="215" y="26"/>
                  </a:lnTo>
                  <a:lnTo>
                    <a:pt x="216" y="0"/>
                  </a:lnTo>
                  <a:lnTo>
                    <a:pt x="216" y="0"/>
                  </a:lnTo>
                  <a:lnTo>
                    <a:pt x="148" y="0"/>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2" name="Freeform 21">
              <a:extLst>
                <a:ext uri="{FF2B5EF4-FFF2-40B4-BE49-F238E27FC236}">
                  <a16:creationId xmlns:a16="http://schemas.microsoft.com/office/drawing/2014/main" id="{F841528E-B8DB-487E-B176-210A84E0ECDB}"/>
                </a:ext>
              </a:extLst>
            </p:cNvPr>
            <p:cNvSpPr>
              <a:spLocks/>
            </p:cNvSpPr>
            <p:nvPr/>
          </p:nvSpPr>
          <p:spPr bwMode="auto">
            <a:xfrm>
              <a:off x="1092" y="2248"/>
              <a:ext cx="99" cy="109"/>
            </a:xfrm>
            <a:custGeom>
              <a:avLst/>
              <a:gdLst/>
              <a:ahLst/>
              <a:cxnLst>
                <a:cxn ang="0">
                  <a:pos x="0" y="73"/>
                </a:cxn>
                <a:cxn ang="0">
                  <a:pos x="0" y="73"/>
                </a:cxn>
                <a:cxn ang="0">
                  <a:pos x="19" y="74"/>
                </a:cxn>
                <a:cxn ang="0">
                  <a:pos x="35" y="77"/>
                </a:cxn>
                <a:cxn ang="0">
                  <a:pos x="52" y="79"/>
                </a:cxn>
                <a:cxn ang="0">
                  <a:pos x="66" y="84"/>
                </a:cxn>
                <a:cxn ang="0">
                  <a:pos x="80" y="90"/>
                </a:cxn>
                <a:cxn ang="0">
                  <a:pos x="91" y="97"/>
                </a:cxn>
                <a:cxn ang="0">
                  <a:pos x="102" y="105"/>
                </a:cxn>
                <a:cxn ang="0">
                  <a:pos x="112" y="114"/>
                </a:cxn>
                <a:cxn ang="0">
                  <a:pos x="121" y="125"/>
                </a:cxn>
                <a:cxn ang="0">
                  <a:pos x="128" y="137"/>
                </a:cxn>
                <a:cxn ang="0">
                  <a:pos x="135" y="150"/>
                </a:cxn>
                <a:cxn ang="0">
                  <a:pos x="141" y="165"/>
                </a:cxn>
                <a:cxn ang="0">
                  <a:pos x="145" y="183"/>
                </a:cxn>
                <a:cxn ang="0">
                  <a:pos x="148" y="202"/>
                </a:cxn>
                <a:cxn ang="0">
                  <a:pos x="151" y="224"/>
                </a:cxn>
                <a:cxn ang="0">
                  <a:pos x="152" y="246"/>
                </a:cxn>
                <a:cxn ang="0">
                  <a:pos x="220" y="246"/>
                </a:cxn>
                <a:cxn ang="0">
                  <a:pos x="219" y="218"/>
                </a:cxn>
                <a:cxn ang="0">
                  <a:pos x="217" y="191"/>
                </a:cxn>
                <a:cxn ang="0">
                  <a:pos x="213" y="166"/>
                </a:cxn>
                <a:cxn ang="0">
                  <a:pos x="206" y="143"/>
                </a:cxn>
                <a:cxn ang="0">
                  <a:pos x="197" y="119"/>
                </a:cxn>
                <a:cxn ang="0">
                  <a:pos x="187" y="99"/>
                </a:cxn>
                <a:cxn ang="0">
                  <a:pos x="175" y="80"/>
                </a:cxn>
                <a:cxn ang="0">
                  <a:pos x="161" y="62"/>
                </a:cxn>
                <a:cxn ang="0">
                  <a:pos x="145" y="47"/>
                </a:cxn>
                <a:cxn ang="0">
                  <a:pos x="127" y="34"/>
                </a:cxn>
                <a:cxn ang="0">
                  <a:pos x="108" y="24"/>
                </a:cxn>
                <a:cxn ang="0">
                  <a:pos x="89" y="14"/>
                </a:cxn>
                <a:cxn ang="0">
                  <a:pos x="69" y="8"/>
                </a:cxn>
                <a:cxn ang="0">
                  <a:pos x="46" y="3"/>
                </a:cxn>
                <a:cxn ang="0">
                  <a:pos x="23" y="1"/>
                </a:cxn>
                <a:cxn ang="0">
                  <a:pos x="0" y="0"/>
                </a:cxn>
                <a:cxn ang="0">
                  <a:pos x="0" y="0"/>
                </a:cxn>
                <a:cxn ang="0">
                  <a:pos x="0" y="73"/>
                </a:cxn>
              </a:cxnLst>
              <a:rect l="0" t="0" r="r" b="b"/>
              <a:pathLst>
                <a:path w="220" h="246">
                  <a:moveTo>
                    <a:pt x="0" y="73"/>
                  </a:moveTo>
                  <a:lnTo>
                    <a:pt x="0" y="73"/>
                  </a:lnTo>
                  <a:lnTo>
                    <a:pt x="19" y="74"/>
                  </a:lnTo>
                  <a:lnTo>
                    <a:pt x="35" y="77"/>
                  </a:lnTo>
                  <a:lnTo>
                    <a:pt x="52" y="79"/>
                  </a:lnTo>
                  <a:lnTo>
                    <a:pt x="66" y="84"/>
                  </a:lnTo>
                  <a:lnTo>
                    <a:pt x="80" y="90"/>
                  </a:lnTo>
                  <a:lnTo>
                    <a:pt x="91" y="97"/>
                  </a:lnTo>
                  <a:lnTo>
                    <a:pt x="102" y="105"/>
                  </a:lnTo>
                  <a:lnTo>
                    <a:pt x="112" y="114"/>
                  </a:lnTo>
                  <a:lnTo>
                    <a:pt x="121" y="125"/>
                  </a:lnTo>
                  <a:lnTo>
                    <a:pt x="128" y="137"/>
                  </a:lnTo>
                  <a:lnTo>
                    <a:pt x="135" y="150"/>
                  </a:lnTo>
                  <a:lnTo>
                    <a:pt x="141" y="165"/>
                  </a:lnTo>
                  <a:lnTo>
                    <a:pt x="145" y="183"/>
                  </a:lnTo>
                  <a:lnTo>
                    <a:pt x="148" y="202"/>
                  </a:lnTo>
                  <a:lnTo>
                    <a:pt x="151" y="224"/>
                  </a:lnTo>
                  <a:lnTo>
                    <a:pt x="152" y="246"/>
                  </a:lnTo>
                  <a:lnTo>
                    <a:pt x="220" y="246"/>
                  </a:lnTo>
                  <a:lnTo>
                    <a:pt x="219" y="218"/>
                  </a:lnTo>
                  <a:lnTo>
                    <a:pt x="217" y="191"/>
                  </a:lnTo>
                  <a:lnTo>
                    <a:pt x="213" y="166"/>
                  </a:lnTo>
                  <a:lnTo>
                    <a:pt x="206" y="143"/>
                  </a:lnTo>
                  <a:lnTo>
                    <a:pt x="197" y="119"/>
                  </a:lnTo>
                  <a:lnTo>
                    <a:pt x="187" y="99"/>
                  </a:lnTo>
                  <a:lnTo>
                    <a:pt x="175" y="80"/>
                  </a:lnTo>
                  <a:lnTo>
                    <a:pt x="161" y="62"/>
                  </a:lnTo>
                  <a:lnTo>
                    <a:pt x="145" y="47"/>
                  </a:lnTo>
                  <a:lnTo>
                    <a:pt x="127" y="34"/>
                  </a:lnTo>
                  <a:lnTo>
                    <a:pt x="108" y="24"/>
                  </a:lnTo>
                  <a:lnTo>
                    <a:pt x="89" y="14"/>
                  </a:lnTo>
                  <a:lnTo>
                    <a:pt x="69" y="8"/>
                  </a:lnTo>
                  <a:lnTo>
                    <a:pt x="46" y="3"/>
                  </a:lnTo>
                  <a:lnTo>
                    <a:pt x="23" y="1"/>
                  </a:lnTo>
                  <a:lnTo>
                    <a:pt x="0" y="0"/>
                  </a:lnTo>
                  <a:lnTo>
                    <a:pt x="0" y="0"/>
                  </a:lnTo>
                  <a:lnTo>
                    <a:pt x="0" y="73"/>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3" name="Freeform 22">
              <a:extLst>
                <a:ext uri="{FF2B5EF4-FFF2-40B4-BE49-F238E27FC236}">
                  <a16:creationId xmlns:a16="http://schemas.microsoft.com/office/drawing/2014/main" id="{619618C1-C117-494E-A597-2B61E2E806DD}"/>
                </a:ext>
              </a:extLst>
            </p:cNvPr>
            <p:cNvSpPr>
              <a:spLocks/>
            </p:cNvSpPr>
            <p:nvPr/>
          </p:nvSpPr>
          <p:spPr bwMode="auto">
            <a:xfrm>
              <a:off x="976" y="2248"/>
              <a:ext cx="116" cy="168"/>
            </a:xfrm>
            <a:custGeom>
              <a:avLst/>
              <a:gdLst/>
              <a:ahLst/>
              <a:cxnLst>
                <a:cxn ang="0">
                  <a:pos x="35" y="377"/>
                </a:cxn>
                <a:cxn ang="0">
                  <a:pos x="69" y="341"/>
                </a:cxn>
                <a:cxn ang="0">
                  <a:pos x="70" y="313"/>
                </a:cxn>
                <a:cxn ang="0">
                  <a:pos x="73" y="284"/>
                </a:cxn>
                <a:cxn ang="0">
                  <a:pos x="77" y="257"/>
                </a:cxn>
                <a:cxn ang="0">
                  <a:pos x="81" y="232"/>
                </a:cxn>
                <a:cxn ang="0">
                  <a:pos x="89" y="209"/>
                </a:cxn>
                <a:cxn ang="0">
                  <a:pos x="97" y="185"/>
                </a:cxn>
                <a:cxn ang="0">
                  <a:pos x="101" y="176"/>
                </a:cxn>
                <a:cxn ang="0">
                  <a:pos x="107" y="166"/>
                </a:cxn>
                <a:cxn ang="0">
                  <a:pos x="111" y="157"/>
                </a:cxn>
                <a:cxn ang="0">
                  <a:pos x="117" y="147"/>
                </a:cxn>
                <a:cxn ang="0">
                  <a:pos x="124" y="139"/>
                </a:cxn>
                <a:cxn ang="0">
                  <a:pos x="129" y="131"/>
                </a:cxn>
                <a:cxn ang="0">
                  <a:pos x="136" y="124"/>
                </a:cxn>
                <a:cxn ang="0">
                  <a:pos x="144" y="117"/>
                </a:cxn>
                <a:cxn ang="0">
                  <a:pos x="150" y="110"/>
                </a:cxn>
                <a:cxn ang="0">
                  <a:pos x="158" y="104"/>
                </a:cxn>
                <a:cxn ang="0">
                  <a:pos x="167" y="98"/>
                </a:cxn>
                <a:cxn ang="0">
                  <a:pos x="175" y="93"/>
                </a:cxn>
                <a:cxn ang="0">
                  <a:pos x="183" y="88"/>
                </a:cxn>
                <a:cxn ang="0">
                  <a:pos x="193" y="85"/>
                </a:cxn>
                <a:cxn ang="0">
                  <a:pos x="203" y="81"/>
                </a:cxn>
                <a:cxn ang="0">
                  <a:pos x="213" y="79"/>
                </a:cxn>
                <a:cxn ang="0">
                  <a:pos x="224" y="77"/>
                </a:cxn>
                <a:cxn ang="0">
                  <a:pos x="235" y="74"/>
                </a:cxn>
                <a:cxn ang="0">
                  <a:pos x="248" y="74"/>
                </a:cxn>
                <a:cxn ang="0">
                  <a:pos x="261" y="73"/>
                </a:cxn>
                <a:cxn ang="0">
                  <a:pos x="261" y="0"/>
                </a:cxn>
                <a:cxn ang="0">
                  <a:pos x="244" y="0"/>
                </a:cxn>
                <a:cxn ang="0">
                  <a:pos x="229" y="1"/>
                </a:cxn>
                <a:cxn ang="0">
                  <a:pos x="213" y="3"/>
                </a:cxn>
                <a:cxn ang="0">
                  <a:pos x="198" y="7"/>
                </a:cxn>
                <a:cxn ang="0">
                  <a:pos x="183" y="11"/>
                </a:cxn>
                <a:cxn ang="0">
                  <a:pos x="170" y="15"/>
                </a:cxn>
                <a:cxn ang="0">
                  <a:pos x="156" y="21"/>
                </a:cxn>
                <a:cxn ang="0">
                  <a:pos x="144" y="28"/>
                </a:cxn>
                <a:cxn ang="0">
                  <a:pos x="131" y="35"/>
                </a:cxn>
                <a:cxn ang="0">
                  <a:pos x="119" y="44"/>
                </a:cxn>
                <a:cxn ang="0">
                  <a:pos x="108" y="52"/>
                </a:cxn>
                <a:cxn ang="0">
                  <a:pos x="97" y="61"/>
                </a:cxn>
                <a:cxn ang="0">
                  <a:pos x="87" y="72"/>
                </a:cxn>
                <a:cxn ang="0">
                  <a:pos x="78" y="82"/>
                </a:cxn>
                <a:cxn ang="0">
                  <a:pos x="69" y="93"/>
                </a:cxn>
                <a:cxn ang="0">
                  <a:pos x="60" y="105"/>
                </a:cxn>
                <a:cxn ang="0">
                  <a:pos x="54" y="117"/>
                </a:cxn>
                <a:cxn ang="0">
                  <a:pos x="46" y="130"/>
                </a:cxn>
                <a:cxn ang="0">
                  <a:pos x="39" y="143"/>
                </a:cxn>
                <a:cxn ang="0">
                  <a:pos x="34" y="157"/>
                </a:cxn>
                <a:cxn ang="0">
                  <a:pos x="24" y="184"/>
                </a:cxn>
                <a:cxn ang="0">
                  <a:pos x="15" y="213"/>
                </a:cxn>
                <a:cxn ang="0">
                  <a:pos x="8" y="244"/>
                </a:cxn>
                <a:cxn ang="0">
                  <a:pos x="4" y="275"/>
                </a:cxn>
                <a:cxn ang="0">
                  <a:pos x="1" y="307"/>
                </a:cxn>
                <a:cxn ang="0">
                  <a:pos x="0" y="340"/>
                </a:cxn>
                <a:cxn ang="0">
                  <a:pos x="35" y="303"/>
                </a:cxn>
                <a:cxn ang="0">
                  <a:pos x="35" y="377"/>
                </a:cxn>
                <a:cxn ang="0">
                  <a:pos x="68" y="377"/>
                </a:cxn>
                <a:cxn ang="0">
                  <a:pos x="69" y="341"/>
                </a:cxn>
                <a:cxn ang="0">
                  <a:pos x="35" y="377"/>
                </a:cxn>
              </a:cxnLst>
              <a:rect l="0" t="0" r="r" b="b"/>
              <a:pathLst>
                <a:path w="261" h="377">
                  <a:moveTo>
                    <a:pt x="35" y="377"/>
                  </a:moveTo>
                  <a:lnTo>
                    <a:pt x="69" y="341"/>
                  </a:lnTo>
                  <a:lnTo>
                    <a:pt x="70" y="313"/>
                  </a:lnTo>
                  <a:lnTo>
                    <a:pt x="73" y="284"/>
                  </a:lnTo>
                  <a:lnTo>
                    <a:pt x="77" y="257"/>
                  </a:lnTo>
                  <a:lnTo>
                    <a:pt x="81" y="232"/>
                  </a:lnTo>
                  <a:lnTo>
                    <a:pt x="89" y="209"/>
                  </a:lnTo>
                  <a:lnTo>
                    <a:pt x="97" y="185"/>
                  </a:lnTo>
                  <a:lnTo>
                    <a:pt x="101" y="176"/>
                  </a:lnTo>
                  <a:lnTo>
                    <a:pt x="107" y="166"/>
                  </a:lnTo>
                  <a:lnTo>
                    <a:pt x="111" y="157"/>
                  </a:lnTo>
                  <a:lnTo>
                    <a:pt x="117" y="147"/>
                  </a:lnTo>
                  <a:lnTo>
                    <a:pt x="124" y="139"/>
                  </a:lnTo>
                  <a:lnTo>
                    <a:pt x="129" y="131"/>
                  </a:lnTo>
                  <a:lnTo>
                    <a:pt x="136" y="124"/>
                  </a:lnTo>
                  <a:lnTo>
                    <a:pt x="144" y="117"/>
                  </a:lnTo>
                  <a:lnTo>
                    <a:pt x="150" y="110"/>
                  </a:lnTo>
                  <a:lnTo>
                    <a:pt x="158" y="104"/>
                  </a:lnTo>
                  <a:lnTo>
                    <a:pt x="167" y="98"/>
                  </a:lnTo>
                  <a:lnTo>
                    <a:pt x="175" y="93"/>
                  </a:lnTo>
                  <a:lnTo>
                    <a:pt x="183" y="88"/>
                  </a:lnTo>
                  <a:lnTo>
                    <a:pt x="193" y="85"/>
                  </a:lnTo>
                  <a:lnTo>
                    <a:pt x="203" y="81"/>
                  </a:lnTo>
                  <a:lnTo>
                    <a:pt x="213" y="79"/>
                  </a:lnTo>
                  <a:lnTo>
                    <a:pt x="224" y="77"/>
                  </a:lnTo>
                  <a:lnTo>
                    <a:pt x="235" y="74"/>
                  </a:lnTo>
                  <a:lnTo>
                    <a:pt x="248" y="74"/>
                  </a:lnTo>
                  <a:lnTo>
                    <a:pt x="261" y="73"/>
                  </a:lnTo>
                  <a:lnTo>
                    <a:pt x="261" y="0"/>
                  </a:lnTo>
                  <a:lnTo>
                    <a:pt x="244" y="0"/>
                  </a:lnTo>
                  <a:lnTo>
                    <a:pt x="229" y="1"/>
                  </a:lnTo>
                  <a:lnTo>
                    <a:pt x="213" y="3"/>
                  </a:lnTo>
                  <a:lnTo>
                    <a:pt x="198" y="7"/>
                  </a:lnTo>
                  <a:lnTo>
                    <a:pt x="183" y="11"/>
                  </a:lnTo>
                  <a:lnTo>
                    <a:pt x="170" y="15"/>
                  </a:lnTo>
                  <a:lnTo>
                    <a:pt x="156" y="21"/>
                  </a:lnTo>
                  <a:lnTo>
                    <a:pt x="144" y="28"/>
                  </a:lnTo>
                  <a:lnTo>
                    <a:pt x="131" y="35"/>
                  </a:lnTo>
                  <a:lnTo>
                    <a:pt x="119" y="44"/>
                  </a:lnTo>
                  <a:lnTo>
                    <a:pt x="108" y="52"/>
                  </a:lnTo>
                  <a:lnTo>
                    <a:pt x="97" y="61"/>
                  </a:lnTo>
                  <a:lnTo>
                    <a:pt x="87" y="72"/>
                  </a:lnTo>
                  <a:lnTo>
                    <a:pt x="78" y="82"/>
                  </a:lnTo>
                  <a:lnTo>
                    <a:pt x="69" y="93"/>
                  </a:lnTo>
                  <a:lnTo>
                    <a:pt x="60" y="105"/>
                  </a:lnTo>
                  <a:lnTo>
                    <a:pt x="54" y="117"/>
                  </a:lnTo>
                  <a:lnTo>
                    <a:pt x="46" y="130"/>
                  </a:lnTo>
                  <a:lnTo>
                    <a:pt x="39" y="143"/>
                  </a:lnTo>
                  <a:lnTo>
                    <a:pt x="34" y="157"/>
                  </a:lnTo>
                  <a:lnTo>
                    <a:pt x="24" y="184"/>
                  </a:lnTo>
                  <a:lnTo>
                    <a:pt x="15" y="213"/>
                  </a:lnTo>
                  <a:lnTo>
                    <a:pt x="8" y="244"/>
                  </a:lnTo>
                  <a:lnTo>
                    <a:pt x="4" y="275"/>
                  </a:lnTo>
                  <a:lnTo>
                    <a:pt x="1" y="307"/>
                  </a:lnTo>
                  <a:lnTo>
                    <a:pt x="0" y="340"/>
                  </a:lnTo>
                  <a:lnTo>
                    <a:pt x="35" y="303"/>
                  </a:lnTo>
                  <a:lnTo>
                    <a:pt x="35" y="377"/>
                  </a:lnTo>
                  <a:lnTo>
                    <a:pt x="68" y="377"/>
                  </a:lnTo>
                  <a:lnTo>
                    <a:pt x="69" y="341"/>
                  </a:lnTo>
                  <a:lnTo>
                    <a:pt x="35" y="377"/>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4" name="Freeform 23">
              <a:extLst>
                <a:ext uri="{FF2B5EF4-FFF2-40B4-BE49-F238E27FC236}">
                  <a16:creationId xmlns:a16="http://schemas.microsoft.com/office/drawing/2014/main" id="{D9399DEB-F203-4356-9A49-A46DCD42852C}"/>
                </a:ext>
              </a:extLst>
            </p:cNvPr>
            <p:cNvSpPr>
              <a:spLocks/>
            </p:cNvSpPr>
            <p:nvPr/>
          </p:nvSpPr>
          <p:spPr bwMode="auto">
            <a:xfrm>
              <a:off x="833" y="2383"/>
              <a:ext cx="158" cy="33"/>
            </a:xfrm>
            <a:custGeom>
              <a:avLst/>
              <a:gdLst/>
              <a:ahLst/>
              <a:cxnLst>
                <a:cxn ang="0">
                  <a:pos x="0" y="37"/>
                </a:cxn>
                <a:cxn ang="0">
                  <a:pos x="34" y="74"/>
                </a:cxn>
                <a:cxn ang="0">
                  <a:pos x="358" y="74"/>
                </a:cxn>
                <a:cxn ang="0">
                  <a:pos x="358" y="0"/>
                </a:cxn>
                <a:cxn ang="0">
                  <a:pos x="34" y="0"/>
                </a:cxn>
                <a:cxn ang="0">
                  <a:pos x="70" y="38"/>
                </a:cxn>
                <a:cxn ang="0">
                  <a:pos x="0" y="37"/>
                </a:cxn>
                <a:cxn ang="0">
                  <a:pos x="0" y="74"/>
                </a:cxn>
                <a:cxn ang="0">
                  <a:pos x="34" y="74"/>
                </a:cxn>
                <a:cxn ang="0">
                  <a:pos x="0" y="37"/>
                </a:cxn>
              </a:cxnLst>
              <a:rect l="0" t="0" r="r" b="b"/>
              <a:pathLst>
                <a:path w="358" h="74">
                  <a:moveTo>
                    <a:pt x="0" y="37"/>
                  </a:moveTo>
                  <a:lnTo>
                    <a:pt x="34" y="74"/>
                  </a:lnTo>
                  <a:lnTo>
                    <a:pt x="358" y="74"/>
                  </a:lnTo>
                  <a:lnTo>
                    <a:pt x="358" y="0"/>
                  </a:lnTo>
                  <a:lnTo>
                    <a:pt x="34" y="0"/>
                  </a:lnTo>
                  <a:lnTo>
                    <a:pt x="70" y="38"/>
                  </a:lnTo>
                  <a:lnTo>
                    <a:pt x="0" y="37"/>
                  </a:lnTo>
                  <a:lnTo>
                    <a:pt x="0" y="74"/>
                  </a:lnTo>
                  <a:lnTo>
                    <a:pt x="34" y="74"/>
                  </a:lnTo>
                  <a:lnTo>
                    <a:pt x="0" y="37"/>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5" name="Freeform 24">
              <a:extLst>
                <a:ext uri="{FF2B5EF4-FFF2-40B4-BE49-F238E27FC236}">
                  <a16:creationId xmlns:a16="http://schemas.microsoft.com/office/drawing/2014/main" id="{E021263A-780F-4407-90C1-A6AE35A3B173}"/>
                </a:ext>
              </a:extLst>
            </p:cNvPr>
            <p:cNvSpPr>
              <a:spLocks/>
            </p:cNvSpPr>
            <p:nvPr/>
          </p:nvSpPr>
          <p:spPr bwMode="auto">
            <a:xfrm>
              <a:off x="1005" y="2726"/>
              <a:ext cx="169" cy="33"/>
            </a:xfrm>
            <a:custGeom>
              <a:avLst/>
              <a:gdLst/>
              <a:ahLst/>
              <a:cxnLst>
                <a:cxn ang="0">
                  <a:pos x="379" y="36"/>
                </a:cxn>
                <a:cxn ang="0">
                  <a:pos x="344" y="0"/>
                </a:cxn>
                <a:cxn ang="0">
                  <a:pos x="0" y="0"/>
                </a:cxn>
                <a:cxn ang="0">
                  <a:pos x="0" y="74"/>
                </a:cxn>
                <a:cxn ang="0">
                  <a:pos x="344" y="74"/>
                </a:cxn>
                <a:cxn ang="0">
                  <a:pos x="310" y="36"/>
                </a:cxn>
                <a:cxn ang="0">
                  <a:pos x="379" y="36"/>
                </a:cxn>
                <a:cxn ang="0">
                  <a:pos x="379" y="0"/>
                </a:cxn>
                <a:cxn ang="0">
                  <a:pos x="344" y="0"/>
                </a:cxn>
                <a:cxn ang="0">
                  <a:pos x="379" y="36"/>
                </a:cxn>
              </a:cxnLst>
              <a:rect l="0" t="0" r="r" b="b"/>
              <a:pathLst>
                <a:path w="379" h="74">
                  <a:moveTo>
                    <a:pt x="379" y="36"/>
                  </a:moveTo>
                  <a:lnTo>
                    <a:pt x="344" y="0"/>
                  </a:lnTo>
                  <a:lnTo>
                    <a:pt x="0" y="0"/>
                  </a:lnTo>
                  <a:lnTo>
                    <a:pt x="0" y="74"/>
                  </a:lnTo>
                  <a:lnTo>
                    <a:pt x="344" y="74"/>
                  </a:lnTo>
                  <a:lnTo>
                    <a:pt x="310" y="36"/>
                  </a:lnTo>
                  <a:lnTo>
                    <a:pt x="379" y="36"/>
                  </a:lnTo>
                  <a:lnTo>
                    <a:pt x="379" y="0"/>
                  </a:lnTo>
                  <a:lnTo>
                    <a:pt x="344" y="0"/>
                  </a:lnTo>
                  <a:lnTo>
                    <a:pt x="379" y="36"/>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6" name="Freeform 25">
              <a:extLst>
                <a:ext uri="{FF2B5EF4-FFF2-40B4-BE49-F238E27FC236}">
                  <a16:creationId xmlns:a16="http://schemas.microsoft.com/office/drawing/2014/main" id="{B4CC843D-05A4-42E0-B30C-79643C5A8691}"/>
                </a:ext>
              </a:extLst>
            </p:cNvPr>
            <p:cNvSpPr>
              <a:spLocks/>
            </p:cNvSpPr>
            <p:nvPr/>
          </p:nvSpPr>
          <p:spPr bwMode="auto">
            <a:xfrm>
              <a:off x="1143" y="2743"/>
              <a:ext cx="31" cy="176"/>
            </a:xfrm>
            <a:custGeom>
              <a:avLst/>
              <a:gdLst/>
              <a:ahLst/>
              <a:cxnLst>
                <a:cxn ang="0">
                  <a:pos x="34" y="398"/>
                </a:cxn>
                <a:cxn ang="0">
                  <a:pos x="69" y="360"/>
                </a:cxn>
                <a:cxn ang="0">
                  <a:pos x="69" y="0"/>
                </a:cxn>
                <a:cxn ang="0">
                  <a:pos x="0" y="0"/>
                </a:cxn>
                <a:cxn ang="0">
                  <a:pos x="0" y="360"/>
                </a:cxn>
                <a:cxn ang="0">
                  <a:pos x="34" y="323"/>
                </a:cxn>
                <a:cxn ang="0">
                  <a:pos x="34" y="398"/>
                </a:cxn>
                <a:cxn ang="0">
                  <a:pos x="69" y="398"/>
                </a:cxn>
                <a:cxn ang="0">
                  <a:pos x="69" y="360"/>
                </a:cxn>
                <a:cxn ang="0">
                  <a:pos x="34" y="398"/>
                </a:cxn>
              </a:cxnLst>
              <a:rect l="0" t="0" r="r" b="b"/>
              <a:pathLst>
                <a:path w="69" h="398">
                  <a:moveTo>
                    <a:pt x="34" y="398"/>
                  </a:moveTo>
                  <a:lnTo>
                    <a:pt x="69" y="360"/>
                  </a:lnTo>
                  <a:lnTo>
                    <a:pt x="69" y="0"/>
                  </a:lnTo>
                  <a:lnTo>
                    <a:pt x="0" y="0"/>
                  </a:lnTo>
                  <a:lnTo>
                    <a:pt x="0" y="360"/>
                  </a:lnTo>
                  <a:lnTo>
                    <a:pt x="34" y="323"/>
                  </a:lnTo>
                  <a:lnTo>
                    <a:pt x="34" y="398"/>
                  </a:lnTo>
                  <a:lnTo>
                    <a:pt x="69" y="398"/>
                  </a:lnTo>
                  <a:lnTo>
                    <a:pt x="69" y="360"/>
                  </a:lnTo>
                  <a:lnTo>
                    <a:pt x="34" y="398"/>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7" name="Freeform 26">
              <a:extLst>
                <a:ext uri="{FF2B5EF4-FFF2-40B4-BE49-F238E27FC236}">
                  <a16:creationId xmlns:a16="http://schemas.microsoft.com/office/drawing/2014/main" id="{922AD0C0-4DDE-4AB2-A705-10A331B6CBF4}"/>
                </a:ext>
              </a:extLst>
            </p:cNvPr>
            <p:cNvSpPr>
              <a:spLocks/>
            </p:cNvSpPr>
            <p:nvPr/>
          </p:nvSpPr>
          <p:spPr bwMode="auto">
            <a:xfrm>
              <a:off x="990" y="2886"/>
              <a:ext cx="169" cy="33"/>
            </a:xfrm>
            <a:custGeom>
              <a:avLst/>
              <a:gdLst/>
              <a:ahLst/>
              <a:cxnLst>
                <a:cxn ang="0">
                  <a:pos x="0" y="37"/>
                </a:cxn>
                <a:cxn ang="0">
                  <a:pos x="34" y="75"/>
                </a:cxn>
                <a:cxn ang="0">
                  <a:pos x="378" y="75"/>
                </a:cxn>
                <a:cxn ang="0">
                  <a:pos x="378" y="0"/>
                </a:cxn>
                <a:cxn ang="0">
                  <a:pos x="34" y="0"/>
                </a:cxn>
                <a:cxn ang="0">
                  <a:pos x="69" y="37"/>
                </a:cxn>
                <a:cxn ang="0">
                  <a:pos x="0" y="37"/>
                </a:cxn>
                <a:cxn ang="0">
                  <a:pos x="0" y="75"/>
                </a:cxn>
                <a:cxn ang="0">
                  <a:pos x="34" y="75"/>
                </a:cxn>
                <a:cxn ang="0">
                  <a:pos x="0" y="37"/>
                </a:cxn>
              </a:cxnLst>
              <a:rect l="0" t="0" r="r" b="b"/>
              <a:pathLst>
                <a:path w="378" h="75">
                  <a:moveTo>
                    <a:pt x="0" y="37"/>
                  </a:moveTo>
                  <a:lnTo>
                    <a:pt x="34" y="75"/>
                  </a:lnTo>
                  <a:lnTo>
                    <a:pt x="378" y="75"/>
                  </a:lnTo>
                  <a:lnTo>
                    <a:pt x="378" y="0"/>
                  </a:lnTo>
                  <a:lnTo>
                    <a:pt x="34" y="0"/>
                  </a:lnTo>
                  <a:lnTo>
                    <a:pt x="69" y="37"/>
                  </a:lnTo>
                  <a:lnTo>
                    <a:pt x="0" y="37"/>
                  </a:lnTo>
                  <a:lnTo>
                    <a:pt x="0" y="75"/>
                  </a:lnTo>
                  <a:lnTo>
                    <a:pt x="34" y="75"/>
                  </a:lnTo>
                  <a:lnTo>
                    <a:pt x="0" y="37"/>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sp>
          <p:nvSpPr>
            <p:cNvPr id="38" name="Freeform 27">
              <a:extLst>
                <a:ext uri="{FF2B5EF4-FFF2-40B4-BE49-F238E27FC236}">
                  <a16:creationId xmlns:a16="http://schemas.microsoft.com/office/drawing/2014/main" id="{361BBC16-AF76-4D02-930B-B486B2E1584B}"/>
                </a:ext>
              </a:extLst>
            </p:cNvPr>
            <p:cNvSpPr>
              <a:spLocks/>
            </p:cNvSpPr>
            <p:nvPr/>
          </p:nvSpPr>
          <p:spPr bwMode="auto">
            <a:xfrm>
              <a:off x="990" y="2726"/>
              <a:ext cx="31" cy="176"/>
            </a:xfrm>
            <a:custGeom>
              <a:avLst/>
              <a:gdLst/>
              <a:ahLst/>
              <a:cxnLst>
                <a:cxn ang="0">
                  <a:pos x="34" y="0"/>
                </a:cxn>
                <a:cxn ang="0">
                  <a:pos x="0" y="36"/>
                </a:cxn>
                <a:cxn ang="0">
                  <a:pos x="0" y="396"/>
                </a:cxn>
                <a:cxn ang="0">
                  <a:pos x="69" y="396"/>
                </a:cxn>
                <a:cxn ang="0">
                  <a:pos x="69" y="36"/>
                </a:cxn>
                <a:cxn ang="0">
                  <a:pos x="34" y="74"/>
                </a:cxn>
                <a:cxn ang="0">
                  <a:pos x="34" y="0"/>
                </a:cxn>
                <a:cxn ang="0">
                  <a:pos x="0" y="0"/>
                </a:cxn>
                <a:cxn ang="0">
                  <a:pos x="0" y="36"/>
                </a:cxn>
                <a:cxn ang="0">
                  <a:pos x="34" y="0"/>
                </a:cxn>
              </a:cxnLst>
              <a:rect l="0" t="0" r="r" b="b"/>
              <a:pathLst>
                <a:path w="69" h="396">
                  <a:moveTo>
                    <a:pt x="34" y="0"/>
                  </a:moveTo>
                  <a:lnTo>
                    <a:pt x="0" y="36"/>
                  </a:lnTo>
                  <a:lnTo>
                    <a:pt x="0" y="396"/>
                  </a:lnTo>
                  <a:lnTo>
                    <a:pt x="69" y="396"/>
                  </a:lnTo>
                  <a:lnTo>
                    <a:pt x="69" y="36"/>
                  </a:lnTo>
                  <a:lnTo>
                    <a:pt x="34" y="74"/>
                  </a:lnTo>
                  <a:lnTo>
                    <a:pt x="34" y="0"/>
                  </a:lnTo>
                  <a:lnTo>
                    <a:pt x="0" y="0"/>
                  </a:lnTo>
                  <a:lnTo>
                    <a:pt x="0" y="36"/>
                  </a:lnTo>
                  <a:lnTo>
                    <a:pt x="34" y="0"/>
                  </a:lnTo>
                  <a:close/>
                </a:path>
              </a:pathLst>
            </a:custGeom>
            <a:grpFill/>
            <a:ln w="9525">
              <a:solidFill>
                <a:schemeClr val="tx2"/>
              </a:solidFill>
              <a:round/>
              <a:headEnd/>
              <a:tailEnd/>
            </a:ln>
          </p:spPr>
          <p:txBody>
            <a:bodyPr wrap="none" lIns="81345" tIns="40673" rIns="81345" bIns="40673"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effectLst/>
                <a:uLnTx/>
                <a:uFillTx/>
                <a:latin typeface="Arial" charset="0"/>
                <a:ea typeface="+mn-ea"/>
                <a:cs typeface="+mn-cs"/>
              </a:endParaRPr>
            </a:p>
          </p:txBody>
        </p:sp>
      </p:grpSp>
      <p:sp>
        <p:nvSpPr>
          <p:cNvPr id="39" name="Text Box 29">
            <a:extLst>
              <a:ext uri="{FF2B5EF4-FFF2-40B4-BE49-F238E27FC236}">
                <a16:creationId xmlns:a16="http://schemas.microsoft.com/office/drawing/2014/main" id="{BD22A7A7-B8BE-4B16-BBA8-1E6071AD01CF}"/>
              </a:ext>
            </a:extLst>
          </p:cNvPr>
          <p:cNvSpPr txBox="1">
            <a:spLocks noChangeArrowheads="1"/>
          </p:cNvSpPr>
          <p:nvPr/>
        </p:nvSpPr>
        <p:spPr bwMode="auto">
          <a:xfrm>
            <a:off x="2493947" y="3497801"/>
            <a:ext cx="7705725" cy="270309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0" bIns="0"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lvl="0" algn="just" eaLnBrk="0" fontAlgn="base" hangingPunct="0">
              <a:spcBef>
                <a:spcPct val="0"/>
              </a:spcBef>
              <a:spcAft>
                <a:spcPct val="0"/>
              </a:spcAft>
              <a:buClrTx/>
              <a:buSzTx/>
              <a:buNone/>
              <a:defRPr/>
            </a:pPr>
            <a:r>
              <a:rPr lang="en-IN" altLang="en-US" sz="2300" b="1" dirty="0">
                <a:latin typeface="Arial Narrow" panose="020B0606020202030204" pitchFamily="34" charset="0"/>
              </a:rPr>
              <a:t>FALSE – but it is a best practice.  Documentation should be on a timely basis, so audit evidence received during the year should be documented at the time it is received.  </a:t>
            </a:r>
          </a:p>
          <a:p>
            <a:pPr lvl="0" algn="just" eaLnBrk="0" fontAlgn="base" hangingPunct="0">
              <a:spcBef>
                <a:spcPct val="0"/>
              </a:spcBef>
              <a:spcAft>
                <a:spcPct val="0"/>
              </a:spcAft>
              <a:buClrTx/>
              <a:buSzTx/>
              <a:buNone/>
              <a:defRPr/>
            </a:pPr>
            <a:endParaRPr lang="en-IN" altLang="en-US" sz="2300" b="1" dirty="0">
              <a:latin typeface="Arial Narrow" panose="020B0606020202030204" pitchFamily="34" charset="0"/>
            </a:endParaRPr>
          </a:p>
          <a:p>
            <a:pPr lvl="0" algn="just" eaLnBrk="0" fontAlgn="base" hangingPunct="0">
              <a:spcBef>
                <a:spcPct val="0"/>
              </a:spcBef>
              <a:spcAft>
                <a:spcPct val="0"/>
              </a:spcAft>
              <a:buClrTx/>
              <a:buSzTx/>
              <a:buNone/>
              <a:defRPr/>
            </a:pPr>
            <a:r>
              <a:rPr lang="en-IN" altLang="en-US" sz="2300" b="1" dirty="0">
                <a:latin typeface="Arial Narrow" panose="020B0606020202030204" pitchFamily="34" charset="0"/>
              </a:rPr>
              <a:t>Documentation is not required to be fully completed prior to issuance of the opinion, however, all audit evidence relevant to the opinion must be obtained by this date.</a:t>
            </a:r>
          </a:p>
        </p:txBody>
      </p:sp>
      <p:grpSp>
        <p:nvGrpSpPr>
          <p:cNvPr id="40" name="Group 30">
            <a:extLst>
              <a:ext uri="{FF2B5EF4-FFF2-40B4-BE49-F238E27FC236}">
                <a16:creationId xmlns:a16="http://schemas.microsoft.com/office/drawing/2014/main" id="{550FE285-576E-478F-B804-1A148DDF7F3B}"/>
              </a:ext>
            </a:extLst>
          </p:cNvPr>
          <p:cNvGrpSpPr>
            <a:grpSpLocks/>
          </p:cNvGrpSpPr>
          <p:nvPr/>
        </p:nvGrpSpPr>
        <p:grpSpPr bwMode="auto">
          <a:xfrm>
            <a:off x="1846247" y="3624802"/>
            <a:ext cx="257175" cy="1031875"/>
            <a:chOff x="586" y="3125"/>
            <a:chExt cx="198" cy="794"/>
          </a:xfrm>
          <a:solidFill>
            <a:srgbClr val="002060"/>
          </a:solidFill>
        </p:grpSpPr>
        <p:sp>
          <p:nvSpPr>
            <p:cNvPr id="41" name="Freeform 31">
              <a:extLst>
                <a:ext uri="{FF2B5EF4-FFF2-40B4-BE49-F238E27FC236}">
                  <a16:creationId xmlns:a16="http://schemas.microsoft.com/office/drawing/2014/main" id="{36237060-EC12-4C7F-96FA-1FC5072F481B}"/>
                </a:ext>
              </a:extLst>
            </p:cNvPr>
            <p:cNvSpPr>
              <a:spLocks/>
            </p:cNvSpPr>
            <p:nvPr/>
          </p:nvSpPr>
          <p:spPr bwMode="auto">
            <a:xfrm>
              <a:off x="586" y="3886"/>
              <a:ext cx="181" cy="33"/>
            </a:xfrm>
            <a:custGeom>
              <a:avLst/>
              <a:gdLst>
                <a:gd name="T0" fmla="*/ 0 w 408"/>
                <a:gd name="T1" fmla="*/ 0 h 74"/>
                <a:gd name="T2" fmla="*/ 0 w 408"/>
                <a:gd name="T3" fmla="*/ 0 h 74"/>
                <a:gd name="T4" fmla="*/ 0 w 408"/>
                <a:gd name="T5" fmla="*/ 0 h 74"/>
                <a:gd name="T6" fmla="*/ 0 w 408"/>
                <a:gd name="T7" fmla="*/ 0 h 74"/>
                <a:gd name="T8" fmla="*/ 0 w 408"/>
                <a:gd name="T9" fmla="*/ 0 h 74"/>
                <a:gd name="T10" fmla="*/ 0 w 408"/>
                <a:gd name="T11" fmla="*/ 0 h 74"/>
                <a:gd name="T12" fmla="*/ 0 w 408"/>
                <a:gd name="T13" fmla="*/ 0 h 74"/>
                <a:gd name="T14" fmla="*/ 0 w 408"/>
                <a:gd name="T15" fmla="*/ 0 h 74"/>
                <a:gd name="T16" fmla="*/ 0 w 408"/>
                <a:gd name="T17" fmla="*/ 0 h 74"/>
                <a:gd name="T18" fmla="*/ 0 w 408"/>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8"/>
                <a:gd name="T31" fmla="*/ 0 h 74"/>
                <a:gd name="T32" fmla="*/ 408 w 408"/>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8" h="74">
                  <a:moveTo>
                    <a:pt x="0" y="36"/>
                  </a:moveTo>
                  <a:lnTo>
                    <a:pt x="36" y="74"/>
                  </a:lnTo>
                  <a:lnTo>
                    <a:pt x="408" y="74"/>
                  </a:lnTo>
                  <a:lnTo>
                    <a:pt x="408" y="0"/>
                  </a:lnTo>
                  <a:lnTo>
                    <a:pt x="36" y="0"/>
                  </a:lnTo>
                  <a:lnTo>
                    <a:pt x="74" y="36"/>
                  </a:lnTo>
                  <a:lnTo>
                    <a:pt x="0" y="36"/>
                  </a:lnTo>
                  <a:lnTo>
                    <a:pt x="0" y="74"/>
                  </a:lnTo>
                  <a:lnTo>
                    <a:pt x="36" y="74"/>
                  </a:lnTo>
                  <a:lnTo>
                    <a:pt x="0" y="36"/>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2" name="Freeform 32">
              <a:extLst>
                <a:ext uri="{FF2B5EF4-FFF2-40B4-BE49-F238E27FC236}">
                  <a16:creationId xmlns:a16="http://schemas.microsoft.com/office/drawing/2014/main" id="{083383D3-71CC-4E11-9857-9423D93A54F1}"/>
                </a:ext>
              </a:extLst>
            </p:cNvPr>
            <p:cNvSpPr>
              <a:spLocks/>
            </p:cNvSpPr>
            <p:nvPr/>
          </p:nvSpPr>
          <p:spPr bwMode="auto">
            <a:xfrm>
              <a:off x="586" y="3720"/>
              <a:ext cx="33" cy="182"/>
            </a:xfrm>
            <a:custGeom>
              <a:avLst/>
              <a:gdLst>
                <a:gd name="T0" fmla="*/ 0 w 74"/>
                <a:gd name="T1" fmla="*/ 0 h 408"/>
                <a:gd name="T2" fmla="*/ 0 w 74"/>
                <a:gd name="T3" fmla="*/ 0 h 408"/>
                <a:gd name="T4" fmla="*/ 0 w 74"/>
                <a:gd name="T5" fmla="*/ 0 h 408"/>
                <a:gd name="T6" fmla="*/ 0 w 74"/>
                <a:gd name="T7" fmla="*/ 0 h 408"/>
                <a:gd name="T8" fmla="*/ 0 w 74"/>
                <a:gd name="T9" fmla="*/ 0 h 408"/>
                <a:gd name="T10" fmla="*/ 0 w 74"/>
                <a:gd name="T11" fmla="*/ 0 h 408"/>
                <a:gd name="T12" fmla="*/ 0 w 74"/>
                <a:gd name="T13" fmla="*/ 0 h 408"/>
                <a:gd name="T14" fmla="*/ 0 w 74"/>
                <a:gd name="T15" fmla="*/ 0 h 408"/>
                <a:gd name="T16" fmla="*/ 0 w 74"/>
                <a:gd name="T17" fmla="*/ 0 h 408"/>
                <a:gd name="T18" fmla="*/ 0 w 74"/>
                <a:gd name="T19" fmla="*/ 0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408"/>
                <a:gd name="T32" fmla="*/ 74 w 74"/>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408">
                  <a:moveTo>
                    <a:pt x="36" y="0"/>
                  </a:moveTo>
                  <a:lnTo>
                    <a:pt x="0" y="37"/>
                  </a:lnTo>
                  <a:lnTo>
                    <a:pt x="0" y="408"/>
                  </a:lnTo>
                  <a:lnTo>
                    <a:pt x="74" y="408"/>
                  </a:lnTo>
                  <a:lnTo>
                    <a:pt x="74" y="37"/>
                  </a:lnTo>
                  <a:lnTo>
                    <a:pt x="36" y="74"/>
                  </a:lnTo>
                  <a:lnTo>
                    <a:pt x="36" y="0"/>
                  </a:lnTo>
                  <a:lnTo>
                    <a:pt x="0" y="0"/>
                  </a:lnTo>
                  <a:lnTo>
                    <a:pt x="0" y="37"/>
                  </a:lnTo>
                  <a:lnTo>
                    <a:pt x="36" y="0"/>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3" name="Freeform 33">
              <a:extLst>
                <a:ext uri="{FF2B5EF4-FFF2-40B4-BE49-F238E27FC236}">
                  <a16:creationId xmlns:a16="http://schemas.microsoft.com/office/drawing/2014/main" id="{CAD0BF08-65AF-4F12-B260-E2CFE7143615}"/>
                </a:ext>
              </a:extLst>
            </p:cNvPr>
            <p:cNvSpPr>
              <a:spLocks/>
            </p:cNvSpPr>
            <p:nvPr/>
          </p:nvSpPr>
          <p:spPr bwMode="auto">
            <a:xfrm>
              <a:off x="602" y="3720"/>
              <a:ext cx="182" cy="33"/>
            </a:xfrm>
            <a:custGeom>
              <a:avLst/>
              <a:gdLst>
                <a:gd name="T0" fmla="*/ 0 w 409"/>
                <a:gd name="T1" fmla="*/ 0 h 74"/>
                <a:gd name="T2" fmla="*/ 0 w 409"/>
                <a:gd name="T3" fmla="*/ 0 h 74"/>
                <a:gd name="T4" fmla="*/ 0 w 409"/>
                <a:gd name="T5" fmla="*/ 0 h 74"/>
                <a:gd name="T6" fmla="*/ 0 w 409"/>
                <a:gd name="T7" fmla="*/ 0 h 74"/>
                <a:gd name="T8" fmla="*/ 0 w 409"/>
                <a:gd name="T9" fmla="*/ 0 h 74"/>
                <a:gd name="T10" fmla="*/ 0 w 409"/>
                <a:gd name="T11" fmla="*/ 0 h 74"/>
                <a:gd name="T12" fmla="*/ 0 w 409"/>
                <a:gd name="T13" fmla="*/ 0 h 74"/>
                <a:gd name="T14" fmla="*/ 0 w 409"/>
                <a:gd name="T15" fmla="*/ 0 h 74"/>
                <a:gd name="T16" fmla="*/ 0 w 409"/>
                <a:gd name="T17" fmla="*/ 0 h 74"/>
                <a:gd name="T18" fmla="*/ 0 w 409"/>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9"/>
                <a:gd name="T31" fmla="*/ 0 h 74"/>
                <a:gd name="T32" fmla="*/ 409 w 409"/>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9" h="74">
                  <a:moveTo>
                    <a:pt x="409" y="37"/>
                  </a:moveTo>
                  <a:lnTo>
                    <a:pt x="372" y="0"/>
                  </a:lnTo>
                  <a:lnTo>
                    <a:pt x="0" y="0"/>
                  </a:lnTo>
                  <a:lnTo>
                    <a:pt x="0" y="74"/>
                  </a:lnTo>
                  <a:lnTo>
                    <a:pt x="372" y="74"/>
                  </a:lnTo>
                  <a:lnTo>
                    <a:pt x="335" y="37"/>
                  </a:lnTo>
                  <a:lnTo>
                    <a:pt x="409" y="37"/>
                  </a:lnTo>
                  <a:lnTo>
                    <a:pt x="409" y="0"/>
                  </a:lnTo>
                  <a:lnTo>
                    <a:pt x="372" y="0"/>
                  </a:lnTo>
                  <a:lnTo>
                    <a:pt x="409" y="37"/>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4" name="Freeform 34">
              <a:extLst>
                <a:ext uri="{FF2B5EF4-FFF2-40B4-BE49-F238E27FC236}">
                  <a16:creationId xmlns:a16="http://schemas.microsoft.com/office/drawing/2014/main" id="{B13CBB26-8F17-4DE4-BE9A-3E9C384DD5E0}"/>
                </a:ext>
              </a:extLst>
            </p:cNvPr>
            <p:cNvSpPr>
              <a:spLocks/>
            </p:cNvSpPr>
            <p:nvPr/>
          </p:nvSpPr>
          <p:spPr bwMode="auto">
            <a:xfrm>
              <a:off x="751" y="3736"/>
              <a:ext cx="33" cy="183"/>
            </a:xfrm>
            <a:custGeom>
              <a:avLst/>
              <a:gdLst>
                <a:gd name="T0" fmla="*/ 0 w 74"/>
                <a:gd name="T1" fmla="*/ 0 h 409"/>
                <a:gd name="T2" fmla="*/ 0 w 74"/>
                <a:gd name="T3" fmla="*/ 0 h 409"/>
                <a:gd name="T4" fmla="*/ 0 w 74"/>
                <a:gd name="T5" fmla="*/ 0 h 409"/>
                <a:gd name="T6" fmla="*/ 0 w 74"/>
                <a:gd name="T7" fmla="*/ 0 h 409"/>
                <a:gd name="T8" fmla="*/ 0 w 74"/>
                <a:gd name="T9" fmla="*/ 0 h 409"/>
                <a:gd name="T10" fmla="*/ 0 w 74"/>
                <a:gd name="T11" fmla="*/ 0 h 409"/>
                <a:gd name="T12" fmla="*/ 0 w 74"/>
                <a:gd name="T13" fmla="*/ 0 h 409"/>
                <a:gd name="T14" fmla="*/ 0 w 74"/>
                <a:gd name="T15" fmla="*/ 0 h 409"/>
                <a:gd name="T16" fmla="*/ 0 w 74"/>
                <a:gd name="T17" fmla="*/ 0 h 409"/>
                <a:gd name="T18" fmla="*/ 0 w 74"/>
                <a:gd name="T19" fmla="*/ 0 h 4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409"/>
                <a:gd name="T32" fmla="*/ 74 w 74"/>
                <a:gd name="T33" fmla="*/ 409 h 4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409">
                  <a:moveTo>
                    <a:pt x="37" y="409"/>
                  </a:moveTo>
                  <a:lnTo>
                    <a:pt x="74" y="371"/>
                  </a:lnTo>
                  <a:lnTo>
                    <a:pt x="74" y="0"/>
                  </a:lnTo>
                  <a:lnTo>
                    <a:pt x="0" y="0"/>
                  </a:lnTo>
                  <a:lnTo>
                    <a:pt x="0" y="371"/>
                  </a:lnTo>
                  <a:lnTo>
                    <a:pt x="37" y="335"/>
                  </a:lnTo>
                  <a:lnTo>
                    <a:pt x="37" y="409"/>
                  </a:lnTo>
                  <a:lnTo>
                    <a:pt x="74" y="409"/>
                  </a:lnTo>
                  <a:lnTo>
                    <a:pt x="74" y="371"/>
                  </a:lnTo>
                  <a:lnTo>
                    <a:pt x="37" y="409"/>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5" name="Freeform 35">
              <a:extLst>
                <a:ext uri="{FF2B5EF4-FFF2-40B4-BE49-F238E27FC236}">
                  <a16:creationId xmlns:a16="http://schemas.microsoft.com/office/drawing/2014/main" id="{675D1976-3D88-4943-8E5B-4B4EC618C11A}"/>
                </a:ext>
              </a:extLst>
            </p:cNvPr>
            <p:cNvSpPr>
              <a:spLocks/>
            </p:cNvSpPr>
            <p:nvPr/>
          </p:nvSpPr>
          <p:spPr bwMode="auto">
            <a:xfrm>
              <a:off x="604" y="3125"/>
              <a:ext cx="175" cy="32"/>
            </a:xfrm>
            <a:custGeom>
              <a:avLst/>
              <a:gdLst>
                <a:gd name="T0" fmla="*/ 0 w 393"/>
                <a:gd name="T1" fmla="*/ 0 h 74"/>
                <a:gd name="T2" fmla="*/ 0 w 393"/>
                <a:gd name="T3" fmla="*/ 0 h 74"/>
                <a:gd name="T4" fmla="*/ 0 w 393"/>
                <a:gd name="T5" fmla="*/ 0 h 74"/>
                <a:gd name="T6" fmla="*/ 0 w 393"/>
                <a:gd name="T7" fmla="*/ 0 h 74"/>
                <a:gd name="T8" fmla="*/ 0 w 393"/>
                <a:gd name="T9" fmla="*/ 0 h 74"/>
                <a:gd name="T10" fmla="*/ 0 w 393"/>
                <a:gd name="T11" fmla="*/ 0 h 74"/>
                <a:gd name="T12" fmla="*/ 0 w 393"/>
                <a:gd name="T13" fmla="*/ 0 h 74"/>
                <a:gd name="T14" fmla="*/ 0 w 393"/>
                <a:gd name="T15" fmla="*/ 0 h 74"/>
                <a:gd name="T16" fmla="*/ 0 w 393"/>
                <a:gd name="T17" fmla="*/ 0 h 74"/>
                <a:gd name="T18" fmla="*/ 0 w 39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74"/>
                <a:gd name="T32" fmla="*/ 393 w 39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74">
                  <a:moveTo>
                    <a:pt x="393" y="37"/>
                  </a:moveTo>
                  <a:lnTo>
                    <a:pt x="356" y="0"/>
                  </a:lnTo>
                  <a:lnTo>
                    <a:pt x="0" y="0"/>
                  </a:lnTo>
                  <a:lnTo>
                    <a:pt x="0" y="74"/>
                  </a:lnTo>
                  <a:lnTo>
                    <a:pt x="356" y="74"/>
                  </a:lnTo>
                  <a:lnTo>
                    <a:pt x="319" y="37"/>
                  </a:lnTo>
                  <a:lnTo>
                    <a:pt x="393" y="37"/>
                  </a:lnTo>
                  <a:lnTo>
                    <a:pt x="393" y="0"/>
                  </a:lnTo>
                  <a:lnTo>
                    <a:pt x="356" y="0"/>
                  </a:lnTo>
                  <a:lnTo>
                    <a:pt x="393" y="37"/>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6" name="Freeform 36">
              <a:extLst>
                <a:ext uri="{FF2B5EF4-FFF2-40B4-BE49-F238E27FC236}">
                  <a16:creationId xmlns:a16="http://schemas.microsoft.com/office/drawing/2014/main" id="{806CFBF8-F287-4DDE-AF34-B1E05DF4A9B2}"/>
                </a:ext>
              </a:extLst>
            </p:cNvPr>
            <p:cNvSpPr>
              <a:spLocks/>
            </p:cNvSpPr>
            <p:nvPr/>
          </p:nvSpPr>
          <p:spPr bwMode="auto">
            <a:xfrm>
              <a:off x="746" y="3141"/>
              <a:ext cx="33" cy="203"/>
            </a:xfrm>
            <a:custGeom>
              <a:avLst/>
              <a:gdLst>
                <a:gd name="T0" fmla="*/ 0 w 74"/>
                <a:gd name="T1" fmla="*/ 0 h 456"/>
                <a:gd name="T2" fmla="*/ 0 w 74"/>
                <a:gd name="T3" fmla="*/ 0 h 456"/>
                <a:gd name="T4" fmla="*/ 0 w 74"/>
                <a:gd name="T5" fmla="*/ 0 h 456"/>
                <a:gd name="T6" fmla="*/ 0 w 74"/>
                <a:gd name="T7" fmla="*/ 0 h 456"/>
                <a:gd name="T8" fmla="*/ 0 w 74"/>
                <a:gd name="T9" fmla="*/ 0 h 456"/>
                <a:gd name="T10" fmla="*/ 0 w 74"/>
                <a:gd name="T11" fmla="*/ 0 h 456"/>
                <a:gd name="T12" fmla="*/ 0 w 74"/>
                <a:gd name="T13" fmla="*/ 0 h 456"/>
                <a:gd name="T14" fmla="*/ 0 60000 65536"/>
                <a:gd name="T15" fmla="*/ 0 60000 65536"/>
                <a:gd name="T16" fmla="*/ 0 60000 65536"/>
                <a:gd name="T17" fmla="*/ 0 60000 65536"/>
                <a:gd name="T18" fmla="*/ 0 60000 65536"/>
                <a:gd name="T19" fmla="*/ 0 60000 65536"/>
                <a:gd name="T20" fmla="*/ 0 60000 65536"/>
                <a:gd name="T21" fmla="*/ 0 w 74"/>
                <a:gd name="T22" fmla="*/ 0 h 456"/>
                <a:gd name="T23" fmla="*/ 74 w 74"/>
                <a:gd name="T24" fmla="*/ 456 h 4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56">
                  <a:moveTo>
                    <a:pt x="74" y="456"/>
                  </a:moveTo>
                  <a:lnTo>
                    <a:pt x="74" y="451"/>
                  </a:lnTo>
                  <a:lnTo>
                    <a:pt x="74" y="0"/>
                  </a:lnTo>
                  <a:lnTo>
                    <a:pt x="0" y="0"/>
                  </a:lnTo>
                  <a:lnTo>
                    <a:pt x="0" y="451"/>
                  </a:lnTo>
                  <a:lnTo>
                    <a:pt x="1" y="447"/>
                  </a:lnTo>
                  <a:lnTo>
                    <a:pt x="74" y="456"/>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7" name="Freeform 37">
              <a:extLst>
                <a:ext uri="{FF2B5EF4-FFF2-40B4-BE49-F238E27FC236}">
                  <a16:creationId xmlns:a16="http://schemas.microsoft.com/office/drawing/2014/main" id="{785C64EA-FEC8-4339-9AF6-A1940262279F}"/>
                </a:ext>
              </a:extLst>
            </p:cNvPr>
            <p:cNvSpPr>
              <a:spLocks/>
            </p:cNvSpPr>
            <p:nvPr/>
          </p:nvSpPr>
          <p:spPr bwMode="auto">
            <a:xfrm>
              <a:off x="704" y="3340"/>
              <a:ext cx="75" cy="344"/>
            </a:xfrm>
            <a:custGeom>
              <a:avLst/>
              <a:gdLst>
                <a:gd name="T0" fmla="*/ 0 w 169"/>
                <a:gd name="T1" fmla="*/ 0 h 775"/>
                <a:gd name="T2" fmla="*/ 0 w 169"/>
                <a:gd name="T3" fmla="*/ 0 h 775"/>
                <a:gd name="T4" fmla="*/ 0 w 169"/>
                <a:gd name="T5" fmla="*/ 0 h 775"/>
                <a:gd name="T6" fmla="*/ 0 w 169"/>
                <a:gd name="T7" fmla="*/ 0 h 775"/>
                <a:gd name="T8" fmla="*/ 0 w 169"/>
                <a:gd name="T9" fmla="*/ 0 h 775"/>
                <a:gd name="T10" fmla="*/ 0 w 169"/>
                <a:gd name="T11" fmla="*/ 0 h 775"/>
                <a:gd name="T12" fmla="*/ 0 w 169"/>
                <a:gd name="T13" fmla="*/ 0 h 775"/>
                <a:gd name="T14" fmla="*/ 0 w 169"/>
                <a:gd name="T15" fmla="*/ 0 h 775"/>
                <a:gd name="T16" fmla="*/ 0 w 169"/>
                <a:gd name="T17" fmla="*/ 0 h 775"/>
                <a:gd name="T18" fmla="*/ 0 w 169"/>
                <a:gd name="T19" fmla="*/ 0 h 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775"/>
                <a:gd name="T32" fmla="*/ 169 w 169"/>
                <a:gd name="T33" fmla="*/ 775 h 7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775">
                  <a:moveTo>
                    <a:pt x="37" y="775"/>
                  </a:moveTo>
                  <a:lnTo>
                    <a:pt x="73" y="743"/>
                  </a:lnTo>
                  <a:lnTo>
                    <a:pt x="169" y="9"/>
                  </a:lnTo>
                  <a:lnTo>
                    <a:pt x="96" y="0"/>
                  </a:lnTo>
                  <a:lnTo>
                    <a:pt x="0" y="733"/>
                  </a:lnTo>
                  <a:lnTo>
                    <a:pt x="37" y="700"/>
                  </a:lnTo>
                  <a:lnTo>
                    <a:pt x="37" y="775"/>
                  </a:lnTo>
                  <a:lnTo>
                    <a:pt x="69" y="775"/>
                  </a:lnTo>
                  <a:lnTo>
                    <a:pt x="73" y="743"/>
                  </a:lnTo>
                  <a:lnTo>
                    <a:pt x="37" y="775"/>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8" name="Freeform 38">
              <a:extLst>
                <a:ext uri="{FF2B5EF4-FFF2-40B4-BE49-F238E27FC236}">
                  <a16:creationId xmlns:a16="http://schemas.microsoft.com/office/drawing/2014/main" id="{AB40ECCB-A229-4618-89CA-CEEC11D0B0AF}"/>
                </a:ext>
              </a:extLst>
            </p:cNvPr>
            <p:cNvSpPr>
              <a:spLocks/>
            </p:cNvSpPr>
            <p:nvPr/>
          </p:nvSpPr>
          <p:spPr bwMode="auto">
            <a:xfrm>
              <a:off x="628" y="3651"/>
              <a:ext cx="92" cy="33"/>
            </a:xfrm>
            <a:custGeom>
              <a:avLst/>
              <a:gdLst>
                <a:gd name="T0" fmla="*/ 0 w 208"/>
                <a:gd name="T1" fmla="*/ 0 h 75"/>
                <a:gd name="T2" fmla="*/ 0 w 208"/>
                <a:gd name="T3" fmla="*/ 0 h 75"/>
                <a:gd name="T4" fmla="*/ 0 w 208"/>
                <a:gd name="T5" fmla="*/ 0 h 75"/>
                <a:gd name="T6" fmla="*/ 0 w 208"/>
                <a:gd name="T7" fmla="*/ 0 h 75"/>
                <a:gd name="T8" fmla="*/ 0 w 208"/>
                <a:gd name="T9" fmla="*/ 0 h 75"/>
                <a:gd name="T10" fmla="*/ 0 w 208"/>
                <a:gd name="T11" fmla="*/ 0 h 75"/>
                <a:gd name="T12" fmla="*/ 0 w 208"/>
                <a:gd name="T13" fmla="*/ 0 h 75"/>
                <a:gd name="T14" fmla="*/ 0 w 208"/>
                <a:gd name="T15" fmla="*/ 0 h 75"/>
                <a:gd name="T16" fmla="*/ 0 w 208"/>
                <a:gd name="T17" fmla="*/ 0 h 75"/>
                <a:gd name="T18" fmla="*/ 0 w 20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75"/>
                <a:gd name="T32" fmla="*/ 208 w 20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75">
                  <a:moveTo>
                    <a:pt x="0" y="42"/>
                  </a:moveTo>
                  <a:lnTo>
                    <a:pt x="37" y="75"/>
                  </a:lnTo>
                  <a:lnTo>
                    <a:pt x="208" y="75"/>
                  </a:lnTo>
                  <a:lnTo>
                    <a:pt x="208" y="0"/>
                  </a:lnTo>
                  <a:lnTo>
                    <a:pt x="37" y="0"/>
                  </a:lnTo>
                  <a:lnTo>
                    <a:pt x="73" y="33"/>
                  </a:lnTo>
                  <a:lnTo>
                    <a:pt x="0" y="42"/>
                  </a:lnTo>
                  <a:lnTo>
                    <a:pt x="5" y="75"/>
                  </a:lnTo>
                  <a:lnTo>
                    <a:pt x="37" y="75"/>
                  </a:lnTo>
                  <a:lnTo>
                    <a:pt x="0" y="42"/>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49" name="Freeform 39">
              <a:extLst>
                <a:ext uri="{FF2B5EF4-FFF2-40B4-BE49-F238E27FC236}">
                  <a16:creationId xmlns:a16="http://schemas.microsoft.com/office/drawing/2014/main" id="{F1837166-5566-443D-AE67-EA5FC6BE5895}"/>
                </a:ext>
              </a:extLst>
            </p:cNvPr>
            <p:cNvSpPr>
              <a:spLocks/>
            </p:cNvSpPr>
            <p:nvPr/>
          </p:nvSpPr>
          <p:spPr bwMode="auto">
            <a:xfrm>
              <a:off x="587" y="3340"/>
              <a:ext cx="73" cy="330"/>
            </a:xfrm>
            <a:custGeom>
              <a:avLst/>
              <a:gdLst>
                <a:gd name="T0" fmla="*/ 0 w 164"/>
                <a:gd name="T1" fmla="*/ 0 h 741"/>
                <a:gd name="T2" fmla="*/ 0 w 164"/>
                <a:gd name="T3" fmla="*/ 0 h 741"/>
                <a:gd name="T4" fmla="*/ 0 w 164"/>
                <a:gd name="T5" fmla="*/ 0 h 741"/>
                <a:gd name="T6" fmla="*/ 0 w 164"/>
                <a:gd name="T7" fmla="*/ 0 h 741"/>
                <a:gd name="T8" fmla="*/ 0 w 164"/>
                <a:gd name="T9" fmla="*/ 0 h 741"/>
                <a:gd name="T10" fmla="*/ 0 w 164"/>
                <a:gd name="T11" fmla="*/ 0 h 741"/>
                <a:gd name="T12" fmla="*/ 0 w 164"/>
                <a:gd name="T13" fmla="*/ 0 h 741"/>
                <a:gd name="T14" fmla="*/ 0 60000 65536"/>
                <a:gd name="T15" fmla="*/ 0 60000 65536"/>
                <a:gd name="T16" fmla="*/ 0 60000 65536"/>
                <a:gd name="T17" fmla="*/ 0 60000 65536"/>
                <a:gd name="T18" fmla="*/ 0 60000 65536"/>
                <a:gd name="T19" fmla="*/ 0 60000 65536"/>
                <a:gd name="T20" fmla="*/ 0 60000 65536"/>
                <a:gd name="T21" fmla="*/ 0 w 164"/>
                <a:gd name="T22" fmla="*/ 0 h 741"/>
                <a:gd name="T23" fmla="*/ 164 w 164"/>
                <a:gd name="T24" fmla="*/ 741 h 7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4" h="741">
                  <a:moveTo>
                    <a:pt x="0" y="3"/>
                  </a:moveTo>
                  <a:lnTo>
                    <a:pt x="1" y="8"/>
                  </a:lnTo>
                  <a:lnTo>
                    <a:pt x="91" y="741"/>
                  </a:lnTo>
                  <a:lnTo>
                    <a:pt x="164" y="732"/>
                  </a:lnTo>
                  <a:lnTo>
                    <a:pt x="75" y="0"/>
                  </a:lnTo>
                  <a:lnTo>
                    <a:pt x="75" y="3"/>
                  </a:lnTo>
                  <a:lnTo>
                    <a:pt x="0" y="3"/>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sp>
          <p:nvSpPr>
            <p:cNvPr id="50" name="Freeform 40">
              <a:extLst>
                <a:ext uri="{FF2B5EF4-FFF2-40B4-BE49-F238E27FC236}">
                  <a16:creationId xmlns:a16="http://schemas.microsoft.com/office/drawing/2014/main" id="{DC82BC7A-5043-4A58-9AE5-88C0EF17B5C0}"/>
                </a:ext>
              </a:extLst>
            </p:cNvPr>
            <p:cNvSpPr>
              <a:spLocks/>
            </p:cNvSpPr>
            <p:nvPr/>
          </p:nvSpPr>
          <p:spPr bwMode="auto">
            <a:xfrm>
              <a:off x="587" y="3125"/>
              <a:ext cx="33" cy="217"/>
            </a:xfrm>
            <a:custGeom>
              <a:avLst/>
              <a:gdLst>
                <a:gd name="T0" fmla="*/ 0 w 75"/>
                <a:gd name="T1" fmla="*/ 0 h 488"/>
                <a:gd name="T2" fmla="*/ 0 w 75"/>
                <a:gd name="T3" fmla="*/ 0 h 488"/>
                <a:gd name="T4" fmla="*/ 0 w 75"/>
                <a:gd name="T5" fmla="*/ 0 h 488"/>
                <a:gd name="T6" fmla="*/ 0 w 75"/>
                <a:gd name="T7" fmla="*/ 0 h 488"/>
                <a:gd name="T8" fmla="*/ 0 w 75"/>
                <a:gd name="T9" fmla="*/ 0 h 488"/>
                <a:gd name="T10" fmla="*/ 0 w 75"/>
                <a:gd name="T11" fmla="*/ 0 h 488"/>
                <a:gd name="T12" fmla="*/ 0 w 75"/>
                <a:gd name="T13" fmla="*/ 0 h 488"/>
                <a:gd name="T14" fmla="*/ 0 w 75"/>
                <a:gd name="T15" fmla="*/ 0 h 488"/>
                <a:gd name="T16" fmla="*/ 0 w 75"/>
                <a:gd name="T17" fmla="*/ 0 h 488"/>
                <a:gd name="T18" fmla="*/ 0 w 75"/>
                <a:gd name="T19" fmla="*/ 0 h 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88"/>
                <a:gd name="T32" fmla="*/ 75 w 75"/>
                <a:gd name="T33" fmla="*/ 488 h 4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88">
                  <a:moveTo>
                    <a:pt x="38" y="0"/>
                  </a:moveTo>
                  <a:lnTo>
                    <a:pt x="0" y="37"/>
                  </a:lnTo>
                  <a:lnTo>
                    <a:pt x="0" y="488"/>
                  </a:lnTo>
                  <a:lnTo>
                    <a:pt x="75" y="488"/>
                  </a:lnTo>
                  <a:lnTo>
                    <a:pt x="75" y="37"/>
                  </a:lnTo>
                  <a:lnTo>
                    <a:pt x="38" y="74"/>
                  </a:lnTo>
                  <a:lnTo>
                    <a:pt x="38" y="0"/>
                  </a:lnTo>
                  <a:lnTo>
                    <a:pt x="0" y="0"/>
                  </a:lnTo>
                  <a:lnTo>
                    <a:pt x="0" y="37"/>
                  </a:lnTo>
                  <a:lnTo>
                    <a:pt x="38" y="0"/>
                  </a:lnTo>
                  <a:close/>
                </a:path>
              </a:pathLst>
            </a:custGeom>
            <a:grpFill/>
            <a:ln w="9525" algn="ctr">
              <a:solidFill>
                <a:schemeClr val="tx1"/>
              </a:solidFill>
              <a:miter lim="800000"/>
              <a:headEnd/>
              <a:tailEnd/>
            </a:ln>
          </p:spPr>
          <p:txBody>
            <a:bodyPr tIns="0" bIns="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N" sz="3400" b="1" i="0" u="none" strike="noStrike" kern="1200" cap="none" spc="0" normalizeH="0" baseline="0" noProof="0" dirty="0">
                <a:ln>
                  <a:noFill/>
                </a:ln>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03675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US"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Best practices</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8" name="Text Box 4">
            <a:extLst>
              <a:ext uri="{FF2B5EF4-FFF2-40B4-BE49-F238E27FC236}">
                <a16:creationId xmlns:a16="http://schemas.microsoft.com/office/drawing/2014/main" id="{C54FDD32-93EF-4941-92CD-0CB2A7AC6A47}"/>
              </a:ext>
            </a:extLst>
          </p:cNvPr>
          <p:cNvSpPr txBox="1">
            <a:spLocks noChangeArrowheads="1"/>
          </p:cNvSpPr>
          <p:nvPr/>
        </p:nvSpPr>
        <p:spPr bwMode="gray">
          <a:xfrm>
            <a:off x="2390775" y="1428462"/>
            <a:ext cx="3705225" cy="1484947"/>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p>
            <a:pPr algn="ctr" eaLnBrk="0" hangingPunct="0">
              <a:lnSpc>
                <a:spcPct val="92000"/>
              </a:lnSpc>
              <a:spcBef>
                <a:spcPct val="50000"/>
              </a:spcBef>
              <a:defRPr/>
            </a:pPr>
            <a:r>
              <a:rPr kumimoji="0" lang="en-US" sz="2400" b="1" dirty="0">
                <a:solidFill>
                  <a:schemeClr val="bg1"/>
                </a:solidFill>
                <a:latin typeface="Arial Narrow" panose="020B0606020202030204" pitchFamily="34" charset="0"/>
                <a:cs typeface="Arial" charset="0"/>
              </a:rPr>
              <a:t>Permanent and temporary files</a:t>
            </a:r>
          </a:p>
        </p:txBody>
      </p:sp>
      <p:sp>
        <p:nvSpPr>
          <p:cNvPr id="9" name="Text Box 4">
            <a:extLst>
              <a:ext uri="{FF2B5EF4-FFF2-40B4-BE49-F238E27FC236}">
                <a16:creationId xmlns:a16="http://schemas.microsoft.com/office/drawing/2014/main" id="{E40CECE7-B181-47D3-BF80-5FAFAC25625A}"/>
              </a:ext>
            </a:extLst>
          </p:cNvPr>
          <p:cNvSpPr txBox="1">
            <a:spLocks noChangeArrowheads="1"/>
          </p:cNvSpPr>
          <p:nvPr/>
        </p:nvSpPr>
        <p:spPr bwMode="gray">
          <a:xfrm>
            <a:off x="6379845" y="1428462"/>
            <a:ext cx="3705225" cy="1484946"/>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p>
            <a:pPr algn="ctr" eaLnBrk="0" hangingPunct="0">
              <a:lnSpc>
                <a:spcPct val="92000"/>
              </a:lnSpc>
              <a:spcBef>
                <a:spcPct val="50000"/>
              </a:spcBef>
              <a:defRPr/>
            </a:pPr>
            <a:r>
              <a:rPr kumimoji="0" lang="en-US" sz="2400" b="1" dirty="0">
                <a:solidFill>
                  <a:schemeClr val="bg1"/>
                </a:solidFill>
                <a:latin typeface="Arial Narrow" panose="020B0606020202030204" pitchFamily="34" charset="0"/>
                <a:cs typeface="Arial" charset="0"/>
              </a:rPr>
              <a:t>Use of checklists</a:t>
            </a:r>
          </a:p>
        </p:txBody>
      </p:sp>
      <p:sp>
        <p:nvSpPr>
          <p:cNvPr id="10" name="Text Box 4">
            <a:extLst>
              <a:ext uri="{FF2B5EF4-FFF2-40B4-BE49-F238E27FC236}">
                <a16:creationId xmlns:a16="http://schemas.microsoft.com/office/drawing/2014/main" id="{12E22B8A-9ABA-4960-A7D7-528A7209BAE3}"/>
              </a:ext>
            </a:extLst>
          </p:cNvPr>
          <p:cNvSpPr txBox="1">
            <a:spLocks noChangeArrowheads="1"/>
          </p:cNvSpPr>
          <p:nvPr/>
        </p:nvSpPr>
        <p:spPr bwMode="gray">
          <a:xfrm>
            <a:off x="2390775" y="3180780"/>
            <a:ext cx="3705225" cy="1653022"/>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p>
            <a:pPr algn="ctr" eaLnBrk="0" hangingPunct="0">
              <a:lnSpc>
                <a:spcPct val="92000"/>
              </a:lnSpc>
              <a:spcBef>
                <a:spcPct val="50000"/>
              </a:spcBef>
              <a:defRPr/>
            </a:pPr>
            <a:r>
              <a:rPr kumimoji="0" lang="en-US" sz="2400" b="1" dirty="0">
                <a:latin typeface="Arial Narrow" panose="020B0606020202030204" pitchFamily="34" charset="0"/>
                <a:cs typeface="Arial" charset="0"/>
              </a:rPr>
              <a:t>Training the audit team</a:t>
            </a:r>
          </a:p>
        </p:txBody>
      </p:sp>
      <p:sp>
        <p:nvSpPr>
          <p:cNvPr id="11" name="Text Box 4">
            <a:extLst>
              <a:ext uri="{FF2B5EF4-FFF2-40B4-BE49-F238E27FC236}">
                <a16:creationId xmlns:a16="http://schemas.microsoft.com/office/drawing/2014/main" id="{8D98F57A-47A5-49CA-9195-3068D64B42BA}"/>
              </a:ext>
            </a:extLst>
          </p:cNvPr>
          <p:cNvSpPr txBox="1">
            <a:spLocks noChangeArrowheads="1"/>
          </p:cNvSpPr>
          <p:nvPr/>
        </p:nvSpPr>
        <p:spPr bwMode="gray">
          <a:xfrm>
            <a:off x="4388802" y="5036850"/>
            <a:ext cx="3705225" cy="1484947"/>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p>
            <a:pPr algn="ctr" eaLnBrk="0" hangingPunct="0">
              <a:lnSpc>
                <a:spcPct val="92000"/>
              </a:lnSpc>
              <a:spcBef>
                <a:spcPct val="50000"/>
              </a:spcBef>
              <a:defRPr/>
            </a:pPr>
            <a:r>
              <a:rPr kumimoji="0" lang="en-US" sz="2400" b="1" dirty="0">
                <a:solidFill>
                  <a:schemeClr val="bg1"/>
                </a:solidFill>
                <a:latin typeface="Arial Narrow" panose="020B0606020202030204" pitchFamily="34" charset="0"/>
                <a:cs typeface="Arial" charset="0"/>
              </a:rPr>
              <a:t>Work paper review by senior auditor</a:t>
            </a:r>
          </a:p>
        </p:txBody>
      </p:sp>
      <p:sp>
        <p:nvSpPr>
          <p:cNvPr id="12" name="Text Box 4">
            <a:extLst>
              <a:ext uri="{FF2B5EF4-FFF2-40B4-BE49-F238E27FC236}">
                <a16:creationId xmlns:a16="http://schemas.microsoft.com/office/drawing/2014/main" id="{8C914721-DFA9-40E3-BF9F-36731666A2A1}"/>
              </a:ext>
            </a:extLst>
          </p:cNvPr>
          <p:cNvSpPr txBox="1">
            <a:spLocks noChangeArrowheads="1"/>
          </p:cNvSpPr>
          <p:nvPr/>
        </p:nvSpPr>
        <p:spPr bwMode="gray">
          <a:xfrm>
            <a:off x="6403657" y="3191675"/>
            <a:ext cx="3681413" cy="1653022"/>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p>
            <a:pPr algn="ctr" eaLnBrk="0" hangingPunct="0">
              <a:lnSpc>
                <a:spcPct val="92000"/>
              </a:lnSpc>
              <a:spcBef>
                <a:spcPct val="50000"/>
              </a:spcBef>
              <a:defRPr/>
            </a:pPr>
            <a:r>
              <a:rPr kumimoji="0" lang="en-US" sz="2400" b="1" dirty="0">
                <a:latin typeface="Arial Narrow" panose="020B0606020202030204" pitchFamily="34" charset="0"/>
                <a:cs typeface="Arial" charset="0"/>
              </a:rPr>
              <a:t>Consult, consult, consult</a:t>
            </a:r>
          </a:p>
        </p:txBody>
      </p:sp>
    </p:spTree>
    <p:extLst>
      <p:ext uri="{BB962C8B-B14F-4D97-AF65-F5344CB8AC3E}">
        <p14:creationId xmlns:p14="http://schemas.microsoft.com/office/powerpoint/2010/main" val="247228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US"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Use of Check lists</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13" name="Text Box 4">
            <a:extLst>
              <a:ext uri="{FF2B5EF4-FFF2-40B4-BE49-F238E27FC236}">
                <a16:creationId xmlns:a16="http://schemas.microsoft.com/office/drawing/2014/main" id="{907F6753-9FD3-4B96-A9ED-FA41CB3AD0B3}"/>
              </a:ext>
            </a:extLst>
          </p:cNvPr>
          <p:cNvSpPr txBox="1">
            <a:spLocks noChangeArrowheads="1"/>
          </p:cNvSpPr>
          <p:nvPr/>
        </p:nvSpPr>
        <p:spPr bwMode="gray">
          <a:xfrm>
            <a:off x="2309301" y="2476091"/>
            <a:ext cx="2271712" cy="1689100"/>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91440" bIns="91440"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effectLst/>
                <a:uLnTx/>
                <a:uFillTx/>
                <a:latin typeface="Arial Narrow" panose="020B0606020202030204" pitchFamily="34" charset="0"/>
                <a:cs typeface="+mn-cs"/>
              </a:rPr>
              <a:t>Accounting Standards Checklist</a:t>
            </a:r>
            <a:endParaRPr kumimoji="0" lang="en-GB" altLang="en-US" sz="2300" b="1" i="0" u="none" strike="noStrike" kern="1200" cap="none" spc="0" normalizeH="0" baseline="0" noProof="0" dirty="0">
              <a:ln>
                <a:noFill/>
              </a:ln>
              <a:effectLst/>
              <a:uLnTx/>
              <a:uFillTx/>
              <a:latin typeface="Arial Narrow" panose="020B0606020202030204" pitchFamily="34" charset="0"/>
              <a:cs typeface="+mn-cs"/>
            </a:endParaRPr>
          </a:p>
        </p:txBody>
      </p:sp>
      <p:sp>
        <p:nvSpPr>
          <p:cNvPr id="14" name="Text Box 4">
            <a:extLst>
              <a:ext uri="{FF2B5EF4-FFF2-40B4-BE49-F238E27FC236}">
                <a16:creationId xmlns:a16="http://schemas.microsoft.com/office/drawing/2014/main" id="{82EB70CD-3AC2-419F-AAAB-9356E779B02C}"/>
              </a:ext>
            </a:extLst>
          </p:cNvPr>
          <p:cNvSpPr txBox="1">
            <a:spLocks noChangeArrowheads="1"/>
          </p:cNvSpPr>
          <p:nvPr/>
        </p:nvSpPr>
        <p:spPr bwMode="gray">
          <a:xfrm>
            <a:off x="4842157" y="2476091"/>
            <a:ext cx="2271712" cy="1689100"/>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91440" bIns="91440"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rPr>
              <a:t>Companies Act, 2013 Checklist</a:t>
            </a:r>
            <a:endParaRPr kumimoji="0" lang="en-GB"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endParaRPr>
          </a:p>
        </p:txBody>
      </p:sp>
      <p:sp>
        <p:nvSpPr>
          <p:cNvPr id="15" name="Text Box 4">
            <a:extLst>
              <a:ext uri="{FF2B5EF4-FFF2-40B4-BE49-F238E27FC236}">
                <a16:creationId xmlns:a16="http://schemas.microsoft.com/office/drawing/2014/main" id="{605D3187-5CF8-48B4-ADEC-FEDF3F842825}"/>
              </a:ext>
            </a:extLst>
          </p:cNvPr>
          <p:cNvSpPr txBox="1">
            <a:spLocks noChangeArrowheads="1"/>
          </p:cNvSpPr>
          <p:nvPr/>
        </p:nvSpPr>
        <p:spPr bwMode="gray">
          <a:xfrm>
            <a:off x="7490901" y="2488791"/>
            <a:ext cx="2271712" cy="1689100"/>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91440" bIns="91440"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effectLst/>
                <a:uLnTx/>
                <a:uFillTx/>
                <a:latin typeface="Arial Narrow" panose="020B0606020202030204" pitchFamily="34" charset="0"/>
                <a:cs typeface="+mn-cs"/>
              </a:rPr>
              <a:t>Schedule III Checklist</a:t>
            </a:r>
            <a:endParaRPr kumimoji="0" lang="en-GB" altLang="en-US" sz="2300" b="1" i="0" u="none" strike="noStrike" kern="1200" cap="none" spc="0" normalizeH="0" baseline="0" noProof="0" dirty="0">
              <a:ln>
                <a:noFill/>
              </a:ln>
              <a:effectLst/>
              <a:uLnTx/>
              <a:uFillTx/>
              <a:latin typeface="Arial Narrow" panose="020B0606020202030204" pitchFamily="34" charset="0"/>
              <a:cs typeface="+mn-cs"/>
            </a:endParaRPr>
          </a:p>
        </p:txBody>
      </p:sp>
    </p:spTree>
    <p:extLst>
      <p:ext uri="{BB962C8B-B14F-4D97-AF65-F5344CB8AC3E}">
        <p14:creationId xmlns:p14="http://schemas.microsoft.com/office/powerpoint/2010/main" val="117318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lang="en-US" sz="3100" b="1" kern="0" dirty="0">
                <a:solidFill>
                  <a:prstClr val="white"/>
                </a:solidFill>
                <a:latin typeface="Arial Narrow" panose="020B0606020202030204" pitchFamily="34" charset="0"/>
              </a:rPr>
              <a:t>Key Takeaway</a:t>
            </a:r>
            <a:endParaRPr kumimoji="0" lang="en-US"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7" name="Text Box 4">
            <a:extLst>
              <a:ext uri="{FF2B5EF4-FFF2-40B4-BE49-F238E27FC236}">
                <a16:creationId xmlns:a16="http://schemas.microsoft.com/office/drawing/2014/main" id="{1E3EFCBC-B889-4596-867C-617C7B69FDA2}"/>
              </a:ext>
            </a:extLst>
          </p:cNvPr>
          <p:cNvSpPr txBox="1">
            <a:spLocks noChangeArrowheads="1"/>
          </p:cNvSpPr>
          <p:nvPr/>
        </p:nvSpPr>
        <p:spPr bwMode="gray">
          <a:xfrm>
            <a:off x="3670146" y="2336205"/>
            <a:ext cx="5218112" cy="2359025"/>
          </a:xfrm>
          <a:prstGeom prst="rect">
            <a:avLst/>
          </a:prstGeom>
          <a:solidFill>
            <a:srgbClr val="00B0F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0" tIns="180000" rIns="180000" bIns="180000" anchor="ctr" anchorCtr="0">
            <a:noAutofit/>
          </a:bodyP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lnSpc>
                <a:spcPct val="92000"/>
              </a:lnSpc>
              <a:spcBef>
                <a:spcPct val="50000"/>
              </a:spcBef>
            </a:pPr>
            <a:r>
              <a:rPr kumimoji="0" lang="en-US" altLang="en-US" sz="2700" dirty="0">
                <a:solidFill>
                  <a:schemeClr val="tx1"/>
                </a:solidFill>
                <a:latin typeface="Arial Narrow" panose="020B0606020202030204" pitchFamily="34" charset="0"/>
              </a:rPr>
              <a:t>If there is no documentation, it will be presumed that no work was done</a:t>
            </a:r>
          </a:p>
        </p:txBody>
      </p:sp>
    </p:spTree>
    <p:extLst>
      <p:ext uri="{BB962C8B-B14F-4D97-AF65-F5344CB8AC3E}">
        <p14:creationId xmlns:p14="http://schemas.microsoft.com/office/powerpoint/2010/main" val="236434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933" y="2997"/>
            <a:ext cx="12208934" cy="948713"/>
            <a:chOff x="912163" y="4471820"/>
            <a:chExt cx="3965127" cy="948713"/>
          </a:xfrm>
          <a:solidFill>
            <a:srgbClr val="7030A0"/>
          </a:solidFill>
        </p:grpSpPr>
        <p:sp>
          <p:nvSpPr>
            <p:cNvPr id="14" name="Rectangle 13"/>
            <p:cNvSpPr/>
            <p:nvPr/>
          </p:nvSpPr>
          <p:spPr>
            <a:xfrm>
              <a:off x="929527" y="4471820"/>
              <a:ext cx="3947763" cy="94871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912163" y="4471820"/>
              <a:ext cx="3965127" cy="9487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marL="0" marR="0" lvl="0" indent="0" algn="l" defTabSz="1466850" rtl="0" eaLnBrk="1" fontAlgn="base" latinLnBrk="0" hangingPunct="1">
                <a:lnSpc>
                  <a:spcPct val="90000"/>
                </a:lnSpc>
                <a:spcBef>
                  <a:spcPct val="0"/>
                </a:spcBef>
                <a:spcAft>
                  <a:spcPct val="500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Questions?</a:t>
              </a:r>
            </a:p>
          </p:txBody>
        </p:sp>
      </p:grpSp>
      <p:sp>
        <p:nvSpPr>
          <p:cNvPr id="29" name="Freeform 14"/>
          <p:cNvSpPr>
            <a:spLocks noEditPoints="1"/>
          </p:cNvSpPr>
          <p:nvPr/>
        </p:nvSpPr>
        <p:spPr bwMode="auto">
          <a:xfrm>
            <a:off x="263547" y="228601"/>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2" name="Arc 1">
            <a:extLst>
              <a:ext uri="{FF2B5EF4-FFF2-40B4-BE49-F238E27FC236}">
                <a16:creationId xmlns:a16="http://schemas.microsoft.com/office/drawing/2014/main" id="{74160310-92E7-435E-90A5-61CAD8989968}"/>
              </a:ext>
            </a:extLst>
          </p:cNvPr>
          <p:cNvSpPr/>
          <p:nvPr/>
        </p:nvSpPr>
        <p:spPr>
          <a:xfrm>
            <a:off x="-3048000" y="5257800"/>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04E89E3-4366-446C-A766-A6D5D112F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08" y="1459230"/>
            <a:ext cx="5164237" cy="4641859"/>
          </a:xfrm>
          <a:prstGeom prst="rect">
            <a:avLst/>
          </a:prstGeom>
        </p:spPr>
      </p:pic>
      <p:sp>
        <p:nvSpPr>
          <p:cNvPr id="20" name="Rectangle 19">
            <a:extLst>
              <a:ext uri="{FF2B5EF4-FFF2-40B4-BE49-F238E27FC236}">
                <a16:creationId xmlns:a16="http://schemas.microsoft.com/office/drawing/2014/main" id="{17132AF3-2E2D-4849-871C-E4322E1B1959}"/>
              </a:ext>
            </a:extLst>
          </p:cNvPr>
          <p:cNvSpPr/>
          <p:nvPr/>
        </p:nvSpPr>
        <p:spPr>
          <a:xfrm>
            <a:off x="7914864" y="1676400"/>
            <a:ext cx="2676936" cy="39395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5000" b="1" i="0" u="none" strike="noStrike" kern="0" cap="none" spc="0" normalizeH="0" baseline="0" noProof="0" dirty="0">
                <a:ln>
                  <a:noFill/>
                </a:ln>
                <a:solidFill>
                  <a:srgbClr val="002060"/>
                </a:solidFill>
                <a:effectLst/>
                <a:uLnTx/>
                <a:uFillTx/>
                <a:latin typeface="Arial"/>
                <a:ea typeface="+mn-ea"/>
                <a:cs typeface="+mn-cs"/>
              </a:rPr>
              <a:t>?</a:t>
            </a:r>
            <a:endParaRPr kumimoji="0" lang="en-IN" sz="1800" b="0" i="0" u="none" strike="noStrike" kern="0" cap="none" spc="0" normalizeH="0" baseline="0" noProof="0" dirty="0">
              <a:ln>
                <a:noFill/>
              </a:ln>
              <a:solidFill>
                <a:srgbClr val="002060"/>
              </a:solidFill>
              <a:effectLst/>
              <a:uLnTx/>
              <a:uFillTx/>
              <a:latin typeface="Arial" pitchFamily="34" charset="0"/>
              <a:ea typeface="+mn-ea"/>
              <a:cs typeface="+mn-cs"/>
            </a:endParaRPr>
          </a:p>
        </p:txBody>
      </p:sp>
    </p:spTree>
    <p:extLst>
      <p:ext uri="{BB962C8B-B14F-4D97-AF65-F5344CB8AC3E}">
        <p14:creationId xmlns:p14="http://schemas.microsoft.com/office/powerpoint/2010/main" val="79440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524000" y="111125"/>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000" b="1" i="0" u="none" strike="noStrike" kern="1200" cap="none" spc="0" normalizeH="0" baseline="0" noProof="0" dirty="0">
                <a:ln>
                  <a:noFill/>
                </a:ln>
                <a:solidFill>
                  <a:srgbClr val="EBD189"/>
                </a:solidFill>
                <a:effectLst/>
                <a:uLnTx/>
                <a:uFillTx/>
                <a:latin typeface="Arial"/>
                <a:ea typeface="+mn-ea"/>
                <a:cs typeface="+mn-cs"/>
              </a:rPr>
              <a:t>Thank you</a:t>
            </a:r>
          </a:p>
        </p:txBody>
      </p:sp>
      <p:sp>
        <p:nvSpPr>
          <p:cNvPr id="8" name="Text Box 4"/>
          <p:cNvSpPr txBox="1">
            <a:spLocks noChangeArrowheads="1"/>
          </p:cNvSpPr>
          <p:nvPr/>
        </p:nvSpPr>
        <p:spPr bwMode="auto">
          <a:xfrm>
            <a:off x="1524000" y="5945188"/>
            <a:ext cx="914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0" lang="en-US" altLang="en-US" sz="3000" b="1" i="0" u="none" strike="noStrike" kern="1200" cap="none" spc="0" normalizeH="0" baseline="0" noProof="0" dirty="0">
                <a:ln>
                  <a:noFill/>
                </a:ln>
                <a:solidFill>
                  <a:srgbClr val="EBD189"/>
                </a:solidFill>
                <a:effectLst/>
                <a:uLnTx/>
                <a:uFillTx/>
                <a:latin typeface="Arial"/>
                <a:ea typeface="+mn-ea"/>
                <a:cs typeface="+mn-cs"/>
              </a:rPr>
              <a:t>ganesanca@yahoo.com/ 0 99401 30403</a:t>
            </a:r>
          </a:p>
        </p:txBody>
      </p:sp>
      <p:pic>
        <p:nvPicPr>
          <p:cNvPr id="9"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8202" y="1751874"/>
            <a:ext cx="1981199" cy="319126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1" y="1778840"/>
            <a:ext cx="2029521" cy="31741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4" descr="IFRS Book by CG - Copy.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768485"/>
            <a:ext cx="2103310" cy="31837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Revised Schedule VI- front.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7996" y="1751873"/>
            <a:ext cx="2117805" cy="3200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03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FRRB Major Observations</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28" name="Rectangle 6">
            <a:extLst>
              <a:ext uri="{FF2B5EF4-FFF2-40B4-BE49-F238E27FC236}">
                <a16:creationId xmlns:a16="http://schemas.microsoft.com/office/drawing/2014/main" id="{0758FFE6-548A-423A-9086-7D907677B53F}"/>
              </a:ext>
            </a:extLst>
          </p:cNvPr>
          <p:cNvSpPr>
            <a:spLocks noChangeArrowheads="1"/>
          </p:cNvSpPr>
          <p:nvPr/>
        </p:nvSpPr>
        <p:spPr bwMode="auto">
          <a:xfrm>
            <a:off x="2275720" y="1334654"/>
            <a:ext cx="7885472" cy="107632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r>
              <a:rPr kumimoji="0" lang="en-IN" altLang="en-US" sz="2300" dirty="0">
                <a:solidFill>
                  <a:schemeClr val="bg1"/>
                </a:solidFill>
                <a:latin typeface="Arial Narrow" panose="020B0606020202030204" pitchFamily="34" charset="0"/>
              </a:rPr>
              <a:t>Non-Compliance with accounting and auditing standards</a:t>
            </a:r>
          </a:p>
        </p:txBody>
      </p:sp>
      <p:sp>
        <p:nvSpPr>
          <p:cNvPr id="29" name="Rectangle 15">
            <a:extLst>
              <a:ext uri="{FF2B5EF4-FFF2-40B4-BE49-F238E27FC236}">
                <a16:creationId xmlns:a16="http://schemas.microsoft.com/office/drawing/2014/main" id="{0A454FC2-8069-4E7D-9D95-6A4D39C50A13}"/>
              </a:ext>
            </a:extLst>
          </p:cNvPr>
          <p:cNvSpPr>
            <a:spLocks noChangeArrowheads="1"/>
          </p:cNvSpPr>
          <p:nvPr/>
        </p:nvSpPr>
        <p:spPr bwMode="auto">
          <a:xfrm>
            <a:off x="2275720" y="2655818"/>
            <a:ext cx="7885472" cy="96981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r>
              <a:rPr kumimoji="0" lang="en-IN" altLang="en-US" sz="2300" dirty="0">
                <a:solidFill>
                  <a:schemeClr val="tx1"/>
                </a:solidFill>
                <a:latin typeface="Arial Narrow" panose="020B0606020202030204" pitchFamily="34" charset="0"/>
              </a:rPr>
              <a:t>Non-compliance with reporting obligations under the Companies Act</a:t>
            </a:r>
          </a:p>
        </p:txBody>
      </p:sp>
      <p:sp>
        <p:nvSpPr>
          <p:cNvPr id="30" name="Rectangle 6">
            <a:extLst>
              <a:ext uri="{FF2B5EF4-FFF2-40B4-BE49-F238E27FC236}">
                <a16:creationId xmlns:a16="http://schemas.microsoft.com/office/drawing/2014/main" id="{26399969-189C-45E8-97FC-0B942910B35C}"/>
              </a:ext>
            </a:extLst>
          </p:cNvPr>
          <p:cNvSpPr>
            <a:spLocks noChangeArrowheads="1"/>
          </p:cNvSpPr>
          <p:nvPr/>
        </p:nvSpPr>
        <p:spPr bwMode="auto">
          <a:xfrm>
            <a:off x="2275721" y="3821545"/>
            <a:ext cx="7885472" cy="107632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r>
              <a:rPr kumimoji="0" lang="en-IN" altLang="en-US" sz="2300" dirty="0">
                <a:solidFill>
                  <a:schemeClr val="bg1"/>
                </a:solidFill>
                <a:latin typeface="Arial Narrow" panose="020B0606020202030204" pitchFamily="34" charset="0"/>
              </a:rPr>
              <a:t>Non-Compliance with disclosure requirements prescribed by regulatory bodies, statutes and rules and regulations </a:t>
            </a:r>
          </a:p>
        </p:txBody>
      </p:sp>
      <p:sp>
        <p:nvSpPr>
          <p:cNvPr id="31" name="Rectangle 15">
            <a:extLst>
              <a:ext uri="{FF2B5EF4-FFF2-40B4-BE49-F238E27FC236}">
                <a16:creationId xmlns:a16="http://schemas.microsoft.com/office/drawing/2014/main" id="{81297DBA-EE16-4DDC-9CD6-4EF182C191A2}"/>
              </a:ext>
            </a:extLst>
          </p:cNvPr>
          <p:cNvSpPr>
            <a:spLocks noChangeArrowheads="1"/>
          </p:cNvSpPr>
          <p:nvPr/>
        </p:nvSpPr>
        <p:spPr bwMode="auto">
          <a:xfrm>
            <a:off x="2259679" y="5142709"/>
            <a:ext cx="7885472" cy="96981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r>
              <a:rPr kumimoji="0" lang="en-IN" altLang="en-US" sz="2300" dirty="0">
                <a:solidFill>
                  <a:schemeClr val="tx1"/>
                </a:solidFill>
                <a:latin typeface="Arial Narrow" panose="020B0606020202030204" pitchFamily="34" charset="0"/>
              </a:rPr>
              <a:t>Inadequate/ improper audit opinions</a:t>
            </a:r>
          </a:p>
        </p:txBody>
      </p:sp>
    </p:spTree>
    <p:extLst>
      <p:ext uri="{BB962C8B-B14F-4D97-AF65-F5344CB8AC3E}">
        <p14:creationId xmlns:p14="http://schemas.microsoft.com/office/powerpoint/2010/main" val="241742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The Common Thread</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26" name="Rectangle 6">
            <a:extLst>
              <a:ext uri="{FF2B5EF4-FFF2-40B4-BE49-F238E27FC236}">
                <a16:creationId xmlns:a16="http://schemas.microsoft.com/office/drawing/2014/main" id="{7E3AE646-141F-426D-A581-A850659CC642}"/>
              </a:ext>
            </a:extLst>
          </p:cNvPr>
          <p:cNvSpPr>
            <a:spLocks noChangeArrowheads="1"/>
          </p:cNvSpPr>
          <p:nvPr/>
        </p:nvSpPr>
        <p:spPr bwMode="auto">
          <a:xfrm>
            <a:off x="2329053" y="1425344"/>
            <a:ext cx="7669160" cy="107632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r>
              <a:rPr kumimoji="0" lang="en-IN" altLang="en-US" sz="2300" dirty="0">
                <a:solidFill>
                  <a:schemeClr val="bg1"/>
                </a:solidFill>
                <a:latin typeface="Arial Narrow" panose="020B0606020202030204" pitchFamily="34" charset="0"/>
              </a:rPr>
              <a:t>Non-Compliance with accounting standards</a:t>
            </a:r>
          </a:p>
        </p:txBody>
      </p:sp>
      <p:sp>
        <p:nvSpPr>
          <p:cNvPr id="35" name="Rectangle 15">
            <a:extLst>
              <a:ext uri="{FF2B5EF4-FFF2-40B4-BE49-F238E27FC236}">
                <a16:creationId xmlns:a16="http://schemas.microsoft.com/office/drawing/2014/main" id="{87FCE9B3-62A1-49F3-B1F0-18B09422A8C7}"/>
              </a:ext>
            </a:extLst>
          </p:cNvPr>
          <p:cNvSpPr>
            <a:spLocks noChangeArrowheads="1"/>
          </p:cNvSpPr>
          <p:nvPr/>
        </p:nvSpPr>
        <p:spPr bwMode="auto">
          <a:xfrm>
            <a:off x="2329053" y="2746508"/>
            <a:ext cx="7669160" cy="96981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r>
              <a:rPr kumimoji="0" lang="en-IN" altLang="en-US" sz="2300" dirty="0">
                <a:solidFill>
                  <a:schemeClr val="tx1"/>
                </a:solidFill>
                <a:latin typeface="Arial Narrow" panose="020B0606020202030204" pitchFamily="34" charset="0"/>
              </a:rPr>
              <a:t>Non-Compliance with auditing standards</a:t>
            </a:r>
          </a:p>
        </p:txBody>
      </p:sp>
      <p:sp>
        <p:nvSpPr>
          <p:cNvPr id="36" name="Rectangle 6">
            <a:extLst>
              <a:ext uri="{FF2B5EF4-FFF2-40B4-BE49-F238E27FC236}">
                <a16:creationId xmlns:a16="http://schemas.microsoft.com/office/drawing/2014/main" id="{6990B869-58AC-4BA1-8BFA-6E172BA41643}"/>
              </a:ext>
            </a:extLst>
          </p:cNvPr>
          <p:cNvSpPr>
            <a:spLocks noChangeArrowheads="1"/>
          </p:cNvSpPr>
          <p:nvPr/>
        </p:nvSpPr>
        <p:spPr bwMode="auto">
          <a:xfrm>
            <a:off x="2329054" y="3912235"/>
            <a:ext cx="7669160" cy="107632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r>
              <a:rPr kumimoji="0" lang="en-IN" altLang="en-US" sz="2300" dirty="0">
                <a:solidFill>
                  <a:schemeClr val="bg1"/>
                </a:solidFill>
                <a:latin typeface="Arial Narrow" panose="020B0606020202030204" pitchFamily="34" charset="0"/>
              </a:rPr>
              <a:t>Inadequate/ improper audit opinions</a:t>
            </a:r>
          </a:p>
        </p:txBody>
      </p:sp>
      <p:sp>
        <p:nvSpPr>
          <p:cNvPr id="37" name="Rectangle 6">
            <a:extLst>
              <a:ext uri="{FF2B5EF4-FFF2-40B4-BE49-F238E27FC236}">
                <a16:creationId xmlns:a16="http://schemas.microsoft.com/office/drawing/2014/main" id="{C8B9C8DD-FF14-4C38-A3D8-EEEB03DE8D4C}"/>
              </a:ext>
            </a:extLst>
          </p:cNvPr>
          <p:cNvSpPr>
            <a:spLocks noChangeArrowheads="1"/>
          </p:cNvSpPr>
          <p:nvPr/>
        </p:nvSpPr>
        <p:spPr bwMode="auto">
          <a:xfrm>
            <a:off x="2329053" y="5184469"/>
            <a:ext cx="7669160" cy="107632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r>
              <a:rPr kumimoji="0" lang="en-IN" altLang="en-US" sz="2300" dirty="0">
                <a:solidFill>
                  <a:schemeClr val="tx1"/>
                </a:solidFill>
                <a:latin typeface="Arial Narrow" panose="020B0606020202030204" pitchFamily="34" charset="0"/>
              </a:rPr>
              <a:t>The root cause is inadequate documentation to demonstrate the work done</a:t>
            </a:r>
          </a:p>
        </p:txBody>
      </p:sp>
    </p:spTree>
    <p:extLst>
      <p:ext uri="{BB962C8B-B14F-4D97-AF65-F5344CB8AC3E}">
        <p14:creationId xmlns:p14="http://schemas.microsoft.com/office/powerpoint/2010/main" val="246789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Framework</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36" name="Rectangle 5">
            <a:extLst>
              <a:ext uri="{FF2B5EF4-FFF2-40B4-BE49-F238E27FC236}">
                <a16:creationId xmlns:a16="http://schemas.microsoft.com/office/drawing/2014/main" id="{B797FF2F-82D6-4713-841D-843AF4ED9D13}"/>
              </a:ext>
            </a:extLst>
          </p:cNvPr>
          <p:cNvSpPr>
            <a:spLocks noChangeArrowheads="1"/>
          </p:cNvSpPr>
          <p:nvPr/>
        </p:nvSpPr>
        <p:spPr bwMode="auto">
          <a:xfrm>
            <a:off x="1873102" y="1218194"/>
            <a:ext cx="1477962" cy="866775"/>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solidFill>
                  <a:schemeClr val="bg1"/>
                </a:solidFill>
                <a:effectLst/>
                <a:uLnTx/>
                <a:uFillTx/>
                <a:latin typeface="Arial Narrow" panose="020B0606020202030204" pitchFamily="34" charset="0"/>
                <a:cs typeface="+mn-cs"/>
              </a:rPr>
              <a:t>Nature of Service</a:t>
            </a:r>
          </a:p>
        </p:txBody>
      </p:sp>
      <p:sp>
        <p:nvSpPr>
          <p:cNvPr id="37" name="Rectangle 5">
            <a:extLst>
              <a:ext uri="{FF2B5EF4-FFF2-40B4-BE49-F238E27FC236}">
                <a16:creationId xmlns:a16="http://schemas.microsoft.com/office/drawing/2014/main" id="{BC1EA55E-625E-461A-B259-C768EED6A99F}"/>
              </a:ext>
            </a:extLst>
          </p:cNvPr>
          <p:cNvSpPr>
            <a:spLocks noChangeArrowheads="1"/>
          </p:cNvSpPr>
          <p:nvPr/>
        </p:nvSpPr>
        <p:spPr bwMode="auto">
          <a:xfrm>
            <a:off x="8689827" y="1219782"/>
            <a:ext cx="1622425" cy="865187"/>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effectLst/>
                <a:uLnTx/>
                <a:uFillTx/>
                <a:latin typeface="Arial Narrow" panose="020B0606020202030204" pitchFamily="34" charset="0"/>
                <a:cs typeface="+mn-cs"/>
              </a:rPr>
              <a:t>Compilation</a:t>
            </a:r>
          </a:p>
        </p:txBody>
      </p:sp>
      <p:sp>
        <p:nvSpPr>
          <p:cNvPr id="38" name="Rectangle 5">
            <a:extLst>
              <a:ext uri="{FF2B5EF4-FFF2-40B4-BE49-F238E27FC236}">
                <a16:creationId xmlns:a16="http://schemas.microsoft.com/office/drawing/2014/main" id="{F57DEA68-C765-4F64-8E87-5DF40A56CA8C}"/>
              </a:ext>
            </a:extLst>
          </p:cNvPr>
          <p:cNvSpPr>
            <a:spLocks noChangeArrowheads="1"/>
          </p:cNvSpPr>
          <p:nvPr/>
        </p:nvSpPr>
        <p:spPr bwMode="auto">
          <a:xfrm>
            <a:off x="6972152" y="1233633"/>
            <a:ext cx="1622425" cy="86677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effectLst/>
                <a:uLnTx/>
                <a:uFillTx/>
                <a:latin typeface="Arial Narrow" panose="020B0606020202030204" pitchFamily="34" charset="0"/>
                <a:cs typeface="+mn-cs"/>
              </a:rPr>
              <a:t>Agreed Upon Procedures</a:t>
            </a:r>
          </a:p>
        </p:txBody>
      </p:sp>
      <p:sp>
        <p:nvSpPr>
          <p:cNvPr id="39" name="Rectangle 5">
            <a:extLst>
              <a:ext uri="{FF2B5EF4-FFF2-40B4-BE49-F238E27FC236}">
                <a16:creationId xmlns:a16="http://schemas.microsoft.com/office/drawing/2014/main" id="{6D72618E-21F3-4EF4-874A-CDE11D6FE7F4}"/>
              </a:ext>
            </a:extLst>
          </p:cNvPr>
          <p:cNvSpPr>
            <a:spLocks noChangeArrowheads="1"/>
          </p:cNvSpPr>
          <p:nvPr/>
        </p:nvSpPr>
        <p:spPr bwMode="auto">
          <a:xfrm>
            <a:off x="3528864" y="1224108"/>
            <a:ext cx="1622425" cy="86677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effectLst/>
                <a:uLnTx/>
                <a:uFillTx/>
                <a:latin typeface="Arial Narrow" panose="020B0606020202030204" pitchFamily="34" charset="0"/>
                <a:cs typeface="+mn-cs"/>
              </a:rPr>
              <a:t>Audit</a:t>
            </a:r>
          </a:p>
        </p:txBody>
      </p:sp>
      <p:sp>
        <p:nvSpPr>
          <p:cNvPr id="40" name="Rectangle 5">
            <a:extLst>
              <a:ext uri="{FF2B5EF4-FFF2-40B4-BE49-F238E27FC236}">
                <a16:creationId xmlns:a16="http://schemas.microsoft.com/office/drawing/2014/main" id="{A2263824-CC31-43C8-A2A5-94116A251709}"/>
              </a:ext>
            </a:extLst>
          </p:cNvPr>
          <p:cNvSpPr>
            <a:spLocks noChangeArrowheads="1"/>
          </p:cNvSpPr>
          <p:nvPr/>
        </p:nvSpPr>
        <p:spPr bwMode="auto">
          <a:xfrm>
            <a:off x="5257652" y="1235220"/>
            <a:ext cx="1620837" cy="86677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effectLst/>
                <a:uLnTx/>
                <a:uFillTx/>
                <a:latin typeface="Arial Narrow" panose="020B0606020202030204" pitchFamily="34" charset="0"/>
                <a:cs typeface="+mn-cs"/>
              </a:rPr>
              <a:t>Review</a:t>
            </a:r>
          </a:p>
        </p:txBody>
      </p:sp>
      <p:sp>
        <p:nvSpPr>
          <p:cNvPr id="41" name="Rectangle 5">
            <a:extLst>
              <a:ext uri="{FF2B5EF4-FFF2-40B4-BE49-F238E27FC236}">
                <a16:creationId xmlns:a16="http://schemas.microsoft.com/office/drawing/2014/main" id="{76A01D3E-F5D5-4930-A5CF-CECED3EE0E26}"/>
              </a:ext>
            </a:extLst>
          </p:cNvPr>
          <p:cNvSpPr>
            <a:spLocks noChangeArrowheads="1"/>
          </p:cNvSpPr>
          <p:nvPr/>
        </p:nvSpPr>
        <p:spPr bwMode="auto">
          <a:xfrm>
            <a:off x="1873102" y="2232606"/>
            <a:ext cx="1477962" cy="1220788"/>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solidFill>
                  <a:schemeClr val="bg1"/>
                </a:solidFill>
                <a:effectLst/>
                <a:uLnTx/>
                <a:uFillTx/>
                <a:latin typeface="Arial Narrow" panose="020B0606020202030204" pitchFamily="34" charset="0"/>
                <a:cs typeface="+mn-cs"/>
              </a:rPr>
              <a:t>Level of assurance provided by auditor</a:t>
            </a:r>
          </a:p>
        </p:txBody>
      </p:sp>
      <p:sp>
        <p:nvSpPr>
          <p:cNvPr id="42" name="Rectangle 5">
            <a:extLst>
              <a:ext uri="{FF2B5EF4-FFF2-40B4-BE49-F238E27FC236}">
                <a16:creationId xmlns:a16="http://schemas.microsoft.com/office/drawing/2014/main" id="{4FB84612-5043-4442-BC3E-DA48CC4C8E04}"/>
              </a:ext>
            </a:extLst>
          </p:cNvPr>
          <p:cNvSpPr>
            <a:spLocks noChangeArrowheads="1"/>
          </p:cNvSpPr>
          <p:nvPr/>
        </p:nvSpPr>
        <p:spPr bwMode="auto">
          <a:xfrm>
            <a:off x="8689827" y="2231019"/>
            <a:ext cx="1622425" cy="122237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effectLst/>
                <a:uLnTx/>
                <a:uFillTx/>
                <a:latin typeface="Arial Narrow" panose="020B0606020202030204" pitchFamily="34" charset="0"/>
                <a:cs typeface="+mn-cs"/>
              </a:rPr>
              <a:t>No assurance</a:t>
            </a:r>
          </a:p>
        </p:txBody>
      </p:sp>
      <p:sp>
        <p:nvSpPr>
          <p:cNvPr id="43" name="Rectangle 5">
            <a:extLst>
              <a:ext uri="{FF2B5EF4-FFF2-40B4-BE49-F238E27FC236}">
                <a16:creationId xmlns:a16="http://schemas.microsoft.com/office/drawing/2014/main" id="{B31DA02C-BD14-4733-A11C-D4F55184A921}"/>
              </a:ext>
            </a:extLst>
          </p:cNvPr>
          <p:cNvSpPr>
            <a:spLocks noChangeArrowheads="1"/>
          </p:cNvSpPr>
          <p:nvPr/>
        </p:nvSpPr>
        <p:spPr bwMode="auto">
          <a:xfrm>
            <a:off x="6972152" y="2243501"/>
            <a:ext cx="1622425" cy="122237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effectLst/>
                <a:uLnTx/>
                <a:uFillTx/>
                <a:latin typeface="Arial Narrow" panose="020B0606020202030204" pitchFamily="34" charset="0"/>
                <a:cs typeface="+mn-cs"/>
              </a:rPr>
              <a:t>No assurance</a:t>
            </a:r>
          </a:p>
        </p:txBody>
      </p:sp>
      <p:sp>
        <p:nvSpPr>
          <p:cNvPr id="44" name="Rectangle 5">
            <a:extLst>
              <a:ext uri="{FF2B5EF4-FFF2-40B4-BE49-F238E27FC236}">
                <a16:creationId xmlns:a16="http://schemas.microsoft.com/office/drawing/2014/main" id="{8ADCEF4F-DDD6-44BC-B8C3-FDB384FDC22C}"/>
              </a:ext>
            </a:extLst>
          </p:cNvPr>
          <p:cNvSpPr>
            <a:spLocks noChangeArrowheads="1"/>
          </p:cNvSpPr>
          <p:nvPr/>
        </p:nvSpPr>
        <p:spPr bwMode="auto">
          <a:xfrm>
            <a:off x="3528864" y="2243501"/>
            <a:ext cx="1622425" cy="122237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effectLst/>
                <a:uLnTx/>
                <a:uFillTx/>
                <a:latin typeface="Arial Narrow" panose="020B0606020202030204" pitchFamily="34" charset="0"/>
                <a:cs typeface="+mn-cs"/>
              </a:rPr>
              <a:t>High but not absolute assurance</a:t>
            </a:r>
          </a:p>
        </p:txBody>
      </p:sp>
      <p:sp>
        <p:nvSpPr>
          <p:cNvPr id="45" name="Rectangle 5">
            <a:extLst>
              <a:ext uri="{FF2B5EF4-FFF2-40B4-BE49-F238E27FC236}">
                <a16:creationId xmlns:a16="http://schemas.microsoft.com/office/drawing/2014/main" id="{A06E766D-F0F1-4558-A20F-40A340E15766}"/>
              </a:ext>
            </a:extLst>
          </p:cNvPr>
          <p:cNvSpPr>
            <a:spLocks noChangeArrowheads="1"/>
          </p:cNvSpPr>
          <p:nvPr/>
        </p:nvSpPr>
        <p:spPr bwMode="auto">
          <a:xfrm>
            <a:off x="5257652" y="2243501"/>
            <a:ext cx="1620837" cy="122237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effectLst/>
                <a:uLnTx/>
                <a:uFillTx/>
                <a:latin typeface="Arial Narrow" panose="020B0606020202030204" pitchFamily="34" charset="0"/>
                <a:cs typeface="+mn-cs"/>
              </a:rPr>
              <a:t>Moderate assurance</a:t>
            </a:r>
          </a:p>
        </p:txBody>
      </p:sp>
      <p:sp>
        <p:nvSpPr>
          <p:cNvPr id="46" name="Rectangle 5">
            <a:extLst>
              <a:ext uri="{FF2B5EF4-FFF2-40B4-BE49-F238E27FC236}">
                <a16:creationId xmlns:a16="http://schemas.microsoft.com/office/drawing/2014/main" id="{C4966C94-4F7B-4FA5-90F0-84312CFD39A2}"/>
              </a:ext>
            </a:extLst>
          </p:cNvPr>
          <p:cNvSpPr>
            <a:spLocks noChangeArrowheads="1"/>
          </p:cNvSpPr>
          <p:nvPr/>
        </p:nvSpPr>
        <p:spPr bwMode="auto">
          <a:xfrm>
            <a:off x="1860402" y="3596269"/>
            <a:ext cx="1476375" cy="2005012"/>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solidFill>
                  <a:schemeClr val="bg1"/>
                </a:solidFill>
                <a:effectLst/>
                <a:uLnTx/>
                <a:uFillTx/>
                <a:latin typeface="Arial Narrow" panose="020B0606020202030204" pitchFamily="34" charset="0"/>
                <a:cs typeface="+mn-cs"/>
              </a:rPr>
              <a:t>Report provided by auditor</a:t>
            </a:r>
          </a:p>
        </p:txBody>
      </p:sp>
      <p:sp>
        <p:nvSpPr>
          <p:cNvPr id="47" name="Rectangle 5">
            <a:extLst>
              <a:ext uri="{FF2B5EF4-FFF2-40B4-BE49-F238E27FC236}">
                <a16:creationId xmlns:a16="http://schemas.microsoft.com/office/drawing/2014/main" id="{8526FFED-F563-4113-8057-3557F42F33FA}"/>
              </a:ext>
            </a:extLst>
          </p:cNvPr>
          <p:cNvSpPr>
            <a:spLocks noChangeArrowheads="1"/>
          </p:cNvSpPr>
          <p:nvPr/>
        </p:nvSpPr>
        <p:spPr bwMode="auto">
          <a:xfrm>
            <a:off x="8677127" y="3599444"/>
            <a:ext cx="1620837" cy="200342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effectLst/>
                <a:uLnTx/>
                <a:uFillTx/>
                <a:latin typeface="Arial Narrow" panose="020B0606020202030204" pitchFamily="34" charset="0"/>
                <a:cs typeface="+mn-cs"/>
              </a:rPr>
              <a:t>Identification of information compiled</a:t>
            </a:r>
          </a:p>
        </p:txBody>
      </p:sp>
      <p:sp>
        <p:nvSpPr>
          <p:cNvPr id="48" name="Rectangle 5">
            <a:extLst>
              <a:ext uri="{FF2B5EF4-FFF2-40B4-BE49-F238E27FC236}">
                <a16:creationId xmlns:a16="http://schemas.microsoft.com/office/drawing/2014/main" id="{7C50478C-7AF2-4F8F-98C9-8CF873239852}"/>
              </a:ext>
            </a:extLst>
          </p:cNvPr>
          <p:cNvSpPr>
            <a:spLocks noChangeArrowheads="1"/>
          </p:cNvSpPr>
          <p:nvPr/>
        </p:nvSpPr>
        <p:spPr bwMode="auto">
          <a:xfrm>
            <a:off x="6959452" y="3608969"/>
            <a:ext cx="1620837" cy="200342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effectLst/>
                <a:uLnTx/>
                <a:uFillTx/>
                <a:latin typeface="Arial Narrow" panose="020B0606020202030204" pitchFamily="34" charset="0"/>
                <a:cs typeface="+mn-cs"/>
              </a:rPr>
              <a:t>Factual findings of procedures performed as agreed</a:t>
            </a:r>
          </a:p>
        </p:txBody>
      </p:sp>
      <p:sp>
        <p:nvSpPr>
          <p:cNvPr id="49" name="Rectangle 5">
            <a:extLst>
              <a:ext uri="{FF2B5EF4-FFF2-40B4-BE49-F238E27FC236}">
                <a16:creationId xmlns:a16="http://schemas.microsoft.com/office/drawing/2014/main" id="{90D4F2DC-D1D2-4433-B6A7-F8B1E90F98B7}"/>
              </a:ext>
            </a:extLst>
          </p:cNvPr>
          <p:cNvSpPr>
            <a:spLocks noChangeArrowheads="1"/>
          </p:cNvSpPr>
          <p:nvPr/>
        </p:nvSpPr>
        <p:spPr bwMode="auto">
          <a:xfrm>
            <a:off x="3516164" y="3608969"/>
            <a:ext cx="1620838" cy="200342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effectLst/>
                <a:uLnTx/>
                <a:uFillTx/>
                <a:latin typeface="Arial Narrow" panose="020B0606020202030204" pitchFamily="34" charset="0"/>
                <a:cs typeface="+mn-cs"/>
              </a:rPr>
              <a:t>Positive assurance on assertions and other specific reporting requirement</a:t>
            </a:r>
          </a:p>
        </p:txBody>
      </p:sp>
      <p:sp>
        <p:nvSpPr>
          <p:cNvPr id="50" name="Rectangle 5">
            <a:extLst>
              <a:ext uri="{FF2B5EF4-FFF2-40B4-BE49-F238E27FC236}">
                <a16:creationId xmlns:a16="http://schemas.microsoft.com/office/drawing/2014/main" id="{09C30F1E-7721-4530-B731-ED9D93A2B6DD}"/>
              </a:ext>
            </a:extLst>
          </p:cNvPr>
          <p:cNvSpPr>
            <a:spLocks noChangeArrowheads="1"/>
          </p:cNvSpPr>
          <p:nvPr/>
        </p:nvSpPr>
        <p:spPr bwMode="auto">
          <a:xfrm>
            <a:off x="5244952" y="3608969"/>
            <a:ext cx="1620837" cy="2003425"/>
          </a:xfrm>
          <a:prstGeom prst="rect">
            <a:avLst/>
          </a:prstGeom>
          <a:solidFill>
            <a:srgbClr val="00B0F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900" b="1" i="0" u="none" strike="noStrike" kern="1200" cap="none" spc="0" normalizeH="0" baseline="0" noProof="0" dirty="0">
                <a:ln>
                  <a:noFill/>
                </a:ln>
                <a:effectLst/>
                <a:uLnTx/>
                <a:uFillTx/>
                <a:latin typeface="Arial Narrow" panose="020B0606020202030204" pitchFamily="34" charset="0"/>
                <a:cs typeface="+mn-cs"/>
              </a:rPr>
              <a:t>Negative assurance on assertions and other specific reporting requirement</a:t>
            </a:r>
          </a:p>
        </p:txBody>
      </p:sp>
      <p:sp>
        <p:nvSpPr>
          <p:cNvPr id="51" name="Rectangle 5">
            <a:extLst>
              <a:ext uri="{FF2B5EF4-FFF2-40B4-BE49-F238E27FC236}">
                <a16:creationId xmlns:a16="http://schemas.microsoft.com/office/drawing/2014/main" id="{48AC26D3-6519-4173-AAE9-E8C06637D6C6}"/>
              </a:ext>
            </a:extLst>
          </p:cNvPr>
          <p:cNvSpPr>
            <a:spLocks noChangeArrowheads="1"/>
          </p:cNvSpPr>
          <p:nvPr/>
        </p:nvSpPr>
        <p:spPr bwMode="auto">
          <a:xfrm>
            <a:off x="2504292" y="5718757"/>
            <a:ext cx="7454900" cy="866775"/>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chemeClr val="bg1"/>
                </a:solidFill>
                <a:effectLst/>
                <a:uLnTx/>
                <a:uFillTx/>
                <a:latin typeface="Arial Narrow" panose="020B0606020202030204" pitchFamily="34" charset="0"/>
                <a:cs typeface="+mn-cs"/>
              </a:rPr>
              <a:t>Documentation is mandatory in all cases</a:t>
            </a:r>
          </a:p>
        </p:txBody>
      </p:sp>
    </p:spTree>
    <p:extLst>
      <p:ext uri="{BB962C8B-B14F-4D97-AF65-F5344CB8AC3E}">
        <p14:creationId xmlns:p14="http://schemas.microsoft.com/office/powerpoint/2010/main" val="158872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Documentation why crucial?</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10" name="Text Box 4">
            <a:extLst>
              <a:ext uri="{FF2B5EF4-FFF2-40B4-BE49-F238E27FC236}">
                <a16:creationId xmlns:a16="http://schemas.microsoft.com/office/drawing/2014/main" id="{3B366767-69FA-48AB-B7EB-F45E9DCBAE5C}"/>
              </a:ext>
            </a:extLst>
          </p:cNvPr>
          <p:cNvSpPr txBox="1">
            <a:spLocks noChangeArrowheads="1"/>
          </p:cNvSpPr>
          <p:nvPr/>
        </p:nvSpPr>
        <p:spPr bwMode="gray">
          <a:xfrm>
            <a:off x="2761010" y="1189644"/>
            <a:ext cx="3051493" cy="1676399"/>
          </a:xfrm>
          <a:prstGeom prst="rect">
            <a:avLst/>
          </a:prstGeom>
          <a:solidFill>
            <a:srgbClr val="00206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lnSpc>
                <a:spcPct val="92000"/>
              </a:lnSpc>
              <a:spcBef>
                <a:spcPct val="50000"/>
              </a:spcBef>
            </a:pPr>
            <a:r>
              <a:rPr kumimoji="0" lang="en-US" altLang="en-US" sz="2300" dirty="0">
                <a:solidFill>
                  <a:schemeClr val="bg1"/>
                </a:solidFill>
                <a:latin typeface="Arial Narrow" panose="020B0606020202030204" pitchFamily="34" charset="0"/>
              </a:rPr>
              <a:t>Absolute assurance cannot be given</a:t>
            </a:r>
          </a:p>
        </p:txBody>
      </p:sp>
      <p:sp>
        <p:nvSpPr>
          <p:cNvPr id="11" name="Text Box 4">
            <a:extLst>
              <a:ext uri="{FF2B5EF4-FFF2-40B4-BE49-F238E27FC236}">
                <a16:creationId xmlns:a16="http://schemas.microsoft.com/office/drawing/2014/main" id="{EE17E0E4-6F12-4F11-AFED-7EC07AFF9899}"/>
              </a:ext>
            </a:extLst>
          </p:cNvPr>
          <p:cNvSpPr txBox="1">
            <a:spLocks noChangeArrowheads="1"/>
          </p:cNvSpPr>
          <p:nvPr/>
        </p:nvSpPr>
        <p:spPr bwMode="gray">
          <a:xfrm>
            <a:off x="6286530" y="1199804"/>
            <a:ext cx="3051493" cy="1676399"/>
          </a:xfrm>
          <a:prstGeom prst="rect">
            <a:avLst/>
          </a:prstGeom>
          <a:solidFill>
            <a:srgbClr val="00B0F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lnSpc>
                <a:spcPct val="92000"/>
              </a:lnSpc>
              <a:spcBef>
                <a:spcPct val="50000"/>
              </a:spcBef>
            </a:pPr>
            <a:r>
              <a:rPr kumimoji="0" lang="en-US" altLang="en-US" sz="2300" dirty="0">
                <a:solidFill>
                  <a:schemeClr val="tx1"/>
                </a:solidFill>
                <a:latin typeface="Arial Narrow" panose="020B0606020202030204" pitchFamily="34" charset="0"/>
              </a:rPr>
              <a:t>Use of auditor’s judgement</a:t>
            </a:r>
          </a:p>
        </p:txBody>
      </p:sp>
      <p:sp>
        <p:nvSpPr>
          <p:cNvPr id="12" name="Text Box 4">
            <a:extLst>
              <a:ext uri="{FF2B5EF4-FFF2-40B4-BE49-F238E27FC236}">
                <a16:creationId xmlns:a16="http://schemas.microsoft.com/office/drawing/2014/main" id="{F42EC063-2B08-4D77-9668-EEAEAABA9D54}"/>
              </a:ext>
            </a:extLst>
          </p:cNvPr>
          <p:cNvSpPr txBox="1">
            <a:spLocks noChangeArrowheads="1"/>
          </p:cNvSpPr>
          <p:nvPr/>
        </p:nvSpPr>
        <p:spPr bwMode="gray">
          <a:xfrm>
            <a:off x="2761010" y="3120044"/>
            <a:ext cx="3051493" cy="1676399"/>
          </a:xfrm>
          <a:prstGeom prst="rect">
            <a:avLst/>
          </a:prstGeom>
          <a:solidFill>
            <a:srgbClr val="00B0F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lnSpc>
                <a:spcPct val="92000"/>
              </a:lnSpc>
              <a:spcBef>
                <a:spcPct val="50000"/>
              </a:spcBef>
            </a:pPr>
            <a:r>
              <a:rPr kumimoji="0" lang="en-IN" altLang="en-US" sz="2300" dirty="0">
                <a:solidFill>
                  <a:schemeClr val="tx1"/>
                </a:solidFill>
                <a:latin typeface="Arial Narrow" panose="020B0606020202030204" pitchFamily="34" charset="0"/>
              </a:rPr>
              <a:t>The use of test checks</a:t>
            </a:r>
          </a:p>
        </p:txBody>
      </p:sp>
      <p:sp>
        <p:nvSpPr>
          <p:cNvPr id="13" name="Text Box 4">
            <a:extLst>
              <a:ext uri="{FF2B5EF4-FFF2-40B4-BE49-F238E27FC236}">
                <a16:creationId xmlns:a16="http://schemas.microsoft.com/office/drawing/2014/main" id="{87899BD9-ACC0-40B9-A889-2539A39801E2}"/>
              </a:ext>
            </a:extLst>
          </p:cNvPr>
          <p:cNvSpPr txBox="1">
            <a:spLocks noChangeArrowheads="1"/>
          </p:cNvSpPr>
          <p:nvPr/>
        </p:nvSpPr>
        <p:spPr bwMode="gray">
          <a:xfrm>
            <a:off x="6296690" y="3120044"/>
            <a:ext cx="3051493" cy="1676399"/>
          </a:xfrm>
          <a:prstGeom prst="rect">
            <a:avLst/>
          </a:prstGeom>
          <a:solidFill>
            <a:srgbClr val="00206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lnSpc>
                <a:spcPct val="92000"/>
              </a:lnSpc>
              <a:spcBef>
                <a:spcPct val="50000"/>
              </a:spcBef>
            </a:pPr>
            <a:r>
              <a:rPr kumimoji="0" lang="en-IN" altLang="en-US" sz="2300" dirty="0">
                <a:solidFill>
                  <a:schemeClr val="bg1"/>
                </a:solidFill>
                <a:latin typeface="Arial Narrow" panose="020B0606020202030204" pitchFamily="34" charset="0"/>
              </a:rPr>
              <a:t>Inherent limitations of any accounting and internal control systems</a:t>
            </a:r>
          </a:p>
        </p:txBody>
      </p:sp>
      <p:sp>
        <p:nvSpPr>
          <p:cNvPr id="14" name="Text Box 4">
            <a:extLst>
              <a:ext uri="{FF2B5EF4-FFF2-40B4-BE49-F238E27FC236}">
                <a16:creationId xmlns:a16="http://schemas.microsoft.com/office/drawing/2014/main" id="{85100A3A-174B-4798-A510-C0BDC0D7E8F7}"/>
              </a:ext>
            </a:extLst>
          </p:cNvPr>
          <p:cNvSpPr txBox="1">
            <a:spLocks noChangeArrowheads="1"/>
          </p:cNvSpPr>
          <p:nvPr/>
        </p:nvSpPr>
        <p:spPr bwMode="gray">
          <a:xfrm>
            <a:off x="3991897" y="4969164"/>
            <a:ext cx="4208205" cy="1676399"/>
          </a:xfrm>
          <a:prstGeom prst="rect">
            <a:avLst/>
          </a:prstGeom>
          <a:solidFill>
            <a:srgbClr val="00B0F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0000" tIns="180000" rIns="180000" bIns="180000" anchor="ctr" anchorCtr="0">
            <a:noAutofit/>
          </a:bodyPr>
          <a:lstStyle>
            <a:lvl1pPr eaLnBrk="0" hangingPunct="0">
              <a:defRPr kumimoji="1" sz="2000" b="1">
                <a:solidFill>
                  <a:srgbClr val="5F4001"/>
                </a:solidFill>
                <a:latin typeface="Arial" panose="020B0604020202020204" pitchFamily="34" charset="0"/>
                <a:cs typeface="Arial" panose="020B0604020202020204" pitchFamily="34" charset="0"/>
              </a:defRPr>
            </a:lvl1pPr>
            <a:lvl2pPr marL="742950" indent="-285750" eaLnBrk="0" hangingPunct="0">
              <a:defRPr kumimoji="1" sz="2000" b="1">
                <a:solidFill>
                  <a:srgbClr val="5F4001"/>
                </a:solidFill>
                <a:latin typeface="Arial" panose="020B0604020202020204" pitchFamily="34" charset="0"/>
                <a:cs typeface="Arial" panose="020B0604020202020204" pitchFamily="34" charset="0"/>
              </a:defRPr>
            </a:lvl2pPr>
            <a:lvl3pPr marL="1143000" indent="-228600" eaLnBrk="0" hangingPunct="0">
              <a:defRPr kumimoji="1" sz="2000" b="1">
                <a:solidFill>
                  <a:srgbClr val="5F4001"/>
                </a:solidFill>
                <a:latin typeface="Arial" panose="020B0604020202020204" pitchFamily="34" charset="0"/>
                <a:cs typeface="Arial" panose="020B0604020202020204" pitchFamily="34" charset="0"/>
              </a:defRPr>
            </a:lvl3pPr>
            <a:lvl4pPr marL="1600200" indent="-228600" eaLnBrk="0" hangingPunct="0">
              <a:defRPr kumimoji="1" sz="2000" b="1">
                <a:solidFill>
                  <a:srgbClr val="5F4001"/>
                </a:solidFill>
                <a:latin typeface="Arial" panose="020B0604020202020204" pitchFamily="34" charset="0"/>
                <a:cs typeface="Arial" panose="020B0604020202020204" pitchFamily="34" charset="0"/>
              </a:defRPr>
            </a:lvl4pPr>
            <a:lvl5pPr marL="2057400" indent="-228600" eaLnBrk="0" hangingPunct="0">
              <a:defRPr kumimoji="1" sz="2000" b="1">
                <a:solidFill>
                  <a:srgbClr val="5F400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kumimoji="1" sz="2000" b="1">
                <a:solidFill>
                  <a:srgbClr val="5F4001"/>
                </a:solidFill>
                <a:latin typeface="Arial" panose="020B0604020202020204" pitchFamily="34" charset="0"/>
                <a:cs typeface="Arial" panose="020B0604020202020204" pitchFamily="34" charset="0"/>
              </a:defRPr>
            </a:lvl9pPr>
          </a:lstStyle>
          <a:p>
            <a:pPr algn="ctr">
              <a:lnSpc>
                <a:spcPct val="92000"/>
              </a:lnSpc>
              <a:spcBef>
                <a:spcPct val="50000"/>
              </a:spcBef>
            </a:pPr>
            <a:r>
              <a:rPr kumimoji="0" lang="en-IN" altLang="en-US" sz="2300" dirty="0">
                <a:solidFill>
                  <a:schemeClr val="tx1"/>
                </a:solidFill>
                <a:latin typeface="Arial Narrow" panose="020B0606020202030204" pitchFamily="34" charset="0"/>
              </a:rPr>
              <a:t>Most of the evidence available to the auditor is persuasive, rather than conclusive, in nature</a:t>
            </a:r>
          </a:p>
        </p:txBody>
      </p:sp>
    </p:spTree>
    <p:extLst>
      <p:ext uri="{BB962C8B-B14F-4D97-AF65-F5344CB8AC3E}">
        <p14:creationId xmlns:p14="http://schemas.microsoft.com/office/powerpoint/2010/main" val="86596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Use of Audit Documentation</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9" name="Rectangle 8">
            <a:extLst>
              <a:ext uri="{FF2B5EF4-FFF2-40B4-BE49-F238E27FC236}">
                <a16:creationId xmlns:a16="http://schemas.microsoft.com/office/drawing/2014/main" id="{402A758A-662A-47A3-9435-F1C853D30178}"/>
              </a:ext>
            </a:extLst>
          </p:cNvPr>
          <p:cNvSpPr/>
          <p:nvPr/>
        </p:nvSpPr>
        <p:spPr>
          <a:xfrm>
            <a:off x="1333886" y="1597211"/>
            <a:ext cx="9732786" cy="459935"/>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fontAlgn="base">
              <a:spcBef>
                <a:spcPts val="0"/>
              </a:spcBef>
              <a:spcAft>
                <a:spcPct val="0"/>
              </a:spcAft>
            </a:pPr>
            <a:r>
              <a:rPr lang="en-US" sz="2100" b="1" dirty="0">
                <a:solidFill>
                  <a:schemeClr val="tx1"/>
                </a:solidFill>
                <a:latin typeface="Arial Narrow" panose="020B0606020202030204" pitchFamily="34" charset="0"/>
                <a:cs typeface="Arial" pitchFamily="34" charset="0"/>
              </a:rPr>
              <a:t>Primary</a:t>
            </a:r>
          </a:p>
        </p:txBody>
      </p:sp>
      <p:sp>
        <p:nvSpPr>
          <p:cNvPr id="15" name="Rectangle 14">
            <a:extLst>
              <a:ext uri="{FF2B5EF4-FFF2-40B4-BE49-F238E27FC236}">
                <a16:creationId xmlns:a16="http://schemas.microsoft.com/office/drawing/2014/main" id="{46675602-AF45-4DE4-9185-95238D3A10B0}"/>
              </a:ext>
            </a:extLst>
          </p:cNvPr>
          <p:cNvSpPr/>
          <p:nvPr/>
        </p:nvSpPr>
        <p:spPr>
          <a:xfrm>
            <a:off x="1333886" y="2057146"/>
            <a:ext cx="9665109" cy="22297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342900" indent="-342900" algn="just">
              <a:spcBef>
                <a:spcPts val="0"/>
              </a:spcBef>
              <a:buClr>
                <a:srgbClr val="000066"/>
              </a:buClr>
              <a:buFont typeface="Wingdings" panose="05000000000000000000" pitchFamily="2" charset="2"/>
              <a:buChar char="§"/>
            </a:pPr>
            <a:r>
              <a:rPr lang="en-IN" sz="2500" dirty="0">
                <a:solidFill>
                  <a:srgbClr val="000000"/>
                </a:solidFill>
                <a:latin typeface="Arial Narrow" panose="020B0606020202030204" pitchFamily="34" charset="0"/>
                <a:cs typeface="Arial" panose="020B0604020202020204" pitchFamily="34" charset="0"/>
              </a:rPr>
              <a:t>Evidence of the auditor’s basis for a conclusion about the achievement of the overall objectives of the auditor; and</a:t>
            </a:r>
          </a:p>
          <a:p>
            <a:pPr marL="342900" indent="-342900" algn="just">
              <a:spcBef>
                <a:spcPts val="0"/>
              </a:spcBef>
              <a:buClr>
                <a:srgbClr val="000066"/>
              </a:buClr>
              <a:buFont typeface="Wingdings" panose="05000000000000000000" pitchFamily="2" charset="2"/>
              <a:buChar char="§"/>
            </a:pPr>
            <a:endParaRPr lang="en-IN" sz="2500" dirty="0">
              <a:solidFill>
                <a:srgbClr val="000000"/>
              </a:solidFill>
              <a:latin typeface="Arial Narrow" panose="020B0606020202030204" pitchFamily="34" charset="0"/>
              <a:cs typeface="Arial" panose="020B0604020202020204" pitchFamily="34" charset="0"/>
            </a:endParaRPr>
          </a:p>
          <a:p>
            <a:pPr marL="342900" indent="-342900" algn="just">
              <a:spcBef>
                <a:spcPts val="0"/>
              </a:spcBef>
              <a:buClr>
                <a:srgbClr val="000066"/>
              </a:buClr>
              <a:buFont typeface="Wingdings" panose="05000000000000000000" pitchFamily="2" charset="2"/>
              <a:buChar char="§"/>
            </a:pPr>
            <a:r>
              <a:rPr lang="en-IN" sz="2500" dirty="0">
                <a:solidFill>
                  <a:srgbClr val="000000"/>
                </a:solidFill>
                <a:latin typeface="Arial Narrow" panose="020B0606020202030204" pitchFamily="34" charset="0"/>
                <a:cs typeface="Arial" panose="020B0604020202020204" pitchFamily="34" charset="0"/>
              </a:rPr>
              <a:t>Evidence that the audit was planned and performed in accordance with SAs and applicable legal and regulatory requirements</a:t>
            </a:r>
          </a:p>
        </p:txBody>
      </p:sp>
    </p:spTree>
    <p:extLst>
      <p:ext uri="{BB962C8B-B14F-4D97-AF65-F5344CB8AC3E}">
        <p14:creationId xmlns:p14="http://schemas.microsoft.com/office/powerpoint/2010/main" val="216428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Use of Audit Documentation</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9" name="Rectangle 8">
            <a:extLst>
              <a:ext uri="{FF2B5EF4-FFF2-40B4-BE49-F238E27FC236}">
                <a16:creationId xmlns:a16="http://schemas.microsoft.com/office/drawing/2014/main" id="{402A758A-662A-47A3-9435-F1C853D30178}"/>
              </a:ext>
            </a:extLst>
          </p:cNvPr>
          <p:cNvSpPr/>
          <p:nvPr/>
        </p:nvSpPr>
        <p:spPr>
          <a:xfrm>
            <a:off x="1333886" y="1105598"/>
            <a:ext cx="9732786" cy="459935"/>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fontAlgn="base">
              <a:spcBef>
                <a:spcPts val="0"/>
              </a:spcBef>
              <a:spcAft>
                <a:spcPct val="0"/>
              </a:spcAft>
            </a:pPr>
            <a:r>
              <a:rPr lang="en-US" sz="2300" b="1" dirty="0">
                <a:solidFill>
                  <a:schemeClr val="tx1"/>
                </a:solidFill>
                <a:latin typeface="Arial Narrow" panose="020B0606020202030204" pitchFamily="34" charset="0"/>
                <a:cs typeface="Arial" pitchFamily="34" charset="0"/>
              </a:rPr>
              <a:t>Additional</a:t>
            </a:r>
          </a:p>
        </p:txBody>
      </p:sp>
      <p:sp>
        <p:nvSpPr>
          <p:cNvPr id="15" name="Rectangle 14">
            <a:extLst>
              <a:ext uri="{FF2B5EF4-FFF2-40B4-BE49-F238E27FC236}">
                <a16:creationId xmlns:a16="http://schemas.microsoft.com/office/drawing/2014/main" id="{46675602-AF45-4DE4-9185-95238D3A10B0}"/>
              </a:ext>
            </a:extLst>
          </p:cNvPr>
          <p:cNvSpPr/>
          <p:nvPr/>
        </p:nvSpPr>
        <p:spPr>
          <a:xfrm>
            <a:off x="1356852" y="1565533"/>
            <a:ext cx="9665109" cy="478610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342900" indent="-342900" algn="just">
              <a:spcBef>
                <a:spcPts val="0"/>
              </a:spcBef>
              <a:buClr>
                <a:srgbClr val="000066"/>
              </a:buClr>
              <a:buFont typeface="Wingdings" panose="05000000000000000000" pitchFamily="2" charset="2"/>
              <a:buChar char="§"/>
            </a:pPr>
            <a:r>
              <a:rPr lang="en-IN" sz="2300" dirty="0">
                <a:solidFill>
                  <a:srgbClr val="000000"/>
                </a:solidFill>
                <a:latin typeface="Arial Narrow" panose="020B0606020202030204" pitchFamily="34" charset="0"/>
                <a:cs typeface="Arial" panose="020B0604020202020204" pitchFamily="34" charset="0"/>
              </a:rPr>
              <a:t>Assisting the engagement team to plan and perform the audit</a:t>
            </a:r>
          </a:p>
          <a:p>
            <a:pPr marL="342900" indent="-342900" algn="just">
              <a:spcBef>
                <a:spcPts val="0"/>
              </a:spcBef>
              <a:buClr>
                <a:srgbClr val="000066"/>
              </a:buClr>
              <a:buFont typeface="Wingdings" panose="05000000000000000000" pitchFamily="2" charset="2"/>
              <a:buChar char="§"/>
            </a:pPr>
            <a:endParaRPr lang="en-IN" sz="2300" dirty="0">
              <a:solidFill>
                <a:srgbClr val="000000"/>
              </a:solidFill>
              <a:latin typeface="Arial Narrow" panose="020B0606020202030204" pitchFamily="34" charset="0"/>
              <a:cs typeface="Arial" panose="020B0604020202020204" pitchFamily="34" charset="0"/>
            </a:endParaRPr>
          </a:p>
          <a:p>
            <a:pPr marL="342900" indent="-342900" algn="just">
              <a:spcBef>
                <a:spcPts val="0"/>
              </a:spcBef>
              <a:buClr>
                <a:srgbClr val="000066"/>
              </a:buClr>
              <a:buFont typeface="Wingdings" panose="05000000000000000000" pitchFamily="2" charset="2"/>
              <a:buChar char="§"/>
            </a:pPr>
            <a:r>
              <a:rPr lang="en-IN" sz="2300" dirty="0">
                <a:solidFill>
                  <a:srgbClr val="000000"/>
                </a:solidFill>
                <a:latin typeface="Arial Narrow" panose="020B0606020202030204" pitchFamily="34" charset="0"/>
                <a:cs typeface="Arial" panose="020B0604020202020204" pitchFamily="34" charset="0"/>
              </a:rPr>
              <a:t>Assisting members of the engagement team responsible for supervision</a:t>
            </a:r>
          </a:p>
          <a:p>
            <a:pPr marL="342900" indent="-342900" algn="just">
              <a:spcBef>
                <a:spcPts val="0"/>
              </a:spcBef>
              <a:buClr>
                <a:srgbClr val="000066"/>
              </a:buClr>
              <a:buFont typeface="Wingdings" panose="05000000000000000000" pitchFamily="2" charset="2"/>
              <a:buChar char="§"/>
            </a:pPr>
            <a:endParaRPr lang="en-IN" sz="2300" dirty="0">
              <a:solidFill>
                <a:srgbClr val="000000"/>
              </a:solidFill>
              <a:latin typeface="Arial Narrow" panose="020B0606020202030204" pitchFamily="34" charset="0"/>
              <a:cs typeface="Arial" panose="020B0604020202020204" pitchFamily="34" charset="0"/>
            </a:endParaRPr>
          </a:p>
          <a:p>
            <a:pPr marL="342900" indent="-342900" algn="just">
              <a:spcBef>
                <a:spcPts val="0"/>
              </a:spcBef>
              <a:buClr>
                <a:srgbClr val="000066"/>
              </a:buClr>
              <a:buFont typeface="Wingdings" panose="05000000000000000000" pitchFamily="2" charset="2"/>
              <a:buChar char="§"/>
            </a:pPr>
            <a:r>
              <a:rPr lang="en-IN" sz="2300" dirty="0">
                <a:solidFill>
                  <a:srgbClr val="000000"/>
                </a:solidFill>
                <a:latin typeface="Arial Narrow" panose="020B0606020202030204" pitchFamily="34" charset="0"/>
                <a:cs typeface="Arial" panose="020B0604020202020204" pitchFamily="34" charset="0"/>
              </a:rPr>
              <a:t>Enabling the engagement team to be accountable for its work</a:t>
            </a:r>
          </a:p>
          <a:p>
            <a:pPr marL="342900" indent="-342900" algn="just">
              <a:spcBef>
                <a:spcPts val="0"/>
              </a:spcBef>
              <a:buClr>
                <a:srgbClr val="000066"/>
              </a:buClr>
              <a:buFont typeface="Wingdings" panose="05000000000000000000" pitchFamily="2" charset="2"/>
              <a:buChar char="§"/>
            </a:pPr>
            <a:endParaRPr lang="en-IN" sz="2300" dirty="0">
              <a:solidFill>
                <a:srgbClr val="000000"/>
              </a:solidFill>
              <a:latin typeface="Arial Narrow" panose="020B0606020202030204" pitchFamily="34" charset="0"/>
              <a:cs typeface="Arial" panose="020B0604020202020204" pitchFamily="34" charset="0"/>
            </a:endParaRPr>
          </a:p>
          <a:p>
            <a:pPr marL="342900" indent="-342900" algn="just">
              <a:spcBef>
                <a:spcPts val="0"/>
              </a:spcBef>
              <a:buClr>
                <a:srgbClr val="000066"/>
              </a:buClr>
              <a:buFont typeface="Wingdings" panose="05000000000000000000" pitchFamily="2" charset="2"/>
              <a:buChar char="§"/>
            </a:pPr>
            <a:r>
              <a:rPr lang="en-IN" sz="2300" dirty="0">
                <a:solidFill>
                  <a:srgbClr val="000000"/>
                </a:solidFill>
                <a:latin typeface="Arial Narrow" panose="020B0606020202030204" pitchFamily="34" charset="0"/>
                <a:cs typeface="Arial" panose="020B0604020202020204" pitchFamily="34" charset="0"/>
              </a:rPr>
              <a:t>Retaining a record of matters of continuing significance to future audits</a:t>
            </a:r>
          </a:p>
          <a:p>
            <a:pPr marL="342900" indent="-342900" algn="just">
              <a:spcBef>
                <a:spcPts val="0"/>
              </a:spcBef>
              <a:buClr>
                <a:srgbClr val="000066"/>
              </a:buClr>
              <a:buFont typeface="Wingdings" panose="05000000000000000000" pitchFamily="2" charset="2"/>
              <a:buChar char="§"/>
            </a:pPr>
            <a:endParaRPr lang="en-IN" sz="2300" dirty="0">
              <a:solidFill>
                <a:srgbClr val="000000"/>
              </a:solidFill>
              <a:latin typeface="Arial Narrow" panose="020B0606020202030204" pitchFamily="34" charset="0"/>
              <a:cs typeface="Arial" panose="020B0604020202020204" pitchFamily="34" charset="0"/>
            </a:endParaRPr>
          </a:p>
          <a:p>
            <a:pPr marL="342900" indent="-342900" algn="just">
              <a:spcBef>
                <a:spcPts val="0"/>
              </a:spcBef>
              <a:buClr>
                <a:srgbClr val="000066"/>
              </a:buClr>
              <a:buFont typeface="Wingdings" panose="05000000000000000000" pitchFamily="2" charset="2"/>
              <a:buChar char="§"/>
            </a:pPr>
            <a:r>
              <a:rPr lang="en-US" sz="2300" dirty="0">
                <a:solidFill>
                  <a:srgbClr val="000000"/>
                </a:solidFill>
                <a:latin typeface="Arial Narrow" panose="020B0606020202030204" pitchFamily="34" charset="0"/>
                <a:cs typeface="Arial" panose="020B0604020202020204" pitchFamily="34" charset="0"/>
              </a:rPr>
              <a:t>Enabling the conduct of quality control reviews and inspections in accordance with SQC 1</a:t>
            </a:r>
          </a:p>
          <a:p>
            <a:pPr marL="342900" indent="-342900" algn="just">
              <a:spcBef>
                <a:spcPts val="0"/>
              </a:spcBef>
              <a:buClr>
                <a:srgbClr val="000066"/>
              </a:buClr>
              <a:buFont typeface="Wingdings" panose="05000000000000000000" pitchFamily="2" charset="2"/>
              <a:buChar char="§"/>
            </a:pPr>
            <a:endParaRPr lang="en-US" sz="2300" dirty="0">
              <a:solidFill>
                <a:srgbClr val="000000"/>
              </a:solidFill>
              <a:latin typeface="Arial Narrow" panose="020B0606020202030204" pitchFamily="34" charset="0"/>
              <a:cs typeface="Arial" panose="020B0604020202020204" pitchFamily="34" charset="0"/>
            </a:endParaRPr>
          </a:p>
          <a:p>
            <a:pPr marL="342900" indent="-342900" algn="just">
              <a:spcBef>
                <a:spcPts val="0"/>
              </a:spcBef>
              <a:buClr>
                <a:srgbClr val="000066"/>
              </a:buClr>
              <a:buFont typeface="Wingdings" panose="05000000000000000000" pitchFamily="2" charset="2"/>
              <a:buChar char="§"/>
            </a:pPr>
            <a:r>
              <a:rPr lang="en-US" sz="2300" dirty="0">
                <a:solidFill>
                  <a:srgbClr val="000000"/>
                </a:solidFill>
                <a:latin typeface="Arial Narrow" panose="020B0606020202030204" pitchFamily="34" charset="0"/>
                <a:cs typeface="Arial" panose="020B0604020202020204" pitchFamily="34" charset="0"/>
              </a:rPr>
              <a:t>Enabling the conduct of external inspections in accordance with applicable legal, regulatory or other requirements</a:t>
            </a:r>
          </a:p>
          <a:p>
            <a:pPr algn="just">
              <a:spcBef>
                <a:spcPts val="0"/>
              </a:spcBef>
              <a:buClr>
                <a:srgbClr val="000066"/>
              </a:buClr>
            </a:pPr>
            <a:endParaRPr lang="en-IN" sz="2300" b="1" dirty="0">
              <a:solidFill>
                <a:srgbClr val="000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18413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defTabSz="781903" fontAlgn="auto">
              <a:spcBef>
                <a:spcPts val="0"/>
              </a:spcBef>
              <a:spcAft>
                <a:spcPts val="0"/>
              </a:spcAft>
            </a:pPr>
            <a:r>
              <a:rPr lang="en-US" sz="2700" b="1" kern="0" dirty="0">
                <a:solidFill>
                  <a:prstClr val="white"/>
                </a:solidFill>
                <a:latin typeface="Arial Narrow" panose="020B0606020202030204" pitchFamily="34" charset="0"/>
              </a:rPr>
              <a:t>                </a:t>
            </a:r>
            <a:r>
              <a:rPr lang="en-IN" sz="3100" b="1" kern="0" dirty="0">
                <a:solidFill>
                  <a:prstClr val="white"/>
                </a:solidFill>
                <a:latin typeface="Arial Narrow" panose="020B0606020202030204" pitchFamily="34" charset="0"/>
              </a:rPr>
              <a:t>Expectation Vs reality</a:t>
            </a:r>
          </a:p>
        </p:txBody>
      </p:sp>
      <p:sp>
        <p:nvSpPr>
          <p:cNvPr id="19" name="Freeform 14">
            <a:extLst>
              <a:ext uri="{FF2B5EF4-FFF2-40B4-BE49-F238E27FC236}">
                <a16:creationId xmlns:a16="http://schemas.microsoft.com/office/drawing/2014/main" id="{2B0EB901-5C5E-441E-90F0-2E158ABEB776}"/>
              </a:ext>
            </a:extLst>
          </p:cNvPr>
          <p:cNvSpPr>
            <a:spLocks noEditPoints="1"/>
          </p:cNvSpPr>
          <p:nvPr/>
        </p:nvSpPr>
        <p:spPr bwMode="auto">
          <a:xfrm>
            <a:off x="206337" y="164527"/>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30" name="Text Box 4">
            <a:extLst>
              <a:ext uri="{FF2B5EF4-FFF2-40B4-BE49-F238E27FC236}">
                <a16:creationId xmlns:a16="http://schemas.microsoft.com/office/drawing/2014/main" id="{FBFCC983-2A58-4EF7-AED2-D9096BDA52D3}"/>
              </a:ext>
            </a:extLst>
          </p:cNvPr>
          <p:cNvSpPr txBox="1">
            <a:spLocks noChangeArrowheads="1"/>
          </p:cNvSpPr>
          <p:nvPr/>
        </p:nvSpPr>
        <p:spPr bwMode="gray">
          <a:xfrm>
            <a:off x="2957741" y="5358606"/>
            <a:ext cx="6697663" cy="979487"/>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solidFill>
                  <a:schemeClr val="bg1"/>
                </a:solidFill>
                <a:effectLst/>
                <a:uLnTx/>
                <a:uFillTx/>
                <a:latin typeface="Arial Narrow" panose="020B0606020202030204" pitchFamily="34" charset="0"/>
                <a:cs typeface="+mn-cs"/>
              </a:rPr>
              <a:t>If there is no documentation, it will be presumed that no work was done</a:t>
            </a:r>
          </a:p>
        </p:txBody>
      </p:sp>
      <p:grpSp>
        <p:nvGrpSpPr>
          <p:cNvPr id="31" name="Group 30">
            <a:extLst>
              <a:ext uri="{FF2B5EF4-FFF2-40B4-BE49-F238E27FC236}">
                <a16:creationId xmlns:a16="http://schemas.microsoft.com/office/drawing/2014/main" id="{A8D8822B-3EC4-458B-BF35-B4BC4CD88352}"/>
              </a:ext>
            </a:extLst>
          </p:cNvPr>
          <p:cNvGrpSpPr>
            <a:grpSpLocks/>
          </p:cNvGrpSpPr>
          <p:nvPr/>
        </p:nvGrpSpPr>
        <p:grpSpPr bwMode="auto">
          <a:xfrm>
            <a:off x="2310041" y="1647031"/>
            <a:ext cx="3600450" cy="3563937"/>
            <a:chOff x="755650" y="1373188"/>
            <a:chExt cx="3600450" cy="3563937"/>
          </a:xfrm>
          <a:solidFill>
            <a:srgbClr val="00B0F0"/>
          </a:solidFill>
          <a:scene3d>
            <a:camera prst="orthographicFront">
              <a:rot lat="0" lon="0" rev="0"/>
            </a:camera>
            <a:lightRig rig="balanced" dir="t">
              <a:rot lat="0" lon="0" rev="8700000"/>
            </a:lightRig>
          </a:scene3d>
        </p:grpSpPr>
        <p:sp>
          <p:nvSpPr>
            <p:cNvPr id="32" name="Text Box 4">
              <a:extLst>
                <a:ext uri="{FF2B5EF4-FFF2-40B4-BE49-F238E27FC236}">
                  <a16:creationId xmlns:a16="http://schemas.microsoft.com/office/drawing/2014/main" id="{3FFA6AF4-C50C-4540-91B6-8907BA1BDBF6}"/>
                </a:ext>
              </a:extLst>
            </p:cNvPr>
            <p:cNvSpPr txBox="1">
              <a:spLocks noChangeArrowheads="1"/>
            </p:cNvSpPr>
            <p:nvPr/>
          </p:nvSpPr>
          <p:spPr bwMode="gray">
            <a:xfrm>
              <a:off x="755650" y="2012950"/>
              <a:ext cx="3600450" cy="2924175"/>
            </a:xfrm>
            <a:prstGeom prst="rect">
              <a:avLst/>
            </a:prstGeom>
            <a:grpFill/>
            <a:ln w="9525" algn="ctr">
              <a:noFill/>
              <a:miter lim="800000"/>
              <a:headEnd/>
              <a:tailEnd/>
            </a:ln>
            <a:effectLst>
              <a:outerShdw blurRad="44450" dist="27940" dir="5400000" algn="ctr">
                <a:srgbClr val="000000">
                  <a:alpha val="32000"/>
                </a:srgbClr>
              </a:outerShdw>
            </a:effectLst>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effectLst/>
                  <a:uLnTx/>
                  <a:uFillTx/>
                  <a:latin typeface="Arial Narrow" panose="020B0606020202030204" pitchFamily="34" charset="0"/>
                  <a:cs typeface="+mn-cs"/>
                </a:rPr>
                <a:t>Characteristics of a good audit documentation is that a reviewer without previous knowledge of the client should reach the same conclusion, by reviewing the documentation, without any verbal communication with the auditor</a:t>
              </a:r>
            </a:p>
          </p:txBody>
        </p:sp>
        <p:sp>
          <p:nvSpPr>
            <p:cNvPr id="34" name="Text Box 4">
              <a:extLst>
                <a:ext uri="{FF2B5EF4-FFF2-40B4-BE49-F238E27FC236}">
                  <a16:creationId xmlns:a16="http://schemas.microsoft.com/office/drawing/2014/main" id="{35B38158-ADEB-41EA-A40F-FC4553030821}"/>
                </a:ext>
              </a:extLst>
            </p:cNvPr>
            <p:cNvSpPr txBox="1">
              <a:spLocks noChangeArrowheads="1"/>
            </p:cNvSpPr>
            <p:nvPr/>
          </p:nvSpPr>
          <p:spPr bwMode="gray">
            <a:xfrm>
              <a:off x="755650" y="1373188"/>
              <a:ext cx="3600450" cy="542925"/>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chemeClr val="bg1"/>
                  </a:solidFill>
                  <a:effectLst/>
                  <a:uLnTx/>
                  <a:uFillTx/>
                  <a:latin typeface="Arial Narrow" panose="020B0606020202030204" pitchFamily="34" charset="0"/>
                  <a:cs typeface="+mn-cs"/>
                </a:rPr>
                <a:t>Expectation</a:t>
              </a:r>
            </a:p>
          </p:txBody>
        </p:sp>
      </p:grpSp>
      <p:grpSp>
        <p:nvGrpSpPr>
          <p:cNvPr id="40" name="Group 39">
            <a:extLst>
              <a:ext uri="{FF2B5EF4-FFF2-40B4-BE49-F238E27FC236}">
                <a16:creationId xmlns:a16="http://schemas.microsoft.com/office/drawing/2014/main" id="{DCC8D7F0-98BE-4F37-8C78-27266DC36447}"/>
              </a:ext>
            </a:extLst>
          </p:cNvPr>
          <p:cNvGrpSpPr>
            <a:grpSpLocks/>
          </p:cNvGrpSpPr>
          <p:nvPr/>
        </p:nvGrpSpPr>
        <p:grpSpPr bwMode="auto">
          <a:xfrm>
            <a:off x="6413729" y="1626393"/>
            <a:ext cx="3600450" cy="3608388"/>
            <a:chOff x="4859338" y="1352550"/>
            <a:chExt cx="3600450" cy="3608388"/>
          </a:xfrm>
          <a:solidFill>
            <a:srgbClr val="00B0F0"/>
          </a:solidFill>
          <a:scene3d>
            <a:camera prst="orthographicFront">
              <a:rot lat="0" lon="0" rev="0"/>
            </a:camera>
            <a:lightRig rig="balanced" dir="t">
              <a:rot lat="0" lon="0" rev="8700000"/>
            </a:lightRig>
          </a:scene3d>
        </p:grpSpPr>
        <p:sp>
          <p:nvSpPr>
            <p:cNvPr id="41" name="Text Box 4">
              <a:extLst>
                <a:ext uri="{FF2B5EF4-FFF2-40B4-BE49-F238E27FC236}">
                  <a16:creationId xmlns:a16="http://schemas.microsoft.com/office/drawing/2014/main" id="{993DDE06-F6C0-4E32-BCD9-FAA5DA2E6535}"/>
                </a:ext>
              </a:extLst>
            </p:cNvPr>
            <p:cNvSpPr txBox="1">
              <a:spLocks noChangeArrowheads="1"/>
            </p:cNvSpPr>
            <p:nvPr/>
          </p:nvSpPr>
          <p:spPr bwMode="gray">
            <a:xfrm>
              <a:off x="4859338" y="2000250"/>
              <a:ext cx="3600450" cy="2960688"/>
            </a:xfrm>
            <a:prstGeom prst="rect">
              <a:avLst/>
            </a:prstGeom>
            <a:grpFill/>
            <a:ln w="9525" algn="ctr">
              <a:noFill/>
              <a:miter lim="800000"/>
              <a:headEnd/>
              <a:tailEnd/>
            </a:ln>
            <a:effectLst>
              <a:outerShdw blurRad="44450" dist="27940" dir="5400000" algn="ctr">
                <a:srgbClr val="000000">
                  <a:alpha val="32000"/>
                </a:srgbClr>
              </a:outerShdw>
            </a:effectLst>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effectLst/>
                  <a:uLnTx/>
                  <a:uFillTx/>
                  <a:latin typeface="Arial Narrow" panose="020B0606020202030204" pitchFamily="34" charset="0"/>
                  <a:cs typeface="+mn-cs"/>
                </a:rPr>
                <a:t>A detailed and complete work done by every professional while performing even the tax audit assignments, but no proper documentation retained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00" b="1" i="0" u="none" strike="noStrike" kern="1200" cap="none" spc="0" normalizeH="0" baseline="0" noProof="0" dirty="0">
                <a:ln>
                  <a:noFill/>
                </a:ln>
                <a:effectLst/>
                <a:uLnTx/>
                <a:uFillTx/>
                <a:latin typeface="Arial Narrow" panose="020B0606020202030204" pitchFamily="34"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00" b="1" i="0" u="none" strike="noStrike" kern="1200" cap="none" spc="0" normalizeH="0" baseline="0" noProof="0" dirty="0">
                <a:ln>
                  <a:noFill/>
                </a:ln>
                <a:effectLst/>
                <a:uLnTx/>
                <a:uFillTx/>
                <a:latin typeface="Arial Narrow" panose="020B0606020202030204" pitchFamily="34" charset="0"/>
                <a:cs typeface="+mn-cs"/>
              </a:endParaRPr>
            </a:p>
          </p:txBody>
        </p:sp>
        <p:sp>
          <p:nvSpPr>
            <p:cNvPr id="42" name="Text Box 4">
              <a:extLst>
                <a:ext uri="{FF2B5EF4-FFF2-40B4-BE49-F238E27FC236}">
                  <a16:creationId xmlns:a16="http://schemas.microsoft.com/office/drawing/2014/main" id="{29469CA4-12A0-4171-85E8-0AF4307DCABB}"/>
                </a:ext>
              </a:extLst>
            </p:cNvPr>
            <p:cNvSpPr txBox="1">
              <a:spLocks noChangeArrowheads="1"/>
            </p:cNvSpPr>
            <p:nvPr/>
          </p:nvSpPr>
          <p:spPr bwMode="gray">
            <a:xfrm>
              <a:off x="4859338" y="1352550"/>
              <a:ext cx="3600450" cy="544513"/>
            </a:xfrm>
            <a:prstGeom prst="rect">
              <a:avLst/>
            </a:prstGeom>
            <a:solidFill>
              <a:srgbClr val="002060"/>
            </a:solidFill>
            <a:ln w="9525" algn="ctr">
              <a:noFill/>
              <a:miter lim="800000"/>
              <a:headEnd/>
              <a:tailEnd/>
            </a:ln>
            <a:effectLst>
              <a:outerShdw blurRad="44450" dist="27940" dir="5400000" algn="ctr">
                <a:srgbClr val="000000">
                  <a:alpha val="32000"/>
                </a:srgbClr>
              </a:outerShdw>
            </a:effectLst>
            <a:sp3d>
              <a:bevelT w="190500" h="38100"/>
            </a:sp3d>
          </p:spPr>
          <p:txBody>
            <a:bodyPr anchor="ctr"/>
            <a:lstStyle>
              <a:lvl1pPr>
                <a:spcBef>
                  <a:spcPct val="20000"/>
                </a:spcBef>
                <a:buClr>
                  <a:srgbClr val="FFFF00"/>
                </a:buClr>
                <a:buSzPct val="80000"/>
                <a:buFont typeface="Wingdings" panose="05000000000000000000" pitchFamily="2" charset="2"/>
                <a:buChar char="®"/>
                <a:defRPr sz="3200">
                  <a:solidFill>
                    <a:schemeClr val="tx1"/>
                  </a:solidFill>
                  <a:latin typeface="Bookman Old Style" panose="02050604050505020204" pitchFamily="18" charset="0"/>
                </a:defRPr>
              </a:lvl1pPr>
              <a:lvl2pPr marL="742950" indent="-285750">
                <a:spcBef>
                  <a:spcPct val="20000"/>
                </a:spcBef>
                <a:buClr>
                  <a:srgbClr val="FFFF00"/>
                </a:buClr>
                <a:buSzPct val="70000"/>
                <a:buFont typeface="Wingdings" panose="05000000000000000000" pitchFamily="2" charset="2"/>
                <a:buChar char="®"/>
                <a:defRPr sz="2800">
                  <a:solidFill>
                    <a:schemeClr val="tx1"/>
                  </a:solidFill>
                  <a:latin typeface="Bookman Old Style" panose="02050604050505020204" pitchFamily="18" charset="0"/>
                </a:defRPr>
              </a:lvl2pPr>
              <a:lvl3pPr marL="1143000" indent="-228600">
                <a:spcBef>
                  <a:spcPct val="20000"/>
                </a:spcBef>
                <a:buClr>
                  <a:srgbClr val="FFFF00"/>
                </a:buClr>
                <a:buSzPct val="60000"/>
                <a:buFont typeface="Wingdings" panose="05000000000000000000" pitchFamily="2" charset="2"/>
                <a:buChar char="®"/>
                <a:defRPr sz="2400">
                  <a:solidFill>
                    <a:schemeClr val="tx1"/>
                  </a:solidFill>
                  <a:latin typeface="Bookman Old Style" panose="02050604050505020204" pitchFamily="18" charset="0"/>
                </a:defRPr>
              </a:lvl3pPr>
              <a:lvl4pPr marL="1600200" indent="-228600">
                <a:spcBef>
                  <a:spcPct val="20000"/>
                </a:spcBef>
                <a:buClr>
                  <a:srgbClr val="FFFF00"/>
                </a:buClr>
                <a:buSzPct val="60000"/>
                <a:buFont typeface="Wingdings" panose="05000000000000000000" pitchFamily="2" charset="2"/>
                <a:buChar char="l"/>
                <a:defRPr sz="2000">
                  <a:solidFill>
                    <a:schemeClr val="tx1"/>
                  </a:solidFill>
                  <a:latin typeface="Bookman Old Style" panose="02050604050505020204" pitchFamily="18" charset="0"/>
                </a:defRPr>
              </a:lvl4pPr>
              <a:lvl5pPr marL="2057400" indent="-228600">
                <a:spcBef>
                  <a:spcPct val="20000"/>
                </a:spcBef>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5pPr>
              <a:lvl6pPr marL="25146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6pPr>
              <a:lvl7pPr marL="29718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7pPr>
              <a:lvl8pPr marL="34290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8pPr>
              <a:lvl9pPr marL="3886200" indent="-228600" eaLnBrk="0" fontAlgn="base" hangingPunct="0">
                <a:spcBef>
                  <a:spcPct val="20000"/>
                </a:spcBef>
                <a:spcAft>
                  <a:spcPct val="0"/>
                </a:spcAft>
                <a:buClr>
                  <a:srgbClr val="FFFF00"/>
                </a:buClr>
                <a:buSzPct val="55000"/>
                <a:buFont typeface="Wingdings" panose="05000000000000000000" pitchFamily="2" charset="2"/>
                <a:buChar char="l"/>
                <a:defRPr sz="2000">
                  <a:solidFill>
                    <a:schemeClr val="tx1"/>
                  </a:solidFill>
                  <a:latin typeface="Bookman Old Style" panose="020506040505050202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chemeClr val="bg1"/>
                  </a:solidFill>
                  <a:effectLst/>
                  <a:uLnTx/>
                  <a:uFillTx/>
                  <a:latin typeface="Arial Narrow" panose="020B0606020202030204" pitchFamily="34" charset="0"/>
                  <a:cs typeface="+mn-cs"/>
                </a:rPr>
                <a:t>Reality</a:t>
              </a:r>
            </a:p>
          </p:txBody>
        </p:sp>
      </p:grpSp>
    </p:spTree>
    <p:extLst>
      <p:ext uri="{BB962C8B-B14F-4D97-AF65-F5344CB8AC3E}">
        <p14:creationId xmlns:p14="http://schemas.microsoft.com/office/powerpoint/2010/main" val="103417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GB" sz="3200" b="1" i="0" u="none" strike="noStrike" cap="none" normalizeH="0" baseline="0" smtClean="0">
            <a:ln>
              <a:noFill/>
            </a:ln>
            <a:solidFill>
              <a:srgbClr val="5F400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GB" sz="3200" b="1" i="0" u="none" strike="noStrike" cap="none" normalizeH="0" baseline="0" smtClean="0">
            <a:ln>
              <a:noFill/>
            </a:ln>
            <a:solidFill>
              <a:srgbClr val="5F4001"/>
            </a:solidFill>
            <a:effectLst/>
            <a:latin typeface="Arial"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1313</Words>
  <Application>Microsoft Office PowerPoint</Application>
  <PresentationFormat>Widescreen</PresentationFormat>
  <Paragraphs>201</Paragraphs>
  <Slides>28</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Arial Narrow</vt:lpstr>
      <vt:lpstr>Calibri</vt:lpstr>
      <vt:lpstr>Calibri Light</vt:lpstr>
      <vt:lpstr>Wingdings</vt:lpstr>
      <vt:lpstr>Office Theme</vt:lpstr>
      <vt:lpstr>Factory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Yugesh</dc:creator>
  <cp:lastModifiedBy>CA. Dr. Chinnsamy Ganesan</cp:lastModifiedBy>
  <cp:revision>396</cp:revision>
  <cp:lastPrinted>2021-07-09T12:44:31Z</cp:lastPrinted>
  <dcterms:created xsi:type="dcterms:W3CDTF">2020-04-04T04:45:25Z</dcterms:created>
  <dcterms:modified xsi:type="dcterms:W3CDTF">2025-04-21T04:46:15Z</dcterms:modified>
</cp:coreProperties>
</file>