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handoutMasterIdLst>
    <p:handoutMasterId r:id="rId56"/>
  </p:handoutMasterIdLst>
  <p:sldIdLst>
    <p:sldId id="256" r:id="rId2"/>
    <p:sldId id="258" r:id="rId3"/>
    <p:sldId id="262" r:id="rId4"/>
    <p:sldId id="310" r:id="rId5"/>
    <p:sldId id="259" r:id="rId6"/>
    <p:sldId id="260" r:id="rId7"/>
    <p:sldId id="261"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305" r:id="rId39"/>
    <p:sldId id="306" r:id="rId40"/>
    <p:sldId id="307" r:id="rId41"/>
    <p:sldId id="308" r:id="rId42"/>
    <p:sldId id="295" r:id="rId43"/>
    <p:sldId id="299" r:id="rId44"/>
    <p:sldId id="296" r:id="rId45"/>
    <p:sldId id="297" r:id="rId46"/>
    <p:sldId id="298" r:id="rId47"/>
    <p:sldId id="300" r:id="rId48"/>
    <p:sldId id="301" r:id="rId49"/>
    <p:sldId id="302" r:id="rId50"/>
    <p:sldId id="303" r:id="rId51"/>
    <p:sldId id="304" r:id="rId52"/>
    <p:sldId id="311" r:id="rId53"/>
    <p:sldId id="309" r:id="rId54"/>
  </p:sldIdLst>
  <p:sldSz cx="9144000" cy="6858000" type="screen4x3"/>
  <p:notesSz cx="6858000" cy="9144000"/>
  <p:defaultTex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23E3D-205F-464C-8809-376D09961887}" v="526" dt="2025-05-29T07:21:21.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2" d="100"/>
          <a:sy n="82" d="100"/>
        </p:scale>
        <p:origin x="1167"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NGA RAO DORADLA" userId="5a09e1e32e49fb13" providerId="LiveId" clId="{17123E3D-205F-464C-8809-376D09961887}"/>
    <pc:docChg chg="undo custSel addSld delSld modSld sldOrd">
      <pc:chgData name="RANGA RAO DORADLA" userId="5a09e1e32e49fb13" providerId="LiveId" clId="{17123E3D-205F-464C-8809-376D09961887}" dt="2025-05-29T07:21:21.821" v="1605" actId="13926"/>
      <pc:docMkLst>
        <pc:docMk/>
      </pc:docMkLst>
      <pc:sldChg chg="modSp mod">
        <pc:chgData name="RANGA RAO DORADLA" userId="5a09e1e32e49fb13" providerId="LiveId" clId="{17123E3D-205F-464C-8809-376D09961887}" dt="2025-05-29T05:40:08.979" v="492" actId="1035"/>
        <pc:sldMkLst>
          <pc:docMk/>
          <pc:sldMk cId="0" sldId="256"/>
        </pc:sldMkLst>
        <pc:spChg chg="mod">
          <ac:chgData name="RANGA RAO DORADLA" userId="5a09e1e32e49fb13" providerId="LiveId" clId="{17123E3D-205F-464C-8809-376D09961887}" dt="2025-05-29T05:40:08.979" v="492" actId="1035"/>
          <ac:spMkLst>
            <pc:docMk/>
            <pc:sldMk cId="0" sldId="256"/>
            <ac:spMk id="3" creationId="{00000000-0000-0000-0000-000000000000}"/>
          </ac:spMkLst>
        </pc:spChg>
      </pc:sldChg>
      <pc:sldChg chg="modSp del mod">
        <pc:chgData name="RANGA RAO DORADLA" userId="5a09e1e32e49fb13" providerId="LiveId" clId="{17123E3D-205F-464C-8809-376D09961887}" dt="2025-05-29T05:42:50.452" v="493" actId="2696"/>
        <pc:sldMkLst>
          <pc:docMk/>
          <pc:sldMk cId="0" sldId="257"/>
        </pc:sldMkLst>
        <pc:spChg chg="mod">
          <ac:chgData name="RANGA RAO DORADLA" userId="5a09e1e32e49fb13" providerId="LiveId" clId="{17123E3D-205F-464C-8809-376D09961887}" dt="2025-05-29T05:40:02.807" v="483" actId="20577"/>
          <ac:spMkLst>
            <pc:docMk/>
            <pc:sldMk cId="0" sldId="257"/>
            <ac:spMk id="3" creationId="{00000000-0000-0000-0000-000000000000}"/>
          </ac:spMkLst>
        </pc:spChg>
      </pc:sldChg>
      <pc:sldChg chg="modSp mod modAnim">
        <pc:chgData name="RANGA RAO DORADLA" userId="5a09e1e32e49fb13" providerId="LiveId" clId="{17123E3D-205F-464C-8809-376D09961887}" dt="2025-05-29T05:46:43.183" v="551" actId="21"/>
        <pc:sldMkLst>
          <pc:docMk/>
          <pc:sldMk cId="0" sldId="258"/>
        </pc:sldMkLst>
        <pc:spChg chg="mod">
          <ac:chgData name="RANGA RAO DORADLA" userId="5a09e1e32e49fb13" providerId="LiveId" clId="{17123E3D-205F-464C-8809-376D09961887}" dt="2025-05-29T05:46:43.183" v="551" actId="21"/>
          <ac:spMkLst>
            <pc:docMk/>
            <pc:sldMk cId="0" sldId="258"/>
            <ac:spMk id="3" creationId="{00000000-0000-0000-0000-000000000000}"/>
          </ac:spMkLst>
        </pc:spChg>
      </pc:sldChg>
      <pc:sldChg chg="modSp mod modAnim">
        <pc:chgData name="RANGA RAO DORADLA" userId="5a09e1e32e49fb13" providerId="LiveId" clId="{17123E3D-205F-464C-8809-376D09961887}" dt="2025-05-29T05:47:48.172" v="556"/>
        <pc:sldMkLst>
          <pc:docMk/>
          <pc:sldMk cId="0" sldId="259"/>
        </pc:sldMkLst>
        <pc:spChg chg="mod">
          <ac:chgData name="RANGA RAO DORADLA" userId="5a09e1e32e49fb13" providerId="LiveId" clId="{17123E3D-205F-464C-8809-376D09961887}" dt="2025-05-29T05:47:29.798" v="553" actId="123"/>
          <ac:spMkLst>
            <pc:docMk/>
            <pc:sldMk cId="0" sldId="259"/>
            <ac:spMk id="3" creationId="{00000000-0000-0000-0000-000000000000}"/>
          </ac:spMkLst>
        </pc:spChg>
      </pc:sldChg>
      <pc:sldChg chg="modAnim">
        <pc:chgData name="RANGA RAO DORADLA" userId="5a09e1e32e49fb13" providerId="LiveId" clId="{17123E3D-205F-464C-8809-376D09961887}" dt="2025-05-29T05:48:46.252" v="563"/>
        <pc:sldMkLst>
          <pc:docMk/>
          <pc:sldMk cId="0" sldId="260"/>
        </pc:sldMkLst>
      </pc:sldChg>
      <pc:sldChg chg="modSp modAnim">
        <pc:chgData name="RANGA RAO DORADLA" userId="5a09e1e32e49fb13" providerId="LiveId" clId="{17123E3D-205F-464C-8809-376D09961887}" dt="2025-05-29T05:49:16.245" v="568"/>
        <pc:sldMkLst>
          <pc:docMk/>
          <pc:sldMk cId="0" sldId="261"/>
        </pc:sldMkLst>
        <pc:spChg chg="mod">
          <ac:chgData name="RANGA RAO DORADLA" userId="5a09e1e32e49fb13" providerId="LiveId" clId="{17123E3D-205F-464C-8809-376D09961887}" dt="2025-05-29T05:48:56.318" v="565" actId="123"/>
          <ac:spMkLst>
            <pc:docMk/>
            <pc:sldMk cId="0" sldId="261"/>
            <ac:spMk id="3" creationId="{00000000-0000-0000-0000-000000000000}"/>
          </ac:spMkLst>
        </pc:spChg>
      </pc:sldChg>
      <pc:sldChg chg="modSp mod modAnim">
        <pc:chgData name="RANGA RAO DORADLA" userId="5a09e1e32e49fb13" providerId="LiveId" clId="{17123E3D-205F-464C-8809-376D09961887}" dt="2025-05-29T06:46:46.219" v="1369"/>
        <pc:sldMkLst>
          <pc:docMk/>
          <pc:sldMk cId="0" sldId="262"/>
        </pc:sldMkLst>
        <pc:spChg chg="mod">
          <ac:chgData name="RANGA RAO DORADLA" userId="5a09e1e32e49fb13" providerId="LiveId" clId="{17123E3D-205F-464C-8809-376D09961887}" dt="2025-05-29T06:46:22.038" v="1366" actId="20577"/>
          <ac:spMkLst>
            <pc:docMk/>
            <pc:sldMk cId="0" sldId="262"/>
            <ac:spMk id="3" creationId="{00000000-0000-0000-0000-000000000000}"/>
          </ac:spMkLst>
        </pc:spChg>
      </pc:sldChg>
      <pc:sldChg chg="modSp modAnim">
        <pc:chgData name="RANGA RAO DORADLA" userId="5a09e1e32e49fb13" providerId="LiveId" clId="{17123E3D-205F-464C-8809-376D09961887}" dt="2025-05-29T05:50:32.666" v="576"/>
        <pc:sldMkLst>
          <pc:docMk/>
          <pc:sldMk cId="0" sldId="263"/>
        </pc:sldMkLst>
        <pc:spChg chg="mod">
          <ac:chgData name="RANGA RAO DORADLA" userId="5a09e1e32e49fb13" providerId="LiveId" clId="{17123E3D-205F-464C-8809-376D09961887}" dt="2025-05-29T05:50:03.948" v="574" actId="20577"/>
          <ac:spMkLst>
            <pc:docMk/>
            <pc:sldMk cId="0" sldId="263"/>
            <ac:spMk id="3" creationId="{00000000-0000-0000-0000-000000000000}"/>
          </ac:spMkLst>
        </pc:spChg>
      </pc:sldChg>
      <pc:sldChg chg="modSp modAnim">
        <pc:chgData name="RANGA RAO DORADLA" userId="5a09e1e32e49fb13" providerId="LiveId" clId="{17123E3D-205F-464C-8809-376D09961887}" dt="2025-05-29T05:51:30.992" v="585"/>
        <pc:sldMkLst>
          <pc:docMk/>
          <pc:sldMk cId="0" sldId="264"/>
        </pc:sldMkLst>
        <pc:spChg chg="mod">
          <ac:chgData name="RANGA RAO DORADLA" userId="5a09e1e32e49fb13" providerId="LiveId" clId="{17123E3D-205F-464C-8809-376D09961887}" dt="2025-05-29T05:51:26.860" v="584" actId="20577"/>
          <ac:spMkLst>
            <pc:docMk/>
            <pc:sldMk cId="0" sldId="264"/>
            <ac:spMk id="3" creationId="{00000000-0000-0000-0000-000000000000}"/>
          </ac:spMkLst>
        </pc:spChg>
      </pc:sldChg>
      <pc:sldChg chg="modSp modAnim">
        <pc:chgData name="RANGA RAO DORADLA" userId="5a09e1e32e49fb13" providerId="LiveId" clId="{17123E3D-205F-464C-8809-376D09961887}" dt="2025-05-29T05:55:17.172" v="619"/>
        <pc:sldMkLst>
          <pc:docMk/>
          <pc:sldMk cId="0" sldId="265"/>
        </pc:sldMkLst>
        <pc:spChg chg="mod">
          <ac:chgData name="RANGA RAO DORADLA" userId="5a09e1e32e49fb13" providerId="LiveId" clId="{17123E3D-205F-464C-8809-376D09961887}" dt="2025-05-29T05:54:58.732" v="616" actId="123"/>
          <ac:spMkLst>
            <pc:docMk/>
            <pc:sldMk cId="0" sldId="265"/>
            <ac:spMk id="3" creationId="{00000000-0000-0000-0000-000000000000}"/>
          </ac:spMkLst>
        </pc:spChg>
      </pc:sldChg>
      <pc:sldChg chg="modSp modAnim">
        <pc:chgData name="RANGA RAO DORADLA" userId="5a09e1e32e49fb13" providerId="LiveId" clId="{17123E3D-205F-464C-8809-376D09961887}" dt="2025-05-29T07:21:21.821" v="1605" actId="13926"/>
        <pc:sldMkLst>
          <pc:docMk/>
          <pc:sldMk cId="0" sldId="266"/>
        </pc:sldMkLst>
        <pc:spChg chg="mod">
          <ac:chgData name="RANGA RAO DORADLA" userId="5a09e1e32e49fb13" providerId="LiveId" clId="{17123E3D-205F-464C-8809-376D09961887}" dt="2025-05-29T07:21:21.821" v="1605" actId="13926"/>
          <ac:spMkLst>
            <pc:docMk/>
            <pc:sldMk cId="0" sldId="266"/>
            <ac:spMk id="3" creationId="{00000000-0000-0000-0000-000000000000}"/>
          </ac:spMkLst>
        </pc:spChg>
      </pc:sldChg>
      <pc:sldChg chg="modSp modAnim">
        <pc:chgData name="RANGA RAO DORADLA" userId="5a09e1e32e49fb13" providerId="LiveId" clId="{17123E3D-205F-464C-8809-376D09961887}" dt="2025-05-29T05:58:36.707" v="637"/>
        <pc:sldMkLst>
          <pc:docMk/>
          <pc:sldMk cId="0" sldId="268"/>
        </pc:sldMkLst>
        <pc:spChg chg="mod">
          <ac:chgData name="RANGA RAO DORADLA" userId="5a09e1e32e49fb13" providerId="LiveId" clId="{17123E3D-205F-464C-8809-376D09961887}" dt="2025-05-29T05:58:32.724" v="636" actId="20577"/>
          <ac:spMkLst>
            <pc:docMk/>
            <pc:sldMk cId="0" sldId="268"/>
            <ac:spMk id="3" creationId="{00000000-0000-0000-0000-000000000000}"/>
          </ac:spMkLst>
        </pc:spChg>
      </pc:sldChg>
      <pc:sldChg chg="modSp modAnim">
        <pc:chgData name="RANGA RAO DORADLA" userId="5a09e1e32e49fb13" providerId="LiveId" clId="{17123E3D-205F-464C-8809-376D09961887}" dt="2025-05-29T05:59:20.996" v="644"/>
        <pc:sldMkLst>
          <pc:docMk/>
          <pc:sldMk cId="0" sldId="269"/>
        </pc:sldMkLst>
        <pc:spChg chg="mod">
          <ac:chgData name="RANGA RAO DORADLA" userId="5a09e1e32e49fb13" providerId="LiveId" clId="{17123E3D-205F-464C-8809-376D09961887}" dt="2025-05-29T05:59:10.850" v="642" actId="179"/>
          <ac:spMkLst>
            <pc:docMk/>
            <pc:sldMk cId="0" sldId="269"/>
            <ac:spMk id="3" creationId="{00000000-0000-0000-0000-000000000000}"/>
          </ac:spMkLst>
        </pc:spChg>
      </pc:sldChg>
      <pc:sldChg chg="modSp modAnim">
        <pc:chgData name="RANGA RAO DORADLA" userId="5a09e1e32e49fb13" providerId="LiveId" clId="{17123E3D-205F-464C-8809-376D09961887}" dt="2025-05-29T06:00:47.008" v="712"/>
        <pc:sldMkLst>
          <pc:docMk/>
          <pc:sldMk cId="0" sldId="270"/>
        </pc:sldMkLst>
        <pc:spChg chg="mod">
          <ac:chgData name="RANGA RAO DORADLA" userId="5a09e1e32e49fb13" providerId="LiveId" clId="{17123E3D-205F-464C-8809-376D09961887}" dt="2025-05-29T06:00:33.170" v="710" actId="114"/>
          <ac:spMkLst>
            <pc:docMk/>
            <pc:sldMk cId="0" sldId="270"/>
            <ac:spMk id="3" creationId="{00000000-0000-0000-0000-000000000000}"/>
          </ac:spMkLst>
        </pc:spChg>
      </pc:sldChg>
      <pc:sldChg chg="modSp modAnim">
        <pc:chgData name="RANGA RAO DORADLA" userId="5a09e1e32e49fb13" providerId="LiveId" clId="{17123E3D-205F-464C-8809-376D09961887}" dt="2025-05-29T06:01:48.747" v="718"/>
        <pc:sldMkLst>
          <pc:docMk/>
          <pc:sldMk cId="0" sldId="271"/>
        </pc:sldMkLst>
        <pc:spChg chg="mod">
          <ac:chgData name="RANGA RAO DORADLA" userId="5a09e1e32e49fb13" providerId="LiveId" clId="{17123E3D-205F-464C-8809-376D09961887}" dt="2025-05-29T06:01:46.937" v="717" actId="114"/>
          <ac:spMkLst>
            <pc:docMk/>
            <pc:sldMk cId="0" sldId="271"/>
            <ac:spMk id="3" creationId="{00000000-0000-0000-0000-000000000000}"/>
          </ac:spMkLst>
        </pc:spChg>
      </pc:sldChg>
      <pc:sldChg chg="modSp modAnim">
        <pc:chgData name="RANGA RAO DORADLA" userId="5a09e1e32e49fb13" providerId="LiveId" clId="{17123E3D-205F-464C-8809-376D09961887}" dt="2025-05-29T06:02:47.641" v="741"/>
        <pc:sldMkLst>
          <pc:docMk/>
          <pc:sldMk cId="0" sldId="272"/>
        </pc:sldMkLst>
        <pc:spChg chg="mod">
          <ac:chgData name="RANGA RAO DORADLA" userId="5a09e1e32e49fb13" providerId="LiveId" clId="{17123E3D-205F-464C-8809-376D09961887}" dt="2025-05-29T06:02:31.567" v="740" actId="20577"/>
          <ac:spMkLst>
            <pc:docMk/>
            <pc:sldMk cId="0" sldId="272"/>
            <ac:spMk id="3" creationId="{00000000-0000-0000-0000-000000000000}"/>
          </ac:spMkLst>
        </pc:spChg>
      </pc:sldChg>
      <pc:sldChg chg="modSp modAnim">
        <pc:chgData name="RANGA RAO DORADLA" userId="5a09e1e32e49fb13" providerId="LiveId" clId="{17123E3D-205F-464C-8809-376D09961887}" dt="2025-05-29T06:03:36.142" v="749"/>
        <pc:sldMkLst>
          <pc:docMk/>
          <pc:sldMk cId="0" sldId="273"/>
        </pc:sldMkLst>
        <pc:spChg chg="mod">
          <ac:chgData name="RANGA RAO DORADLA" userId="5a09e1e32e49fb13" providerId="LiveId" clId="{17123E3D-205F-464C-8809-376D09961887}" dt="2025-05-29T06:03:04.681" v="744" actId="123"/>
          <ac:spMkLst>
            <pc:docMk/>
            <pc:sldMk cId="0" sldId="273"/>
            <ac:spMk id="3" creationId="{00000000-0000-0000-0000-000000000000}"/>
          </ac:spMkLst>
        </pc:spChg>
      </pc:sldChg>
      <pc:sldChg chg="modSp modAnim">
        <pc:chgData name="RANGA RAO DORADLA" userId="5a09e1e32e49fb13" providerId="LiveId" clId="{17123E3D-205F-464C-8809-376D09961887}" dt="2025-05-29T06:04:15.573" v="773" actId="20577"/>
        <pc:sldMkLst>
          <pc:docMk/>
          <pc:sldMk cId="0" sldId="274"/>
        </pc:sldMkLst>
        <pc:spChg chg="mod">
          <ac:chgData name="RANGA RAO DORADLA" userId="5a09e1e32e49fb13" providerId="LiveId" clId="{17123E3D-205F-464C-8809-376D09961887}" dt="2025-05-29T06:04:15.573" v="773" actId="20577"/>
          <ac:spMkLst>
            <pc:docMk/>
            <pc:sldMk cId="0" sldId="274"/>
            <ac:spMk id="3" creationId="{00000000-0000-0000-0000-000000000000}"/>
          </ac:spMkLst>
        </pc:spChg>
      </pc:sldChg>
      <pc:sldChg chg="modSp mod modAnim">
        <pc:chgData name="RANGA RAO DORADLA" userId="5a09e1e32e49fb13" providerId="LiveId" clId="{17123E3D-205F-464C-8809-376D09961887}" dt="2025-05-29T06:04:46.351" v="779"/>
        <pc:sldMkLst>
          <pc:docMk/>
          <pc:sldMk cId="0" sldId="275"/>
        </pc:sldMkLst>
        <pc:spChg chg="mod">
          <ac:chgData name="RANGA RAO DORADLA" userId="5a09e1e32e49fb13" providerId="LiveId" clId="{17123E3D-205F-464C-8809-376D09961887}" dt="2025-05-29T06:04:42.325" v="778" actId="123"/>
          <ac:spMkLst>
            <pc:docMk/>
            <pc:sldMk cId="0" sldId="275"/>
            <ac:spMk id="3" creationId="{00000000-0000-0000-0000-000000000000}"/>
          </ac:spMkLst>
        </pc:spChg>
      </pc:sldChg>
      <pc:sldChg chg="modSp mod modAnim">
        <pc:chgData name="RANGA RAO DORADLA" userId="5a09e1e32e49fb13" providerId="LiveId" clId="{17123E3D-205F-464C-8809-376D09961887}" dt="2025-05-29T06:05:43.824" v="783"/>
        <pc:sldMkLst>
          <pc:docMk/>
          <pc:sldMk cId="0" sldId="276"/>
        </pc:sldMkLst>
        <pc:spChg chg="mod">
          <ac:chgData name="RANGA RAO DORADLA" userId="5a09e1e32e49fb13" providerId="LiveId" clId="{17123E3D-205F-464C-8809-376D09961887}" dt="2025-05-29T06:04:52.736" v="780" actId="113"/>
          <ac:spMkLst>
            <pc:docMk/>
            <pc:sldMk cId="0" sldId="276"/>
            <ac:spMk id="3" creationId="{00000000-0000-0000-0000-000000000000}"/>
          </ac:spMkLst>
        </pc:spChg>
      </pc:sldChg>
      <pc:sldChg chg="modSp mod modAnim">
        <pc:chgData name="RANGA RAO DORADLA" userId="5a09e1e32e49fb13" providerId="LiveId" clId="{17123E3D-205F-464C-8809-376D09961887}" dt="2025-05-29T06:09:06.765" v="787"/>
        <pc:sldMkLst>
          <pc:docMk/>
          <pc:sldMk cId="0" sldId="277"/>
        </pc:sldMkLst>
        <pc:spChg chg="mod">
          <ac:chgData name="RANGA RAO DORADLA" userId="5a09e1e32e49fb13" providerId="LiveId" clId="{17123E3D-205F-464C-8809-376D09961887}" dt="2025-05-29T06:05:50.414" v="784" actId="113"/>
          <ac:spMkLst>
            <pc:docMk/>
            <pc:sldMk cId="0" sldId="277"/>
            <ac:spMk id="3" creationId="{00000000-0000-0000-0000-000000000000}"/>
          </ac:spMkLst>
        </pc:spChg>
      </pc:sldChg>
      <pc:sldChg chg="modSp mod modAnim">
        <pc:chgData name="RANGA RAO DORADLA" userId="5a09e1e32e49fb13" providerId="LiveId" clId="{17123E3D-205F-464C-8809-376D09961887}" dt="2025-05-29T06:12:04.026" v="847"/>
        <pc:sldMkLst>
          <pc:docMk/>
          <pc:sldMk cId="0" sldId="278"/>
        </pc:sldMkLst>
        <pc:spChg chg="mod">
          <ac:chgData name="RANGA RAO DORADLA" userId="5a09e1e32e49fb13" providerId="LiveId" clId="{17123E3D-205F-464C-8809-376D09961887}" dt="2025-05-29T06:11:25.714" v="841" actId="113"/>
          <ac:spMkLst>
            <pc:docMk/>
            <pc:sldMk cId="0" sldId="278"/>
            <ac:spMk id="3" creationId="{00000000-0000-0000-0000-000000000000}"/>
          </ac:spMkLst>
        </pc:spChg>
      </pc:sldChg>
      <pc:sldChg chg="modSp mod modAnim">
        <pc:chgData name="RANGA RAO DORADLA" userId="5a09e1e32e49fb13" providerId="LiveId" clId="{17123E3D-205F-464C-8809-376D09961887}" dt="2025-05-29T06:15:34.204" v="874"/>
        <pc:sldMkLst>
          <pc:docMk/>
          <pc:sldMk cId="0" sldId="279"/>
        </pc:sldMkLst>
        <pc:spChg chg="mod">
          <ac:chgData name="RANGA RAO DORADLA" userId="5a09e1e32e49fb13" providerId="LiveId" clId="{17123E3D-205F-464C-8809-376D09961887}" dt="2025-05-29T06:13:05.668" v="873" actId="20577"/>
          <ac:spMkLst>
            <pc:docMk/>
            <pc:sldMk cId="0" sldId="279"/>
            <ac:spMk id="3" creationId="{00000000-0000-0000-0000-000000000000}"/>
          </ac:spMkLst>
        </pc:spChg>
      </pc:sldChg>
      <pc:sldChg chg="modAnim">
        <pc:chgData name="RANGA RAO DORADLA" userId="5a09e1e32e49fb13" providerId="LiveId" clId="{17123E3D-205F-464C-8809-376D09961887}" dt="2025-05-29T06:15:47.442" v="877"/>
        <pc:sldMkLst>
          <pc:docMk/>
          <pc:sldMk cId="0" sldId="280"/>
        </pc:sldMkLst>
      </pc:sldChg>
      <pc:sldChg chg="modAnim">
        <pc:chgData name="RANGA RAO DORADLA" userId="5a09e1e32e49fb13" providerId="LiveId" clId="{17123E3D-205F-464C-8809-376D09961887}" dt="2025-05-29T06:16:16.414" v="881"/>
        <pc:sldMkLst>
          <pc:docMk/>
          <pc:sldMk cId="0" sldId="281"/>
        </pc:sldMkLst>
      </pc:sldChg>
      <pc:sldChg chg="modAnim">
        <pc:chgData name="RANGA RAO DORADLA" userId="5a09e1e32e49fb13" providerId="LiveId" clId="{17123E3D-205F-464C-8809-376D09961887}" dt="2025-05-29T06:16:52.609" v="884"/>
        <pc:sldMkLst>
          <pc:docMk/>
          <pc:sldMk cId="0" sldId="282"/>
        </pc:sldMkLst>
      </pc:sldChg>
      <pc:sldChg chg="modSp del modAnim">
        <pc:chgData name="RANGA RAO DORADLA" userId="5a09e1e32e49fb13" providerId="LiveId" clId="{17123E3D-205F-464C-8809-376D09961887}" dt="2025-05-29T06:18:20.184" v="896" actId="2696"/>
        <pc:sldMkLst>
          <pc:docMk/>
          <pc:sldMk cId="0" sldId="283"/>
        </pc:sldMkLst>
        <pc:spChg chg="mod">
          <ac:chgData name="RANGA RAO DORADLA" userId="5a09e1e32e49fb13" providerId="LiveId" clId="{17123E3D-205F-464C-8809-376D09961887}" dt="2025-05-29T06:17:26.903" v="895" actId="179"/>
          <ac:spMkLst>
            <pc:docMk/>
            <pc:sldMk cId="0" sldId="283"/>
            <ac:spMk id="3" creationId="{00000000-0000-0000-0000-000000000000}"/>
          </ac:spMkLst>
        </pc:spChg>
      </pc:sldChg>
      <pc:sldChg chg="modAnim">
        <pc:chgData name="RANGA RAO DORADLA" userId="5a09e1e32e49fb13" providerId="LiveId" clId="{17123E3D-205F-464C-8809-376D09961887}" dt="2025-05-29T06:18:34.265" v="898"/>
        <pc:sldMkLst>
          <pc:docMk/>
          <pc:sldMk cId="0" sldId="284"/>
        </pc:sldMkLst>
      </pc:sldChg>
      <pc:sldChg chg="modSp mod modAnim">
        <pc:chgData name="RANGA RAO DORADLA" userId="5a09e1e32e49fb13" providerId="LiveId" clId="{17123E3D-205F-464C-8809-376D09961887}" dt="2025-05-29T06:19:37.927" v="906"/>
        <pc:sldMkLst>
          <pc:docMk/>
          <pc:sldMk cId="0" sldId="285"/>
        </pc:sldMkLst>
        <pc:spChg chg="mod">
          <ac:chgData name="RANGA RAO DORADLA" userId="5a09e1e32e49fb13" providerId="LiveId" clId="{17123E3D-205F-464C-8809-376D09961887}" dt="2025-05-29T06:19:23.602" v="903" actId="20577"/>
          <ac:spMkLst>
            <pc:docMk/>
            <pc:sldMk cId="0" sldId="285"/>
            <ac:spMk id="3" creationId="{00000000-0000-0000-0000-000000000000}"/>
          </ac:spMkLst>
        </pc:spChg>
      </pc:sldChg>
      <pc:sldChg chg="modSp mod modAnim">
        <pc:chgData name="RANGA RAO DORADLA" userId="5a09e1e32e49fb13" providerId="LiveId" clId="{17123E3D-205F-464C-8809-376D09961887}" dt="2025-05-29T06:24:55.803" v="924"/>
        <pc:sldMkLst>
          <pc:docMk/>
          <pc:sldMk cId="0" sldId="286"/>
        </pc:sldMkLst>
        <pc:spChg chg="mod">
          <ac:chgData name="RANGA RAO DORADLA" userId="5a09e1e32e49fb13" providerId="LiveId" clId="{17123E3D-205F-464C-8809-376D09961887}" dt="2025-05-29T06:24:48.941" v="922" actId="179"/>
          <ac:spMkLst>
            <pc:docMk/>
            <pc:sldMk cId="0" sldId="286"/>
            <ac:spMk id="3" creationId="{00000000-0000-0000-0000-000000000000}"/>
          </ac:spMkLst>
        </pc:spChg>
      </pc:sldChg>
      <pc:sldChg chg="modSp mod modAnim">
        <pc:chgData name="RANGA RAO DORADLA" userId="5a09e1e32e49fb13" providerId="LiveId" clId="{17123E3D-205F-464C-8809-376D09961887}" dt="2025-05-29T06:25:33.323" v="934"/>
        <pc:sldMkLst>
          <pc:docMk/>
          <pc:sldMk cId="0" sldId="287"/>
        </pc:sldMkLst>
        <pc:spChg chg="mod">
          <ac:chgData name="RANGA RAO DORADLA" userId="5a09e1e32e49fb13" providerId="LiveId" clId="{17123E3D-205F-464C-8809-376D09961887}" dt="2025-05-29T06:25:27.323" v="933" actId="20577"/>
          <ac:spMkLst>
            <pc:docMk/>
            <pc:sldMk cId="0" sldId="287"/>
            <ac:spMk id="3" creationId="{00000000-0000-0000-0000-000000000000}"/>
          </ac:spMkLst>
        </pc:spChg>
      </pc:sldChg>
      <pc:sldChg chg="modSp mod modAnim">
        <pc:chgData name="RANGA RAO DORADLA" userId="5a09e1e32e49fb13" providerId="LiveId" clId="{17123E3D-205F-464C-8809-376D09961887}" dt="2025-05-29T06:26:48.555" v="938"/>
        <pc:sldMkLst>
          <pc:docMk/>
          <pc:sldMk cId="0" sldId="288"/>
        </pc:sldMkLst>
        <pc:spChg chg="mod">
          <ac:chgData name="RANGA RAO DORADLA" userId="5a09e1e32e49fb13" providerId="LiveId" clId="{17123E3D-205F-464C-8809-376D09961887}" dt="2025-05-29T06:25:38.704" v="935" actId="113"/>
          <ac:spMkLst>
            <pc:docMk/>
            <pc:sldMk cId="0" sldId="288"/>
            <ac:spMk id="3" creationId="{00000000-0000-0000-0000-000000000000}"/>
          </ac:spMkLst>
        </pc:spChg>
      </pc:sldChg>
      <pc:sldChg chg="modSp mod modAnim">
        <pc:chgData name="RANGA RAO DORADLA" userId="5a09e1e32e49fb13" providerId="LiveId" clId="{17123E3D-205F-464C-8809-376D09961887}" dt="2025-05-29T06:28:06.445" v="961"/>
        <pc:sldMkLst>
          <pc:docMk/>
          <pc:sldMk cId="0" sldId="289"/>
        </pc:sldMkLst>
        <pc:spChg chg="mod">
          <ac:chgData name="RANGA RAO DORADLA" userId="5a09e1e32e49fb13" providerId="LiveId" clId="{17123E3D-205F-464C-8809-376D09961887}" dt="2025-05-29T06:28:03.256" v="960" actId="20577"/>
          <ac:spMkLst>
            <pc:docMk/>
            <pc:sldMk cId="0" sldId="289"/>
            <ac:spMk id="3" creationId="{00000000-0000-0000-0000-000000000000}"/>
          </ac:spMkLst>
        </pc:spChg>
      </pc:sldChg>
      <pc:sldChg chg="modAnim">
        <pc:chgData name="RANGA RAO DORADLA" userId="5a09e1e32e49fb13" providerId="LiveId" clId="{17123E3D-205F-464C-8809-376D09961887}" dt="2025-05-29T06:28:13.739" v="962"/>
        <pc:sldMkLst>
          <pc:docMk/>
          <pc:sldMk cId="0" sldId="290"/>
        </pc:sldMkLst>
      </pc:sldChg>
      <pc:sldChg chg="modSp mod modAnim">
        <pc:chgData name="RANGA RAO DORADLA" userId="5a09e1e32e49fb13" providerId="LiveId" clId="{17123E3D-205F-464C-8809-376D09961887}" dt="2025-05-29T06:29:28.361" v="1004"/>
        <pc:sldMkLst>
          <pc:docMk/>
          <pc:sldMk cId="0" sldId="291"/>
        </pc:sldMkLst>
        <pc:spChg chg="mod">
          <ac:chgData name="RANGA RAO DORADLA" userId="5a09e1e32e49fb13" providerId="LiveId" clId="{17123E3D-205F-464C-8809-376D09961887}" dt="2025-05-29T06:28:26.516" v="982" actId="20577"/>
          <ac:spMkLst>
            <pc:docMk/>
            <pc:sldMk cId="0" sldId="291"/>
            <ac:spMk id="2" creationId="{00000000-0000-0000-0000-000000000000}"/>
          </ac:spMkLst>
        </pc:spChg>
        <pc:spChg chg="mod">
          <ac:chgData name="RANGA RAO DORADLA" userId="5a09e1e32e49fb13" providerId="LiveId" clId="{17123E3D-205F-464C-8809-376D09961887}" dt="2025-05-29T06:29:05.112" v="1001" actId="179"/>
          <ac:spMkLst>
            <pc:docMk/>
            <pc:sldMk cId="0" sldId="291"/>
            <ac:spMk id="3" creationId="{00000000-0000-0000-0000-000000000000}"/>
          </ac:spMkLst>
        </pc:spChg>
      </pc:sldChg>
      <pc:sldChg chg="modSp mod modAnim">
        <pc:chgData name="RANGA RAO DORADLA" userId="5a09e1e32e49fb13" providerId="LiveId" clId="{17123E3D-205F-464C-8809-376D09961887}" dt="2025-05-29T06:31:05.132" v="1012"/>
        <pc:sldMkLst>
          <pc:docMk/>
          <pc:sldMk cId="0" sldId="292"/>
        </pc:sldMkLst>
        <pc:spChg chg="mod">
          <ac:chgData name="RANGA RAO DORADLA" userId="5a09e1e32e49fb13" providerId="LiveId" clId="{17123E3D-205F-464C-8809-376D09961887}" dt="2025-05-29T06:29:47.020" v="1011" actId="20577"/>
          <ac:spMkLst>
            <pc:docMk/>
            <pc:sldMk cId="0" sldId="292"/>
            <ac:spMk id="3" creationId="{00000000-0000-0000-0000-000000000000}"/>
          </ac:spMkLst>
        </pc:spChg>
      </pc:sldChg>
      <pc:sldChg chg="modSp mod modAnim">
        <pc:chgData name="RANGA RAO DORADLA" userId="5a09e1e32e49fb13" providerId="LiveId" clId="{17123E3D-205F-464C-8809-376D09961887}" dt="2025-05-29T06:31:33.920" v="1016"/>
        <pc:sldMkLst>
          <pc:docMk/>
          <pc:sldMk cId="0" sldId="293"/>
        </pc:sldMkLst>
        <pc:spChg chg="mod">
          <ac:chgData name="RANGA RAO DORADLA" userId="5a09e1e32e49fb13" providerId="LiveId" clId="{17123E3D-205F-464C-8809-376D09961887}" dt="2025-05-29T06:31:10.279" v="1013" actId="113"/>
          <ac:spMkLst>
            <pc:docMk/>
            <pc:sldMk cId="0" sldId="293"/>
            <ac:spMk id="3" creationId="{00000000-0000-0000-0000-000000000000}"/>
          </ac:spMkLst>
        </pc:spChg>
      </pc:sldChg>
      <pc:sldChg chg="modSp mod modAnim">
        <pc:chgData name="RANGA RAO DORADLA" userId="5a09e1e32e49fb13" providerId="LiveId" clId="{17123E3D-205F-464C-8809-376D09961887}" dt="2025-05-29T06:31:52.893" v="1021"/>
        <pc:sldMkLst>
          <pc:docMk/>
          <pc:sldMk cId="0" sldId="294"/>
        </pc:sldMkLst>
        <pc:spChg chg="mod">
          <ac:chgData name="RANGA RAO DORADLA" userId="5a09e1e32e49fb13" providerId="LiveId" clId="{17123E3D-205F-464C-8809-376D09961887}" dt="2025-05-29T06:31:39.234" v="1017" actId="113"/>
          <ac:spMkLst>
            <pc:docMk/>
            <pc:sldMk cId="0" sldId="294"/>
            <ac:spMk id="3" creationId="{00000000-0000-0000-0000-000000000000}"/>
          </ac:spMkLst>
        </pc:spChg>
      </pc:sldChg>
      <pc:sldChg chg="modSp mod modAnim">
        <pc:chgData name="RANGA RAO DORADLA" userId="5a09e1e32e49fb13" providerId="LiveId" clId="{17123E3D-205F-464C-8809-376D09961887}" dt="2025-05-29T06:35:35.828" v="1160"/>
        <pc:sldMkLst>
          <pc:docMk/>
          <pc:sldMk cId="0" sldId="295"/>
        </pc:sldMkLst>
        <pc:spChg chg="mod">
          <ac:chgData name="RANGA RAO DORADLA" userId="5a09e1e32e49fb13" providerId="LiveId" clId="{17123E3D-205F-464C-8809-376D09961887}" dt="2025-05-29T06:35:19.722" v="1158" actId="20577"/>
          <ac:spMkLst>
            <pc:docMk/>
            <pc:sldMk cId="0" sldId="295"/>
            <ac:spMk id="3" creationId="{00000000-0000-0000-0000-000000000000}"/>
          </ac:spMkLst>
        </pc:spChg>
      </pc:sldChg>
      <pc:sldChg chg="modSp modAnim">
        <pc:chgData name="RANGA RAO DORADLA" userId="5a09e1e32e49fb13" providerId="LiveId" clId="{17123E3D-205F-464C-8809-376D09961887}" dt="2025-05-29T06:37:29.902" v="1182"/>
        <pc:sldMkLst>
          <pc:docMk/>
          <pc:sldMk cId="0" sldId="296"/>
        </pc:sldMkLst>
        <pc:spChg chg="mod">
          <ac:chgData name="RANGA RAO DORADLA" userId="5a09e1e32e49fb13" providerId="LiveId" clId="{17123E3D-205F-464C-8809-376D09961887}" dt="2025-05-29T06:37:19.490" v="1180" actId="20577"/>
          <ac:spMkLst>
            <pc:docMk/>
            <pc:sldMk cId="0" sldId="296"/>
            <ac:spMk id="3" creationId="{00000000-0000-0000-0000-000000000000}"/>
          </ac:spMkLst>
        </pc:spChg>
      </pc:sldChg>
      <pc:sldChg chg="modAnim">
        <pc:chgData name="RANGA RAO DORADLA" userId="5a09e1e32e49fb13" providerId="LiveId" clId="{17123E3D-205F-464C-8809-376D09961887}" dt="2025-05-29T06:37:49.656" v="1186"/>
        <pc:sldMkLst>
          <pc:docMk/>
          <pc:sldMk cId="0" sldId="297"/>
        </pc:sldMkLst>
      </pc:sldChg>
      <pc:sldChg chg="modSp modAnim">
        <pc:chgData name="RANGA RAO DORADLA" userId="5a09e1e32e49fb13" providerId="LiveId" clId="{17123E3D-205F-464C-8809-376D09961887}" dt="2025-05-29T06:38:42.192" v="1202" actId="20577"/>
        <pc:sldMkLst>
          <pc:docMk/>
          <pc:sldMk cId="0" sldId="298"/>
        </pc:sldMkLst>
        <pc:spChg chg="mod">
          <ac:chgData name="RANGA RAO DORADLA" userId="5a09e1e32e49fb13" providerId="LiveId" clId="{17123E3D-205F-464C-8809-376D09961887}" dt="2025-05-29T06:38:42.192" v="1202" actId="20577"/>
          <ac:spMkLst>
            <pc:docMk/>
            <pc:sldMk cId="0" sldId="298"/>
            <ac:spMk id="3" creationId="{00000000-0000-0000-0000-000000000000}"/>
          </ac:spMkLst>
        </pc:spChg>
      </pc:sldChg>
      <pc:sldChg chg="modSp mod modAnim">
        <pc:chgData name="RANGA RAO DORADLA" userId="5a09e1e32e49fb13" providerId="LiveId" clId="{17123E3D-205F-464C-8809-376D09961887}" dt="2025-05-29T06:36:14.106" v="1171" actId="1035"/>
        <pc:sldMkLst>
          <pc:docMk/>
          <pc:sldMk cId="0" sldId="299"/>
        </pc:sldMkLst>
        <pc:spChg chg="mod">
          <ac:chgData name="RANGA RAO DORADLA" userId="5a09e1e32e49fb13" providerId="LiveId" clId="{17123E3D-205F-464C-8809-376D09961887}" dt="2025-05-29T06:36:14.106" v="1171" actId="1035"/>
          <ac:spMkLst>
            <pc:docMk/>
            <pc:sldMk cId="0" sldId="299"/>
            <ac:spMk id="3" creationId="{00000000-0000-0000-0000-000000000000}"/>
          </ac:spMkLst>
        </pc:spChg>
      </pc:sldChg>
      <pc:sldChg chg="modSp mod modAnim">
        <pc:chgData name="RANGA RAO DORADLA" userId="5a09e1e32e49fb13" providerId="LiveId" clId="{17123E3D-205F-464C-8809-376D09961887}" dt="2025-05-29T06:39:02.363" v="1206"/>
        <pc:sldMkLst>
          <pc:docMk/>
          <pc:sldMk cId="0" sldId="300"/>
        </pc:sldMkLst>
        <pc:spChg chg="mod">
          <ac:chgData name="RANGA RAO DORADLA" userId="5a09e1e32e49fb13" providerId="LiveId" clId="{17123E3D-205F-464C-8809-376D09961887}" dt="2025-05-29T06:38:56.984" v="1205" actId="123"/>
          <ac:spMkLst>
            <pc:docMk/>
            <pc:sldMk cId="0" sldId="300"/>
            <ac:spMk id="3" creationId="{00000000-0000-0000-0000-000000000000}"/>
          </ac:spMkLst>
        </pc:spChg>
      </pc:sldChg>
      <pc:sldChg chg="modSp modAnim">
        <pc:chgData name="RANGA RAO DORADLA" userId="5a09e1e32e49fb13" providerId="LiveId" clId="{17123E3D-205F-464C-8809-376D09961887}" dt="2025-05-29T06:41:19.590" v="1217" actId="179"/>
        <pc:sldMkLst>
          <pc:docMk/>
          <pc:sldMk cId="0" sldId="301"/>
        </pc:sldMkLst>
        <pc:spChg chg="mod">
          <ac:chgData name="RANGA RAO DORADLA" userId="5a09e1e32e49fb13" providerId="LiveId" clId="{17123E3D-205F-464C-8809-376D09961887}" dt="2025-05-29T06:41:19.590" v="1217" actId="179"/>
          <ac:spMkLst>
            <pc:docMk/>
            <pc:sldMk cId="0" sldId="301"/>
            <ac:spMk id="3" creationId="{00000000-0000-0000-0000-000000000000}"/>
          </ac:spMkLst>
        </pc:spChg>
      </pc:sldChg>
      <pc:sldChg chg="modAnim">
        <pc:chgData name="RANGA RAO DORADLA" userId="5a09e1e32e49fb13" providerId="LiveId" clId="{17123E3D-205F-464C-8809-376D09961887}" dt="2025-05-29T06:41:35.128" v="1218"/>
        <pc:sldMkLst>
          <pc:docMk/>
          <pc:sldMk cId="0" sldId="302"/>
        </pc:sldMkLst>
      </pc:sldChg>
      <pc:sldChg chg="modSp mod modAnim">
        <pc:chgData name="RANGA RAO DORADLA" userId="5a09e1e32e49fb13" providerId="LiveId" clId="{17123E3D-205F-464C-8809-376D09961887}" dt="2025-05-29T06:42:12.883" v="1227"/>
        <pc:sldMkLst>
          <pc:docMk/>
          <pc:sldMk cId="0" sldId="303"/>
        </pc:sldMkLst>
        <pc:spChg chg="mod">
          <ac:chgData name="RANGA RAO DORADLA" userId="5a09e1e32e49fb13" providerId="LiveId" clId="{17123E3D-205F-464C-8809-376D09961887}" dt="2025-05-29T06:41:46.706" v="1223" actId="20577"/>
          <ac:spMkLst>
            <pc:docMk/>
            <pc:sldMk cId="0" sldId="303"/>
            <ac:spMk id="3" creationId="{00000000-0000-0000-0000-000000000000}"/>
          </ac:spMkLst>
        </pc:spChg>
      </pc:sldChg>
      <pc:sldChg chg="modAnim">
        <pc:chgData name="RANGA RAO DORADLA" userId="5a09e1e32e49fb13" providerId="LiveId" clId="{17123E3D-205F-464C-8809-376D09961887}" dt="2025-05-29T06:42:43.444" v="1232"/>
        <pc:sldMkLst>
          <pc:docMk/>
          <pc:sldMk cId="0" sldId="304"/>
        </pc:sldMkLst>
      </pc:sldChg>
      <pc:sldChg chg="modSp new mod modAnim">
        <pc:chgData name="RANGA RAO DORADLA" userId="5a09e1e32e49fb13" providerId="LiveId" clId="{17123E3D-205F-464C-8809-376D09961887}" dt="2025-05-29T06:32:39.115" v="1069" actId="20577"/>
        <pc:sldMkLst>
          <pc:docMk/>
          <pc:sldMk cId="2648297753" sldId="305"/>
        </pc:sldMkLst>
        <pc:spChg chg="mod">
          <ac:chgData name="RANGA RAO DORADLA" userId="5a09e1e32e49fb13" providerId="LiveId" clId="{17123E3D-205F-464C-8809-376D09961887}" dt="2025-05-29T05:13:58.793" v="25" actId="20577"/>
          <ac:spMkLst>
            <pc:docMk/>
            <pc:sldMk cId="2648297753" sldId="305"/>
            <ac:spMk id="2" creationId="{12E96144-2E22-3A71-ECC1-8361DD9F1987}"/>
          </ac:spMkLst>
        </pc:spChg>
        <pc:spChg chg="mod">
          <ac:chgData name="RANGA RAO DORADLA" userId="5a09e1e32e49fb13" providerId="LiveId" clId="{17123E3D-205F-464C-8809-376D09961887}" dt="2025-05-29T06:32:39.115" v="1069" actId="20577"/>
          <ac:spMkLst>
            <pc:docMk/>
            <pc:sldMk cId="2648297753" sldId="305"/>
            <ac:spMk id="3" creationId="{BBD7DCCE-3894-1FE6-10B1-F754119B62EC}"/>
          </ac:spMkLst>
        </pc:spChg>
      </pc:sldChg>
      <pc:sldChg chg="modSp new mod ord modAnim">
        <pc:chgData name="RANGA RAO DORADLA" userId="5a09e1e32e49fb13" providerId="LiveId" clId="{17123E3D-205F-464C-8809-376D09961887}" dt="2025-05-29T06:33:39.990" v="1090" actId="179"/>
        <pc:sldMkLst>
          <pc:docMk/>
          <pc:sldMk cId="272698341" sldId="306"/>
        </pc:sldMkLst>
        <pc:spChg chg="mod">
          <ac:chgData name="RANGA RAO DORADLA" userId="5a09e1e32e49fb13" providerId="LiveId" clId="{17123E3D-205F-464C-8809-376D09961887}" dt="2025-05-29T05:31:05.029" v="153" actId="120"/>
          <ac:spMkLst>
            <pc:docMk/>
            <pc:sldMk cId="272698341" sldId="306"/>
            <ac:spMk id="2" creationId="{E12006CE-1FF4-1C7E-6EE7-69E24A8553C0}"/>
          </ac:spMkLst>
        </pc:spChg>
        <pc:spChg chg="mod">
          <ac:chgData name="RANGA RAO DORADLA" userId="5a09e1e32e49fb13" providerId="LiveId" clId="{17123E3D-205F-464C-8809-376D09961887}" dt="2025-05-29T06:33:39.990" v="1090" actId="179"/>
          <ac:spMkLst>
            <pc:docMk/>
            <pc:sldMk cId="272698341" sldId="306"/>
            <ac:spMk id="3" creationId="{11E549F9-2111-1B35-FD8A-17564728B768}"/>
          </ac:spMkLst>
        </pc:spChg>
      </pc:sldChg>
      <pc:sldChg chg="modSp new mod modAnim">
        <pc:chgData name="RANGA RAO DORADLA" userId="5a09e1e32e49fb13" providerId="LiveId" clId="{17123E3D-205F-464C-8809-376D09961887}" dt="2025-05-29T06:33:53.345" v="1091"/>
        <pc:sldMkLst>
          <pc:docMk/>
          <pc:sldMk cId="3388571308" sldId="307"/>
        </pc:sldMkLst>
        <pc:spChg chg="mod">
          <ac:chgData name="RANGA RAO DORADLA" userId="5a09e1e32e49fb13" providerId="LiveId" clId="{17123E3D-205F-464C-8809-376D09961887}" dt="2025-05-29T05:33:04.475" v="180" actId="120"/>
          <ac:spMkLst>
            <pc:docMk/>
            <pc:sldMk cId="3388571308" sldId="307"/>
            <ac:spMk id="2" creationId="{330C6B40-AB6C-B901-FB95-F06C99C0A764}"/>
          </ac:spMkLst>
        </pc:spChg>
        <pc:spChg chg="mod">
          <ac:chgData name="RANGA RAO DORADLA" userId="5a09e1e32e49fb13" providerId="LiveId" clId="{17123E3D-205F-464C-8809-376D09961887}" dt="2025-05-29T05:32:46.964" v="178" actId="1035"/>
          <ac:spMkLst>
            <pc:docMk/>
            <pc:sldMk cId="3388571308" sldId="307"/>
            <ac:spMk id="3" creationId="{381747A6-AADF-C4CC-7736-D9F53B256FC6}"/>
          </ac:spMkLst>
        </pc:spChg>
      </pc:sldChg>
      <pc:sldChg chg="modSp new mod modAnim">
        <pc:chgData name="RANGA RAO DORADLA" userId="5a09e1e32e49fb13" providerId="LiveId" clId="{17123E3D-205F-464C-8809-376D09961887}" dt="2025-05-29T06:34:43.452" v="1100"/>
        <pc:sldMkLst>
          <pc:docMk/>
          <pc:sldMk cId="4225118668" sldId="308"/>
        </pc:sldMkLst>
        <pc:spChg chg="mod">
          <ac:chgData name="RANGA RAO DORADLA" userId="5a09e1e32e49fb13" providerId="LiveId" clId="{17123E3D-205F-464C-8809-376D09961887}" dt="2025-05-29T05:34:26.864" v="183" actId="120"/>
          <ac:spMkLst>
            <pc:docMk/>
            <pc:sldMk cId="4225118668" sldId="308"/>
            <ac:spMk id="2" creationId="{B5CBD9C2-4410-678B-7339-C6BE2A2AC904}"/>
          </ac:spMkLst>
        </pc:spChg>
        <pc:spChg chg="mod">
          <ac:chgData name="RANGA RAO DORADLA" userId="5a09e1e32e49fb13" providerId="LiveId" clId="{17123E3D-205F-464C-8809-376D09961887}" dt="2025-05-29T06:33:57.819" v="1092" actId="113"/>
          <ac:spMkLst>
            <pc:docMk/>
            <pc:sldMk cId="4225118668" sldId="308"/>
            <ac:spMk id="3" creationId="{6BFBEE10-9548-DC79-9E95-0CFB843C4F6C}"/>
          </ac:spMkLst>
        </pc:spChg>
      </pc:sldChg>
      <pc:sldChg chg="addSp delSp modSp new mod">
        <pc:chgData name="RANGA RAO DORADLA" userId="5a09e1e32e49fb13" providerId="LiveId" clId="{17123E3D-205F-464C-8809-376D09961887}" dt="2025-05-29T06:52:23.404" v="1604" actId="20577"/>
        <pc:sldMkLst>
          <pc:docMk/>
          <pc:sldMk cId="52774736" sldId="309"/>
        </pc:sldMkLst>
        <pc:spChg chg="del">
          <ac:chgData name="RANGA RAO DORADLA" userId="5a09e1e32e49fb13" providerId="LiveId" clId="{17123E3D-205F-464C-8809-376D09961887}" dt="2025-05-29T06:48:19.675" v="1372" actId="478"/>
          <ac:spMkLst>
            <pc:docMk/>
            <pc:sldMk cId="52774736" sldId="309"/>
            <ac:spMk id="2" creationId="{137B532A-D224-AF5E-5CE9-9F8CF9AF6BC5}"/>
          </ac:spMkLst>
        </pc:spChg>
        <pc:spChg chg="del">
          <ac:chgData name="RANGA RAO DORADLA" userId="5a09e1e32e49fb13" providerId="LiveId" clId="{17123E3D-205F-464C-8809-376D09961887}" dt="2025-05-29T06:48:13.797" v="1371"/>
          <ac:spMkLst>
            <pc:docMk/>
            <pc:sldMk cId="52774736" sldId="309"/>
            <ac:spMk id="3" creationId="{5CC3DBEE-D8E5-4A24-38E8-F003CE7230FA}"/>
          </ac:spMkLst>
        </pc:spChg>
        <pc:spChg chg="add mod">
          <ac:chgData name="RANGA RAO DORADLA" userId="5a09e1e32e49fb13" providerId="LiveId" clId="{17123E3D-205F-464C-8809-376D09961887}" dt="2025-05-29T06:52:23.404" v="1604" actId="20577"/>
          <ac:spMkLst>
            <pc:docMk/>
            <pc:sldMk cId="52774736" sldId="309"/>
            <ac:spMk id="4" creationId="{B9BDF73D-8C8F-AE2A-7E51-5CFB37BCDBF6}"/>
          </ac:spMkLst>
        </pc:spChg>
        <pc:picChg chg="add mod">
          <ac:chgData name="RANGA RAO DORADLA" userId="5a09e1e32e49fb13" providerId="LiveId" clId="{17123E3D-205F-464C-8809-376D09961887}" dt="2025-05-29T06:50:05.620" v="1561" actId="1035"/>
          <ac:picMkLst>
            <pc:docMk/>
            <pc:sldMk cId="52774736" sldId="309"/>
            <ac:picMk id="1026" creationId="{392522F6-B437-6E81-D076-C93E02EFE88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t>29/05/2025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29/05/2025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179388" y="692150"/>
            <a:ext cx="8913812" cy="6110288"/>
          </a:xfrm>
          <a:prstGeom prst="rect">
            <a:avLst/>
          </a:prstGeom>
          <a:noFill/>
          <a:ln w="9525">
            <a:noFill/>
          </a:ln>
        </p:spPr>
      </p:pic>
      <p:sp>
        <p:nvSpPr>
          <p:cNvPr id="10" name="Rectangle 7"/>
          <p:cNvSpPr>
            <a:spLocks noChangeArrowheads="1"/>
          </p:cNvSpPr>
          <p:nvPr/>
        </p:nvSpPr>
        <p:spPr bwMode="auto">
          <a:xfrm>
            <a:off x="1588" y="549275"/>
            <a:ext cx="9144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Grp="1" noChangeArrowheads="1"/>
          </p:cNvSpPr>
          <p:nvPr>
            <p:ph type="subTitle" idx="1"/>
          </p:nvPr>
        </p:nvSpPr>
        <p:spPr>
          <a:xfrm>
            <a:off x="1908175" y="2492375"/>
            <a:ext cx="5545138" cy="1222375"/>
          </a:xfrm>
        </p:spPr>
        <p:txBody>
          <a:bodyPr anchor="ctr"/>
          <a:lstStyle>
            <a:lvl1pPr marL="0" indent="0" algn="ctr">
              <a:buFontTx/>
              <a:buNone/>
              <a:defRPr/>
            </a:lvl1pPr>
          </a:lstStyle>
          <a:p>
            <a:pPr lvl="0"/>
            <a:r>
              <a:rPr lang="en-US" altLang="zh-CN" noProof="0"/>
              <a:t>Click to edit Master subtitle style</a:t>
            </a:r>
          </a:p>
        </p:txBody>
      </p:sp>
      <p:sp>
        <p:nvSpPr>
          <p:cNvPr id="2056" name="Rectangle 8"/>
          <p:cNvSpPr>
            <a:spLocks noGrp="1" noChangeArrowheads="1"/>
          </p:cNvSpPr>
          <p:nvPr>
            <p:ph type="ctrTitle"/>
          </p:nvPr>
        </p:nvSpPr>
        <p:spPr>
          <a:xfrm>
            <a:off x="755650" y="620713"/>
            <a:ext cx="7772400" cy="1470025"/>
          </a:xfrm>
        </p:spPr>
        <p:txBody>
          <a:bodyPr/>
          <a:lstStyle>
            <a:lvl1pPr>
              <a:defRPr sz="3600"/>
            </a:lvl1pPr>
          </a:lstStyle>
          <a:p>
            <a:pPr lvl="0"/>
            <a:r>
              <a:rPr lang="en-US" altLang="zh-CN" noProof="0"/>
              <a:t>Click to edit Master title style</a:t>
            </a:r>
          </a:p>
        </p:txBody>
      </p:sp>
      <p:sp>
        <p:nvSpPr>
          <p:cNvPr id="11" name="Rectangle 4"/>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endParaRPr lang="zh-CN" altLang="en-US" dirty="0"/>
          </a:p>
        </p:txBody>
      </p:sp>
      <p:sp>
        <p:nvSpPr>
          <p:cNvPr id="12" name="Rectangle 5"/>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endParaRPr lang="zh-CN" altLang="en-US" dirty="0"/>
          </a:p>
        </p:txBody>
      </p:sp>
      <p:sp>
        <p:nvSpPr>
          <p:cNvPr id="13" name="Rectangle 6"/>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fld id="{9A0DB2DC-4C9A-4742-B13C-FB6460FD3503}" type="slidenum">
              <a:rPr lang="zh-CN" altLang="en-US" dirty="0"/>
              <a:t>‹#›</a:t>
            </a:fld>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lvl="0"/>
            <a:endParaRPr lang="zh-CN" altLang="en-US" dirty="0"/>
          </a:p>
        </p:txBody>
      </p:sp>
      <p:sp>
        <p:nvSpPr>
          <p:cNvPr id="8" name="Footer Placeholder 7"/>
          <p:cNvSpPr>
            <a:spLocks noGrp="1"/>
          </p:cNvSpPr>
          <p:nvPr>
            <p:ph type="ftr" sz="quarter" idx="11"/>
          </p:nvPr>
        </p:nvSpPr>
        <p:spPr/>
        <p:txBody>
          <a:bodyPr/>
          <a:lstStyle/>
          <a:p>
            <a:pPr lvl="0"/>
            <a:endParaRPr lang="zh-CN" altLang="en-US" dirty="0"/>
          </a:p>
        </p:txBody>
      </p:sp>
      <p:sp>
        <p:nvSpPr>
          <p:cNvPr id="9" name="Slide Number Placeholder 8"/>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lvl="0"/>
            <a:endParaRPr lang="zh-CN" altLang="en-US" dirty="0"/>
          </a:p>
        </p:txBody>
      </p:sp>
      <p:sp>
        <p:nvSpPr>
          <p:cNvPr id="4" name="Footer Placeholder 3"/>
          <p:cNvSpPr>
            <a:spLocks noGrp="1"/>
          </p:cNvSpPr>
          <p:nvPr>
            <p:ph type="ftr" sz="quarter" idx="11"/>
          </p:nvPr>
        </p:nvSpPr>
        <p:spPr/>
        <p:txBody>
          <a:bodyPr/>
          <a:lstStyle/>
          <a:p>
            <a:pPr lvl="0"/>
            <a:endParaRPr lang="zh-CN" altLang="en-US" dirty="0"/>
          </a:p>
        </p:txBody>
      </p:sp>
      <p:sp>
        <p:nvSpPr>
          <p:cNvPr id="5" name="Slide Number Placeholder 4"/>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zh-CN" altLang="en-US" dirty="0"/>
          </a:p>
        </p:txBody>
      </p:sp>
      <p:sp>
        <p:nvSpPr>
          <p:cNvPr id="3" name="Footer Placeholder 2"/>
          <p:cNvSpPr>
            <a:spLocks noGrp="1"/>
          </p:cNvSpPr>
          <p:nvPr>
            <p:ph type="ftr" sz="quarter" idx="11"/>
          </p:nvPr>
        </p:nvSpPr>
        <p:spPr/>
        <p:txBody>
          <a:bodyPr/>
          <a:lstStyle/>
          <a:p>
            <a:pPr lvl="0"/>
            <a:endParaRPr lang="zh-CN" altLang="en-US" dirty="0"/>
          </a:p>
        </p:txBody>
      </p:sp>
      <p:sp>
        <p:nvSpPr>
          <p:cNvPr id="4" name="Slide Number Placeholder 3"/>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588" y="333375"/>
            <a:ext cx="9144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5797550" y="4438650"/>
            <a:ext cx="3340100" cy="2333625"/>
          </a:xfrm>
          <a:prstGeom prst="rect">
            <a:avLst/>
          </a:prstGeom>
          <a:noFill/>
          <a:ln w="9525">
            <a:noFill/>
          </a:ln>
        </p:spPr>
      </p:pic>
      <p:sp>
        <p:nvSpPr>
          <p:cNvPr id="1028" name="Rectangle 4"/>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zh-CN" dirty="0"/>
              <a:t>Click to edit Master title style</a:t>
            </a:r>
          </a:p>
        </p:txBody>
      </p:sp>
      <p:sp>
        <p:nvSpPr>
          <p:cNvPr id="1029" name="Rectangle 5"/>
          <p:cNvSpPr>
            <a:spLocks noGrp="1"/>
          </p:cNvSpPr>
          <p:nvPr>
            <p:ph type="body" idx="1"/>
          </p:nvPr>
        </p:nvSpPr>
        <p:spPr>
          <a:xfrm>
            <a:off x="457200" y="1600200"/>
            <a:ext cx="8229600" cy="4525963"/>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a:endParaRPr lang="zh-CN" altLang="en-US" dirty="0"/>
          </a:p>
        </p:txBody>
      </p:sp>
      <p:sp>
        <p:nvSpPr>
          <p:cNvPr id="103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a:endParaRPr lang="zh-CN" altLang="en-US" dirty="0"/>
          </a:p>
        </p:txBody>
      </p:sp>
      <p:sp>
        <p:nvSpPr>
          <p:cNvPr id="1032" name="Rectangle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a:fld id="{9A0DB2DC-4C9A-4742-B13C-FB6460FD3503}" type="slidenum">
              <a:rPr lang="zh-CN" altLang="en-US" dirty="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leartax.in/s/icds-vii-government-grants" TargetMode="External"/><Relationship Id="rId3" Type="http://schemas.openxmlformats.org/officeDocument/2006/relationships/hyperlink" Target="https://cleartax.in/s/icds-ii-valuation-of-inventories" TargetMode="External"/><Relationship Id="rId7" Type="http://schemas.openxmlformats.org/officeDocument/2006/relationships/hyperlink" Target="https://cleartax.in/s/icds-vi-foreign-exchange-rates" TargetMode="External"/><Relationship Id="rId2" Type="http://schemas.openxmlformats.org/officeDocument/2006/relationships/hyperlink" Target="https://cleartax.in/s/icds-i-accounting-policies" TargetMode="External"/><Relationship Id="rId1" Type="http://schemas.openxmlformats.org/officeDocument/2006/relationships/slideLayout" Target="../slideLayouts/slideLayout2.xml"/><Relationship Id="rId6" Type="http://schemas.openxmlformats.org/officeDocument/2006/relationships/hyperlink" Target="https://cleartax.in/s/icds-v-tangible-fixed-assets" TargetMode="External"/><Relationship Id="rId11" Type="http://schemas.openxmlformats.org/officeDocument/2006/relationships/hyperlink" Target="https://cleartax.in/s/icds-x-contingent-liabilities-and-assets" TargetMode="External"/><Relationship Id="rId5" Type="http://schemas.openxmlformats.org/officeDocument/2006/relationships/hyperlink" Target="https://cleartax.in/s/icds-iv-revenue-recognition" TargetMode="External"/><Relationship Id="rId10" Type="http://schemas.openxmlformats.org/officeDocument/2006/relationships/hyperlink" Target="https://cleartax.in/s/icds-ix-borrowing-costs" TargetMode="External"/><Relationship Id="rId4" Type="http://schemas.openxmlformats.org/officeDocument/2006/relationships/hyperlink" Target="https://cleartax.in/s/icds-iii-construction-contracts" TargetMode="External"/><Relationship Id="rId9" Type="http://schemas.openxmlformats.org/officeDocument/2006/relationships/hyperlink" Target="https://cleartax.in/s/icds-viii-securitie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685" y="1122680"/>
            <a:ext cx="7473315" cy="1519555"/>
          </a:xfrm>
        </p:spPr>
        <p:txBody>
          <a:bodyPr/>
          <a:lstStyle/>
          <a:p>
            <a:r>
              <a:rPr lang="en-US" b="1"/>
              <a:t>	Income Computation and </a:t>
            </a:r>
            <a:br>
              <a:rPr lang="en-US" b="1"/>
            </a:br>
            <a:r>
              <a:rPr lang="en-US" b="1"/>
              <a:t>Disclosure Standars</a:t>
            </a:r>
          </a:p>
        </p:txBody>
      </p:sp>
      <p:sp>
        <p:nvSpPr>
          <p:cNvPr id="3" name="Subtitle 2"/>
          <p:cNvSpPr>
            <a:spLocks noGrp="1"/>
          </p:cNvSpPr>
          <p:nvPr>
            <p:ph type="subTitle" idx="1"/>
          </p:nvPr>
        </p:nvSpPr>
        <p:spPr>
          <a:xfrm>
            <a:off x="994410" y="2996952"/>
            <a:ext cx="7006590" cy="1655445"/>
          </a:xfrm>
        </p:spPr>
        <p:txBody>
          <a:bodyPr/>
          <a:lstStyle/>
          <a:p>
            <a:pPr algn="r"/>
            <a:r>
              <a:rPr lang="en-US" sz="2800" i="1" dirty="0"/>
              <a:t>@ Hyderabad Branch of SIRC of ICAI</a:t>
            </a:r>
          </a:p>
          <a:p>
            <a:pPr algn="r"/>
            <a:r>
              <a:rPr lang="en-US" sz="2800" i="1" dirty="0"/>
              <a:t>on  29-05-2025</a:t>
            </a:r>
          </a:p>
        </p:txBody>
      </p:sp>
      <p:sp>
        <p:nvSpPr>
          <p:cNvPr id="4" name="Text Box 3"/>
          <p:cNvSpPr txBox="1"/>
          <p:nvPr/>
        </p:nvSpPr>
        <p:spPr>
          <a:xfrm>
            <a:off x="6475095" y="334010"/>
            <a:ext cx="3048000" cy="368300"/>
          </a:xfrm>
          <a:prstGeom prst="rect">
            <a:avLst/>
          </a:prstGeom>
          <a:noFill/>
        </p:spPr>
        <p:txBody>
          <a:bodyPr wrap="square" rtlCol="0">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a:sym typeface="+mn-ea"/>
              </a:rPr>
              <a:t>ICDS – II Valuation of inventories</a:t>
            </a:r>
          </a:p>
        </p:txBody>
      </p:sp>
      <p:sp>
        <p:nvSpPr>
          <p:cNvPr id="3" name="Content Placeholder 2"/>
          <p:cNvSpPr>
            <a:spLocks noGrp="1"/>
          </p:cNvSpPr>
          <p:nvPr>
            <p:ph idx="1"/>
          </p:nvPr>
        </p:nvSpPr>
        <p:spPr/>
        <p:txBody>
          <a:bodyPr/>
          <a:lstStyle/>
          <a:p>
            <a:pPr algn="just"/>
            <a:r>
              <a:rPr lang="en-US" altLang="en-US" sz="2400" dirty="0"/>
              <a:t>Producers’ inventories of livestock, agricultural and forest produce, mineral oils, ores and gases to the extent that they are measured at </a:t>
            </a:r>
            <a:r>
              <a:rPr lang="en-US" altLang="en-US" sz="2400" dirty="0" err="1"/>
              <a:t>realisable</a:t>
            </a:r>
            <a:r>
              <a:rPr lang="en-US" altLang="en-US" sz="2400" dirty="0"/>
              <a:t> value.</a:t>
            </a:r>
          </a:p>
          <a:p>
            <a:pPr algn="just"/>
            <a:r>
              <a:rPr lang="en-US" altLang="en-US" sz="2400" dirty="0"/>
              <a:t>Duties and taxes that are subsequently recoverable from the taxing authorities:</a:t>
            </a:r>
          </a:p>
          <a:p>
            <a:pPr marL="914400" indent="-914400" algn="just">
              <a:buNone/>
              <a:tabLst>
                <a:tab pos="401638" algn="l"/>
              </a:tabLst>
            </a:pPr>
            <a:r>
              <a:rPr lang="en-US" altLang="en-US" sz="2400" dirty="0"/>
              <a:t>	-	ICDS II prescribes `inclusive method’ while the Accounting Standards prescribe ‘exclusive method’.</a:t>
            </a:r>
          </a:p>
          <a:p>
            <a:pPr marL="914400" indent="-914400" algn="just">
              <a:buNone/>
              <a:tabLst>
                <a:tab pos="460375" algn="l"/>
              </a:tabLst>
            </a:pPr>
            <a:r>
              <a:rPr lang="en-US" altLang="en-US" sz="2400" dirty="0"/>
              <a:t>	-	Overall impact of the adjustments made to comply with the provisions of section 145A on the income of the </a:t>
            </a:r>
            <a:r>
              <a:rPr lang="en-US" altLang="en-US" sz="2400" dirty="0" err="1"/>
              <a:t>assessee</a:t>
            </a:r>
            <a:r>
              <a:rPr lang="en-US" altLang="en-US" sz="2400" dirty="0"/>
              <a:t> is nil. It is tax neutral.</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a:sym typeface="+mn-ea"/>
              </a:rPr>
              <a:t>ICDS – II Valuation of inventories</a:t>
            </a:r>
          </a:p>
        </p:txBody>
      </p:sp>
      <p:sp>
        <p:nvSpPr>
          <p:cNvPr id="3" name="Content Placeholder 2"/>
          <p:cNvSpPr>
            <a:spLocks noGrp="1"/>
          </p:cNvSpPr>
          <p:nvPr>
            <p:ph idx="1"/>
          </p:nvPr>
        </p:nvSpPr>
        <p:spPr/>
        <p:txBody>
          <a:bodyPr/>
          <a:lstStyle/>
          <a:p>
            <a:pPr algn="just"/>
            <a:r>
              <a:rPr lang="en-US" altLang="en-US" sz="2400" dirty="0"/>
              <a:t>In case of service providers, ICDS II is not applicable.</a:t>
            </a:r>
          </a:p>
          <a:p>
            <a:pPr algn="just"/>
            <a:r>
              <a:rPr lang="en-US" altLang="en-US" sz="2400" dirty="0"/>
              <a:t>Care must be taken in case of valuation of Inventory of Service Providers as the Ind AS – 2 provides for measurement of Inventory of service providers.</a:t>
            </a:r>
          </a:p>
          <a:p>
            <a:pPr algn="just"/>
            <a:r>
              <a:rPr lang="en-US" altLang="en-US" sz="2400" dirty="0"/>
              <a:t>Cost Formulae - In principle, provisions of these paras are the same as prescribed in  AS 2.</a:t>
            </a:r>
          </a:p>
          <a:p>
            <a:pPr algn="just"/>
            <a:r>
              <a:rPr lang="en-US" altLang="en-US" sz="2400" dirty="0"/>
              <a:t>AS 2 and Ind AS 2 require that cost of inventory is generally measured on the basis of either FIFO or Weighted Average Cost. This is the requirement of the ICDS as well.</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t>ICDS – III Construction Contracts</a:t>
            </a:r>
          </a:p>
        </p:txBody>
      </p:sp>
      <p:sp>
        <p:nvSpPr>
          <p:cNvPr id="3" name="Content Placeholder 2"/>
          <p:cNvSpPr>
            <a:spLocks noGrp="1"/>
          </p:cNvSpPr>
          <p:nvPr>
            <p:ph idx="1"/>
          </p:nvPr>
        </p:nvSpPr>
        <p:spPr/>
        <p:txBody>
          <a:bodyPr/>
          <a:lstStyle/>
          <a:p>
            <a:pPr algn="just"/>
            <a:r>
              <a:rPr lang="en-US" altLang="en-US" sz="2400" dirty="0"/>
              <a:t>A contract specifically negotiated for the construction of an asset or a combination of assets that are closely interrelated or interdependent in terms of their design, technology and function or their ultimate purpose or use.</a:t>
            </a:r>
          </a:p>
          <a:p>
            <a:r>
              <a:rPr lang="en-US" altLang="en-US" sz="2400" dirty="0"/>
              <a:t>Construction contracts classified as</a:t>
            </a:r>
          </a:p>
          <a:p>
            <a:pPr marL="0" indent="0">
              <a:buNone/>
            </a:pPr>
            <a:r>
              <a:rPr lang="en-US" altLang="en-US" sz="2400" dirty="0"/>
              <a:t>	- Fixed price contracts</a:t>
            </a:r>
          </a:p>
          <a:p>
            <a:pPr marL="0" indent="0">
              <a:buNone/>
            </a:pPr>
            <a:r>
              <a:rPr lang="en-US" altLang="en-US" sz="2400" dirty="0"/>
              <a:t>	- Cost plus contracts</a:t>
            </a:r>
          </a:p>
          <a:p>
            <a:pPr marL="0" indent="0" algn="just">
              <a:buNone/>
            </a:pPr>
            <a:r>
              <a:rPr lang="en-US" altLang="en-US" sz="2400" i="1" dirty="0"/>
              <a:t>Some construction contracts may contain characteristics of both a fixed price contract and a cost plus contract.</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pPr marL="457200" lvl="1" indent="0" algn="just">
              <a:buNone/>
            </a:pPr>
            <a:r>
              <a:rPr lang="en-US" altLang="en-US" sz="2400" dirty="0"/>
              <a:t>The ICDS should be applied to the separately identifiable components of a single contract or to a group of contracts together.</a:t>
            </a:r>
          </a:p>
          <a:p>
            <a:pPr marL="457200" lvl="1" indent="0">
              <a:buNone/>
            </a:pPr>
            <a:endParaRPr lang="en-US" altLang="en-US" sz="2400" dirty="0"/>
          </a:p>
          <a:p>
            <a:pPr marL="457200" lvl="1" indent="0">
              <a:buNone/>
            </a:pPr>
            <a:r>
              <a:rPr lang="en-US" altLang="en-US" sz="2400" b="1" dirty="0"/>
              <a:t>Contract Revenue</a:t>
            </a:r>
          </a:p>
          <a:p>
            <a:pPr marL="914400" lvl="1" indent="-457200" algn="just">
              <a:buNone/>
            </a:pPr>
            <a:r>
              <a:rPr lang="en-US" altLang="en-US" sz="2400" dirty="0"/>
              <a:t>-	Shall be </a:t>
            </a:r>
            <a:r>
              <a:rPr lang="en-US" altLang="en-US" sz="2400" dirty="0" err="1"/>
              <a:t>recognised</a:t>
            </a:r>
            <a:r>
              <a:rPr lang="en-US" altLang="en-US" sz="2400" dirty="0"/>
              <a:t> when there is reasonable certainty of its ultimate collection.</a:t>
            </a:r>
          </a:p>
          <a:p>
            <a:pPr marL="914400" lvl="1" indent="-457200" algn="just">
              <a:buNone/>
            </a:pPr>
            <a:r>
              <a:rPr lang="en-US" altLang="en-US" sz="2400" dirty="0"/>
              <a:t>-	Comprises of initial amount of revenue agreed, claims and incentive that it is probable and capable of being reliably measured.</a:t>
            </a:r>
          </a:p>
          <a:p>
            <a:pPr marL="457200" lvl="1" indent="0">
              <a:buNone/>
            </a:pP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pPr marL="0" indent="0">
              <a:buNone/>
            </a:pPr>
            <a:r>
              <a:rPr lang="en-US" altLang="en-US" sz="2400" dirty="0"/>
              <a:t>Recognition of Contract Revenue and Expenses</a:t>
            </a:r>
          </a:p>
          <a:p>
            <a:pPr algn="just" defTabSz="0">
              <a:buNone/>
              <a:tabLst>
                <a:tab pos="227013" algn="l"/>
                <a:tab pos="457200" algn="l"/>
              </a:tabLst>
            </a:pPr>
            <a:r>
              <a:rPr lang="en-US" altLang="en-US" sz="2400" dirty="0"/>
              <a:t>-	 by reference to the stage of completion of the contract activity at the reporting date (Percentage of Completion Method / POCM)</a:t>
            </a:r>
          </a:p>
          <a:p>
            <a:pPr marL="0" indent="0">
              <a:buNone/>
            </a:pPr>
            <a:endParaRPr lang="en-US" altLang="en-US" sz="2400" dirty="0"/>
          </a:p>
          <a:p>
            <a:pPr marL="0" indent="0" algn="just">
              <a:buNone/>
            </a:pPr>
            <a:r>
              <a:rPr lang="en-US" altLang="en-US" sz="2400" i="1" dirty="0"/>
              <a:t>This method results in the reporting of revenue, expenses and profit which can be attributed to the proportion of work completed.</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r>
              <a:rPr lang="en-US" altLang="en-US" sz="2400" dirty="0"/>
              <a:t>Stage of completion of a contract shall be determined as</a:t>
            </a:r>
          </a:p>
          <a:p>
            <a:pPr algn="just"/>
            <a:endParaRPr lang="en-US" altLang="en-US" sz="2400" dirty="0"/>
          </a:p>
          <a:p>
            <a:pPr marL="0" indent="457200" algn="just">
              <a:buNone/>
            </a:pPr>
            <a:r>
              <a:rPr lang="en-US" altLang="en-US" sz="2400" dirty="0"/>
              <a:t>-	cost incurred out of total estimated cost, or</a:t>
            </a:r>
          </a:p>
          <a:p>
            <a:pPr marL="0" indent="457200" algn="just">
              <a:buNone/>
            </a:pPr>
            <a:r>
              <a:rPr lang="en-US" altLang="en-US" sz="2400" dirty="0"/>
              <a:t>-	surveys of work performed, or</a:t>
            </a:r>
          </a:p>
          <a:p>
            <a:pPr marL="925830" indent="-468630" algn="just">
              <a:buNone/>
            </a:pPr>
            <a:r>
              <a:rPr lang="en-US" altLang="en-US" sz="2400" dirty="0"/>
              <a:t>-	completion of a physical proportion of the contract work	</a:t>
            </a:r>
          </a:p>
          <a:p>
            <a:pPr marL="0" indent="0" algn="just">
              <a:buNone/>
            </a:pPr>
            <a:r>
              <a:rPr lang="en-US" altLang="en-US" sz="2400" i="1" dirty="0"/>
              <a:t>Progress payments and advances received from customers are not determinative of the stage of completion of a contract.</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pPr algn="just"/>
            <a:r>
              <a:rPr lang="en-US" altLang="en-US" sz="2400" i="1" dirty="0">
                <a:sym typeface="+mn-ea"/>
              </a:rPr>
              <a:t>During the early stages of a contract, where the outcome of the contract cannot be estimated reliably contract revenue is </a:t>
            </a:r>
            <a:r>
              <a:rPr lang="en-US" altLang="en-US" sz="2400" i="1" dirty="0" err="1">
                <a:sym typeface="+mn-ea"/>
              </a:rPr>
              <a:t>recognised</a:t>
            </a:r>
            <a:r>
              <a:rPr lang="en-US" altLang="en-US" sz="2400" i="1" dirty="0">
                <a:sym typeface="+mn-ea"/>
              </a:rPr>
              <a:t> only to the extent of costs incurred. </a:t>
            </a:r>
          </a:p>
          <a:p>
            <a:pPr algn="just"/>
            <a:endParaRPr lang="en-US" altLang="en-US" sz="2400" i="1" dirty="0">
              <a:sym typeface="+mn-ea"/>
            </a:endParaRPr>
          </a:p>
          <a:p>
            <a:pPr algn="just"/>
            <a:r>
              <a:rPr lang="en-US" altLang="en-US" sz="2400" i="1" dirty="0">
                <a:sym typeface="+mn-ea"/>
              </a:rPr>
              <a:t>The early stage of a contract shall not extend beyond   25 % of the stage of completion.</a:t>
            </a:r>
            <a:endParaRPr lang="en-US" altLang="en-US" sz="2400" dirty="0"/>
          </a:p>
          <a:p>
            <a:endParaRPr lang="en-US" altLang="en-US" sz="2400" dirty="0"/>
          </a:p>
          <a:p>
            <a:pPr algn="just"/>
            <a:r>
              <a:rPr lang="en-US" altLang="en-US" sz="2400" dirty="0"/>
              <a:t>If there’re are changes in Estimates - the changed estimates shall be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pPr marL="0" indent="0">
              <a:buNone/>
            </a:pPr>
            <a:r>
              <a:rPr lang="en-US" altLang="en-US" sz="2400" b="1" dirty="0"/>
              <a:t>Disclosure</a:t>
            </a:r>
            <a:endParaRPr lang="en-US" altLang="en-US" sz="2400" dirty="0"/>
          </a:p>
          <a:p>
            <a:pPr marL="932180" indent="-474980" algn="just">
              <a:buNone/>
            </a:pPr>
            <a:r>
              <a:rPr lang="en-US" altLang="en-US" sz="2400" dirty="0"/>
              <a:t>-	amount of contract revenue </a:t>
            </a:r>
            <a:r>
              <a:rPr lang="en-US" altLang="en-US" sz="2400" dirty="0" err="1"/>
              <a:t>recognised</a:t>
            </a:r>
            <a:r>
              <a:rPr lang="en-US" altLang="en-US" sz="2400" dirty="0"/>
              <a:t> as revenue in the period and</a:t>
            </a:r>
          </a:p>
          <a:p>
            <a:pPr marL="932180" indent="-473710" algn="just" defTabSz="0">
              <a:buNone/>
              <a:tabLst>
                <a:tab pos="914400" algn="l"/>
              </a:tabLst>
            </a:pPr>
            <a:r>
              <a:rPr lang="en-US" altLang="en-US" sz="2400" dirty="0"/>
              <a:t>-	methods used to determine the stage of completion of contracts in progress</a:t>
            </a:r>
          </a:p>
          <a:p>
            <a:pPr algn="just"/>
            <a:r>
              <a:rPr lang="en-US" altLang="en-US" sz="2400" dirty="0"/>
              <a:t>shall disclose the following for contracts in progress (Contract wise)</a:t>
            </a:r>
            <a:endParaRPr lang="en-US" altLang="en-US" sz="2000" dirty="0"/>
          </a:p>
          <a:p>
            <a:pPr marL="950595" indent="-493395" algn="just">
              <a:buNone/>
            </a:pPr>
            <a:r>
              <a:rPr lang="en-US" altLang="en-US" sz="2000" dirty="0"/>
              <a:t>-	amount of costs incurred and </a:t>
            </a:r>
            <a:r>
              <a:rPr lang="en-US" altLang="en-US" sz="2000" dirty="0" err="1"/>
              <a:t>recognised</a:t>
            </a:r>
            <a:r>
              <a:rPr lang="en-US" altLang="en-US" sz="2000" dirty="0"/>
              <a:t> profits (less </a:t>
            </a:r>
            <a:r>
              <a:rPr lang="en-US" altLang="en-US" sz="2000" dirty="0" err="1"/>
              <a:t>recognised</a:t>
            </a:r>
            <a:r>
              <a:rPr lang="en-US" altLang="en-US" sz="2000" dirty="0"/>
              <a:t> losses) </a:t>
            </a:r>
            <a:r>
              <a:rPr lang="en-US" altLang="en-US" sz="2000" dirty="0" err="1"/>
              <a:t>upto</a:t>
            </a:r>
            <a:r>
              <a:rPr lang="en-US" altLang="en-US" sz="2000" dirty="0"/>
              <a:t> the reporting date;</a:t>
            </a:r>
          </a:p>
          <a:p>
            <a:pPr marL="0" indent="457200" algn="just">
              <a:buNone/>
            </a:pPr>
            <a:r>
              <a:rPr lang="en-US" altLang="en-US" sz="2000" dirty="0"/>
              <a:t>-	the amount of advances received; and</a:t>
            </a:r>
          </a:p>
          <a:p>
            <a:pPr marL="0" indent="457200">
              <a:buNone/>
            </a:pPr>
            <a:r>
              <a:rPr lang="en-US" altLang="en-US" sz="2000" dirty="0"/>
              <a:t>-	the amount of retentions.</a:t>
            </a:r>
          </a:p>
          <a:p>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III Construction Contracts</a:t>
            </a:r>
          </a:p>
        </p:txBody>
      </p:sp>
      <p:sp>
        <p:nvSpPr>
          <p:cNvPr id="3" name="Content Placeholder 2"/>
          <p:cNvSpPr>
            <a:spLocks noGrp="1"/>
          </p:cNvSpPr>
          <p:nvPr>
            <p:ph idx="1"/>
          </p:nvPr>
        </p:nvSpPr>
        <p:spPr/>
        <p:txBody>
          <a:bodyPr/>
          <a:lstStyle/>
          <a:p>
            <a:pPr algn="just"/>
            <a:r>
              <a:rPr lang="en-US" altLang="en-US" dirty="0"/>
              <a:t>This ICDS is not applicable to real estate developers.</a:t>
            </a:r>
          </a:p>
          <a:p>
            <a:endParaRPr lang="en-US" altLang="en-US" dirty="0"/>
          </a:p>
          <a:p>
            <a:pPr algn="just"/>
            <a:r>
              <a:rPr lang="en-US" altLang="en-US" dirty="0"/>
              <a:t>Shall maintain contract wise –</a:t>
            </a:r>
          </a:p>
          <a:p>
            <a:pPr marL="0" indent="0" algn="just">
              <a:buNone/>
            </a:pPr>
            <a:r>
              <a:rPr lang="en-US" altLang="en-US" dirty="0"/>
              <a:t>	- books of accounts,</a:t>
            </a:r>
          </a:p>
          <a:p>
            <a:pPr marL="0" indent="0" algn="just">
              <a:buNone/>
            </a:pPr>
            <a:r>
              <a:rPr lang="en-US" altLang="en-US" dirty="0"/>
              <a:t>	- revenue </a:t>
            </a:r>
            <a:r>
              <a:rPr lang="en-US" altLang="en-US" dirty="0" err="1"/>
              <a:t>recongnized</a:t>
            </a:r>
            <a:r>
              <a:rPr lang="en-US" altLang="en-US" dirty="0"/>
              <a:t> and</a:t>
            </a:r>
          </a:p>
          <a:p>
            <a:pPr marL="0" indent="0" algn="just">
              <a:buNone/>
            </a:pPr>
            <a:r>
              <a:rPr lang="en-US" altLang="en-US" dirty="0"/>
              <a:t>	- costs incurred.</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t>ICDS – IV Revenue recognition</a:t>
            </a:r>
          </a:p>
        </p:txBody>
      </p:sp>
      <p:sp>
        <p:nvSpPr>
          <p:cNvPr id="3" name="Content Placeholder 2"/>
          <p:cNvSpPr>
            <a:spLocks noGrp="1"/>
          </p:cNvSpPr>
          <p:nvPr>
            <p:ph idx="1"/>
          </p:nvPr>
        </p:nvSpPr>
        <p:spPr/>
        <p:txBody>
          <a:bodyPr/>
          <a:lstStyle/>
          <a:p>
            <a:pPr marL="0" indent="0">
              <a:buNone/>
            </a:pPr>
            <a:r>
              <a:rPr lang="en-US" altLang="en-US" sz="2400" dirty="0"/>
              <a:t>Standard deals with the bases for recognition of revenue arising in the course of the ordinary activities of a person from:</a:t>
            </a:r>
          </a:p>
          <a:p>
            <a:pPr marL="0" indent="457200">
              <a:buNone/>
            </a:pPr>
            <a:endParaRPr lang="en-US" altLang="en-US" sz="2400" dirty="0"/>
          </a:p>
          <a:p>
            <a:pPr marL="0" indent="457200">
              <a:buNone/>
            </a:pPr>
            <a:r>
              <a:rPr lang="en-US" altLang="en-US" sz="2400" dirty="0"/>
              <a:t>(</a:t>
            </a:r>
            <a:r>
              <a:rPr lang="en-US" altLang="en-US" sz="2400" dirty="0" err="1"/>
              <a:t>i</a:t>
            </a:r>
            <a:r>
              <a:rPr lang="en-US" altLang="en-US" sz="2400" dirty="0"/>
              <a:t>)   the sale of goods;</a:t>
            </a:r>
          </a:p>
          <a:p>
            <a:pPr marL="0" indent="457200">
              <a:buNone/>
            </a:pPr>
            <a:r>
              <a:rPr lang="en-US" altLang="en-US" sz="2400" dirty="0"/>
              <a:t>(ii)  the rendering of services;</a:t>
            </a:r>
          </a:p>
          <a:p>
            <a:pPr marL="919480" indent="-462280" algn="just">
              <a:buNone/>
            </a:pPr>
            <a:r>
              <a:rPr lang="en-US" altLang="en-US" sz="2400" dirty="0"/>
              <a:t>(iii) the use by others of the person’s resources yielding interest, royalties or dividends incomes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a:t>ICDS -  Back ground</a:t>
            </a:r>
          </a:p>
        </p:txBody>
      </p:sp>
      <p:sp>
        <p:nvSpPr>
          <p:cNvPr id="3" name="Content Placeholder 2"/>
          <p:cNvSpPr>
            <a:spLocks noGrp="1"/>
          </p:cNvSpPr>
          <p:nvPr>
            <p:ph idx="1"/>
          </p:nvPr>
        </p:nvSpPr>
        <p:spPr/>
        <p:txBody>
          <a:bodyPr/>
          <a:lstStyle/>
          <a:p>
            <a:pPr algn="just"/>
            <a:r>
              <a:rPr lang="en-US" altLang="en-US" dirty="0"/>
              <a:t>Initially two Accounting Standards were notified in January, 1996 under section 145(2);</a:t>
            </a:r>
            <a:endParaRPr lang="en-US" altLang="en-US" sz="2400" i="1" dirty="0"/>
          </a:p>
          <a:p>
            <a:r>
              <a:rPr lang="en-US" altLang="en-US" sz="2400" i="1" dirty="0">
                <a:sym typeface="+mn-ea"/>
              </a:rPr>
              <a:t>(</a:t>
            </a:r>
            <a:r>
              <a:rPr lang="en-US" altLang="en-US" sz="2400" i="1" dirty="0" err="1">
                <a:sym typeface="+mn-ea"/>
              </a:rPr>
              <a:t>i</a:t>
            </a:r>
            <a:r>
              <a:rPr lang="en-US" altLang="en-US" sz="2400" i="1" dirty="0">
                <a:sym typeface="+mn-ea"/>
              </a:rPr>
              <a:t>) Disclosure of Accounting Policies and</a:t>
            </a:r>
          </a:p>
          <a:p>
            <a:pPr algn="just"/>
            <a:r>
              <a:rPr lang="en-US" altLang="en-US" sz="2400" i="1" dirty="0">
                <a:sym typeface="+mn-ea"/>
              </a:rPr>
              <a:t>(ii) Disclosure of Prior Period and Extraordinary Items and Changes in Accounting Policies.</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lgn="just">
              <a:buNone/>
            </a:pPr>
            <a:r>
              <a:rPr lang="en-US" altLang="en-US" sz="2400" b="1" dirty="0"/>
              <a:t>(</a:t>
            </a:r>
            <a:r>
              <a:rPr lang="en-US" altLang="en-US" sz="2400" b="1" dirty="0" err="1"/>
              <a:t>i</a:t>
            </a:r>
            <a:r>
              <a:rPr lang="en-US" altLang="en-US" sz="2400" b="1" dirty="0"/>
              <a:t>) Sale of goods</a:t>
            </a:r>
          </a:p>
          <a:p>
            <a:pPr algn="just"/>
            <a:r>
              <a:rPr lang="en-US" altLang="en-US" sz="2400" dirty="0"/>
              <a:t>revenue shall be </a:t>
            </a:r>
            <a:r>
              <a:rPr lang="en-US" altLang="en-US" sz="2400" dirty="0" err="1"/>
              <a:t>recognised</a:t>
            </a:r>
            <a:r>
              <a:rPr lang="en-US" altLang="en-US" sz="2400" dirty="0"/>
              <a:t> when the seller of goods has transferred to the buyer the property in the goods for a price or all significant risks and rewards of ownership have been transferred to the buyer and the seller retains no effective control of the goods transferred to a degree usually associated with ownership.</a:t>
            </a:r>
          </a:p>
          <a:p>
            <a:pPr algn="just"/>
            <a:r>
              <a:rPr lang="en-US" altLang="en-US" sz="2400" dirty="0"/>
              <a:t>In a situation, where transfer of property in goods does not coincide with the transfer of significant risks and rewards of ownership… revenue in such a situation shall be </a:t>
            </a:r>
            <a:r>
              <a:rPr lang="en-US" altLang="en-US" sz="2400" dirty="0" err="1"/>
              <a:t>recognised</a:t>
            </a:r>
            <a:r>
              <a:rPr lang="en-US" altLang="en-US" sz="2400" dirty="0"/>
              <a:t> at the time of transfer 	of significant risks and rewards of ownership to the buyer.</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buNone/>
            </a:pPr>
            <a:r>
              <a:rPr lang="en-US" altLang="en-US" sz="2400" b="1" dirty="0">
                <a:sym typeface="+mn-ea"/>
              </a:rPr>
              <a:t>(</a:t>
            </a:r>
            <a:r>
              <a:rPr lang="en-US" altLang="en-US" sz="2400" b="1" dirty="0" err="1">
                <a:sym typeface="+mn-ea"/>
              </a:rPr>
              <a:t>i</a:t>
            </a:r>
            <a:r>
              <a:rPr lang="en-US" altLang="en-US" sz="2400" b="1" dirty="0">
                <a:sym typeface="+mn-ea"/>
              </a:rPr>
              <a:t>) Sale of goods</a:t>
            </a:r>
          </a:p>
          <a:p>
            <a:pPr marL="0" indent="0">
              <a:buNone/>
            </a:pPr>
            <a:endParaRPr lang="en-US" altLang="en-US" sz="2400" dirty="0"/>
          </a:p>
          <a:p>
            <a:pPr algn="just"/>
            <a:r>
              <a:rPr lang="en-US" altLang="en-US" sz="2400" dirty="0"/>
              <a:t>Revenue shall be </a:t>
            </a:r>
            <a:r>
              <a:rPr lang="en-US" altLang="en-US" sz="2400" dirty="0" err="1"/>
              <a:t>recognised</a:t>
            </a:r>
            <a:r>
              <a:rPr lang="en-US" altLang="en-US" sz="2400" dirty="0"/>
              <a:t> when there is reasonable certainty of its ultimate collection.</a:t>
            </a:r>
          </a:p>
          <a:p>
            <a:endParaRPr lang="en-US" altLang="en-US" sz="2400" dirty="0"/>
          </a:p>
          <a:p>
            <a:pPr algn="just"/>
            <a:r>
              <a:rPr lang="en-US" altLang="en-US" sz="2400" dirty="0"/>
              <a:t>Where the ability to assess the ultimate collection with reasonable certainty is lacking at the time of raising any claim for escalation of price and export incentives… revenue recognition in respect of such claim shall be postponed to the extent of uncertainty involved.</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buNone/>
            </a:pPr>
            <a:r>
              <a:rPr lang="en-US" altLang="en-US" sz="2000" b="1" dirty="0"/>
              <a:t>(ii) Rendering of Services</a:t>
            </a:r>
          </a:p>
          <a:p>
            <a:pPr marL="1082675" indent="-1082675" algn="just">
              <a:buNone/>
              <a:tabLst>
                <a:tab pos="512763" algn="l"/>
              </a:tabLst>
            </a:pPr>
            <a:r>
              <a:rPr lang="en-US" altLang="en-US" sz="2000" dirty="0"/>
              <a:t>	-	shall be </a:t>
            </a:r>
            <a:r>
              <a:rPr lang="en-US" altLang="en-US" sz="2000" dirty="0" err="1"/>
              <a:t>recognised</a:t>
            </a:r>
            <a:r>
              <a:rPr lang="en-US" altLang="en-US" sz="2000" dirty="0"/>
              <a:t> by the percentage completion method. </a:t>
            </a:r>
          </a:p>
          <a:p>
            <a:pPr marL="1030288" indent="-1030288" algn="just">
              <a:buNone/>
              <a:tabLst>
                <a:tab pos="512763" algn="l"/>
              </a:tabLst>
            </a:pPr>
            <a:r>
              <a:rPr lang="en-US" altLang="en-US" sz="2000" dirty="0"/>
              <a:t>	-	The requirements of Construction contracts Standard shall mutatis mutandis apply to the recognition of revenue and the associated expenses for a service transaction.</a:t>
            </a:r>
          </a:p>
          <a:p>
            <a:pPr marL="460375" indent="-460375" algn="just">
              <a:buNone/>
              <a:tabLst>
                <a:tab pos="460375" algn="l"/>
              </a:tabLst>
            </a:pPr>
            <a:r>
              <a:rPr lang="en-US" altLang="en-US" sz="2000" dirty="0"/>
              <a:t>	However, when services are provided by an indeterminate number of acts over a specific period of time, revenue may be </a:t>
            </a:r>
            <a:r>
              <a:rPr lang="en-US" altLang="en-US" sz="2000" dirty="0" err="1"/>
              <a:t>recognised</a:t>
            </a:r>
            <a:r>
              <a:rPr lang="en-US" altLang="en-US" sz="2000" dirty="0"/>
              <a:t> on a straight line basis over the specific period.</a:t>
            </a:r>
          </a:p>
          <a:p>
            <a:endParaRPr lang="en-US" altLang="en-US" sz="2000" dirty="0"/>
          </a:p>
          <a:p>
            <a:pPr marL="0" indent="0" algn="just">
              <a:buNone/>
            </a:pPr>
            <a:r>
              <a:rPr lang="en-US" altLang="en-US" sz="2000" i="1" dirty="0"/>
              <a:t>Revenue from service contracts with duration of </a:t>
            </a:r>
            <a:r>
              <a:rPr lang="en-US" altLang="en-US" sz="2000" b="1" i="1" dirty="0"/>
              <a:t>not more than ninety days</a:t>
            </a:r>
            <a:r>
              <a:rPr lang="en-US" altLang="en-US" sz="2000" i="1" dirty="0"/>
              <a:t> may be </a:t>
            </a:r>
            <a:r>
              <a:rPr lang="en-US" altLang="en-US" sz="2000" i="1" dirty="0" err="1"/>
              <a:t>recognised</a:t>
            </a:r>
            <a:r>
              <a:rPr lang="en-US" altLang="en-US" sz="2000" i="1" dirty="0"/>
              <a:t> when the rendering of services under that contract is completed or substantially completed.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lgn="just">
              <a:buNone/>
            </a:pPr>
            <a:r>
              <a:rPr lang="en-US" altLang="en-US" sz="2400" dirty="0"/>
              <a:t>(iii) Interest, Royalties or Dividends</a:t>
            </a:r>
          </a:p>
          <a:p>
            <a:pPr algn="just"/>
            <a:endParaRPr lang="en-US" altLang="en-US" sz="2400" dirty="0"/>
          </a:p>
          <a:p>
            <a:pPr marL="0" indent="457200" algn="just">
              <a:buNone/>
            </a:pPr>
            <a:r>
              <a:rPr lang="en-US" altLang="en-US" sz="2400" dirty="0"/>
              <a:t>-	Interest shall accrue on the time basis</a:t>
            </a:r>
          </a:p>
          <a:p>
            <a:pPr marL="882650" indent="-425450" algn="just">
              <a:buNone/>
            </a:pPr>
            <a:r>
              <a:rPr lang="en-US" altLang="en-US" sz="2400" dirty="0"/>
              <a:t>-	Interest on refund of any tax, duty or </a:t>
            </a:r>
            <a:r>
              <a:rPr lang="en-US" altLang="en-US" sz="2400" dirty="0" err="1"/>
              <a:t>cess</a:t>
            </a:r>
            <a:r>
              <a:rPr lang="en-US" altLang="en-US" sz="2400" dirty="0"/>
              <a:t> - year in which such interest is received</a:t>
            </a:r>
          </a:p>
          <a:p>
            <a:pPr marL="845185" indent="-387985" algn="just">
              <a:buNone/>
            </a:pPr>
            <a:r>
              <a:rPr lang="en-US" altLang="en-US" sz="2400" dirty="0"/>
              <a:t>-	Royalties – as per the terms of the relevant agreement or on some other systematic and rational basis which is mor appropriate</a:t>
            </a:r>
          </a:p>
          <a:p>
            <a:pPr marL="0" indent="457200" algn="just">
              <a:buNone/>
            </a:pPr>
            <a:r>
              <a:rPr lang="en-US" altLang="en-US" sz="2400" dirty="0"/>
              <a:t>- 	Dividends – as per the Act.</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lgn="just">
              <a:buNone/>
            </a:pPr>
            <a:r>
              <a:rPr lang="en-US" altLang="en-US" sz="2400" dirty="0"/>
              <a:t>Disclosures</a:t>
            </a:r>
          </a:p>
          <a:p>
            <a:pPr marL="387985" indent="-387985" algn="just">
              <a:buNone/>
            </a:pPr>
            <a:endParaRPr lang="en-US" altLang="en-US" sz="2400" dirty="0"/>
          </a:p>
          <a:p>
            <a:pPr marL="387985" indent="-387985" algn="just">
              <a:buNone/>
            </a:pPr>
            <a:r>
              <a:rPr lang="en-US" altLang="en-US" sz="2400" dirty="0"/>
              <a:t>Sale of goods -</a:t>
            </a:r>
          </a:p>
          <a:p>
            <a:pPr marL="387985" indent="-387985" algn="just">
              <a:buNone/>
            </a:pPr>
            <a:endParaRPr lang="en-US" altLang="en-US" sz="2400" dirty="0"/>
          </a:p>
          <a:p>
            <a:pPr marL="387985" indent="0" algn="just">
              <a:buNone/>
            </a:pPr>
            <a:r>
              <a:rPr lang="en-US" altLang="en-US" sz="2400" dirty="0"/>
              <a:t>Total amount not </a:t>
            </a:r>
            <a:r>
              <a:rPr lang="en-US" altLang="en-US" sz="2400" dirty="0" err="1"/>
              <a:t>recognised</a:t>
            </a:r>
            <a:r>
              <a:rPr lang="en-US" altLang="en-US" sz="2400" dirty="0"/>
              <a:t> as revenue during the previous year due to lack of reasonably certainty of its ultimate collection along with nature of uncertainty;</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IV Revenue recognition</a:t>
            </a:r>
          </a:p>
        </p:txBody>
      </p:sp>
      <p:sp>
        <p:nvSpPr>
          <p:cNvPr id="3" name="Content Placeholder 2"/>
          <p:cNvSpPr>
            <a:spLocks noGrp="1"/>
          </p:cNvSpPr>
          <p:nvPr>
            <p:ph idx="1"/>
          </p:nvPr>
        </p:nvSpPr>
        <p:spPr/>
        <p:txBody>
          <a:bodyPr/>
          <a:lstStyle/>
          <a:p>
            <a:pPr marL="0" indent="0" algn="just">
              <a:buNone/>
            </a:pPr>
            <a:r>
              <a:rPr lang="en-US" altLang="en-US" sz="2400" dirty="0">
                <a:sym typeface="+mn-ea"/>
              </a:rPr>
              <a:t>Disclosures</a:t>
            </a:r>
            <a:endParaRPr lang="en-US" altLang="en-US" sz="2400" dirty="0"/>
          </a:p>
          <a:p>
            <a:pPr marL="0" indent="0" algn="just">
              <a:buNone/>
            </a:pPr>
            <a:r>
              <a:rPr lang="en-US" altLang="en-US" sz="2400" dirty="0">
                <a:sym typeface="+mn-ea"/>
              </a:rPr>
              <a:t>Service transactions:</a:t>
            </a:r>
            <a:endParaRPr lang="en-US" altLang="en-US" sz="2400" dirty="0"/>
          </a:p>
          <a:p>
            <a:pPr marL="0" indent="457200" algn="just">
              <a:buNone/>
            </a:pPr>
            <a:r>
              <a:rPr lang="en-US" altLang="en-US" sz="2400" dirty="0">
                <a:sym typeface="+mn-ea"/>
              </a:rPr>
              <a:t>-	Revenue </a:t>
            </a:r>
            <a:r>
              <a:rPr lang="en-US" altLang="en-US" sz="2400" dirty="0" err="1">
                <a:sym typeface="+mn-ea"/>
              </a:rPr>
              <a:t>recognised</a:t>
            </a:r>
            <a:r>
              <a:rPr lang="en-US" altLang="en-US" sz="2400" dirty="0">
                <a:sym typeface="+mn-ea"/>
              </a:rPr>
              <a:t> during the previous year;</a:t>
            </a:r>
            <a:endParaRPr lang="en-US" altLang="en-US" sz="2400" dirty="0"/>
          </a:p>
          <a:p>
            <a:pPr marL="925830" indent="-468630" algn="just">
              <a:buNone/>
            </a:pPr>
            <a:r>
              <a:rPr lang="en-US" altLang="en-US" sz="2400" dirty="0">
                <a:sym typeface="+mn-ea"/>
              </a:rPr>
              <a:t>-	method used to determine the stage of completion of service transactions in progress; and</a:t>
            </a:r>
            <a:endParaRPr lang="en-US" altLang="en-US" sz="2400" dirty="0"/>
          </a:p>
          <a:p>
            <a:pPr marL="938530" indent="-481330" algn="just" defTabSz="0">
              <a:buNone/>
              <a:tabLst>
                <a:tab pos="0" algn="l"/>
              </a:tabLst>
            </a:pPr>
            <a:r>
              <a:rPr lang="en-US" altLang="en-US" sz="2400" dirty="0">
                <a:sym typeface="+mn-ea"/>
              </a:rPr>
              <a:t>-	for service transactions in progress at the end of previous year:</a:t>
            </a:r>
            <a:endParaRPr lang="en-US" altLang="en-US" sz="2400" dirty="0"/>
          </a:p>
          <a:p>
            <a:pPr algn="just"/>
            <a:r>
              <a:rPr lang="en-US" altLang="en-US" sz="2400" dirty="0">
                <a:sym typeface="+mn-ea"/>
              </a:rPr>
              <a:t>(</a:t>
            </a:r>
            <a:r>
              <a:rPr lang="en-US" altLang="en-US" sz="2400" dirty="0" err="1">
                <a:sym typeface="+mn-ea"/>
              </a:rPr>
              <a:t>i</a:t>
            </a:r>
            <a:r>
              <a:rPr lang="en-US" altLang="en-US" sz="2400" dirty="0">
                <a:sym typeface="+mn-ea"/>
              </a:rPr>
              <a:t>) amount of costs incurred and </a:t>
            </a:r>
            <a:r>
              <a:rPr lang="en-US" altLang="en-US" sz="2400" dirty="0" err="1">
                <a:sym typeface="+mn-ea"/>
              </a:rPr>
              <a:t>recognised</a:t>
            </a:r>
            <a:r>
              <a:rPr lang="en-US" altLang="en-US" sz="2400" dirty="0">
                <a:sym typeface="+mn-ea"/>
              </a:rPr>
              <a:t> profits (less </a:t>
            </a:r>
            <a:r>
              <a:rPr lang="en-US" altLang="en-US" sz="2400" dirty="0" err="1">
                <a:sym typeface="+mn-ea"/>
              </a:rPr>
              <a:t>recognised</a:t>
            </a:r>
            <a:r>
              <a:rPr lang="en-US" altLang="en-US" sz="2400" dirty="0">
                <a:sym typeface="+mn-ea"/>
              </a:rPr>
              <a:t> losses) </a:t>
            </a:r>
            <a:r>
              <a:rPr lang="en-US" altLang="en-US" sz="2400" dirty="0" err="1">
                <a:sym typeface="+mn-ea"/>
              </a:rPr>
              <a:t>upto</a:t>
            </a:r>
            <a:r>
              <a:rPr lang="en-US" altLang="en-US" sz="2400" dirty="0">
                <a:sym typeface="+mn-ea"/>
              </a:rPr>
              <a:t> end of previous year;</a:t>
            </a:r>
            <a:endParaRPr lang="en-US" altLang="en-US" sz="2400" dirty="0"/>
          </a:p>
          <a:p>
            <a:pPr algn="just"/>
            <a:r>
              <a:rPr lang="en-US" altLang="en-US" sz="2400" dirty="0">
                <a:sym typeface="+mn-ea"/>
              </a:rPr>
              <a:t>(ii) the amount of advances received; and</a:t>
            </a:r>
            <a:endParaRPr lang="en-US" altLang="en-US" sz="2400" dirty="0"/>
          </a:p>
          <a:p>
            <a:pPr algn="just"/>
            <a:r>
              <a:rPr lang="en-US" altLang="en-US" sz="2400" dirty="0">
                <a:sym typeface="+mn-ea"/>
              </a:rPr>
              <a:t>(iii) the amount of retentions.</a:t>
            </a:r>
            <a:endParaRPr lang="en-US" altLang="en-US" sz="2400" dirty="0"/>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t>ICDS – V Tangible fixed assets</a:t>
            </a:r>
          </a:p>
        </p:txBody>
      </p:sp>
      <p:sp>
        <p:nvSpPr>
          <p:cNvPr id="3" name="Content Placeholder 2"/>
          <p:cNvSpPr>
            <a:spLocks noGrp="1"/>
          </p:cNvSpPr>
          <p:nvPr>
            <p:ph idx="1"/>
          </p:nvPr>
        </p:nvSpPr>
        <p:spPr/>
        <p:txBody>
          <a:bodyPr/>
          <a:lstStyle/>
          <a:p>
            <a:pPr algn="just"/>
            <a:r>
              <a:rPr lang="en-US" altLang="en-US" sz="2400" dirty="0"/>
              <a:t>The principal aspect dealt with by this ICDS is the treatment with respect to what would constitute Actual Cost i.e. determination as to whether an expenditure incurred in connection with a Tangible Fixed Asset is to be </a:t>
            </a:r>
            <a:r>
              <a:rPr lang="en-US" altLang="en-US" sz="2400" dirty="0" err="1"/>
              <a:t>capitalised</a:t>
            </a:r>
            <a:r>
              <a:rPr lang="en-US" altLang="en-US" sz="2400" dirty="0"/>
              <a:t> or is to be treated as a revenue expenditure.</a:t>
            </a:r>
          </a:p>
          <a:p>
            <a:pPr algn="just"/>
            <a:r>
              <a:rPr lang="en-US" altLang="en-US" sz="2400" dirty="0"/>
              <a:t>If the income from assets is taxable either under the head business income (such as malls) or income from other sources would fall within the purview of this ICDS.</a:t>
            </a:r>
          </a:p>
          <a:p>
            <a:pPr algn="just"/>
            <a:r>
              <a:rPr lang="en-US" altLang="en-US" sz="2400" dirty="0"/>
              <a:t>However, if falls under the head “Income from House Property” -  not covered.</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V Tangible fixed assets</a:t>
            </a:r>
          </a:p>
        </p:txBody>
      </p:sp>
      <p:sp>
        <p:nvSpPr>
          <p:cNvPr id="3" name="Content Placeholder 2"/>
          <p:cNvSpPr>
            <a:spLocks noGrp="1"/>
          </p:cNvSpPr>
          <p:nvPr>
            <p:ph idx="1"/>
          </p:nvPr>
        </p:nvSpPr>
        <p:spPr/>
        <p:txBody>
          <a:bodyPr/>
          <a:lstStyle/>
          <a:p>
            <a:pPr algn="just"/>
            <a:r>
              <a:rPr lang="en-US" altLang="en-US" sz="2400" dirty="0"/>
              <a:t>Property, plant and equipment should be </a:t>
            </a:r>
            <a:r>
              <a:rPr lang="en-US" altLang="en-US" sz="2400" dirty="0" err="1"/>
              <a:t>recognised</a:t>
            </a:r>
            <a:r>
              <a:rPr lang="en-US" altLang="en-US" sz="2400" dirty="0"/>
              <a:t> as an asset only if it is probable that future economic benefits associated with the item will flow to the enterprise and further, such costs can be measured reliably.</a:t>
            </a:r>
          </a:p>
          <a:p>
            <a:pPr algn="just"/>
            <a:r>
              <a:rPr lang="en-US" altLang="en-US" sz="2400" dirty="0"/>
              <a:t>Under ICDS V, this condition is absent and therefore, the initial recognition of the asset and subsequent addition to the cost due to factors referred above would be made to the cost of the asset regardless of the pre-condition that economic benefits will flow to the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V Tangible fixed assets</a:t>
            </a:r>
          </a:p>
        </p:txBody>
      </p:sp>
      <p:sp>
        <p:nvSpPr>
          <p:cNvPr id="3" name="Content Placeholder 2"/>
          <p:cNvSpPr>
            <a:spLocks noGrp="1"/>
          </p:cNvSpPr>
          <p:nvPr>
            <p:ph idx="1"/>
          </p:nvPr>
        </p:nvSpPr>
        <p:spPr/>
        <p:txBody>
          <a:bodyPr/>
          <a:lstStyle/>
          <a:p>
            <a:pPr marL="0" indent="0" algn="just">
              <a:buNone/>
            </a:pPr>
            <a:r>
              <a:rPr lang="en-US" altLang="en-US" sz="2400" b="1" dirty="0"/>
              <a:t>Grants Received for an asset</a:t>
            </a:r>
          </a:p>
          <a:p>
            <a:pPr algn="just"/>
            <a:r>
              <a:rPr lang="en-US" altLang="en-US" sz="2400" dirty="0"/>
              <a:t>Under AS 10, the carrying amount of an item of property, plant and equipment may be reduced by government grants in accordance with AS 12- Accounting for Government Grants.</a:t>
            </a:r>
          </a:p>
          <a:p>
            <a:pPr algn="just"/>
            <a:r>
              <a:rPr lang="en-US" altLang="en-US" sz="2400" dirty="0"/>
              <a:t>However, Ind AS 20- Accounting for Government Grants and Disclosure of Government Assistance does not permit reduction of the carrying amount. </a:t>
            </a:r>
          </a:p>
          <a:p>
            <a:pPr algn="just"/>
            <a:endParaRPr lang="en-US" altLang="en-US" sz="2400" dirty="0"/>
          </a:p>
          <a:p>
            <a:pPr algn="just"/>
            <a:r>
              <a:rPr lang="en-US" altLang="en-US" sz="2400" dirty="0"/>
              <a:t>ICDS- requires adjustment.</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 V Tangible fixed assets</a:t>
            </a:r>
          </a:p>
        </p:txBody>
      </p:sp>
      <p:sp>
        <p:nvSpPr>
          <p:cNvPr id="3" name="Content Placeholder 2"/>
          <p:cNvSpPr>
            <a:spLocks noGrp="1"/>
          </p:cNvSpPr>
          <p:nvPr>
            <p:ph idx="1"/>
          </p:nvPr>
        </p:nvSpPr>
        <p:spPr/>
        <p:txBody>
          <a:bodyPr/>
          <a:lstStyle/>
          <a:p>
            <a:pPr marL="0" indent="0">
              <a:buNone/>
            </a:pPr>
            <a:endParaRPr lang="en-US" altLang="en-US" sz="2400" dirty="0"/>
          </a:p>
          <a:p>
            <a:pPr marL="0" indent="0" algn="just">
              <a:buNone/>
            </a:pPr>
            <a:r>
              <a:rPr lang="en-US" altLang="en-US" sz="2400" dirty="0"/>
              <a:t>Exchange fluctuations on the outstanding amount on the reporting date:</a:t>
            </a:r>
          </a:p>
          <a:p>
            <a:pPr algn="just"/>
            <a:endParaRPr lang="en-US" altLang="en-US" sz="2400" dirty="0"/>
          </a:p>
          <a:p>
            <a:pPr algn="just">
              <a:buNone/>
            </a:pPr>
            <a:r>
              <a:rPr lang="en-US" altLang="en-US" sz="2400" dirty="0"/>
              <a:t>- Charged or credited to the profit and loss as per Accounting Standards</a:t>
            </a:r>
          </a:p>
          <a:p>
            <a:endParaRPr lang="en-US" altLang="en-US" sz="2400" dirty="0"/>
          </a:p>
          <a:p>
            <a:pPr algn="just">
              <a:buNone/>
              <a:tabLst>
                <a:tab pos="342900" algn="l"/>
              </a:tabLst>
            </a:pPr>
            <a:r>
              <a:rPr lang="en-US" altLang="en-US" sz="2400" dirty="0"/>
              <a:t>-  As per ICDS -  Added to or Deducted from the actual cost.</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a:t>ICDS -  Back ground</a:t>
            </a:r>
          </a:p>
        </p:txBody>
      </p:sp>
      <p:sp>
        <p:nvSpPr>
          <p:cNvPr id="3" name="Content Placeholder 2"/>
          <p:cNvSpPr>
            <a:spLocks noGrp="1"/>
          </p:cNvSpPr>
          <p:nvPr>
            <p:ph idx="1"/>
          </p:nvPr>
        </p:nvSpPr>
        <p:spPr/>
        <p:txBody>
          <a:bodyPr/>
          <a:lstStyle/>
          <a:p>
            <a:pPr marL="0" indent="0" algn="just">
              <a:buNone/>
            </a:pPr>
            <a:r>
              <a:rPr lang="en-US" altLang="en-US" sz="2800" dirty="0"/>
              <a:t>Later these were </a:t>
            </a:r>
            <a:r>
              <a:rPr lang="en-US" altLang="en-US" sz="2800" dirty="0" err="1">
                <a:sym typeface="+mn-ea"/>
              </a:rPr>
              <a:t>superceded</a:t>
            </a:r>
            <a:r>
              <a:rPr lang="en-US" altLang="en-US" sz="2800" dirty="0">
                <a:sym typeface="+mn-ea"/>
              </a:rPr>
              <a:t> in March, 2015 so as to make </a:t>
            </a:r>
            <a:r>
              <a:rPr lang="en-US" altLang="en-US" sz="2800" dirty="0"/>
              <a:t>applicable from assessment year 2016-17.</a:t>
            </a:r>
          </a:p>
          <a:p>
            <a:pPr marL="0" indent="0" algn="just">
              <a:buNone/>
            </a:pPr>
            <a:endParaRPr lang="en-US" altLang="en-US" sz="2800" dirty="0"/>
          </a:p>
          <a:p>
            <a:pPr marL="0" indent="0" algn="just">
              <a:buNone/>
            </a:pPr>
            <a:r>
              <a:rPr lang="en-US" altLang="en-US" sz="2800" dirty="0"/>
              <a:t>Again on </a:t>
            </a:r>
            <a:r>
              <a:rPr lang="en-US" altLang="en-US" sz="2800" dirty="0" err="1"/>
              <a:t>On</a:t>
            </a:r>
            <a:r>
              <a:rPr lang="en-US" altLang="en-US" sz="2800" dirty="0"/>
              <a:t> 29th September, 2016 these ICDS were replaced.</a:t>
            </a:r>
          </a:p>
          <a:p>
            <a:pPr marL="0" indent="0" algn="just">
              <a:buNone/>
            </a:pPr>
            <a:endParaRPr lang="en-US" altLang="en-US" sz="2800" dirty="0"/>
          </a:p>
          <a:p>
            <a:pPr marL="0" indent="0" algn="just">
              <a:buNone/>
            </a:pPr>
            <a:r>
              <a:rPr lang="en-US" altLang="en-US" sz="2800" dirty="0"/>
              <a:t>Vide Press release, the ICDS were made applicable from the AY 2017-18</a:t>
            </a:r>
          </a:p>
          <a:p>
            <a:pPr lvl="2"/>
            <a:endParaRPr lang="en-US" altLang="en-US" sz="2000" dirty="0"/>
          </a:p>
          <a:p>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dirty="0"/>
              <a:t>ICDS VI The effects of changes in foreign exchange rates</a:t>
            </a:r>
          </a:p>
        </p:txBody>
      </p:sp>
      <p:sp>
        <p:nvSpPr>
          <p:cNvPr id="3" name="Content Placeholder 2"/>
          <p:cNvSpPr>
            <a:spLocks noGrp="1"/>
          </p:cNvSpPr>
          <p:nvPr>
            <p:ph idx="1"/>
          </p:nvPr>
        </p:nvSpPr>
        <p:spPr/>
        <p:txBody>
          <a:bodyPr/>
          <a:lstStyle/>
          <a:p>
            <a:pPr marL="0" indent="0" algn="just">
              <a:buNone/>
            </a:pPr>
            <a:r>
              <a:rPr lang="en-US" altLang="en-US" sz="2800" b="1" dirty="0"/>
              <a:t>Initial Recognition</a:t>
            </a:r>
          </a:p>
          <a:p>
            <a:pPr marL="0" indent="0" algn="just">
              <a:buNone/>
            </a:pPr>
            <a:endParaRPr lang="en-US" altLang="en-US" sz="2800" b="1" dirty="0"/>
          </a:p>
          <a:p>
            <a:pPr algn="just"/>
            <a:r>
              <a:rPr lang="en-US" altLang="en-US" sz="2400" dirty="0"/>
              <a:t>At the exchange rate between the reporting currency and the foreign currency at the date of the transaction</a:t>
            </a:r>
          </a:p>
          <a:p>
            <a:pPr algn="just"/>
            <a:endParaRPr lang="en-US" altLang="en-US" sz="2400" dirty="0"/>
          </a:p>
          <a:p>
            <a:pPr algn="just"/>
            <a:r>
              <a:rPr lang="en-US" altLang="en-US" sz="2400" dirty="0"/>
              <a:t>Average rate for a week or a month that approximates the actual rate at the date of the transaction may be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 The effects of changes in foreign exchange rates</a:t>
            </a:r>
          </a:p>
        </p:txBody>
      </p:sp>
      <p:sp>
        <p:nvSpPr>
          <p:cNvPr id="3" name="Content Placeholder 2"/>
          <p:cNvSpPr>
            <a:spLocks noGrp="1"/>
          </p:cNvSpPr>
          <p:nvPr>
            <p:ph idx="1"/>
          </p:nvPr>
        </p:nvSpPr>
        <p:spPr/>
        <p:txBody>
          <a:bodyPr/>
          <a:lstStyle/>
          <a:p>
            <a:pPr marL="0" indent="0" algn="just">
              <a:buNone/>
            </a:pPr>
            <a:r>
              <a:rPr lang="en-US" altLang="en-US" sz="2400" b="1" dirty="0"/>
              <a:t>Conversion at Last Date of Previous Year</a:t>
            </a:r>
          </a:p>
          <a:p>
            <a:pPr algn="just"/>
            <a:r>
              <a:rPr lang="en-US" altLang="en-US" sz="2400" dirty="0"/>
              <a:t>foreign currency monetary items shall be converted into reporting currency by applying the closing rate</a:t>
            </a:r>
          </a:p>
          <a:p>
            <a:pPr algn="just"/>
            <a:r>
              <a:rPr lang="en-US" altLang="en-US" sz="2400" dirty="0"/>
              <a:t>non-monetary items in a foreign currency shall be converted into reporting currency by using the exchange rate at the date of the transaction.</a:t>
            </a:r>
          </a:p>
          <a:p>
            <a:pPr algn="just"/>
            <a:r>
              <a:rPr lang="en-US" altLang="en-US" sz="2400" dirty="0"/>
              <a:t>non-monetary item being inventory which is carried at net </a:t>
            </a:r>
            <a:r>
              <a:rPr lang="en-US" altLang="en-US" sz="2400" dirty="0" err="1"/>
              <a:t>realisable</a:t>
            </a:r>
            <a:r>
              <a:rPr lang="en-US" altLang="en-US" sz="2400" dirty="0"/>
              <a:t> value denominated in a foreign currency shall be reported using the exchange rate that existed when such value was determined.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 The effects of changes in foreign exchange rates</a:t>
            </a:r>
          </a:p>
        </p:txBody>
      </p:sp>
      <p:sp>
        <p:nvSpPr>
          <p:cNvPr id="3" name="Content Placeholder 2"/>
          <p:cNvSpPr>
            <a:spLocks noGrp="1"/>
          </p:cNvSpPr>
          <p:nvPr>
            <p:ph idx="1"/>
          </p:nvPr>
        </p:nvSpPr>
        <p:spPr/>
        <p:txBody>
          <a:bodyPr/>
          <a:lstStyle/>
          <a:p>
            <a:pPr marL="0" indent="0" algn="just">
              <a:buNone/>
            </a:pPr>
            <a:r>
              <a:rPr lang="en-US" altLang="en-US" sz="2400" b="1" dirty="0"/>
              <a:t>Recognition of Exchange Differences</a:t>
            </a:r>
          </a:p>
          <a:p>
            <a:pPr algn="just"/>
            <a:r>
              <a:rPr lang="en-US" altLang="en-US" sz="2400" dirty="0"/>
              <a:t>Monetary items - Exchange differences arising on the settlement thereof or on conversion thereof at last day of the previous year shall be </a:t>
            </a:r>
            <a:r>
              <a:rPr lang="en-US" altLang="en-US" sz="2400" dirty="0" err="1"/>
              <a:t>recognised</a:t>
            </a:r>
            <a:r>
              <a:rPr lang="en-US" altLang="en-US" sz="2400" dirty="0"/>
              <a:t> as income or as expense in that previous year.</a:t>
            </a:r>
          </a:p>
          <a:p>
            <a:pPr marL="0" indent="0" algn="just">
              <a:buNone/>
            </a:pPr>
            <a:endParaRPr lang="en-US" altLang="en-US" sz="2400" dirty="0"/>
          </a:p>
          <a:p>
            <a:pPr algn="just"/>
            <a:r>
              <a:rPr lang="en-US" altLang="en-US" sz="2400" dirty="0"/>
              <a:t>Non-monetary items - Exchange differences arising on conversion thereof at the last day of the previous year shall not be </a:t>
            </a:r>
            <a:r>
              <a:rPr lang="en-US" altLang="en-US" sz="2400" dirty="0" err="1"/>
              <a:t>recognised</a:t>
            </a:r>
            <a:r>
              <a:rPr lang="en-US" altLang="en-US" sz="2400" dirty="0"/>
              <a:t> as income or as expense.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 The effects of changes in foreign exchange rates</a:t>
            </a:r>
          </a:p>
        </p:txBody>
      </p:sp>
      <p:sp>
        <p:nvSpPr>
          <p:cNvPr id="3" name="Content Placeholder 2"/>
          <p:cNvSpPr>
            <a:spLocks noGrp="1"/>
          </p:cNvSpPr>
          <p:nvPr>
            <p:ph idx="1"/>
          </p:nvPr>
        </p:nvSpPr>
        <p:spPr/>
        <p:txBody>
          <a:bodyPr/>
          <a:lstStyle/>
          <a:p>
            <a:pPr marL="0" indent="0" algn="just">
              <a:buNone/>
            </a:pPr>
            <a:r>
              <a:rPr lang="en-US" altLang="en-US" sz="2400" dirty="0"/>
              <a:t>Financial Statements of Foreign Operations - </a:t>
            </a:r>
          </a:p>
          <a:p>
            <a:pPr marL="0" indent="0" algn="just">
              <a:buNone/>
            </a:pPr>
            <a:r>
              <a:rPr lang="en-US" altLang="en-US" sz="2400" dirty="0"/>
              <a:t>- Same principles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dirty="0"/>
              <a:t>ICDS VII Government grants</a:t>
            </a:r>
          </a:p>
        </p:txBody>
      </p:sp>
      <p:sp>
        <p:nvSpPr>
          <p:cNvPr id="3" name="Content Placeholder 2"/>
          <p:cNvSpPr>
            <a:spLocks noGrp="1"/>
          </p:cNvSpPr>
          <p:nvPr>
            <p:ph idx="1"/>
          </p:nvPr>
        </p:nvSpPr>
        <p:spPr/>
        <p:txBody>
          <a:bodyPr/>
          <a:lstStyle/>
          <a:p>
            <a:pPr marL="0" indent="0">
              <a:buNone/>
            </a:pPr>
            <a:r>
              <a:rPr lang="en-US" altLang="en-US" sz="2400" b="1" dirty="0"/>
              <a:t>Recognition of Government Grants</a:t>
            </a:r>
          </a:p>
          <a:p>
            <a:pPr algn="just"/>
            <a:r>
              <a:rPr lang="en-US" altLang="en-US" sz="2400" dirty="0"/>
              <a:t>Government grants shall not be </a:t>
            </a:r>
            <a:r>
              <a:rPr lang="en-US" altLang="en-US" sz="2400" dirty="0" err="1"/>
              <a:t>recognised</a:t>
            </a:r>
            <a:r>
              <a:rPr lang="en-US" altLang="en-US" sz="2400" dirty="0"/>
              <a:t> until there is reasonable assurance that</a:t>
            </a:r>
          </a:p>
          <a:p>
            <a:pPr marL="855663" indent="-398463" algn="just" defTabSz="0">
              <a:buNone/>
              <a:tabLst>
                <a:tab pos="798513" algn="l"/>
              </a:tabLst>
            </a:pPr>
            <a:r>
              <a:rPr lang="en-US" altLang="en-US" sz="2400" dirty="0"/>
              <a:t>(</a:t>
            </a:r>
            <a:r>
              <a:rPr lang="en-US" altLang="en-US" sz="2400" dirty="0" err="1"/>
              <a:t>i</a:t>
            </a:r>
            <a:r>
              <a:rPr lang="en-US" altLang="en-US" sz="2400" dirty="0"/>
              <a:t>) the person shall comply with the conditions attached to them, and</a:t>
            </a:r>
          </a:p>
          <a:p>
            <a:pPr marL="0" indent="457200" algn="just">
              <a:buNone/>
            </a:pPr>
            <a:r>
              <a:rPr lang="en-US" altLang="en-US" sz="2400" dirty="0"/>
              <a:t>(ii) the grants shall be received.</a:t>
            </a:r>
          </a:p>
          <a:p>
            <a:pPr marL="0" indent="457200" algn="just">
              <a:buNone/>
            </a:pPr>
            <a:endParaRPr lang="en-US" altLang="en-US" dirty="0"/>
          </a:p>
          <a:p>
            <a:pPr marL="0" indent="0" algn="just">
              <a:buNone/>
            </a:pPr>
            <a:r>
              <a:rPr lang="en-US" altLang="en-US" sz="2000" b="1" i="1" dirty="0"/>
              <a:t>Recognition of Government grant shall not be postponed beyond the date of actual receipt.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VII relating to government grants</a:t>
            </a:r>
          </a:p>
        </p:txBody>
      </p:sp>
      <p:sp>
        <p:nvSpPr>
          <p:cNvPr id="3" name="Content Placeholder 2"/>
          <p:cNvSpPr>
            <a:spLocks noGrp="1"/>
          </p:cNvSpPr>
          <p:nvPr>
            <p:ph idx="1"/>
          </p:nvPr>
        </p:nvSpPr>
        <p:spPr/>
        <p:txBody>
          <a:bodyPr/>
          <a:lstStyle/>
          <a:p>
            <a:pPr marL="0" indent="0">
              <a:buNone/>
            </a:pPr>
            <a:r>
              <a:rPr lang="en-US" altLang="en-US" sz="2000" b="1" dirty="0"/>
              <a:t>Treatment of Government Grants</a:t>
            </a:r>
          </a:p>
          <a:p>
            <a:pPr marL="185420" indent="-185420" algn="just">
              <a:buNone/>
            </a:pPr>
            <a:r>
              <a:rPr lang="en-US" altLang="en-US" sz="2000" dirty="0"/>
              <a:t>- Relates to a depreciable fixed asset or asset - the grant shall be deducted from the actual cost of the asset or assets concerned or from the written down value</a:t>
            </a:r>
          </a:p>
          <a:p>
            <a:pPr marL="162560" indent="-162560" algn="just" defTabSz="0">
              <a:buNone/>
            </a:pPr>
            <a:r>
              <a:rPr lang="en-US" altLang="en-US" sz="2000" dirty="0"/>
              <a:t>- Relates to a non-depreciable asset or assets of a person requiring fulfillment of certain obligations - the grant shall be </a:t>
            </a:r>
            <a:r>
              <a:rPr lang="en-US" altLang="en-US" sz="2000" dirty="0" err="1"/>
              <a:t>recognised</a:t>
            </a:r>
            <a:r>
              <a:rPr lang="en-US" altLang="en-US" sz="2000" dirty="0"/>
              <a:t> as income over the same period for which the cost is met.</a:t>
            </a:r>
          </a:p>
          <a:p>
            <a:pPr marL="179705" indent="-179705" algn="just">
              <a:buNone/>
            </a:pPr>
            <a:r>
              <a:rPr lang="en-US" altLang="en-US" sz="2000" dirty="0"/>
              <a:t>- Grant Receivable as compensation for expenses or losses incurred - as income of the period in which it is receivable.</a:t>
            </a:r>
          </a:p>
          <a:p>
            <a:pPr marL="179705" indent="-179705" algn="just">
              <a:buNone/>
            </a:pPr>
            <a:endParaRPr lang="en-US" altLang="en-US" sz="2000" dirty="0"/>
          </a:p>
          <a:p>
            <a:pPr marL="0" indent="0" algn="just">
              <a:buNone/>
            </a:pPr>
            <a:r>
              <a:rPr lang="en-US" altLang="en-US" sz="2000" dirty="0"/>
              <a:t>The Government grants in the form of non-monetary assets, given at a concessional rate, shall be accounted for on the basis of their acquisition cost.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1000"/>
                                        <p:tgtEl>
                                          <p:spTgt spid="3">
                                            <p:txEl>
                                              <p:pRg st="5" end="5"/>
                                            </p:txEl>
                                          </p:spTgt>
                                        </p:tgtEl>
                                      </p:cBhvr>
                                    </p:animEffect>
                                    <p:anim calcmode="lin" valueType="num">
                                      <p:cBhvr>
                                        <p:cTn id="1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VII relating to government grants</a:t>
            </a:r>
          </a:p>
        </p:txBody>
      </p:sp>
      <p:sp>
        <p:nvSpPr>
          <p:cNvPr id="3" name="Content Placeholder 2"/>
          <p:cNvSpPr>
            <a:spLocks noGrp="1"/>
          </p:cNvSpPr>
          <p:nvPr>
            <p:ph idx="1"/>
          </p:nvPr>
        </p:nvSpPr>
        <p:spPr/>
        <p:txBody>
          <a:bodyPr/>
          <a:lstStyle/>
          <a:p>
            <a:pPr marL="0" indent="0" algn="just">
              <a:buNone/>
            </a:pPr>
            <a:r>
              <a:rPr lang="en-US" altLang="en-US" sz="2400" b="1" dirty="0"/>
              <a:t>Refund of Government Grants</a:t>
            </a:r>
          </a:p>
          <a:p>
            <a:pPr algn="just"/>
            <a:r>
              <a:rPr lang="en-US" altLang="en-US" sz="2400" dirty="0"/>
              <a:t>Amount refundable in respect of a depreciable fixed asset or assets - shall be recorded by increasing the actual cost or written down value of block of assets.</a:t>
            </a:r>
          </a:p>
          <a:p>
            <a:pPr algn="just"/>
            <a:endParaRPr lang="en-US" altLang="en-US" sz="2400" dirty="0"/>
          </a:p>
          <a:p>
            <a:pPr algn="just"/>
            <a:r>
              <a:rPr lang="en-US" altLang="en-US" sz="2400" dirty="0"/>
              <a:t>Where the actual cost of the asset is increased -  Depreciation on the revised actual cost or written down value shall be considered prospectively at the prescribed 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VII relating to government grants</a:t>
            </a:r>
          </a:p>
        </p:txBody>
      </p:sp>
      <p:sp>
        <p:nvSpPr>
          <p:cNvPr id="3" name="Content Placeholder 2"/>
          <p:cNvSpPr>
            <a:spLocks noGrp="1"/>
          </p:cNvSpPr>
          <p:nvPr>
            <p:ph idx="1"/>
          </p:nvPr>
        </p:nvSpPr>
        <p:spPr/>
        <p:txBody>
          <a:bodyPr/>
          <a:lstStyle/>
          <a:p>
            <a:pPr marL="0" indent="0">
              <a:buNone/>
            </a:pPr>
            <a:r>
              <a:rPr lang="en-US" altLang="en-US" sz="2400" b="1" dirty="0"/>
              <a:t>Disclosures</a:t>
            </a:r>
          </a:p>
          <a:p>
            <a:pPr marL="220345" indent="-220345" algn="just">
              <a:buNone/>
            </a:pPr>
            <a:r>
              <a:rPr lang="en-US" altLang="en-US" sz="2400" dirty="0"/>
              <a:t>- Nature and extent of Government grants </a:t>
            </a:r>
            <a:r>
              <a:rPr lang="en-US" altLang="en-US" sz="2400" dirty="0" err="1"/>
              <a:t>recognised</a:t>
            </a:r>
            <a:r>
              <a:rPr lang="en-US" altLang="en-US" sz="2400" dirty="0"/>
              <a:t> during the previous year by way of deduction from the actual cost</a:t>
            </a:r>
          </a:p>
          <a:p>
            <a:endParaRPr lang="en-US" altLang="en-US" sz="2400" dirty="0"/>
          </a:p>
          <a:p>
            <a:pPr marL="191135" indent="-191135" algn="just">
              <a:buNone/>
            </a:pPr>
            <a:r>
              <a:rPr lang="en-US" altLang="en-US" sz="2400" dirty="0"/>
              <a:t>- Nature and extent of Government grants </a:t>
            </a:r>
            <a:r>
              <a:rPr lang="en-US" altLang="en-US" sz="2400" dirty="0" err="1"/>
              <a:t>recognised</a:t>
            </a:r>
            <a:r>
              <a:rPr lang="en-US" altLang="en-US" sz="2400" dirty="0"/>
              <a:t> during the previous year as income;</a:t>
            </a:r>
          </a:p>
          <a:p>
            <a:endParaRPr lang="en-US" altLang="en-US" sz="2400" dirty="0"/>
          </a:p>
          <a:p>
            <a:pPr marL="0" indent="0">
              <a:buNone/>
            </a:pPr>
            <a:r>
              <a:rPr lang="en-US" altLang="en-US" sz="2400" dirty="0"/>
              <a:t>- Not </a:t>
            </a:r>
            <a:r>
              <a:rPr lang="en-US" altLang="en-US" sz="2400" dirty="0" err="1"/>
              <a:t>recognised</a:t>
            </a:r>
            <a:r>
              <a:rPr lang="en-US" altLang="en-US" sz="2400" dirty="0"/>
              <a:t> also shall disclose.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96144-2E22-3A71-ECC1-8361DD9F1987}"/>
              </a:ext>
            </a:extLst>
          </p:cNvPr>
          <p:cNvSpPr>
            <a:spLocks noGrp="1"/>
          </p:cNvSpPr>
          <p:nvPr>
            <p:ph type="title"/>
          </p:nvPr>
        </p:nvSpPr>
        <p:spPr/>
        <p:txBody>
          <a:bodyPr/>
          <a:lstStyle/>
          <a:p>
            <a:pPr algn="l"/>
            <a:r>
              <a:rPr lang="en-US" sz="3600" b="1" kern="100" dirty="0">
                <a:solidFill>
                  <a:srgbClr val="292425"/>
                </a:solidFill>
                <a:effectLst/>
                <a:latin typeface="Calisto MT,Bold"/>
                <a:cs typeface="Times New Roman" panose="02020603050405020304" pitchFamily="18" charset="0"/>
              </a:rPr>
              <a:t>ICDS VIII </a:t>
            </a:r>
            <a:r>
              <a:rPr lang="en-US" sz="3600" b="1" kern="100" dirty="0">
                <a:solidFill>
                  <a:srgbClr val="292425"/>
                </a:solidFill>
                <a:latin typeface="Calisto MT,Bold"/>
                <a:cs typeface="Times New Roman" panose="02020603050405020304" pitchFamily="18" charset="0"/>
              </a:rPr>
              <a:t>S</a:t>
            </a:r>
            <a:r>
              <a:rPr lang="en-US" sz="3600" b="1" kern="100" dirty="0">
                <a:solidFill>
                  <a:srgbClr val="292425"/>
                </a:solidFill>
                <a:effectLst/>
                <a:latin typeface="Calisto MT,Bold"/>
                <a:cs typeface="Times New Roman" panose="02020603050405020304" pitchFamily="18" charset="0"/>
              </a:rPr>
              <a:t>ecurities</a:t>
            </a:r>
            <a:endParaRPr lang="en-IN" sz="7200" dirty="0"/>
          </a:p>
        </p:txBody>
      </p:sp>
      <p:sp>
        <p:nvSpPr>
          <p:cNvPr id="3" name="Content Placeholder 2">
            <a:extLst>
              <a:ext uri="{FF2B5EF4-FFF2-40B4-BE49-F238E27FC236}">
                <a16:creationId xmlns:a16="http://schemas.microsoft.com/office/drawing/2014/main" id="{BBD7DCCE-3894-1FE6-10B1-F754119B62EC}"/>
              </a:ext>
            </a:extLst>
          </p:cNvPr>
          <p:cNvSpPr>
            <a:spLocks noGrp="1"/>
          </p:cNvSpPr>
          <p:nvPr>
            <p:ph idx="1"/>
          </p:nvPr>
        </p:nvSpPr>
        <p:spPr/>
        <p:txBody>
          <a:bodyPr/>
          <a:lstStyle/>
          <a:p>
            <a:pPr algn="l">
              <a:lnSpc>
                <a:spcPct val="115000"/>
              </a:lnSpc>
              <a:spcAft>
                <a:spcPts val="800"/>
              </a:spcAft>
              <a:buNone/>
            </a:pPr>
            <a:r>
              <a:rPr lang="en-US" sz="1800" kern="100" dirty="0">
                <a:latin typeface="Calisto MT" panose="02040603050505030304" pitchFamily="18" charset="0"/>
                <a:cs typeface="Times New Roman" panose="02020603050405020304" pitchFamily="18" charset="0"/>
              </a:rPr>
              <a:t>D</a:t>
            </a:r>
            <a:r>
              <a:rPr lang="en-US" sz="1800" kern="100" dirty="0">
                <a:effectLst/>
                <a:latin typeface="Calisto MT" panose="02040603050505030304" pitchFamily="18" charset="0"/>
                <a:cs typeface="Times New Roman" panose="02020603050405020304" pitchFamily="18" charset="0"/>
              </a:rPr>
              <a:t>eals with securities held as </a:t>
            </a:r>
            <a:r>
              <a:rPr lang="en-US" sz="1800" b="1" kern="100" dirty="0">
                <a:effectLst/>
                <a:latin typeface="Calisto MT" panose="02040603050505030304" pitchFamily="18" charset="0"/>
                <a:cs typeface="Times New Roman" panose="02020603050405020304" pitchFamily="18" charset="0"/>
              </a:rPr>
              <a:t>Stock-in-trade</a:t>
            </a:r>
            <a:r>
              <a:rPr lang="en-US" sz="1800" b="1" kern="100" dirty="0">
                <a:latin typeface="Calisto MT" panose="02040603050505030304" pitchFamily="18" charset="0"/>
                <a:cs typeface="Times New Roman" panose="02020603050405020304" pitchFamily="18" charset="0"/>
              </a:rPr>
              <a:t> </a:t>
            </a:r>
            <a:r>
              <a:rPr lang="en-US" sz="1800" kern="100" dirty="0">
                <a:latin typeface="Calisto MT" panose="02040603050505030304" pitchFamily="18" charset="0"/>
                <a:cs typeface="Times New Roman" panose="02020603050405020304" pitchFamily="18" charset="0"/>
              </a:rPr>
              <a:t>only.</a:t>
            </a:r>
          </a:p>
          <a:p>
            <a:pPr algn="l">
              <a:lnSpc>
                <a:spcPct val="115000"/>
              </a:lnSpc>
              <a:spcAft>
                <a:spcPts val="800"/>
              </a:spcAft>
              <a:buNone/>
            </a:pPr>
            <a:r>
              <a:rPr lang="en-US" sz="1800" kern="100" dirty="0">
                <a:latin typeface="Calisto MT" panose="02040603050505030304" pitchFamily="18" charset="0"/>
                <a:cs typeface="Times New Roman" panose="02020603050405020304" pitchFamily="18" charset="0"/>
              </a:rPr>
              <a:t>D</a:t>
            </a:r>
            <a:r>
              <a:rPr lang="en-US" sz="1800" kern="100" dirty="0">
                <a:effectLst/>
                <a:latin typeface="Calisto MT" panose="02040603050505030304" pitchFamily="18" charset="0"/>
                <a:cs typeface="Times New Roman" panose="02020603050405020304" pitchFamily="18" charset="0"/>
              </a:rPr>
              <a:t>oes not Deal with:</a:t>
            </a:r>
            <a:endParaRPr lang="en-US" sz="1800" kern="100" dirty="0">
              <a:effectLst/>
              <a:latin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Calisto MT" panose="02040603050505030304" pitchFamily="18" charset="0"/>
                <a:cs typeface="Times New Roman" panose="02020603050405020304" pitchFamily="18" charset="0"/>
              </a:rPr>
              <a:t>(a) the bases for recognition of interest and dividends on securities which are covered by </a:t>
            </a:r>
            <a:r>
              <a:rPr lang="en-US" sz="1800" b="1" kern="100" dirty="0">
                <a:latin typeface="Calisto MT" panose="02040603050505030304" pitchFamily="18" charset="0"/>
                <a:cs typeface="Times New Roman" panose="02020603050405020304" pitchFamily="18" charset="0"/>
              </a:rPr>
              <a:t>R</a:t>
            </a:r>
            <a:r>
              <a:rPr lang="en-US" sz="1800" b="1" kern="100" dirty="0">
                <a:effectLst/>
                <a:latin typeface="Calisto MT" panose="02040603050505030304" pitchFamily="18" charset="0"/>
                <a:cs typeface="Times New Roman" panose="02020603050405020304" pitchFamily="18" charset="0"/>
              </a:rPr>
              <a:t>evenue </a:t>
            </a:r>
            <a:r>
              <a:rPr lang="en-US" sz="1800" b="1" kern="100" dirty="0">
                <a:latin typeface="Calisto MT" panose="02040603050505030304" pitchFamily="18" charset="0"/>
                <a:cs typeface="Times New Roman" panose="02020603050405020304" pitchFamily="18" charset="0"/>
              </a:rPr>
              <a:t>R</a:t>
            </a:r>
            <a:r>
              <a:rPr lang="en-US" sz="1800" b="1" kern="100" dirty="0">
                <a:effectLst/>
                <a:latin typeface="Calisto MT" panose="02040603050505030304" pitchFamily="18" charset="0"/>
                <a:cs typeface="Times New Roman" panose="02020603050405020304" pitchFamily="18" charset="0"/>
              </a:rPr>
              <a:t>ecognition ICDS</a:t>
            </a:r>
            <a:r>
              <a:rPr lang="en-US" sz="1800" kern="100" dirty="0">
                <a:effectLst/>
                <a:latin typeface="Calisto MT" panose="02040603050505030304" pitchFamily="18" charset="0"/>
                <a:cs typeface="Times New Roman" panose="02020603050405020304" pitchFamily="18" charset="0"/>
              </a:rPr>
              <a:t>;</a:t>
            </a:r>
            <a:endParaRPr lang="en-US" sz="1800" kern="100" dirty="0">
              <a:effectLst/>
              <a:latin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Calisto MT" panose="02040603050505030304" pitchFamily="18" charset="0"/>
                <a:cs typeface="Times New Roman" panose="02020603050405020304" pitchFamily="18" charset="0"/>
              </a:rPr>
              <a:t>(b) securities held by a person engaged in the business of Insurance;</a:t>
            </a:r>
            <a:endParaRPr lang="en-US" sz="1800" kern="100" dirty="0">
              <a:effectLst/>
              <a:latin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Calisto MT" panose="02040603050505030304" pitchFamily="18" charset="0"/>
                <a:cs typeface="Times New Roman" panose="02020603050405020304" pitchFamily="18" charset="0"/>
              </a:rPr>
              <a:t>(c) securities held by mutual funds, venture capital funds, banks and public financial institutions. (Cov</a:t>
            </a:r>
            <a:r>
              <a:rPr lang="en-US" sz="1800" kern="100" dirty="0">
                <a:latin typeface="Calisto MT" panose="02040603050505030304" pitchFamily="18" charset="0"/>
                <a:cs typeface="Times New Roman" panose="02020603050405020304" pitchFamily="18" charset="0"/>
              </a:rPr>
              <a:t>ered in ICDS II)</a:t>
            </a:r>
            <a:endParaRPr lang="en-US" sz="1800" kern="100" dirty="0">
              <a:effectLst/>
              <a:latin typeface="Aptos" panose="020B0004020202020204" pitchFamily="34" charset="0"/>
              <a:cs typeface="Times New Roman" panose="02020603050405020304" pitchFamily="18" charset="0"/>
            </a:endParaRPr>
          </a:p>
          <a:p>
            <a:pPr algn="l">
              <a:lnSpc>
                <a:spcPct val="115000"/>
              </a:lnSpc>
              <a:spcAft>
                <a:spcPts val="800"/>
              </a:spcAft>
              <a:buNone/>
            </a:pPr>
            <a:endParaRPr lang="en-US" sz="1800" kern="100" dirty="0">
              <a:effectLst/>
              <a:latin typeface="Aptos" panose="020B000402020202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4829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06CE-1FF4-1C7E-6EE7-69E24A8553C0}"/>
              </a:ext>
            </a:extLst>
          </p:cNvPr>
          <p:cNvSpPr>
            <a:spLocks noGrp="1"/>
          </p:cNvSpPr>
          <p:nvPr>
            <p:ph type="title"/>
          </p:nvPr>
        </p:nvSpPr>
        <p:spPr/>
        <p:txBody>
          <a:bodyPr/>
          <a:lstStyle/>
          <a:p>
            <a:pPr algn="l"/>
            <a:r>
              <a:rPr lang="en-US" sz="4400" b="1" kern="100" dirty="0">
                <a:solidFill>
                  <a:srgbClr val="292425"/>
                </a:solidFill>
                <a:effectLst/>
                <a:latin typeface="Calisto MT,Bold"/>
                <a:cs typeface="Times New Roman" panose="02020603050405020304" pitchFamily="18" charset="0"/>
              </a:rPr>
              <a:t>ICDS VIII </a:t>
            </a:r>
            <a:r>
              <a:rPr lang="en-US" sz="4400" b="1" kern="100" dirty="0">
                <a:solidFill>
                  <a:srgbClr val="292425"/>
                </a:solidFill>
                <a:latin typeface="Calisto MT,Bold"/>
                <a:cs typeface="Times New Roman" panose="02020603050405020304" pitchFamily="18" charset="0"/>
              </a:rPr>
              <a:t>S</a:t>
            </a:r>
            <a:r>
              <a:rPr lang="en-US" sz="4400" b="1" kern="100" dirty="0">
                <a:solidFill>
                  <a:srgbClr val="292425"/>
                </a:solidFill>
                <a:effectLst/>
                <a:latin typeface="Calisto MT,Bold"/>
                <a:cs typeface="Times New Roman" panose="02020603050405020304" pitchFamily="18" charset="0"/>
              </a:rPr>
              <a:t>ecurities</a:t>
            </a:r>
            <a:endParaRPr lang="en-IN" dirty="0"/>
          </a:p>
        </p:txBody>
      </p:sp>
      <p:sp>
        <p:nvSpPr>
          <p:cNvPr id="3" name="Content Placeholder 2">
            <a:extLst>
              <a:ext uri="{FF2B5EF4-FFF2-40B4-BE49-F238E27FC236}">
                <a16:creationId xmlns:a16="http://schemas.microsoft.com/office/drawing/2014/main" id="{11E549F9-2111-1B35-FD8A-17564728B768}"/>
              </a:ext>
            </a:extLst>
          </p:cNvPr>
          <p:cNvSpPr>
            <a:spLocks noGrp="1"/>
          </p:cNvSpPr>
          <p:nvPr>
            <p:ph idx="1"/>
          </p:nvPr>
        </p:nvSpPr>
        <p:spPr/>
        <p:txBody>
          <a:bodyPr/>
          <a:lstStyle/>
          <a:p>
            <a:pPr marL="0" indent="0">
              <a:buNone/>
            </a:pPr>
            <a:r>
              <a:rPr lang="en-US" sz="1800" b="1" kern="100" dirty="0">
                <a:effectLst/>
                <a:latin typeface="Calisto MT,Bold"/>
                <a:cs typeface="Times New Roman" panose="02020603050405020304" pitchFamily="18" charset="0"/>
              </a:rPr>
              <a:t>Recognition and Initial Measurement of Securities</a:t>
            </a:r>
          </a:p>
          <a:p>
            <a:pPr marL="0" indent="0">
              <a:buNone/>
            </a:pPr>
            <a:endParaRPr lang="en-US" sz="1800" kern="100" dirty="0">
              <a:effectLst/>
              <a:latin typeface="Aptos" panose="020B0004020202020204" pitchFamily="34" charset="0"/>
              <a:cs typeface="Times New Roman" panose="02020603050405020304" pitchFamily="18" charset="0"/>
            </a:endParaRPr>
          </a:p>
          <a:p>
            <a:pPr algn="l">
              <a:lnSpc>
                <a:spcPct val="115000"/>
              </a:lnSpc>
              <a:spcAft>
                <a:spcPts val="800"/>
              </a:spcAft>
              <a:buNone/>
            </a:pPr>
            <a:r>
              <a:rPr lang="en-US" sz="1800" kern="100" dirty="0">
                <a:effectLst/>
                <a:latin typeface="Calisto MT,BoldItalic"/>
                <a:cs typeface="Times New Roman" panose="02020603050405020304" pitchFamily="18" charset="0"/>
              </a:rPr>
              <a:t>- A security on acquisition - shall be </a:t>
            </a:r>
            <a:r>
              <a:rPr lang="en-US" sz="1800" kern="100" dirty="0" err="1">
                <a:effectLst/>
                <a:latin typeface="Calisto MT,BoldItalic"/>
                <a:cs typeface="Times New Roman" panose="02020603050405020304" pitchFamily="18" charset="0"/>
              </a:rPr>
              <a:t>recognised</a:t>
            </a:r>
            <a:r>
              <a:rPr lang="en-US" sz="1800" kern="100" dirty="0">
                <a:effectLst/>
                <a:latin typeface="Calisto MT,BoldItalic"/>
                <a:cs typeface="Times New Roman" panose="02020603050405020304" pitchFamily="18" charset="0"/>
              </a:rPr>
              <a:t> at actual cost.</a:t>
            </a:r>
            <a:endParaRPr lang="en-US" sz="1800" kern="100" dirty="0">
              <a:effectLst/>
              <a:latin typeface="Aptos" panose="020B0004020202020204" pitchFamily="34" charset="0"/>
              <a:cs typeface="Times New Roman" panose="02020603050405020304" pitchFamily="18" charset="0"/>
            </a:endParaRPr>
          </a:p>
          <a:p>
            <a:pPr marL="168275" indent="-168275" algn="just">
              <a:lnSpc>
                <a:spcPct val="115000"/>
              </a:lnSpc>
              <a:spcAft>
                <a:spcPts val="800"/>
              </a:spcAft>
              <a:buNone/>
            </a:pPr>
            <a:r>
              <a:rPr lang="en-US" sz="1800" kern="100" dirty="0">
                <a:effectLst/>
                <a:latin typeface="Calisto MT,BoldItalic"/>
                <a:cs typeface="Times New Roman" panose="02020603050405020304" pitchFamily="18" charset="0"/>
              </a:rPr>
              <a:t>- The actual cost of a security shall comprise of its purchase price and include acquisition charges such as brokerage, fees, tax, duty or </a:t>
            </a:r>
            <a:r>
              <a:rPr lang="en-US" sz="1800" kern="100" dirty="0" err="1">
                <a:effectLst/>
                <a:latin typeface="Calisto MT,BoldItalic"/>
                <a:cs typeface="Times New Roman" panose="02020603050405020304" pitchFamily="18" charset="0"/>
              </a:rPr>
              <a:t>cess</a:t>
            </a:r>
            <a:r>
              <a:rPr lang="en-US" sz="1800" kern="100" dirty="0">
                <a:effectLst/>
                <a:latin typeface="Calisto MT,BoldItalic"/>
                <a:cs typeface="Times New Roman" panose="02020603050405020304" pitchFamily="18" charset="0"/>
              </a:rPr>
              <a:t>.</a:t>
            </a:r>
            <a:endParaRPr lang="en-US" sz="1800" kern="100" dirty="0">
              <a:effectLst/>
              <a:latin typeface="Aptos" panose="020B0004020202020204" pitchFamily="34" charset="0"/>
              <a:cs typeface="Times New Roman" panose="02020603050405020304" pitchFamily="18" charset="0"/>
            </a:endParaRPr>
          </a:p>
          <a:p>
            <a:pPr marL="115888" indent="-115888" algn="just">
              <a:lnSpc>
                <a:spcPct val="115000"/>
              </a:lnSpc>
              <a:spcAft>
                <a:spcPts val="800"/>
              </a:spcAft>
              <a:buNone/>
            </a:pPr>
            <a:r>
              <a:rPr lang="en-US" sz="1800" kern="100" dirty="0">
                <a:effectLst/>
                <a:latin typeface="Calisto MT,BoldItalic"/>
                <a:cs typeface="Times New Roman" panose="02020603050405020304" pitchFamily="18" charset="0"/>
              </a:rPr>
              <a:t>- Where a security is acquired in exchange for other securities - </a:t>
            </a:r>
            <a:r>
              <a:rPr lang="en-US" sz="1800" b="1" kern="100" dirty="0">
                <a:effectLst/>
                <a:latin typeface="Calisto MT" panose="02040603050505030304" pitchFamily="18" charset="0"/>
                <a:cs typeface="Times New Roman" panose="02020603050405020304" pitchFamily="18" charset="0"/>
              </a:rPr>
              <a:t>the fair value of the security so acquired shall be its actual cost.</a:t>
            </a:r>
            <a:endParaRPr lang="en-US" sz="1800" b="1" kern="100" dirty="0">
              <a:effectLst/>
              <a:latin typeface="Aptos" panose="020B0004020202020204" pitchFamily="34" charset="0"/>
              <a:cs typeface="Times New Roman" panose="02020603050405020304" pitchFamily="18" charset="0"/>
            </a:endParaRPr>
          </a:p>
          <a:p>
            <a:pPr marL="115888" indent="-115888" algn="just">
              <a:lnSpc>
                <a:spcPct val="115000"/>
              </a:lnSpc>
              <a:spcAft>
                <a:spcPts val="800"/>
              </a:spcAft>
              <a:buNone/>
            </a:pPr>
            <a:r>
              <a:rPr lang="en-US" sz="1800" kern="100" dirty="0">
                <a:effectLst/>
                <a:latin typeface="Calisto MT,BoldItalic"/>
                <a:cs typeface="Times New Roman" panose="02020603050405020304" pitchFamily="18" charset="0"/>
              </a:rPr>
              <a:t>- Where a security is acquired in exchange for another asset - </a:t>
            </a:r>
            <a:r>
              <a:rPr lang="en-US" sz="1800" b="1" kern="100" dirty="0">
                <a:effectLst/>
                <a:latin typeface="Calisto MT" panose="02040603050505030304" pitchFamily="18" charset="0"/>
                <a:cs typeface="Times New Roman" panose="02020603050405020304" pitchFamily="18" charset="0"/>
              </a:rPr>
              <a:t>the fair value of the security so acquire shall be its actual cost.</a:t>
            </a:r>
            <a:endParaRPr lang="en-US" sz="1800" b="1" kern="100" dirty="0">
              <a:effectLst/>
              <a:latin typeface="Aptos" panose="020B000402020202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7269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EEA1-6382-B43F-C2ED-EE1A53A8EB9E}"/>
              </a:ext>
            </a:extLst>
          </p:cNvPr>
          <p:cNvSpPr>
            <a:spLocks noGrp="1"/>
          </p:cNvSpPr>
          <p:nvPr>
            <p:ph type="title"/>
          </p:nvPr>
        </p:nvSpPr>
        <p:spPr/>
        <p:txBody>
          <a:bodyPr/>
          <a:lstStyle/>
          <a:p>
            <a:pPr algn="l"/>
            <a:r>
              <a:rPr lang="en-US" b="1" i="0" dirty="0">
                <a:solidFill>
                  <a:schemeClr val="tx1"/>
                </a:solidFill>
                <a:effectLst/>
                <a:latin typeface="Gilroy"/>
              </a:rPr>
              <a:t>List of ICDS</a:t>
            </a:r>
            <a:endParaRPr lang="en-IN" sz="3200" dirty="0">
              <a:solidFill>
                <a:schemeClr val="tx1"/>
              </a:solidFill>
            </a:endParaRPr>
          </a:p>
        </p:txBody>
      </p:sp>
      <p:sp>
        <p:nvSpPr>
          <p:cNvPr id="3" name="Content Placeholder 2">
            <a:extLst>
              <a:ext uri="{FF2B5EF4-FFF2-40B4-BE49-F238E27FC236}">
                <a16:creationId xmlns:a16="http://schemas.microsoft.com/office/drawing/2014/main" id="{A46765C5-EF9C-98C2-A172-76FE41F1386A}"/>
              </a:ext>
            </a:extLst>
          </p:cNvPr>
          <p:cNvSpPr>
            <a:spLocks noGrp="1"/>
          </p:cNvSpPr>
          <p:nvPr>
            <p:ph idx="1"/>
          </p:nvPr>
        </p:nvSpPr>
        <p:spPr>
          <a:xfrm>
            <a:off x="457200" y="1783357"/>
            <a:ext cx="8229600" cy="4525963"/>
          </a:xfrm>
        </p:spPr>
        <p:txBody>
          <a:bodyPr/>
          <a:lstStyle/>
          <a:p>
            <a:pPr algn="l">
              <a:lnSpc>
                <a:spcPts val="0"/>
              </a:lnSpc>
              <a:spcBef>
                <a:spcPts val="1500"/>
              </a:spcBef>
              <a:spcAft>
                <a:spcPts val="1500"/>
              </a:spcAft>
              <a:buNone/>
            </a:pPr>
            <a:r>
              <a:rPr lang="en-US" sz="2400" b="1" i="1" u="sng" dirty="0">
                <a:effectLst/>
                <a:latin typeface="Gilroy"/>
                <a:hlinkClick r:id="rId2">
                  <a:extLst>
                    <a:ext uri="{A12FA001-AC4F-418D-AE19-62706E023703}">
                      <ahyp:hlinkClr xmlns:ahyp="http://schemas.microsoft.com/office/drawing/2018/hyperlinkcolor" val="tx"/>
                    </a:ext>
                  </a:extLst>
                </a:hlinkClick>
              </a:rPr>
              <a:t>I – Accounting Policies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3">
                  <a:extLst>
                    <a:ext uri="{A12FA001-AC4F-418D-AE19-62706E023703}">
                      <ahyp:hlinkClr xmlns:ahyp="http://schemas.microsoft.com/office/drawing/2018/hyperlinkcolor" val="tx"/>
                    </a:ext>
                  </a:extLst>
                </a:hlinkClick>
              </a:rPr>
              <a:t>II – Valuation of Inventories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4">
                  <a:extLst>
                    <a:ext uri="{A12FA001-AC4F-418D-AE19-62706E023703}">
                      <ahyp:hlinkClr xmlns:ahyp="http://schemas.microsoft.com/office/drawing/2018/hyperlinkcolor" val="tx"/>
                    </a:ext>
                  </a:extLst>
                </a:hlinkClick>
              </a:rPr>
              <a:t>III – Construction Contracts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5">
                  <a:extLst>
                    <a:ext uri="{A12FA001-AC4F-418D-AE19-62706E023703}">
                      <ahyp:hlinkClr xmlns:ahyp="http://schemas.microsoft.com/office/drawing/2018/hyperlinkcolor" val="tx"/>
                    </a:ext>
                  </a:extLst>
                </a:hlinkClick>
              </a:rPr>
              <a:t>IV – Revenue Recognition</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6">
                  <a:extLst>
                    <a:ext uri="{A12FA001-AC4F-418D-AE19-62706E023703}">
                      <ahyp:hlinkClr xmlns:ahyp="http://schemas.microsoft.com/office/drawing/2018/hyperlinkcolor" val="tx"/>
                    </a:ext>
                  </a:extLst>
                </a:hlinkClick>
              </a:rPr>
              <a:t>V – Tangible Fixed Assets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7">
                  <a:extLst>
                    <a:ext uri="{A12FA001-AC4F-418D-AE19-62706E023703}">
                      <ahyp:hlinkClr xmlns:ahyp="http://schemas.microsoft.com/office/drawing/2018/hyperlinkcolor" val="tx"/>
                    </a:ext>
                  </a:extLst>
                </a:hlinkClick>
              </a:rPr>
              <a:t>VI – The Effects of changes in Foreign Exchange Rates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8">
                  <a:extLst>
                    <a:ext uri="{A12FA001-AC4F-418D-AE19-62706E023703}">
                      <ahyp:hlinkClr xmlns:ahyp="http://schemas.microsoft.com/office/drawing/2018/hyperlinkcolor" val="tx"/>
                    </a:ext>
                  </a:extLst>
                </a:hlinkClick>
              </a:rPr>
              <a:t>VII – Government Grants</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9">
                  <a:extLst>
                    <a:ext uri="{A12FA001-AC4F-418D-AE19-62706E023703}">
                      <ahyp:hlinkClr xmlns:ahyp="http://schemas.microsoft.com/office/drawing/2018/hyperlinkcolor" val="tx"/>
                    </a:ext>
                  </a:extLst>
                </a:hlinkClick>
              </a:rPr>
              <a:t>VIII – Securities </a:t>
            </a:r>
            <a:endParaRPr lang="en-US" sz="2400" b="1" i="1" u="sng" dirty="0">
              <a:effectLst/>
              <a:latin typeface="Gilroy"/>
            </a:endParaRPr>
          </a:p>
          <a:p>
            <a:pPr algn="l">
              <a:lnSpc>
                <a:spcPts val="0"/>
              </a:lnSpc>
              <a:spcBef>
                <a:spcPts val="1500"/>
              </a:spcBef>
              <a:spcAft>
                <a:spcPts val="1500"/>
              </a:spcAft>
              <a:buNone/>
            </a:pPr>
            <a:r>
              <a:rPr lang="en-US" sz="2400" b="1" i="1" u="sng" dirty="0">
                <a:effectLst/>
                <a:latin typeface="Gilroy"/>
                <a:hlinkClick r:id="rId10">
                  <a:extLst>
                    <a:ext uri="{A12FA001-AC4F-418D-AE19-62706E023703}">
                      <ahyp:hlinkClr xmlns:ahyp="http://schemas.microsoft.com/office/drawing/2018/hyperlinkcolor" val="tx"/>
                    </a:ext>
                  </a:extLst>
                </a:hlinkClick>
              </a:rPr>
              <a:t>IX – Borrowing Costs</a:t>
            </a:r>
            <a:endParaRPr lang="en-US" sz="2400" b="1" i="1" u="sng" dirty="0">
              <a:effectLst/>
              <a:latin typeface="Gilroy"/>
            </a:endParaRPr>
          </a:p>
          <a:p>
            <a:pPr marL="0" indent="0" algn="l">
              <a:lnSpc>
                <a:spcPts val="0"/>
              </a:lnSpc>
              <a:spcBef>
                <a:spcPts val="1500"/>
              </a:spcBef>
              <a:spcAft>
                <a:spcPts val="1500"/>
              </a:spcAft>
              <a:buNone/>
            </a:pPr>
            <a:r>
              <a:rPr lang="en-US" sz="2400" b="1" i="1" u="sng" dirty="0">
                <a:effectLst/>
                <a:latin typeface="Gilroy"/>
                <a:hlinkClick r:id="rId11">
                  <a:extLst>
                    <a:ext uri="{A12FA001-AC4F-418D-AE19-62706E023703}">
                      <ahyp:hlinkClr xmlns:ahyp="http://schemas.microsoft.com/office/drawing/2018/hyperlinkcolor" val="tx"/>
                    </a:ext>
                  </a:extLst>
                </a:hlinkClick>
              </a:rPr>
              <a:t>X – Provisions, Contingent Liabilities and Contingent Assets</a:t>
            </a:r>
            <a:endParaRPr lang="en-US" sz="2400" b="1" i="1" u="sng" dirty="0">
              <a:effectLst/>
              <a:latin typeface="Gilroy"/>
            </a:endParaRPr>
          </a:p>
          <a:p>
            <a:pPr>
              <a:lnSpc>
                <a:spcPts val="0"/>
              </a:lnSpc>
            </a:pPr>
            <a:endParaRPr lang="en-IN" sz="1800" i="1" u="sng" dirty="0"/>
          </a:p>
        </p:txBody>
      </p:sp>
    </p:spTree>
    <p:extLst>
      <p:ext uri="{BB962C8B-B14F-4D97-AF65-F5344CB8AC3E}">
        <p14:creationId xmlns:p14="http://schemas.microsoft.com/office/powerpoint/2010/main" val="63472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6B40-AB6C-B901-FB95-F06C99C0A764}"/>
              </a:ext>
            </a:extLst>
          </p:cNvPr>
          <p:cNvSpPr>
            <a:spLocks noGrp="1"/>
          </p:cNvSpPr>
          <p:nvPr>
            <p:ph type="title"/>
          </p:nvPr>
        </p:nvSpPr>
        <p:spPr/>
        <p:txBody>
          <a:bodyPr/>
          <a:lstStyle/>
          <a:p>
            <a:pPr algn="l"/>
            <a:r>
              <a:rPr lang="en-US" sz="4400" b="1" kern="100" dirty="0">
                <a:solidFill>
                  <a:srgbClr val="292425"/>
                </a:solidFill>
                <a:effectLst/>
                <a:latin typeface="Calisto MT,Bold"/>
                <a:cs typeface="Times New Roman" panose="02020603050405020304" pitchFamily="18" charset="0"/>
              </a:rPr>
              <a:t>ICDS VIII </a:t>
            </a:r>
            <a:r>
              <a:rPr lang="en-US" sz="4400" b="1" kern="100" dirty="0">
                <a:solidFill>
                  <a:srgbClr val="292425"/>
                </a:solidFill>
                <a:latin typeface="Calisto MT,Bold"/>
                <a:cs typeface="Times New Roman" panose="02020603050405020304" pitchFamily="18" charset="0"/>
              </a:rPr>
              <a:t>S</a:t>
            </a:r>
            <a:r>
              <a:rPr lang="en-US" sz="4400" b="1" kern="100" dirty="0">
                <a:solidFill>
                  <a:srgbClr val="292425"/>
                </a:solidFill>
                <a:effectLst/>
                <a:latin typeface="Calisto MT,Bold"/>
                <a:cs typeface="Times New Roman" panose="02020603050405020304" pitchFamily="18" charset="0"/>
              </a:rPr>
              <a:t>ecurities</a:t>
            </a:r>
            <a:endParaRPr lang="en-IN" dirty="0"/>
          </a:p>
        </p:txBody>
      </p:sp>
      <p:sp>
        <p:nvSpPr>
          <p:cNvPr id="3" name="Content Placeholder 2">
            <a:extLst>
              <a:ext uri="{FF2B5EF4-FFF2-40B4-BE49-F238E27FC236}">
                <a16:creationId xmlns:a16="http://schemas.microsoft.com/office/drawing/2014/main" id="{381747A6-AADF-C4CC-7736-D9F53B256FC6}"/>
              </a:ext>
            </a:extLst>
          </p:cNvPr>
          <p:cNvSpPr>
            <a:spLocks noGrp="1"/>
          </p:cNvSpPr>
          <p:nvPr>
            <p:ph idx="1"/>
          </p:nvPr>
        </p:nvSpPr>
        <p:spPr>
          <a:xfrm>
            <a:off x="457200" y="1556792"/>
            <a:ext cx="8229600" cy="4525963"/>
          </a:xfrm>
        </p:spPr>
        <p:txBody>
          <a:bodyPr/>
          <a:lstStyle/>
          <a:p>
            <a:pPr algn="just"/>
            <a:r>
              <a:rPr lang="en-US" sz="1800" kern="100" dirty="0">
                <a:effectLst/>
                <a:latin typeface="Calisto MT,BoldItalic"/>
                <a:cs typeface="Times New Roman" panose="02020603050405020304" pitchFamily="18" charset="0"/>
              </a:rPr>
              <a:t>Where unpaid interest has accrued before the acquisition of an interest-bearing security and is included in the price paid for the security, the subsequent receipt of interest is allocated between pre-acquisition and post-acquisition periods; the pre-acquisition portion of the interest is deducted from the actual cost.</a:t>
            </a:r>
            <a:endParaRPr lang="en-US" sz="1800" kern="100" dirty="0">
              <a:effectLst/>
              <a:latin typeface="Aptos" panose="020B000402020202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38857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D9C2-4410-678B-7339-C6BE2A2AC904}"/>
              </a:ext>
            </a:extLst>
          </p:cNvPr>
          <p:cNvSpPr>
            <a:spLocks noGrp="1"/>
          </p:cNvSpPr>
          <p:nvPr>
            <p:ph type="title"/>
          </p:nvPr>
        </p:nvSpPr>
        <p:spPr/>
        <p:txBody>
          <a:bodyPr/>
          <a:lstStyle/>
          <a:p>
            <a:pPr algn="l"/>
            <a:r>
              <a:rPr lang="en-US" sz="4400" b="1" kern="100" dirty="0">
                <a:solidFill>
                  <a:srgbClr val="292425"/>
                </a:solidFill>
                <a:effectLst/>
                <a:latin typeface="Calisto MT,Bold"/>
                <a:cs typeface="Times New Roman" panose="02020603050405020304" pitchFamily="18" charset="0"/>
              </a:rPr>
              <a:t>ICDS VIII </a:t>
            </a:r>
            <a:r>
              <a:rPr lang="en-US" sz="4400" b="1" kern="100" dirty="0">
                <a:solidFill>
                  <a:srgbClr val="292425"/>
                </a:solidFill>
                <a:latin typeface="Calisto MT,Bold"/>
                <a:cs typeface="Times New Roman" panose="02020603050405020304" pitchFamily="18" charset="0"/>
              </a:rPr>
              <a:t>S</a:t>
            </a:r>
            <a:r>
              <a:rPr lang="en-US" sz="4400" b="1" kern="100" dirty="0">
                <a:solidFill>
                  <a:srgbClr val="292425"/>
                </a:solidFill>
                <a:effectLst/>
                <a:latin typeface="Calisto MT,Bold"/>
                <a:cs typeface="Times New Roman" panose="02020603050405020304" pitchFamily="18" charset="0"/>
              </a:rPr>
              <a:t>ecurities</a:t>
            </a:r>
            <a:endParaRPr lang="en-IN" dirty="0"/>
          </a:p>
        </p:txBody>
      </p:sp>
      <p:sp>
        <p:nvSpPr>
          <p:cNvPr id="3" name="Content Placeholder 2">
            <a:extLst>
              <a:ext uri="{FF2B5EF4-FFF2-40B4-BE49-F238E27FC236}">
                <a16:creationId xmlns:a16="http://schemas.microsoft.com/office/drawing/2014/main" id="{6BFBEE10-9548-DC79-9E95-0CFB843C4F6C}"/>
              </a:ext>
            </a:extLst>
          </p:cNvPr>
          <p:cNvSpPr>
            <a:spLocks noGrp="1"/>
          </p:cNvSpPr>
          <p:nvPr>
            <p:ph idx="1"/>
          </p:nvPr>
        </p:nvSpPr>
        <p:spPr>
          <a:xfrm>
            <a:off x="457200" y="1600200"/>
            <a:ext cx="8229600" cy="4853136"/>
          </a:xfrm>
        </p:spPr>
        <p:txBody>
          <a:bodyPr/>
          <a:lstStyle/>
          <a:p>
            <a:pPr algn="l">
              <a:lnSpc>
                <a:spcPct val="115000"/>
              </a:lnSpc>
              <a:spcAft>
                <a:spcPts val="800"/>
              </a:spcAft>
              <a:buNone/>
            </a:pPr>
            <a:r>
              <a:rPr lang="en-US" sz="1600" b="1" kern="100" dirty="0">
                <a:effectLst/>
                <a:latin typeface="Calisto MT,Bold"/>
                <a:cs typeface="Times New Roman" panose="02020603050405020304" pitchFamily="18" charset="0"/>
              </a:rPr>
              <a:t>Subsequent Measurement Securities</a:t>
            </a:r>
            <a:endParaRPr lang="en-US" sz="1600" b="1" kern="100" dirty="0">
              <a:effectLst/>
              <a:latin typeface="Aptos" panose="020B0004020202020204" pitchFamily="34" charset="0"/>
              <a:cs typeface="Times New Roman" panose="02020603050405020304" pitchFamily="18" charset="0"/>
            </a:endParaRPr>
          </a:p>
          <a:p>
            <a:pPr algn="l">
              <a:lnSpc>
                <a:spcPct val="115000"/>
              </a:lnSpc>
              <a:spcAft>
                <a:spcPts val="800"/>
              </a:spcAft>
              <a:buNone/>
            </a:pPr>
            <a:r>
              <a:rPr lang="en-US" sz="1600" kern="100" dirty="0">
                <a:latin typeface="Calisto MT,BoldItalic"/>
                <a:cs typeface="Times New Roman" panose="02020603050405020304" pitchFamily="18" charset="0"/>
              </a:rPr>
              <a:t>S</a:t>
            </a:r>
            <a:r>
              <a:rPr lang="en-US" sz="1600" kern="100" dirty="0">
                <a:effectLst/>
                <a:latin typeface="Calisto MT,BoldItalic"/>
                <a:cs typeface="Times New Roman" panose="02020603050405020304" pitchFamily="18" charset="0"/>
              </a:rPr>
              <a:t>ecurities held as stock-in-trade shall be valued </a:t>
            </a:r>
          </a:p>
          <a:p>
            <a:pPr algn="l">
              <a:lnSpc>
                <a:spcPct val="115000"/>
              </a:lnSpc>
              <a:spcAft>
                <a:spcPts val="800"/>
              </a:spcAft>
              <a:buFontTx/>
              <a:buChar char="-"/>
            </a:pPr>
            <a:r>
              <a:rPr lang="en-US" sz="1600" kern="100" dirty="0">
                <a:effectLst/>
                <a:latin typeface="Calisto MT,BoldItalic"/>
                <a:cs typeface="Times New Roman" panose="02020603050405020304" pitchFamily="18" charset="0"/>
              </a:rPr>
              <a:t>at actual cost or net </a:t>
            </a:r>
            <a:r>
              <a:rPr lang="en-US" sz="1600" kern="100" dirty="0" err="1">
                <a:effectLst/>
                <a:latin typeface="Calisto MT,BoldItalic"/>
                <a:cs typeface="Times New Roman" panose="02020603050405020304" pitchFamily="18" charset="0"/>
              </a:rPr>
              <a:t>realisable</a:t>
            </a:r>
            <a:r>
              <a:rPr lang="en-US" sz="1600" kern="100" dirty="0">
                <a:effectLst/>
                <a:latin typeface="Calisto MT,BoldItalic"/>
                <a:cs typeface="Times New Roman" panose="02020603050405020304" pitchFamily="18" charset="0"/>
              </a:rPr>
              <a:t> value whichever is lower.</a:t>
            </a:r>
          </a:p>
          <a:p>
            <a:pPr marL="0" indent="0" algn="l">
              <a:lnSpc>
                <a:spcPct val="115000"/>
              </a:lnSpc>
              <a:spcAft>
                <a:spcPts val="800"/>
              </a:spcAft>
              <a:buNone/>
            </a:pPr>
            <a:br>
              <a:rPr lang="en-US" sz="1600" kern="100" dirty="0">
                <a:latin typeface="Calisto MT,BoldItalic"/>
                <a:cs typeface="Times New Roman" panose="02020603050405020304" pitchFamily="18" charset="0"/>
              </a:rPr>
            </a:br>
            <a:r>
              <a:rPr lang="en-US" sz="1600" kern="100" dirty="0">
                <a:latin typeface="Calisto MT,BoldItalic"/>
                <a:cs typeface="Times New Roman" panose="02020603050405020304" pitchFamily="18" charset="0"/>
              </a:rPr>
              <a:t>T</a:t>
            </a:r>
            <a:r>
              <a:rPr lang="en-US" sz="1600" kern="100" dirty="0">
                <a:effectLst/>
                <a:latin typeface="Calisto MT,BoldItalic"/>
                <a:cs typeface="Times New Roman" panose="02020603050405020304" pitchFamily="18" charset="0"/>
              </a:rPr>
              <a:t>he comparison shall be done category wise and not for each individual security wise.</a:t>
            </a:r>
          </a:p>
          <a:p>
            <a:pPr marL="0" indent="0" algn="l">
              <a:lnSpc>
                <a:spcPct val="115000"/>
              </a:lnSpc>
              <a:spcAft>
                <a:spcPts val="800"/>
              </a:spcAft>
              <a:buNone/>
            </a:pPr>
            <a:r>
              <a:rPr lang="en-US" sz="1600" b="1" kern="100" dirty="0">
                <a:effectLst/>
                <a:latin typeface="Calisto MT,BoldItalic"/>
                <a:cs typeface="Times New Roman" panose="02020603050405020304" pitchFamily="18" charset="0"/>
              </a:rPr>
              <a:t>Categories are:</a:t>
            </a:r>
          </a:p>
          <a:p>
            <a:pPr algn="l">
              <a:lnSpc>
                <a:spcPct val="115000"/>
              </a:lnSpc>
              <a:spcAft>
                <a:spcPts val="800"/>
              </a:spcAft>
              <a:buNone/>
            </a:pPr>
            <a:r>
              <a:rPr lang="en-US" sz="1600" kern="100" dirty="0">
                <a:effectLst/>
                <a:latin typeface="Calisto MT,BoldItalic"/>
                <a:cs typeface="Times New Roman" panose="02020603050405020304" pitchFamily="18" charset="0"/>
              </a:rPr>
              <a:t>(a) shares;</a:t>
            </a:r>
            <a:endParaRPr lang="en-US" sz="1600" kern="100" dirty="0">
              <a:effectLst/>
              <a:latin typeface="Aptos" panose="020B0004020202020204" pitchFamily="34" charset="0"/>
              <a:cs typeface="Times New Roman" panose="02020603050405020304" pitchFamily="18" charset="0"/>
            </a:endParaRPr>
          </a:p>
          <a:p>
            <a:pPr algn="l">
              <a:lnSpc>
                <a:spcPct val="115000"/>
              </a:lnSpc>
              <a:spcAft>
                <a:spcPts val="800"/>
              </a:spcAft>
              <a:buNone/>
            </a:pPr>
            <a:r>
              <a:rPr lang="en-US" sz="1600" kern="100" dirty="0">
                <a:effectLst/>
                <a:latin typeface="Calisto MT,BoldItalic"/>
                <a:cs typeface="Times New Roman" panose="02020603050405020304" pitchFamily="18" charset="0"/>
              </a:rPr>
              <a:t>(b) debt securities;</a:t>
            </a:r>
            <a:endParaRPr lang="en-US" sz="1600" kern="100" dirty="0">
              <a:effectLst/>
              <a:latin typeface="Aptos" panose="020B0004020202020204" pitchFamily="34" charset="0"/>
              <a:cs typeface="Times New Roman" panose="02020603050405020304" pitchFamily="18" charset="0"/>
            </a:endParaRPr>
          </a:p>
          <a:p>
            <a:pPr algn="l">
              <a:lnSpc>
                <a:spcPct val="115000"/>
              </a:lnSpc>
              <a:spcAft>
                <a:spcPts val="800"/>
              </a:spcAft>
              <a:buNone/>
            </a:pPr>
            <a:r>
              <a:rPr lang="en-US" sz="1600" kern="100" dirty="0">
                <a:effectLst/>
                <a:latin typeface="Calisto MT,BoldItalic"/>
                <a:cs typeface="Times New Roman" panose="02020603050405020304" pitchFamily="18" charset="0"/>
              </a:rPr>
              <a:t>(c) convertible securities; and</a:t>
            </a:r>
            <a:endParaRPr lang="en-US" sz="1600" kern="100" dirty="0">
              <a:effectLst/>
              <a:latin typeface="Aptos" panose="020B0004020202020204" pitchFamily="34" charset="0"/>
              <a:cs typeface="Times New Roman" panose="02020603050405020304" pitchFamily="18" charset="0"/>
            </a:endParaRPr>
          </a:p>
          <a:p>
            <a:pPr marL="0" indent="0" algn="l">
              <a:lnSpc>
                <a:spcPct val="115000"/>
              </a:lnSpc>
              <a:spcAft>
                <a:spcPts val="800"/>
              </a:spcAft>
              <a:buNone/>
            </a:pPr>
            <a:r>
              <a:rPr lang="en-US" sz="1600" kern="100" dirty="0">
                <a:effectLst/>
                <a:latin typeface="Calisto MT,BoldItalic"/>
                <a:cs typeface="Times New Roman" panose="02020603050405020304" pitchFamily="18" charset="0"/>
              </a:rPr>
              <a:t>(d) any other securities not covered above.</a:t>
            </a:r>
            <a:endParaRPr lang="en-US" sz="1600" kern="100" dirty="0">
              <a:effectLst/>
              <a:latin typeface="Aptos" panose="020B0004020202020204" pitchFamily="34" charset="0"/>
              <a:cs typeface="Times New Roman" panose="02020603050405020304" pitchFamily="18" charset="0"/>
            </a:endParaRPr>
          </a:p>
          <a:p>
            <a:pPr marL="0" indent="0" algn="l">
              <a:lnSpc>
                <a:spcPct val="115000"/>
              </a:lnSpc>
              <a:spcAft>
                <a:spcPts val="800"/>
              </a:spcAft>
              <a:buNone/>
            </a:pPr>
            <a:endParaRPr lang="en-US" sz="1600" kern="100" dirty="0">
              <a:effectLst/>
              <a:latin typeface="Aptos" panose="020B0004020202020204" pitchFamily="34" charset="0"/>
              <a:cs typeface="Times New Roman" panose="02020603050405020304" pitchFamily="18" charset="0"/>
            </a:endParaRPr>
          </a:p>
          <a:p>
            <a:endParaRPr lang="en-IN" sz="2800" dirty="0"/>
          </a:p>
        </p:txBody>
      </p:sp>
    </p:spTree>
    <p:extLst>
      <p:ext uri="{BB962C8B-B14F-4D97-AF65-F5344CB8AC3E}">
        <p14:creationId xmlns:p14="http://schemas.microsoft.com/office/powerpoint/2010/main" val="422511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0"/>
                                        <p:tgtEl>
                                          <p:spTgt spid="3">
                                            <p:txEl>
                                              <p:pRg st="7" end="7"/>
                                            </p:txEl>
                                          </p:spTgt>
                                        </p:tgtEl>
                                      </p:cBhvr>
                                    </p:animEffect>
                                    <p:anim calcmode="lin" valueType="num">
                                      <p:cBhvr>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wipe(down)">
                                      <p:cBhvr>
                                        <p:cTn id="48" dur="580">
                                          <p:stCondLst>
                                            <p:cond delay="0"/>
                                          </p:stCondLst>
                                        </p:cTn>
                                        <p:tgtEl>
                                          <p:spTgt spid="3">
                                            <p:txEl>
                                              <p:pRg st="8" end="8"/>
                                            </p:txEl>
                                          </p:spTgt>
                                        </p:tgtEl>
                                      </p:cBhvr>
                                    </p:animEffect>
                                    <p:anim calcmode="lin" valueType="num">
                                      <p:cBhvr>
                                        <p:cTn id="49"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8" end="8"/>
                                            </p:txEl>
                                          </p:spTgt>
                                        </p:tgtEl>
                                      </p:cBhvr>
                                      <p:to x="100000" y="60000"/>
                                    </p:animScale>
                                    <p:animScale>
                                      <p:cBhvr>
                                        <p:cTn id="55" dur="166" decel="50000">
                                          <p:stCondLst>
                                            <p:cond delay="676"/>
                                          </p:stCondLst>
                                        </p:cTn>
                                        <p:tgtEl>
                                          <p:spTgt spid="3">
                                            <p:txEl>
                                              <p:pRg st="8" end="8"/>
                                            </p:txEl>
                                          </p:spTgt>
                                        </p:tgtEl>
                                      </p:cBhvr>
                                      <p:to x="100000" y="100000"/>
                                    </p:animScale>
                                    <p:animScale>
                                      <p:cBhvr>
                                        <p:cTn id="56" dur="26">
                                          <p:stCondLst>
                                            <p:cond delay="1312"/>
                                          </p:stCondLst>
                                        </p:cTn>
                                        <p:tgtEl>
                                          <p:spTgt spid="3">
                                            <p:txEl>
                                              <p:pRg st="8" end="8"/>
                                            </p:txEl>
                                          </p:spTgt>
                                        </p:tgtEl>
                                      </p:cBhvr>
                                      <p:to x="100000" y="80000"/>
                                    </p:animScale>
                                    <p:animScale>
                                      <p:cBhvr>
                                        <p:cTn id="57" dur="166" decel="50000">
                                          <p:stCondLst>
                                            <p:cond delay="1338"/>
                                          </p:stCondLst>
                                        </p:cTn>
                                        <p:tgtEl>
                                          <p:spTgt spid="3">
                                            <p:txEl>
                                              <p:pRg st="8" end="8"/>
                                            </p:txEl>
                                          </p:spTgt>
                                        </p:tgtEl>
                                      </p:cBhvr>
                                      <p:to x="100000" y="100000"/>
                                    </p:animScale>
                                    <p:animScale>
                                      <p:cBhvr>
                                        <p:cTn id="58" dur="26">
                                          <p:stCondLst>
                                            <p:cond delay="1642"/>
                                          </p:stCondLst>
                                        </p:cTn>
                                        <p:tgtEl>
                                          <p:spTgt spid="3">
                                            <p:txEl>
                                              <p:pRg st="8" end="8"/>
                                            </p:txEl>
                                          </p:spTgt>
                                        </p:tgtEl>
                                      </p:cBhvr>
                                      <p:to x="100000" y="90000"/>
                                    </p:animScale>
                                    <p:animScale>
                                      <p:cBhvr>
                                        <p:cTn id="59" dur="166" decel="50000">
                                          <p:stCondLst>
                                            <p:cond delay="1668"/>
                                          </p:stCondLst>
                                        </p:cTn>
                                        <p:tgtEl>
                                          <p:spTgt spid="3">
                                            <p:txEl>
                                              <p:pRg st="8" end="8"/>
                                            </p:txEl>
                                          </p:spTgt>
                                        </p:tgtEl>
                                      </p:cBhvr>
                                      <p:to x="100000" y="100000"/>
                                    </p:animScale>
                                    <p:animScale>
                                      <p:cBhvr>
                                        <p:cTn id="60" dur="26">
                                          <p:stCondLst>
                                            <p:cond delay="1808"/>
                                          </p:stCondLst>
                                        </p:cTn>
                                        <p:tgtEl>
                                          <p:spTgt spid="3">
                                            <p:txEl>
                                              <p:pRg st="8" end="8"/>
                                            </p:txEl>
                                          </p:spTgt>
                                        </p:tgtEl>
                                      </p:cBhvr>
                                      <p:to x="100000" y="95000"/>
                                    </p:animScale>
                                    <p:animScale>
                                      <p:cBhvr>
                                        <p:cTn id="61"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t>ICDS IX Borrowing costs</a:t>
            </a:r>
          </a:p>
        </p:txBody>
      </p:sp>
      <p:sp>
        <p:nvSpPr>
          <p:cNvPr id="3" name="Content Placeholder 2"/>
          <p:cNvSpPr>
            <a:spLocks noGrp="1"/>
          </p:cNvSpPr>
          <p:nvPr>
            <p:ph idx="1"/>
          </p:nvPr>
        </p:nvSpPr>
        <p:spPr/>
        <p:txBody>
          <a:bodyPr/>
          <a:lstStyle/>
          <a:p>
            <a:pPr marL="0" indent="0" algn="just">
              <a:buNone/>
            </a:pPr>
            <a:r>
              <a:rPr lang="en-US" altLang="en-US" sz="2400" dirty="0"/>
              <a:t>Deals with treatment of Borrowing costs.</a:t>
            </a:r>
          </a:p>
          <a:p>
            <a:pPr marL="0" indent="0" algn="just">
              <a:buNone/>
            </a:pPr>
            <a:endParaRPr lang="en-US" altLang="en-US" sz="2400" dirty="0"/>
          </a:p>
          <a:p>
            <a:pPr marL="0" indent="0" algn="just">
              <a:buNone/>
            </a:pPr>
            <a:r>
              <a:rPr lang="en-US" altLang="en-US" sz="2400" dirty="0"/>
              <a:t>Does not deal with the actual or imputed cost of owners’ equity and preference share capital.</a:t>
            </a:r>
          </a:p>
          <a:p>
            <a:pPr marL="0" indent="0" algn="just">
              <a:buNone/>
            </a:pP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IX Borrowing costs</a:t>
            </a:r>
            <a:endParaRPr lang="en-US" altLang="en-US" sz="3600"/>
          </a:p>
        </p:txBody>
      </p:sp>
      <p:sp>
        <p:nvSpPr>
          <p:cNvPr id="3" name="Content Placeholder 2"/>
          <p:cNvSpPr>
            <a:spLocks noGrp="1"/>
          </p:cNvSpPr>
          <p:nvPr>
            <p:ph idx="1"/>
          </p:nvPr>
        </p:nvSpPr>
        <p:spPr>
          <a:xfrm>
            <a:off x="457200" y="1412776"/>
            <a:ext cx="8229600" cy="4525963"/>
          </a:xfrm>
        </p:spPr>
        <p:txBody>
          <a:bodyPr/>
          <a:lstStyle/>
          <a:p>
            <a:pPr marL="0" indent="0" algn="just">
              <a:buNone/>
            </a:pPr>
            <a:r>
              <a:rPr lang="en-US" altLang="en-US" sz="2000" b="1" dirty="0"/>
              <a:t>Qualifying asset” means:</a:t>
            </a:r>
          </a:p>
          <a:p>
            <a:pPr marL="0" indent="0" algn="just">
              <a:buNone/>
            </a:pPr>
            <a:endParaRPr lang="en-US" altLang="en-US" sz="2000" dirty="0"/>
          </a:p>
          <a:p>
            <a:pPr marL="0" indent="0" algn="just">
              <a:buNone/>
            </a:pPr>
            <a:r>
              <a:rPr lang="en-US" altLang="en-US" sz="2000" dirty="0"/>
              <a:t>(</a:t>
            </a:r>
            <a:r>
              <a:rPr lang="en-US" altLang="en-US" sz="2000" dirty="0" err="1"/>
              <a:t>i</a:t>
            </a:r>
            <a:r>
              <a:rPr lang="en-US" altLang="en-US" sz="2000" dirty="0"/>
              <a:t>) land, building, machinery, plant or furniture, being tangible assets;</a:t>
            </a:r>
          </a:p>
          <a:p>
            <a:pPr marL="0" indent="0" algn="just">
              <a:buNone/>
            </a:pPr>
            <a:endParaRPr lang="en-US" altLang="en-US" sz="2000" dirty="0"/>
          </a:p>
          <a:p>
            <a:pPr marL="0" indent="0" algn="just">
              <a:buNone/>
            </a:pPr>
            <a:r>
              <a:rPr lang="en-US" altLang="en-US" sz="2000" dirty="0"/>
              <a:t>(ii) know-how, patents, copyrights, trade marks, </a:t>
            </a:r>
            <a:r>
              <a:rPr lang="en-US" altLang="en-US" sz="2000" dirty="0" err="1"/>
              <a:t>licences</a:t>
            </a:r>
            <a:r>
              <a:rPr lang="en-US" altLang="en-US" sz="2000" dirty="0"/>
              <a:t>, franchises or any other business or commercial rights of similar nature, being intangible assets;</a:t>
            </a:r>
          </a:p>
          <a:p>
            <a:pPr marL="0" indent="0" algn="just">
              <a:buNone/>
            </a:pPr>
            <a:endParaRPr lang="en-US" altLang="en-US" sz="2000" dirty="0"/>
          </a:p>
          <a:p>
            <a:pPr marL="0" indent="0" algn="just">
              <a:buNone/>
            </a:pPr>
            <a:r>
              <a:rPr lang="en-US" altLang="en-US" sz="2000" dirty="0"/>
              <a:t>(iii) inventories that require a period of twelve months or more to bring them to a saleable condition.</a:t>
            </a:r>
          </a:p>
          <a:p>
            <a:pPr marL="0" indent="0" algn="just">
              <a:buNone/>
            </a:pPr>
            <a:endParaRPr lang="en-US" altLang="en-US" sz="2000" dirty="0"/>
          </a:p>
          <a:p>
            <a:pPr marL="0" indent="0" algn="just">
              <a:buNone/>
            </a:pPr>
            <a:r>
              <a:rPr lang="en-US" altLang="en-US" sz="2000" i="1" dirty="0"/>
              <a:t>Qualifying asset shall be such asset that necessarily require a period of twelve months or more for its acquisition, construction or production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1000"/>
                                        <p:tgtEl>
                                          <p:spTgt spid="3">
                                            <p:txEl>
                                              <p:pRg st="8" end="8"/>
                                            </p:txEl>
                                          </p:spTgt>
                                        </p:tgtEl>
                                      </p:cBhvr>
                                    </p:animEffect>
                                    <p:anim calcmode="lin" valueType="num">
                                      <p:cBhvr>
                                        <p:cTn id="2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a:sym typeface="+mn-ea"/>
              </a:rPr>
              <a:t>ICDS IX Borrowing costs</a:t>
            </a:r>
            <a:endParaRPr lang="en-US"/>
          </a:p>
        </p:txBody>
      </p:sp>
      <p:sp>
        <p:nvSpPr>
          <p:cNvPr id="3" name="Content Placeholder 2"/>
          <p:cNvSpPr>
            <a:spLocks noGrp="1"/>
          </p:cNvSpPr>
          <p:nvPr>
            <p:ph idx="1"/>
          </p:nvPr>
        </p:nvSpPr>
        <p:spPr/>
        <p:txBody>
          <a:bodyPr/>
          <a:lstStyle/>
          <a:p>
            <a:pPr marL="0" indent="0" algn="just">
              <a:buNone/>
            </a:pPr>
            <a:r>
              <a:rPr lang="en-US" altLang="en-US" sz="2400" dirty="0"/>
              <a:t>If, borrowed specifically for the purposes of acquisition, construction or production of a qualifying asset -</a:t>
            </a:r>
          </a:p>
          <a:p>
            <a:pPr marL="0" indent="0">
              <a:buNone/>
            </a:pPr>
            <a:r>
              <a:rPr lang="en-US" altLang="en-US" sz="2400" dirty="0"/>
              <a:t> - To the specific asset</a:t>
            </a:r>
          </a:p>
          <a:p>
            <a:pPr marL="0" indent="0">
              <a:buNone/>
            </a:pPr>
            <a:endParaRPr lang="en-US" altLang="en-US" sz="2400" dirty="0"/>
          </a:p>
          <a:p>
            <a:pPr marL="0" indent="0">
              <a:buNone/>
            </a:pPr>
            <a:r>
              <a:rPr lang="en-US" altLang="en-US" sz="2400" dirty="0"/>
              <a:t>If not borrowed specifically - A * B/C</a:t>
            </a:r>
          </a:p>
          <a:p>
            <a:pPr marL="0" indent="0">
              <a:buNone/>
            </a:pPr>
            <a:endParaRPr lang="en-US" altLang="en-US" sz="2400" dirty="0"/>
          </a:p>
          <a:p>
            <a:pPr marL="0" indent="0">
              <a:buNone/>
            </a:pPr>
            <a:r>
              <a:rPr lang="en-US" altLang="en-US" sz="2400" b="1" dirty="0"/>
              <a:t>Commencement of </a:t>
            </a:r>
            <a:r>
              <a:rPr lang="en-US" altLang="en-US" sz="2400" b="1" dirty="0" err="1"/>
              <a:t>Capitalisation</a:t>
            </a:r>
            <a:endParaRPr lang="en-US" altLang="en-US" sz="2400" dirty="0"/>
          </a:p>
          <a:p>
            <a:pPr marL="0" indent="0">
              <a:buNone/>
            </a:pPr>
            <a:r>
              <a:rPr lang="en-US" altLang="en-US" sz="2400" dirty="0"/>
              <a:t> - If borrowed specifically - From the date of </a:t>
            </a:r>
            <a:r>
              <a:rPr lang="en-US" altLang="en-US" sz="2400" dirty="0" err="1"/>
              <a:t>Borrowal</a:t>
            </a:r>
            <a:endParaRPr lang="en-US" altLang="en-US" sz="2400" dirty="0"/>
          </a:p>
          <a:p>
            <a:pPr marL="227013" indent="-227013" algn="just">
              <a:buNone/>
            </a:pPr>
            <a:r>
              <a:rPr lang="en-US" altLang="en-US" sz="2400" dirty="0"/>
              <a:t> - If not borrowed specifically  - from the date on which funds were </a:t>
            </a:r>
            <a:r>
              <a:rPr lang="en-US" altLang="en-US" sz="2400" dirty="0" err="1"/>
              <a:t>utilised</a:t>
            </a: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a:sym typeface="+mn-ea"/>
              </a:rPr>
              <a:t>ICDS IX Borrowing costs</a:t>
            </a:r>
            <a:endParaRPr lang="en-US"/>
          </a:p>
        </p:txBody>
      </p:sp>
      <p:sp>
        <p:nvSpPr>
          <p:cNvPr id="3" name="Content Placeholder 2"/>
          <p:cNvSpPr>
            <a:spLocks noGrp="1"/>
          </p:cNvSpPr>
          <p:nvPr>
            <p:ph idx="1"/>
          </p:nvPr>
        </p:nvSpPr>
        <p:spPr/>
        <p:txBody>
          <a:bodyPr/>
          <a:lstStyle/>
          <a:p>
            <a:pPr marL="0" indent="0" algn="just">
              <a:buNone/>
            </a:pPr>
            <a:r>
              <a:rPr lang="en-US" altLang="en-US" sz="2400" b="1" dirty="0"/>
              <a:t>Cessation of </a:t>
            </a:r>
            <a:r>
              <a:rPr lang="en-US" altLang="en-US" sz="2400" b="1" dirty="0" err="1"/>
              <a:t>Capitalisation</a:t>
            </a:r>
            <a:endParaRPr lang="en-US" altLang="en-US" sz="2400" b="1" dirty="0"/>
          </a:p>
          <a:p>
            <a:pPr marL="0" indent="0" algn="just">
              <a:buNone/>
            </a:pPr>
            <a:endParaRPr lang="en-US" altLang="en-US" sz="2400" dirty="0"/>
          </a:p>
          <a:p>
            <a:pPr algn="just"/>
            <a:r>
              <a:rPr lang="en-US" altLang="en-US" sz="2400" dirty="0"/>
              <a:t>For tangible and Intangible assets - from the date Asset is first put to use</a:t>
            </a:r>
          </a:p>
          <a:p>
            <a:pPr algn="just"/>
            <a:endParaRPr lang="en-US" altLang="en-US" sz="2400" dirty="0"/>
          </a:p>
          <a:p>
            <a:pPr algn="just"/>
            <a:r>
              <a:rPr lang="en-US" altLang="en-US" sz="2400" dirty="0"/>
              <a:t>For Inventory - when substantially all the activities necessary to prepare such inventory for its intended sale are complete.</a:t>
            </a:r>
          </a:p>
          <a:p>
            <a:pPr algn="just"/>
            <a:endParaRPr lang="en-US" altLang="en-US" sz="2400" dirty="0"/>
          </a:p>
          <a:p>
            <a:pPr algn="just"/>
            <a:r>
              <a:rPr lang="en-US" altLang="en-US" sz="2400" dirty="0"/>
              <a:t>When the construction of a qualifying asset is completed in parts - Same as above.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t>ICDS X Provisions, contingent liabilities and contingent assets</a:t>
            </a:r>
          </a:p>
        </p:txBody>
      </p:sp>
      <p:sp>
        <p:nvSpPr>
          <p:cNvPr id="3" name="Content Placeholder 2"/>
          <p:cNvSpPr>
            <a:spLocks noGrp="1"/>
          </p:cNvSpPr>
          <p:nvPr>
            <p:ph idx="1"/>
          </p:nvPr>
        </p:nvSpPr>
        <p:spPr/>
        <p:txBody>
          <a:bodyPr/>
          <a:lstStyle/>
          <a:p>
            <a:pPr marL="0" indent="0" algn="just">
              <a:buNone/>
            </a:pPr>
            <a:r>
              <a:rPr lang="en-US" altLang="en-US" sz="2400" dirty="0"/>
              <a:t>This Income Computation and Disclosure Standard deals with provisions, contingent liabilities and contingent assets, except those:</a:t>
            </a:r>
          </a:p>
          <a:p>
            <a:pPr marL="0" indent="0" algn="just">
              <a:buNone/>
            </a:pPr>
            <a:endParaRPr lang="en-US" altLang="en-US" sz="2400" dirty="0"/>
          </a:p>
          <a:p>
            <a:pPr marL="0" indent="0" algn="just">
              <a:buNone/>
            </a:pPr>
            <a:r>
              <a:rPr lang="en-US" altLang="en-US" sz="2400" dirty="0"/>
              <a:t>(a) resulting from financial instruments;</a:t>
            </a:r>
          </a:p>
          <a:p>
            <a:pPr marL="0" indent="0" algn="just">
              <a:buNone/>
            </a:pPr>
            <a:r>
              <a:rPr lang="en-US" altLang="en-US" sz="2400" dirty="0"/>
              <a:t>(b) resulting from executory contracts;</a:t>
            </a:r>
          </a:p>
          <a:p>
            <a:pPr marL="571500" indent="-571500" algn="just">
              <a:buNone/>
            </a:pPr>
            <a:r>
              <a:rPr lang="en-US" altLang="en-US" sz="2400" dirty="0"/>
              <a:t>(c) arising in Insurance business from contracts with policyholders; and</a:t>
            </a:r>
          </a:p>
          <a:p>
            <a:pPr marL="571500" indent="-571500" algn="just">
              <a:buNone/>
            </a:pPr>
            <a:r>
              <a:rPr lang="en-US" altLang="en-US" sz="2400" dirty="0"/>
              <a:t>(d) covered by another Income Computation and Disclosure Standard.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X Provisions, contingent liabilities and contingent assets</a:t>
            </a:r>
          </a:p>
        </p:txBody>
      </p:sp>
      <p:sp>
        <p:nvSpPr>
          <p:cNvPr id="3" name="Content Placeholder 2"/>
          <p:cNvSpPr>
            <a:spLocks noGrp="1"/>
          </p:cNvSpPr>
          <p:nvPr>
            <p:ph idx="1"/>
          </p:nvPr>
        </p:nvSpPr>
        <p:spPr/>
        <p:txBody>
          <a:bodyPr/>
          <a:lstStyle/>
          <a:p>
            <a:pPr algn="just"/>
            <a:r>
              <a:rPr lang="en-US" altLang="en-US" sz="2400" dirty="0"/>
              <a:t>“Provision” is a liability which can be measured only by using a substantial degree of estimation.</a:t>
            </a:r>
          </a:p>
          <a:p>
            <a:pPr algn="just"/>
            <a:endParaRPr lang="en-US" altLang="en-US" sz="2400" dirty="0"/>
          </a:p>
          <a:p>
            <a:pPr algn="just"/>
            <a:r>
              <a:rPr lang="en-US" altLang="en-US" sz="2400" dirty="0"/>
              <a:t>“Liability” is a present obligation of the person arising from past events, the settlement of which is expected to result in an outflow from the person of resources embodying economic benefits.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X Provisions, contingent liabilities and contingent assets</a:t>
            </a:r>
          </a:p>
        </p:txBody>
      </p:sp>
      <p:sp>
        <p:nvSpPr>
          <p:cNvPr id="3" name="Content Placeholder 2"/>
          <p:cNvSpPr>
            <a:spLocks noGrp="1"/>
          </p:cNvSpPr>
          <p:nvPr>
            <p:ph idx="1"/>
          </p:nvPr>
        </p:nvSpPr>
        <p:spPr/>
        <p:txBody>
          <a:bodyPr/>
          <a:lstStyle/>
          <a:p>
            <a:pPr marL="0" indent="0">
              <a:buNone/>
            </a:pPr>
            <a:r>
              <a:rPr lang="en-US" altLang="en-US" sz="2000" dirty="0"/>
              <a:t>“Contingent liability” is:</a:t>
            </a:r>
          </a:p>
          <a:p>
            <a:pPr marL="347345" indent="-347345" algn="just">
              <a:buNone/>
            </a:pPr>
            <a:r>
              <a:rPr lang="en-US" altLang="en-US" sz="2000" dirty="0"/>
              <a:t>(</a:t>
            </a:r>
            <a:r>
              <a:rPr lang="en-US" altLang="en-US" sz="2000" dirty="0" err="1"/>
              <a:t>i</a:t>
            </a:r>
            <a:r>
              <a:rPr lang="en-US" altLang="en-US" sz="2000" dirty="0"/>
              <a:t>) a possible obligation that arises from past events and the existence of which will be confirmed only by the occurrence or nonoccurrence of one or more uncertain future events not wholly within the control of the person; or</a:t>
            </a:r>
          </a:p>
          <a:p>
            <a:pPr marL="364490" indent="-364490" algn="just">
              <a:buNone/>
            </a:pPr>
            <a:r>
              <a:rPr lang="en-US" altLang="en-US" sz="2000" dirty="0"/>
              <a:t>(ii) a present obligation that arises from past events but is not </a:t>
            </a:r>
            <a:r>
              <a:rPr lang="en-US" altLang="en-US" sz="2000" dirty="0" err="1"/>
              <a:t>recognised</a:t>
            </a:r>
            <a:r>
              <a:rPr lang="en-US" altLang="en-US" sz="2000" dirty="0"/>
              <a:t> because:</a:t>
            </a:r>
          </a:p>
          <a:p>
            <a:pPr marL="1027430" indent="-570230" algn="just">
              <a:buNone/>
            </a:pPr>
            <a:r>
              <a:rPr lang="en-US" altLang="en-US" sz="2000" dirty="0"/>
              <a:t>(A) it is not reasonably certain that an outflow of resources embodying economic benefits will be required to settle the obligation; or</a:t>
            </a:r>
          </a:p>
          <a:p>
            <a:pPr marL="855663" indent="-398463" algn="just">
              <a:buNone/>
            </a:pPr>
            <a:r>
              <a:rPr lang="en-US" altLang="en-US" sz="2000" dirty="0"/>
              <a:t>(B) a reliable estimate of the amount of the obligation cannot be made.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X Provisions, contingent liabilities and contingent assets</a:t>
            </a:r>
          </a:p>
        </p:txBody>
      </p:sp>
      <p:sp>
        <p:nvSpPr>
          <p:cNvPr id="3" name="Content Placeholder 2"/>
          <p:cNvSpPr>
            <a:spLocks noGrp="1"/>
          </p:cNvSpPr>
          <p:nvPr>
            <p:ph idx="1"/>
          </p:nvPr>
        </p:nvSpPr>
        <p:spPr/>
        <p:txBody>
          <a:bodyPr/>
          <a:lstStyle/>
          <a:p>
            <a:pPr algn="just"/>
            <a:r>
              <a:rPr lang="en-US" altLang="en-US" dirty="0"/>
              <a:t>“Contingent asset” is a possible asset that arises from past events the existence of which will be confirmed only by the occurrence or nonoccurrence of one or more uncertain future events not wholly within the control of the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a:sym typeface="+mn-ea"/>
              </a:rPr>
              <a:t>ICDS - applicability</a:t>
            </a:r>
            <a:endParaRPr lang="en-US"/>
          </a:p>
        </p:txBody>
      </p:sp>
      <p:sp>
        <p:nvSpPr>
          <p:cNvPr id="3" name="Content Placeholder 2"/>
          <p:cNvSpPr>
            <a:spLocks noGrp="1"/>
          </p:cNvSpPr>
          <p:nvPr>
            <p:ph idx="1"/>
          </p:nvPr>
        </p:nvSpPr>
        <p:spPr/>
        <p:txBody>
          <a:bodyPr/>
          <a:lstStyle/>
          <a:p>
            <a:pPr marL="0" indent="0" algn="just">
              <a:buNone/>
            </a:pPr>
            <a:r>
              <a:rPr lang="en-US" altLang="en-US" sz="2800" dirty="0"/>
              <a:t>- Applicable to all </a:t>
            </a:r>
            <a:r>
              <a:rPr lang="en-US" altLang="en-US" sz="2800" dirty="0" err="1"/>
              <a:t>assessees</a:t>
            </a:r>
            <a:r>
              <a:rPr lang="en-US" altLang="en-US" sz="2800" dirty="0"/>
              <a:t> (other than individual or HUF not required to get his/its accounts of the previous year audited under section 44AB) </a:t>
            </a:r>
          </a:p>
          <a:p>
            <a:pPr marL="0" indent="0" algn="just">
              <a:buNone/>
            </a:pPr>
            <a:endParaRPr lang="en-US" altLang="en-US" sz="2800" dirty="0"/>
          </a:p>
          <a:p>
            <a:pPr marL="0" indent="0" algn="just">
              <a:buNone/>
            </a:pPr>
            <a:r>
              <a:rPr lang="en-US" altLang="en-US" sz="2800" dirty="0"/>
              <a:t>- following mercantile system of accounting, and</a:t>
            </a:r>
          </a:p>
          <a:p>
            <a:pPr marL="0" indent="0" algn="just">
              <a:buNone/>
            </a:pPr>
            <a:endParaRPr lang="en-US" altLang="en-US" sz="2800" dirty="0"/>
          </a:p>
          <a:p>
            <a:pPr marL="0" indent="0" algn="just">
              <a:buNone/>
            </a:pPr>
            <a:r>
              <a:rPr lang="en-US" altLang="en-US" sz="2800" dirty="0"/>
              <a:t>- to be followed for the purposes of computation of income chargeable to income tax under the head “Profits and gains of business or profession” or “Income from other 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X Provisions, contingent liabilities and contingent assets</a:t>
            </a:r>
          </a:p>
        </p:txBody>
      </p:sp>
      <p:sp>
        <p:nvSpPr>
          <p:cNvPr id="3" name="Content Placeholder 2"/>
          <p:cNvSpPr>
            <a:spLocks noGrp="1"/>
          </p:cNvSpPr>
          <p:nvPr>
            <p:ph idx="1"/>
          </p:nvPr>
        </p:nvSpPr>
        <p:spPr/>
        <p:txBody>
          <a:bodyPr/>
          <a:lstStyle/>
          <a:p>
            <a:pPr marL="0" indent="0">
              <a:buNone/>
            </a:pPr>
            <a:r>
              <a:rPr lang="en-US" altLang="en-US" sz="2800" b="1" dirty="0"/>
              <a:t>Recognition</a:t>
            </a:r>
          </a:p>
          <a:p>
            <a:pPr marL="0" indent="0">
              <a:buNone/>
            </a:pPr>
            <a:r>
              <a:rPr lang="en-US" altLang="en-US" sz="2400" b="1" dirty="0"/>
              <a:t>a) Provisions</a:t>
            </a:r>
          </a:p>
          <a:p>
            <a:pPr marL="0" indent="0">
              <a:buNone/>
            </a:pPr>
            <a:r>
              <a:rPr lang="en-US" altLang="en-US" sz="2400" dirty="0"/>
              <a:t>A provision shall be </a:t>
            </a:r>
            <a:r>
              <a:rPr lang="en-US" altLang="en-US" sz="2400" dirty="0" err="1"/>
              <a:t>recognised</a:t>
            </a:r>
            <a:r>
              <a:rPr lang="en-US" altLang="en-US" sz="2400" dirty="0"/>
              <a:t> when:</a:t>
            </a:r>
          </a:p>
          <a:p>
            <a:pPr marL="0" indent="0">
              <a:buNone/>
            </a:pPr>
            <a:r>
              <a:rPr lang="en-US" altLang="en-US" sz="2400" dirty="0"/>
              <a:t>(a) presents an obligation as a result of a past event;</a:t>
            </a:r>
          </a:p>
          <a:p>
            <a:pPr marL="439420" indent="-439420" algn="just">
              <a:buNone/>
            </a:pPr>
            <a:r>
              <a:rPr lang="en-US" altLang="en-US" sz="2400" dirty="0"/>
              <a:t>(b) reasonably certain that there will be an outflow of resources embodying economic benefits; and</a:t>
            </a:r>
          </a:p>
          <a:p>
            <a:pPr marL="0" indent="0">
              <a:buNone/>
            </a:pPr>
            <a:r>
              <a:rPr lang="en-US" altLang="en-US" sz="2400" dirty="0"/>
              <a:t>(c) reliable estimate can be made of the amount.</a:t>
            </a:r>
          </a:p>
          <a:p>
            <a:pPr marL="0" indent="0">
              <a:buNone/>
            </a:pPr>
            <a:endParaRPr lang="en-US" altLang="en-US" sz="2400" dirty="0"/>
          </a:p>
          <a:p>
            <a:pPr marL="0" indent="0" algn="just">
              <a:buNone/>
            </a:pPr>
            <a:r>
              <a:rPr lang="en-US" altLang="en-US" sz="2400" dirty="0"/>
              <a:t>If these conditions are not met, no provision shall be </a:t>
            </a:r>
            <a:r>
              <a:rPr lang="en-US" altLang="en-US" sz="2400" dirty="0" err="1"/>
              <a:t>recognised</a:t>
            </a:r>
            <a:r>
              <a:rPr lang="en-US"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600">
                <a:sym typeface="+mn-ea"/>
              </a:rPr>
              <a:t>ICDS X Provisions, contingent liabilities and contingent assets</a:t>
            </a:r>
          </a:p>
        </p:txBody>
      </p:sp>
      <p:sp>
        <p:nvSpPr>
          <p:cNvPr id="3" name="Content Placeholder 2"/>
          <p:cNvSpPr>
            <a:spLocks noGrp="1"/>
          </p:cNvSpPr>
          <p:nvPr>
            <p:ph idx="1"/>
          </p:nvPr>
        </p:nvSpPr>
        <p:spPr/>
        <p:txBody>
          <a:bodyPr/>
          <a:lstStyle/>
          <a:p>
            <a:pPr marL="0" indent="0">
              <a:buNone/>
            </a:pPr>
            <a:r>
              <a:rPr lang="en-US" altLang="en-US" sz="2400" dirty="0"/>
              <a:t>Contingent Liabilities</a:t>
            </a:r>
          </a:p>
          <a:p>
            <a:pPr marL="0" indent="457200">
              <a:buNone/>
            </a:pPr>
            <a:r>
              <a:rPr lang="en-US" altLang="en-US" sz="2400" dirty="0"/>
              <a:t> - shall not be </a:t>
            </a:r>
            <a:r>
              <a:rPr lang="en-US" altLang="en-US" sz="2400" dirty="0" err="1"/>
              <a:t>recognised</a:t>
            </a:r>
            <a:r>
              <a:rPr lang="en-US" altLang="en-US" sz="2400" dirty="0"/>
              <a:t> as a contingent liability.</a:t>
            </a:r>
          </a:p>
          <a:p>
            <a:pPr marL="0" indent="0">
              <a:buNone/>
            </a:pPr>
            <a:endParaRPr lang="en-US" altLang="en-US" sz="2400" dirty="0"/>
          </a:p>
          <a:p>
            <a:pPr marL="0" indent="0">
              <a:buNone/>
            </a:pPr>
            <a:r>
              <a:rPr lang="en-US" altLang="en-US" sz="2400" dirty="0"/>
              <a:t>Contingent Assets </a:t>
            </a:r>
          </a:p>
          <a:p>
            <a:pPr marL="0" indent="457200">
              <a:buNone/>
            </a:pPr>
            <a:r>
              <a:rPr lang="en-US" altLang="en-US" sz="2400" dirty="0"/>
              <a:t>- shall not be </a:t>
            </a:r>
            <a:r>
              <a:rPr lang="en-US" altLang="en-US" sz="2400" dirty="0" err="1"/>
              <a:t>recognised</a:t>
            </a:r>
            <a:r>
              <a:rPr lang="en-US" altLang="en-US" sz="2400" dirty="0"/>
              <a:t> as a contingent asset.</a:t>
            </a:r>
          </a:p>
          <a:p>
            <a:endParaRPr lang="en-US" altLang="en-US" sz="2400" dirty="0"/>
          </a:p>
          <a:p>
            <a:pPr marL="0" indent="0" algn="just">
              <a:buNone/>
            </a:pPr>
            <a:r>
              <a:rPr lang="en-US" altLang="en-US" sz="2400" dirty="0"/>
              <a:t>Reimbursements - if a provision is expected to be reimbursed by another party, the reimbursement shall be </a:t>
            </a:r>
            <a:r>
              <a:rPr lang="en-US" altLang="en-US" sz="2400" dirty="0" err="1"/>
              <a:t>recognised</a:t>
            </a:r>
            <a:r>
              <a:rPr lang="en-US" altLang="en-US" sz="2400" dirty="0"/>
              <a:t> when it is reasonably certain.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A373-4AE3-93B1-74CD-A0E6C56B36E1}"/>
              </a:ext>
            </a:extLst>
          </p:cNvPr>
          <p:cNvSpPr>
            <a:spLocks noGrp="1"/>
          </p:cNvSpPr>
          <p:nvPr>
            <p:ph type="title"/>
          </p:nvPr>
        </p:nvSpPr>
        <p:spPr/>
        <p:txBody>
          <a:bodyPr/>
          <a:lstStyle/>
          <a:p>
            <a:r>
              <a:rPr lang="en-US" dirty="0"/>
              <a:t>What about in ITB, 2025?</a:t>
            </a:r>
            <a:endParaRPr lang="en-IN" dirty="0"/>
          </a:p>
        </p:txBody>
      </p:sp>
      <p:sp>
        <p:nvSpPr>
          <p:cNvPr id="3" name="Content Placeholder 2">
            <a:extLst>
              <a:ext uri="{FF2B5EF4-FFF2-40B4-BE49-F238E27FC236}">
                <a16:creationId xmlns:a16="http://schemas.microsoft.com/office/drawing/2014/main" id="{4E389CE6-29DA-1551-01A6-02454D58860D}"/>
              </a:ext>
            </a:extLst>
          </p:cNvPr>
          <p:cNvSpPr>
            <a:spLocks noGrp="1"/>
          </p:cNvSpPr>
          <p:nvPr>
            <p:ph idx="1"/>
          </p:nvPr>
        </p:nvSpPr>
        <p:spPr/>
        <p:txBody>
          <a:bodyPr/>
          <a:lstStyle/>
          <a:p>
            <a:pPr algn="l"/>
            <a:r>
              <a:rPr lang="en-US" sz="1800" b="1" i="0" u="none" strike="noStrike" baseline="0" dirty="0">
                <a:latin typeface="Times New Roman" panose="02020603050405020304" pitchFamily="18" charset="0"/>
              </a:rPr>
              <a:t>Clause 276</a:t>
            </a:r>
            <a:r>
              <a:rPr lang="en-US" sz="1800" b="0" i="0" u="none" strike="noStrike" baseline="0" dirty="0">
                <a:latin typeface="Times New Roman" panose="02020603050405020304" pitchFamily="18" charset="0"/>
              </a:rPr>
              <a:t>.</a:t>
            </a:r>
          </a:p>
          <a:p>
            <a:pPr algn="l"/>
            <a:endParaRPr lang="en-US" sz="1800" dirty="0">
              <a:latin typeface="Times New Roman" panose="02020603050405020304" pitchFamily="18" charset="0"/>
            </a:endParaRPr>
          </a:p>
          <a:p>
            <a:pPr algn="just"/>
            <a:r>
              <a:rPr lang="en-US" sz="1800" b="0" i="0" u="none" strike="noStrike" baseline="0" dirty="0">
                <a:latin typeface="Times New Roman" panose="02020603050405020304" pitchFamily="18" charset="0"/>
              </a:rPr>
              <a:t> (</a:t>
            </a:r>
            <a:r>
              <a:rPr lang="en-US" sz="1800" b="0" i="1" u="none" strike="noStrike" baseline="0" dirty="0">
                <a:latin typeface="Times New Roman" panose="02020603050405020304" pitchFamily="18" charset="0"/>
              </a:rPr>
              <a:t>1</a:t>
            </a:r>
            <a:r>
              <a:rPr lang="en-US" sz="1800" b="0" i="0" u="none" strike="noStrike" baseline="0" dirty="0">
                <a:latin typeface="TimesNewRomanPSMT"/>
              </a:rPr>
              <a:t>) Income chargeable under the head “Profits and gains of business or profession” or “Income from other sources” shall, subject to the provisions of </a:t>
            </a:r>
            <a:r>
              <a:rPr lang="en-US" sz="1800" b="0" i="0" u="none" strike="noStrike" baseline="0" dirty="0">
                <a:latin typeface="Times New Roman" panose="02020603050405020304" pitchFamily="18" charset="0"/>
              </a:rPr>
              <a:t>sub-section (</a:t>
            </a:r>
            <a:r>
              <a:rPr lang="en-US" sz="1800" b="0" i="1" u="none" strike="noStrike" baseline="0" dirty="0">
                <a:latin typeface="Times New Roman" panose="02020603050405020304" pitchFamily="18" charset="0"/>
              </a:rPr>
              <a:t>2</a:t>
            </a:r>
            <a:r>
              <a:rPr lang="en-US" sz="1800" b="0" i="0" u="none" strike="noStrike" baseline="0" dirty="0">
                <a:latin typeface="Times New Roman" panose="02020603050405020304" pitchFamily="18" charset="0"/>
              </a:rPr>
              <a:t>), be computed as per either cash or mercantile system of accounting regularly employed by the </a:t>
            </a:r>
            <a:r>
              <a:rPr lang="en-US" sz="1800" b="0" i="0" u="none" strike="noStrike" baseline="0" dirty="0" err="1">
                <a:latin typeface="Times New Roman" panose="02020603050405020304" pitchFamily="18" charset="0"/>
              </a:rPr>
              <a:t>assessee</a:t>
            </a:r>
            <a:r>
              <a:rPr lang="en-US" sz="1800" b="0" i="0" u="none" strike="noStrike" baseline="0" dirty="0">
                <a:latin typeface="Times New Roman" panose="02020603050405020304" pitchFamily="18" charset="0"/>
              </a:rPr>
              <a:t>.</a:t>
            </a:r>
          </a:p>
          <a:p>
            <a:pPr algn="just"/>
            <a:endParaRPr lang="en-US" sz="1800" b="0" i="0" u="none" strike="noStrike" baseline="0" dirty="0">
              <a:latin typeface="Times New Roman" panose="02020603050405020304" pitchFamily="18" charset="0"/>
            </a:endParaRPr>
          </a:p>
          <a:p>
            <a:pPr algn="just"/>
            <a:r>
              <a:rPr lang="en-US" sz="1800" b="0" i="0" u="none" strike="noStrike" baseline="0" dirty="0">
                <a:latin typeface="Times New Roman" panose="02020603050405020304" pitchFamily="18" charset="0"/>
              </a:rPr>
              <a:t>(</a:t>
            </a:r>
            <a:r>
              <a:rPr lang="en-US" sz="1800" b="0" i="1" u="none" strike="noStrike" baseline="0" dirty="0">
                <a:latin typeface="Times New Roman" panose="02020603050405020304" pitchFamily="18" charset="0"/>
              </a:rPr>
              <a:t>2</a:t>
            </a:r>
            <a:r>
              <a:rPr lang="en-US" sz="1800" b="0" i="0" u="none" strike="noStrike" baseline="0" dirty="0">
                <a:latin typeface="Times New Roman" panose="02020603050405020304" pitchFamily="18" charset="0"/>
              </a:rPr>
              <a:t>) The Central Government may notify </a:t>
            </a:r>
            <a:r>
              <a:rPr lang="en-US" sz="2000" b="1" i="0" u="none" strike="noStrike" baseline="0" dirty="0">
                <a:latin typeface="Times New Roman" panose="02020603050405020304" pitchFamily="18" charset="0"/>
              </a:rPr>
              <a:t>income computation and disclosure standards</a:t>
            </a:r>
            <a:r>
              <a:rPr lang="en-US" sz="1800" b="0" i="0" u="none" strike="noStrike" baseline="0" dirty="0">
                <a:latin typeface="Times New Roman" panose="02020603050405020304" pitchFamily="18" charset="0"/>
              </a:rPr>
              <a:t> to be followed by any class of </a:t>
            </a:r>
            <a:r>
              <a:rPr lang="en-US" sz="1800" b="0" i="0" u="none" strike="noStrike" baseline="0" dirty="0" err="1">
                <a:latin typeface="Times New Roman" panose="02020603050405020304" pitchFamily="18" charset="0"/>
              </a:rPr>
              <a:t>assessees</a:t>
            </a:r>
            <a:r>
              <a:rPr lang="en-US" sz="1800" b="0" i="0" u="none" strike="noStrike" baseline="0" dirty="0">
                <a:latin typeface="Times New Roman" panose="02020603050405020304" pitchFamily="18" charset="0"/>
              </a:rPr>
              <a:t> or in respect of any class of </a:t>
            </a:r>
            <a:r>
              <a:rPr lang="en-IN" sz="1800" b="0" i="0" u="none" strike="noStrike" baseline="0" dirty="0">
                <a:latin typeface="Times New Roman" panose="02020603050405020304" pitchFamily="18" charset="0"/>
              </a:rPr>
              <a:t>income.</a:t>
            </a:r>
            <a:endParaRPr lang="en-IN" dirty="0"/>
          </a:p>
        </p:txBody>
      </p:sp>
    </p:spTree>
    <p:extLst>
      <p:ext uri="{BB962C8B-B14F-4D97-AF65-F5344CB8AC3E}">
        <p14:creationId xmlns:p14="http://schemas.microsoft.com/office/powerpoint/2010/main" val="13079983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00+ Thank You Pictures | Download Free Images on Unsplash">
            <a:extLst>
              <a:ext uri="{FF2B5EF4-FFF2-40B4-BE49-F238E27FC236}">
                <a16:creationId xmlns:a16="http://schemas.microsoft.com/office/drawing/2014/main" id="{392522F6-B437-6E81-D076-C93E02EFE882}"/>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77528" y="116632"/>
            <a:ext cx="6788944"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9BDF73D-8C8F-AE2A-7E51-5CFB37BCDBF6}"/>
              </a:ext>
            </a:extLst>
          </p:cNvPr>
          <p:cNvSpPr txBox="1"/>
          <p:nvPr/>
        </p:nvSpPr>
        <p:spPr>
          <a:xfrm>
            <a:off x="1187624" y="4697849"/>
            <a:ext cx="6778848" cy="1877437"/>
          </a:xfrm>
          <a:prstGeom prst="rect">
            <a:avLst/>
          </a:prstGeom>
          <a:noFill/>
        </p:spPr>
        <p:txBody>
          <a:bodyPr wrap="square" rtlCol="0">
            <a:spAutoFit/>
          </a:bodyPr>
          <a:lstStyle/>
          <a:p>
            <a:pPr algn="ctr"/>
            <a:r>
              <a:rPr lang="en-US" sz="2000" b="1" dirty="0"/>
              <a:t>CA KOTA LEELA KRISHNA MOHAN</a:t>
            </a:r>
          </a:p>
          <a:p>
            <a:pPr algn="ctr"/>
            <a:r>
              <a:rPr lang="en-US" sz="2000" b="1" dirty="0"/>
              <a:t>PARTNER</a:t>
            </a:r>
          </a:p>
          <a:p>
            <a:pPr algn="ctr"/>
            <a:r>
              <a:rPr lang="en-US" sz="2000" b="1" dirty="0"/>
              <a:t>M/S D. SIVA NAGESWARA RAO &amp; CO</a:t>
            </a:r>
          </a:p>
          <a:p>
            <a:pPr algn="ctr"/>
            <a:r>
              <a:rPr lang="en-US" sz="2000" b="1" dirty="0"/>
              <a:t>Chartered Accountants</a:t>
            </a:r>
          </a:p>
          <a:p>
            <a:pPr algn="ctr"/>
            <a:r>
              <a:rPr lang="en-US" b="1" dirty="0"/>
              <a:t>+91 9052208181</a:t>
            </a:r>
          </a:p>
          <a:p>
            <a:pPr algn="ctr"/>
            <a:r>
              <a:rPr lang="en-US" b="1" dirty="0"/>
              <a:t> LEELAKRISHNA.CA@GMAIL.COM</a:t>
            </a:r>
            <a:endParaRPr lang="en-IN" b="1" dirty="0"/>
          </a:p>
        </p:txBody>
      </p:sp>
    </p:spTree>
    <p:extLst>
      <p:ext uri="{BB962C8B-B14F-4D97-AF65-F5344CB8AC3E}">
        <p14:creationId xmlns:p14="http://schemas.microsoft.com/office/powerpoint/2010/main" val="52774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a:t>ICDS – I Accounting policies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Applicable for computation of income</a:t>
            </a:r>
          </a:p>
          <a:p>
            <a:r>
              <a:rPr lang="en-US" altLang="en-US" sz="2000" dirty="0"/>
              <a:t>In case of conflict, Act shall prevail</a:t>
            </a:r>
          </a:p>
          <a:p>
            <a:r>
              <a:rPr lang="en-US" altLang="en-US" sz="2000" dirty="0"/>
              <a:t>Fundamental Accounting Assumptions</a:t>
            </a:r>
          </a:p>
          <a:p>
            <a:r>
              <a:rPr lang="en-US" altLang="en-US" sz="2000" dirty="0"/>
              <a:t>-	Going Concern, Consistency and Accrual</a:t>
            </a:r>
          </a:p>
          <a:p>
            <a:r>
              <a:rPr lang="en-US" altLang="en-US" sz="2000" dirty="0"/>
              <a:t>Considerations in the Selection and Change of Accounting Policies</a:t>
            </a:r>
            <a:endParaRPr lang="en-US" altLang="en-US" dirty="0"/>
          </a:p>
          <a:p>
            <a:pPr marL="0" indent="457200">
              <a:buNone/>
            </a:pPr>
            <a:r>
              <a:rPr lang="en-US" altLang="en-US" sz="2400" dirty="0"/>
              <a:t>-	so as to represent a true and fair view of state of affairs and income;</a:t>
            </a:r>
          </a:p>
          <a:p>
            <a:pPr marL="0" indent="457200">
              <a:buNone/>
            </a:pPr>
            <a:r>
              <a:rPr lang="en-US" altLang="en-US" sz="2400" dirty="0"/>
              <a:t>-	governed by their substance and not merely by the legal form;</a:t>
            </a:r>
            <a:endParaRPr lang="en-US" altLang="en-US" dirty="0"/>
          </a:p>
          <a:p>
            <a:pPr marL="0" indent="0" algn="just">
              <a:buNone/>
            </a:pPr>
            <a:r>
              <a:rPr lang="en-US" altLang="en-US" sz="2400" dirty="0"/>
              <a:t>Marked to market loss or an expected loss shall not be </a:t>
            </a:r>
            <a:r>
              <a:rPr lang="en-US" altLang="en-US" sz="2400" dirty="0" err="1"/>
              <a:t>recognised</a:t>
            </a:r>
            <a:r>
              <a:rPr lang="en-US" altLang="en-US" sz="2400" dirty="0"/>
              <a:t> unless the recognition of such loss is in accordance with the provisions of any other Income Computation and Disclosure Standard.</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a:sym typeface="+mn-ea"/>
              </a:rPr>
              <a:t>ICDS – I Accounting policies</a:t>
            </a:r>
            <a:endParaRPr lang="en-US"/>
          </a:p>
        </p:txBody>
      </p:sp>
      <p:sp>
        <p:nvSpPr>
          <p:cNvPr id="3" name="Content Placeholder 2"/>
          <p:cNvSpPr>
            <a:spLocks noGrp="1"/>
          </p:cNvSpPr>
          <p:nvPr>
            <p:ph idx="1"/>
          </p:nvPr>
        </p:nvSpPr>
        <p:spPr/>
        <p:txBody>
          <a:bodyPr/>
          <a:lstStyle/>
          <a:p>
            <a:r>
              <a:rPr lang="en-US" altLang="en-US" sz="2800" dirty="0"/>
              <a:t>All significant accounting policies adopted by a person shall be disclosed</a:t>
            </a:r>
          </a:p>
          <a:p>
            <a:pPr algn="just"/>
            <a:r>
              <a:rPr lang="en-US" altLang="en-US" sz="2800" dirty="0"/>
              <a:t>If change in an accounting policy, disclose the impact of this year. If no impact in the year of change but in later years disclose the same</a:t>
            </a:r>
          </a:p>
          <a:p>
            <a:endParaRPr lang="en-US" altLang="en-US" sz="2800" dirty="0"/>
          </a:p>
          <a:p>
            <a:r>
              <a:rPr lang="en-US" altLang="en-US" sz="2800" b="1" dirty="0"/>
              <a:t>Conclusion:</a:t>
            </a:r>
          </a:p>
          <a:p>
            <a:r>
              <a:rPr lang="en-US" altLang="en-US" sz="2800" dirty="0"/>
              <a:t>ICDS I should be read </a:t>
            </a:r>
            <a:r>
              <a:rPr lang="en-US" altLang="en-US" sz="2800" dirty="0" err="1"/>
              <a:t>as“computation</a:t>
            </a:r>
            <a:r>
              <a:rPr lang="en-US" altLang="en-US" sz="2800" dirty="0"/>
              <a:t> policies”.</a:t>
            </a:r>
          </a:p>
          <a:p>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80">
                                          <p:stCondLst>
                                            <p:cond delay="0"/>
                                          </p:stCondLst>
                                        </p:cTn>
                                        <p:tgtEl>
                                          <p:spTgt spid="3">
                                            <p:txEl>
                                              <p:pRg st="4" end="4"/>
                                            </p:txEl>
                                          </p:spTgt>
                                        </p:tgtEl>
                                      </p:cBhvr>
                                    </p:animEffect>
                                    <p:anim calcmode="lin" valueType="num">
                                      <p:cBhvr>
                                        <p:cTn id="2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4" end="4"/>
                                            </p:txEl>
                                          </p:spTgt>
                                        </p:tgtEl>
                                      </p:cBhvr>
                                      <p:to x="100000" y="60000"/>
                                    </p:animScale>
                                    <p:animScale>
                                      <p:cBhvr>
                                        <p:cTn id="26" dur="166" decel="50000">
                                          <p:stCondLst>
                                            <p:cond delay="676"/>
                                          </p:stCondLst>
                                        </p:cTn>
                                        <p:tgtEl>
                                          <p:spTgt spid="3">
                                            <p:txEl>
                                              <p:pRg st="4" end="4"/>
                                            </p:txEl>
                                          </p:spTgt>
                                        </p:tgtEl>
                                      </p:cBhvr>
                                      <p:to x="100000" y="100000"/>
                                    </p:animScale>
                                    <p:animScale>
                                      <p:cBhvr>
                                        <p:cTn id="27" dur="26">
                                          <p:stCondLst>
                                            <p:cond delay="1312"/>
                                          </p:stCondLst>
                                        </p:cTn>
                                        <p:tgtEl>
                                          <p:spTgt spid="3">
                                            <p:txEl>
                                              <p:pRg st="4" end="4"/>
                                            </p:txEl>
                                          </p:spTgt>
                                        </p:tgtEl>
                                      </p:cBhvr>
                                      <p:to x="100000" y="80000"/>
                                    </p:animScale>
                                    <p:animScale>
                                      <p:cBhvr>
                                        <p:cTn id="28" dur="166" decel="50000">
                                          <p:stCondLst>
                                            <p:cond delay="1338"/>
                                          </p:stCondLst>
                                        </p:cTn>
                                        <p:tgtEl>
                                          <p:spTgt spid="3">
                                            <p:txEl>
                                              <p:pRg st="4" end="4"/>
                                            </p:txEl>
                                          </p:spTgt>
                                        </p:tgtEl>
                                      </p:cBhvr>
                                      <p:to x="100000" y="100000"/>
                                    </p:animScale>
                                    <p:animScale>
                                      <p:cBhvr>
                                        <p:cTn id="29" dur="26">
                                          <p:stCondLst>
                                            <p:cond delay="1642"/>
                                          </p:stCondLst>
                                        </p:cTn>
                                        <p:tgtEl>
                                          <p:spTgt spid="3">
                                            <p:txEl>
                                              <p:pRg st="4" end="4"/>
                                            </p:txEl>
                                          </p:spTgt>
                                        </p:tgtEl>
                                      </p:cBhvr>
                                      <p:to x="100000" y="90000"/>
                                    </p:animScale>
                                    <p:animScale>
                                      <p:cBhvr>
                                        <p:cTn id="30" dur="166" decel="50000">
                                          <p:stCondLst>
                                            <p:cond delay="1668"/>
                                          </p:stCondLst>
                                        </p:cTn>
                                        <p:tgtEl>
                                          <p:spTgt spid="3">
                                            <p:txEl>
                                              <p:pRg st="4" end="4"/>
                                            </p:txEl>
                                          </p:spTgt>
                                        </p:tgtEl>
                                      </p:cBhvr>
                                      <p:to x="100000" y="100000"/>
                                    </p:animScale>
                                    <p:animScale>
                                      <p:cBhvr>
                                        <p:cTn id="31" dur="26">
                                          <p:stCondLst>
                                            <p:cond delay="1808"/>
                                          </p:stCondLst>
                                        </p:cTn>
                                        <p:tgtEl>
                                          <p:spTgt spid="3">
                                            <p:txEl>
                                              <p:pRg st="4" end="4"/>
                                            </p:txEl>
                                          </p:spTgt>
                                        </p:tgtEl>
                                      </p:cBhvr>
                                      <p:to x="100000" y="95000"/>
                                    </p:animScale>
                                    <p:animScale>
                                      <p:cBhvr>
                                        <p:cTn id="3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4000"/>
              <a:t>ICDS – II Valuation of inventories</a:t>
            </a:r>
          </a:p>
        </p:txBody>
      </p:sp>
      <p:sp>
        <p:nvSpPr>
          <p:cNvPr id="3" name="Content Placeholder 2"/>
          <p:cNvSpPr>
            <a:spLocks noGrp="1"/>
          </p:cNvSpPr>
          <p:nvPr>
            <p:ph idx="1"/>
          </p:nvPr>
        </p:nvSpPr>
        <p:spPr/>
        <p:txBody>
          <a:bodyPr/>
          <a:lstStyle/>
          <a:p>
            <a:pPr algn="just"/>
            <a:r>
              <a:rPr lang="en-US" altLang="en-US" sz="2400" dirty="0"/>
              <a:t>Applied for valuation of inventories, except :</a:t>
            </a:r>
          </a:p>
          <a:p>
            <a:pPr marL="866775" indent="-409575" algn="just">
              <a:buNone/>
            </a:pPr>
            <a:r>
              <a:rPr lang="en-US" altLang="en-US" sz="2400" dirty="0"/>
              <a:t>-	Work-in-progress arising under ‘construction contract’</a:t>
            </a:r>
          </a:p>
          <a:p>
            <a:pPr marL="0" indent="457200" algn="just">
              <a:buNone/>
            </a:pPr>
            <a:r>
              <a:rPr lang="en-US" altLang="en-US" sz="2400" dirty="0"/>
              <a:t>-	Work-in-progress which is dealt with by other ICDS</a:t>
            </a:r>
          </a:p>
          <a:p>
            <a:pPr marL="897890" indent="-440690" algn="just">
              <a:buNone/>
            </a:pPr>
            <a:r>
              <a:rPr lang="en-US" altLang="en-US" sz="2400" dirty="0"/>
              <a:t>-	Shares, debentures and other financial instruments held as stock-in-trade which are dealt by ICDS VIII relating to Securities.</a:t>
            </a:r>
          </a:p>
          <a:p>
            <a:pPr marL="891540" indent="-434340" algn="just">
              <a:buNone/>
            </a:pPr>
            <a:r>
              <a:rPr lang="en-US" altLang="en-US" sz="2400" dirty="0"/>
              <a:t>-	Producers’ inventories of livestock, agriculture and forest products, mineral oils, ores and gases.</a:t>
            </a:r>
          </a:p>
          <a:p>
            <a:pPr marL="891540" indent="-434340" algn="just">
              <a:buNone/>
            </a:pPr>
            <a:r>
              <a:rPr lang="en-US" altLang="en-US" sz="2400" dirty="0"/>
              <a:t>-	Machinery spares, in connection with a tangible fixed assets.</a:t>
            </a:r>
          </a:p>
          <a:p>
            <a:pPr algn="just"/>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4000">
                <a:sym typeface="+mn-ea"/>
              </a:rPr>
              <a:t>ICDS – II Valuation of inventories</a:t>
            </a:r>
          </a:p>
        </p:txBody>
      </p:sp>
      <p:sp>
        <p:nvSpPr>
          <p:cNvPr id="3" name="Content Placeholder 2"/>
          <p:cNvSpPr>
            <a:spLocks noGrp="1"/>
          </p:cNvSpPr>
          <p:nvPr>
            <p:ph idx="1"/>
          </p:nvPr>
        </p:nvSpPr>
        <p:spPr/>
        <p:txBody>
          <a:bodyPr/>
          <a:lstStyle/>
          <a:p>
            <a:pPr algn="just"/>
            <a:r>
              <a:rPr lang="en-US" altLang="en-US" sz="2400" dirty="0"/>
              <a:t>This ICDS will generally apply only to </a:t>
            </a:r>
            <a:r>
              <a:rPr lang="en-US" altLang="en-US" sz="2400" dirty="0" err="1"/>
              <a:t>assessees</a:t>
            </a:r>
            <a:r>
              <a:rPr lang="en-US" altLang="en-US" sz="2400" dirty="0"/>
              <a:t> engaged in any business or profession.</a:t>
            </a:r>
          </a:p>
          <a:p>
            <a:pPr algn="just"/>
            <a:r>
              <a:rPr lang="en-US" altLang="en-US" sz="2400" dirty="0"/>
              <a:t>Capital work-in-progress does not form part of inventory and hence ICDS II does not apply to the same.</a:t>
            </a:r>
          </a:p>
          <a:p>
            <a:pPr algn="just"/>
            <a:r>
              <a:rPr lang="en-US" altLang="en-US" sz="2400" dirty="0"/>
              <a:t>Valuation of securities held as stock-in-trade by mutual funds, venture funds, financial institutions will be governed by ICDS II.</a:t>
            </a:r>
          </a:p>
          <a:p>
            <a:pPr algn="just"/>
            <a:r>
              <a:rPr lang="en-US" altLang="en-US" sz="2400" dirty="0"/>
              <a:t>Provisions of ICDS II shall not apply to securities held as inventory by a person engaged in the business of Insurance.</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3731</Words>
  <Application>Microsoft Office PowerPoint</Application>
  <PresentationFormat>On-screen Show (4:3)</PresentationFormat>
  <Paragraphs>326</Paragraphs>
  <Slides>53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53</vt:i4>
      </vt:variant>
    </vt:vector>
  </HeadingPairs>
  <TitlesOfParts>
    <vt:vector size="63" baseType="lpstr">
      <vt:lpstr>Aptos</vt:lpstr>
      <vt:lpstr>Arial</vt:lpstr>
      <vt:lpstr>Calibri</vt:lpstr>
      <vt:lpstr>Calisto MT</vt:lpstr>
      <vt:lpstr>Calisto MT,Bold</vt:lpstr>
      <vt:lpstr>Calisto MT,BoldItalic</vt:lpstr>
      <vt:lpstr>Gilroy</vt:lpstr>
      <vt:lpstr>Times New Roman</vt:lpstr>
      <vt:lpstr>TimesNewRomanPSMT</vt:lpstr>
      <vt:lpstr>Business Cooperate</vt:lpstr>
      <vt:lpstr> Income Computation and  Disclosure Standars</vt:lpstr>
      <vt:lpstr>ICDS -  Back ground</vt:lpstr>
      <vt:lpstr>ICDS -  Back ground</vt:lpstr>
      <vt:lpstr>List of ICDS</vt:lpstr>
      <vt:lpstr>ICDS - applicability</vt:lpstr>
      <vt:lpstr>ICDS – I Accounting policies</vt:lpstr>
      <vt:lpstr>ICDS – I Accounting policies</vt:lpstr>
      <vt:lpstr>ICDS – II Valuation of inventories</vt:lpstr>
      <vt:lpstr>ICDS – II Valuation of inventories</vt:lpstr>
      <vt:lpstr>ICDS – II Valuation of inventories</vt:lpstr>
      <vt:lpstr>ICDS – II Valuation of inventories</vt:lpstr>
      <vt:lpstr>ICDS – III Construction Contracts</vt:lpstr>
      <vt:lpstr>ICDS – III Construction Contracts</vt:lpstr>
      <vt:lpstr>ICDS – III Construction Contracts</vt:lpstr>
      <vt:lpstr>ICDS – III Construction Contracts</vt:lpstr>
      <vt:lpstr>ICDS – III Construction Contracts</vt:lpstr>
      <vt:lpstr>ICDS – III Construction Contracts</vt:lpstr>
      <vt:lpstr>ICDS – III Construction Contracts</vt:lpstr>
      <vt:lpstr>ICDS – IV Revenue recognition</vt:lpstr>
      <vt:lpstr>ICDS – IV Revenue recognition</vt:lpstr>
      <vt:lpstr>ICDS – IV Revenue recognition</vt:lpstr>
      <vt:lpstr>ICDS – IV Revenue recognition</vt:lpstr>
      <vt:lpstr>ICDS – IV Revenue recognition</vt:lpstr>
      <vt:lpstr>ICDS – IV Revenue recognition</vt:lpstr>
      <vt:lpstr>ICDS – IV Revenue recognition</vt:lpstr>
      <vt:lpstr>ICDS – V Tangible fixed assets</vt:lpstr>
      <vt:lpstr>ICDS – V Tangible fixed assets</vt:lpstr>
      <vt:lpstr>ICDS – V Tangible fixed assets</vt:lpstr>
      <vt:lpstr>ICDS – V Tangible fixed assets</vt:lpstr>
      <vt:lpstr>ICDS VI The effects of changes in foreign exchange rates</vt:lpstr>
      <vt:lpstr>ICDS VI The effects of changes in foreign exchange rates</vt:lpstr>
      <vt:lpstr>ICDS VI The effects of changes in foreign exchange rates</vt:lpstr>
      <vt:lpstr>ICDS VI The effects of changes in foreign exchange rates</vt:lpstr>
      <vt:lpstr>ICDS VII Government grants</vt:lpstr>
      <vt:lpstr>ICDS VII relating to government grants</vt:lpstr>
      <vt:lpstr>ICDS VII relating to government grants</vt:lpstr>
      <vt:lpstr>ICDS VII relating to government grants</vt:lpstr>
      <vt:lpstr>ICDS VIII Securities</vt:lpstr>
      <vt:lpstr>ICDS VIII Securities</vt:lpstr>
      <vt:lpstr>ICDS VIII Securities</vt:lpstr>
      <vt:lpstr>ICDS VIII Securities</vt:lpstr>
      <vt:lpstr>ICDS IX Borrowing costs</vt:lpstr>
      <vt:lpstr>ICDS IX Borrowing costs</vt:lpstr>
      <vt:lpstr>ICDS IX Borrowing costs</vt:lpstr>
      <vt:lpstr>ICDS IX Borrowing costs</vt:lpstr>
      <vt:lpstr>ICDS X Provisions, contingent liabilities and contingent assets</vt:lpstr>
      <vt:lpstr>ICDS X Provisions, contingent liabilities and contingent assets</vt:lpstr>
      <vt:lpstr>ICDS X Provisions, contingent liabilities and contingent assets</vt:lpstr>
      <vt:lpstr>ICDS X Provisions, contingent liabilities and contingent assets</vt:lpstr>
      <vt:lpstr>ICDS X Provisions, contingent liabilities and contingent assets</vt:lpstr>
      <vt:lpstr>ICDS X Provisions, contingent liabilities and contingent assets</vt:lpstr>
      <vt:lpstr>What about in ITB, 2025?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Income Computation and  Disclosure Standars</dc:title>
  <dc:creator>MAC</dc:creator>
  <cp:lastModifiedBy>RANGA RAO DORADLA</cp:lastModifiedBy>
  <cp:revision>12</cp:revision>
  <dcterms:created xsi:type="dcterms:W3CDTF">2025-05-28T00:40:00Z</dcterms:created>
  <dcterms:modified xsi:type="dcterms:W3CDTF">2025-05-29T10:33:45Z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1033-12.2.0.21179</vt:lpwstr>
  </property>
  <property fmtid="{D5CDD505-2E9C-101B-9397-08002B2CF9AE}" pid="3" name="ICV">
    <vt:lpwstr>9EC6E49887964474BF9518DF2044E8C8_12</vt:lpwstr>
  </property>
</Properties>
</file>