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3" r:id="rId1"/>
  </p:sldMasterIdLst>
  <p:sldIdLst>
    <p:sldId id="256" r:id="rId2"/>
    <p:sldId id="257" r:id="rId3"/>
    <p:sldId id="260" r:id="rId4"/>
    <p:sldId id="261" r:id="rId5"/>
    <p:sldId id="262" r:id="rId6"/>
    <p:sldId id="258" r:id="rId7"/>
    <p:sldId id="259" r:id="rId8"/>
    <p:sldId id="264" r:id="rId9"/>
    <p:sldId id="265" r:id="rId10"/>
    <p:sldId id="343" r:id="rId11"/>
    <p:sldId id="266" r:id="rId12"/>
    <p:sldId id="263" r:id="rId13"/>
    <p:sldId id="268" r:id="rId14"/>
    <p:sldId id="269" r:id="rId15"/>
    <p:sldId id="270" r:id="rId16"/>
    <p:sldId id="271" r:id="rId17"/>
    <p:sldId id="272" r:id="rId18"/>
    <p:sldId id="273" r:id="rId19"/>
    <p:sldId id="275" r:id="rId20"/>
    <p:sldId id="276" r:id="rId21"/>
    <p:sldId id="277" r:id="rId22"/>
    <p:sldId id="279" r:id="rId23"/>
    <p:sldId id="281" r:id="rId24"/>
    <p:sldId id="278" r:id="rId25"/>
    <p:sldId id="283" r:id="rId26"/>
    <p:sldId id="362" r:id="rId27"/>
    <p:sldId id="284" r:id="rId28"/>
    <p:sldId id="292" r:id="rId29"/>
    <p:sldId id="336" r:id="rId30"/>
    <p:sldId id="337" r:id="rId31"/>
    <p:sldId id="338" r:id="rId32"/>
    <p:sldId id="339" r:id="rId33"/>
    <p:sldId id="340" r:id="rId34"/>
    <p:sldId id="341" r:id="rId35"/>
    <p:sldId id="342" r:id="rId36"/>
    <p:sldId id="344" r:id="rId37"/>
    <p:sldId id="363" r:id="rId38"/>
    <p:sldId id="364" r:id="rId39"/>
    <p:sldId id="365" r:id="rId40"/>
    <p:sldId id="366" r:id="rId41"/>
    <p:sldId id="367" r:id="rId42"/>
    <p:sldId id="368" r:id="rId43"/>
    <p:sldId id="369" r:id="rId44"/>
    <p:sldId id="328" r:id="rId45"/>
    <p:sldId id="358" r:id="rId46"/>
    <p:sldId id="329" r:id="rId47"/>
    <p:sldId id="332" r:id="rId48"/>
    <p:sldId id="330" r:id="rId49"/>
    <p:sldId id="331" r:id="rId50"/>
    <p:sldId id="333" r:id="rId51"/>
    <p:sldId id="334" r:id="rId52"/>
    <p:sldId id="335" r:id="rId53"/>
    <p:sldId id="346" r:id="rId54"/>
    <p:sldId id="360" r:id="rId55"/>
    <p:sldId id="361" r:id="rId56"/>
    <p:sldId id="357" r:id="rId57"/>
    <p:sldId id="348" r:id="rId58"/>
    <p:sldId id="349" r:id="rId59"/>
    <p:sldId id="350" r:id="rId60"/>
    <p:sldId id="351" r:id="rId61"/>
    <p:sldId id="352" r:id="rId62"/>
    <p:sldId id="353" r:id="rId63"/>
    <p:sldId id="354" r:id="rId64"/>
    <p:sldId id="355" r:id="rId65"/>
    <p:sldId id="359" r:id="rId66"/>
    <p:sldId id="370" r:id="rId67"/>
    <p:sldId id="347"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107" autoAdjust="0"/>
    <p:restoredTop sz="94660"/>
  </p:normalViewPr>
  <p:slideViewPr>
    <p:cSldViewPr snapToGrid="0">
      <p:cViewPr varScale="1">
        <p:scale>
          <a:sx n="85" d="100"/>
          <a:sy n="85" d="100"/>
        </p:scale>
        <p:origin x="-780"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0.png"/><Relationship Id="rId6" Type="http://schemas.openxmlformats.org/officeDocument/2006/relationships/image" Target="../media/image18.svg"/><Relationship Id="rId5" Type="http://schemas.openxmlformats.org/officeDocument/2006/relationships/image" Target="../media/image12.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svg"/><Relationship Id="rId1" Type="http://schemas.openxmlformats.org/officeDocument/2006/relationships/image" Target="../media/image71.png"/><Relationship Id="rId6" Type="http://schemas.openxmlformats.org/officeDocument/2006/relationships/image" Target="../media/image12.svg"/><Relationship Id="rId5" Type="http://schemas.openxmlformats.org/officeDocument/2006/relationships/image" Target="../media/image1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1.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F04E3E-7638-428A-A01C-A760B0B3C81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812CDFE-705F-4825-BD65-A410351C75EE}">
      <dgm:prSet/>
      <dgm:spPr/>
      <dgm:t>
        <a:bodyPr/>
        <a:lstStyle/>
        <a:p>
          <a:r>
            <a:rPr lang="en-US" b="0" i="0"/>
            <a:t>Mandatory registration for </a:t>
          </a:r>
          <a:r>
            <a:rPr lang="en-US" b="1" i="0"/>
            <a:t>All </a:t>
          </a:r>
          <a:r>
            <a:rPr lang="en-US" b="0" i="0"/>
            <a:t>existing and newly established trusts or institutions seeking income tax exemption on income under Section 11 and Section 12.</a:t>
          </a:r>
          <a:endParaRPr lang="en-US"/>
        </a:p>
      </dgm:t>
    </dgm:pt>
    <dgm:pt modelId="{1FE04EF6-F913-4A68-9B4F-F490CDABAE7E}" type="parTrans" cxnId="{79264C00-A9C8-4C91-AB63-53AC88ED4330}">
      <dgm:prSet/>
      <dgm:spPr/>
      <dgm:t>
        <a:bodyPr/>
        <a:lstStyle/>
        <a:p>
          <a:endParaRPr lang="en-US"/>
        </a:p>
      </dgm:t>
    </dgm:pt>
    <dgm:pt modelId="{21902239-5AB5-4447-9968-2D366EFECB80}" type="sibTrans" cxnId="{79264C00-A9C8-4C91-AB63-53AC88ED4330}">
      <dgm:prSet/>
      <dgm:spPr/>
      <dgm:t>
        <a:bodyPr/>
        <a:lstStyle/>
        <a:p>
          <a:endParaRPr lang="en-US"/>
        </a:p>
      </dgm:t>
    </dgm:pt>
    <dgm:pt modelId="{37BC2C20-B939-434A-B53F-6FB12D3C1BD1}">
      <dgm:prSet/>
      <dgm:spPr/>
      <dgm:t>
        <a:bodyPr/>
        <a:lstStyle/>
        <a:p>
          <a:r>
            <a:rPr lang="en-US" b="0" i="0"/>
            <a:t>Application to be made to Principal Commissioner or Commissioner</a:t>
          </a:r>
          <a:endParaRPr lang="en-US"/>
        </a:p>
      </dgm:t>
    </dgm:pt>
    <dgm:pt modelId="{E4B26716-9599-4346-A78D-EBEB48B6FDFE}" type="parTrans" cxnId="{0807D6D4-E3A4-4916-89C2-2FE6D4FD2225}">
      <dgm:prSet/>
      <dgm:spPr/>
      <dgm:t>
        <a:bodyPr/>
        <a:lstStyle/>
        <a:p>
          <a:endParaRPr lang="en-US"/>
        </a:p>
      </dgm:t>
    </dgm:pt>
    <dgm:pt modelId="{33180A60-6D58-4055-8E8E-06775C7CFE46}" type="sibTrans" cxnId="{0807D6D4-E3A4-4916-89C2-2FE6D4FD2225}">
      <dgm:prSet/>
      <dgm:spPr/>
      <dgm:t>
        <a:bodyPr/>
        <a:lstStyle/>
        <a:p>
          <a:endParaRPr lang="en-US"/>
        </a:p>
      </dgm:t>
    </dgm:pt>
    <dgm:pt modelId="{D6DFFB77-2B3E-45DA-BF35-86AD053A15EC}">
      <dgm:prSet/>
      <dgm:spPr/>
      <dgm:t>
        <a:bodyPr/>
        <a:lstStyle/>
        <a:p>
          <a:r>
            <a:rPr lang="en-US" b="0" i="0"/>
            <a:t>New trusts or institutions need to apply for the provisional registration </a:t>
          </a:r>
          <a:r>
            <a:rPr lang="en-US" b="1" i="0"/>
            <a:t>at least one month</a:t>
          </a:r>
          <a:r>
            <a:rPr lang="en-US" b="0" i="0"/>
            <a:t> </a:t>
          </a:r>
          <a:r>
            <a:rPr lang="en-US" b="1" i="0"/>
            <a:t>prior to the commencement of the previous year</a:t>
          </a:r>
          <a:r>
            <a:rPr lang="en-US" b="0" i="0"/>
            <a:t> from which the said registration is sought which shall be valid for a period of 3 years.</a:t>
          </a:r>
          <a:endParaRPr lang="en-US"/>
        </a:p>
      </dgm:t>
    </dgm:pt>
    <dgm:pt modelId="{5C307F0D-F353-4368-8328-9D6B19C34164}" type="parTrans" cxnId="{F4C029D9-5090-45B0-B4A9-7486408A7DEA}">
      <dgm:prSet/>
      <dgm:spPr/>
      <dgm:t>
        <a:bodyPr/>
        <a:lstStyle/>
        <a:p>
          <a:endParaRPr lang="en-US"/>
        </a:p>
      </dgm:t>
    </dgm:pt>
    <dgm:pt modelId="{414B0C29-93C6-4ECA-B3C3-890CCF6FF60E}" type="sibTrans" cxnId="{F4C029D9-5090-45B0-B4A9-7486408A7DEA}">
      <dgm:prSet/>
      <dgm:spPr/>
      <dgm:t>
        <a:bodyPr/>
        <a:lstStyle/>
        <a:p>
          <a:endParaRPr lang="en-US"/>
        </a:p>
      </dgm:t>
    </dgm:pt>
    <dgm:pt modelId="{11DACF71-CD65-4C0B-809B-7EF1DEF7F9F9}">
      <dgm:prSet/>
      <dgm:spPr/>
      <dgm:t>
        <a:bodyPr/>
        <a:lstStyle/>
        <a:p>
          <a:r>
            <a:rPr lang="en-US" b="0" i="0"/>
            <a:t>On commencement of activities, they need to apply for regular registration </a:t>
          </a:r>
          <a:r>
            <a:rPr lang="en-US" b="1" i="0"/>
            <a:t>at least six months prior to expiry of period of the provisional registration or within six months of the commencement of activities, whichever is earlier. </a:t>
          </a:r>
          <a:r>
            <a:rPr lang="en-US" b="0" i="0"/>
            <a:t>Regular registration shall be valid for a period of 5 years.</a:t>
          </a:r>
          <a:endParaRPr lang="en-US"/>
        </a:p>
      </dgm:t>
    </dgm:pt>
    <dgm:pt modelId="{D3D655AC-A3DC-403E-9A92-6BE0FF1395BC}" type="parTrans" cxnId="{A6E232EC-53DF-451B-829F-D42902BBE242}">
      <dgm:prSet/>
      <dgm:spPr/>
      <dgm:t>
        <a:bodyPr/>
        <a:lstStyle/>
        <a:p>
          <a:endParaRPr lang="en-US"/>
        </a:p>
      </dgm:t>
    </dgm:pt>
    <dgm:pt modelId="{B583DBC5-EA66-4DF5-BC25-7EB25E221E42}" type="sibTrans" cxnId="{A6E232EC-53DF-451B-829F-D42902BBE242}">
      <dgm:prSet/>
      <dgm:spPr/>
      <dgm:t>
        <a:bodyPr/>
        <a:lstStyle/>
        <a:p>
          <a:endParaRPr lang="en-US"/>
        </a:p>
      </dgm:t>
    </dgm:pt>
    <dgm:pt modelId="{65509531-35D8-4EA3-9CD7-0EC79730840F}" type="pres">
      <dgm:prSet presAssocID="{DDF04E3E-7638-428A-A01C-A760B0B3C814}" presName="vert0" presStyleCnt="0">
        <dgm:presLayoutVars>
          <dgm:dir/>
          <dgm:animOne val="branch"/>
          <dgm:animLvl val="lvl"/>
        </dgm:presLayoutVars>
      </dgm:prSet>
      <dgm:spPr/>
      <dgm:t>
        <a:bodyPr/>
        <a:lstStyle/>
        <a:p>
          <a:endParaRPr lang="en-US"/>
        </a:p>
      </dgm:t>
    </dgm:pt>
    <dgm:pt modelId="{FE3B315F-5448-4136-82E0-6DE6BD599FE7}" type="pres">
      <dgm:prSet presAssocID="{E812CDFE-705F-4825-BD65-A410351C75EE}" presName="thickLine" presStyleLbl="alignNode1" presStyleIdx="0" presStyleCnt="4"/>
      <dgm:spPr/>
    </dgm:pt>
    <dgm:pt modelId="{27C42125-A61B-4A30-B4CE-44F8D92AAFF7}" type="pres">
      <dgm:prSet presAssocID="{E812CDFE-705F-4825-BD65-A410351C75EE}" presName="horz1" presStyleCnt="0"/>
      <dgm:spPr/>
    </dgm:pt>
    <dgm:pt modelId="{D5ED093B-15E5-41BD-92AE-066734B85D64}" type="pres">
      <dgm:prSet presAssocID="{E812CDFE-705F-4825-BD65-A410351C75EE}" presName="tx1" presStyleLbl="revTx" presStyleIdx="0" presStyleCnt="4"/>
      <dgm:spPr/>
      <dgm:t>
        <a:bodyPr/>
        <a:lstStyle/>
        <a:p>
          <a:endParaRPr lang="en-US"/>
        </a:p>
      </dgm:t>
    </dgm:pt>
    <dgm:pt modelId="{F4E6EC26-5528-438E-926C-18AA42A9A62C}" type="pres">
      <dgm:prSet presAssocID="{E812CDFE-705F-4825-BD65-A410351C75EE}" presName="vert1" presStyleCnt="0"/>
      <dgm:spPr/>
    </dgm:pt>
    <dgm:pt modelId="{0426C375-808E-4FEA-A80F-A78E5A68FC31}" type="pres">
      <dgm:prSet presAssocID="{37BC2C20-B939-434A-B53F-6FB12D3C1BD1}" presName="thickLine" presStyleLbl="alignNode1" presStyleIdx="1" presStyleCnt="4"/>
      <dgm:spPr/>
    </dgm:pt>
    <dgm:pt modelId="{42B31569-A25A-4219-BE75-A6071E715354}" type="pres">
      <dgm:prSet presAssocID="{37BC2C20-B939-434A-B53F-6FB12D3C1BD1}" presName="horz1" presStyleCnt="0"/>
      <dgm:spPr/>
    </dgm:pt>
    <dgm:pt modelId="{D76A456B-3A3B-4D34-B30B-4D3FDAF3EFE7}" type="pres">
      <dgm:prSet presAssocID="{37BC2C20-B939-434A-B53F-6FB12D3C1BD1}" presName="tx1" presStyleLbl="revTx" presStyleIdx="1" presStyleCnt="4"/>
      <dgm:spPr/>
      <dgm:t>
        <a:bodyPr/>
        <a:lstStyle/>
        <a:p>
          <a:endParaRPr lang="en-US"/>
        </a:p>
      </dgm:t>
    </dgm:pt>
    <dgm:pt modelId="{96C5C042-20BA-4621-BAEB-37DEEC7F2DFB}" type="pres">
      <dgm:prSet presAssocID="{37BC2C20-B939-434A-B53F-6FB12D3C1BD1}" presName="vert1" presStyleCnt="0"/>
      <dgm:spPr/>
    </dgm:pt>
    <dgm:pt modelId="{84D5B436-00B0-423D-ACAE-787B222E97A2}" type="pres">
      <dgm:prSet presAssocID="{D6DFFB77-2B3E-45DA-BF35-86AD053A15EC}" presName="thickLine" presStyleLbl="alignNode1" presStyleIdx="2" presStyleCnt="4"/>
      <dgm:spPr/>
    </dgm:pt>
    <dgm:pt modelId="{C7AF409B-703B-477B-B0A3-C3EA9DB7CCD2}" type="pres">
      <dgm:prSet presAssocID="{D6DFFB77-2B3E-45DA-BF35-86AD053A15EC}" presName="horz1" presStyleCnt="0"/>
      <dgm:spPr/>
    </dgm:pt>
    <dgm:pt modelId="{F59FFCA9-0DE4-4D43-96EE-6505B9050222}" type="pres">
      <dgm:prSet presAssocID="{D6DFFB77-2B3E-45DA-BF35-86AD053A15EC}" presName="tx1" presStyleLbl="revTx" presStyleIdx="2" presStyleCnt="4"/>
      <dgm:spPr/>
      <dgm:t>
        <a:bodyPr/>
        <a:lstStyle/>
        <a:p>
          <a:endParaRPr lang="en-US"/>
        </a:p>
      </dgm:t>
    </dgm:pt>
    <dgm:pt modelId="{5D99B736-C37B-4DF2-B8CE-417F534E02B1}" type="pres">
      <dgm:prSet presAssocID="{D6DFFB77-2B3E-45DA-BF35-86AD053A15EC}" presName="vert1" presStyleCnt="0"/>
      <dgm:spPr/>
    </dgm:pt>
    <dgm:pt modelId="{D2C1A528-06D5-4337-9940-F64189391694}" type="pres">
      <dgm:prSet presAssocID="{11DACF71-CD65-4C0B-809B-7EF1DEF7F9F9}" presName="thickLine" presStyleLbl="alignNode1" presStyleIdx="3" presStyleCnt="4"/>
      <dgm:spPr/>
    </dgm:pt>
    <dgm:pt modelId="{4273CB8D-0444-49AA-82D8-002251EEE4A8}" type="pres">
      <dgm:prSet presAssocID="{11DACF71-CD65-4C0B-809B-7EF1DEF7F9F9}" presName="horz1" presStyleCnt="0"/>
      <dgm:spPr/>
    </dgm:pt>
    <dgm:pt modelId="{16165E9D-D94F-4758-B38A-3AB85D5EDCDB}" type="pres">
      <dgm:prSet presAssocID="{11DACF71-CD65-4C0B-809B-7EF1DEF7F9F9}" presName="tx1" presStyleLbl="revTx" presStyleIdx="3" presStyleCnt="4"/>
      <dgm:spPr/>
      <dgm:t>
        <a:bodyPr/>
        <a:lstStyle/>
        <a:p>
          <a:endParaRPr lang="en-US"/>
        </a:p>
      </dgm:t>
    </dgm:pt>
    <dgm:pt modelId="{F1509A2B-E123-461E-BB9A-809ABECB2F82}" type="pres">
      <dgm:prSet presAssocID="{11DACF71-CD65-4C0B-809B-7EF1DEF7F9F9}" presName="vert1" presStyleCnt="0"/>
      <dgm:spPr/>
    </dgm:pt>
  </dgm:ptLst>
  <dgm:cxnLst>
    <dgm:cxn modelId="{A6E232EC-53DF-451B-829F-D42902BBE242}" srcId="{DDF04E3E-7638-428A-A01C-A760B0B3C814}" destId="{11DACF71-CD65-4C0B-809B-7EF1DEF7F9F9}" srcOrd="3" destOrd="0" parTransId="{D3D655AC-A3DC-403E-9A92-6BE0FF1395BC}" sibTransId="{B583DBC5-EA66-4DF5-BC25-7EB25E221E42}"/>
    <dgm:cxn modelId="{6F4614E3-E2CB-4351-85D1-90ABD5DE4792}" type="presOf" srcId="{37BC2C20-B939-434A-B53F-6FB12D3C1BD1}" destId="{D76A456B-3A3B-4D34-B30B-4D3FDAF3EFE7}" srcOrd="0" destOrd="0" presId="urn:microsoft.com/office/officeart/2008/layout/LinedList"/>
    <dgm:cxn modelId="{0807D6D4-E3A4-4916-89C2-2FE6D4FD2225}" srcId="{DDF04E3E-7638-428A-A01C-A760B0B3C814}" destId="{37BC2C20-B939-434A-B53F-6FB12D3C1BD1}" srcOrd="1" destOrd="0" parTransId="{E4B26716-9599-4346-A78D-EBEB48B6FDFE}" sibTransId="{33180A60-6D58-4055-8E8E-06775C7CFE46}"/>
    <dgm:cxn modelId="{F4C029D9-5090-45B0-B4A9-7486408A7DEA}" srcId="{DDF04E3E-7638-428A-A01C-A760B0B3C814}" destId="{D6DFFB77-2B3E-45DA-BF35-86AD053A15EC}" srcOrd="2" destOrd="0" parTransId="{5C307F0D-F353-4368-8328-9D6B19C34164}" sibTransId="{414B0C29-93C6-4ECA-B3C3-890CCF6FF60E}"/>
    <dgm:cxn modelId="{9556F023-E911-4315-B572-831792091564}" type="presOf" srcId="{D6DFFB77-2B3E-45DA-BF35-86AD053A15EC}" destId="{F59FFCA9-0DE4-4D43-96EE-6505B9050222}" srcOrd="0" destOrd="0" presId="urn:microsoft.com/office/officeart/2008/layout/LinedList"/>
    <dgm:cxn modelId="{80829025-7A97-4870-AC5A-C42D38DFBBDB}" type="presOf" srcId="{DDF04E3E-7638-428A-A01C-A760B0B3C814}" destId="{65509531-35D8-4EA3-9CD7-0EC79730840F}" srcOrd="0" destOrd="0" presId="urn:microsoft.com/office/officeart/2008/layout/LinedList"/>
    <dgm:cxn modelId="{F1A93CF7-2B54-4D5C-9689-4EF1FA7EF60D}" type="presOf" srcId="{E812CDFE-705F-4825-BD65-A410351C75EE}" destId="{D5ED093B-15E5-41BD-92AE-066734B85D64}" srcOrd="0" destOrd="0" presId="urn:microsoft.com/office/officeart/2008/layout/LinedList"/>
    <dgm:cxn modelId="{79264C00-A9C8-4C91-AB63-53AC88ED4330}" srcId="{DDF04E3E-7638-428A-A01C-A760B0B3C814}" destId="{E812CDFE-705F-4825-BD65-A410351C75EE}" srcOrd="0" destOrd="0" parTransId="{1FE04EF6-F913-4A68-9B4F-F490CDABAE7E}" sibTransId="{21902239-5AB5-4447-9968-2D366EFECB80}"/>
    <dgm:cxn modelId="{D0163A0E-96CB-4A1A-B002-2CA9E2206D9A}" type="presOf" srcId="{11DACF71-CD65-4C0B-809B-7EF1DEF7F9F9}" destId="{16165E9D-D94F-4758-B38A-3AB85D5EDCDB}" srcOrd="0" destOrd="0" presId="urn:microsoft.com/office/officeart/2008/layout/LinedList"/>
    <dgm:cxn modelId="{3A45B704-0086-440C-917F-5DF9EA8302AF}" type="presParOf" srcId="{65509531-35D8-4EA3-9CD7-0EC79730840F}" destId="{FE3B315F-5448-4136-82E0-6DE6BD599FE7}" srcOrd="0" destOrd="0" presId="urn:microsoft.com/office/officeart/2008/layout/LinedList"/>
    <dgm:cxn modelId="{4BD70C4D-A602-4045-ABF8-C79DD0926E76}" type="presParOf" srcId="{65509531-35D8-4EA3-9CD7-0EC79730840F}" destId="{27C42125-A61B-4A30-B4CE-44F8D92AAFF7}" srcOrd="1" destOrd="0" presId="urn:microsoft.com/office/officeart/2008/layout/LinedList"/>
    <dgm:cxn modelId="{018BE5E4-115C-4902-A342-201920FD71CD}" type="presParOf" srcId="{27C42125-A61B-4A30-B4CE-44F8D92AAFF7}" destId="{D5ED093B-15E5-41BD-92AE-066734B85D64}" srcOrd="0" destOrd="0" presId="urn:microsoft.com/office/officeart/2008/layout/LinedList"/>
    <dgm:cxn modelId="{BB2E44B4-900F-47E8-897F-4D56E6AA1242}" type="presParOf" srcId="{27C42125-A61B-4A30-B4CE-44F8D92AAFF7}" destId="{F4E6EC26-5528-438E-926C-18AA42A9A62C}" srcOrd="1" destOrd="0" presId="urn:microsoft.com/office/officeart/2008/layout/LinedList"/>
    <dgm:cxn modelId="{A612EB87-8234-4FF9-A2E6-CAFDDF9A3C30}" type="presParOf" srcId="{65509531-35D8-4EA3-9CD7-0EC79730840F}" destId="{0426C375-808E-4FEA-A80F-A78E5A68FC31}" srcOrd="2" destOrd="0" presId="urn:microsoft.com/office/officeart/2008/layout/LinedList"/>
    <dgm:cxn modelId="{FF011DB6-E246-4043-AC41-3BBB57B597B3}" type="presParOf" srcId="{65509531-35D8-4EA3-9CD7-0EC79730840F}" destId="{42B31569-A25A-4219-BE75-A6071E715354}" srcOrd="3" destOrd="0" presId="urn:microsoft.com/office/officeart/2008/layout/LinedList"/>
    <dgm:cxn modelId="{2A56DF3D-370A-482A-9AE1-FC002E3A4735}" type="presParOf" srcId="{42B31569-A25A-4219-BE75-A6071E715354}" destId="{D76A456B-3A3B-4D34-B30B-4D3FDAF3EFE7}" srcOrd="0" destOrd="0" presId="urn:microsoft.com/office/officeart/2008/layout/LinedList"/>
    <dgm:cxn modelId="{7D54B89C-042A-4F17-962E-305E91226226}" type="presParOf" srcId="{42B31569-A25A-4219-BE75-A6071E715354}" destId="{96C5C042-20BA-4621-BAEB-37DEEC7F2DFB}" srcOrd="1" destOrd="0" presId="urn:microsoft.com/office/officeart/2008/layout/LinedList"/>
    <dgm:cxn modelId="{1D3422CD-CF2C-4BB3-A4A0-331DCD4B7469}" type="presParOf" srcId="{65509531-35D8-4EA3-9CD7-0EC79730840F}" destId="{84D5B436-00B0-423D-ACAE-787B222E97A2}" srcOrd="4" destOrd="0" presId="urn:microsoft.com/office/officeart/2008/layout/LinedList"/>
    <dgm:cxn modelId="{E8BF57AF-63E5-45F5-A043-3F7C4F0EA93D}" type="presParOf" srcId="{65509531-35D8-4EA3-9CD7-0EC79730840F}" destId="{C7AF409B-703B-477B-B0A3-C3EA9DB7CCD2}" srcOrd="5" destOrd="0" presId="urn:microsoft.com/office/officeart/2008/layout/LinedList"/>
    <dgm:cxn modelId="{7E007A20-F159-4C35-B575-91232E519F9D}" type="presParOf" srcId="{C7AF409B-703B-477B-B0A3-C3EA9DB7CCD2}" destId="{F59FFCA9-0DE4-4D43-96EE-6505B9050222}" srcOrd="0" destOrd="0" presId="urn:microsoft.com/office/officeart/2008/layout/LinedList"/>
    <dgm:cxn modelId="{AA4F9D62-3D14-4B7C-8E3C-211F07537C8E}" type="presParOf" srcId="{C7AF409B-703B-477B-B0A3-C3EA9DB7CCD2}" destId="{5D99B736-C37B-4DF2-B8CE-417F534E02B1}" srcOrd="1" destOrd="0" presId="urn:microsoft.com/office/officeart/2008/layout/LinedList"/>
    <dgm:cxn modelId="{0F4D7A42-0485-4EEA-8F8B-AE776B00E99C}" type="presParOf" srcId="{65509531-35D8-4EA3-9CD7-0EC79730840F}" destId="{D2C1A528-06D5-4337-9940-F64189391694}" srcOrd="6" destOrd="0" presId="urn:microsoft.com/office/officeart/2008/layout/LinedList"/>
    <dgm:cxn modelId="{4B199211-7266-44E0-99C2-EC7786F6BD2F}" type="presParOf" srcId="{65509531-35D8-4EA3-9CD7-0EC79730840F}" destId="{4273CB8D-0444-49AA-82D8-002251EEE4A8}" srcOrd="7" destOrd="0" presId="urn:microsoft.com/office/officeart/2008/layout/LinedList"/>
    <dgm:cxn modelId="{4086CAB6-A538-4548-AF7F-419B7F6B03BE}" type="presParOf" srcId="{4273CB8D-0444-49AA-82D8-002251EEE4A8}" destId="{16165E9D-D94F-4758-B38A-3AB85D5EDCDB}" srcOrd="0" destOrd="0" presId="urn:microsoft.com/office/officeart/2008/layout/LinedList"/>
    <dgm:cxn modelId="{98D0F9EE-5A52-4924-91A6-641F2D2DBA27}" type="presParOf" srcId="{4273CB8D-0444-49AA-82D8-002251EEE4A8}" destId="{F1509A2B-E123-461E-BB9A-809ABECB2F82}" srcOrd="1" destOrd="0" presId="urn:microsoft.com/office/officeart/2008/layout/Lin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0D3B35-766F-439A-9606-88188D23424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C2E6848-711B-4538-85C2-432EE76018FA}">
      <dgm:prSet/>
      <dgm:spPr/>
      <dgm:t>
        <a:bodyPr/>
        <a:lstStyle/>
        <a:p>
          <a:pPr>
            <a:lnSpc>
              <a:spcPct val="100000"/>
            </a:lnSpc>
          </a:pPr>
          <a:r>
            <a:rPr lang="en-US" b="1"/>
            <a:t>Issuance of Receipts to Donors:</a:t>
          </a:r>
          <a:endParaRPr lang="en-US"/>
        </a:p>
      </dgm:t>
    </dgm:pt>
    <dgm:pt modelId="{FD003BE4-51AF-4F51-A53E-A815F750CB7F}" type="parTrans" cxnId="{6491017D-BE13-4C79-87E8-E4A5DA8FDC4A}">
      <dgm:prSet/>
      <dgm:spPr/>
      <dgm:t>
        <a:bodyPr/>
        <a:lstStyle/>
        <a:p>
          <a:endParaRPr lang="en-US"/>
        </a:p>
      </dgm:t>
    </dgm:pt>
    <dgm:pt modelId="{B123415F-8377-42B8-BC92-CBDF4E9E5FEC}" type="sibTrans" cxnId="{6491017D-BE13-4C79-87E8-E4A5DA8FDC4A}">
      <dgm:prSet/>
      <dgm:spPr/>
      <dgm:t>
        <a:bodyPr/>
        <a:lstStyle/>
        <a:p>
          <a:endParaRPr lang="en-US"/>
        </a:p>
      </dgm:t>
    </dgm:pt>
    <dgm:pt modelId="{A97B7B0D-8A1A-4138-A7C1-04E3E7F4A126}">
      <dgm:prSet/>
      <dgm:spPr/>
      <dgm:t>
        <a:bodyPr/>
        <a:lstStyle/>
        <a:p>
          <a:pPr>
            <a:lnSpc>
              <a:spcPct val="100000"/>
            </a:lnSpc>
          </a:pPr>
          <a:r>
            <a:rPr lang="en-US" dirty="0"/>
            <a:t>Mention details such as donor’s name, PAN, amount donated, and registration number.</a:t>
          </a:r>
        </a:p>
      </dgm:t>
    </dgm:pt>
    <dgm:pt modelId="{DE67E961-65C5-4A34-94B4-9BF8F33D701C}" type="parTrans" cxnId="{1807AFDC-35D8-4239-B9D7-00DC9686DD62}">
      <dgm:prSet/>
      <dgm:spPr/>
      <dgm:t>
        <a:bodyPr/>
        <a:lstStyle/>
        <a:p>
          <a:endParaRPr lang="en-US"/>
        </a:p>
      </dgm:t>
    </dgm:pt>
    <dgm:pt modelId="{095733BC-0DB6-463D-8735-5FFE116A7EB5}" type="sibTrans" cxnId="{1807AFDC-35D8-4239-B9D7-00DC9686DD62}">
      <dgm:prSet/>
      <dgm:spPr/>
      <dgm:t>
        <a:bodyPr/>
        <a:lstStyle/>
        <a:p>
          <a:endParaRPr lang="en-US"/>
        </a:p>
      </dgm:t>
    </dgm:pt>
    <dgm:pt modelId="{A2561344-177C-4F66-BEC1-34D7114A06A0}">
      <dgm:prSet/>
      <dgm:spPr/>
      <dgm:t>
        <a:bodyPr/>
        <a:lstStyle/>
        <a:p>
          <a:pPr>
            <a:lnSpc>
              <a:spcPct val="100000"/>
            </a:lnSpc>
          </a:pPr>
          <a:r>
            <a:rPr lang="en-US" b="1"/>
            <a:t>Reporting Obligations:</a:t>
          </a:r>
          <a:endParaRPr lang="en-US"/>
        </a:p>
      </dgm:t>
    </dgm:pt>
    <dgm:pt modelId="{F5CD84AC-97E3-49E0-A368-91B4343FF729}" type="parTrans" cxnId="{1B5AF322-0E37-422E-80F5-4CF394064977}">
      <dgm:prSet/>
      <dgm:spPr/>
      <dgm:t>
        <a:bodyPr/>
        <a:lstStyle/>
        <a:p>
          <a:endParaRPr lang="en-US"/>
        </a:p>
      </dgm:t>
    </dgm:pt>
    <dgm:pt modelId="{53966E0C-47B8-42F1-9DE9-763193CAD55D}" type="sibTrans" cxnId="{1B5AF322-0E37-422E-80F5-4CF394064977}">
      <dgm:prSet/>
      <dgm:spPr/>
      <dgm:t>
        <a:bodyPr/>
        <a:lstStyle/>
        <a:p>
          <a:endParaRPr lang="en-US"/>
        </a:p>
      </dgm:t>
    </dgm:pt>
    <dgm:pt modelId="{BA7E9518-4134-4A79-92CA-0D2EC83620D9}">
      <dgm:prSet/>
      <dgm:spPr/>
      <dgm:t>
        <a:bodyPr/>
        <a:lstStyle/>
        <a:p>
          <a:pPr>
            <a:lnSpc>
              <a:spcPct val="100000"/>
            </a:lnSpc>
          </a:pPr>
          <a:r>
            <a:rPr lang="en-US" dirty="0"/>
            <a:t>Annual reporting of donations </a:t>
          </a:r>
          <a:r>
            <a:rPr lang="en-US" b="1" dirty="0"/>
            <a:t>in Form 10BD</a:t>
          </a:r>
          <a:r>
            <a:rPr lang="en-US" dirty="0"/>
            <a:t>.</a:t>
          </a:r>
        </a:p>
      </dgm:t>
    </dgm:pt>
    <dgm:pt modelId="{DDDBA53D-A7C1-4A28-941B-51D37BF69E07}" type="parTrans" cxnId="{1CA69099-EF07-4FCA-A225-2023D28C87FC}">
      <dgm:prSet/>
      <dgm:spPr/>
      <dgm:t>
        <a:bodyPr/>
        <a:lstStyle/>
        <a:p>
          <a:endParaRPr lang="en-US"/>
        </a:p>
      </dgm:t>
    </dgm:pt>
    <dgm:pt modelId="{C87C9153-8988-41A3-B568-508F275F48A4}" type="sibTrans" cxnId="{1CA69099-EF07-4FCA-A225-2023D28C87FC}">
      <dgm:prSet/>
      <dgm:spPr/>
      <dgm:t>
        <a:bodyPr/>
        <a:lstStyle/>
        <a:p>
          <a:endParaRPr lang="en-US"/>
        </a:p>
      </dgm:t>
    </dgm:pt>
    <dgm:pt modelId="{F6154A62-4F5C-477E-890E-8AAF36077ED4}">
      <dgm:prSet/>
      <dgm:spPr/>
      <dgm:t>
        <a:bodyPr/>
        <a:lstStyle/>
        <a:p>
          <a:pPr>
            <a:lnSpc>
              <a:spcPct val="100000"/>
            </a:lnSpc>
          </a:pPr>
          <a:r>
            <a:rPr lang="en-US" dirty="0"/>
            <a:t>Issue a certificate to donors in </a:t>
          </a:r>
          <a:r>
            <a:rPr lang="en-US" b="1" dirty="0"/>
            <a:t>Form 10BE </a:t>
          </a:r>
          <a:r>
            <a:rPr lang="en-US" dirty="0"/>
            <a:t>for claiming deductions.</a:t>
          </a:r>
        </a:p>
      </dgm:t>
    </dgm:pt>
    <dgm:pt modelId="{9A48386A-186F-41BD-8A3C-A79011ECBD45}" type="parTrans" cxnId="{845C107D-AA03-454B-9B69-DAD4C78710A9}">
      <dgm:prSet/>
      <dgm:spPr/>
      <dgm:t>
        <a:bodyPr/>
        <a:lstStyle/>
        <a:p>
          <a:endParaRPr lang="en-US"/>
        </a:p>
      </dgm:t>
    </dgm:pt>
    <dgm:pt modelId="{30FFD4AF-7927-4A6E-9572-784138F5F9C0}" type="sibTrans" cxnId="{845C107D-AA03-454B-9B69-DAD4C78710A9}">
      <dgm:prSet/>
      <dgm:spPr/>
      <dgm:t>
        <a:bodyPr/>
        <a:lstStyle/>
        <a:p>
          <a:endParaRPr lang="en-US"/>
        </a:p>
      </dgm:t>
    </dgm:pt>
    <dgm:pt modelId="{17820A88-D319-4F21-B93C-6F502269B788}">
      <dgm:prSet/>
      <dgm:spPr/>
      <dgm:t>
        <a:bodyPr/>
        <a:lstStyle/>
        <a:p>
          <a:pPr>
            <a:lnSpc>
              <a:spcPct val="100000"/>
            </a:lnSpc>
          </a:pPr>
          <a:r>
            <a:rPr lang="en-US" b="1"/>
            <a:t>Penalties for Non-Compliance:</a:t>
          </a:r>
          <a:endParaRPr lang="en-US"/>
        </a:p>
      </dgm:t>
    </dgm:pt>
    <dgm:pt modelId="{49AD6933-31A7-42EA-B241-7F6BF362BE58}" type="parTrans" cxnId="{B9F87292-1C88-4454-BFF1-3E016834A795}">
      <dgm:prSet/>
      <dgm:spPr/>
      <dgm:t>
        <a:bodyPr/>
        <a:lstStyle/>
        <a:p>
          <a:endParaRPr lang="en-US"/>
        </a:p>
      </dgm:t>
    </dgm:pt>
    <dgm:pt modelId="{024C16CE-39E4-41F1-A239-2D6FFCAA7409}" type="sibTrans" cxnId="{B9F87292-1C88-4454-BFF1-3E016834A795}">
      <dgm:prSet/>
      <dgm:spPr/>
      <dgm:t>
        <a:bodyPr/>
        <a:lstStyle/>
        <a:p>
          <a:endParaRPr lang="en-US"/>
        </a:p>
      </dgm:t>
    </dgm:pt>
    <dgm:pt modelId="{EC7509F6-1D55-43BB-BDF2-ECD0A6E68B29}">
      <dgm:prSet/>
      <dgm:spPr/>
      <dgm:t>
        <a:bodyPr/>
        <a:lstStyle/>
        <a:p>
          <a:pPr>
            <a:lnSpc>
              <a:spcPct val="100000"/>
            </a:lnSpc>
          </a:pPr>
          <a:r>
            <a:rPr lang="en-US"/>
            <a:t>Cancellation of registration.</a:t>
          </a:r>
        </a:p>
      </dgm:t>
    </dgm:pt>
    <dgm:pt modelId="{7EA0208C-5C7C-40D6-807B-373A64541809}" type="parTrans" cxnId="{047ABD97-32CF-4BF3-AA0C-F8280BAF2EF1}">
      <dgm:prSet/>
      <dgm:spPr/>
      <dgm:t>
        <a:bodyPr/>
        <a:lstStyle/>
        <a:p>
          <a:endParaRPr lang="en-US"/>
        </a:p>
      </dgm:t>
    </dgm:pt>
    <dgm:pt modelId="{5D23C07E-494B-4B54-8C25-EDE176DD516B}" type="sibTrans" cxnId="{047ABD97-32CF-4BF3-AA0C-F8280BAF2EF1}">
      <dgm:prSet/>
      <dgm:spPr/>
      <dgm:t>
        <a:bodyPr/>
        <a:lstStyle/>
        <a:p>
          <a:endParaRPr lang="en-US"/>
        </a:p>
      </dgm:t>
    </dgm:pt>
    <dgm:pt modelId="{DCA6008C-B4B9-42AF-A6A1-C30BD4A243EE}">
      <dgm:prSet/>
      <dgm:spPr/>
      <dgm:t>
        <a:bodyPr/>
        <a:lstStyle/>
        <a:p>
          <a:pPr>
            <a:lnSpc>
              <a:spcPct val="100000"/>
            </a:lnSpc>
          </a:pPr>
          <a:r>
            <a:rPr lang="en-US" dirty="0"/>
            <a:t>Disallowance of exemption and donor deductions.</a:t>
          </a:r>
        </a:p>
      </dgm:t>
    </dgm:pt>
    <dgm:pt modelId="{88D667A1-BBD2-454A-8F69-6B5379F9F659}" type="parTrans" cxnId="{BA6DAE8C-696D-40F8-A2D6-CC71B480EDC4}">
      <dgm:prSet/>
      <dgm:spPr/>
      <dgm:t>
        <a:bodyPr/>
        <a:lstStyle/>
        <a:p>
          <a:endParaRPr lang="en-US"/>
        </a:p>
      </dgm:t>
    </dgm:pt>
    <dgm:pt modelId="{83F5CD69-1607-4F9C-9B19-1347BAB233E2}" type="sibTrans" cxnId="{BA6DAE8C-696D-40F8-A2D6-CC71B480EDC4}">
      <dgm:prSet/>
      <dgm:spPr/>
      <dgm:t>
        <a:bodyPr/>
        <a:lstStyle/>
        <a:p>
          <a:endParaRPr lang="en-US"/>
        </a:p>
      </dgm:t>
    </dgm:pt>
    <dgm:pt modelId="{50DB98F5-9D7F-4F08-AEAD-66CAF27BF010}" type="pres">
      <dgm:prSet presAssocID="{050D3B35-766F-439A-9606-88188D23424A}" presName="root" presStyleCnt="0">
        <dgm:presLayoutVars>
          <dgm:dir/>
          <dgm:resizeHandles val="exact"/>
        </dgm:presLayoutVars>
      </dgm:prSet>
      <dgm:spPr/>
      <dgm:t>
        <a:bodyPr/>
        <a:lstStyle/>
        <a:p>
          <a:endParaRPr lang="en-US"/>
        </a:p>
      </dgm:t>
    </dgm:pt>
    <dgm:pt modelId="{199FF394-24D5-4304-9325-73471CCF0DBC}" type="pres">
      <dgm:prSet presAssocID="{FC2E6848-711B-4538-85C2-432EE76018FA}" presName="compNode" presStyleCnt="0"/>
      <dgm:spPr/>
    </dgm:pt>
    <dgm:pt modelId="{B33A6C2D-864D-4A78-9D19-C82A9D2FCFA8}" type="pres">
      <dgm:prSet presAssocID="{FC2E6848-711B-4538-85C2-432EE76018FA}" presName="bgRect" presStyleLbl="bgShp" presStyleIdx="0" presStyleCnt="3"/>
      <dgm:spPr/>
    </dgm:pt>
    <dgm:pt modelId="{0E4C285D-2F6E-409B-952A-03756F14A402}" type="pres">
      <dgm:prSet presAssocID="{FC2E6848-711B-4538-85C2-432EE76018FA}" presName="iconRect" presStyleLbl="node1" presStyleIdx="0" presStyleCnt="3"/>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Dollar"/>
        </a:ext>
      </dgm:extLst>
    </dgm:pt>
    <dgm:pt modelId="{0657FBDE-4F91-4D0F-AEDD-C8BA9D2BD765}" type="pres">
      <dgm:prSet presAssocID="{FC2E6848-711B-4538-85C2-432EE76018FA}" presName="spaceRect" presStyleCnt="0"/>
      <dgm:spPr/>
    </dgm:pt>
    <dgm:pt modelId="{716B084B-AD67-4824-B3DE-1762F2BC5BAF}" type="pres">
      <dgm:prSet presAssocID="{FC2E6848-711B-4538-85C2-432EE76018FA}" presName="parTx" presStyleLbl="revTx" presStyleIdx="0" presStyleCnt="6">
        <dgm:presLayoutVars>
          <dgm:chMax val="0"/>
          <dgm:chPref val="0"/>
        </dgm:presLayoutVars>
      </dgm:prSet>
      <dgm:spPr/>
      <dgm:t>
        <a:bodyPr/>
        <a:lstStyle/>
        <a:p>
          <a:endParaRPr lang="en-US"/>
        </a:p>
      </dgm:t>
    </dgm:pt>
    <dgm:pt modelId="{595F0A3C-E102-45C0-8DD5-0AF494DE55C9}" type="pres">
      <dgm:prSet presAssocID="{FC2E6848-711B-4538-85C2-432EE76018FA}" presName="desTx" presStyleLbl="revTx" presStyleIdx="1" presStyleCnt="6">
        <dgm:presLayoutVars/>
      </dgm:prSet>
      <dgm:spPr/>
      <dgm:t>
        <a:bodyPr/>
        <a:lstStyle/>
        <a:p>
          <a:endParaRPr lang="en-US"/>
        </a:p>
      </dgm:t>
    </dgm:pt>
    <dgm:pt modelId="{C7777094-187C-4EF4-B79C-C2C972C35022}" type="pres">
      <dgm:prSet presAssocID="{B123415F-8377-42B8-BC92-CBDF4E9E5FEC}" presName="sibTrans" presStyleCnt="0"/>
      <dgm:spPr/>
    </dgm:pt>
    <dgm:pt modelId="{1F9C701B-98C1-47AC-AA22-9C8E6AAD8656}" type="pres">
      <dgm:prSet presAssocID="{A2561344-177C-4F66-BEC1-34D7114A06A0}" presName="compNode" presStyleCnt="0"/>
      <dgm:spPr/>
    </dgm:pt>
    <dgm:pt modelId="{0B51DD1B-234C-4DC0-BA0B-0227C269C52B}" type="pres">
      <dgm:prSet presAssocID="{A2561344-177C-4F66-BEC1-34D7114A06A0}" presName="bgRect" presStyleLbl="bgShp" presStyleIdx="1" presStyleCnt="3"/>
      <dgm:spPr/>
    </dgm:pt>
    <dgm:pt modelId="{E82AB878-96D8-464D-96F0-07CB659A0075}" type="pres">
      <dgm:prSet presAssocID="{A2561344-177C-4F66-BEC1-34D7114A06A0}" presName="iconRect" presStyleLbl="node1" presStyleIdx="1" presStyleCnt="3"/>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Money"/>
        </a:ext>
      </dgm:extLst>
    </dgm:pt>
    <dgm:pt modelId="{1BE414FC-2F14-4314-8AEF-40013197AFB2}" type="pres">
      <dgm:prSet presAssocID="{A2561344-177C-4F66-BEC1-34D7114A06A0}" presName="spaceRect" presStyleCnt="0"/>
      <dgm:spPr/>
    </dgm:pt>
    <dgm:pt modelId="{95F634D6-7956-483B-9B70-990A1E247BF6}" type="pres">
      <dgm:prSet presAssocID="{A2561344-177C-4F66-BEC1-34D7114A06A0}" presName="parTx" presStyleLbl="revTx" presStyleIdx="2" presStyleCnt="6">
        <dgm:presLayoutVars>
          <dgm:chMax val="0"/>
          <dgm:chPref val="0"/>
        </dgm:presLayoutVars>
      </dgm:prSet>
      <dgm:spPr/>
      <dgm:t>
        <a:bodyPr/>
        <a:lstStyle/>
        <a:p>
          <a:endParaRPr lang="en-US"/>
        </a:p>
      </dgm:t>
    </dgm:pt>
    <dgm:pt modelId="{B268F02D-8889-40C4-B6B4-3B17D3E454E2}" type="pres">
      <dgm:prSet presAssocID="{A2561344-177C-4F66-BEC1-34D7114A06A0}" presName="desTx" presStyleLbl="revTx" presStyleIdx="3" presStyleCnt="6">
        <dgm:presLayoutVars/>
      </dgm:prSet>
      <dgm:spPr/>
      <dgm:t>
        <a:bodyPr/>
        <a:lstStyle/>
        <a:p>
          <a:endParaRPr lang="en-US"/>
        </a:p>
      </dgm:t>
    </dgm:pt>
    <dgm:pt modelId="{321985D5-CB0D-4D08-B2C5-9BECD6CEC000}" type="pres">
      <dgm:prSet presAssocID="{53966E0C-47B8-42F1-9DE9-763193CAD55D}" presName="sibTrans" presStyleCnt="0"/>
      <dgm:spPr/>
    </dgm:pt>
    <dgm:pt modelId="{01E63CFD-5FB4-4B40-A67A-92A00B6DDBC2}" type="pres">
      <dgm:prSet presAssocID="{17820A88-D319-4F21-B93C-6F502269B788}" presName="compNode" presStyleCnt="0"/>
      <dgm:spPr/>
    </dgm:pt>
    <dgm:pt modelId="{799B9443-B3E4-46B3-9CAF-BE5D71C1753F}" type="pres">
      <dgm:prSet presAssocID="{17820A88-D319-4F21-B93C-6F502269B788}" presName="bgRect" presStyleLbl="bgShp" presStyleIdx="2" presStyleCnt="3"/>
      <dgm:spPr/>
    </dgm:pt>
    <dgm:pt modelId="{D4BDF8C1-48A0-4465-A8F1-FD88F0863555}" type="pres">
      <dgm:prSet presAssocID="{17820A88-D319-4F21-B93C-6F502269B788}" presName="iconRect" presStyleLbl="node1" presStyleIdx="2" presStyleCnt="3"/>
      <dgm:spPr>
        <a:blipFill>
          <a:blip xmlns:r="http://schemas.openxmlformats.org/officeDocument/2006/relationships"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 xmlns:dgm14="http://schemas.microsoft.com/office/drawing/2010/diagram" id="0" name="" descr="Irritant"/>
        </a:ext>
      </dgm:extLst>
    </dgm:pt>
    <dgm:pt modelId="{885212CC-4501-4249-A568-54459F065F53}" type="pres">
      <dgm:prSet presAssocID="{17820A88-D319-4F21-B93C-6F502269B788}" presName="spaceRect" presStyleCnt="0"/>
      <dgm:spPr/>
    </dgm:pt>
    <dgm:pt modelId="{EF72B13A-6F2D-46D8-8622-B9DEE2725FE2}" type="pres">
      <dgm:prSet presAssocID="{17820A88-D319-4F21-B93C-6F502269B788}" presName="parTx" presStyleLbl="revTx" presStyleIdx="4" presStyleCnt="6">
        <dgm:presLayoutVars>
          <dgm:chMax val="0"/>
          <dgm:chPref val="0"/>
        </dgm:presLayoutVars>
      </dgm:prSet>
      <dgm:spPr/>
      <dgm:t>
        <a:bodyPr/>
        <a:lstStyle/>
        <a:p>
          <a:endParaRPr lang="en-US"/>
        </a:p>
      </dgm:t>
    </dgm:pt>
    <dgm:pt modelId="{961E4562-BEAB-4BC3-9931-840D940BBD19}" type="pres">
      <dgm:prSet presAssocID="{17820A88-D319-4F21-B93C-6F502269B788}" presName="desTx" presStyleLbl="revTx" presStyleIdx="5" presStyleCnt="6">
        <dgm:presLayoutVars/>
      </dgm:prSet>
      <dgm:spPr/>
      <dgm:t>
        <a:bodyPr/>
        <a:lstStyle/>
        <a:p>
          <a:endParaRPr lang="en-US"/>
        </a:p>
      </dgm:t>
    </dgm:pt>
  </dgm:ptLst>
  <dgm:cxnLst>
    <dgm:cxn modelId="{7A1D7108-6C27-4097-B96B-FE55EF252670}" type="presOf" srcId="{F6154A62-4F5C-477E-890E-8AAF36077ED4}" destId="{B268F02D-8889-40C4-B6B4-3B17D3E454E2}" srcOrd="0" destOrd="1" presId="urn:microsoft.com/office/officeart/2018/2/layout/IconVerticalSolidList"/>
    <dgm:cxn modelId="{1B5AF322-0E37-422E-80F5-4CF394064977}" srcId="{050D3B35-766F-439A-9606-88188D23424A}" destId="{A2561344-177C-4F66-BEC1-34D7114A06A0}" srcOrd="1" destOrd="0" parTransId="{F5CD84AC-97E3-49E0-A368-91B4343FF729}" sibTransId="{53966E0C-47B8-42F1-9DE9-763193CAD55D}"/>
    <dgm:cxn modelId="{E7F4CA6B-906D-48AD-8342-FC9ED8BE92C6}" type="presOf" srcId="{EC7509F6-1D55-43BB-BDF2-ECD0A6E68B29}" destId="{961E4562-BEAB-4BC3-9931-840D940BBD19}" srcOrd="0" destOrd="0" presId="urn:microsoft.com/office/officeart/2018/2/layout/IconVerticalSolidList"/>
    <dgm:cxn modelId="{F7FB7248-C3E0-4C16-A206-C18BAE98B6D7}" type="presOf" srcId="{BA7E9518-4134-4A79-92CA-0D2EC83620D9}" destId="{B268F02D-8889-40C4-B6B4-3B17D3E454E2}" srcOrd="0" destOrd="0" presId="urn:microsoft.com/office/officeart/2018/2/layout/IconVerticalSolidList"/>
    <dgm:cxn modelId="{A0D3F62E-EF22-4A22-9355-FE208F587F5A}" type="presOf" srcId="{DCA6008C-B4B9-42AF-A6A1-C30BD4A243EE}" destId="{961E4562-BEAB-4BC3-9931-840D940BBD19}" srcOrd="0" destOrd="1" presId="urn:microsoft.com/office/officeart/2018/2/layout/IconVerticalSolidList"/>
    <dgm:cxn modelId="{BA6DAE8C-696D-40F8-A2D6-CC71B480EDC4}" srcId="{17820A88-D319-4F21-B93C-6F502269B788}" destId="{DCA6008C-B4B9-42AF-A6A1-C30BD4A243EE}" srcOrd="1" destOrd="0" parTransId="{88D667A1-BBD2-454A-8F69-6B5379F9F659}" sibTransId="{83F5CD69-1607-4F9C-9B19-1347BAB233E2}"/>
    <dgm:cxn modelId="{D1119D04-F6BF-47CD-AD30-F5FFD6C1DAB4}" type="presOf" srcId="{A97B7B0D-8A1A-4138-A7C1-04E3E7F4A126}" destId="{595F0A3C-E102-45C0-8DD5-0AF494DE55C9}" srcOrd="0" destOrd="0" presId="urn:microsoft.com/office/officeart/2018/2/layout/IconVerticalSolidList"/>
    <dgm:cxn modelId="{B9F87292-1C88-4454-BFF1-3E016834A795}" srcId="{050D3B35-766F-439A-9606-88188D23424A}" destId="{17820A88-D319-4F21-B93C-6F502269B788}" srcOrd="2" destOrd="0" parTransId="{49AD6933-31A7-42EA-B241-7F6BF362BE58}" sibTransId="{024C16CE-39E4-41F1-A239-2D6FFCAA7409}"/>
    <dgm:cxn modelId="{1807AFDC-35D8-4239-B9D7-00DC9686DD62}" srcId="{FC2E6848-711B-4538-85C2-432EE76018FA}" destId="{A97B7B0D-8A1A-4138-A7C1-04E3E7F4A126}" srcOrd="0" destOrd="0" parTransId="{DE67E961-65C5-4A34-94B4-9BF8F33D701C}" sibTransId="{095733BC-0DB6-463D-8735-5FFE116A7EB5}"/>
    <dgm:cxn modelId="{3156A8EB-4C2A-4909-883F-68AF0426182A}" type="presOf" srcId="{17820A88-D319-4F21-B93C-6F502269B788}" destId="{EF72B13A-6F2D-46D8-8622-B9DEE2725FE2}" srcOrd="0" destOrd="0" presId="urn:microsoft.com/office/officeart/2018/2/layout/IconVerticalSolidList"/>
    <dgm:cxn modelId="{1CA69099-EF07-4FCA-A225-2023D28C87FC}" srcId="{A2561344-177C-4F66-BEC1-34D7114A06A0}" destId="{BA7E9518-4134-4A79-92CA-0D2EC83620D9}" srcOrd="0" destOrd="0" parTransId="{DDDBA53D-A7C1-4A28-941B-51D37BF69E07}" sibTransId="{C87C9153-8988-41A3-B568-508F275F48A4}"/>
    <dgm:cxn modelId="{CCAB896F-E9A5-4B37-A5BE-1325799D4524}" type="presOf" srcId="{A2561344-177C-4F66-BEC1-34D7114A06A0}" destId="{95F634D6-7956-483B-9B70-990A1E247BF6}" srcOrd="0" destOrd="0" presId="urn:microsoft.com/office/officeart/2018/2/layout/IconVerticalSolidList"/>
    <dgm:cxn modelId="{5F0AED92-8A9B-447E-A628-F74FCA15118E}" type="presOf" srcId="{050D3B35-766F-439A-9606-88188D23424A}" destId="{50DB98F5-9D7F-4F08-AEAD-66CAF27BF010}" srcOrd="0" destOrd="0" presId="urn:microsoft.com/office/officeart/2018/2/layout/IconVerticalSolidList"/>
    <dgm:cxn modelId="{845C107D-AA03-454B-9B69-DAD4C78710A9}" srcId="{A2561344-177C-4F66-BEC1-34D7114A06A0}" destId="{F6154A62-4F5C-477E-890E-8AAF36077ED4}" srcOrd="1" destOrd="0" parTransId="{9A48386A-186F-41BD-8A3C-A79011ECBD45}" sibTransId="{30FFD4AF-7927-4A6E-9572-784138F5F9C0}"/>
    <dgm:cxn modelId="{047ABD97-32CF-4BF3-AA0C-F8280BAF2EF1}" srcId="{17820A88-D319-4F21-B93C-6F502269B788}" destId="{EC7509F6-1D55-43BB-BDF2-ECD0A6E68B29}" srcOrd="0" destOrd="0" parTransId="{7EA0208C-5C7C-40D6-807B-373A64541809}" sibTransId="{5D23C07E-494B-4B54-8C25-EDE176DD516B}"/>
    <dgm:cxn modelId="{A5E6C301-8D20-42CC-9F95-B44639F818A5}" type="presOf" srcId="{FC2E6848-711B-4538-85C2-432EE76018FA}" destId="{716B084B-AD67-4824-B3DE-1762F2BC5BAF}" srcOrd="0" destOrd="0" presId="urn:microsoft.com/office/officeart/2018/2/layout/IconVerticalSolidList"/>
    <dgm:cxn modelId="{6491017D-BE13-4C79-87E8-E4A5DA8FDC4A}" srcId="{050D3B35-766F-439A-9606-88188D23424A}" destId="{FC2E6848-711B-4538-85C2-432EE76018FA}" srcOrd="0" destOrd="0" parTransId="{FD003BE4-51AF-4F51-A53E-A815F750CB7F}" sibTransId="{B123415F-8377-42B8-BC92-CBDF4E9E5FEC}"/>
    <dgm:cxn modelId="{73188700-C306-4481-BA0C-B02B254E55DF}" type="presParOf" srcId="{50DB98F5-9D7F-4F08-AEAD-66CAF27BF010}" destId="{199FF394-24D5-4304-9325-73471CCF0DBC}" srcOrd="0" destOrd="0" presId="urn:microsoft.com/office/officeart/2018/2/layout/IconVerticalSolidList"/>
    <dgm:cxn modelId="{540F4B4E-308D-4EF3-A69A-FBC58AA17E4C}" type="presParOf" srcId="{199FF394-24D5-4304-9325-73471CCF0DBC}" destId="{B33A6C2D-864D-4A78-9D19-C82A9D2FCFA8}" srcOrd="0" destOrd="0" presId="urn:microsoft.com/office/officeart/2018/2/layout/IconVerticalSolidList"/>
    <dgm:cxn modelId="{21A30AB1-C2DC-4B5C-A292-55F9CFF823D5}" type="presParOf" srcId="{199FF394-24D5-4304-9325-73471CCF0DBC}" destId="{0E4C285D-2F6E-409B-952A-03756F14A402}" srcOrd="1" destOrd="0" presId="urn:microsoft.com/office/officeart/2018/2/layout/IconVerticalSolidList"/>
    <dgm:cxn modelId="{AF9916EA-0A49-4E44-B59E-74D5941D537B}" type="presParOf" srcId="{199FF394-24D5-4304-9325-73471CCF0DBC}" destId="{0657FBDE-4F91-4D0F-AEDD-C8BA9D2BD765}" srcOrd="2" destOrd="0" presId="urn:microsoft.com/office/officeart/2018/2/layout/IconVerticalSolidList"/>
    <dgm:cxn modelId="{BC56F04F-628A-4AB2-A26A-8C13963C7AE7}" type="presParOf" srcId="{199FF394-24D5-4304-9325-73471CCF0DBC}" destId="{716B084B-AD67-4824-B3DE-1762F2BC5BAF}" srcOrd="3" destOrd="0" presId="urn:microsoft.com/office/officeart/2018/2/layout/IconVerticalSolidList"/>
    <dgm:cxn modelId="{D24B96DB-DF7C-42D2-9917-A2453FEABA78}" type="presParOf" srcId="{199FF394-24D5-4304-9325-73471CCF0DBC}" destId="{595F0A3C-E102-45C0-8DD5-0AF494DE55C9}" srcOrd="4" destOrd="0" presId="urn:microsoft.com/office/officeart/2018/2/layout/IconVerticalSolidList"/>
    <dgm:cxn modelId="{E816B419-77D1-455A-8E3E-AAF0F5EFDAA7}" type="presParOf" srcId="{50DB98F5-9D7F-4F08-AEAD-66CAF27BF010}" destId="{C7777094-187C-4EF4-B79C-C2C972C35022}" srcOrd="1" destOrd="0" presId="urn:microsoft.com/office/officeart/2018/2/layout/IconVerticalSolidList"/>
    <dgm:cxn modelId="{DC0B450B-0ABC-4D0F-963D-C7DF3285873E}" type="presParOf" srcId="{50DB98F5-9D7F-4F08-AEAD-66CAF27BF010}" destId="{1F9C701B-98C1-47AC-AA22-9C8E6AAD8656}" srcOrd="2" destOrd="0" presId="urn:microsoft.com/office/officeart/2018/2/layout/IconVerticalSolidList"/>
    <dgm:cxn modelId="{F14E7502-56C1-4CC1-972F-491359743747}" type="presParOf" srcId="{1F9C701B-98C1-47AC-AA22-9C8E6AAD8656}" destId="{0B51DD1B-234C-4DC0-BA0B-0227C269C52B}" srcOrd="0" destOrd="0" presId="urn:microsoft.com/office/officeart/2018/2/layout/IconVerticalSolidList"/>
    <dgm:cxn modelId="{4782B86D-67E9-462A-94C4-1CAFD0265895}" type="presParOf" srcId="{1F9C701B-98C1-47AC-AA22-9C8E6AAD8656}" destId="{E82AB878-96D8-464D-96F0-07CB659A0075}" srcOrd="1" destOrd="0" presId="urn:microsoft.com/office/officeart/2018/2/layout/IconVerticalSolidList"/>
    <dgm:cxn modelId="{394E589E-0439-4F4E-9847-5F9B973E8F15}" type="presParOf" srcId="{1F9C701B-98C1-47AC-AA22-9C8E6AAD8656}" destId="{1BE414FC-2F14-4314-8AEF-40013197AFB2}" srcOrd="2" destOrd="0" presId="urn:microsoft.com/office/officeart/2018/2/layout/IconVerticalSolidList"/>
    <dgm:cxn modelId="{2C21B84B-1018-4B22-B4FD-CD35DA2D0835}" type="presParOf" srcId="{1F9C701B-98C1-47AC-AA22-9C8E6AAD8656}" destId="{95F634D6-7956-483B-9B70-990A1E247BF6}" srcOrd="3" destOrd="0" presId="urn:microsoft.com/office/officeart/2018/2/layout/IconVerticalSolidList"/>
    <dgm:cxn modelId="{9912CB2A-B308-43E9-85D2-12D0F4543EFD}" type="presParOf" srcId="{1F9C701B-98C1-47AC-AA22-9C8E6AAD8656}" destId="{B268F02D-8889-40C4-B6B4-3B17D3E454E2}" srcOrd="4" destOrd="0" presId="urn:microsoft.com/office/officeart/2018/2/layout/IconVerticalSolidList"/>
    <dgm:cxn modelId="{B7AC653A-2CE8-4E13-B7D1-9CC4327D141F}" type="presParOf" srcId="{50DB98F5-9D7F-4F08-AEAD-66CAF27BF010}" destId="{321985D5-CB0D-4D08-B2C5-9BECD6CEC000}" srcOrd="3" destOrd="0" presId="urn:microsoft.com/office/officeart/2018/2/layout/IconVerticalSolidList"/>
    <dgm:cxn modelId="{817874E7-C69F-4AE0-8AFA-1FEB2B994CDF}" type="presParOf" srcId="{50DB98F5-9D7F-4F08-AEAD-66CAF27BF010}" destId="{01E63CFD-5FB4-4B40-A67A-92A00B6DDBC2}" srcOrd="4" destOrd="0" presId="urn:microsoft.com/office/officeart/2018/2/layout/IconVerticalSolidList"/>
    <dgm:cxn modelId="{9CD97505-DFED-4A15-90DD-9D97F31D6E9D}" type="presParOf" srcId="{01E63CFD-5FB4-4B40-A67A-92A00B6DDBC2}" destId="{799B9443-B3E4-46B3-9CAF-BE5D71C1753F}" srcOrd="0" destOrd="0" presId="urn:microsoft.com/office/officeart/2018/2/layout/IconVerticalSolidList"/>
    <dgm:cxn modelId="{D9BB6E92-49FB-44E6-9C33-E64E8B13E396}" type="presParOf" srcId="{01E63CFD-5FB4-4B40-A67A-92A00B6DDBC2}" destId="{D4BDF8C1-48A0-4465-A8F1-FD88F0863555}" srcOrd="1" destOrd="0" presId="urn:microsoft.com/office/officeart/2018/2/layout/IconVerticalSolidList"/>
    <dgm:cxn modelId="{2D6C3E89-4BB5-4C17-A19E-65476EAAC709}" type="presParOf" srcId="{01E63CFD-5FB4-4B40-A67A-92A00B6DDBC2}" destId="{885212CC-4501-4249-A568-54459F065F53}" srcOrd="2" destOrd="0" presId="urn:microsoft.com/office/officeart/2018/2/layout/IconVerticalSolidList"/>
    <dgm:cxn modelId="{52920E66-0D2A-451E-8E0C-381228AC26FB}" type="presParOf" srcId="{01E63CFD-5FB4-4B40-A67A-92A00B6DDBC2}" destId="{EF72B13A-6F2D-46D8-8622-B9DEE2725FE2}" srcOrd="3" destOrd="0" presId="urn:microsoft.com/office/officeart/2018/2/layout/IconVerticalSolidList"/>
    <dgm:cxn modelId="{750EE68F-DEB2-4CEE-8B2B-2E30E7F23819}" type="presParOf" srcId="{01E63CFD-5FB4-4B40-A67A-92A00B6DDBC2}" destId="{961E4562-BEAB-4BC3-9931-840D940BBD19}" srcOrd="4"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EB307B-1245-403B-AC41-9C036E20D33D}"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5035FBF-3B98-4489-A718-9ACC8934F114}">
      <dgm:prSet/>
      <dgm:spPr/>
      <dgm:t>
        <a:bodyPr/>
        <a:lstStyle/>
        <a:p>
          <a:pPr>
            <a:lnSpc>
              <a:spcPct val="100000"/>
            </a:lnSpc>
          </a:pPr>
          <a:r>
            <a:rPr lang="en-US" b="1" dirty="0"/>
            <a:t>If 85% of the income could not be applied during the PY</a:t>
          </a:r>
          <a:r>
            <a:rPr lang="en-US" dirty="0"/>
            <a:t>:</a:t>
          </a:r>
        </a:p>
      </dgm:t>
    </dgm:pt>
    <dgm:pt modelId="{7E57AE4D-7A00-423A-8B95-DF4CC36B17C3}" type="parTrans" cxnId="{F5FE8F7D-6FA5-446E-9FD7-910CED2CAC14}">
      <dgm:prSet/>
      <dgm:spPr/>
      <dgm:t>
        <a:bodyPr/>
        <a:lstStyle/>
        <a:p>
          <a:endParaRPr lang="en-US"/>
        </a:p>
      </dgm:t>
    </dgm:pt>
    <dgm:pt modelId="{EAA0D69C-AEF8-4676-BCBF-3DF8C69457E2}" type="sibTrans" cxnId="{F5FE8F7D-6FA5-446E-9FD7-910CED2CAC14}">
      <dgm:prSet/>
      <dgm:spPr/>
      <dgm:t>
        <a:bodyPr/>
        <a:lstStyle/>
        <a:p>
          <a:pPr>
            <a:lnSpc>
              <a:spcPct val="100000"/>
            </a:lnSpc>
          </a:pPr>
          <a:endParaRPr lang="en-US"/>
        </a:p>
      </dgm:t>
    </dgm:pt>
    <dgm:pt modelId="{79FE1AB1-3341-4D05-A108-611C3CAFDA7E}">
      <dgm:prSet/>
      <dgm:spPr/>
      <dgm:t>
        <a:bodyPr/>
        <a:lstStyle/>
        <a:p>
          <a:pPr>
            <a:lnSpc>
              <a:spcPct val="100000"/>
            </a:lnSpc>
          </a:pPr>
          <a:r>
            <a:rPr lang="en-US" dirty="0"/>
            <a:t>For the reason that whole or part of income has not received during the PY – </a:t>
          </a:r>
          <a:r>
            <a:rPr lang="en-US" dirty="0" err="1"/>
            <a:t>Assessee</a:t>
          </a:r>
          <a:r>
            <a:rPr lang="en-US" dirty="0"/>
            <a:t> shall submit a declaration in </a:t>
          </a:r>
          <a:r>
            <a:rPr lang="en-US" b="1" dirty="0"/>
            <a:t>Form 9A </a:t>
          </a:r>
          <a:r>
            <a:rPr lang="en-US" b="1" dirty="0" err="1"/>
            <a:t>atleast</a:t>
          </a:r>
          <a:r>
            <a:rPr lang="en-US" b="1" dirty="0"/>
            <a:t> 2 months prior to the due date of filing ROI u/s 139(1) </a:t>
          </a:r>
          <a:r>
            <a:rPr lang="en-US" dirty="0"/>
            <a:t>that, such income shall be applied in the year of receipt or in the immediately next year, then such income shall be deemed to be applied in the current PY</a:t>
          </a:r>
        </a:p>
      </dgm:t>
    </dgm:pt>
    <dgm:pt modelId="{E7911844-2A90-41A1-959C-29349B02A03E}" type="parTrans" cxnId="{712FACC2-0C4D-44D9-A3AA-6090027D181B}">
      <dgm:prSet/>
      <dgm:spPr/>
      <dgm:t>
        <a:bodyPr/>
        <a:lstStyle/>
        <a:p>
          <a:endParaRPr lang="en-US"/>
        </a:p>
      </dgm:t>
    </dgm:pt>
    <dgm:pt modelId="{54C0E57B-CE9E-4B99-BEE6-66539C80096F}" type="sibTrans" cxnId="{712FACC2-0C4D-44D9-A3AA-6090027D181B}">
      <dgm:prSet/>
      <dgm:spPr/>
      <dgm:t>
        <a:bodyPr/>
        <a:lstStyle/>
        <a:p>
          <a:pPr>
            <a:lnSpc>
              <a:spcPct val="100000"/>
            </a:lnSpc>
          </a:pPr>
          <a:endParaRPr lang="en-US"/>
        </a:p>
      </dgm:t>
    </dgm:pt>
    <dgm:pt modelId="{237FAAE7-01C8-4E13-8540-5003A26C2BE8}">
      <dgm:prSet custT="1"/>
      <dgm:spPr/>
      <dgm:t>
        <a:bodyPr/>
        <a:lstStyle/>
        <a:p>
          <a:pPr>
            <a:lnSpc>
              <a:spcPct val="100000"/>
            </a:lnSpc>
          </a:pPr>
          <a:r>
            <a:rPr lang="en-US" sz="1400" dirty="0"/>
            <a:t>If such income is not applied as stated above, it shall be treated as the income of the next year in which such amount is received and taxable </a:t>
          </a:r>
          <a:r>
            <a:rPr lang="en-US" sz="1400" b="1" dirty="0"/>
            <a:t>@ 30% u/s115BBI</a:t>
          </a:r>
        </a:p>
      </dgm:t>
    </dgm:pt>
    <dgm:pt modelId="{10D924B9-5B7B-4C93-932A-B1A6CD2CD21F}" type="parTrans" cxnId="{7A17353A-D2B6-4D2E-8CF8-0367434864F8}">
      <dgm:prSet/>
      <dgm:spPr/>
      <dgm:t>
        <a:bodyPr/>
        <a:lstStyle/>
        <a:p>
          <a:endParaRPr lang="en-US"/>
        </a:p>
      </dgm:t>
    </dgm:pt>
    <dgm:pt modelId="{27CCE819-55D4-4AFA-93DB-73BEB3C0CC06}" type="sibTrans" cxnId="{7A17353A-D2B6-4D2E-8CF8-0367434864F8}">
      <dgm:prSet/>
      <dgm:spPr/>
      <dgm:t>
        <a:bodyPr/>
        <a:lstStyle/>
        <a:p>
          <a:pPr>
            <a:lnSpc>
              <a:spcPct val="100000"/>
            </a:lnSpc>
          </a:pPr>
          <a:endParaRPr lang="en-US"/>
        </a:p>
      </dgm:t>
    </dgm:pt>
    <dgm:pt modelId="{59CE10E6-ECA2-4BF3-8A6A-67D7F1E98588}">
      <dgm:prSet/>
      <dgm:spPr/>
      <dgm:t>
        <a:bodyPr/>
        <a:lstStyle/>
        <a:p>
          <a:pPr>
            <a:lnSpc>
              <a:spcPct val="100000"/>
            </a:lnSpc>
          </a:pPr>
          <a:r>
            <a:rPr lang="en-US" dirty="0"/>
            <a:t>For any other reason – </a:t>
          </a:r>
          <a:r>
            <a:rPr lang="en-US" dirty="0" err="1"/>
            <a:t>Assessee</a:t>
          </a:r>
          <a:r>
            <a:rPr lang="en-US" dirty="0"/>
            <a:t> submit a declaration in </a:t>
          </a:r>
          <a:r>
            <a:rPr lang="en-US" b="1" dirty="0"/>
            <a:t>Form 9A to the AO </a:t>
          </a:r>
          <a:r>
            <a:rPr lang="en-US" b="1" dirty="0" err="1"/>
            <a:t>alteast</a:t>
          </a:r>
          <a:r>
            <a:rPr lang="en-US" b="1" dirty="0"/>
            <a:t> 2 months prior to the due date of furnishing ROI u/s 139(1)</a:t>
          </a:r>
          <a:r>
            <a:rPr lang="en-US" dirty="0"/>
            <a:t> that income could not be applied in the current PY due to any reason and such income shall be applied in the next PY, then such amount is deemed to be applied in the current PY</a:t>
          </a:r>
        </a:p>
      </dgm:t>
    </dgm:pt>
    <dgm:pt modelId="{927FBDED-6B25-468F-932D-9F5ACFB1FC99}" type="parTrans" cxnId="{94364646-20E1-4836-8705-135CD9D74013}">
      <dgm:prSet/>
      <dgm:spPr/>
      <dgm:t>
        <a:bodyPr/>
        <a:lstStyle/>
        <a:p>
          <a:endParaRPr lang="en-US"/>
        </a:p>
      </dgm:t>
    </dgm:pt>
    <dgm:pt modelId="{6A23FAB8-5BC7-49FC-BBDE-C1EEDA7EAB42}" type="sibTrans" cxnId="{94364646-20E1-4836-8705-135CD9D74013}">
      <dgm:prSet/>
      <dgm:spPr/>
      <dgm:t>
        <a:bodyPr/>
        <a:lstStyle/>
        <a:p>
          <a:pPr>
            <a:lnSpc>
              <a:spcPct val="100000"/>
            </a:lnSpc>
          </a:pPr>
          <a:endParaRPr lang="en-US"/>
        </a:p>
      </dgm:t>
    </dgm:pt>
    <dgm:pt modelId="{3B984A43-8CFD-4A2B-A101-B883D593B0B2}">
      <dgm:prSet custT="1"/>
      <dgm:spPr/>
      <dgm:t>
        <a:bodyPr/>
        <a:lstStyle/>
        <a:p>
          <a:pPr>
            <a:lnSpc>
              <a:spcPct val="100000"/>
            </a:lnSpc>
          </a:pPr>
          <a:r>
            <a:rPr lang="en-US" sz="1400"/>
            <a:t>If such amount is not applied in the next year, then such amount shall be treated as income of the next year and taxable </a:t>
          </a:r>
          <a:r>
            <a:rPr lang="en-US" sz="1400" b="1"/>
            <a:t>@ 30% u/s 115BBI.</a:t>
          </a:r>
          <a:endParaRPr lang="en-US" sz="1400" dirty="0"/>
        </a:p>
      </dgm:t>
    </dgm:pt>
    <dgm:pt modelId="{AF029270-7AA0-4268-9D12-DCF23C44582F}" type="parTrans" cxnId="{F17983AE-9767-4F2B-8762-7840D0714386}">
      <dgm:prSet/>
      <dgm:spPr/>
      <dgm:t>
        <a:bodyPr/>
        <a:lstStyle/>
        <a:p>
          <a:endParaRPr lang="en-US"/>
        </a:p>
      </dgm:t>
    </dgm:pt>
    <dgm:pt modelId="{CEF1071A-DDBC-45F3-A1AD-B6E720A582F5}" type="sibTrans" cxnId="{F17983AE-9767-4F2B-8762-7840D0714386}">
      <dgm:prSet/>
      <dgm:spPr/>
      <dgm:t>
        <a:bodyPr/>
        <a:lstStyle/>
        <a:p>
          <a:endParaRPr lang="en-US"/>
        </a:p>
      </dgm:t>
    </dgm:pt>
    <dgm:pt modelId="{ACD9AC8C-DB8C-43B5-8FBC-82E7C1E93D50}" type="pres">
      <dgm:prSet presAssocID="{BAEB307B-1245-403B-AC41-9C036E20D33D}" presName="root" presStyleCnt="0">
        <dgm:presLayoutVars>
          <dgm:dir/>
          <dgm:resizeHandles val="exact"/>
        </dgm:presLayoutVars>
      </dgm:prSet>
      <dgm:spPr/>
      <dgm:t>
        <a:bodyPr/>
        <a:lstStyle/>
        <a:p>
          <a:endParaRPr lang="en-US"/>
        </a:p>
      </dgm:t>
    </dgm:pt>
    <dgm:pt modelId="{9348F416-099C-44A7-A920-5B0EE51B1A04}" type="pres">
      <dgm:prSet presAssocID="{25035FBF-3B98-4489-A718-9ACC8934F114}" presName="compNode" presStyleCnt="0"/>
      <dgm:spPr/>
    </dgm:pt>
    <dgm:pt modelId="{86650941-EDEB-4981-9316-05A9B5916504}" type="pres">
      <dgm:prSet presAssocID="{25035FBF-3B98-4489-A718-9ACC8934F114}" presName="bgRect" presStyleLbl="bgShp" presStyleIdx="0" presStyleCnt="3" custScaleY="10148"/>
      <dgm:spPr/>
    </dgm:pt>
    <dgm:pt modelId="{B1395898-AD0B-442B-86F7-9DDFF4647BBF}" type="pres">
      <dgm:prSet presAssocID="{25035FBF-3B98-4489-A718-9ACC8934F114}" presName="iconRect" presStyleLbl="node1" presStyleIdx="0" presStyleCnt="3"/>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Dollar"/>
        </a:ext>
      </dgm:extLst>
    </dgm:pt>
    <dgm:pt modelId="{BD8C59BA-6240-4292-AAF3-8EF70BA59AED}" type="pres">
      <dgm:prSet presAssocID="{25035FBF-3B98-4489-A718-9ACC8934F114}" presName="spaceRect" presStyleCnt="0"/>
      <dgm:spPr/>
    </dgm:pt>
    <dgm:pt modelId="{DD2B3576-7F7C-4AAD-B36F-3B96AA645B99}" type="pres">
      <dgm:prSet presAssocID="{25035FBF-3B98-4489-A718-9ACC8934F114}" presName="parTx" presStyleLbl="revTx" presStyleIdx="0" presStyleCnt="5" custLinFactNeighborX="-783" custLinFactNeighborY="-34722">
        <dgm:presLayoutVars>
          <dgm:chMax val="0"/>
          <dgm:chPref val="0"/>
        </dgm:presLayoutVars>
      </dgm:prSet>
      <dgm:spPr/>
      <dgm:t>
        <a:bodyPr/>
        <a:lstStyle/>
        <a:p>
          <a:endParaRPr lang="en-US"/>
        </a:p>
      </dgm:t>
    </dgm:pt>
    <dgm:pt modelId="{3A1CF969-059E-4650-ACAB-483BC0E493AF}" type="pres">
      <dgm:prSet presAssocID="{EAA0D69C-AEF8-4676-BCBF-3DF8C69457E2}" presName="sibTrans" presStyleCnt="0"/>
      <dgm:spPr/>
    </dgm:pt>
    <dgm:pt modelId="{3923D8F0-F1A1-4275-9984-D5297CDABF08}" type="pres">
      <dgm:prSet presAssocID="{79FE1AB1-3341-4D05-A108-611C3CAFDA7E}" presName="compNode" presStyleCnt="0"/>
      <dgm:spPr/>
    </dgm:pt>
    <dgm:pt modelId="{741A6294-BDB4-4944-B09D-94E97C7101D9}" type="pres">
      <dgm:prSet presAssocID="{79FE1AB1-3341-4D05-A108-611C3CAFDA7E}" presName="bgRect" presStyleLbl="bgShp" presStyleIdx="1" presStyleCnt="3"/>
      <dgm:spPr/>
    </dgm:pt>
    <dgm:pt modelId="{F936DD9F-B301-486D-AD44-BAEF2000D550}" type="pres">
      <dgm:prSet presAssocID="{79FE1AB1-3341-4D05-A108-611C3CAFDA7E}" presName="iconRect" presStyleLbl="node1" presStyleIdx="1" presStyleCnt="3"/>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Presentation with Checklist"/>
        </a:ext>
      </dgm:extLst>
    </dgm:pt>
    <dgm:pt modelId="{75284301-2FC5-4236-AAF5-AD8BE0E35CD1}" type="pres">
      <dgm:prSet presAssocID="{79FE1AB1-3341-4D05-A108-611C3CAFDA7E}" presName="spaceRect" presStyleCnt="0"/>
      <dgm:spPr/>
    </dgm:pt>
    <dgm:pt modelId="{F8D45138-3765-4453-AADE-79BE65589B35}" type="pres">
      <dgm:prSet presAssocID="{79FE1AB1-3341-4D05-A108-611C3CAFDA7E}" presName="parTx" presStyleLbl="revTx" presStyleIdx="1" presStyleCnt="5" custLinFactNeighborX="-595" custLinFactNeighborY="-16101">
        <dgm:presLayoutVars>
          <dgm:chMax val="0"/>
          <dgm:chPref val="0"/>
        </dgm:presLayoutVars>
      </dgm:prSet>
      <dgm:spPr/>
      <dgm:t>
        <a:bodyPr/>
        <a:lstStyle/>
        <a:p>
          <a:endParaRPr lang="en-US"/>
        </a:p>
      </dgm:t>
    </dgm:pt>
    <dgm:pt modelId="{0FC2DA97-BD96-42FE-9038-82EBF07DEFD9}" type="pres">
      <dgm:prSet presAssocID="{79FE1AB1-3341-4D05-A108-611C3CAFDA7E}" presName="desTx" presStyleLbl="revTx" presStyleIdx="2" presStyleCnt="5" custLinFactNeighborY="-12633">
        <dgm:presLayoutVars/>
      </dgm:prSet>
      <dgm:spPr/>
      <dgm:t>
        <a:bodyPr/>
        <a:lstStyle/>
        <a:p>
          <a:endParaRPr lang="en-US"/>
        </a:p>
      </dgm:t>
    </dgm:pt>
    <dgm:pt modelId="{FC2EA01C-8FC8-475E-8289-98FE320E2706}" type="pres">
      <dgm:prSet presAssocID="{54C0E57B-CE9E-4B99-BEE6-66539C80096F}" presName="sibTrans" presStyleCnt="0"/>
      <dgm:spPr/>
    </dgm:pt>
    <dgm:pt modelId="{A8A75716-94EB-4C0E-B9C1-04228A0A42CF}" type="pres">
      <dgm:prSet presAssocID="{59CE10E6-ECA2-4BF3-8A6A-67D7F1E98588}" presName="compNode" presStyleCnt="0"/>
      <dgm:spPr/>
    </dgm:pt>
    <dgm:pt modelId="{F754393A-48BD-4DA8-82DB-56EE3AAAC8B7}" type="pres">
      <dgm:prSet presAssocID="{59CE10E6-ECA2-4BF3-8A6A-67D7F1E98588}" presName="bgRect" presStyleLbl="bgShp" presStyleIdx="2" presStyleCnt="3"/>
      <dgm:spPr/>
    </dgm:pt>
    <dgm:pt modelId="{7833E954-DB6A-476D-9012-DC1914F12AFC}" type="pres">
      <dgm:prSet presAssocID="{59CE10E6-ECA2-4BF3-8A6A-67D7F1E98588}" presName="iconRect" presStyleLbl="node1" presStyleIdx="2" presStyleCnt="3"/>
      <dgm:spPr>
        <a:blipFill>
          <a:blip xmlns:r="http://schemas.openxmlformats.org/officeDocument/2006/relationships"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 xmlns:dgm14="http://schemas.microsoft.com/office/drawing/2010/diagram" id="0" name="" descr="Judge"/>
        </a:ext>
      </dgm:extLst>
    </dgm:pt>
    <dgm:pt modelId="{F5E7C20D-789D-4202-8620-A5E67958DC9A}" type="pres">
      <dgm:prSet presAssocID="{59CE10E6-ECA2-4BF3-8A6A-67D7F1E98588}" presName="spaceRect" presStyleCnt="0"/>
      <dgm:spPr/>
    </dgm:pt>
    <dgm:pt modelId="{025B61CC-9E1B-4109-AD69-B7D725BA37E7}" type="pres">
      <dgm:prSet presAssocID="{59CE10E6-ECA2-4BF3-8A6A-67D7F1E98588}" presName="parTx" presStyleLbl="revTx" presStyleIdx="3" presStyleCnt="5">
        <dgm:presLayoutVars>
          <dgm:chMax val="0"/>
          <dgm:chPref val="0"/>
        </dgm:presLayoutVars>
      </dgm:prSet>
      <dgm:spPr/>
      <dgm:t>
        <a:bodyPr/>
        <a:lstStyle/>
        <a:p>
          <a:endParaRPr lang="en-US"/>
        </a:p>
      </dgm:t>
    </dgm:pt>
    <dgm:pt modelId="{848369C4-8206-444B-A9A1-0FE4E2C235B3}" type="pres">
      <dgm:prSet presAssocID="{59CE10E6-ECA2-4BF3-8A6A-67D7F1E98588}" presName="desTx" presStyleLbl="revTx" presStyleIdx="4" presStyleCnt="5">
        <dgm:presLayoutVars/>
      </dgm:prSet>
      <dgm:spPr/>
      <dgm:t>
        <a:bodyPr/>
        <a:lstStyle/>
        <a:p>
          <a:endParaRPr lang="en-US"/>
        </a:p>
      </dgm:t>
    </dgm:pt>
  </dgm:ptLst>
  <dgm:cxnLst>
    <dgm:cxn modelId="{F5FE8F7D-6FA5-446E-9FD7-910CED2CAC14}" srcId="{BAEB307B-1245-403B-AC41-9C036E20D33D}" destId="{25035FBF-3B98-4489-A718-9ACC8934F114}" srcOrd="0" destOrd="0" parTransId="{7E57AE4D-7A00-423A-8B95-DF4CC36B17C3}" sibTransId="{EAA0D69C-AEF8-4676-BCBF-3DF8C69457E2}"/>
    <dgm:cxn modelId="{7A17353A-D2B6-4D2E-8CF8-0367434864F8}" srcId="{79FE1AB1-3341-4D05-A108-611C3CAFDA7E}" destId="{237FAAE7-01C8-4E13-8540-5003A26C2BE8}" srcOrd="0" destOrd="0" parTransId="{10D924B9-5B7B-4C93-932A-B1A6CD2CD21F}" sibTransId="{27CCE819-55D4-4AFA-93DB-73BEB3C0CC06}"/>
    <dgm:cxn modelId="{AF3ED5E7-D789-4353-975C-E4A1F39FAA72}" type="presOf" srcId="{25035FBF-3B98-4489-A718-9ACC8934F114}" destId="{DD2B3576-7F7C-4AAD-B36F-3B96AA645B99}" srcOrd="0" destOrd="0" presId="urn:microsoft.com/office/officeart/2018/2/layout/IconVerticalSolidList"/>
    <dgm:cxn modelId="{E9AEDCFF-FC51-4401-AEA0-2976DA401A2C}" type="presOf" srcId="{BAEB307B-1245-403B-AC41-9C036E20D33D}" destId="{ACD9AC8C-DB8C-43B5-8FBC-82E7C1E93D50}" srcOrd="0" destOrd="0" presId="urn:microsoft.com/office/officeart/2018/2/layout/IconVerticalSolidList"/>
    <dgm:cxn modelId="{3725E7FD-D13D-4995-885A-0BD8B77A2AB1}" type="presOf" srcId="{59CE10E6-ECA2-4BF3-8A6A-67D7F1E98588}" destId="{025B61CC-9E1B-4109-AD69-B7D725BA37E7}" srcOrd="0" destOrd="0" presId="urn:microsoft.com/office/officeart/2018/2/layout/IconVerticalSolidList"/>
    <dgm:cxn modelId="{94364646-20E1-4836-8705-135CD9D74013}" srcId="{BAEB307B-1245-403B-AC41-9C036E20D33D}" destId="{59CE10E6-ECA2-4BF3-8A6A-67D7F1E98588}" srcOrd="2" destOrd="0" parTransId="{927FBDED-6B25-468F-932D-9F5ACFB1FC99}" sibTransId="{6A23FAB8-5BC7-49FC-BBDE-C1EEDA7EAB42}"/>
    <dgm:cxn modelId="{F17983AE-9767-4F2B-8762-7840D0714386}" srcId="{59CE10E6-ECA2-4BF3-8A6A-67D7F1E98588}" destId="{3B984A43-8CFD-4A2B-A101-B883D593B0B2}" srcOrd="0" destOrd="0" parTransId="{AF029270-7AA0-4268-9D12-DCF23C44582F}" sibTransId="{CEF1071A-DDBC-45F3-A1AD-B6E720A582F5}"/>
    <dgm:cxn modelId="{50B3F694-EF2E-473F-9D51-FDE301241876}" type="presOf" srcId="{3B984A43-8CFD-4A2B-A101-B883D593B0B2}" destId="{848369C4-8206-444B-A9A1-0FE4E2C235B3}" srcOrd="0" destOrd="0" presId="urn:microsoft.com/office/officeart/2018/2/layout/IconVerticalSolidList"/>
    <dgm:cxn modelId="{712FACC2-0C4D-44D9-A3AA-6090027D181B}" srcId="{BAEB307B-1245-403B-AC41-9C036E20D33D}" destId="{79FE1AB1-3341-4D05-A108-611C3CAFDA7E}" srcOrd="1" destOrd="0" parTransId="{E7911844-2A90-41A1-959C-29349B02A03E}" sibTransId="{54C0E57B-CE9E-4B99-BEE6-66539C80096F}"/>
    <dgm:cxn modelId="{CF228E8D-8D67-441C-8C75-6EB56F1B257C}" type="presOf" srcId="{237FAAE7-01C8-4E13-8540-5003A26C2BE8}" destId="{0FC2DA97-BD96-42FE-9038-82EBF07DEFD9}" srcOrd="0" destOrd="0" presId="urn:microsoft.com/office/officeart/2018/2/layout/IconVerticalSolidList"/>
    <dgm:cxn modelId="{EC762EEE-92D9-48B0-A02C-BAAB8C9F0E72}" type="presOf" srcId="{79FE1AB1-3341-4D05-A108-611C3CAFDA7E}" destId="{F8D45138-3765-4453-AADE-79BE65589B35}" srcOrd="0" destOrd="0" presId="urn:microsoft.com/office/officeart/2018/2/layout/IconVerticalSolidList"/>
    <dgm:cxn modelId="{7E2DAED3-8047-41A5-8F64-F9695B433CFF}" type="presParOf" srcId="{ACD9AC8C-DB8C-43B5-8FBC-82E7C1E93D50}" destId="{9348F416-099C-44A7-A920-5B0EE51B1A04}" srcOrd="0" destOrd="0" presId="urn:microsoft.com/office/officeart/2018/2/layout/IconVerticalSolidList"/>
    <dgm:cxn modelId="{A58691FA-4DFA-4179-A6DC-82216E55A4B7}" type="presParOf" srcId="{9348F416-099C-44A7-A920-5B0EE51B1A04}" destId="{86650941-EDEB-4981-9316-05A9B5916504}" srcOrd="0" destOrd="0" presId="urn:microsoft.com/office/officeart/2018/2/layout/IconVerticalSolidList"/>
    <dgm:cxn modelId="{D6699E83-4A41-48EC-BA9E-F0A533F61AC9}" type="presParOf" srcId="{9348F416-099C-44A7-A920-5B0EE51B1A04}" destId="{B1395898-AD0B-442B-86F7-9DDFF4647BBF}" srcOrd="1" destOrd="0" presId="urn:microsoft.com/office/officeart/2018/2/layout/IconVerticalSolidList"/>
    <dgm:cxn modelId="{079C7185-B56D-4876-AACC-2622C0184820}" type="presParOf" srcId="{9348F416-099C-44A7-A920-5B0EE51B1A04}" destId="{BD8C59BA-6240-4292-AAF3-8EF70BA59AED}" srcOrd="2" destOrd="0" presId="urn:microsoft.com/office/officeart/2018/2/layout/IconVerticalSolidList"/>
    <dgm:cxn modelId="{C0F3C2CB-42D2-4219-BF64-D8B4DDACBF2B}" type="presParOf" srcId="{9348F416-099C-44A7-A920-5B0EE51B1A04}" destId="{DD2B3576-7F7C-4AAD-B36F-3B96AA645B99}" srcOrd="3" destOrd="0" presId="urn:microsoft.com/office/officeart/2018/2/layout/IconVerticalSolidList"/>
    <dgm:cxn modelId="{68B2313E-7B9A-4FF6-836D-6C4DA96CB1AB}" type="presParOf" srcId="{ACD9AC8C-DB8C-43B5-8FBC-82E7C1E93D50}" destId="{3A1CF969-059E-4650-ACAB-483BC0E493AF}" srcOrd="1" destOrd="0" presId="urn:microsoft.com/office/officeart/2018/2/layout/IconVerticalSolidList"/>
    <dgm:cxn modelId="{462ECAC9-C45C-4C7E-A9F3-8512EB1195DD}" type="presParOf" srcId="{ACD9AC8C-DB8C-43B5-8FBC-82E7C1E93D50}" destId="{3923D8F0-F1A1-4275-9984-D5297CDABF08}" srcOrd="2" destOrd="0" presId="urn:microsoft.com/office/officeart/2018/2/layout/IconVerticalSolidList"/>
    <dgm:cxn modelId="{8EF345E6-D2D0-478A-B88B-93E67D78CC15}" type="presParOf" srcId="{3923D8F0-F1A1-4275-9984-D5297CDABF08}" destId="{741A6294-BDB4-4944-B09D-94E97C7101D9}" srcOrd="0" destOrd="0" presId="urn:microsoft.com/office/officeart/2018/2/layout/IconVerticalSolidList"/>
    <dgm:cxn modelId="{AA7A07EC-2B9E-42B5-A225-A8680124615C}" type="presParOf" srcId="{3923D8F0-F1A1-4275-9984-D5297CDABF08}" destId="{F936DD9F-B301-486D-AD44-BAEF2000D550}" srcOrd="1" destOrd="0" presId="urn:microsoft.com/office/officeart/2018/2/layout/IconVerticalSolidList"/>
    <dgm:cxn modelId="{20053872-CAD3-4243-9366-AFAF607FFEF3}" type="presParOf" srcId="{3923D8F0-F1A1-4275-9984-D5297CDABF08}" destId="{75284301-2FC5-4236-AAF5-AD8BE0E35CD1}" srcOrd="2" destOrd="0" presId="urn:microsoft.com/office/officeart/2018/2/layout/IconVerticalSolidList"/>
    <dgm:cxn modelId="{6C2BE6DB-1237-4612-89EC-21A47C82C83D}" type="presParOf" srcId="{3923D8F0-F1A1-4275-9984-D5297CDABF08}" destId="{F8D45138-3765-4453-AADE-79BE65589B35}" srcOrd="3" destOrd="0" presId="urn:microsoft.com/office/officeart/2018/2/layout/IconVerticalSolidList"/>
    <dgm:cxn modelId="{EA0BF414-A4F9-4605-BCE8-47543C353A99}" type="presParOf" srcId="{3923D8F0-F1A1-4275-9984-D5297CDABF08}" destId="{0FC2DA97-BD96-42FE-9038-82EBF07DEFD9}" srcOrd="4" destOrd="0" presId="urn:microsoft.com/office/officeart/2018/2/layout/IconVerticalSolidList"/>
    <dgm:cxn modelId="{7C4131DD-A4AE-4632-839E-5DAFB5B605DB}" type="presParOf" srcId="{ACD9AC8C-DB8C-43B5-8FBC-82E7C1E93D50}" destId="{FC2EA01C-8FC8-475E-8289-98FE320E2706}" srcOrd="3" destOrd="0" presId="urn:microsoft.com/office/officeart/2018/2/layout/IconVerticalSolidList"/>
    <dgm:cxn modelId="{F39DB1BC-3D1E-4078-B61F-0AA9C84A6AA4}" type="presParOf" srcId="{ACD9AC8C-DB8C-43B5-8FBC-82E7C1E93D50}" destId="{A8A75716-94EB-4C0E-B9C1-04228A0A42CF}" srcOrd="4" destOrd="0" presId="urn:microsoft.com/office/officeart/2018/2/layout/IconVerticalSolidList"/>
    <dgm:cxn modelId="{7F321814-72AB-4E2F-85AD-A4759B8B484C}" type="presParOf" srcId="{A8A75716-94EB-4C0E-B9C1-04228A0A42CF}" destId="{F754393A-48BD-4DA8-82DB-56EE3AAAC8B7}" srcOrd="0" destOrd="0" presId="urn:microsoft.com/office/officeart/2018/2/layout/IconVerticalSolidList"/>
    <dgm:cxn modelId="{C90B8B9A-3DB5-45D4-BF3F-93B5AA0459B3}" type="presParOf" srcId="{A8A75716-94EB-4C0E-B9C1-04228A0A42CF}" destId="{7833E954-DB6A-476D-9012-DC1914F12AFC}" srcOrd="1" destOrd="0" presId="urn:microsoft.com/office/officeart/2018/2/layout/IconVerticalSolidList"/>
    <dgm:cxn modelId="{59914C30-17B3-4A2D-BDD5-D0C280AA060A}" type="presParOf" srcId="{A8A75716-94EB-4C0E-B9C1-04228A0A42CF}" destId="{F5E7C20D-789D-4202-8620-A5E67958DC9A}" srcOrd="2" destOrd="0" presId="urn:microsoft.com/office/officeart/2018/2/layout/IconVerticalSolidList"/>
    <dgm:cxn modelId="{57E9FE10-8F95-40E5-9592-9627C4EFB867}" type="presParOf" srcId="{A8A75716-94EB-4C0E-B9C1-04228A0A42CF}" destId="{025B61CC-9E1B-4109-AD69-B7D725BA37E7}" srcOrd="3" destOrd="0" presId="urn:microsoft.com/office/officeart/2018/2/layout/IconVerticalSolidList"/>
    <dgm:cxn modelId="{A8F3277E-CA73-4399-9780-76D88EFD13E0}" type="presParOf" srcId="{A8A75716-94EB-4C0E-B9C1-04228A0A42CF}" destId="{848369C4-8206-444B-A9A1-0FE4E2C235B3}" srcOrd="4"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6DE7B7-5AC4-44B3-84D7-575B253FE0E7}"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B16A87C9-6E85-4FE8-BDC0-D1F5B9C3ACA1}">
      <dgm:prSet custT="1"/>
      <dgm:spPr/>
      <dgm:t>
        <a:bodyPr/>
        <a:lstStyle/>
        <a:p>
          <a:r>
            <a:rPr lang="en-US" sz="1050" b="0" i="0"/>
            <a:t>1. Investment in Government Saving Certificates, </a:t>
          </a:r>
        </a:p>
      </dgm:t>
    </dgm:pt>
    <dgm:pt modelId="{7D9137B5-439C-4CFE-AEBC-DD46451F72E6}" type="parTrans" cxnId="{24C4B873-7A05-4522-8DBB-3876B3B162E9}">
      <dgm:prSet/>
      <dgm:spPr/>
      <dgm:t>
        <a:bodyPr/>
        <a:lstStyle/>
        <a:p>
          <a:endParaRPr lang="en-US" sz="1800"/>
        </a:p>
      </dgm:t>
    </dgm:pt>
    <dgm:pt modelId="{5F501969-9B92-47E9-8A56-13A5B2C63ED4}" type="sibTrans" cxnId="{24C4B873-7A05-4522-8DBB-3876B3B162E9}">
      <dgm:prSet/>
      <dgm:spPr/>
      <dgm:t>
        <a:bodyPr/>
        <a:lstStyle/>
        <a:p>
          <a:endParaRPr lang="en-US" sz="2000"/>
        </a:p>
      </dgm:t>
    </dgm:pt>
    <dgm:pt modelId="{03227211-C322-4183-BE8F-5066D0F90244}">
      <dgm:prSet custT="1"/>
      <dgm:spPr/>
      <dgm:t>
        <a:bodyPr/>
        <a:lstStyle/>
        <a:p>
          <a:r>
            <a:rPr lang="en-US" sz="1050" b="0" i="0"/>
            <a:t>5. Deposits with Post Office Savings Banks, Schedule Banks or Co. Op Banks. or Industrial Development Bank of India</a:t>
          </a:r>
          <a:endParaRPr lang="en-US" sz="1050"/>
        </a:p>
      </dgm:t>
    </dgm:pt>
    <dgm:pt modelId="{65E54D9C-13EF-406F-A339-DB4CA1CC5EAF}" type="parTrans" cxnId="{88B1AB44-08B3-4512-B17E-44EFC635C393}">
      <dgm:prSet/>
      <dgm:spPr/>
      <dgm:t>
        <a:bodyPr/>
        <a:lstStyle/>
        <a:p>
          <a:endParaRPr lang="en-US" sz="1800"/>
        </a:p>
      </dgm:t>
    </dgm:pt>
    <dgm:pt modelId="{865BD271-DD34-4485-A88D-ED911B2C985A}" type="sibTrans" cxnId="{88B1AB44-08B3-4512-B17E-44EFC635C393}">
      <dgm:prSet/>
      <dgm:spPr/>
      <dgm:t>
        <a:bodyPr/>
        <a:lstStyle/>
        <a:p>
          <a:endParaRPr lang="en-US" sz="2000"/>
        </a:p>
      </dgm:t>
    </dgm:pt>
    <dgm:pt modelId="{91EAB0E8-16FE-4803-BE37-9F2FB5578874}">
      <dgm:prSet custT="1"/>
      <dgm:spPr/>
      <dgm:t>
        <a:bodyPr/>
        <a:lstStyle/>
        <a:p>
          <a:r>
            <a:rPr lang="en-US" sz="1050" b="0" i="0"/>
            <a:t>6. Investment or deposits in any public sector company. </a:t>
          </a:r>
        </a:p>
        <a:p>
          <a:r>
            <a:rPr lang="en-US" sz="1050" b="0" i="0"/>
            <a:t>(If PSC cease to be PSC then investment in shares of that company should be treated as legitimate investment till 3 years from the date of cessation and in any other investment till the time of maturity).Investment in bonds of approved financial corporation / public companies providing long term finance.</a:t>
          </a:r>
          <a:endParaRPr lang="en-US" sz="1050" dirty="0"/>
        </a:p>
      </dgm:t>
    </dgm:pt>
    <dgm:pt modelId="{8ABE7285-BDD3-4DB2-AC50-457B1B6A99A8}" type="parTrans" cxnId="{8F86541F-5596-40E0-BA57-E76471A2F5EB}">
      <dgm:prSet/>
      <dgm:spPr/>
      <dgm:t>
        <a:bodyPr/>
        <a:lstStyle/>
        <a:p>
          <a:endParaRPr lang="en-US" sz="1800"/>
        </a:p>
      </dgm:t>
    </dgm:pt>
    <dgm:pt modelId="{B583007C-EFCE-4C5F-B717-A8E760D1CCEF}" type="sibTrans" cxnId="{8F86541F-5596-40E0-BA57-E76471A2F5EB}">
      <dgm:prSet/>
      <dgm:spPr/>
      <dgm:t>
        <a:bodyPr/>
        <a:lstStyle/>
        <a:p>
          <a:endParaRPr lang="en-US" sz="2000"/>
        </a:p>
      </dgm:t>
    </dgm:pt>
    <dgm:pt modelId="{A0E42B49-0952-4380-AE30-E30A9655A42B}">
      <dgm:prSet custT="1"/>
      <dgm:spPr/>
      <dgm:t>
        <a:bodyPr/>
        <a:lstStyle/>
        <a:p>
          <a:r>
            <a:rPr lang="en-US" sz="1050" b="0" i="0" dirty="0"/>
            <a:t>7. Investment in immovable property.</a:t>
          </a:r>
          <a:endParaRPr lang="en-US" sz="1050" dirty="0"/>
        </a:p>
      </dgm:t>
    </dgm:pt>
    <dgm:pt modelId="{70C7EDDF-0758-419E-8B00-51C2038C7FED}" type="parTrans" cxnId="{731C9BFA-DE00-4F95-98C0-1BB713804B63}">
      <dgm:prSet/>
      <dgm:spPr/>
      <dgm:t>
        <a:bodyPr/>
        <a:lstStyle/>
        <a:p>
          <a:endParaRPr lang="en-US" sz="1800"/>
        </a:p>
      </dgm:t>
    </dgm:pt>
    <dgm:pt modelId="{76DEC7EA-2762-427F-A83C-1EBE59DB78F4}" type="sibTrans" cxnId="{731C9BFA-DE00-4F95-98C0-1BB713804B63}">
      <dgm:prSet/>
      <dgm:spPr/>
      <dgm:t>
        <a:bodyPr/>
        <a:lstStyle/>
        <a:p>
          <a:endParaRPr lang="en-US" sz="2000"/>
        </a:p>
      </dgm:t>
    </dgm:pt>
    <dgm:pt modelId="{2CEFA1EF-B19B-4835-BE9A-F115902ED3C7}">
      <dgm:prSet custT="1"/>
      <dgm:spPr/>
      <dgm:t>
        <a:bodyPr/>
        <a:lstStyle/>
        <a:p>
          <a:r>
            <a:rPr lang="en-US" sz="1050" b="0" i="0"/>
            <a:t>2. Units of Unit Trust of India</a:t>
          </a:r>
          <a:endParaRPr lang="en-US" sz="1050"/>
        </a:p>
      </dgm:t>
    </dgm:pt>
    <dgm:pt modelId="{9D6C2BC0-9466-48B6-891D-BE65BA5DDD79}" type="parTrans" cxnId="{7EDDCACE-7F2D-4B9C-A5DF-6C4485BAFF85}">
      <dgm:prSet/>
      <dgm:spPr/>
      <dgm:t>
        <a:bodyPr/>
        <a:lstStyle/>
        <a:p>
          <a:endParaRPr lang="en-IN" sz="1800"/>
        </a:p>
      </dgm:t>
    </dgm:pt>
    <dgm:pt modelId="{EAD5310F-2888-4FA2-82E6-9517142FA208}" type="sibTrans" cxnId="{7EDDCACE-7F2D-4B9C-A5DF-6C4485BAFF85}">
      <dgm:prSet/>
      <dgm:spPr/>
      <dgm:t>
        <a:bodyPr/>
        <a:lstStyle/>
        <a:p>
          <a:endParaRPr lang="en-IN" sz="2000"/>
        </a:p>
      </dgm:t>
    </dgm:pt>
    <dgm:pt modelId="{CF2798D9-34FB-400E-A9B2-F8A3B8321786}">
      <dgm:prSet custT="1"/>
      <dgm:spPr/>
      <dgm:t>
        <a:bodyPr/>
        <a:lstStyle/>
        <a:p>
          <a:r>
            <a:rPr lang="en-US" sz="1050" b="0" i="0"/>
            <a:t>3. Any security for money created and issued by the Central Government or a State Government</a:t>
          </a:r>
          <a:endParaRPr lang="en-US" sz="1050"/>
        </a:p>
      </dgm:t>
    </dgm:pt>
    <dgm:pt modelId="{0588D85B-AFF2-42DA-93B5-50E983EFF9F6}" type="parTrans" cxnId="{D98A2D50-4D25-4E46-B7FB-C6EF28E2D533}">
      <dgm:prSet/>
      <dgm:spPr/>
      <dgm:t>
        <a:bodyPr/>
        <a:lstStyle/>
        <a:p>
          <a:endParaRPr lang="en-IN" sz="1800"/>
        </a:p>
      </dgm:t>
    </dgm:pt>
    <dgm:pt modelId="{235693BF-26DA-44F5-8243-D1A7806CC96D}" type="sibTrans" cxnId="{D98A2D50-4D25-4E46-B7FB-C6EF28E2D533}">
      <dgm:prSet/>
      <dgm:spPr/>
      <dgm:t>
        <a:bodyPr/>
        <a:lstStyle/>
        <a:p>
          <a:endParaRPr lang="en-IN" sz="2000"/>
        </a:p>
      </dgm:t>
    </dgm:pt>
    <dgm:pt modelId="{7A415F70-4A38-493E-831C-7DC0A2E03525}">
      <dgm:prSet custT="1"/>
      <dgm:spPr/>
      <dgm:t>
        <a:bodyPr/>
        <a:lstStyle/>
        <a:p>
          <a:r>
            <a:rPr lang="en-US" sz="1050" b="0" i="0"/>
            <a:t>4. Debentures of any company which is fully and unconditionally guaranteed by Government </a:t>
          </a:r>
          <a:endParaRPr lang="en-US" sz="1050"/>
        </a:p>
      </dgm:t>
    </dgm:pt>
    <dgm:pt modelId="{2B6E624C-48A2-441F-89F8-EF1986B231CE}" type="parTrans" cxnId="{71250BAA-26E3-4049-8D20-162C7A8D957C}">
      <dgm:prSet/>
      <dgm:spPr/>
      <dgm:t>
        <a:bodyPr/>
        <a:lstStyle/>
        <a:p>
          <a:endParaRPr lang="en-IN" sz="1800"/>
        </a:p>
      </dgm:t>
    </dgm:pt>
    <dgm:pt modelId="{EDA4CB75-AB93-4CDB-AA72-88E123D24FCE}" type="sibTrans" cxnId="{71250BAA-26E3-4049-8D20-162C7A8D957C}">
      <dgm:prSet/>
      <dgm:spPr/>
      <dgm:t>
        <a:bodyPr/>
        <a:lstStyle/>
        <a:p>
          <a:endParaRPr lang="en-IN" sz="2000"/>
        </a:p>
      </dgm:t>
    </dgm:pt>
    <dgm:pt modelId="{EE9A17FE-4DF7-4F0D-85EE-23AAC4CA5E5B}" type="pres">
      <dgm:prSet presAssocID="{166DE7B7-5AC4-44B3-84D7-575B253FE0E7}" presName="vert0" presStyleCnt="0">
        <dgm:presLayoutVars>
          <dgm:dir/>
          <dgm:animOne val="branch"/>
          <dgm:animLvl val="lvl"/>
        </dgm:presLayoutVars>
      </dgm:prSet>
      <dgm:spPr/>
      <dgm:t>
        <a:bodyPr/>
        <a:lstStyle/>
        <a:p>
          <a:endParaRPr lang="en-US"/>
        </a:p>
      </dgm:t>
    </dgm:pt>
    <dgm:pt modelId="{55A7EC02-9768-41D9-A14B-C6D361F6BABC}" type="pres">
      <dgm:prSet presAssocID="{B16A87C9-6E85-4FE8-BDC0-D1F5B9C3ACA1}" presName="thickLine" presStyleLbl="alignNode1" presStyleIdx="0" presStyleCnt="7"/>
      <dgm:spPr/>
    </dgm:pt>
    <dgm:pt modelId="{C8226865-D810-4280-BFD7-88BB5CFEADDF}" type="pres">
      <dgm:prSet presAssocID="{B16A87C9-6E85-4FE8-BDC0-D1F5B9C3ACA1}" presName="horz1" presStyleCnt="0"/>
      <dgm:spPr/>
    </dgm:pt>
    <dgm:pt modelId="{E0376DB0-553A-48A5-ACB9-D3E36D726AA8}" type="pres">
      <dgm:prSet presAssocID="{B16A87C9-6E85-4FE8-BDC0-D1F5B9C3ACA1}" presName="tx1" presStyleLbl="revTx" presStyleIdx="0" presStyleCnt="7"/>
      <dgm:spPr/>
      <dgm:t>
        <a:bodyPr/>
        <a:lstStyle/>
        <a:p>
          <a:endParaRPr lang="en-US"/>
        </a:p>
      </dgm:t>
    </dgm:pt>
    <dgm:pt modelId="{351ACDDF-80F1-44B4-B1E4-0DB2DF13A8D6}" type="pres">
      <dgm:prSet presAssocID="{B16A87C9-6E85-4FE8-BDC0-D1F5B9C3ACA1}" presName="vert1" presStyleCnt="0"/>
      <dgm:spPr/>
    </dgm:pt>
    <dgm:pt modelId="{D71A1458-68FE-40F8-B11A-8FB9C953D745}" type="pres">
      <dgm:prSet presAssocID="{2CEFA1EF-B19B-4835-BE9A-F115902ED3C7}" presName="thickLine" presStyleLbl="alignNode1" presStyleIdx="1" presStyleCnt="7"/>
      <dgm:spPr/>
    </dgm:pt>
    <dgm:pt modelId="{30079190-4FFF-4349-B768-DE9079AEC4DF}" type="pres">
      <dgm:prSet presAssocID="{2CEFA1EF-B19B-4835-BE9A-F115902ED3C7}" presName="horz1" presStyleCnt="0"/>
      <dgm:spPr/>
    </dgm:pt>
    <dgm:pt modelId="{C71093F7-AE3C-4753-AF82-619F260D6F74}" type="pres">
      <dgm:prSet presAssocID="{2CEFA1EF-B19B-4835-BE9A-F115902ED3C7}" presName="tx1" presStyleLbl="revTx" presStyleIdx="1" presStyleCnt="7"/>
      <dgm:spPr/>
      <dgm:t>
        <a:bodyPr/>
        <a:lstStyle/>
        <a:p>
          <a:endParaRPr lang="en-US"/>
        </a:p>
      </dgm:t>
    </dgm:pt>
    <dgm:pt modelId="{CDB59F10-C769-440F-B11A-96C6D4689F8A}" type="pres">
      <dgm:prSet presAssocID="{2CEFA1EF-B19B-4835-BE9A-F115902ED3C7}" presName="vert1" presStyleCnt="0"/>
      <dgm:spPr/>
    </dgm:pt>
    <dgm:pt modelId="{9CDF9CCC-3462-47D2-84BD-23EE750778AA}" type="pres">
      <dgm:prSet presAssocID="{CF2798D9-34FB-400E-A9B2-F8A3B8321786}" presName="thickLine" presStyleLbl="alignNode1" presStyleIdx="2" presStyleCnt="7"/>
      <dgm:spPr/>
    </dgm:pt>
    <dgm:pt modelId="{20C40644-C480-4682-A571-879FB0C7F733}" type="pres">
      <dgm:prSet presAssocID="{CF2798D9-34FB-400E-A9B2-F8A3B8321786}" presName="horz1" presStyleCnt="0"/>
      <dgm:spPr/>
    </dgm:pt>
    <dgm:pt modelId="{B738E32C-9AA6-4F23-AB86-C83D6E9D6547}" type="pres">
      <dgm:prSet presAssocID="{CF2798D9-34FB-400E-A9B2-F8A3B8321786}" presName="tx1" presStyleLbl="revTx" presStyleIdx="2" presStyleCnt="7"/>
      <dgm:spPr/>
      <dgm:t>
        <a:bodyPr/>
        <a:lstStyle/>
        <a:p>
          <a:endParaRPr lang="en-US"/>
        </a:p>
      </dgm:t>
    </dgm:pt>
    <dgm:pt modelId="{6584E658-706E-48C5-B63F-B5C1C6FCD7D4}" type="pres">
      <dgm:prSet presAssocID="{CF2798D9-34FB-400E-A9B2-F8A3B8321786}" presName="vert1" presStyleCnt="0"/>
      <dgm:spPr/>
    </dgm:pt>
    <dgm:pt modelId="{F4A64DA6-02AB-4F48-8820-8AFDEFCED9B9}" type="pres">
      <dgm:prSet presAssocID="{7A415F70-4A38-493E-831C-7DC0A2E03525}" presName="thickLine" presStyleLbl="alignNode1" presStyleIdx="3" presStyleCnt="7"/>
      <dgm:spPr/>
    </dgm:pt>
    <dgm:pt modelId="{AD01EFE9-E4B0-42F5-BF44-21AD7969865C}" type="pres">
      <dgm:prSet presAssocID="{7A415F70-4A38-493E-831C-7DC0A2E03525}" presName="horz1" presStyleCnt="0"/>
      <dgm:spPr/>
    </dgm:pt>
    <dgm:pt modelId="{0E394B34-4889-487D-9A02-09545BB5C48E}" type="pres">
      <dgm:prSet presAssocID="{7A415F70-4A38-493E-831C-7DC0A2E03525}" presName="tx1" presStyleLbl="revTx" presStyleIdx="3" presStyleCnt="7"/>
      <dgm:spPr/>
      <dgm:t>
        <a:bodyPr/>
        <a:lstStyle/>
        <a:p>
          <a:endParaRPr lang="en-US"/>
        </a:p>
      </dgm:t>
    </dgm:pt>
    <dgm:pt modelId="{E8E1A2DB-5DEA-42B6-98BB-2016C6339049}" type="pres">
      <dgm:prSet presAssocID="{7A415F70-4A38-493E-831C-7DC0A2E03525}" presName="vert1" presStyleCnt="0"/>
      <dgm:spPr/>
    </dgm:pt>
    <dgm:pt modelId="{F921F436-4618-4EFA-85A3-DC01DDF534D4}" type="pres">
      <dgm:prSet presAssocID="{03227211-C322-4183-BE8F-5066D0F90244}" presName="thickLine" presStyleLbl="alignNode1" presStyleIdx="4" presStyleCnt="7"/>
      <dgm:spPr/>
    </dgm:pt>
    <dgm:pt modelId="{DDC5290F-D0EF-4FFA-A4AE-70C689F88252}" type="pres">
      <dgm:prSet presAssocID="{03227211-C322-4183-BE8F-5066D0F90244}" presName="horz1" presStyleCnt="0"/>
      <dgm:spPr/>
    </dgm:pt>
    <dgm:pt modelId="{F1EC9E42-6EE2-4C16-B2F9-E530B12EE915}" type="pres">
      <dgm:prSet presAssocID="{03227211-C322-4183-BE8F-5066D0F90244}" presName="tx1" presStyleLbl="revTx" presStyleIdx="4" presStyleCnt="7"/>
      <dgm:spPr/>
      <dgm:t>
        <a:bodyPr/>
        <a:lstStyle/>
        <a:p>
          <a:endParaRPr lang="en-US"/>
        </a:p>
      </dgm:t>
    </dgm:pt>
    <dgm:pt modelId="{08038D1E-FA2C-4299-B0E1-42DEFBEB3624}" type="pres">
      <dgm:prSet presAssocID="{03227211-C322-4183-BE8F-5066D0F90244}" presName="vert1" presStyleCnt="0"/>
      <dgm:spPr/>
    </dgm:pt>
    <dgm:pt modelId="{9A7A6D86-E086-4BC8-9196-14B624B3B929}" type="pres">
      <dgm:prSet presAssocID="{91EAB0E8-16FE-4803-BE37-9F2FB5578874}" presName="thickLine" presStyleLbl="alignNode1" presStyleIdx="5" presStyleCnt="7"/>
      <dgm:spPr/>
    </dgm:pt>
    <dgm:pt modelId="{4A248873-CA50-4675-824E-0619401699E6}" type="pres">
      <dgm:prSet presAssocID="{91EAB0E8-16FE-4803-BE37-9F2FB5578874}" presName="horz1" presStyleCnt="0"/>
      <dgm:spPr/>
    </dgm:pt>
    <dgm:pt modelId="{F9E3F66A-AF94-420F-B227-B4AAFD5F7A6E}" type="pres">
      <dgm:prSet presAssocID="{91EAB0E8-16FE-4803-BE37-9F2FB5578874}" presName="tx1" presStyleLbl="revTx" presStyleIdx="5" presStyleCnt="7"/>
      <dgm:spPr/>
      <dgm:t>
        <a:bodyPr/>
        <a:lstStyle/>
        <a:p>
          <a:endParaRPr lang="en-US"/>
        </a:p>
      </dgm:t>
    </dgm:pt>
    <dgm:pt modelId="{C84E4495-4311-4434-A289-FB20216B2A78}" type="pres">
      <dgm:prSet presAssocID="{91EAB0E8-16FE-4803-BE37-9F2FB5578874}" presName="vert1" presStyleCnt="0"/>
      <dgm:spPr/>
    </dgm:pt>
    <dgm:pt modelId="{26A12B7C-F789-48D1-894C-800DAE0285C7}" type="pres">
      <dgm:prSet presAssocID="{A0E42B49-0952-4380-AE30-E30A9655A42B}" presName="thickLine" presStyleLbl="alignNode1" presStyleIdx="6" presStyleCnt="7"/>
      <dgm:spPr/>
    </dgm:pt>
    <dgm:pt modelId="{6EABE42C-7CD0-42AC-8081-5C898AAA2A31}" type="pres">
      <dgm:prSet presAssocID="{A0E42B49-0952-4380-AE30-E30A9655A42B}" presName="horz1" presStyleCnt="0"/>
      <dgm:spPr/>
    </dgm:pt>
    <dgm:pt modelId="{AD8E787E-F903-41E5-826D-762E835EB33A}" type="pres">
      <dgm:prSet presAssocID="{A0E42B49-0952-4380-AE30-E30A9655A42B}" presName="tx1" presStyleLbl="revTx" presStyleIdx="6" presStyleCnt="7"/>
      <dgm:spPr/>
      <dgm:t>
        <a:bodyPr/>
        <a:lstStyle/>
        <a:p>
          <a:endParaRPr lang="en-US"/>
        </a:p>
      </dgm:t>
    </dgm:pt>
    <dgm:pt modelId="{9E33DCD6-7C46-499C-8A78-075D0160F9E8}" type="pres">
      <dgm:prSet presAssocID="{A0E42B49-0952-4380-AE30-E30A9655A42B}" presName="vert1" presStyleCnt="0"/>
      <dgm:spPr/>
    </dgm:pt>
  </dgm:ptLst>
  <dgm:cxnLst>
    <dgm:cxn modelId="{7EDDCACE-7F2D-4B9C-A5DF-6C4485BAFF85}" srcId="{166DE7B7-5AC4-44B3-84D7-575B253FE0E7}" destId="{2CEFA1EF-B19B-4835-BE9A-F115902ED3C7}" srcOrd="1" destOrd="0" parTransId="{9D6C2BC0-9466-48B6-891D-BE65BA5DDD79}" sibTransId="{EAD5310F-2888-4FA2-82E6-9517142FA208}"/>
    <dgm:cxn modelId="{839BAF0B-B49D-40C0-A09E-4268B21C42E4}" type="presOf" srcId="{03227211-C322-4183-BE8F-5066D0F90244}" destId="{F1EC9E42-6EE2-4C16-B2F9-E530B12EE915}" srcOrd="0" destOrd="0" presId="urn:microsoft.com/office/officeart/2008/layout/LinedList"/>
    <dgm:cxn modelId="{692E66CB-5763-46F5-9960-443E544BC133}" type="presOf" srcId="{B16A87C9-6E85-4FE8-BDC0-D1F5B9C3ACA1}" destId="{E0376DB0-553A-48A5-ACB9-D3E36D726AA8}" srcOrd="0" destOrd="0" presId="urn:microsoft.com/office/officeart/2008/layout/LinedList"/>
    <dgm:cxn modelId="{8F86541F-5596-40E0-BA57-E76471A2F5EB}" srcId="{166DE7B7-5AC4-44B3-84D7-575B253FE0E7}" destId="{91EAB0E8-16FE-4803-BE37-9F2FB5578874}" srcOrd="5" destOrd="0" parTransId="{8ABE7285-BDD3-4DB2-AC50-457B1B6A99A8}" sibTransId="{B583007C-EFCE-4C5F-B717-A8E760D1CCEF}"/>
    <dgm:cxn modelId="{D5416753-D719-461E-A6FB-9EFD30465802}" type="presOf" srcId="{7A415F70-4A38-493E-831C-7DC0A2E03525}" destId="{0E394B34-4889-487D-9A02-09545BB5C48E}" srcOrd="0" destOrd="0" presId="urn:microsoft.com/office/officeart/2008/layout/LinedList"/>
    <dgm:cxn modelId="{E1D22911-A955-4784-B570-F6A2C135A303}" type="presOf" srcId="{2CEFA1EF-B19B-4835-BE9A-F115902ED3C7}" destId="{C71093F7-AE3C-4753-AF82-619F260D6F74}" srcOrd="0" destOrd="0" presId="urn:microsoft.com/office/officeart/2008/layout/LinedList"/>
    <dgm:cxn modelId="{71250BAA-26E3-4049-8D20-162C7A8D957C}" srcId="{166DE7B7-5AC4-44B3-84D7-575B253FE0E7}" destId="{7A415F70-4A38-493E-831C-7DC0A2E03525}" srcOrd="3" destOrd="0" parTransId="{2B6E624C-48A2-441F-89F8-EF1986B231CE}" sibTransId="{EDA4CB75-AB93-4CDB-AA72-88E123D24FCE}"/>
    <dgm:cxn modelId="{24C4B873-7A05-4522-8DBB-3876B3B162E9}" srcId="{166DE7B7-5AC4-44B3-84D7-575B253FE0E7}" destId="{B16A87C9-6E85-4FE8-BDC0-D1F5B9C3ACA1}" srcOrd="0" destOrd="0" parTransId="{7D9137B5-439C-4CFE-AEBC-DD46451F72E6}" sibTransId="{5F501969-9B92-47E9-8A56-13A5B2C63ED4}"/>
    <dgm:cxn modelId="{76328D2E-4A33-482D-A479-A7A520F81A73}" type="presOf" srcId="{166DE7B7-5AC4-44B3-84D7-575B253FE0E7}" destId="{EE9A17FE-4DF7-4F0D-85EE-23AAC4CA5E5B}" srcOrd="0" destOrd="0" presId="urn:microsoft.com/office/officeart/2008/layout/LinedList"/>
    <dgm:cxn modelId="{FD19DBE3-363C-46E7-8B68-D87719C1038A}" type="presOf" srcId="{A0E42B49-0952-4380-AE30-E30A9655A42B}" destId="{AD8E787E-F903-41E5-826D-762E835EB33A}" srcOrd="0" destOrd="0" presId="urn:microsoft.com/office/officeart/2008/layout/LinedList"/>
    <dgm:cxn modelId="{88B1AB44-08B3-4512-B17E-44EFC635C393}" srcId="{166DE7B7-5AC4-44B3-84D7-575B253FE0E7}" destId="{03227211-C322-4183-BE8F-5066D0F90244}" srcOrd="4" destOrd="0" parTransId="{65E54D9C-13EF-406F-A339-DB4CA1CC5EAF}" sibTransId="{865BD271-DD34-4485-A88D-ED911B2C985A}"/>
    <dgm:cxn modelId="{731C9BFA-DE00-4F95-98C0-1BB713804B63}" srcId="{166DE7B7-5AC4-44B3-84D7-575B253FE0E7}" destId="{A0E42B49-0952-4380-AE30-E30A9655A42B}" srcOrd="6" destOrd="0" parTransId="{70C7EDDF-0758-419E-8B00-51C2038C7FED}" sibTransId="{76DEC7EA-2762-427F-A83C-1EBE59DB78F4}"/>
    <dgm:cxn modelId="{D98A2D50-4D25-4E46-B7FB-C6EF28E2D533}" srcId="{166DE7B7-5AC4-44B3-84D7-575B253FE0E7}" destId="{CF2798D9-34FB-400E-A9B2-F8A3B8321786}" srcOrd="2" destOrd="0" parTransId="{0588D85B-AFF2-42DA-93B5-50E983EFF9F6}" sibTransId="{235693BF-26DA-44F5-8243-D1A7806CC96D}"/>
    <dgm:cxn modelId="{DBE089AE-E1B3-452C-AB47-063CC540587E}" type="presOf" srcId="{91EAB0E8-16FE-4803-BE37-9F2FB5578874}" destId="{F9E3F66A-AF94-420F-B227-B4AAFD5F7A6E}" srcOrd="0" destOrd="0" presId="urn:microsoft.com/office/officeart/2008/layout/LinedList"/>
    <dgm:cxn modelId="{C96C274E-A00E-4564-AC47-786AB0757E09}" type="presOf" srcId="{CF2798D9-34FB-400E-A9B2-F8A3B8321786}" destId="{B738E32C-9AA6-4F23-AB86-C83D6E9D6547}" srcOrd="0" destOrd="0" presId="urn:microsoft.com/office/officeart/2008/layout/LinedList"/>
    <dgm:cxn modelId="{3B43CE2D-BA8B-48F2-8107-4FDF8BDF81D3}" type="presParOf" srcId="{EE9A17FE-4DF7-4F0D-85EE-23AAC4CA5E5B}" destId="{55A7EC02-9768-41D9-A14B-C6D361F6BABC}" srcOrd="0" destOrd="0" presId="urn:microsoft.com/office/officeart/2008/layout/LinedList"/>
    <dgm:cxn modelId="{895E7A93-5F87-4765-A4C2-9E1369441C66}" type="presParOf" srcId="{EE9A17FE-4DF7-4F0D-85EE-23AAC4CA5E5B}" destId="{C8226865-D810-4280-BFD7-88BB5CFEADDF}" srcOrd="1" destOrd="0" presId="urn:microsoft.com/office/officeart/2008/layout/LinedList"/>
    <dgm:cxn modelId="{7911377F-1216-4CD0-A128-36B4C34E7BB3}" type="presParOf" srcId="{C8226865-D810-4280-BFD7-88BB5CFEADDF}" destId="{E0376DB0-553A-48A5-ACB9-D3E36D726AA8}" srcOrd="0" destOrd="0" presId="urn:microsoft.com/office/officeart/2008/layout/LinedList"/>
    <dgm:cxn modelId="{A6E002B2-D5EA-44CF-B8E5-0C6A30FDE6DE}" type="presParOf" srcId="{C8226865-D810-4280-BFD7-88BB5CFEADDF}" destId="{351ACDDF-80F1-44B4-B1E4-0DB2DF13A8D6}" srcOrd="1" destOrd="0" presId="urn:microsoft.com/office/officeart/2008/layout/LinedList"/>
    <dgm:cxn modelId="{36A12EF2-C57A-4815-9CA1-310A0EBAD965}" type="presParOf" srcId="{EE9A17FE-4DF7-4F0D-85EE-23AAC4CA5E5B}" destId="{D71A1458-68FE-40F8-B11A-8FB9C953D745}" srcOrd="2" destOrd="0" presId="urn:microsoft.com/office/officeart/2008/layout/LinedList"/>
    <dgm:cxn modelId="{E5F57AD2-66E7-465A-8AB0-734ABAEA2668}" type="presParOf" srcId="{EE9A17FE-4DF7-4F0D-85EE-23AAC4CA5E5B}" destId="{30079190-4FFF-4349-B768-DE9079AEC4DF}" srcOrd="3" destOrd="0" presId="urn:microsoft.com/office/officeart/2008/layout/LinedList"/>
    <dgm:cxn modelId="{D2F6BE83-3F55-4574-ADB0-E53DD3F9D76B}" type="presParOf" srcId="{30079190-4FFF-4349-B768-DE9079AEC4DF}" destId="{C71093F7-AE3C-4753-AF82-619F260D6F74}" srcOrd="0" destOrd="0" presId="urn:microsoft.com/office/officeart/2008/layout/LinedList"/>
    <dgm:cxn modelId="{70638F3B-3C11-4503-B47D-63F7BABEEE18}" type="presParOf" srcId="{30079190-4FFF-4349-B768-DE9079AEC4DF}" destId="{CDB59F10-C769-440F-B11A-96C6D4689F8A}" srcOrd="1" destOrd="0" presId="urn:microsoft.com/office/officeart/2008/layout/LinedList"/>
    <dgm:cxn modelId="{4AB82A05-8626-486E-B648-15F1E73C9788}" type="presParOf" srcId="{EE9A17FE-4DF7-4F0D-85EE-23AAC4CA5E5B}" destId="{9CDF9CCC-3462-47D2-84BD-23EE750778AA}" srcOrd="4" destOrd="0" presId="urn:microsoft.com/office/officeart/2008/layout/LinedList"/>
    <dgm:cxn modelId="{995F1AA0-DFC9-4F3A-88D4-D037677FF93B}" type="presParOf" srcId="{EE9A17FE-4DF7-4F0D-85EE-23AAC4CA5E5B}" destId="{20C40644-C480-4682-A571-879FB0C7F733}" srcOrd="5" destOrd="0" presId="urn:microsoft.com/office/officeart/2008/layout/LinedList"/>
    <dgm:cxn modelId="{DAB69FEB-2163-446C-8589-6E4495A2C7FD}" type="presParOf" srcId="{20C40644-C480-4682-A571-879FB0C7F733}" destId="{B738E32C-9AA6-4F23-AB86-C83D6E9D6547}" srcOrd="0" destOrd="0" presId="urn:microsoft.com/office/officeart/2008/layout/LinedList"/>
    <dgm:cxn modelId="{83DD867D-0E77-4E94-987D-F25B349770ED}" type="presParOf" srcId="{20C40644-C480-4682-A571-879FB0C7F733}" destId="{6584E658-706E-48C5-B63F-B5C1C6FCD7D4}" srcOrd="1" destOrd="0" presId="urn:microsoft.com/office/officeart/2008/layout/LinedList"/>
    <dgm:cxn modelId="{CB1764D4-C03C-4A72-8F2D-4995C7AEDDC6}" type="presParOf" srcId="{EE9A17FE-4DF7-4F0D-85EE-23AAC4CA5E5B}" destId="{F4A64DA6-02AB-4F48-8820-8AFDEFCED9B9}" srcOrd="6" destOrd="0" presId="urn:microsoft.com/office/officeart/2008/layout/LinedList"/>
    <dgm:cxn modelId="{FDF5136B-5C55-4222-B907-7C0E92CF4052}" type="presParOf" srcId="{EE9A17FE-4DF7-4F0D-85EE-23AAC4CA5E5B}" destId="{AD01EFE9-E4B0-42F5-BF44-21AD7969865C}" srcOrd="7" destOrd="0" presId="urn:microsoft.com/office/officeart/2008/layout/LinedList"/>
    <dgm:cxn modelId="{039A0B94-B5EA-4DBB-8D30-11BF8DF10FAD}" type="presParOf" srcId="{AD01EFE9-E4B0-42F5-BF44-21AD7969865C}" destId="{0E394B34-4889-487D-9A02-09545BB5C48E}" srcOrd="0" destOrd="0" presId="urn:microsoft.com/office/officeart/2008/layout/LinedList"/>
    <dgm:cxn modelId="{71047F4C-DDC2-4180-87C4-E11B9ADA9145}" type="presParOf" srcId="{AD01EFE9-E4B0-42F5-BF44-21AD7969865C}" destId="{E8E1A2DB-5DEA-42B6-98BB-2016C6339049}" srcOrd="1" destOrd="0" presId="urn:microsoft.com/office/officeart/2008/layout/LinedList"/>
    <dgm:cxn modelId="{5EE76A1D-38F0-4CBE-A89A-3A38843D6CB5}" type="presParOf" srcId="{EE9A17FE-4DF7-4F0D-85EE-23AAC4CA5E5B}" destId="{F921F436-4618-4EFA-85A3-DC01DDF534D4}" srcOrd="8" destOrd="0" presId="urn:microsoft.com/office/officeart/2008/layout/LinedList"/>
    <dgm:cxn modelId="{8A9063FB-1663-4FB9-8B61-9AFE0CC7115D}" type="presParOf" srcId="{EE9A17FE-4DF7-4F0D-85EE-23AAC4CA5E5B}" destId="{DDC5290F-D0EF-4FFA-A4AE-70C689F88252}" srcOrd="9" destOrd="0" presId="urn:microsoft.com/office/officeart/2008/layout/LinedList"/>
    <dgm:cxn modelId="{923B6C96-7B37-4D4B-9211-AAFA898CE269}" type="presParOf" srcId="{DDC5290F-D0EF-4FFA-A4AE-70C689F88252}" destId="{F1EC9E42-6EE2-4C16-B2F9-E530B12EE915}" srcOrd="0" destOrd="0" presId="urn:microsoft.com/office/officeart/2008/layout/LinedList"/>
    <dgm:cxn modelId="{4FE08019-831D-4B7D-AC8A-927C0DAA8BE1}" type="presParOf" srcId="{DDC5290F-D0EF-4FFA-A4AE-70C689F88252}" destId="{08038D1E-FA2C-4299-B0E1-42DEFBEB3624}" srcOrd="1" destOrd="0" presId="urn:microsoft.com/office/officeart/2008/layout/LinedList"/>
    <dgm:cxn modelId="{58F2BDA9-FE06-4187-A66D-F03FC5631AA4}" type="presParOf" srcId="{EE9A17FE-4DF7-4F0D-85EE-23AAC4CA5E5B}" destId="{9A7A6D86-E086-4BC8-9196-14B624B3B929}" srcOrd="10" destOrd="0" presId="urn:microsoft.com/office/officeart/2008/layout/LinedList"/>
    <dgm:cxn modelId="{5558048D-87B2-4D94-A6E1-5B3ADABA67DB}" type="presParOf" srcId="{EE9A17FE-4DF7-4F0D-85EE-23AAC4CA5E5B}" destId="{4A248873-CA50-4675-824E-0619401699E6}" srcOrd="11" destOrd="0" presId="urn:microsoft.com/office/officeart/2008/layout/LinedList"/>
    <dgm:cxn modelId="{7EDFA4AB-DBE7-4C28-B0AE-FBFE60290187}" type="presParOf" srcId="{4A248873-CA50-4675-824E-0619401699E6}" destId="{F9E3F66A-AF94-420F-B227-B4AAFD5F7A6E}" srcOrd="0" destOrd="0" presId="urn:microsoft.com/office/officeart/2008/layout/LinedList"/>
    <dgm:cxn modelId="{7EF0AFDB-34E8-42EA-B0E6-813275F25E4B}" type="presParOf" srcId="{4A248873-CA50-4675-824E-0619401699E6}" destId="{C84E4495-4311-4434-A289-FB20216B2A78}" srcOrd="1" destOrd="0" presId="urn:microsoft.com/office/officeart/2008/layout/LinedList"/>
    <dgm:cxn modelId="{D59DC315-4165-4C69-88C2-EB30730E0DC1}" type="presParOf" srcId="{EE9A17FE-4DF7-4F0D-85EE-23AAC4CA5E5B}" destId="{26A12B7C-F789-48D1-894C-800DAE0285C7}" srcOrd="12" destOrd="0" presId="urn:microsoft.com/office/officeart/2008/layout/LinedList"/>
    <dgm:cxn modelId="{9B25EBFA-95A3-4B44-B6BB-4B2ACDE903A0}" type="presParOf" srcId="{EE9A17FE-4DF7-4F0D-85EE-23AAC4CA5E5B}" destId="{6EABE42C-7CD0-42AC-8081-5C898AAA2A31}" srcOrd="13" destOrd="0" presId="urn:microsoft.com/office/officeart/2008/layout/LinedList"/>
    <dgm:cxn modelId="{2B884F45-AE3E-4D25-A339-5349A1C9A4A7}" type="presParOf" srcId="{6EABE42C-7CD0-42AC-8081-5C898AAA2A31}" destId="{AD8E787E-F903-41E5-826D-762E835EB33A}" srcOrd="0" destOrd="0" presId="urn:microsoft.com/office/officeart/2008/layout/LinedList"/>
    <dgm:cxn modelId="{A2B70097-1343-454C-BDC7-D2DD9FFC4006}" type="presParOf" srcId="{6EABE42C-7CD0-42AC-8081-5C898AAA2A31}" destId="{9E33DCD6-7C46-499C-8A78-075D0160F9E8}" srcOrd="1" destOrd="0" presId="urn:microsoft.com/office/officeart/2008/layout/Lin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4C8E86-4B1D-4F03-B8C1-76233A2D2F77}"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62F7FB1F-21F7-41C8-8F99-532EA275AE4A}">
      <dgm:prSet/>
      <dgm:spPr/>
      <dgm:t>
        <a:bodyPr/>
        <a:lstStyle/>
        <a:p>
          <a:r>
            <a:rPr lang="en-US" dirty="0">
              <a:solidFill>
                <a:schemeClr val="tx1"/>
              </a:solidFill>
            </a:rPr>
            <a:t>Form No. 10B</a:t>
          </a:r>
        </a:p>
      </dgm:t>
    </dgm:pt>
    <dgm:pt modelId="{1513A793-6326-41AF-86F0-E1E1B6A926AF}" type="parTrans" cxnId="{89F151D7-9474-49EA-A51B-CB20FA887485}">
      <dgm:prSet/>
      <dgm:spPr/>
      <dgm:t>
        <a:bodyPr/>
        <a:lstStyle/>
        <a:p>
          <a:endParaRPr lang="en-US"/>
        </a:p>
      </dgm:t>
    </dgm:pt>
    <dgm:pt modelId="{F6F38554-88E2-439C-BA10-92B113D90602}" type="sibTrans" cxnId="{89F151D7-9474-49EA-A51B-CB20FA887485}">
      <dgm:prSet/>
      <dgm:spPr/>
      <dgm:t>
        <a:bodyPr/>
        <a:lstStyle/>
        <a:p>
          <a:endParaRPr lang="en-US"/>
        </a:p>
      </dgm:t>
    </dgm:pt>
    <dgm:pt modelId="{E5A368C0-3575-4066-98F5-1AB3718CCE49}">
      <dgm:prSet/>
      <dgm:spPr/>
      <dgm:t>
        <a:bodyPr/>
        <a:lstStyle/>
        <a:p>
          <a:r>
            <a:rPr lang="en-US" dirty="0">
              <a:solidFill>
                <a:schemeClr val="tx1"/>
              </a:solidFill>
            </a:rPr>
            <a:t>The total income of auditee, without giving effect to the provisions of mentioned clause/section, as applicable- </a:t>
          </a:r>
        </a:p>
      </dgm:t>
    </dgm:pt>
    <dgm:pt modelId="{F124824D-2E8F-415C-9EF4-2A74BC9770CA}" type="parTrans" cxnId="{313B74DF-861C-43B7-8F08-0C3A6B3444E1}">
      <dgm:prSet/>
      <dgm:spPr/>
      <dgm:t>
        <a:bodyPr/>
        <a:lstStyle/>
        <a:p>
          <a:endParaRPr lang="en-US"/>
        </a:p>
      </dgm:t>
    </dgm:pt>
    <dgm:pt modelId="{8DFD843C-5CBC-42CF-8395-51C3512924D2}" type="sibTrans" cxnId="{313B74DF-861C-43B7-8F08-0C3A6B3444E1}">
      <dgm:prSet/>
      <dgm:spPr/>
      <dgm:t>
        <a:bodyPr/>
        <a:lstStyle/>
        <a:p>
          <a:endParaRPr lang="en-US"/>
        </a:p>
      </dgm:t>
    </dgm:pt>
    <dgm:pt modelId="{5F84A282-0D47-4A8A-9585-FDB5C88404F2}">
      <dgm:prSet/>
      <dgm:spPr/>
      <dgm:t>
        <a:bodyPr/>
        <a:lstStyle/>
        <a:p>
          <a:r>
            <a:rPr lang="en-US">
              <a:solidFill>
                <a:schemeClr val="tx1"/>
              </a:solidFill>
            </a:rPr>
            <a:t>Form No. 10BB</a:t>
          </a:r>
          <a:endParaRPr lang="en-US" dirty="0">
            <a:solidFill>
              <a:schemeClr val="tx1"/>
            </a:solidFill>
          </a:endParaRPr>
        </a:p>
      </dgm:t>
    </dgm:pt>
    <dgm:pt modelId="{C40F6D6C-4CDA-49F8-85CF-DF18974C200F}" type="parTrans" cxnId="{C20A4A51-93A5-473C-85B0-4A4046DA2A2E}">
      <dgm:prSet/>
      <dgm:spPr/>
      <dgm:t>
        <a:bodyPr/>
        <a:lstStyle/>
        <a:p>
          <a:endParaRPr lang="en-US"/>
        </a:p>
      </dgm:t>
    </dgm:pt>
    <dgm:pt modelId="{8ADCDCFA-28B7-4648-8B46-1C94B5FA5312}" type="sibTrans" cxnId="{C20A4A51-93A5-473C-85B0-4A4046DA2A2E}">
      <dgm:prSet/>
      <dgm:spPr/>
      <dgm:t>
        <a:bodyPr/>
        <a:lstStyle/>
        <a:p>
          <a:endParaRPr lang="en-US"/>
        </a:p>
      </dgm:t>
    </dgm:pt>
    <dgm:pt modelId="{4B74029C-11B8-4ACC-A2DF-8323BB6FFB40}">
      <dgm:prSet/>
      <dgm:spPr/>
      <dgm:t>
        <a:bodyPr/>
        <a:lstStyle/>
        <a:p>
          <a:r>
            <a:rPr lang="en-US" dirty="0">
              <a:solidFill>
                <a:schemeClr val="tx1"/>
              </a:solidFill>
            </a:rPr>
            <a:t>Form No. 10BB in other cases</a:t>
          </a:r>
        </a:p>
      </dgm:t>
    </dgm:pt>
    <dgm:pt modelId="{6F3D751B-ACBB-42BB-B3EE-205358E28240}" type="parTrans" cxnId="{7CA7DC00-17E3-4718-87AE-B66DCE5AF0C0}">
      <dgm:prSet/>
      <dgm:spPr/>
      <dgm:t>
        <a:bodyPr/>
        <a:lstStyle/>
        <a:p>
          <a:endParaRPr lang="en-US"/>
        </a:p>
      </dgm:t>
    </dgm:pt>
    <dgm:pt modelId="{AD3819F6-2133-46C8-B2FA-DFB9EAD6CECE}" type="sibTrans" cxnId="{7CA7DC00-17E3-4718-87AE-B66DCE5AF0C0}">
      <dgm:prSet/>
      <dgm:spPr/>
      <dgm:t>
        <a:bodyPr/>
        <a:lstStyle/>
        <a:p>
          <a:endParaRPr lang="en-US"/>
        </a:p>
      </dgm:t>
    </dgm:pt>
    <dgm:pt modelId="{1D8061F6-7CFD-416D-A852-8AE214357AC4}">
      <dgm:prSet/>
      <dgm:spPr/>
      <dgm:t>
        <a:bodyPr/>
        <a:lstStyle/>
        <a:p>
          <a:pPr>
            <a:buClr>
              <a:schemeClr val="accent1"/>
            </a:buClr>
          </a:pPr>
          <a:r>
            <a:rPr lang="en-US" dirty="0">
              <a:solidFill>
                <a:schemeClr val="tx1"/>
              </a:solidFill>
            </a:rPr>
            <a:t>sub-clauses (iv), (v), (vi) and (via) of clause 23C of section 10 or Sections 11 and 12 of the Act, exceeds rupees five crores during the previous year, or </a:t>
          </a:r>
        </a:p>
      </dgm:t>
    </dgm:pt>
    <dgm:pt modelId="{F3628153-BC09-4FD3-8B12-7542E3771C1B}" type="parTrans" cxnId="{0EE501C9-E92C-4B5C-A5BB-8605C461A0E7}">
      <dgm:prSet/>
      <dgm:spPr/>
      <dgm:t>
        <a:bodyPr/>
        <a:lstStyle/>
        <a:p>
          <a:endParaRPr lang="en-IN"/>
        </a:p>
      </dgm:t>
    </dgm:pt>
    <dgm:pt modelId="{32D3D679-805B-48C9-ABE4-6C927A477795}" type="sibTrans" cxnId="{0EE501C9-E92C-4B5C-A5BB-8605C461A0E7}">
      <dgm:prSet/>
      <dgm:spPr/>
      <dgm:t>
        <a:bodyPr/>
        <a:lstStyle/>
        <a:p>
          <a:endParaRPr lang="en-US"/>
        </a:p>
      </dgm:t>
    </dgm:pt>
    <dgm:pt modelId="{6C3E5070-5277-47E2-868C-6DF014716CB7}">
      <dgm:prSet/>
      <dgm:spPr/>
      <dgm:t>
        <a:bodyPr/>
        <a:lstStyle/>
        <a:p>
          <a:r>
            <a:rPr lang="en-US" dirty="0">
              <a:solidFill>
                <a:schemeClr val="tx1"/>
              </a:solidFill>
            </a:rPr>
            <a:t>Auditee has received any foreign contribution during the previous year ,or </a:t>
          </a:r>
        </a:p>
      </dgm:t>
    </dgm:pt>
    <dgm:pt modelId="{B8E8AE43-F560-4683-A235-FA6281E88915}" type="parTrans" cxnId="{40F9BA28-6619-4122-BB3E-31DB3D1825B0}">
      <dgm:prSet/>
      <dgm:spPr/>
      <dgm:t>
        <a:bodyPr/>
        <a:lstStyle/>
        <a:p>
          <a:endParaRPr lang="en-IN"/>
        </a:p>
      </dgm:t>
    </dgm:pt>
    <dgm:pt modelId="{84B53A70-8880-47AA-9AD8-B905A75DF77B}" type="sibTrans" cxnId="{40F9BA28-6619-4122-BB3E-31DB3D1825B0}">
      <dgm:prSet/>
      <dgm:spPr/>
      <dgm:t>
        <a:bodyPr/>
        <a:lstStyle/>
        <a:p>
          <a:endParaRPr lang="en-IN"/>
        </a:p>
      </dgm:t>
    </dgm:pt>
    <dgm:pt modelId="{655B5C8B-FB48-4814-8679-EA8DB82491EC}">
      <dgm:prSet/>
      <dgm:spPr/>
      <dgm:t>
        <a:bodyPr/>
        <a:lstStyle/>
        <a:p>
          <a:r>
            <a:rPr lang="en-US" dirty="0">
              <a:solidFill>
                <a:schemeClr val="tx1"/>
              </a:solidFill>
            </a:rPr>
            <a:t>Auditee has applied any part of its income outside India during the previous year. </a:t>
          </a:r>
        </a:p>
      </dgm:t>
    </dgm:pt>
    <dgm:pt modelId="{14977CB8-FDE8-4510-8D5D-1F55415BD00F}" type="parTrans" cxnId="{2AC72361-9F9A-4233-8B4F-A4491F791C16}">
      <dgm:prSet/>
      <dgm:spPr/>
      <dgm:t>
        <a:bodyPr/>
        <a:lstStyle/>
        <a:p>
          <a:endParaRPr lang="en-IN"/>
        </a:p>
      </dgm:t>
    </dgm:pt>
    <dgm:pt modelId="{E9E0D601-F1AD-4427-B47E-DEEB953683A3}" type="sibTrans" cxnId="{2AC72361-9F9A-4233-8B4F-A4491F791C16}">
      <dgm:prSet/>
      <dgm:spPr/>
      <dgm:t>
        <a:bodyPr/>
        <a:lstStyle/>
        <a:p>
          <a:endParaRPr lang="en-IN"/>
        </a:p>
      </dgm:t>
    </dgm:pt>
    <dgm:pt modelId="{CF2C164D-56C5-4C43-951C-0E842958F216}" type="pres">
      <dgm:prSet presAssocID="{174C8E86-4B1D-4F03-B8C1-76233A2D2F77}" presName="linear" presStyleCnt="0">
        <dgm:presLayoutVars>
          <dgm:dir/>
          <dgm:animLvl val="lvl"/>
          <dgm:resizeHandles val="exact"/>
        </dgm:presLayoutVars>
      </dgm:prSet>
      <dgm:spPr/>
      <dgm:t>
        <a:bodyPr/>
        <a:lstStyle/>
        <a:p>
          <a:endParaRPr lang="en-US"/>
        </a:p>
      </dgm:t>
    </dgm:pt>
    <dgm:pt modelId="{3F781F6A-4E2E-4C58-BC67-EC4BA45FF8B6}" type="pres">
      <dgm:prSet presAssocID="{62F7FB1F-21F7-41C8-8F99-532EA275AE4A}" presName="parentLin" presStyleCnt="0"/>
      <dgm:spPr/>
    </dgm:pt>
    <dgm:pt modelId="{C870985A-2384-4D41-9B33-2FF0E31B3636}" type="pres">
      <dgm:prSet presAssocID="{62F7FB1F-21F7-41C8-8F99-532EA275AE4A}" presName="parentLeftMargin" presStyleLbl="node1" presStyleIdx="0" presStyleCnt="2"/>
      <dgm:spPr/>
      <dgm:t>
        <a:bodyPr/>
        <a:lstStyle/>
        <a:p>
          <a:endParaRPr lang="en-US"/>
        </a:p>
      </dgm:t>
    </dgm:pt>
    <dgm:pt modelId="{FC7CB64B-8561-4510-BD51-A1DBE1ECC7A2}" type="pres">
      <dgm:prSet presAssocID="{62F7FB1F-21F7-41C8-8F99-532EA275AE4A}" presName="parentText" presStyleLbl="node1" presStyleIdx="0" presStyleCnt="2">
        <dgm:presLayoutVars>
          <dgm:chMax val="0"/>
          <dgm:bulletEnabled val="1"/>
        </dgm:presLayoutVars>
      </dgm:prSet>
      <dgm:spPr/>
      <dgm:t>
        <a:bodyPr/>
        <a:lstStyle/>
        <a:p>
          <a:endParaRPr lang="en-US"/>
        </a:p>
      </dgm:t>
    </dgm:pt>
    <dgm:pt modelId="{44E4B9EA-8954-452F-B864-B45789B705A8}" type="pres">
      <dgm:prSet presAssocID="{62F7FB1F-21F7-41C8-8F99-532EA275AE4A}" presName="negativeSpace" presStyleCnt="0"/>
      <dgm:spPr/>
    </dgm:pt>
    <dgm:pt modelId="{5CABF9E8-AEB7-4153-AC5A-73153A9778BB}" type="pres">
      <dgm:prSet presAssocID="{62F7FB1F-21F7-41C8-8F99-532EA275AE4A}" presName="childText" presStyleLbl="conFgAcc1" presStyleIdx="0" presStyleCnt="2">
        <dgm:presLayoutVars>
          <dgm:bulletEnabled val="1"/>
        </dgm:presLayoutVars>
      </dgm:prSet>
      <dgm:spPr/>
      <dgm:t>
        <a:bodyPr/>
        <a:lstStyle/>
        <a:p>
          <a:endParaRPr lang="en-US"/>
        </a:p>
      </dgm:t>
    </dgm:pt>
    <dgm:pt modelId="{D0DF1E8A-D6FC-486F-B4FB-A915F5455A87}" type="pres">
      <dgm:prSet presAssocID="{F6F38554-88E2-439C-BA10-92B113D90602}" presName="spaceBetweenRectangles" presStyleCnt="0"/>
      <dgm:spPr/>
    </dgm:pt>
    <dgm:pt modelId="{9B966F81-C082-4841-902C-87083456C4DA}" type="pres">
      <dgm:prSet presAssocID="{5F84A282-0D47-4A8A-9585-FDB5C88404F2}" presName="parentLin" presStyleCnt="0"/>
      <dgm:spPr/>
    </dgm:pt>
    <dgm:pt modelId="{188BDF42-4F39-4E34-AC8E-1AF011D86BDA}" type="pres">
      <dgm:prSet presAssocID="{5F84A282-0D47-4A8A-9585-FDB5C88404F2}" presName="parentLeftMargin" presStyleLbl="node1" presStyleIdx="0" presStyleCnt="2"/>
      <dgm:spPr/>
      <dgm:t>
        <a:bodyPr/>
        <a:lstStyle/>
        <a:p>
          <a:endParaRPr lang="en-US"/>
        </a:p>
      </dgm:t>
    </dgm:pt>
    <dgm:pt modelId="{61FA3D0F-9C3D-42AE-A55B-4B609DE6B51E}" type="pres">
      <dgm:prSet presAssocID="{5F84A282-0D47-4A8A-9585-FDB5C88404F2}" presName="parentText" presStyleLbl="node1" presStyleIdx="1" presStyleCnt="2">
        <dgm:presLayoutVars>
          <dgm:chMax val="0"/>
          <dgm:bulletEnabled val="1"/>
        </dgm:presLayoutVars>
      </dgm:prSet>
      <dgm:spPr/>
      <dgm:t>
        <a:bodyPr/>
        <a:lstStyle/>
        <a:p>
          <a:endParaRPr lang="en-US"/>
        </a:p>
      </dgm:t>
    </dgm:pt>
    <dgm:pt modelId="{FA860E9E-8743-4C3D-ABA8-B2F5CAD9AC8A}" type="pres">
      <dgm:prSet presAssocID="{5F84A282-0D47-4A8A-9585-FDB5C88404F2}" presName="negativeSpace" presStyleCnt="0"/>
      <dgm:spPr/>
    </dgm:pt>
    <dgm:pt modelId="{5E2A2318-0C22-4441-BEAD-729311A0DD7D}" type="pres">
      <dgm:prSet presAssocID="{5F84A282-0D47-4A8A-9585-FDB5C88404F2}" presName="childText" presStyleLbl="conFgAcc1" presStyleIdx="1" presStyleCnt="2">
        <dgm:presLayoutVars>
          <dgm:bulletEnabled val="1"/>
        </dgm:presLayoutVars>
      </dgm:prSet>
      <dgm:spPr/>
      <dgm:t>
        <a:bodyPr/>
        <a:lstStyle/>
        <a:p>
          <a:endParaRPr lang="en-US"/>
        </a:p>
      </dgm:t>
    </dgm:pt>
  </dgm:ptLst>
  <dgm:cxnLst>
    <dgm:cxn modelId="{C6428690-5A5A-4AC4-AC6D-5395246B3D8B}" type="presOf" srcId="{62F7FB1F-21F7-41C8-8F99-532EA275AE4A}" destId="{FC7CB64B-8561-4510-BD51-A1DBE1ECC7A2}" srcOrd="1" destOrd="0" presId="urn:microsoft.com/office/officeart/2005/8/layout/list1"/>
    <dgm:cxn modelId="{89F151D7-9474-49EA-A51B-CB20FA887485}" srcId="{174C8E86-4B1D-4F03-B8C1-76233A2D2F77}" destId="{62F7FB1F-21F7-41C8-8F99-532EA275AE4A}" srcOrd="0" destOrd="0" parTransId="{1513A793-6326-41AF-86F0-E1E1B6A926AF}" sibTransId="{F6F38554-88E2-439C-BA10-92B113D90602}"/>
    <dgm:cxn modelId="{A417E3A0-60CC-4DDF-A027-B9BFD75D234D}" type="presOf" srcId="{62F7FB1F-21F7-41C8-8F99-532EA275AE4A}" destId="{C870985A-2384-4D41-9B33-2FF0E31B3636}" srcOrd="0" destOrd="0" presId="urn:microsoft.com/office/officeart/2005/8/layout/list1"/>
    <dgm:cxn modelId="{44CA0ED9-3011-4AB7-B236-6E670AD41622}" type="presOf" srcId="{174C8E86-4B1D-4F03-B8C1-76233A2D2F77}" destId="{CF2C164D-56C5-4C43-951C-0E842958F216}" srcOrd="0" destOrd="0" presId="urn:microsoft.com/office/officeart/2005/8/layout/list1"/>
    <dgm:cxn modelId="{DAD8923E-BCDC-49DF-B248-603F7897080E}" type="presOf" srcId="{6C3E5070-5277-47E2-868C-6DF014716CB7}" destId="{5CABF9E8-AEB7-4153-AC5A-73153A9778BB}" srcOrd="0" destOrd="2" presId="urn:microsoft.com/office/officeart/2005/8/layout/list1"/>
    <dgm:cxn modelId="{F7B06437-DC48-464E-82E1-5B38FD5F8446}" type="presOf" srcId="{4B74029C-11B8-4ACC-A2DF-8323BB6FFB40}" destId="{5E2A2318-0C22-4441-BEAD-729311A0DD7D}" srcOrd="0" destOrd="0" presId="urn:microsoft.com/office/officeart/2005/8/layout/list1"/>
    <dgm:cxn modelId="{E3F26C73-527E-4DD8-96AA-D1DF5591140F}" type="presOf" srcId="{1D8061F6-7CFD-416D-A852-8AE214357AC4}" destId="{5CABF9E8-AEB7-4153-AC5A-73153A9778BB}" srcOrd="0" destOrd="1" presId="urn:microsoft.com/office/officeart/2005/8/layout/list1"/>
    <dgm:cxn modelId="{DFCF3F07-F9BD-4352-B65F-31DE15EC6242}" type="presOf" srcId="{655B5C8B-FB48-4814-8679-EA8DB82491EC}" destId="{5CABF9E8-AEB7-4153-AC5A-73153A9778BB}" srcOrd="0" destOrd="3" presId="urn:microsoft.com/office/officeart/2005/8/layout/list1"/>
    <dgm:cxn modelId="{6E547E71-AD5F-4608-A567-CA23E6133C4A}" type="presOf" srcId="{E5A368C0-3575-4066-98F5-1AB3718CCE49}" destId="{5CABF9E8-AEB7-4153-AC5A-73153A9778BB}" srcOrd="0" destOrd="0" presId="urn:microsoft.com/office/officeart/2005/8/layout/list1"/>
    <dgm:cxn modelId="{313B74DF-861C-43B7-8F08-0C3A6B3444E1}" srcId="{62F7FB1F-21F7-41C8-8F99-532EA275AE4A}" destId="{E5A368C0-3575-4066-98F5-1AB3718CCE49}" srcOrd="0" destOrd="0" parTransId="{F124824D-2E8F-415C-9EF4-2A74BC9770CA}" sibTransId="{8DFD843C-5CBC-42CF-8395-51C3512924D2}"/>
    <dgm:cxn modelId="{40F9BA28-6619-4122-BB3E-31DB3D1825B0}" srcId="{E5A368C0-3575-4066-98F5-1AB3718CCE49}" destId="{6C3E5070-5277-47E2-868C-6DF014716CB7}" srcOrd="1" destOrd="0" parTransId="{B8E8AE43-F560-4683-A235-FA6281E88915}" sibTransId="{84B53A70-8880-47AA-9AD8-B905A75DF77B}"/>
    <dgm:cxn modelId="{7CA7DC00-17E3-4718-87AE-B66DCE5AF0C0}" srcId="{5F84A282-0D47-4A8A-9585-FDB5C88404F2}" destId="{4B74029C-11B8-4ACC-A2DF-8323BB6FFB40}" srcOrd="0" destOrd="0" parTransId="{6F3D751B-ACBB-42BB-B3EE-205358E28240}" sibTransId="{AD3819F6-2133-46C8-B2FA-DFB9EAD6CECE}"/>
    <dgm:cxn modelId="{67568F66-4C39-41C1-8CF3-02EE353383AD}" type="presOf" srcId="{5F84A282-0D47-4A8A-9585-FDB5C88404F2}" destId="{188BDF42-4F39-4E34-AC8E-1AF011D86BDA}" srcOrd="0" destOrd="0" presId="urn:microsoft.com/office/officeart/2005/8/layout/list1"/>
    <dgm:cxn modelId="{C20A4A51-93A5-473C-85B0-4A4046DA2A2E}" srcId="{174C8E86-4B1D-4F03-B8C1-76233A2D2F77}" destId="{5F84A282-0D47-4A8A-9585-FDB5C88404F2}" srcOrd="1" destOrd="0" parTransId="{C40F6D6C-4CDA-49F8-85CF-DF18974C200F}" sibTransId="{8ADCDCFA-28B7-4648-8B46-1C94B5FA5312}"/>
    <dgm:cxn modelId="{2A0075BE-C995-4C60-A342-440889F2D1DD}" type="presOf" srcId="{5F84A282-0D47-4A8A-9585-FDB5C88404F2}" destId="{61FA3D0F-9C3D-42AE-A55B-4B609DE6B51E}" srcOrd="1" destOrd="0" presId="urn:microsoft.com/office/officeart/2005/8/layout/list1"/>
    <dgm:cxn modelId="{0EE501C9-E92C-4B5C-A5BB-8605C461A0E7}" srcId="{E5A368C0-3575-4066-98F5-1AB3718CCE49}" destId="{1D8061F6-7CFD-416D-A852-8AE214357AC4}" srcOrd="0" destOrd="0" parTransId="{F3628153-BC09-4FD3-8B12-7542E3771C1B}" sibTransId="{32D3D679-805B-48C9-ABE4-6C927A477795}"/>
    <dgm:cxn modelId="{2AC72361-9F9A-4233-8B4F-A4491F791C16}" srcId="{E5A368C0-3575-4066-98F5-1AB3718CCE49}" destId="{655B5C8B-FB48-4814-8679-EA8DB82491EC}" srcOrd="2" destOrd="0" parTransId="{14977CB8-FDE8-4510-8D5D-1F55415BD00F}" sibTransId="{E9E0D601-F1AD-4427-B47E-DEEB953683A3}"/>
    <dgm:cxn modelId="{CE40FE2D-976A-4542-977F-C6D6927A3197}" type="presParOf" srcId="{CF2C164D-56C5-4C43-951C-0E842958F216}" destId="{3F781F6A-4E2E-4C58-BC67-EC4BA45FF8B6}" srcOrd="0" destOrd="0" presId="urn:microsoft.com/office/officeart/2005/8/layout/list1"/>
    <dgm:cxn modelId="{6B46C8DA-0698-4F38-8B1C-C87454D909D1}" type="presParOf" srcId="{3F781F6A-4E2E-4C58-BC67-EC4BA45FF8B6}" destId="{C870985A-2384-4D41-9B33-2FF0E31B3636}" srcOrd="0" destOrd="0" presId="urn:microsoft.com/office/officeart/2005/8/layout/list1"/>
    <dgm:cxn modelId="{B7044DA3-CCDD-47F1-AF18-B5217A3C6D7B}" type="presParOf" srcId="{3F781F6A-4E2E-4C58-BC67-EC4BA45FF8B6}" destId="{FC7CB64B-8561-4510-BD51-A1DBE1ECC7A2}" srcOrd="1" destOrd="0" presId="urn:microsoft.com/office/officeart/2005/8/layout/list1"/>
    <dgm:cxn modelId="{27C5BB7C-AFEE-4E2E-96B0-0732090AAD00}" type="presParOf" srcId="{CF2C164D-56C5-4C43-951C-0E842958F216}" destId="{44E4B9EA-8954-452F-B864-B45789B705A8}" srcOrd="1" destOrd="0" presId="urn:microsoft.com/office/officeart/2005/8/layout/list1"/>
    <dgm:cxn modelId="{263EE27C-B6D0-4840-A89C-6FF3B22DF933}" type="presParOf" srcId="{CF2C164D-56C5-4C43-951C-0E842958F216}" destId="{5CABF9E8-AEB7-4153-AC5A-73153A9778BB}" srcOrd="2" destOrd="0" presId="urn:microsoft.com/office/officeart/2005/8/layout/list1"/>
    <dgm:cxn modelId="{91F9A489-8578-409E-A1FB-A71CF4D2B166}" type="presParOf" srcId="{CF2C164D-56C5-4C43-951C-0E842958F216}" destId="{D0DF1E8A-D6FC-486F-B4FB-A915F5455A87}" srcOrd="3" destOrd="0" presId="urn:microsoft.com/office/officeart/2005/8/layout/list1"/>
    <dgm:cxn modelId="{71B66DE1-0F0B-4D5C-8A9C-F34411863FB0}" type="presParOf" srcId="{CF2C164D-56C5-4C43-951C-0E842958F216}" destId="{9B966F81-C082-4841-902C-87083456C4DA}" srcOrd="4" destOrd="0" presId="urn:microsoft.com/office/officeart/2005/8/layout/list1"/>
    <dgm:cxn modelId="{81108E40-A8EB-4D79-B3F9-F4AF51FBF4FC}" type="presParOf" srcId="{9B966F81-C082-4841-902C-87083456C4DA}" destId="{188BDF42-4F39-4E34-AC8E-1AF011D86BDA}" srcOrd="0" destOrd="0" presId="urn:microsoft.com/office/officeart/2005/8/layout/list1"/>
    <dgm:cxn modelId="{38A560EE-B22D-4BDA-8E37-93C0283FDDBE}" type="presParOf" srcId="{9B966F81-C082-4841-902C-87083456C4DA}" destId="{61FA3D0F-9C3D-42AE-A55B-4B609DE6B51E}" srcOrd="1" destOrd="0" presId="urn:microsoft.com/office/officeart/2005/8/layout/list1"/>
    <dgm:cxn modelId="{5ED115F2-18FC-49B1-9EEF-F402441123FB}" type="presParOf" srcId="{CF2C164D-56C5-4C43-951C-0E842958F216}" destId="{FA860E9E-8743-4C3D-ABA8-B2F5CAD9AC8A}" srcOrd="5" destOrd="0" presId="urn:microsoft.com/office/officeart/2005/8/layout/list1"/>
    <dgm:cxn modelId="{C8B1316E-5AB1-461E-BEFC-F6D7962D697D}" type="presParOf" srcId="{CF2C164D-56C5-4C43-951C-0E842958F216}" destId="{5E2A2318-0C22-4441-BEAD-729311A0DD7D}" srcOrd="6"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B315F-5448-4136-82E0-6DE6BD599FE7}">
      <dsp:nvSpPr>
        <dsp:cNvPr id="0" name=""/>
        <dsp:cNvSpPr/>
      </dsp:nvSpPr>
      <dsp:spPr>
        <a:xfrm>
          <a:off x="0" y="0"/>
          <a:ext cx="1089536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ED093B-15E5-41BD-92AE-066734B85D64}">
      <dsp:nvSpPr>
        <dsp:cNvPr id="0" name=""/>
        <dsp:cNvSpPr/>
      </dsp:nvSpPr>
      <dsp:spPr>
        <a:xfrm>
          <a:off x="0" y="0"/>
          <a:ext cx="10895369" cy="1014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a:t>Mandatory registration for </a:t>
          </a:r>
          <a:r>
            <a:rPr lang="en-US" sz="1800" b="1" i="0" kern="1200"/>
            <a:t>All </a:t>
          </a:r>
          <a:r>
            <a:rPr lang="en-US" sz="1800" b="0" i="0" kern="1200"/>
            <a:t>existing and newly established trusts or institutions seeking income tax exemption on income under Section 11 and Section 12.</a:t>
          </a:r>
          <a:endParaRPr lang="en-US" sz="1800" kern="1200"/>
        </a:p>
      </dsp:txBody>
      <dsp:txXfrm>
        <a:off x="0" y="0"/>
        <a:ext cx="10895369" cy="1014695"/>
      </dsp:txXfrm>
    </dsp:sp>
    <dsp:sp modelId="{0426C375-808E-4FEA-A80F-A78E5A68FC31}">
      <dsp:nvSpPr>
        <dsp:cNvPr id="0" name=""/>
        <dsp:cNvSpPr/>
      </dsp:nvSpPr>
      <dsp:spPr>
        <a:xfrm>
          <a:off x="0" y="1014695"/>
          <a:ext cx="1089536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6A456B-3A3B-4D34-B30B-4D3FDAF3EFE7}">
      <dsp:nvSpPr>
        <dsp:cNvPr id="0" name=""/>
        <dsp:cNvSpPr/>
      </dsp:nvSpPr>
      <dsp:spPr>
        <a:xfrm>
          <a:off x="0" y="1014695"/>
          <a:ext cx="10895369" cy="1014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a:t>Application to be made to Principal Commissioner or Commissioner</a:t>
          </a:r>
          <a:endParaRPr lang="en-US" sz="1800" kern="1200"/>
        </a:p>
      </dsp:txBody>
      <dsp:txXfrm>
        <a:off x="0" y="1014695"/>
        <a:ext cx="10895369" cy="1014695"/>
      </dsp:txXfrm>
    </dsp:sp>
    <dsp:sp modelId="{84D5B436-00B0-423D-ACAE-787B222E97A2}">
      <dsp:nvSpPr>
        <dsp:cNvPr id="0" name=""/>
        <dsp:cNvSpPr/>
      </dsp:nvSpPr>
      <dsp:spPr>
        <a:xfrm>
          <a:off x="0" y="2029390"/>
          <a:ext cx="1089536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9FFCA9-0DE4-4D43-96EE-6505B9050222}">
      <dsp:nvSpPr>
        <dsp:cNvPr id="0" name=""/>
        <dsp:cNvSpPr/>
      </dsp:nvSpPr>
      <dsp:spPr>
        <a:xfrm>
          <a:off x="0" y="2029391"/>
          <a:ext cx="10895369" cy="1014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a:t>New trusts or institutions need to apply for the provisional registration </a:t>
          </a:r>
          <a:r>
            <a:rPr lang="en-US" sz="1800" b="1" i="0" kern="1200"/>
            <a:t>at least one month</a:t>
          </a:r>
          <a:r>
            <a:rPr lang="en-US" sz="1800" b="0" i="0" kern="1200"/>
            <a:t> </a:t>
          </a:r>
          <a:r>
            <a:rPr lang="en-US" sz="1800" b="1" i="0" kern="1200"/>
            <a:t>prior to the commencement of the previous year</a:t>
          </a:r>
          <a:r>
            <a:rPr lang="en-US" sz="1800" b="0" i="0" kern="1200"/>
            <a:t> from which the said registration is sought which shall be valid for a period of 3 years.</a:t>
          </a:r>
          <a:endParaRPr lang="en-US" sz="1800" kern="1200"/>
        </a:p>
      </dsp:txBody>
      <dsp:txXfrm>
        <a:off x="0" y="2029391"/>
        <a:ext cx="10895369" cy="1014695"/>
      </dsp:txXfrm>
    </dsp:sp>
    <dsp:sp modelId="{D2C1A528-06D5-4337-9940-F64189391694}">
      <dsp:nvSpPr>
        <dsp:cNvPr id="0" name=""/>
        <dsp:cNvSpPr/>
      </dsp:nvSpPr>
      <dsp:spPr>
        <a:xfrm>
          <a:off x="0" y="3044086"/>
          <a:ext cx="1089536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65E9D-D94F-4758-B38A-3AB85D5EDCDB}">
      <dsp:nvSpPr>
        <dsp:cNvPr id="0" name=""/>
        <dsp:cNvSpPr/>
      </dsp:nvSpPr>
      <dsp:spPr>
        <a:xfrm>
          <a:off x="0" y="3044086"/>
          <a:ext cx="10895369" cy="1014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a:t>On commencement of activities, they need to apply for regular registration </a:t>
          </a:r>
          <a:r>
            <a:rPr lang="en-US" sz="1800" b="1" i="0" kern="1200"/>
            <a:t>at least six months prior to expiry of period of the provisional registration or within six months of the commencement of activities, whichever is earlier. </a:t>
          </a:r>
          <a:r>
            <a:rPr lang="en-US" sz="1800" b="0" i="0" kern="1200"/>
            <a:t>Regular registration shall be valid for a period of 5 years.</a:t>
          </a:r>
          <a:endParaRPr lang="en-US" sz="1800" kern="1200"/>
        </a:p>
      </dsp:txBody>
      <dsp:txXfrm>
        <a:off x="0" y="3044086"/>
        <a:ext cx="10895369" cy="10146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A6C2D-864D-4A78-9D19-C82A9D2FCFA8}">
      <dsp:nvSpPr>
        <dsp:cNvPr id="0" name=""/>
        <dsp:cNvSpPr/>
      </dsp:nvSpPr>
      <dsp:spPr>
        <a:xfrm>
          <a:off x="0" y="649"/>
          <a:ext cx="6799621" cy="15194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4C285D-2F6E-409B-952A-03756F14A402}">
      <dsp:nvSpPr>
        <dsp:cNvPr id="0" name=""/>
        <dsp:cNvSpPr/>
      </dsp:nvSpPr>
      <dsp:spPr>
        <a:xfrm>
          <a:off x="459623" y="342517"/>
          <a:ext cx="835678" cy="8356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6B084B-AD67-4824-B3DE-1762F2BC5BAF}">
      <dsp:nvSpPr>
        <dsp:cNvPr id="0" name=""/>
        <dsp:cNvSpPr/>
      </dsp:nvSpPr>
      <dsp:spPr>
        <a:xfrm>
          <a:off x="1754924" y="649"/>
          <a:ext cx="3059829" cy="151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5" tIns="160805" rIns="160805" bIns="160805" numCol="1" spcCol="1270" anchor="ctr" anchorCtr="0">
          <a:noAutofit/>
        </a:bodyPr>
        <a:lstStyle/>
        <a:p>
          <a:pPr marL="0" lvl="0" indent="0" algn="l" defTabSz="1111250">
            <a:lnSpc>
              <a:spcPct val="100000"/>
            </a:lnSpc>
            <a:spcBef>
              <a:spcPct val="0"/>
            </a:spcBef>
            <a:spcAft>
              <a:spcPct val="35000"/>
            </a:spcAft>
            <a:buNone/>
          </a:pPr>
          <a:r>
            <a:rPr lang="en-US" sz="2500" b="1" kern="1200"/>
            <a:t>Issuance of Receipts to Donors:</a:t>
          </a:r>
          <a:endParaRPr lang="en-US" sz="2500" kern="1200"/>
        </a:p>
      </dsp:txBody>
      <dsp:txXfrm>
        <a:off x="1754924" y="649"/>
        <a:ext cx="3059829" cy="1519415"/>
      </dsp:txXfrm>
    </dsp:sp>
    <dsp:sp modelId="{595F0A3C-E102-45C0-8DD5-0AF494DE55C9}">
      <dsp:nvSpPr>
        <dsp:cNvPr id="0" name=""/>
        <dsp:cNvSpPr/>
      </dsp:nvSpPr>
      <dsp:spPr>
        <a:xfrm>
          <a:off x="4814754" y="649"/>
          <a:ext cx="1984866" cy="151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5" tIns="160805" rIns="160805" bIns="160805" numCol="1" spcCol="1270" anchor="ctr" anchorCtr="0">
          <a:noAutofit/>
        </a:bodyPr>
        <a:lstStyle/>
        <a:p>
          <a:pPr marL="0" lvl="0" indent="0" algn="l" defTabSz="488950">
            <a:lnSpc>
              <a:spcPct val="100000"/>
            </a:lnSpc>
            <a:spcBef>
              <a:spcPct val="0"/>
            </a:spcBef>
            <a:spcAft>
              <a:spcPct val="35000"/>
            </a:spcAft>
            <a:buNone/>
          </a:pPr>
          <a:r>
            <a:rPr lang="en-US" sz="1100" kern="1200" dirty="0"/>
            <a:t>Mention details such as donor’s name, PAN, amount donated, and registration number.</a:t>
          </a:r>
        </a:p>
      </dsp:txBody>
      <dsp:txXfrm>
        <a:off x="4814754" y="649"/>
        <a:ext cx="1984866" cy="1519415"/>
      </dsp:txXfrm>
    </dsp:sp>
    <dsp:sp modelId="{0B51DD1B-234C-4DC0-BA0B-0227C269C52B}">
      <dsp:nvSpPr>
        <dsp:cNvPr id="0" name=""/>
        <dsp:cNvSpPr/>
      </dsp:nvSpPr>
      <dsp:spPr>
        <a:xfrm>
          <a:off x="0" y="1899918"/>
          <a:ext cx="6799621" cy="15194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2AB878-96D8-464D-96F0-07CB659A0075}">
      <dsp:nvSpPr>
        <dsp:cNvPr id="0" name=""/>
        <dsp:cNvSpPr/>
      </dsp:nvSpPr>
      <dsp:spPr>
        <a:xfrm>
          <a:off x="459623" y="2241786"/>
          <a:ext cx="835678" cy="8356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5F634D6-7956-483B-9B70-990A1E247BF6}">
      <dsp:nvSpPr>
        <dsp:cNvPr id="0" name=""/>
        <dsp:cNvSpPr/>
      </dsp:nvSpPr>
      <dsp:spPr>
        <a:xfrm>
          <a:off x="1754924" y="1899918"/>
          <a:ext cx="3059829" cy="151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5" tIns="160805" rIns="160805" bIns="160805" numCol="1" spcCol="1270" anchor="ctr" anchorCtr="0">
          <a:noAutofit/>
        </a:bodyPr>
        <a:lstStyle/>
        <a:p>
          <a:pPr marL="0" lvl="0" indent="0" algn="l" defTabSz="1111250">
            <a:lnSpc>
              <a:spcPct val="100000"/>
            </a:lnSpc>
            <a:spcBef>
              <a:spcPct val="0"/>
            </a:spcBef>
            <a:spcAft>
              <a:spcPct val="35000"/>
            </a:spcAft>
            <a:buNone/>
          </a:pPr>
          <a:r>
            <a:rPr lang="en-US" sz="2500" b="1" kern="1200"/>
            <a:t>Reporting Obligations:</a:t>
          </a:r>
          <a:endParaRPr lang="en-US" sz="2500" kern="1200"/>
        </a:p>
      </dsp:txBody>
      <dsp:txXfrm>
        <a:off x="1754924" y="1899918"/>
        <a:ext cx="3059829" cy="1519415"/>
      </dsp:txXfrm>
    </dsp:sp>
    <dsp:sp modelId="{B268F02D-8889-40C4-B6B4-3B17D3E454E2}">
      <dsp:nvSpPr>
        <dsp:cNvPr id="0" name=""/>
        <dsp:cNvSpPr/>
      </dsp:nvSpPr>
      <dsp:spPr>
        <a:xfrm>
          <a:off x="4814754" y="1899918"/>
          <a:ext cx="1984866" cy="151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5" tIns="160805" rIns="160805" bIns="160805" numCol="1" spcCol="1270" anchor="ctr" anchorCtr="0">
          <a:noAutofit/>
        </a:bodyPr>
        <a:lstStyle/>
        <a:p>
          <a:pPr marL="0" lvl="0" indent="0" algn="l" defTabSz="488950">
            <a:lnSpc>
              <a:spcPct val="100000"/>
            </a:lnSpc>
            <a:spcBef>
              <a:spcPct val="0"/>
            </a:spcBef>
            <a:spcAft>
              <a:spcPct val="35000"/>
            </a:spcAft>
            <a:buNone/>
          </a:pPr>
          <a:r>
            <a:rPr lang="en-US" sz="1100" kern="1200" dirty="0"/>
            <a:t>Annual reporting of donations </a:t>
          </a:r>
          <a:r>
            <a:rPr lang="en-US" sz="1100" b="1" kern="1200" dirty="0"/>
            <a:t>in Form 10BD</a:t>
          </a:r>
          <a:r>
            <a:rPr lang="en-US" sz="1100" kern="1200" dirty="0"/>
            <a:t>.</a:t>
          </a:r>
        </a:p>
        <a:p>
          <a:pPr marL="0" lvl="0" indent="0" algn="l" defTabSz="488950">
            <a:lnSpc>
              <a:spcPct val="100000"/>
            </a:lnSpc>
            <a:spcBef>
              <a:spcPct val="0"/>
            </a:spcBef>
            <a:spcAft>
              <a:spcPct val="35000"/>
            </a:spcAft>
            <a:buNone/>
          </a:pPr>
          <a:r>
            <a:rPr lang="en-US" sz="1100" kern="1200" dirty="0"/>
            <a:t>Issue a certificate to donors in </a:t>
          </a:r>
          <a:r>
            <a:rPr lang="en-US" sz="1100" b="1" kern="1200" dirty="0"/>
            <a:t>Form 10BE </a:t>
          </a:r>
          <a:r>
            <a:rPr lang="en-US" sz="1100" kern="1200" dirty="0"/>
            <a:t>for claiming deductions.</a:t>
          </a:r>
        </a:p>
      </dsp:txBody>
      <dsp:txXfrm>
        <a:off x="4814754" y="1899918"/>
        <a:ext cx="1984866" cy="1519415"/>
      </dsp:txXfrm>
    </dsp:sp>
    <dsp:sp modelId="{799B9443-B3E4-46B3-9CAF-BE5D71C1753F}">
      <dsp:nvSpPr>
        <dsp:cNvPr id="0" name=""/>
        <dsp:cNvSpPr/>
      </dsp:nvSpPr>
      <dsp:spPr>
        <a:xfrm>
          <a:off x="0" y="3799187"/>
          <a:ext cx="6799621" cy="15194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BDF8C1-48A0-4465-A8F1-FD88F0863555}">
      <dsp:nvSpPr>
        <dsp:cNvPr id="0" name=""/>
        <dsp:cNvSpPr/>
      </dsp:nvSpPr>
      <dsp:spPr>
        <a:xfrm>
          <a:off x="459623" y="4141055"/>
          <a:ext cx="835678" cy="8356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F72B13A-6F2D-46D8-8622-B9DEE2725FE2}">
      <dsp:nvSpPr>
        <dsp:cNvPr id="0" name=""/>
        <dsp:cNvSpPr/>
      </dsp:nvSpPr>
      <dsp:spPr>
        <a:xfrm>
          <a:off x="1754924" y="3799187"/>
          <a:ext cx="3059829" cy="151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5" tIns="160805" rIns="160805" bIns="160805" numCol="1" spcCol="1270" anchor="ctr" anchorCtr="0">
          <a:noAutofit/>
        </a:bodyPr>
        <a:lstStyle/>
        <a:p>
          <a:pPr marL="0" lvl="0" indent="0" algn="l" defTabSz="1111250">
            <a:lnSpc>
              <a:spcPct val="100000"/>
            </a:lnSpc>
            <a:spcBef>
              <a:spcPct val="0"/>
            </a:spcBef>
            <a:spcAft>
              <a:spcPct val="35000"/>
            </a:spcAft>
            <a:buNone/>
          </a:pPr>
          <a:r>
            <a:rPr lang="en-US" sz="2500" b="1" kern="1200"/>
            <a:t>Penalties for Non-Compliance:</a:t>
          </a:r>
          <a:endParaRPr lang="en-US" sz="2500" kern="1200"/>
        </a:p>
      </dsp:txBody>
      <dsp:txXfrm>
        <a:off x="1754924" y="3799187"/>
        <a:ext cx="3059829" cy="1519415"/>
      </dsp:txXfrm>
    </dsp:sp>
    <dsp:sp modelId="{961E4562-BEAB-4BC3-9931-840D940BBD19}">
      <dsp:nvSpPr>
        <dsp:cNvPr id="0" name=""/>
        <dsp:cNvSpPr/>
      </dsp:nvSpPr>
      <dsp:spPr>
        <a:xfrm>
          <a:off x="4814754" y="3799187"/>
          <a:ext cx="1984866" cy="151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5" tIns="160805" rIns="160805" bIns="160805" numCol="1" spcCol="1270" anchor="ctr" anchorCtr="0">
          <a:noAutofit/>
        </a:bodyPr>
        <a:lstStyle/>
        <a:p>
          <a:pPr marL="0" lvl="0" indent="0" algn="l" defTabSz="488950">
            <a:lnSpc>
              <a:spcPct val="100000"/>
            </a:lnSpc>
            <a:spcBef>
              <a:spcPct val="0"/>
            </a:spcBef>
            <a:spcAft>
              <a:spcPct val="35000"/>
            </a:spcAft>
            <a:buNone/>
          </a:pPr>
          <a:r>
            <a:rPr lang="en-US" sz="1100" kern="1200"/>
            <a:t>Cancellation of registration.</a:t>
          </a:r>
        </a:p>
        <a:p>
          <a:pPr marL="0" lvl="0" indent="0" algn="l" defTabSz="488950">
            <a:lnSpc>
              <a:spcPct val="100000"/>
            </a:lnSpc>
            <a:spcBef>
              <a:spcPct val="0"/>
            </a:spcBef>
            <a:spcAft>
              <a:spcPct val="35000"/>
            </a:spcAft>
            <a:buNone/>
          </a:pPr>
          <a:r>
            <a:rPr lang="en-US" sz="1100" kern="1200" dirty="0"/>
            <a:t>Disallowance of exemption and donor deductions.</a:t>
          </a:r>
        </a:p>
      </dsp:txBody>
      <dsp:txXfrm>
        <a:off x="4814754" y="3799187"/>
        <a:ext cx="1984866" cy="1519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50941-EDEB-4981-9316-05A9B5916504}">
      <dsp:nvSpPr>
        <dsp:cNvPr id="0" name=""/>
        <dsp:cNvSpPr/>
      </dsp:nvSpPr>
      <dsp:spPr>
        <a:xfrm>
          <a:off x="0" y="976535"/>
          <a:ext cx="11022680" cy="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395898-AD0B-442B-86F7-9DDFF4647BBF}">
      <dsp:nvSpPr>
        <dsp:cNvPr id="0" name=""/>
        <dsp:cNvSpPr/>
      </dsp:nvSpPr>
      <dsp:spPr>
        <a:xfrm>
          <a:off x="222712" y="774069"/>
          <a:ext cx="494565" cy="4049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D2B3576-7F7C-4AAD-B36F-3B96AA645B99}">
      <dsp:nvSpPr>
        <dsp:cNvPr id="0" name=""/>
        <dsp:cNvSpPr/>
      </dsp:nvSpPr>
      <dsp:spPr>
        <a:xfrm>
          <a:off x="866286" y="720894"/>
          <a:ext cx="9412944" cy="736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919" tIns="77919" rIns="77919" bIns="77919" numCol="1" spcCol="1270" anchor="ctr" anchorCtr="0">
          <a:noAutofit/>
        </a:bodyPr>
        <a:lstStyle/>
        <a:p>
          <a:pPr marL="0" lvl="0" indent="0" algn="l" defTabSz="622300">
            <a:lnSpc>
              <a:spcPct val="100000"/>
            </a:lnSpc>
            <a:spcBef>
              <a:spcPct val="0"/>
            </a:spcBef>
            <a:spcAft>
              <a:spcPct val="35000"/>
            </a:spcAft>
            <a:buNone/>
          </a:pPr>
          <a:r>
            <a:rPr lang="en-US" sz="1400" b="1" kern="1200" dirty="0"/>
            <a:t>If 85% of the income could not be applied during the PY</a:t>
          </a:r>
          <a:r>
            <a:rPr lang="en-US" sz="1400" kern="1200" dirty="0"/>
            <a:t>:</a:t>
          </a:r>
        </a:p>
      </dsp:txBody>
      <dsp:txXfrm>
        <a:off x="866286" y="720894"/>
        <a:ext cx="9412944" cy="736239"/>
      </dsp:txXfrm>
    </dsp:sp>
    <dsp:sp modelId="{741A6294-BDB4-4944-B09D-94E97C7101D9}">
      <dsp:nvSpPr>
        <dsp:cNvPr id="0" name=""/>
        <dsp:cNvSpPr/>
      </dsp:nvSpPr>
      <dsp:spPr>
        <a:xfrm>
          <a:off x="0" y="2180851"/>
          <a:ext cx="11022680" cy="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36DD9F-B301-486D-AD44-BAEF2000D550}">
      <dsp:nvSpPr>
        <dsp:cNvPr id="0" name=""/>
        <dsp:cNvSpPr/>
      </dsp:nvSpPr>
      <dsp:spPr>
        <a:xfrm>
          <a:off x="222712" y="1978396"/>
          <a:ext cx="494565" cy="4049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8D45138-3765-4453-AADE-79BE65589B35}">
      <dsp:nvSpPr>
        <dsp:cNvPr id="0" name=""/>
        <dsp:cNvSpPr/>
      </dsp:nvSpPr>
      <dsp:spPr>
        <a:xfrm>
          <a:off x="910476" y="2062313"/>
          <a:ext cx="4960206" cy="736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916" tIns="77916" rIns="77916" bIns="77916" numCol="1" spcCol="1270" anchor="ctr" anchorCtr="0">
          <a:noAutofit/>
        </a:bodyPr>
        <a:lstStyle/>
        <a:p>
          <a:pPr marL="0" lvl="0" indent="0" algn="l" defTabSz="622300">
            <a:lnSpc>
              <a:spcPct val="100000"/>
            </a:lnSpc>
            <a:spcBef>
              <a:spcPct val="0"/>
            </a:spcBef>
            <a:spcAft>
              <a:spcPct val="35000"/>
            </a:spcAft>
            <a:buNone/>
          </a:pPr>
          <a:r>
            <a:rPr lang="en-US" sz="1400" kern="1200" dirty="0"/>
            <a:t>For the reason that whole or part of income has not received during the PY – </a:t>
          </a:r>
          <a:r>
            <a:rPr lang="en-US" sz="1400" kern="1200" dirty="0" err="1"/>
            <a:t>Assessee</a:t>
          </a:r>
          <a:r>
            <a:rPr lang="en-US" sz="1400" kern="1200" dirty="0"/>
            <a:t> shall submit a declaration in </a:t>
          </a:r>
          <a:r>
            <a:rPr lang="en-US" sz="1400" b="1" kern="1200" dirty="0"/>
            <a:t>Form 9A </a:t>
          </a:r>
          <a:r>
            <a:rPr lang="en-US" sz="1400" b="1" kern="1200" dirty="0" err="1"/>
            <a:t>atleast</a:t>
          </a:r>
          <a:r>
            <a:rPr lang="en-US" sz="1400" b="1" kern="1200" dirty="0"/>
            <a:t> 2 months prior to the due date of filing ROI u/s 139(1) </a:t>
          </a:r>
          <a:r>
            <a:rPr lang="en-US" sz="1400" kern="1200" dirty="0"/>
            <a:t>that, such income shall be applied in the year of receipt or in the immediately next year, then such income shall be deemed to be applied in the current PY</a:t>
          </a:r>
        </a:p>
      </dsp:txBody>
      <dsp:txXfrm>
        <a:off x="910476" y="2062313"/>
        <a:ext cx="4960206" cy="736216"/>
      </dsp:txXfrm>
    </dsp:sp>
    <dsp:sp modelId="{0FC2DA97-BD96-42FE-9038-82EBF07DEFD9}">
      <dsp:nvSpPr>
        <dsp:cNvPr id="0" name=""/>
        <dsp:cNvSpPr/>
      </dsp:nvSpPr>
      <dsp:spPr>
        <a:xfrm>
          <a:off x="5900196" y="2062317"/>
          <a:ext cx="4452738" cy="93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03" tIns="99303" rIns="99303" bIns="99303" numCol="1" spcCol="1270" anchor="ctr" anchorCtr="0">
          <a:noAutofit/>
        </a:bodyPr>
        <a:lstStyle/>
        <a:p>
          <a:pPr marL="0" lvl="0" indent="0" algn="l" defTabSz="622300">
            <a:lnSpc>
              <a:spcPct val="100000"/>
            </a:lnSpc>
            <a:spcBef>
              <a:spcPct val="0"/>
            </a:spcBef>
            <a:spcAft>
              <a:spcPct val="35000"/>
            </a:spcAft>
            <a:buNone/>
          </a:pPr>
          <a:r>
            <a:rPr lang="en-US" sz="1400" kern="1200" dirty="0"/>
            <a:t>If such income is not applied as stated above, it shall be treated as the income of the next year in which such amount is received and taxable </a:t>
          </a:r>
          <a:r>
            <a:rPr lang="en-US" sz="1400" b="1" kern="1200" dirty="0"/>
            <a:t>@ 30% u/s115BBI</a:t>
          </a:r>
        </a:p>
      </dsp:txBody>
      <dsp:txXfrm>
        <a:off x="5900196" y="2062317"/>
        <a:ext cx="4452738" cy="938291"/>
      </dsp:txXfrm>
    </dsp:sp>
    <dsp:sp modelId="{F754393A-48BD-4DA8-82DB-56EE3AAAC8B7}">
      <dsp:nvSpPr>
        <dsp:cNvPr id="0" name=""/>
        <dsp:cNvSpPr/>
      </dsp:nvSpPr>
      <dsp:spPr>
        <a:xfrm>
          <a:off x="0" y="3587224"/>
          <a:ext cx="11022680" cy="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33E954-DB6A-476D-9012-DC1914F12AFC}">
      <dsp:nvSpPr>
        <dsp:cNvPr id="0" name=""/>
        <dsp:cNvSpPr/>
      </dsp:nvSpPr>
      <dsp:spPr>
        <a:xfrm>
          <a:off x="222705" y="3384768"/>
          <a:ext cx="494565" cy="4049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5B61CC-9E1B-4109-AD69-B7D725BA37E7}">
      <dsp:nvSpPr>
        <dsp:cNvPr id="0" name=""/>
        <dsp:cNvSpPr/>
      </dsp:nvSpPr>
      <dsp:spPr>
        <a:xfrm>
          <a:off x="939976" y="3587224"/>
          <a:ext cx="4960206" cy="736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916" tIns="77916" rIns="77916" bIns="77916" numCol="1" spcCol="1270" anchor="ctr" anchorCtr="0">
          <a:noAutofit/>
        </a:bodyPr>
        <a:lstStyle/>
        <a:p>
          <a:pPr marL="0" lvl="0" indent="0" algn="l" defTabSz="622300">
            <a:lnSpc>
              <a:spcPct val="100000"/>
            </a:lnSpc>
            <a:spcBef>
              <a:spcPct val="0"/>
            </a:spcBef>
            <a:spcAft>
              <a:spcPct val="35000"/>
            </a:spcAft>
            <a:buNone/>
          </a:pPr>
          <a:r>
            <a:rPr lang="en-US" sz="1400" kern="1200" dirty="0"/>
            <a:t>For any other reason – </a:t>
          </a:r>
          <a:r>
            <a:rPr lang="en-US" sz="1400" kern="1200" dirty="0" err="1"/>
            <a:t>Assessee</a:t>
          </a:r>
          <a:r>
            <a:rPr lang="en-US" sz="1400" kern="1200" dirty="0"/>
            <a:t> submit a declaration in </a:t>
          </a:r>
          <a:r>
            <a:rPr lang="en-US" sz="1400" b="1" kern="1200" dirty="0"/>
            <a:t>Form 9A to the AO </a:t>
          </a:r>
          <a:r>
            <a:rPr lang="en-US" sz="1400" b="1" kern="1200" dirty="0" err="1"/>
            <a:t>alteast</a:t>
          </a:r>
          <a:r>
            <a:rPr lang="en-US" sz="1400" b="1" kern="1200" dirty="0"/>
            <a:t> 2 months prior to the due date of furnishing ROI u/s 139(1)</a:t>
          </a:r>
          <a:r>
            <a:rPr lang="en-US" sz="1400" kern="1200" dirty="0"/>
            <a:t> that income could not be applied in the current PY due to any reason and such income shall be applied in the next PY, then such amount is deemed to be applied in the current PY</a:t>
          </a:r>
        </a:p>
      </dsp:txBody>
      <dsp:txXfrm>
        <a:off x="939976" y="3587224"/>
        <a:ext cx="4960206" cy="736216"/>
      </dsp:txXfrm>
    </dsp:sp>
    <dsp:sp modelId="{848369C4-8206-444B-A9A1-0FE4E2C235B3}">
      <dsp:nvSpPr>
        <dsp:cNvPr id="0" name=""/>
        <dsp:cNvSpPr/>
      </dsp:nvSpPr>
      <dsp:spPr>
        <a:xfrm>
          <a:off x="5900182" y="3587224"/>
          <a:ext cx="4452738" cy="93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03" tIns="99303" rIns="99303" bIns="99303" numCol="1" spcCol="1270" anchor="ctr" anchorCtr="0">
          <a:noAutofit/>
        </a:bodyPr>
        <a:lstStyle/>
        <a:p>
          <a:pPr marL="0" lvl="0" indent="0" algn="l" defTabSz="622300">
            <a:lnSpc>
              <a:spcPct val="100000"/>
            </a:lnSpc>
            <a:spcBef>
              <a:spcPct val="0"/>
            </a:spcBef>
            <a:spcAft>
              <a:spcPct val="35000"/>
            </a:spcAft>
            <a:buNone/>
          </a:pPr>
          <a:r>
            <a:rPr lang="en-US" sz="1400" kern="1200"/>
            <a:t>If such amount is not applied in the next year, then such amount shall be treated as income of the next year and taxable </a:t>
          </a:r>
          <a:r>
            <a:rPr lang="en-US" sz="1400" b="1" kern="1200"/>
            <a:t>@ 30% u/s 115BBI.</a:t>
          </a:r>
          <a:endParaRPr lang="en-US" sz="1400" kern="1200" dirty="0"/>
        </a:p>
      </dsp:txBody>
      <dsp:txXfrm>
        <a:off x="5900182" y="3587224"/>
        <a:ext cx="4452738" cy="9382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7EC02-9768-41D9-A14B-C6D361F6BABC}">
      <dsp:nvSpPr>
        <dsp:cNvPr id="0" name=""/>
        <dsp:cNvSpPr/>
      </dsp:nvSpPr>
      <dsp:spPr>
        <a:xfrm>
          <a:off x="0" y="516"/>
          <a:ext cx="11582400"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376DB0-553A-48A5-ACB9-D3E36D726AA8}">
      <dsp:nvSpPr>
        <dsp:cNvPr id="0" name=""/>
        <dsp:cNvSpPr/>
      </dsp:nvSpPr>
      <dsp:spPr>
        <a:xfrm>
          <a:off x="0" y="516"/>
          <a:ext cx="11582400" cy="604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0" i="0" kern="1200"/>
            <a:t>1. Investment in Government Saving Certificates, </a:t>
          </a:r>
        </a:p>
      </dsp:txBody>
      <dsp:txXfrm>
        <a:off x="0" y="516"/>
        <a:ext cx="11582400" cy="604776"/>
      </dsp:txXfrm>
    </dsp:sp>
    <dsp:sp modelId="{D71A1458-68FE-40F8-B11A-8FB9C953D745}">
      <dsp:nvSpPr>
        <dsp:cNvPr id="0" name=""/>
        <dsp:cNvSpPr/>
      </dsp:nvSpPr>
      <dsp:spPr>
        <a:xfrm>
          <a:off x="0" y="605292"/>
          <a:ext cx="11582400"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1093F7-AE3C-4753-AF82-619F260D6F74}">
      <dsp:nvSpPr>
        <dsp:cNvPr id="0" name=""/>
        <dsp:cNvSpPr/>
      </dsp:nvSpPr>
      <dsp:spPr>
        <a:xfrm>
          <a:off x="0" y="605292"/>
          <a:ext cx="11582400" cy="604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0" i="0" kern="1200"/>
            <a:t>2. Units of Unit Trust of India</a:t>
          </a:r>
          <a:endParaRPr lang="en-US" sz="1050" kern="1200"/>
        </a:p>
      </dsp:txBody>
      <dsp:txXfrm>
        <a:off x="0" y="605292"/>
        <a:ext cx="11582400" cy="604776"/>
      </dsp:txXfrm>
    </dsp:sp>
    <dsp:sp modelId="{9CDF9CCC-3462-47D2-84BD-23EE750778AA}">
      <dsp:nvSpPr>
        <dsp:cNvPr id="0" name=""/>
        <dsp:cNvSpPr/>
      </dsp:nvSpPr>
      <dsp:spPr>
        <a:xfrm>
          <a:off x="0" y="1210068"/>
          <a:ext cx="11582400"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8E32C-9AA6-4F23-AB86-C83D6E9D6547}">
      <dsp:nvSpPr>
        <dsp:cNvPr id="0" name=""/>
        <dsp:cNvSpPr/>
      </dsp:nvSpPr>
      <dsp:spPr>
        <a:xfrm>
          <a:off x="0" y="1210068"/>
          <a:ext cx="11582400" cy="604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0" i="0" kern="1200"/>
            <a:t>3. Any security for money created and issued by the Central Government or a State Government</a:t>
          </a:r>
          <a:endParaRPr lang="en-US" sz="1050" kern="1200"/>
        </a:p>
      </dsp:txBody>
      <dsp:txXfrm>
        <a:off x="0" y="1210068"/>
        <a:ext cx="11582400" cy="604776"/>
      </dsp:txXfrm>
    </dsp:sp>
    <dsp:sp modelId="{F4A64DA6-02AB-4F48-8820-8AFDEFCED9B9}">
      <dsp:nvSpPr>
        <dsp:cNvPr id="0" name=""/>
        <dsp:cNvSpPr/>
      </dsp:nvSpPr>
      <dsp:spPr>
        <a:xfrm>
          <a:off x="0" y="1814844"/>
          <a:ext cx="11582400"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394B34-4889-487D-9A02-09545BB5C48E}">
      <dsp:nvSpPr>
        <dsp:cNvPr id="0" name=""/>
        <dsp:cNvSpPr/>
      </dsp:nvSpPr>
      <dsp:spPr>
        <a:xfrm>
          <a:off x="0" y="1814844"/>
          <a:ext cx="11582400" cy="604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0" i="0" kern="1200"/>
            <a:t>4. Debentures of any company which is fully and unconditionally guaranteed by Government </a:t>
          </a:r>
          <a:endParaRPr lang="en-US" sz="1050" kern="1200"/>
        </a:p>
      </dsp:txBody>
      <dsp:txXfrm>
        <a:off x="0" y="1814844"/>
        <a:ext cx="11582400" cy="604776"/>
      </dsp:txXfrm>
    </dsp:sp>
    <dsp:sp modelId="{F921F436-4618-4EFA-85A3-DC01DDF534D4}">
      <dsp:nvSpPr>
        <dsp:cNvPr id="0" name=""/>
        <dsp:cNvSpPr/>
      </dsp:nvSpPr>
      <dsp:spPr>
        <a:xfrm>
          <a:off x="0" y="2419621"/>
          <a:ext cx="11582400"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EC9E42-6EE2-4C16-B2F9-E530B12EE915}">
      <dsp:nvSpPr>
        <dsp:cNvPr id="0" name=""/>
        <dsp:cNvSpPr/>
      </dsp:nvSpPr>
      <dsp:spPr>
        <a:xfrm>
          <a:off x="0" y="2419621"/>
          <a:ext cx="11582400" cy="604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0" i="0" kern="1200"/>
            <a:t>5. Deposits with Post Office Savings Banks, Schedule Banks or Co. Op Banks. or Industrial Development Bank of India</a:t>
          </a:r>
          <a:endParaRPr lang="en-US" sz="1050" kern="1200"/>
        </a:p>
      </dsp:txBody>
      <dsp:txXfrm>
        <a:off x="0" y="2419621"/>
        <a:ext cx="11582400" cy="604776"/>
      </dsp:txXfrm>
    </dsp:sp>
    <dsp:sp modelId="{9A7A6D86-E086-4BC8-9196-14B624B3B929}">
      <dsp:nvSpPr>
        <dsp:cNvPr id="0" name=""/>
        <dsp:cNvSpPr/>
      </dsp:nvSpPr>
      <dsp:spPr>
        <a:xfrm>
          <a:off x="0" y="3024397"/>
          <a:ext cx="11582400"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E3F66A-AF94-420F-B227-B4AAFD5F7A6E}">
      <dsp:nvSpPr>
        <dsp:cNvPr id="0" name=""/>
        <dsp:cNvSpPr/>
      </dsp:nvSpPr>
      <dsp:spPr>
        <a:xfrm>
          <a:off x="0" y="3024397"/>
          <a:ext cx="11582400" cy="604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0" i="0" kern="1200"/>
            <a:t>6. Investment or deposits in any public sector company. </a:t>
          </a:r>
        </a:p>
        <a:p>
          <a:pPr marL="0" lvl="0" indent="0" algn="l" defTabSz="466725">
            <a:lnSpc>
              <a:spcPct val="90000"/>
            </a:lnSpc>
            <a:spcBef>
              <a:spcPct val="0"/>
            </a:spcBef>
            <a:spcAft>
              <a:spcPct val="35000"/>
            </a:spcAft>
            <a:buNone/>
          </a:pPr>
          <a:r>
            <a:rPr lang="en-US" sz="1050" b="0" i="0" kern="1200"/>
            <a:t>(If PSC cease to be PSC then investment in shares of that company should be treated as legitimate investment till 3 years from the date of cessation and in any other investment till the time of maturity).Investment in bonds of approved financial corporation / public companies providing long term finance.</a:t>
          </a:r>
          <a:endParaRPr lang="en-US" sz="1050" kern="1200" dirty="0"/>
        </a:p>
      </dsp:txBody>
      <dsp:txXfrm>
        <a:off x="0" y="3024397"/>
        <a:ext cx="11582400" cy="604776"/>
      </dsp:txXfrm>
    </dsp:sp>
    <dsp:sp modelId="{26A12B7C-F789-48D1-894C-800DAE0285C7}">
      <dsp:nvSpPr>
        <dsp:cNvPr id="0" name=""/>
        <dsp:cNvSpPr/>
      </dsp:nvSpPr>
      <dsp:spPr>
        <a:xfrm>
          <a:off x="0" y="3629173"/>
          <a:ext cx="11582400"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8E787E-F903-41E5-826D-762E835EB33A}">
      <dsp:nvSpPr>
        <dsp:cNvPr id="0" name=""/>
        <dsp:cNvSpPr/>
      </dsp:nvSpPr>
      <dsp:spPr>
        <a:xfrm>
          <a:off x="0" y="3629173"/>
          <a:ext cx="11582400" cy="604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0" i="0" kern="1200" dirty="0"/>
            <a:t>7. Investment in immovable property.</a:t>
          </a:r>
          <a:endParaRPr lang="en-US" sz="1050" kern="1200" dirty="0"/>
        </a:p>
      </dsp:txBody>
      <dsp:txXfrm>
        <a:off x="0" y="3629173"/>
        <a:ext cx="11582400" cy="604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BF9E8-AEB7-4153-AC5A-73153A9778BB}">
      <dsp:nvSpPr>
        <dsp:cNvPr id="0" name=""/>
        <dsp:cNvSpPr/>
      </dsp:nvSpPr>
      <dsp:spPr>
        <a:xfrm>
          <a:off x="0" y="274391"/>
          <a:ext cx="10895369" cy="19152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5602" tIns="333248" rIns="84560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The total income of auditee, without giving effect to the provisions of mentioned clause/section, as applicable- </a:t>
          </a:r>
        </a:p>
        <a:p>
          <a:pPr marL="342900" lvl="2" indent="-171450" algn="l" defTabSz="711200">
            <a:lnSpc>
              <a:spcPct val="90000"/>
            </a:lnSpc>
            <a:spcBef>
              <a:spcPct val="0"/>
            </a:spcBef>
            <a:spcAft>
              <a:spcPct val="15000"/>
            </a:spcAft>
            <a:buClr>
              <a:schemeClr val="accent1"/>
            </a:buClr>
            <a:buChar char="•"/>
          </a:pPr>
          <a:r>
            <a:rPr lang="en-US" sz="1600" kern="1200" dirty="0">
              <a:solidFill>
                <a:schemeClr val="tx1"/>
              </a:solidFill>
            </a:rPr>
            <a:t>sub-clauses (iv), (v), (vi) and (via) of clause 23C of section 10 or Sections 11 and 12 of the Act, exceeds rupees five crores during the previous year, or </a:t>
          </a:r>
        </a:p>
        <a:p>
          <a:pPr marL="342900" lvl="2" indent="-171450" algn="l" defTabSz="711200">
            <a:lnSpc>
              <a:spcPct val="90000"/>
            </a:lnSpc>
            <a:spcBef>
              <a:spcPct val="0"/>
            </a:spcBef>
            <a:spcAft>
              <a:spcPct val="15000"/>
            </a:spcAft>
            <a:buChar char="•"/>
          </a:pPr>
          <a:r>
            <a:rPr lang="en-US" sz="1600" kern="1200" dirty="0">
              <a:solidFill>
                <a:schemeClr val="tx1"/>
              </a:solidFill>
            </a:rPr>
            <a:t>Auditee has received any foreign contribution during the previous year ,or </a:t>
          </a:r>
        </a:p>
        <a:p>
          <a:pPr marL="342900" lvl="2" indent="-171450" algn="l" defTabSz="711200">
            <a:lnSpc>
              <a:spcPct val="90000"/>
            </a:lnSpc>
            <a:spcBef>
              <a:spcPct val="0"/>
            </a:spcBef>
            <a:spcAft>
              <a:spcPct val="15000"/>
            </a:spcAft>
            <a:buChar char="•"/>
          </a:pPr>
          <a:r>
            <a:rPr lang="en-US" sz="1600" kern="1200" dirty="0">
              <a:solidFill>
                <a:schemeClr val="tx1"/>
              </a:solidFill>
            </a:rPr>
            <a:t>Auditee has applied any part of its income outside India during the previous year. </a:t>
          </a:r>
        </a:p>
      </dsp:txBody>
      <dsp:txXfrm>
        <a:off x="0" y="274391"/>
        <a:ext cx="10895369" cy="1915200"/>
      </dsp:txXfrm>
    </dsp:sp>
    <dsp:sp modelId="{FC7CB64B-8561-4510-BD51-A1DBE1ECC7A2}">
      <dsp:nvSpPr>
        <dsp:cNvPr id="0" name=""/>
        <dsp:cNvSpPr/>
      </dsp:nvSpPr>
      <dsp:spPr>
        <a:xfrm>
          <a:off x="544768" y="38231"/>
          <a:ext cx="7626759" cy="47232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273" tIns="0" rIns="288273"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Form No. 10B</a:t>
          </a:r>
        </a:p>
      </dsp:txBody>
      <dsp:txXfrm>
        <a:off x="567825" y="61288"/>
        <a:ext cx="7580645" cy="426206"/>
      </dsp:txXfrm>
    </dsp:sp>
    <dsp:sp modelId="{5E2A2318-0C22-4441-BEAD-729311A0DD7D}">
      <dsp:nvSpPr>
        <dsp:cNvPr id="0" name=""/>
        <dsp:cNvSpPr/>
      </dsp:nvSpPr>
      <dsp:spPr>
        <a:xfrm>
          <a:off x="0" y="2512151"/>
          <a:ext cx="10895369" cy="6804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5602" tIns="333248" rIns="84560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Form No. 10BB in other cases</a:t>
          </a:r>
        </a:p>
      </dsp:txBody>
      <dsp:txXfrm>
        <a:off x="0" y="2512151"/>
        <a:ext cx="10895369" cy="680400"/>
      </dsp:txXfrm>
    </dsp:sp>
    <dsp:sp modelId="{61FA3D0F-9C3D-42AE-A55B-4B609DE6B51E}">
      <dsp:nvSpPr>
        <dsp:cNvPr id="0" name=""/>
        <dsp:cNvSpPr/>
      </dsp:nvSpPr>
      <dsp:spPr>
        <a:xfrm>
          <a:off x="544768" y="2275991"/>
          <a:ext cx="7626759" cy="47232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273" tIns="0" rIns="288273" bIns="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Form No. 10BB</a:t>
          </a:r>
          <a:endParaRPr lang="en-US" sz="1600" kern="1200" dirty="0">
            <a:solidFill>
              <a:schemeClr val="tx1"/>
            </a:solidFill>
          </a:endParaRPr>
        </a:p>
      </dsp:txBody>
      <dsp:txXfrm>
        <a:off x="567825" y="2299048"/>
        <a:ext cx="7580645" cy="42620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85A470-7515-4EC5-A164-545217EDD827}" type="datetimeFigureOut">
              <a:rPr lang="en-IN" smtClean="0"/>
              <a:pPr/>
              <a:t>20-03-2025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6215E7-69DD-43CF-A35E-98DF4BDEF855}" type="slidenum">
              <a:rPr lang="en-IN" smtClean="0"/>
              <a:pPr/>
              <a:t>‹#›</a:t>
            </a:fld>
            <a:endParaRPr lang="en-IN"/>
          </a:p>
        </p:txBody>
      </p:sp>
    </p:spTree>
    <p:extLst>
      <p:ext uri="{BB962C8B-B14F-4D97-AF65-F5344CB8AC3E}">
        <p14:creationId xmlns="" xmlns:p14="http://schemas.microsoft.com/office/powerpoint/2010/main" val="307979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5A470-7515-4EC5-A164-545217EDD827}" type="datetimeFigureOut">
              <a:rPr lang="en-IN" smtClean="0"/>
              <a:pPr/>
              <a:t>20-03-2025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86215E7-69DD-43CF-A35E-98DF4BDEF855}" type="slidenum">
              <a:rPr lang="en-IN" smtClean="0"/>
              <a:pPr/>
              <a:t>‹#›</a:t>
            </a:fld>
            <a:endParaRPr lang="en-IN"/>
          </a:p>
        </p:txBody>
      </p:sp>
    </p:spTree>
    <p:extLst>
      <p:ext uri="{BB962C8B-B14F-4D97-AF65-F5344CB8AC3E}">
        <p14:creationId xmlns="" xmlns:p14="http://schemas.microsoft.com/office/powerpoint/2010/main" val="2630381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985A470-7515-4EC5-A164-545217EDD827}" type="datetimeFigureOut">
              <a:rPr lang="en-IN" smtClean="0"/>
              <a:pPr/>
              <a:t>20-03-2025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6215E7-69DD-43CF-A35E-98DF4BDEF855}" type="slidenum">
              <a:rPr lang="en-IN" smtClean="0"/>
              <a:pPr/>
              <a:t>‹#›</a:t>
            </a:fld>
            <a:endParaRPr lang="en-IN"/>
          </a:p>
        </p:txBody>
      </p:sp>
    </p:spTree>
    <p:extLst>
      <p:ext uri="{BB962C8B-B14F-4D97-AF65-F5344CB8AC3E}">
        <p14:creationId xmlns="" xmlns:p14="http://schemas.microsoft.com/office/powerpoint/2010/main" val="1308934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985A470-7515-4EC5-A164-545217EDD827}" type="datetimeFigureOut">
              <a:rPr lang="en-IN" smtClean="0"/>
              <a:pPr/>
              <a:t>20-03-2025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6215E7-69DD-43CF-A35E-98DF4BDEF855}" type="slidenum">
              <a:rPr lang="en-IN" smtClean="0"/>
              <a:pPr/>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 xmlns:p14="http://schemas.microsoft.com/office/powerpoint/2010/main" val="1413984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85A470-7515-4EC5-A164-545217EDD827}" type="datetimeFigureOut">
              <a:rPr lang="en-IN" smtClean="0"/>
              <a:pPr/>
              <a:t>20-03-2025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6215E7-69DD-43CF-A35E-98DF4BDEF855}" type="slidenum">
              <a:rPr lang="en-IN" smtClean="0"/>
              <a:pPr/>
              <a:t>‹#›</a:t>
            </a:fld>
            <a:endParaRPr lang="en-IN"/>
          </a:p>
        </p:txBody>
      </p:sp>
    </p:spTree>
    <p:extLst>
      <p:ext uri="{BB962C8B-B14F-4D97-AF65-F5344CB8AC3E}">
        <p14:creationId xmlns="" xmlns:p14="http://schemas.microsoft.com/office/powerpoint/2010/main" val="432756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85A470-7515-4EC5-A164-545217EDD827}" type="datetimeFigureOut">
              <a:rPr lang="en-IN" smtClean="0"/>
              <a:pPr/>
              <a:t>20-03-2025</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6215E7-69DD-43CF-A35E-98DF4BDEF855}" type="slidenum">
              <a:rPr lang="en-IN" smtClean="0"/>
              <a:pPr/>
              <a:t>‹#›</a:t>
            </a:fld>
            <a:endParaRPr lang="en-IN"/>
          </a:p>
        </p:txBody>
      </p:sp>
    </p:spTree>
    <p:extLst>
      <p:ext uri="{BB962C8B-B14F-4D97-AF65-F5344CB8AC3E}">
        <p14:creationId xmlns="" xmlns:p14="http://schemas.microsoft.com/office/powerpoint/2010/main" val="428953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85A470-7515-4EC5-A164-545217EDD827}" type="datetimeFigureOut">
              <a:rPr lang="en-IN" smtClean="0"/>
              <a:pPr/>
              <a:t>20-03-2025</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6215E7-69DD-43CF-A35E-98DF4BDEF855}" type="slidenum">
              <a:rPr lang="en-IN" smtClean="0"/>
              <a:pPr/>
              <a:t>‹#›</a:t>
            </a:fld>
            <a:endParaRPr lang="en-IN"/>
          </a:p>
        </p:txBody>
      </p:sp>
    </p:spTree>
    <p:extLst>
      <p:ext uri="{BB962C8B-B14F-4D97-AF65-F5344CB8AC3E}">
        <p14:creationId xmlns="" xmlns:p14="http://schemas.microsoft.com/office/powerpoint/2010/main" val="27750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85A470-7515-4EC5-A164-545217EDD827}" type="datetimeFigureOut">
              <a:rPr lang="en-IN" smtClean="0"/>
              <a:pPr/>
              <a:t>20-03-2025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6215E7-69DD-43CF-A35E-98DF4BDEF855}" type="slidenum">
              <a:rPr lang="en-IN" smtClean="0"/>
              <a:pPr/>
              <a:t>‹#›</a:t>
            </a:fld>
            <a:endParaRPr lang="en-IN"/>
          </a:p>
        </p:txBody>
      </p:sp>
    </p:spTree>
    <p:extLst>
      <p:ext uri="{BB962C8B-B14F-4D97-AF65-F5344CB8AC3E}">
        <p14:creationId xmlns="" xmlns:p14="http://schemas.microsoft.com/office/powerpoint/2010/main" val="142175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85A470-7515-4EC5-A164-545217EDD827}" type="datetimeFigureOut">
              <a:rPr lang="en-IN" smtClean="0"/>
              <a:pPr/>
              <a:t>20-03-2025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6215E7-69DD-43CF-A35E-98DF4BDEF855}" type="slidenum">
              <a:rPr lang="en-IN" smtClean="0"/>
              <a:pPr/>
              <a:t>‹#›</a:t>
            </a:fld>
            <a:endParaRPr lang="en-IN"/>
          </a:p>
        </p:txBody>
      </p:sp>
    </p:spTree>
    <p:extLst>
      <p:ext uri="{BB962C8B-B14F-4D97-AF65-F5344CB8AC3E}">
        <p14:creationId xmlns="" xmlns:p14="http://schemas.microsoft.com/office/powerpoint/2010/main" val="26982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985A470-7515-4EC5-A164-545217EDD827}" type="datetimeFigureOut">
              <a:rPr lang="en-IN" smtClean="0"/>
              <a:pPr/>
              <a:t>20-03-2025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6215E7-69DD-43CF-A35E-98DF4BDEF855}" type="slidenum">
              <a:rPr lang="en-IN" smtClean="0"/>
              <a:pPr/>
              <a:t>‹#›</a:t>
            </a:fld>
            <a:endParaRPr lang="en-IN"/>
          </a:p>
        </p:txBody>
      </p:sp>
    </p:spTree>
    <p:extLst>
      <p:ext uri="{BB962C8B-B14F-4D97-AF65-F5344CB8AC3E}">
        <p14:creationId xmlns="" xmlns:p14="http://schemas.microsoft.com/office/powerpoint/2010/main" val="412821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85A470-7515-4EC5-A164-545217EDD827}" type="datetimeFigureOut">
              <a:rPr lang="en-IN" smtClean="0"/>
              <a:pPr/>
              <a:t>20-03-2025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6215E7-69DD-43CF-A35E-98DF4BDEF855}" type="slidenum">
              <a:rPr lang="en-IN" smtClean="0"/>
              <a:pPr/>
              <a:t>‹#›</a:t>
            </a:fld>
            <a:endParaRPr lang="en-IN"/>
          </a:p>
        </p:txBody>
      </p:sp>
    </p:spTree>
    <p:extLst>
      <p:ext uri="{BB962C8B-B14F-4D97-AF65-F5344CB8AC3E}">
        <p14:creationId xmlns="" xmlns:p14="http://schemas.microsoft.com/office/powerpoint/2010/main" val="2455988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85A470-7515-4EC5-A164-545217EDD827}" type="datetimeFigureOut">
              <a:rPr lang="en-IN" smtClean="0"/>
              <a:pPr/>
              <a:t>20-03-2025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86215E7-69DD-43CF-A35E-98DF4BDEF855}" type="slidenum">
              <a:rPr lang="en-IN" smtClean="0"/>
              <a:pPr/>
              <a:t>‹#›</a:t>
            </a:fld>
            <a:endParaRPr lang="en-IN"/>
          </a:p>
        </p:txBody>
      </p:sp>
    </p:spTree>
    <p:extLst>
      <p:ext uri="{BB962C8B-B14F-4D97-AF65-F5344CB8AC3E}">
        <p14:creationId xmlns="" xmlns:p14="http://schemas.microsoft.com/office/powerpoint/2010/main" val="334996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85A470-7515-4EC5-A164-545217EDD827}" type="datetimeFigureOut">
              <a:rPr lang="en-IN" smtClean="0"/>
              <a:pPr/>
              <a:t>20-03-2025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86215E7-69DD-43CF-A35E-98DF4BDEF855}" type="slidenum">
              <a:rPr lang="en-IN" smtClean="0"/>
              <a:pPr/>
              <a:t>‹#›</a:t>
            </a:fld>
            <a:endParaRPr lang="en-IN"/>
          </a:p>
        </p:txBody>
      </p:sp>
    </p:spTree>
    <p:extLst>
      <p:ext uri="{BB962C8B-B14F-4D97-AF65-F5344CB8AC3E}">
        <p14:creationId xmlns="" xmlns:p14="http://schemas.microsoft.com/office/powerpoint/2010/main" val="1422670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985A470-7515-4EC5-A164-545217EDD827}" type="datetimeFigureOut">
              <a:rPr lang="en-IN" smtClean="0"/>
              <a:pPr/>
              <a:t>20-03-2025</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286215E7-69DD-43CF-A35E-98DF4BDEF855}" type="slidenum">
              <a:rPr lang="en-IN" smtClean="0"/>
              <a:pPr/>
              <a:t>‹#›</a:t>
            </a:fld>
            <a:endParaRPr lang="en-IN"/>
          </a:p>
        </p:txBody>
      </p:sp>
    </p:spTree>
    <p:extLst>
      <p:ext uri="{BB962C8B-B14F-4D97-AF65-F5344CB8AC3E}">
        <p14:creationId xmlns="" xmlns:p14="http://schemas.microsoft.com/office/powerpoint/2010/main" val="427664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985A470-7515-4EC5-A164-545217EDD827}" type="datetimeFigureOut">
              <a:rPr lang="en-IN" smtClean="0"/>
              <a:pPr/>
              <a:t>20-03-2025</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286215E7-69DD-43CF-A35E-98DF4BDEF855}" type="slidenum">
              <a:rPr lang="en-IN" smtClean="0"/>
              <a:pPr/>
              <a:t>‹#›</a:t>
            </a:fld>
            <a:endParaRPr lang="en-IN"/>
          </a:p>
        </p:txBody>
      </p:sp>
    </p:spTree>
    <p:extLst>
      <p:ext uri="{BB962C8B-B14F-4D97-AF65-F5344CB8AC3E}">
        <p14:creationId xmlns="" xmlns:p14="http://schemas.microsoft.com/office/powerpoint/2010/main" val="3065019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985A470-7515-4EC5-A164-545217EDD827}" type="datetimeFigureOut">
              <a:rPr lang="en-IN" smtClean="0"/>
              <a:pPr/>
              <a:t>20-03-2025</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286215E7-69DD-43CF-A35E-98DF4BDEF855}" type="slidenum">
              <a:rPr lang="en-IN" smtClean="0"/>
              <a:pPr/>
              <a:t>‹#›</a:t>
            </a:fld>
            <a:endParaRPr lang="en-IN"/>
          </a:p>
        </p:txBody>
      </p:sp>
    </p:spTree>
    <p:extLst>
      <p:ext uri="{BB962C8B-B14F-4D97-AF65-F5344CB8AC3E}">
        <p14:creationId xmlns="" xmlns:p14="http://schemas.microsoft.com/office/powerpoint/2010/main" val="3233153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5A470-7515-4EC5-A164-545217EDD827}" type="datetimeFigureOut">
              <a:rPr lang="en-IN" smtClean="0"/>
              <a:pPr/>
              <a:t>20-03-2025</a:t>
            </a:fld>
            <a:endParaRPr lang="en-IN"/>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6215E7-69DD-43CF-A35E-98DF4BDEF855}" type="slidenum">
              <a:rPr lang="en-IN" smtClean="0"/>
              <a:pPr/>
              <a:t>‹#›</a:t>
            </a:fld>
            <a:endParaRPr lang="en-IN"/>
          </a:p>
        </p:txBody>
      </p:sp>
    </p:spTree>
    <p:extLst>
      <p:ext uri="{BB962C8B-B14F-4D97-AF65-F5344CB8AC3E}">
        <p14:creationId xmlns="" xmlns:p14="http://schemas.microsoft.com/office/powerpoint/2010/main" val="375886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985A470-7515-4EC5-A164-545217EDD827}" type="datetimeFigureOut">
              <a:rPr lang="en-IN" smtClean="0"/>
              <a:pPr/>
              <a:t>20-03-2025</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86215E7-69DD-43CF-A35E-98DF4BDEF855}" type="slidenum">
              <a:rPr lang="en-IN" smtClean="0"/>
              <a:pPr/>
              <a:t>‹#›</a:t>
            </a:fld>
            <a:endParaRPr lang="en-IN"/>
          </a:p>
        </p:txBody>
      </p:sp>
    </p:spTree>
    <p:extLst>
      <p:ext uri="{BB962C8B-B14F-4D97-AF65-F5344CB8AC3E}">
        <p14:creationId xmlns="" xmlns:p14="http://schemas.microsoft.com/office/powerpoint/2010/main" val="3147673150"/>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 id="2147484008" r:id="rId15"/>
    <p:sldLayoutId id="2147484009" r:id="rId16"/>
    <p:sldLayoutId id="214748401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28D0172-F2E0-4763-9C35-F022664959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 xmlns:a16="http://schemas.microsoft.com/office/drawing/2014/main" id="{9F2851FB-E841-4509-8A6D-A416376EA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2" name="Freeform: Shape 11">
            <a:extLst>
              <a:ext uri="{FF2B5EF4-FFF2-40B4-BE49-F238E27FC236}">
                <a16:creationId xmlns="" xmlns:a16="http://schemas.microsoft.com/office/drawing/2014/main" id="{DF6FB2B2-CE21-407F-B22E-302DADC2C3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C5EA07D-41CD-9397-E8A9-ECA6C036D66A}"/>
              </a:ext>
            </a:extLst>
          </p:cNvPr>
          <p:cNvSpPr>
            <a:spLocks noGrp="1"/>
          </p:cNvSpPr>
          <p:nvPr>
            <p:ph type="ctrTitle"/>
          </p:nvPr>
        </p:nvSpPr>
        <p:spPr>
          <a:xfrm>
            <a:off x="965505" y="623571"/>
            <a:ext cx="10260990" cy="3523885"/>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90000"/>
              </a:lnSpc>
            </a:pPr>
            <a:r>
              <a:rPr lang="en-US" sz="5400" b="1" cap="none" spc="0" dirty="0">
                <a:ln/>
                <a:effectLst>
                  <a:glow rad="101600">
                    <a:schemeClr val="accent4">
                      <a:satMod val="175000"/>
                      <a:alpha val="40000"/>
                    </a:schemeClr>
                  </a:glow>
                  <a:outerShdw blurRad="50800" dist="38100" dir="5400000" algn="t" rotWithShape="0">
                    <a:prstClr val="black">
                      <a:alpha val="40000"/>
                    </a:prstClr>
                  </a:outerShdw>
                </a:effectLst>
              </a:rPr>
              <a:t>CHALLENGES &amp; INCOME TAX ISSUES FOR CHARITABLE ORGANIZATIONS: INSIGHTS FROM THE NEW INCOME TAX BILL, 2025</a:t>
            </a:r>
            <a:endParaRPr lang="en-IN" sz="5400" b="1" cap="none" spc="0" dirty="0">
              <a:ln/>
              <a:effectLst>
                <a:glow rad="101600">
                  <a:schemeClr val="accent4">
                    <a:satMod val="175000"/>
                    <a:alpha val="40000"/>
                  </a:schemeClr>
                </a:glow>
                <a:outerShdw blurRad="50800" dist="38100" dir="5400000" algn="t" rotWithShape="0">
                  <a:prstClr val="black">
                    <a:alpha val="40000"/>
                  </a:prstClr>
                </a:outerShdw>
              </a:effectLst>
            </a:endParaRPr>
          </a:p>
        </p:txBody>
      </p:sp>
      <p:sp>
        <p:nvSpPr>
          <p:cNvPr id="3" name="Subtitle 2">
            <a:extLst>
              <a:ext uri="{FF2B5EF4-FFF2-40B4-BE49-F238E27FC236}">
                <a16:creationId xmlns="" xmlns:a16="http://schemas.microsoft.com/office/drawing/2014/main" id="{AADDDFD5-DFC0-1304-AC4B-BC604EB4B450}"/>
              </a:ext>
            </a:extLst>
          </p:cNvPr>
          <p:cNvSpPr>
            <a:spLocks noGrp="1"/>
          </p:cNvSpPr>
          <p:nvPr>
            <p:ph type="subTitle" idx="1"/>
          </p:nvPr>
        </p:nvSpPr>
        <p:spPr>
          <a:xfrm>
            <a:off x="965505" y="4777380"/>
            <a:ext cx="10260990" cy="1209763"/>
          </a:xfrm>
        </p:spPr>
        <p:txBody>
          <a:bodyPr>
            <a:normAutofit/>
            <a:scene3d>
              <a:camera prst="orthographicFront"/>
              <a:lightRig rig="soft" dir="t">
                <a:rot lat="0" lon="0" rev="15600000"/>
              </a:lightRig>
            </a:scene3d>
            <a:sp3d extrusionH="57150" prstMaterial="softEdge">
              <a:bevelT w="25400" h="38100"/>
            </a:sp3d>
          </a:bodyPr>
          <a:lstStyle/>
          <a:p>
            <a:pPr algn="ctr"/>
            <a:r>
              <a:rPr lang="en-US" sz="2800" b="1" spc="0" dirty="0">
                <a:ln/>
                <a:solidFill>
                  <a:schemeClr val="bg2"/>
                </a:solidFill>
              </a:rPr>
              <a:t>Section 11, 12 and 13 of the Income Tax Act, 1961</a:t>
            </a:r>
            <a:endParaRPr lang="en-IN" sz="2800" b="1" spc="0" dirty="0">
              <a:ln/>
              <a:solidFill>
                <a:schemeClr val="bg2"/>
              </a:solidFill>
            </a:endParaRPr>
          </a:p>
        </p:txBody>
      </p:sp>
      <p:sp>
        <p:nvSpPr>
          <p:cNvPr id="6" name="TextBox 5">
            <a:extLst>
              <a:ext uri="{FF2B5EF4-FFF2-40B4-BE49-F238E27FC236}">
                <a16:creationId xmlns="" xmlns:a16="http://schemas.microsoft.com/office/drawing/2014/main" id="{29A2B74F-94E1-BB9C-1A7E-B6853870FA76}"/>
              </a:ext>
            </a:extLst>
          </p:cNvPr>
          <p:cNvSpPr txBox="1"/>
          <p:nvPr/>
        </p:nvSpPr>
        <p:spPr>
          <a:xfrm>
            <a:off x="4883340" y="5802477"/>
            <a:ext cx="6825908" cy="369332"/>
          </a:xfrm>
          <a:prstGeom prst="rect">
            <a:avLst/>
          </a:prstGeom>
          <a:noFill/>
        </p:spPr>
        <p:txBody>
          <a:bodyPr wrap="none" rtlCol="0">
            <a:spAutoFit/>
          </a:bodyPr>
          <a:lstStyle/>
          <a:p>
            <a:r>
              <a:rPr lang="en-IN" b="1" dirty="0">
                <a:solidFill>
                  <a:schemeClr val="bg1"/>
                </a:solidFill>
              </a:rPr>
              <a:t>- S. Venugopal, LLB, FCA, CITAX(ICA), DISA(ICA), FAFD(ICA)</a:t>
            </a:r>
          </a:p>
        </p:txBody>
      </p:sp>
    </p:spTree>
    <p:extLst>
      <p:ext uri="{BB962C8B-B14F-4D97-AF65-F5344CB8AC3E}">
        <p14:creationId xmlns="" xmlns:p14="http://schemas.microsoft.com/office/powerpoint/2010/main" val="1366294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4E78424C-6FD0-41F8-9CAA-5DC19C4235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7AE3476-2D38-2AB5-1021-9A0C511B397A}"/>
              </a:ext>
            </a:extLst>
          </p:cNvPr>
          <p:cNvSpPr>
            <a:spLocks noGrp="1"/>
          </p:cNvSpPr>
          <p:nvPr>
            <p:ph type="title"/>
          </p:nvPr>
        </p:nvSpPr>
        <p:spPr>
          <a:xfrm>
            <a:off x="643855" y="1447800"/>
            <a:ext cx="3108626" cy="4572000"/>
          </a:xfrm>
        </p:spPr>
        <p:txBody>
          <a:bodyPr anchor="ctr">
            <a:normAutofit/>
          </a:bodyPr>
          <a:lstStyle/>
          <a:p>
            <a:r>
              <a:rPr lang="en-US" sz="3200" dirty="0">
                <a:solidFill>
                  <a:srgbClr val="F2F2F2"/>
                </a:solidFill>
              </a:rPr>
              <a:t>Compliance After Registration under Sec 80G</a:t>
            </a:r>
            <a:endParaRPr lang="en-IN" sz="3200" dirty="0">
              <a:solidFill>
                <a:srgbClr val="F2F2F2"/>
              </a:solidFill>
            </a:endParaRPr>
          </a:p>
        </p:txBody>
      </p:sp>
      <p:sp>
        <p:nvSpPr>
          <p:cNvPr id="14" name="Freeform: Shape 13">
            <a:extLst>
              <a:ext uri="{FF2B5EF4-FFF2-40B4-BE49-F238E27FC236}">
                <a16:creationId xmlns="" xmlns:a16="http://schemas.microsoft.com/office/drawing/2014/main" id="{DD136760-57DC-4301-8BEA-B71AD2D139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1">
            <a:extLst>
              <a:ext uri="{FF2B5EF4-FFF2-40B4-BE49-F238E27FC236}">
                <a16:creationId xmlns="" xmlns:a16="http://schemas.microsoft.com/office/drawing/2014/main" id="{BDC58DEA-1307-4F44-AD47-E613D8B76A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8" name="Rectangle 17">
            <a:extLst>
              <a:ext uri="{FF2B5EF4-FFF2-40B4-BE49-F238E27FC236}">
                <a16:creationId xmlns="" xmlns:a16="http://schemas.microsoft.com/office/drawing/2014/main" id="{C99B912D-1E4B-42AF-A2BE-CFEFEC916E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graphicFrame>
        <p:nvGraphicFramePr>
          <p:cNvPr id="7" name="Content Placeholder 2">
            <a:extLst>
              <a:ext uri="{FF2B5EF4-FFF2-40B4-BE49-F238E27FC236}">
                <a16:creationId xmlns="" xmlns:a16="http://schemas.microsoft.com/office/drawing/2014/main" id="{866F328C-DA5A-896A-06E4-0EF507FC9DD2}"/>
              </a:ext>
            </a:extLst>
          </p:cNvPr>
          <p:cNvGraphicFramePr>
            <a:graphicFrameLocks noGrp="1"/>
          </p:cNvGraphicFramePr>
          <p:nvPr>
            <p:ph idx="1"/>
            <p:extLst>
              <p:ext uri="{D42A27DB-BD31-4B8C-83A1-F6EECF244321}">
                <p14:modId xmlns="" xmlns:p14="http://schemas.microsoft.com/office/powerpoint/2010/main" val="95398436"/>
              </p:ext>
            </p:extLst>
          </p:nvPr>
        </p:nvGraphicFramePr>
        <p:xfrm>
          <a:off x="5048249" y="796413"/>
          <a:ext cx="6799621" cy="5319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077688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C5C5D270-9856-FD0F-E8D1-68381106BB97}"/>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Religious Activity By Trust Or Institution Approved U/S 80G</a:t>
            </a:r>
            <a:endParaRPr lang="en-IN" dirty="0">
              <a:solidFill>
                <a:srgbClr val="FFFFFF"/>
              </a:solidFill>
            </a:endParaRPr>
          </a:p>
        </p:txBody>
      </p:sp>
      <p:sp>
        <p:nvSpPr>
          <p:cNvPr id="3" name="Content Placeholder 2">
            <a:extLst>
              <a:ext uri="{FF2B5EF4-FFF2-40B4-BE49-F238E27FC236}">
                <a16:creationId xmlns="" xmlns:a16="http://schemas.microsoft.com/office/drawing/2014/main" id="{3516A3A2-6C85-21A9-B42A-1D1EB771DE90}"/>
              </a:ext>
            </a:extLst>
          </p:cNvPr>
          <p:cNvSpPr>
            <a:spLocks noGrp="1"/>
          </p:cNvSpPr>
          <p:nvPr>
            <p:ph idx="1"/>
          </p:nvPr>
        </p:nvSpPr>
        <p:spPr>
          <a:xfrm>
            <a:off x="1103312" y="2763520"/>
            <a:ext cx="9859656" cy="3484879"/>
          </a:xfrm>
        </p:spPr>
        <p:txBody>
          <a:bodyPr>
            <a:normAutofit/>
          </a:bodyPr>
          <a:lstStyle/>
          <a:p>
            <a:pPr marL="0" indent="0">
              <a:buNone/>
            </a:pPr>
            <a:r>
              <a:rPr lang="en-US" sz="1800" dirty="0"/>
              <a:t>As per the provisions of sub-section (5) of section 80G, the benefits u/s 80G are available to the trust or institutions that are not religious. </a:t>
            </a:r>
          </a:p>
          <a:p>
            <a:pPr marL="0" indent="0">
              <a:buNone/>
            </a:pPr>
            <a:r>
              <a:rPr lang="en-US" sz="1800" dirty="0"/>
              <a:t>However, as per the provisions of Sec 80G(5B), any trust or institution that incurs expenditure, during any previous year, which is of a religious nature for an amount not exceeding 5% percent of its total income in that previous year shall be deemed to be an institution or fund to which the provisions of this section apply.</a:t>
            </a:r>
            <a:endParaRPr lang="en-IN" sz="1800" dirty="0"/>
          </a:p>
        </p:txBody>
      </p:sp>
    </p:spTree>
    <p:extLst>
      <p:ext uri="{BB962C8B-B14F-4D97-AF65-F5344CB8AC3E}">
        <p14:creationId xmlns="" xmlns:p14="http://schemas.microsoft.com/office/powerpoint/2010/main" val="3496855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47AEA421-5F29-4BA7-9360-2501B59879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2" name="Freeform 7">
            <a:extLst>
              <a:ext uri="{FF2B5EF4-FFF2-40B4-BE49-F238E27FC236}">
                <a16:creationId xmlns="" xmlns:a16="http://schemas.microsoft.com/office/drawing/2014/main" id="{9348F0CB-4904-4DEF-BDD4-ADEC2DCCCB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 xmlns:a16="http://schemas.microsoft.com/office/drawing/2014/main" id="{2537C0EA-F0D7-70C2-76B2-2D06534282AA}"/>
              </a:ext>
            </a:extLst>
          </p:cNvPr>
          <p:cNvSpPr>
            <a:spLocks noGrp="1"/>
          </p:cNvSpPr>
          <p:nvPr>
            <p:ph type="title"/>
          </p:nvPr>
        </p:nvSpPr>
        <p:spPr>
          <a:xfrm>
            <a:off x="648930" y="629267"/>
            <a:ext cx="9252154" cy="1016654"/>
          </a:xfrm>
        </p:spPr>
        <p:txBody>
          <a:bodyPr>
            <a:normAutofit/>
          </a:bodyPr>
          <a:lstStyle/>
          <a:p>
            <a:pPr>
              <a:lnSpc>
                <a:spcPct val="90000"/>
              </a:lnSpc>
            </a:pPr>
            <a:r>
              <a:rPr lang="en-US" sz="3300" dirty="0">
                <a:solidFill>
                  <a:srgbClr val="EBEBEB"/>
                </a:solidFill>
              </a:rPr>
              <a:t>Sec 12A: Conditions</a:t>
            </a:r>
            <a:r>
              <a:rPr lang="en-US" sz="3300" dirty="0">
                <a:solidFill>
                  <a:srgbClr val="EBEBEB"/>
                </a:solidFill>
                <a:latin typeface="Times New Roman" panose="02020603050405020304" pitchFamily="18" charset="0"/>
                <a:ea typeface="+mn-ea"/>
                <a:cs typeface="+mn-cs"/>
              </a:rPr>
              <a:t> </a:t>
            </a:r>
            <a:r>
              <a:rPr lang="en-US" sz="3300" dirty="0">
                <a:solidFill>
                  <a:srgbClr val="EBEBEB"/>
                </a:solidFill>
              </a:rPr>
              <a:t>for</a:t>
            </a:r>
            <a:r>
              <a:rPr lang="en-US" sz="3300" dirty="0">
                <a:solidFill>
                  <a:srgbClr val="EBEBEB"/>
                </a:solidFill>
                <a:latin typeface="Times New Roman" panose="02020603050405020304" pitchFamily="18" charset="0"/>
                <a:ea typeface="+mn-ea"/>
                <a:cs typeface="+mn-cs"/>
              </a:rPr>
              <a:t> </a:t>
            </a:r>
            <a:r>
              <a:rPr lang="en-US" sz="3300" dirty="0">
                <a:solidFill>
                  <a:srgbClr val="EBEBEB"/>
                </a:solidFill>
              </a:rPr>
              <a:t>Applicability</a:t>
            </a:r>
            <a:r>
              <a:rPr lang="en-US" sz="3300" dirty="0">
                <a:solidFill>
                  <a:srgbClr val="EBEBEB"/>
                </a:solidFill>
                <a:latin typeface="Times New Roman" panose="02020603050405020304" pitchFamily="18" charset="0"/>
                <a:ea typeface="+mn-ea"/>
                <a:cs typeface="+mn-cs"/>
              </a:rPr>
              <a:t> </a:t>
            </a:r>
            <a:r>
              <a:rPr lang="en-US" sz="3300" dirty="0">
                <a:solidFill>
                  <a:srgbClr val="EBEBEB"/>
                </a:solidFill>
              </a:rPr>
              <a:t>of</a:t>
            </a:r>
            <a:r>
              <a:rPr lang="en-US" sz="3300" dirty="0">
                <a:solidFill>
                  <a:srgbClr val="EBEBEB"/>
                </a:solidFill>
                <a:latin typeface="Times New Roman" panose="02020603050405020304" pitchFamily="18" charset="0"/>
                <a:ea typeface="+mn-ea"/>
                <a:cs typeface="+mn-cs"/>
              </a:rPr>
              <a:t>  </a:t>
            </a:r>
            <a:r>
              <a:rPr lang="en-US" sz="3300" dirty="0">
                <a:solidFill>
                  <a:srgbClr val="EBEBEB"/>
                </a:solidFill>
              </a:rPr>
              <a:t>Section</a:t>
            </a:r>
            <a:r>
              <a:rPr lang="en-US" sz="3300" dirty="0">
                <a:solidFill>
                  <a:srgbClr val="EBEBEB"/>
                </a:solidFill>
                <a:latin typeface="Times New Roman" panose="02020603050405020304" pitchFamily="18" charset="0"/>
                <a:ea typeface="+mn-ea"/>
                <a:cs typeface="+mn-cs"/>
              </a:rPr>
              <a:t> </a:t>
            </a:r>
            <a:r>
              <a:rPr lang="en-US" sz="3300" dirty="0">
                <a:solidFill>
                  <a:srgbClr val="EBEBEB"/>
                </a:solidFill>
              </a:rPr>
              <a:t>11</a:t>
            </a:r>
            <a:r>
              <a:rPr lang="en-US" sz="3300" dirty="0">
                <a:solidFill>
                  <a:srgbClr val="EBEBEB"/>
                </a:solidFill>
                <a:latin typeface="Times New Roman" panose="02020603050405020304" pitchFamily="18" charset="0"/>
                <a:ea typeface="+mn-ea"/>
                <a:cs typeface="+mn-cs"/>
              </a:rPr>
              <a:t> </a:t>
            </a:r>
            <a:r>
              <a:rPr lang="en-US" sz="3300" dirty="0">
                <a:solidFill>
                  <a:srgbClr val="EBEBEB"/>
                </a:solidFill>
              </a:rPr>
              <a:t>and</a:t>
            </a:r>
            <a:r>
              <a:rPr lang="en-US" sz="3300" dirty="0">
                <a:solidFill>
                  <a:srgbClr val="EBEBEB"/>
                </a:solidFill>
                <a:latin typeface="Times New Roman" panose="02020603050405020304" pitchFamily="18" charset="0"/>
                <a:ea typeface="+mn-ea"/>
                <a:cs typeface="+mn-cs"/>
              </a:rPr>
              <a:t> </a:t>
            </a:r>
            <a:r>
              <a:rPr lang="en-US" sz="3300" dirty="0">
                <a:solidFill>
                  <a:srgbClr val="EBEBEB"/>
                </a:solidFill>
              </a:rPr>
              <a:t>12</a:t>
            </a:r>
            <a:endParaRPr lang="en-IN" sz="3300" dirty="0">
              <a:solidFill>
                <a:srgbClr val="EBEBEB"/>
              </a:solidFill>
            </a:endParaRPr>
          </a:p>
        </p:txBody>
      </p:sp>
      <p:sp>
        <p:nvSpPr>
          <p:cNvPr id="73" name="Rectangle 72">
            <a:extLst>
              <a:ext uri="{FF2B5EF4-FFF2-40B4-BE49-F238E27FC236}">
                <a16:creationId xmlns="" xmlns:a16="http://schemas.microsoft.com/office/drawing/2014/main" id="{1583E1B8-79B3-49BB-8704-58E4AB1AF2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74" name="Freeform: Shape 73">
            <a:extLst>
              <a:ext uri="{FF2B5EF4-FFF2-40B4-BE49-F238E27FC236}">
                <a16:creationId xmlns="" xmlns:a16="http://schemas.microsoft.com/office/drawing/2014/main" id="{7BB34D5F-2B87-438E-8236-69C6068D47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IN"/>
          </a:p>
        </p:txBody>
      </p:sp>
      <p:sp>
        <p:nvSpPr>
          <p:cNvPr id="4" name="Content Placeholder 3">
            <a:extLst>
              <a:ext uri="{FF2B5EF4-FFF2-40B4-BE49-F238E27FC236}">
                <a16:creationId xmlns="" xmlns:a16="http://schemas.microsoft.com/office/drawing/2014/main" id="{E7F36E24-E3BE-183D-F97D-71A6C57BAD3D}"/>
              </a:ext>
            </a:extLst>
          </p:cNvPr>
          <p:cNvSpPr>
            <a:spLocks noGrp="1"/>
          </p:cNvSpPr>
          <p:nvPr>
            <p:ph idx="1"/>
          </p:nvPr>
        </p:nvSpPr>
        <p:spPr>
          <a:xfrm>
            <a:off x="798513" y="2275188"/>
            <a:ext cx="10606906" cy="4332089"/>
          </a:xfrm>
        </p:spPr>
        <p:txBody>
          <a:bodyPr>
            <a:normAutofit fontScale="92500" lnSpcReduction="10000"/>
          </a:bodyPr>
          <a:lstStyle/>
          <a:p>
            <a:pPr lvl="0">
              <a:buClr>
                <a:schemeClr val="accent1"/>
              </a:buClr>
              <a:defRPr b="1"/>
            </a:pPr>
            <a:r>
              <a:rPr lang="en-US" sz="1800" b="0" i="0" dirty="0"/>
              <a:t>Where the total income of the trust or institution as computed under this Act without giving effect to the provisions of sections 11 and 12 exceeds the maximum amount which is not chargeable to income-tax in any previous year,—</a:t>
            </a:r>
            <a:endParaRPr lang="en-US" sz="1800" dirty="0"/>
          </a:p>
          <a:p>
            <a:pPr lvl="1">
              <a:lnSpc>
                <a:spcPct val="100000"/>
              </a:lnSpc>
              <a:buClr>
                <a:schemeClr val="accent1"/>
              </a:buClr>
            </a:pPr>
            <a:r>
              <a:rPr lang="en-US" sz="1600" i="0" dirty="0"/>
              <a:t>A) Prescribed </a:t>
            </a:r>
            <a:r>
              <a:rPr lang="en-US" sz="1600" b="1" i="0" dirty="0"/>
              <a:t>books of account and other documents </a:t>
            </a:r>
            <a:r>
              <a:rPr lang="en-US" sz="1600" b="0" i="0" dirty="0"/>
              <a:t>have been maintained </a:t>
            </a:r>
            <a:endParaRPr lang="en-US" sz="1600" dirty="0"/>
          </a:p>
          <a:p>
            <a:pPr lvl="1">
              <a:lnSpc>
                <a:spcPct val="100000"/>
              </a:lnSpc>
              <a:buClr>
                <a:schemeClr val="accent1"/>
              </a:buClr>
            </a:pPr>
            <a:r>
              <a:rPr lang="en-US" sz="1600" b="0" i="0" dirty="0"/>
              <a:t>B) the </a:t>
            </a:r>
            <a:r>
              <a:rPr lang="en-US" sz="1600" b="1" i="0" dirty="0"/>
              <a:t>accounts of the trust or institution for that year have been audited </a:t>
            </a:r>
            <a:r>
              <a:rPr lang="en-US" sz="1600" b="0" i="0" dirty="0"/>
              <a:t>by a Chartered accountant before the specified date referred to in section 44AB The Tax Audit Report in the prescribed form has to be furnished before due date </a:t>
            </a:r>
            <a:endParaRPr lang="en-US" sz="1600" dirty="0"/>
          </a:p>
          <a:p>
            <a:pPr lvl="1">
              <a:lnSpc>
                <a:spcPct val="100000"/>
              </a:lnSpc>
              <a:buClr>
                <a:schemeClr val="accent1"/>
              </a:buClr>
            </a:pPr>
            <a:r>
              <a:rPr lang="en-US" sz="1600" dirty="0"/>
              <a:t>C) The </a:t>
            </a:r>
            <a:r>
              <a:rPr lang="en-US" sz="1600" b="1" i="0" dirty="0"/>
              <a:t>return of income </a:t>
            </a:r>
            <a:r>
              <a:rPr lang="en-US" sz="1600" b="0" i="0" dirty="0"/>
              <a:t>for the previous year has been furnished in accordance with the provisions of section 139(4A), within the time allowed</a:t>
            </a:r>
            <a:endParaRPr lang="en-US" sz="1600" dirty="0"/>
          </a:p>
          <a:p>
            <a:pPr lvl="0">
              <a:buClr>
                <a:schemeClr val="accent1"/>
              </a:buClr>
              <a:defRPr b="1"/>
            </a:pPr>
            <a:r>
              <a:rPr lang="en-US" sz="1800" b="0" i="0" dirty="0"/>
              <a:t>The provisions of sections 11 and 12 shall apply in relation to the income of such trust or institution from the assessment year immediately following the financial year in which such application is made.</a:t>
            </a:r>
            <a:endParaRPr lang="en-US" sz="1800" dirty="0"/>
          </a:p>
          <a:p>
            <a:pPr lvl="0">
              <a:buClr>
                <a:schemeClr val="accent1"/>
              </a:buClr>
              <a:defRPr b="1"/>
            </a:pPr>
            <a:r>
              <a:rPr lang="en-US" sz="1800" b="0" i="1" dirty="0"/>
              <a:t>Provided </a:t>
            </a:r>
            <a:r>
              <a:rPr lang="en-US" sz="1800" b="0" i="0" dirty="0"/>
              <a:t>that the provisions of sections 11 and 12 shall apply to a trust or institution, for assessment year from which such trust or institution was earlier granted registration or from the first of the assessment year for which it was provisionally registered.</a:t>
            </a:r>
            <a:endParaRPr lang="en-US" sz="1800" dirty="0"/>
          </a:p>
          <a:p>
            <a:endParaRPr lang="en-IN" sz="1800" dirty="0"/>
          </a:p>
        </p:txBody>
      </p:sp>
    </p:spTree>
    <p:extLst>
      <p:ext uri="{BB962C8B-B14F-4D97-AF65-F5344CB8AC3E}">
        <p14:creationId xmlns="" xmlns:p14="http://schemas.microsoft.com/office/powerpoint/2010/main" val="535013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Rectangle 25">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7"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 name="Freeform: Shape 27">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EBDCC79D-D695-B5C3-D9FF-5CC111A269CC}"/>
              </a:ext>
            </a:extLst>
          </p:cNvPr>
          <p:cNvSpPr>
            <a:spLocks noGrp="1"/>
          </p:cNvSpPr>
          <p:nvPr>
            <p:ph type="title"/>
          </p:nvPr>
        </p:nvSpPr>
        <p:spPr>
          <a:xfrm>
            <a:off x="1103312" y="452718"/>
            <a:ext cx="8947522" cy="1400530"/>
          </a:xfrm>
        </p:spPr>
        <p:txBody>
          <a:bodyPr anchor="ctr">
            <a:normAutofit fontScale="90000"/>
          </a:bodyPr>
          <a:lstStyle/>
          <a:p>
            <a:r>
              <a:rPr lang="en-US" sz="4400" dirty="0">
                <a:solidFill>
                  <a:srgbClr val="EBEBEB"/>
                </a:solidFill>
              </a:rPr>
              <a:t>Corpus Donations and Donations to another Trust</a:t>
            </a:r>
            <a:endParaRPr lang="en-IN" dirty="0">
              <a:solidFill>
                <a:srgbClr val="FFFFFF"/>
              </a:solidFill>
            </a:endParaRPr>
          </a:p>
        </p:txBody>
      </p:sp>
      <p:sp>
        <p:nvSpPr>
          <p:cNvPr id="29" name="Content Placeholder 2">
            <a:extLst>
              <a:ext uri="{FF2B5EF4-FFF2-40B4-BE49-F238E27FC236}">
                <a16:creationId xmlns="" xmlns:a16="http://schemas.microsoft.com/office/drawing/2014/main" id="{B7073876-BFAF-2BF4-05B5-B0104A0914FA}"/>
              </a:ext>
            </a:extLst>
          </p:cNvPr>
          <p:cNvSpPr>
            <a:spLocks noGrp="1"/>
          </p:cNvSpPr>
          <p:nvPr>
            <p:ph idx="1"/>
          </p:nvPr>
        </p:nvSpPr>
        <p:spPr>
          <a:xfrm>
            <a:off x="1103312" y="2763520"/>
            <a:ext cx="10020300" cy="3484879"/>
          </a:xfrm>
        </p:spPr>
        <p:txBody>
          <a:bodyPr>
            <a:normAutofit/>
          </a:bodyPr>
          <a:lstStyle/>
          <a:p>
            <a:pPr algn="just">
              <a:buClr>
                <a:schemeClr val="accent1"/>
              </a:buClr>
            </a:pPr>
            <a:r>
              <a:rPr lang="en-US" dirty="0"/>
              <a:t>Corpus donations shall not form part of income if it deposited or invested in modes prescribed u/s 11(5)</a:t>
            </a:r>
          </a:p>
          <a:p>
            <a:pPr algn="just">
              <a:buClr>
                <a:schemeClr val="accent1"/>
              </a:buClr>
            </a:pPr>
            <a:r>
              <a:rPr lang="en-US" dirty="0"/>
              <a:t>Any amount donated to any other trust registered u/s 12AA/12AB or institution u/s 10(23C) and having similar objectives shall be treated as application except where is donated as a part of corpus of such trust/institution</a:t>
            </a:r>
          </a:p>
          <a:p>
            <a:pPr algn="just">
              <a:spcAft>
                <a:spcPts val="1000"/>
              </a:spcAft>
              <a:buClr>
                <a:schemeClr val="accent1"/>
              </a:buClr>
            </a:pPr>
            <a:r>
              <a:rPr lang="en-US" dirty="0">
                <a:ea typeface="Times New Roman" panose="02020603050405020304" pitchFamily="18" charset="0"/>
                <a:cs typeface="Times New Roman" panose="02020603050405020304" pitchFamily="18" charset="0"/>
              </a:rPr>
              <a:t>Further, only </a:t>
            </a:r>
            <a:r>
              <a:rPr lang="en-US" b="1" dirty="0">
                <a:ea typeface="Times New Roman" panose="02020603050405020304" pitchFamily="18" charset="0"/>
                <a:cs typeface="Times New Roman" panose="02020603050405020304" pitchFamily="18" charset="0"/>
              </a:rPr>
              <a:t>85% of the eligible donations made by a trust or institution shall be treated as application (</a:t>
            </a:r>
            <a:r>
              <a:rPr lang="en-US" dirty="0">
                <a:ea typeface="Times New Roman" panose="02020603050405020304" pitchFamily="18" charset="0"/>
                <a:cs typeface="Times New Roman" panose="02020603050405020304" pitchFamily="18" charset="0"/>
              </a:rPr>
              <a:t>With effect from 1st April, 2024 and applicable to AY 2024-25 and subsequent AYs.)</a:t>
            </a:r>
            <a:endParaRPr lang="en-US" dirty="0"/>
          </a:p>
        </p:txBody>
      </p:sp>
    </p:spTree>
    <p:extLst>
      <p:ext uri="{BB962C8B-B14F-4D97-AF65-F5344CB8AC3E}">
        <p14:creationId xmlns="" xmlns:p14="http://schemas.microsoft.com/office/powerpoint/2010/main" val="2758342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E0AA9D-7F5D-6409-B9B4-6E94E49329D9}"/>
              </a:ext>
            </a:extLst>
          </p:cNvPr>
          <p:cNvSpPr>
            <a:spLocks noGrp="1"/>
          </p:cNvSpPr>
          <p:nvPr>
            <p:ph type="title"/>
          </p:nvPr>
        </p:nvSpPr>
        <p:spPr/>
        <p:txBody>
          <a:bodyPr/>
          <a:lstStyle/>
          <a:p>
            <a:r>
              <a:rPr lang="en-IN" dirty="0"/>
              <a:t>Set Aside of Income under Section 11(1)</a:t>
            </a:r>
          </a:p>
        </p:txBody>
      </p:sp>
      <p:graphicFrame>
        <p:nvGraphicFramePr>
          <p:cNvPr id="5" name="Content Placeholder 2">
            <a:extLst>
              <a:ext uri="{FF2B5EF4-FFF2-40B4-BE49-F238E27FC236}">
                <a16:creationId xmlns="" xmlns:a16="http://schemas.microsoft.com/office/drawing/2014/main" id="{681DC698-1159-5800-983B-920CDF369D0A}"/>
              </a:ext>
            </a:extLst>
          </p:cNvPr>
          <p:cNvGraphicFramePr>
            <a:graphicFrameLocks noGrp="1"/>
          </p:cNvGraphicFramePr>
          <p:nvPr>
            <p:ph idx="1"/>
            <p:extLst>
              <p:ext uri="{D42A27DB-BD31-4B8C-83A1-F6EECF244321}">
                <p14:modId xmlns="" xmlns:p14="http://schemas.microsoft.com/office/powerpoint/2010/main" val="718931450"/>
              </p:ext>
            </p:extLst>
          </p:nvPr>
        </p:nvGraphicFramePr>
        <p:xfrm>
          <a:off x="523209" y="1366685"/>
          <a:ext cx="11022680" cy="5299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676309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4B4A9701-853A-2AF8-F24D-45890D490709}"/>
              </a:ext>
            </a:extLst>
          </p:cNvPr>
          <p:cNvSpPr>
            <a:spLocks noGrp="1"/>
          </p:cNvSpPr>
          <p:nvPr>
            <p:ph type="title"/>
          </p:nvPr>
        </p:nvSpPr>
        <p:spPr>
          <a:xfrm>
            <a:off x="1103312" y="452718"/>
            <a:ext cx="8947522" cy="1400530"/>
          </a:xfrm>
        </p:spPr>
        <p:txBody>
          <a:bodyPr anchor="ctr">
            <a:normAutofit/>
          </a:bodyPr>
          <a:lstStyle/>
          <a:p>
            <a:r>
              <a:rPr lang="en-US" sz="4000" dirty="0">
                <a:solidFill>
                  <a:srgbClr val="EBEBEB"/>
                </a:solidFill>
              </a:rPr>
              <a:t>Other Conditions</a:t>
            </a:r>
            <a:endParaRPr lang="en-IN" dirty="0">
              <a:solidFill>
                <a:srgbClr val="FFFFFF"/>
              </a:solidFill>
            </a:endParaRPr>
          </a:p>
        </p:txBody>
      </p:sp>
      <p:sp>
        <p:nvSpPr>
          <p:cNvPr id="3" name="Content Placeholder 2">
            <a:extLst>
              <a:ext uri="{FF2B5EF4-FFF2-40B4-BE49-F238E27FC236}">
                <a16:creationId xmlns="" xmlns:a16="http://schemas.microsoft.com/office/drawing/2014/main" id="{81B06E04-F50F-2A4A-4040-833217369892}"/>
              </a:ext>
            </a:extLst>
          </p:cNvPr>
          <p:cNvSpPr>
            <a:spLocks noGrp="1"/>
          </p:cNvSpPr>
          <p:nvPr>
            <p:ph idx="1"/>
          </p:nvPr>
        </p:nvSpPr>
        <p:spPr>
          <a:xfrm>
            <a:off x="1104293" y="2396727"/>
            <a:ext cx="9878339" cy="3866421"/>
          </a:xfrm>
        </p:spPr>
        <p:txBody>
          <a:bodyPr>
            <a:noAutofit/>
          </a:bodyPr>
          <a:lstStyle/>
          <a:p>
            <a:pPr algn="just">
              <a:lnSpc>
                <a:spcPct val="90000"/>
              </a:lnSpc>
              <a:buClr>
                <a:schemeClr val="accent1"/>
              </a:buClr>
            </a:pPr>
            <a:r>
              <a:rPr lang="en-US" sz="1800" dirty="0">
                <a:cs typeface="Times New Roman" panose="02020603050405020304" pitchFamily="18" charset="0"/>
              </a:rPr>
              <a:t>For the purposes of computing application, provisions of Section 40A(3), 40A(3A) and 40a(</a:t>
            </a:r>
            <a:r>
              <a:rPr lang="en-US" sz="1800" dirty="0" err="1">
                <a:cs typeface="Times New Roman" panose="02020603050405020304" pitchFamily="18" charset="0"/>
              </a:rPr>
              <a:t>ia</a:t>
            </a:r>
            <a:r>
              <a:rPr lang="en-US" sz="1800" dirty="0">
                <a:cs typeface="Times New Roman" panose="02020603050405020304" pitchFamily="18" charset="0"/>
              </a:rPr>
              <a:t>) shall apply</a:t>
            </a:r>
          </a:p>
          <a:p>
            <a:pPr algn="just">
              <a:lnSpc>
                <a:spcPct val="90000"/>
              </a:lnSpc>
              <a:buClr>
                <a:schemeClr val="accent1"/>
              </a:buClr>
            </a:pPr>
            <a:r>
              <a:rPr lang="en-US" sz="1800" dirty="0">
                <a:cs typeface="Times New Roman" panose="02020603050405020304" pitchFamily="18" charset="0"/>
              </a:rPr>
              <a:t>Carry forward and set off of excess application is not allowed</a:t>
            </a:r>
          </a:p>
          <a:p>
            <a:pPr algn="just">
              <a:lnSpc>
                <a:spcPct val="90000"/>
              </a:lnSpc>
              <a:buClr>
                <a:schemeClr val="accent1"/>
              </a:buClr>
            </a:pPr>
            <a:r>
              <a:rPr lang="en-US" sz="1800" dirty="0">
                <a:cs typeface="Times New Roman" panose="02020603050405020304" pitchFamily="18" charset="0"/>
              </a:rPr>
              <a:t>If trust having temple, mosque, gurdwara, church or other place notified u/s 80G(2)(b), received any donation for repair or renovation of such places then trust may treat such sum as corpus donation if following conditions are satisfied; -</a:t>
            </a:r>
          </a:p>
          <a:p>
            <a:pPr marL="400050" lvl="1" indent="0" algn="just">
              <a:lnSpc>
                <a:spcPct val="90000"/>
              </a:lnSpc>
              <a:buNone/>
            </a:pPr>
            <a:r>
              <a:rPr lang="en-US" dirty="0">
                <a:cs typeface="Times New Roman" panose="02020603050405020304" pitchFamily="18" charset="0"/>
              </a:rPr>
              <a:t>(a) Such amount should be </a:t>
            </a:r>
            <a:r>
              <a:rPr lang="en-US" dirty="0" err="1">
                <a:cs typeface="Times New Roman" panose="02020603050405020304" pitchFamily="18" charset="0"/>
              </a:rPr>
              <a:t>utilised</a:t>
            </a:r>
            <a:r>
              <a:rPr lang="en-US" dirty="0">
                <a:cs typeface="Times New Roman" panose="02020603050405020304" pitchFamily="18" charset="0"/>
              </a:rPr>
              <a:t> only for repair or renovation,</a:t>
            </a:r>
          </a:p>
          <a:p>
            <a:pPr marL="400050" lvl="1" indent="0" algn="just">
              <a:lnSpc>
                <a:spcPct val="90000"/>
              </a:lnSpc>
              <a:buNone/>
            </a:pPr>
            <a:r>
              <a:rPr lang="en-US" dirty="0">
                <a:cs typeface="Times New Roman" panose="02020603050405020304" pitchFamily="18" charset="0"/>
              </a:rPr>
              <a:t>(b) Such amount should not be donated to any person,</a:t>
            </a:r>
          </a:p>
          <a:p>
            <a:pPr marL="400050" lvl="1" indent="0" algn="just">
              <a:lnSpc>
                <a:spcPct val="90000"/>
              </a:lnSpc>
              <a:buNone/>
            </a:pPr>
            <a:r>
              <a:rPr lang="en-US" dirty="0">
                <a:cs typeface="Times New Roman" panose="02020603050405020304" pitchFamily="18" charset="0"/>
              </a:rPr>
              <a:t>(c) Maintains such corpus as separately identifiable, and</a:t>
            </a:r>
          </a:p>
          <a:p>
            <a:pPr marL="400050" lvl="1" indent="0" algn="just">
              <a:lnSpc>
                <a:spcPct val="90000"/>
              </a:lnSpc>
              <a:buNone/>
            </a:pPr>
            <a:r>
              <a:rPr lang="en-US" dirty="0">
                <a:cs typeface="Times New Roman" panose="02020603050405020304" pitchFamily="18" charset="0"/>
              </a:rPr>
              <a:t>(d) Invested/deposited in modes specified u/s 11(5).</a:t>
            </a:r>
          </a:p>
          <a:p>
            <a:pPr algn="just">
              <a:lnSpc>
                <a:spcPct val="90000"/>
              </a:lnSpc>
              <a:buClr>
                <a:schemeClr val="accent1"/>
              </a:buClr>
            </a:pPr>
            <a:r>
              <a:rPr lang="en-US" sz="1800" dirty="0">
                <a:cs typeface="Times New Roman" panose="02020603050405020304" pitchFamily="18" charset="0"/>
              </a:rPr>
              <a:t>If any of condition mentioned above violated then such sum shall be treated as income of the PY in which violation takes place.</a:t>
            </a:r>
            <a:endParaRPr lang="en-IN" sz="1800" dirty="0">
              <a:cs typeface="Times New Roman" panose="02020603050405020304" pitchFamily="18" charset="0"/>
            </a:endParaRPr>
          </a:p>
        </p:txBody>
      </p:sp>
    </p:spTree>
    <p:extLst>
      <p:ext uri="{BB962C8B-B14F-4D97-AF65-F5344CB8AC3E}">
        <p14:creationId xmlns="" xmlns:p14="http://schemas.microsoft.com/office/powerpoint/2010/main" val="2034748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2" name="Rectangle 31">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4"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6" name="Freeform: Shape 35">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EF456B00-602D-A0FF-80CB-C10EE56430C5}"/>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Application out of Corpus</a:t>
            </a:r>
            <a:endParaRPr lang="en-IN">
              <a:solidFill>
                <a:srgbClr val="FFFFFF"/>
              </a:solidFill>
            </a:endParaRPr>
          </a:p>
        </p:txBody>
      </p:sp>
      <p:sp>
        <p:nvSpPr>
          <p:cNvPr id="25" name="Content Placeholder 2">
            <a:extLst>
              <a:ext uri="{FF2B5EF4-FFF2-40B4-BE49-F238E27FC236}">
                <a16:creationId xmlns="" xmlns:a16="http://schemas.microsoft.com/office/drawing/2014/main" id="{585FBF72-72C2-B69D-C689-AAFF3637B5CF}"/>
              </a:ext>
            </a:extLst>
          </p:cNvPr>
          <p:cNvSpPr>
            <a:spLocks noGrp="1"/>
          </p:cNvSpPr>
          <p:nvPr>
            <p:ph idx="1"/>
          </p:nvPr>
        </p:nvSpPr>
        <p:spPr>
          <a:xfrm>
            <a:off x="1103312" y="2467259"/>
            <a:ext cx="10154623" cy="3707399"/>
          </a:xfrm>
        </p:spPr>
        <p:txBody>
          <a:bodyPr>
            <a:normAutofit/>
          </a:bodyPr>
          <a:lstStyle/>
          <a:p>
            <a:pPr>
              <a:lnSpc>
                <a:spcPct val="90000"/>
              </a:lnSpc>
              <a:buClr>
                <a:schemeClr val="accent1"/>
              </a:buClr>
            </a:pPr>
            <a:r>
              <a:rPr lang="en-US" sz="1800" b="1" dirty="0"/>
              <a:t>Amount applied out of Corpus Fund shall not be treated as application in current year</a:t>
            </a:r>
          </a:p>
          <a:p>
            <a:pPr>
              <a:lnSpc>
                <a:spcPct val="90000"/>
              </a:lnSpc>
              <a:buClr>
                <a:schemeClr val="accent1"/>
              </a:buClr>
            </a:pPr>
            <a:r>
              <a:rPr lang="en-US" sz="1800" dirty="0"/>
              <a:t>However, when the income of any subsequent PY is utilized or deposited back into specified modes u/s 11)5) for such corpus, the amount shall be allowed as application to the extent it is deposited back subject to the following condition:</a:t>
            </a:r>
          </a:p>
          <a:p>
            <a:pPr lvl="1">
              <a:lnSpc>
                <a:spcPct val="90000"/>
              </a:lnSpc>
              <a:buClr>
                <a:schemeClr val="accent1"/>
              </a:buClr>
            </a:pPr>
            <a:r>
              <a:rPr lang="en-US" sz="1600" dirty="0"/>
              <a:t>Application should be in India,</a:t>
            </a:r>
          </a:p>
          <a:p>
            <a:pPr lvl="1">
              <a:lnSpc>
                <a:spcPct val="90000"/>
              </a:lnSpc>
              <a:buClr>
                <a:schemeClr val="accent1"/>
              </a:buClr>
            </a:pPr>
            <a:r>
              <a:rPr lang="en-US" sz="1600" dirty="0"/>
              <a:t>Application should not be by way of donation to the corpus of another trust or institution.</a:t>
            </a:r>
          </a:p>
          <a:p>
            <a:pPr lvl="1">
              <a:lnSpc>
                <a:spcPct val="90000"/>
              </a:lnSpc>
              <a:buClr>
                <a:schemeClr val="accent1"/>
              </a:buClr>
            </a:pPr>
            <a:r>
              <a:rPr lang="en-US" sz="1600" dirty="0"/>
              <a:t>Section 40A(3) &amp; 40(a)(</a:t>
            </a:r>
            <a:r>
              <a:rPr lang="en-US" sz="1600" dirty="0" err="1"/>
              <a:t>ia</a:t>
            </a:r>
            <a:r>
              <a:rPr lang="en-US" sz="1600" dirty="0"/>
              <a:t>) satisfied on application.</a:t>
            </a:r>
          </a:p>
          <a:p>
            <a:pPr lvl="1">
              <a:lnSpc>
                <a:spcPct val="90000"/>
              </a:lnSpc>
              <a:buClr>
                <a:schemeClr val="accent1"/>
              </a:buClr>
            </a:pPr>
            <a:r>
              <a:rPr lang="en-US" sz="1600" dirty="0"/>
              <a:t>Carry forward and set off of excess application is not allowed.</a:t>
            </a:r>
          </a:p>
          <a:p>
            <a:pPr lvl="1">
              <a:lnSpc>
                <a:spcPct val="90000"/>
              </a:lnSpc>
              <a:buClr>
                <a:schemeClr val="accent1"/>
              </a:buClr>
            </a:pPr>
            <a:r>
              <a:rPr lang="en-US" sz="1600" dirty="0"/>
              <a:t>Application should not for the benefit of any person in section 13(3).</a:t>
            </a:r>
          </a:p>
          <a:p>
            <a:pPr lvl="1">
              <a:lnSpc>
                <a:spcPct val="90000"/>
              </a:lnSpc>
              <a:buClr>
                <a:schemeClr val="accent1"/>
              </a:buClr>
            </a:pPr>
            <a:r>
              <a:rPr lang="en-US" sz="1600" dirty="0"/>
              <a:t>Invests or deposits back into corpus within 5 years from end of FY in which amount applied from corpus.</a:t>
            </a:r>
            <a:endParaRPr lang="en-IN" sz="1600" dirty="0"/>
          </a:p>
        </p:txBody>
      </p:sp>
    </p:spTree>
    <p:extLst>
      <p:ext uri="{BB962C8B-B14F-4D97-AF65-F5344CB8AC3E}">
        <p14:creationId xmlns="" xmlns:p14="http://schemas.microsoft.com/office/powerpoint/2010/main" val="3601513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3D75AF34-87AC-8398-6AD5-547815534F25}"/>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Application out of Loan or Borrowing</a:t>
            </a:r>
            <a:endParaRPr lang="en-IN">
              <a:solidFill>
                <a:srgbClr val="FFFFFF"/>
              </a:solidFill>
            </a:endParaRPr>
          </a:p>
        </p:txBody>
      </p:sp>
      <p:sp>
        <p:nvSpPr>
          <p:cNvPr id="3" name="Content Placeholder 2">
            <a:extLst>
              <a:ext uri="{FF2B5EF4-FFF2-40B4-BE49-F238E27FC236}">
                <a16:creationId xmlns="" xmlns:a16="http://schemas.microsoft.com/office/drawing/2014/main" id="{ABD58E61-7FB8-FC91-1736-1918F6ED82F7}"/>
              </a:ext>
            </a:extLst>
          </p:cNvPr>
          <p:cNvSpPr>
            <a:spLocks noGrp="1"/>
          </p:cNvSpPr>
          <p:nvPr>
            <p:ph idx="1"/>
          </p:nvPr>
        </p:nvSpPr>
        <p:spPr>
          <a:xfrm>
            <a:off x="1103311" y="2452349"/>
            <a:ext cx="10134959" cy="4056605"/>
          </a:xfrm>
        </p:spPr>
        <p:txBody>
          <a:bodyPr>
            <a:normAutofit/>
          </a:bodyPr>
          <a:lstStyle/>
          <a:p>
            <a:pPr algn="just">
              <a:lnSpc>
                <a:spcPct val="90000"/>
              </a:lnSpc>
              <a:buClr>
                <a:schemeClr val="accent1"/>
              </a:buClr>
            </a:pPr>
            <a:r>
              <a:rPr lang="en-US" sz="1800" b="1" dirty="0"/>
              <a:t>Amount applied from any loan or borrowing shall not be treated as application in current year.</a:t>
            </a:r>
          </a:p>
          <a:p>
            <a:pPr algn="just">
              <a:lnSpc>
                <a:spcPct val="90000"/>
              </a:lnSpc>
              <a:buClr>
                <a:schemeClr val="accent1"/>
              </a:buClr>
            </a:pPr>
            <a:r>
              <a:rPr lang="en-US" sz="1800" dirty="0"/>
              <a:t>However, when such loan or borrowing is repaid from the income of any subsequent PY, such repayment shall be allowed as application in the PY in which it is repaid and to the extent it is repaid.</a:t>
            </a:r>
          </a:p>
          <a:p>
            <a:pPr lvl="1" algn="just">
              <a:lnSpc>
                <a:spcPct val="90000"/>
              </a:lnSpc>
              <a:buClr>
                <a:schemeClr val="accent1"/>
              </a:buClr>
            </a:pPr>
            <a:r>
              <a:rPr lang="en-US" sz="1600" dirty="0"/>
              <a:t>Application should be in India,</a:t>
            </a:r>
          </a:p>
          <a:p>
            <a:pPr lvl="1" algn="just">
              <a:lnSpc>
                <a:spcPct val="90000"/>
              </a:lnSpc>
              <a:buClr>
                <a:schemeClr val="accent1"/>
              </a:buClr>
            </a:pPr>
            <a:r>
              <a:rPr lang="en-US" sz="1600" dirty="0"/>
              <a:t>Application should not be by way of donation to the corpus of another trust or institution.</a:t>
            </a:r>
          </a:p>
          <a:p>
            <a:pPr lvl="1" algn="just">
              <a:lnSpc>
                <a:spcPct val="90000"/>
              </a:lnSpc>
              <a:buClr>
                <a:schemeClr val="accent1"/>
              </a:buClr>
            </a:pPr>
            <a:r>
              <a:rPr lang="en-US" sz="1600" dirty="0"/>
              <a:t>Section 40A(3) &amp; 40(a)(</a:t>
            </a:r>
            <a:r>
              <a:rPr lang="en-US" sz="1600" dirty="0" err="1"/>
              <a:t>ia</a:t>
            </a:r>
            <a:r>
              <a:rPr lang="en-US" sz="1600" dirty="0"/>
              <a:t>) satisfied on application.</a:t>
            </a:r>
          </a:p>
          <a:p>
            <a:pPr lvl="1" algn="just">
              <a:lnSpc>
                <a:spcPct val="90000"/>
              </a:lnSpc>
              <a:buClr>
                <a:schemeClr val="accent1"/>
              </a:buClr>
            </a:pPr>
            <a:r>
              <a:rPr lang="en-US" sz="1600" dirty="0"/>
              <a:t>Carry forward and set off of excess application is not allowed.</a:t>
            </a:r>
          </a:p>
          <a:p>
            <a:pPr lvl="1" algn="just">
              <a:lnSpc>
                <a:spcPct val="90000"/>
              </a:lnSpc>
              <a:buClr>
                <a:schemeClr val="accent1"/>
              </a:buClr>
            </a:pPr>
            <a:r>
              <a:rPr lang="en-US" sz="1600" dirty="0"/>
              <a:t>Application should not for the benefit of any person in section 13(3).</a:t>
            </a:r>
          </a:p>
          <a:p>
            <a:pPr lvl="1" algn="just">
              <a:lnSpc>
                <a:spcPct val="90000"/>
              </a:lnSpc>
              <a:spcAft>
                <a:spcPts val="1000"/>
              </a:spcAft>
              <a:buClr>
                <a:schemeClr val="accent1"/>
              </a:buClr>
            </a:pPr>
            <a:r>
              <a:rPr lang="en-US" sz="1600" dirty="0"/>
              <a:t>Repayment of loan made within 5 years from end of FY in which amount applied from loan. (With take effect from 1st April, 2023 and will accordingly apply to the AY 2023-24 and subsequent AYs.)</a:t>
            </a:r>
            <a:endParaRPr lang="en-IN" sz="1600" dirty="0"/>
          </a:p>
        </p:txBody>
      </p:sp>
    </p:spTree>
    <p:extLst>
      <p:ext uri="{BB962C8B-B14F-4D97-AF65-F5344CB8AC3E}">
        <p14:creationId xmlns="" xmlns:p14="http://schemas.microsoft.com/office/powerpoint/2010/main" val="3348416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AC9125D6-8059-09D6-853A-75AB6A207E0D}"/>
              </a:ext>
            </a:extLst>
          </p:cNvPr>
          <p:cNvSpPr>
            <a:spLocks noGrp="1"/>
          </p:cNvSpPr>
          <p:nvPr>
            <p:ph type="title"/>
          </p:nvPr>
        </p:nvSpPr>
        <p:spPr>
          <a:xfrm>
            <a:off x="1103312" y="452718"/>
            <a:ext cx="8947522" cy="1400530"/>
          </a:xfrm>
        </p:spPr>
        <p:txBody>
          <a:bodyPr anchor="ctr">
            <a:normAutofit/>
          </a:bodyPr>
          <a:lstStyle/>
          <a:p>
            <a:r>
              <a:rPr lang="en-US" sz="3900">
                <a:solidFill>
                  <a:srgbClr val="FFFFFF"/>
                </a:solidFill>
              </a:rPr>
              <a:t>Sec 11(2): Exemption if income accumulated for specific purpose</a:t>
            </a:r>
            <a:endParaRPr lang="en-IN" sz="3900">
              <a:solidFill>
                <a:srgbClr val="FFFFFF"/>
              </a:solidFill>
            </a:endParaRPr>
          </a:p>
        </p:txBody>
      </p:sp>
      <p:sp>
        <p:nvSpPr>
          <p:cNvPr id="3" name="Content Placeholder 2">
            <a:extLst>
              <a:ext uri="{FF2B5EF4-FFF2-40B4-BE49-F238E27FC236}">
                <a16:creationId xmlns="" xmlns:a16="http://schemas.microsoft.com/office/drawing/2014/main" id="{81EEF4F6-67B3-6364-FB82-057B090EA32E}"/>
              </a:ext>
            </a:extLst>
          </p:cNvPr>
          <p:cNvSpPr>
            <a:spLocks noGrp="1"/>
          </p:cNvSpPr>
          <p:nvPr>
            <p:ph idx="1"/>
          </p:nvPr>
        </p:nvSpPr>
        <p:spPr>
          <a:xfrm>
            <a:off x="1103312" y="2452349"/>
            <a:ext cx="10134959" cy="4143723"/>
          </a:xfrm>
        </p:spPr>
        <p:txBody>
          <a:bodyPr>
            <a:normAutofit/>
          </a:bodyPr>
          <a:lstStyle/>
          <a:p>
            <a:pPr marL="0" indent="0" algn="just">
              <a:lnSpc>
                <a:spcPct val="90000"/>
              </a:lnSpc>
              <a:buNone/>
            </a:pPr>
            <a:r>
              <a:rPr lang="en-US" sz="1800" dirty="0"/>
              <a:t>Where 85% of income is not applied during the P.Y. but accumulated or set apart, then such set-apart income is not included in Income if following conditions are satisfied:</a:t>
            </a:r>
          </a:p>
          <a:p>
            <a:pPr marL="0" indent="0" algn="just">
              <a:lnSpc>
                <a:spcPct val="90000"/>
              </a:lnSpc>
              <a:buClr>
                <a:schemeClr val="accent1"/>
              </a:buClr>
              <a:buNone/>
            </a:pPr>
            <a:r>
              <a:rPr lang="en-US" sz="1800" dirty="0"/>
              <a:t>1. Assessee should furnish a statement to </a:t>
            </a:r>
            <a:r>
              <a:rPr lang="en-US" sz="1800" b="1" dirty="0"/>
              <a:t>A.O. [Form 10] </a:t>
            </a:r>
            <a:r>
              <a:rPr lang="en-US" sz="1800" dirty="0"/>
              <a:t>stating the purpose &amp; period for which such income is accumulated [Maximum period can be 5 years].</a:t>
            </a:r>
          </a:p>
          <a:p>
            <a:pPr marL="0" indent="0" algn="just">
              <a:lnSpc>
                <a:spcPct val="90000"/>
              </a:lnSpc>
              <a:buClr>
                <a:schemeClr val="accent1"/>
              </a:buClr>
              <a:buNone/>
            </a:pPr>
            <a:r>
              <a:rPr lang="en-US" sz="1800" dirty="0"/>
              <a:t>2. Statement should be </a:t>
            </a:r>
            <a:r>
              <a:rPr lang="en-US" sz="1800" b="1" dirty="0"/>
              <a:t>furnish at least 2 months before due date of ROI u/s 139(1)</a:t>
            </a:r>
          </a:p>
          <a:p>
            <a:pPr marL="0" indent="0" algn="just">
              <a:lnSpc>
                <a:spcPct val="90000"/>
              </a:lnSpc>
              <a:buClr>
                <a:schemeClr val="accent1"/>
              </a:buClr>
              <a:buNone/>
            </a:pPr>
            <a:r>
              <a:rPr lang="en-US" sz="1800" dirty="0"/>
              <a:t>3. Such money should be deposited in Sec 11(5) modes (Safe investments).</a:t>
            </a:r>
          </a:p>
          <a:p>
            <a:pPr marL="0" indent="0" algn="just">
              <a:lnSpc>
                <a:spcPct val="90000"/>
              </a:lnSpc>
              <a:buClr>
                <a:schemeClr val="accent1"/>
              </a:buClr>
              <a:buNone/>
            </a:pPr>
            <a:r>
              <a:rPr lang="en-US" sz="1800" dirty="0"/>
              <a:t>4. Such money should not be donated to any other Trust.</a:t>
            </a:r>
          </a:p>
          <a:p>
            <a:pPr marL="0" indent="0" algn="just">
              <a:lnSpc>
                <a:spcPct val="90000"/>
              </a:lnSpc>
              <a:buNone/>
            </a:pPr>
            <a:r>
              <a:rPr lang="en-US" sz="1800" dirty="0"/>
              <a:t>Provided that in computing the period of 5 years, the period during which the income could </a:t>
            </a:r>
            <a:r>
              <a:rPr lang="en-US" sz="1800" dirty="0" err="1"/>
              <a:t>notbe</a:t>
            </a:r>
            <a:r>
              <a:rPr lang="en-US" sz="1800" dirty="0"/>
              <a:t> applied for the purpose, due to an order of any court, shall be excluded</a:t>
            </a:r>
          </a:p>
          <a:p>
            <a:pPr marL="0" indent="0" algn="just">
              <a:lnSpc>
                <a:spcPct val="90000"/>
              </a:lnSpc>
              <a:buNone/>
            </a:pPr>
            <a:r>
              <a:rPr lang="en-US" sz="1800" b="1" dirty="0"/>
              <a:t>CBDT Circular no 6/2023 </a:t>
            </a:r>
            <a:r>
              <a:rPr lang="en-US" sz="1800" dirty="0"/>
              <a:t>clarifies that the statement in Form 10/9A is required to be furnished at least 2 months prior to due date of ROI. However, the deemed application shall not be denied to a trust as long as the statement is furnished on or before the due date of furnishing the ROI u/s 139(1)</a:t>
            </a:r>
            <a:endParaRPr lang="en-IN" sz="1800" dirty="0"/>
          </a:p>
        </p:txBody>
      </p:sp>
    </p:spTree>
    <p:extLst>
      <p:ext uri="{BB962C8B-B14F-4D97-AF65-F5344CB8AC3E}">
        <p14:creationId xmlns="" xmlns:p14="http://schemas.microsoft.com/office/powerpoint/2010/main" val="227661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3E06C375-C527-8A75-2AA0-9D88A2E319B6}"/>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Sec 11(3): Exemption withdrawn if conditions not satisfied</a:t>
            </a:r>
            <a:endParaRPr lang="en-IN">
              <a:solidFill>
                <a:srgbClr val="FFFFFF"/>
              </a:solidFill>
            </a:endParaRPr>
          </a:p>
        </p:txBody>
      </p:sp>
      <p:sp>
        <p:nvSpPr>
          <p:cNvPr id="3" name="Content Placeholder 2">
            <a:extLst>
              <a:ext uri="{FF2B5EF4-FFF2-40B4-BE49-F238E27FC236}">
                <a16:creationId xmlns="" xmlns:a16="http://schemas.microsoft.com/office/drawing/2014/main" id="{94209708-0E9E-E80C-4888-E6B07EF2D92A}"/>
              </a:ext>
            </a:extLst>
          </p:cNvPr>
          <p:cNvSpPr>
            <a:spLocks noGrp="1"/>
          </p:cNvSpPr>
          <p:nvPr>
            <p:ph idx="1"/>
          </p:nvPr>
        </p:nvSpPr>
        <p:spPr>
          <a:xfrm>
            <a:off x="1103312" y="2438400"/>
            <a:ext cx="9692507" cy="3809999"/>
          </a:xfrm>
        </p:spPr>
        <p:txBody>
          <a:bodyPr>
            <a:normAutofit/>
          </a:bodyPr>
          <a:lstStyle/>
          <a:p>
            <a:pPr marL="0" indent="0" algn="just">
              <a:lnSpc>
                <a:spcPct val="90000"/>
              </a:lnSpc>
              <a:buClr>
                <a:schemeClr val="accent1"/>
              </a:buClr>
              <a:buNone/>
            </a:pPr>
            <a:r>
              <a:rPr lang="en-US" sz="1800" dirty="0"/>
              <a:t>Any income referred u/s 11(2) –</a:t>
            </a:r>
          </a:p>
          <a:p>
            <a:pPr algn="just">
              <a:lnSpc>
                <a:spcPct val="90000"/>
              </a:lnSpc>
              <a:buClr>
                <a:schemeClr val="accent1"/>
              </a:buClr>
            </a:pPr>
            <a:endParaRPr lang="en-US" sz="1800" dirty="0"/>
          </a:p>
          <a:p>
            <a:pPr algn="just">
              <a:lnSpc>
                <a:spcPct val="90000"/>
              </a:lnSpc>
              <a:buClr>
                <a:schemeClr val="accent1"/>
              </a:buClr>
            </a:pPr>
            <a:r>
              <a:rPr lang="en-US" sz="1800" dirty="0"/>
              <a:t>Is applied to purposes other than the purposes for which it was accumulated, then it shall be taxable in the P.Y. in which it is so applied, or</a:t>
            </a:r>
          </a:p>
          <a:p>
            <a:pPr algn="just">
              <a:lnSpc>
                <a:spcPct val="90000"/>
              </a:lnSpc>
              <a:buClr>
                <a:schemeClr val="accent1"/>
              </a:buClr>
            </a:pPr>
            <a:r>
              <a:rPr lang="en-US" sz="1800" dirty="0"/>
              <a:t>Ceases to remain invested in modes as per Sec. 11(5), then it shall be taxable in the P.Y., in which it so ceases, or</a:t>
            </a:r>
          </a:p>
          <a:p>
            <a:pPr algn="just">
              <a:lnSpc>
                <a:spcPct val="90000"/>
              </a:lnSpc>
              <a:buClr>
                <a:schemeClr val="accent1"/>
              </a:buClr>
            </a:pPr>
            <a:r>
              <a:rPr lang="en-US" sz="1800" dirty="0"/>
              <a:t>Is not </a:t>
            </a:r>
            <a:r>
              <a:rPr lang="en-US" sz="1800" dirty="0" err="1"/>
              <a:t>utilised</a:t>
            </a:r>
            <a:r>
              <a:rPr lang="en-US" sz="1800" dirty="0"/>
              <a:t> within specific time then it shall be taxable in the last year of specific period, or </a:t>
            </a:r>
          </a:p>
          <a:p>
            <a:pPr algn="just">
              <a:lnSpc>
                <a:spcPct val="90000"/>
              </a:lnSpc>
              <a:buClr>
                <a:schemeClr val="accent1"/>
              </a:buClr>
            </a:pPr>
            <a:r>
              <a:rPr lang="en-US" sz="1800" dirty="0"/>
              <a:t>If donated to any trust then taxable in the year in which it is so donated.</a:t>
            </a:r>
          </a:p>
          <a:p>
            <a:pPr algn="just">
              <a:lnSpc>
                <a:spcPct val="90000"/>
              </a:lnSpc>
              <a:buClr>
                <a:schemeClr val="accent1"/>
              </a:buClr>
            </a:pPr>
            <a:r>
              <a:rPr lang="en-US" sz="1800" dirty="0"/>
              <a:t>Note: Income taxable in the year of violation @ 30% u/s 115BBI</a:t>
            </a:r>
            <a:endParaRPr lang="en-IN" sz="1800" dirty="0"/>
          </a:p>
        </p:txBody>
      </p:sp>
    </p:spTree>
    <p:extLst>
      <p:ext uri="{BB962C8B-B14F-4D97-AF65-F5344CB8AC3E}">
        <p14:creationId xmlns="" xmlns:p14="http://schemas.microsoft.com/office/powerpoint/2010/main" val="1716424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4" name="Rectangle 33">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5"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6" name="Freeform: Shape 35">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061E3092-B6E1-4837-CE84-3FCF9CDCEAC1}"/>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Overview of Charitable Trusts and Institutions</a:t>
            </a:r>
            <a:endParaRPr lang="en-IN">
              <a:solidFill>
                <a:srgbClr val="FFFFFF"/>
              </a:solidFill>
            </a:endParaRPr>
          </a:p>
        </p:txBody>
      </p:sp>
      <p:sp>
        <p:nvSpPr>
          <p:cNvPr id="3" name="Content Placeholder 2">
            <a:extLst>
              <a:ext uri="{FF2B5EF4-FFF2-40B4-BE49-F238E27FC236}">
                <a16:creationId xmlns="" xmlns:a16="http://schemas.microsoft.com/office/drawing/2014/main" id="{19105763-7273-3238-FDFD-5A3DE06FE232}"/>
              </a:ext>
            </a:extLst>
          </p:cNvPr>
          <p:cNvSpPr>
            <a:spLocks noGrp="1"/>
          </p:cNvSpPr>
          <p:nvPr>
            <p:ph idx="1"/>
          </p:nvPr>
        </p:nvSpPr>
        <p:spPr>
          <a:xfrm>
            <a:off x="1103312" y="2763520"/>
            <a:ext cx="9948146" cy="3484879"/>
          </a:xfrm>
        </p:spPr>
        <p:txBody>
          <a:bodyPr>
            <a:normAutofit/>
          </a:bodyPr>
          <a:lstStyle/>
          <a:p>
            <a:pPr marL="0" indent="0" algn="just">
              <a:lnSpc>
                <a:spcPct val="90000"/>
              </a:lnSpc>
              <a:spcAft>
                <a:spcPts val="400"/>
              </a:spcAft>
              <a:buNone/>
            </a:pPr>
            <a:r>
              <a:rPr lang="en-US" sz="1800" dirty="0"/>
              <a:t>Non Profit Organizations (NPOs), whether public trusts, societies, non-profit companies registered under Section 8 of the Companies Act, or other non-profit entities, perform a vital role in supplementing governmental efforts of promoting economic development and social welfare.</a:t>
            </a:r>
          </a:p>
          <a:p>
            <a:pPr marL="0" indent="0" algn="just">
              <a:lnSpc>
                <a:spcPct val="90000"/>
              </a:lnSpc>
              <a:spcAft>
                <a:spcPts val="400"/>
              </a:spcAft>
              <a:buNone/>
            </a:pPr>
            <a:r>
              <a:rPr lang="en-US" sz="1800" b="0" i="0" dirty="0">
                <a:effectLst/>
              </a:rPr>
              <a:t>The Income Tax Act, 1961 incorporates several provisions to provide tax incentives and exemptions to both charitable institutions and their donors.</a:t>
            </a:r>
          </a:p>
          <a:p>
            <a:pPr algn="just">
              <a:lnSpc>
                <a:spcPct val="90000"/>
              </a:lnSpc>
              <a:spcAft>
                <a:spcPts val="400"/>
              </a:spcAft>
              <a:buClr>
                <a:schemeClr val="accent1"/>
              </a:buClr>
            </a:pPr>
            <a:r>
              <a:rPr lang="en-US" sz="1800" b="0" i="0" dirty="0">
                <a:effectLst/>
              </a:rPr>
              <a:t>Encouraging Philanthropy and Social Welfare</a:t>
            </a:r>
          </a:p>
          <a:p>
            <a:pPr algn="just">
              <a:lnSpc>
                <a:spcPct val="90000"/>
              </a:lnSpc>
              <a:spcAft>
                <a:spcPts val="400"/>
              </a:spcAft>
              <a:buClr>
                <a:schemeClr val="accent1"/>
              </a:buClr>
            </a:pPr>
            <a:r>
              <a:rPr lang="en-US" sz="1800" b="0" i="0" dirty="0">
                <a:effectLst/>
              </a:rPr>
              <a:t>Exemptions reduce the tax burden on entities engaged in charitable work.</a:t>
            </a:r>
          </a:p>
          <a:p>
            <a:pPr algn="just">
              <a:lnSpc>
                <a:spcPct val="90000"/>
              </a:lnSpc>
              <a:spcAft>
                <a:spcPts val="400"/>
              </a:spcAft>
              <a:buClr>
                <a:schemeClr val="accent1"/>
              </a:buClr>
            </a:pPr>
            <a:r>
              <a:rPr lang="en-US" sz="1800" b="0" i="0" dirty="0">
                <a:effectLst/>
              </a:rPr>
              <a:t>Promote donations and contributions from individuals and corporates.</a:t>
            </a:r>
          </a:p>
        </p:txBody>
      </p:sp>
    </p:spTree>
    <p:extLst>
      <p:ext uri="{BB962C8B-B14F-4D97-AF65-F5344CB8AC3E}">
        <p14:creationId xmlns="" xmlns:p14="http://schemas.microsoft.com/office/powerpoint/2010/main" val="1921699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 xmlns:a16="http://schemas.microsoft.com/office/drawing/2014/main" id="{F747F1B4-B831-4277-8AB0-32767F7EB7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6" name="Freeform 7">
            <a:extLst>
              <a:ext uri="{FF2B5EF4-FFF2-40B4-BE49-F238E27FC236}">
                <a16:creationId xmlns="" xmlns:a16="http://schemas.microsoft.com/office/drawing/2014/main" id="{D80CFA21-AB7C-4BEB-9BFF-05764FBBF3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 xmlns:a16="http://schemas.microsoft.com/office/drawing/2014/main" id="{EFA1D1B1-F048-D033-C38A-DE5CD7ED7E3C}"/>
              </a:ext>
            </a:extLst>
          </p:cNvPr>
          <p:cNvSpPr>
            <a:spLocks noGrp="1"/>
          </p:cNvSpPr>
          <p:nvPr>
            <p:ph type="title"/>
          </p:nvPr>
        </p:nvSpPr>
        <p:spPr>
          <a:xfrm>
            <a:off x="648930" y="629267"/>
            <a:ext cx="9252154" cy="1016654"/>
          </a:xfrm>
        </p:spPr>
        <p:txBody>
          <a:bodyPr>
            <a:normAutofit/>
          </a:bodyPr>
          <a:lstStyle/>
          <a:p>
            <a:pPr>
              <a:lnSpc>
                <a:spcPct val="90000"/>
              </a:lnSpc>
            </a:pPr>
            <a:r>
              <a:rPr lang="en-US" sz="3300">
                <a:solidFill>
                  <a:srgbClr val="EBEBEB"/>
                </a:solidFill>
              </a:rPr>
              <a:t>Sec 11(5): Safe Investment mode for Trust</a:t>
            </a:r>
            <a:endParaRPr lang="en-IN" sz="3300">
              <a:solidFill>
                <a:srgbClr val="EBEBEB"/>
              </a:solidFill>
            </a:endParaRPr>
          </a:p>
        </p:txBody>
      </p:sp>
      <p:sp>
        <p:nvSpPr>
          <p:cNvPr id="78" name="Rectangle 77">
            <a:extLst>
              <a:ext uri="{FF2B5EF4-FFF2-40B4-BE49-F238E27FC236}">
                <a16:creationId xmlns="" xmlns:a16="http://schemas.microsoft.com/office/drawing/2014/main" id="{12F7E335-851A-4CAE-B09F-E657819D46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80" name="Freeform: Shape 79">
            <a:extLst>
              <a:ext uri="{FF2B5EF4-FFF2-40B4-BE49-F238E27FC236}">
                <a16:creationId xmlns="" xmlns:a16="http://schemas.microsoft.com/office/drawing/2014/main" id="{10B541F0-7F6E-402E-84D8-CF96EACA5F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IN"/>
          </a:p>
        </p:txBody>
      </p:sp>
      <p:graphicFrame>
        <p:nvGraphicFramePr>
          <p:cNvPr id="6" name="Content Placeholder 2">
            <a:extLst>
              <a:ext uri="{FF2B5EF4-FFF2-40B4-BE49-F238E27FC236}">
                <a16:creationId xmlns="" xmlns:a16="http://schemas.microsoft.com/office/drawing/2014/main" id="{DFC633E0-2396-393E-691C-50B052888DD8}"/>
              </a:ext>
            </a:extLst>
          </p:cNvPr>
          <p:cNvGraphicFramePr>
            <a:graphicFrameLocks noGrp="1"/>
          </p:cNvGraphicFramePr>
          <p:nvPr>
            <p:ph idx="1"/>
            <p:extLst>
              <p:ext uri="{D42A27DB-BD31-4B8C-83A1-F6EECF244321}">
                <p14:modId xmlns="" xmlns:p14="http://schemas.microsoft.com/office/powerpoint/2010/main" val="3888822071"/>
              </p:ext>
            </p:extLst>
          </p:nvPr>
        </p:nvGraphicFramePr>
        <p:xfrm>
          <a:off x="324465" y="2286162"/>
          <a:ext cx="11582400" cy="4234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03388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ADD15D1B-8022-7042-F614-63FDCA3CB46C}"/>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Section 11(4)/(4A): Business Income of the Trust</a:t>
            </a:r>
            <a:endParaRPr lang="en-US" dirty="0">
              <a:solidFill>
                <a:srgbClr val="FFFFFF"/>
              </a:solidFill>
            </a:endParaRPr>
          </a:p>
        </p:txBody>
      </p:sp>
      <p:sp>
        <p:nvSpPr>
          <p:cNvPr id="3" name="Content Placeholder 2">
            <a:extLst>
              <a:ext uri="{FF2B5EF4-FFF2-40B4-BE49-F238E27FC236}">
                <a16:creationId xmlns="" xmlns:a16="http://schemas.microsoft.com/office/drawing/2014/main" id="{2E569262-6192-4128-B3F4-1A4D0586E4D2}"/>
              </a:ext>
            </a:extLst>
          </p:cNvPr>
          <p:cNvSpPr>
            <a:spLocks noGrp="1"/>
          </p:cNvSpPr>
          <p:nvPr>
            <p:ph idx="1"/>
          </p:nvPr>
        </p:nvSpPr>
        <p:spPr>
          <a:xfrm>
            <a:off x="1103312" y="2763520"/>
            <a:ext cx="9919730" cy="3484879"/>
          </a:xfrm>
        </p:spPr>
        <p:txBody>
          <a:bodyPr>
            <a:normAutofit/>
          </a:bodyPr>
          <a:lstStyle/>
          <a:p>
            <a:pPr marL="0" indent="0" algn="just">
              <a:buNone/>
            </a:pPr>
            <a:r>
              <a:rPr lang="en-US" sz="1800" dirty="0"/>
              <a:t>If Business is incidental to the attainment of main objective of Trust &amp; separate books of A/c's are maintained, then exemption u/s 11(1) &amp; 11(2) can be claimed on Business income. In Assessment, If A.O. finds any concealed income in respect of Business, then exemption u/s 11(1)/11(2) shall not the available in respect of such concealed income.</a:t>
            </a:r>
            <a:endParaRPr lang="en-IN" sz="1800" dirty="0"/>
          </a:p>
        </p:txBody>
      </p:sp>
    </p:spTree>
    <p:extLst>
      <p:ext uri="{BB962C8B-B14F-4D97-AF65-F5344CB8AC3E}">
        <p14:creationId xmlns="" xmlns:p14="http://schemas.microsoft.com/office/powerpoint/2010/main" val="4135027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E91F7BF2-1558-52BA-A4A1-6587BB17645C}"/>
              </a:ext>
            </a:extLst>
          </p:cNvPr>
          <p:cNvSpPr>
            <a:spLocks noGrp="1"/>
          </p:cNvSpPr>
          <p:nvPr>
            <p:ph type="title"/>
          </p:nvPr>
        </p:nvSpPr>
        <p:spPr>
          <a:xfrm>
            <a:off x="1103312" y="452718"/>
            <a:ext cx="8947522" cy="1400530"/>
          </a:xfrm>
        </p:spPr>
        <p:txBody>
          <a:bodyPr anchor="ctr">
            <a:normAutofit/>
          </a:bodyPr>
          <a:lstStyle/>
          <a:p>
            <a:r>
              <a:rPr lang="en-US" sz="3900">
                <a:solidFill>
                  <a:srgbClr val="FFFFFF"/>
                </a:solidFill>
              </a:rPr>
              <a:t>Sec 11(1A): Capital gain deemed to be applied for charitable purpose</a:t>
            </a:r>
            <a:endParaRPr lang="en-IN" sz="3900">
              <a:solidFill>
                <a:srgbClr val="FFFFFF"/>
              </a:solidFill>
            </a:endParaRPr>
          </a:p>
        </p:txBody>
      </p:sp>
      <p:sp>
        <p:nvSpPr>
          <p:cNvPr id="3" name="Content Placeholder 2">
            <a:extLst>
              <a:ext uri="{FF2B5EF4-FFF2-40B4-BE49-F238E27FC236}">
                <a16:creationId xmlns="" xmlns:a16="http://schemas.microsoft.com/office/drawing/2014/main" id="{7E257B02-4867-6652-E676-D7BD781744C1}"/>
              </a:ext>
            </a:extLst>
          </p:cNvPr>
          <p:cNvSpPr>
            <a:spLocks noGrp="1"/>
          </p:cNvSpPr>
          <p:nvPr>
            <p:ph idx="1"/>
          </p:nvPr>
        </p:nvSpPr>
        <p:spPr>
          <a:xfrm>
            <a:off x="1103312" y="2452350"/>
            <a:ext cx="10020300" cy="3796050"/>
          </a:xfrm>
        </p:spPr>
        <p:txBody>
          <a:bodyPr>
            <a:normAutofit/>
          </a:bodyPr>
          <a:lstStyle/>
          <a:p>
            <a:pPr marL="0" indent="0">
              <a:buNone/>
            </a:pPr>
            <a:r>
              <a:rPr lang="en-US" sz="1800"/>
              <a:t>Where any capital asset is transferred by trust &amp; Net consideration is utilized for acquisition of another capital asset then following capital gain shall be exempt,</a:t>
            </a:r>
          </a:p>
          <a:p>
            <a:pPr marL="0" indent="0">
              <a:buNone/>
            </a:pPr>
            <a:r>
              <a:rPr lang="en-US" sz="1800"/>
              <a:t>a) If Net consideration fully utilized then capital gain fully exempt.</a:t>
            </a:r>
          </a:p>
          <a:p>
            <a:pPr marL="0" indent="0">
              <a:buNone/>
            </a:pPr>
            <a:r>
              <a:rPr lang="en-US" sz="1800"/>
              <a:t>b) If Net consideration party utilized then,</a:t>
            </a:r>
          </a:p>
          <a:p>
            <a:pPr marL="0" indent="0">
              <a:buNone/>
            </a:pPr>
            <a:r>
              <a:rPr lang="en-US" sz="1800"/>
              <a:t>	(Cost of New Asset-Cost of Old Asset) shall be exempt</a:t>
            </a:r>
          </a:p>
          <a:p>
            <a:pPr marL="0" indent="0">
              <a:buNone/>
            </a:pPr>
            <a:endParaRPr lang="en-US" b="1"/>
          </a:p>
          <a:p>
            <a:pPr marL="0" indent="0">
              <a:buNone/>
            </a:pPr>
            <a:r>
              <a:rPr lang="en-US" b="1"/>
              <a:t>Sec 11(6): Depreciation not allowed</a:t>
            </a:r>
          </a:p>
          <a:p>
            <a:pPr marL="0" indent="0">
              <a:buNone/>
            </a:pPr>
            <a:r>
              <a:rPr lang="en-US" sz="1800"/>
              <a:t>If cost of asset is already claimed as application, then depreciation on such asset shall not be considered as application while computing income of P.Y.</a:t>
            </a:r>
            <a:endParaRPr lang="en-US" sz="1800" dirty="0"/>
          </a:p>
        </p:txBody>
      </p:sp>
    </p:spTree>
    <p:extLst>
      <p:ext uri="{BB962C8B-B14F-4D97-AF65-F5344CB8AC3E}">
        <p14:creationId xmlns="" xmlns:p14="http://schemas.microsoft.com/office/powerpoint/2010/main" val="2758232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3B69CF80-E20B-A355-4714-F5B1F71D49D2}"/>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Sec 13(1): Denial of Exemption u/s 11 &amp; 12</a:t>
            </a:r>
            <a:endParaRPr lang="en-IN">
              <a:solidFill>
                <a:srgbClr val="FFFFFF"/>
              </a:solidFill>
            </a:endParaRPr>
          </a:p>
        </p:txBody>
      </p:sp>
      <p:sp>
        <p:nvSpPr>
          <p:cNvPr id="3" name="Content Placeholder 2">
            <a:extLst>
              <a:ext uri="{FF2B5EF4-FFF2-40B4-BE49-F238E27FC236}">
                <a16:creationId xmlns="" xmlns:a16="http://schemas.microsoft.com/office/drawing/2014/main" id="{2D199A25-D84C-8568-DA40-D93BA1346C68}"/>
              </a:ext>
            </a:extLst>
          </p:cNvPr>
          <p:cNvSpPr>
            <a:spLocks noGrp="1"/>
          </p:cNvSpPr>
          <p:nvPr>
            <p:ph idx="1"/>
          </p:nvPr>
        </p:nvSpPr>
        <p:spPr>
          <a:xfrm>
            <a:off x="1103312" y="2763520"/>
            <a:ext cx="9731836" cy="3484879"/>
          </a:xfrm>
        </p:spPr>
        <p:txBody>
          <a:bodyPr>
            <a:normAutofit/>
          </a:bodyPr>
          <a:lstStyle/>
          <a:p>
            <a:pPr marL="0" indent="0">
              <a:buNone/>
            </a:pPr>
            <a:r>
              <a:rPr lang="en-US" dirty="0"/>
              <a:t>Exemption u/s 11 &amp; 12 </a:t>
            </a:r>
            <a:r>
              <a:rPr lang="en-US" b="1" dirty="0"/>
              <a:t>NOT </a:t>
            </a:r>
            <a:r>
              <a:rPr lang="en-US" dirty="0"/>
              <a:t>available in following cases:</a:t>
            </a:r>
          </a:p>
          <a:p>
            <a:pPr marL="0" indent="0">
              <a:buNone/>
            </a:pPr>
            <a:endParaRPr lang="en-US" dirty="0"/>
          </a:p>
          <a:p>
            <a:pPr lvl="1">
              <a:buClr>
                <a:schemeClr val="accent1"/>
              </a:buClr>
            </a:pPr>
            <a:r>
              <a:rPr lang="en-US" dirty="0"/>
              <a:t>Income from trust for private religious purposes.</a:t>
            </a:r>
          </a:p>
          <a:p>
            <a:pPr lvl="1">
              <a:buClr>
                <a:schemeClr val="accent1"/>
              </a:buClr>
            </a:pPr>
            <a:r>
              <a:rPr lang="en-US" dirty="0"/>
              <a:t>Income from trust for the benefit of any particular religious community or caste.</a:t>
            </a:r>
          </a:p>
          <a:p>
            <a:pPr lvl="1">
              <a:buClr>
                <a:schemeClr val="accent1"/>
              </a:buClr>
            </a:pPr>
            <a:r>
              <a:rPr lang="en-US" dirty="0"/>
              <a:t>Income of trust for the benefit of specified person (relative), such part of the income.</a:t>
            </a:r>
          </a:p>
          <a:p>
            <a:pPr lvl="1">
              <a:buClr>
                <a:schemeClr val="accent1"/>
              </a:buClr>
            </a:pPr>
            <a:r>
              <a:rPr lang="en-US" dirty="0"/>
              <a:t>Fund of the trust deposited or invested in modes other than 11(5), to the extent of such deposits or investments.</a:t>
            </a:r>
            <a:endParaRPr lang="en-IN" dirty="0"/>
          </a:p>
        </p:txBody>
      </p:sp>
    </p:spTree>
    <p:extLst>
      <p:ext uri="{BB962C8B-B14F-4D97-AF65-F5344CB8AC3E}">
        <p14:creationId xmlns="" xmlns:p14="http://schemas.microsoft.com/office/powerpoint/2010/main" val="2379431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 xmlns:a16="http://schemas.microsoft.com/office/drawing/2014/main" id="{14A2F755-5219-4C4E-9378-2C80BB08DF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BA042B41-CFBF-4E11-965F-B1906826A8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6" name="Freeform 7">
            <a:extLst>
              <a:ext uri="{FF2B5EF4-FFF2-40B4-BE49-F238E27FC236}">
                <a16:creationId xmlns="" xmlns:a16="http://schemas.microsoft.com/office/drawing/2014/main" id="{ED9FFD70-7E69-43F7-BAFF-08A75B3AE0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 xmlns:a16="http://schemas.microsoft.com/office/drawing/2014/main" id="{124BF28F-8D77-9192-649F-D828232509E4}"/>
              </a:ext>
            </a:extLst>
          </p:cNvPr>
          <p:cNvSpPr>
            <a:spLocks noGrp="1"/>
          </p:cNvSpPr>
          <p:nvPr>
            <p:ph type="title"/>
          </p:nvPr>
        </p:nvSpPr>
        <p:spPr>
          <a:xfrm>
            <a:off x="648930" y="629267"/>
            <a:ext cx="9252154" cy="1016654"/>
          </a:xfrm>
        </p:spPr>
        <p:txBody>
          <a:bodyPr>
            <a:normAutofit/>
          </a:bodyPr>
          <a:lstStyle/>
          <a:p>
            <a:pPr>
              <a:lnSpc>
                <a:spcPct val="90000"/>
              </a:lnSpc>
            </a:pPr>
            <a:r>
              <a:rPr lang="en-US" sz="3300">
                <a:solidFill>
                  <a:srgbClr val="EBEBEB"/>
                </a:solidFill>
              </a:rPr>
              <a:t>Sec 13(3): Meaning of specified Person (Relative)</a:t>
            </a:r>
            <a:endParaRPr lang="en-IN" sz="3300">
              <a:solidFill>
                <a:srgbClr val="EBEBEB"/>
              </a:solidFill>
            </a:endParaRPr>
          </a:p>
        </p:txBody>
      </p:sp>
      <p:sp useBgFill="1">
        <p:nvSpPr>
          <p:cNvPr id="38" name="Freeform: Shape 37">
            <a:extLst>
              <a:ext uri="{FF2B5EF4-FFF2-40B4-BE49-F238E27FC236}">
                <a16:creationId xmlns="" xmlns:a16="http://schemas.microsoft.com/office/drawing/2014/main" id="{9A87AD7E-457F-4836-8DDE-FFE0F00938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pic>
        <p:nvPicPr>
          <p:cNvPr id="29" name="Graphic 28" descr="Family">
            <a:extLst>
              <a:ext uri="{FF2B5EF4-FFF2-40B4-BE49-F238E27FC236}">
                <a16:creationId xmlns="" xmlns:a16="http://schemas.microsoft.com/office/drawing/2014/main" id="{B4E7C0A0-2051-C00B-FBDF-60B94EFBE4A7}"/>
              </a:ext>
            </a:extLst>
          </p:cNvPr>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145455" y="2830676"/>
            <a:ext cx="2723598" cy="2723598"/>
          </a:xfrm>
          <a:prstGeom prst="rect">
            <a:avLst/>
          </a:prstGeom>
          <a:effectLst/>
        </p:spPr>
      </p:pic>
      <p:sp>
        <p:nvSpPr>
          <p:cNvPr id="3" name="Content Placeholder 2">
            <a:extLst>
              <a:ext uri="{FF2B5EF4-FFF2-40B4-BE49-F238E27FC236}">
                <a16:creationId xmlns="" xmlns:a16="http://schemas.microsoft.com/office/drawing/2014/main" id="{2F719DB2-EB2C-A643-76AE-30FD824B65C3}"/>
              </a:ext>
            </a:extLst>
          </p:cNvPr>
          <p:cNvSpPr>
            <a:spLocks noGrp="1"/>
          </p:cNvSpPr>
          <p:nvPr>
            <p:ph idx="1"/>
          </p:nvPr>
        </p:nvSpPr>
        <p:spPr>
          <a:xfrm>
            <a:off x="3014506" y="2548281"/>
            <a:ext cx="8529190" cy="4003244"/>
          </a:xfrm>
        </p:spPr>
        <p:txBody>
          <a:bodyPr>
            <a:normAutofit lnSpcReduction="10000"/>
          </a:bodyPr>
          <a:lstStyle/>
          <a:p>
            <a:pPr>
              <a:lnSpc>
                <a:spcPct val="90000"/>
              </a:lnSpc>
              <a:buClr>
                <a:schemeClr val="accent1"/>
              </a:buClr>
            </a:pPr>
            <a:r>
              <a:rPr lang="en-US" sz="1800" dirty="0"/>
              <a:t>Person who made donation of &gt; Rs. 50,000 in PY.</a:t>
            </a:r>
          </a:p>
          <a:p>
            <a:pPr>
              <a:lnSpc>
                <a:spcPct val="90000"/>
              </a:lnSpc>
              <a:buClr>
                <a:schemeClr val="accent1"/>
              </a:buClr>
            </a:pPr>
            <a:r>
              <a:rPr lang="en-US" sz="1800" dirty="0"/>
              <a:t>Where the founder /donor is HUF, Member of HUF.</a:t>
            </a:r>
          </a:p>
          <a:p>
            <a:pPr>
              <a:lnSpc>
                <a:spcPct val="90000"/>
              </a:lnSpc>
              <a:buClr>
                <a:schemeClr val="accent1"/>
              </a:buClr>
            </a:pPr>
            <a:r>
              <a:rPr lang="en-US" sz="1800" dirty="0"/>
              <a:t>Trustee or Manager of Trust.</a:t>
            </a:r>
          </a:p>
          <a:p>
            <a:pPr>
              <a:lnSpc>
                <a:spcPct val="90000"/>
              </a:lnSpc>
              <a:buClr>
                <a:schemeClr val="accent1"/>
              </a:buClr>
            </a:pPr>
            <a:r>
              <a:rPr lang="en-US" sz="1800" dirty="0"/>
              <a:t>Relative of any founder, donor, Member, trustee, manager.</a:t>
            </a:r>
          </a:p>
          <a:p>
            <a:pPr>
              <a:lnSpc>
                <a:spcPct val="90000"/>
              </a:lnSpc>
              <a:buClr>
                <a:schemeClr val="accent1"/>
              </a:buClr>
            </a:pPr>
            <a:r>
              <a:rPr lang="en-US" sz="1800" dirty="0"/>
              <a:t>Any concern in which any of the above person has a substantial interest.</a:t>
            </a:r>
          </a:p>
          <a:p>
            <a:pPr>
              <a:lnSpc>
                <a:spcPct val="90000"/>
              </a:lnSpc>
              <a:buClr>
                <a:schemeClr val="accent1"/>
              </a:buClr>
            </a:pPr>
            <a:r>
              <a:rPr lang="en-US" sz="1800" dirty="0"/>
              <a:t>Relative means person person's referred u/s 56(2)(x)</a:t>
            </a:r>
          </a:p>
          <a:p>
            <a:pPr>
              <a:lnSpc>
                <a:spcPct val="90000"/>
              </a:lnSpc>
              <a:buClr>
                <a:schemeClr val="accent1"/>
              </a:buClr>
            </a:pPr>
            <a:endParaRPr lang="en-US" sz="1800" dirty="0"/>
          </a:p>
          <a:p>
            <a:pPr marL="0" indent="0">
              <a:lnSpc>
                <a:spcPct val="90000"/>
              </a:lnSpc>
              <a:buNone/>
            </a:pPr>
            <a:r>
              <a:rPr lang="en-US" sz="1800" b="1" dirty="0"/>
              <a:t>13(6): Educational and Medical Facility to Specified person</a:t>
            </a:r>
          </a:p>
          <a:p>
            <a:pPr marL="0" indent="0">
              <a:lnSpc>
                <a:spcPct val="90000"/>
              </a:lnSpc>
              <a:buNone/>
            </a:pPr>
            <a:r>
              <a:rPr lang="en-US" sz="1800" dirty="0"/>
              <a:t>Any educational or medical facility is provided by educational or medical trust to specified person then market value (FMV) of such facility shall be treated as income and exemption u/s 11 &amp; 12 not available on such income.</a:t>
            </a:r>
            <a:endParaRPr lang="en-IN" sz="1800" dirty="0"/>
          </a:p>
        </p:txBody>
      </p:sp>
    </p:spTree>
    <p:extLst>
      <p:ext uri="{BB962C8B-B14F-4D97-AF65-F5344CB8AC3E}">
        <p14:creationId xmlns="" xmlns:p14="http://schemas.microsoft.com/office/powerpoint/2010/main" val="1381149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3"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4B502D3C-B169-1AE8-AB0F-67CEE46DD416}"/>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latin typeface="Poppins" panose="00000500000000000000" pitchFamily="2" charset="0"/>
              </a:rPr>
              <a:t>A</a:t>
            </a:r>
            <a:r>
              <a:rPr lang="en-US" i="0" dirty="0">
                <a:solidFill>
                  <a:srgbClr val="FFFFFF"/>
                </a:solidFill>
                <a:effectLst/>
                <a:latin typeface="Poppins" panose="00000500000000000000" pitchFamily="2" charset="0"/>
              </a:rPr>
              <a:t>nonymous Donation</a:t>
            </a:r>
            <a:endParaRPr lang="en-IN" dirty="0">
              <a:solidFill>
                <a:srgbClr val="FFFFFF"/>
              </a:solidFill>
            </a:endParaRPr>
          </a:p>
        </p:txBody>
      </p:sp>
      <p:sp>
        <p:nvSpPr>
          <p:cNvPr id="3" name="Content Placeholder 2">
            <a:extLst>
              <a:ext uri="{FF2B5EF4-FFF2-40B4-BE49-F238E27FC236}">
                <a16:creationId xmlns="" xmlns:a16="http://schemas.microsoft.com/office/drawing/2014/main" id="{F85D77CB-84C7-8026-F451-0398E9182533}"/>
              </a:ext>
            </a:extLst>
          </p:cNvPr>
          <p:cNvSpPr>
            <a:spLocks noGrp="1"/>
          </p:cNvSpPr>
          <p:nvPr>
            <p:ph idx="1"/>
          </p:nvPr>
        </p:nvSpPr>
        <p:spPr>
          <a:xfrm>
            <a:off x="1103312" y="2763520"/>
            <a:ext cx="10108027" cy="3484879"/>
          </a:xfrm>
        </p:spPr>
        <p:txBody>
          <a:bodyPr>
            <a:normAutofit/>
          </a:bodyPr>
          <a:lstStyle/>
          <a:p>
            <a:pPr marL="0" indent="0" algn="just">
              <a:lnSpc>
                <a:spcPct val="90000"/>
              </a:lnSpc>
              <a:spcAft>
                <a:spcPts val="750"/>
              </a:spcAft>
              <a:buNone/>
            </a:pPr>
            <a:r>
              <a:rPr lang="en-US" sz="1800" b="1" i="1" dirty="0">
                <a:latin typeface="+mj-lt"/>
              </a:rPr>
              <a:t>“anonymous donation" </a:t>
            </a:r>
            <a:r>
              <a:rPr lang="en-US" sz="1800" dirty="0">
                <a:latin typeface="+mj-lt"/>
              </a:rPr>
              <a:t>means any voluntary contribution referred to in section 2(24)(</a:t>
            </a:r>
            <a:r>
              <a:rPr lang="en-US" sz="1800" dirty="0" err="1">
                <a:latin typeface="+mj-lt"/>
              </a:rPr>
              <a:t>iia</a:t>
            </a:r>
            <a:r>
              <a:rPr lang="en-US" sz="1800" dirty="0">
                <a:latin typeface="+mj-lt"/>
              </a:rPr>
              <a:t>) of the income tax act, where a person receiving such contribution does not maintain a record of the identity indicating the name and address of the person making such contribution and such other particulars as may be prescribed.</a:t>
            </a:r>
          </a:p>
          <a:p>
            <a:pPr marL="0" indent="0" algn="just">
              <a:lnSpc>
                <a:spcPct val="90000"/>
              </a:lnSpc>
              <a:spcAft>
                <a:spcPts val="750"/>
              </a:spcAft>
              <a:buNone/>
            </a:pPr>
            <a:r>
              <a:rPr lang="en-US" sz="1800" dirty="0">
                <a:latin typeface="+mj-lt"/>
              </a:rPr>
              <a:t>Anonymous donations are taxable for trust or institutions </a:t>
            </a:r>
            <a:r>
              <a:rPr lang="en-US" sz="1800" b="1" dirty="0">
                <a:latin typeface="+mj-lt"/>
              </a:rPr>
              <a:t>at the rate of 30%. </a:t>
            </a:r>
            <a:r>
              <a:rPr lang="en-US" sz="1800" dirty="0">
                <a:latin typeface="+mj-lt"/>
              </a:rPr>
              <a:t>However, from the AY 2010-11, anonymous donations are taxable only to the extent such donation </a:t>
            </a:r>
            <a:r>
              <a:rPr lang="en-US" sz="1800" b="1" dirty="0">
                <a:latin typeface="+mj-lt"/>
              </a:rPr>
              <a:t>exceeds Rs. 1,00,000 or 5% of total donations received by the trust, whichever is higher.</a:t>
            </a:r>
          </a:p>
          <a:p>
            <a:pPr marL="0" indent="0" algn="just">
              <a:lnSpc>
                <a:spcPct val="90000"/>
              </a:lnSpc>
              <a:spcAft>
                <a:spcPts val="750"/>
              </a:spcAft>
              <a:buNone/>
            </a:pPr>
            <a:r>
              <a:rPr lang="en-US" sz="1800" dirty="0">
                <a:latin typeface="+mj-lt"/>
              </a:rPr>
              <a:t>Institutions liable to pay tax on anonymous donations [section 115BBC(1)]</a:t>
            </a:r>
            <a:endParaRPr lang="en-US" sz="1800" dirty="0"/>
          </a:p>
        </p:txBody>
      </p:sp>
    </p:spTree>
    <p:extLst>
      <p:ext uri="{BB962C8B-B14F-4D97-AF65-F5344CB8AC3E}">
        <p14:creationId xmlns="" xmlns:p14="http://schemas.microsoft.com/office/powerpoint/2010/main" val="2251514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FA63F675-B92A-CF0D-A2E5-2E6932430CB7}"/>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latin typeface="Poppins" panose="00000500000000000000" pitchFamily="2" charset="0"/>
              </a:rPr>
              <a:t>A</a:t>
            </a:r>
            <a:r>
              <a:rPr lang="en-US" i="0" dirty="0">
                <a:solidFill>
                  <a:srgbClr val="FFFFFF"/>
                </a:solidFill>
                <a:effectLst/>
                <a:latin typeface="Poppins" panose="00000500000000000000" pitchFamily="2" charset="0"/>
              </a:rPr>
              <a:t>nonymous Donation</a:t>
            </a:r>
            <a:endParaRPr lang="en-IN" dirty="0">
              <a:solidFill>
                <a:srgbClr val="FFFFFF"/>
              </a:solidFill>
            </a:endParaRPr>
          </a:p>
        </p:txBody>
      </p:sp>
      <p:sp>
        <p:nvSpPr>
          <p:cNvPr id="3" name="Content Placeholder 2">
            <a:extLst>
              <a:ext uri="{FF2B5EF4-FFF2-40B4-BE49-F238E27FC236}">
                <a16:creationId xmlns="" xmlns:a16="http://schemas.microsoft.com/office/drawing/2014/main" id="{24EAA133-7228-4F13-E7D0-0B6AEC794BA7}"/>
              </a:ext>
            </a:extLst>
          </p:cNvPr>
          <p:cNvSpPr>
            <a:spLocks noGrp="1"/>
          </p:cNvSpPr>
          <p:nvPr>
            <p:ph idx="1"/>
          </p:nvPr>
        </p:nvSpPr>
        <p:spPr>
          <a:xfrm>
            <a:off x="1103312" y="2452350"/>
            <a:ext cx="9710462" cy="3796050"/>
          </a:xfrm>
        </p:spPr>
        <p:txBody>
          <a:bodyPr>
            <a:normAutofit fontScale="92500" lnSpcReduction="10000"/>
          </a:bodyPr>
          <a:lstStyle/>
          <a:p>
            <a:pPr marL="0" indent="0">
              <a:lnSpc>
                <a:spcPct val="90000"/>
              </a:lnSpc>
              <a:spcAft>
                <a:spcPts val="750"/>
              </a:spcAft>
              <a:buNone/>
            </a:pPr>
            <a:r>
              <a:rPr lang="en-US" sz="1800" b="1" u="sng" dirty="0"/>
              <a:t>Institutions liable to pay tax on anonymous donations [section 115BBC(1)]</a:t>
            </a:r>
          </a:p>
          <a:p>
            <a:pPr>
              <a:lnSpc>
                <a:spcPct val="90000"/>
              </a:lnSpc>
              <a:spcAft>
                <a:spcPts val="750"/>
              </a:spcAft>
              <a:buClr>
                <a:schemeClr val="accent1"/>
              </a:buClr>
            </a:pPr>
            <a:r>
              <a:rPr lang="en-US" sz="1800" dirty="0"/>
              <a:t>Any income received by way of anonymous donations by the following entities shall be included in the total income and taxed at the rate of 30%.</a:t>
            </a:r>
          </a:p>
          <a:p>
            <a:pPr>
              <a:lnSpc>
                <a:spcPct val="90000"/>
              </a:lnSpc>
              <a:spcAft>
                <a:spcPts val="1125"/>
              </a:spcAft>
              <a:buClr>
                <a:schemeClr val="accent1"/>
              </a:buClr>
            </a:pPr>
            <a:r>
              <a:rPr lang="en-US" sz="1800" dirty="0"/>
              <a:t>any trust or institution referred to in section 11;</a:t>
            </a:r>
          </a:p>
          <a:p>
            <a:pPr>
              <a:lnSpc>
                <a:spcPct val="90000"/>
              </a:lnSpc>
              <a:spcAft>
                <a:spcPts val="1125"/>
              </a:spcAft>
              <a:buClr>
                <a:schemeClr val="accent1"/>
              </a:buClr>
            </a:pPr>
            <a:r>
              <a:rPr lang="en-US" sz="1800" dirty="0"/>
              <a:t>any university or other educational institution whose annual receipts is less than or more than Rs. 1 crore;</a:t>
            </a:r>
          </a:p>
          <a:p>
            <a:pPr>
              <a:lnSpc>
                <a:spcPct val="90000"/>
              </a:lnSpc>
              <a:spcAft>
                <a:spcPts val="1125"/>
              </a:spcAft>
              <a:buClr>
                <a:schemeClr val="accent1"/>
              </a:buClr>
            </a:pPr>
            <a:r>
              <a:rPr lang="en-US" sz="1800" dirty="0"/>
              <a:t>any hospital or other institution whose annual receipts is less than or more than Rs. 1 crore;</a:t>
            </a:r>
          </a:p>
          <a:p>
            <a:pPr>
              <a:lnSpc>
                <a:spcPct val="90000"/>
              </a:lnSpc>
              <a:spcAft>
                <a:spcPts val="1125"/>
              </a:spcAft>
              <a:buClr>
                <a:schemeClr val="accent1"/>
              </a:buClr>
            </a:pPr>
            <a:r>
              <a:rPr lang="en-US" sz="1800" dirty="0"/>
              <a:t>any fund or institution referred to in section 10(23C)(iv); and</a:t>
            </a:r>
          </a:p>
          <a:p>
            <a:pPr>
              <a:lnSpc>
                <a:spcPct val="90000"/>
              </a:lnSpc>
              <a:spcAft>
                <a:spcPts val="1125"/>
              </a:spcAft>
              <a:buClr>
                <a:schemeClr val="accent1"/>
              </a:buClr>
            </a:pPr>
            <a:r>
              <a:rPr lang="en-US" sz="1800" dirty="0"/>
              <a:t>any trust or institution referred to in section 10(23C)(v).</a:t>
            </a:r>
            <a:endParaRPr lang="en-IN" sz="1800" dirty="0"/>
          </a:p>
        </p:txBody>
      </p:sp>
    </p:spTree>
    <p:extLst>
      <p:ext uri="{BB962C8B-B14F-4D97-AF65-F5344CB8AC3E}">
        <p14:creationId xmlns="" xmlns:p14="http://schemas.microsoft.com/office/powerpoint/2010/main" val="3335589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09252C6E-615B-FFB7-2773-3BB130096D53}"/>
              </a:ext>
            </a:extLst>
          </p:cNvPr>
          <p:cNvSpPr>
            <a:spLocks noGrp="1"/>
          </p:cNvSpPr>
          <p:nvPr>
            <p:ph type="title"/>
          </p:nvPr>
        </p:nvSpPr>
        <p:spPr>
          <a:xfrm>
            <a:off x="1103312" y="452718"/>
            <a:ext cx="8947522" cy="1400530"/>
          </a:xfrm>
        </p:spPr>
        <p:txBody>
          <a:bodyPr anchor="ctr">
            <a:normAutofit/>
          </a:bodyPr>
          <a:lstStyle/>
          <a:p>
            <a:pPr>
              <a:lnSpc>
                <a:spcPct val="90000"/>
              </a:lnSpc>
            </a:pPr>
            <a:r>
              <a:rPr lang="en-US" sz="3600" dirty="0">
                <a:solidFill>
                  <a:srgbClr val="FFFFFF"/>
                </a:solidFill>
                <a:latin typeface="Poppins" panose="00000500000000000000" pitchFamily="2" charset="0"/>
              </a:rPr>
              <a:t>A</a:t>
            </a:r>
            <a:r>
              <a:rPr lang="en-US" sz="3600" b="0" i="0" dirty="0">
                <a:solidFill>
                  <a:srgbClr val="FFFFFF"/>
                </a:solidFill>
                <a:effectLst/>
                <a:latin typeface="Poppins" panose="00000500000000000000" pitchFamily="2" charset="0"/>
              </a:rPr>
              <a:t>nonymous Donation</a:t>
            </a:r>
            <a:endParaRPr lang="en-IN" sz="3300" dirty="0">
              <a:solidFill>
                <a:srgbClr val="FFFFFF"/>
              </a:solidFill>
            </a:endParaRPr>
          </a:p>
        </p:txBody>
      </p:sp>
      <p:sp>
        <p:nvSpPr>
          <p:cNvPr id="3" name="Content Placeholder 2">
            <a:extLst>
              <a:ext uri="{FF2B5EF4-FFF2-40B4-BE49-F238E27FC236}">
                <a16:creationId xmlns="" xmlns:a16="http://schemas.microsoft.com/office/drawing/2014/main" id="{EA065DA7-BA7D-6B8C-DD7E-AE276FFE301C}"/>
              </a:ext>
            </a:extLst>
          </p:cNvPr>
          <p:cNvSpPr>
            <a:spLocks noGrp="1"/>
          </p:cNvSpPr>
          <p:nvPr>
            <p:ph idx="1"/>
          </p:nvPr>
        </p:nvSpPr>
        <p:spPr>
          <a:xfrm>
            <a:off x="1103312" y="2588000"/>
            <a:ext cx="9700523" cy="3660400"/>
          </a:xfrm>
        </p:spPr>
        <p:txBody>
          <a:bodyPr>
            <a:normAutofit/>
          </a:bodyPr>
          <a:lstStyle/>
          <a:p>
            <a:pPr marL="0" indent="0" algn="just">
              <a:lnSpc>
                <a:spcPct val="90000"/>
              </a:lnSpc>
              <a:spcAft>
                <a:spcPts val="750"/>
              </a:spcAft>
              <a:buNone/>
            </a:pPr>
            <a:r>
              <a:rPr lang="en-US" sz="1800" b="1" i="0" u="sng" dirty="0">
                <a:effectLst/>
              </a:rPr>
              <a:t>Institutions not liable to pay tax on anonymous donations [section 115BBC(2)]</a:t>
            </a:r>
          </a:p>
          <a:p>
            <a:pPr algn="just">
              <a:lnSpc>
                <a:spcPct val="90000"/>
              </a:lnSpc>
              <a:spcAft>
                <a:spcPts val="1125"/>
              </a:spcAft>
              <a:buClr>
                <a:schemeClr val="accent1"/>
              </a:buClr>
              <a:buFont typeface="Wingdings" panose="05000000000000000000" pitchFamily="2" charset="2"/>
              <a:buChar char="Ø"/>
            </a:pPr>
            <a:r>
              <a:rPr lang="en-US" sz="1800" b="0" i="0" dirty="0">
                <a:effectLst/>
              </a:rPr>
              <a:t>donations received by any trust or institution created or established 'wholly for religious purposes '; and [115BBC(2)(</a:t>
            </a:r>
            <a:r>
              <a:rPr lang="en-US" sz="1800" b="0" i="0" dirty="0" err="1">
                <a:effectLst/>
              </a:rPr>
              <a:t>i</a:t>
            </a:r>
            <a:r>
              <a:rPr lang="en-US" sz="1800" b="0" i="0" dirty="0">
                <a:effectLst/>
              </a:rPr>
              <a:t>))]</a:t>
            </a:r>
          </a:p>
          <a:p>
            <a:pPr algn="just">
              <a:lnSpc>
                <a:spcPct val="90000"/>
              </a:lnSpc>
              <a:spcAft>
                <a:spcPts val="1125"/>
              </a:spcAft>
              <a:buClr>
                <a:schemeClr val="accent1"/>
              </a:buClr>
              <a:buFont typeface="Wingdings" panose="05000000000000000000" pitchFamily="2" charset="2"/>
              <a:buChar char="Ø"/>
            </a:pPr>
            <a:r>
              <a:rPr lang="en-US" sz="1800" b="0" i="0" dirty="0">
                <a:effectLst/>
              </a:rPr>
              <a:t>donations received by any trust or institution created or established for both religious as well as charitable purposes. [115BBC(2)(ii))]</a:t>
            </a:r>
          </a:p>
          <a:p>
            <a:pPr marL="0" indent="0" algn="just">
              <a:lnSpc>
                <a:spcPct val="90000"/>
              </a:lnSpc>
              <a:spcAft>
                <a:spcPts val="750"/>
              </a:spcAft>
              <a:buNone/>
            </a:pPr>
            <a:r>
              <a:rPr lang="en-US" sz="1800" b="0" i="0" dirty="0">
                <a:effectLst/>
              </a:rPr>
              <a:t>However, donation mentioned in (ii) (supra) does not include any anonymous donation made with a specific direction that such donation is for any university or other educational institution or any hospital or other medical institution run by such trust or institution.</a:t>
            </a:r>
          </a:p>
        </p:txBody>
      </p:sp>
    </p:spTree>
    <p:extLst>
      <p:ext uri="{BB962C8B-B14F-4D97-AF65-F5344CB8AC3E}">
        <p14:creationId xmlns="" xmlns:p14="http://schemas.microsoft.com/office/powerpoint/2010/main" val="3659065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3345D555-CB28-E3E3-4E05-DC62390D5193}"/>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Section 115BBI</a:t>
            </a:r>
            <a:endParaRPr lang="en-IN" dirty="0">
              <a:solidFill>
                <a:srgbClr val="FFFFFF"/>
              </a:solidFill>
            </a:endParaRPr>
          </a:p>
        </p:txBody>
      </p:sp>
      <p:sp>
        <p:nvSpPr>
          <p:cNvPr id="3" name="Content Placeholder 2">
            <a:extLst>
              <a:ext uri="{FF2B5EF4-FFF2-40B4-BE49-F238E27FC236}">
                <a16:creationId xmlns="" xmlns:a16="http://schemas.microsoft.com/office/drawing/2014/main" id="{57B61E39-6D3E-A919-1B8B-F42C19A7EBB3}"/>
              </a:ext>
            </a:extLst>
          </p:cNvPr>
          <p:cNvSpPr>
            <a:spLocks noGrp="1"/>
          </p:cNvSpPr>
          <p:nvPr>
            <p:ph idx="1"/>
          </p:nvPr>
        </p:nvSpPr>
        <p:spPr>
          <a:xfrm>
            <a:off x="432618" y="2305966"/>
            <a:ext cx="11257937" cy="4252150"/>
          </a:xfrm>
        </p:spPr>
        <p:txBody>
          <a:bodyPr>
            <a:noAutofit/>
          </a:bodyPr>
          <a:lstStyle/>
          <a:p>
            <a:pPr algn="just">
              <a:lnSpc>
                <a:spcPct val="90000"/>
              </a:lnSpc>
              <a:buClr>
                <a:schemeClr val="accent1"/>
              </a:buClr>
            </a:pPr>
            <a:r>
              <a:rPr lang="en-US" sz="1200" b="1" dirty="0">
                <a:cs typeface="Calibri" panose="020F0502020204030204" pitchFamily="34" charset="0"/>
              </a:rPr>
              <a:t>Applicability – </a:t>
            </a:r>
            <a:r>
              <a:rPr lang="en-US" sz="1200" dirty="0">
                <a:cs typeface="Calibri" panose="020F0502020204030204" pitchFamily="34" charset="0"/>
              </a:rPr>
              <a:t>The said Section is applicable from the AY 2023-24 (FY 2022-23).</a:t>
            </a:r>
          </a:p>
          <a:p>
            <a:pPr algn="just">
              <a:lnSpc>
                <a:spcPct val="90000"/>
              </a:lnSpc>
              <a:buClr>
                <a:schemeClr val="accent1"/>
              </a:buClr>
            </a:pPr>
            <a:r>
              <a:rPr lang="en-US" sz="1200" b="1" dirty="0">
                <a:cs typeface="Calibri" panose="020F0502020204030204" pitchFamily="34" charset="0"/>
              </a:rPr>
              <a:t>Rate of Tax - </a:t>
            </a:r>
            <a:r>
              <a:rPr lang="en-US" sz="1200" dirty="0">
                <a:cs typeface="Calibri" panose="020F0502020204030204" pitchFamily="34" charset="0"/>
              </a:rPr>
              <a:t>The income tax payable shall be the aggregate of:</a:t>
            </a:r>
          </a:p>
          <a:p>
            <a:pPr marL="457200" lvl="1" indent="0" algn="just">
              <a:lnSpc>
                <a:spcPct val="90000"/>
              </a:lnSpc>
              <a:buClr>
                <a:schemeClr val="accent1"/>
              </a:buClr>
              <a:buNone/>
            </a:pPr>
            <a:r>
              <a:rPr lang="en-US" sz="1200" dirty="0">
                <a:cs typeface="Calibri" panose="020F0502020204030204" pitchFamily="34" charset="0"/>
              </a:rPr>
              <a:t>(a) The amount of income tax calculated at the rate of 30% on the aggregate of specified income; and </a:t>
            </a:r>
          </a:p>
          <a:p>
            <a:pPr marL="457200" lvl="1" indent="0" algn="just">
              <a:lnSpc>
                <a:spcPct val="90000"/>
              </a:lnSpc>
              <a:buClr>
                <a:schemeClr val="accent1"/>
              </a:buClr>
              <a:buNone/>
            </a:pPr>
            <a:r>
              <a:rPr lang="en-US" sz="1200" dirty="0">
                <a:cs typeface="Calibri" panose="020F0502020204030204" pitchFamily="34" charset="0"/>
              </a:rPr>
              <a:t>(b) The amount of income tax the </a:t>
            </a:r>
            <a:r>
              <a:rPr lang="en-US" sz="1200" dirty="0" err="1">
                <a:cs typeface="Calibri" panose="020F0502020204030204" pitchFamily="34" charset="0"/>
              </a:rPr>
              <a:t>assessee</a:t>
            </a:r>
            <a:r>
              <a:rPr lang="en-US" sz="1200" dirty="0">
                <a:cs typeface="Calibri" panose="020F0502020204030204" pitchFamily="34" charset="0"/>
              </a:rPr>
              <a:t> would have been chargeable had the total income of the </a:t>
            </a:r>
            <a:r>
              <a:rPr lang="en-US" sz="1200" dirty="0" err="1">
                <a:cs typeface="Calibri" panose="020F0502020204030204" pitchFamily="34" charset="0"/>
              </a:rPr>
              <a:t>assessee</a:t>
            </a:r>
            <a:r>
              <a:rPr lang="en-US" sz="1200" dirty="0">
                <a:cs typeface="Calibri" panose="020F0502020204030204" pitchFamily="34" charset="0"/>
              </a:rPr>
              <a:t> would have been reduced by the aggregate of specified income referred to above.</a:t>
            </a:r>
          </a:p>
          <a:p>
            <a:pPr algn="just">
              <a:lnSpc>
                <a:spcPct val="90000"/>
              </a:lnSpc>
              <a:buClr>
                <a:schemeClr val="accent1"/>
              </a:buClr>
            </a:pPr>
            <a:r>
              <a:rPr lang="en-US" sz="1200" b="1" dirty="0">
                <a:cs typeface="Calibri" panose="020F0502020204030204" pitchFamily="34" charset="0"/>
              </a:rPr>
              <a:t>Availability of Basic Exemption Limit - </a:t>
            </a:r>
            <a:r>
              <a:rPr lang="en-US" sz="1200" dirty="0">
                <a:cs typeface="Calibri" panose="020F0502020204030204" pitchFamily="34" charset="0"/>
              </a:rPr>
              <a:t>The tax rate shall be without the benefit of the basic exemption limit of Rs. 2.5 Lakhs</a:t>
            </a:r>
            <a:endParaRPr lang="en-US" sz="1200" b="1" dirty="0">
              <a:cs typeface="Calibri" panose="020F0502020204030204" pitchFamily="34" charset="0"/>
            </a:endParaRPr>
          </a:p>
          <a:p>
            <a:pPr algn="just">
              <a:lnSpc>
                <a:spcPct val="90000"/>
              </a:lnSpc>
              <a:buClr>
                <a:schemeClr val="accent1"/>
              </a:buClr>
            </a:pPr>
            <a:r>
              <a:rPr lang="en-US" sz="1200" b="1" dirty="0">
                <a:cs typeface="Calibri" panose="020F0502020204030204" pitchFamily="34" charset="0"/>
              </a:rPr>
              <a:t>Specified Income Taxable under Section 115BBI</a:t>
            </a:r>
          </a:p>
          <a:p>
            <a:pPr lvl="1" algn="just">
              <a:lnSpc>
                <a:spcPct val="90000"/>
              </a:lnSpc>
              <a:buClr>
                <a:schemeClr val="accent1"/>
              </a:buClr>
              <a:buFont typeface="Wingdings" panose="05000000000000000000" pitchFamily="2" charset="2"/>
              <a:buChar char="q"/>
            </a:pPr>
            <a:r>
              <a:rPr lang="en-US" sz="1200" dirty="0">
                <a:cs typeface="Calibri" panose="020F0502020204030204" pitchFamily="34" charset="0"/>
              </a:rPr>
              <a:t>Shortfall in applying 85% of Income: </a:t>
            </a:r>
          </a:p>
          <a:p>
            <a:pPr lvl="1" algn="just">
              <a:lnSpc>
                <a:spcPct val="90000"/>
              </a:lnSpc>
              <a:buClr>
                <a:schemeClr val="accent1"/>
              </a:buClr>
              <a:buFont typeface="Wingdings" panose="05000000000000000000" pitchFamily="2" charset="2"/>
              <a:buChar char="q"/>
            </a:pPr>
            <a:r>
              <a:rPr lang="en-US" sz="1200" dirty="0">
                <a:cs typeface="Calibri" panose="020F0502020204030204" pitchFamily="34" charset="0"/>
              </a:rPr>
              <a:t>Deemed income referred to in Explanation 4 to the third proviso to section 10(23C)</a:t>
            </a:r>
          </a:p>
          <a:p>
            <a:pPr lvl="1" algn="just">
              <a:lnSpc>
                <a:spcPct val="90000"/>
              </a:lnSpc>
              <a:buClr>
                <a:schemeClr val="accent1"/>
              </a:buClr>
              <a:buFont typeface="Wingdings" panose="05000000000000000000" pitchFamily="2" charset="2"/>
              <a:buChar char="q"/>
            </a:pPr>
            <a:r>
              <a:rPr lang="en-US" sz="1200" dirty="0">
                <a:cs typeface="Calibri" panose="020F0502020204030204" pitchFamily="34" charset="0"/>
              </a:rPr>
              <a:t>Deemed income referred to in section 11(1B)</a:t>
            </a:r>
          </a:p>
          <a:p>
            <a:pPr lvl="1" algn="just">
              <a:lnSpc>
                <a:spcPct val="90000"/>
              </a:lnSpc>
              <a:buClr>
                <a:schemeClr val="accent1"/>
              </a:buClr>
              <a:buFont typeface="Wingdings" panose="05000000000000000000" pitchFamily="2" charset="2"/>
              <a:buChar char="q"/>
            </a:pPr>
            <a:r>
              <a:rPr lang="en-US" sz="1200" dirty="0">
                <a:cs typeface="Calibri" panose="020F0502020204030204" pitchFamily="34" charset="0"/>
              </a:rPr>
              <a:t>Deemed income referred to in section 11(3)</a:t>
            </a:r>
          </a:p>
          <a:p>
            <a:pPr lvl="1" algn="just">
              <a:lnSpc>
                <a:spcPct val="90000"/>
              </a:lnSpc>
              <a:buClr>
                <a:schemeClr val="accent1"/>
              </a:buClr>
              <a:buFont typeface="Wingdings" panose="05000000000000000000" pitchFamily="2" charset="2"/>
              <a:buChar char="q"/>
            </a:pPr>
            <a:r>
              <a:rPr lang="en-US" sz="1200" dirty="0">
                <a:cs typeface="Calibri" panose="020F0502020204030204" pitchFamily="34" charset="0"/>
              </a:rPr>
              <a:t>Income not deposited/invested in modes specified in 11(5) as per section 13(1).</a:t>
            </a:r>
          </a:p>
          <a:p>
            <a:pPr lvl="1" algn="just">
              <a:lnSpc>
                <a:spcPct val="90000"/>
              </a:lnSpc>
              <a:buClr>
                <a:schemeClr val="accent1"/>
              </a:buClr>
              <a:buFont typeface="Wingdings" panose="05000000000000000000" pitchFamily="2" charset="2"/>
              <a:buChar char="q"/>
            </a:pPr>
            <a:r>
              <a:rPr lang="en-US" sz="1200" dirty="0">
                <a:cs typeface="Calibri" panose="020F0502020204030204" pitchFamily="34" charset="0"/>
              </a:rPr>
              <a:t>Income used for any purpose outside India</a:t>
            </a:r>
          </a:p>
          <a:p>
            <a:pPr algn="just">
              <a:lnSpc>
                <a:spcPct val="90000"/>
              </a:lnSpc>
              <a:buClr>
                <a:schemeClr val="accent1"/>
              </a:buClr>
            </a:pPr>
            <a:r>
              <a:rPr lang="en-US" sz="1200" dirty="0">
                <a:cs typeface="Calibri" panose="020F0502020204030204" pitchFamily="34" charset="0"/>
              </a:rPr>
              <a:t>If the exemption is forfeited due to above circumstances, the amount accumulated shall be taxed u/s 115BBI and it shall be deemed to be income of the PY in which such default has occurred or at the end of the PY or shall be taxed in the year in which the conditions of Section 11(2) are violated.</a:t>
            </a:r>
          </a:p>
        </p:txBody>
      </p:sp>
    </p:spTree>
    <p:extLst>
      <p:ext uri="{BB962C8B-B14F-4D97-AF65-F5344CB8AC3E}">
        <p14:creationId xmlns="" xmlns:p14="http://schemas.microsoft.com/office/powerpoint/2010/main" val="2369010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 name="Rectangle 32">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5"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7" name="Freeform: Shape 36">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1910F630-A1A3-0D41-2C2C-69975E515C08}"/>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Sec 115TD: Tax on Accreted Income</a:t>
            </a:r>
            <a:endParaRPr lang="en-IN">
              <a:solidFill>
                <a:srgbClr val="FFFFFF"/>
              </a:solidFill>
            </a:endParaRPr>
          </a:p>
        </p:txBody>
      </p:sp>
      <p:sp>
        <p:nvSpPr>
          <p:cNvPr id="4" name="Content Placeholder 3">
            <a:extLst>
              <a:ext uri="{FF2B5EF4-FFF2-40B4-BE49-F238E27FC236}">
                <a16:creationId xmlns="" xmlns:a16="http://schemas.microsoft.com/office/drawing/2014/main" id="{B48FCDDA-03B2-5097-C204-00A98DC7B7AC}"/>
              </a:ext>
            </a:extLst>
          </p:cNvPr>
          <p:cNvSpPr>
            <a:spLocks noGrp="1"/>
          </p:cNvSpPr>
          <p:nvPr>
            <p:ph idx="1"/>
          </p:nvPr>
        </p:nvSpPr>
        <p:spPr>
          <a:xfrm>
            <a:off x="1103312" y="2452350"/>
            <a:ext cx="9859440" cy="3796050"/>
          </a:xfrm>
        </p:spPr>
        <p:txBody>
          <a:bodyPr>
            <a:normAutofit/>
          </a:bodyPr>
          <a:lstStyle/>
          <a:p>
            <a:pPr marL="0" lvl="0" indent="0" algn="just">
              <a:buNone/>
            </a:pPr>
            <a:r>
              <a:rPr lang="en-US" b="0" i="0" dirty="0"/>
              <a:t>The "Accreted income" of trust registered u/s 12AA/12AB or Institution approved 10(23C)(iv)/(v)/(vi)/(via); shall be taxable </a:t>
            </a:r>
            <a:r>
              <a:rPr lang="en-US" b="1" i="0" dirty="0"/>
              <a:t>@MMR if: i.e. 34.944% </a:t>
            </a:r>
            <a:r>
              <a:rPr lang="en-US" b="0" i="0" dirty="0"/>
              <a:t>(30%+12%+4%) in the following cases:</a:t>
            </a:r>
          </a:p>
          <a:p>
            <a:pPr marL="0" lvl="0" indent="0" algn="just">
              <a:buNone/>
            </a:pPr>
            <a:endParaRPr lang="en-US" dirty="0"/>
          </a:p>
          <a:p>
            <a:pPr lvl="1" algn="just">
              <a:buClr>
                <a:schemeClr val="accent1"/>
              </a:buClr>
            </a:pPr>
            <a:r>
              <a:rPr lang="en-US" b="0" i="0" dirty="0"/>
              <a:t>Conversion of trust / Institution into a form not eligible for Registration u/s 12AA/12AB/10(23C)</a:t>
            </a:r>
            <a:endParaRPr lang="en-US" dirty="0"/>
          </a:p>
          <a:p>
            <a:pPr lvl="1" algn="just">
              <a:buClr>
                <a:schemeClr val="accent1"/>
              </a:buClr>
            </a:pPr>
            <a:r>
              <a:rPr lang="en-US" b="0" i="0" dirty="0"/>
              <a:t>Merger into an entity not having similar objects and registered u/s 12AA/12AB/10(23C).</a:t>
            </a:r>
            <a:endParaRPr lang="en-US" dirty="0"/>
          </a:p>
          <a:p>
            <a:pPr lvl="1" algn="just">
              <a:buClr>
                <a:schemeClr val="accent1"/>
              </a:buClr>
            </a:pPr>
            <a:r>
              <a:rPr lang="en-US" b="0" i="0" dirty="0"/>
              <a:t>Non - distribution of assets on dissolution to any other trust / Institution registered u/s12AA/12AB/10(23C) within 12 months from end of the month in which dissolution takes place.</a:t>
            </a:r>
            <a:endParaRPr lang="en-US" dirty="0"/>
          </a:p>
          <a:p>
            <a:pPr marL="0" indent="0" algn="just">
              <a:buNone/>
            </a:pPr>
            <a:endParaRPr lang="en-IN" dirty="0"/>
          </a:p>
        </p:txBody>
      </p:sp>
    </p:spTree>
    <p:extLst>
      <p:ext uri="{BB962C8B-B14F-4D97-AF65-F5344CB8AC3E}">
        <p14:creationId xmlns="" xmlns:p14="http://schemas.microsoft.com/office/powerpoint/2010/main" val="2455790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035">
            <a:extLst>
              <a:ext uri="{FF2B5EF4-FFF2-40B4-BE49-F238E27FC236}">
                <a16:creationId xmlns="" xmlns:a16="http://schemas.microsoft.com/office/drawing/2014/main" id="{B87E4204-E93C-417B-9ED0-F81552DE87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 xmlns:a16="http://schemas.microsoft.com/office/drawing/2014/main" id="{068E4A00-82CC-4AD0-B631-F820AEE40F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035" name="Freeform 7">
            <a:extLst>
              <a:ext uri="{FF2B5EF4-FFF2-40B4-BE49-F238E27FC236}">
                <a16:creationId xmlns="" xmlns:a16="http://schemas.microsoft.com/office/drawing/2014/main" id="{463665DF-25B8-4EE2-8F85-921EF38BE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 xmlns:a16="http://schemas.microsoft.com/office/drawing/2014/main" id="{FDD8E3B9-1FD3-875C-69F4-762716D86106}"/>
              </a:ext>
            </a:extLst>
          </p:cNvPr>
          <p:cNvSpPr>
            <a:spLocks noGrp="1"/>
          </p:cNvSpPr>
          <p:nvPr>
            <p:ph type="title"/>
          </p:nvPr>
        </p:nvSpPr>
        <p:spPr>
          <a:xfrm>
            <a:off x="648930" y="629267"/>
            <a:ext cx="9252154" cy="1016654"/>
          </a:xfrm>
        </p:spPr>
        <p:txBody>
          <a:bodyPr>
            <a:normAutofit/>
          </a:bodyPr>
          <a:lstStyle/>
          <a:p>
            <a:r>
              <a:rPr lang="en-US" dirty="0">
                <a:solidFill>
                  <a:srgbClr val="EBEBEB"/>
                </a:solidFill>
              </a:rPr>
              <a:t>Section 2(15): Charitable Purpose</a:t>
            </a:r>
            <a:endParaRPr lang="en-IN" dirty="0">
              <a:solidFill>
                <a:srgbClr val="EBEBEB"/>
              </a:solidFill>
            </a:endParaRPr>
          </a:p>
        </p:txBody>
      </p:sp>
      <p:sp useBgFill="1">
        <p:nvSpPr>
          <p:cNvPr id="1037" name="Freeform: Shape 1036">
            <a:extLst>
              <a:ext uri="{FF2B5EF4-FFF2-40B4-BE49-F238E27FC236}">
                <a16:creationId xmlns="" xmlns:a16="http://schemas.microsoft.com/office/drawing/2014/main" id="{B3378DC2-950E-4B63-B833-32DE4719A8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3" name="Content Placeholder 2">
            <a:extLst>
              <a:ext uri="{FF2B5EF4-FFF2-40B4-BE49-F238E27FC236}">
                <a16:creationId xmlns="" xmlns:a16="http://schemas.microsoft.com/office/drawing/2014/main" id="{CA0E3F00-395B-0825-F914-10C006458148}"/>
              </a:ext>
            </a:extLst>
          </p:cNvPr>
          <p:cNvSpPr>
            <a:spLocks noGrp="1"/>
          </p:cNvSpPr>
          <p:nvPr>
            <p:ph idx="1"/>
          </p:nvPr>
        </p:nvSpPr>
        <p:spPr>
          <a:xfrm>
            <a:off x="648931" y="2286161"/>
            <a:ext cx="8070590" cy="4571839"/>
          </a:xfrm>
        </p:spPr>
        <p:txBody>
          <a:bodyPr>
            <a:normAutofit lnSpcReduction="10000"/>
          </a:bodyPr>
          <a:lstStyle/>
          <a:p>
            <a:pPr marL="0" indent="0" algn="just">
              <a:lnSpc>
                <a:spcPct val="90000"/>
              </a:lnSpc>
              <a:spcAft>
                <a:spcPts val="400"/>
              </a:spcAft>
              <a:buNone/>
            </a:pPr>
            <a:r>
              <a:rPr lang="en-US" sz="1800" b="1" i="0" dirty="0">
                <a:effectLst/>
              </a:rPr>
              <a:t>"charitable purpose" </a:t>
            </a:r>
            <a:r>
              <a:rPr lang="en-US" sz="1800" b="0" i="0" dirty="0">
                <a:effectLst/>
              </a:rPr>
              <a:t>includes relief of the poor, education, yoga, medical relief, preserva­tion of environment (including watersheds, forests and wildlife) and preservation of monuments or places or objects of artistic or historic interest, and the advancement of any other object of gener­al public utility:</a:t>
            </a:r>
          </a:p>
          <a:p>
            <a:pPr marL="0" indent="0" algn="just">
              <a:lnSpc>
                <a:spcPct val="90000"/>
              </a:lnSpc>
              <a:spcAft>
                <a:spcPts val="400"/>
              </a:spcAft>
              <a:buNone/>
            </a:pPr>
            <a:r>
              <a:rPr lang="en-US" sz="1800" b="0" i="1" dirty="0">
                <a:effectLst/>
              </a:rPr>
              <a:t>Provided that </a:t>
            </a:r>
            <a:r>
              <a:rPr lang="en-US" sz="1800" b="0" i="0" dirty="0">
                <a:effectLst/>
              </a:rPr>
              <a:t>the advancement of any other object of general public utility shall not be a charitable purpose, if it involves the carrying on of any activity in the nature of trade, commerce or business, or any activity of rendering any service in relation to any trade, commerce or business, for a </a:t>
            </a:r>
            <a:r>
              <a:rPr lang="en-US" sz="1800" b="0" i="0" dirty="0" err="1">
                <a:effectLst/>
              </a:rPr>
              <a:t>cess</a:t>
            </a:r>
            <a:r>
              <a:rPr lang="en-US" sz="1800" b="0" i="0" dirty="0">
                <a:effectLst/>
              </a:rPr>
              <a:t> or fee or any other consideration, irrespective of the nature of use or application, or retention, of the income from such activity, unless—</a:t>
            </a:r>
          </a:p>
          <a:p>
            <a:pPr marL="0" indent="0" algn="just">
              <a:lnSpc>
                <a:spcPct val="90000"/>
              </a:lnSpc>
              <a:spcAft>
                <a:spcPts val="400"/>
              </a:spcAft>
              <a:buNone/>
            </a:pPr>
            <a:r>
              <a:rPr lang="en-US" sz="1800" b="0" i="0" dirty="0">
                <a:effectLst/>
              </a:rPr>
              <a:t>(</a:t>
            </a:r>
            <a:r>
              <a:rPr lang="en-US" sz="1800" b="0" i="1" dirty="0" err="1">
                <a:effectLst/>
              </a:rPr>
              <a:t>i</a:t>
            </a:r>
            <a:r>
              <a:rPr lang="en-US" sz="1800" b="0" i="0" dirty="0">
                <a:effectLst/>
              </a:rPr>
              <a:t>) such activity is undertaken in the </a:t>
            </a:r>
            <a:r>
              <a:rPr lang="en-US" sz="1800" b="1" i="0" dirty="0">
                <a:effectLst/>
              </a:rPr>
              <a:t>course of actual carrying out </a:t>
            </a:r>
            <a:r>
              <a:rPr lang="en-US" sz="1800" b="0" i="0" dirty="0">
                <a:effectLst/>
              </a:rPr>
              <a:t>of such advancement of any other object of general public utility; and</a:t>
            </a:r>
          </a:p>
          <a:p>
            <a:pPr marL="0" indent="0" algn="just">
              <a:lnSpc>
                <a:spcPct val="90000"/>
              </a:lnSpc>
              <a:spcAft>
                <a:spcPts val="400"/>
              </a:spcAft>
              <a:buNone/>
            </a:pPr>
            <a:r>
              <a:rPr lang="en-US" sz="1800" b="0" i="0" dirty="0">
                <a:effectLst/>
              </a:rPr>
              <a:t>(</a:t>
            </a:r>
            <a:r>
              <a:rPr lang="en-US" sz="1800" b="0" i="1" dirty="0">
                <a:effectLst/>
              </a:rPr>
              <a:t>ii</a:t>
            </a:r>
            <a:r>
              <a:rPr lang="en-US" sz="1800" b="0" i="0" dirty="0">
                <a:effectLst/>
              </a:rPr>
              <a:t>) the aggregate receipts from such activity or activities during the previous year, </a:t>
            </a:r>
            <a:r>
              <a:rPr lang="en-US" sz="1800" b="1" i="0" dirty="0">
                <a:effectLst/>
              </a:rPr>
              <a:t>do not exceed 25% of the total receipts</a:t>
            </a:r>
            <a:r>
              <a:rPr lang="en-US" sz="1800" b="0" i="0" dirty="0">
                <a:effectLst/>
              </a:rPr>
              <a:t>, of the trust or institution undertaking such activity or activities, of that previous year;</a:t>
            </a:r>
          </a:p>
          <a:p>
            <a:pPr algn="just">
              <a:lnSpc>
                <a:spcPct val="90000"/>
              </a:lnSpc>
            </a:pPr>
            <a:endParaRPr lang="en-IN" sz="1800" dirty="0"/>
          </a:p>
        </p:txBody>
      </p:sp>
      <p:pic>
        <p:nvPicPr>
          <p:cNvPr id="1026" name="Picture 2" descr="Section 115BBI - Impact &amp; analysis of provisions of this section on  Charitable Institution - Taxmann">
            <a:extLst>
              <a:ext uri="{FF2B5EF4-FFF2-40B4-BE49-F238E27FC236}">
                <a16:creationId xmlns="" xmlns:a16="http://schemas.microsoft.com/office/drawing/2014/main" id="{7D21E393-B717-F228-78BE-60E46C04CC46}"/>
              </a:ext>
            </a:extLst>
          </p:cNvPr>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8867465" y="2180492"/>
            <a:ext cx="3177007" cy="4531808"/>
          </a:xfrm>
          <a:prstGeom prst="rect">
            <a:avLst/>
          </a:prstGeom>
          <a:noFill/>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50351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 xmlns:a16="http://schemas.microsoft.com/office/drawing/2014/main" id="{B87E4204-E93C-417B-9ED0-F81552DE87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068E4A00-82CC-4AD0-B631-F820AEE40F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7" name="Freeform 7">
            <a:extLst>
              <a:ext uri="{FF2B5EF4-FFF2-40B4-BE49-F238E27FC236}">
                <a16:creationId xmlns="" xmlns:a16="http://schemas.microsoft.com/office/drawing/2014/main" id="{463665DF-25B8-4EE2-8F85-921EF38BE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 xmlns:a16="http://schemas.microsoft.com/office/drawing/2014/main" id="{229804A4-EC87-66D8-B104-72DC6AE5E03C}"/>
              </a:ext>
            </a:extLst>
          </p:cNvPr>
          <p:cNvSpPr>
            <a:spLocks noGrp="1"/>
          </p:cNvSpPr>
          <p:nvPr>
            <p:ph type="title"/>
          </p:nvPr>
        </p:nvSpPr>
        <p:spPr>
          <a:xfrm>
            <a:off x="865238" y="629267"/>
            <a:ext cx="9035845" cy="1016654"/>
          </a:xfrm>
        </p:spPr>
        <p:txBody>
          <a:bodyPr>
            <a:normAutofit/>
          </a:bodyPr>
          <a:lstStyle/>
          <a:p>
            <a:r>
              <a:rPr lang="en-US" dirty="0">
                <a:solidFill>
                  <a:srgbClr val="EBEBEB"/>
                </a:solidFill>
              </a:rPr>
              <a:t>Notes:</a:t>
            </a:r>
            <a:endParaRPr lang="en-IN" dirty="0">
              <a:solidFill>
                <a:srgbClr val="EBEBEB"/>
              </a:solidFill>
            </a:endParaRPr>
          </a:p>
        </p:txBody>
      </p:sp>
      <p:sp useBgFill="1">
        <p:nvSpPr>
          <p:cNvPr id="39" name="Freeform: Shape 38">
            <a:extLst>
              <a:ext uri="{FF2B5EF4-FFF2-40B4-BE49-F238E27FC236}">
                <a16:creationId xmlns="" xmlns:a16="http://schemas.microsoft.com/office/drawing/2014/main" id="{B3378DC2-950E-4B63-B833-32DE4719A8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4" name="Content Placeholder 3">
            <a:extLst>
              <a:ext uri="{FF2B5EF4-FFF2-40B4-BE49-F238E27FC236}">
                <a16:creationId xmlns="" xmlns:a16="http://schemas.microsoft.com/office/drawing/2014/main" id="{B3897F4D-F3CF-62CD-0276-C0C56FF2DF0B}"/>
              </a:ext>
            </a:extLst>
          </p:cNvPr>
          <p:cNvSpPr>
            <a:spLocks noGrp="1"/>
          </p:cNvSpPr>
          <p:nvPr>
            <p:ph idx="1"/>
          </p:nvPr>
        </p:nvSpPr>
        <p:spPr>
          <a:xfrm>
            <a:off x="648930" y="2476885"/>
            <a:ext cx="10815483" cy="3992742"/>
          </a:xfrm>
        </p:spPr>
        <p:txBody>
          <a:bodyPr>
            <a:normAutofit lnSpcReduction="10000"/>
          </a:bodyPr>
          <a:lstStyle/>
          <a:p>
            <a:pPr lvl="0">
              <a:lnSpc>
                <a:spcPct val="90000"/>
              </a:lnSpc>
              <a:buClr>
                <a:schemeClr val="accent1"/>
              </a:buClr>
              <a:buFont typeface="Wingdings" panose="05000000000000000000" pitchFamily="2" charset="2"/>
              <a:buChar char="Ø"/>
            </a:pPr>
            <a:r>
              <a:rPr lang="en-US" sz="1800" b="0" i="0" dirty="0"/>
              <a:t>The exit tax shall be in addition to income taxable in hands of entity.</a:t>
            </a:r>
            <a:endParaRPr lang="en-US" sz="1800" dirty="0"/>
          </a:p>
          <a:p>
            <a:pPr lvl="0">
              <a:lnSpc>
                <a:spcPct val="90000"/>
              </a:lnSpc>
              <a:buClr>
                <a:schemeClr val="accent1"/>
              </a:buClr>
              <a:buFont typeface="Wingdings" panose="05000000000000000000" pitchFamily="2" charset="2"/>
              <a:buChar char="Ø"/>
            </a:pPr>
            <a:r>
              <a:rPr lang="en-US" sz="1800" b="0" i="0" dirty="0"/>
              <a:t>Deemed conversion into non- eligible form in following cases: </a:t>
            </a:r>
            <a:endParaRPr lang="en-US" sz="1800" dirty="0"/>
          </a:p>
          <a:p>
            <a:pPr lvl="1">
              <a:lnSpc>
                <a:spcPct val="90000"/>
              </a:lnSpc>
              <a:buClr>
                <a:schemeClr val="accent1"/>
              </a:buClr>
            </a:pPr>
            <a:r>
              <a:rPr lang="en-US" b="0" i="0" dirty="0"/>
              <a:t>Registration granted u/s 12AA/12AB /10(23C) has been cancelled.</a:t>
            </a:r>
            <a:endParaRPr lang="en-US" dirty="0"/>
          </a:p>
          <a:p>
            <a:pPr lvl="1">
              <a:lnSpc>
                <a:spcPct val="90000"/>
              </a:lnSpc>
              <a:buClr>
                <a:schemeClr val="accent1"/>
              </a:buClr>
            </a:pPr>
            <a:r>
              <a:rPr lang="en-US" b="0" i="0" dirty="0"/>
              <a:t>It has adopted or undertaken modification of its objects which do not conform to the conditions of registration and:</a:t>
            </a:r>
            <a:endParaRPr lang="en-US" dirty="0"/>
          </a:p>
          <a:p>
            <a:pPr lvl="2">
              <a:lnSpc>
                <a:spcPct val="90000"/>
              </a:lnSpc>
              <a:buClr>
                <a:schemeClr val="accent1"/>
              </a:buClr>
            </a:pPr>
            <a:r>
              <a:rPr lang="en-US" sz="1800" b="0" i="0" dirty="0"/>
              <a:t>It has not applied for fresh registration u/s 12AA/12AB /10(23C)in that P.Y. or</a:t>
            </a:r>
            <a:endParaRPr lang="en-US" sz="1800" dirty="0"/>
          </a:p>
          <a:p>
            <a:pPr lvl="2">
              <a:lnSpc>
                <a:spcPct val="90000"/>
              </a:lnSpc>
              <a:buClr>
                <a:schemeClr val="accent1"/>
              </a:buClr>
            </a:pPr>
            <a:r>
              <a:rPr lang="en-US" sz="1800" b="0" i="0" dirty="0"/>
              <a:t>It has applied for fresh registration u/s 12AA/12AB/10(23C) but application has been rejected.</a:t>
            </a:r>
            <a:endParaRPr lang="en-US" sz="1800" dirty="0"/>
          </a:p>
          <a:p>
            <a:pPr lvl="1">
              <a:lnSpc>
                <a:spcPct val="90000"/>
              </a:lnSpc>
              <a:buClr>
                <a:schemeClr val="accent1"/>
              </a:buClr>
            </a:pPr>
            <a:r>
              <a:rPr lang="en-US" b="0" i="0" dirty="0"/>
              <a:t>It has failed to make an application for  </a:t>
            </a:r>
            <a:endParaRPr lang="en-US" dirty="0"/>
          </a:p>
          <a:p>
            <a:pPr lvl="2">
              <a:lnSpc>
                <a:spcPct val="90000"/>
              </a:lnSpc>
              <a:buClr>
                <a:schemeClr val="accent1"/>
              </a:buClr>
            </a:pPr>
            <a:r>
              <a:rPr lang="en-US" sz="1800" b="0" i="0" dirty="0"/>
              <a:t>Re-registration</a:t>
            </a:r>
            <a:endParaRPr lang="en-US" sz="1800" dirty="0"/>
          </a:p>
          <a:p>
            <a:pPr lvl="2">
              <a:lnSpc>
                <a:spcPct val="90000"/>
              </a:lnSpc>
              <a:buClr>
                <a:schemeClr val="accent1"/>
              </a:buClr>
            </a:pPr>
            <a:r>
              <a:rPr lang="en-US" sz="1800" b="0" i="0" dirty="0"/>
              <a:t>Renewal of Registration where the period of registration is due to expire; or 	</a:t>
            </a:r>
            <a:endParaRPr lang="en-US" sz="1800" dirty="0"/>
          </a:p>
          <a:p>
            <a:pPr lvl="2">
              <a:lnSpc>
                <a:spcPct val="90000"/>
              </a:lnSpc>
              <a:buClr>
                <a:schemeClr val="accent1"/>
              </a:buClr>
            </a:pPr>
            <a:r>
              <a:rPr lang="en-US" sz="1800" b="0" i="0" dirty="0"/>
              <a:t>Final registration within the time specified u/s 12A, which expires in the said PY.</a:t>
            </a:r>
            <a:endParaRPr lang="en-US" sz="1800" dirty="0"/>
          </a:p>
          <a:p>
            <a:pPr marL="0" indent="0">
              <a:lnSpc>
                <a:spcPct val="90000"/>
              </a:lnSpc>
              <a:buNone/>
            </a:pPr>
            <a:endParaRPr lang="en-IN" sz="1800" dirty="0"/>
          </a:p>
        </p:txBody>
      </p:sp>
    </p:spTree>
    <p:extLst>
      <p:ext uri="{BB962C8B-B14F-4D97-AF65-F5344CB8AC3E}">
        <p14:creationId xmlns="" xmlns:p14="http://schemas.microsoft.com/office/powerpoint/2010/main" val="3356595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2" name="Rectangle 31">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4"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6" name="Freeform: Shape 35">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9CB0A217-BA15-16BF-381F-D8F6DB4352AF}"/>
              </a:ext>
            </a:extLst>
          </p:cNvPr>
          <p:cNvSpPr>
            <a:spLocks noGrp="1"/>
          </p:cNvSpPr>
          <p:nvPr>
            <p:ph type="title"/>
          </p:nvPr>
        </p:nvSpPr>
        <p:spPr>
          <a:xfrm>
            <a:off x="1102331" y="521286"/>
            <a:ext cx="8947522" cy="1400530"/>
          </a:xfrm>
        </p:spPr>
        <p:txBody>
          <a:bodyPr anchor="ctr">
            <a:normAutofit/>
          </a:bodyPr>
          <a:lstStyle/>
          <a:p>
            <a:r>
              <a:rPr lang="en-US" sz="4000" dirty="0">
                <a:solidFill>
                  <a:srgbClr val="FFFFFF"/>
                </a:solidFill>
              </a:rPr>
              <a:t>Meaning of Accreted Income</a:t>
            </a:r>
            <a:br>
              <a:rPr lang="en-US" sz="4000" dirty="0">
                <a:solidFill>
                  <a:srgbClr val="FFFFFF"/>
                </a:solidFill>
              </a:rPr>
            </a:br>
            <a:endParaRPr lang="en-IN" sz="4000" dirty="0">
              <a:solidFill>
                <a:srgbClr val="FFFFFF"/>
              </a:solidFill>
            </a:endParaRPr>
          </a:p>
        </p:txBody>
      </p:sp>
      <p:sp>
        <p:nvSpPr>
          <p:cNvPr id="3" name="Content Placeholder 2">
            <a:extLst>
              <a:ext uri="{FF2B5EF4-FFF2-40B4-BE49-F238E27FC236}">
                <a16:creationId xmlns="" xmlns:a16="http://schemas.microsoft.com/office/drawing/2014/main" id="{21605B26-41F3-47B3-065A-A49F9BD6A2FA}"/>
              </a:ext>
            </a:extLst>
          </p:cNvPr>
          <p:cNvSpPr>
            <a:spLocks noGrp="1"/>
          </p:cNvSpPr>
          <p:nvPr>
            <p:ph idx="1"/>
          </p:nvPr>
        </p:nvSpPr>
        <p:spPr>
          <a:xfrm>
            <a:off x="1103312" y="4363085"/>
            <a:ext cx="10020300" cy="1885314"/>
          </a:xfrm>
        </p:spPr>
        <p:txBody>
          <a:bodyPr>
            <a:normAutofit/>
          </a:bodyPr>
          <a:lstStyle/>
          <a:p>
            <a:pPr marL="0" indent="0">
              <a:buNone/>
            </a:pPr>
            <a:r>
              <a:rPr lang="en-US" sz="1800" dirty="0"/>
              <a:t>Note: When the tax on the accreted income is levied on the FMV &amp; if subsequent transfer of such asset, the cost of acquisition shall be the FMV of such asset.</a:t>
            </a:r>
          </a:p>
          <a:p>
            <a:pPr marL="0" indent="0">
              <a:buNone/>
            </a:pPr>
            <a:r>
              <a:rPr lang="en-US" sz="1800" b="1" dirty="0"/>
              <a:t>Exit tax shall be payable even if no income tax is payable by the Trust/institution</a:t>
            </a:r>
            <a:endParaRPr lang="en-IN" sz="1800" b="1" dirty="0"/>
          </a:p>
        </p:txBody>
      </p:sp>
      <p:graphicFrame>
        <p:nvGraphicFramePr>
          <p:cNvPr id="4" name="Table 3">
            <a:extLst>
              <a:ext uri="{FF2B5EF4-FFF2-40B4-BE49-F238E27FC236}">
                <a16:creationId xmlns="" xmlns:a16="http://schemas.microsoft.com/office/drawing/2014/main" id="{A52EB8C0-5DFC-527C-C0BC-257FA1869CC7}"/>
              </a:ext>
            </a:extLst>
          </p:cNvPr>
          <p:cNvGraphicFramePr>
            <a:graphicFrameLocks noGrp="1"/>
          </p:cNvGraphicFramePr>
          <p:nvPr>
            <p:extLst>
              <p:ext uri="{D42A27DB-BD31-4B8C-83A1-F6EECF244321}">
                <p14:modId xmlns="" xmlns:p14="http://schemas.microsoft.com/office/powerpoint/2010/main" val="2094140422"/>
              </p:ext>
            </p:extLst>
          </p:nvPr>
        </p:nvGraphicFramePr>
        <p:xfrm>
          <a:off x="2487533" y="2556931"/>
          <a:ext cx="7216932" cy="1535385"/>
        </p:xfrm>
        <a:graphic>
          <a:graphicData uri="http://schemas.openxmlformats.org/drawingml/2006/table">
            <a:tbl>
              <a:tblPr bandRow="1">
                <a:tableStyleId>{7DF18680-E054-41AD-8BC1-D1AEF772440D}</a:tableStyleId>
              </a:tblPr>
              <a:tblGrid>
                <a:gridCol w="5367313">
                  <a:extLst>
                    <a:ext uri="{9D8B030D-6E8A-4147-A177-3AD203B41FA5}">
                      <a16:colId xmlns="" xmlns:a16="http://schemas.microsoft.com/office/drawing/2014/main" val="1676290198"/>
                    </a:ext>
                  </a:extLst>
                </a:gridCol>
                <a:gridCol w="1849619">
                  <a:extLst>
                    <a:ext uri="{9D8B030D-6E8A-4147-A177-3AD203B41FA5}">
                      <a16:colId xmlns="" xmlns:a16="http://schemas.microsoft.com/office/drawing/2014/main" val="3012579593"/>
                    </a:ext>
                  </a:extLst>
                </a:gridCol>
              </a:tblGrid>
              <a:tr h="511795">
                <a:tc>
                  <a:txBody>
                    <a:bodyPr/>
                    <a:lstStyle/>
                    <a:p>
                      <a:pPr algn="just"/>
                      <a:r>
                        <a:rPr lang="en-US" dirty="0"/>
                        <a:t>Aggregate FMV of total Asset </a:t>
                      </a:r>
                    </a:p>
                  </a:txBody>
                  <a:tcPr anchor="ctr"/>
                </a:tc>
                <a:tc>
                  <a:txBody>
                    <a:bodyPr/>
                    <a:lstStyle/>
                    <a:p>
                      <a:pPr algn="ctr"/>
                      <a:r>
                        <a:rPr lang="en-US" dirty="0"/>
                        <a:t>XXX</a:t>
                      </a:r>
                    </a:p>
                  </a:txBody>
                  <a:tcPr anchor="ctr"/>
                </a:tc>
                <a:extLst>
                  <a:ext uri="{0D108BD9-81ED-4DB2-BD59-A6C34878D82A}">
                    <a16:rowId xmlns="" xmlns:a16="http://schemas.microsoft.com/office/drawing/2014/main" val="1684218684"/>
                  </a:ext>
                </a:extLst>
              </a:tr>
              <a:tr h="511795">
                <a:tc>
                  <a:txBody>
                    <a:bodyPr/>
                    <a:lstStyle/>
                    <a:p>
                      <a:r>
                        <a:rPr lang="en-US" dirty="0"/>
                        <a:t>(-) Total liability of trust/institution</a:t>
                      </a:r>
                    </a:p>
                  </a:txBody>
                  <a:tcPr anchor="ctr"/>
                </a:tc>
                <a:tc>
                  <a:txBody>
                    <a:bodyPr/>
                    <a:lstStyle/>
                    <a:p>
                      <a:pPr algn="ctr"/>
                      <a:r>
                        <a:rPr lang="en-US" dirty="0"/>
                        <a:t>XX</a:t>
                      </a:r>
                    </a:p>
                  </a:txBody>
                  <a:tcPr anchor="ctr"/>
                </a:tc>
                <a:extLst>
                  <a:ext uri="{0D108BD9-81ED-4DB2-BD59-A6C34878D82A}">
                    <a16:rowId xmlns="" xmlns:a16="http://schemas.microsoft.com/office/drawing/2014/main" val="2720936659"/>
                  </a:ext>
                </a:extLst>
              </a:tr>
              <a:tr h="5117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Accreted Income</a:t>
                      </a:r>
                    </a:p>
                  </a:txBody>
                  <a:tcPr anchor="ctr"/>
                </a:tc>
                <a:tc>
                  <a:txBody>
                    <a:bodyPr/>
                    <a:lstStyle/>
                    <a:p>
                      <a:pPr algn="ctr"/>
                      <a:r>
                        <a:rPr lang="en-US" b="1" dirty="0"/>
                        <a:t>XXX</a:t>
                      </a:r>
                    </a:p>
                  </a:txBody>
                  <a:tcPr anchor="ctr"/>
                </a:tc>
                <a:extLst>
                  <a:ext uri="{0D108BD9-81ED-4DB2-BD59-A6C34878D82A}">
                    <a16:rowId xmlns="" xmlns:a16="http://schemas.microsoft.com/office/drawing/2014/main" val="1194115744"/>
                  </a:ext>
                </a:extLst>
              </a:tr>
            </a:tbl>
          </a:graphicData>
        </a:graphic>
      </p:graphicFrame>
    </p:spTree>
    <p:extLst>
      <p:ext uri="{BB962C8B-B14F-4D97-AF65-F5344CB8AC3E}">
        <p14:creationId xmlns="" xmlns:p14="http://schemas.microsoft.com/office/powerpoint/2010/main" val="2561294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5C96C551-CFAA-231C-42F9-ECC5DAE0B792}"/>
              </a:ext>
            </a:extLst>
          </p:cNvPr>
          <p:cNvSpPr>
            <a:spLocks noGrp="1"/>
          </p:cNvSpPr>
          <p:nvPr>
            <p:ph type="title"/>
          </p:nvPr>
        </p:nvSpPr>
        <p:spPr>
          <a:xfrm>
            <a:off x="1103312" y="452718"/>
            <a:ext cx="8947522" cy="1400530"/>
          </a:xfrm>
        </p:spPr>
        <p:txBody>
          <a:bodyPr anchor="ctr">
            <a:normAutofit/>
          </a:bodyPr>
          <a:lstStyle/>
          <a:p>
            <a:endParaRPr lang="en-IN">
              <a:solidFill>
                <a:srgbClr val="FFFFFF"/>
              </a:solidFill>
            </a:endParaRPr>
          </a:p>
        </p:txBody>
      </p:sp>
      <p:sp>
        <p:nvSpPr>
          <p:cNvPr id="3" name="Content Placeholder 2">
            <a:extLst>
              <a:ext uri="{FF2B5EF4-FFF2-40B4-BE49-F238E27FC236}">
                <a16:creationId xmlns="" xmlns:a16="http://schemas.microsoft.com/office/drawing/2014/main" id="{A65D2B4B-5E25-5E47-ADE9-DD15AD5B698C}"/>
              </a:ext>
            </a:extLst>
          </p:cNvPr>
          <p:cNvSpPr>
            <a:spLocks noGrp="1"/>
          </p:cNvSpPr>
          <p:nvPr>
            <p:ph idx="1"/>
          </p:nvPr>
        </p:nvSpPr>
        <p:spPr>
          <a:xfrm>
            <a:off x="1103312" y="2452350"/>
            <a:ext cx="10020300" cy="3796050"/>
          </a:xfrm>
        </p:spPr>
        <p:txBody>
          <a:bodyPr>
            <a:normAutofit/>
          </a:bodyPr>
          <a:lstStyle/>
          <a:p>
            <a:pPr marL="0" indent="0">
              <a:lnSpc>
                <a:spcPct val="90000"/>
              </a:lnSpc>
              <a:buNone/>
            </a:pPr>
            <a:r>
              <a:rPr lang="en-US" sz="1800" b="1" dirty="0"/>
              <a:t>Following assets &amp; liabilities in respect of that assets shall not be considered in accreted income.</a:t>
            </a:r>
          </a:p>
          <a:p>
            <a:pPr marL="0" indent="0">
              <a:lnSpc>
                <a:spcPct val="90000"/>
              </a:lnSpc>
              <a:buNone/>
            </a:pPr>
            <a:r>
              <a:rPr lang="en-US" sz="1800" dirty="0"/>
              <a:t>(a) Assets acquired out of agriculture income.</a:t>
            </a:r>
          </a:p>
          <a:p>
            <a:pPr marL="0" indent="0">
              <a:lnSpc>
                <a:spcPct val="90000"/>
              </a:lnSpc>
              <a:buNone/>
            </a:pPr>
            <a:r>
              <a:rPr lang="en-US" sz="1800" dirty="0"/>
              <a:t>(b) Assets acquired by trust from the date of creation of trust / institution to the date from which registration/ approval become effective u/s 12AA/12AB/10(23C).[Where the benefit u/s 11 &amp; 12 have been allowed to the trust or institution in respect of any P.Y. or years beginning prior to the date from which the registration u/s 12AA/12AB/10(23C) became effective, then, the registration shall be deemed to have become effective from the first day of the earliest P.Y.]</a:t>
            </a:r>
          </a:p>
          <a:p>
            <a:pPr marL="0" indent="0">
              <a:lnSpc>
                <a:spcPct val="90000"/>
              </a:lnSpc>
              <a:buNone/>
            </a:pPr>
            <a:r>
              <a:rPr lang="en-US" sz="1800" dirty="0"/>
              <a:t>(c) Asset transfer on dissolution to other trust/institution registered u/s 12AA/12AB/10(23C) within 12 months from end of the month in which dissolution takes place.</a:t>
            </a:r>
            <a:endParaRPr lang="en-IN" sz="1800" dirty="0"/>
          </a:p>
        </p:txBody>
      </p:sp>
    </p:spTree>
    <p:extLst>
      <p:ext uri="{BB962C8B-B14F-4D97-AF65-F5344CB8AC3E}">
        <p14:creationId xmlns="" xmlns:p14="http://schemas.microsoft.com/office/powerpoint/2010/main" val="1645617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7AEA421-5F29-4BA7-9360-2501B59879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 xmlns:a16="http://schemas.microsoft.com/office/drawing/2014/main" id="{9348F0CB-4904-4DEF-BDD4-ADEC2DCCCB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 xmlns:a16="http://schemas.microsoft.com/office/drawing/2014/main" id="{7F4AF0B4-B8B2-7BA1-FC37-6C4D83923CA5}"/>
              </a:ext>
            </a:extLst>
          </p:cNvPr>
          <p:cNvSpPr>
            <a:spLocks noGrp="1"/>
          </p:cNvSpPr>
          <p:nvPr>
            <p:ph type="title"/>
          </p:nvPr>
        </p:nvSpPr>
        <p:spPr>
          <a:xfrm>
            <a:off x="648930" y="629267"/>
            <a:ext cx="9252154" cy="1016654"/>
          </a:xfrm>
        </p:spPr>
        <p:txBody>
          <a:bodyPr>
            <a:normAutofit/>
          </a:bodyPr>
          <a:lstStyle/>
          <a:p>
            <a:pPr>
              <a:lnSpc>
                <a:spcPct val="90000"/>
              </a:lnSpc>
            </a:pPr>
            <a:r>
              <a:rPr lang="en-US" sz="3300">
                <a:solidFill>
                  <a:srgbClr val="EBEBEB"/>
                </a:solidFill>
              </a:rPr>
              <a:t>Meaning of Specified date i.e., date of valuation of assets &amp; liability</a:t>
            </a:r>
            <a:endParaRPr lang="en-IN" sz="3300">
              <a:solidFill>
                <a:srgbClr val="EBEBEB"/>
              </a:solidFill>
            </a:endParaRPr>
          </a:p>
        </p:txBody>
      </p:sp>
      <p:sp>
        <p:nvSpPr>
          <p:cNvPr id="13" name="Rectangle 12">
            <a:extLst>
              <a:ext uri="{FF2B5EF4-FFF2-40B4-BE49-F238E27FC236}">
                <a16:creationId xmlns="" xmlns:a16="http://schemas.microsoft.com/office/drawing/2014/main" id="{1583E1B8-79B3-49BB-8704-58E4AB1AF2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5" name="Freeform: Shape 14">
            <a:extLst>
              <a:ext uri="{FF2B5EF4-FFF2-40B4-BE49-F238E27FC236}">
                <a16:creationId xmlns="" xmlns:a16="http://schemas.microsoft.com/office/drawing/2014/main" id="{7BB34D5F-2B87-438E-8236-69C6068D47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IN"/>
          </a:p>
        </p:txBody>
      </p:sp>
      <p:graphicFrame>
        <p:nvGraphicFramePr>
          <p:cNvPr id="4" name="Content Placeholder 3">
            <a:extLst>
              <a:ext uri="{FF2B5EF4-FFF2-40B4-BE49-F238E27FC236}">
                <a16:creationId xmlns="" xmlns:a16="http://schemas.microsoft.com/office/drawing/2014/main" id="{400BBD92-5DE5-3D38-4C19-2BEBB71261D6}"/>
              </a:ext>
            </a:extLst>
          </p:cNvPr>
          <p:cNvGraphicFramePr>
            <a:graphicFrameLocks noGrp="1"/>
          </p:cNvGraphicFramePr>
          <p:nvPr>
            <p:ph idx="1"/>
            <p:extLst>
              <p:ext uri="{D42A27DB-BD31-4B8C-83A1-F6EECF244321}">
                <p14:modId xmlns="" xmlns:p14="http://schemas.microsoft.com/office/powerpoint/2010/main" val="1141015198"/>
              </p:ext>
            </p:extLst>
          </p:nvPr>
        </p:nvGraphicFramePr>
        <p:xfrm>
          <a:off x="648930" y="2603230"/>
          <a:ext cx="10895371" cy="3625502"/>
        </p:xfrm>
        <a:graphic>
          <a:graphicData uri="http://schemas.openxmlformats.org/drawingml/2006/table">
            <a:tbl>
              <a:tblPr firstRow="1" bandRow="1">
                <a:tableStyleId>{5C22544A-7EE6-4342-B048-85BDC9FD1C3A}</a:tableStyleId>
              </a:tblPr>
              <a:tblGrid>
                <a:gridCol w="956154">
                  <a:extLst>
                    <a:ext uri="{9D8B030D-6E8A-4147-A177-3AD203B41FA5}">
                      <a16:colId xmlns="" xmlns:a16="http://schemas.microsoft.com/office/drawing/2014/main" val="495707893"/>
                    </a:ext>
                  </a:extLst>
                </a:gridCol>
                <a:gridCol w="6211969">
                  <a:extLst>
                    <a:ext uri="{9D8B030D-6E8A-4147-A177-3AD203B41FA5}">
                      <a16:colId xmlns="" xmlns:a16="http://schemas.microsoft.com/office/drawing/2014/main" val="2986122291"/>
                    </a:ext>
                  </a:extLst>
                </a:gridCol>
                <a:gridCol w="3727248">
                  <a:extLst>
                    <a:ext uri="{9D8B030D-6E8A-4147-A177-3AD203B41FA5}">
                      <a16:colId xmlns="" xmlns:a16="http://schemas.microsoft.com/office/drawing/2014/main" val="2606986210"/>
                    </a:ext>
                  </a:extLst>
                </a:gridCol>
              </a:tblGrid>
              <a:tr h="538926">
                <a:tc>
                  <a:txBody>
                    <a:bodyPr/>
                    <a:lstStyle/>
                    <a:p>
                      <a:r>
                        <a:rPr lang="en-US" sz="1800" dirty="0" err="1"/>
                        <a:t>S.No</a:t>
                      </a:r>
                      <a:r>
                        <a:rPr lang="en-US" sz="1800" dirty="0"/>
                        <a:t>.</a:t>
                      </a:r>
                      <a:endParaRPr lang="en-IN" sz="1800" dirty="0"/>
                    </a:p>
                  </a:txBody>
                  <a:tcPr marL="75886" marR="75886" marT="44595" marB="44595"/>
                </a:tc>
                <a:tc>
                  <a:txBody>
                    <a:bodyPr/>
                    <a:lstStyle/>
                    <a:p>
                      <a:r>
                        <a:rPr lang="en-US" sz="1800"/>
                        <a:t>Particulars</a:t>
                      </a:r>
                      <a:endParaRPr lang="en-IN" sz="1800"/>
                    </a:p>
                  </a:txBody>
                  <a:tcPr marL="75886" marR="75886" marT="44595" marB="44595"/>
                </a:tc>
                <a:tc>
                  <a:txBody>
                    <a:bodyPr/>
                    <a:lstStyle/>
                    <a:p>
                      <a:r>
                        <a:rPr lang="en-US" sz="1800"/>
                        <a:t>Date</a:t>
                      </a:r>
                      <a:endParaRPr lang="en-IN" sz="1800"/>
                    </a:p>
                  </a:txBody>
                  <a:tcPr marL="75886" marR="75886" marT="44595" marB="44595"/>
                </a:tc>
                <a:extLst>
                  <a:ext uri="{0D108BD9-81ED-4DB2-BD59-A6C34878D82A}">
                    <a16:rowId xmlns="" xmlns:a16="http://schemas.microsoft.com/office/drawing/2014/main" val="4071303315"/>
                  </a:ext>
                </a:extLst>
              </a:tr>
              <a:tr h="2008724">
                <a:tc>
                  <a:txBody>
                    <a:bodyPr/>
                    <a:lstStyle/>
                    <a:p>
                      <a:r>
                        <a:rPr lang="en-US" sz="1800"/>
                        <a:t>1</a:t>
                      </a:r>
                      <a:endParaRPr lang="en-IN" sz="1800"/>
                    </a:p>
                  </a:txBody>
                  <a:tcPr marL="75886" marR="75886" marT="44595" marB="44595"/>
                </a:tc>
                <a:tc>
                  <a:txBody>
                    <a:bodyPr/>
                    <a:lstStyle/>
                    <a:p>
                      <a:r>
                        <a:rPr lang="en-US" sz="1800" dirty="0"/>
                        <a:t>Conversion of Trust/</a:t>
                      </a:r>
                      <a:r>
                        <a:rPr lang="en-US" sz="1800" dirty="0" err="1"/>
                        <a:t>Instituition</a:t>
                      </a:r>
                      <a:r>
                        <a:rPr lang="en-US" sz="1800" dirty="0"/>
                        <a:t> into non-eligible form</a:t>
                      </a:r>
                    </a:p>
                    <a:p>
                      <a:pPr marL="285750" indent="-285750">
                        <a:buFont typeface="Arial" panose="020B0604020202020204" pitchFamily="34" charset="0"/>
                        <a:buChar char="•"/>
                      </a:pPr>
                      <a:r>
                        <a:rPr lang="en-IN" sz="1800" dirty="0"/>
                        <a:t>Registration granted cancelled</a:t>
                      </a:r>
                    </a:p>
                    <a:p>
                      <a:pPr marL="285750" indent="-285750">
                        <a:buFont typeface="Arial" panose="020B0604020202020204" pitchFamily="34" charset="0"/>
                        <a:buChar char="•"/>
                      </a:pPr>
                      <a:r>
                        <a:rPr lang="en-IN" sz="1800" dirty="0"/>
                        <a:t>Modification of Objects</a:t>
                      </a:r>
                    </a:p>
                    <a:p>
                      <a:pPr marL="285750" indent="-285750">
                        <a:buFont typeface="Arial" panose="020B0604020202020204" pitchFamily="34" charset="0"/>
                        <a:buChar char="•"/>
                      </a:pPr>
                      <a:r>
                        <a:rPr lang="en-IN" sz="1800" dirty="0"/>
                        <a:t>Fails to make application for re-registration, renewal or final registration</a:t>
                      </a:r>
                    </a:p>
                  </a:txBody>
                  <a:tcPr marL="75886" marR="75886" marT="44595" marB="44595"/>
                </a:tc>
                <a:tc>
                  <a:txBody>
                    <a:bodyPr/>
                    <a:lstStyle/>
                    <a:p>
                      <a:endParaRPr lang="en-IN" sz="1800" dirty="0"/>
                    </a:p>
                    <a:p>
                      <a:pPr marL="285750" indent="-285750">
                        <a:buFont typeface="Arial" panose="020B0604020202020204" pitchFamily="34" charset="0"/>
                        <a:buChar char="•"/>
                      </a:pPr>
                      <a:r>
                        <a:rPr lang="en-IN" sz="1800" dirty="0"/>
                        <a:t>Date of Cancellation </a:t>
                      </a:r>
                    </a:p>
                    <a:p>
                      <a:pPr marL="285750" indent="-285750">
                        <a:buFont typeface="Arial" panose="020B0604020202020204" pitchFamily="34" charset="0"/>
                        <a:buChar char="•"/>
                      </a:pPr>
                      <a:r>
                        <a:rPr lang="en-IN" sz="1800" dirty="0"/>
                        <a:t>Date of Modification</a:t>
                      </a:r>
                    </a:p>
                    <a:p>
                      <a:pPr marL="285750" indent="-285750">
                        <a:buFont typeface="Arial" panose="020B0604020202020204" pitchFamily="34" charset="0"/>
                        <a:buChar char="•"/>
                      </a:pPr>
                      <a:r>
                        <a:rPr lang="en-IN" sz="1800" dirty="0"/>
                        <a:t>Last date of making application</a:t>
                      </a:r>
                    </a:p>
                  </a:txBody>
                  <a:tcPr marL="75886" marR="75886" marT="44595" marB="44595"/>
                </a:tc>
                <a:extLst>
                  <a:ext uri="{0D108BD9-81ED-4DB2-BD59-A6C34878D82A}">
                    <a16:rowId xmlns="" xmlns:a16="http://schemas.microsoft.com/office/drawing/2014/main" val="3630691284"/>
                  </a:ext>
                </a:extLst>
              </a:tr>
              <a:tr h="538926">
                <a:tc>
                  <a:txBody>
                    <a:bodyPr/>
                    <a:lstStyle/>
                    <a:p>
                      <a:r>
                        <a:rPr lang="en-US" sz="1800"/>
                        <a:t>2</a:t>
                      </a:r>
                      <a:endParaRPr lang="en-IN" sz="1800"/>
                    </a:p>
                  </a:txBody>
                  <a:tcPr marL="75886" marR="75886" marT="44595" marB="44595"/>
                </a:tc>
                <a:tc>
                  <a:txBody>
                    <a:bodyPr/>
                    <a:lstStyle/>
                    <a:p>
                      <a:r>
                        <a:rPr lang="en-US" sz="1800"/>
                        <a:t>Merger with any other non-charitable trust/instituition</a:t>
                      </a:r>
                      <a:endParaRPr lang="en-IN" sz="1800"/>
                    </a:p>
                  </a:txBody>
                  <a:tcPr marL="75886" marR="75886" marT="44595" marB="44595"/>
                </a:tc>
                <a:tc>
                  <a:txBody>
                    <a:bodyPr/>
                    <a:lstStyle/>
                    <a:p>
                      <a:r>
                        <a:rPr lang="en-US" sz="1800"/>
                        <a:t>Date of Merger</a:t>
                      </a:r>
                      <a:endParaRPr lang="en-IN" sz="1800"/>
                    </a:p>
                  </a:txBody>
                  <a:tcPr marL="75886" marR="75886" marT="44595" marB="44595"/>
                </a:tc>
                <a:extLst>
                  <a:ext uri="{0D108BD9-81ED-4DB2-BD59-A6C34878D82A}">
                    <a16:rowId xmlns="" xmlns:a16="http://schemas.microsoft.com/office/drawing/2014/main" val="2521021246"/>
                  </a:ext>
                </a:extLst>
              </a:tr>
              <a:tr h="538926">
                <a:tc>
                  <a:txBody>
                    <a:bodyPr/>
                    <a:lstStyle/>
                    <a:p>
                      <a:r>
                        <a:rPr lang="en-US" sz="1800"/>
                        <a:t>3</a:t>
                      </a:r>
                      <a:endParaRPr lang="en-IN" sz="1800"/>
                    </a:p>
                  </a:txBody>
                  <a:tcPr marL="75886" marR="75886" marT="44595" marB="44595"/>
                </a:tc>
                <a:tc>
                  <a:txBody>
                    <a:bodyPr/>
                    <a:lstStyle/>
                    <a:p>
                      <a:r>
                        <a:rPr lang="en-US" sz="1800" dirty="0"/>
                        <a:t>Failure to transfer assets on dissolution within 12 months</a:t>
                      </a:r>
                      <a:endParaRPr lang="en-IN" sz="1800" dirty="0"/>
                    </a:p>
                  </a:txBody>
                  <a:tcPr marL="75886" marR="75886" marT="44595" marB="44595"/>
                </a:tc>
                <a:tc>
                  <a:txBody>
                    <a:bodyPr/>
                    <a:lstStyle/>
                    <a:p>
                      <a:r>
                        <a:rPr lang="en-US" sz="1800" dirty="0"/>
                        <a:t>Date of Dissolution</a:t>
                      </a:r>
                      <a:endParaRPr lang="en-IN" sz="1800" dirty="0"/>
                    </a:p>
                  </a:txBody>
                  <a:tcPr marL="75886" marR="75886" marT="44595" marB="44595"/>
                </a:tc>
                <a:extLst>
                  <a:ext uri="{0D108BD9-81ED-4DB2-BD59-A6C34878D82A}">
                    <a16:rowId xmlns="" xmlns:a16="http://schemas.microsoft.com/office/drawing/2014/main" val="2465989220"/>
                  </a:ext>
                </a:extLst>
              </a:tr>
            </a:tbl>
          </a:graphicData>
        </a:graphic>
      </p:graphicFrame>
    </p:spTree>
    <p:extLst>
      <p:ext uri="{BB962C8B-B14F-4D97-AF65-F5344CB8AC3E}">
        <p14:creationId xmlns="" xmlns:p14="http://schemas.microsoft.com/office/powerpoint/2010/main" val="1856176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B87E4204-E93C-417B-9ED0-F81552DE87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068E4A00-82CC-4AD0-B631-F820AEE40F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5" name="Freeform 7">
            <a:extLst>
              <a:ext uri="{FF2B5EF4-FFF2-40B4-BE49-F238E27FC236}">
                <a16:creationId xmlns="" xmlns:a16="http://schemas.microsoft.com/office/drawing/2014/main" id="{463665DF-25B8-4EE2-8F85-921EF38BE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 xmlns:a16="http://schemas.microsoft.com/office/drawing/2014/main" id="{25989529-2B31-7E02-7A62-E24A074BA485}"/>
              </a:ext>
            </a:extLst>
          </p:cNvPr>
          <p:cNvSpPr>
            <a:spLocks noGrp="1"/>
          </p:cNvSpPr>
          <p:nvPr>
            <p:ph type="title"/>
          </p:nvPr>
        </p:nvSpPr>
        <p:spPr>
          <a:xfrm>
            <a:off x="648930" y="629267"/>
            <a:ext cx="9252154" cy="1016654"/>
          </a:xfrm>
        </p:spPr>
        <p:txBody>
          <a:bodyPr>
            <a:normAutofit fontScale="90000"/>
          </a:bodyPr>
          <a:lstStyle/>
          <a:p>
            <a:pPr>
              <a:lnSpc>
                <a:spcPct val="90000"/>
              </a:lnSpc>
            </a:pPr>
            <a:r>
              <a:rPr lang="en-US" sz="4400" i="0" dirty="0">
                <a:solidFill>
                  <a:srgbClr val="EBEBEB"/>
                </a:solidFill>
                <a:effectLst/>
              </a:rPr>
              <a:t>Period within which payment is required to be made</a:t>
            </a:r>
            <a:r>
              <a:rPr lang="en-US" sz="2900" b="1" i="0" dirty="0">
                <a:solidFill>
                  <a:srgbClr val="EBEBEB"/>
                </a:solidFill>
                <a:effectLst/>
                <a:latin typeface="Faustina"/>
              </a:rPr>
              <a:t/>
            </a:r>
            <a:br>
              <a:rPr lang="en-US" sz="2900" b="1" i="0" dirty="0">
                <a:solidFill>
                  <a:srgbClr val="EBEBEB"/>
                </a:solidFill>
                <a:effectLst/>
                <a:latin typeface="Faustina"/>
              </a:rPr>
            </a:br>
            <a:endParaRPr lang="en-IN" sz="2900" dirty="0">
              <a:solidFill>
                <a:srgbClr val="EBEBEB"/>
              </a:solidFill>
            </a:endParaRPr>
          </a:p>
        </p:txBody>
      </p:sp>
      <p:sp useBgFill="1">
        <p:nvSpPr>
          <p:cNvPr id="27" name="Freeform: Shape 26">
            <a:extLst>
              <a:ext uri="{FF2B5EF4-FFF2-40B4-BE49-F238E27FC236}">
                <a16:creationId xmlns="" xmlns:a16="http://schemas.microsoft.com/office/drawing/2014/main" id="{B3378DC2-950E-4B63-B833-32DE4719A8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3" name="Content Placeholder 2">
            <a:extLst>
              <a:ext uri="{FF2B5EF4-FFF2-40B4-BE49-F238E27FC236}">
                <a16:creationId xmlns="" xmlns:a16="http://schemas.microsoft.com/office/drawing/2014/main" id="{6024E94E-68DE-8602-C462-A2BCD451DA8C}"/>
              </a:ext>
            </a:extLst>
          </p:cNvPr>
          <p:cNvSpPr>
            <a:spLocks noGrp="1"/>
          </p:cNvSpPr>
          <p:nvPr>
            <p:ph idx="1"/>
          </p:nvPr>
        </p:nvSpPr>
        <p:spPr>
          <a:xfrm>
            <a:off x="648931" y="2548281"/>
            <a:ext cx="7153602" cy="3658689"/>
          </a:xfrm>
        </p:spPr>
        <p:txBody>
          <a:bodyPr>
            <a:normAutofit/>
          </a:bodyPr>
          <a:lstStyle/>
          <a:p>
            <a:pPr marL="0" indent="0">
              <a:spcAft>
                <a:spcPts val="750"/>
              </a:spcAft>
              <a:buNone/>
            </a:pPr>
            <a:r>
              <a:rPr lang="en-US" b="0" i="0">
                <a:effectLst/>
              </a:rPr>
              <a:t>The tax on accreted income has to be paid to the credit of the Central Government within 14 days from the date on which,—</a:t>
            </a:r>
          </a:p>
          <a:p>
            <a:pPr marL="0" indent="0">
              <a:spcAft>
                <a:spcPts val="750"/>
              </a:spcAft>
              <a:buNone/>
            </a:pPr>
            <a:r>
              <a:rPr lang="en-US" b="1" i="0">
                <a:effectLst/>
              </a:rPr>
              <a:t>(a)</a:t>
            </a:r>
            <a:r>
              <a:rPr lang="en-US" b="0" i="0">
                <a:effectLst/>
              </a:rPr>
              <a:t> the period for filing appeal under section 253 against the order cancelling the registration/ rejecting the application expires and no appeal has been filed by the trust or the institution; or</a:t>
            </a:r>
          </a:p>
          <a:p>
            <a:pPr marL="0" indent="0">
              <a:spcAft>
                <a:spcPts val="750"/>
              </a:spcAft>
              <a:buNone/>
            </a:pPr>
            <a:r>
              <a:rPr lang="en-US" b="1" i="0">
                <a:effectLst/>
              </a:rPr>
              <a:t>(b)</a:t>
            </a:r>
            <a:r>
              <a:rPr lang="en-US" b="0" i="0">
                <a:effectLst/>
              </a:rPr>
              <a:t> the order in any appeal, confirming the cancellation of the registration/ rejecting the application, is received by the trust or institution</a:t>
            </a:r>
          </a:p>
        </p:txBody>
      </p:sp>
      <p:pic>
        <p:nvPicPr>
          <p:cNvPr id="18" name="Graphic 17" descr="Decision">
            <a:extLst>
              <a:ext uri="{FF2B5EF4-FFF2-40B4-BE49-F238E27FC236}">
                <a16:creationId xmlns="" xmlns:a16="http://schemas.microsoft.com/office/drawing/2014/main" id="{0E1881A7-3E73-7D71-19CF-287FDFDEA2E4}"/>
              </a:ext>
            </a:extLst>
          </p:cNvPr>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8129872" y="2672454"/>
            <a:ext cx="3413671" cy="3413671"/>
          </a:xfrm>
          <a:prstGeom prst="rect">
            <a:avLst/>
          </a:prstGeom>
          <a:effectLst/>
        </p:spPr>
      </p:pic>
    </p:spTree>
    <p:extLst>
      <p:ext uri="{BB962C8B-B14F-4D97-AF65-F5344CB8AC3E}">
        <p14:creationId xmlns="" xmlns:p14="http://schemas.microsoft.com/office/powerpoint/2010/main" val="925671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90083C55-4B93-B2A9-D3A9-34C398F17227}"/>
              </a:ext>
            </a:extLst>
          </p:cNvPr>
          <p:cNvSpPr>
            <a:spLocks noGrp="1"/>
          </p:cNvSpPr>
          <p:nvPr>
            <p:ph type="title"/>
          </p:nvPr>
        </p:nvSpPr>
        <p:spPr>
          <a:xfrm>
            <a:off x="1103312" y="452718"/>
            <a:ext cx="8947522" cy="1400530"/>
          </a:xfrm>
        </p:spPr>
        <p:txBody>
          <a:bodyPr anchor="ctr">
            <a:normAutofit/>
          </a:bodyPr>
          <a:lstStyle/>
          <a:p>
            <a:r>
              <a:rPr lang="en-US" i="0" dirty="0">
                <a:solidFill>
                  <a:srgbClr val="FFFFFF"/>
                </a:solidFill>
                <a:effectLst/>
              </a:rPr>
              <a:t>Consequences of failure to pay</a:t>
            </a:r>
            <a:endParaRPr lang="en-IN" dirty="0">
              <a:solidFill>
                <a:srgbClr val="FFFFFF"/>
              </a:solidFill>
            </a:endParaRPr>
          </a:p>
        </p:txBody>
      </p:sp>
      <p:sp>
        <p:nvSpPr>
          <p:cNvPr id="3" name="Content Placeholder 2">
            <a:extLst>
              <a:ext uri="{FF2B5EF4-FFF2-40B4-BE49-F238E27FC236}">
                <a16:creationId xmlns="" xmlns:a16="http://schemas.microsoft.com/office/drawing/2014/main" id="{E3CD8D15-8F8F-54B6-1242-5A0C5F364A0D}"/>
              </a:ext>
            </a:extLst>
          </p:cNvPr>
          <p:cNvSpPr>
            <a:spLocks noGrp="1"/>
          </p:cNvSpPr>
          <p:nvPr>
            <p:ph idx="1"/>
          </p:nvPr>
        </p:nvSpPr>
        <p:spPr>
          <a:xfrm>
            <a:off x="766916" y="2452349"/>
            <a:ext cx="10356696" cy="3952933"/>
          </a:xfrm>
        </p:spPr>
        <p:txBody>
          <a:bodyPr>
            <a:normAutofit/>
          </a:bodyPr>
          <a:lstStyle/>
          <a:p>
            <a:pPr marL="0" indent="0">
              <a:lnSpc>
                <a:spcPct val="90000"/>
              </a:lnSpc>
              <a:spcAft>
                <a:spcPts val="750"/>
              </a:spcAft>
              <a:buNone/>
            </a:pPr>
            <a:r>
              <a:rPr lang="en-US" sz="1600" b="1" i="0" dirty="0">
                <a:effectLst/>
              </a:rPr>
              <a:t>(a)</a:t>
            </a:r>
            <a:r>
              <a:rPr lang="en-US" sz="1600" b="0" i="0" dirty="0">
                <a:effectLst/>
              </a:rPr>
              <a:t> Where the principal officer or the trustee of the institution and the institution fail to pay the whole or any part of the tax on the accreted income referred to in section 115TD(1) within the time allowed under section 115TD(5), he or it shall be-</a:t>
            </a:r>
          </a:p>
          <a:p>
            <a:pPr>
              <a:lnSpc>
                <a:spcPct val="90000"/>
              </a:lnSpc>
              <a:spcAft>
                <a:spcPts val="750"/>
              </a:spcAft>
            </a:pPr>
            <a:r>
              <a:rPr lang="en-US" sz="1600" b="1" i="0" dirty="0">
                <a:effectLst/>
              </a:rPr>
              <a:t>(</a:t>
            </a:r>
            <a:r>
              <a:rPr lang="en-US" sz="1600" b="1" i="0" dirty="0" err="1">
                <a:effectLst/>
              </a:rPr>
              <a:t>i</a:t>
            </a:r>
            <a:r>
              <a:rPr lang="en-US" sz="1600" b="1" i="0" dirty="0">
                <a:effectLst/>
              </a:rPr>
              <a:t>)</a:t>
            </a:r>
            <a:r>
              <a:rPr lang="en-US" sz="1600" b="0" i="0" dirty="0">
                <a:effectLst/>
              </a:rPr>
              <a:t> </a:t>
            </a:r>
            <a:r>
              <a:rPr lang="en-US" sz="1600" b="1" i="0" dirty="0">
                <a:effectLst/>
              </a:rPr>
              <a:t>deemed to be an assessee in default</a:t>
            </a:r>
            <a:r>
              <a:rPr lang="en-US" sz="1600" b="0" i="0" dirty="0">
                <a:effectLst/>
              </a:rPr>
              <a:t> in respect of the amount of tax payable by him or it and all the provisions of this Act for the collection and recovery of income-tax shall apply; and</a:t>
            </a:r>
          </a:p>
          <a:p>
            <a:pPr>
              <a:lnSpc>
                <a:spcPct val="90000"/>
              </a:lnSpc>
              <a:spcAft>
                <a:spcPts val="750"/>
              </a:spcAft>
            </a:pPr>
            <a:r>
              <a:rPr lang="en-US" sz="1600" b="1" i="0" dirty="0">
                <a:effectLst/>
              </a:rPr>
              <a:t>(ii)</a:t>
            </a:r>
            <a:r>
              <a:rPr lang="en-US" sz="1600" b="0" i="0" dirty="0">
                <a:effectLst/>
              </a:rPr>
              <a:t> </a:t>
            </a:r>
            <a:r>
              <a:rPr lang="en-US" sz="1600" b="1" i="0" dirty="0">
                <a:effectLst/>
              </a:rPr>
              <a:t>liable to pay simple interest @ 1%, such interest shall be payable for every month or part thereof </a:t>
            </a:r>
            <a:r>
              <a:rPr lang="en-US" sz="1600" b="0" i="0" dirty="0">
                <a:effectLst/>
              </a:rPr>
              <a:t>on the amount of such tax for the period beginning on the date immediately after the last date on which such tax was payable and ending with the date on which the tax is actually paid.</a:t>
            </a:r>
          </a:p>
          <a:p>
            <a:pPr marL="0" indent="0">
              <a:lnSpc>
                <a:spcPct val="90000"/>
              </a:lnSpc>
              <a:spcAft>
                <a:spcPts val="750"/>
              </a:spcAft>
              <a:buNone/>
            </a:pPr>
            <a:r>
              <a:rPr lang="en-US" sz="1600" b="1" i="0" dirty="0">
                <a:effectLst/>
              </a:rPr>
              <a:t>(b)</a:t>
            </a:r>
            <a:r>
              <a:rPr lang="en-US" sz="1600" b="0" i="0" dirty="0">
                <a:effectLst/>
              </a:rPr>
              <a:t> Further, in a case where the tax on accreted income is payable under the circumstances referred to in section 115TD (1)(c), the person to whom any asset forming part of the computation of accreted income under section 115TD(2) has been transferred, shall be deemed to be an assessee in default in respect of such tax and interest thereon and all the provisions of this Act for the collection and recovery of income-tax shall apply. In such a case, the liability of the person shall be limited to the extent to which the asset received by him is capable of meeting the liability.</a:t>
            </a:r>
            <a:endParaRPr lang="en-IN" sz="1600" dirty="0"/>
          </a:p>
        </p:txBody>
      </p:sp>
    </p:spTree>
    <p:extLst>
      <p:ext uri="{BB962C8B-B14F-4D97-AF65-F5344CB8AC3E}">
        <p14:creationId xmlns="" xmlns:p14="http://schemas.microsoft.com/office/powerpoint/2010/main" val="430636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 xmlns:a16="http://schemas.microsoft.com/office/drawing/2014/main" id="{F747F1B4-B831-4277-8AB0-32767F7EB7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4" name="Freeform 7">
            <a:extLst>
              <a:ext uri="{FF2B5EF4-FFF2-40B4-BE49-F238E27FC236}">
                <a16:creationId xmlns="" xmlns:a16="http://schemas.microsoft.com/office/drawing/2014/main" id="{D80CFA21-AB7C-4BEB-9BFF-05764FBBF3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 xmlns:a16="http://schemas.microsoft.com/office/drawing/2014/main" id="{0817934B-61DF-C5EE-8437-B0EA6C0C2059}"/>
              </a:ext>
            </a:extLst>
          </p:cNvPr>
          <p:cNvSpPr>
            <a:spLocks noGrp="1"/>
          </p:cNvSpPr>
          <p:nvPr>
            <p:ph type="title"/>
          </p:nvPr>
        </p:nvSpPr>
        <p:spPr>
          <a:xfrm>
            <a:off x="648930" y="629267"/>
            <a:ext cx="9252154" cy="1016654"/>
          </a:xfrm>
        </p:spPr>
        <p:txBody>
          <a:bodyPr>
            <a:normAutofit/>
          </a:bodyPr>
          <a:lstStyle/>
          <a:p>
            <a:pPr>
              <a:lnSpc>
                <a:spcPct val="90000"/>
              </a:lnSpc>
            </a:pPr>
            <a:r>
              <a:rPr lang="en-US" sz="3300" dirty="0">
                <a:solidFill>
                  <a:srgbClr val="EBEBEB"/>
                </a:solidFill>
              </a:rPr>
              <a:t>Additional Reporting and Audit Requirements</a:t>
            </a:r>
            <a:endParaRPr lang="en-IN" sz="3300" dirty="0">
              <a:solidFill>
                <a:srgbClr val="EBEBEB"/>
              </a:solidFill>
            </a:endParaRPr>
          </a:p>
        </p:txBody>
      </p:sp>
      <p:sp>
        <p:nvSpPr>
          <p:cNvPr id="46" name="Rectangle 45">
            <a:extLst>
              <a:ext uri="{FF2B5EF4-FFF2-40B4-BE49-F238E27FC236}">
                <a16:creationId xmlns="" xmlns:a16="http://schemas.microsoft.com/office/drawing/2014/main" id="{12F7E335-851A-4CAE-B09F-E657819D46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48" name="Freeform: Shape 47">
            <a:extLst>
              <a:ext uri="{FF2B5EF4-FFF2-40B4-BE49-F238E27FC236}">
                <a16:creationId xmlns="" xmlns:a16="http://schemas.microsoft.com/office/drawing/2014/main" id="{10B541F0-7F6E-402E-84D8-CF96EACA5F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IN"/>
          </a:p>
        </p:txBody>
      </p:sp>
      <p:graphicFrame>
        <p:nvGraphicFramePr>
          <p:cNvPr id="16" name="Content Placeholder 2">
            <a:extLst>
              <a:ext uri="{FF2B5EF4-FFF2-40B4-BE49-F238E27FC236}">
                <a16:creationId xmlns="" xmlns:a16="http://schemas.microsoft.com/office/drawing/2014/main" id="{06787963-1C90-9D4A-A52A-4546B84EB283}"/>
              </a:ext>
            </a:extLst>
          </p:cNvPr>
          <p:cNvGraphicFramePr>
            <a:graphicFrameLocks noGrp="1"/>
          </p:cNvGraphicFramePr>
          <p:nvPr>
            <p:ph idx="1"/>
            <p:extLst>
              <p:ext uri="{D42A27DB-BD31-4B8C-83A1-F6EECF244321}">
                <p14:modId xmlns="" xmlns:p14="http://schemas.microsoft.com/office/powerpoint/2010/main" val="1857258178"/>
              </p:ext>
            </p:extLst>
          </p:nvPr>
        </p:nvGraphicFramePr>
        <p:xfrm>
          <a:off x="648930" y="2983750"/>
          <a:ext cx="10895370" cy="3230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 xmlns:a16="http://schemas.microsoft.com/office/drawing/2014/main" id="{A18A8A5C-9C60-560E-5BFB-92222B76F8ED}"/>
              </a:ext>
            </a:extLst>
          </p:cNvPr>
          <p:cNvSpPr txBox="1"/>
          <p:nvPr/>
        </p:nvSpPr>
        <p:spPr>
          <a:xfrm>
            <a:off x="783253" y="2221273"/>
            <a:ext cx="7003896" cy="646331"/>
          </a:xfrm>
          <a:prstGeom prst="rect">
            <a:avLst/>
          </a:prstGeom>
          <a:noFill/>
        </p:spPr>
        <p:txBody>
          <a:bodyPr wrap="square" rtlCol="0">
            <a:spAutoFit/>
          </a:bodyPr>
          <a:lstStyle/>
          <a:p>
            <a:r>
              <a:rPr lang="en-US" b="1" dirty="0"/>
              <a:t>Vide CBDT Notification No. 7/2023 (dated 21st February 2023)</a:t>
            </a:r>
          </a:p>
          <a:p>
            <a:r>
              <a:rPr lang="en-US" b="1" i="1" dirty="0" err="1">
                <a:solidFill>
                  <a:schemeClr val="tx1"/>
                </a:solidFill>
              </a:rPr>
              <a:t>w.e.f</a:t>
            </a:r>
            <a:r>
              <a:rPr lang="en-US" b="1" i="1" dirty="0">
                <a:solidFill>
                  <a:schemeClr val="tx1"/>
                </a:solidFill>
              </a:rPr>
              <a:t> A.Y. 2023-24 onwards</a:t>
            </a:r>
            <a:endParaRPr lang="en-US" b="1" i="1" dirty="0"/>
          </a:p>
        </p:txBody>
      </p:sp>
    </p:spTree>
    <p:extLst>
      <p:ext uri="{BB962C8B-B14F-4D97-AF65-F5344CB8AC3E}">
        <p14:creationId xmlns="" xmlns:p14="http://schemas.microsoft.com/office/powerpoint/2010/main" val="3107038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DF19BAF3-7E20-4B9D-B544-BABAEEA1FA7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 xmlns:a16="http://schemas.microsoft.com/office/drawing/2014/main" id="{950648F4-ABCD-4DF0-8641-76CFB235472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 xmlns:a16="http://schemas.microsoft.com/office/drawing/2014/main" id="{989BE678-777B-482A-A616-FEDC47B162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pic>
        <p:nvPicPr>
          <p:cNvPr id="16" name="Picture 15">
            <a:extLst>
              <a:ext uri="{FF2B5EF4-FFF2-40B4-BE49-F238E27FC236}">
                <a16:creationId xmlns="" xmlns:a16="http://schemas.microsoft.com/office/drawing/2014/main" id="{CF1EB4BD-9C7E-4AA3-9681-C7EB0DA6250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 xmlns:a16="http://schemas.microsoft.com/office/drawing/2014/main" id="{94AAE3AA-3759-4D28-B0EF-575F25A514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 xmlns:a16="http://schemas.microsoft.com/office/drawing/2014/main" id="{D28BE0C3-2102-4820-B88B-A448B1840D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4" name="Title 3">
            <a:extLst>
              <a:ext uri="{FF2B5EF4-FFF2-40B4-BE49-F238E27FC236}">
                <a16:creationId xmlns="" xmlns:a16="http://schemas.microsoft.com/office/drawing/2014/main" id="{6909EC8A-2C10-15F8-08FB-1B583E084869}"/>
              </a:ext>
            </a:extLst>
          </p:cNvPr>
          <p:cNvSpPr>
            <a:spLocks noGrp="1"/>
          </p:cNvSpPr>
          <p:nvPr>
            <p:ph type="title"/>
          </p:nvPr>
        </p:nvSpPr>
        <p:spPr>
          <a:xfrm>
            <a:off x="5282382" y="1454964"/>
            <a:ext cx="6261917" cy="3308840"/>
          </a:xfrm>
        </p:spPr>
        <p:txBody>
          <a:bodyPr vert="horz" lIns="91440" tIns="45720" rIns="91440" bIns="45720" rtlCol="0" anchor="b">
            <a:normAutofit/>
          </a:bodyPr>
          <a:lstStyle/>
          <a:p>
            <a:pPr>
              <a:lnSpc>
                <a:spcPct val="90000"/>
              </a:lnSpc>
            </a:pPr>
            <a:r>
              <a:rPr lang="en-US" sz="5600"/>
              <a:t>Important Amendments vide Finance Act, 2024</a:t>
            </a:r>
          </a:p>
        </p:txBody>
      </p:sp>
      <p:sp>
        <p:nvSpPr>
          <p:cNvPr id="2" name="Text Placeholder 1">
            <a:extLst>
              <a:ext uri="{FF2B5EF4-FFF2-40B4-BE49-F238E27FC236}">
                <a16:creationId xmlns="" xmlns:a16="http://schemas.microsoft.com/office/drawing/2014/main" id="{E01BC316-D8A3-E65A-EAE2-4CEB0083D3B4}"/>
              </a:ext>
            </a:extLst>
          </p:cNvPr>
          <p:cNvSpPr>
            <a:spLocks noGrp="1"/>
          </p:cNvSpPr>
          <p:nvPr>
            <p:ph type="body" idx="1"/>
          </p:nvPr>
        </p:nvSpPr>
        <p:spPr>
          <a:xfrm>
            <a:off x="5282382" y="4763803"/>
            <a:ext cx="6261917" cy="1464378"/>
          </a:xfrm>
        </p:spPr>
        <p:txBody>
          <a:bodyPr vert="horz" lIns="91440" tIns="45720" rIns="91440" bIns="45720" rtlCol="0" anchor="t">
            <a:normAutofit/>
          </a:bodyPr>
          <a:lstStyle/>
          <a:p>
            <a:endParaRPr lang="en-US"/>
          </a:p>
        </p:txBody>
      </p:sp>
      <p:pic>
        <p:nvPicPr>
          <p:cNvPr id="6" name="Picture 5" descr="Pen placed on top of a signature line">
            <a:extLst>
              <a:ext uri="{FF2B5EF4-FFF2-40B4-BE49-F238E27FC236}">
                <a16:creationId xmlns="" xmlns:a16="http://schemas.microsoft.com/office/drawing/2014/main" id="{FA2532E5-FBEC-9492-7E4B-79A85BDBC269}"/>
              </a:ext>
            </a:extLst>
          </p:cNvPr>
          <p:cNvPicPr>
            <a:picLocks noChangeAspect="1"/>
          </p:cNvPicPr>
          <p:nvPr/>
        </p:nvPicPr>
        <p:blipFill>
          <a:blip r:embed="rId7"/>
          <a:srcRect l="52392" r="2497" b="-1"/>
          <a:stretch/>
        </p:blipFill>
        <p:spPr>
          <a:xfrm>
            <a:off x="-1" y="10"/>
            <a:ext cx="4634681" cy="6857990"/>
          </a:xfrm>
          <a:prstGeom prst="rect">
            <a:avLst/>
          </a:prstGeom>
        </p:spPr>
      </p:pic>
    </p:spTree>
    <p:extLst>
      <p:ext uri="{BB962C8B-B14F-4D97-AF65-F5344CB8AC3E}">
        <p14:creationId xmlns="" xmlns:p14="http://schemas.microsoft.com/office/powerpoint/2010/main" val="2999242205"/>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03696E2E-6C34-88F7-431C-39C1FC1B96BE}"/>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Merger of Tax Exemption Regimes</a:t>
            </a:r>
          </a:p>
        </p:txBody>
      </p:sp>
      <p:sp>
        <p:nvSpPr>
          <p:cNvPr id="3" name="Content Placeholder 2">
            <a:extLst>
              <a:ext uri="{FF2B5EF4-FFF2-40B4-BE49-F238E27FC236}">
                <a16:creationId xmlns="" xmlns:a16="http://schemas.microsoft.com/office/drawing/2014/main" id="{19CDED7A-40B1-08F5-71B3-D7E8F7795D4C}"/>
              </a:ext>
            </a:extLst>
          </p:cNvPr>
          <p:cNvSpPr>
            <a:spLocks noGrp="1"/>
          </p:cNvSpPr>
          <p:nvPr>
            <p:ph idx="1"/>
          </p:nvPr>
        </p:nvSpPr>
        <p:spPr>
          <a:xfrm>
            <a:off x="1103312" y="2452349"/>
            <a:ext cx="9949001" cy="4066437"/>
          </a:xfrm>
        </p:spPr>
        <p:txBody>
          <a:bodyPr>
            <a:normAutofit/>
          </a:bodyPr>
          <a:lstStyle/>
          <a:p>
            <a:pPr marL="0" indent="0">
              <a:lnSpc>
                <a:spcPct val="90000"/>
              </a:lnSpc>
              <a:buNone/>
            </a:pPr>
            <a:r>
              <a:rPr lang="en-US" sz="1600" b="1" dirty="0"/>
              <a:t>Before</a:t>
            </a:r>
          </a:p>
          <a:p>
            <a:pPr marL="0" indent="0">
              <a:lnSpc>
                <a:spcPct val="90000"/>
              </a:lnSpc>
              <a:buNone/>
            </a:pPr>
            <a:r>
              <a:rPr lang="en-US" sz="1600" dirty="0"/>
              <a:t>Charitable trusts and institutions could claim tax exemptions under two separate regimes:</a:t>
            </a:r>
          </a:p>
          <a:p>
            <a:pPr marL="0" indent="0">
              <a:lnSpc>
                <a:spcPct val="90000"/>
              </a:lnSpc>
              <a:buNone/>
            </a:pPr>
            <a:r>
              <a:rPr lang="en-US" sz="1600" dirty="0"/>
              <a:t>1</a:t>
            </a:r>
            <a:r>
              <a:rPr lang="en-US" sz="1600" b="1" dirty="0"/>
              <a:t>. Section 10(23C):</a:t>
            </a:r>
          </a:p>
          <a:p>
            <a:pPr>
              <a:lnSpc>
                <a:spcPct val="90000"/>
              </a:lnSpc>
              <a:buClr>
                <a:schemeClr val="accent1"/>
              </a:buClr>
            </a:pPr>
            <a:r>
              <a:rPr lang="en-US" sz="1600" dirty="0"/>
              <a:t>Applied to entities such as: Educational institutions, Medical institutions. Charitable institutions.</a:t>
            </a:r>
          </a:p>
          <a:p>
            <a:pPr>
              <a:lnSpc>
                <a:spcPct val="90000"/>
              </a:lnSpc>
              <a:buClr>
                <a:schemeClr val="accent1"/>
              </a:buClr>
            </a:pPr>
            <a:r>
              <a:rPr lang="en-US" sz="1600" dirty="0"/>
              <a:t>Provided exemptions for income applied for charitable purposes.</a:t>
            </a:r>
          </a:p>
          <a:p>
            <a:pPr>
              <a:lnSpc>
                <a:spcPct val="90000"/>
              </a:lnSpc>
              <a:buClr>
                <a:schemeClr val="accent1"/>
              </a:buClr>
            </a:pPr>
            <a:r>
              <a:rPr lang="en-US" sz="1600" dirty="0"/>
              <a:t>Operated under sub-clauses (iv), (v), (vi), or (via) of Section 10(23C).</a:t>
            </a:r>
          </a:p>
          <a:p>
            <a:pPr>
              <a:lnSpc>
                <a:spcPct val="90000"/>
              </a:lnSpc>
              <a:buClr>
                <a:schemeClr val="accent1"/>
              </a:buClr>
            </a:pPr>
            <a:r>
              <a:rPr lang="en-US" sz="1600" dirty="0"/>
              <a:t>Had separate compliance requirements, including investment restrictions and filing obligations.</a:t>
            </a:r>
          </a:p>
          <a:p>
            <a:pPr marL="0" indent="0">
              <a:lnSpc>
                <a:spcPct val="90000"/>
              </a:lnSpc>
              <a:buNone/>
            </a:pPr>
            <a:r>
              <a:rPr lang="en-US" sz="1600" dirty="0"/>
              <a:t>2. </a:t>
            </a:r>
            <a:r>
              <a:rPr lang="en-US" sz="1600" b="1" dirty="0"/>
              <a:t>Sections 11 to 13:</a:t>
            </a:r>
          </a:p>
          <a:p>
            <a:pPr>
              <a:lnSpc>
                <a:spcPct val="90000"/>
              </a:lnSpc>
              <a:buClr>
                <a:schemeClr val="accent1"/>
              </a:buClr>
            </a:pPr>
            <a:r>
              <a:rPr lang="en-US" sz="1600" dirty="0"/>
              <a:t>Applied to trusts and institutions established for religious or charitable purposes.</a:t>
            </a:r>
          </a:p>
          <a:p>
            <a:pPr>
              <a:lnSpc>
                <a:spcPct val="90000"/>
              </a:lnSpc>
              <a:buClr>
                <a:schemeClr val="accent1"/>
              </a:buClr>
            </a:pPr>
            <a:r>
              <a:rPr lang="en-US" sz="1600" dirty="0"/>
              <a:t>Provided tax exemptions for income applied to such purposes.</a:t>
            </a:r>
          </a:p>
          <a:p>
            <a:pPr>
              <a:lnSpc>
                <a:spcPct val="90000"/>
              </a:lnSpc>
              <a:buClr>
                <a:schemeClr val="accent1"/>
              </a:buClr>
            </a:pPr>
            <a:r>
              <a:rPr lang="en-US" sz="1600" dirty="0"/>
              <a:t>Required registration under Section 12AB and compliance with specific investment and application rules.</a:t>
            </a:r>
          </a:p>
          <a:p>
            <a:pPr marL="0" indent="0">
              <a:lnSpc>
                <a:spcPct val="90000"/>
              </a:lnSpc>
              <a:buNone/>
            </a:pPr>
            <a:endParaRPr lang="en-US" sz="1600" dirty="0"/>
          </a:p>
        </p:txBody>
      </p:sp>
    </p:spTree>
    <p:extLst>
      <p:ext uri="{BB962C8B-B14F-4D97-AF65-F5344CB8AC3E}">
        <p14:creationId xmlns="" xmlns:p14="http://schemas.microsoft.com/office/powerpoint/2010/main" val="1474578667"/>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7C13B004-F2DC-6ABC-24CC-A3177985C8A4}"/>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Merger of Tax Exemption Regimes</a:t>
            </a:r>
          </a:p>
        </p:txBody>
      </p:sp>
      <p:sp>
        <p:nvSpPr>
          <p:cNvPr id="3" name="Content Placeholder 2">
            <a:extLst>
              <a:ext uri="{FF2B5EF4-FFF2-40B4-BE49-F238E27FC236}">
                <a16:creationId xmlns="" xmlns:a16="http://schemas.microsoft.com/office/drawing/2014/main" id="{D1290C8F-73EF-6E7D-B7F0-6C24D78E8A77}"/>
              </a:ext>
            </a:extLst>
          </p:cNvPr>
          <p:cNvSpPr>
            <a:spLocks noGrp="1"/>
          </p:cNvSpPr>
          <p:nvPr>
            <p:ph idx="1"/>
          </p:nvPr>
        </p:nvSpPr>
        <p:spPr>
          <a:xfrm>
            <a:off x="1103311" y="2452350"/>
            <a:ext cx="10292275" cy="4105766"/>
          </a:xfrm>
        </p:spPr>
        <p:txBody>
          <a:bodyPr>
            <a:normAutofit lnSpcReduction="10000"/>
          </a:bodyPr>
          <a:lstStyle/>
          <a:p>
            <a:pPr marL="0" indent="0">
              <a:lnSpc>
                <a:spcPct val="90000"/>
              </a:lnSpc>
              <a:buNone/>
            </a:pPr>
            <a:r>
              <a:rPr lang="en-US" sz="1400" b="1" dirty="0"/>
              <a:t>After</a:t>
            </a:r>
          </a:p>
          <a:p>
            <a:pPr marL="0" indent="0">
              <a:lnSpc>
                <a:spcPct val="90000"/>
              </a:lnSpc>
              <a:buNone/>
            </a:pPr>
            <a:r>
              <a:rPr lang="en-US" sz="1400" b="1" dirty="0"/>
              <a:t>Discontinuation of Section 10(23C) for New Applicants:</a:t>
            </a:r>
          </a:p>
          <a:p>
            <a:pPr>
              <a:lnSpc>
                <a:spcPct val="90000"/>
              </a:lnSpc>
              <a:buClr>
                <a:schemeClr val="accent1"/>
              </a:buClr>
            </a:pPr>
            <a:r>
              <a:rPr lang="en-US" sz="1400" dirty="0"/>
              <a:t>From 1st October 2024, new applications for tax exemption under Section 10(23C) will no longer be entertained.</a:t>
            </a:r>
          </a:p>
          <a:p>
            <a:pPr>
              <a:lnSpc>
                <a:spcPct val="90000"/>
              </a:lnSpc>
              <a:buClr>
                <a:schemeClr val="accent1"/>
              </a:buClr>
            </a:pPr>
            <a:r>
              <a:rPr lang="en-US" sz="1400" dirty="0"/>
              <a:t>Trusts and institutions seeking exemptions must register under Sections 11 to 13.</a:t>
            </a:r>
          </a:p>
          <a:p>
            <a:pPr marL="0" indent="0">
              <a:lnSpc>
                <a:spcPct val="90000"/>
              </a:lnSpc>
              <a:buNone/>
            </a:pPr>
            <a:r>
              <a:rPr lang="en-US" sz="1400" b="1" dirty="0"/>
              <a:t>Treatment of Existing Approvals:</a:t>
            </a:r>
          </a:p>
          <a:p>
            <a:pPr>
              <a:lnSpc>
                <a:spcPct val="90000"/>
              </a:lnSpc>
              <a:buClr>
                <a:schemeClr val="accent1"/>
              </a:buClr>
            </a:pPr>
            <a:r>
              <a:rPr lang="en-US" sz="1400" dirty="0"/>
              <a:t>Institutions with valid approvals under Section 10(23C) can continue to operate under this regime until the expiry of their approvals.</a:t>
            </a:r>
          </a:p>
          <a:p>
            <a:pPr>
              <a:lnSpc>
                <a:spcPct val="90000"/>
              </a:lnSpc>
              <a:buClr>
                <a:schemeClr val="accent1"/>
              </a:buClr>
            </a:pPr>
            <a:r>
              <a:rPr lang="en-US" sz="1400" dirty="0"/>
              <a:t>Upon expiry, these institutions must transition to the Sections 11 to 13 framework by applying for registration u/s 12AB.</a:t>
            </a:r>
          </a:p>
          <a:p>
            <a:pPr marL="0" indent="0">
              <a:lnSpc>
                <a:spcPct val="90000"/>
              </a:lnSpc>
              <a:buNone/>
            </a:pPr>
            <a:r>
              <a:rPr lang="en-US" sz="1400" b="1" dirty="0"/>
              <a:t>Pending Applications under Section 10(23C):</a:t>
            </a:r>
          </a:p>
          <a:p>
            <a:pPr>
              <a:lnSpc>
                <a:spcPct val="90000"/>
              </a:lnSpc>
              <a:buClr>
                <a:schemeClr val="accent1"/>
              </a:buClr>
            </a:pPr>
            <a:r>
              <a:rPr lang="en-US" sz="1400" dirty="0"/>
              <a:t>Applications filed before 1st October 2024 under Section 10(23C) will be processed as per the existing provisions.</a:t>
            </a:r>
          </a:p>
          <a:p>
            <a:pPr marL="0" indent="0">
              <a:lnSpc>
                <a:spcPct val="90000"/>
              </a:lnSpc>
              <a:buNone/>
            </a:pPr>
            <a:r>
              <a:rPr lang="en-US" sz="1400" b="1" dirty="0"/>
              <a:t>Investment Protections:</a:t>
            </a:r>
          </a:p>
          <a:p>
            <a:pPr>
              <a:lnSpc>
                <a:spcPct val="90000"/>
              </a:lnSpc>
              <a:buClr>
                <a:schemeClr val="accent1"/>
              </a:buClr>
            </a:pPr>
            <a:r>
              <a:rPr lang="en-US" sz="1400" dirty="0"/>
              <a:t>Investments made under Section 10(23C) will remain valid and compliant when institutions transition to Sections 11 to 13.</a:t>
            </a:r>
          </a:p>
          <a:p>
            <a:pPr>
              <a:lnSpc>
                <a:spcPct val="90000"/>
              </a:lnSpc>
              <a:buClr>
                <a:schemeClr val="accent1"/>
              </a:buClr>
            </a:pPr>
            <a:r>
              <a:rPr lang="en-US" sz="1400" dirty="0"/>
              <a:t>This ensures continuity and avoids financial disruptions.</a:t>
            </a:r>
          </a:p>
        </p:txBody>
      </p:sp>
    </p:spTree>
    <p:extLst>
      <p:ext uri="{BB962C8B-B14F-4D97-AF65-F5344CB8AC3E}">
        <p14:creationId xmlns="" xmlns:p14="http://schemas.microsoft.com/office/powerpoint/2010/main" val="70971626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3"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B80BA3F6-2E39-019F-3CB0-6076B4ABC8AA}"/>
              </a:ext>
            </a:extLst>
          </p:cNvPr>
          <p:cNvSpPr>
            <a:spLocks noGrp="1"/>
          </p:cNvSpPr>
          <p:nvPr>
            <p:ph type="title"/>
          </p:nvPr>
        </p:nvSpPr>
        <p:spPr>
          <a:xfrm>
            <a:off x="1103311" y="452718"/>
            <a:ext cx="10154623" cy="1400530"/>
          </a:xfrm>
        </p:spPr>
        <p:txBody>
          <a:bodyPr anchor="ctr">
            <a:normAutofit/>
          </a:bodyPr>
          <a:lstStyle/>
          <a:p>
            <a:r>
              <a:rPr lang="en-US" dirty="0">
                <a:solidFill>
                  <a:srgbClr val="FFFFFF"/>
                </a:solidFill>
              </a:rPr>
              <a:t>Key Highlights of the Legal Framework</a:t>
            </a:r>
            <a:endParaRPr lang="en-IN" dirty="0">
              <a:solidFill>
                <a:srgbClr val="FFFFFF"/>
              </a:solidFill>
            </a:endParaRPr>
          </a:p>
        </p:txBody>
      </p:sp>
      <p:sp>
        <p:nvSpPr>
          <p:cNvPr id="3" name="Content Placeholder 2">
            <a:extLst>
              <a:ext uri="{FF2B5EF4-FFF2-40B4-BE49-F238E27FC236}">
                <a16:creationId xmlns="" xmlns:a16="http://schemas.microsoft.com/office/drawing/2014/main" id="{DCB2BFD5-3A54-1E20-B630-CBFCC0CA4000}"/>
              </a:ext>
            </a:extLst>
          </p:cNvPr>
          <p:cNvSpPr>
            <a:spLocks noGrp="1"/>
          </p:cNvSpPr>
          <p:nvPr>
            <p:ph idx="1"/>
          </p:nvPr>
        </p:nvSpPr>
        <p:spPr>
          <a:xfrm>
            <a:off x="1103312" y="2763520"/>
            <a:ext cx="8946541" cy="3484879"/>
          </a:xfrm>
        </p:spPr>
        <p:txBody>
          <a:bodyPr>
            <a:normAutofit/>
          </a:bodyPr>
          <a:lstStyle/>
          <a:p>
            <a:pPr marL="0" indent="0">
              <a:buNone/>
            </a:pPr>
            <a:r>
              <a:rPr lang="en-US" sz="1800" dirty="0"/>
              <a:t>Regulated by the Income Tax Act, 1961</a:t>
            </a:r>
          </a:p>
          <a:p>
            <a:pPr>
              <a:buClr>
                <a:schemeClr val="accent1"/>
              </a:buClr>
            </a:pPr>
            <a:r>
              <a:rPr lang="en-US" sz="1800" dirty="0"/>
              <a:t>Provisions under Sections 11, 12, 13, 10(23C), and related rules.</a:t>
            </a:r>
          </a:p>
          <a:p>
            <a:pPr marL="0" indent="0">
              <a:buNone/>
            </a:pPr>
            <a:endParaRPr lang="en-US" sz="1800" dirty="0"/>
          </a:p>
          <a:p>
            <a:pPr marL="0" indent="0">
              <a:buNone/>
            </a:pPr>
            <a:r>
              <a:rPr lang="en-US" sz="1800" dirty="0"/>
              <a:t>Intersection with Other Laws</a:t>
            </a:r>
          </a:p>
          <a:p>
            <a:pPr>
              <a:buClr>
                <a:schemeClr val="accent1"/>
              </a:buClr>
            </a:pPr>
            <a:r>
              <a:rPr lang="en-US" sz="1800" dirty="0"/>
              <a:t>Societies Registration Act, </a:t>
            </a:r>
          </a:p>
          <a:p>
            <a:pPr>
              <a:buClr>
                <a:schemeClr val="accent1"/>
              </a:buClr>
            </a:pPr>
            <a:r>
              <a:rPr lang="en-US" sz="1800" dirty="0"/>
              <a:t>Indian Trusts Act, and </a:t>
            </a:r>
          </a:p>
          <a:p>
            <a:pPr>
              <a:buClr>
                <a:schemeClr val="accent1"/>
              </a:buClr>
            </a:pPr>
            <a:r>
              <a:rPr lang="en-US" sz="1800" dirty="0"/>
              <a:t>Companies Act (for Section 8 companies).</a:t>
            </a:r>
          </a:p>
        </p:txBody>
      </p:sp>
    </p:spTree>
    <p:extLst>
      <p:ext uri="{BB962C8B-B14F-4D97-AF65-F5344CB8AC3E}">
        <p14:creationId xmlns="" xmlns:p14="http://schemas.microsoft.com/office/powerpoint/2010/main" val="2778693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3C05B484-1907-7226-1CA4-CF1E8A58DE5D}"/>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Merger of Trusts and Exit Tax</a:t>
            </a:r>
          </a:p>
        </p:txBody>
      </p:sp>
      <p:sp>
        <p:nvSpPr>
          <p:cNvPr id="3" name="Content Placeholder 2">
            <a:extLst>
              <a:ext uri="{FF2B5EF4-FFF2-40B4-BE49-F238E27FC236}">
                <a16:creationId xmlns="" xmlns:a16="http://schemas.microsoft.com/office/drawing/2014/main" id="{F1182E1A-1842-BBBF-67A4-7781A19C527C}"/>
              </a:ext>
            </a:extLst>
          </p:cNvPr>
          <p:cNvSpPr>
            <a:spLocks noGrp="1"/>
          </p:cNvSpPr>
          <p:nvPr>
            <p:ph idx="1"/>
          </p:nvPr>
        </p:nvSpPr>
        <p:spPr>
          <a:xfrm>
            <a:off x="1103312" y="2763520"/>
            <a:ext cx="10125127" cy="3484879"/>
          </a:xfrm>
        </p:spPr>
        <p:txBody>
          <a:bodyPr>
            <a:normAutofit/>
          </a:bodyPr>
          <a:lstStyle/>
          <a:p>
            <a:pPr marL="0" indent="0">
              <a:lnSpc>
                <a:spcPct val="90000"/>
              </a:lnSpc>
              <a:buNone/>
            </a:pPr>
            <a:r>
              <a:rPr lang="en-US" sz="1700" b="1" dirty="0"/>
              <a:t>Before</a:t>
            </a:r>
          </a:p>
          <a:p>
            <a:pPr marL="0" indent="0">
              <a:lnSpc>
                <a:spcPct val="90000"/>
              </a:lnSpc>
              <a:buNone/>
            </a:pPr>
            <a:r>
              <a:rPr lang="en-US" sz="1700" dirty="0"/>
              <a:t>1. </a:t>
            </a:r>
            <a:r>
              <a:rPr lang="en-US" sz="1700" b="1" dirty="0"/>
              <a:t>Applicability of Exit Tax:</a:t>
            </a:r>
          </a:p>
          <a:p>
            <a:pPr>
              <a:lnSpc>
                <a:spcPct val="90000"/>
              </a:lnSpc>
              <a:buClr>
                <a:schemeClr val="accent1"/>
              </a:buClr>
            </a:pPr>
            <a:r>
              <a:rPr lang="en-US" sz="1700" dirty="0"/>
              <a:t>Exit tax under Chapter XII-EB was triggered when a charitable trust or institution ceased to exist or converted into a non-charitable entity.</a:t>
            </a:r>
          </a:p>
          <a:p>
            <a:pPr>
              <a:lnSpc>
                <a:spcPct val="90000"/>
              </a:lnSpc>
              <a:buClr>
                <a:schemeClr val="accent1"/>
              </a:buClr>
            </a:pPr>
            <a:r>
              <a:rPr lang="en-US" sz="1700" dirty="0"/>
              <a:t>It applied to the accreted income (assets accumulated over time), taxing it at the maximum marginal rate.</a:t>
            </a:r>
          </a:p>
          <a:p>
            <a:pPr marL="0" indent="0">
              <a:lnSpc>
                <a:spcPct val="90000"/>
              </a:lnSpc>
              <a:buNone/>
            </a:pPr>
            <a:r>
              <a:rPr lang="en-US" sz="1700" dirty="0"/>
              <a:t>2. </a:t>
            </a:r>
            <a:r>
              <a:rPr lang="en-US" sz="1700" b="1" dirty="0"/>
              <a:t>Treatment of Mergers:</a:t>
            </a:r>
          </a:p>
          <a:p>
            <a:pPr>
              <a:lnSpc>
                <a:spcPct val="90000"/>
              </a:lnSpc>
              <a:buClr>
                <a:schemeClr val="accent1"/>
              </a:buClr>
            </a:pPr>
            <a:r>
              <a:rPr lang="en-US" sz="1700" dirty="0"/>
              <a:t>Mergers of charitable trusts were treated as a cessation of the merged entity’s activities, thereby triggering exit tax.</a:t>
            </a:r>
          </a:p>
          <a:p>
            <a:pPr>
              <a:lnSpc>
                <a:spcPct val="90000"/>
              </a:lnSpc>
              <a:buClr>
                <a:schemeClr val="accent1"/>
              </a:buClr>
            </a:pPr>
            <a:r>
              <a:rPr lang="en-US" sz="1700" dirty="0"/>
              <a:t>Even genuine mergers for efficiency or restructuring faced punitive tax consequences.</a:t>
            </a:r>
          </a:p>
        </p:txBody>
      </p:sp>
    </p:spTree>
    <p:extLst>
      <p:ext uri="{BB962C8B-B14F-4D97-AF65-F5344CB8AC3E}">
        <p14:creationId xmlns="" xmlns:p14="http://schemas.microsoft.com/office/powerpoint/2010/main" val="68307278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6"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8" name="Freeform: Shape 17">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D368D834-732D-6B49-370B-BDFCA4410860}"/>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Merger of Trusts and Exit Tax</a:t>
            </a:r>
          </a:p>
        </p:txBody>
      </p:sp>
      <p:sp>
        <p:nvSpPr>
          <p:cNvPr id="7" name="Content Placeholder 6">
            <a:extLst>
              <a:ext uri="{FF2B5EF4-FFF2-40B4-BE49-F238E27FC236}">
                <a16:creationId xmlns="" xmlns:a16="http://schemas.microsoft.com/office/drawing/2014/main" id="{110BD8DF-ED8E-6FED-80E6-95C72FADF799}"/>
              </a:ext>
            </a:extLst>
          </p:cNvPr>
          <p:cNvSpPr>
            <a:spLocks noGrp="1"/>
          </p:cNvSpPr>
          <p:nvPr>
            <p:ph idx="1"/>
          </p:nvPr>
        </p:nvSpPr>
        <p:spPr>
          <a:xfrm>
            <a:off x="1103312" y="2305966"/>
            <a:ext cx="10154623" cy="4320976"/>
          </a:xfrm>
        </p:spPr>
        <p:txBody>
          <a:bodyPr>
            <a:normAutofit fontScale="92500" lnSpcReduction="10000"/>
          </a:bodyPr>
          <a:lstStyle/>
          <a:p>
            <a:pPr marL="0" indent="0">
              <a:lnSpc>
                <a:spcPct val="90000"/>
              </a:lnSpc>
              <a:buNone/>
            </a:pPr>
            <a:r>
              <a:rPr lang="en-US" sz="1800" b="1" dirty="0"/>
              <a:t>After</a:t>
            </a:r>
          </a:p>
          <a:p>
            <a:pPr marL="0" indent="0">
              <a:lnSpc>
                <a:spcPct val="90000"/>
              </a:lnSpc>
              <a:buNone/>
            </a:pPr>
            <a:r>
              <a:rPr lang="en-US" sz="1800" b="1" dirty="0"/>
              <a:t>Exemption for Genuine Mergers:</a:t>
            </a:r>
          </a:p>
          <a:p>
            <a:pPr>
              <a:lnSpc>
                <a:spcPct val="90000"/>
              </a:lnSpc>
              <a:buClr>
                <a:schemeClr val="accent1"/>
              </a:buClr>
            </a:pPr>
            <a:r>
              <a:rPr lang="en-US" sz="1800" dirty="0"/>
              <a:t>Mergers of trusts will not trigger exit tax if the following conditions are met: </a:t>
            </a:r>
          </a:p>
          <a:p>
            <a:pPr lvl="1">
              <a:lnSpc>
                <a:spcPct val="90000"/>
              </a:lnSpc>
              <a:buClr>
                <a:schemeClr val="accent1"/>
              </a:buClr>
            </a:pPr>
            <a:r>
              <a:rPr lang="en-US" sz="1400" dirty="0"/>
              <a:t>Both the merging and merged entities are registered under Section 12AB at the time of the merger.</a:t>
            </a:r>
          </a:p>
          <a:p>
            <a:pPr lvl="1">
              <a:lnSpc>
                <a:spcPct val="90000"/>
              </a:lnSpc>
              <a:buClr>
                <a:schemeClr val="accent1"/>
              </a:buClr>
            </a:pPr>
            <a:r>
              <a:rPr lang="en-US" sz="1400" dirty="0"/>
              <a:t>The merged entity continues to apply its income for charitable purposes as per the provisions of Sections 11 and 12.</a:t>
            </a:r>
          </a:p>
          <a:p>
            <a:pPr lvl="1">
              <a:lnSpc>
                <a:spcPct val="90000"/>
              </a:lnSpc>
              <a:buClr>
                <a:schemeClr val="accent1"/>
              </a:buClr>
            </a:pPr>
            <a:r>
              <a:rPr lang="en-US" sz="1400" dirty="0"/>
              <a:t>The merger does not result in any diversion of assets or income for non- charitable purposes.</a:t>
            </a:r>
          </a:p>
          <a:p>
            <a:pPr marL="0" indent="0">
              <a:lnSpc>
                <a:spcPct val="90000"/>
              </a:lnSpc>
              <a:buNone/>
            </a:pPr>
            <a:r>
              <a:rPr lang="en-US" sz="1800" b="1" dirty="0"/>
              <a:t>Safeguards Against Abuse:</a:t>
            </a:r>
          </a:p>
          <a:p>
            <a:pPr>
              <a:lnSpc>
                <a:spcPct val="90000"/>
              </a:lnSpc>
              <a:buClr>
                <a:schemeClr val="accent1"/>
              </a:buClr>
            </a:pPr>
            <a:r>
              <a:rPr lang="en-US" sz="1800" dirty="0"/>
              <a:t>The amendment includes provisions to prevent misuse of the exemption by ensuring:</a:t>
            </a:r>
          </a:p>
          <a:p>
            <a:pPr lvl="1">
              <a:lnSpc>
                <a:spcPct val="90000"/>
              </a:lnSpc>
              <a:buClr>
                <a:schemeClr val="accent1"/>
              </a:buClr>
            </a:pPr>
            <a:r>
              <a:rPr lang="en-US" dirty="0"/>
              <a:t>Continued compliance with investment and application rules post-merger.</a:t>
            </a:r>
          </a:p>
          <a:p>
            <a:pPr lvl="1">
              <a:lnSpc>
                <a:spcPct val="90000"/>
              </a:lnSpc>
              <a:buClr>
                <a:schemeClr val="accent1"/>
              </a:buClr>
            </a:pPr>
            <a:r>
              <a:rPr lang="en-US" dirty="0"/>
              <a:t>Maintenance of records and reporting of assets transferred during the merger.</a:t>
            </a:r>
          </a:p>
          <a:p>
            <a:pPr marL="0" indent="0">
              <a:lnSpc>
                <a:spcPct val="90000"/>
              </a:lnSpc>
              <a:buNone/>
            </a:pPr>
            <a:r>
              <a:rPr lang="en-US" sz="1800" b="1" dirty="0"/>
              <a:t>Approval Process:</a:t>
            </a:r>
          </a:p>
          <a:p>
            <a:pPr>
              <a:lnSpc>
                <a:spcPct val="90000"/>
              </a:lnSpc>
              <a:buClr>
                <a:schemeClr val="accent1"/>
              </a:buClr>
            </a:pPr>
            <a:r>
              <a:rPr lang="en-US" sz="1800" dirty="0"/>
              <a:t>Trusts must notify the Income Tax Department about the merger, providing details of the entities involved, assets transferred, and the purpose of the merger.</a:t>
            </a:r>
          </a:p>
        </p:txBody>
      </p:sp>
    </p:spTree>
    <p:extLst>
      <p:ext uri="{BB962C8B-B14F-4D97-AF65-F5344CB8AC3E}">
        <p14:creationId xmlns="" xmlns:p14="http://schemas.microsoft.com/office/powerpoint/2010/main" val="3195454813"/>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02BEC76C-D374-2F59-2D96-BF837FCDF92C}"/>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Condonation of Delay in Filing for Registration</a:t>
            </a:r>
          </a:p>
        </p:txBody>
      </p:sp>
      <p:sp>
        <p:nvSpPr>
          <p:cNvPr id="3" name="Content Placeholder 2">
            <a:extLst>
              <a:ext uri="{FF2B5EF4-FFF2-40B4-BE49-F238E27FC236}">
                <a16:creationId xmlns="" xmlns:a16="http://schemas.microsoft.com/office/drawing/2014/main" id="{525ADF71-7EAD-9FD4-A887-B0055DCCD7C6}"/>
              </a:ext>
            </a:extLst>
          </p:cNvPr>
          <p:cNvSpPr>
            <a:spLocks noGrp="1"/>
          </p:cNvSpPr>
          <p:nvPr>
            <p:ph idx="1"/>
          </p:nvPr>
        </p:nvSpPr>
        <p:spPr>
          <a:xfrm>
            <a:off x="1103312" y="2305966"/>
            <a:ext cx="10311940" cy="4291479"/>
          </a:xfrm>
        </p:spPr>
        <p:txBody>
          <a:bodyPr>
            <a:normAutofit/>
          </a:bodyPr>
          <a:lstStyle/>
          <a:p>
            <a:pPr marL="0" indent="0">
              <a:lnSpc>
                <a:spcPct val="90000"/>
              </a:lnSpc>
              <a:buNone/>
            </a:pPr>
            <a:r>
              <a:rPr lang="en-US" sz="1800" b="1" dirty="0"/>
              <a:t>Before</a:t>
            </a:r>
          </a:p>
          <a:p>
            <a:pPr marL="0" indent="0">
              <a:lnSpc>
                <a:spcPct val="90000"/>
              </a:lnSpc>
              <a:buNone/>
            </a:pPr>
            <a:r>
              <a:rPr lang="en-US" sz="1800" b="1" dirty="0"/>
              <a:t>1. Mandatory Registration under Section 12AB:</a:t>
            </a:r>
          </a:p>
          <a:p>
            <a:pPr>
              <a:lnSpc>
                <a:spcPct val="90000"/>
              </a:lnSpc>
              <a:buClr>
                <a:schemeClr val="accent1"/>
              </a:buClr>
            </a:pPr>
            <a:r>
              <a:rPr lang="en-US" sz="1800" dirty="0"/>
              <a:t>To claim tax exemption under Sections 11 and 12, trusts and institutions were required to register under Section 12AB.</a:t>
            </a:r>
          </a:p>
          <a:p>
            <a:pPr>
              <a:lnSpc>
                <a:spcPct val="90000"/>
              </a:lnSpc>
              <a:buClr>
                <a:schemeClr val="accent1"/>
              </a:buClr>
            </a:pPr>
            <a:r>
              <a:rPr lang="en-US" sz="1800" dirty="0"/>
              <a:t>Registration had to be applied within specific timelines (e.g., at the time of establishment, within the prescribed period after the amendment of trust deeds, or upon expiry of provisional registration).</a:t>
            </a:r>
          </a:p>
          <a:p>
            <a:pPr marL="0" indent="0">
              <a:lnSpc>
                <a:spcPct val="90000"/>
              </a:lnSpc>
              <a:buNone/>
            </a:pPr>
            <a:r>
              <a:rPr lang="en-US" sz="1800" b="1" dirty="0"/>
              <a:t>2. Consequences of Delay:</a:t>
            </a:r>
          </a:p>
          <a:p>
            <a:pPr>
              <a:lnSpc>
                <a:spcPct val="90000"/>
              </a:lnSpc>
              <a:buClr>
                <a:schemeClr val="accent1"/>
              </a:buClr>
            </a:pPr>
            <a:r>
              <a:rPr lang="en-US" sz="1800" dirty="0"/>
              <a:t>Failure to apply for registration within the prescribed timeline led to:</a:t>
            </a:r>
          </a:p>
          <a:p>
            <a:pPr lvl="1">
              <a:lnSpc>
                <a:spcPct val="90000"/>
              </a:lnSpc>
              <a:buClr>
                <a:schemeClr val="accent1"/>
              </a:buClr>
            </a:pPr>
            <a:r>
              <a:rPr lang="en-US" dirty="0"/>
              <a:t>Loss of tax exemption on income. </a:t>
            </a:r>
          </a:p>
          <a:p>
            <a:pPr lvl="1">
              <a:lnSpc>
                <a:spcPct val="90000"/>
              </a:lnSpc>
              <a:buClr>
                <a:schemeClr val="accent1"/>
              </a:buClr>
            </a:pPr>
            <a:r>
              <a:rPr lang="en-US" dirty="0"/>
              <a:t>Exit Tax under Chapter XII-EB: Imposition of tax on accreted income (assets accumulated over the years).</a:t>
            </a:r>
          </a:p>
        </p:txBody>
      </p:sp>
    </p:spTree>
    <p:extLst>
      <p:ext uri="{BB962C8B-B14F-4D97-AF65-F5344CB8AC3E}">
        <p14:creationId xmlns="" xmlns:p14="http://schemas.microsoft.com/office/powerpoint/2010/main" val="1324626209"/>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A78B28B8-E67D-044B-874B-C7037CC8DC0C}"/>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Condonation of Delay in Filing for Registration</a:t>
            </a:r>
          </a:p>
        </p:txBody>
      </p:sp>
      <p:sp>
        <p:nvSpPr>
          <p:cNvPr id="3" name="Content Placeholder 2">
            <a:extLst>
              <a:ext uri="{FF2B5EF4-FFF2-40B4-BE49-F238E27FC236}">
                <a16:creationId xmlns="" xmlns:a16="http://schemas.microsoft.com/office/drawing/2014/main" id="{F1608F0D-4EC8-A26D-2EF7-E05889426846}"/>
              </a:ext>
            </a:extLst>
          </p:cNvPr>
          <p:cNvSpPr>
            <a:spLocks noGrp="1"/>
          </p:cNvSpPr>
          <p:nvPr>
            <p:ph idx="1"/>
          </p:nvPr>
        </p:nvSpPr>
        <p:spPr>
          <a:xfrm>
            <a:off x="1103312" y="2305967"/>
            <a:ext cx="10479088" cy="4232486"/>
          </a:xfrm>
        </p:spPr>
        <p:txBody>
          <a:bodyPr>
            <a:normAutofit fontScale="92500" lnSpcReduction="20000"/>
          </a:bodyPr>
          <a:lstStyle/>
          <a:p>
            <a:pPr marL="0" indent="0">
              <a:lnSpc>
                <a:spcPct val="90000"/>
              </a:lnSpc>
              <a:buNone/>
            </a:pPr>
            <a:r>
              <a:rPr lang="en-US" sz="1800" b="1" dirty="0"/>
              <a:t>After</a:t>
            </a:r>
          </a:p>
          <a:p>
            <a:pPr marL="0" indent="0">
              <a:lnSpc>
                <a:spcPct val="90000"/>
              </a:lnSpc>
              <a:buNone/>
            </a:pPr>
            <a:r>
              <a:rPr lang="en-US" sz="1800" b="1" dirty="0"/>
              <a:t>Authority to Condon Delay:</a:t>
            </a:r>
          </a:p>
          <a:p>
            <a:pPr>
              <a:lnSpc>
                <a:spcPct val="90000"/>
              </a:lnSpc>
              <a:buClr>
                <a:schemeClr val="accent1"/>
              </a:buClr>
            </a:pPr>
            <a:r>
              <a:rPr lang="en-US" sz="1800" dirty="0"/>
              <a:t> The Principal Commissioner or Commissioner can now condone delays in filing for registration if the applicant provides a reasonable cause for the delay.</a:t>
            </a:r>
          </a:p>
          <a:p>
            <a:pPr marL="0" indent="0">
              <a:lnSpc>
                <a:spcPct val="90000"/>
              </a:lnSpc>
              <a:buNone/>
            </a:pPr>
            <a:r>
              <a:rPr lang="en-US" sz="1800" b="1" dirty="0"/>
              <a:t>Reasonable Cause Requirement:</a:t>
            </a:r>
          </a:p>
          <a:p>
            <a:pPr>
              <a:lnSpc>
                <a:spcPct val="90000"/>
              </a:lnSpc>
              <a:buClr>
                <a:schemeClr val="accent1"/>
              </a:buClr>
            </a:pPr>
            <a:r>
              <a:rPr lang="en-US" sz="1800" dirty="0"/>
              <a:t>The trust or institution must demonstrate that the delay occurred due to genuine and unavoidable circumstances, such as:</a:t>
            </a:r>
          </a:p>
          <a:p>
            <a:pPr lvl="1">
              <a:lnSpc>
                <a:spcPct val="90000"/>
              </a:lnSpc>
              <a:buClr>
                <a:schemeClr val="accent1"/>
              </a:buClr>
            </a:pPr>
            <a:r>
              <a:rPr lang="en-US" dirty="0"/>
              <a:t>Administrative errors.</a:t>
            </a:r>
          </a:p>
          <a:p>
            <a:pPr lvl="1">
              <a:lnSpc>
                <a:spcPct val="90000"/>
              </a:lnSpc>
              <a:buClr>
                <a:schemeClr val="accent1"/>
              </a:buClr>
            </a:pPr>
            <a:r>
              <a:rPr lang="en-US" dirty="0"/>
              <a:t>Natural calamities.</a:t>
            </a:r>
          </a:p>
          <a:p>
            <a:pPr lvl="1">
              <a:lnSpc>
                <a:spcPct val="90000"/>
              </a:lnSpc>
              <a:buClr>
                <a:schemeClr val="accent1"/>
              </a:buClr>
            </a:pPr>
            <a:r>
              <a:rPr lang="en-US" dirty="0"/>
              <a:t>Unintentional oversight.</a:t>
            </a:r>
          </a:p>
          <a:p>
            <a:pPr marL="0" indent="0">
              <a:lnSpc>
                <a:spcPct val="90000"/>
              </a:lnSpc>
              <a:buNone/>
            </a:pPr>
            <a:r>
              <a:rPr lang="en-US" sz="1800" b="1" dirty="0"/>
              <a:t>Procedure for Condonation:</a:t>
            </a:r>
          </a:p>
          <a:p>
            <a:pPr>
              <a:lnSpc>
                <a:spcPct val="90000"/>
              </a:lnSpc>
              <a:buClr>
                <a:schemeClr val="accent1"/>
              </a:buClr>
            </a:pPr>
            <a:r>
              <a:rPr lang="en-US" sz="1800" dirty="0"/>
              <a:t>The applicant must file a request for condonation along with the delayed registration application under Section 12AB.</a:t>
            </a:r>
          </a:p>
          <a:p>
            <a:pPr>
              <a:lnSpc>
                <a:spcPct val="90000"/>
              </a:lnSpc>
              <a:buClr>
                <a:schemeClr val="accent1"/>
              </a:buClr>
            </a:pPr>
            <a:r>
              <a:rPr lang="en-US" sz="1800" dirty="0"/>
              <a:t>The Commissioner will evaluate the reasonableness of the cause and decide on the condonation.</a:t>
            </a:r>
          </a:p>
        </p:txBody>
      </p:sp>
    </p:spTree>
    <p:extLst>
      <p:ext uri="{BB962C8B-B14F-4D97-AF65-F5344CB8AC3E}">
        <p14:creationId xmlns="" xmlns:p14="http://schemas.microsoft.com/office/powerpoint/2010/main" val="3864567379"/>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1381755778"/>
              </p:ext>
            </p:extLst>
          </p:nvPr>
        </p:nvGraphicFramePr>
        <p:xfrm>
          <a:off x="786580" y="1477109"/>
          <a:ext cx="10785986" cy="5031847"/>
        </p:xfrm>
        <a:graphic>
          <a:graphicData uri="http://schemas.openxmlformats.org/drawingml/2006/table">
            <a:tbl>
              <a:tblPr>
                <a:tableStyleId>{5940675A-B579-460E-94D1-54222C63F5DA}</a:tableStyleId>
              </a:tblPr>
              <a:tblGrid>
                <a:gridCol w="1405751">
                  <a:extLst>
                    <a:ext uri="{9D8B030D-6E8A-4147-A177-3AD203B41FA5}">
                      <a16:colId xmlns="" xmlns:a16="http://schemas.microsoft.com/office/drawing/2014/main" val="20000"/>
                    </a:ext>
                  </a:extLst>
                </a:gridCol>
                <a:gridCol w="4854342">
                  <a:extLst>
                    <a:ext uri="{9D8B030D-6E8A-4147-A177-3AD203B41FA5}">
                      <a16:colId xmlns="" xmlns:a16="http://schemas.microsoft.com/office/drawing/2014/main" val="20001"/>
                    </a:ext>
                  </a:extLst>
                </a:gridCol>
                <a:gridCol w="4525893">
                  <a:extLst>
                    <a:ext uri="{9D8B030D-6E8A-4147-A177-3AD203B41FA5}">
                      <a16:colId xmlns="" xmlns:a16="http://schemas.microsoft.com/office/drawing/2014/main" val="20002"/>
                    </a:ext>
                  </a:extLst>
                </a:gridCol>
              </a:tblGrid>
              <a:tr h="399181">
                <a:tc>
                  <a:txBody>
                    <a:bodyPr/>
                    <a:lstStyle/>
                    <a:p>
                      <a:pPr algn="ctr" fontAlgn="b"/>
                      <a:r>
                        <a:rPr lang="en-IN" sz="1800" b="1" u="none" strike="noStrike" dirty="0">
                          <a:effectLst/>
                        </a:rPr>
                        <a:t>Form</a:t>
                      </a:r>
                      <a:endParaRPr lang="en-IN" sz="1800" b="1" i="0" u="none" strike="noStrike" dirty="0">
                        <a:solidFill>
                          <a:srgbClr val="000000"/>
                        </a:solidFill>
                        <a:effectLst/>
                        <a:latin typeface="Book Antiqua" panose="02040602050305030304" pitchFamily="18" charset="0"/>
                      </a:endParaRPr>
                    </a:p>
                  </a:txBody>
                  <a:tcPr anchor="ctr"/>
                </a:tc>
                <a:tc>
                  <a:txBody>
                    <a:bodyPr/>
                    <a:lstStyle/>
                    <a:p>
                      <a:pPr algn="ctr" fontAlgn="b"/>
                      <a:r>
                        <a:rPr lang="en-IN" sz="1800" b="1" u="none" strike="noStrike" dirty="0">
                          <a:effectLst/>
                        </a:rPr>
                        <a:t>Particulars</a:t>
                      </a:r>
                      <a:endParaRPr lang="en-IN" sz="1800" b="1" i="0" u="none" strike="noStrike" dirty="0">
                        <a:solidFill>
                          <a:srgbClr val="000000"/>
                        </a:solidFill>
                        <a:effectLst/>
                        <a:latin typeface="Book Antiqua" panose="02040602050305030304" pitchFamily="18" charset="0"/>
                      </a:endParaRPr>
                    </a:p>
                  </a:txBody>
                  <a:tcPr anchor="ctr"/>
                </a:tc>
                <a:tc>
                  <a:txBody>
                    <a:bodyPr/>
                    <a:lstStyle/>
                    <a:p>
                      <a:pPr algn="ctr" fontAlgn="b"/>
                      <a:r>
                        <a:rPr lang="en-IN" sz="1800" b="1" u="none" strike="noStrike" dirty="0">
                          <a:effectLst/>
                        </a:rPr>
                        <a:t>Due Date</a:t>
                      </a:r>
                      <a:endParaRPr lang="en-IN" sz="1800" b="1" i="0" u="none" strike="noStrike" dirty="0">
                        <a:solidFill>
                          <a:srgbClr val="000000"/>
                        </a:solidFill>
                        <a:effectLst/>
                        <a:latin typeface="Book Antiqua" panose="02040602050305030304" pitchFamily="18" charset="0"/>
                      </a:endParaRPr>
                    </a:p>
                  </a:txBody>
                  <a:tcPr anchor="ctr"/>
                </a:tc>
                <a:extLst>
                  <a:ext uri="{0D108BD9-81ED-4DB2-BD59-A6C34878D82A}">
                    <a16:rowId xmlns="" xmlns:a16="http://schemas.microsoft.com/office/drawing/2014/main" val="10000"/>
                  </a:ext>
                </a:extLst>
              </a:tr>
              <a:tr h="598771">
                <a:tc>
                  <a:txBody>
                    <a:bodyPr/>
                    <a:lstStyle/>
                    <a:p>
                      <a:pPr algn="l" fontAlgn="b"/>
                      <a:r>
                        <a:rPr lang="en-IN" sz="1500" u="none" strike="noStrike" dirty="0">
                          <a:effectLst/>
                        </a:rPr>
                        <a:t>Form 9A</a:t>
                      </a:r>
                      <a:endParaRPr lang="en-IN" sz="1500" b="0" i="0" u="none" strike="noStrike" dirty="0">
                        <a:solidFill>
                          <a:srgbClr val="000000"/>
                        </a:solidFill>
                        <a:effectLst/>
                        <a:latin typeface="Book Antiqua" panose="02040602050305030304" pitchFamily="18" charset="0"/>
                      </a:endParaRPr>
                    </a:p>
                  </a:txBody>
                  <a:tcPr anchor="ctr"/>
                </a:tc>
                <a:tc>
                  <a:txBody>
                    <a:bodyPr/>
                    <a:lstStyle/>
                    <a:p>
                      <a:pPr algn="l" fontAlgn="b"/>
                      <a:r>
                        <a:rPr lang="en-GB" sz="1500" u="none" strike="noStrike" dirty="0">
                          <a:effectLst/>
                        </a:rPr>
                        <a:t>Form for deferment of incomes that are not received or received at the end of the P.Y.</a:t>
                      </a:r>
                      <a:endParaRPr lang="en-GB" sz="1500" b="0" i="0" u="none" strike="noStrike" dirty="0">
                        <a:solidFill>
                          <a:srgbClr val="000000"/>
                        </a:solidFill>
                        <a:effectLst/>
                        <a:latin typeface="Book Antiqua" panose="02040602050305030304" pitchFamily="18" charset="0"/>
                      </a:endParaRPr>
                    </a:p>
                  </a:txBody>
                  <a:tcPr anchor="ctr"/>
                </a:tc>
                <a:tc>
                  <a:txBody>
                    <a:bodyPr/>
                    <a:lstStyle/>
                    <a:p>
                      <a:pPr algn="l" fontAlgn="b"/>
                      <a:r>
                        <a:rPr lang="en-GB" sz="1500" u="none" strike="noStrike" dirty="0">
                          <a:effectLst/>
                        </a:rPr>
                        <a:t>31</a:t>
                      </a:r>
                      <a:r>
                        <a:rPr lang="en-GB" sz="1500" u="none" strike="noStrike" baseline="30000" dirty="0">
                          <a:effectLst/>
                        </a:rPr>
                        <a:t>st</a:t>
                      </a:r>
                      <a:r>
                        <a:rPr lang="en-GB" sz="1500" u="none" strike="noStrike" dirty="0">
                          <a:effectLst/>
                        </a:rPr>
                        <a:t> August (at least month two months before the due date)</a:t>
                      </a:r>
                      <a:endParaRPr lang="en-GB" sz="1500" b="0" i="0" u="none" strike="noStrike" dirty="0">
                        <a:solidFill>
                          <a:srgbClr val="000000"/>
                        </a:solidFill>
                        <a:effectLst/>
                        <a:latin typeface="Book Antiqua" panose="02040602050305030304" pitchFamily="18" charset="0"/>
                      </a:endParaRPr>
                    </a:p>
                  </a:txBody>
                  <a:tcPr anchor="ctr"/>
                </a:tc>
                <a:extLst>
                  <a:ext uri="{0D108BD9-81ED-4DB2-BD59-A6C34878D82A}">
                    <a16:rowId xmlns="" xmlns:a16="http://schemas.microsoft.com/office/drawing/2014/main" val="10001"/>
                  </a:ext>
                </a:extLst>
              </a:tr>
              <a:tr h="598771">
                <a:tc>
                  <a:txBody>
                    <a:bodyPr/>
                    <a:lstStyle/>
                    <a:p>
                      <a:pPr algn="l" fontAlgn="b"/>
                      <a:r>
                        <a:rPr lang="en-IN" sz="1500" u="none" strike="noStrike" dirty="0">
                          <a:effectLst/>
                        </a:rPr>
                        <a:t>Form 10</a:t>
                      </a:r>
                      <a:endParaRPr lang="en-IN" sz="1500" b="0" i="0" u="none" strike="noStrike" dirty="0">
                        <a:solidFill>
                          <a:srgbClr val="000000"/>
                        </a:solidFill>
                        <a:effectLst/>
                        <a:latin typeface="Book Antiqua" panose="02040602050305030304" pitchFamily="18" charset="0"/>
                      </a:endParaRPr>
                    </a:p>
                  </a:txBody>
                  <a:tcPr anchor="ctr"/>
                </a:tc>
                <a:tc>
                  <a:txBody>
                    <a:bodyPr/>
                    <a:lstStyle/>
                    <a:p>
                      <a:pPr algn="l" fontAlgn="b"/>
                      <a:r>
                        <a:rPr lang="en-GB" sz="1500" u="none" strike="noStrike" dirty="0">
                          <a:effectLst/>
                        </a:rPr>
                        <a:t>Form for accumulated or set apart</a:t>
                      </a:r>
                      <a:endParaRPr lang="en-GB" sz="1500" b="0" i="0" u="none" strike="noStrike" dirty="0">
                        <a:solidFill>
                          <a:srgbClr val="000000"/>
                        </a:solidFill>
                        <a:effectLst/>
                        <a:latin typeface="Book Antiqua" panose="02040602050305030304" pitchFamily="18" charset="0"/>
                      </a:endParaRPr>
                    </a:p>
                  </a:txBody>
                  <a:tcPr anchor="ctr"/>
                </a:tc>
                <a:tc>
                  <a:txBody>
                    <a:bodyPr/>
                    <a:lstStyle/>
                    <a:p>
                      <a:pPr algn="l" fontAlgn="b"/>
                      <a:r>
                        <a:rPr lang="en-GB" sz="1500" u="none" strike="noStrike" dirty="0">
                          <a:effectLst/>
                        </a:rPr>
                        <a:t>31</a:t>
                      </a:r>
                      <a:r>
                        <a:rPr lang="en-GB" sz="1500" u="none" strike="noStrike" baseline="30000" dirty="0">
                          <a:effectLst/>
                        </a:rPr>
                        <a:t>st</a:t>
                      </a:r>
                      <a:r>
                        <a:rPr lang="en-GB" sz="1500" u="none" strike="noStrike" dirty="0">
                          <a:effectLst/>
                        </a:rPr>
                        <a:t> August (at least month two months before the due date)</a:t>
                      </a:r>
                      <a:endParaRPr lang="en-GB" sz="1500" b="0" i="0" u="none" strike="noStrike" dirty="0">
                        <a:solidFill>
                          <a:srgbClr val="000000"/>
                        </a:solidFill>
                        <a:effectLst/>
                        <a:latin typeface="Book Antiqua" panose="02040602050305030304" pitchFamily="18" charset="0"/>
                      </a:endParaRPr>
                    </a:p>
                  </a:txBody>
                  <a:tcPr anchor="ctr"/>
                </a:tc>
                <a:extLst>
                  <a:ext uri="{0D108BD9-81ED-4DB2-BD59-A6C34878D82A}">
                    <a16:rowId xmlns="" xmlns:a16="http://schemas.microsoft.com/office/drawing/2014/main" val="10002"/>
                  </a:ext>
                </a:extLst>
              </a:tr>
              <a:tr h="722190">
                <a:tc>
                  <a:txBody>
                    <a:bodyPr/>
                    <a:lstStyle/>
                    <a:p>
                      <a:pPr algn="l" fontAlgn="b"/>
                      <a:r>
                        <a:rPr lang="en-IN" sz="1500" u="none" strike="noStrike" dirty="0">
                          <a:effectLst/>
                        </a:rPr>
                        <a:t>Form 10A</a:t>
                      </a:r>
                      <a:endParaRPr lang="en-IN" sz="1500" b="0" i="0" u="none" strike="noStrike" dirty="0">
                        <a:solidFill>
                          <a:srgbClr val="000000"/>
                        </a:solidFill>
                        <a:effectLst/>
                        <a:latin typeface="Book Antiqua" panose="02040602050305030304" pitchFamily="18" charset="0"/>
                      </a:endParaRPr>
                    </a:p>
                  </a:txBody>
                  <a:tcPr anchor="ctr"/>
                </a:tc>
                <a:tc>
                  <a:txBody>
                    <a:bodyPr/>
                    <a:lstStyle/>
                    <a:p>
                      <a:pPr algn="l" fontAlgn="b"/>
                      <a:r>
                        <a:rPr lang="en-IN" sz="1500" u="none" strike="noStrike" dirty="0">
                          <a:effectLst/>
                        </a:rPr>
                        <a:t>Form for Provisional Registration</a:t>
                      </a:r>
                      <a:endParaRPr lang="en-IN" sz="1500" b="0" i="0" u="none" strike="noStrike" dirty="0">
                        <a:solidFill>
                          <a:srgbClr val="000000"/>
                        </a:solidFill>
                        <a:effectLst/>
                        <a:latin typeface="Book Antiqua" panose="02040602050305030304" pitchFamily="18" charset="0"/>
                      </a:endParaRPr>
                    </a:p>
                  </a:txBody>
                  <a:tcPr anchor="ctr"/>
                </a:tc>
                <a:tc>
                  <a:txBody>
                    <a:bodyPr/>
                    <a:lstStyle/>
                    <a:p>
                      <a:pPr algn="l" fontAlgn="b"/>
                      <a:r>
                        <a:rPr lang="en-GB" sz="1500" u="none" strike="noStrike" dirty="0" err="1">
                          <a:effectLst/>
                        </a:rPr>
                        <a:t>Atleast</a:t>
                      </a:r>
                      <a:r>
                        <a:rPr lang="en-GB" sz="1500" u="none" strike="noStrike" dirty="0">
                          <a:effectLst/>
                        </a:rPr>
                        <a:t> one month prior to the P.Y. in which such registration is sought </a:t>
                      </a:r>
                      <a:endParaRPr lang="en-GB" sz="1500" b="0" i="0" u="none" strike="noStrike" dirty="0">
                        <a:solidFill>
                          <a:srgbClr val="000000"/>
                        </a:solidFill>
                        <a:effectLst/>
                        <a:latin typeface="Book Antiqua" panose="02040602050305030304" pitchFamily="18" charset="0"/>
                      </a:endParaRPr>
                    </a:p>
                  </a:txBody>
                  <a:tcPr anchor="ctr"/>
                </a:tc>
                <a:extLst>
                  <a:ext uri="{0D108BD9-81ED-4DB2-BD59-A6C34878D82A}">
                    <a16:rowId xmlns="" xmlns:a16="http://schemas.microsoft.com/office/drawing/2014/main" val="10003"/>
                  </a:ext>
                </a:extLst>
              </a:tr>
              <a:tr h="1097747">
                <a:tc>
                  <a:txBody>
                    <a:bodyPr/>
                    <a:lstStyle/>
                    <a:p>
                      <a:pPr algn="l" fontAlgn="b"/>
                      <a:r>
                        <a:rPr lang="en-IN" sz="1500" u="none" strike="noStrike" dirty="0">
                          <a:effectLst/>
                        </a:rPr>
                        <a:t>Form 10AB</a:t>
                      </a:r>
                      <a:endParaRPr lang="en-IN" sz="1500" b="0" i="0" u="none" strike="noStrike" dirty="0">
                        <a:solidFill>
                          <a:srgbClr val="000000"/>
                        </a:solidFill>
                        <a:effectLst/>
                        <a:latin typeface="Book Antiqua" panose="02040602050305030304" pitchFamily="18" charset="0"/>
                      </a:endParaRPr>
                    </a:p>
                  </a:txBody>
                  <a:tcPr anchor="ctr"/>
                </a:tc>
                <a:tc>
                  <a:txBody>
                    <a:bodyPr/>
                    <a:lstStyle/>
                    <a:p>
                      <a:pPr algn="l" fontAlgn="b"/>
                      <a:r>
                        <a:rPr lang="en-IN" sz="1500" u="none" strike="noStrike" dirty="0">
                          <a:effectLst/>
                        </a:rPr>
                        <a:t>Form for Permanent Registration</a:t>
                      </a:r>
                      <a:endParaRPr lang="en-IN" sz="1500" b="0" i="0" u="none" strike="noStrike" dirty="0">
                        <a:solidFill>
                          <a:srgbClr val="000000"/>
                        </a:solidFill>
                        <a:effectLst/>
                        <a:latin typeface="Book Antiqua" panose="02040602050305030304" pitchFamily="18" charset="0"/>
                      </a:endParaRPr>
                    </a:p>
                  </a:txBody>
                  <a:tcPr anchor="ctr"/>
                </a:tc>
                <a:tc>
                  <a:txBody>
                    <a:bodyPr/>
                    <a:lstStyle/>
                    <a:p>
                      <a:pPr algn="l" fontAlgn="b"/>
                      <a:r>
                        <a:rPr lang="en-GB" sz="1500" u="none" strike="noStrike" dirty="0">
                          <a:effectLst/>
                        </a:rPr>
                        <a:t>At least six months before the expiry of provisional registration or six months within the commencement of charitable activities, whichever is earlier</a:t>
                      </a:r>
                      <a:endParaRPr lang="en-GB" sz="1500" b="0" i="0" u="none" strike="noStrike" dirty="0">
                        <a:solidFill>
                          <a:srgbClr val="000000"/>
                        </a:solidFill>
                        <a:effectLst/>
                        <a:latin typeface="Book Antiqua" panose="02040602050305030304" pitchFamily="18" charset="0"/>
                      </a:endParaRPr>
                    </a:p>
                  </a:txBody>
                  <a:tcPr anchor="ctr"/>
                </a:tc>
                <a:extLst>
                  <a:ext uri="{0D108BD9-81ED-4DB2-BD59-A6C34878D82A}">
                    <a16:rowId xmlns="" xmlns:a16="http://schemas.microsoft.com/office/drawing/2014/main" val="10004"/>
                  </a:ext>
                </a:extLst>
              </a:tr>
              <a:tr h="598771">
                <a:tc>
                  <a:txBody>
                    <a:bodyPr/>
                    <a:lstStyle/>
                    <a:p>
                      <a:pPr algn="l" fontAlgn="b"/>
                      <a:r>
                        <a:rPr lang="en-IN" sz="1500" u="none" strike="noStrike" dirty="0">
                          <a:effectLst/>
                        </a:rPr>
                        <a:t>Form 10B/10BB</a:t>
                      </a:r>
                      <a:endParaRPr lang="en-IN" sz="1500" b="0" i="0" u="none" strike="noStrike" dirty="0">
                        <a:solidFill>
                          <a:srgbClr val="000000"/>
                        </a:solidFill>
                        <a:effectLst/>
                        <a:latin typeface="Book Antiqua" panose="02040602050305030304" pitchFamily="18" charset="0"/>
                      </a:endParaRPr>
                    </a:p>
                  </a:txBody>
                  <a:tcPr anchor="ctr"/>
                </a:tc>
                <a:tc>
                  <a:txBody>
                    <a:bodyPr/>
                    <a:lstStyle/>
                    <a:p>
                      <a:pPr algn="l" fontAlgn="b"/>
                      <a:r>
                        <a:rPr lang="en-IN" sz="1500" u="none" strike="noStrike" dirty="0">
                          <a:effectLst/>
                        </a:rPr>
                        <a:t>Audit Report</a:t>
                      </a:r>
                      <a:endParaRPr lang="en-IN" sz="1500" b="0" i="0" u="none" strike="noStrike" dirty="0">
                        <a:solidFill>
                          <a:srgbClr val="000000"/>
                        </a:solidFill>
                        <a:effectLst/>
                        <a:latin typeface="Book Antiqua" panose="02040602050305030304" pitchFamily="18" charset="0"/>
                      </a:endParaRPr>
                    </a:p>
                  </a:txBody>
                  <a:tcPr anchor="ctr"/>
                </a:tc>
                <a:tc>
                  <a:txBody>
                    <a:bodyPr/>
                    <a:lstStyle/>
                    <a:p>
                      <a:pPr algn="l" fontAlgn="b"/>
                      <a:r>
                        <a:rPr lang="en-GB" sz="1500" u="none" strike="noStrike" dirty="0">
                          <a:effectLst/>
                        </a:rPr>
                        <a:t>31</a:t>
                      </a:r>
                      <a:r>
                        <a:rPr lang="en-GB" sz="1500" u="none" strike="noStrike" baseline="30000" dirty="0">
                          <a:effectLst/>
                        </a:rPr>
                        <a:t>st</a:t>
                      </a:r>
                      <a:r>
                        <a:rPr lang="en-GB" sz="1500" u="none" strike="noStrike" dirty="0">
                          <a:effectLst/>
                        </a:rPr>
                        <a:t> October (at least one month before the due date)</a:t>
                      </a:r>
                      <a:endParaRPr lang="en-GB" sz="1500" b="0" i="0" u="none" strike="noStrike" dirty="0">
                        <a:solidFill>
                          <a:srgbClr val="000000"/>
                        </a:solidFill>
                        <a:effectLst/>
                        <a:latin typeface="Book Antiqua" panose="02040602050305030304" pitchFamily="18" charset="0"/>
                      </a:endParaRPr>
                    </a:p>
                  </a:txBody>
                  <a:tcPr anchor="ctr"/>
                </a:tc>
                <a:extLst>
                  <a:ext uri="{0D108BD9-81ED-4DB2-BD59-A6C34878D82A}">
                    <a16:rowId xmlns="" xmlns:a16="http://schemas.microsoft.com/office/drawing/2014/main" val="10005"/>
                  </a:ext>
                </a:extLst>
              </a:tr>
              <a:tr h="508208">
                <a:tc>
                  <a:txBody>
                    <a:bodyPr/>
                    <a:lstStyle/>
                    <a:p>
                      <a:pPr algn="l" fontAlgn="b"/>
                      <a:r>
                        <a:rPr lang="en-IN" sz="1500" u="none" strike="noStrike" dirty="0">
                          <a:effectLst/>
                        </a:rPr>
                        <a:t>Form 10BD</a:t>
                      </a:r>
                      <a:endParaRPr lang="en-IN" sz="1500" b="0" i="0" u="none" strike="noStrike" dirty="0">
                        <a:solidFill>
                          <a:srgbClr val="000000"/>
                        </a:solidFill>
                        <a:effectLst/>
                        <a:latin typeface="Book Antiqua" panose="02040602050305030304" pitchFamily="18" charset="0"/>
                      </a:endParaRPr>
                    </a:p>
                  </a:txBody>
                  <a:tcPr anchor="ctr"/>
                </a:tc>
                <a:tc>
                  <a:txBody>
                    <a:bodyPr/>
                    <a:lstStyle/>
                    <a:p>
                      <a:pPr algn="l" fontAlgn="b"/>
                      <a:r>
                        <a:rPr lang="en-IN" sz="1500" u="none" strike="noStrike" dirty="0">
                          <a:effectLst/>
                        </a:rPr>
                        <a:t>Statement of the Donations</a:t>
                      </a:r>
                      <a:endParaRPr lang="en-IN" sz="1500" b="0" i="0" u="none" strike="noStrike" dirty="0">
                        <a:solidFill>
                          <a:srgbClr val="000000"/>
                        </a:solidFill>
                        <a:effectLst/>
                        <a:latin typeface="Book Antiqua" panose="02040602050305030304" pitchFamily="18" charset="0"/>
                      </a:endParaRPr>
                    </a:p>
                  </a:txBody>
                  <a:tcPr anchor="ctr"/>
                </a:tc>
                <a:tc>
                  <a:txBody>
                    <a:bodyPr/>
                    <a:lstStyle/>
                    <a:p>
                      <a:pPr algn="l" fontAlgn="b"/>
                      <a:r>
                        <a:rPr lang="en-IN" sz="1500" u="none" strike="noStrike" dirty="0">
                          <a:effectLst/>
                        </a:rPr>
                        <a:t>31</a:t>
                      </a:r>
                      <a:r>
                        <a:rPr lang="en-IN" sz="1500" u="none" strike="noStrike" baseline="30000" dirty="0">
                          <a:effectLst/>
                        </a:rPr>
                        <a:t>st</a:t>
                      </a:r>
                      <a:r>
                        <a:rPr lang="en-IN" sz="1500" u="none" strike="noStrike" dirty="0">
                          <a:effectLst/>
                        </a:rPr>
                        <a:t>  May</a:t>
                      </a:r>
                      <a:endParaRPr lang="en-IN" sz="1500" b="0" i="0" u="none" strike="noStrike" dirty="0">
                        <a:solidFill>
                          <a:srgbClr val="000000"/>
                        </a:solidFill>
                        <a:effectLst/>
                        <a:latin typeface="Book Antiqua" panose="02040602050305030304" pitchFamily="18" charset="0"/>
                      </a:endParaRPr>
                    </a:p>
                  </a:txBody>
                  <a:tcPr anchor="ctr"/>
                </a:tc>
                <a:extLst>
                  <a:ext uri="{0D108BD9-81ED-4DB2-BD59-A6C34878D82A}">
                    <a16:rowId xmlns="" xmlns:a16="http://schemas.microsoft.com/office/drawing/2014/main" val="10006"/>
                  </a:ext>
                </a:extLst>
              </a:tr>
              <a:tr h="508208">
                <a:tc>
                  <a:txBody>
                    <a:bodyPr/>
                    <a:lstStyle/>
                    <a:p>
                      <a:pPr algn="l" fontAlgn="b"/>
                      <a:r>
                        <a:rPr lang="en-IN" sz="1500" u="none" strike="noStrike" dirty="0">
                          <a:effectLst/>
                        </a:rPr>
                        <a:t>Form 10BE</a:t>
                      </a:r>
                      <a:endParaRPr lang="en-IN" sz="1500" b="0" i="0" u="none" strike="noStrike" dirty="0">
                        <a:solidFill>
                          <a:srgbClr val="000000"/>
                        </a:solidFill>
                        <a:effectLst/>
                        <a:latin typeface="Book Antiqua" panose="02040602050305030304" pitchFamily="18" charset="0"/>
                      </a:endParaRPr>
                    </a:p>
                  </a:txBody>
                  <a:tcPr anchor="ctr"/>
                </a:tc>
                <a:tc>
                  <a:txBody>
                    <a:bodyPr/>
                    <a:lstStyle/>
                    <a:p>
                      <a:pPr algn="l" fontAlgn="b"/>
                      <a:r>
                        <a:rPr lang="en-IN" sz="1500" u="none" strike="noStrike" dirty="0">
                          <a:effectLst/>
                        </a:rPr>
                        <a:t>Certificate of Donations</a:t>
                      </a:r>
                      <a:endParaRPr lang="en-IN" sz="1500" b="0" i="0" u="none" strike="noStrike" dirty="0">
                        <a:solidFill>
                          <a:srgbClr val="000000"/>
                        </a:solidFill>
                        <a:effectLst/>
                        <a:latin typeface="Book Antiqua" panose="02040602050305030304" pitchFamily="18" charset="0"/>
                      </a:endParaRPr>
                    </a:p>
                  </a:txBody>
                  <a:tcPr anchor="ctr"/>
                </a:tc>
                <a:tc>
                  <a:txBody>
                    <a:bodyPr/>
                    <a:lstStyle/>
                    <a:p>
                      <a:pPr algn="l" fontAlgn="b"/>
                      <a:r>
                        <a:rPr lang="en-IN" sz="1500" u="none" strike="noStrike" dirty="0">
                          <a:effectLst/>
                        </a:rPr>
                        <a:t>31</a:t>
                      </a:r>
                      <a:r>
                        <a:rPr lang="en-IN" sz="1500" u="none" strike="noStrike" baseline="30000" dirty="0">
                          <a:effectLst/>
                        </a:rPr>
                        <a:t>st</a:t>
                      </a:r>
                      <a:r>
                        <a:rPr lang="en-IN" sz="1500" u="none" strike="noStrike" dirty="0">
                          <a:effectLst/>
                        </a:rPr>
                        <a:t> May</a:t>
                      </a:r>
                      <a:endParaRPr lang="en-IN" sz="1500" b="0" i="0" u="none" strike="noStrike" dirty="0">
                        <a:solidFill>
                          <a:srgbClr val="000000"/>
                        </a:solidFill>
                        <a:effectLst/>
                        <a:latin typeface="Book Antiqua" panose="02040602050305030304" pitchFamily="18" charset="0"/>
                      </a:endParaRPr>
                    </a:p>
                  </a:txBody>
                  <a:tcPr anchor="ctr"/>
                </a:tc>
                <a:extLst>
                  <a:ext uri="{0D108BD9-81ED-4DB2-BD59-A6C34878D82A}">
                    <a16:rowId xmlns="" xmlns:a16="http://schemas.microsoft.com/office/drawing/2014/main" val="10007"/>
                  </a:ext>
                </a:extLst>
              </a:tr>
            </a:tbl>
          </a:graphicData>
        </a:graphic>
      </p:graphicFrame>
      <p:sp>
        <p:nvSpPr>
          <p:cNvPr id="4" name="Rectangle 3"/>
          <p:cNvSpPr/>
          <p:nvPr/>
        </p:nvSpPr>
        <p:spPr>
          <a:xfrm>
            <a:off x="890649" y="59559"/>
            <a:ext cx="10462161"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endParaRPr lang="en-IN" sz="2800" b="1" dirty="0"/>
          </a:p>
        </p:txBody>
      </p:sp>
      <p:sp>
        <p:nvSpPr>
          <p:cNvPr id="2" name="Title 1"/>
          <p:cNvSpPr>
            <a:spLocks noGrp="1"/>
          </p:cNvSpPr>
          <p:nvPr>
            <p:ph type="title"/>
          </p:nvPr>
        </p:nvSpPr>
        <p:spPr/>
        <p:txBody>
          <a:bodyPr>
            <a:normAutofit/>
          </a:bodyPr>
          <a:lstStyle/>
          <a:p>
            <a:r>
              <a:rPr lang="en-GB" sz="3100" b="1" dirty="0">
                <a:solidFill>
                  <a:srgbClr val="000000"/>
                </a:solidFill>
                <a:latin typeface="Century" pitchFamily="18" charset="0"/>
              </a:rPr>
              <a:t>Due Dates Of The Various Forms Of Charitable Trust</a:t>
            </a:r>
            <a:r>
              <a:rPr lang="en-GB" sz="3100" b="1" dirty="0">
                <a:latin typeface="Century" pitchFamily="18" charset="0"/>
              </a:rPr>
              <a:t> </a:t>
            </a:r>
            <a:endParaRPr lang="en-US" dirty="0"/>
          </a:p>
        </p:txBody>
      </p:sp>
    </p:spTree>
    <p:extLst>
      <p:ext uri="{BB962C8B-B14F-4D97-AF65-F5344CB8AC3E}">
        <p14:creationId xmlns="" xmlns:p14="http://schemas.microsoft.com/office/powerpoint/2010/main" val="793559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 xmlns:a16="http://schemas.microsoft.com/office/drawing/2014/main" id="{DF19BAF3-7E20-4B9D-B544-BABAEEA1FA7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28" name="Picture 27">
            <a:extLst>
              <a:ext uri="{FF2B5EF4-FFF2-40B4-BE49-F238E27FC236}">
                <a16:creationId xmlns="" xmlns:a16="http://schemas.microsoft.com/office/drawing/2014/main" id="{950648F4-ABCD-4DF0-8641-76CFB235472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29" name="Oval 28">
            <a:extLst>
              <a:ext uri="{FF2B5EF4-FFF2-40B4-BE49-F238E27FC236}">
                <a16:creationId xmlns="" xmlns:a16="http://schemas.microsoft.com/office/drawing/2014/main" id="{989BE678-777B-482A-A616-FEDC47B162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pic>
        <p:nvPicPr>
          <p:cNvPr id="30" name="Picture 29">
            <a:extLst>
              <a:ext uri="{FF2B5EF4-FFF2-40B4-BE49-F238E27FC236}">
                <a16:creationId xmlns="" xmlns:a16="http://schemas.microsoft.com/office/drawing/2014/main" id="{CF1EB4BD-9C7E-4AA3-9681-C7EB0DA6250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31" name="Picture 30">
            <a:extLst>
              <a:ext uri="{FF2B5EF4-FFF2-40B4-BE49-F238E27FC236}">
                <a16:creationId xmlns="" xmlns:a16="http://schemas.microsoft.com/office/drawing/2014/main" id="{94AAE3AA-3759-4D28-B0EF-575F25A514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32" name="Rectangle 31">
            <a:extLst>
              <a:ext uri="{FF2B5EF4-FFF2-40B4-BE49-F238E27FC236}">
                <a16:creationId xmlns="" xmlns:a16="http://schemas.microsoft.com/office/drawing/2014/main" id="{D28BE0C3-2102-4820-B88B-A448B1840D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 name="Title 1">
            <a:extLst>
              <a:ext uri="{FF2B5EF4-FFF2-40B4-BE49-F238E27FC236}">
                <a16:creationId xmlns="" xmlns:a16="http://schemas.microsoft.com/office/drawing/2014/main" id="{8B43D935-1F59-7815-757F-C8E07C176C50}"/>
              </a:ext>
            </a:extLst>
          </p:cNvPr>
          <p:cNvSpPr>
            <a:spLocks noGrp="1"/>
          </p:cNvSpPr>
          <p:nvPr>
            <p:ph type="title"/>
          </p:nvPr>
        </p:nvSpPr>
        <p:spPr>
          <a:xfrm>
            <a:off x="5282382" y="1454964"/>
            <a:ext cx="6261917" cy="3308840"/>
          </a:xfrm>
        </p:spPr>
        <p:txBody>
          <a:bodyPr vert="horz" lIns="91440" tIns="45720" rIns="91440" bIns="45720" rtlCol="0" anchor="b">
            <a:normAutofit/>
          </a:bodyPr>
          <a:lstStyle/>
          <a:p>
            <a:r>
              <a:rPr lang="en-US" sz="7200" dirty="0"/>
              <a:t>JUDICIAL PRECEDENTS</a:t>
            </a:r>
          </a:p>
        </p:txBody>
      </p:sp>
      <p:sp>
        <p:nvSpPr>
          <p:cNvPr id="3" name="Text Placeholder 2">
            <a:extLst>
              <a:ext uri="{FF2B5EF4-FFF2-40B4-BE49-F238E27FC236}">
                <a16:creationId xmlns="" xmlns:a16="http://schemas.microsoft.com/office/drawing/2014/main" id="{D68E2840-FD4E-F138-778E-F7E6FE6C5463}"/>
              </a:ext>
            </a:extLst>
          </p:cNvPr>
          <p:cNvSpPr>
            <a:spLocks noGrp="1"/>
          </p:cNvSpPr>
          <p:nvPr>
            <p:ph type="body" idx="1"/>
          </p:nvPr>
        </p:nvSpPr>
        <p:spPr>
          <a:xfrm>
            <a:off x="5282382" y="4763803"/>
            <a:ext cx="6261917" cy="1464378"/>
          </a:xfrm>
        </p:spPr>
        <p:txBody>
          <a:bodyPr vert="horz" lIns="91440" tIns="45720" rIns="91440" bIns="45720" rtlCol="0" anchor="t">
            <a:normAutofit/>
          </a:bodyPr>
          <a:lstStyle/>
          <a:p>
            <a:endParaRPr lang="en-US"/>
          </a:p>
        </p:txBody>
      </p:sp>
      <p:pic>
        <p:nvPicPr>
          <p:cNvPr id="33" name="Picture 32" descr="Books on a briefcase">
            <a:extLst>
              <a:ext uri="{FF2B5EF4-FFF2-40B4-BE49-F238E27FC236}">
                <a16:creationId xmlns="" xmlns:a16="http://schemas.microsoft.com/office/drawing/2014/main" id="{274A118B-641C-3E96-C12B-7D437AA0D290}"/>
              </a:ext>
            </a:extLst>
          </p:cNvPr>
          <p:cNvPicPr>
            <a:picLocks noChangeAspect="1"/>
          </p:cNvPicPr>
          <p:nvPr/>
        </p:nvPicPr>
        <p:blipFill>
          <a:blip r:embed="rId7"/>
          <a:srcRect l="26291" r="25895" b="-1"/>
          <a:stretch/>
        </p:blipFill>
        <p:spPr>
          <a:xfrm>
            <a:off x="-1" y="10"/>
            <a:ext cx="4634681" cy="6857990"/>
          </a:xfrm>
          <a:prstGeom prst="rect">
            <a:avLst/>
          </a:prstGeom>
        </p:spPr>
      </p:pic>
    </p:spTree>
    <p:extLst>
      <p:ext uri="{BB962C8B-B14F-4D97-AF65-F5344CB8AC3E}">
        <p14:creationId xmlns="" xmlns:p14="http://schemas.microsoft.com/office/powerpoint/2010/main" val="1428754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p:cNvSpPr>
            <a:spLocks noGrp="1"/>
          </p:cNvSpPr>
          <p:nvPr>
            <p:ph type="title"/>
          </p:nvPr>
        </p:nvSpPr>
        <p:spPr>
          <a:xfrm>
            <a:off x="1103312" y="452718"/>
            <a:ext cx="8947522" cy="1400530"/>
          </a:xfrm>
        </p:spPr>
        <p:txBody>
          <a:bodyPr anchor="ctr">
            <a:normAutofit/>
          </a:bodyPr>
          <a:lstStyle/>
          <a:p>
            <a:pPr lvl="0">
              <a:lnSpc>
                <a:spcPct val="90000"/>
              </a:lnSpc>
            </a:pPr>
            <a:r>
              <a:rPr lang="en-US" sz="2900" u="sng" dirty="0">
                <a:solidFill>
                  <a:srgbClr val="FFFFFF"/>
                </a:solidFill>
              </a:rPr>
              <a:t>Fernandez Foundation [TS-950-ITAT-2022(HYD)]</a:t>
            </a:r>
            <a:br>
              <a:rPr lang="en-US" sz="2900" u="sng" dirty="0">
                <a:solidFill>
                  <a:srgbClr val="FFFFFF"/>
                </a:solidFill>
              </a:rPr>
            </a:br>
            <a:r>
              <a:rPr lang="en-US" sz="2900" u="sng" dirty="0">
                <a:solidFill>
                  <a:srgbClr val="FFFFFF"/>
                </a:solidFill>
              </a:rPr>
              <a:t>Date of Ruling: 08.12.2022</a:t>
            </a:r>
            <a:endParaRPr lang="en-US" sz="2900" dirty="0">
              <a:solidFill>
                <a:srgbClr val="FFFFFF"/>
              </a:solidFill>
            </a:endParaRPr>
          </a:p>
        </p:txBody>
      </p:sp>
      <p:sp>
        <p:nvSpPr>
          <p:cNvPr id="3" name="Content Placeholder 2"/>
          <p:cNvSpPr>
            <a:spLocks noGrp="1"/>
          </p:cNvSpPr>
          <p:nvPr>
            <p:ph idx="1"/>
          </p:nvPr>
        </p:nvSpPr>
        <p:spPr>
          <a:xfrm>
            <a:off x="1103312" y="2763520"/>
            <a:ext cx="10154623" cy="3484879"/>
          </a:xfrm>
        </p:spPr>
        <p:txBody>
          <a:bodyPr>
            <a:normAutofit/>
          </a:bodyPr>
          <a:lstStyle/>
          <a:p>
            <a:pPr marL="0" indent="0">
              <a:buNone/>
            </a:pPr>
            <a:r>
              <a:rPr lang="en-US" sz="1800" b="1" dirty="0"/>
              <a:t>ITAT: Hospital charging market-rates, ineligible for 'tax-exempt' registration; Follows SC Charitable Institutions' ruling</a:t>
            </a:r>
            <a:endParaRPr lang="en-US" sz="1800" dirty="0"/>
          </a:p>
          <a:p>
            <a:pPr marL="0" indent="0" algn="just">
              <a:buNone/>
            </a:pPr>
            <a:r>
              <a:rPr lang="en-US" sz="1800" dirty="0"/>
              <a:t>Hyderabad ITAT dismisses </a:t>
            </a:r>
            <a:r>
              <a:rPr lang="en-US" sz="1800" dirty="0" err="1"/>
              <a:t>Assessee’s</a:t>
            </a:r>
            <a:r>
              <a:rPr lang="en-US" sz="1800" dirty="0"/>
              <a:t> appeal, upholds CIT(E) order rejecting application under Section 12AA, 10(23C) and 80G by holding that the Assessee is involved in activities in the nature of trade and provides services at market rates; ITAT relies on the recent SC ruling in Ahmedabad Urban Development Authority on the issue of generating profit, upholds CIT(E) order holding that the Assessee charged on the basis of commercial rates from the patients and failed to demonstrate that the charges / fee charged by it were on a reasonable markup on the cost; </a:t>
            </a:r>
          </a:p>
        </p:txBody>
      </p:sp>
    </p:spTree>
    <p:extLst>
      <p:ext uri="{BB962C8B-B14F-4D97-AF65-F5344CB8AC3E}">
        <p14:creationId xmlns="" xmlns:p14="http://schemas.microsoft.com/office/powerpoint/2010/main" val="775717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p:cNvSpPr>
            <a:spLocks noGrp="1"/>
          </p:cNvSpPr>
          <p:nvPr>
            <p:ph type="title"/>
          </p:nvPr>
        </p:nvSpPr>
        <p:spPr>
          <a:xfrm>
            <a:off x="1103312" y="452718"/>
            <a:ext cx="8947522" cy="1400530"/>
          </a:xfrm>
        </p:spPr>
        <p:txBody>
          <a:bodyPr anchor="ctr">
            <a:normAutofit/>
          </a:bodyPr>
          <a:lstStyle/>
          <a:p>
            <a:pPr lvl="0">
              <a:lnSpc>
                <a:spcPct val="90000"/>
              </a:lnSpc>
            </a:pPr>
            <a:r>
              <a:rPr lang="en-US" sz="2300" u="sng" dirty="0">
                <a:solidFill>
                  <a:srgbClr val="FFFFFF"/>
                </a:solidFill>
              </a:rPr>
              <a:t>M/S New noble educational society vs CCIT (Supreme Court)</a:t>
            </a:r>
            <a:r>
              <a:rPr lang="en-US" sz="2300" dirty="0">
                <a:solidFill>
                  <a:srgbClr val="FFFFFF"/>
                </a:solidFill>
              </a:rPr>
              <a:t/>
            </a:r>
            <a:br>
              <a:rPr lang="en-US" sz="2300" dirty="0">
                <a:solidFill>
                  <a:srgbClr val="FFFFFF"/>
                </a:solidFill>
              </a:rPr>
            </a:br>
            <a:r>
              <a:rPr lang="en-US" sz="2300" u="sng" dirty="0">
                <a:solidFill>
                  <a:srgbClr val="FFFFFF"/>
                </a:solidFill>
              </a:rPr>
              <a:t>[TS-809-SC-2022]</a:t>
            </a:r>
            <a:r>
              <a:rPr lang="en-US" sz="2300" dirty="0">
                <a:solidFill>
                  <a:srgbClr val="FFFFFF"/>
                </a:solidFill>
              </a:rPr>
              <a:t/>
            </a:r>
            <a:br>
              <a:rPr lang="en-US" sz="2300" dirty="0">
                <a:solidFill>
                  <a:srgbClr val="FFFFFF"/>
                </a:solidFill>
              </a:rPr>
            </a:br>
            <a:r>
              <a:rPr lang="en-US" sz="2300" u="sng" dirty="0">
                <a:solidFill>
                  <a:srgbClr val="FFFFFF"/>
                </a:solidFill>
              </a:rPr>
              <a:t>Date of Judgment: 19</a:t>
            </a:r>
            <a:r>
              <a:rPr lang="en-US" sz="2300" u="sng" baseline="30000" dirty="0">
                <a:solidFill>
                  <a:srgbClr val="FFFFFF"/>
                </a:solidFill>
              </a:rPr>
              <a:t>th</a:t>
            </a:r>
            <a:r>
              <a:rPr lang="en-US" sz="2300" u="sng" dirty="0">
                <a:solidFill>
                  <a:srgbClr val="FFFFFF"/>
                </a:solidFill>
              </a:rPr>
              <a:t> October,2022</a:t>
            </a:r>
            <a:endParaRPr lang="en-US" sz="2300" dirty="0">
              <a:solidFill>
                <a:srgbClr val="FFFFFF"/>
              </a:solidFill>
            </a:endParaRPr>
          </a:p>
        </p:txBody>
      </p:sp>
      <p:sp>
        <p:nvSpPr>
          <p:cNvPr id="3" name="Content Placeholder 2"/>
          <p:cNvSpPr>
            <a:spLocks noGrp="1"/>
          </p:cNvSpPr>
          <p:nvPr>
            <p:ph idx="1"/>
          </p:nvPr>
        </p:nvSpPr>
        <p:spPr>
          <a:xfrm>
            <a:off x="1103312" y="2588000"/>
            <a:ext cx="10439759" cy="3660400"/>
          </a:xfrm>
        </p:spPr>
        <p:txBody>
          <a:bodyPr>
            <a:normAutofit lnSpcReduction="10000"/>
          </a:bodyPr>
          <a:lstStyle/>
          <a:p>
            <a:pPr marL="0" indent="0">
              <a:lnSpc>
                <a:spcPct val="90000"/>
              </a:lnSpc>
              <a:buNone/>
            </a:pPr>
            <a:r>
              <a:rPr lang="en-US" sz="1800" b="1" dirty="0"/>
              <a:t>SC: Construes ‘solely’ under Sec.10(23C) strictly &amp; prospectively for educational institutions</a:t>
            </a:r>
            <a:endParaRPr lang="en-US" sz="1800" dirty="0"/>
          </a:p>
          <a:p>
            <a:pPr marL="0" indent="0" algn="just">
              <a:lnSpc>
                <a:spcPct val="90000"/>
              </a:lnSpc>
              <a:buNone/>
            </a:pPr>
            <a:r>
              <a:rPr lang="en-US" sz="1800" dirty="0"/>
              <a:t>SC, in the batch of appeals pertaining to educational institutions, overrules Division Bench rulings in Queens Education Society and American Hotels on the interpretation of the word ‘solely’ occurring in Section 10(23C) where 'predominant object' test laid down by the Constitution Bench ruling in Surat Art Silk was followed; </a:t>
            </a:r>
            <a:r>
              <a:rPr lang="en-US" sz="1800" b="1" dirty="0"/>
              <a:t>SC holds that the education institutions shall 'solely’ engage in education or educational activities, and not engage in any activity of profit, means that such institutions ‘cannot’ have objects which are unrelated to education;</a:t>
            </a:r>
            <a:r>
              <a:rPr lang="en-US" sz="1800" dirty="0"/>
              <a:t> SC dismisses </a:t>
            </a:r>
            <a:r>
              <a:rPr lang="en-US" sz="1800" dirty="0" err="1"/>
              <a:t>Assessees’</a:t>
            </a:r>
            <a:r>
              <a:rPr lang="en-US" sz="1800" dirty="0"/>
              <a:t> appeals against denial of registration under Section 10(23C) by Andhra Pradesh HC and holds that their claim for approval or registration will have to be considered in the light of subsequent events, if any, disclosed in fresh applications made in that regard; SC opines that since the present judgment has departed from the previous rulings regarding the meaning of the term ‘solely’, in order to avoid disruption, and to give time to make appropriate changes and adjustments, it would be in the larger interests of society that the present judgment operates prospectively;</a:t>
            </a:r>
          </a:p>
          <a:p>
            <a:pPr>
              <a:lnSpc>
                <a:spcPct val="90000"/>
              </a:lnSpc>
              <a:buNone/>
            </a:pPr>
            <a:endParaRPr lang="en-US" sz="1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p:cNvSpPr>
            <a:spLocks noGrp="1"/>
          </p:cNvSpPr>
          <p:nvPr>
            <p:ph type="title"/>
          </p:nvPr>
        </p:nvSpPr>
        <p:spPr>
          <a:xfrm>
            <a:off x="1103312" y="452718"/>
            <a:ext cx="8947522" cy="1400530"/>
          </a:xfrm>
        </p:spPr>
        <p:txBody>
          <a:bodyPr anchor="ctr">
            <a:normAutofit/>
          </a:bodyPr>
          <a:lstStyle/>
          <a:p>
            <a:pPr lvl="0">
              <a:lnSpc>
                <a:spcPct val="90000"/>
              </a:lnSpc>
            </a:pPr>
            <a:r>
              <a:rPr lang="en-US" sz="2900" u="sng" dirty="0">
                <a:solidFill>
                  <a:srgbClr val="FFFFFF"/>
                </a:solidFill>
              </a:rPr>
              <a:t>CIT vs Sikha ‘O’ </a:t>
            </a:r>
            <a:r>
              <a:rPr lang="en-US" sz="2900" u="sng" dirty="0" err="1">
                <a:solidFill>
                  <a:srgbClr val="FFFFFF"/>
                </a:solidFill>
              </a:rPr>
              <a:t>Anusandhan</a:t>
            </a:r>
            <a:r>
              <a:rPr lang="en-US" sz="2900" dirty="0">
                <a:solidFill>
                  <a:srgbClr val="FFFFFF"/>
                </a:solidFill>
              </a:rPr>
              <a:t/>
            </a:r>
            <a:br>
              <a:rPr lang="en-US" sz="2900" dirty="0">
                <a:solidFill>
                  <a:srgbClr val="FFFFFF"/>
                </a:solidFill>
              </a:rPr>
            </a:br>
            <a:r>
              <a:rPr lang="en-US" sz="2900" u="sng" dirty="0">
                <a:solidFill>
                  <a:srgbClr val="FFFFFF"/>
                </a:solidFill>
              </a:rPr>
              <a:t>[TS-04-HC-2023(ORI)]</a:t>
            </a:r>
            <a:r>
              <a:rPr lang="en-US" sz="2900" dirty="0">
                <a:solidFill>
                  <a:srgbClr val="FFFFFF"/>
                </a:solidFill>
              </a:rPr>
              <a:t/>
            </a:r>
            <a:br>
              <a:rPr lang="en-US" sz="2900" dirty="0">
                <a:solidFill>
                  <a:srgbClr val="FFFFFF"/>
                </a:solidFill>
              </a:rPr>
            </a:br>
            <a:r>
              <a:rPr lang="en-US" sz="2900" u="sng" dirty="0">
                <a:solidFill>
                  <a:srgbClr val="FFFFFF"/>
                </a:solidFill>
              </a:rPr>
              <a:t>Date of Ruling: January 3, 2023</a:t>
            </a:r>
            <a:endParaRPr lang="en-US" sz="2900" dirty="0">
              <a:solidFill>
                <a:srgbClr val="FFFFFF"/>
              </a:solidFill>
            </a:endParaRPr>
          </a:p>
        </p:txBody>
      </p:sp>
      <p:sp>
        <p:nvSpPr>
          <p:cNvPr id="3" name="Content Placeholder 2"/>
          <p:cNvSpPr>
            <a:spLocks noGrp="1"/>
          </p:cNvSpPr>
          <p:nvPr>
            <p:ph idx="1"/>
          </p:nvPr>
        </p:nvSpPr>
        <p:spPr>
          <a:xfrm>
            <a:off x="1103312" y="2763520"/>
            <a:ext cx="10429927" cy="3484879"/>
          </a:xfrm>
        </p:spPr>
        <p:txBody>
          <a:bodyPr>
            <a:normAutofit/>
          </a:bodyPr>
          <a:lstStyle/>
          <a:p>
            <a:pPr marL="0" indent="0">
              <a:lnSpc>
                <a:spcPct val="90000"/>
              </a:lnSpc>
              <a:buNone/>
            </a:pPr>
            <a:r>
              <a:rPr lang="en-US" sz="1800" b="1" dirty="0"/>
              <a:t>SC ruling on educational institutions, prospective; Revenue 'cannot take advantage' for old cases</a:t>
            </a:r>
            <a:endParaRPr lang="en-US" sz="1800" dirty="0"/>
          </a:p>
          <a:p>
            <a:pPr marL="0" indent="0" algn="just">
              <a:lnSpc>
                <a:spcPct val="90000"/>
              </a:lnSpc>
              <a:buNone/>
            </a:pPr>
            <a:r>
              <a:rPr lang="en-US" sz="1800" dirty="0"/>
              <a:t>Orissa HC dismisses Revenue’s appeal against allowability of Section 11 exemption to an educational institution; Holds that the Revenue cannot take advantage of the changed legal position as a result of the SC ruling in New Noble Educational Society since SC clarified that the ruling shall operate prospectively.</a:t>
            </a:r>
          </a:p>
          <a:p>
            <a:pPr marL="0" indent="0" algn="just">
              <a:lnSpc>
                <a:spcPct val="90000"/>
              </a:lnSpc>
              <a:buNone/>
            </a:pPr>
            <a:r>
              <a:rPr lang="en-US" sz="1800" dirty="0"/>
              <a:t> HC observes that SC in para 88 of New Noble Educational Society ruling clarified, “</a:t>
            </a:r>
            <a:r>
              <a:rPr lang="en-US" sz="1800" i="1" dirty="0"/>
              <a:t>since the present judgment has departed from the previous rulings regarding the meaning of the term ‘solely’, in order to avoid disruption, and to give time to institutions likely to be affected to make appropriate changes and adjustments, it would be in the larger interests of society that the present judgment will operate prospectively”</a:t>
            </a:r>
            <a:endParaRPr lang="en-US" sz="1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p:cNvSpPr>
            <a:spLocks noGrp="1"/>
          </p:cNvSpPr>
          <p:nvPr>
            <p:ph type="title"/>
          </p:nvPr>
        </p:nvSpPr>
        <p:spPr>
          <a:xfrm>
            <a:off x="1103312" y="452718"/>
            <a:ext cx="8947522" cy="1400530"/>
          </a:xfrm>
        </p:spPr>
        <p:txBody>
          <a:bodyPr anchor="ctr">
            <a:normAutofit/>
          </a:bodyPr>
          <a:lstStyle/>
          <a:p>
            <a:pPr lvl="0">
              <a:lnSpc>
                <a:spcPct val="90000"/>
              </a:lnSpc>
            </a:pPr>
            <a:r>
              <a:rPr lang="en-US" sz="2900" u="sng" dirty="0">
                <a:solidFill>
                  <a:srgbClr val="FFFFFF"/>
                </a:solidFill>
              </a:rPr>
              <a:t>UMAK Education Trust  [TS-854-ITAT-2022(DEL)]</a:t>
            </a:r>
            <a:r>
              <a:rPr lang="en-US" sz="2900" dirty="0">
                <a:solidFill>
                  <a:srgbClr val="FFFFFF"/>
                </a:solidFill>
              </a:rPr>
              <a:t/>
            </a:r>
            <a:br>
              <a:rPr lang="en-US" sz="2900" dirty="0">
                <a:solidFill>
                  <a:srgbClr val="FFFFFF"/>
                </a:solidFill>
              </a:rPr>
            </a:br>
            <a:r>
              <a:rPr lang="en-US" sz="2900" u="sng" dirty="0">
                <a:solidFill>
                  <a:srgbClr val="FFFFFF"/>
                </a:solidFill>
              </a:rPr>
              <a:t>Date of Ruling: 05.11.2022</a:t>
            </a:r>
            <a:endParaRPr lang="en-US" sz="2900" dirty="0">
              <a:solidFill>
                <a:srgbClr val="FFFFFF"/>
              </a:solidFill>
            </a:endParaRPr>
          </a:p>
        </p:txBody>
      </p:sp>
      <p:sp>
        <p:nvSpPr>
          <p:cNvPr id="3" name="Content Placeholder 2"/>
          <p:cNvSpPr>
            <a:spLocks noGrp="1"/>
          </p:cNvSpPr>
          <p:nvPr>
            <p:ph idx="1"/>
          </p:nvPr>
        </p:nvSpPr>
        <p:spPr>
          <a:xfrm>
            <a:off x="1103312" y="2452350"/>
            <a:ext cx="10262778" cy="3796050"/>
          </a:xfrm>
        </p:spPr>
        <p:txBody>
          <a:bodyPr>
            <a:normAutofit/>
          </a:bodyPr>
          <a:lstStyle/>
          <a:p>
            <a:pPr marL="0" indent="0">
              <a:lnSpc>
                <a:spcPct val="90000"/>
              </a:lnSpc>
              <a:buNone/>
            </a:pPr>
            <a:r>
              <a:rPr lang="en-US" sz="1800" b="1" dirty="0"/>
              <a:t>ITAT: Rejects Sec.11 exemption as imparting managerial training not incidental/ancillary to Main Objects</a:t>
            </a:r>
            <a:endParaRPr lang="en-US" sz="1800" dirty="0"/>
          </a:p>
          <a:p>
            <a:pPr marL="0" indent="0" algn="just">
              <a:lnSpc>
                <a:spcPct val="90000"/>
              </a:lnSpc>
              <a:buNone/>
            </a:pPr>
            <a:r>
              <a:rPr lang="en-US" sz="1800" dirty="0"/>
              <a:t>Delhi ITAT dismisses </a:t>
            </a:r>
            <a:r>
              <a:rPr lang="en-US" sz="1800" dirty="0" err="1"/>
              <a:t>Assessee's</a:t>
            </a:r>
            <a:r>
              <a:rPr lang="en-US" sz="1800" dirty="0"/>
              <a:t> appeal, holds that skill development training activities conducted by Assessee for hotels in pursuance to an arrangement cannot be considered to be ancillary or incidental to the main objects to claim exemption for application of income under Section 11; Assessee-Trust with main object of establishing, maintaining of general educational institutions filed return of income for AY 2014-15 declaring Nil and claimed  application of income as per Section 11 and 12 on the consideration of Rs.2.25 Cr received on account of training fees for skill development of staff employed in hotels against which tax of Rs.25.28 Lac was deducted under Section 194J; Revenue disallowed the said receipts for exemption under Section 11 and 12 by holding them to be commercial in nature and not ancillary to the main object of the </a:t>
            </a:r>
            <a:r>
              <a:rPr lang="en-US" sz="1800" dirty="0" err="1"/>
              <a:t>Asseessee</a:t>
            </a:r>
            <a:r>
              <a:rPr lang="en-US" sz="1800" dirty="0"/>
              <a:t>, accordingly, made addition of Rs.1.61 Cr as income from business or profession as per Section 11(4A);</a:t>
            </a:r>
          </a:p>
          <a:p>
            <a:pPr>
              <a:lnSpc>
                <a:spcPct val="90000"/>
              </a:lnSpc>
            </a:pP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 xmlns:a16="http://schemas.microsoft.com/office/drawing/2014/main" id="{F747F1B4-B831-4277-8AB0-32767F7EB7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9" name="Freeform 7">
            <a:extLst>
              <a:ext uri="{FF2B5EF4-FFF2-40B4-BE49-F238E27FC236}">
                <a16:creationId xmlns="" xmlns:a16="http://schemas.microsoft.com/office/drawing/2014/main" id="{D80CFA21-AB7C-4BEB-9BFF-05764FBBF3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 xmlns:a16="http://schemas.microsoft.com/office/drawing/2014/main" id="{FA8454C2-3FC5-F0E2-14CF-0F52DAE304BC}"/>
              </a:ext>
            </a:extLst>
          </p:cNvPr>
          <p:cNvSpPr>
            <a:spLocks noGrp="1"/>
          </p:cNvSpPr>
          <p:nvPr>
            <p:ph type="title"/>
          </p:nvPr>
        </p:nvSpPr>
        <p:spPr>
          <a:xfrm>
            <a:off x="991036" y="472186"/>
            <a:ext cx="8455741" cy="1533212"/>
          </a:xfrm>
        </p:spPr>
        <p:txBody>
          <a:bodyPr>
            <a:normAutofit/>
          </a:bodyPr>
          <a:lstStyle/>
          <a:p>
            <a:pPr>
              <a:lnSpc>
                <a:spcPct val="90000"/>
              </a:lnSpc>
            </a:pPr>
            <a:r>
              <a:rPr lang="en-US" sz="4000" dirty="0">
                <a:solidFill>
                  <a:srgbClr val="EBEBEB"/>
                </a:solidFill>
              </a:rPr>
              <a:t>Section 12AB: Registration for Trusts or Charitable Institutions</a:t>
            </a:r>
            <a:endParaRPr lang="en-IN" sz="4000" dirty="0">
              <a:solidFill>
                <a:srgbClr val="EBEBEB"/>
              </a:solidFill>
            </a:endParaRPr>
          </a:p>
        </p:txBody>
      </p:sp>
      <p:sp>
        <p:nvSpPr>
          <p:cNvPr id="81" name="Rectangle 80">
            <a:extLst>
              <a:ext uri="{FF2B5EF4-FFF2-40B4-BE49-F238E27FC236}">
                <a16:creationId xmlns="" xmlns:a16="http://schemas.microsoft.com/office/drawing/2014/main" id="{12F7E335-851A-4CAE-B09F-E657819D46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83" name="Freeform: Shape 82">
            <a:extLst>
              <a:ext uri="{FF2B5EF4-FFF2-40B4-BE49-F238E27FC236}">
                <a16:creationId xmlns="" xmlns:a16="http://schemas.microsoft.com/office/drawing/2014/main" id="{10B541F0-7F6E-402E-84D8-CF96EACA5F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IN"/>
          </a:p>
        </p:txBody>
      </p:sp>
      <p:graphicFrame>
        <p:nvGraphicFramePr>
          <p:cNvPr id="31" name="Content Placeholder 2">
            <a:extLst>
              <a:ext uri="{FF2B5EF4-FFF2-40B4-BE49-F238E27FC236}">
                <a16:creationId xmlns="" xmlns:a16="http://schemas.microsoft.com/office/drawing/2014/main" id="{538CA24D-6ABC-1D93-6DFD-E17859960D5E}"/>
              </a:ext>
            </a:extLst>
          </p:cNvPr>
          <p:cNvGraphicFramePr>
            <a:graphicFrameLocks noGrp="1"/>
          </p:cNvGraphicFramePr>
          <p:nvPr>
            <p:ph idx="1"/>
            <p:extLst>
              <p:ext uri="{D42A27DB-BD31-4B8C-83A1-F6EECF244321}">
                <p14:modId xmlns="" xmlns:p14="http://schemas.microsoft.com/office/powerpoint/2010/main" val="90740626"/>
              </p:ext>
            </p:extLst>
          </p:nvPr>
        </p:nvGraphicFramePr>
        <p:xfrm>
          <a:off x="648930" y="2402308"/>
          <a:ext cx="10895370" cy="4058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6037406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p:cNvSpPr>
            <a:spLocks noGrp="1"/>
          </p:cNvSpPr>
          <p:nvPr>
            <p:ph type="title"/>
          </p:nvPr>
        </p:nvSpPr>
        <p:spPr>
          <a:xfrm>
            <a:off x="1103312" y="452718"/>
            <a:ext cx="8947522" cy="1400530"/>
          </a:xfrm>
        </p:spPr>
        <p:txBody>
          <a:bodyPr anchor="ctr">
            <a:normAutofit/>
          </a:bodyPr>
          <a:lstStyle/>
          <a:p>
            <a:pPr lvl="0">
              <a:lnSpc>
                <a:spcPct val="90000"/>
              </a:lnSpc>
            </a:pPr>
            <a:r>
              <a:rPr lang="en-US" sz="2300" u="sng" dirty="0">
                <a:solidFill>
                  <a:srgbClr val="FFFFFF"/>
                </a:solidFill>
              </a:rPr>
              <a:t>Assistant Commissioner of Income-tax (Exemptions) Vs Ahmedabad Urban Development Authority (Supreme Court) </a:t>
            </a:r>
            <a:r>
              <a:rPr lang="en-US" sz="2300" dirty="0">
                <a:solidFill>
                  <a:srgbClr val="FFFFFF"/>
                </a:solidFill>
              </a:rPr>
              <a:t/>
            </a:r>
            <a:br>
              <a:rPr lang="en-US" sz="2300" dirty="0">
                <a:solidFill>
                  <a:srgbClr val="FFFFFF"/>
                </a:solidFill>
              </a:rPr>
            </a:br>
            <a:r>
              <a:rPr lang="en-US" sz="2300" u="sng" dirty="0">
                <a:solidFill>
                  <a:srgbClr val="FFFFFF"/>
                </a:solidFill>
              </a:rPr>
              <a:t>[TS-814-SC-2022] </a:t>
            </a:r>
            <a:r>
              <a:rPr lang="en-US" sz="2300" dirty="0">
                <a:solidFill>
                  <a:srgbClr val="FFFFFF"/>
                </a:solidFill>
              </a:rPr>
              <a:t/>
            </a:r>
            <a:br>
              <a:rPr lang="en-US" sz="2300" dirty="0">
                <a:solidFill>
                  <a:srgbClr val="FFFFFF"/>
                </a:solidFill>
              </a:rPr>
            </a:br>
            <a:r>
              <a:rPr lang="en-US" sz="2300" u="sng" dirty="0">
                <a:solidFill>
                  <a:srgbClr val="FFFFFF"/>
                </a:solidFill>
              </a:rPr>
              <a:t>Date of Judgement: 19th October, 2022</a:t>
            </a:r>
            <a:endParaRPr lang="en-US" sz="2300" dirty="0">
              <a:solidFill>
                <a:srgbClr val="FFFFFF"/>
              </a:solidFill>
            </a:endParaRPr>
          </a:p>
        </p:txBody>
      </p:sp>
      <p:sp>
        <p:nvSpPr>
          <p:cNvPr id="3" name="Content Placeholder 2"/>
          <p:cNvSpPr>
            <a:spLocks noGrp="1"/>
          </p:cNvSpPr>
          <p:nvPr>
            <p:ph idx="1"/>
          </p:nvPr>
        </p:nvSpPr>
        <p:spPr>
          <a:xfrm>
            <a:off x="1103312" y="2452350"/>
            <a:ext cx="10636403" cy="3952932"/>
          </a:xfrm>
        </p:spPr>
        <p:txBody>
          <a:bodyPr>
            <a:normAutofit lnSpcReduction="10000"/>
          </a:bodyPr>
          <a:lstStyle/>
          <a:p>
            <a:pPr marL="0" indent="0" algn="just">
              <a:lnSpc>
                <a:spcPct val="90000"/>
              </a:lnSpc>
              <a:buNone/>
            </a:pPr>
            <a:r>
              <a:rPr lang="en-US" sz="1600" dirty="0"/>
              <a:t>SC disposes of batch of appeals involving myriad charitable institutions ranging from ICAI, cricket associations, statutory authorities notified under Section 10(46), trade promotion bodies, non-statutory bodies like ERNET, NIXI, GS1 India and private trusts; SC holds that the </a:t>
            </a:r>
            <a:r>
              <a:rPr lang="en-US" sz="1600" b="1" dirty="0"/>
              <a:t>Assessee advancing general public utility (GPU) cannot engage itself in any trade, commerce or business, or provide service in relation thereto for any consideration i.e., </a:t>
            </a:r>
            <a:r>
              <a:rPr lang="en-US" sz="1600" b="1" dirty="0" err="1"/>
              <a:t>cess</a:t>
            </a:r>
            <a:r>
              <a:rPr lang="en-US" sz="1600" b="1" dirty="0"/>
              <a:t>, or fee, or any other consideration; </a:t>
            </a:r>
            <a:r>
              <a:rPr lang="en-US" sz="1600" dirty="0"/>
              <a:t>However, such Assessee, in the course of achieving the object of general public utility, can carry on trade, commerce or business or provide services in relation thereto for consideration, provided that: (</a:t>
            </a:r>
            <a:r>
              <a:rPr lang="en-US" sz="1600" dirty="0" err="1"/>
              <a:t>i</a:t>
            </a:r>
            <a:r>
              <a:rPr lang="en-US" sz="1600" dirty="0"/>
              <a:t>) the activities of trade, commerce or business are connected to and w.e.f. Apr 1, 2016, actually carried out, to achieve its objects of GPU; and (ii) the receipt from such business or commercial activity or service in relation thereto, does not exceed the statutorily quantified limit; SC observes that Section 11(4A) must be undisputedly interpreted in harmony with Section 2(15) and the activity in the nature of trade, commerce or business, or service in relation to such activities, should be conducted in the course of achieving the object of GPU and the income, profit or surplus or gains therefrom must be ‘incidental’; SC explicitly clarifies that the Revenue must scrutinize the record annually to discern whether the nature of the </a:t>
            </a:r>
            <a:r>
              <a:rPr lang="en-US" sz="1600" dirty="0" err="1"/>
              <a:t>Assessee’s</a:t>
            </a:r>
            <a:r>
              <a:rPr lang="en-US" sz="1600" dirty="0"/>
              <a:t> activities amount to “trade, commerce or business” based on its receipts and income (i.e., whether the amounts charged are on cost-basis, or significantly higher) and where found to be in the nature of “trade, commerce or business”, then it must be examined whether the quantified limit (as amended from time to time) in proviso to Section 2(15), has been breached, to attract disentitlement of exemption.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p:cNvSpPr>
            <a:spLocks noGrp="1"/>
          </p:cNvSpPr>
          <p:nvPr>
            <p:ph type="title"/>
          </p:nvPr>
        </p:nvSpPr>
        <p:spPr>
          <a:xfrm>
            <a:off x="1103312" y="452718"/>
            <a:ext cx="8947522" cy="1400530"/>
          </a:xfrm>
        </p:spPr>
        <p:txBody>
          <a:bodyPr anchor="ctr">
            <a:normAutofit/>
          </a:bodyPr>
          <a:lstStyle/>
          <a:p>
            <a:pPr lvl="0">
              <a:lnSpc>
                <a:spcPct val="90000"/>
              </a:lnSpc>
            </a:pPr>
            <a:r>
              <a:rPr lang="en-US" sz="2300" u="sng" dirty="0">
                <a:solidFill>
                  <a:srgbClr val="FFFFFF"/>
                </a:solidFill>
              </a:rPr>
              <a:t>[DCIT(C) vs </a:t>
            </a:r>
            <a:r>
              <a:rPr lang="en-US" sz="2300" u="sng" dirty="0" err="1">
                <a:solidFill>
                  <a:srgbClr val="FFFFFF"/>
                </a:solidFill>
              </a:rPr>
              <a:t>Jayananad</a:t>
            </a:r>
            <a:r>
              <a:rPr lang="en-US" sz="2300" u="sng" dirty="0">
                <a:solidFill>
                  <a:srgbClr val="FFFFFF"/>
                </a:solidFill>
              </a:rPr>
              <a:t> Religious Trust  (ITAT Mumbai)]</a:t>
            </a:r>
            <a:r>
              <a:rPr lang="en-US" sz="2300" dirty="0">
                <a:solidFill>
                  <a:srgbClr val="FFFFFF"/>
                </a:solidFill>
              </a:rPr>
              <a:t/>
            </a:r>
            <a:br>
              <a:rPr lang="en-US" sz="2300" dirty="0">
                <a:solidFill>
                  <a:srgbClr val="FFFFFF"/>
                </a:solidFill>
              </a:rPr>
            </a:br>
            <a:r>
              <a:rPr lang="en-US" sz="2300" u="sng" dirty="0">
                <a:solidFill>
                  <a:srgbClr val="FFFFFF"/>
                </a:solidFill>
              </a:rPr>
              <a:t>ITAT No.1727/MUM/2022</a:t>
            </a:r>
            <a:r>
              <a:rPr lang="en-US" sz="2300" dirty="0">
                <a:solidFill>
                  <a:srgbClr val="FFFFFF"/>
                </a:solidFill>
              </a:rPr>
              <a:t/>
            </a:r>
            <a:br>
              <a:rPr lang="en-US" sz="2300" dirty="0">
                <a:solidFill>
                  <a:srgbClr val="FFFFFF"/>
                </a:solidFill>
              </a:rPr>
            </a:br>
            <a:r>
              <a:rPr lang="en-US" sz="2300" u="sng" dirty="0">
                <a:solidFill>
                  <a:srgbClr val="FFFFFF"/>
                </a:solidFill>
              </a:rPr>
              <a:t>Date of Judgement: 13th October, 2022</a:t>
            </a:r>
            <a:r>
              <a:rPr lang="en-US" sz="2300" dirty="0">
                <a:solidFill>
                  <a:srgbClr val="FFFFFF"/>
                </a:solidFill>
              </a:rPr>
              <a:t/>
            </a:r>
            <a:br>
              <a:rPr lang="en-US" sz="2300" dirty="0">
                <a:solidFill>
                  <a:srgbClr val="FFFFFF"/>
                </a:solidFill>
              </a:rPr>
            </a:br>
            <a:endParaRPr lang="en-US" sz="2300" dirty="0">
              <a:solidFill>
                <a:srgbClr val="FFFFFF"/>
              </a:solidFill>
            </a:endParaRPr>
          </a:p>
        </p:txBody>
      </p:sp>
      <p:sp>
        <p:nvSpPr>
          <p:cNvPr id="3" name="Content Placeholder 2"/>
          <p:cNvSpPr>
            <a:spLocks noGrp="1"/>
          </p:cNvSpPr>
          <p:nvPr>
            <p:ph idx="1"/>
          </p:nvPr>
        </p:nvSpPr>
        <p:spPr>
          <a:xfrm>
            <a:off x="1103312" y="2763520"/>
            <a:ext cx="10292275" cy="3484879"/>
          </a:xfrm>
        </p:spPr>
        <p:txBody>
          <a:bodyPr>
            <a:normAutofit/>
          </a:bodyPr>
          <a:lstStyle/>
          <a:p>
            <a:pPr marL="0" indent="0" algn="just">
              <a:buNone/>
            </a:pPr>
            <a:r>
              <a:rPr lang="en-US" sz="1800" dirty="0"/>
              <a:t>Anonymous donations received by a wholly religious trust registered under section 12AA can't be treated as unexplained cash credit under section 68 in view of exemption from tax under section 115BBC(2).  </a:t>
            </a:r>
          </a:p>
          <a:p>
            <a:pPr marL="0" indent="0" algn="just">
              <a:buNone/>
            </a:pPr>
            <a:endParaRPr lang="en-US" sz="1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p:cNvSpPr>
            <a:spLocks noGrp="1"/>
          </p:cNvSpPr>
          <p:nvPr>
            <p:ph type="title"/>
          </p:nvPr>
        </p:nvSpPr>
        <p:spPr>
          <a:xfrm>
            <a:off x="1103312" y="452718"/>
            <a:ext cx="8947522" cy="1400530"/>
          </a:xfrm>
        </p:spPr>
        <p:txBody>
          <a:bodyPr anchor="ctr">
            <a:normAutofit/>
          </a:bodyPr>
          <a:lstStyle/>
          <a:p>
            <a:pPr lvl="0">
              <a:lnSpc>
                <a:spcPct val="90000"/>
              </a:lnSpc>
            </a:pPr>
            <a:r>
              <a:rPr lang="en-US" sz="2300" u="sng" dirty="0">
                <a:solidFill>
                  <a:srgbClr val="FFFFFF"/>
                </a:solidFill>
              </a:rPr>
              <a:t>CIT v. M/s MAC Public Charitable Trust (Madras High Court)</a:t>
            </a:r>
            <a:r>
              <a:rPr lang="en-US" sz="2300" dirty="0">
                <a:solidFill>
                  <a:srgbClr val="FFFFFF"/>
                </a:solidFill>
              </a:rPr>
              <a:t/>
            </a:r>
            <a:br>
              <a:rPr lang="en-US" sz="2300" dirty="0">
                <a:solidFill>
                  <a:srgbClr val="FFFFFF"/>
                </a:solidFill>
              </a:rPr>
            </a:br>
            <a:r>
              <a:rPr lang="en-US" sz="2300" u="sng" dirty="0">
                <a:solidFill>
                  <a:srgbClr val="FFFFFF"/>
                </a:solidFill>
              </a:rPr>
              <a:t>Appeal No. 303 of 2022 (batch) </a:t>
            </a:r>
            <a:r>
              <a:rPr lang="en-US" sz="2300" dirty="0">
                <a:solidFill>
                  <a:srgbClr val="FFFFFF"/>
                </a:solidFill>
              </a:rPr>
              <a:t/>
            </a:r>
            <a:br>
              <a:rPr lang="en-US" sz="2300" dirty="0">
                <a:solidFill>
                  <a:srgbClr val="FFFFFF"/>
                </a:solidFill>
              </a:rPr>
            </a:br>
            <a:r>
              <a:rPr lang="en-US" sz="2300" u="sng" dirty="0">
                <a:solidFill>
                  <a:srgbClr val="FFFFFF"/>
                </a:solidFill>
              </a:rPr>
              <a:t>Date of Judgement: 31</a:t>
            </a:r>
            <a:r>
              <a:rPr lang="en-US" sz="2300" u="sng" baseline="30000" dirty="0">
                <a:solidFill>
                  <a:srgbClr val="FFFFFF"/>
                </a:solidFill>
              </a:rPr>
              <a:t>st</a:t>
            </a:r>
            <a:r>
              <a:rPr lang="en-US" sz="2300" u="sng" dirty="0">
                <a:solidFill>
                  <a:srgbClr val="FFFFFF"/>
                </a:solidFill>
              </a:rPr>
              <a:t> October, 2022</a:t>
            </a:r>
            <a:r>
              <a:rPr lang="en-US" sz="2300" dirty="0">
                <a:solidFill>
                  <a:srgbClr val="FFFFFF"/>
                </a:solidFill>
              </a:rPr>
              <a:t/>
            </a:r>
            <a:br>
              <a:rPr lang="en-US" sz="2300" dirty="0">
                <a:solidFill>
                  <a:srgbClr val="FFFFFF"/>
                </a:solidFill>
              </a:rPr>
            </a:br>
            <a:endParaRPr lang="en-US" sz="2300" dirty="0">
              <a:solidFill>
                <a:srgbClr val="FFFFFF"/>
              </a:solidFill>
            </a:endParaRPr>
          </a:p>
        </p:txBody>
      </p:sp>
      <p:sp>
        <p:nvSpPr>
          <p:cNvPr id="3" name="Content Placeholder 2"/>
          <p:cNvSpPr>
            <a:spLocks noGrp="1"/>
          </p:cNvSpPr>
          <p:nvPr>
            <p:ph idx="1"/>
          </p:nvPr>
        </p:nvSpPr>
        <p:spPr>
          <a:xfrm>
            <a:off x="1103312" y="2286162"/>
            <a:ext cx="10223449" cy="3962237"/>
          </a:xfrm>
        </p:spPr>
        <p:txBody>
          <a:bodyPr>
            <a:normAutofit/>
          </a:bodyPr>
          <a:lstStyle/>
          <a:p>
            <a:pPr marL="0" indent="0" algn="just">
              <a:lnSpc>
                <a:spcPct val="90000"/>
              </a:lnSpc>
              <a:buNone/>
            </a:pPr>
            <a:r>
              <a:rPr lang="en-US" sz="1400" b="1" dirty="0"/>
              <a:t>Education Not Commercial Activity, Collection Of Capitation Fee For Admission Illegal, No Tax Exemption</a:t>
            </a:r>
            <a:endParaRPr lang="en-US" sz="1400" dirty="0"/>
          </a:p>
          <a:p>
            <a:pPr marL="0" indent="0" algn="just">
              <a:lnSpc>
                <a:spcPct val="90000"/>
              </a:lnSpc>
              <a:buNone/>
            </a:pPr>
            <a:r>
              <a:rPr lang="en-US" sz="1400" dirty="0"/>
              <a:t>It was held that:</a:t>
            </a:r>
          </a:p>
          <a:p>
            <a:pPr marL="0" lvl="0" indent="0" algn="just">
              <a:lnSpc>
                <a:spcPct val="90000"/>
              </a:lnSpc>
              <a:buNone/>
            </a:pPr>
            <a:r>
              <a:rPr lang="en-US" sz="1400" dirty="0"/>
              <a:t>On lifting the veil, it is as clear as daylight that the modus operandi adopted by the Assessee Institutions and Trusts are with the twin objectives of circumventing/violating the provisions of the Capitation Fee Act as well as evading tax while seeking tax exemption under the corporate veil of being different and distinct entities receiving funds from each other for purely charitable purposes. </a:t>
            </a:r>
          </a:p>
          <a:p>
            <a:pPr marL="0" lvl="0" indent="0" algn="just">
              <a:lnSpc>
                <a:spcPct val="90000"/>
              </a:lnSpc>
              <a:buNone/>
            </a:pPr>
            <a:r>
              <a:rPr lang="en-US" sz="1400" dirty="0"/>
              <a:t>The amounts collected by the </a:t>
            </a:r>
            <a:r>
              <a:rPr lang="en-US" sz="1400" dirty="0" err="1"/>
              <a:t>assessees</a:t>
            </a:r>
            <a:r>
              <a:rPr lang="en-US" sz="1400" dirty="0"/>
              <a:t> are capitation fee in quid pro qua for allotment of seat in deviation of the Tamil Nadu Educational Institutions (Prohibition of Collection of Capitation Fee) Act, 1992 and the same are neither a voluntary contribution nor to be treated as applied for charitable purpose.</a:t>
            </a:r>
          </a:p>
          <a:p>
            <a:pPr marL="0" lvl="0" indent="0" algn="just">
              <a:lnSpc>
                <a:spcPct val="90000"/>
              </a:lnSpc>
              <a:buNone/>
            </a:pPr>
            <a:r>
              <a:rPr lang="en-US" sz="1400" dirty="0"/>
              <a:t>Unless a payment was made gratuitously without any consideration, it could not be termed as a "voluntary contribution" for claiming tax exemption under Section 11 and 12 of the Act.</a:t>
            </a:r>
          </a:p>
          <a:p>
            <a:pPr marL="0" lvl="0" indent="0" algn="just">
              <a:lnSpc>
                <a:spcPct val="90000"/>
              </a:lnSpc>
              <a:buNone/>
            </a:pPr>
            <a:r>
              <a:rPr lang="en-US" sz="1400" dirty="0"/>
              <a:t>The Assessing Authority shall also proceed further for cancellation of registration certificate issued to the </a:t>
            </a:r>
            <a:r>
              <a:rPr lang="en-US" sz="1400" dirty="0" err="1"/>
              <a:t>Assessees</a:t>
            </a:r>
            <a:r>
              <a:rPr lang="en-US" sz="1400" dirty="0"/>
              <a:t>/trusts under Section 12A of the Act thereby not to treat the respondents as charitable institutions any longer.</a:t>
            </a:r>
          </a:p>
          <a:p>
            <a:pPr marL="0" lvl="0" indent="0" algn="just">
              <a:lnSpc>
                <a:spcPct val="90000"/>
              </a:lnSpc>
              <a:buNone/>
            </a:pPr>
            <a:r>
              <a:rPr lang="en-US" sz="1400" dirty="0"/>
              <a:t>The AO shall also proceed to reopen the previous assessments, if permissible by law, based on tangible materials relating to collection of capitation fee, since it is illegal and is punishable.</a:t>
            </a:r>
          </a:p>
          <a:p>
            <a:pPr algn="just">
              <a:lnSpc>
                <a:spcPct val="90000"/>
              </a:lnSpc>
            </a:pPr>
            <a:endParaRPr lang="en-US" sz="1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6BCB6918-BDA1-8313-2E78-3C558DD8276E}"/>
              </a:ext>
            </a:extLst>
          </p:cNvPr>
          <p:cNvSpPr>
            <a:spLocks noGrp="1"/>
          </p:cNvSpPr>
          <p:nvPr>
            <p:ph type="title"/>
          </p:nvPr>
        </p:nvSpPr>
        <p:spPr>
          <a:xfrm>
            <a:off x="1103312" y="452718"/>
            <a:ext cx="8947522" cy="1400530"/>
          </a:xfrm>
        </p:spPr>
        <p:txBody>
          <a:bodyPr anchor="ctr">
            <a:normAutofit/>
          </a:bodyPr>
          <a:lstStyle/>
          <a:p>
            <a:pPr>
              <a:lnSpc>
                <a:spcPct val="90000"/>
              </a:lnSpc>
              <a:spcAft>
                <a:spcPts val="800"/>
              </a:spcAft>
            </a:pPr>
            <a:r>
              <a:rPr lang="en-IN" sz="2900" kern="100" dirty="0">
                <a:solidFill>
                  <a:srgbClr val="FFFFFF"/>
                </a:solidFill>
                <a:effectLst/>
                <a:ea typeface="Calibri" panose="020F0502020204030204" pitchFamily="34" charset="0"/>
                <a:cs typeface="Gautami" panose="020B0502040204020203" pitchFamily="34" charset="0"/>
              </a:rPr>
              <a:t>Shree Sai Baba </a:t>
            </a:r>
            <a:r>
              <a:rPr lang="en-IN" sz="2900" kern="100" dirty="0" err="1">
                <a:solidFill>
                  <a:srgbClr val="FFFFFF"/>
                </a:solidFill>
                <a:effectLst/>
                <a:ea typeface="Calibri" panose="020F0502020204030204" pitchFamily="34" charset="0"/>
                <a:cs typeface="Gautami" panose="020B0502040204020203" pitchFamily="34" charset="0"/>
              </a:rPr>
              <a:t>Sansthan</a:t>
            </a:r>
            <a:r>
              <a:rPr lang="en-IN" sz="2900" kern="100" dirty="0">
                <a:solidFill>
                  <a:srgbClr val="FFFFFF"/>
                </a:solidFill>
                <a:effectLst/>
                <a:ea typeface="Calibri" panose="020F0502020204030204" pitchFamily="34" charset="0"/>
                <a:cs typeface="Gautami" panose="020B0502040204020203" pitchFamily="34" charset="0"/>
              </a:rPr>
              <a:t> Trust – Shirdi [TS-740-HC-2024(BOM)]</a:t>
            </a:r>
            <a:br>
              <a:rPr lang="en-IN" sz="2900" kern="100" dirty="0">
                <a:solidFill>
                  <a:srgbClr val="FFFFFF"/>
                </a:solidFill>
                <a:effectLst/>
                <a:ea typeface="Calibri" panose="020F0502020204030204" pitchFamily="34" charset="0"/>
                <a:cs typeface="Gautami" panose="020B0502040204020203" pitchFamily="34" charset="0"/>
              </a:rPr>
            </a:br>
            <a:r>
              <a:rPr lang="en-IN" sz="2900" kern="100" dirty="0">
                <a:solidFill>
                  <a:srgbClr val="FFFFFF"/>
                </a:solidFill>
                <a:effectLst/>
                <a:ea typeface="Calibri" panose="020F0502020204030204" pitchFamily="34" charset="0"/>
                <a:cs typeface="Gautami" panose="020B0502040204020203" pitchFamily="34" charset="0"/>
              </a:rPr>
              <a:t>Date of Ruling: October 08,2024</a:t>
            </a:r>
            <a:endParaRPr lang="en-IN" sz="2900" dirty="0">
              <a:solidFill>
                <a:srgbClr val="FFFFFF"/>
              </a:solidFill>
            </a:endParaRPr>
          </a:p>
        </p:txBody>
      </p:sp>
      <p:sp>
        <p:nvSpPr>
          <p:cNvPr id="3" name="Content Placeholder 2">
            <a:extLst>
              <a:ext uri="{FF2B5EF4-FFF2-40B4-BE49-F238E27FC236}">
                <a16:creationId xmlns="" xmlns:a16="http://schemas.microsoft.com/office/drawing/2014/main" id="{033C52B2-BD71-FDA7-DB4C-FB9355104AAB}"/>
              </a:ext>
            </a:extLst>
          </p:cNvPr>
          <p:cNvSpPr>
            <a:spLocks noGrp="1"/>
          </p:cNvSpPr>
          <p:nvPr>
            <p:ph idx="1"/>
          </p:nvPr>
        </p:nvSpPr>
        <p:spPr>
          <a:xfrm>
            <a:off x="383458" y="2379405"/>
            <a:ext cx="11189110" cy="4237705"/>
          </a:xfrm>
        </p:spPr>
        <p:txBody>
          <a:bodyPr>
            <a:noAutofit/>
          </a:bodyPr>
          <a:lstStyle/>
          <a:p>
            <a:pPr marL="0" indent="0" algn="just">
              <a:lnSpc>
                <a:spcPct val="90000"/>
              </a:lnSpc>
              <a:spcAft>
                <a:spcPts val="800"/>
              </a:spcAft>
              <a:buNone/>
            </a:pPr>
            <a:r>
              <a:rPr lang="en-IN" b="1" i="1" kern="100" dirty="0">
                <a:effectLst/>
                <a:ea typeface="Calibri" panose="020F0502020204030204" pitchFamily="34" charset="0"/>
                <a:cs typeface="Gautami" panose="020B0502040204020203" pitchFamily="34" charset="0"/>
              </a:rPr>
              <a:t>Anonymous donations to </a:t>
            </a:r>
            <a:r>
              <a:rPr lang="en-IN" b="1" i="1" kern="100" dirty="0" err="1">
                <a:effectLst/>
                <a:ea typeface="Calibri" panose="020F0502020204030204" pitchFamily="34" charset="0"/>
                <a:cs typeface="Gautami" panose="020B0502040204020203" pitchFamily="34" charset="0"/>
              </a:rPr>
              <a:t>Shridi</a:t>
            </a:r>
            <a:r>
              <a:rPr lang="en-IN" b="1" i="1" kern="100" dirty="0">
                <a:effectLst/>
                <a:ea typeface="Calibri" panose="020F0502020204030204" pitchFamily="34" charset="0"/>
                <a:cs typeface="Gautami" panose="020B0502040204020203" pitchFamily="34" charset="0"/>
              </a:rPr>
              <a:t> Sai Baba trust eligible u/s115BBC(2)(b); Sec.80G &amp; Sec.115BBC(2)(b) independent provisions</a:t>
            </a:r>
            <a:endParaRPr lang="en-IN" b="1" kern="100" dirty="0">
              <a:effectLst/>
              <a:ea typeface="Calibri" panose="020F0502020204030204" pitchFamily="34" charset="0"/>
              <a:cs typeface="Gautami" panose="020B0502040204020203" pitchFamily="34" charset="0"/>
            </a:endParaRPr>
          </a:p>
          <a:p>
            <a:pPr marL="0" indent="0" algn="just">
              <a:lnSpc>
                <a:spcPct val="115000"/>
              </a:lnSpc>
              <a:spcAft>
                <a:spcPts val="800"/>
              </a:spcAft>
              <a:buNone/>
            </a:pPr>
            <a:r>
              <a:rPr lang="en-IN" sz="1200" kern="100" dirty="0">
                <a:solidFill>
                  <a:schemeClr val="tx1"/>
                </a:solidFill>
                <a:effectLst/>
                <a:latin typeface="+mj-lt"/>
                <a:ea typeface="Calibri" panose="020F0502020204030204" pitchFamily="34" charset="0"/>
                <a:cs typeface="Calibri" panose="020F0502020204030204" pitchFamily="34" charset="0"/>
              </a:rPr>
              <a:t>Mumbai ITAT upholds CIT(A) order deleting addition of Rs.147.71 Cr received by </a:t>
            </a:r>
            <a:r>
              <a:rPr lang="en-IN" sz="1200" kern="100" dirty="0" err="1">
                <a:solidFill>
                  <a:schemeClr val="tx1"/>
                </a:solidFill>
                <a:effectLst/>
                <a:latin typeface="+mj-lt"/>
                <a:ea typeface="Calibri" panose="020F0502020204030204" pitchFamily="34" charset="0"/>
                <a:cs typeface="Calibri" panose="020F0502020204030204" pitchFamily="34" charset="0"/>
              </a:rPr>
              <a:t>Assessee</a:t>
            </a:r>
            <a:r>
              <a:rPr lang="en-IN" sz="1200" kern="100" dirty="0">
                <a:solidFill>
                  <a:schemeClr val="tx1"/>
                </a:solidFill>
                <a:effectLst/>
                <a:latin typeface="+mj-lt"/>
                <a:ea typeface="Calibri" panose="020F0502020204030204" pitchFamily="34" charset="0"/>
                <a:cs typeface="Calibri" panose="020F0502020204030204" pitchFamily="34" charset="0"/>
              </a:rPr>
              <a:t> towards anonymous donation holding that the </a:t>
            </a:r>
            <a:r>
              <a:rPr lang="en-IN" sz="1200" kern="100" dirty="0" err="1">
                <a:solidFill>
                  <a:schemeClr val="tx1"/>
                </a:solidFill>
                <a:effectLst/>
                <a:latin typeface="+mj-lt"/>
                <a:ea typeface="Calibri" panose="020F0502020204030204" pitchFamily="34" charset="0"/>
                <a:cs typeface="Calibri" panose="020F0502020204030204" pitchFamily="34" charset="0"/>
              </a:rPr>
              <a:t>Assessee</a:t>
            </a:r>
            <a:r>
              <a:rPr lang="en-IN" sz="1200" kern="100" dirty="0">
                <a:solidFill>
                  <a:schemeClr val="tx1"/>
                </a:solidFill>
                <a:effectLst/>
                <a:latin typeface="+mj-lt"/>
                <a:ea typeface="Calibri" panose="020F0502020204030204" pitchFamily="34" charset="0"/>
                <a:cs typeface="Calibri" panose="020F0502020204030204" pitchFamily="34" charset="0"/>
              </a:rPr>
              <a:t> exists both for charitable and religious purposes, thus, eligible for exclusion under Section 115BBC(2)(b); Observes “</a:t>
            </a:r>
            <a:r>
              <a:rPr lang="en-IN" sz="1200" i="1" kern="100" dirty="0">
                <a:solidFill>
                  <a:schemeClr val="tx1"/>
                </a:solidFill>
                <a:effectLst/>
                <a:latin typeface="+mj-lt"/>
                <a:ea typeface="Calibri" panose="020F0502020204030204" pitchFamily="34" charset="0"/>
                <a:cs typeface="Calibri" panose="020F0502020204030204" pitchFamily="34" charset="0"/>
              </a:rPr>
              <a:t>activities of the trust may contain elements of both religious and charitable and thus, both the purposes may be overlapping. The religious activity carried on by a particular section of people could be a charitable activity for or towards other members of the community or public at large”; </a:t>
            </a:r>
            <a:r>
              <a:rPr lang="en-IN" sz="1200" kern="100" dirty="0">
                <a:solidFill>
                  <a:schemeClr val="tx1"/>
                </a:solidFill>
                <a:effectLst/>
                <a:latin typeface="+mj-lt"/>
                <a:ea typeface="Calibri" panose="020F0502020204030204" pitchFamily="34" charset="0"/>
                <a:cs typeface="Calibri" panose="020F0502020204030204" pitchFamily="34" charset="0"/>
              </a:rPr>
              <a:t>Relies on SC ruling in </a:t>
            </a:r>
            <a:r>
              <a:rPr lang="en-IN" sz="1200" i="1" kern="100" dirty="0">
                <a:solidFill>
                  <a:schemeClr val="tx1"/>
                </a:solidFill>
                <a:effectLst/>
                <a:latin typeface="+mj-lt"/>
                <a:ea typeface="Calibri" panose="020F0502020204030204" pitchFamily="34" charset="0"/>
                <a:cs typeface="Calibri" panose="020F0502020204030204" pitchFamily="34" charset="0"/>
              </a:rPr>
              <a:t>Dawoodi Bohra Jamat</a:t>
            </a:r>
            <a:r>
              <a:rPr lang="en-IN" sz="1200" kern="100" dirty="0">
                <a:solidFill>
                  <a:schemeClr val="tx1"/>
                </a:solidFill>
                <a:effectLst/>
                <a:latin typeface="+mj-lt"/>
                <a:ea typeface="Calibri" panose="020F0502020204030204" pitchFamily="34" charset="0"/>
                <a:cs typeface="Calibri" panose="020F0502020204030204" pitchFamily="34" charset="0"/>
              </a:rPr>
              <a:t>, Delhi HC ruling in </a:t>
            </a:r>
            <a:r>
              <a:rPr lang="en-IN" sz="1200" i="1" kern="100" dirty="0">
                <a:solidFill>
                  <a:schemeClr val="tx1"/>
                </a:solidFill>
                <a:effectLst/>
                <a:latin typeface="+mj-lt"/>
                <a:ea typeface="Calibri" panose="020F0502020204030204" pitchFamily="34" charset="0"/>
                <a:cs typeface="Calibri" panose="020F0502020204030204" pitchFamily="34" charset="0"/>
              </a:rPr>
              <a:t>Bhagwan Shree Laxmi </a:t>
            </a:r>
            <a:r>
              <a:rPr lang="en-IN" sz="1200" i="1" kern="100" dirty="0" err="1">
                <a:solidFill>
                  <a:schemeClr val="tx1"/>
                </a:solidFill>
                <a:effectLst/>
                <a:latin typeface="+mj-lt"/>
                <a:ea typeface="Calibri" panose="020F0502020204030204" pitchFamily="34" charset="0"/>
                <a:cs typeface="Calibri" panose="020F0502020204030204" pitchFamily="34" charset="0"/>
              </a:rPr>
              <a:t>Naraindham</a:t>
            </a:r>
            <a:r>
              <a:rPr lang="en-IN" sz="1200" kern="100" dirty="0">
                <a:solidFill>
                  <a:schemeClr val="tx1"/>
                </a:solidFill>
                <a:effectLst/>
                <a:latin typeface="+mj-lt"/>
                <a:ea typeface="Calibri" panose="020F0502020204030204" pitchFamily="34" charset="0"/>
                <a:cs typeface="Calibri" panose="020F0502020204030204" pitchFamily="34" charset="0"/>
              </a:rPr>
              <a:t> and Bombay HC ruling in </a:t>
            </a:r>
            <a:r>
              <a:rPr lang="en-IN" sz="1200" i="1" kern="100" dirty="0">
                <a:solidFill>
                  <a:schemeClr val="tx1"/>
                </a:solidFill>
                <a:effectLst/>
                <a:latin typeface="+mj-lt"/>
                <a:ea typeface="Calibri" panose="020F0502020204030204" pitchFamily="34" charset="0"/>
                <a:cs typeface="Calibri" panose="020F0502020204030204" pitchFamily="34" charset="0"/>
              </a:rPr>
              <a:t>Bombay </a:t>
            </a:r>
            <a:r>
              <a:rPr lang="en-IN" sz="1200" i="1" kern="100" dirty="0" err="1">
                <a:solidFill>
                  <a:schemeClr val="tx1"/>
                </a:solidFill>
                <a:effectLst/>
                <a:latin typeface="+mj-lt"/>
                <a:ea typeface="Calibri" panose="020F0502020204030204" pitchFamily="34" charset="0"/>
                <a:cs typeface="Calibri" panose="020F0502020204030204" pitchFamily="34" charset="0"/>
              </a:rPr>
              <a:t>Panjrapole</a:t>
            </a:r>
            <a:r>
              <a:rPr lang="en-IN" sz="1200" i="1" kern="100" dirty="0">
                <a:solidFill>
                  <a:schemeClr val="tx1"/>
                </a:solidFill>
                <a:effectLst/>
                <a:latin typeface="+mj-lt"/>
                <a:ea typeface="Calibri" panose="020F0502020204030204" pitchFamily="34" charset="0"/>
                <a:cs typeface="Calibri" panose="020F0502020204030204" pitchFamily="34" charset="0"/>
              </a:rPr>
              <a:t> Trust</a:t>
            </a:r>
            <a:r>
              <a:rPr lang="en-IN" sz="1200" b="1" i="1" kern="100" dirty="0">
                <a:solidFill>
                  <a:schemeClr val="tx1"/>
                </a:solidFill>
                <a:effectLst/>
                <a:latin typeface="+mj-lt"/>
                <a:ea typeface="Calibri" panose="020F0502020204030204" pitchFamily="34" charset="0"/>
                <a:cs typeface="Calibri" panose="020F0502020204030204" pitchFamily="34" charset="0"/>
              </a:rPr>
              <a:t>, </a:t>
            </a:r>
            <a:r>
              <a:rPr lang="en-IN" sz="1200" kern="100" dirty="0">
                <a:solidFill>
                  <a:schemeClr val="tx1"/>
                </a:solidFill>
                <a:effectLst/>
                <a:latin typeface="+mj-lt"/>
                <a:ea typeface="Calibri" panose="020F0502020204030204" pitchFamily="34" charset="0"/>
                <a:cs typeface="Calibri" panose="020F0502020204030204" pitchFamily="34" charset="0"/>
              </a:rPr>
              <a:t>wherein it was held that religious and charitable purposes may overlap as charitable activities arise out of compassion, while religion treats compassion as a religious attribute;</a:t>
            </a:r>
            <a:r>
              <a:rPr lang="en-IN" sz="1200" i="1" kern="100" dirty="0">
                <a:solidFill>
                  <a:schemeClr val="tx1"/>
                </a:solidFill>
                <a:effectLst/>
                <a:latin typeface="+mj-lt"/>
                <a:ea typeface="Calibri" panose="020F0502020204030204" pitchFamily="34" charset="0"/>
                <a:cs typeface="Calibri" panose="020F0502020204030204" pitchFamily="34" charset="0"/>
              </a:rPr>
              <a:t> </a:t>
            </a:r>
            <a:r>
              <a:rPr lang="en-IN" sz="1200" kern="100" dirty="0" err="1">
                <a:solidFill>
                  <a:schemeClr val="tx1"/>
                </a:solidFill>
                <a:effectLst/>
                <a:latin typeface="+mj-lt"/>
                <a:ea typeface="Calibri" panose="020F0502020204030204" pitchFamily="34" charset="0"/>
                <a:cs typeface="Calibri" panose="020F0502020204030204" pitchFamily="34" charset="0"/>
              </a:rPr>
              <a:t>Assessee</a:t>
            </a:r>
            <a:r>
              <a:rPr lang="en-IN" sz="1200" kern="100" dirty="0">
                <a:solidFill>
                  <a:schemeClr val="tx1"/>
                </a:solidFill>
                <a:effectLst/>
                <a:latin typeface="+mj-lt"/>
                <a:ea typeface="Calibri" panose="020F0502020204030204" pitchFamily="34" charset="0"/>
                <a:cs typeface="Calibri" panose="020F0502020204030204" pitchFamily="34" charset="0"/>
              </a:rPr>
              <a:t>, a public trust, was registered under Section 12A and Section 80G, was also granted approval under Section 10(23C)(v); For AY 2015-16, Revenue observed that the </a:t>
            </a:r>
            <a:r>
              <a:rPr lang="en-IN" sz="1200" kern="100" dirty="0" err="1">
                <a:solidFill>
                  <a:schemeClr val="tx1"/>
                </a:solidFill>
                <a:effectLst/>
                <a:latin typeface="+mj-lt"/>
                <a:ea typeface="Calibri" panose="020F0502020204030204" pitchFamily="34" charset="0"/>
                <a:cs typeface="Calibri" panose="020F0502020204030204" pitchFamily="34" charset="0"/>
              </a:rPr>
              <a:t>Assessee</a:t>
            </a:r>
            <a:r>
              <a:rPr lang="en-IN" sz="1200" kern="100" dirty="0">
                <a:solidFill>
                  <a:schemeClr val="tx1"/>
                </a:solidFill>
                <a:effectLst/>
                <a:latin typeface="+mj-lt"/>
                <a:ea typeface="Calibri" panose="020F0502020204030204" pitchFamily="34" charset="0"/>
                <a:cs typeface="Calibri" panose="020F0502020204030204" pitchFamily="34" charset="0"/>
              </a:rPr>
              <a:t> received aggregate donations of Rs.228.25 Cr, out of which Rs.159.12 Cr was by way of hundi collections (anonymous donations); Revenue held that the </a:t>
            </a:r>
            <a:r>
              <a:rPr lang="en-IN" sz="1200" kern="100" dirty="0" err="1">
                <a:solidFill>
                  <a:schemeClr val="tx1"/>
                </a:solidFill>
                <a:effectLst/>
                <a:latin typeface="+mj-lt"/>
                <a:ea typeface="Calibri" panose="020F0502020204030204" pitchFamily="34" charset="0"/>
                <a:cs typeface="Calibri" panose="020F0502020204030204" pitchFamily="34" charset="0"/>
              </a:rPr>
              <a:t>Assessee</a:t>
            </a:r>
            <a:r>
              <a:rPr lang="en-IN" sz="1200" kern="100" dirty="0">
                <a:solidFill>
                  <a:schemeClr val="tx1"/>
                </a:solidFill>
                <a:effectLst/>
                <a:latin typeface="+mj-lt"/>
                <a:ea typeface="Calibri" panose="020F0502020204030204" pitchFamily="34" charset="0"/>
                <a:cs typeface="Calibri" panose="020F0502020204030204" pitchFamily="34" charset="0"/>
              </a:rPr>
              <a:t> was a charitable trust and since the anonymous donations exceeded 5% of the total donations, the same was taxable under Section 115BBC(1); ITAT rejected Revenue’s argument that the </a:t>
            </a:r>
            <a:r>
              <a:rPr lang="en-IN" sz="1200" kern="100" dirty="0" err="1">
                <a:solidFill>
                  <a:schemeClr val="tx1"/>
                </a:solidFill>
                <a:effectLst/>
                <a:latin typeface="+mj-lt"/>
                <a:ea typeface="Calibri" panose="020F0502020204030204" pitchFamily="34" charset="0"/>
                <a:cs typeface="Calibri" panose="020F0502020204030204" pitchFamily="34" charset="0"/>
              </a:rPr>
              <a:t>Assessee</a:t>
            </a:r>
            <a:r>
              <a:rPr lang="en-IN" sz="1200" kern="100" dirty="0">
                <a:solidFill>
                  <a:schemeClr val="tx1"/>
                </a:solidFill>
                <a:effectLst/>
                <a:latin typeface="+mj-lt"/>
                <a:ea typeface="Calibri" panose="020F0502020204030204" pitchFamily="34" charset="0"/>
                <a:cs typeface="Calibri" panose="020F0502020204030204" pitchFamily="34" charset="0"/>
              </a:rPr>
              <a:t> is only a charitable institution having no religious purpose, as it is registered under Section 80G, by observing that the provisions of Section 115BBC(2)(b) are independent of the provisions of Section 80G and merely because an </a:t>
            </a:r>
            <a:r>
              <a:rPr lang="en-IN" sz="1200" kern="100" dirty="0" err="1">
                <a:solidFill>
                  <a:schemeClr val="tx1"/>
                </a:solidFill>
                <a:effectLst/>
                <a:latin typeface="+mj-lt"/>
                <a:ea typeface="Calibri" panose="020F0502020204030204" pitchFamily="34" charset="0"/>
                <a:cs typeface="Calibri" panose="020F0502020204030204" pitchFamily="34" charset="0"/>
              </a:rPr>
              <a:t>Assessee</a:t>
            </a:r>
            <a:r>
              <a:rPr lang="en-IN" sz="1200" kern="100" dirty="0">
                <a:solidFill>
                  <a:schemeClr val="tx1"/>
                </a:solidFill>
                <a:effectLst/>
                <a:latin typeface="+mj-lt"/>
                <a:ea typeface="Calibri" panose="020F0502020204030204" pitchFamily="34" charset="0"/>
                <a:cs typeface="Calibri" panose="020F0502020204030204" pitchFamily="34" charset="0"/>
              </a:rPr>
              <a:t> is registered under Section 80G will not automatically mean that such trust cannot have any religious purpose and therefore cannot avail benefit of Section 115BBC(2)(b); Opines that </a:t>
            </a:r>
            <a:r>
              <a:rPr lang="en-IN" sz="1200" kern="100" dirty="0" err="1">
                <a:solidFill>
                  <a:schemeClr val="tx1"/>
                </a:solidFill>
                <a:effectLst/>
                <a:latin typeface="+mj-lt"/>
                <a:ea typeface="Calibri" panose="020F0502020204030204" pitchFamily="34" charset="0"/>
                <a:cs typeface="Calibri" panose="020F0502020204030204" pitchFamily="34" charset="0"/>
              </a:rPr>
              <a:t>Assessee’s</a:t>
            </a:r>
            <a:r>
              <a:rPr lang="en-IN" sz="1200" kern="100" dirty="0">
                <a:solidFill>
                  <a:schemeClr val="tx1"/>
                </a:solidFill>
                <a:effectLst/>
                <a:latin typeface="+mj-lt"/>
                <a:ea typeface="Calibri" panose="020F0502020204030204" pitchFamily="34" charset="0"/>
                <a:cs typeface="Calibri" panose="020F0502020204030204" pitchFamily="34" charset="0"/>
              </a:rPr>
              <a:t> approval under Section 10(23C)(v) carries significant evidentiary value as it shows that the affairs of the </a:t>
            </a:r>
            <a:r>
              <a:rPr lang="en-IN" sz="1200" kern="100" dirty="0" err="1">
                <a:solidFill>
                  <a:schemeClr val="tx1"/>
                </a:solidFill>
                <a:effectLst/>
                <a:latin typeface="+mj-lt"/>
                <a:ea typeface="Calibri" panose="020F0502020204030204" pitchFamily="34" charset="0"/>
                <a:cs typeface="Calibri" panose="020F0502020204030204" pitchFamily="34" charset="0"/>
              </a:rPr>
              <a:t>Assessee</a:t>
            </a:r>
            <a:r>
              <a:rPr lang="en-IN" sz="1200" kern="100" dirty="0">
                <a:solidFill>
                  <a:schemeClr val="tx1"/>
                </a:solidFill>
                <a:effectLst/>
                <a:latin typeface="+mj-lt"/>
                <a:ea typeface="Calibri" panose="020F0502020204030204" pitchFamily="34" charset="0"/>
                <a:cs typeface="Calibri" panose="020F0502020204030204" pitchFamily="34" charset="0"/>
              </a:rPr>
              <a:t> had been verified by a superior authority and the </a:t>
            </a:r>
            <a:r>
              <a:rPr lang="en-IN" sz="1200" kern="100" dirty="0" err="1">
                <a:solidFill>
                  <a:schemeClr val="tx1"/>
                </a:solidFill>
                <a:effectLst/>
                <a:latin typeface="+mj-lt"/>
                <a:ea typeface="Calibri" panose="020F0502020204030204" pitchFamily="34" charset="0"/>
                <a:cs typeface="Calibri" panose="020F0502020204030204" pitchFamily="34" charset="0"/>
              </a:rPr>
              <a:t>Assessee</a:t>
            </a:r>
            <a:r>
              <a:rPr lang="en-IN" sz="1200" kern="100" dirty="0">
                <a:solidFill>
                  <a:schemeClr val="tx1"/>
                </a:solidFill>
                <a:effectLst/>
                <a:latin typeface="+mj-lt"/>
                <a:ea typeface="Calibri" panose="020F0502020204030204" pitchFamily="34" charset="0"/>
                <a:cs typeface="Calibri" panose="020F0502020204030204" pitchFamily="34" charset="0"/>
              </a:rPr>
              <a:t> was found to exist for both religious and charitable purpose; Underscores that provisions of Section 80G lays down quantum test i.e., the amount spent for religious purposes to ascertain whether the charitable trust is eligible for registration or not, whereas for the purposes of Section 115BBC(2)(b) what is relevant is the object and nature of the trust. Thus, holds the </a:t>
            </a:r>
            <a:r>
              <a:rPr lang="en-IN" sz="1200" kern="100" dirty="0" err="1">
                <a:solidFill>
                  <a:schemeClr val="tx1"/>
                </a:solidFill>
                <a:effectLst/>
                <a:latin typeface="+mj-lt"/>
                <a:ea typeface="Calibri" panose="020F0502020204030204" pitchFamily="34" charset="0"/>
                <a:cs typeface="Calibri" panose="020F0502020204030204" pitchFamily="34" charset="0"/>
              </a:rPr>
              <a:t>Assessee</a:t>
            </a:r>
            <a:r>
              <a:rPr lang="en-IN" sz="1200" kern="100" dirty="0">
                <a:solidFill>
                  <a:schemeClr val="tx1"/>
                </a:solidFill>
                <a:effectLst/>
                <a:latin typeface="+mj-lt"/>
                <a:ea typeface="Calibri" panose="020F0502020204030204" pitchFamily="34" charset="0"/>
                <a:cs typeface="Calibri" panose="020F0502020204030204" pitchFamily="34" charset="0"/>
              </a:rPr>
              <a:t> eligible for benefit of Section 115BBC(2)(b).</a:t>
            </a:r>
            <a:endParaRPr lang="en-US" sz="1200" kern="100" dirty="0">
              <a:solidFill>
                <a:schemeClr val="tx1"/>
              </a:solidFill>
              <a:effectLst/>
              <a:latin typeface="+mj-lt"/>
              <a:ea typeface="Calibri" panose="020F0502020204030204" pitchFamily="34" charset="0"/>
              <a:cs typeface="Gautami" panose="020B0502040204020203" pitchFamily="34" charset="0"/>
            </a:endParaRPr>
          </a:p>
          <a:p>
            <a:pPr>
              <a:lnSpc>
                <a:spcPct val="90000"/>
              </a:lnSpc>
            </a:pPr>
            <a:endParaRPr lang="en-IN" dirty="0"/>
          </a:p>
        </p:txBody>
      </p:sp>
    </p:spTree>
    <p:extLst>
      <p:ext uri="{BB962C8B-B14F-4D97-AF65-F5344CB8AC3E}">
        <p14:creationId xmlns="" xmlns:p14="http://schemas.microsoft.com/office/powerpoint/2010/main" val="2534572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1DB77B28-D078-81D6-02F0-EEFCFE006192}"/>
              </a:ext>
            </a:extLst>
          </p:cNvPr>
          <p:cNvSpPr>
            <a:spLocks noGrp="1"/>
          </p:cNvSpPr>
          <p:nvPr>
            <p:ph type="title"/>
          </p:nvPr>
        </p:nvSpPr>
        <p:spPr>
          <a:xfrm>
            <a:off x="1103312" y="452718"/>
            <a:ext cx="8947522" cy="1400530"/>
          </a:xfrm>
        </p:spPr>
        <p:txBody>
          <a:bodyPr anchor="ctr">
            <a:normAutofit fontScale="90000"/>
          </a:bodyPr>
          <a:lstStyle/>
          <a:p>
            <a:pPr>
              <a:lnSpc>
                <a:spcPct val="90000"/>
              </a:lnSpc>
            </a:pPr>
            <a:r>
              <a:rPr lang="en-US" sz="2800" kern="100" dirty="0">
                <a:solidFill>
                  <a:srgbClr val="FFFFFF"/>
                </a:solidFill>
                <a:ea typeface="Calibri" panose="020F0502020204030204" pitchFamily="34" charset="0"/>
                <a:cs typeface="Gautami" panose="020B0502040204020203" pitchFamily="34" charset="0"/>
              </a:rPr>
              <a:t>Commissioner Of Sales Tax vs Sai Publication Fund [AIR 2002 SUPREME COURT 1582]</a:t>
            </a:r>
            <a:br>
              <a:rPr lang="en-US" sz="2800" kern="100" dirty="0">
                <a:solidFill>
                  <a:srgbClr val="FFFFFF"/>
                </a:solidFill>
                <a:ea typeface="Calibri" panose="020F0502020204030204" pitchFamily="34" charset="0"/>
                <a:cs typeface="Gautami" panose="020B0502040204020203" pitchFamily="34" charset="0"/>
              </a:rPr>
            </a:br>
            <a:r>
              <a:rPr lang="en-US" sz="2800" kern="100" dirty="0">
                <a:solidFill>
                  <a:srgbClr val="FFFFFF"/>
                </a:solidFill>
                <a:ea typeface="Calibri" panose="020F0502020204030204" pitchFamily="34" charset="0"/>
                <a:cs typeface="Gautami" panose="020B0502040204020203" pitchFamily="34" charset="0"/>
              </a:rPr>
              <a:t>Date of Ruling: </a:t>
            </a:r>
            <a:r>
              <a:rPr lang="en-IN" sz="2800" kern="100" dirty="0">
                <a:solidFill>
                  <a:srgbClr val="FFFFFF"/>
                </a:solidFill>
                <a:ea typeface="Calibri" panose="020F0502020204030204" pitchFamily="34" charset="0"/>
                <a:cs typeface="Gautami" panose="020B0502040204020203" pitchFamily="34" charset="0"/>
              </a:rPr>
              <a:t>22 March, 2002</a:t>
            </a:r>
            <a:r>
              <a:rPr lang="en-US" sz="2300" b="1" i="0" dirty="0">
                <a:solidFill>
                  <a:srgbClr val="FFFFFF"/>
                </a:solidFill>
                <a:effectLst/>
                <a:latin typeface="Times New Roman" panose="02020603050405020304" pitchFamily="18" charset="0"/>
              </a:rPr>
              <a:t/>
            </a:r>
            <a:br>
              <a:rPr lang="en-US" sz="2300" b="1" i="0" dirty="0">
                <a:solidFill>
                  <a:srgbClr val="FFFFFF"/>
                </a:solidFill>
                <a:effectLst/>
                <a:latin typeface="Times New Roman" panose="02020603050405020304" pitchFamily="18" charset="0"/>
              </a:rPr>
            </a:br>
            <a:endParaRPr lang="en-IN" sz="2300" dirty="0">
              <a:solidFill>
                <a:srgbClr val="FFFFFF"/>
              </a:solidFill>
            </a:endParaRPr>
          </a:p>
        </p:txBody>
      </p:sp>
      <p:sp>
        <p:nvSpPr>
          <p:cNvPr id="3" name="Content Placeholder 2">
            <a:extLst>
              <a:ext uri="{FF2B5EF4-FFF2-40B4-BE49-F238E27FC236}">
                <a16:creationId xmlns="" xmlns:a16="http://schemas.microsoft.com/office/drawing/2014/main" id="{E1A8AC13-F44E-FE15-F387-EE5918464E34}"/>
              </a:ext>
            </a:extLst>
          </p:cNvPr>
          <p:cNvSpPr>
            <a:spLocks noGrp="1"/>
          </p:cNvSpPr>
          <p:nvPr>
            <p:ph idx="1"/>
          </p:nvPr>
        </p:nvSpPr>
        <p:spPr>
          <a:xfrm>
            <a:off x="1103312" y="2452350"/>
            <a:ext cx="9898985" cy="3796050"/>
          </a:xfrm>
        </p:spPr>
        <p:txBody>
          <a:bodyPr>
            <a:normAutofit/>
          </a:bodyPr>
          <a:lstStyle/>
          <a:p>
            <a:pPr marL="0" indent="0">
              <a:lnSpc>
                <a:spcPct val="90000"/>
              </a:lnSpc>
              <a:buNone/>
            </a:pPr>
            <a:r>
              <a:rPr lang="en-US" sz="1800" b="1" i="1" dirty="0"/>
              <a:t>Mere sale of books by a charitable institution does not constitute a business activity liable for sales tax</a:t>
            </a:r>
          </a:p>
          <a:p>
            <a:pPr marL="0" indent="0" algn="just">
              <a:lnSpc>
                <a:spcPct val="90000"/>
              </a:lnSpc>
              <a:buNone/>
            </a:pPr>
            <a:r>
              <a:rPr lang="en-US" sz="1800" dirty="0"/>
              <a:t>The Supreme Court in </a:t>
            </a:r>
            <a:r>
              <a:rPr lang="en-US" sz="1800" i="1" dirty="0"/>
              <a:t>Commissioner of Sales Tax vs Sai Publication Fund</a:t>
            </a:r>
            <a:r>
              <a:rPr lang="en-US" sz="1800" dirty="0"/>
              <a:t> [AIR 2002 SC 1582] ruled that the mere sale of books by a charitable institution does not constitute a business activity liable for sales tax. The Court held that since Sai Publication Fund's primary objective was to propagate Sai Baba’s teachings and not to earn profit, it could not be classified as a "dealer" under sales tax laws. The judgment emphasized that </a:t>
            </a:r>
            <a:r>
              <a:rPr lang="en-US" sz="1800" b="1" dirty="0"/>
              <a:t>the intention behind the activity matters</a:t>
            </a:r>
            <a:r>
              <a:rPr lang="en-US" sz="1800" dirty="0"/>
              <a:t>—if sales are incidental to a charitable purpose and lack a profit motive, they do not attract tax. This ruling set a precedent for exempting charitable institutions from sales tax when their primary purpose is non-commercial.</a:t>
            </a:r>
            <a:endParaRPr lang="en-IN" sz="1800" dirty="0"/>
          </a:p>
        </p:txBody>
      </p:sp>
    </p:spTree>
    <p:extLst>
      <p:ext uri="{BB962C8B-B14F-4D97-AF65-F5344CB8AC3E}">
        <p14:creationId xmlns="" xmlns:p14="http://schemas.microsoft.com/office/powerpoint/2010/main" val="1544792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308AC6ED-B80B-DB5C-F3E1-C71154337197}"/>
              </a:ext>
            </a:extLst>
          </p:cNvPr>
          <p:cNvSpPr>
            <a:spLocks noGrp="1"/>
          </p:cNvSpPr>
          <p:nvPr>
            <p:ph type="title"/>
          </p:nvPr>
        </p:nvSpPr>
        <p:spPr>
          <a:xfrm>
            <a:off x="1103312" y="452718"/>
            <a:ext cx="8947522" cy="1400530"/>
          </a:xfrm>
        </p:spPr>
        <p:txBody>
          <a:bodyPr anchor="ctr">
            <a:normAutofit/>
          </a:bodyPr>
          <a:lstStyle/>
          <a:p>
            <a:pPr>
              <a:lnSpc>
                <a:spcPct val="90000"/>
              </a:lnSpc>
            </a:pPr>
            <a:r>
              <a:rPr lang="en-US" sz="2900" dirty="0">
                <a:solidFill>
                  <a:srgbClr val="FFFFFF"/>
                </a:solidFill>
              </a:rPr>
              <a:t>Taxability of residential programs or camps conducted by religious and charitable trusts for the purpose of religion, spirituality, or yoga</a:t>
            </a:r>
            <a:endParaRPr lang="en-IN" sz="2900" dirty="0">
              <a:solidFill>
                <a:srgbClr val="FFFFFF"/>
              </a:solidFill>
            </a:endParaRPr>
          </a:p>
        </p:txBody>
      </p:sp>
      <p:sp>
        <p:nvSpPr>
          <p:cNvPr id="3" name="Content Placeholder 2">
            <a:extLst>
              <a:ext uri="{FF2B5EF4-FFF2-40B4-BE49-F238E27FC236}">
                <a16:creationId xmlns="" xmlns:a16="http://schemas.microsoft.com/office/drawing/2014/main" id="{D251A0F9-4ED0-973A-4A36-0CAFAED72962}"/>
              </a:ext>
            </a:extLst>
          </p:cNvPr>
          <p:cNvSpPr>
            <a:spLocks noGrp="1"/>
          </p:cNvSpPr>
          <p:nvPr>
            <p:ph idx="1"/>
          </p:nvPr>
        </p:nvSpPr>
        <p:spPr>
          <a:xfrm>
            <a:off x="1103312" y="2763520"/>
            <a:ext cx="10400430" cy="3484879"/>
          </a:xfrm>
        </p:spPr>
        <p:txBody>
          <a:bodyPr>
            <a:normAutofit/>
          </a:bodyPr>
          <a:lstStyle/>
          <a:p>
            <a:pPr marL="0" indent="0" algn="just">
              <a:lnSpc>
                <a:spcPct val="90000"/>
              </a:lnSpc>
              <a:buNone/>
            </a:pPr>
            <a:r>
              <a:rPr lang="en-US" sz="1800" b="1" dirty="0"/>
              <a:t>GST Circular No. 66/40/2018 </a:t>
            </a:r>
            <a:r>
              <a:rPr lang="en-US" sz="1800" dirty="0"/>
              <a:t>clarifies the taxability of residential programs or camps conducted by religious and charitable trusts for the purpose of religion, spirituality, or yoga. It states that if a trust is registered under Section 12AA of the Income Tax Act, any fee or donation collected for such programs </a:t>
            </a:r>
            <a:r>
              <a:rPr lang="en-US" sz="1800" b="1" dirty="0"/>
              <a:t>is exempt from GST</a:t>
            </a:r>
            <a:r>
              <a:rPr lang="en-US" sz="1800" dirty="0"/>
              <a:t>, even if it includes lodging and food. </a:t>
            </a:r>
          </a:p>
          <a:p>
            <a:pPr marL="0" indent="0" algn="just">
              <a:lnSpc>
                <a:spcPct val="90000"/>
              </a:lnSpc>
              <a:buNone/>
            </a:pPr>
            <a:r>
              <a:rPr lang="en-US" sz="1800" dirty="0"/>
              <a:t>However, if the primary objective of the camp is providing accommodation, food, or other services, then GST is applicable on those charges. The exemption applies only when the main intent is religious or spiritual in nature. Activities like fitness camps, aerobics, dance, or music classes do not qualify for exemption and are taxable under GST. This circular helps distinguish between exempt religious activities and taxable commercial services provided by trusts.</a:t>
            </a:r>
            <a:endParaRPr lang="en-IN" sz="1800" dirty="0"/>
          </a:p>
        </p:txBody>
      </p:sp>
    </p:spTree>
    <p:extLst>
      <p:ext uri="{BB962C8B-B14F-4D97-AF65-F5344CB8AC3E}">
        <p14:creationId xmlns="" xmlns:p14="http://schemas.microsoft.com/office/powerpoint/2010/main" val="1038858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DF19BAF3-7E20-4B9D-B544-BABAEEA1FA7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 xmlns:a16="http://schemas.microsoft.com/office/drawing/2014/main" id="{950648F4-ABCD-4DF0-8641-76CFB235472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 xmlns:a16="http://schemas.microsoft.com/office/drawing/2014/main" id="{989BE678-777B-482A-A616-FEDC47B162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pic>
        <p:nvPicPr>
          <p:cNvPr id="17" name="Picture 16">
            <a:extLst>
              <a:ext uri="{FF2B5EF4-FFF2-40B4-BE49-F238E27FC236}">
                <a16:creationId xmlns="" xmlns:a16="http://schemas.microsoft.com/office/drawing/2014/main" id="{CF1EB4BD-9C7E-4AA3-9681-C7EB0DA6250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 xmlns:a16="http://schemas.microsoft.com/office/drawing/2014/main" id="{94AAE3AA-3759-4D28-B0EF-575F25A514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 xmlns:a16="http://schemas.microsoft.com/office/drawing/2014/main" id="{D28BE0C3-2102-4820-B88B-A448B1840D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pic>
        <p:nvPicPr>
          <p:cNvPr id="7" name="Picture 6" descr="White calculator">
            <a:extLst>
              <a:ext uri="{FF2B5EF4-FFF2-40B4-BE49-F238E27FC236}">
                <a16:creationId xmlns="" xmlns:a16="http://schemas.microsoft.com/office/drawing/2014/main" id="{A7E46213-583D-8D45-C9E2-55920471CD82}"/>
              </a:ext>
            </a:extLst>
          </p:cNvPr>
          <p:cNvPicPr>
            <a:picLocks noChangeAspect="1"/>
          </p:cNvPicPr>
          <p:nvPr/>
        </p:nvPicPr>
        <p:blipFill>
          <a:blip r:embed="rId7"/>
          <a:srcRect t="10661" r="-1" b="27650"/>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3" name="Freeform 16">
            <a:extLst>
              <a:ext uri="{FF2B5EF4-FFF2-40B4-BE49-F238E27FC236}">
                <a16:creationId xmlns="" xmlns:a16="http://schemas.microsoft.com/office/drawing/2014/main" id="{E4F17063-EDA4-417B-946F-BA357F3B39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25" name="Freeform: Shape 24">
            <a:extLst>
              <a:ext uri="{FF2B5EF4-FFF2-40B4-BE49-F238E27FC236}">
                <a16:creationId xmlns="" xmlns:a16="http://schemas.microsoft.com/office/drawing/2014/main" id="{D36F3EEA-55D4-4677-80E7-92D00B8F34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 xmlns:a16="http://schemas.microsoft.com/office/drawing/2014/main" id="{4BD7E49F-C546-5D9C-73E7-35AE9520E0E8}"/>
              </a:ext>
            </a:extLst>
          </p:cNvPr>
          <p:cNvSpPr>
            <a:spLocks noGrp="1"/>
          </p:cNvSpPr>
          <p:nvPr>
            <p:ph type="title"/>
          </p:nvPr>
        </p:nvSpPr>
        <p:spPr>
          <a:xfrm>
            <a:off x="636916" y="4854346"/>
            <a:ext cx="10407602" cy="868026"/>
          </a:xfrm>
        </p:spPr>
        <p:txBody>
          <a:bodyPr vert="horz" lIns="91440" tIns="45720" rIns="91440" bIns="45720" rtlCol="0" anchor="b">
            <a:normAutofit/>
          </a:bodyPr>
          <a:lstStyle/>
          <a:p>
            <a:pPr>
              <a:lnSpc>
                <a:spcPct val="90000"/>
              </a:lnSpc>
            </a:pPr>
            <a:r>
              <a:rPr lang="en-US" sz="3700">
                <a:solidFill>
                  <a:srgbClr val="EBEBEB"/>
                </a:solidFill>
              </a:rPr>
              <a:t>INSIGHTS FROM NEW INCOME TAX BILL 2025</a:t>
            </a:r>
          </a:p>
        </p:txBody>
      </p:sp>
      <p:sp>
        <p:nvSpPr>
          <p:cNvPr id="5" name="Text Placeholder 4">
            <a:extLst>
              <a:ext uri="{FF2B5EF4-FFF2-40B4-BE49-F238E27FC236}">
                <a16:creationId xmlns="" xmlns:a16="http://schemas.microsoft.com/office/drawing/2014/main" id="{65C3CEF0-40BD-3C96-B440-9B0C5E4E9B6F}"/>
              </a:ext>
            </a:extLst>
          </p:cNvPr>
          <p:cNvSpPr>
            <a:spLocks noGrp="1"/>
          </p:cNvSpPr>
          <p:nvPr>
            <p:ph type="body" idx="1"/>
          </p:nvPr>
        </p:nvSpPr>
        <p:spPr>
          <a:xfrm>
            <a:off x="636917" y="5722374"/>
            <a:ext cx="10407602" cy="487924"/>
          </a:xfrm>
        </p:spPr>
        <p:txBody>
          <a:bodyPr vert="horz" lIns="91440" tIns="45720" rIns="91440" bIns="45720" rtlCol="0" anchor="t">
            <a:normAutofit/>
          </a:bodyPr>
          <a:lstStyle/>
          <a:p>
            <a:endParaRPr lang="en-US">
              <a:solidFill>
                <a:schemeClr val="tx2">
                  <a:lumMod val="40000"/>
                  <a:lumOff val="60000"/>
                </a:schemeClr>
              </a:solidFill>
            </a:endParaRPr>
          </a:p>
        </p:txBody>
      </p:sp>
    </p:spTree>
    <p:extLst>
      <p:ext uri="{BB962C8B-B14F-4D97-AF65-F5344CB8AC3E}">
        <p14:creationId xmlns="" xmlns:p14="http://schemas.microsoft.com/office/powerpoint/2010/main" val="32959478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98FE54E7-F01D-165F-2D30-33DF4871B9D3}"/>
              </a:ext>
            </a:extLst>
          </p:cNvPr>
          <p:cNvSpPr>
            <a:spLocks noGrp="1"/>
          </p:cNvSpPr>
          <p:nvPr>
            <p:ph type="title"/>
          </p:nvPr>
        </p:nvSpPr>
        <p:spPr>
          <a:xfrm>
            <a:off x="1103312" y="452718"/>
            <a:ext cx="8947522" cy="1400530"/>
          </a:xfrm>
        </p:spPr>
        <p:txBody>
          <a:bodyPr anchor="ctr">
            <a:normAutofit/>
          </a:bodyPr>
          <a:lstStyle/>
          <a:p>
            <a:r>
              <a:rPr lang="en-US" sz="3900" dirty="0">
                <a:solidFill>
                  <a:srgbClr val="FFFFFF"/>
                </a:solidFill>
              </a:rPr>
              <a:t>‘Trusts’, ‘institutions’, ‘university’, etc. collectively referred to as NPOs:</a:t>
            </a:r>
            <a:endParaRPr lang="en-IN" sz="3900" dirty="0">
              <a:solidFill>
                <a:srgbClr val="FFFFFF"/>
              </a:solidFill>
            </a:endParaRPr>
          </a:p>
        </p:txBody>
      </p:sp>
      <p:sp>
        <p:nvSpPr>
          <p:cNvPr id="3" name="Content Placeholder 2">
            <a:extLst>
              <a:ext uri="{FF2B5EF4-FFF2-40B4-BE49-F238E27FC236}">
                <a16:creationId xmlns="" xmlns:a16="http://schemas.microsoft.com/office/drawing/2014/main" id="{A3E47986-8A4F-57C8-B4B8-E96E79527637}"/>
              </a:ext>
            </a:extLst>
          </p:cNvPr>
          <p:cNvSpPr>
            <a:spLocks noGrp="1"/>
          </p:cNvSpPr>
          <p:nvPr>
            <p:ph idx="1"/>
          </p:nvPr>
        </p:nvSpPr>
        <p:spPr>
          <a:xfrm>
            <a:off x="1103312" y="2763520"/>
            <a:ext cx="9751501" cy="3484879"/>
          </a:xfrm>
        </p:spPr>
        <p:txBody>
          <a:bodyPr>
            <a:normAutofit/>
          </a:bodyPr>
          <a:lstStyle/>
          <a:p>
            <a:pPr marL="0" indent="0" algn="just">
              <a:buNone/>
            </a:pPr>
            <a:r>
              <a:rPr lang="en-US" dirty="0"/>
              <a:t>Under the existing Income Tax Act, 1961 (‘the existing Act’), terms such as ‘trusts’, ‘institutions’, ‘universities’, and similar references are used to denote charitable entities. To ensure consistency and enhance clarity, it is proposed to collectively refer to these entities as ‘non-profit organizations’ (NPOs). This modification aims to streamline the provisions concerning the tax treatment of NPOs, reducing redundancy and improving the overall readability of these provisions</a:t>
            </a:r>
            <a:endParaRPr lang="en-IN" dirty="0"/>
          </a:p>
        </p:txBody>
      </p:sp>
    </p:spTree>
    <p:extLst>
      <p:ext uri="{BB962C8B-B14F-4D97-AF65-F5344CB8AC3E}">
        <p14:creationId xmlns="" xmlns:p14="http://schemas.microsoft.com/office/powerpoint/2010/main" val="5739357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974FCC79-755B-EDA7-2AB6-C4EB5F8F72B5}"/>
              </a:ext>
            </a:extLst>
          </p:cNvPr>
          <p:cNvSpPr>
            <a:spLocks noGrp="1"/>
          </p:cNvSpPr>
          <p:nvPr>
            <p:ph type="title"/>
          </p:nvPr>
        </p:nvSpPr>
        <p:spPr>
          <a:xfrm>
            <a:off x="1103312" y="452718"/>
            <a:ext cx="8947522" cy="1400530"/>
          </a:xfrm>
        </p:spPr>
        <p:txBody>
          <a:bodyPr anchor="ctr">
            <a:normAutofit/>
          </a:bodyPr>
          <a:lstStyle/>
          <a:p>
            <a:r>
              <a:rPr lang="en-IN" dirty="0">
                <a:solidFill>
                  <a:srgbClr val="FFFFFF"/>
                </a:solidFill>
              </a:rPr>
              <a:t>Entities eligible for registration as NPOs:</a:t>
            </a:r>
          </a:p>
        </p:txBody>
      </p:sp>
      <p:sp>
        <p:nvSpPr>
          <p:cNvPr id="3" name="Content Placeholder 2">
            <a:extLst>
              <a:ext uri="{FF2B5EF4-FFF2-40B4-BE49-F238E27FC236}">
                <a16:creationId xmlns="" xmlns:a16="http://schemas.microsoft.com/office/drawing/2014/main" id="{663D8776-D948-8001-8FE6-D9EAFD534FB4}"/>
              </a:ext>
            </a:extLst>
          </p:cNvPr>
          <p:cNvSpPr>
            <a:spLocks noGrp="1"/>
          </p:cNvSpPr>
          <p:nvPr>
            <p:ph idx="1"/>
          </p:nvPr>
        </p:nvSpPr>
        <p:spPr>
          <a:xfrm>
            <a:off x="1103312" y="2763520"/>
            <a:ext cx="9738859" cy="3484879"/>
          </a:xfrm>
        </p:spPr>
        <p:txBody>
          <a:bodyPr>
            <a:normAutofit/>
          </a:bodyPr>
          <a:lstStyle/>
          <a:p>
            <a:pPr marL="0" indent="0" algn="just">
              <a:buNone/>
            </a:pPr>
            <a:r>
              <a:rPr lang="en-US" dirty="0"/>
              <a:t>Under the existing provisions, Section 80G(5)(v) specifies the types of entities eligible for registration, such as public charitable trusts, registered societies, Section 8 Companies, and others. However, a similar provision is absent in the sections relating to charitable trusts, such as Sections 12A and 12AB. To bring clarity, it is proposed to explicitly define the types of entities, inter alia, public charitable trusts, registered societies, Section 8 Companies, university established by law or any other educational institution recognized by Government, an institution financed wholly or in part by the Government or a local authority, that will be eligible for registration as NPOs under the new income tax statute</a:t>
            </a:r>
            <a:endParaRPr lang="en-IN" dirty="0"/>
          </a:p>
        </p:txBody>
      </p:sp>
    </p:spTree>
    <p:extLst>
      <p:ext uri="{BB962C8B-B14F-4D97-AF65-F5344CB8AC3E}">
        <p14:creationId xmlns="" xmlns:p14="http://schemas.microsoft.com/office/powerpoint/2010/main" val="35256782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2112AA4E-07C1-34D1-E67A-08C823E25E36}"/>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Revamping the computation mechanism for NPOs:</a:t>
            </a:r>
            <a:endParaRPr lang="en-IN" dirty="0">
              <a:solidFill>
                <a:srgbClr val="FFFFFF"/>
              </a:solidFill>
            </a:endParaRPr>
          </a:p>
        </p:txBody>
      </p:sp>
      <p:sp>
        <p:nvSpPr>
          <p:cNvPr id="3" name="Content Placeholder 2">
            <a:extLst>
              <a:ext uri="{FF2B5EF4-FFF2-40B4-BE49-F238E27FC236}">
                <a16:creationId xmlns="" xmlns:a16="http://schemas.microsoft.com/office/drawing/2014/main" id="{8C3894F0-6E02-C166-8F02-980900E8EB3E}"/>
              </a:ext>
            </a:extLst>
          </p:cNvPr>
          <p:cNvSpPr>
            <a:spLocks noGrp="1"/>
          </p:cNvSpPr>
          <p:nvPr>
            <p:ph idx="1"/>
          </p:nvPr>
        </p:nvSpPr>
        <p:spPr>
          <a:xfrm>
            <a:off x="1103312" y="2763520"/>
            <a:ext cx="9800662" cy="3484879"/>
          </a:xfrm>
        </p:spPr>
        <p:txBody>
          <a:bodyPr>
            <a:normAutofit/>
          </a:bodyPr>
          <a:lstStyle/>
          <a:p>
            <a:pPr marL="0" indent="0" algn="just">
              <a:buNone/>
            </a:pPr>
            <a:r>
              <a:rPr lang="en-US" dirty="0"/>
              <a:t>The new income tax bill proposes changes to the computation mechanism for NPOs, introducing key concepts such as 'regular income', 'taxable regular income', ‘deemed accumulated income’ and 'residual income'. While the introduction of these concepts, in the computation mechanism for NPOS, may not appear to be paradigm-shifting at first glance, a detailed analysis may be required to fully comprehend their potential implications and impact on NPOs.</a:t>
            </a:r>
            <a:endParaRPr lang="en-IN" dirty="0"/>
          </a:p>
        </p:txBody>
      </p:sp>
    </p:spTree>
    <p:extLst>
      <p:ext uri="{BB962C8B-B14F-4D97-AF65-F5344CB8AC3E}">
        <p14:creationId xmlns="" xmlns:p14="http://schemas.microsoft.com/office/powerpoint/2010/main" val="4254251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ED9D7A50-82E4-CF87-3AAB-695C4C359410}"/>
              </a:ext>
            </a:extLst>
          </p:cNvPr>
          <p:cNvSpPr>
            <a:spLocks noGrp="1"/>
          </p:cNvSpPr>
          <p:nvPr>
            <p:ph type="title"/>
          </p:nvPr>
        </p:nvSpPr>
        <p:spPr>
          <a:xfrm>
            <a:off x="1103312" y="452718"/>
            <a:ext cx="8947522" cy="1400530"/>
          </a:xfrm>
        </p:spPr>
        <p:txBody>
          <a:bodyPr anchor="ctr">
            <a:normAutofit/>
          </a:bodyPr>
          <a:lstStyle/>
          <a:p>
            <a:r>
              <a:rPr lang="en-US">
                <a:solidFill>
                  <a:srgbClr val="F2F2F2"/>
                </a:solidFill>
              </a:rPr>
              <a:t>Section 12AB: Registration for Trusts or Charitable Institutions</a:t>
            </a:r>
            <a:endParaRPr lang="en-IN" dirty="0">
              <a:solidFill>
                <a:srgbClr val="FFFFFF"/>
              </a:solidFill>
            </a:endParaRPr>
          </a:p>
        </p:txBody>
      </p:sp>
      <p:sp>
        <p:nvSpPr>
          <p:cNvPr id="3" name="Content Placeholder 2">
            <a:extLst>
              <a:ext uri="{FF2B5EF4-FFF2-40B4-BE49-F238E27FC236}">
                <a16:creationId xmlns="" xmlns:a16="http://schemas.microsoft.com/office/drawing/2014/main" id="{F0C30638-6A7E-1329-5AFA-3D3FD44BAC5F}"/>
              </a:ext>
            </a:extLst>
          </p:cNvPr>
          <p:cNvSpPr>
            <a:spLocks noGrp="1"/>
          </p:cNvSpPr>
          <p:nvPr>
            <p:ph idx="1"/>
          </p:nvPr>
        </p:nvSpPr>
        <p:spPr>
          <a:xfrm>
            <a:off x="1103312" y="2241688"/>
            <a:ext cx="10160890" cy="4227871"/>
          </a:xfrm>
        </p:spPr>
        <p:txBody>
          <a:bodyPr>
            <a:noAutofit/>
          </a:bodyPr>
          <a:lstStyle/>
          <a:p>
            <a:pPr marL="0" indent="0" algn="just">
              <a:lnSpc>
                <a:spcPct val="90000"/>
              </a:lnSpc>
              <a:spcAft>
                <a:spcPts val="1000"/>
              </a:spcAft>
              <a:buNone/>
            </a:pPr>
            <a:r>
              <a:rPr lang="en-US" sz="1600" dirty="0">
                <a:effectLst/>
                <a:ea typeface="Times New Roman" panose="02020603050405020304" pitchFamily="18" charset="0"/>
                <a:cs typeface="Times New Roman" panose="02020603050405020304" pitchFamily="18" charset="0"/>
              </a:rPr>
              <a:t>With take effect from </a:t>
            </a:r>
            <a:r>
              <a:rPr lang="en-US" sz="1600" b="1" dirty="0">
                <a:effectLst/>
                <a:ea typeface="Times New Roman" panose="02020603050405020304" pitchFamily="18" charset="0"/>
                <a:cs typeface="Times New Roman" panose="02020603050405020304" pitchFamily="18" charset="0"/>
              </a:rPr>
              <a:t>1</a:t>
            </a:r>
            <a:r>
              <a:rPr lang="en-US" sz="1600" b="1" baseline="30000" dirty="0">
                <a:effectLst/>
                <a:ea typeface="Times New Roman" panose="02020603050405020304" pitchFamily="18" charset="0"/>
                <a:cs typeface="Times New Roman" panose="02020603050405020304" pitchFamily="18" charset="0"/>
              </a:rPr>
              <a:t>st </a:t>
            </a:r>
            <a:r>
              <a:rPr lang="en-US" sz="1600" b="1" dirty="0">
                <a:effectLst/>
                <a:ea typeface="Times New Roman" panose="02020603050405020304" pitchFamily="18" charset="0"/>
                <a:cs typeface="Times New Roman" panose="02020603050405020304" pitchFamily="18" charset="0"/>
              </a:rPr>
              <a:t>October, 2023</a:t>
            </a:r>
            <a:endParaRPr lang="en-US" sz="1600" dirty="0">
              <a:effectLst/>
              <a:ea typeface="Times New Roman" panose="02020603050405020304" pitchFamily="18" charset="0"/>
              <a:cs typeface="Times New Roman" panose="02020603050405020304" pitchFamily="18" charset="0"/>
            </a:endParaRPr>
          </a:p>
          <a:p>
            <a:pPr algn="just">
              <a:lnSpc>
                <a:spcPct val="90000"/>
              </a:lnSpc>
              <a:spcAft>
                <a:spcPts val="1000"/>
              </a:spcAft>
              <a:buClr>
                <a:schemeClr val="accent1"/>
              </a:buClr>
            </a:pPr>
            <a:r>
              <a:rPr lang="en-US" sz="1600" dirty="0">
                <a:effectLst/>
                <a:ea typeface="Times New Roman" panose="02020603050405020304" pitchFamily="18" charset="0"/>
                <a:cs typeface="Times New Roman" panose="02020603050405020304" pitchFamily="18" charset="0"/>
              </a:rPr>
              <a:t>The trusts and institutions shall be allowed to make application onl</a:t>
            </a:r>
            <a:r>
              <a:rPr lang="en-US" sz="1600" dirty="0">
                <a:ea typeface="Times New Roman" panose="02020603050405020304" pitchFamily="18" charset="0"/>
                <a:cs typeface="Times New Roman" panose="02020603050405020304" pitchFamily="18" charset="0"/>
              </a:rPr>
              <a:t>y </a:t>
            </a:r>
            <a:r>
              <a:rPr lang="en-US" sz="1600" dirty="0">
                <a:effectLst/>
                <a:ea typeface="Times New Roman" panose="02020603050405020304" pitchFamily="18" charset="0"/>
                <a:cs typeface="Times New Roman" panose="02020603050405020304" pitchFamily="18" charset="0"/>
              </a:rPr>
              <a:t>for the </a:t>
            </a:r>
            <a:r>
              <a:rPr lang="en-US" sz="1600" b="1" dirty="0">
                <a:effectLst/>
                <a:ea typeface="Times New Roman" panose="02020603050405020304" pitchFamily="18" charset="0"/>
                <a:cs typeface="Times New Roman" panose="02020603050405020304" pitchFamily="18" charset="0"/>
              </a:rPr>
              <a:t>provisional approval </a:t>
            </a:r>
            <a:r>
              <a:rPr lang="en-US" sz="1600" dirty="0">
                <a:effectLst/>
                <a:ea typeface="Times New Roman" panose="02020603050405020304" pitchFamily="18" charset="0"/>
                <a:cs typeface="Times New Roman" panose="02020603050405020304" pitchFamily="18" charset="0"/>
              </a:rPr>
              <a:t>before the commencement of activities</a:t>
            </a:r>
            <a:endParaRPr lang="en-IN" sz="1600" dirty="0">
              <a:effectLst/>
              <a:ea typeface="Times New Roman" panose="02020603050405020304" pitchFamily="18" charset="0"/>
              <a:cs typeface="Times New Roman" panose="02020603050405020304" pitchFamily="18" charset="0"/>
            </a:endParaRPr>
          </a:p>
          <a:p>
            <a:pPr algn="just">
              <a:lnSpc>
                <a:spcPct val="90000"/>
              </a:lnSpc>
              <a:spcAft>
                <a:spcPts val="1000"/>
              </a:spcAft>
              <a:buClr>
                <a:schemeClr val="accent1"/>
              </a:buClr>
            </a:pPr>
            <a:r>
              <a:rPr lang="en-US" sz="1600" dirty="0">
                <a:effectLst/>
                <a:ea typeface="Times New Roman" panose="02020603050405020304" pitchFamily="18" charset="0"/>
                <a:cs typeface="Times New Roman" panose="02020603050405020304" pitchFamily="18" charset="0"/>
              </a:rPr>
              <a:t>The trusts and institutions, which have already commenced their activities, shall make application for a </a:t>
            </a:r>
            <a:r>
              <a:rPr lang="en-US" sz="1600" b="1" dirty="0">
                <a:effectLst/>
                <a:ea typeface="Times New Roman" panose="02020603050405020304" pitchFamily="18" charset="0"/>
                <a:cs typeface="Times New Roman" panose="02020603050405020304" pitchFamily="18" charset="0"/>
              </a:rPr>
              <a:t>regular approval.</a:t>
            </a:r>
            <a:r>
              <a:rPr lang="en-US" sz="1600" dirty="0">
                <a:effectLst/>
                <a:ea typeface="Times New Roman" panose="02020603050405020304" pitchFamily="18" charset="0"/>
                <a:cs typeface="Times New Roman" panose="02020603050405020304" pitchFamily="18" charset="0"/>
              </a:rPr>
              <a:t> </a:t>
            </a:r>
          </a:p>
          <a:p>
            <a:pPr algn="just">
              <a:lnSpc>
                <a:spcPct val="90000"/>
              </a:lnSpc>
              <a:spcAft>
                <a:spcPts val="1000"/>
              </a:spcAft>
              <a:buClr>
                <a:schemeClr val="accent1"/>
              </a:buClr>
            </a:pPr>
            <a:r>
              <a:rPr lang="en-US" sz="1600" dirty="0">
                <a:effectLst/>
                <a:ea typeface="Times New Roman" panose="02020603050405020304" pitchFamily="18" charset="0"/>
                <a:cs typeface="Times New Roman" panose="02020603050405020304" pitchFamily="18" charset="0"/>
              </a:rPr>
              <a:t>Such application shall be examined by the P</a:t>
            </a:r>
            <a:r>
              <a:rPr lang="en-IN" sz="1600" dirty="0">
                <a:effectLst/>
                <a:ea typeface="Times New Roman" panose="02020603050405020304" pitchFamily="18" charset="0"/>
                <a:cs typeface="Times New Roman" panose="02020603050405020304" pitchFamily="18" charset="0"/>
              </a:rPr>
              <a:t>CIT/CIT and on being</a:t>
            </a:r>
            <a:r>
              <a:rPr lang="en-US" sz="1600" dirty="0">
                <a:effectLst/>
                <a:ea typeface="Times New Roman" panose="02020603050405020304" pitchFamily="18" charset="0"/>
                <a:cs typeface="Times New Roman" panose="02020603050405020304" pitchFamily="18" charset="0"/>
              </a:rPr>
              <a:t> satisfied, registration or approval shall be granted for 5 years.</a:t>
            </a:r>
            <a:endParaRPr lang="en-IN" sz="1600" dirty="0">
              <a:effectLst/>
              <a:ea typeface="Times New Roman" panose="02020603050405020304" pitchFamily="18" charset="0"/>
              <a:cs typeface="Times New Roman" panose="02020603050405020304" pitchFamily="18" charset="0"/>
            </a:endParaRPr>
          </a:p>
          <a:p>
            <a:pPr algn="just">
              <a:lnSpc>
                <a:spcPct val="90000"/>
              </a:lnSpc>
              <a:spcAft>
                <a:spcPts val="1000"/>
              </a:spcAft>
              <a:buClr>
                <a:schemeClr val="accent1"/>
              </a:buClr>
            </a:pPr>
            <a:r>
              <a:rPr lang="en-US" sz="1600" dirty="0">
                <a:effectLst/>
                <a:ea typeface="Times New Roman" panose="02020603050405020304" pitchFamily="18" charset="0"/>
                <a:cs typeface="Times New Roman" panose="02020603050405020304" pitchFamily="18" charset="0"/>
              </a:rPr>
              <a:t>The order granting or rejecting such applications shall be passed within 6 months from the end of the month in which such application was received.</a:t>
            </a:r>
          </a:p>
          <a:p>
            <a:pPr marL="0" indent="0" algn="just">
              <a:lnSpc>
                <a:spcPct val="90000"/>
              </a:lnSpc>
              <a:spcAft>
                <a:spcPts val="1000"/>
              </a:spcAft>
              <a:buNone/>
            </a:pPr>
            <a:r>
              <a:rPr lang="en-US" sz="1600" b="1" dirty="0">
                <a:effectLst/>
                <a:ea typeface="Times New Roman" panose="02020603050405020304" pitchFamily="18" charset="0"/>
                <a:cs typeface="Times New Roman" panose="02020603050405020304" pitchFamily="18" charset="0"/>
              </a:rPr>
              <a:t>Application Procedure:</a:t>
            </a:r>
          </a:p>
          <a:p>
            <a:pPr algn="just">
              <a:lnSpc>
                <a:spcPct val="90000"/>
              </a:lnSpc>
              <a:spcAft>
                <a:spcPts val="1000"/>
              </a:spcAft>
              <a:buClr>
                <a:schemeClr val="accent1"/>
              </a:buClr>
            </a:pPr>
            <a:r>
              <a:rPr lang="en-US" sz="1600" dirty="0">
                <a:effectLst/>
                <a:ea typeface="Times New Roman" panose="02020603050405020304" pitchFamily="18" charset="0"/>
                <a:cs typeface="Times New Roman" panose="02020603050405020304" pitchFamily="18" charset="0"/>
              </a:rPr>
              <a:t>Submit Form 10A (for new registration) or Form 10AB (for renewal) online.</a:t>
            </a:r>
          </a:p>
          <a:p>
            <a:pPr algn="just">
              <a:lnSpc>
                <a:spcPct val="90000"/>
              </a:lnSpc>
              <a:spcAft>
                <a:spcPts val="1000"/>
              </a:spcAft>
              <a:buClr>
                <a:schemeClr val="accent1"/>
              </a:buClr>
            </a:pPr>
            <a:r>
              <a:rPr lang="en-US" sz="1600" dirty="0">
                <a:effectLst/>
                <a:ea typeface="Times New Roman" panose="02020603050405020304" pitchFamily="18" charset="0"/>
                <a:cs typeface="Times New Roman" panose="02020603050405020304" pitchFamily="18" charset="0"/>
              </a:rPr>
              <a:t>Provide required documents such as trust deed, PAN of the entity, and activity details.</a:t>
            </a:r>
            <a:endParaRPr lang="en-IN" sz="1600" dirty="0"/>
          </a:p>
        </p:txBody>
      </p:sp>
    </p:spTree>
    <p:extLst>
      <p:ext uri="{BB962C8B-B14F-4D97-AF65-F5344CB8AC3E}">
        <p14:creationId xmlns="" xmlns:p14="http://schemas.microsoft.com/office/powerpoint/2010/main" val="1236741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5F493F85-A8C3-321D-8316-09938BEBF138}"/>
              </a:ext>
            </a:extLst>
          </p:cNvPr>
          <p:cNvSpPr>
            <a:spLocks noGrp="1"/>
          </p:cNvSpPr>
          <p:nvPr>
            <p:ph type="title"/>
          </p:nvPr>
        </p:nvSpPr>
        <p:spPr>
          <a:xfrm>
            <a:off x="1103312" y="452718"/>
            <a:ext cx="8947522" cy="1400530"/>
          </a:xfrm>
        </p:spPr>
        <p:txBody>
          <a:bodyPr anchor="ctr">
            <a:normAutofit/>
          </a:bodyPr>
          <a:lstStyle/>
          <a:p>
            <a:r>
              <a:rPr lang="en-IN" dirty="0">
                <a:solidFill>
                  <a:srgbClr val="FFFFFF"/>
                </a:solidFill>
              </a:rPr>
              <a:t>Concept of ‘residual income’ :</a:t>
            </a:r>
          </a:p>
        </p:txBody>
      </p:sp>
      <p:sp>
        <p:nvSpPr>
          <p:cNvPr id="3" name="Content Placeholder 2">
            <a:extLst>
              <a:ext uri="{FF2B5EF4-FFF2-40B4-BE49-F238E27FC236}">
                <a16:creationId xmlns="" xmlns:a16="http://schemas.microsoft.com/office/drawing/2014/main" id="{B782B507-8551-D04A-59FC-3A8254AC3627}"/>
              </a:ext>
            </a:extLst>
          </p:cNvPr>
          <p:cNvSpPr>
            <a:spLocks noGrp="1"/>
          </p:cNvSpPr>
          <p:nvPr>
            <p:ph idx="1"/>
          </p:nvPr>
        </p:nvSpPr>
        <p:spPr>
          <a:xfrm>
            <a:off x="1103313" y="2763520"/>
            <a:ext cx="10020300" cy="3484879"/>
          </a:xfrm>
        </p:spPr>
        <p:txBody>
          <a:bodyPr>
            <a:normAutofit/>
          </a:bodyPr>
          <a:lstStyle/>
          <a:p>
            <a:pPr marL="0" indent="0" algn="just">
              <a:buNone/>
            </a:pPr>
            <a:r>
              <a:rPr lang="en-US" dirty="0"/>
              <a:t>Residual income means total income reduced by regular income and specified income. The income tax payable by a registered NPO on its total income for any tax year shall be the aggregate of the amounts calculated at 30% on specified income and the rates applicable on taxable regular income and residual income for such tax year.</a:t>
            </a:r>
            <a:endParaRPr lang="en-IN" dirty="0"/>
          </a:p>
        </p:txBody>
      </p:sp>
    </p:spTree>
    <p:extLst>
      <p:ext uri="{BB962C8B-B14F-4D97-AF65-F5344CB8AC3E}">
        <p14:creationId xmlns="" xmlns:p14="http://schemas.microsoft.com/office/powerpoint/2010/main" val="14770835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861ACB23-99F8-DB5F-D530-ADF915FFC414}"/>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Concept of ‘deemed accumulated income’:</a:t>
            </a:r>
            <a:endParaRPr lang="en-IN" dirty="0">
              <a:solidFill>
                <a:srgbClr val="FFFFFF"/>
              </a:solidFill>
            </a:endParaRPr>
          </a:p>
        </p:txBody>
      </p:sp>
      <p:sp>
        <p:nvSpPr>
          <p:cNvPr id="3" name="Content Placeholder 2">
            <a:extLst>
              <a:ext uri="{FF2B5EF4-FFF2-40B4-BE49-F238E27FC236}">
                <a16:creationId xmlns="" xmlns:a16="http://schemas.microsoft.com/office/drawing/2014/main" id="{02C2A720-B6C3-B05C-A29E-84170045B2AB}"/>
              </a:ext>
            </a:extLst>
          </p:cNvPr>
          <p:cNvSpPr>
            <a:spLocks noGrp="1"/>
          </p:cNvSpPr>
          <p:nvPr>
            <p:ph idx="1"/>
          </p:nvPr>
        </p:nvSpPr>
        <p:spPr>
          <a:xfrm>
            <a:off x="1103312" y="2763520"/>
            <a:ext cx="10020300" cy="3484879"/>
          </a:xfrm>
        </p:spPr>
        <p:txBody>
          <a:bodyPr>
            <a:normAutofit/>
          </a:bodyPr>
          <a:lstStyle/>
          <a:p>
            <a:pPr marL="0" indent="0" algn="just">
              <a:lnSpc>
                <a:spcPct val="90000"/>
              </a:lnSpc>
              <a:buNone/>
            </a:pPr>
            <a:r>
              <a:rPr lang="en-US" sz="1700" dirty="0"/>
              <a:t>Hitherto, 15% of the trust's income was not required to be invested in the modes specified under Section 11(5) of the Act. However, the new income tax bill proposes the introduction of the concept of 'deemed accumulated income.' According to this proposal, the regular income, after deducting the applied income and accumulated income under Section 342 [which corresponds to the current Section 11(2) of the Act], to the extent of 15%, will be considered as deemed accumulated income. This deemed accumulated income must be invested or deposited in specified modes. Failure to comply with this requirement may result in the deemed accumulated income being classified as 'specified income' and subjected to a tax rate of 30%. Further, any utilization of such deemed accumulated income would not be considered as application of income by the NPOs. The same will check the practice of the NPOs which hitherto used to utilize accumulated funds forming part of 15% as application of income.</a:t>
            </a:r>
            <a:endParaRPr lang="en-IN" sz="1700" dirty="0"/>
          </a:p>
        </p:txBody>
      </p:sp>
    </p:spTree>
    <p:extLst>
      <p:ext uri="{BB962C8B-B14F-4D97-AF65-F5344CB8AC3E}">
        <p14:creationId xmlns="" xmlns:p14="http://schemas.microsoft.com/office/powerpoint/2010/main" val="14551835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BD525A27-B299-6C11-5393-70FFF114F848}"/>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Changes in the provisions relating to accumulation of income:</a:t>
            </a:r>
            <a:endParaRPr lang="en-IN" dirty="0">
              <a:solidFill>
                <a:srgbClr val="FFFFFF"/>
              </a:solidFill>
            </a:endParaRPr>
          </a:p>
        </p:txBody>
      </p:sp>
      <p:sp>
        <p:nvSpPr>
          <p:cNvPr id="3" name="Content Placeholder 2">
            <a:extLst>
              <a:ext uri="{FF2B5EF4-FFF2-40B4-BE49-F238E27FC236}">
                <a16:creationId xmlns="" xmlns:a16="http://schemas.microsoft.com/office/drawing/2014/main" id="{0BE63BBF-AE7E-777B-414B-EF4E8A262103}"/>
              </a:ext>
            </a:extLst>
          </p:cNvPr>
          <p:cNvSpPr>
            <a:spLocks noGrp="1"/>
          </p:cNvSpPr>
          <p:nvPr>
            <p:ph idx="1"/>
          </p:nvPr>
        </p:nvSpPr>
        <p:spPr>
          <a:xfrm>
            <a:off x="1103312" y="2763520"/>
            <a:ext cx="10020300" cy="3484879"/>
          </a:xfrm>
        </p:spPr>
        <p:txBody>
          <a:bodyPr>
            <a:normAutofit/>
          </a:bodyPr>
          <a:lstStyle/>
          <a:p>
            <a:pPr marL="0" indent="0" algn="just">
              <a:lnSpc>
                <a:spcPct val="90000"/>
              </a:lnSpc>
              <a:buNone/>
            </a:pPr>
            <a:r>
              <a:rPr lang="en-US" sz="1900" dirty="0"/>
              <a:t>Under the existing Act, charitable trusts and institutions have the option to accumulate their income in two ways: either under Section 11(2), which allows for accumulation over a period of five years, or under Explanation 1(2) to Section 11(1), which permits accumulation for one year due to specific reasons, such as the non-receipt of income. However, the proposed provisions eliminate the option of accumulating income under Explanation 1(2) to Section 11(1). This provision was more flexible compared to Section 11(2), as it did not require the trust to invest the accumulated income in a specified manner or seek approval from the Assessing Officer to alter the purpose for which the income was set aside. The removal of this option limits the flexibility previously available to trusts under Explanation 1(2) to Section 11(1) of the existing Act</a:t>
            </a:r>
            <a:endParaRPr lang="en-IN" sz="1900" dirty="0"/>
          </a:p>
        </p:txBody>
      </p:sp>
    </p:spTree>
    <p:extLst>
      <p:ext uri="{BB962C8B-B14F-4D97-AF65-F5344CB8AC3E}">
        <p14:creationId xmlns="" xmlns:p14="http://schemas.microsoft.com/office/powerpoint/2010/main" val="14293268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452EA013-D7B1-6E8F-AAEE-4F86E3E2F867}"/>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Capital gain provisions done away with:</a:t>
            </a:r>
            <a:endParaRPr lang="en-IN" dirty="0">
              <a:solidFill>
                <a:srgbClr val="FFFFFF"/>
              </a:solidFill>
            </a:endParaRPr>
          </a:p>
        </p:txBody>
      </p:sp>
      <p:sp>
        <p:nvSpPr>
          <p:cNvPr id="3" name="Content Placeholder 2">
            <a:extLst>
              <a:ext uri="{FF2B5EF4-FFF2-40B4-BE49-F238E27FC236}">
                <a16:creationId xmlns="" xmlns:a16="http://schemas.microsoft.com/office/drawing/2014/main" id="{47DFF94E-0187-8D61-DADD-ED1230A8D699}"/>
              </a:ext>
            </a:extLst>
          </p:cNvPr>
          <p:cNvSpPr>
            <a:spLocks noGrp="1"/>
          </p:cNvSpPr>
          <p:nvPr>
            <p:ph idx="1"/>
          </p:nvPr>
        </p:nvSpPr>
        <p:spPr>
          <a:xfrm>
            <a:off x="1103311" y="2763520"/>
            <a:ext cx="9672843" cy="3484879"/>
          </a:xfrm>
        </p:spPr>
        <p:txBody>
          <a:bodyPr>
            <a:normAutofit/>
          </a:bodyPr>
          <a:lstStyle/>
          <a:p>
            <a:pPr marL="0" indent="0" algn="just">
              <a:buNone/>
            </a:pPr>
            <a:r>
              <a:rPr lang="en-US" dirty="0"/>
              <a:t>Section 11(1A) of the current Income-tax Act provides that if a capital asset held under trust for charitable or religious purposes is transferred and the net consideration is used to acquire another capital asset, the capital gain from the transfer is deemed applied to charitable or religious purposes. Since the cost of acquiring an asset for the registered non profit organization’s objectives is considered an application of income, these provisions were redundant and have been proposed to be removed</a:t>
            </a:r>
            <a:endParaRPr lang="en-IN" dirty="0"/>
          </a:p>
        </p:txBody>
      </p:sp>
    </p:spTree>
    <p:extLst>
      <p:ext uri="{BB962C8B-B14F-4D97-AF65-F5344CB8AC3E}">
        <p14:creationId xmlns="" xmlns:p14="http://schemas.microsoft.com/office/powerpoint/2010/main" val="33487290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A3E37308-A7A7-12C9-D12D-6F7983DC67C7}"/>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Concept of ‘tax year’ introduced: </a:t>
            </a:r>
            <a:endParaRPr lang="en-IN" dirty="0">
              <a:solidFill>
                <a:srgbClr val="FFFFFF"/>
              </a:solidFill>
            </a:endParaRPr>
          </a:p>
        </p:txBody>
      </p:sp>
      <p:sp>
        <p:nvSpPr>
          <p:cNvPr id="3" name="Content Placeholder 2">
            <a:extLst>
              <a:ext uri="{FF2B5EF4-FFF2-40B4-BE49-F238E27FC236}">
                <a16:creationId xmlns="" xmlns:a16="http://schemas.microsoft.com/office/drawing/2014/main" id="{936AF55B-37EE-538B-44C4-2960B93984B3}"/>
              </a:ext>
            </a:extLst>
          </p:cNvPr>
          <p:cNvSpPr>
            <a:spLocks noGrp="1"/>
          </p:cNvSpPr>
          <p:nvPr>
            <p:ph idx="1"/>
          </p:nvPr>
        </p:nvSpPr>
        <p:spPr>
          <a:xfrm>
            <a:off x="1103312" y="2763520"/>
            <a:ext cx="9799150" cy="3484879"/>
          </a:xfrm>
        </p:spPr>
        <p:txBody>
          <a:bodyPr>
            <a:normAutofit/>
          </a:bodyPr>
          <a:lstStyle/>
          <a:p>
            <a:pPr marL="0" indent="0" algn="just">
              <a:buNone/>
            </a:pPr>
            <a:r>
              <a:rPr lang="en-US" dirty="0"/>
              <a:t>The concept of ‘previous year’ and ‘assessment year’ is proposed to be replaced with ‘tax year’. A ‘tax year’ refers to the twelve-month period of the financial year commencing on April 1st</a:t>
            </a:r>
            <a:endParaRPr lang="en-IN" dirty="0"/>
          </a:p>
        </p:txBody>
      </p:sp>
    </p:spTree>
    <p:extLst>
      <p:ext uri="{BB962C8B-B14F-4D97-AF65-F5344CB8AC3E}">
        <p14:creationId xmlns="" xmlns:p14="http://schemas.microsoft.com/office/powerpoint/2010/main" val="29388447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BECF7DBD-E350-88A6-33A5-5B04BC7CC1BE}"/>
              </a:ext>
            </a:extLst>
          </p:cNvPr>
          <p:cNvSpPr>
            <a:spLocks noGrp="1"/>
          </p:cNvSpPr>
          <p:nvPr>
            <p:ph type="title"/>
          </p:nvPr>
        </p:nvSpPr>
        <p:spPr>
          <a:xfrm>
            <a:off x="1103312" y="452718"/>
            <a:ext cx="8947522" cy="1400530"/>
          </a:xfrm>
        </p:spPr>
        <p:txBody>
          <a:bodyPr anchor="ctr">
            <a:normAutofit/>
          </a:bodyPr>
          <a:lstStyle/>
          <a:p>
            <a:r>
              <a:rPr lang="en-US" sz="3900" dirty="0">
                <a:solidFill>
                  <a:srgbClr val="FFFFFF"/>
                </a:solidFill>
              </a:rPr>
              <a:t>Streamlining the registration provisions (including Section 80G):</a:t>
            </a:r>
            <a:endParaRPr lang="en-IN" sz="3900" dirty="0">
              <a:solidFill>
                <a:srgbClr val="FFFFFF"/>
              </a:solidFill>
            </a:endParaRPr>
          </a:p>
        </p:txBody>
      </p:sp>
      <p:sp>
        <p:nvSpPr>
          <p:cNvPr id="3" name="Content Placeholder 2">
            <a:extLst>
              <a:ext uri="{FF2B5EF4-FFF2-40B4-BE49-F238E27FC236}">
                <a16:creationId xmlns="" xmlns:a16="http://schemas.microsoft.com/office/drawing/2014/main" id="{B42C7FAC-2FEF-A944-59B2-8768C02C8F15}"/>
              </a:ext>
            </a:extLst>
          </p:cNvPr>
          <p:cNvSpPr>
            <a:spLocks noGrp="1"/>
          </p:cNvSpPr>
          <p:nvPr>
            <p:ph idx="1"/>
          </p:nvPr>
        </p:nvSpPr>
        <p:spPr>
          <a:xfrm>
            <a:off x="1103312" y="2763520"/>
            <a:ext cx="9859549" cy="3484879"/>
          </a:xfrm>
        </p:spPr>
        <p:txBody>
          <a:bodyPr>
            <a:normAutofit/>
          </a:bodyPr>
          <a:lstStyle/>
          <a:p>
            <a:pPr marL="0" indent="0" algn="just">
              <a:buNone/>
            </a:pPr>
            <a:r>
              <a:rPr lang="en-US" dirty="0"/>
              <a:t>The registration provisions under the existing Sections 10(23C) and 12AB are proposed to be simplified and consolidated into one section. Additionally, the existing Section 80G of the Act has been divided into two sections in the proposed ITB: Section 354 (registration provisions) and Section 133 (conditions for availing deductions).</a:t>
            </a:r>
            <a:endParaRPr lang="en-IN" dirty="0"/>
          </a:p>
        </p:txBody>
      </p:sp>
    </p:spTree>
    <p:extLst>
      <p:ext uri="{BB962C8B-B14F-4D97-AF65-F5344CB8AC3E}">
        <p14:creationId xmlns="" xmlns:p14="http://schemas.microsoft.com/office/powerpoint/2010/main" val="34930670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F16D667F-9CEF-0B9C-E9D8-DB11294A2A88}"/>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DISCLAIMER</a:t>
            </a:r>
            <a:endParaRPr lang="en-IN" dirty="0">
              <a:solidFill>
                <a:srgbClr val="FFFFFF"/>
              </a:solidFill>
            </a:endParaRPr>
          </a:p>
        </p:txBody>
      </p:sp>
      <p:sp>
        <p:nvSpPr>
          <p:cNvPr id="3" name="Content Placeholder 2">
            <a:extLst>
              <a:ext uri="{FF2B5EF4-FFF2-40B4-BE49-F238E27FC236}">
                <a16:creationId xmlns="" xmlns:a16="http://schemas.microsoft.com/office/drawing/2014/main" id="{B15DE3F0-E2B4-1328-9FC0-43D3B0BC5540}"/>
              </a:ext>
            </a:extLst>
          </p:cNvPr>
          <p:cNvSpPr>
            <a:spLocks noGrp="1"/>
          </p:cNvSpPr>
          <p:nvPr>
            <p:ph idx="1"/>
          </p:nvPr>
        </p:nvSpPr>
        <p:spPr>
          <a:xfrm>
            <a:off x="1103312" y="2452350"/>
            <a:ext cx="9800662" cy="3796050"/>
          </a:xfrm>
        </p:spPr>
        <p:txBody>
          <a:bodyPr>
            <a:normAutofit/>
          </a:bodyPr>
          <a:lstStyle/>
          <a:p>
            <a:pPr marL="0" indent="0" algn="just">
              <a:lnSpc>
                <a:spcPct val="90000"/>
              </a:lnSpc>
              <a:buNone/>
            </a:pPr>
            <a:r>
              <a:rPr lang="en-US" sz="1800" dirty="0"/>
              <a:t>This document has been prepared in summary form based on Income Tax Act, 1961, Income Tax Rules, 1962, Finance Bill 2025, proposed Income Tax Bill 2025 and from sources believed to be reliable. While the information is believed to be accurate to the best of our knowledge, we do not make any representations or warranties, express or implied, as to the accuracy or completeness of such information. Recipients should conduct and rely upon their own examination, investigation and analysis and are advised to seek their own professional advice before making any decision. This document is not an offer, invitation, advice or solicitation of any kind. We accept no responsibility for any errors it may contain, whether caused by negligence or otherwise or for any loss, howsoever caused or sustained, by the person who relies on it.</a:t>
            </a:r>
            <a:endParaRPr lang="en-IN" sz="1800" dirty="0"/>
          </a:p>
          <a:p>
            <a:pPr algn="just">
              <a:lnSpc>
                <a:spcPct val="90000"/>
              </a:lnSpc>
            </a:pPr>
            <a:endParaRPr lang="en-IN" sz="1800" dirty="0"/>
          </a:p>
        </p:txBody>
      </p:sp>
    </p:spTree>
    <p:extLst>
      <p:ext uri="{BB962C8B-B14F-4D97-AF65-F5344CB8AC3E}">
        <p14:creationId xmlns="" xmlns:p14="http://schemas.microsoft.com/office/powerpoint/2010/main" val="14511930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Thank You Stock Photos, Images and Backgrounds for Free Download">
            <a:extLst>
              <a:ext uri="{FF2B5EF4-FFF2-40B4-BE49-F238E27FC236}">
                <a16:creationId xmlns="" xmlns:a16="http://schemas.microsoft.com/office/drawing/2014/main" id="{D5172288-6A57-B756-92F8-A137D9FE65F8}"/>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t="11434"/>
          <a:stretch/>
        </p:blipFill>
        <p:spPr bwMode="auto">
          <a:xfrm>
            <a:off x="20" y="1282"/>
            <a:ext cx="12191980" cy="685671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B006DD03-F89C-1E8B-5F1F-0BBDCC9B35F5}"/>
              </a:ext>
            </a:extLst>
          </p:cNvPr>
          <p:cNvSpPr txBox="1"/>
          <p:nvPr/>
        </p:nvSpPr>
        <p:spPr>
          <a:xfrm>
            <a:off x="7534657" y="5246191"/>
            <a:ext cx="4434839" cy="1323439"/>
          </a:xfrm>
          <a:prstGeom prst="rect">
            <a:avLst/>
          </a:prstGeom>
          <a:noFill/>
        </p:spPr>
        <p:txBody>
          <a:bodyPr wrap="square" rtlCol="0">
            <a:spAutoFit/>
          </a:bodyPr>
          <a:lstStyle/>
          <a:p>
            <a:r>
              <a:rPr lang="en-US" sz="2000" b="1" dirty="0"/>
              <a:t>S. Venugopal, LLB, FCA, CITAX(ICA),</a:t>
            </a:r>
          </a:p>
          <a:p>
            <a:r>
              <a:rPr lang="en-US" sz="2000" b="1" dirty="0"/>
              <a:t>DISA(ICA), FAFD(ICA)</a:t>
            </a:r>
          </a:p>
          <a:p>
            <a:r>
              <a:rPr lang="en-US" sz="2000" b="1" dirty="0"/>
              <a:t>9848015416</a:t>
            </a:r>
          </a:p>
          <a:p>
            <a:r>
              <a:rPr lang="en-US" sz="2000" b="1" dirty="0"/>
              <a:t>gopalvsanka@gmail.com</a:t>
            </a:r>
            <a:endParaRPr lang="en-IN" sz="2000" b="1" dirty="0"/>
          </a:p>
        </p:txBody>
      </p:sp>
    </p:spTree>
    <p:extLst>
      <p:ext uri="{BB962C8B-B14F-4D97-AF65-F5344CB8AC3E}">
        <p14:creationId xmlns="" xmlns:p14="http://schemas.microsoft.com/office/powerpoint/2010/main" val="200174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545BC611-996A-57BE-1301-8C49182D2288}"/>
              </a:ext>
            </a:extLst>
          </p:cNvPr>
          <p:cNvSpPr>
            <a:spLocks noGrp="1"/>
          </p:cNvSpPr>
          <p:nvPr>
            <p:ph type="title"/>
          </p:nvPr>
        </p:nvSpPr>
        <p:spPr>
          <a:xfrm>
            <a:off x="1103312" y="452718"/>
            <a:ext cx="8947522" cy="1400530"/>
          </a:xfrm>
        </p:spPr>
        <p:txBody>
          <a:bodyPr anchor="ctr">
            <a:normAutofit/>
          </a:bodyPr>
          <a:lstStyle/>
          <a:p>
            <a:r>
              <a:rPr lang="en-US">
                <a:solidFill>
                  <a:srgbClr val="F2F2F2"/>
                </a:solidFill>
              </a:rPr>
              <a:t>Section 12AB: Registration for Trusts or Charitable Institutions</a:t>
            </a:r>
            <a:endParaRPr lang="en-IN" dirty="0">
              <a:solidFill>
                <a:srgbClr val="FFFFFF"/>
              </a:solidFill>
            </a:endParaRPr>
          </a:p>
        </p:txBody>
      </p:sp>
      <p:sp>
        <p:nvSpPr>
          <p:cNvPr id="3" name="Content Placeholder 2">
            <a:extLst>
              <a:ext uri="{FF2B5EF4-FFF2-40B4-BE49-F238E27FC236}">
                <a16:creationId xmlns="" xmlns:a16="http://schemas.microsoft.com/office/drawing/2014/main" id="{2E3AC9CF-06CD-D322-8625-E5B893A044A9}"/>
              </a:ext>
            </a:extLst>
          </p:cNvPr>
          <p:cNvSpPr>
            <a:spLocks noGrp="1"/>
          </p:cNvSpPr>
          <p:nvPr>
            <p:ph idx="1"/>
          </p:nvPr>
        </p:nvSpPr>
        <p:spPr>
          <a:xfrm>
            <a:off x="1103312" y="2170478"/>
            <a:ext cx="9849823" cy="4036941"/>
          </a:xfrm>
        </p:spPr>
        <p:txBody>
          <a:bodyPr>
            <a:noAutofit/>
          </a:bodyPr>
          <a:lstStyle/>
          <a:p>
            <a:pPr marL="0" indent="0">
              <a:lnSpc>
                <a:spcPct val="90000"/>
              </a:lnSpc>
              <a:buNone/>
            </a:pPr>
            <a:r>
              <a:rPr lang="en-US" sz="1800" b="1" dirty="0">
                <a:latin typeface="+mn-lt"/>
              </a:rPr>
              <a:t>Mandatory Renewal:</a:t>
            </a:r>
          </a:p>
          <a:p>
            <a:pPr>
              <a:lnSpc>
                <a:spcPct val="90000"/>
              </a:lnSpc>
              <a:buClr>
                <a:schemeClr val="accent1"/>
              </a:buClr>
            </a:pPr>
            <a:r>
              <a:rPr lang="en-US" sz="1800" b="0" i="0" dirty="0">
                <a:effectLst/>
                <a:latin typeface="+mn-lt"/>
              </a:rPr>
              <a:t>where the trust or institution is registered under </a:t>
            </a:r>
            <a:r>
              <a:rPr lang="en-US" sz="1800" b="0" i="0" u="none" strike="noStrike" dirty="0">
                <a:effectLst/>
                <a:latin typeface="+mn-lt"/>
              </a:rPr>
              <a:t>section 12AB</a:t>
            </a:r>
            <a:r>
              <a:rPr lang="en-US" sz="1800" b="0" i="0" dirty="0">
                <a:effectLst/>
                <a:latin typeface="+mn-lt"/>
              </a:rPr>
              <a:t> </a:t>
            </a:r>
            <a:r>
              <a:rPr lang="en-US" sz="1800" b="0" i="1" dirty="0">
                <a:effectLst/>
                <a:latin typeface="+mn-lt"/>
              </a:rPr>
              <a:t>or approved under Section 10(23C)</a:t>
            </a:r>
            <a:r>
              <a:rPr lang="en-US" sz="1800" b="0" i="0" dirty="0">
                <a:effectLst/>
                <a:latin typeface="+mn-lt"/>
              </a:rPr>
              <a:t> and the period of the said registration </a:t>
            </a:r>
            <a:r>
              <a:rPr lang="en-US" sz="1800" b="0" i="1" dirty="0">
                <a:effectLst/>
                <a:latin typeface="+mn-lt"/>
              </a:rPr>
              <a:t>or approval, as the case may be,</a:t>
            </a:r>
            <a:r>
              <a:rPr lang="en-US" sz="1800" b="0" i="0" dirty="0">
                <a:effectLst/>
                <a:latin typeface="+mn-lt"/>
              </a:rPr>
              <a:t> is due to expire, </a:t>
            </a:r>
            <a:r>
              <a:rPr lang="en-US" sz="1800" b="1" i="0" dirty="0">
                <a:effectLst/>
                <a:latin typeface="+mn-lt"/>
              </a:rPr>
              <a:t>at least six months prior to expiry </a:t>
            </a:r>
            <a:r>
              <a:rPr lang="en-US" sz="1800" b="0" i="0" dirty="0">
                <a:effectLst/>
                <a:latin typeface="+mn-lt"/>
              </a:rPr>
              <a:t>of the said period;</a:t>
            </a:r>
          </a:p>
          <a:p>
            <a:pPr marL="0" indent="0">
              <a:lnSpc>
                <a:spcPct val="90000"/>
              </a:lnSpc>
              <a:buClr>
                <a:schemeClr val="accent1"/>
              </a:buClr>
              <a:buNone/>
            </a:pPr>
            <a:endParaRPr lang="en-US" sz="1800" b="1" dirty="0">
              <a:latin typeface="+mn-lt"/>
            </a:endParaRPr>
          </a:p>
          <a:p>
            <a:pPr marL="0" indent="0">
              <a:lnSpc>
                <a:spcPct val="90000"/>
              </a:lnSpc>
              <a:buClr>
                <a:schemeClr val="accent1"/>
              </a:buClr>
              <a:buNone/>
            </a:pPr>
            <a:r>
              <a:rPr lang="en-US" sz="1800" b="1" dirty="0">
                <a:latin typeface="+mn-lt"/>
              </a:rPr>
              <a:t>Conditions for Revocation:</a:t>
            </a:r>
          </a:p>
          <a:p>
            <a:pPr>
              <a:lnSpc>
                <a:spcPct val="90000"/>
              </a:lnSpc>
              <a:buClr>
                <a:schemeClr val="accent1"/>
              </a:buClr>
            </a:pPr>
            <a:r>
              <a:rPr lang="en-US" dirty="0">
                <a:latin typeface="+mn-lt"/>
              </a:rPr>
              <a:t>Non-application of income for charitable purposes.</a:t>
            </a:r>
          </a:p>
          <a:p>
            <a:pPr>
              <a:lnSpc>
                <a:spcPct val="90000"/>
              </a:lnSpc>
              <a:buClr>
                <a:schemeClr val="accent1"/>
              </a:buClr>
            </a:pPr>
            <a:r>
              <a:rPr lang="en-US" dirty="0">
                <a:latin typeface="+mn-lt"/>
              </a:rPr>
              <a:t>Failure to file returns or misuse of funds.</a:t>
            </a:r>
          </a:p>
          <a:p>
            <a:pPr lvl="1">
              <a:lnSpc>
                <a:spcPct val="90000"/>
              </a:lnSpc>
              <a:buClr>
                <a:schemeClr val="accent1"/>
              </a:buClr>
            </a:pPr>
            <a:endParaRPr lang="en-US" dirty="0">
              <a:latin typeface="+mn-lt"/>
            </a:endParaRPr>
          </a:p>
          <a:p>
            <a:pPr marL="0" indent="0">
              <a:lnSpc>
                <a:spcPct val="90000"/>
              </a:lnSpc>
              <a:spcAft>
                <a:spcPts val="400"/>
              </a:spcAft>
              <a:buNone/>
            </a:pPr>
            <a:r>
              <a:rPr lang="en-US" sz="1800" b="1" dirty="0">
                <a:latin typeface="+mn-lt"/>
              </a:rPr>
              <a:t>Any modification in the Objects of the Trust</a:t>
            </a:r>
          </a:p>
          <a:p>
            <a:pPr>
              <a:lnSpc>
                <a:spcPct val="90000"/>
              </a:lnSpc>
              <a:spcAft>
                <a:spcPts val="400"/>
              </a:spcAft>
              <a:buClr>
                <a:schemeClr val="accent1"/>
              </a:buClr>
            </a:pPr>
            <a:r>
              <a:rPr lang="en-US" sz="1800" dirty="0">
                <a:latin typeface="+mn-lt"/>
              </a:rPr>
              <a:t>Where the trust or institution </a:t>
            </a:r>
            <a:r>
              <a:rPr lang="en-US" sz="1800" b="0" i="0" dirty="0">
                <a:effectLst/>
                <a:latin typeface="+mn-lt"/>
              </a:rPr>
              <a:t>has adopted or undertaken modifications of the objects which do not conform to the conditions of registration, </a:t>
            </a:r>
            <a:r>
              <a:rPr lang="en-US" sz="1800" b="1" i="0" dirty="0">
                <a:effectLst/>
                <a:latin typeface="+mn-lt"/>
              </a:rPr>
              <a:t>within a period of thirty days </a:t>
            </a:r>
            <a:r>
              <a:rPr lang="en-US" sz="1800" b="0" i="0" dirty="0">
                <a:effectLst/>
                <a:latin typeface="+mn-lt"/>
              </a:rPr>
              <a:t>from the date of the said adoption or modification;</a:t>
            </a:r>
            <a:r>
              <a:rPr lang="en-US" sz="1800" dirty="0">
                <a:latin typeface="+mn-lt"/>
              </a:rPr>
              <a:t/>
            </a:r>
            <a:br>
              <a:rPr lang="en-US" sz="1800" dirty="0">
                <a:latin typeface="+mn-lt"/>
              </a:rPr>
            </a:br>
            <a:endParaRPr lang="en-IN" sz="1800" dirty="0">
              <a:latin typeface="+mn-lt"/>
            </a:endParaRPr>
          </a:p>
        </p:txBody>
      </p:sp>
    </p:spTree>
    <p:extLst>
      <p:ext uri="{BB962C8B-B14F-4D97-AF65-F5344CB8AC3E}">
        <p14:creationId xmlns="" xmlns:p14="http://schemas.microsoft.com/office/powerpoint/2010/main" val="2992710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79D0A70A-FBE3-FB40-1C9D-5A1DD7D1BC5A}"/>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Section 80G: Registration </a:t>
            </a:r>
            <a:endParaRPr lang="en-IN" dirty="0">
              <a:solidFill>
                <a:srgbClr val="FFFFFF"/>
              </a:solidFill>
            </a:endParaRPr>
          </a:p>
        </p:txBody>
      </p:sp>
      <p:sp>
        <p:nvSpPr>
          <p:cNvPr id="3" name="Content Placeholder 2">
            <a:extLst>
              <a:ext uri="{FF2B5EF4-FFF2-40B4-BE49-F238E27FC236}">
                <a16:creationId xmlns="" xmlns:a16="http://schemas.microsoft.com/office/drawing/2014/main" id="{98DEEF18-6460-1BDD-55C9-BB90A073CC90}"/>
              </a:ext>
            </a:extLst>
          </p:cNvPr>
          <p:cNvSpPr>
            <a:spLocks noGrp="1"/>
          </p:cNvSpPr>
          <p:nvPr>
            <p:ph idx="1"/>
          </p:nvPr>
        </p:nvSpPr>
        <p:spPr>
          <a:xfrm>
            <a:off x="614516" y="2305966"/>
            <a:ext cx="10962968" cy="4218908"/>
          </a:xfrm>
        </p:spPr>
        <p:txBody>
          <a:bodyPr>
            <a:normAutofit fontScale="92500" lnSpcReduction="20000"/>
          </a:bodyPr>
          <a:lstStyle/>
          <a:p>
            <a:pPr marL="0" indent="0" algn="just">
              <a:lnSpc>
                <a:spcPct val="90000"/>
              </a:lnSpc>
              <a:spcBef>
                <a:spcPts val="300"/>
              </a:spcBef>
              <a:spcAft>
                <a:spcPts val="750"/>
              </a:spcAft>
              <a:buNone/>
            </a:pPr>
            <a:r>
              <a:rPr lang="en-US" sz="1600" b="1" i="0" dirty="0">
                <a:effectLst/>
                <a:cs typeface="Times New Roman" panose="02020603050405020304" pitchFamily="18" charset="0"/>
              </a:rPr>
              <a:t>There are certain conditions specified under Section 80G (5) to be satisfied to get the approval u/s 80G:</a:t>
            </a:r>
          </a:p>
          <a:p>
            <a:pPr algn="just">
              <a:lnSpc>
                <a:spcPct val="90000"/>
              </a:lnSpc>
              <a:spcBef>
                <a:spcPts val="300"/>
              </a:spcBef>
              <a:spcAft>
                <a:spcPts val="750"/>
              </a:spcAft>
              <a:buClr>
                <a:schemeClr val="accent1"/>
              </a:buClr>
              <a:buFont typeface="Wingdings" panose="05000000000000000000" pitchFamily="2" charset="2"/>
              <a:buChar char="Ø"/>
            </a:pPr>
            <a:r>
              <a:rPr lang="en-US" sz="1600" b="0" i="0" dirty="0">
                <a:effectLst/>
                <a:cs typeface="Times New Roman" panose="02020603050405020304" pitchFamily="18" charset="0"/>
              </a:rPr>
              <a:t>Trust/Society/Section-8 company should be established in India for </a:t>
            </a:r>
            <a:r>
              <a:rPr lang="en-US" sz="1600" b="1" i="0" dirty="0">
                <a:effectLst/>
                <a:cs typeface="Times New Roman" panose="02020603050405020304" pitchFamily="18" charset="0"/>
              </a:rPr>
              <a:t>Charitable purpose</a:t>
            </a:r>
            <a:r>
              <a:rPr lang="en-US" sz="1600" b="0" i="0" dirty="0">
                <a:effectLst/>
                <a:cs typeface="Times New Roman" panose="02020603050405020304" pitchFamily="18" charset="0"/>
              </a:rPr>
              <a:t>.</a:t>
            </a:r>
          </a:p>
          <a:p>
            <a:pPr algn="just">
              <a:lnSpc>
                <a:spcPct val="90000"/>
              </a:lnSpc>
              <a:spcBef>
                <a:spcPts val="300"/>
              </a:spcBef>
              <a:spcAft>
                <a:spcPts val="750"/>
              </a:spcAft>
              <a:buClr>
                <a:schemeClr val="accent1"/>
              </a:buClr>
              <a:buFont typeface="Wingdings" panose="05000000000000000000" pitchFamily="2" charset="2"/>
              <a:buChar char="Ø"/>
            </a:pPr>
            <a:r>
              <a:rPr lang="en-US" sz="1600" b="0" i="0" dirty="0">
                <a:effectLst/>
                <a:cs typeface="Times New Roman" panose="02020603050405020304" pitchFamily="18" charset="0"/>
              </a:rPr>
              <a:t>As per sections 11and 12 or clause (23AA) or clause (23C) of section 10, if the Charitable Institution is incurring any income, such income should not be liable to inclusion in its total income.</a:t>
            </a:r>
          </a:p>
          <a:p>
            <a:pPr algn="just">
              <a:lnSpc>
                <a:spcPct val="90000"/>
              </a:lnSpc>
              <a:spcBef>
                <a:spcPts val="300"/>
              </a:spcBef>
              <a:spcAft>
                <a:spcPts val="750"/>
              </a:spcAft>
              <a:buClr>
                <a:schemeClr val="accent1"/>
              </a:buClr>
              <a:buFont typeface="Wingdings" panose="05000000000000000000" pitchFamily="2" charset="2"/>
              <a:buChar char="Ø"/>
            </a:pPr>
            <a:r>
              <a:rPr lang="en-US" sz="1600" b="0" i="0" dirty="0">
                <a:effectLst/>
                <a:cs typeface="Times New Roman" panose="02020603050405020304" pitchFamily="18" charset="0"/>
              </a:rPr>
              <a:t>As per Section11, if the charitable institution receives any income, being part of business, the condition that such income would not be liable to inclusion in its total income shall not apply in relation to such income, if:</a:t>
            </a:r>
          </a:p>
          <a:p>
            <a:pPr lvl="1" algn="just">
              <a:lnSpc>
                <a:spcPct val="90000"/>
              </a:lnSpc>
              <a:spcBef>
                <a:spcPts val="300"/>
              </a:spcBef>
              <a:spcAft>
                <a:spcPts val="750"/>
              </a:spcAft>
              <a:buClr>
                <a:schemeClr val="accent1"/>
              </a:buClr>
              <a:buFont typeface="Wingdings" panose="05000000000000000000" pitchFamily="2" charset="2"/>
              <a:buChar char="Ø"/>
            </a:pPr>
            <a:r>
              <a:rPr lang="en-US" sz="1600" b="0" i="0" dirty="0">
                <a:effectLst/>
                <a:cs typeface="Times New Roman" panose="02020603050405020304" pitchFamily="18" charset="0"/>
              </a:rPr>
              <a:t>Separate books of account are maintained by charitable institution in respect of such business;</a:t>
            </a:r>
          </a:p>
          <a:p>
            <a:pPr lvl="1" algn="just">
              <a:lnSpc>
                <a:spcPct val="90000"/>
              </a:lnSpc>
              <a:spcBef>
                <a:spcPts val="300"/>
              </a:spcBef>
              <a:spcAft>
                <a:spcPts val="750"/>
              </a:spcAft>
              <a:buClr>
                <a:schemeClr val="accent1"/>
              </a:buClr>
              <a:buFont typeface="Wingdings" panose="05000000000000000000" pitchFamily="2" charset="2"/>
              <a:buChar char="Ø"/>
            </a:pPr>
            <a:r>
              <a:rPr lang="en-US" sz="1600" b="0" i="0" dirty="0">
                <a:effectLst/>
                <a:cs typeface="Times New Roman" panose="02020603050405020304" pitchFamily="18" charset="0"/>
              </a:rPr>
              <a:t>The donations are not used directly or indirectly by the charitable institution for the purposes of such business; and</a:t>
            </a:r>
          </a:p>
          <a:p>
            <a:pPr lvl="1" algn="just">
              <a:lnSpc>
                <a:spcPct val="90000"/>
              </a:lnSpc>
              <a:spcBef>
                <a:spcPts val="300"/>
              </a:spcBef>
              <a:spcAft>
                <a:spcPts val="750"/>
              </a:spcAft>
              <a:buClr>
                <a:schemeClr val="accent1"/>
              </a:buClr>
              <a:buFont typeface="Wingdings" panose="05000000000000000000" pitchFamily="2" charset="2"/>
              <a:buChar char="Ø"/>
            </a:pPr>
            <a:r>
              <a:rPr lang="en-US" sz="1600" dirty="0">
                <a:cs typeface="Times New Roman" panose="02020603050405020304" pitchFamily="18" charset="0"/>
              </a:rPr>
              <a:t>the</a:t>
            </a:r>
            <a:r>
              <a:rPr lang="en-US" sz="1600" b="0" i="0" dirty="0">
                <a:effectLst/>
                <a:cs typeface="Times New Roman" panose="02020603050405020304" pitchFamily="18" charset="0"/>
              </a:rPr>
              <a:t> </a:t>
            </a:r>
            <a:r>
              <a:rPr lang="en-US" sz="1600" dirty="0">
                <a:cs typeface="Times New Roman" panose="02020603050405020304" pitchFamily="18" charset="0"/>
              </a:rPr>
              <a:t>institution or fund issues to a person making the donation a certificate to the effect that it maintains separate books of account in respect of such business and that the donations received by it will not be used, directly or indirectly, for the purposes of such business;</a:t>
            </a:r>
          </a:p>
          <a:p>
            <a:pPr algn="just">
              <a:lnSpc>
                <a:spcPct val="90000"/>
              </a:lnSpc>
              <a:spcBef>
                <a:spcPts val="300"/>
              </a:spcBef>
              <a:spcAft>
                <a:spcPts val="750"/>
              </a:spcAft>
              <a:buClr>
                <a:schemeClr val="accent1"/>
              </a:buClr>
              <a:buFont typeface="Wingdings" panose="05000000000000000000" pitchFamily="2" charset="2"/>
              <a:buChar char="Ø"/>
            </a:pPr>
            <a:r>
              <a:rPr lang="en-US" sz="1600" b="0" i="0" dirty="0">
                <a:effectLst/>
                <a:cs typeface="Times New Roman" panose="02020603050405020304" pitchFamily="18" charset="0"/>
              </a:rPr>
              <a:t>The MOA/by-laws of the charitable institution shall not contain any provision for transfer of the income for any purpose other than a charitable purpose.</a:t>
            </a:r>
          </a:p>
          <a:p>
            <a:pPr algn="just">
              <a:lnSpc>
                <a:spcPct val="90000"/>
              </a:lnSpc>
              <a:spcBef>
                <a:spcPts val="300"/>
              </a:spcBef>
              <a:spcAft>
                <a:spcPts val="750"/>
              </a:spcAft>
              <a:buClr>
                <a:schemeClr val="accent1"/>
              </a:buClr>
              <a:buFont typeface="Wingdings" panose="05000000000000000000" pitchFamily="2" charset="2"/>
              <a:buChar char="Ø"/>
            </a:pPr>
            <a:r>
              <a:rPr lang="en-US" sz="1600" b="0" i="0" dirty="0">
                <a:effectLst/>
                <a:cs typeface="Times New Roman" panose="02020603050405020304" pitchFamily="18" charset="0"/>
              </a:rPr>
              <a:t>The charitable institution should not work for the benefit of any particular religious’ community or caste.</a:t>
            </a:r>
          </a:p>
          <a:p>
            <a:pPr algn="just">
              <a:lnSpc>
                <a:spcPct val="90000"/>
              </a:lnSpc>
              <a:spcBef>
                <a:spcPts val="300"/>
              </a:spcBef>
              <a:spcAft>
                <a:spcPts val="750"/>
              </a:spcAft>
              <a:buClr>
                <a:schemeClr val="accent1"/>
              </a:buClr>
              <a:buFont typeface="Wingdings" panose="05000000000000000000" pitchFamily="2" charset="2"/>
              <a:buChar char="Ø"/>
            </a:pPr>
            <a:r>
              <a:rPr lang="en-US" sz="1600" b="0" i="0" dirty="0">
                <a:effectLst/>
                <a:cs typeface="Times New Roman" panose="02020603050405020304" pitchFamily="18" charset="0"/>
              </a:rPr>
              <a:t>Regular accounts of its receipts and expenditures should be maintained.</a:t>
            </a:r>
          </a:p>
        </p:txBody>
      </p:sp>
    </p:spTree>
    <p:extLst>
      <p:ext uri="{BB962C8B-B14F-4D97-AF65-F5344CB8AC3E}">
        <p14:creationId xmlns="" xmlns:p14="http://schemas.microsoft.com/office/powerpoint/2010/main" val="952815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IN"/>
          </a:p>
        </p:txBody>
      </p:sp>
      <p:sp>
        <p:nvSpPr>
          <p:cNvPr id="2" name="Title 1">
            <a:extLst>
              <a:ext uri="{FF2B5EF4-FFF2-40B4-BE49-F238E27FC236}">
                <a16:creationId xmlns="" xmlns:a16="http://schemas.microsoft.com/office/drawing/2014/main" id="{DD26E0F4-1F07-CB05-78F1-194ECBE6CD35}"/>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Section 80G: Registration </a:t>
            </a:r>
            <a:endParaRPr lang="en-IN" dirty="0">
              <a:solidFill>
                <a:srgbClr val="FFFFFF"/>
              </a:solidFill>
            </a:endParaRPr>
          </a:p>
        </p:txBody>
      </p:sp>
      <p:sp>
        <p:nvSpPr>
          <p:cNvPr id="3" name="Content Placeholder 2">
            <a:extLst>
              <a:ext uri="{FF2B5EF4-FFF2-40B4-BE49-F238E27FC236}">
                <a16:creationId xmlns="" xmlns:a16="http://schemas.microsoft.com/office/drawing/2014/main" id="{E35834AB-4770-08D9-776E-7AC6574111B4}"/>
              </a:ext>
            </a:extLst>
          </p:cNvPr>
          <p:cNvSpPr>
            <a:spLocks noGrp="1"/>
          </p:cNvSpPr>
          <p:nvPr>
            <p:ph idx="1"/>
          </p:nvPr>
        </p:nvSpPr>
        <p:spPr>
          <a:xfrm>
            <a:off x="1103312" y="2462849"/>
            <a:ext cx="9741669" cy="3942433"/>
          </a:xfrm>
        </p:spPr>
        <p:txBody>
          <a:bodyPr>
            <a:normAutofit/>
          </a:bodyPr>
          <a:lstStyle/>
          <a:p>
            <a:pPr marL="0" indent="0" algn="just">
              <a:lnSpc>
                <a:spcPct val="90000"/>
              </a:lnSpc>
              <a:spcAft>
                <a:spcPts val="400"/>
              </a:spcAft>
              <a:buNone/>
            </a:pPr>
            <a:r>
              <a:rPr lang="en-US" sz="1600" b="1" dirty="0"/>
              <a:t>Application shall be made to PCIT/CIT</a:t>
            </a:r>
          </a:p>
          <a:p>
            <a:pPr algn="just">
              <a:lnSpc>
                <a:spcPct val="90000"/>
              </a:lnSpc>
              <a:spcAft>
                <a:spcPts val="400"/>
              </a:spcAft>
              <a:buClr>
                <a:schemeClr val="accent1"/>
              </a:buClr>
            </a:pPr>
            <a:r>
              <a:rPr lang="en-US" sz="1600" dirty="0"/>
              <a:t>Where activities have not commenced - </a:t>
            </a:r>
            <a:r>
              <a:rPr lang="en-US" sz="1600" b="1" dirty="0"/>
              <a:t>at least one month prior </a:t>
            </a:r>
            <a:r>
              <a:rPr lang="en-US" sz="1600" dirty="0"/>
              <a:t>to the commencement of the previous year relevant to the assessment year from which the said approval is sought – valid </a:t>
            </a:r>
            <a:r>
              <a:rPr lang="en-US" sz="1600" b="1" dirty="0"/>
              <a:t>for three years</a:t>
            </a:r>
          </a:p>
          <a:p>
            <a:pPr algn="just">
              <a:lnSpc>
                <a:spcPct val="90000"/>
              </a:lnSpc>
              <a:buClr>
                <a:schemeClr val="accent1"/>
              </a:buClr>
            </a:pPr>
            <a:r>
              <a:rPr lang="en-US" sz="1600" dirty="0"/>
              <a:t>Where activities have commenced - at any time after the commencement of such activities - </a:t>
            </a:r>
            <a:r>
              <a:rPr lang="en-US" sz="1600" b="1" dirty="0"/>
              <a:t>valid for five years</a:t>
            </a:r>
          </a:p>
          <a:p>
            <a:pPr algn="just">
              <a:lnSpc>
                <a:spcPct val="90000"/>
              </a:lnSpc>
              <a:buClr>
                <a:schemeClr val="accent1"/>
              </a:buClr>
            </a:pPr>
            <a:r>
              <a:rPr lang="en-US" sz="1600" dirty="0"/>
              <a:t>where the institution or fund has been provisionally approved, at least </a:t>
            </a:r>
            <a:r>
              <a:rPr lang="en-US" sz="1600" b="1" dirty="0"/>
              <a:t>six months prior </a:t>
            </a:r>
            <a:r>
              <a:rPr lang="en-US" sz="1600" dirty="0"/>
              <a:t>to expiry of the period of the provisional approval or within six months of commencement of its activities, whichever is earlier </a:t>
            </a:r>
            <a:r>
              <a:rPr lang="en-US" sz="1600" b="1" dirty="0"/>
              <a:t>– valid for five years </a:t>
            </a:r>
          </a:p>
          <a:p>
            <a:pPr algn="just">
              <a:lnSpc>
                <a:spcPct val="90000"/>
              </a:lnSpc>
              <a:spcAft>
                <a:spcPts val="400"/>
              </a:spcAft>
              <a:buClr>
                <a:schemeClr val="accent1"/>
              </a:buClr>
            </a:pPr>
            <a:r>
              <a:rPr lang="en-US" sz="1600" b="1" dirty="0"/>
              <a:t>Renewal of Registration </a:t>
            </a:r>
            <a:r>
              <a:rPr lang="en-US" sz="1600" dirty="0"/>
              <a:t>- where the institution or fund is approved and the period of such approval is due to expire, at least six months prior to expiry of the said period - valid for five years</a:t>
            </a:r>
            <a:endParaRPr lang="en-IN" sz="1600" dirty="0"/>
          </a:p>
        </p:txBody>
      </p:sp>
    </p:spTree>
    <p:extLst>
      <p:ext uri="{BB962C8B-B14F-4D97-AF65-F5344CB8AC3E}">
        <p14:creationId xmlns="" xmlns:p14="http://schemas.microsoft.com/office/powerpoint/2010/main" val="7095148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470</TotalTime>
  <Words>7684</Words>
  <Application>Microsoft Office PowerPoint</Application>
  <PresentationFormat>Custom</PresentationFormat>
  <Paragraphs>423</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Ion</vt:lpstr>
      <vt:lpstr>CHALLENGES &amp; INCOME TAX ISSUES FOR CHARITABLE ORGANIZATIONS: INSIGHTS FROM THE NEW INCOME TAX BILL, 2025</vt:lpstr>
      <vt:lpstr>Overview of Charitable Trusts and Institutions</vt:lpstr>
      <vt:lpstr>Section 2(15): Charitable Purpose</vt:lpstr>
      <vt:lpstr>Key Highlights of the Legal Framework</vt:lpstr>
      <vt:lpstr>Section 12AB: Registration for Trusts or Charitable Institutions</vt:lpstr>
      <vt:lpstr>Section 12AB: Registration for Trusts or Charitable Institutions</vt:lpstr>
      <vt:lpstr>Section 12AB: Registration for Trusts or Charitable Institutions</vt:lpstr>
      <vt:lpstr>Section 80G: Registration </vt:lpstr>
      <vt:lpstr>Section 80G: Registration </vt:lpstr>
      <vt:lpstr>Compliance After Registration under Sec 80G</vt:lpstr>
      <vt:lpstr>Religious Activity By Trust Or Institution Approved U/S 80G</vt:lpstr>
      <vt:lpstr>Sec 12A: Conditions for Applicability of  Section 11 and 12</vt:lpstr>
      <vt:lpstr>Corpus Donations and Donations to another Trust</vt:lpstr>
      <vt:lpstr>Set Aside of Income under Section 11(1)</vt:lpstr>
      <vt:lpstr>Other Conditions</vt:lpstr>
      <vt:lpstr>Application out of Corpus</vt:lpstr>
      <vt:lpstr>Application out of Loan or Borrowing</vt:lpstr>
      <vt:lpstr>Sec 11(2): Exemption if income accumulated for specific purpose</vt:lpstr>
      <vt:lpstr>Sec 11(3): Exemption withdrawn if conditions not satisfied</vt:lpstr>
      <vt:lpstr>Sec 11(5): Safe Investment mode for Trust</vt:lpstr>
      <vt:lpstr>Section 11(4)/(4A): Business Income of the Trust</vt:lpstr>
      <vt:lpstr>Sec 11(1A): Capital gain deemed to be applied for charitable purpose</vt:lpstr>
      <vt:lpstr>Sec 13(1): Denial of Exemption u/s 11 &amp; 12</vt:lpstr>
      <vt:lpstr>Sec 13(3): Meaning of specified Person (Relative)</vt:lpstr>
      <vt:lpstr>Anonymous Donation</vt:lpstr>
      <vt:lpstr>Anonymous Donation</vt:lpstr>
      <vt:lpstr>Anonymous Donation</vt:lpstr>
      <vt:lpstr>Section 115BBI</vt:lpstr>
      <vt:lpstr>Sec 115TD: Tax on Accreted Income</vt:lpstr>
      <vt:lpstr>Notes:</vt:lpstr>
      <vt:lpstr>Meaning of Accreted Income </vt:lpstr>
      <vt:lpstr>Slide 32</vt:lpstr>
      <vt:lpstr>Meaning of Specified date i.e., date of valuation of assets &amp; liability</vt:lpstr>
      <vt:lpstr>Period within which payment is required to be made </vt:lpstr>
      <vt:lpstr>Consequences of failure to pay</vt:lpstr>
      <vt:lpstr>Additional Reporting and Audit Requirements</vt:lpstr>
      <vt:lpstr>Important Amendments vide Finance Act, 2024</vt:lpstr>
      <vt:lpstr>Merger of Tax Exemption Regimes</vt:lpstr>
      <vt:lpstr>Merger of Tax Exemption Regimes</vt:lpstr>
      <vt:lpstr>Merger of Trusts and Exit Tax</vt:lpstr>
      <vt:lpstr>Merger of Trusts and Exit Tax</vt:lpstr>
      <vt:lpstr>Condonation of Delay in Filing for Registration</vt:lpstr>
      <vt:lpstr>Condonation of Delay in Filing for Registration</vt:lpstr>
      <vt:lpstr>Due Dates Of The Various Forms Of Charitable Trust </vt:lpstr>
      <vt:lpstr>JUDICIAL PRECEDENTS</vt:lpstr>
      <vt:lpstr>Fernandez Foundation [TS-950-ITAT-2022(HYD)] Date of Ruling: 08.12.2022</vt:lpstr>
      <vt:lpstr>M/S New noble educational society vs CCIT (Supreme Court) [TS-809-SC-2022] Date of Judgment: 19th October,2022</vt:lpstr>
      <vt:lpstr>CIT vs Sikha ‘O’ Anusandhan [TS-04-HC-2023(ORI)] Date of Ruling: January 3, 2023</vt:lpstr>
      <vt:lpstr>UMAK Education Trust  [TS-854-ITAT-2022(DEL)] Date of Ruling: 05.11.2022</vt:lpstr>
      <vt:lpstr>Assistant Commissioner of Income-tax (Exemptions) Vs Ahmedabad Urban Development Authority (Supreme Court)  [TS-814-SC-2022]  Date of Judgement: 19th October, 2022</vt:lpstr>
      <vt:lpstr>[DCIT(C) vs Jayananad Religious Trust  (ITAT Mumbai)] ITAT No.1727/MUM/2022 Date of Judgement: 13th October, 2022 </vt:lpstr>
      <vt:lpstr>CIT v. M/s MAC Public Charitable Trust (Madras High Court) Appeal No. 303 of 2022 (batch)  Date of Judgement: 31st October, 2022 </vt:lpstr>
      <vt:lpstr>Shree Sai Baba Sansthan Trust – Shirdi [TS-740-HC-2024(BOM)] Date of Ruling: October 08,2024</vt:lpstr>
      <vt:lpstr>Commissioner Of Sales Tax vs Sai Publication Fund [AIR 2002 SUPREME COURT 1582] Date of Ruling: 22 March, 2002 </vt:lpstr>
      <vt:lpstr>Taxability of residential programs or camps conducted by religious and charitable trusts for the purpose of religion, spirituality, or yoga</vt:lpstr>
      <vt:lpstr>INSIGHTS FROM NEW INCOME TAX BILL 2025</vt:lpstr>
      <vt:lpstr>‘Trusts’, ‘institutions’, ‘university’, etc. collectively referred to as NPOs:</vt:lpstr>
      <vt:lpstr>Entities eligible for registration as NPOs:</vt:lpstr>
      <vt:lpstr>Revamping the computation mechanism for NPOs:</vt:lpstr>
      <vt:lpstr>Concept of ‘residual income’ :</vt:lpstr>
      <vt:lpstr>Concept of ‘deemed accumulated income’:</vt:lpstr>
      <vt:lpstr>Changes in the provisions relating to accumulation of income:</vt:lpstr>
      <vt:lpstr>Capital gain provisions done away with:</vt:lpstr>
      <vt:lpstr>Concept of ‘tax year’ introduced: </vt:lpstr>
      <vt:lpstr>Streamlining the registration provisions (including Section 80G):</vt:lpstr>
      <vt:lpstr>DISCLAIMER</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&amp; INCOME TAX ISSUES FOR CHARITABLE ORGANIZATIONS: INSIGHTS FROM THE NEW INCOME TAX BILL, 2025</dc:title>
  <dc:creator>Dakshinamurthy Umamaheswara Rao Co</dc:creator>
  <cp:lastModifiedBy>Uma Suresh</cp:lastModifiedBy>
  <cp:revision>181</cp:revision>
  <dcterms:created xsi:type="dcterms:W3CDTF">2025-01-02T11:14:32Z</dcterms:created>
  <dcterms:modified xsi:type="dcterms:W3CDTF">2025-03-20T07:29:02Z</dcterms:modified>
</cp:coreProperties>
</file>