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55" r:id="rId2"/>
    <p:sldId id="256" r:id="rId3"/>
    <p:sldId id="257" r:id="rId4"/>
    <p:sldId id="258" r:id="rId5"/>
    <p:sldId id="259" r:id="rId6"/>
    <p:sldId id="260" r:id="rId7"/>
    <p:sldId id="261" r:id="rId8"/>
    <p:sldId id="262" r:id="rId9"/>
    <p:sldId id="263" r:id="rId10"/>
    <p:sldId id="264" r:id="rId11"/>
    <p:sldId id="265" r:id="rId12"/>
    <p:sldId id="363" r:id="rId13"/>
    <p:sldId id="364" r:id="rId14"/>
    <p:sldId id="266" r:id="rId15"/>
    <p:sldId id="267" r:id="rId16"/>
    <p:sldId id="346" r:id="rId17"/>
    <p:sldId id="268" r:id="rId18"/>
    <p:sldId id="269" r:id="rId19"/>
    <p:sldId id="270" r:id="rId20"/>
    <p:sldId id="271" r:id="rId21"/>
    <p:sldId id="272" r:id="rId22"/>
    <p:sldId id="353" r:id="rId23"/>
    <p:sldId id="365"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4" r:id="rId41"/>
    <p:sldId id="385" r:id="rId42"/>
    <p:sldId id="386" r:id="rId43"/>
    <p:sldId id="387" r:id="rId44"/>
    <p:sldId id="395" r:id="rId45"/>
    <p:sldId id="396" r:id="rId46"/>
    <p:sldId id="397" r:id="rId47"/>
    <p:sldId id="398" r:id="rId48"/>
    <p:sldId id="39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4" r:id="rId64"/>
    <p:sldId id="273" r:id="rId65"/>
    <p:sldId id="274" r:id="rId66"/>
    <p:sldId id="276" r:id="rId67"/>
    <p:sldId id="35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A89D84-CD34-4825-8CD3-7882195555BE}" v="8" dt="2025-05-30T01:07:39.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33A8A-9A26-4B73-A53B-BF7CCC94232D}" type="datetimeFigureOut">
              <a:rPr lang="en-IN" smtClean="0"/>
              <a:t>30-05-2025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63D1F-D300-4795-99DC-2CB666032D9B}" type="slidenum">
              <a:rPr lang="en-IN" smtClean="0"/>
              <a:t>‹#›</a:t>
            </a:fld>
            <a:endParaRPr lang="en-IN"/>
          </a:p>
        </p:txBody>
      </p:sp>
    </p:spTree>
    <p:extLst>
      <p:ext uri="{BB962C8B-B14F-4D97-AF65-F5344CB8AC3E}">
        <p14:creationId xmlns:p14="http://schemas.microsoft.com/office/powerpoint/2010/main" val="157712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2029B2-C6E6-463F-9D93-5E4DD4B52E5A}" type="slidenum">
              <a:rPr lang="en-IN" smtClean="0"/>
              <a:t>16</a:t>
            </a:fld>
            <a:endParaRPr lang="en-IN"/>
          </a:p>
        </p:txBody>
      </p:sp>
    </p:spTree>
    <p:extLst>
      <p:ext uri="{BB962C8B-B14F-4D97-AF65-F5344CB8AC3E}">
        <p14:creationId xmlns:p14="http://schemas.microsoft.com/office/powerpoint/2010/main" val="369200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1863D1F-D300-4795-99DC-2CB666032D9B}" type="slidenum">
              <a:rPr lang="en-IN" smtClean="0"/>
              <a:t>29</a:t>
            </a:fld>
            <a:endParaRPr lang="en-IN"/>
          </a:p>
        </p:txBody>
      </p:sp>
    </p:spTree>
    <p:extLst>
      <p:ext uri="{BB962C8B-B14F-4D97-AF65-F5344CB8AC3E}">
        <p14:creationId xmlns:p14="http://schemas.microsoft.com/office/powerpoint/2010/main" val="66852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1178-A2A6-E563-F1CF-04A6494492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282F44C-B965-D599-8E32-E7EB48036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D105EAF-1CB5-5C61-A09B-984B56C85E0D}"/>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5" name="Footer Placeholder 4">
            <a:extLst>
              <a:ext uri="{FF2B5EF4-FFF2-40B4-BE49-F238E27FC236}">
                <a16:creationId xmlns:a16="http://schemas.microsoft.com/office/drawing/2014/main" id="{84C7ABCC-5F3D-3AB8-AB37-30C9F07569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5D8725-BCD4-84BA-6E6F-D42B3107D7EF}"/>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204130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FC79-69EE-3326-FEA9-C2E35752BD5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E4ED2E8-7AEA-C9A3-EEEE-B0A910D1B7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7DDD105-22EB-60E5-8E6E-00C9EA26AE3B}"/>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5" name="Footer Placeholder 4">
            <a:extLst>
              <a:ext uri="{FF2B5EF4-FFF2-40B4-BE49-F238E27FC236}">
                <a16:creationId xmlns:a16="http://schemas.microsoft.com/office/drawing/2014/main" id="{2A1CC18A-8AC5-E9D2-1A72-6AF841BE00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748188-9578-B1E6-2701-4ADDA5999AD7}"/>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3655790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E38877-C456-2ED7-F2AE-2CE17750C2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E12C005-8B62-6338-9330-4FDF5CB42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1B22C75-4F91-352D-6F93-1CBDE64C9AC2}"/>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5" name="Footer Placeholder 4">
            <a:extLst>
              <a:ext uri="{FF2B5EF4-FFF2-40B4-BE49-F238E27FC236}">
                <a16:creationId xmlns:a16="http://schemas.microsoft.com/office/drawing/2014/main" id="{983375D3-207C-70A1-1717-06E27BFF9F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9FF9F0-01FF-6FAB-883D-25E6A03F230D}"/>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11343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100436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352022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3345781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4026292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1599903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371136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3076941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403264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F57D-626D-F304-6978-2A848A51A47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BBB5244-50FC-25B3-F978-E8C2F624E5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F9680B-F3CD-EEEB-BF57-7738EF3D600C}"/>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5" name="Footer Placeholder 4">
            <a:extLst>
              <a:ext uri="{FF2B5EF4-FFF2-40B4-BE49-F238E27FC236}">
                <a16:creationId xmlns:a16="http://schemas.microsoft.com/office/drawing/2014/main" id="{5A0E9BEA-D02C-6A70-8C39-5F02D66544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71E42D-D80F-3920-B2DD-EA6F54FEB109}"/>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111745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71777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2660287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1014418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1071519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231445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1394981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1867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913815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3737557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209289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63A1B-42A3-6943-242D-6C8F8EF158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66FE514-A7FB-BFFC-3E9B-EBF4FDA806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5B6041-8E70-EE2F-1228-272C4C8BE835}"/>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5" name="Footer Placeholder 4">
            <a:extLst>
              <a:ext uri="{FF2B5EF4-FFF2-40B4-BE49-F238E27FC236}">
                <a16:creationId xmlns:a16="http://schemas.microsoft.com/office/drawing/2014/main" id="{1839D6BE-A78A-168E-091D-0868C338C3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C03170-CB89-6180-7416-FB96E6A0D299}"/>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2651541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DED2"/>
          </a:solidFill>
          <a:ln/>
        </p:spPr>
      </p:sp>
      <p:sp>
        <p:nvSpPr>
          <p:cNvPr id="3" name="Shape 1"/>
          <p:cNvSpPr/>
          <p:nvPr/>
        </p:nvSpPr>
        <p:spPr>
          <a:xfrm>
            <a:off x="0" y="0"/>
            <a:ext cx="12192000" cy="6858000"/>
          </a:xfrm>
          <a:prstGeom prst="rect">
            <a:avLst/>
          </a:prstGeom>
          <a:solidFill>
            <a:srgbClr val="FDFBF7"/>
          </a:solidFill>
          <a:ln/>
        </p:spPr>
      </p:sp>
    </p:spTree>
    <p:extLst>
      <p:ext uri="{BB962C8B-B14F-4D97-AF65-F5344CB8AC3E}">
        <p14:creationId xmlns:p14="http://schemas.microsoft.com/office/powerpoint/2010/main" val="133663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8048-3613-1E84-D0F8-D7A6EC221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7662919-BA2B-31F6-DC8F-302A782251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75C529A-2F10-6201-568E-0C87C156D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667DBE8-51B2-2E7E-FDDA-0FF69A9BC8B5}"/>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6" name="Footer Placeholder 5">
            <a:extLst>
              <a:ext uri="{FF2B5EF4-FFF2-40B4-BE49-F238E27FC236}">
                <a16:creationId xmlns:a16="http://schemas.microsoft.com/office/drawing/2014/main" id="{FD4B5CFE-A68D-1DFE-13F9-4266A4B5113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2783452-C172-BF79-872B-75A19A7960F1}"/>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3146958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6C74-5208-E0CC-BD41-D23B998C0EC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89E0780-022F-1611-DF88-698F3095C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A2B08-1CFC-DC9A-76E9-930D66827F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92ACA25-8D17-9752-D83A-B8D57A8BE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DB6642-7BF9-09AF-3536-7AD345A1E3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020990-00B3-CB95-4975-1C6AF0E6F8BF}"/>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8" name="Footer Placeholder 7">
            <a:extLst>
              <a:ext uri="{FF2B5EF4-FFF2-40B4-BE49-F238E27FC236}">
                <a16:creationId xmlns:a16="http://schemas.microsoft.com/office/drawing/2014/main" id="{8295385B-2C63-AD6B-7494-6F2EEA65668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20D9BA6-E585-DACD-BB20-AD506282E340}"/>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108693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7CE4-B2CD-8744-E605-766A750AB82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F8CDBE8-994D-3204-4385-64C6A40AFF5C}"/>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4" name="Footer Placeholder 3">
            <a:extLst>
              <a:ext uri="{FF2B5EF4-FFF2-40B4-BE49-F238E27FC236}">
                <a16:creationId xmlns:a16="http://schemas.microsoft.com/office/drawing/2014/main" id="{FD09B274-48C6-06A7-8177-2DB5A0BA97B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D3ACE63-3B87-D389-953E-94E74D46D809}"/>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36802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4101B-FC85-800A-1ED8-09C3040E33FD}"/>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3" name="Footer Placeholder 2">
            <a:extLst>
              <a:ext uri="{FF2B5EF4-FFF2-40B4-BE49-F238E27FC236}">
                <a16:creationId xmlns:a16="http://schemas.microsoft.com/office/drawing/2014/main" id="{FDBCAD36-F75A-18C3-F889-BEA5394A9E7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8875F97-95F9-77F5-101C-F1E73B54D828}"/>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234397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8D9F-C321-E43E-EDF8-9678B2757D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C1138E6-B5C9-E6F5-C700-B3327ECC58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DBC6768-B492-30D8-5EB7-30E224CE6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69794-3275-C6AC-4C03-A5C4FB4CFD9E}"/>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6" name="Footer Placeholder 5">
            <a:extLst>
              <a:ext uri="{FF2B5EF4-FFF2-40B4-BE49-F238E27FC236}">
                <a16:creationId xmlns:a16="http://schemas.microsoft.com/office/drawing/2014/main" id="{43C44D42-A9D5-7B89-98CA-9EBCCA9D76D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4E33003-3337-AC39-973B-BF735E7731A8}"/>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385402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A44D-4DCD-14A7-A88D-694D6C90A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5055173-A3DC-60F3-4B43-5B2CAAB1E6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430A016-9622-E872-6947-8D30E52A7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49CAA6-F90A-D190-83DC-699E1A4151A2}"/>
              </a:ext>
            </a:extLst>
          </p:cNvPr>
          <p:cNvSpPr>
            <a:spLocks noGrp="1"/>
          </p:cNvSpPr>
          <p:nvPr>
            <p:ph type="dt" sz="half" idx="10"/>
          </p:nvPr>
        </p:nvSpPr>
        <p:spPr/>
        <p:txBody>
          <a:bodyPr/>
          <a:lstStyle/>
          <a:p>
            <a:fld id="{2E9CDE7A-C9A3-4542-AFF1-CA2F79306C45}" type="datetimeFigureOut">
              <a:rPr lang="en-IN" smtClean="0"/>
              <a:t>30-05-2025</a:t>
            </a:fld>
            <a:endParaRPr lang="en-IN"/>
          </a:p>
        </p:txBody>
      </p:sp>
      <p:sp>
        <p:nvSpPr>
          <p:cNvPr id="6" name="Footer Placeholder 5">
            <a:extLst>
              <a:ext uri="{FF2B5EF4-FFF2-40B4-BE49-F238E27FC236}">
                <a16:creationId xmlns:a16="http://schemas.microsoft.com/office/drawing/2014/main" id="{419A3D4B-C57A-1AE6-8D3A-A469E8A6CA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FD7081-0DAD-F7C1-AE47-BD6AD7ECDF4C}"/>
              </a:ext>
            </a:extLst>
          </p:cNvPr>
          <p:cNvSpPr>
            <a:spLocks noGrp="1"/>
          </p:cNvSpPr>
          <p:nvPr>
            <p:ph type="sldNum" sz="quarter" idx="12"/>
          </p:nvPr>
        </p:nvSpPr>
        <p:spPr/>
        <p:txBody>
          <a:bodyPr/>
          <a:lstStyle/>
          <a:p>
            <a:fld id="{1A9C5F4F-AB83-42BF-BA22-E43878EFBB23}" type="slidenum">
              <a:rPr lang="en-IN" smtClean="0"/>
              <a:t>‹#›</a:t>
            </a:fld>
            <a:endParaRPr lang="en-IN"/>
          </a:p>
        </p:txBody>
      </p:sp>
    </p:spTree>
    <p:extLst>
      <p:ext uri="{BB962C8B-B14F-4D97-AF65-F5344CB8AC3E}">
        <p14:creationId xmlns:p14="http://schemas.microsoft.com/office/powerpoint/2010/main" val="215937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BC7BD4-2637-A116-49CE-4731C6A86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5AA478-7CEE-3323-E67D-8FC013309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662AE1-67A0-803A-6995-940FC52793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CDE7A-C9A3-4542-AFF1-CA2F79306C45}" type="datetimeFigureOut">
              <a:rPr lang="en-IN" smtClean="0"/>
              <a:t>30-05-2025</a:t>
            </a:fld>
            <a:endParaRPr lang="en-IN"/>
          </a:p>
        </p:txBody>
      </p:sp>
      <p:sp>
        <p:nvSpPr>
          <p:cNvPr id="5" name="Footer Placeholder 4">
            <a:extLst>
              <a:ext uri="{FF2B5EF4-FFF2-40B4-BE49-F238E27FC236}">
                <a16:creationId xmlns:a16="http://schemas.microsoft.com/office/drawing/2014/main" id="{9FD9E85D-91CF-BDDA-A03F-3E4E494994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B64F2A2-CC9F-741D-0336-FACEFB0FE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C5F4F-AB83-42BF-BA22-E43878EFBB23}" type="slidenum">
              <a:rPr lang="en-IN" smtClean="0"/>
              <a:t>‹#›</a:t>
            </a:fld>
            <a:endParaRPr lang="en-IN"/>
          </a:p>
        </p:txBody>
      </p:sp>
    </p:spTree>
    <p:extLst>
      <p:ext uri="{BB962C8B-B14F-4D97-AF65-F5344CB8AC3E}">
        <p14:creationId xmlns:p14="http://schemas.microsoft.com/office/powerpoint/2010/main" val="73570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55.png"/><Relationship Id="rId5" Type="http://schemas.openxmlformats.org/officeDocument/2006/relationships/image" Target="../media/image1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5.xml"/><Relationship Id="rId5" Type="http://schemas.openxmlformats.org/officeDocument/2006/relationships/image" Target="../media/image58.png"/><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7.xml"/><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30.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67.xml.rels><?xml version="1.0" encoding="UTF-8" standalone="yes"?>
<Relationships xmlns="http://schemas.openxmlformats.org/package/2006/relationships"><Relationship Id="rId3" Type="http://schemas.openxmlformats.org/officeDocument/2006/relationships/hyperlink" Target="http://www.thebluediamondgallery.com/wooden-tile/t/thank-you.html" TargetMode="External"/><Relationship Id="rId2" Type="http://schemas.openxmlformats.org/officeDocument/2006/relationships/image" Target="../media/image75.jpg"/><Relationship Id="rId1" Type="http://schemas.openxmlformats.org/officeDocument/2006/relationships/slideLayout" Target="../slideLayouts/slideLayout2.xml"/><Relationship Id="rId5" Type="http://schemas.openxmlformats.org/officeDocument/2006/relationships/hyperlink" Target="http://www.publicdomainpictures.net/view-image.php?image=222895&amp;picture=thank-you-lobster-text-title" TargetMode="External"/><Relationship Id="rId4" Type="http://schemas.openxmlformats.org/officeDocument/2006/relationships/image" Target="../media/image76.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55F1-32E8-4858-BCD4-70EB3390DB6F}"/>
              </a:ext>
            </a:extLst>
          </p:cNvPr>
          <p:cNvSpPr>
            <a:spLocks noGrp="1"/>
          </p:cNvSpPr>
          <p:nvPr>
            <p:ph type="ctrTitle"/>
          </p:nvPr>
        </p:nvSpPr>
        <p:spPr>
          <a:xfrm>
            <a:off x="324465" y="157316"/>
            <a:ext cx="11690554" cy="4984955"/>
          </a:xfrm>
        </p:spPr>
        <p:txBody>
          <a:bodyPr>
            <a:normAutofit/>
          </a:bodyPr>
          <a:lstStyle/>
          <a:p>
            <a:r>
              <a:rPr lang="en-IN" sz="5300" b="1" dirty="0">
                <a:solidFill>
                  <a:srgbClr val="FF0066"/>
                </a:solidFill>
                <a:latin typeface="Arial Black" panose="020B0A04020102020204" pitchFamily="34" charset="0"/>
              </a:rPr>
              <a:t>TAXATION OF</a:t>
            </a:r>
            <a:br>
              <a:rPr lang="en-IN" sz="5300" b="1" dirty="0">
                <a:solidFill>
                  <a:srgbClr val="FF0066"/>
                </a:solidFill>
                <a:latin typeface="Arial Black" panose="020B0A04020102020204" pitchFamily="34" charset="0"/>
              </a:rPr>
            </a:br>
            <a:r>
              <a:rPr lang="en-IN" sz="5300" b="1" dirty="0">
                <a:solidFill>
                  <a:srgbClr val="FF0066"/>
                </a:solidFill>
                <a:latin typeface="Arial Black" panose="020B0A04020102020204" pitchFamily="34" charset="0"/>
              </a:rPr>
              <a:t>REAL ESTATE TRANSACTIONS</a:t>
            </a:r>
            <a:br>
              <a:rPr lang="en-IN" b="1" dirty="0">
                <a:latin typeface="Arial Black" panose="020B0A04020102020204" pitchFamily="34" charset="0"/>
              </a:rPr>
            </a:br>
            <a:r>
              <a:rPr lang="en-IN" b="1" dirty="0">
                <a:latin typeface="Arial Black" panose="020B0A04020102020204" pitchFamily="34" charset="0"/>
              </a:rPr>
              <a:t> </a:t>
            </a:r>
            <a:r>
              <a:rPr lang="en-IN" b="1" dirty="0" err="1">
                <a:latin typeface="Arial Black" panose="020B0A04020102020204" pitchFamily="34" charset="0"/>
              </a:rPr>
              <a:t>wrt</a:t>
            </a:r>
            <a:r>
              <a:rPr lang="en-IN" b="1" dirty="0">
                <a:latin typeface="Arial Black" panose="020B0A04020102020204" pitchFamily="34" charset="0"/>
              </a:rPr>
              <a:t> </a:t>
            </a:r>
            <a:br>
              <a:rPr lang="en-IN" b="1" dirty="0">
                <a:latin typeface="Arial Black" panose="020B0A04020102020204" pitchFamily="34" charset="0"/>
              </a:rPr>
            </a:br>
            <a:r>
              <a:rPr lang="en-IN" b="1" dirty="0">
                <a:solidFill>
                  <a:schemeClr val="accent2">
                    <a:lumMod val="75000"/>
                  </a:schemeClr>
                </a:solidFill>
                <a:latin typeface="Arial Black" panose="020B0A04020102020204" pitchFamily="34" charset="0"/>
              </a:rPr>
              <a:t>Sec. 45(5A) &amp;</a:t>
            </a:r>
            <a:r>
              <a:rPr lang="en-IN" b="1" dirty="0">
                <a:latin typeface="Arial Black" panose="020B0A04020102020204" pitchFamily="34" charset="0"/>
              </a:rPr>
              <a:t> </a:t>
            </a:r>
            <a:r>
              <a:rPr lang="en-IN" b="1" dirty="0">
                <a:solidFill>
                  <a:schemeClr val="accent2">
                    <a:lumMod val="75000"/>
                  </a:schemeClr>
                </a:solidFill>
                <a:latin typeface="Arial Black" panose="020B0A04020102020204" pitchFamily="34" charset="0"/>
              </a:rPr>
              <a:t>Sec. 50C </a:t>
            </a:r>
            <a:br>
              <a:rPr lang="en-IN" b="1" dirty="0">
                <a:solidFill>
                  <a:srgbClr val="FF0000"/>
                </a:solidFill>
                <a:latin typeface="Arial Black" panose="020B0A04020102020204" pitchFamily="34" charset="0"/>
              </a:rPr>
            </a:br>
            <a:r>
              <a:rPr lang="en-IN" b="1" dirty="0">
                <a:latin typeface="Arial Black" panose="020B0A04020102020204" pitchFamily="34" charset="0"/>
              </a:rPr>
              <a:t>of</a:t>
            </a:r>
            <a:r>
              <a:rPr lang="en-IN" b="1" dirty="0">
                <a:solidFill>
                  <a:srgbClr val="FF0000"/>
                </a:solidFill>
                <a:latin typeface="Arial Black" panose="020B0A04020102020204" pitchFamily="34" charset="0"/>
              </a:rPr>
              <a:t> </a:t>
            </a:r>
            <a:r>
              <a:rPr lang="en-IN" b="1" dirty="0">
                <a:latin typeface="Arial Black" panose="020B0A04020102020204" pitchFamily="34" charset="0"/>
              </a:rPr>
              <a:t>the IT Act, 1961.</a:t>
            </a:r>
          </a:p>
        </p:txBody>
      </p:sp>
      <p:sp>
        <p:nvSpPr>
          <p:cNvPr id="3" name="Subtitle 2">
            <a:extLst>
              <a:ext uri="{FF2B5EF4-FFF2-40B4-BE49-F238E27FC236}">
                <a16:creationId xmlns:a16="http://schemas.microsoft.com/office/drawing/2014/main" id="{393D58D9-AF4D-4369-9A45-7B01663A4237}"/>
              </a:ext>
            </a:extLst>
          </p:cNvPr>
          <p:cNvSpPr>
            <a:spLocks noGrp="1"/>
          </p:cNvSpPr>
          <p:nvPr>
            <p:ph type="subTitle" idx="1"/>
          </p:nvPr>
        </p:nvSpPr>
        <p:spPr>
          <a:xfrm>
            <a:off x="2536723" y="5142271"/>
            <a:ext cx="8750709" cy="1715729"/>
          </a:xfrm>
        </p:spPr>
        <p:txBody>
          <a:bodyPr>
            <a:noAutofit/>
          </a:bodyPr>
          <a:lstStyle/>
          <a:p>
            <a:endParaRPr lang="en-IN" sz="1800" dirty="0">
              <a:latin typeface="Arial Black" panose="020B0A04020102020204" pitchFamily="34" charset="0"/>
            </a:endParaRPr>
          </a:p>
          <a:p>
            <a:r>
              <a:rPr lang="en-IN" sz="2000" dirty="0">
                <a:solidFill>
                  <a:srgbClr val="7030A0"/>
                </a:solidFill>
                <a:latin typeface="Arial Black" panose="020B0A04020102020204" pitchFamily="34" charset="0"/>
              </a:rPr>
              <a:t>Compiled by</a:t>
            </a:r>
          </a:p>
          <a:p>
            <a:r>
              <a:rPr lang="en-IN" sz="2000" b="1" dirty="0">
                <a:solidFill>
                  <a:schemeClr val="accent5">
                    <a:lumMod val="50000"/>
                  </a:schemeClr>
                </a:solidFill>
                <a:latin typeface="Arial Black" panose="020B0A04020102020204" pitchFamily="34" charset="0"/>
              </a:rPr>
              <a:t>CA BHANU NARAYAN RAO Y.V., </a:t>
            </a:r>
            <a:r>
              <a:rPr lang="en-IN" sz="2000" b="1" dirty="0" err="1">
                <a:solidFill>
                  <a:srgbClr val="00B050"/>
                </a:solidFill>
                <a:latin typeface="Arial Black" panose="020B0A04020102020204" pitchFamily="34" charset="0"/>
              </a:rPr>
              <a:t>B.Com</a:t>
            </a:r>
            <a:r>
              <a:rPr lang="en-IN" sz="2000" b="1" dirty="0">
                <a:solidFill>
                  <a:srgbClr val="00B050"/>
                </a:solidFill>
                <a:latin typeface="Arial Black" panose="020B0A04020102020204" pitchFamily="34" charset="0"/>
              </a:rPr>
              <a:t>, FCA, DISA(ICAI)</a:t>
            </a:r>
          </a:p>
          <a:p>
            <a:r>
              <a:rPr lang="en-IN" sz="2000" b="1" dirty="0">
                <a:latin typeface="Arial Black" panose="020B0A04020102020204" pitchFamily="34" charset="0"/>
              </a:rPr>
              <a:t>yv_bhanu65@yahoo.com</a:t>
            </a:r>
          </a:p>
        </p:txBody>
      </p:sp>
    </p:spTree>
    <p:extLst>
      <p:ext uri="{BB962C8B-B14F-4D97-AF65-F5344CB8AC3E}">
        <p14:creationId xmlns:p14="http://schemas.microsoft.com/office/powerpoint/2010/main" val="126210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042591"/>
            <a:ext cx="9070678" cy="590649"/>
          </a:xfrm>
          <a:prstGeom prst="rect">
            <a:avLst/>
          </a:prstGeom>
          <a:noFill/>
          <a:ln/>
        </p:spPr>
        <p:txBody>
          <a:bodyPr wrap="non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8. Real Estate Investment Trusts (REITs)</a:t>
            </a:r>
            <a:endParaRPr lang="en-US" sz="3708" dirty="0">
              <a:latin typeface="Arial Black" panose="020B0A04020102020204" pitchFamily="34" charset="0"/>
            </a:endParaRPr>
          </a:p>
        </p:txBody>
      </p:sp>
      <p:sp>
        <p:nvSpPr>
          <p:cNvPr id="3" name="Text 1"/>
          <p:cNvSpPr/>
          <p:nvPr/>
        </p:nvSpPr>
        <p:spPr>
          <a:xfrm>
            <a:off x="1453158" y="3406577"/>
            <a:ext cx="2362696" cy="295275"/>
          </a:xfrm>
          <a:prstGeom prst="rect">
            <a:avLst/>
          </a:prstGeom>
          <a:noFill/>
          <a:ln/>
        </p:spPr>
        <p:txBody>
          <a:bodyPr wrap="none" lIns="0" tIns="0" rIns="0" bIns="0" rtlCol="0" anchor="t"/>
          <a:lstStyle/>
          <a:p>
            <a:pPr algn="r">
              <a:lnSpc>
                <a:spcPts val="2292"/>
              </a:lnSpc>
            </a:pPr>
            <a:r>
              <a:rPr lang="en-US" sz="1833" dirty="0">
                <a:solidFill>
                  <a:srgbClr val="4C4C4C"/>
                </a:solidFill>
                <a:latin typeface="Arial Black" panose="020B0A04020102020204" pitchFamily="34" charset="0"/>
                <a:ea typeface="Noto Serif Medium" pitchFamily="34" charset="-122"/>
                <a:cs typeface="Noto Serif Medium" pitchFamily="34" charset="-120"/>
              </a:rPr>
              <a:t>Special Tax Regime</a:t>
            </a:r>
            <a:endParaRPr lang="en-US" sz="1833" dirty="0">
              <a:latin typeface="Arial Black" panose="020B0A04020102020204" pitchFamily="34" charset="0"/>
            </a:endParaRPr>
          </a:p>
        </p:txBody>
      </p:sp>
      <p:sp>
        <p:nvSpPr>
          <p:cNvPr id="4" name="Text 2"/>
          <p:cNvSpPr/>
          <p:nvPr/>
        </p:nvSpPr>
        <p:spPr>
          <a:xfrm>
            <a:off x="661492" y="3815259"/>
            <a:ext cx="3154363" cy="604838"/>
          </a:xfrm>
          <a:prstGeom prst="rect">
            <a:avLst/>
          </a:prstGeom>
          <a:noFill/>
          <a:ln/>
        </p:spPr>
        <p:txBody>
          <a:bodyPr wrap="square" lIns="0" tIns="0" rIns="0" bIns="0" rtlCol="0" anchor="t"/>
          <a:lstStyle/>
          <a:p>
            <a:pPr algn="r">
              <a:lnSpc>
                <a:spcPts val="2375"/>
              </a:lnSpc>
            </a:pPr>
            <a:r>
              <a:rPr lang="en-US" sz="1458" dirty="0">
                <a:solidFill>
                  <a:srgbClr val="4C4C4C"/>
                </a:solidFill>
                <a:latin typeface="Arial Black" panose="020B0A04020102020204" pitchFamily="34" charset="0"/>
                <a:ea typeface="Noto Serif" pitchFamily="34" charset="-122"/>
                <a:cs typeface="Noto Serif" pitchFamily="34" charset="-120"/>
              </a:rPr>
              <a:t>Special tax regime under Section 10(23FC), 10(23FCA), etc.</a:t>
            </a:r>
            <a:endParaRPr lang="en-US" sz="1458" dirty="0">
              <a:latin typeface="Arial Black" panose="020B0A04020102020204" pitchFamily="34" charset="0"/>
            </a:endParaRPr>
          </a:p>
        </p:txBody>
      </p:sp>
      <p:pic>
        <p:nvPicPr>
          <p:cNvPr id="5" name="Image 0" descr="preencoded.png"/>
          <p:cNvPicPr>
            <a:picLocks noChangeAspect="1"/>
          </p:cNvPicPr>
          <p:nvPr/>
        </p:nvPicPr>
        <p:blipFill>
          <a:blip r:embed="rId3"/>
          <a:stretch>
            <a:fillRect/>
          </a:stretch>
        </p:blipFill>
        <p:spPr>
          <a:xfrm>
            <a:off x="4193878" y="2011264"/>
            <a:ext cx="3804146" cy="3804146"/>
          </a:xfrm>
          <a:prstGeom prst="rect">
            <a:avLst/>
          </a:prstGeom>
        </p:spPr>
      </p:pic>
      <p:sp>
        <p:nvSpPr>
          <p:cNvPr id="6" name="Text 3"/>
          <p:cNvSpPr/>
          <p:nvPr/>
        </p:nvSpPr>
        <p:spPr>
          <a:xfrm>
            <a:off x="4642843" y="3507582"/>
            <a:ext cx="282773" cy="353517"/>
          </a:xfrm>
          <a:prstGeom prst="rect">
            <a:avLst/>
          </a:prstGeom>
          <a:noFill/>
          <a:ln/>
        </p:spPr>
        <p:txBody>
          <a:bodyPr wrap="none" lIns="0" tIns="0" rIns="0" bIns="0" rtlCol="0" anchor="t"/>
          <a:lstStyle/>
          <a:p>
            <a:pPr>
              <a:lnSpc>
                <a:spcPts val="3542"/>
              </a:lnSpc>
            </a:pPr>
            <a:r>
              <a:rPr lang="en-US" sz="2208" dirty="0">
                <a:solidFill>
                  <a:srgbClr val="000000"/>
                </a:solidFill>
                <a:latin typeface="Arial Black" panose="020B0A04020102020204" pitchFamily="34" charset="0"/>
                <a:ea typeface="Noto Serif Medium" pitchFamily="34" charset="-122"/>
                <a:cs typeface="Noto Serif Medium" pitchFamily="34" charset="-120"/>
              </a:rPr>
              <a:t>1</a:t>
            </a:r>
            <a:endParaRPr lang="en-US" sz="2208" dirty="0">
              <a:latin typeface="Arial Black" panose="020B0A04020102020204" pitchFamily="34" charset="0"/>
            </a:endParaRPr>
          </a:p>
        </p:txBody>
      </p:sp>
      <p:sp>
        <p:nvSpPr>
          <p:cNvPr id="7" name="Text 4"/>
          <p:cNvSpPr/>
          <p:nvPr/>
        </p:nvSpPr>
        <p:spPr>
          <a:xfrm>
            <a:off x="8376047" y="3255368"/>
            <a:ext cx="2362696" cy="295275"/>
          </a:xfrm>
          <a:prstGeom prst="rect">
            <a:avLst/>
          </a:prstGeom>
          <a:noFill/>
          <a:ln/>
        </p:spPr>
        <p:txBody>
          <a:bodyPr wrap="none" lIns="0" tIns="0" rIns="0" bIns="0" rtlCol="0" anchor="t"/>
          <a:lstStyle/>
          <a:p>
            <a:pPr>
              <a:lnSpc>
                <a:spcPts val="2292"/>
              </a:lnSpc>
            </a:pPr>
            <a:r>
              <a:rPr lang="en-US" sz="1833" dirty="0">
                <a:solidFill>
                  <a:srgbClr val="4C4C4C"/>
                </a:solidFill>
                <a:latin typeface="Arial Black" panose="020B0A04020102020204" pitchFamily="34" charset="0"/>
                <a:ea typeface="Noto Serif Medium" pitchFamily="34" charset="-122"/>
                <a:cs typeface="Noto Serif Medium" pitchFamily="34" charset="-120"/>
              </a:rPr>
              <a:t>Tax-Exempt Income</a:t>
            </a:r>
            <a:endParaRPr lang="en-US" sz="1833" dirty="0">
              <a:latin typeface="Arial Black" panose="020B0A04020102020204" pitchFamily="34" charset="0"/>
            </a:endParaRPr>
          </a:p>
        </p:txBody>
      </p:sp>
      <p:sp>
        <p:nvSpPr>
          <p:cNvPr id="8" name="Text 5"/>
          <p:cNvSpPr/>
          <p:nvPr/>
        </p:nvSpPr>
        <p:spPr>
          <a:xfrm>
            <a:off x="8376047" y="3664049"/>
            <a:ext cx="3154462" cy="907257"/>
          </a:xfrm>
          <a:prstGeom prst="rect">
            <a:avLst/>
          </a:prstGeom>
          <a:noFill/>
          <a:ln/>
        </p:spPr>
        <p:txBody>
          <a:bodyPr wrap="square" lIns="0" tIns="0" rIns="0" bIns="0" rtlCol="0" anchor="t"/>
          <a:lstStyle/>
          <a:p>
            <a:pPr>
              <a:lnSpc>
                <a:spcPts val="2375"/>
              </a:lnSpc>
            </a:pPr>
            <a:r>
              <a:rPr lang="en-US" sz="1458" dirty="0">
                <a:solidFill>
                  <a:srgbClr val="4C4C4C"/>
                </a:solidFill>
                <a:latin typeface="Arial Black" panose="020B0A04020102020204" pitchFamily="34" charset="0"/>
                <a:ea typeface="Noto Serif" pitchFamily="34" charset="-122"/>
                <a:cs typeface="Noto Serif" pitchFamily="34" charset="-120"/>
              </a:rPr>
              <a:t>Certain income distributed by REITs is tax-exempt in the hands of the unit holders.</a:t>
            </a:r>
            <a:endParaRPr lang="en-US" sz="1458" dirty="0">
              <a:latin typeface="Arial Black" panose="020B0A04020102020204" pitchFamily="34" charset="0"/>
            </a:endParaRPr>
          </a:p>
        </p:txBody>
      </p:sp>
      <p:pic>
        <p:nvPicPr>
          <p:cNvPr id="9" name="Image 1" descr="preencoded.png"/>
          <p:cNvPicPr>
            <a:picLocks noChangeAspect="1"/>
          </p:cNvPicPr>
          <p:nvPr/>
        </p:nvPicPr>
        <p:blipFill>
          <a:blip r:embed="rId4"/>
          <a:stretch>
            <a:fillRect/>
          </a:stretch>
        </p:blipFill>
        <p:spPr>
          <a:xfrm>
            <a:off x="4193878" y="2011264"/>
            <a:ext cx="3804146" cy="3804146"/>
          </a:xfrm>
          <a:prstGeom prst="rect">
            <a:avLst/>
          </a:prstGeom>
        </p:spPr>
      </p:pic>
      <p:sp>
        <p:nvSpPr>
          <p:cNvPr id="10" name="Text 6"/>
          <p:cNvSpPr/>
          <p:nvPr/>
        </p:nvSpPr>
        <p:spPr>
          <a:xfrm>
            <a:off x="7266186" y="3965377"/>
            <a:ext cx="282773" cy="353517"/>
          </a:xfrm>
          <a:prstGeom prst="rect">
            <a:avLst/>
          </a:prstGeom>
          <a:noFill/>
          <a:ln/>
        </p:spPr>
        <p:txBody>
          <a:bodyPr wrap="none" lIns="0" tIns="0" rIns="0" bIns="0" rtlCol="0" anchor="t"/>
          <a:lstStyle/>
          <a:p>
            <a:pPr>
              <a:lnSpc>
                <a:spcPts val="3542"/>
              </a:lnSpc>
            </a:pPr>
            <a:r>
              <a:rPr lang="en-US" sz="2208" dirty="0">
                <a:solidFill>
                  <a:srgbClr val="000000"/>
                </a:solidFill>
                <a:latin typeface="Arial Black" panose="020B0A04020102020204" pitchFamily="34" charset="0"/>
                <a:ea typeface="Noto Serif Medium" pitchFamily="34" charset="-122"/>
                <a:cs typeface="Noto Serif Medium" pitchFamily="34" charset="-120"/>
              </a:rPr>
              <a:t>2</a:t>
            </a:r>
            <a:endParaRPr lang="en-US" sz="2208" dirty="0">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61492" y="1494036"/>
            <a:ext cx="6297018" cy="1771948"/>
          </a:xfrm>
          <a:prstGeom prst="rect">
            <a:avLst/>
          </a:prstGeom>
          <a:noFill/>
          <a:ln/>
        </p:spPr>
        <p:txBody>
          <a:bodyPr wrap="squar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Capital Gains Taxation in Joint Development Agreements (JDAs)</a:t>
            </a:r>
            <a:endParaRPr lang="en-US" sz="3708" dirty="0">
              <a:latin typeface="Arial Black" panose="020B0A04020102020204" pitchFamily="34" charset="0"/>
            </a:endParaRPr>
          </a:p>
        </p:txBody>
      </p:sp>
      <p:sp>
        <p:nvSpPr>
          <p:cNvPr id="4" name="Text 1"/>
          <p:cNvSpPr/>
          <p:nvPr/>
        </p:nvSpPr>
        <p:spPr>
          <a:xfrm>
            <a:off x="661492" y="3549452"/>
            <a:ext cx="6540338" cy="2314232"/>
          </a:xfrm>
          <a:prstGeom prst="rect">
            <a:avLst/>
          </a:prstGeom>
          <a:noFill/>
          <a:ln/>
        </p:spPr>
        <p:txBody>
          <a:bodyPr wrap="square" lIns="0" tIns="0" rIns="0" bIns="0" rtlCol="0" anchor="t"/>
          <a:lstStyle/>
          <a:p>
            <a:pPr algn="just">
              <a:lnSpc>
                <a:spcPts val="2375"/>
              </a:lnSpc>
            </a:pPr>
            <a:r>
              <a:rPr lang="en-US" sz="1667" dirty="0">
                <a:solidFill>
                  <a:srgbClr val="4C4C4C"/>
                </a:solidFill>
                <a:latin typeface="Arial Black" panose="020B0A04020102020204" pitchFamily="34" charset="0"/>
                <a:ea typeface="Noto Serif" pitchFamily="34" charset="-122"/>
                <a:cs typeface="Noto Serif" pitchFamily="34" charset="-120"/>
              </a:rPr>
              <a:t>Section 45(5A) of the Income Tax Act, 1961 deals with the capital gains taxation in case of Joint Development Agreements (JDAs) between landowners and developers. This section was introduced to address complexities and hardships faced by landowners, especially individual and HUF taxpayers, in the context of real estate development projects.</a:t>
            </a:r>
            <a:endParaRPr lang="en-US" sz="1667" dirty="0">
              <a:latin typeface="Arial Black" panose="020B0A04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4D38-BF7B-3A50-190B-39BD7CC69242}"/>
              </a:ext>
            </a:extLst>
          </p:cNvPr>
          <p:cNvSpPr>
            <a:spLocks noGrp="1"/>
          </p:cNvSpPr>
          <p:nvPr>
            <p:ph type="title"/>
          </p:nvPr>
        </p:nvSpPr>
        <p:spPr/>
        <p:txBody>
          <a:bodyPr/>
          <a:lstStyle/>
          <a:p>
            <a:r>
              <a:rPr lang="en-IN" dirty="0"/>
              <a:t> </a:t>
            </a:r>
            <a:r>
              <a:rPr lang="en-IN" dirty="0">
                <a:latin typeface="Arial Black" panose="020B0A04020102020204" pitchFamily="34" charset="0"/>
              </a:rPr>
              <a:t>Taxation?</a:t>
            </a:r>
          </a:p>
        </p:txBody>
      </p:sp>
      <p:sp>
        <p:nvSpPr>
          <p:cNvPr id="3" name="Content Placeholder 2">
            <a:extLst>
              <a:ext uri="{FF2B5EF4-FFF2-40B4-BE49-F238E27FC236}">
                <a16:creationId xmlns:a16="http://schemas.microsoft.com/office/drawing/2014/main" id="{58CE5363-B777-87EB-F5DE-16892EFDD851}"/>
              </a:ext>
            </a:extLst>
          </p:cNvPr>
          <p:cNvSpPr>
            <a:spLocks noGrp="1"/>
          </p:cNvSpPr>
          <p:nvPr>
            <p:ph idx="1"/>
          </p:nvPr>
        </p:nvSpPr>
        <p:spPr/>
        <p:txBody>
          <a:bodyPr>
            <a:normAutofit lnSpcReduction="10000"/>
          </a:bodyPr>
          <a:lstStyle/>
          <a:p>
            <a:r>
              <a:rPr lang="en-IN" u="sng" dirty="0">
                <a:latin typeface="Arial Black" panose="020B0A04020102020204" pitchFamily="34" charset="0"/>
              </a:rPr>
              <a:t> Land Owner</a:t>
            </a:r>
          </a:p>
          <a:p>
            <a:pPr>
              <a:buFont typeface="Wingdings" panose="05000000000000000000" pitchFamily="2" charset="2"/>
              <a:buChar char="v"/>
            </a:pPr>
            <a:r>
              <a:rPr lang="en-IN" dirty="0">
                <a:latin typeface="Arial Black" panose="020B0A04020102020204" pitchFamily="34" charset="0"/>
              </a:rPr>
              <a:t>	Mostly Capital Gains (either Long Term or Short 	Term)</a:t>
            </a:r>
          </a:p>
          <a:p>
            <a:pPr>
              <a:buFont typeface="Wingdings" panose="05000000000000000000" pitchFamily="2" charset="2"/>
              <a:buChar char="v"/>
            </a:pPr>
            <a:r>
              <a:rPr lang="en-IN" dirty="0">
                <a:latin typeface="Arial Black" panose="020B0A04020102020204" pitchFamily="34" charset="0"/>
              </a:rPr>
              <a:t>	At times, business income (depends on the 		facts of the case 	and the terms of the Joint 	Development Agreement, conversion 	of asset 	into stock-in-trade).</a:t>
            </a:r>
          </a:p>
          <a:p>
            <a:pPr marL="0" indent="0">
              <a:buNone/>
            </a:pPr>
            <a:endParaRPr lang="en-IN" dirty="0">
              <a:latin typeface="Arial Black" panose="020B0A04020102020204" pitchFamily="34" charset="0"/>
            </a:endParaRPr>
          </a:p>
          <a:p>
            <a:r>
              <a:rPr lang="en-IN" u="sng" dirty="0">
                <a:latin typeface="Arial Black" panose="020B0A04020102020204" pitchFamily="34" charset="0"/>
              </a:rPr>
              <a:t>Developer/Builder</a:t>
            </a:r>
          </a:p>
          <a:p>
            <a:pPr lvl="1">
              <a:buFont typeface="Wingdings" panose="05000000000000000000" pitchFamily="2" charset="2"/>
              <a:buChar char="v"/>
            </a:pPr>
            <a:r>
              <a:rPr lang="en-IN" sz="2800" dirty="0">
                <a:latin typeface="Arial Black" panose="020B0A04020102020204" pitchFamily="34" charset="0"/>
              </a:rPr>
              <a:t>Business Income</a:t>
            </a:r>
          </a:p>
        </p:txBody>
      </p:sp>
    </p:spTree>
    <p:extLst>
      <p:ext uri="{BB962C8B-B14F-4D97-AF65-F5344CB8AC3E}">
        <p14:creationId xmlns:p14="http://schemas.microsoft.com/office/powerpoint/2010/main" val="2598698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F798-A9B6-C33F-6DBB-B9FC2DD03914}"/>
              </a:ext>
            </a:extLst>
          </p:cNvPr>
          <p:cNvSpPr>
            <a:spLocks noGrp="1"/>
          </p:cNvSpPr>
          <p:nvPr>
            <p:ph type="title"/>
          </p:nvPr>
        </p:nvSpPr>
        <p:spPr>
          <a:xfrm>
            <a:off x="838200" y="142241"/>
            <a:ext cx="10358120" cy="1198879"/>
          </a:xfrm>
        </p:spPr>
        <p:txBody>
          <a:bodyPr>
            <a:normAutofit fontScale="90000"/>
          </a:bodyPr>
          <a:lstStyle/>
          <a:p>
            <a:r>
              <a:rPr lang="en-IN" dirty="0">
                <a:latin typeface="Arial Black" panose="020B0A04020102020204" pitchFamily="34" charset="0"/>
              </a:rPr>
              <a:t>Meaning of Transfer-Section 2(47)</a:t>
            </a:r>
          </a:p>
        </p:txBody>
      </p:sp>
      <p:sp>
        <p:nvSpPr>
          <p:cNvPr id="5" name="Rectangle 1">
            <a:extLst>
              <a:ext uri="{FF2B5EF4-FFF2-40B4-BE49-F238E27FC236}">
                <a16:creationId xmlns:a16="http://schemas.microsoft.com/office/drawing/2014/main" id="{981EC38F-873C-4351-8EF7-FF7AA805737C}"/>
              </a:ext>
            </a:extLst>
          </p:cNvPr>
          <p:cNvSpPr>
            <a:spLocks noChangeArrowheads="1"/>
          </p:cNvSpPr>
          <p:nvPr/>
        </p:nvSpPr>
        <p:spPr bwMode="auto">
          <a:xfrm>
            <a:off x="751840" y="1152814"/>
            <a:ext cx="11176000" cy="56938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444444"/>
                </a:solidFill>
                <a:effectLst/>
                <a:latin typeface="Arial Black" panose="020B0A04020102020204" pitchFamily="34" charset="0"/>
                <a:cs typeface="Times New Roman" panose="02020603050405020304" pitchFamily="18" charset="0"/>
              </a:rPr>
              <a:t>"Transfer”, in relation to a capital asset, includes:</a:t>
            </a:r>
            <a:endParaRPr kumimoji="0" lang="en-US" altLang="en-US" sz="2600" b="0" i="0" u="none" strike="noStrike" cap="none" normalizeH="0" baseline="0" dirty="0">
              <a:ln>
                <a:noFill/>
              </a:ln>
              <a:solidFill>
                <a:schemeClr val="tx1"/>
              </a:solidFill>
              <a:effectLst/>
              <a:latin typeface="Arial Black" panose="020B0A040201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444444"/>
                </a:solidFill>
                <a:effectLst/>
                <a:latin typeface="Arial Black" panose="020B0A04020102020204" pitchFamily="34" charset="0"/>
                <a:cs typeface="Times New Roman" panose="02020603050405020304" pitchFamily="18" charset="0"/>
              </a:rPr>
              <a:t>(</a:t>
            </a:r>
            <a:r>
              <a:rPr kumimoji="0" lang="en-US" altLang="en-US" sz="2600" b="0" i="0" u="none" strike="noStrike" cap="none" normalizeH="0" baseline="0" dirty="0" err="1">
                <a:ln>
                  <a:noFill/>
                </a:ln>
                <a:solidFill>
                  <a:srgbClr val="444444"/>
                </a:solidFill>
                <a:effectLst/>
                <a:latin typeface="Arial Black" panose="020B0A04020102020204" pitchFamily="34" charset="0"/>
                <a:cs typeface="Times New Roman" panose="02020603050405020304" pitchFamily="18" charset="0"/>
              </a:rPr>
              <a:t>i</a:t>
            </a:r>
            <a:r>
              <a:rPr kumimoji="0" lang="en-US" altLang="en-US" sz="2600" b="0" i="0" u="none" strike="noStrike" cap="none" normalizeH="0" baseline="0" dirty="0">
                <a:ln>
                  <a:noFill/>
                </a:ln>
                <a:solidFill>
                  <a:srgbClr val="444444"/>
                </a:solidFill>
                <a:effectLst/>
                <a:latin typeface="Arial Black" panose="020B0A04020102020204" pitchFamily="34" charset="0"/>
                <a:cs typeface="Times New Roman" panose="02020603050405020304" pitchFamily="18" charset="0"/>
              </a:rPr>
              <a:t>) Sale, exchange or relinquishment of the asset;</a:t>
            </a:r>
            <a:endParaRPr kumimoji="0" lang="en-US" altLang="en-US" sz="2600" b="0" i="0" u="none" strike="noStrike" cap="none" normalizeH="0" baseline="0" dirty="0">
              <a:ln>
                <a:noFill/>
              </a:ln>
              <a:solidFill>
                <a:schemeClr val="tx1"/>
              </a:solidFill>
              <a:effectLst/>
              <a:latin typeface="Arial Black" panose="020B0A040201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444444"/>
                </a:solidFill>
                <a:effectLst/>
                <a:latin typeface="Arial Black" panose="020B0A04020102020204" pitchFamily="34" charset="0"/>
                <a:cs typeface="Times New Roman" panose="02020603050405020304" pitchFamily="18" charset="0"/>
              </a:rPr>
              <a:t>(ii) Extinguishment of any rights in relation to a capital asset;</a:t>
            </a:r>
            <a:endParaRPr kumimoji="0" lang="en-US" altLang="en-US" sz="2600" b="0" i="0" u="none" strike="noStrike" cap="none" normalizeH="0" baseline="0" dirty="0">
              <a:ln>
                <a:noFill/>
              </a:ln>
              <a:solidFill>
                <a:schemeClr val="tx1"/>
              </a:solidFill>
              <a:effectLst/>
              <a:latin typeface="Arial Black" panose="020B0A040201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444444"/>
                </a:solidFill>
                <a:effectLst/>
                <a:latin typeface="Arial Black" panose="020B0A04020102020204" pitchFamily="34" charset="0"/>
                <a:cs typeface="Times New Roman" panose="02020603050405020304" pitchFamily="18" charset="0"/>
              </a:rPr>
              <a:t>(iii) Compulsory acquisition of an asset;</a:t>
            </a:r>
            <a:endParaRPr kumimoji="0" lang="en-US" altLang="en-US" sz="2600" b="0" i="0" u="none" strike="noStrike" cap="none" normalizeH="0" baseline="0" dirty="0">
              <a:ln>
                <a:noFill/>
              </a:ln>
              <a:solidFill>
                <a:schemeClr val="tx1"/>
              </a:solidFill>
              <a:effectLst/>
              <a:latin typeface="Arial Black" panose="020B0A040201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444444"/>
                </a:solidFill>
                <a:effectLst/>
                <a:latin typeface="Arial Black" panose="020B0A04020102020204" pitchFamily="34" charset="0"/>
                <a:cs typeface="Times New Roman" panose="02020603050405020304" pitchFamily="18" charset="0"/>
              </a:rPr>
              <a:t>(iv) Conversion of capital asset into stock-in-trade;</a:t>
            </a:r>
            <a:endParaRPr kumimoji="0" lang="en-US" altLang="en-US" sz="2600" b="0" i="0" u="none" strike="noStrike" cap="none" normalizeH="0" baseline="0" dirty="0">
              <a:ln>
                <a:noFill/>
              </a:ln>
              <a:solidFill>
                <a:schemeClr val="tx1"/>
              </a:solidFill>
              <a:effectLst/>
              <a:latin typeface="Arial Black" panose="020B0A040201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444444"/>
                </a:solidFill>
                <a:effectLst/>
                <a:latin typeface="Arial Black" panose="020B0A04020102020204" pitchFamily="34" charset="0"/>
                <a:cs typeface="Times New Roman" panose="02020603050405020304" pitchFamily="18" charset="0"/>
              </a:rPr>
              <a:t>(iv a) Maturity or redemption of a zero coupon bond;</a:t>
            </a:r>
            <a:endParaRPr kumimoji="0" lang="en-US" altLang="en-US" sz="2600" b="0" i="0" u="none" strike="noStrike" cap="none" normalizeH="0" baseline="0" dirty="0">
              <a:ln>
                <a:noFill/>
              </a:ln>
              <a:solidFill>
                <a:schemeClr val="tx1"/>
              </a:solidFill>
              <a:effectLst/>
              <a:latin typeface="Arial Black" panose="020B0A040201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444444"/>
                </a:solidFill>
                <a:effectLst/>
                <a:latin typeface="Arial Black" panose="020B0A04020102020204" pitchFamily="34" charset="0"/>
                <a:cs typeface="Times New Roman" panose="02020603050405020304" pitchFamily="18" charset="0"/>
              </a:rPr>
              <a:t>(v) Allowing possession of immovable properties to the buyer in part performance of the contract;</a:t>
            </a:r>
            <a:endParaRPr kumimoji="0" lang="en-US" altLang="en-US" sz="2600" b="0" i="0" u="none" strike="noStrike" cap="none" normalizeH="0" baseline="0" dirty="0">
              <a:ln>
                <a:noFill/>
              </a:ln>
              <a:solidFill>
                <a:schemeClr val="tx1"/>
              </a:solidFill>
              <a:effectLst/>
              <a:latin typeface="Arial Black" panose="020B0A040201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444444"/>
                </a:solidFill>
                <a:effectLst/>
                <a:latin typeface="Arial Black" panose="020B0A04020102020204" pitchFamily="34" charset="0"/>
                <a:cs typeface="Times New Roman" panose="02020603050405020304" pitchFamily="18" charset="0"/>
              </a:rPr>
              <a:t>(vi) Any transaction which has the effect of transferring an (or enabling the enjoyment of) immovable property; or</a:t>
            </a:r>
            <a:endParaRPr kumimoji="0" lang="en-US" altLang="en-US" sz="2600" b="0" i="0" u="none" strike="noStrike" cap="none" normalizeH="0" baseline="0" dirty="0">
              <a:ln>
                <a:noFill/>
              </a:ln>
              <a:solidFill>
                <a:schemeClr val="tx1"/>
              </a:solidFill>
              <a:effectLst/>
              <a:latin typeface="Arial Black" panose="020B0A040201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600" dirty="0" err="1">
                <a:solidFill>
                  <a:srgbClr val="444444"/>
                </a:solidFill>
                <a:latin typeface="Arial Black" panose="020B0A04020102020204" pitchFamily="34" charset="0"/>
                <a:cs typeface="Times New Roman" panose="02020603050405020304" pitchFamily="18" charset="0"/>
              </a:rPr>
              <a:t>Expln</a:t>
            </a:r>
            <a:r>
              <a:rPr lang="en-US" altLang="en-US" sz="2600" dirty="0">
                <a:solidFill>
                  <a:srgbClr val="444444"/>
                </a:solidFill>
                <a:latin typeface="Arial Black" panose="020B0A04020102020204" pitchFamily="34" charset="0"/>
                <a:cs typeface="Times New Roman" panose="02020603050405020304" pitchFamily="18" charset="0"/>
              </a:rPr>
              <a:t>: </a:t>
            </a:r>
            <a:r>
              <a:rPr kumimoji="0" lang="en-US" altLang="en-US" sz="2600" b="0" i="0" u="none" strike="noStrike" cap="none" normalizeH="0" baseline="0" dirty="0">
                <a:ln>
                  <a:noFill/>
                </a:ln>
                <a:solidFill>
                  <a:srgbClr val="444444"/>
                </a:solidFill>
                <a:effectLst/>
                <a:latin typeface="Arial Black" panose="020B0A04020102020204" pitchFamily="34" charset="0"/>
                <a:cs typeface="Times New Roman" panose="02020603050405020304" pitchFamily="18" charset="0"/>
              </a:rPr>
              <a:t>Disposing of or parting with an asset or any interest therein or creating any interest in any asset in any manner whatsoever.</a:t>
            </a:r>
            <a:endParaRPr kumimoji="0" lang="en-US" altLang="en-US" sz="2600" b="0" i="0" u="none" strike="noStrike" cap="none" normalizeH="0" baseline="0" dirty="0">
              <a:ln>
                <a:noFill/>
              </a:ln>
              <a:solidFill>
                <a:schemeClr val="tx1"/>
              </a:solidFill>
              <a:effectLst/>
              <a:latin typeface="Arial Black" panose="020B0A04020102020204" pitchFamily="34" charset="0"/>
            </a:endParaRPr>
          </a:p>
        </p:txBody>
      </p:sp>
      <p:sp>
        <p:nvSpPr>
          <p:cNvPr id="7" name="Content Placeholder 6">
            <a:extLst>
              <a:ext uri="{FF2B5EF4-FFF2-40B4-BE49-F238E27FC236}">
                <a16:creationId xmlns:a16="http://schemas.microsoft.com/office/drawing/2014/main" id="{A068A364-839D-3222-FEAE-5E982BC9EB29}"/>
              </a:ext>
            </a:extLst>
          </p:cNvPr>
          <p:cNvSpPr>
            <a:spLocks noGrp="1"/>
          </p:cNvSpPr>
          <p:nvPr>
            <p:ph idx="1"/>
          </p:nvPr>
        </p:nvSpPr>
        <p:spPr>
          <a:xfrm>
            <a:off x="550416" y="1152814"/>
            <a:ext cx="11377424" cy="5562945"/>
          </a:xfrm>
        </p:spPr>
        <p:txBody>
          <a:bodyPr/>
          <a:lstStyle/>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2511220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2114748"/>
          </a:xfrm>
          <a:prstGeom prst="rect">
            <a:avLst/>
          </a:prstGeom>
        </p:spPr>
      </p:pic>
      <p:sp>
        <p:nvSpPr>
          <p:cNvPr id="3" name="Text 0"/>
          <p:cNvSpPr/>
          <p:nvPr/>
        </p:nvSpPr>
        <p:spPr>
          <a:xfrm>
            <a:off x="592138" y="2579985"/>
            <a:ext cx="7480201" cy="528638"/>
          </a:xfrm>
          <a:prstGeom prst="rect">
            <a:avLst/>
          </a:prstGeom>
          <a:noFill/>
          <a:ln/>
        </p:spPr>
        <p:txBody>
          <a:bodyPr wrap="none" lIns="0" tIns="0" rIns="0" bIns="0" rtlCol="0" anchor="t"/>
          <a:lstStyle/>
          <a:p>
            <a:pPr>
              <a:lnSpc>
                <a:spcPts val="4125"/>
              </a:lnSpc>
            </a:pPr>
            <a:r>
              <a:rPr lang="en-US" sz="3292" dirty="0">
                <a:solidFill>
                  <a:srgbClr val="3A3A3A"/>
                </a:solidFill>
                <a:latin typeface="Arial Black" panose="020B0A04020102020204" pitchFamily="34" charset="0"/>
                <a:ea typeface="Noto Serif Medium" pitchFamily="34" charset="-122"/>
                <a:cs typeface="Noto Serif Medium" pitchFamily="34" charset="-120"/>
              </a:rPr>
              <a:t>Why was Section 45(5A) introduced?</a:t>
            </a:r>
            <a:endParaRPr lang="en-US" sz="3292" dirty="0">
              <a:latin typeface="Arial Black" panose="020B0A04020102020204" pitchFamily="34" charset="0"/>
            </a:endParaRPr>
          </a:p>
        </p:txBody>
      </p:sp>
      <p:pic>
        <p:nvPicPr>
          <p:cNvPr id="4" name="Image 1" descr="preencoded.png"/>
          <p:cNvPicPr>
            <a:picLocks noChangeAspect="1"/>
          </p:cNvPicPr>
          <p:nvPr/>
        </p:nvPicPr>
        <p:blipFill>
          <a:blip r:embed="rId4"/>
          <a:stretch>
            <a:fillRect/>
          </a:stretch>
        </p:blipFill>
        <p:spPr>
          <a:xfrm>
            <a:off x="592138" y="3362325"/>
            <a:ext cx="845840" cy="1786732"/>
          </a:xfrm>
          <a:prstGeom prst="rect">
            <a:avLst/>
          </a:prstGeom>
        </p:spPr>
      </p:pic>
      <p:sp>
        <p:nvSpPr>
          <p:cNvPr id="5" name="Text 1"/>
          <p:cNvSpPr/>
          <p:nvPr/>
        </p:nvSpPr>
        <p:spPr>
          <a:xfrm>
            <a:off x="1691680" y="3531494"/>
            <a:ext cx="2194520" cy="264219"/>
          </a:xfrm>
          <a:prstGeom prst="rect">
            <a:avLst/>
          </a:prstGeom>
          <a:noFill/>
          <a:ln/>
        </p:spPr>
        <p:txBody>
          <a:bodyPr wrap="none" lIns="0" tIns="0" rIns="0" bIns="0" rtlCol="0" anchor="t"/>
          <a:lstStyle/>
          <a:p>
            <a:pPr>
              <a:lnSpc>
                <a:spcPts val="2042"/>
              </a:lnSpc>
            </a:pPr>
            <a:r>
              <a:rPr lang="en-US" sz="1625" dirty="0">
                <a:solidFill>
                  <a:srgbClr val="4C4C4C"/>
                </a:solidFill>
                <a:latin typeface="Arial Black" panose="020B0A04020102020204" pitchFamily="34" charset="0"/>
                <a:ea typeface="Noto Serif Medium" pitchFamily="34" charset="-122"/>
                <a:cs typeface="Noto Serif Medium" pitchFamily="34" charset="-120"/>
              </a:rPr>
              <a:t>Before Section 45(5A)</a:t>
            </a:r>
            <a:endParaRPr lang="en-US" sz="1625" dirty="0">
              <a:latin typeface="Arial Black" panose="020B0A04020102020204" pitchFamily="34" charset="0"/>
            </a:endParaRPr>
          </a:p>
        </p:txBody>
      </p:sp>
      <p:sp>
        <p:nvSpPr>
          <p:cNvPr id="6" name="Text 2"/>
          <p:cNvSpPr/>
          <p:nvPr/>
        </p:nvSpPr>
        <p:spPr>
          <a:xfrm>
            <a:off x="1691680" y="3897213"/>
            <a:ext cx="9908183" cy="1082675"/>
          </a:xfrm>
          <a:prstGeom prst="rect">
            <a:avLst/>
          </a:prstGeom>
          <a:noFill/>
          <a:ln/>
        </p:spPr>
        <p:txBody>
          <a:bodyPr wrap="square" lIns="0" tIns="0" rIns="0" bIns="0" rtlCol="0" anchor="t"/>
          <a:lstStyle/>
          <a:p>
            <a:pPr algn="just">
              <a:lnSpc>
                <a:spcPts val="2125"/>
              </a:lnSpc>
            </a:pPr>
            <a:r>
              <a:rPr lang="en-US" sz="1292" dirty="0">
                <a:solidFill>
                  <a:srgbClr val="4C4C4C"/>
                </a:solidFill>
                <a:latin typeface="Arial Black" panose="020B0A04020102020204" pitchFamily="34" charset="0"/>
                <a:ea typeface="Noto Serif" pitchFamily="34" charset="-122"/>
                <a:cs typeface="Noto Serif" pitchFamily="34" charset="-120"/>
              </a:rPr>
              <a:t>Before Section 45(5A) was inserted by the Finance Act, 2017, landowners entering into a JDA with a real estate developer were required to pay capital gains tax in the year of transfer of the immovable property even if they had not received any consideration yet. This caused cash flow issues for individuals and HUFs who received their share of developed property or monetary consideration much later.</a:t>
            </a:r>
            <a:endParaRPr lang="en-US" sz="1292" dirty="0">
              <a:latin typeface="Arial Black" panose="020B0A04020102020204" pitchFamily="34" charset="0"/>
            </a:endParaRPr>
          </a:p>
        </p:txBody>
      </p:sp>
      <p:pic>
        <p:nvPicPr>
          <p:cNvPr id="7" name="Image 2" descr="preencoded.png"/>
          <p:cNvPicPr>
            <a:picLocks noChangeAspect="1"/>
          </p:cNvPicPr>
          <p:nvPr/>
        </p:nvPicPr>
        <p:blipFill>
          <a:blip r:embed="rId5"/>
          <a:stretch>
            <a:fillRect/>
          </a:stretch>
        </p:blipFill>
        <p:spPr>
          <a:xfrm>
            <a:off x="592138" y="5149057"/>
            <a:ext cx="845840" cy="1245394"/>
          </a:xfrm>
          <a:prstGeom prst="rect">
            <a:avLst/>
          </a:prstGeom>
        </p:spPr>
      </p:pic>
      <p:sp>
        <p:nvSpPr>
          <p:cNvPr id="8" name="Text 3"/>
          <p:cNvSpPr/>
          <p:nvPr/>
        </p:nvSpPr>
        <p:spPr>
          <a:xfrm>
            <a:off x="1691681" y="5318225"/>
            <a:ext cx="3081734" cy="264219"/>
          </a:xfrm>
          <a:prstGeom prst="rect">
            <a:avLst/>
          </a:prstGeom>
          <a:noFill/>
          <a:ln/>
        </p:spPr>
        <p:txBody>
          <a:bodyPr wrap="none" lIns="0" tIns="0" rIns="0" bIns="0" rtlCol="0" anchor="t"/>
          <a:lstStyle/>
          <a:p>
            <a:pPr>
              <a:lnSpc>
                <a:spcPts val="2042"/>
              </a:lnSpc>
            </a:pPr>
            <a:r>
              <a:rPr lang="en-US" sz="1625" dirty="0">
                <a:solidFill>
                  <a:srgbClr val="4C4C4C"/>
                </a:solidFill>
                <a:latin typeface="Arial Black" panose="020B0A04020102020204" pitchFamily="34" charset="0"/>
                <a:ea typeface="Noto Serif Medium" pitchFamily="34" charset="-122"/>
                <a:cs typeface="Noto Serif Medium" pitchFamily="34" charset="-120"/>
              </a:rPr>
              <a:t>Introduction of Section 45(5A)</a:t>
            </a:r>
            <a:endParaRPr lang="en-US" sz="1625" dirty="0">
              <a:latin typeface="Arial Black" panose="020B0A04020102020204" pitchFamily="34" charset="0"/>
            </a:endParaRPr>
          </a:p>
        </p:txBody>
      </p:sp>
      <p:sp>
        <p:nvSpPr>
          <p:cNvPr id="9" name="Text 4"/>
          <p:cNvSpPr/>
          <p:nvPr/>
        </p:nvSpPr>
        <p:spPr>
          <a:xfrm>
            <a:off x="1657104" y="5650110"/>
            <a:ext cx="9908183" cy="541338"/>
          </a:xfrm>
          <a:prstGeom prst="rect">
            <a:avLst/>
          </a:prstGeom>
          <a:noFill/>
          <a:ln/>
        </p:spPr>
        <p:txBody>
          <a:bodyPr wrap="square" lIns="0" tIns="0" rIns="0" bIns="0" rtlCol="0" anchor="t"/>
          <a:lstStyle/>
          <a:p>
            <a:pPr>
              <a:lnSpc>
                <a:spcPts val="2125"/>
              </a:lnSpc>
            </a:pPr>
            <a:r>
              <a:rPr lang="en-US" sz="1292" dirty="0">
                <a:solidFill>
                  <a:srgbClr val="4C4C4C"/>
                </a:solidFill>
                <a:latin typeface="Arial Black" panose="020B0A04020102020204" pitchFamily="34" charset="0"/>
                <a:ea typeface="Noto Serif" pitchFamily="34" charset="-122"/>
                <a:cs typeface="Noto Serif" pitchFamily="34" charset="-120"/>
              </a:rPr>
              <a:t>To ease this burden, Section 45(5A) was introduced to defer the taxation to the year in which the completion certificate is issued by a competent authority.</a:t>
            </a:r>
            <a:endParaRPr lang="en-US" sz="1292" dirty="0">
              <a:latin typeface="Arial Black" panose="020B0A04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3924" y="466626"/>
            <a:ext cx="6211888" cy="530324"/>
          </a:xfrm>
          <a:prstGeom prst="rect">
            <a:avLst/>
          </a:prstGeom>
          <a:noFill/>
          <a:ln/>
        </p:spPr>
        <p:txBody>
          <a:bodyPr wrap="none" lIns="0" tIns="0" rIns="0" bIns="0" rtlCol="0" anchor="t"/>
          <a:lstStyle/>
          <a:p>
            <a:pPr>
              <a:lnSpc>
                <a:spcPts val="4167"/>
              </a:lnSpc>
            </a:pPr>
            <a:r>
              <a:rPr lang="en-US" sz="3333" dirty="0">
                <a:solidFill>
                  <a:srgbClr val="3A3A3A"/>
                </a:solidFill>
                <a:latin typeface="Arial Black" panose="020B0A04020102020204" pitchFamily="34" charset="0"/>
                <a:ea typeface="Noto Serif Medium" pitchFamily="34" charset="-122"/>
                <a:cs typeface="Noto Serif Medium" pitchFamily="34" charset="-120"/>
              </a:rPr>
              <a:t>Key Features of Section 45(5A)</a:t>
            </a:r>
            <a:endParaRPr lang="en-US" sz="3333" dirty="0">
              <a:latin typeface="Arial Black" panose="020B0A04020102020204" pitchFamily="34" charset="0"/>
            </a:endParaRPr>
          </a:p>
        </p:txBody>
      </p:sp>
      <p:sp>
        <p:nvSpPr>
          <p:cNvPr id="3" name="Shape 1"/>
          <p:cNvSpPr/>
          <p:nvPr/>
        </p:nvSpPr>
        <p:spPr>
          <a:xfrm>
            <a:off x="593924" y="1336278"/>
            <a:ext cx="5417244" cy="990402"/>
          </a:xfrm>
          <a:prstGeom prst="roundRect">
            <a:avLst>
              <a:gd name="adj" fmla="val 7196"/>
            </a:avLst>
          </a:prstGeom>
          <a:noFill/>
          <a:ln w="7620">
            <a:solidFill>
              <a:srgbClr val="CCC4B8"/>
            </a:solidFill>
            <a:prstDash val="solid"/>
          </a:ln>
          <a:effectLst>
            <a:outerShdw dist="19050" dir="2700000" algn="bl" rotWithShape="0">
              <a:srgbClr val="CCC4B8">
                <a:alpha val="100000"/>
              </a:srgbClr>
            </a:outerShdw>
          </a:effectLst>
        </p:spPr>
        <p:txBody>
          <a:bodyPr/>
          <a:lstStyle/>
          <a:p>
            <a:endParaRPr lang="en-IN" sz="1500">
              <a:latin typeface="Arial Black" panose="020B0A04020102020204" pitchFamily="34" charset="0"/>
            </a:endParaRPr>
          </a:p>
        </p:txBody>
      </p:sp>
      <p:sp>
        <p:nvSpPr>
          <p:cNvPr id="4" name="Text 2"/>
          <p:cNvSpPr/>
          <p:nvPr/>
        </p:nvSpPr>
        <p:spPr>
          <a:xfrm>
            <a:off x="769938" y="1512293"/>
            <a:ext cx="2121198" cy="265113"/>
          </a:xfrm>
          <a:prstGeom prst="rect">
            <a:avLst/>
          </a:prstGeom>
          <a:noFill/>
          <a:ln/>
        </p:spPr>
        <p:txBody>
          <a:bodyPr wrap="none" lIns="0" tIns="0" rIns="0" bIns="0" rtlCol="0" anchor="t"/>
          <a:lstStyle/>
          <a:p>
            <a:pPr>
              <a:lnSpc>
                <a:spcPts val="2083"/>
              </a:lnSpc>
            </a:pPr>
            <a:r>
              <a:rPr lang="en-US" sz="1667" dirty="0">
                <a:solidFill>
                  <a:srgbClr val="000000"/>
                </a:solidFill>
                <a:latin typeface="Arial Black" panose="020B0A04020102020204" pitchFamily="34" charset="0"/>
                <a:ea typeface="Noto Serif Medium" pitchFamily="34" charset="-122"/>
                <a:cs typeface="Noto Serif Medium" pitchFamily="34" charset="-120"/>
              </a:rPr>
              <a:t>Applicable to:</a:t>
            </a:r>
            <a:endParaRPr lang="en-US" sz="1667" dirty="0">
              <a:latin typeface="Arial Black" panose="020B0A04020102020204" pitchFamily="34" charset="0"/>
            </a:endParaRPr>
          </a:p>
        </p:txBody>
      </p:sp>
      <p:sp>
        <p:nvSpPr>
          <p:cNvPr id="5" name="Text 3"/>
          <p:cNvSpPr/>
          <p:nvPr/>
        </p:nvSpPr>
        <p:spPr>
          <a:xfrm>
            <a:off x="769937" y="1879204"/>
            <a:ext cx="5065217" cy="271463"/>
          </a:xfrm>
          <a:prstGeom prst="rect">
            <a:avLst/>
          </a:prstGeom>
          <a:noFill/>
          <a:ln/>
        </p:spPr>
        <p:txBody>
          <a:bodyPr wrap="none" lIns="0" tIns="0" rIns="0" bIns="0" rtlCol="0" anchor="t"/>
          <a:lstStyle/>
          <a:p>
            <a:pPr>
              <a:lnSpc>
                <a:spcPts val="2125"/>
              </a:lnSpc>
            </a:pPr>
            <a:r>
              <a:rPr lang="en-US" sz="1333" dirty="0">
                <a:solidFill>
                  <a:srgbClr val="000000"/>
                </a:solidFill>
                <a:latin typeface="Arial Black" panose="020B0A04020102020204" pitchFamily="34" charset="0"/>
                <a:ea typeface="Noto Serif" pitchFamily="34" charset="-122"/>
                <a:cs typeface="Noto Serif" pitchFamily="34" charset="-120"/>
              </a:rPr>
              <a:t>Individual or Hindu Undivided Family (HUF)</a:t>
            </a:r>
            <a:endParaRPr lang="en-US" sz="1333" dirty="0">
              <a:latin typeface="Arial Black" panose="020B0A04020102020204" pitchFamily="34" charset="0"/>
            </a:endParaRPr>
          </a:p>
        </p:txBody>
      </p:sp>
      <p:sp>
        <p:nvSpPr>
          <p:cNvPr id="6" name="Shape 4"/>
          <p:cNvSpPr/>
          <p:nvPr/>
        </p:nvSpPr>
        <p:spPr>
          <a:xfrm>
            <a:off x="6180832" y="1336278"/>
            <a:ext cx="5417244" cy="990402"/>
          </a:xfrm>
          <a:prstGeom prst="roundRect">
            <a:avLst>
              <a:gd name="adj" fmla="val 7196"/>
            </a:avLst>
          </a:prstGeom>
          <a:noFill/>
          <a:ln w="7620">
            <a:solidFill>
              <a:srgbClr val="CCC4B8"/>
            </a:solidFill>
            <a:prstDash val="solid"/>
          </a:ln>
          <a:effectLst>
            <a:outerShdw dist="19050" dir="2700000" algn="bl" rotWithShape="0">
              <a:srgbClr val="CCC4B8">
                <a:alpha val="100000"/>
              </a:srgbClr>
            </a:outerShdw>
          </a:effectLst>
        </p:spPr>
        <p:txBody>
          <a:bodyPr/>
          <a:lstStyle/>
          <a:p>
            <a:endParaRPr lang="en-IN" sz="1500">
              <a:latin typeface="Arial Black" panose="020B0A04020102020204" pitchFamily="34" charset="0"/>
            </a:endParaRPr>
          </a:p>
        </p:txBody>
      </p:sp>
      <p:sp>
        <p:nvSpPr>
          <p:cNvPr id="7" name="Text 5"/>
          <p:cNvSpPr/>
          <p:nvPr/>
        </p:nvSpPr>
        <p:spPr>
          <a:xfrm>
            <a:off x="6356846" y="1512293"/>
            <a:ext cx="2121198" cy="265113"/>
          </a:xfrm>
          <a:prstGeom prst="rect">
            <a:avLst/>
          </a:prstGeom>
          <a:noFill/>
          <a:ln/>
        </p:spPr>
        <p:txBody>
          <a:bodyPr wrap="none" lIns="0" tIns="0" rIns="0" bIns="0" rtlCol="0" anchor="t"/>
          <a:lstStyle/>
          <a:p>
            <a:pPr>
              <a:lnSpc>
                <a:spcPts val="2083"/>
              </a:lnSpc>
            </a:pPr>
            <a:r>
              <a:rPr lang="en-US" sz="1667" dirty="0">
                <a:solidFill>
                  <a:srgbClr val="000000"/>
                </a:solidFill>
                <a:latin typeface="Arial Black" panose="020B0A04020102020204" pitchFamily="34" charset="0"/>
                <a:ea typeface="Noto Serif Medium" pitchFamily="34" charset="-122"/>
                <a:cs typeface="Noto Serif Medium" pitchFamily="34" charset="-120"/>
              </a:rPr>
              <a:t>Type of transaction:</a:t>
            </a:r>
            <a:endParaRPr lang="en-US" sz="1667" dirty="0">
              <a:latin typeface="Arial Black" panose="020B0A04020102020204" pitchFamily="34" charset="0"/>
            </a:endParaRPr>
          </a:p>
        </p:txBody>
      </p:sp>
      <p:sp>
        <p:nvSpPr>
          <p:cNvPr id="8" name="Text 6"/>
          <p:cNvSpPr/>
          <p:nvPr/>
        </p:nvSpPr>
        <p:spPr>
          <a:xfrm>
            <a:off x="6356846" y="1879204"/>
            <a:ext cx="5065217" cy="271463"/>
          </a:xfrm>
          <a:prstGeom prst="rect">
            <a:avLst/>
          </a:prstGeom>
          <a:noFill/>
          <a:ln/>
        </p:spPr>
        <p:txBody>
          <a:bodyPr wrap="none" lIns="0" tIns="0" rIns="0" bIns="0" rtlCol="0" anchor="t"/>
          <a:lstStyle/>
          <a:p>
            <a:pPr>
              <a:lnSpc>
                <a:spcPts val="2125"/>
              </a:lnSpc>
            </a:pPr>
            <a:r>
              <a:rPr lang="en-US" sz="1333" dirty="0">
                <a:solidFill>
                  <a:srgbClr val="000000"/>
                </a:solidFill>
                <a:latin typeface="Arial Black" panose="020B0A04020102020204" pitchFamily="34" charset="0"/>
                <a:ea typeface="Noto Serif" pitchFamily="34" charset="-122"/>
                <a:cs typeface="Noto Serif" pitchFamily="34" charset="-120"/>
              </a:rPr>
              <a:t>Joint Development Agreement (JDA)</a:t>
            </a:r>
            <a:endParaRPr lang="en-US" sz="1333" dirty="0">
              <a:latin typeface="Arial Black" panose="020B0A04020102020204" pitchFamily="34" charset="0"/>
            </a:endParaRPr>
          </a:p>
        </p:txBody>
      </p:sp>
      <p:sp>
        <p:nvSpPr>
          <p:cNvPr id="9" name="Shape 7"/>
          <p:cNvSpPr/>
          <p:nvPr/>
        </p:nvSpPr>
        <p:spPr>
          <a:xfrm>
            <a:off x="593924" y="2496343"/>
            <a:ext cx="5417244" cy="2466380"/>
          </a:xfrm>
          <a:prstGeom prst="roundRect">
            <a:avLst>
              <a:gd name="adj" fmla="val 2890"/>
            </a:avLst>
          </a:prstGeom>
          <a:noFill/>
          <a:ln w="7620">
            <a:solidFill>
              <a:srgbClr val="CCC4B8"/>
            </a:solidFill>
            <a:prstDash val="solid"/>
          </a:ln>
          <a:effectLst>
            <a:outerShdw dist="19050" dir="2700000" algn="bl" rotWithShape="0">
              <a:srgbClr val="CCC4B8">
                <a:alpha val="100000"/>
              </a:srgbClr>
            </a:outerShdw>
          </a:effectLst>
        </p:spPr>
        <p:txBody>
          <a:bodyPr/>
          <a:lstStyle/>
          <a:p>
            <a:endParaRPr lang="en-IN" sz="1500">
              <a:latin typeface="Arial Black" panose="020B0A04020102020204" pitchFamily="34" charset="0"/>
            </a:endParaRPr>
          </a:p>
        </p:txBody>
      </p:sp>
      <p:sp>
        <p:nvSpPr>
          <p:cNvPr id="10" name="Text 8"/>
          <p:cNvSpPr/>
          <p:nvPr/>
        </p:nvSpPr>
        <p:spPr>
          <a:xfrm>
            <a:off x="769938" y="2672358"/>
            <a:ext cx="2121198" cy="265113"/>
          </a:xfrm>
          <a:prstGeom prst="rect">
            <a:avLst/>
          </a:prstGeom>
          <a:noFill/>
          <a:ln/>
        </p:spPr>
        <p:txBody>
          <a:bodyPr wrap="none" lIns="0" tIns="0" rIns="0" bIns="0" rtlCol="0" anchor="t"/>
          <a:lstStyle/>
          <a:p>
            <a:pPr>
              <a:lnSpc>
                <a:spcPts val="2083"/>
              </a:lnSpc>
            </a:pPr>
            <a:r>
              <a:rPr lang="en-US" sz="1667" dirty="0">
                <a:solidFill>
                  <a:srgbClr val="000000"/>
                </a:solidFill>
                <a:latin typeface="Arial Black" panose="020B0A04020102020204" pitchFamily="34" charset="0"/>
                <a:ea typeface="Noto Serif Medium" pitchFamily="34" charset="-122"/>
                <a:cs typeface="Noto Serif Medium" pitchFamily="34" charset="-120"/>
              </a:rPr>
              <a:t>Conditions:</a:t>
            </a:r>
            <a:endParaRPr lang="en-US" sz="1667" dirty="0">
              <a:latin typeface="Arial Black" panose="020B0A04020102020204" pitchFamily="34" charset="0"/>
            </a:endParaRPr>
          </a:p>
        </p:txBody>
      </p:sp>
      <p:sp>
        <p:nvSpPr>
          <p:cNvPr id="11" name="Text 9"/>
          <p:cNvSpPr/>
          <p:nvPr/>
        </p:nvSpPr>
        <p:spPr>
          <a:xfrm>
            <a:off x="769937" y="3039268"/>
            <a:ext cx="5065217" cy="542925"/>
          </a:xfrm>
          <a:prstGeom prst="rect">
            <a:avLst/>
          </a:prstGeom>
          <a:noFill/>
          <a:ln/>
        </p:spPr>
        <p:txBody>
          <a:bodyPr wrap="square" lIns="0" tIns="0" rIns="0" bIns="0" rtlCol="0" anchor="t"/>
          <a:lstStyle/>
          <a:p>
            <a:pPr marL="285739" indent="-285739">
              <a:lnSpc>
                <a:spcPts val="2125"/>
              </a:lnSpc>
              <a:buSzPct val="100000"/>
              <a:buChar char="•"/>
            </a:pPr>
            <a:r>
              <a:rPr lang="en-US" sz="1333" dirty="0">
                <a:solidFill>
                  <a:srgbClr val="000000"/>
                </a:solidFill>
                <a:latin typeface="Arial Black" panose="020B0A04020102020204" pitchFamily="34" charset="0"/>
                <a:ea typeface="Noto Serif" pitchFamily="34" charset="-122"/>
                <a:cs typeface="Noto Serif" pitchFamily="34" charset="-120"/>
              </a:rPr>
              <a:t>The landowner transfers land or building (or both) under a specified agreement.</a:t>
            </a:r>
            <a:endParaRPr lang="en-US" sz="1333" dirty="0">
              <a:latin typeface="Arial Black" panose="020B0A04020102020204" pitchFamily="34" charset="0"/>
            </a:endParaRPr>
          </a:p>
        </p:txBody>
      </p:sp>
      <p:sp>
        <p:nvSpPr>
          <p:cNvPr id="12" name="Text 10"/>
          <p:cNvSpPr/>
          <p:nvPr/>
        </p:nvSpPr>
        <p:spPr>
          <a:xfrm>
            <a:off x="769937" y="3641527"/>
            <a:ext cx="5065217" cy="542925"/>
          </a:xfrm>
          <a:prstGeom prst="rect">
            <a:avLst/>
          </a:prstGeom>
          <a:noFill/>
          <a:ln/>
        </p:spPr>
        <p:txBody>
          <a:bodyPr wrap="square" lIns="0" tIns="0" rIns="0" bIns="0" rtlCol="0" anchor="t"/>
          <a:lstStyle/>
          <a:p>
            <a:pPr marL="285739" indent="-285739">
              <a:lnSpc>
                <a:spcPts val="2125"/>
              </a:lnSpc>
              <a:buSzPct val="100000"/>
              <a:buChar char="•"/>
            </a:pPr>
            <a:r>
              <a:rPr lang="en-US" sz="1333" dirty="0">
                <a:solidFill>
                  <a:srgbClr val="000000"/>
                </a:solidFill>
                <a:latin typeface="Arial Black" panose="020B0A04020102020204" pitchFamily="34" charset="0"/>
                <a:ea typeface="Noto Serif" pitchFamily="34" charset="-122"/>
                <a:cs typeface="Noto Serif" pitchFamily="34" charset="-120"/>
              </a:rPr>
              <a:t>The developer undertakes the responsibility of developing the property.</a:t>
            </a:r>
            <a:endParaRPr lang="en-US" sz="1333" dirty="0">
              <a:latin typeface="Arial Black" panose="020B0A04020102020204" pitchFamily="34" charset="0"/>
            </a:endParaRPr>
          </a:p>
        </p:txBody>
      </p:sp>
      <p:sp>
        <p:nvSpPr>
          <p:cNvPr id="13" name="Text 11"/>
          <p:cNvSpPr/>
          <p:nvPr/>
        </p:nvSpPr>
        <p:spPr>
          <a:xfrm>
            <a:off x="769937" y="4243784"/>
            <a:ext cx="5065217" cy="542925"/>
          </a:xfrm>
          <a:prstGeom prst="rect">
            <a:avLst/>
          </a:prstGeom>
          <a:noFill/>
          <a:ln/>
        </p:spPr>
        <p:txBody>
          <a:bodyPr wrap="square" lIns="0" tIns="0" rIns="0" bIns="0" rtlCol="0" anchor="t"/>
          <a:lstStyle/>
          <a:p>
            <a:pPr marL="285739" indent="-285739">
              <a:lnSpc>
                <a:spcPts val="2125"/>
              </a:lnSpc>
              <a:buSzPct val="100000"/>
              <a:buChar char="•"/>
            </a:pPr>
            <a:r>
              <a:rPr lang="en-US" sz="1333" dirty="0">
                <a:solidFill>
                  <a:srgbClr val="000000"/>
                </a:solidFill>
                <a:latin typeface="Arial Black" panose="020B0A04020102020204" pitchFamily="34" charset="0"/>
                <a:ea typeface="Noto Serif" pitchFamily="34" charset="-122"/>
                <a:cs typeface="Noto Serif" pitchFamily="34" charset="-120"/>
              </a:rPr>
              <a:t>The landowner receives part of the developed property and/or monetary consideration.</a:t>
            </a:r>
            <a:endParaRPr lang="en-US" sz="1333" dirty="0">
              <a:latin typeface="Arial Black" panose="020B0A04020102020204" pitchFamily="34" charset="0"/>
            </a:endParaRPr>
          </a:p>
        </p:txBody>
      </p:sp>
      <p:sp>
        <p:nvSpPr>
          <p:cNvPr id="14" name="Shape 12"/>
          <p:cNvSpPr/>
          <p:nvPr/>
        </p:nvSpPr>
        <p:spPr>
          <a:xfrm>
            <a:off x="6180832" y="2496343"/>
            <a:ext cx="5417244" cy="2466380"/>
          </a:xfrm>
          <a:prstGeom prst="roundRect">
            <a:avLst>
              <a:gd name="adj" fmla="val 2890"/>
            </a:avLst>
          </a:prstGeom>
          <a:noFill/>
          <a:ln w="7620">
            <a:solidFill>
              <a:srgbClr val="CCC4B8"/>
            </a:solidFill>
            <a:prstDash val="solid"/>
          </a:ln>
          <a:effectLst>
            <a:outerShdw dist="19050" dir="2700000" algn="bl" rotWithShape="0">
              <a:srgbClr val="CCC4B8">
                <a:alpha val="100000"/>
              </a:srgbClr>
            </a:outerShdw>
          </a:effectLst>
        </p:spPr>
        <p:txBody>
          <a:bodyPr/>
          <a:lstStyle/>
          <a:p>
            <a:endParaRPr lang="en-IN" sz="1500">
              <a:latin typeface="Arial Black" panose="020B0A04020102020204" pitchFamily="34" charset="0"/>
            </a:endParaRPr>
          </a:p>
        </p:txBody>
      </p:sp>
      <p:sp>
        <p:nvSpPr>
          <p:cNvPr id="15" name="Text 13"/>
          <p:cNvSpPr/>
          <p:nvPr/>
        </p:nvSpPr>
        <p:spPr>
          <a:xfrm>
            <a:off x="6356846" y="2672358"/>
            <a:ext cx="2821782" cy="265113"/>
          </a:xfrm>
          <a:prstGeom prst="rect">
            <a:avLst/>
          </a:prstGeom>
          <a:noFill/>
          <a:ln/>
        </p:spPr>
        <p:txBody>
          <a:bodyPr wrap="none" lIns="0" tIns="0" rIns="0" bIns="0" rtlCol="0" anchor="t"/>
          <a:lstStyle/>
          <a:p>
            <a:pPr>
              <a:lnSpc>
                <a:spcPts val="2083"/>
              </a:lnSpc>
            </a:pPr>
            <a:r>
              <a:rPr lang="en-US" sz="1667" dirty="0">
                <a:solidFill>
                  <a:srgbClr val="000000"/>
                </a:solidFill>
                <a:latin typeface="Arial Black" panose="020B0A04020102020204" pitchFamily="34" charset="0"/>
                <a:ea typeface="Noto Serif Medium" pitchFamily="34" charset="-122"/>
                <a:cs typeface="Noto Serif Medium" pitchFamily="34" charset="-120"/>
              </a:rPr>
              <a:t>When is capital gain taxed?</a:t>
            </a:r>
            <a:endParaRPr lang="en-US" sz="1667" dirty="0">
              <a:latin typeface="Arial Black" panose="020B0A04020102020204" pitchFamily="34" charset="0"/>
            </a:endParaRPr>
          </a:p>
        </p:txBody>
      </p:sp>
      <p:sp>
        <p:nvSpPr>
          <p:cNvPr id="16" name="Text 14"/>
          <p:cNvSpPr/>
          <p:nvPr/>
        </p:nvSpPr>
        <p:spPr>
          <a:xfrm>
            <a:off x="6356846" y="3039269"/>
            <a:ext cx="5065217" cy="271463"/>
          </a:xfrm>
          <a:prstGeom prst="rect">
            <a:avLst/>
          </a:prstGeom>
          <a:noFill/>
          <a:ln/>
        </p:spPr>
        <p:txBody>
          <a:bodyPr wrap="none" lIns="0" tIns="0" rIns="0" bIns="0" rtlCol="0" anchor="t"/>
          <a:lstStyle/>
          <a:p>
            <a:pPr marL="285739" indent="-285739">
              <a:lnSpc>
                <a:spcPts val="2125"/>
              </a:lnSpc>
              <a:buSzPct val="100000"/>
              <a:buChar char="•"/>
            </a:pPr>
            <a:r>
              <a:rPr lang="en-US" sz="1333" dirty="0">
                <a:solidFill>
                  <a:srgbClr val="000000"/>
                </a:solidFill>
                <a:latin typeface="Arial Black" panose="020B0A04020102020204" pitchFamily="34" charset="0"/>
                <a:ea typeface="Noto Serif" pitchFamily="34" charset="-122"/>
                <a:cs typeface="Noto Serif" pitchFamily="34" charset="-120"/>
              </a:rPr>
              <a:t>Not in the year of agreement.</a:t>
            </a:r>
            <a:endParaRPr lang="en-US" sz="1333" dirty="0">
              <a:latin typeface="Arial Black" panose="020B0A04020102020204" pitchFamily="34" charset="0"/>
            </a:endParaRPr>
          </a:p>
        </p:txBody>
      </p:sp>
      <p:sp>
        <p:nvSpPr>
          <p:cNvPr id="17" name="Text 15"/>
          <p:cNvSpPr/>
          <p:nvPr/>
        </p:nvSpPr>
        <p:spPr>
          <a:xfrm>
            <a:off x="6356846" y="3370064"/>
            <a:ext cx="5065217" cy="542925"/>
          </a:xfrm>
          <a:prstGeom prst="rect">
            <a:avLst/>
          </a:prstGeom>
          <a:noFill/>
          <a:ln/>
        </p:spPr>
        <p:txBody>
          <a:bodyPr wrap="square" lIns="0" tIns="0" rIns="0" bIns="0" rtlCol="0" anchor="t"/>
          <a:lstStyle/>
          <a:p>
            <a:pPr marL="285739" indent="-285739">
              <a:lnSpc>
                <a:spcPts val="2125"/>
              </a:lnSpc>
              <a:buSzPct val="100000"/>
              <a:buChar char="•"/>
            </a:pPr>
            <a:r>
              <a:rPr lang="en-US" sz="1333" dirty="0">
                <a:solidFill>
                  <a:srgbClr val="000000"/>
                </a:solidFill>
                <a:latin typeface="Arial Black" panose="020B0A04020102020204" pitchFamily="34" charset="0"/>
                <a:ea typeface="Noto Serif" pitchFamily="34" charset="-122"/>
                <a:cs typeface="Noto Serif" pitchFamily="34" charset="-120"/>
              </a:rPr>
              <a:t>It is taxed in the year in which the completion certificate is issued for the whole or part of the project.</a:t>
            </a:r>
            <a:endParaRPr lang="en-US" sz="1333" dirty="0">
              <a:latin typeface="Arial Black" panose="020B0A04020102020204" pitchFamily="34" charset="0"/>
            </a:endParaRPr>
          </a:p>
        </p:txBody>
      </p:sp>
      <p:sp>
        <p:nvSpPr>
          <p:cNvPr id="18" name="Shape 16"/>
          <p:cNvSpPr/>
          <p:nvPr/>
        </p:nvSpPr>
        <p:spPr>
          <a:xfrm>
            <a:off x="593924" y="5132388"/>
            <a:ext cx="11004153" cy="1261864"/>
          </a:xfrm>
          <a:prstGeom prst="roundRect">
            <a:avLst>
              <a:gd name="adj" fmla="val 5648"/>
            </a:avLst>
          </a:prstGeom>
          <a:noFill/>
          <a:ln w="7620">
            <a:solidFill>
              <a:srgbClr val="CCC4B8"/>
            </a:solidFill>
            <a:prstDash val="solid"/>
          </a:ln>
          <a:effectLst>
            <a:outerShdw dist="19050" dir="2700000" algn="bl" rotWithShape="0">
              <a:srgbClr val="CCC4B8">
                <a:alpha val="100000"/>
              </a:srgbClr>
            </a:outerShdw>
          </a:effectLst>
        </p:spPr>
        <p:txBody>
          <a:bodyPr/>
          <a:lstStyle/>
          <a:p>
            <a:endParaRPr lang="en-IN" sz="1500"/>
          </a:p>
        </p:txBody>
      </p:sp>
      <p:sp>
        <p:nvSpPr>
          <p:cNvPr id="19" name="Text 17"/>
          <p:cNvSpPr/>
          <p:nvPr/>
        </p:nvSpPr>
        <p:spPr>
          <a:xfrm>
            <a:off x="769938" y="5308402"/>
            <a:ext cx="2812653" cy="265113"/>
          </a:xfrm>
          <a:prstGeom prst="rect">
            <a:avLst/>
          </a:prstGeom>
          <a:noFill/>
          <a:ln/>
        </p:spPr>
        <p:txBody>
          <a:bodyPr wrap="none" lIns="0" tIns="0" rIns="0" bIns="0" rtlCol="0" anchor="t"/>
          <a:lstStyle/>
          <a:p>
            <a:pPr>
              <a:lnSpc>
                <a:spcPts val="2083"/>
              </a:lnSpc>
            </a:pPr>
            <a:r>
              <a:rPr lang="en-US" sz="1667" dirty="0">
                <a:solidFill>
                  <a:srgbClr val="000000"/>
                </a:solidFill>
                <a:latin typeface="Arial Black" panose="020B0A04020102020204" pitchFamily="34" charset="0"/>
                <a:ea typeface="Noto Serif Medium" pitchFamily="34" charset="-122"/>
                <a:cs typeface="Noto Serif Medium" pitchFamily="34" charset="-120"/>
              </a:rPr>
              <a:t>Full value of consideration:</a:t>
            </a:r>
            <a:endParaRPr lang="en-US" sz="1667" dirty="0">
              <a:latin typeface="Arial Black" panose="020B0A04020102020204" pitchFamily="34" charset="0"/>
            </a:endParaRPr>
          </a:p>
        </p:txBody>
      </p:sp>
      <p:sp>
        <p:nvSpPr>
          <p:cNvPr id="20" name="Text 18"/>
          <p:cNvSpPr/>
          <p:nvPr/>
        </p:nvSpPr>
        <p:spPr>
          <a:xfrm>
            <a:off x="769938" y="5675313"/>
            <a:ext cx="10652125" cy="542925"/>
          </a:xfrm>
          <a:prstGeom prst="rect">
            <a:avLst/>
          </a:prstGeom>
          <a:noFill/>
          <a:ln/>
        </p:spPr>
        <p:txBody>
          <a:bodyPr wrap="square" lIns="0" tIns="0" rIns="0" bIns="0" rtlCol="0" anchor="t"/>
          <a:lstStyle/>
          <a:p>
            <a:pPr marL="285739" indent="-285739">
              <a:lnSpc>
                <a:spcPts val="2125"/>
              </a:lnSpc>
              <a:buSzPct val="100000"/>
              <a:buChar char="•"/>
            </a:pPr>
            <a:r>
              <a:rPr lang="en-US" sz="1333" dirty="0">
                <a:solidFill>
                  <a:srgbClr val="000000"/>
                </a:solidFill>
                <a:latin typeface="Arial Black" panose="020B0A04020102020204" pitchFamily="34" charset="0"/>
                <a:ea typeface="Noto Serif" pitchFamily="34" charset="-122"/>
                <a:cs typeface="Noto Serif" pitchFamily="34" charset="-120"/>
              </a:rPr>
              <a:t>Stamp duty value of the landowner’s share in the developed project on the date of the completion certificate, plus any monetary consideration received.</a:t>
            </a:r>
            <a:endParaRPr lang="en-US" sz="1333" dirty="0">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68C9-0D01-4805-8C5F-D0533C4CB4E7}"/>
              </a:ext>
            </a:extLst>
          </p:cNvPr>
          <p:cNvSpPr>
            <a:spLocks noGrp="1"/>
          </p:cNvSpPr>
          <p:nvPr>
            <p:ph type="title"/>
          </p:nvPr>
        </p:nvSpPr>
        <p:spPr>
          <a:xfrm>
            <a:off x="1632155" y="137652"/>
            <a:ext cx="9872458" cy="668593"/>
          </a:xfrm>
        </p:spPr>
        <p:txBody>
          <a:bodyPr/>
          <a:lstStyle/>
          <a:p>
            <a:r>
              <a:rPr lang="en-IN" sz="3600" b="1" dirty="0">
                <a:latin typeface="Arial Black" panose="020B0A04020102020204" pitchFamily="34" charset="0"/>
                <a:cs typeface="Calibri" panose="020F0502020204030204" pitchFamily="34" charset="0"/>
              </a:rPr>
              <a:t>Sec. 45(5A) w.r.t JDAs &amp; SAs</a:t>
            </a:r>
            <a:endParaRPr lang="en-IN" dirty="0">
              <a:latin typeface="Arial Black" panose="020B0A04020102020204" pitchFamily="34" charset="0"/>
            </a:endParaRPr>
          </a:p>
        </p:txBody>
      </p:sp>
      <p:sp>
        <p:nvSpPr>
          <p:cNvPr id="3" name="Content Placeholder 2">
            <a:extLst>
              <a:ext uri="{FF2B5EF4-FFF2-40B4-BE49-F238E27FC236}">
                <a16:creationId xmlns:a16="http://schemas.microsoft.com/office/drawing/2014/main" id="{AFCF7589-81BD-491F-B6AA-322AC3D10313}"/>
              </a:ext>
            </a:extLst>
          </p:cNvPr>
          <p:cNvSpPr>
            <a:spLocks noGrp="1"/>
          </p:cNvSpPr>
          <p:nvPr>
            <p:ph idx="1"/>
          </p:nvPr>
        </p:nvSpPr>
        <p:spPr>
          <a:xfrm>
            <a:off x="786581" y="1140542"/>
            <a:ext cx="11287432" cy="5579806"/>
          </a:xfrm>
        </p:spPr>
        <p:txBody>
          <a:bodyPr>
            <a:normAutofit lnSpcReduction="10000"/>
          </a:bodyPr>
          <a:lstStyle/>
          <a:p>
            <a:pPr algn="just"/>
            <a:r>
              <a:rPr lang="en-US" sz="2400" b="1" i="1" dirty="0">
                <a:solidFill>
                  <a:srgbClr val="C00000"/>
                </a:solidFill>
                <a:effectLst/>
                <a:latin typeface="Arial Black" panose="020B0A04020102020204" pitchFamily="34" charset="0"/>
                <a:cs typeface="Calibri" panose="020F0502020204030204" pitchFamily="34" charset="0"/>
              </a:rPr>
              <a:t>If the certificate of completion has been issued for part of the project when will be the tax incidence of the capital gains?</a:t>
            </a:r>
          </a:p>
          <a:p>
            <a:pPr algn="just"/>
            <a:r>
              <a:rPr lang="en-US" sz="2400" b="1" i="0" dirty="0">
                <a:solidFill>
                  <a:srgbClr val="475055"/>
                </a:solidFill>
                <a:effectLst/>
                <a:latin typeface="Arial Black" panose="020B0A04020102020204" pitchFamily="34" charset="0"/>
                <a:cs typeface="Calibri" panose="020F0502020204030204" pitchFamily="34" charset="0"/>
              </a:rPr>
              <a:t> It depends on the facts of the case. If the development has been carried out in separate phases, then the proportionate capital gain shall be taxable in the year of issue of part completion certificate. Otherwise, the whole of the capital gain shall be taxable in the year of the issue of part completion certificate.</a:t>
            </a:r>
          </a:p>
          <a:p>
            <a:pPr algn="just"/>
            <a:r>
              <a:rPr lang="en-US" sz="2400" b="1" i="1" dirty="0">
                <a:solidFill>
                  <a:srgbClr val="C00000"/>
                </a:solidFill>
                <a:latin typeface="Arial Black" panose="020B0A04020102020204" pitchFamily="34" charset="0"/>
                <a:cs typeface="Calibri" panose="020F0502020204030204" pitchFamily="34" charset="0"/>
              </a:rPr>
              <a:t>What i</a:t>
            </a:r>
            <a:r>
              <a:rPr lang="en-US" sz="2400" b="1" i="1" dirty="0">
                <a:solidFill>
                  <a:srgbClr val="C00000"/>
                </a:solidFill>
                <a:effectLst/>
                <a:latin typeface="Arial Black" panose="020B0A04020102020204" pitchFamily="34" charset="0"/>
                <a:cs typeface="Calibri" panose="020F0502020204030204" pitchFamily="34" charset="0"/>
              </a:rPr>
              <a:t>f the competent authority issues the completion certificate at a much later date when capital gain be taxable?</a:t>
            </a:r>
            <a:r>
              <a:rPr lang="en-US" sz="2400" b="1" i="0" dirty="0">
                <a:solidFill>
                  <a:srgbClr val="C00000"/>
                </a:solidFill>
                <a:effectLst/>
                <a:latin typeface="Arial Black" panose="020B0A04020102020204" pitchFamily="34" charset="0"/>
                <a:cs typeface="Calibri" panose="020F0502020204030204" pitchFamily="34" charset="0"/>
              </a:rPr>
              <a:t> </a:t>
            </a:r>
          </a:p>
          <a:p>
            <a:pPr algn="just"/>
            <a:r>
              <a:rPr lang="en-US" sz="2400" b="1" i="0" dirty="0">
                <a:solidFill>
                  <a:srgbClr val="475055"/>
                </a:solidFill>
                <a:effectLst/>
                <a:latin typeface="Arial Black" panose="020B0A04020102020204" pitchFamily="34" charset="0"/>
                <a:cs typeface="Calibri" panose="020F0502020204030204" pitchFamily="34" charset="0"/>
              </a:rPr>
              <a:t>Since there could be a delay from the competent authority, the assessee may face instances where the stamp duty value has </a:t>
            </a:r>
            <a:r>
              <a:rPr lang="en-US" sz="2400" b="1" dirty="0">
                <a:solidFill>
                  <a:srgbClr val="475055"/>
                </a:solidFill>
                <a:latin typeface="Arial Black" panose="020B0A04020102020204" pitchFamily="34" charset="0"/>
                <a:cs typeface="Calibri" panose="020F0502020204030204" pitchFamily="34" charset="0"/>
              </a:rPr>
              <a:t>gone up </a:t>
            </a:r>
            <a:r>
              <a:rPr lang="en-US" sz="2400" b="1" i="0" dirty="0">
                <a:solidFill>
                  <a:srgbClr val="475055"/>
                </a:solidFill>
                <a:effectLst/>
                <a:latin typeface="Arial Black" panose="020B0A04020102020204" pitchFamily="34" charset="0"/>
                <a:cs typeface="Calibri" panose="020F0502020204030204" pitchFamily="34" charset="0"/>
              </a:rPr>
              <a:t>between the date of filing application for issuance of completion certificate and the actual date of issue of completion certificate. In such cases, the assessee can offer the capital gains to tax in the year of filing full/complete application for issuance of completion certificate.</a:t>
            </a:r>
          </a:p>
          <a:p>
            <a:endParaRPr lang="en-IN" dirty="0"/>
          </a:p>
        </p:txBody>
      </p:sp>
    </p:spTree>
    <p:extLst>
      <p:ext uri="{BB962C8B-B14F-4D97-AF65-F5344CB8AC3E}">
        <p14:creationId xmlns:p14="http://schemas.microsoft.com/office/powerpoint/2010/main" val="320333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4876801" y="999068"/>
            <a:ext cx="6653709" cy="1320800"/>
          </a:xfrm>
          <a:prstGeom prst="rect">
            <a:avLst/>
          </a:prstGeom>
          <a:noFill/>
          <a:ln/>
        </p:spPr>
        <p:txBody>
          <a:bodyPr wrap="squar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Formula for Capital Gains (under Section 45(5A))</a:t>
            </a:r>
            <a:endParaRPr lang="en-US" sz="3708" dirty="0">
              <a:latin typeface="Arial Black" panose="020B0A04020102020204" pitchFamily="34" charset="0"/>
            </a:endParaRPr>
          </a:p>
        </p:txBody>
      </p:sp>
      <p:sp>
        <p:nvSpPr>
          <p:cNvPr id="4" name="Text 1"/>
          <p:cNvSpPr/>
          <p:nvPr/>
        </p:nvSpPr>
        <p:spPr>
          <a:xfrm>
            <a:off x="5233492" y="3669804"/>
            <a:ext cx="6297018" cy="983158"/>
          </a:xfrm>
          <a:prstGeom prst="rect">
            <a:avLst/>
          </a:prstGeom>
          <a:noFill/>
          <a:ln/>
        </p:spPr>
        <p:txBody>
          <a:bodyPr wrap="square" lIns="0" tIns="0" rIns="0" bIns="0" rtlCol="0" anchor="t"/>
          <a:lstStyle/>
          <a:p>
            <a:pPr>
              <a:lnSpc>
                <a:spcPts val="2667"/>
              </a:lnSpc>
            </a:pPr>
            <a:endParaRPr lang="en-US" sz="1667" dirty="0"/>
          </a:p>
        </p:txBody>
      </p:sp>
      <p:pic>
        <p:nvPicPr>
          <p:cNvPr id="5" name="Image 1" descr="preencoded.png"/>
          <p:cNvPicPr>
            <a:picLocks noChangeAspect="1"/>
          </p:cNvPicPr>
          <p:nvPr/>
        </p:nvPicPr>
        <p:blipFill>
          <a:blip r:embed="rId4"/>
          <a:stretch>
            <a:fillRect/>
          </a:stretch>
        </p:blipFill>
        <p:spPr>
          <a:xfrm>
            <a:off x="5157292" y="3077138"/>
            <a:ext cx="6297018" cy="9831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2" y="1493144"/>
            <a:ext cx="5219006" cy="590649"/>
          </a:xfrm>
          <a:prstGeom prst="rect">
            <a:avLst/>
          </a:prstGeom>
          <a:noFill/>
          <a:ln/>
        </p:spPr>
        <p:txBody>
          <a:bodyPr wrap="non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Why is this important?</a:t>
            </a:r>
            <a:endParaRPr lang="en-US" sz="3708" dirty="0">
              <a:latin typeface="Arial Black" panose="020B0A04020102020204" pitchFamily="34" charset="0"/>
            </a:endParaRPr>
          </a:p>
        </p:txBody>
      </p:sp>
      <p:sp>
        <p:nvSpPr>
          <p:cNvPr id="4" name="Shape 1"/>
          <p:cNvSpPr/>
          <p:nvPr/>
        </p:nvSpPr>
        <p:spPr>
          <a:xfrm>
            <a:off x="5233492" y="2367260"/>
            <a:ext cx="3054053" cy="1706662"/>
          </a:xfrm>
          <a:prstGeom prst="roundRect">
            <a:avLst>
              <a:gd name="adj" fmla="val 4652"/>
            </a:avLst>
          </a:prstGeom>
          <a:solidFill>
            <a:schemeClr val="bg1">
              <a:lumMod val="95000"/>
            </a:schemeClr>
          </a:solidFill>
          <a:ln w="7620">
            <a:solidFill>
              <a:srgbClr val="CCC4B8"/>
            </a:solidFill>
            <a:prstDash val="solid"/>
          </a:ln>
          <a:effectLst>
            <a:outerShdw dist="20320" dir="2700000" algn="bl" rotWithShape="0">
              <a:srgbClr val="CCC4B8">
                <a:alpha val="100000"/>
              </a:srgbClr>
            </a:outerShdw>
          </a:effectLst>
        </p:spPr>
        <p:txBody>
          <a:bodyPr/>
          <a:lstStyle/>
          <a:p>
            <a:endParaRPr lang="en-IN" sz="1500">
              <a:latin typeface="Arial Black" panose="020B0A04020102020204" pitchFamily="34" charset="0"/>
            </a:endParaRPr>
          </a:p>
        </p:txBody>
      </p:sp>
      <p:sp>
        <p:nvSpPr>
          <p:cNvPr id="5" name="Text 2"/>
          <p:cNvSpPr/>
          <p:nvPr/>
        </p:nvSpPr>
        <p:spPr>
          <a:xfrm>
            <a:off x="5428854" y="2562622"/>
            <a:ext cx="2663329" cy="590550"/>
          </a:xfrm>
          <a:prstGeom prst="rect">
            <a:avLst/>
          </a:prstGeom>
          <a:noFill/>
          <a:ln/>
        </p:spPr>
        <p:txBody>
          <a:bodyPr wrap="square" lIns="0" tIns="0" rIns="0" bIns="0" rtlCol="0" anchor="t"/>
          <a:lstStyle/>
          <a:p>
            <a:pPr>
              <a:lnSpc>
                <a:spcPts val="2292"/>
              </a:lnSpc>
            </a:pPr>
            <a:r>
              <a:rPr lang="en-US" sz="1833" dirty="0">
                <a:solidFill>
                  <a:srgbClr val="000000"/>
                </a:solidFill>
                <a:latin typeface="Arial Black" panose="020B0A04020102020204" pitchFamily="34" charset="0"/>
                <a:ea typeface="Noto Serif Medium" pitchFamily="34" charset="-122"/>
                <a:cs typeface="Noto Serif Medium" pitchFamily="34" charset="-120"/>
              </a:rPr>
              <a:t>Improved cash flow for taxpayers:</a:t>
            </a:r>
            <a:endParaRPr lang="en-US" sz="1833" dirty="0">
              <a:latin typeface="Arial Black" panose="020B0A04020102020204" pitchFamily="34" charset="0"/>
            </a:endParaRPr>
          </a:p>
        </p:txBody>
      </p:sp>
      <p:sp>
        <p:nvSpPr>
          <p:cNvPr id="6" name="Text 3"/>
          <p:cNvSpPr/>
          <p:nvPr/>
        </p:nvSpPr>
        <p:spPr>
          <a:xfrm>
            <a:off x="5428854" y="3266579"/>
            <a:ext cx="2663329" cy="604838"/>
          </a:xfrm>
          <a:prstGeom prst="rect">
            <a:avLst/>
          </a:prstGeom>
          <a:noFill/>
          <a:ln/>
        </p:spPr>
        <p:txBody>
          <a:bodyPr wrap="square" lIns="0" tIns="0" rIns="0" bIns="0" rtlCol="0" anchor="t"/>
          <a:lstStyle/>
          <a:p>
            <a:pPr>
              <a:lnSpc>
                <a:spcPts val="2375"/>
              </a:lnSpc>
            </a:pPr>
            <a:r>
              <a:rPr lang="en-US" sz="1458" dirty="0">
                <a:solidFill>
                  <a:srgbClr val="000000"/>
                </a:solidFill>
                <a:latin typeface="Arial Black" panose="020B0A04020102020204" pitchFamily="34" charset="0"/>
                <a:ea typeface="Noto Serif" pitchFamily="34" charset="-122"/>
                <a:cs typeface="Noto Serif" pitchFamily="34" charset="-120"/>
              </a:rPr>
              <a:t>Tax is deferred until actual receipt of property/value.</a:t>
            </a:r>
            <a:endParaRPr lang="en-US" sz="1458" dirty="0">
              <a:latin typeface="Arial Black" panose="020B0A04020102020204" pitchFamily="34" charset="0"/>
            </a:endParaRPr>
          </a:p>
        </p:txBody>
      </p:sp>
      <p:sp>
        <p:nvSpPr>
          <p:cNvPr id="7" name="Shape 4"/>
          <p:cNvSpPr/>
          <p:nvPr/>
        </p:nvSpPr>
        <p:spPr>
          <a:xfrm>
            <a:off x="8476556" y="2367260"/>
            <a:ext cx="3054053" cy="1706662"/>
          </a:xfrm>
          <a:prstGeom prst="roundRect">
            <a:avLst>
              <a:gd name="adj" fmla="val 4652"/>
            </a:avLst>
          </a:prstGeom>
          <a:solidFill>
            <a:schemeClr val="bg1">
              <a:lumMod val="95000"/>
            </a:schemeClr>
          </a:solidFill>
          <a:ln w="7620">
            <a:solidFill>
              <a:srgbClr val="CCC4B8"/>
            </a:solidFill>
            <a:prstDash val="solid"/>
          </a:ln>
          <a:effectLst>
            <a:outerShdw dist="20320" dir="2700000" algn="bl" rotWithShape="0">
              <a:srgbClr val="CCC4B8">
                <a:alpha val="100000"/>
              </a:srgbClr>
            </a:outerShdw>
          </a:effectLst>
        </p:spPr>
        <p:txBody>
          <a:bodyPr/>
          <a:lstStyle/>
          <a:p>
            <a:endParaRPr lang="en-IN" sz="1500">
              <a:latin typeface="Arial Black" panose="020B0A04020102020204" pitchFamily="34" charset="0"/>
            </a:endParaRPr>
          </a:p>
        </p:txBody>
      </p:sp>
      <p:sp>
        <p:nvSpPr>
          <p:cNvPr id="8" name="Text 5"/>
          <p:cNvSpPr/>
          <p:nvPr/>
        </p:nvSpPr>
        <p:spPr>
          <a:xfrm>
            <a:off x="8671918" y="2562622"/>
            <a:ext cx="2362696" cy="295275"/>
          </a:xfrm>
          <a:prstGeom prst="rect">
            <a:avLst/>
          </a:prstGeom>
          <a:noFill/>
          <a:ln/>
        </p:spPr>
        <p:txBody>
          <a:bodyPr wrap="none" lIns="0" tIns="0" rIns="0" bIns="0" rtlCol="0" anchor="t"/>
          <a:lstStyle/>
          <a:p>
            <a:pPr>
              <a:lnSpc>
                <a:spcPts val="2292"/>
              </a:lnSpc>
            </a:pPr>
            <a:r>
              <a:rPr lang="en-US" sz="1833" dirty="0">
                <a:solidFill>
                  <a:srgbClr val="000000"/>
                </a:solidFill>
                <a:latin typeface="Arial Black" panose="020B0A04020102020204" pitchFamily="34" charset="0"/>
                <a:ea typeface="Noto Serif Medium" pitchFamily="34" charset="-122"/>
                <a:cs typeface="Noto Serif Medium" pitchFamily="34" charset="-120"/>
              </a:rPr>
              <a:t>Tax certainty:</a:t>
            </a:r>
            <a:endParaRPr lang="en-US" sz="1833" dirty="0">
              <a:latin typeface="Arial Black" panose="020B0A04020102020204" pitchFamily="34" charset="0"/>
            </a:endParaRPr>
          </a:p>
        </p:txBody>
      </p:sp>
      <p:sp>
        <p:nvSpPr>
          <p:cNvPr id="9" name="Text 6"/>
          <p:cNvSpPr/>
          <p:nvPr/>
        </p:nvSpPr>
        <p:spPr>
          <a:xfrm>
            <a:off x="8671918" y="2971304"/>
            <a:ext cx="2663329" cy="907257"/>
          </a:xfrm>
          <a:prstGeom prst="rect">
            <a:avLst/>
          </a:prstGeom>
          <a:noFill/>
          <a:ln/>
        </p:spPr>
        <p:txBody>
          <a:bodyPr wrap="square" lIns="0" tIns="0" rIns="0" bIns="0" rtlCol="0" anchor="t"/>
          <a:lstStyle/>
          <a:p>
            <a:pPr>
              <a:lnSpc>
                <a:spcPts val="2375"/>
              </a:lnSpc>
            </a:pPr>
            <a:r>
              <a:rPr lang="en-US" sz="1458" dirty="0">
                <a:solidFill>
                  <a:srgbClr val="000000"/>
                </a:solidFill>
                <a:latin typeface="Arial Black" panose="020B0A04020102020204" pitchFamily="34" charset="0"/>
                <a:ea typeface="Noto Serif" pitchFamily="34" charset="-122"/>
                <a:cs typeface="Noto Serif" pitchFamily="34" charset="-120"/>
              </a:rPr>
              <a:t>Helps in planning capital gains taxation more realistically.</a:t>
            </a:r>
            <a:endParaRPr lang="en-US" sz="1458" dirty="0">
              <a:latin typeface="Arial Black" panose="020B0A04020102020204" pitchFamily="34" charset="0"/>
            </a:endParaRPr>
          </a:p>
        </p:txBody>
      </p:sp>
      <p:sp>
        <p:nvSpPr>
          <p:cNvPr id="10" name="Shape 7"/>
          <p:cNvSpPr/>
          <p:nvPr/>
        </p:nvSpPr>
        <p:spPr>
          <a:xfrm>
            <a:off x="5233492" y="4262934"/>
            <a:ext cx="6297018" cy="1101824"/>
          </a:xfrm>
          <a:prstGeom prst="roundRect">
            <a:avLst>
              <a:gd name="adj" fmla="val 7205"/>
            </a:avLst>
          </a:prstGeom>
          <a:solidFill>
            <a:schemeClr val="bg1">
              <a:lumMod val="95000"/>
            </a:schemeClr>
          </a:solidFill>
          <a:ln w="7620">
            <a:solidFill>
              <a:srgbClr val="CCC4B8"/>
            </a:solidFill>
            <a:prstDash val="solid"/>
          </a:ln>
          <a:effectLst>
            <a:outerShdw dist="20320" dir="2700000" algn="bl" rotWithShape="0">
              <a:srgbClr val="CCC4B8">
                <a:alpha val="100000"/>
              </a:srgbClr>
            </a:outerShdw>
          </a:effectLst>
        </p:spPr>
        <p:txBody>
          <a:bodyPr/>
          <a:lstStyle/>
          <a:p>
            <a:endParaRPr lang="en-IN" sz="1500">
              <a:latin typeface="Arial Black" panose="020B0A04020102020204" pitchFamily="34" charset="0"/>
            </a:endParaRPr>
          </a:p>
        </p:txBody>
      </p:sp>
      <p:sp>
        <p:nvSpPr>
          <p:cNvPr id="11" name="Text 8"/>
          <p:cNvSpPr/>
          <p:nvPr/>
        </p:nvSpPr>
        <p:spPr>
          <a:xfrm>
            <a:off x="5428854" y="4458295"/>
            <a:ext cx="4193878" cy="295275"/>
          </a:xfrm>
          <a:prstGeom prst="rect">
            <a:avLst/>
          </a:prstGeom>
          <a:noFill/>
          <a:ln/>
        </p:spPr>
        <p:txBody>
          <a:bodyPr wrap="none" lIns="0" tIns="0" rIns="0" bIns="0" rtlCol="0" anchor="t"/>
          <a:lstStyle/>
          <a:p>
            <a:pPr>
              <a:lnSpc>
                <a:spcPts val="2292"/>
              </a:lnSpc>
            </a:pPr>
            <a:r>
              <a:rPr lang="en-US" sz="1833" dirty="0">
                <a:solidFill>
                  <a:srgbClr val="000000"/>
                </a:solidFill>
                <a:latin typeface="Arial Black" panose="020B0A04020102020204" pitchFamily="34" charset="0"/>
                <a:ea typeface="Noto Serif Medium" pitchFamily="34" charset="-122"/>
                <a:cs typeface="Noto Serif Medium" pitchFamily="34" charset="-120"/>
              </a:rPr>
              <a:t>Alignment with real estate practices:</a:t>
            </a:r>
            <a:endParaRPr lang="en-US" sz="1833" dirty="0">
              <a:latin typeface="Arial Black" panose="020B0A04020102020204" pitchFamily="34" charset="0"/>
            </a:endParaRPr>
          </a:p>
        </p:txBody>
      </p:sp>
      <p:sp>
        <p:nvSpPr>
          <p:cNvPr id="12" name="Text 9"/>
          <p:cNvSpPr/>
          <p:nvPr/>
        </p:nvSpPr>
        <p:spPr>
          <a:xfrm>
            <a:off x="5428854" y="4866978"/>
            <a:ext cx="5906294" cy="302419"/>
          </a:xfrm>
          <a:prstGeom prst="rect">
            <a:avLst/>
          </a:prstGeom>
          <a:noFill/>
          <a:ln/>
        </p:spPr>
        <p:txBody>
          <a:bodyPr wrap="none" lIns="0" tIns="0" rIns="0" bIns="0" rtlCol="0" anchor="t"/>
          <a:lstStyle/>
          <a:p>
            <a:pPr>
              <a:lnSpc>
                <a:spcPts val="2375"/>
              </a:lnSpc>
            </a:pPr>
            <a:r>
              <a:rPr lang="en-US" sz="1458" dirty="0">
                <a:solidFill>
                  <a:srgbClr val="000000"/>
                </a:solidFill>
                <a:latin typeface="Arial Black" panose="020B0A04020102020204" pitchFamily="34" charset="0"/>
                <a:ea typeface="Noto Serif" pitchFamily="34" charset="-122"/>
                <a:cs typeface="Noto Serif" pitchFamily="34" charset="-120"/>
              </a:rPr>
              <a:t>Matches the taxation event with real economic benefit.</a:t>
            </a:r>
            <a:endParaRPr lang="en-US" sz="1458" dirty="0">
              <a:latin typeface="Arial Black" panose="020B0A04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2" y="2538314"/>
            <a:ext cx="4725492" cy="590649"/>
          </a:xfrm>
          <a:prstGeom prst="rect">
            <a:avLst/>
          </a:prstGeom>
          <a:noFill/>
          <a:ln/>
        </p:spPr>
        <p:txBody>
          <a:bodyPr wrap="non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Exceptions:</a:t>
            </a:r>
            <a:endParaRPr lang="en-US" sz="3708" dirty="0">
              <a:latin typeface="Arial Black" panose="020B0A04020102020204" pitchFamily="34" charset="0"/>
            </a:endParaRPr>
          </a:p>
        </p:txBody>
      </p:sp>
      <p:sp>
        <p:nvSpPr>
          <p:cNvPr id="4" name="Text 1"/>
          <p:cNvSpPr/>
          <p:nvPr/>
        </p:nvSpPr>
        <p:spPr>
          <a:xfrm>
            <a:off x="5233492" y="3412430"/>
            <a:ext cx="6458975" cy="1303503"/>
          </a:xfrm>
          <a:prstGeom prst="rect">
            <a:avLst/>
          </a:prstGeom>
          <a:noFill/>
          <a:ln/>
        </p:spPr>
        <p:txBody>
          <a:bodyPr wrap="square" lIns="0" tIns="0" rIns="0" bIns="0" rtlCol="0" anchor="t"/>
          <a:lstStyle/>
          <a:p>
            <a:pPr algn="just">
              <a:lnSpc>
                <a:spcPts val="2375"/>
              </a:lnSpc>
            </a:pPr>
            <a:r>
              <a:rPr lang="en-US" sz="1667" dirty="0">
                <a:solidFill>
                  <a:srgbClr val="4C4C4C"/>
                </a:solidFill>
                <a:latin typeface="Arial Black" panose="020B0A04020102020204" pitchFamily="34" charset="0"/>
                <a:ea typeface="Noto Serif" pitchFamily="34" charset="-122"/>
                <a:cs typeface="Noto Serif" pitchFamily="34" charset="-120"/>
              </a:rPr>
              <a:t>If the landowner transfers his share before the completion certificate (e.g., sells the rights to someone else), Section 45(5A) doesn’t apply—tax is then levied in the year of that transfer.</a:t>
            </a:r>
            <a:endParaRPr lang="en-US" sz="1667" dirty="0">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1" y="971594"/>
            <a:ext cx="6297018" cy="2362597"/>
          </a:xfrm>
          <a:prstGeom prst="rect">
            <a:avLst/>
          </a:prstGeom>
          <a:noFill/>
          <a:ln/>
        </p:spPr>
        <p:txBody>
          <a:bodyPr wrap="squar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Taxation of Real Estate Transactions under the Income Tax Act, 1961</a:t>
            </a:r>
            <a:endParaRPr lang="en-US" sz="3708" dirty="0">
              <a:latin typeface="Arial Black" panose="020B0A04020102020204" pitchFamily="34" charset="0"/>
            </a:endParaRPr>
          </a:p>
        </p:txBody>
      </p:sp>
      <p:sp>
        <p:nvSpPr>
          <p:cNvPr id="4" name="Text 1"/>
          <p:cNvSpPr/>
          <p:nvPr/>
        </p:nvSpPr>
        <p:spPr>
          <a:xfrm>
            <a:off x="5233492" y="2806390"/>
            <a:ext cx="6410240" cy="3080016"/>
          </a:xfrm>
          <a:prstGeom prst="rect">
            <a:avLst/>
          </a:prstGeom>
          <a:noFill/>
          <a:ln/>
        </p:spPr>
        <p:txBody>
          <a:bodyPr wrap="square" lIns="0" tIns="0" rIns="0" bIns="0" rtlCol="0" anchor="t"/>
          <a:lstStyle/>
          <a:p>
            <a:pPr algn="just">
              <a:lnSpc>
                <a:spcPts val="2375"/>
              </a:lnSpc>
            </a:pPr>
            <a:endParaRPr lang="en-US" sz="2000" b="1" dirty="0">
              <a:solidFill>
                <a:srgbClr val="4C4C4C"/>
              </a:solidFill>
              <a:latin typeface="Arial Black" panose="020B0A04020102020204" pitchFamily="34" charset="0"/>
              <a:ea typeface="Noto Serif" pitchFamily="34" charset="-122"/>
              <a:cs typeface="Noto Serif" pitchFamily="34" charset="-120"/>
            </a:endParaRPr>
          </a:p>
          <a:p>
            <a:pPr algn="just">
              <a:lnSpc>
                <a:spcPts val="2375"/>
              </a:lnSpc>
            </a:pPr>
            <a:r>
              <a:rPr lang="en-US" sz="2000" b="1" dirty="0">
                <a:solidFill>
                  <a:srgbClr val="4C4C4C"/>
                </a:solidFill>
                <a:latin typeface="Arial Black" panose="020B0A04020102020204" pitchFamily="34" charset="0"/>
                <a:ea typeface="Noto Serif" pitchFamily="34" charset="-122"/>
                <a:cs typeface="Noto Serif" pitchFamily="34" charset="-120"/>
              </a:rPr>
              <a:t>Taxation of real estate transactions under the Income Tax Act, 1961  involves several key provisions that apply to buyers, sellers, and developers. The tax implications can arise under various heads such as capital gains, income from house property, business income, and TDS (Tax Deducted at Source) obligations.</a:t>
            </a:r>
            <a:endParaRPr lang="en-US" sz="2000" b="1" dirty="0">
              <a:latin typeface="Arial Black" panose="020B0A04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577976"/>
            <a:ext cx="4725492" cy="590649"/>
          </a:xfrm>
          <a:prstGeom prst="rect">
            <a:avLst/>
          </a:prstGeom>
          <a:noFill/>
          <a:ln/>
        </p:spPr>
        <p:txBody>
          <a:bodyPr wrap="non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Implication</a:t>
            </a:r>
            <a:endParaRPr lang="en-US" sz="3708" dirty="0">
              <a:latin typeface="Arial Black" panose="020B0A04020102020204" pitchFamily="34" charset="0"/>
            </a:endParaRPr>
          </a:p>
        </p:txBody>
      </p:sp>
      <p:sp>
        <p:nvSpPr>
          <p:cNvPr id="3" name="Text 1"/>
          <p:cNvSpPr/>
          <p:nvPr/>
        </p:nvSpPr>
        <p:spPr>
          <a:xfrm>
            <a:off x="661492" y="2755464"/>
            <a:ext cx="2362696" cy="294500"/>
          </a:xfrm>
          <a:prstGeom prst="rect">
            <a:avLst/>
          </a:prstGeom>
          <a:noFill/>
          <a:ln/>
        </p:spPr>
        <p:txBody>
          <a:bodyPr wrap="none" lIns="0" tIns="0" rIns="0" bIns="0" rtlCol="0" anchor="t"/>
          <a:lstStyle/>
          <a:p>
            <a:pPr>
              <a:lnSpc>
                <a:spcPts val="2292"/>
              </a:lnSpc>
            </a:pPr>
            <a:r>
              <a:rPr lang="en-US" sz="2000" dirty="0">
                <a:solidFill>
                  <a:srgbClr val="3A3A3A"/>
                </a:solidFill>
                <a:latin typeface="Arial Black" panose="020B0A04020102020204" pitchFamily="34" charset="0"/>
                <a:ea typeface="Noto Serif Medium" pitchFamily="34" charset="-122"/>
                <a:cs typeface="Noto Serif Medium" pitchFamily="34" charset="-120"/>
              </a:rPr>
              <a:t>Registered JDA</a:t>
            </a:r>
            <a:endParaRPr lang="en-US" sz="2000" dirty="0">
              <a:latin typeface="Arial Black" panose="020B0A04020102020204" pitchFamily="34" charset="0"/>
            </a:endParaRPr>
          </a:p>
        </p:txBody>
      </p:sp>
      <p:sp>
        <p:nvSpPr>
          <p:cNvPr id="4" name="Text 2"/>
          <p:cNvSpPr/>
          <p:nvPr/>
        </p:nvSpPr>
        <p:spPr>
          <a:xfrm>
            <a:off x="661492" y="3593902"/>
            <a:ext cx="2937868" cy="2082998"/>
          </a:xfrm>
          <a:prstGeom prst="rect">
            <a:avLst/>
          </a:prstGeom>
          <a:noFill/>
          <a:ln/>
        </p:spPr>
        <p:txBody>
          <a:bodyPr wrap="square" lIns="0" tIns="0" rIns="0" bIns="0" rtlCol="0" anchor="t"/>
          <a:lstStyle/>
          <a:p>
            <a:pPr>
              <a:lnSpc>
                <a:spcPts val="2375"/>
              </a:lnSpc>
            </a:pPr>
            <a:r>
              <a:rPr lang="en-US" sz="2000" dirty="0">
                <a:solidFill>
                  <a:srgbClr val="4C4C4C"/>
                </a:solidFill>
                <a:latin typeface="Arial Black" panose="020B0A04020102020204" pitchFamily="34" charset="0"/>
                <a:ea typeface="Noto Serif" pitchFamily="34" charset="-122"/>
                <a:cs typeface="Noto Serif" pitchFamily="34" charset="-120"/>
              </a:rPr>
              <a:t>The Joint Development Agreement (JDA) must be registered for Section 45(5A) to apply.</a:t>
            </a:r>
            <a:endParaRPr lang="en-US" sz="2000" dirty="0">
              <a:latin typeface="Arial Black" panose="020B0A04020102020204" pitchFamily="34" charset="0"/>
            </a:endParaRPr>
          </a:p>
        </p:txBody>
      </p:sp>
      <p:sp>
        <p:nvSpPr>
          <p:cNvPr id="5" name="Text 3"/>
          <p:cNvSpPr/>
          <p:nvPr/>
        </p:nvSpPr>
        <p:spPr>
          <a:xfrm>
            <a:off x="4066878" y="2755464"/>
            <a:ext cx="2362696" cy="294500"/>
          </a:xfrm>
          <a:prstGeom prst="rect">
            <a:avLst/>
          </a:prstGeom>
          <a:noFill/>
          <a:ln/>
        </p:spPr>
        <p:txBody>
          <a:bodyPr wrap="none" lIns="0" tIns="0" rIns="0" bIns="0" rtlCol="0" anchor="t"/>
          <a:lstStyle/>
          <a:p>
            <a:pPr>
              <a:lnSpc>
                <a:spcPts val="2292"/>
              </a:lnSpc>
            </a:pPr>
            <a:r>
              <a:rPr lang="en-US" sz="2000" dirty="0">
                <a:solidFill>
                  <a:srgbClr val="3A3A3A"/>
                </a:solidFill>
                <a:latin typeface="Arial Black" panose="020B0A04020102020204" pitchFamily="34" charset="0"/>
                <a:ea typeface="Noto Serif Medium" pitchFamily="34" charset="-122"/>
                <a:cs typeface="Noto Serif Medium" pitchFamily="34" charset="-120"/>
              </a:rPr>
              <a:t>Unregistered JDA</a:t>
            </a:r>
            <a:endParaRPr lang="en-US" sz="2000" dirty="0">
              <a:latin typeface="Arial Black" panose="020B0A04020102020204" pitchFamily="34" charset="0"/>
            </a:endParaRPr>
          </a:p>
        </p:txBody>
      </p:sp>
      <p:sp>
        <p:nvSpPr>
          <p:cNvPr id="6" name="Text 4"/>
          <p:cNvSpPr/>
          <p:nvPr/>
        </p:nvSpPr>
        <p:spPr>
          <a:xfrm>
            <a:off x="4066877" y="3359647"/>
            <a:ext cx="7469882" cy="603250"/>
          </a:xfrm>
          <a:prstGeom prst="rect">
            <a:avLst/>
          </a:prstGeom>
          <a:noFill/>
          <a:ln/>
        </p:spPr>
        <p:txBody>
          <a:bodyPr wrap="square" lIns="0" tIns="0" rIns="0" bIns="0" rtlCol="0" anchor="t"/>
          <a:lstStyle/>
          <a:p>
            <a:pPr algn="just">
              <a:lnSpc>
                <a:spcPts val="2375"/>
              </a:lnSpc>
            </a:pPr>
            <a:r>
              <a:rPr lang="en-US" sz="2000" dirty="0">
                <a:solidFill>
                  <a:srgbClr val="4C4C4C"/>
                </a:solidFill>
                <a:latin typeface="Arial Black" panose="020B0A04020102020204" pitchFamily="34" charset="0"/>
                <a:ea typeface="Noto Serif" pitchFamily="34" charset="-122"/>
                <a:cs typeface="Noto Serif" pitchFamily="34" charset="-120"/>
              </a:rPr>
              <a:t>If the agreement is not registered, the benefit of deferral of capital gains tax to the year of completion certificate is not available.</a:t>
            </a:r>
            <a:endParaRPr lang="en-US" sz="2000" dirty="0">
              <a:latin typeface="Arial Black" panose="020B0A04020102020204" pitchFamily="34" charset="0"/>
            </a:endParaRPr>
          </a:p>
        </p:txBody>
      </p:sp>
      <p:sp>
        <p:nvSpPr>
          <p:cNvPr id="7" name="Text 5"/>
          <p:cNvSpPr/>
          <p:nvPr/>
        </p:nvSpPr>
        <p:spPr>
          <a:xfrm>
            <a:off x="4066877" y="4368800"/>
            <a:ext cx="7655223" cy="1803400"/>
          </a:xfrm>
          <a:prstGeom prst="rect">
            <a:avLst/>
          </a:prstGeom>
          <a:noFill/>
          <a:ln/>
        </p:spPr>
        <p:txBody>
          <a:bodyPr wrap="square" lIns="0" tIns="0" rIns="0" bIns="0" rtlCol="0" anchor="t"/>
          <a:lstStyle/>
          <a:p>
            <a:pPr algn="just">
              <a:lnSpc>
                <a:spcPts val="2375"/>
              </a:lnSpc>
            </a:pPr>
            <a:r>
              <a:rPr lang="en-US" sz="2000" dirty="0">
                <a:solidFill>
                  <a:srgbClr val="4C4C4C"/>
                </a:solidFill>
                <a:latin typeface="Arial Black" panose="020B0A04020102020204" pitchFamily="34" charset="0"/>
                <a:ea typeface="Noto Serif" pitchFamily="34" charset="-122"/>
                <a:cs typeface="Noto Serif" pitchFamily="34" charset="-120"/>
              </a:rPr>
              <a:t>In that case, tax may be levied under Section 45 read with Section 2(47)(v) in the year the "transfer” is deemed to have taken place — usually the date of possession or part performance under Section 53A of the Transfer of Property Act.</a:t>
            </a:r>
            <a:endParaRPr lang="en-US" sz="2000" dirty="0">
              <a:latin typeface="Arial Black" panose="020B0A04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519738" y="1435100"/>
            <a:ext cx="4054038" cy="1248657"/>
          </a:xfrm>
          <a:prstGeom prst="rect">
            <a:avLst/>
          </a:prstGeom>
          <a:noFill/>
          <a:ln/>
        </p:spPr>
        <p:txBody>
          <a:bodyPr wrap="non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Key Takeaway</a:t>
            </a:r>
            <a:endParaRPr lang="en-US" sz="3708" dirty="0">
              <a:latin typeface="Arial Black" panose="020B0A04020102020204" pitchFamily="34" charset="0"/>
            </a:endParaRPr>
          </a:p>
        </p:txBody>
      </p:sp>
      <p:sp>
        <p:nvSpPr>
          <p:cNvPr id="4" name="Text 1"/>
          <p:cNvSpPr/>
          <p:nvPr/>
        </p:nvSpPr>
        <p:spPr>
          <a:xfrm>
            <a:off x="5245101" y="3136901"/>
            <a:ext cx="6629399" cy="3098800"/>
          </a:xfrm>
          <a:prstGeom prst="rect">
            <a:avLst/>
          </a:prstGeom>
          <a:noFill/>
          <a:ln/>
        </p:spPr>
        <p:txBody>
          <a:bodyPr wrap="square" lIns="0" tIns="0" rIns="0" bIns="0" rtlCol="0" anchor="t"/>
          <a:lstStyle/>
          <a:p>
            <a:pPr algn="just">
              <a:lnSpc>
                <a:spcPts val="2375"/>
              </a:lnSpc>
            </a:pPr>
            <a:r>
              <a:rPr lang="en-US" sz="2000" dirty="0">
                <a:solidFill>
                  <a:srgbClr val="4C4C4C"/>
                </a:solidFill>
                <a:latin typeface="Arial Black" panose="020B0A04020102020204" pitchFamily="34" charset="0"/>
                <a:ea typeface="Noto Serif" pitchFamily="34" charset="-122"/>
                <a:cs typeface="Noto Serif" pitchFamily="34" charset="-120"/>
              </a:rPr>
              <a:t>Registration of the development agreement is mandatory for claiming the benefit under Section 45(5A). If not registered, the taxpayer may face capital gains tax liability earlier, possibly in the year of signing the agreement or giving possession.</a:t>
            </a:r>
            <a:endParaRPr lang="en-US" sz="2000" dirty="0">
              <a:latin typeface="Arial Black" panose="020B0A04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A002-07EC-42FD-80EA-3B85D8DA984D}"/>
              </a:ext>
            </a:extLst>
          </p:cNvPr>
          <p:cNvSpPr>
            <a:spLocks noGrp="1"/>
          </p:cNvSpPr>
          <p:nvPr>
            <p:ph type="title"/>
          </p:nvPr>
        </p:nvSpPr>
        <p:spPr>
          <a:xfrm>
            <a:off x="1563329" y="388136"/>
            <a:ext cx="9941283" cy="693412"/>
          </a:xfrm>
        </p:spPr>
        <p:txBody>
          <a:bodyPr>
            <a:noAutofit/>
          </a:bodyPr>
          <a:lstStyle/>
          <a:p>
            <a:r>
              <a:rPr lang="en-IN" b="1" dirty="0">
                <a:latin typeface="Arial Black" panose="020B0A04020102020204" pitchFamily="34" charset="0"/>
              </a:rPr>
              <a:t>Sec. 54 and Sec.54F</a:t>
            </a:r>
            <a:endParaRPr lang="en-IN" dirty="0">
              <a:latin typeface="Arial Black" panose="020B0A04020102020204" pitchFamily="34" charset="0"/>
            </a:endParaRPr>
          </a:p>
        </p:txBody>
      </p:sp>
      <p:sp>
        <p:nvSpPr>
          <p:cNvPr id="3" name="Content Placeholder 2">
            <a:extLst>
              <a:ext uri="{FF2B5EF4-FFF2-40B4-BE49-F238E27FC236}">
                <a16:creationId xmlns:a16="http://schemas.microsoft.com/office/drawing/2014/main" id="{A07C7E7F-A12F-4709-8C8E-C0676BD86977}"/>
              </a:ext>
            </a:extLst>
          </p:cNvPr>
          <p:cNvSpPr>
            <a:spLocks noGrp="1"/>
          </p:cNvSpPr>
          <p:nvPr>
            <p:ph idx="1"/>
          </p:nvPr>
        </p:nvSpPr>
        <p:spPr>
          <a:xfrm>
            <a:off x="528321" y="995680"/>
            <a:ext cx="11506364" cy="5650926"/>
          </a:xfrm>
        </p:spPr>
        <p:txBody>
          <a:bodyPr>
            <a:normAutofit/>
          </a:bodyPr>
          <a:lstStyle/>
          <a:p>
            <a:r>
              <a:rPr lang="en-US" sz="2400" b="1" dirty="0">
                <a:solidFill>
                  <a:srgbClr val="C00000"/>
                </a:solidFill>
                <a:latin typeface="Arial Black" panose="020B0A04020102020204" pitchFamily="34" charset="0"/>
                <a:cs typeface="Calibri" panose="020F0502020204030204" pitchFamily="34" charset="0"/>
              </a:rPr>
              <a:t>If on a JDA, multiple flats are received by the assessee, that has to be construed as one house and deduction u/s. 54 or 54F cannot be denied</a:t>
            </a:r>
            <a:r>
              <a:rPr lang="en-IN" sz="2400" b="1" i="0" dirty="0">
                <a:solidFill>
                  <a:srgbClr val="C00000"/>
                </a:solidFill>
                <a:effectLst/>
                <a:latin typeface="Arial Black" panose="020B0A04020102020204" pitchFamily="34" charset="0"/>
                <a:cs typeface="Calibri" panose="020F0502020204030204" pitchFamily="34" charset="0"/>
              </a:rPr>
              <a:t>( up to AY 2014-15)</a:t>
            </a:r>
          </a:p>
          <a:p>
            <a:r>
              <a:rPr lang="en-IN" sz="2400" b="1" i="0" dirty="0">
                <a:solidFill>
                  <a:srgbClr val="C00000"/>
                </a:solidFill>
                <a:effectLst/>
                <a:latin typeface="Arial Black" panose="020B0A04020102020204" pitchFamily="34" charset="0"/>
                <a:cs typeface="Calibri" panose="020F0502020204030204" pitchFamily="34" charset="0"/>
              </a:rPr>
              <a:t>Some case laws in </a:t>
            </a:r>
            <a:r>
              <a:rPr lang="en-IN" sz="2400" b="1" i="0" dirty="0" err="1">
                <a:solidFill>
                  <a:srgbClr val="C00000"/>
                </a:solidFill>
                <a:effectLst/>
                <a:latin typeface="Arial Black" panose="020B0A04020102020204" pitchFamily="34" charset="0"/>
                <a:cs typeface="Calibri" panose="020F0502020204030204" pitchFamily="34" charset="0"/>
              </a:rPr>
              <a:t>favor</a:t>
            </a:r>
            <a:r>
              <a:rPr lang="en-IN" sz="2400" b="1" i="0" dirty="0">
                <a:solidFill>
                  <a:srgbClr val="C00000"/>
                </a:solidFill>
                <a:effectLst/>
                <a:latin typeface="Arial Black" panose="020B0A04020102020204" pitchFamily="34" charset="0"/>
                <a:cs typeface="Calibri" panose="020F0502020204030204" pitchFamily="34" charset="0"/>
              </a:rPr>
              <a:t> of the assessees ( for issues up to AY 2014-15)</a:t>
            </a:r>
          </a:p>
          <a:p>
            <a:r>
              <a:rPr lang="en-US" sz="2400" b="1" dirty="0">
                <a:solidFill>
                  <a:srgbClr val="000000"/>
                </a:solidFill>
                <a:latin typeface="Arial Black" panose="020B0A04020102020204" pitchFamily="34" charset="0"/>
                <a:cs typeface="Calibri" panose="020F0502020204030204" pitchFamily="34" charset="0"/>
              </a:rPr>
              <a:t>CIT v. K.G. </a:t>
            </a:r>
            <a:r>
              <a:rPr lang="en-US" sz="2400" b="1" dirty="0" err="1">
                <a:solidFill>
                  <a:srgbClr val="000000"/>
                </a:solidFill>
                <a:latin typeface="Arial Black" panose="020B0A04020102020204" pitchFamily="34" charset="0"/>
                <a:cs typeface="Calibri" panose="020F0502020204030204" pitchFamily="34" charset="0"/>
              </a:rPr>
              <a:t>Rukminiamma</a:t>
            </a:r>
            <a:r>
              <a:rPr lang="en-US" sz="2400" b="1" dirty="0">
                <a:solidFill>
                  <a:srgbClr val="000000"/>
                </a:solidFill>
                <a:latin typeface="Arial Black" panose="020B0A04020102020204" pitchFamily="34" charset="0"/>
                <a:cs typeface="Calibri" panose="020F0502020204030204" pitchFamily="34" charset="0"/>
              </a:rPr>
              <a:t>, 331 ITR 221 (Kar)</a:t>
            </a:r>
            <a:endParaRPr lang="en-IN" sz="2400" b="1" dirty="0">
              <a:solidFill>
                <a:srgbClr val="000000"/>
              </a:solidFill>
              <a:latin typeface="Arial Black" panose="020B0A04020102020204" pitchFamily="34" charset="0"/>
              <a:cs typeface="Calibri" panose="020F0502020204030204" pitchFamily="34" charset="0"/>
            </a:endParaRPr>
          </a:p>
          <a:p>
            <a:r>
              <a:rPr lang="en-IN" sz="2400" b="1" i="0" dirty="0" err="1">
                <a:solidFill>
                  <a:srgbClr val="000000"/>
                </a:solidFill>
                <a:effectLst/>
                <a:latin typeface="Arial Black" panose="020B0A04020102020204" pitchFamily="34" charset="0"/>
                <a:cs typeface="Calibri" panose="020F0502020204030204" pitchFamily="34" charset="0"/>
              </a:rPr>
              <a:t>Acit</a:t>
            </a:r>
            <a:r>
              <a:rPr lang="en-IN" sz="2400" b="1" i="0" dirty="0">
                <a:solidFill>
                  <a:srgbClr val="000000"/>
                </a:solidFill>
                <a:effectLst/>
                <a:latin typeface="Arial Black" panose="020B0A04020102020204" pitchFamily="34" charset="0"/>
                <a:cs typeface="Calibri" panose="020F0502020204030204" pitchFamily="34" charset="0"/>
              </a:rPr>
              <a:t>, Circle-4(1), Hyderabad, vs </a:t>
            </a:r>
            <a:r>
              <a:rPr lang="en-IN" sz="2400" b="1" i="0" dirty="0" err="1">
                <a:solidFill>
                  <a:srgbClr val="000000"/>
                </a:solidFill>
                <a:effectLst/>
                <a:latin typeface="Arial Black" panose="020B0A04020102020204" pitchFamily="34" charset="0"/>
                <a:cs typeface="Calibri" panose="020F0502020204030204" pitchFamily="34" charset="0"/>
              </a:rPr>
              <a:t>Fazlunnisa</a:t>
            </a:r>
            <a:r>
              <a:rPr lang="en-IN" sz="2400" b="1" i="0" dirty="0">
                <a:solidFill>
                  <a:srgbClr val="000000"/>
                </a:solidFill>
                <a:effectLst/>
                <a:latin typeface="Arial Black" panose="020B0A04020102020204" pitchFamily="34" charset="0"/>
                <a:cs typeface="Calibri" panose="020F0502020204030204" pitchFamily="34" charset="0"/>
              </a:rPr>
              <a:t> Begum, Hyderabad, ITA No. 66/</a:t>
            </a:r>
            <a:r>
              <a:rPr lang="en-IN" sz="2400" b="1" i="0" dirty="0" err="1">
                <a:solidFill>
                  <a:srgbClr val="000000"/>
                </a:solidFill>
                <a:effectLst/>
                <a:latin typeface="Arial Black" panose="020B0A04020102020204" pitchFamily="34" charset="0"/>
                <a:cs typeface="Calibri" panose="020F0502020204030204" pitchFamily="34" charset="0"/>
              </a:rPr>
              <a:t>Hyd</a:t>
            </a:r>
            <a:r>
              <a:rPr lang="en-IN" sz="2400" b="1" i="0" dirty="0">
                <a:solidFill>
                  <a:srgbClr val="000000"/>
                </a:solidFill>
                <a:effectLst/>
                <a:latin typeface="Arial Black" panose="020B0A04020102020204" pitchFamily="34" charset="0"/>
                <a:cs typeface="Calibri" panose="020F0502020204030204" pitchFamily="34" charset="0"/>
              </a:rPr>
              <a:t>/2017 dated 9 January, 2018-ITAT, Hyderabad.</a:t>
            </a:r>
          </a:p>
          <a:p>
            <a:r>
              <a:rPr lang="en-IN" sz="2400" b="1" dirty="0" err="1">
                <a:solidFill>
                  <a:srgbClr val="000000"/>
                </a:solidFill>
                <a:latin typeface="Arial Black" panose="020B0A04020102020204" pitchFamily="34" charset="0"/>
                <a:cs typeface="Calibri" panose="020F0502020204030204" pitchFamily="34" charset="0"/>
              </a:rPr>
              <a:t>Vittal</a:t>
            </a:r>
            <a:r>
              <a:rPr lang="en-IN" sz="2400" b="1" dirty="0">
                <a:solidFill>
                  <a:srgbClr val="000000"/>
                </a:solidFill>
                <a:latin typeface="Arial Black" panose="020B0A04020102020204" pitchFamily="34" charset="0"/>
                <a:cs typeface="Calibri" panose="020F0502020204030204" pitchFamily="34" charset="0"/>
              </a:rPr>
              <a:t> Krishna </a:t>
            </a:r>
            <a:r>
              <a:rPr lang="en-IN" sz="2400" b="1" dirty="0" err="1">
                <a:solidFill>
                  <a:srgbClr val="000000"/>
                </a:solidFill>
                <a:latin typeface="Arial Black" panose="020B0A04020102020204" pitchFamily="34" charset="0"/>
                <a:cs typeface="Calibri" panose="020F0502020204030204" pitchFamily="34" charset="0"/>
              </a:rPr>
              <a:t>Conjeevaram</a:t>
            </a:r>
            <a:r>
              <a:rPr lang="en-IN" sz="2400" b="1" dirty="0">
                <a:solidFill>
                  <a:srgbClr val="000000"/>
                </a:solidFill>
                <a:latin typeface="Arial Black" panose="020B0A04020102020204" pitchFamily="34" charset="0"/>
                <a:cs typeface="Calibri" panose="020F0502020204030204" pitchFamily="34" charset="0"/>
              </a:rPr>
              <a:t> Vs. ITO, 2013 Tax Pub(DT), 2488( </a:t>
            </a:r>
            <a:r>
              <a:rPr lang="en-IN" sz="2400" b="1" dirty="0" err="1">
                <a:solidFill>
                  <a:srgbClr val="000000"/>
                </a:solidFill>
                <a:latin typeface="Arial Black" panose="020B0A04020102020204" pitchFamily="34" charset="0"/>
                <a:cs typeface="Calibri" panose="020F0502020204030204" pitchFamily="34" charset="0"/>
              </a:rPr>
              <a:t>Hyd</a:t>
            </a:r>
            <a:r>
              <a:rPr lang="en-IN" sz="2400" b="1" dirty="0">
                <a:solidFill>
                  <a:srgbClr val="000000"/>
                </a:solidFill>
                <a:latin typeface="Arial Black" panose="020B0A04020102020204" pitchFamily="34" charset="0"/>
                <a:cs typeface="Calibri" panose="020F0502020204030204" pitchFamily="34" charset="0"/>
              </a:rPr>
              <a:t> Trib.)</a:t>
            </a:r>
          </a:p>
          <a:p>
            <a:r>
              <a:rPr lang="en-IN" sz="2400" b="1" dirty="0">
                <a:solidFill>
                  <a:srgbClr val="000000"/>
                </a:solidFill>
                <a:latin typeface="Arial Black" panose="020B0A04020102020204" pitchFamily="34" charset="0"/>
                <a:cs typeface="Calibri" panose="020F0502020204030204" pitchFamily="34" charset="0"/>
              </a:rPr>
              <a:t>CIT vs. Syed Ali Adil, 352 ITR 418(AP-HC),2013.</a:t>
            </a:r>
          </a:p>
          <a:p>
            <a:r>
              <a:rPr lang="en-IN" sz="2400" b="1" dirty="0">
                <a:solidFill>
                  <a:srgbClr val="C00000"/>
                </a:solidFill>
                <a:latin typeface="Arial Black" panose="020B0A04020102020204" pitchFamily="34" charset="0"/>
                <a:cs typeface="Calibri" panose="020F0502020204030204" pitchFamily="34" charset="0"/>
              </a:rPr>
              <a:t>NOTE:</a:t>
            </a:r>
          </a:p>
          <a:p>
            <a:r>
              <a:rPr lang="en-IN" sz="2400" b="1" dirty="0">
                <a:solidFill>
                  <a:srgbClr val="C00000"/>
                </a:solidFill>
                <a:latin typeface="Arial Black" panose="020B0A04020102020204" pitchFamily="34" charset="0"/>
                <a:cs typeface="Calibri" panose="020F0502020204030204" pitchFamily="34" charset="0"/>
              </a:rPr>
              <a:t>With effect from AY 2015-16, the word “a residential house” has been substituted by “one residential house” in India.</a:t>
            </a:r>
            <a:endParaRPr lang="en-IN" sz="2400" dirty="0">
              <a:solidFill>
                <a:srgbClr val="C00000"/>
              </a:solidFill>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3146893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4331-9499-31F2-D5A5-1A0389FFF64B}"/>
              </a:ext>
            </a:extLst>
          </p:cNvPr>
          <p:cNvSpPr>
            <a:spLocks noGrp="1"/>
          </p:cNvSpPr>
          <p:nvPr>
            <p:ph type="title"/>
          </p:nvPr>
        </p:nvSpPr>
        <p:spPr/>
        <p:txBody>
          <a:bodyPr/>
          <a:lstStyle/>
          <a:p>
            <a:r>
              <a:rPr lang="en-IN" dirty="0">
                <a:latin typeface="Arial Black" panose="020B0A04020102020204" pitchFamily="34" charset="0"/>
              </a:rPr>
              <a:t>Section 54 &amp; 54F</a:t>
            </a:r>
          </a:p>
        </p:txBody>
      </p:sp>
      <p:sp>
        <p:nvSpPr>
          <p:cNvPr id="3" name="Content Placeholder 2">
            <a:extLst>
              <a:ext uri="{FF2B5EF4-FFF2-40B4-BE49-F238E27FC236}">
                <a16:creationId xmlns:a16="http://schemas.microsoft.com/office/drawing/2014/main" id="{CF21E561-2BC1-7660-7019-298A47CCF961}"/>
              </a:ext>
            </a:extLst>
          </p:cNvPr>
          <p:cNvSpPr>
            <a:spLocks noGrp="1"/>
          </p:cNvSpPr>
          <p:nvPr>
            <p:ph idx="1"/>
          </p:nvPr>
        </p:nvSpPr>
        <p:spPr/>
        <p:txBody>
          <a:bodyPr/>
          <a:lstStyle/>
          <a:p>
            <a:endParaRPr lang="en-IN" dirty="0">
              <a:solidFill>
                <a:srgbClr val="FF0000"/>
              </a:solidFill>
              <a:latin typeface="Arial Black" panose="020B0A04020102020204" pitchFamily="34" charset="0"/>
            </a:endParaRPr>
          </a:p>
          <a:p>
            <a:endParaRPr lang="en-IN" dirty="0">
              <a:solidFill>
                <a:srgbClr val="FF0000"/>
              </a:solidFill>
              <a:latin typeface="Arial Black" panose="020B0A04020102020204" pitchFamily="34" charset="0"/>
            </a:endParaRPr>
          </a:p>
          <a:p>
            <a:r>
              <a:rPr lang="en-IN" dirty="0">
                <a:solidFill>
                  <a:srgbClr val="FF0000"/>
                </a:solidFill>
                <a:latin typeface="Arial Black" panose="020B0A04020102020204" pitchFamily="34" charset="0"/>
              </a:rPr>
              <a:t>From when to reckon time limits for availing the benefits of sec. 54 &amp; 54F?</a:t>
            </a:r>
          </a:p>
          <a:p>
            <a:endParaRPr lang="en-IN" dirty="0">
              <a:solidFill>
                <a:srgbClr val="FF0000"/>
              </a:solidFill>
              <a:latin typeface="Arial Black" panose="020B0A04020102020204" pitchFamily="34" charset="0"/>
            </a:endParaRPr>
          </a:p>
          <a:p>
            <a:r>
              <a:rPr lang="en-IN" dirty="0">
                <a:latin typeface="Arial Black" panose="020B0A04020102020204" pitchFamily="34" charset="0"/>
              </a:rPr>
              <a:t>From the date of completion certificate (logical).</a:t>
            </a:r>
          </a:p>
        </p:txBody>
      </p:sp>
    </p:spTree>
    <p:extLst>
      <p:ext uri="{BB962C8B-B14F-4D97-AF65-F5344CB8AC3E}">
        <p14:creationId xmlns:p14="http://schemas.microsoft.com/office/powerpoint/2010/main" val="264801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1EF1-78CC-CF76-D04B-0AE95508559E}"/>
              </a:ext>
            </a:extLst>
          </p:cNvPr>
          <p:cNvSpPr>
            <a:spLocks noGrp="1"/>
          </p:cNvSpPr>
          <p:nvPr>
            <p:ph type="title"/>
          </p:nvPr>
        </p:nvSpPr>
        <p:spPr>
          <a:xfrm>
            <a:off x="772160" y="325120"/>
            <a:ext cx="10342880" cy="883920"/>
          </a:xfrm>
        </p:spPr>
        <p:txBody>
          <a:bodyPr/>
          <a:lstStyle/>
          <a:p>
            <a:r>
              <a:rPr lang="en-IN" sz="4400" dirty="0">
                <a:latin typeface="Arial Black" panose="020B0A04020102020204" pitchFamily="34" charset="0"/>
              </a:rPr>
              <a:t>CASE STUDY </a:t>
            </a:r>
            <a:r>
              <a:rPr lang="en-IN" dirty="0">
                <a:latin typeface="Arial Black" panose="020B0A04020102020204" pitchFamily="34" charset="0"/>
              </a:rPr>
              <a:t>1</a:t>
            </a:r>
            <a:r>
              <a:rPr lang="en-US" sz="4400" dirty="0">
                <a:solidFill>
                  <a:srgbClr val="FFFFFF"/>
                </a:solidFill>
                <a:effectLst/>
                <a:latin typeface="Arial Black" panose="020B0A04020102020204" pitchFamily="34" charset="0"/>
                <a:ea typeface="Calibri" panose="020F0502020204030204" pitchFamily="34" charset="0"/>
              </a:rPr>
              <a:t>of</a:t>
            </a:r>
            <a:endParaRPr lang="en-IN" dirty="0"/>
          </a:p>
        </p:txBody>
      </p:sp>
      <p:sp>
        <p:nvSpPr>
          <p:cNvPr id="3" name="Content Placeholder 2">
            <a:extLst>
              <a:ext uri="{FF2B5EF4-FFF2-40B4-BE49-F238E27FC236}">
                <a16:creationId xmlns:a16="http://schemas.microsoft.com/office/drawing/2014/main" id="{C5A8299F-CFA2-2DBD-7A5A-16722BC65432}"/>
              </a:ext>
            </a:extLst>
          </p:cNvPr>
          <p:cNvSpPr>
            <a:spLocks noGrp="1"/>
          </p:cNvSpPr>
          <p:nvPr>
            <p:ph idx="1"/>
          </p:nvPr>
        </p:nvSpPr>
        <p:spPr>
          <a:xfrm>
            <a:off x="396240" y="1310640"/>
            <a:ext cx="11704320" cy="5547360"/>
          </a:xfrm>
        </p:spPr>
        <p:txBody>
          <a:bodyPr>
            <a:noAutofit/>
          </a:bodyPr>
          <a:lstStyle/>
          <a:p>
            <a:pPr marL="742950" lvl="1" indent="-285750">
              <a:spcBef>
                <a:spcPts val="2855"/>
              </a:spcBef>
              <a:buFont typeface="Arial" panose="020B0604020202020204" pitchFamily="34" charset="0"/>
              <a:buChar char="■"/>
              <a:tabLst>
                <a:tab pos="1477645" algn="l"/>
                <a:tab pos="1478280" algn="l"/>
              </a:tabLst>
            </a:pPr>
            <a:r>
              <a:rPr lang="en-US" sz="2800" dirty="0">
                <a:effectLst/>
                <a:latin typeface="Arial Black" panose="020B0A04020102020204" pitchFamily="34" charset="0"/>
                <a:ea typeface="Calibri" panose="020F0502020204030204" pitchFamily="34" charset="0"/>
              </a:rPr>
              <a:t>Developer</a:t>
            </a:r>
            <a:r>
              <a:rPr lang="en-US" sz="2800" spc="10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and</a:t>
            </a:r>
            <a:r>
              <a:rPr lang="en-US" sz="2800" spc="14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owner</a:t>
            </a:r>
            <a:r>
              <a:rPr lang="en-US" sz="2800" spc="13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enter</a:t>
            </a:r>
            <a:r>
              <a:rPr lang="en-US" sz="2800" spc="15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into</a:t>
            </a:r>
            <a:r>
              <a:rPr lang="en-US" sz="2800" spc="15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JDA</a:t>
            </a:r>
            <a:r>
              <a:rPr lang="en-US" sz="2800" spc="15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in</a:t>
            </a:r>
            <a:r>
              <a:rPr lang="en-US" sz="2800" spc="14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the</a:t>
            </a:r>
            <a:r>
              <a:rPr lang="en-US" sz="2800" spc="15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PY</a:t>
            </a:r>
            <a:r>
              <a:rPr lang="en-US" sz="2800" spc="13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2018-2019.</a:t>
            </a:r>
            <a:endParaRPr lang="en-IN" dirty="0">
              <a:effectLst/>
              <a:latin typeface="Arial Black" panose="020B0A04020102020204" pitchFamily="34" charset="0"/>
              <a:ea typeface="Calibri" panose="020F0502020204030204" pitchFamily="34" charset="0"/>
            </a:endParaRPr>
          </a:p>
          <a:p>
            <a:pPr marL="742950" marR="332740" lvl="1" indent="-285750" algn="just">
              <a:lnSpc>
                <a:spcPct val="97000"/>
              </a:lnSpc>
              <a:buFont typeface="Arial" panose="020B0604020202020204" pitchFamily="34" charset="0"/>
              <a:buChar char="■"/>
              <a:tabLst>
                <a:tab pos="1478280" algn="l"/>
              </a:tabLst>
            </a:pPr>
            <a:r>
              <a:rPr lang="en-US" sz="2800" dirty="0">
                <a:effectLst/>
                <a:latin typeface="Arial Black" panose="020B0A04020102020204" pitchFamily="34" charset="0"/>
                <a:ea typeface="Calibri" panose="020F0502020204030204" pitchFamily="34" charset="0"/>
              </a:rPr>
              <a:t>The land held by the owner is transferred to him by way of gift from his father</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before</a:t>
            </a:r>
            <a:r>
              <a:rPr lang="en-US" sz="2800" spc="4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01.04.2001.</a:t>
            </a:r>
            <a:endParaRPr lang="en-IN" dirty="0">
              <a:effectLst/>
              <a:latin typeface="Arial Black" panose="020B0A04020102020204" pitchFamily="34" charset="0"/>
              <a:ea typeface="Calibri" panose="020F0502020204030204" pitchFamily="34" charset="0"/>
            </a:endParaRPr>
          </a:p>
          <a:p>
            <a:pPr marL="742950" marR="333375" lvl="1" indent="-285750" algn="just">
              <a:lnSpc>
                <a:spcPct val="97000"/>
              </a:lnSpc>
              <a:buFont typeface="Arial" panose="020B0604020202020204" pitchFamily="34" charset="0"/>
              <a:buChar char="■"/>
              <a:tabLst>
                <a:tab pos="1478280" algn="l"/>
              </a:tabLst>
            </a:pPr>
            <a:r>
              <a:rPr lang="en-US" sz="2800" dirty="0">
                <a:effectLst/>
                <a:latin typeface="Arial Black" panose="020B0A04020102020204" pitchFamily="34" charset="0"/>
                <a:ea typeface="Calibri" panose="020F0502020204030204" pitchFamily="34" charset="0"/>
              </a:rPr>
              <a:t>The</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consideration</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for</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transfer</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land</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is</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40%</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super</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built</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up</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area</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(SBU)</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[proportionate undivided interest in land (UDI) is retained by the owner]. Thus,</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the</a:t>
            </a:r>
            <a:r>
              <a:rPr lang="en-US" sz="2800" spc="5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sharing</a:t>
            </a:r>
            <a:r>
              <a:rPr lang="en-US" sz="2800" spc="8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ratio</a:t>
            </a:r>
            <a:r>
              <a:rPr lang="en-US" sz="2800" spc="2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US" sz="2800" spc="26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the</a:t>
            </a:r>
            <a:r>
              <a:rPr lang="en-US" sz="2800" spc="6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developer</a:t>
            </a:r>
            <a:r>
              <a:rPr lang="en-US" sz="2800" spc="3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and</a:t>
            </a:r>
            <a:r>
              <a:rPr lang="en-US" sz="2800" spc="4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owner</a:t>
            </a:r>
            <a:r>
              <a:rPr lang="en-US" sz="2800" spc="4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is</a:t>
            </a:r>
            <a:r>
              <a:rPr lang="en-US" sz="2800" spc="6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60:40.</a:t>
            </a:r>
            <a:endParaRPr lang="en-IN" dirty="0">
              <a:effectLst/>
              <a:latin typeface="Arial Black" panose="020B0A04020102020204" pitchFamily="34" charset="0"/>
              <a:ea typeface="Calibri" panose="020F0502020204030204" pitchFamily="34" charset="0"/>
            </a:endParaRPr>
          </a:p>
          <a:p>
            <a:pPr marL="742950" marR="332740" lvl="1" indent="-285750" algn="just">
              <a:lnSpc>
                <a:spcPct val="97000"/>
              </a:lnSpc>
              <a:buFont typeface="Arial" panose="020B0604020202020204" pitchFamily="34" charset="0"/>
              <a:buChar char="■"/>
              <a:tabLst>
                <a:tab pos="1478280" algn="l"/>
              </a:tabLst>
            </a:pPr>
            <a:r>
              <a:rPr lang="en-US" sz="2800" dirty="0">
                <a:effectLst/>
                <a:latin typeface="Arial Black" panose="020B0A04020102020204" pitchFamily="34" charset="0"/>
                <a:ea typeface="Calibri" panose="020F0502020204030204" pitchFamily="34" charset="0"/>
              </a:rPr>
              <a:t>By virtue of Section 2(47)(v)/(vi), transfer of land has taken place in the PY</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2025-2026</a:t>
            </a:r>
            <a:endParaRPr lang="en-IN" dirty="0">
              <a:effectLst/>
              <a:latin typeface="Arial Black" panose="020B0A04020102020204" pitchFamily="34" charset="0"/>
              <a:ea typeface="Calibri" panose="020F0502020204030204" pitchFamily="34" charset="0"/>
            </a:endParaRPr>
          </a:p>
          <a:p>
            <a:pPr marL="742950" lvl="1" indent="-285750">
              <a:buFont typeface="Arial" panose="020B0604020202020204" pitchFamily="34" charset="0"/>
              <a:buChar char="■"/>
              <a:tabLst>
                <a:tab pos="1477645" algn="l"/>
                <a:tab pos="1478280" algn="l"/>
              </a:tabLst>
            </a:pPr>
            <a:r>
              <a:rPr lang="en-US" sz="2800" dirty="0">
                <a:effectLst/>
                <a:latin typeface="Arial Black" panose="020B0A04020102020204" pitchFamily="34" charset="0"/>
                <a:ea typeface="Calibri" panose="020F0502020204030204" pitchFamily="34" charset="0"/>
              </a:rPr>
              <a:t>The</a:t>
            </a:r>
            <a:r>
              <a:rPr lang="en-US" sz="2800" spc="24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Competent</a:t>
            </a:r>
            <a:r>
              <a:rPr lang="en-US" sz="2800" spc="9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Authority</a:t>
            </a:r>
            <a:r>
              <a:rPr lang="en-US" sz="2800" spc="15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issued</a:t>
            </a:r>
            <a:r>
              <a:rPr lang="en-US" sz="2800" spc="14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completion</a:t>
            </a:r>
            <a:r>
              <a:rPr lang="en-US" sz="2800" spc="10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certificate</a:t>
            </a:r>
            <a:r>
              <a:rPr lang="en-US" sz="2800" spc="12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in</a:t>
            </a:r>
            <a:r>
              <a:rPr lang="en-US" sz="2800" spc="11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the</a:t>
            </a:r>
            <a:r>
              <a:rPr lang="en-US" sz="2800" spc="12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PY</a:t>
            </a:r>
            <a:r>
              <a:rPr lang="en-US" sz="2800" spc="13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2928-2030.</a:t>
            </a:r>
            <a:endParaRPr lang="en-IN" sz="2800" dirty="0">
              <a:effectLst/>
              <a:latin typeface="Arial Black" panose="020B0A04020102020204" pitchFamily="34" charset="0"/>
              <a:ea typeface="Calibri" panose="020F0502020204030204" pitchFamily="34" charset="0"/>
            </a:endParaRPr>
          </a:p>
        </p:txBody>
      </p:sp>
    </p:spTree>
    <p:extLst>
      <p:ext uri="{BB962C8B-B14F-4D97-AF65-F5344CB8AC3E}">
        <p14:creationId xmlns:p14="http://schemas.microsoft.com/office/powerpoint/2010/main" val="421471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63D6-B878-5F4E-90A4-4129CF5633BE}"/>
              </a:ext>
            </a:extLst>
          </p:cNvPr>
          <p:cNvSpPr>
            <a:spLocks noGrp="1"/>
          </p:cNvSpPr>
          <p:nvPr>
            <p:ph type="title"/>
          </p:nvPr>
        </p:nvSpPr>
        <p:spPr>
          <a:xfrm>
            <a:off x="670560" y="477520"/>
            <a:ext cx="11003280" cy="934720"/>
          </a:xfrm>
        </p:spPr>
        <p:txBody>
          <a:bodyPr>
            <a:normAutofit fontScale="90000"/>
          </a:bodyPr>
          <a:lstStyle/>
          <a:p>
            <a:br>
              <a:rPr lang="en-US" sz="1800" dirty="0">
                <a:solidFill>
                  <a:srgbClr val="FFFFFF"/>
                </a:solidFill>
                <a:latin typeface="Calibri" panose="020F0502020204030204" pitchFamily="34" charset="0"/>
              </a:rPr>
            </a:br>
            <a:r>
              <a:rPr lang="en-US" sz="1800" dirty="0">
                <a:solidFill>
                  <a:srgbClr val="FFFFFF"/>
                </a:solidFill>
                <a:latin typeface="Calibri" panose="020F0502020204030204" pitchFamily="34" charset="0"/>
              </a:rPr>
              <a:t>CASE STUDY</a:t>
            </a:r>
            <a:br>
              <a:rPr lang="en-US" sz="1800" dirty="0">
                <a:solidFill>
                  <a:srgbClr val="FFFFFF"/>
                </a:solidFill>
                <a:latin typeface="Calibri" panose="020F0502020204030204" pitchFamily="34" charset="0"/>
              </a:rPr>
            </a:br>
            <a:r>
              <a:rPr lang="en-US" dirty="0">
                <a:solidFill>
                  <a:srgbClr val="FFFFFF"/>
                </a:solidFill>
                <a:effectLst/>
                <a:latin typeface="Arial Black" panose="020B0A04020102020204" pitchFamily="34" charset="0"/>
                <a:ea typeface="Calibri" panose="020F0502020204030204" pitchFamily="34" charset="0"/>
              </a:rPr>
              <a:t>0</a:t>
            </a:r>
            <a:r>
              <a:rPr lang="en-US" sz="1800" dirty="0">
                <a:solidFill>
                  <a:srgbClr val="FFFFFF"/>
                </a:solidFill>
                <a:effectLst/>
                <a:latin typeface="Calibri" panose="020F0502020204030204" pitchFamily="34" charset="0"/>
                <a:ea typeface="Calibri" panose="020F0502020204030204" pitchFamily="34" charset="0"/>
              </a:rPr>
              <a:t>%</a:t>
            </a:r>
            <a:r>
              <a:rPr lang="en-US" sz="4900" dirty="0">
                <a:solidFill>
                  <a:srgbClr val="FFFFFF"/>
                </a:solidFill>
                <a:effectLst/>
                <a:latin typeface="Arial Black" panose="020B0A04020102020204" pitchFamily="34" charset="0"/>
                <a:ea typeface="Calibri" panose="020F0502020204030204" pitchFamily="34" charset="0"/>
              </a:rPr>
              <a:t>CA</a:t>
            </a:r>
            <a:r>
              <a:rPr lang="en-IN" sz="4900" dirty="0">
                <a:latin typeface="Arial Black" panose="020B0A04020102020204" pitchFamily="34" charset="0"/>
              </a:rPr>
              <a:t> CASE STUDY ANALYSIS</a:t>
            </a:r>
            <a:r>
              <a:rPr lang="en-US" sz="4900" dirty="0">
                <a:solidFill>
                  <a:srgbClr val="FFFFFF"/>
                </a:solidFill>
                <a:effectLst/>
                <a:latin typeface="Arial Black" panose="020B0A04020102020204" pitchFamily="34" charset="0"/>
                <a:ea typeface="Calibri" panose="020F0502020204030204" pitchFamily="34" charset="0"/>
              </a:rPr>
              <a:t>of</a:t>
            </a:r>
            <a:r>
              <a:rPr lang="en-US" sz="4900" spc="165" dirty="0">
                <a:solidFill>
                  <a:srgbClr val="FFFFFF"/>
                </a:solidFill>
                <a:effectLst/>
                <a:latin typeface="Arial Black" panose="020B0A04020102020204" pitchFamily="34" charset="0"/>
                <a:ea typeface="Calibri" panose="020F0502020204030204" pitchFamily="34" charset="0"/>
              </a:rPr>
              <a:t> </a:t>
            </a:r>
            <a:r>
              <a:rPr lang="en-US" sz="4900" dirty="0">
                <a:solidFill>
                  <a:srgbClr val="FFFFFF"/>
                </a:solidFill>
                <a:effectLst/>
                <a:latin typeface="Arial Black" panose="020B0A04020102020204" pitchFamily="34" charset="0"/>
                <a:ea typeface="Calibri" panose="020F0502020204030204" pitchFamily="34" charset="0"/>
              </a:rPr>
              <a:t>land</a:t>
            </a:r>
            <a:r>
              <a:rPr lang="en-US" sz="4900" spc="-100" dirty="0">
                <a:solidFill>
                  <a:srgbClr val="FFFFFF"/>
                </a:solidFill>
                <a:effectLst/>
                <a:latin typeface="Arial Black" panose="020B0A04020102020204" pitchFamily="34" charset="0"/>
                <a:ea typeface="Calibri" panose="020F0502020204030204" pitchFamily="34" charset="0"/>
              </a:rPr>
              <a:t> </a:t>
            </a:r>
            <a:r>
              <a:rPr lang="en-US" sz="4900" dirty="0">
                <a:solidFill>
                  <a:srgbClr val="FFFFFF"/>
                </a:solidFill>
                <a:effectLst/>
                <a:latin typeface="Arial Black" panose="020B0A04020102020204" pitchFamily="34" charset="0"/>
                <a:ea typeface="Calibri" panose="020F0502020204030204" pitchFamily="34" charset="0"/>
              </a:rPr>
              <a:t>–</a:t>
            </a:r>
            <a:r>
              <a:rPr lang="en-US" sz="4900" spc="-115" dirty="0">
                <a:solidFill>
                  <a:srgbClr val="FFFFFF"/>
                </a:solidFill>
                <a:effectLst/>
                <a:latin typeface="Arial Black" panose="020B0A04020102020204" pitchFamily="34" charset="0"/>
                <a:ea typeface="Calibri" panose="020F0502020204030204" pitchFamily="34" charset="0"/>
              </a:rPr>
              <a:t> </a:t>
            </a:r>
            <a:r>
              <a:rPr lang="en-US" sz="4900" dirty="0">
                <a:solidFill>
                  <a:srgbClr val="FFFFFF"/>
                </a:solidFill>
                <a:effectLst/>
                <a:latin typeface="Arial Black" panose="020B0A04020102020204" pitchFamily="34" charset="0"/>
                <a:ea typeface="Calibri" panose="020F0502020204030204" pitchFamily="34" charset="0"/>
              </a:rPr>
              <a:t>Section</a:t>
            </a:r>
            <a:r>
              <a:rPr lang="en-US" sz="4900" spc="-140" dirty="0">
                <a:solidFill>
                  <a:srgbClr val="FFFFFF"/>
                </a:solidFill>
                <a:effectLst/>
                <a:latin typeface="Arial Black" panose="020B0A0402010202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45(5A)Transfer of 60%ransfer</a:t>
            </a:r>
            <a:r>
              <a:rPr lang="en-US" sz="1800" spc="-12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of</a:t>
            </a:r>
            <a:r>
              <a:rPr lang="en-US" sz="1800" spc="1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60%</a:t>
            </a:r>
            <a:r>
              <a:rPr lang="en-US" sz="1800" spc="-12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of</a:t>
            </a:r>
            <a:r>
              <a:rPr lang="en-US" sz="1800" spc="1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land</a:t>
            </a:r>
            <a:r>
              <a:rPr lang="en-US" sz="1800" spc="-10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a:t>
            </a:r>
            <a:r>
              <a:rPr lang="en-US" sz="1800" spc="-11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Section</a:t>
            </a:r>
            <a:r>
              <a:rPr lang="en-US" sz="1800" spc="-14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45(5A</a:t>
            </a:r>
            <a:endParaRPr lang="en-IN" dirty="0"/>
          </a:p>
        </p:txBody>
      </p:sp>
      <p:sp>
        <p:nvSpPr>
          <p:cNvPr id="3" name="Content Placeholder 2">
            <a:extLst>
              <a:ext uri="{FF2B5EF4-FFF2-40B4-BE49-F238E27FC236}">
                <a16:creationId xmlns:a16="http://schemas.microsoft.com/office/drawing/2014/main" id="{6CF0ACDC-9F99-7FB9-E3A3-388979BFC733}"/>
              </a:ext>
            </a:extLst>
          </p:cNvPr>
          <p:cNvSpPr>
            <a:spLocks noGrp="1"/>
          </p:cNvSpPr>
          <p:nvPr>
            <p:ph idx="1"/>
          </p:nvPr>
        </p:nvSpPr>
        <p:spPr>
          <a:xfrm>
            <a:off x="670560" y="1706880"/>
            <a:ext cx="11318240" cy="4978400"/>
          </a:xfrm>
        </p:spPr>
        <p:txBody>
          <a:bodyPr>
            <a:normAutofit/>
          </a:bodyPr>
          <a:lstStyle/>
          <a:p>
            <a:pPr marL="742950" lvl="1" indent="-285750">
              <a:spcBef>
                <a:spcPts val="2855"/>
              </a:spcBef>
              <a:buFont typeface="Arial" panose="020B0604020202020204" pitchFamily="34" charset="0"/>
              <a:buChar char="■"/>
              <a:tabLst>
                <a:tab pos="1477645" algn="l"/>
                <a:tab pos="1478280" algn="l"/>
              </a:tabLst>
            </a:pPr>
            <a:r>
              <a:rPr lang="en-US" sz="2800" dirty="0">
                <a:effectLst/>
                <a:latin typeface="Arial Black" panose="020B0A04020102020204" pitchFamily="34" charset="0"/>
                <a:ea typeface="Calibri" panose="020F0502020204030204" pitchFamily="34" charset="0"/>
              </a:rPr>
              <a:t>We</a:t>
            </a:r>
            <a:r>
              <a:rPr lang="en-US" sz="2800" spc="-1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may</a:t>
            </a:r>
            <a:r>
              <a:rPr lang="en-US" sz="2800" spc="3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examine</a:t>
            </a:r>
            <a:r>
              <a:rPr lang="en-US" sz="2800" spc="1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the</a:t>
            </a:r>
            <a:r>
              <a:rPr lang="en-US" sz="2800" spc="1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computation</a:t>
            </a:r>
            <a:r>
              <a:rPr lang="en-US" sz="2800" spc="2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under</a:t>
            </a:r>
            <a:r>
              <a:rPr lang="en-US" sz="2800" spc="2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Section</a:t>
            </a:r>
            <a:r>
              <a:rPr lang="en-US" sz="2800" spc="1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48.</a:t>
            </a:r>
            <a:endParaRPr lang="en-IN" sz="2800" dirty="0">
              <a:effectLst/>
              <a:latin typeface="Arial Black" panose="020B0A04020102020204" pitchFamily="34" charset="0"/>
              <a:ea typeface="Calibri" panose="020F0502020204030204" pitchFamily="34" charset="0"/>
            </a:endParaRPr>
          </a:p>
          <a:p>
            <a:pPr marL="0" indent="0">
              <a:spcBef>
                <a:spcPts val="20"/>
              </a:spcBef>
              <a:buNone/>
            </a:pPr>
            <a:endParaRPr lang="en-IN" dirty="0">
              <a:effectLst/>
              <a:latin typeface="Arial Black" panose="020B0A04020102020204" pitchFamily="34" charset="0"/>
              <a:ea typeface="Calibri" panose="020F0502020204030204" pitchFamily="34" charset="0"/>
            </a:endParaRPr>
          </a:p>
          <a:p>
            <a:pPr marL="742950" lvl="1" indent="-285750">
              <a:spcBef>
                <a:spcPts val="5"/>
              </a:spcBef>
              <a:buFont typeface="Arial" panose="020B0604020202020204" pitchFamily="34" charset="0"/>
              <a:buChar char="■"/>
              <a:tabLst>
                <a:tab pos="1477645" algn="l"/>
                <a:tab pos="1478280" algn="l"/>
              </a:tabLst>
            </a:pPr>
            <a:r>
              <a:rPr lang="en-US" sz="2800" dirty="0">
                <a:solidFill>
                  <a:srgbClr val="0070C0"/>
                </a:solidFill>
                <a:effectLst/>
                <a:latin typeface="Arial Black" panose="020B0A04020102020204" pitchFamily="34" charset="0"/>
                <a:ea typeface="Calibri" panose="020F0502020204030204" pitchFamily="34" charset="0"/>
              </a:rPr>
              <a:t>There</a:t>
            </a:r>
            <a:r>
              <a:rPr lang="en-US" sz="2800" spc="40"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would</a:t>
            </a:r>
            <a:r>
              <a:rPr lang="en-US" sz="2800" spc="4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be</a:t>
            </a:r>
            <a:r>
              <a:rPr lang="en-US" sz="2800" spc="6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two-fold</a:t>
            </a:r>
            <a:r>
              <a:rPr lang="en-US" sz="2800" spc="2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computation</a:t>
            </a:r>
            <a:r>
              <a:rPr lang="en-US" sz="2800" spc="6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under</a:t>
            </a:r>
            <a:r>
              <a:rPr lang="en-US" sz="2800" spc="70"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Section</a:t>
            </a:r>
            <a:r>
              <a:rPr lang="en-US" sz="2800" spc="4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48</a:t>
            </a:r>
            <a:r>
              <a:rPr lang="en-US" sz="2800" spc="50"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in</a:t>
            </a:r>
            <a:r>
              <a:rPr lang="en-US" sz="2800" spc="4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the</a:t>
            </a:r>
            <a:r>
              <a:rPr lang="en-US" sz="2800" spc="80"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hands</a:t>
            </a:r>
            <a:r>
              <a:rPr lang="en-US" sz="2800" spc="40"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of</a:t>
            </a:r>
            <a:r>
              <a:rPr lang="en-US" sz="2800" spc="260"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owner:</a:t>
            </a:r>
            <a:endParaRPr lang="en-IN" sz="2800" dirty="0">
              <a:solidFill>
                <a:srgbClr val="0070C0"/>
              </a:solidFill>
              <a:effectLst/>
              <a:latin typeface="Arial Black" panose="020B0A04020102020204" pitchFamily="34" charset="0"/>
              <a:ea typeface="Calibri" panose="020F0502020204030204" pitchFamily="34" charset="0"/>
            </a:endParaRPr>
          </a:p>
          <a:p>
            <a:pPr marL="0" indent="0">
              <a:spcBef>
                <a:spcPts val="20"/>
              </a:spcBef>
              <a:buNone/>
            </a:pPr>
            <a:endParaRPr lang="en-IN" dirty="0">
              <a:effectLst/>
              <a:latin typeface="Arial Black" panose="020B0A04020102020204" pitchFamily="34" charset="0"/>
              <a:ea typeface="Calibri" panose="020F0502020204030204" pitchFamily="34" charset="0"/>
            </a:endParaRPr>
          </a:p>
          <a:p>
            <a:pPr lvl="2">
              <a:spcBef>
                <a:spcPts val="5"/>
              </a:spcBef>
              <a:spcAft>
                <a:spcPts val="0"/>
              </a:spcAft>
              <a:buFont typeface="Wingdings" panose="05000000000000000000" pitchFamily="2" charset="2"/>
              <a:buChar char="Ø"/>
              <a:tabLst>
                <a:tab pos="1992630" algn="l"/>
                <a:tab pos="1993265" algn="l"/>
              </a:tabLst>
            </a:pPr>
            <a:r>
              <a:rPr lang="en-US" sz="2800" b="1" dirty="0">
                <a:solidFill>
                  <a:srgbClr val="C00000"/>
                </a:solidFill>
                <a:effectLst/>
                <a:latin typeface="Arial Black" panose="020B0A04020102020204" pitchFamily="34" charset="0"/>
                <a:ea typeface="Calibri" panose="020F0502020204030204" pitchFamily="34" charset="0"/>
              </a:rPr>
              <a:t>For</a:t>
            </a:r>
            <a:r>
              <a:rPr lang="en-US" sz="2800" b="1" spc="-20" dirty="0">
                <a:solidFill>
                  <a:srgbClr val="C00000"/>
                </a:solidFill>
                <a:effectLst/>
                <a:latin typeface="Arial Black" panose="020B0A04020102020204" pitchFamily="34" charset="0"/>
                <a:ea typeface="Calibri" panose="020F0502020204030204" pitchFamily="34" charset="0"/>
              </a:rPr>
              <a:t> </a:t>
            </a:r>
            <a:r>
              <a:rPr lang="en-US" sz="2800" b="1" dirty="0">
                <a:solidFill>
                  <a:srgbClr val="C00000"/>
                </a:solidFill>
                <a:effectLst/>
                <a:latin typeface="Arial Black" panose="020B0A04020102020204" pitchFamily="34" charset="0"/>
                <a:ea typeface="Calibri" panose="020F0502020204030204" pitchFamily="34" charset="0"/>
              </a:rPr>
              <a:t>transfer</a:t>
            </a:r>
            <a:r>
              <a:rPr lang="en-US" sz="2800" b="1" spc="15" dirty="0">
                <a:solidFill>
                  <a:srgbClr val="C00000"/>
                </a:solidFill>
                <a:effectLst/>
                <a:latin typeface="Arial Black" panose="020B0A04020102020204" pitchFamily="34" charset="0"/>
                <a:ea typeface="Calibri" panose="020F0502020204030204" pitchFamily="34" charset="0"/>
              </a:rPr>
              <a:t> </a:t>
            </a:r>
            <a:r>
              <a:rPr lang="en-US" sz="2800" b="1" dirty="0">
                <a:solidFill>
                  <a:srgbClr val="C00000"/>
                </a:solidFill>
                <a:effectLst/>
                <a:latin typeface="Arial Black" panose="020B0A04020102020204" pitchFamily="34" charset="0"/>
                <a:ea typeface="Calibri" panose="020F0502020204030204" pitchFamily="34" charset="0"/>
              </a:rPr>
              <a:t>of</a:t>
            </a:r>
            <a:r>
              <a:rPr lang="en-US" sz="2800" b="1" spc="180" dirty="0">
                <a:solidFill>
                  <a:srgbClr val="C00000"/>
                </a:solidFill>
                <a:effectLst/>
                <a:latin typeface="Arial Black" panose="020B0A04020102020204" pitchFamily="34" charset="0"/>
                <a:ea typeface="Calibri" panose="020F0502020204030204" pitchFamily="34" charset="0"/>
              </a:rPr>
              <a:t> </a:t>
            </a:r>
            <a:r>
              <a:rPr lang="en-US" sz="2800" b="1" dirty="0">
                <a:solidFill>
                  <a:srgbClr val="C00000"/>
                </a:solidFill>
                <a:effectLst/>
                <a:latin typeface="Arial Black" panose="020B0A04020102020204" pitchFamily="34" charset="0"/>
                <a:ea typeface="Calibri" panose="020F0502020204030204" pitchFamily="34" charset="0"/>
              </a:rPr>
              <a:t>60% of</a:t>
            </a:r>
            <a:r>
              <a:rPr lang="en-US" sz="2800" b="1" spc="180" dirty="0">
                <a:solidFill>
                  <a:srgbClr val="C00000"/>
                </a:solidFill>
                <a:effectLst/>
                <a:latin typeface="Arial Black" panose="020B0A04020102020204" pitchFamily="34" charset="0"/>
                <a:ea typeface="Calibri" panose="020F0502020204030204" pitchFamily="34" charset="0"/>
              </a:rPr>
              <a:t> </a:t>
            </a:r>
            <a:r>
              <a:rPr lang="en-US" sz="2800" b="1" dirty="0">
                <a:solidFill>
                  <a:srgbClr val="C00000"/>
                </a:solidFill>
                <a:effectLst/>
                <a:latin typeface="Arial Black" panose="020B0A04020102020204" pitchFamily="34" charset="0"/>
                <a:ea typeface="Calibri" panose="020F0502020204030204" pitchFamily="34" charset="0"/>
              </a:rPr>
              <a:t>land</a:t>
            </a:r>
            <a:r>
              <a:rPr lang="en-US" sz="2800" b="1" spc="-10" dirty="0">
                <a:solidFill>
                  <a:srgbClr val="C00000"/>
                </a:solidFill>
                <a:effectLst/>
                <a:latin typeface="Arial Black" panose="020B0A04020102020204" pitchFamily="34" charset="0"/>
                <a:ea typeface="Calibri" panose="020F0502020204030204" pitchFamily="34" charset="0"/>
              </a:rPr>
              <a:t> </a:t>
            </a:r>
            <a:r>
              <a:rPr lang="en-US" sz="2800" b="1" dirty="0">
                <a:solidFill>
                  <a:srgbClr val="C00000"/>
                </a:solidFill>
                <a:effectLst/>
                <a:latin typeface="Arial Black" panose="020B0A04020102020204" pitchFamily="34" charset="0"/>
                <a:ea typeface="Calibri" panose="020F0502020204030204" pitchFamily="34" charset="0"/>
              </a:rPr>
              <a:t>to the</a:t>
            </a:r>
            <a:r>
              <a:rPr lang="en-US" sz="2800" b="1" spc="-5" dirty="0">
                <a:solidFill>
                  <a:srgbClr val="C00000"/>
                </a:solidFill>
                <a:effectLst/>
                <a:latin typeface="Arial Black" panose="020B0A04020102020204" pitchFamily="34" charset="0"/>
                <a:ea typeface="Calibri" panose="020F0502020204030204" pitchFamily="34" charset="0"/>
              </a:rPr>
              <a:t> </a:t>
            </a:r>
            <a:r>
              <a:rPr lang="en-US" sz="2800" b="1" dirty="0">
                <a:solidFill>
                  <a:srgbClr val="C00000"/>
                </a:solidFill>
                <a:effectLst/>
                <a:latin typeface="Arial Black" panose="020B0A04020102020204" pitchFamily="34" charset="0"/>
                <a:ea typeface="Calibri" panose="020F0502020204030204" pitchFamily="34" charset="0"/>
              </a:rPr>
              <a:t>developer</a:t>
            </a:r>
          </a:p>
          <a:p>
            <a:pPr lvl="2">
              <a:spcBef>
                <a:spcPts val="5"/>
              </a:spcBef>
              <a:spcAft>
                <a:spcPts val="0"/>
              </a:spcAft>
              <a:buFont typeface="Wingdings" panose="05000000000000000000" pitchFamily="2" charset="2"/>
              <a:buChar char="Ø"/>
              <a:tabLst>
                <a:tab pos="1992630" algn="l"/>
                <a:tab pos="1993265" algn="l"/>
              </a:tabLst>
            </a:pPr>
            <a:endParaRPr lang="en-IN" sz="2800" dirty="0">
              <a:effectLst/>
              <a:latin typeface="Arial Black" panose="020B0A04020102020204" pitchFamily="34" charset="0"/>
              <a:ea typeface="Calibri" panose="020F0502020204030204" pitchFamily="34" charset="0"/>
            </a:endParaRPr>
          </a:p>
          <a:p>
            <a:pPr lvl="2">
              <a:spcBef>
                <a:spcPts val="5"/>
              </a:spcBef>
              <a:spcAft>
                <a:spcPts val="0"/>
              </a:spcAft>
              <a:buFont typeface="Wingdings" panose="05000000000000000000" pitchFamily="2" charset="2"/>
              <a:buChar char="Ø"/>
              <a:tabLst>
                <a:tab pos="1992630" algn="l"/>
                <a:tab pos="1993265" algn="l"/>
              </a:tabLst>
            </a:pPr>
            <a:r>
              <a:rPr lang="en-US" sz="2800" dirty="0">
                <a:solidFill>
                  <a:srgbClr val="C00000"/>
                </a:solidFill>
                <a:effectLst/>
                <a:latin typeface="Arial Black" panose="020B0A04020102020204" pitchFamily="34" charset="0"/>
                <a:ea typeface="Calibri" panose="020F0502020204030204" pitchFamily="34" charset="0"/>
              </a:rPr>
              <a:t>For</a:t>
            </a:r>
            <a:r>
              <a:rPr lang="en-US" sz="2800" spc="75"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transfer</a:t>
            </a:r>
            <a:r>
              <a:rPr lang="en-US" sz="2800" spc="110"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of</a:t>
            </a:r>
            <a:r>
              <a:rPr lang="en-US" sz="2800" spc="320"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40%</a:t>
            </a:r>
            <a:r>
              <a:rPr lang="en-US" sz="2800" spc="95"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of</a:t>
            </a:r>
            <a:r>
              <a:rPr lang="en-US" sz="2800" spc="320"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SBU</a:t>
            </a:r>
            <a:r>
              <a:rPr lang="en-US" sz="2800" spc="70"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along</a:t>
            </a:r>
            <a:r>
              <a:rPr lang="en-US" sz="2800" spc="125"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with proportionate</a:t>
            </a:r>
            <a:r>
              <a:rPr lang="en-US" sz="2800" spc="80"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40%</a:t>
            </a:r>
            <a:r>
              <a:rPr lang="en-US" sz="2800" spc="95"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of</a:t>
            </a:r>
            <a:r>
              <a:rPr lang="en-US" sz="2800" spc="320"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UDI</a:t>
            </a:r>
            <a:endParaRPr lang="en-IN" sz="2800" dirty="0">
              <a:solidFill>
                <a:srgbClr val="C00000"/>
              </a:solidFill>
              <a:effectLst/>
              <a:latin typeface="Arial Black" panose="020B0A04020102020204" pitchFamily="34" charset="0"/>
              <a:ea typeface="Calibri" panose="020F0502020204030204" pitchFamily="34" charset="0"/>
            </a:endParaRPr>
          </a:p>
          <a:p>
            <a:pPr lvl="3">
              <a:buFont typeface="Wingdings" panose="05000000000000000000" pitchFamily="2" charset="2"/>
              <a:buChar char="v"/>
              <a:tabLst>
                <a:tab pos="2440940" algn="l"/>
                <a:tab pos="2441575" algn="l"/>
              </a:tabLst>
            </a:pPr>
            <a:r>
              <a:rPr lang="en-US" sz="2800" dirty="0">
                <a:latin typeface="Arial Black" panose="020B0A04020102020204" pitchFamily="34" charset="0"/>
              </a:rPr>
              <a:t>For transfer of 40% of UDI</a:t>
            </a:r>
            <a:endParaRPr lang="en-IN" sz="2800" dirty="0">
              <a:latin typeface="Arial Black" panose="020B0A04020102020204" pitchFamily="34" charset="0"/>
            </a:endParaRPr>
          </a:p>
          <a:p>
            <a:pPr lvl="3">
              <a:buFont typeface="Wingdings" panose="05000000000000000000" pitchFamily="2" charset="2"/>
              <a:buChar char="v"/>
              <a:tabLst>
                <a:tab pos="2440940" algn="l"/>
                <a:tab pos="2441575" algn="l"/>
              </a:tabLst>
            </a:pPr>
            <a:r>
              <a:rPr lang="en-US" sz="2800" dirty="0">
                <a:effectLst/>
                <a:latin typeface="Arial Black" panose="020B0A04020102020204" pitchFamily="34" charset="0"/>
                <a:ea typeface="Calibri" panose="020F0502020204030204" pitchFamily="34" charset="0"/>
              </a:rPr>
              <a:t>For</a:t>
            </a:r>
            <a:r>
              <a:rPr lang="en-US" sz="2800" spc="4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transfer</a:t>
            </a:r>
            <a:r>
              <a:rPr lang="en-US" sz="2800" spc="6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US" sz="2800" spc="25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40%</a:t>
            </a:r>
            <a:r>
              <a:rPr lang="en-US" sz="2800" spc="5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US" sz="2800" spc="25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SBU</a:t>
            </a:r>
            <a:endParaRPr lang="en-IN" sz="2800" dirty="0">
              <a:effectLst/>
              <a:latin typeface="Arial Black" panose="020B0A04020102020204" pitchFamily="34" charset="0"/>
              <a:ea typeface="Calibri" panose="020F0502020204030204" pitchFamily="34" charset="0"/>
            </a:endParaRPr>
          </a:p>
          <a:p>
            <a:endParaRPr lang="en-IN" dirty="0"/>
          </a:p>
        </p:txBody>
      </p:sp>
    </p:spTree>
    <p:extLst>
      <p:ext uri="{BB962C8B-B14F-4D97-AF65-F5344CB8AC3E}">
        <p14:creationId xmlns:p14="http://schemas.microsoft.com/office/powerpoint/2010/main" val="1821749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4742-0C8C-B87B-CDC5-95A566DA1C5C}"/>
              </a:ext>
            </a:extLst>
          </p:cNvPr>
          <p:cNvSpPr>
            <a:spLocks noGrp="1"/>
          </p:cNvSpPr>
          <p:nvPr>
            <p:ph type="title"/>
          </p:nvPr>
        </p:nvSpPr>
        <p:spPr>
          <a:xfrm>
            <a:off x="411480" y="254001"/>
            <a:ext cx="10942320" cy="1005840"/>
          </a:xfrm>
        </p:spPr>
        <p:txBody>
          <a:bodyPr>
            <a:normAutofit fontScale="90000"/>
          </a:bodyPr>
          <a:lstStyle/>
          <a:p>
            <a:r>
              <a:rPr lang="en-US" sz="1800" dirty="0" err="1">
                <a:solidFill>
                  <a:srgbClr val="FFFFFF"/>
                </a:solidFill>
                <a:effectLst/>
                <a:latin typeface="Calibri" panose="020F0502020204030204" pitchFamily="34" charset="0"/>
                <a:ea typeface="Calibri" panose="020F0502020204030204" pitchFamily="34" charset="0"/>
              </a:rPr>
              <a:t>nsfTrans</a:t>
            </a:r>
            <a:br>
              <a:rPr lang="en-US" sz="1800" dirty="0">
                <a:solidFill>
                  <a:srgbClr val="FFFFFF"/>
                </a:solidFill>
                <a:effectLst/>
                <a:latin typeface="Calibri" panose="020F0502020204030204" pitchFamily="34" charset="0"/>
                <a:ea typeface="Calibri" panose="020F0502020204030204" pitchFamily="34" charset="0"/>
              </a:rPr>
            </a:br>
            <a:br>
              <a:rPr lang="en-US" sz="1800" dirty="0">
                <a:solidFill>
                  <a:srgbClr val="FFFFFF"/>
                </a:solidFill>
                <a:effectLst/>
                <a:latin typeface="Calibri" panose="020F0502020204030204" pitchFamily="34" charset="0"/>
                <a:ea typeface="Calibri" panose="020F0502020204030204" pitchFamily="34" charset="0"/>
              </a:rPr>
            </a:br>
            <a:br>
              <a:rPr lang="en-US" sz="1800" dirty="0">
                <a:solidFill>
                  <a:srgbClr val="FFFFFF"/>
                </a:solidFill>
                <a:effectLst/>
                <a:latin typeface="Calibri" panose="020F0502020204030204" pitchFamily="34" charset="0"/>
                <a:ea typeface="Calibri" panose="020F0502020204030204" pitchFamily="34" charset="0"/>
              </a:rPr>
            </a:br>
            <a:r>
              <a:rPr lang="en-IN" dirty="0">
                <a:latin typeface="Arial Black" panose="020B0A04020102020204" pitchFamily="34" charset="0"/>
              </a:rPr>
              <a:t>Transfer of 60% of Land-Sec.45(5A)</a:t>
            </a:r>
            <a:r>
              <a:rPr lang="en-US" dirty="0">
                <a:solidFill>
                  <a:srgbClr val="FFFFFF"/>
                </a:solidFill>
                <a:effectLst/>
                <a:latin typeface="Arial Black" panose="020B0A04020102020204" pitchFamily="34" charset="0"/>
                <a:ea typeface="Calibri" panose="020F0502020204030204" pitchFamily="34" charset="0"/>
              </a:rPr>
              <a:t>fer</a:t>
            </a:r>
            <a:r>
              <a:rPr lang="en-US" spc="-120" dirty="0">
                <a:solidFill>
                  <a:srgbClr val="FFFFFF"/>
                </a:solidFill>
                <a:effectLst/>
                <a:latin typeface="Arial Black" panose="020B0A04020102020204" pitchFamily="34" charset="0"/>
                <a:ea typeface="Calibri" panose="020F0502020204030204" pitchFamily="34" charset="0"/>
              </a:rPr>
              <a:t> </a:t>
            </a:r>
            <a:r>
              <a:rPr lang="en-US" dirty="0">
                <a:solidFill>
                  <a:srgbClr val="FFFFFF"/>
                </a:solidFill>
                <a:effectLst/>
                <a:latin typeface="Arial Black" panose="020B0A04020102020204" pitchFamily="34" charset="0"/>
                <a:ea typeface="Calibri" panose="020F0502020204030204" pitchFamily="34" charset="0"/>
              </a:rPr>
              <a:t>of</a:t>
            </a:r>
            <a:r>
              <a:rPr lang="en-US" spc="165" dirty="0">
                <a:solidFill>
                  <a:srgbClr val="FFFFFF"/>
                </a:solidFill>
                <a:effectLst/>
                <a:latin typeface="Arial Black" panose="020B0A04020102020204" pitchFamily="34" charset="0"/>
                <a:ea typeface="Calibri" panose="020F0502020204030204" pitchFamily="34" charset="0"/>
              </a:rPr>
              <a:t> </a:t>
            </a:r>
            <a:r>
              <a:rPr lang="en-US" dirty="0">
                <a:solidFill>
                  <a:srgbClr val="FFFFFF"/>
                </a:solidFill>
                <a:effectLst/>
                <a:latin typeface="Arial Black" panose="020B0A04020102020204" pitchFamily="34" charset="0"/>
                <a:ea typeface="Calibri" panose="020F0502020204030204" pitchFamily="34" charset="0"/>
              </a:rPr>
              <a:t>60%</a:t>
            </a:r>
            <a:r>
              <a:rPr lang="en-US" spc="-125" dirty="0">
                <a:solidFill>
                  <a:srgbClr val="FFFFFF"/>
                </a:solidFill>
                <a:effectLst/>
                <a:latin typeface="Arial Black" panose="020B0A0402010202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of</a:t>
            </a:r>
            <a:r>
              <a:rPr lang="en-US" sz="1800" spc="1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land</a:t>
            </a:r>
            <a:r>
              <a:rPr lang="en-US" sz="1800" spc="-10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a:t>
            </a:r>
            <a:r>
              <a:rPr lang="en-US" sz="1800" spc="-11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Section</a:t>
            </a:r>
            <a:r>
              <a:rPr lang="en-US" sz="1800" spc="-14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45(5A) Transfer</a:t>
            </a:r>
            <a:r>
              <a:rPr lang="en-US" sz="1800" spc="-12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of</a:t>
            </a:r>
            <a:r>
              <a:rPr lang="en-US" sz="1800" spc="1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60%</a:t>
            </a:r>
            <a:r>
              <a:rPr lang="en-US" sz="1800" spc="-12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of</a:t>
            </a:r>
            <a:r>
              <a:rPr lang="en-US" sz="1800" spc="1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land</a:t>
            </a:r>
            <a:r>
              <a:rPr lang="en-US" sz="1800" spc="-10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a:t>
            </a:r>
            <a:r>
              <a:rPr lang="en-US" sz="1800" spc="-11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Section</a:t>
            </a:r>
            <a:r>
              <a:rPr lang="en-US" sz="1800" spc="-14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45(5A)</a:t>
            </a:r>
            <a:r>
              <a:rPr lang="en-US" sz="1800" spc="-12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of</a:t>
            </a:r>
            <a:r>
              <a:rPr lang="en-US" sz="1800" spc="1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60%</a:t>
            </a:r>
            <a:r>
              <a:rPr lang="en-US" sz="1800" spc="-12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of</a:t>
            </a:r>
            <a:r>
              <a:rPr lang="en-US" sz="1800" spc="1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land</a:t>
            </a:r>
            <a:r>
              <a:rPr lang="en-US" sz="1800" spc="-10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a:t>
            </a:r>
            <a:r>
              <a:rPr lang="en-US" sz="1800" spc="-11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Section</a:t>
            </a:r>
            <a:r>
              <a:rPr lang="en-US" sz="1800" spc="-140" dirty="0">
                <a:solidFill>
                  <a:srgbClr val="FFFFFF"/>
                </a:solidFill>
                <a:effectLst/>
                <a:latin typeface="Calibri" panose="020F0502020204030204" pitchFamily="34" charset="0"/>
                <a:ea typeface="Calibri" panose="020F0502020204030204" pitchFamily="34" charset="0"/>
              </a:rPr>
              <a:t> </a:t>
            </a:r>
            <a:r>
              <a:rPr lang="en-IN" sz="1800" dirty="0" err="1">
                <a:solidFill>
                  <a:srgbClr val="FFFFFF"/>
                </a:solidFill>
                <a:effectLst/>
                <a:latin typeface="Calibri" panose="020F0502020204030204" pitchFamily="34" charset="0"/>
                <a:ea typeface="Calibri" panose="020F0502020204030204" pitchFamily="34" charset="0"/>
              </a:rPr>
              <a:t>ar</a:t>
            </a:r>
            <a:r>
              <a:rPr lang="en-US" sz="1800" spc="-12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of</a:t>
            </a:r>
            <a:r>
              <a:rPr lang="en-US" sz="1800" spc="1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land</a:t>
            </a:r>
            <a:r>
              <a:rPr lang="en-US" sz="1800" spc="-10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a:t>
            </a:r>
            <a:r>
              <a:rPr lang="en-US" sz="1800" spc="-11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Section</a:t>
            </a:r>
            <a:r>
              <a:rPr lang="en-US" sz="1800" spc="-14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45(5A)</a:t>
            </a:r>
            <a:endParaRPr lang="en-IN" dirty="0"/>
          </a:p>
        </p:txBody>
      </p:sp>
      <p:sp>
        <p:nvSpPr>
          <p:cNvPr id="3" name="Content Placeholder 2">
            <a:extLst>
              <a:ext uri="{FF2B5EF4-FFF2-40B4-BE49-F238E27FC236}">
                <a16:creationId xmlns:a16="http://schemas.microsoft.com/office/drawing/2014/main" id="{B42BFC3D-1303-8258-8FC1-2AC131018314}"/>
              </a:ext>
            </a:extLst>
          </p:cNvPr>
          <p:cNvSpPr>
            <a:spLocks noGrp="1"/>
          </p:cNvSpPr>
          <p:nvPr>
            <p:ph idx="1"/>
          </p:nvPr>
        </p:nvSpPr>
        <p:spPr>
          <a:xfrm>
            <a:off x="599440" y="1361440"/>
            <a:ext cx="10942320" cy="5455920"/>
          </a:xfrm>
        </p:spPr>
        <p:txBody>
          <a:bodyPr>
            <a:normAutofit fontScale="25000" lnSpcReduction="20000"/>
          </a:bodyPr>
          <a:lstStyle/>
          <a:p>
            <a:pPr marL="914400" lvl="2" indent="0">
              <a:lnSpc>
                <a:spcPct val="100000"/>
              </a:lnSpc>
              <a:spcBef>
                <a:spcPts val="3275"/>
              </a:spcBef>
              <a:buNone/>
              <a:tabLst>
                <a:tab pos="1992630" algn="l"/>
                <a:tab pos="1993265" algn="l"/>
              </a:tabLst>
            </a:pPr>
            <a:r>
              <a:rPr lang="en-US" sz="9600" dirty="0">
                <a:latin typeface="Arial Black" panose="020B0A04020102020204" pitchFamily="34" charset="0"/>
              </a:rPr>
              <a:t>We will consider the following aspects:</a:t>
            </a:r>
            <a:endParaRPr lang="en-IN" sz="9600" dirty="0">
              <a:latin typeface="Arial Black" panose="020B0A04020102020204" pitchFamily="34" charset="0"/>
            </a:endParaRPr>
          </a:p>
          <a:p>
            <a:pPr lvl="2">
              <a:lnSpc>
                <a:spcPct val="100000"/>
              </a:lnSpc>
              <a:spcBef>
                <a:spcPts val="2255"/>
              </a:spcBef>
              <a:spcAft>
                <a:spcPts val="0"/>
              </a:spcAft>
              <a:buFont typeface="Arial" panose="020B0604020202020204" pitchFamily="34" charset="0"/>
              <a:buChar char="–"/>
              <a:tabLst>
                <a:tab pos="1992630" algn="l"/>
                <a:tab pos="1993265" algn="l"/>
              </a:tabLst>
            </a:pPr>
            <a:r>
              <a:rPr lang="en-US" sz="9600" dirty="0">
                <a:solidFill>
                  <a:srgbClr val="0070C0"/>
                </a:solidFill>
                <a:latin typeface="Arial Black" panose="020B0A04020102020204" pitchFamily="34" charset="0"/>
              </a:rPr>
              <a:t>Year of</a:t>
            </a:r>
            <a:r>
              <a:rPr lang="en-US" sz="9600" spc="260"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transfer</a:t>
            </a:r>
            <a:r>
              <a:rPr lang="en-US" sz="9600" spc="70"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&amp;</a:t>
            </a:r>
            <a:r>
              <a:rPr lang="en-US" sz="9600" spc="35" dirty="0">
                <a:solidFill>
                  <a:srgbClr val="0070C0"/>
                </a:solidFill>
                <a:effectLst/>
                <a:latin typeface="Arial Black" panose="020B0A04020102020204" pitchFamily="34" charset="0"/>
                <a:ea typeface="Calibri" panose="020F0502020204030204" pitchFamily="34" charset="0"/>
              </a:rPr>
              <a:t> </a:t>
            </a:r>
            <a:r>
              <a:rPr lang="en-US" sz="9600" spc="35" dirty="0">
                <a:solidFill>
                  <a:srgbClr val="0070C0"/>
                </a:solidFill>
                <a:latin typeface="Arial Black" panose="020B0A04020102020204" pitchFamily="34" charset="0"/>
                <a:ea typeface="Calibri" panose="020F0502020204030204" pitchFamily="34" charset="0"/>
              </a:rPr>
              <a:t>Y</a:t>
            </a:r>
            <a:r>
              <a:rPr lang="en-US" sz="9600" dirty="0">
                <a:solidFill>
                  <a:srgbClr val="0070C0"/>
                </a:solidFill>
                <a:effectLst/>
                <a:latin typeface="Arial Black" panose="020B0A04020102020204" pitchFamily="34" charset="0"/>
                <a:ea typeface="Calibri" panose="020F0502020204030204" pitchFamily="34" charset="0"/>
              </a:rPr>
              <a:t>ear of taxability</a:t>
            </a:r>
            <a:endParaRPr lang="en-IN" sz="9600" dirty="0">
              <a:solidFill>
                <a:srgbClr val="0070C0"/>
              </a:solidFill>
              <a:effectLst/>
              <a:latin typeface="Arial Black" panose="020B0A04020102020204" pitchFamily="34" charset="0"/>
              <a:ea typeface="Calibri" panose="020F0502020204030204" pitchFamily="34" charset="0"/>
            </a:endParaRPr>
          </a:p>
          <a:p>
            <a:pPr marL="1143000" lvl="2" indent="-228600">
              <a:lnSpc>
                <a:spcPts val="2595"/>
              </a:lnSpc>
              <a:buFont typeface="Arial" panose="020B0604020202020204" pitchFamily="34" charset="0"/>
              <a:buChar char="–"/>
              <a:tabLst>
                <a:tab pos="1992630" algn="l"/>
                <a:tab pos="1993265" algn="l"/>
              </a:tabLst>
            </a:pPr>
            <a:r>
              <a:rPr lang="en-US" sz="9600" dirty="0">
                <a:solidFill>
                  <a:srgbClr val="0070C0"/>
                </a:solidFill>
                <a:effectLst/>
                <a:latin typeface="Arial Black" panose="020B0A04020102020204" pitchFamily="34" charset="0"/>
                <a:ea typeface="Calibri" panose="020F0502020204030204" pitchFamily="34" charset="0"/>
              </a:rPr>
              <a:t>Full</a:t>
            </a:r>
            <a:r>
              <a:rPr lang="en-US" sz="9600" spc="65"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value</a:t>
            </a:r>
            <a:r>
              <a:rPr lang="en-US" sz="9600" spc="80"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of</a:t>
            </a:r>
            <a:r>
              <a:rPr lang="en-US" sz="9600" spc="300"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consideration</a:t>
            </a:r>
            <a:endParaRPr lang="en-IN" sz="9600" dirty="0">
              <a:solidFill>
                <a:srgbClr val="0070C0"/>
              </a:solidFill>
              <a:effectLst/>
              <a:latin typeface="Arial Black" panose="020B0A04020102020204" pitchFamily="34" charset="0"/>
              <a:ea typeface="Calibri" panose="020F0502020204030204" pitchFamily="34" charset="0"/>
            </a:endParaRPr>
          </a:p>
          <a:p>
            <a:pPr marL="1143000" lvl="2" indent="-228600">
              <a:lnSpc>
                <a:spcPts val="2595"/>
              </a:lnSpc>
              <a:buFont typeface="Arial" panose="020B0604020202020204" pitchFamily="34" charset="0"/>
              <a:buChar char="–"/>
              <a:tabLst>
                <a:tab pos="1992630" algn="l"/>
                <a:tab pos="1993265" algn="l"/>
              </a:tabLst>
            </a:pPr>
            <a:r>
              <a:rPr lang="en-US" sz="9600" dirty="0">
                <a:solidFill>
                  <a:srgbClr val="0070C0"/>
                </a:solidFill>
                <a:effectLst/>
                <a:latin typeface="Arial Black" panose="020B0A04020102020204" pitchFamily="34" charset="0"/>
                <a:ea typeface="Calibri" panose="020F0502020204030204" pitchFamily="34" charset="0"/>
              </a:rPr>
              <a:t>Cost</a:t>
            </a:r>
            <a:r>
              <a:rPr lang="en-US" sz="9600" spc="95"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of</a:t>
            </a:r>
            <a:r>
              <a:rPr lang="en-US" sz="9600" spc="295"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Acquisition</a:t>
            </a:r>
            <a:endParaRPr lang="en-IN" sz="9600" dirty="0">
              <a:solidFill>
                <a:srgbClr val="0070C0"/>
              </a:solidFill>
              <a:effectLst/>
              <a:latin typeface="Arial Black" panose="020B0A04020102020204" pitchFamily="34" charset="0"/>
              <a:ea typeface="Calibri" panose="020F0502020204030204" pitchFamily="34" charset="0"/>
            </a:endParaRPr>
          </a:p>
          <a:p>
            <a:pPr marL="1143000" lvl="2" indent="-228600">
              <a:lnSpc>
                <a:spcPts val="2595"/>
              </a:lnSpc>
              <a:buFont typeface="Arial" panose="020B0604020202020204" pitchFamily="34" charset="0"/>
              <a:buChar char="–"/>
              <a:tabLst>
                <a:tab pos="1992630" algn="l"/>
                <a:tab pos="1993265" algn="l"/>
              </a:tabLst>
            </a:pPr>
            <a:r>
              <a:rPr lang="en-US" sz="9600" dirty="0">
                <a:solidFill>
                  <a:srgbClr val="0070C0"/>
                </a:solidFill>
                <a:effectLst/>
                <a:latin typeface="Arial Black" panose="020B0A04020102020204" pitchFamily="34" charset="0"/>
                <a:ea typeface="Calibri" panose="020F0502020204030204" pitchFamily="34" charset="0"/>
              </a:rPr>
              <a:t>Benefit</a:t>
            </a:r>
            <a:r>
              <a:rPr lang="en-US" sz="9600" spc="-15"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of</a:t>
            </a:r>
            <a:r>
              <a:rPr lang="en-US" sz="9600" spc="200"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Indexation</a:t>
            </a:r>
            <a:endParaRPr lang="en-IN" sz="9600" dirty="0">
              <a:solidFill>
                <a:srgbClr val="0070C0"/>
              </a:solidFill>
              <a:effectLst/>
              <a:latin typeface="Arial Black" panose="020B0A04020102020204" pitchFamily="34" charset="0"/>
              <a:ea typeface="Calibri" panose="020F0502020204030204" pitchFamily="34" charset="0"/>
            </a:endParaRPr>
          </a:p>
          <a:p>
            <a:pPr marL="1143000" lvl="2" indent="-228600">
              <a:lnSpc>
                <a:spcPts val="2760"/>
              </a:lnSpc>
              <a:buFont typeface="Arial" panose="020B0604020202020204" pitchFamily="34" charset="0"/>
              <a:buChar char="–"/>
              <a:tabLst>
                <a:tab pos="1992630" algn="l"/>
                <a:tab pos="1993265" algn="l"/>
              </a:tabLst>
            </a:pPr>
            <a:r>
              <a:rPr lang="en-US" sz="9600" dirty="0">
                <a:solidFill>
                  <a:srgbClr val="0070C0"/>
                </a:solidFill>
                <a:effectLst/>
                <a:latin typeface="Arial Black" panose="020B0A04020102020204" pitchFamily="34" charset="0"/>
                <a:ea typeface="Calibri" panose="020F0502020204030204" pitchFamily="34" charset="0"/>
              </a:rPr>
              <a:t>Rate</a:t>
            </a:r>
            <a:r>
              <a:rPr lang="en-US" sz="9600" spc="65"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of</a:t>
            </a:r>
            <a:r>
              <a:rPr lang="en-US" sz="9600" spc="270" dirty="0">
                <a:solidFill>
                  <a:srgbClr val="0070C0"/>
                </a:solidFill>
                <a:effectLst/>
                <a:latin typeface="Arial Black" panose="020B0A04020102020204" pitchFamily="34" charset="0"/>
                <a:ea typeface="Calibri" panose="020F0502020204030204" pitchFamily="34" charset="0"/>
              </a:rPr>
              <a:t> </a:t>
            </a:r>
            <a:r>
              <a:rPr lang="en-US" sz="9600" dirty="0">
                <a:solidFill>
                  <a:srgbClr val="0070C0"/>
                </a:solidFill>
                <a:effectLst/>
                <a:latin typeface="Arial Black" panose="020B0A04020102020204" pitchFamily="34" charset="0"/>
                <a:ea typeface="Calibri" panose="020F0502020204030204" pitchFamily="34" charset="0"/>
              </a:rPr>
              <a:t>Tax</a:t>
            </a:r>
            <a:endParaRPr lang="en-IN" sz="9600" dirty="0">
              <a:solidFill>
                <a:srgbClr val="0070C0"/>
              </a:solidFill>
              <a:effectLst/>
              <a:latin typeface="Arial Black" panose="020B0A04020102020204" pitchFamily="34" charset="0"/>
              <a:ea typeface="Calibri" panose="020F0502020204030204" pitchFamily="34" charset="0"/>
            </a:endParaRPr>
          </a:p>
          <a:p>
            <a:pPr marL="742950" lvl="1" indent="-285750">
              <a:spcBef>
                <a:spcPts val="2255"/>
              </a:spcBef>
              <a:buFont typeface="Arial" panose="020B0604020202020204" pitchFamily="34" charset="0"/>
              <a:buChar char="■"/>
              <a:tabLst>
                <a:tab pos="1477645" algn="l"/>
                <a:tab pos="1478280" algn="l"/>
              </a:tabLst>
            </a:pPr>
            <a:r>
              <a:rPr lang="en-US" sz="9600" dirty="0">
                <a:solidFill>
                  <a:srgbClr val="C00000"/>
                </a:solidFill>
                <a:effectLst/>
                <a:latin typeface="Arial Black" panose="020B0A04020102020204" pitchFamily="34" charset="0"/>
                <a:ea typeface="Calibri" panose="020F0502020204030204" pitchFamily="34" charset="0"/>
              </a:rPr>
              <a:t>Year</a:t>
            </a:r>
            <a:r>
              <a:rPr lang="en-US" sz="9600" spc="160" dirty="0">
                <a:solidFill>
                  <a:srgbClr val="C00000"/>
                </a:solidFill>
                <a:effectLst/>
                <a:latin typeface="Arial Black" panose="020B0A04020102020204" pitchFamily="34" charset="0"/>
                <a:ea typeface="Calibri" panose="020F0502020204030204" pitchFamily="34" charset="0"/>
              </a:rPr>
              <a:t> </a:t>
            </a:r>
            <a:r>
              <a:rPr lang="en-US" sz="9600" dirty="0">
                <a:solidFill>
                  <a:srgbClr val="C00000"/>
                </a:solidFill>
                <a:effectLst/>
                <a:latin typeface="Arial Black" panose="020B0A04020102020204" pitchFamily="34" charset="0"/>
                <a:ea typeface="Calibri" panose="020F0502020204030204" pitchFamily="34" charset="0"/>
              </a:rPr>
              <a:t>of</a:t>
            </a:r>
            <a:r>
              <a:rPr lang="en-US" sz="9600" spc="485" dirty="0">
                <a:solidFill>
                  <a:srgbClr val="C00000"/>
                </a:solidFill>
                <a:effectLst/>
                <a:latin typeface="Arial Black" panose="020B0A04020102020204" pitchFamily="34" charset="0"/>
                <a:ea typeface="Calibri" panose="020F0502020204030204" pitchFamily="34" charset="0"/>
              </a:rPr>
              <a:t> </a:t>
            </a:r>
            <a:r>
              <a:rPr lang="en-US" sz="9600" dirty="0">
                <a:solidFill>
                  <a:srgbClr val="C00000"/>
                </a:solidFill>
                <a:effectLst/>
                <a:latin typeface="Arial Black" panose="020B0A04020102020204" pitchFamily="34" charset="0"/>
                <a:ea typeface="Calibri" panose="020F0502020204030204" pitchFamily="34" charset="0"/>
              </a:rPr>
              <a:t>transfer:</a:t>
            </a:r>
            <a:r>
              <a:rPr lang="en-US" sz="9600" spc="145" dirty="0">
                <a:solidFill>
                  <a:srgbClr val="C00000"/>
                </a:solidFill>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As</a:t>
            </a:r>
            <a:r>
              <a:rPr lang="en-US" sz="9600" spc="26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per</a:t>
            </a:r>
            <a:r>
              <a:rPr lang="en-US" sz="9600" spc="22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Section</a:t>
            </a:r>
            <a:r>
              <a:rPr lang="en-US" sz="9600" spc="23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2(47)(v),</a:t>
            </a:r>
            <a:r>
              <a:rPr lang="en-US" sz="9600" spc="34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PY</a:t>
            </a:r>
            <a:r>
              <a:rPr lang="en-US" sz="9600" spc="26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2025-2026</a:t>
            </a:r>
            <a:endParaRPr lang="en-IN" sz="9600" dirty="0">
              <a:effectLst/>
              <a:latin typeface="Arial Black" panose="020B0A04020102020204" pitchFamily="34" charset="0"/>
              <a:ea typeface="Calibri" panose="020F0502020204030204" pitchFamily="34" charset="0"/>
            </a:endParaRPr>
          </a:p>
          <a:p>
            <a:pPr marL="0" indent="0">
              <a:spcBef>
                <a:spcPts val="30"/>
              </a:spcBef>
              <a:buNone/>
            </a:pPr>
            <a:r>
              <a:rPr lang="en-US" sz="9600" dirty="0">
                <a:effectLst/>
                <a:latin typeface="Arial Black" panose="020B0A04020102020204" pitchFamily="34" charset="0"/>
                <a:ea typeface="Calibri" panose="020F0502020204030204" pitchFamily="34" charset="0"/>
              </a:rPr>
              <a:t> </a:t>
            </a:r>
            <a:endParaRPr lang="en-IN" sz="9600" dirty="0">
              <a:effectLst/>
              <a:latin typeface="Arial Black" panose="020B0A04020102020204" pitchFamily="34" charset="0"/>
              <a:ea typeface="Calibri" panose="020F0502020204030204" pitchFamily="34" charset="0"/>
            </a:endParaRPr>
          </a:p>
          <a:p>
            <a:pPr marL="742950" marR="329565" lvl="1" indent="-285750">
              <a:lnSpc>
                <a:spcPct val="120000"/>
              </a:lnSpc>
              <a:buFont typeface="Arial" panose="020B0604020202020204" pitchFamily="34" charset="0"/>
              <a:buChar char="■"/>
              <a:tabLst>
                <a:tab pos="1477645" algn="l"/>
                <a:tab pos="1478280" algn="l"/>
              </a:tabLst>
            </a:pPr>
            <a:r>
              <a:rPr lang="en-US" sz="9600" dirty="0">
                <a:solidFill>
                  <a:srgbClr val="C00000"/>
                </a:solidFill>
                <a:effectLst/>
                <a:latin typeface="Arial Black" panose="020B0A04020102020204" pitchFamily="34" charset="0"/>
                <a:ea typeface="Calibri" panose="020F0502020204030204" pitchFamily="34" charset="0"/>
              </a:rPr>
              <a:t>Year</a:t>
            </a:r>
            <a:r>
              <a:rPr lang="en-US" sz="9600" spc="405" dirty="0">
                <a:solidFill>
                  <a:srgbClr val="C00000"/>
                </a:solidFill>
                <a:effectLst/>
                <a:latin typeface="Arial Black" panose="020B0A04020102020204" pitchFamily="34" charset="0"/>
                <a:ea typeface="Calibri" panose="020F0502020204030204" pitchFamily="34" charset="0"/>
              </a:rPr>
              <a:t> </a:t>
            </a:r>
            <a:r>
              <a:rPr lang="en-US" sz="9600" dirty="0">
                <a:solidFill>
                  <a:srgbClr val="C00000"/>
                </a:solidFill>
                <a:effectLst/>
                <a:latin typeface="Arial Black" panose="020B0A04020102020204" pitchFamily="34" charset="0"/>
                <a:ea typeface="Calibri" panose="020F0502020204030204" pitchFamily="34" charset="0"/>
              </a:rPr>
              <a:t>of</a:t>
            </a:r>
            <a:r>
              <a:rPr lang="en-US" sz="9600" spc="65" dirty="0">
                <a:solidFill>
                  <a:srgbClr val="C00000"/>
                </a:solidFill>
                <a:effectLst/>
                <a:latin typeface="Arial Black" panose="020B0A04020102020204" pitchFamily="34" charset="0"/>
                <a:ea typeface="Calibri" panose="020F0502020204030204" pitchFamily="34" charset="0"/>
              </a:rPr>
              <a:t> </a:t>
            </a:r>
            <a:r>
              <a:rPr lang="en-US" sz="9600" dirty="0">
                <a:solidFill>
                  <a:srgbClr val="C00000"/>
                </a:solidFill>
                <a:effectLst/>
                <a:latin typeface="Arial Black" panose="020B0A04020102020204" pitchFamily="34" charset="0"/>
                <a:ea typeface="Calibri" panose="020F0502020204030204" pitchFamily="34" charset="0"/>
              </a:rPr>
              <a:t>taxability:</a:t>
            </a:r>
            <a:r>
              <a:rPr lang="en-US" sz="9600" spc="385" dirty="0">
                <a:solidFill>
                  <a:srgbClr val="C00000"/>
                </a:solidFill>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The</a:t>
            </a:r>
            <a:r>
              <a:rPr lang="en-US" sz="9600" spc="36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PY</a:t>
            </a:r>
            <a:r>
              <a:rPr lang="en-US" sz="9600" spc="38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in</a:t>
            </a:r>
            <a:r>
              <a:rPr lang="en-US" sz="9600" spc="38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which</a:t>
            </a:r>
            <a:r>
              <a:rPr lang="en-US" sz="9600" spc="38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the</a:t>
            </a:r>
            <a:r>
              <a:rPr lang="en-US" sz="9600" spc="39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completion</a:t>
            </a:r>
            <a:r>
              <a:rPr lang="en-US" sz="9600" spc="38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certificate</a:t>
            </a:r>
            <a:r>
              <a:rPr lang="en-US" sz="9600" spc="40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is</a:t>
            </a:r>
            <a:r>
              <a:rPr lang="en-US" sz="9600" spc="38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issued</a:t>
            </a:r>
            <a:r>
              <a:rPr lang="en-US" sz="9600" spc="41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i.e.</a:t>
            </a:r>
            <a:r>
              <a:rPr lang="en-US" sz="9600" spc="38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PY</a:t>
            </a:r>
            <a:r>
              <a:rPr lang="en-US" sz="9600" spc="-53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2029-2030.</a:t>
            </a:r>
            <a:endParaRPr lang="en-IN" sz="9600" dirty="0">
              <a:effectLst/>
              <a:latin typeface="Arial Black" panose="020B0A04020102020204" pitchFamily="34" charset="0"/>
              <a:ea typeface="Calibri" panose="020F0502020204030204" pitchFamily="34" charset="0"/>
            </a:endParaRPr>
          </a:p>
          <a:p>
            <a:pPr marL="0" indent="0">
              <a:spcBef>
                <a:spcPts val="25"/>
              </a:spcBef>
              <a:buNone/>
            </a:pPr>
            <a:endParaRPr lang="en-IN" sz="9600" dirty="0">
              <a:effectLst/>
              <a:latin typeface="Arial Black" panose="020B0A04020102020204" pitchFamily="34" charset="0"/>
              <a:ea typeface="Calibri" panose="020F0502020204030204" pitchFamily="34" charset="0"/>
            </a:endParaRPr>
          </a:p>
          <a:p>
            <a:pPr marL="742950" lvl="1" indent="-285750">
              <a:lnSpc>
                <a:spcPts val="2760"/>
              </a:lnSpc>
              <a:spcBef>
                <a:spcPts val="5"/>
              </a:spcBef>
              <a:buFont typeface="Arial" panose="020B0604020202020204" pitchFamily="34" charset="0"/>
              <a:buChar char="■"/>
              <a:tabLst>
                <a:tab pos="1477645" algn="l"/>
                <a:tab pos="1478280" algn="l"/>
              </a:tabLst>
            </a:pPr>
            <a:r>
              <a:rPr lang="en-US" sz="9600" dirty="0">
                <a:solidFill>
                  <a:srgbClr val="C00000"/>
                </a:solidFill>
                <a:effectLst/>
                <a:latin typeface="Arial Black" panose="020B0A04020102020204" pitchFamily="34" charset="0"/>
                <a:ea typeface="Calibri" panose="020F0502020204030204" pitchFamily="34" charset="0"/>
              </a:rPr>
              <a:t>Full</a:t>
            </a:r>
            <a:r>
              <a:rPr lang="en-US" sz="9600" spc="60" dirty="0">
                <a:solidFill>
                  <a:srgbClr val="C00000"/>
                </a:solidFill>
                <a:effectLst/>
                <a:latin typeface="Arial Black" panose="020B0A04020102020204" pitchFamily="34" charset="0"/>
                <a:ea typeface="Calibri" panose="020F0502020204030204" pitchFamily="34" charset="0"/>
              </a:rPr>
              <a:t> </a:t>
            </a:r>
            <a:r>
              <a:rPr lang="en-US" sz="9600" dirty="0">
                <a:solidFill>
                  <a:srgbClr val="C00000"/>
                </a:solidFill>
                <a:effectLst/>
                <a:latin typeface="Arial Black" panose="020B0A04020102020204" pitchFamily="34" charset="0"/>
                <a:ea typeface="Calibri" panose="020F0502020204030204" pitchFamily="34" charset="0"/>
              </a:rPr>
              <a:t>Value</a:t>
            </a:r>
            <a:r>
              <a:rPr lang="en-US" sz="9600" spc="65" dirty="0">
                <a:solidFill>
                  <a:srgbClr val="C00000"/>
                </a:solidFill>
                <a:effectLst/>
                <a:latin typeface="Arial Black" panose="020B0A04020102020204" pitchFamily="34" charset="0"/>
                <a:ea typeface="Calibri" panose="020F0502020204030204" pitchFamily="34" charset="0"/>
              </a:rPr>
              <a:t> </a:t>
            </a:r>
            <a:r>
              <a:rPr lang="en-US" sz="9600" dirty="0">
                <a:solidFill>
                  <a:srgbClr val="C00000"/>
                </a:solidFill>
                <a:effectLst/>
                <a:latin typeface="Arial Black" panose="020B0A04020102020204" pitchFamily="34" charset="0"/>
                <a:ea typeface="Calibri" panose="020F0502020204030204" pitchFamily="34" charset="0"/>
              </a:rPr>
              <a:t>of</a:t>
            </a:r>
            <a:r>
              <a:rPr lang="en-US" sz="9600" spc="275" dirty="0">
                <a:solidFill>
                  <a:srgbClr val="C00000"/>
                </a:solidFill>
                <a:effectLst/>
                <a:latin typeface="Arial Black" panose="020B0A04020102020204" pitchFamily="34" charset="0"/>
                <a:ea typeface="Calibri" panose="020F0502020204030204" pitchFamily="34" charset="0"/>
              </a:rPr>
              <a:t> </a:t>
            </a:r>
            <a:r>
              <a:rPr lang="en-US" sz="9600" dirty="0">
                <a:solidFill>
                  <a:srgbClr val="C00000"/>
                </a:solidFill>
                <a:effectLst/>
                <a:latin typeface="Arial Black" panose="020B0A04020102020204" pitchFamily="34" charset="0"/>
                <a:ea typeface="Calibri" panose="020F0502020204030204" pitchFamily="34" charset="0"/>
              </a:rPr>
              <a:t>Consideration:</a:t>
            </a:r>
            <a:r>
              <a:rPr lang="en-US" sz="9600" spc="4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The</a:t>
            </a:r>
            <a:r>
              <a:rPr lang="en-US" sz="9600" spc="6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Stamp</a:t>
            </a:r>
            <a:r>
              <a:rPr lang="en-US" sz="9600" spc="3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Duty</a:t>
            </a:r>
            <a:r>
              <a:rPr lang="en-US" sz="9600" spc="8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Value</a:t>
            </a:r>
            <a:r>
              <a:rPr lang="en-US" sz="9600" spc="7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of</a:t>
            </a:r>
            <a:r>
              <a:rPr lang="en-US" sz="9600" spc="28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the</a:t>
            </a:r>
            <a:r>
              <a:rPr lang="en-US" sz="9600" spc="4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owner’s</a:t>
            </a:r>
            <a:r>
              <a:rPr lang="en-US" sz="9600" spc="5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share</a:t>
            </a:r>
            <a:r>
              <a:rPr lang="en-US" sz="9600" spc="8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i.e.</a:t>
            </a:r>
            <a:r>
              <a:rPr lang="en-US" sz="9600" spc="7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40%</a:t>
            </a:r>
            <a:r>
              <a:rPr lang="en-IN" sz="9600" dirty="0">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of</a:t>
            </a:r>
            <a:r>
              <a:rPr lang="en-US" sz="9600" spc="14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SBU</a:t>
            </a:r>
            <a:r>
              <a:rPr lang="en-US" sz="9600" spc="-4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on</a:t>
            </a:r>
            <a:r>
              <a:rPr lang="en-US" sz="9600" spc="-3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the</a:t>
            </a:r>
            <a:r>
              <a:rPr lang="en-US" sz="9600" spc="-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date</a:t>
            </a:r>
            <a:r>
              <a:rPr lang="en-US" sz="9600" spc="-5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of</a:t>
            </a:r>
            <a:r>
              <a:rPr lang="en-US" sz="9600" spc="15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issue</a:t>
            </a:r>
            <a:r>
              <a:rPr lang="en-US" sz="9600" spc="-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of</a:t>
            </a:r>
            <a:r>
              <a:rPr lang="en-US" sz="9600" spc="150"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completion</a:t>
            </a:r>
            <a:r>
              <a:rPr lang="en-US" sz="9600" spc="-15" dirty="0">
                <a:effectLst/>
                <a:latin typeface="Arial Black" panose="020B0A04020102020204" pitchFamily="34" charset="0"/>
                <a:ea typeface="Calibri" panose="020F0502020204030204" pitchFamily="34" charset="0"/>
              </a:rPr>
              <a:t> </a:t>
            </a:r>
            <a:r>
              <a:rPr lang="en-US" sz="9600" dirty="0">
                <a:effectLst/>
                <a:latin typeface="Arial Black" panose="020B0A04020102020204" pitchFamily="34" charset="0"/>
                <a:ea typeface="Calibri" panose="020F0502020204030204" pitchFamily="34" charset="0"/>
              </a:rPr>
              <a:t>certificate</a:t>
            </a:r>
            <a:endParaRPr lang="en-IN" sz="9600" dirty="0">
              <a:effectLst/>
              <a:latin typeface="Arial Black" panose="020B0A04020102020204" pitchFamily="34" charset="0"/>
              <a:ea typeface="Calibri" panose="020F0502020204030204" pitchFamily="34" charset="0"/>
            </a:endParaRPr>
          </a:p>
          <a:p>
            <a:pPr marL="1017905">
              <a:lnSpc>
                <a:spcPts val="4510"/>
              </a:lnSpc>
              <a:tabLst>
                <a:tab pos="11624945" algn="l"/>
              </a:tabLst>
            </a:pPr>
            <a:r>
              <a:rPr lang="en-US" sz="3900" b="1" dirty="0">
                <a:solidFill>
                  <a:srgbClr val="FFFFFF"/>
                </a:solidFill>
                <a:effectLst/>
                <a:latin typeface="Calibri" panose="020F0502020204030204" pitchFamily="34" charset="0"/>
                <a:ea typeface="Calibri" panose="020F0502020204030204" pitchFamily="34" charset="0"/>
              </a:rPr>
              <a:t>Section</a:t>
            </a:r>
            <a:r>
              <a:rPr lang="en-US" sz="3900" b="1" spc="-140" dirty="0">
                <a:solidFill>
                  <a:srgbClr val="FFFFFF"/>
                </a:solidFill>
                <a:effectLst/>
                <a:latin typeface="Calibri" panose="020F0502020204030204" pitchFamily="34" charset="0"/>
                <a:ea typeface="Calibri" panose="020F0502020204030204" pitchFamily="34" charset="0"/>
              </a:rPr>
              <a:t> </a:t>
            </a:r>
            <a:r>
              <a:rPr lang="en-US" sz="3900" b="1" dirty="0">
                <a:solidFill>
                  <a:srgbClr val="FFFFFF"/>
                </a:solidFill>
                <a:effectLst/>
                <a:latin typeface="Calibri" panose="020F0502020204030204" pitchFamily="34" charset="0"/>
                <a:ea typeface="Calibri" panose="020F0502020204030204" pitchFamily="34" charset="0"/>
              </a:rPr>
              <a:t>45(5A)	</a:t>
            </a:r>
            <a:endParaRPr lang="en-IN" sz="3900" b="1" dirty="0">
              <a:effectLst/>
              <a:latin typeface="Calibri" panose="020F0502020204030204" pitchFamily="34" charset="0"/>
              <a:ea typeface="Calibri" panose="020F0502020204030204" pitchFamily="34" charset="0"/>
            </a:endParaRPr>
          </a:p>
          <a:p>
            <a:endParaRPr lang="en-IN" dirty="0"/>
          </a:p>
        </p:txBody>
      </p:sp>
    </p:spTree>
    <p:extLst>
      <p:ext uri="{BB962C8B-B14F-4D97-AF65-F5344CB8AC3E}">
        <p14:creationId xmlns:p14="http://schemas.microsoft.com/office/powerpoint/2010/main" val="3073738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5790-85D9-75FD-BB59-C05FB2C4C26D}"/>
              </a:ext>
            </a:extLst>
          </p:cNvPr>
          <p:cNvSpPr>
            <a:spLocks noGrp="1"/>
          </p:cNvSpPr>
          <p:nvPr>
            <p:ph type="title"/>
          </p:nvPr>
        </p:nvSpPr>
        <p:spPr>
          <a:xfrm>
            <a:off x="436880" y="365125"/>
            <a:ext cx="10916920" cy="772795"/>
          </a:xfrm>
        </p:spPr>
        <p:txBody>
          <a:bodyPr>
            <a:normAutofit fontScale="90000"/>
          </a:bodyPr>
          <a:lstStyle/>
          <a:p>
            <a:r>
              <a:rPr lang="en-IN" dirty="0">
                <a:latin typeface="Arial Black" panose="020B0A04020102020204" pitchFamily="34" charset="0"/>
              </a:rPr>
              <a:t>Transfer of 60% of Land-Sec. 45(5A)</a:t>
            </a:r>
          </a:p>
        </p:txBody>
      </p:sp>
      <p:sp>
        <p:nvSpPr>
          <p:cNvPr id="3" name="Content Placeholder 2">
            <a:extLst>
              <a:ext uri="{FF2B5EF4-FFF2-40B4-BE49-F238E27FC236}">
                <a16:creationId xmlns:a16="http://schemas.microsoft.com/office/drawing/2014/main" id="{72F1D95E-D9EE-66EE-F33A-D8B6E9EEFE65}"/>
              </a:ext>
            </a:extLst>
          </p:cNvPr>
          <p:cNvSpPr>
            <a:spLocks noGrp="1"/>
          </p:cNvSpPr>
          <p:nvPr>
            <p:ph idx="1"/>
          </p:nvPr>
        </p:nvSpPr>
        <p:spPr>
          <a:xfrm>
            <a:off x="0" y="1371600"/>
            <a:ext cx="11978640" cy="5486400"/>
          </a:xfrm>
        </p:spPr>
        <p:txBody>
          <a:bodyPr>
            <a:noAutofit/>
          </a:bodyPr>
          <a:lstStyle/>
          <a:p>
            <a:pPr marL="742950" lvl="1" indent="-285750">
              <a:lnSpc>
                <a:spcPts val="2905"/>
              </a:lnSpc>
              <a:spcBef>
                <a:spcPts val="1275"/>
              </a:spcBef>
              <a:spcAft>
                <a:spcPts val="0"/>
              </a:spcAft>
              <a:buFont typeface="Arial" panose="020B0604020202020204" pitchFamily="34" charset="0"/>
              <a:buChar char="■"/>
              <a:tabLst>
                <a:tab pos="1448435" algn="l"/>
                <a:tab pos="1449070" algn="l"/>
              </a:tabLst>
            </a:pPr>
            <a:r>
              <a:rPr lang="en-US" dirty="0">
                <a:solidFill>
                  <a:srgbClr val="C00000"/>
                </a:solidFill>
                <a:effectLst/>
                <a:latin typeface="Arial Black" panose="020B0A04020102020204" pitchFamily="34" charset="0"/>
                <a:ea typeface="Calibri" panose="020F0502020204030204" pitchFamily="34" charset="0"/>
              </a:rPr>
              <a:t>Cost</a:t>
            </a:r>
            <a:r>
              <a:rPr lang="en-US" spc="125" dirty="0">
                <a:solidFill>
                  <a:srgbClr val="C00000"/>
                </a:solidFill>
                <a:effectLst/>
                <a:latin typeface="Arial Black" panose="020B0A04020102020204" pitchFamily="34" charset="0"/>
                <a:ea typeface="Calibri" panose="020F0502020204030204" pitchFamily="34" charset="0"/>
              </a:rPr>
              <a:t> </a:t>
            </a:r>
            <a:r>
              <a:rPr lang="en-US" dirty="0">
                <a:solidFill>
                  <a:srgbClr val="C00000"/>
                </a:solidFill>
                <a:effectLst/>
                <a:latin typeface="Arial Black" panose="020B0A04020102020204" pitchFamily="34" charset="0"/>
                <a:ea typeface="Calibri" panose="020F0502020204030204" pitchFamily="34" charset="0"/>
              </a:rPr>
              <a:t>of</a:t>
            </a:r>
            <a:r>
              <a:rPr lang="en-US" spc="360" dirty="0">
                <a:solidFill>
                  <a:srgbClr val="C00000"/>
                </a:solidFill>
                <a:effectLst/>
                <a:latin typeface="Arial Black" panose="020B0A04020102020204" pitchFamily="34" charset="0"/>
                <a:ea typeface="Calibri" panose="020F0502020204030204" pitchFamily="34" charset="0"/>
              </a:rPr>
              <a:t> </a:t>
            </a:r>
            <a:r>
              <a:rPr lang="en-US" dirty="0">
                <a:solidFill>
                  <a:srgbClr val="C00000"/>
                </a:solidFill>
                <a:effectLst/>
                <a:latin typeface="Arial Black" panose="020B0A04020102020204" pitchFamily="34" charset="0"/>
                <a:ea typeface="Calibri" panose="020F0502020204030204" pitchFamily="34" charset="0"/>
              </a:rPr>
              <a:t>Acquisition:</a:t>
            </a:r>
            <a:r>
              <a:rPr lang="en-US" spc="105" dirty="0">
                <a:solidFill>
                  <a:srgbClr val="C00000"/>
                </a:solidFill>
                <a:effectLst/>
                <a:latin typeface="Arial Black" panose="020B0A04020102020204" pitchFamily="34" charset="0"/>
                <a:ea typeface="Calibri" panose="020F0502020204030204" pitchFamily="34" charset="0"/>
              </a:rPr>
              <a:t> </a:t>
            </a:r>
          </a:p>
          <a:p>
            <a:pPr marL="457200" lvl="1" indent="0">
              <a:lnSpc>
                <a:spcPts val="2905"/>
              </a:lnSpc>
              <a:spcBef>
                <a:spcPts val="1275"/>
              </a:spcBef>
              <a:spcAft>
                <a:spcPts val="0"/>
              </a:spcAft>
              <a:buNone/>
              <a:tabLst>
                <a:tab pos="1448435" algn="l"/>
                <a:tab pos="1449070" algn="l"/>
              </a:tabLst>
            </a:pPr>
            <a:r>
              <a:rPr lang="en-US" dirty="0">
                <a:effectLst/>
                <a:latin typeface="Arial Black" panose="020B0A04020102020204" pitchFamily="34" charset="0"/>
                <a:ea typeface="Calibri" panose="020F0502020204030204" pitchFamily="34" charset="0"/>
              </a:rPr>
              <a:t>Section</a:t>
            </a:r>
            <a:r>
              <a:rPr lang="en-US" spc="120"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55(2)(b)(</a:t>
            </a:r>
            <a:r>
              <a:rPr lang="en-US" dirty="0" err="1">
                <a:effectLst/>
                <a:latin typeface="Arial Black" panose="020B0A04020102020204" pitchFamily="34" charset="0"/>
                <a:ea typeface="Calibri" panose="020F0502020204030204" pitchFamily="34" charset="0"/>
              </a:rPr>
              <a:t>i</a:t>
            </a:r>
            <a:r>
              <a:rPr lang="en-US" dirty="0">
                <a:effectLst/>
                <a:latin typeface="Arial Black" panose="020B0A04020102020204" pitchFamily="34" charset="0"/>
                <a:ea typeface="Calibri" panose="020F0502020204030204" pitchFamily="34" charset="0"/>
              </a:rPr>
              <a:t>)</a:t>
            </a:r>
            <a:r>
              <a:rPr lang="en-US" spc="120"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defines</a:t>
            </a:r>
            <a:r>
              <a:rPr lang="en-US" spc="12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‘cost</a:t>
            </a:r>
            <a:r>
              <a:rPr lang="en-US" spc="12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of</a:t>
            </a:r>
            <a:r>
              <a:rPr lang="en-US" spc="35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acquisition’</a:t>
            </a:r>
            <a:r>
              <a:rPr lang="en-US" spc="10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in</a:t>
            </a:r>
            <a:r>
              <a:rPr lang="en-US" spc="120"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relation</a:t>
            </a:r>
            <a:r>
              <a:rPr lang="en-US" spc="12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to </a:t>
            </a:r>
            <a:r>
              <a:rPr lang="en-US" sz="2400" dirty="0">
                <a:effectLst/>
                <a:latin typeface="Arial Black" panose="020B0A04020102020204" pitchFamily="34" charset="0"/>
                <a:ea typeface="Calibri" panose="020F0502020204030204" pitchFamily="34" charset="0"/>
              </a:rPr>
              <a:t>immoveable</a:t>
            </a:r>
            <a:r>
              <a:rPr lang="en-US" sz="2400" spc="4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property</a:t>
            </a:r>
            <a:r>
              <a:rPr lang="en-US" sz="2400" spc="6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acquired</a:t>
            </a:r>
            <a:r>
              <a:rPr lang="en-US" sz="2400" spc="6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before</a:t>
            </a:r>
            <a:r>
              <a:rPr lang="en-US" sz="2400" spc="4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01.04.2001</a:t>
            </a:r>
            <a:r>
              <a:rPr lang="en-US" sz="2400" spc="8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to</a:t>
            </a:r>
            <a:r>
              <a:rPr lang="en-US" sz="2400" spc="8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mean:</a:t>
            </a:r>
            <a:endParaRPr lang="en-IN" sz="2400" dirty="0">
              <a:effectLst/>
              <a:latin typeface="Arial Black" panose="020B0A04020102020204" pitchFamily="34" charset="0"/>
              <a:ea typeface="Calibri" panose="020F0502020204030204" pitchFamily="34" charset="0"/>
            </a:endParaRPr>
          </a:p>
          <a:p>
            <a:pPr lvl="0">
              <a:buSzPts val="2400"/>
              <a:buFont typeface="Wingdings" panose="05000000000000000000" pitchFamily="2" charset="2"/>
              <a:buChar char="Ø"/>
              <a:tabLst>
                <a:tab pos="2412365" algn="l"/>
                <a:tab pos="241300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purchase</a:t>
            </a:r>
            <a:r>
              <a:rPr lang="en-US" sz="2400" spc="-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cost</a:t>
            </a:r>
            <a:r>
              <a:rPr lang="en-US" sz="2400" spc="-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1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capital</a:t>
            </a:r>
            <a:r>
              <a:rPr lang="en-US" sz="2400" spc="-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asset</a:t>
            </a:r>
            <a:r>
              <a:rPr lang="en-US" sz="2400" spc="-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or</a:t>
            </a:r>
            <a:endParaRPr lang="en-IN" sz="2400" dirty="0">
              <a:latin typeface="Arial Black" panose="020B0A04020102020204" pitchFamily="34" charset="0"/>
              <a:ea typeface="Franklin Gothic Medium" panose="020B0603020102020204" pitchFamily="34" charset="0"/>
            </a:endParaRPr>
          </a:p>
          <a:p>
            <a:pPr>
              <a:buSzPts val="2400"/>
              <a:buFont typeface="Wingdings" panose="05000000000000000000" pitchFamily="2" charset="2"/>
              <a:buChar char="Ø"/>
              <a:tabLst>
                <a:tab pos="2412365" algn="l"/>
                <a:tab pos="2413000" algn="l"/>
              </a:tabLst>
            </a:pPr>
            <a:r>
              <a:rPr lang="en-US" sz="2400" dirty="0">
                <a:latin typeface="Arial Black" panose="020B0A04020102020204" pitchFamily="34" charset="0"/>
              </a:rPr>
              <a:t>the FMV of the same as on 01.04.2001, at the option of the assessee</a:t>
            </a:r>
            <a:endParaRPr lang="en-IN" sz="2400" dirty="0">
              <a:latin typeface="Arial Black" panose="020B0A04020102020204" pitchFamily="34" charset="0"/>
            </a:endParaRPr>
          </a:p>
          <a:p>
            <a:pPr>
              <a:spcBef>
                <a:spcPts val="25"/>
              </a:spcBef>
            </a:pPr>
            <a:endParaRPr lang="en-IN" sz="2400" dirty="0">
              <a:effectLst/>
              <a:latin typeface="Arial Black" panose="020B0A04020102020204" pitchFamily="34" charset="0"/>
              <a:ea typeface="Calibri" panose="020F0502020204030204" pitchFamily="34" charset="0"/>
            </a:endParaRPr>
          </a:p>
          <a:p>
            <a:pPr marL="742950" lvl="1" indent="-285750">
              <a:buFont typeface="Arial" panose="020B0604020202020204" pitchFamily="34" charset="0"/>
              <a:buChar char="■"/>
              <a:tabLst>
                <a:tab pos="1448435" algn="l"/>
                <a:tab pos="1449070" algn="l"/>
              </a:tabLst>
            </a:pPr>
            <a:r>
              <a:rPr lang="en-US" dirty="0">
                <a:solidFill>
                  <a:srgbClr val="C00000"/>
                </a:solidFill>
                <a:effectLst/>
                <a:latin typeface="Arial Black" panose="020B0A04020102020204" pitchFamily="34" charset="0"/>
                <a:ea typeface="Calibri" panose="020F0502020204030204" pitchFamily="34" charset="0"/>
              </a:rPr>
              <a:t>Benefit</a:t>
            </a:r>
            <a:r>
              <a:rPr lang="en-US" spc="-45" dirty="0">
                <a:solidFill>
                  <a:srgbClr val="C00000"/>
                </a:solidFill>
                <a:effectLst/>
                <a:latin typeface="Arial Black" panose="020B0A04020102020204" pitchFamily="34" charset="0"/>
                <a:ea typeface="Calibri" panose="020F0502020204030204" pitchFamily="34" charset="0"/>
              </a:rPr>
              <a:t> </a:t>
            </a:r>
            <a:r>
              <a:rPr lang="en-US" dirty="0">
                <a:solidFill>
                  <a:srgbClr val="C00000"/>
                </a:solidFill>
                <a:effectLst/>
                <a:latin typeface="Arial Black" panose="020B0A04020102020204" pitchFamily="34" charset="0"/>
                <a:ea typeface="Calibri" panose="020F0502020204030204" pitchFamily="34" charset="0"/>
              </a:rPr>
              <a:t>of</a:t>
            </a:r>
            <a:r>
              <a:rPr lang="en-US" spc="205" dirty="0">
                <a:solidFill>
                  <a:srgbClr val="C00000"/>
                </a:solidFill>
                <a:effectLst/>
                <a:latin typeface="Arial Black" panose="020B0A04020102020204" pitchFamily="34" charset="0"/>
                <a:ea typeface="Calibri" panose="020F0502020204030204" pitchFamily="34" charset="0"/>
              </a:rPr>
              <a:t> </a:t>
            </a:r>
            <a:r>
              <a:rPr lang="en-US" dirty="0">
                <a:solidFill>
                  <a:srgbClr val="C00000"/>
                </a:solidFill>
                <a:effectLst/>
                <a:latin typeface="Arial Black" panose="020B0A04020102020204" pitchFamily="34" charset="0"/>
                <a:ea typeface="Calibri" panose="020F0502020204030204" pitchFamily="34" charset="0"/>
              </a:rPr>
              <a:t>Indexation:</a:t>
            </a:r>
          </a:p>
          <a:p>
            <a:pPr marL="742950" lvl="1" indent="-285750">
              <a:buFont typeface="Arial" panose="020B0604020202020204" pitchFamily="34" charset="0"/>
              <a:buChar char="■"/>
              <a:tabLst>
                <a:tab pos="1448435" algn="l"/>
                <a:tab pos="1449070" algn="l"/>
              </a:tabLst>
            </a:pPr>
            <a:endParaRPr lang="en-IN" dirty="0">
              <a:effectLst/>
              <a:latin typeface="Arial Black" panose="020B0A04020102020204" pitchFamily="34" charset="0"/>
              <a:ea typeface="Calibri" panose="020F0502020204030204" pitchFamily="34" charset="0"/>
            </a:endParaRPr>
          </a:p>
          <a:p>
            <a:pPr>
              <a:spcBef>
                <a:spcPts val="10"/>
              </a:spcBef>
              <a:buFont typeface="Wingdings" panose="05000000000000000000" pitchFamily="2" charset="2"/>
              <a:buChar char="Ø"/>
            </a:pPr>
            <a:r>
              <a:rPr lang="en-US" sz="2400" dirty="0">
                <a:effectLst/>
                <a:latin typeface="Arial Black" panose="020B0A04020102020204" pitchFamily="34" charset="0"/>
                <a:ea typeface="Calibri" panose="020F0502020204030204" pitchFamily="34" charset="0"/>
              </a:rPr>
              <a:t>As</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per</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Explanation</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(iv)</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to</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Section</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48,</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cost</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of</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inflation</a:t>
            </a:r>
            <a:r>
              <a:rPr lang="en-US" sz="2400" spc="54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index</a:t>
            </a:r>
            <a:r>
              <a:rPr lang="en-US" sz="2400" spc="54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(CII)</a:t>
            </a:r>
            <a:r>
              <a:rPr lang="en-US" sz="2400" spc="54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is</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calculated</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from the</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year</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in which the</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long-term capital asset</a:t>
            </a:r>
            <a:r>
              <a:rPr lang="en-US" sz="2400" spc="54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was held</a:t>
            </a:r>
            <a:r>
              <a:rPr lang="en-US" sz="2400" spc="54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by</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the</a:t>
            </a:r>
            <a:r>
              <a:rPr lang="en-US" sz="2400" spc="2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assessee</a:t>
            </a:r>
            <a:r>
              <a:rPr lang="en-US" sz="2400" spc="5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to</a:t>
            </a:r>
            <a:r>
              <a:rPr lang="en-US" sz="2400" spc="2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the</a:t>
            </a:r>
            <a:r>
              <a:rPr lang="en-US" sz="2400" spc="2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year</a:t>
            </a:r>
            <a:r>
              <a:rPr lang="en-US" sz="2400" spc="1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of</a:t>
            </a:r>
            <a:r>
              <a:rPr lang="en-US" sz="2400" spc="21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‘transfer</a:t>
            </a:r>
            <a:r>
              <a:rPr lang="en-US" sz="2400" spc="3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of</a:t>
            </a:r>
            <a:r>
              <a:rPr lang="en-US" sz="2400" spc="19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such</a:t>
            </a:r>
            <a:r>
              <a:rPr lang="en-US" sz="2400" spc="6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asset’</a:t>
            </a:r>
            <a:endParaRPr lang="en-IN" sz="2400" dirty="0">
              <a:effectLst/>
              <a:latin typeface="Arial Black" panose="020B0A04020102020204" pitchFamily="34" charset="0"/>
              <a:ea typeface="Calibri" panose="020F0502020204030204" pitchFamily="34" charset="0"/>
            </a:endParaRPr>
          </a:p>
          <a:p>
            <a:pPr>
              <a:buFont typeface="Wingdings" panose="05000000000000000000" pitchFamily="2" charset="2"/>
              <a:buChar char="Ø"/>
            </a:pPr>
            <a:r>
              <a:rPr lang="en-US" sz="2400" dirty="0">
                <a:effectLst/>
                <a:latin typeface="Arial Black" panose="020B0A04020102020204" pitchFamily="34" charset="0"/>
                <a:ea typeface="Calibri" panose="020F0502020204030204" pitchFamily="34" charset="0"/>
              </a:rPr>
              <a:t>In</a:t>
            </a:r>
            <a:r>
              <a:rPr lang="en-US" sz="2400" spc="2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the</a:t>
            </a:r>
            <a:r>
              <a:rPr lang="en-US" sz="2400" spc="5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instant</a:t>
            </a:r>
            <a:r>
              <a:rPr lang="en-US" sz="2400" spc="5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case</a:t>
            </a:r>
            <a:r>
              <a:rPr lang="en-US" sz="2400" spc="3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‘year</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of</a:t>
            </a:r>
            <a:r>
              <a:rPr lang="en-US" sz="2400" spc="23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transfer’</a:t>
            </a:r>
            <a:r>
              <a:rPr lang="en-US" sz="2400" spc="3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is</a:t>
            </a:r>
            <a:r>
              <a:rPr lang="en-US" sz="2400" spc="2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different</a:t>
            </a:r>
            <a:r>
              <a:rPr lang="en-US" sz="2400" spc="2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from</a:t>
            </a:r>
            <a:r>
              <a:rPr lang="en-US" sz="2400" spc="5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‘year of</a:t>
            </a:r>
            <a:r>
              <a:rPr lang="en-US" sz="2400" spc="23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taxability’.</a:t>
            </a:r>
            <a:endParaRPr lang="en-IN" sz="2400" dirty="0">
              <a:latin typeface="Arial Black" panose="020B0A04020102020204" pitchFamily="34" charset="0"/>
            </a:endParaRPr>
          </a:p>
        </p:txBody>
      </p:sp>
    </p:spTree>
    <p:extLst>
      <p:ext uri="{BB962C8B-B14F-4D97-AF65-F5344CB8AC3E}">
        <p14:creationId xmlns:p14="http://schemas.microsoft.com/office/powerpoint/2010/main" val="609120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1CF8-D0A5-2DDB-5FA7-51A74FC9C5EF}"/>
              </a:ext>
            </a:extLst>
          </p:cNvPr>
          <p:cNvSpPr>
            <a:spLocks noGrp="1"/>
          </p:cNvSpPr>
          <p:nvPr>
            <p:ph type="title"/>
          </p:nvPr>
        </p:nvSpPr>
        <p:spPr>
          <a:xfrm>
            <a:off x="838200" y="365125"/>
            <a:ext cx="11038840" cy="1229995"/>
          </a:xfrm>
        </p:spPr>
        <p:txBody>
          <a:bodyPr>
            <a:normAutofit fontScale="90000"/>
          </a:bodyPr>
          <a:lstStyle/>
          <a:p>
            <a:r>
              <a:rPr lang="en-IN" dirty="0">
                <a:latin typeface="Arial Black" panose="020B0A04020102020204" pitchFamily="34" charset="0"/>
              </a:rPr>
              <a:t>Transfer of 60% of Land-Sec. 45(5A)</a:t>
            </a:r>
          </a:p>
        </p:txBody>
      </p:sp>
      <p:sp>
        <p:nvSpPr>
          <p:cNvPr id="3" name="Content Placeholder 2">
            <a:extLst>
              <a:ext uri="{FF2B5EF4-FFF2-40B4-BE49-F238E27FC236}">
                <a16:creationId xmlns:a16="http://schemas.microsoft.com/office/drawing/2014/main" id="{1ED3109C-11B7-DAA8-8295-FBAFEE9D55EE}"/>
              </a:ext>
            </a:extLst>
          </p:cNvPr>
          <p:cNvSpPr>
            <a:spLocks noGrp="1"/>
          </p:cNvSpPr>
          <p:nvPr>
            <p:ph idx="1"/>
          </p:nvPr>
        </p:nvSpPr>
        <p:spPr>
          <a:xfrm>
            <a:off x="838200" y="1690688"/>
            <a:ext cx="11221720" cy="5167312"/>
          </a:xfrm>
        </p:spPr>
        <p:txBody>
          <a:bodyPr>
            <a:normAutofit fontScale="85000" lnSpcReduction="20000"/>
          </a:bodyPr>
          <a:lstStyle/>
          <a:p>
            <a:pPr marR="386715" lvl="1" algn="just">
              <a:lnSpc>
                <a:spcPct val="97000"/>
              </a:lnSpc>
              <a:spcBef>
                <a:spcPts val="2900"/>
              </a:spcBef>
              <a:buFont typeface="Wingdings" panose="05000000000000000000" pitchFamily="2" charset="2"/>
              <a:buChar char="Ø"/>
              <a:tabLst>
                <a:tab pos="2413000" algn="l"/>
              </a:tabLst>
            </a:pPr>
            <a:r>
              <a:rPr lang="en-US" sz="2800" dirty="0">
                <a:effectLst/>
                <a:latin typeface="Arial Black" panose="020B0A04020102020204" pitchFamily="34" charset="0"/>
                <a:ea typeface="Calibri" panose="020F0502020204030204" pitchFamily="34" charset="0"/>
              </a:rPr>
              <a:t>If</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indexation is restricted up to the year of</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transfer as against year of</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taxability, the effect of inflation during the period between the year of</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transfer</a:t>
            </a:r>
            <a:r>
              <a:rPr lang="en-US" sz="2800" spc="6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and</a:t>
            </a:r>
            <a:r>
              <a:rPr lang="en-US" sz="2800" spc="5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year</a:t>
            </a:r>
            <a:r>
              <a:rPr lang="en-US" sz="2800" spc="5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US" sz="2800" spc="25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taxability</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will</a:t>
            </a:r>
            <a:r>
              <a:rPr lang="en-US" sz="2800" spc="5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be</a:t>
            </a:r>
            <a:r>
              <a:rPr lang="en-US" sz="2800" spc="6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ignored.</a:t>
            </a:r>
            <a:endParaRPr lang="en-IN" sz="2800" dirty="0">
              <a:effectLst/>
              <a:latin typeface="Arial Black" panose="020B0A04020102020204" pitchFamily="34" charset="0"/>
              <a:ea typeface="Calibri" panose="020F0502020204030204" pitchFamily="34" charset="0"/>
            </a:endParaRPr>
          </a:p>
          <a:p>
            <a:pPr>
              <a:spcBef>
                <a:spcPts val="60"/>
              </a:spcBef>
              <a:buFont typeface="Wingdings" panose="05000000000000000000" pitchFamily="2" charset="2"/>
              <a:buChar char="Ø"/>
            </a:pPr>
            <a:endParaRPr lang="en-IN" dirty="0">
              <a:effectLst/>
              <a:latin typeface="Arial Black" panose="020B0A04020102020204" pitchFamily="34" charset="0"/>
              <a:ea typeface="Calibri" panose="020F0502020204030204" pitchFamily="34" charset="0"/>
            </a:endParaRPr>
          </a:p>
          <a:p>
            <a:pPr lvl="1">
              <a:buFont typeface="Wingdings" panose="05000000000000000000" pitchFamily="2" charset="2"/>
              <a:buChar char="Ø"/>
              <a:tabLst>
                <a:tab pos="2412365" algn="l"/>
                <a:tab pos="2413000" algn="l"/>
              </a:tabLst>
            </a:pPr>
            <a:r>
              <a:rPr lang="en-US" sz="2800" dirty="0">
                <a:effectLst/>
                <a:latin typeface="Arial Black" panose="020B0A04020102020204" pitchFamily="34" charset="0"/>
                <a:ea typeface="Calibri" panose="020F0502020204030204" pitchFamily="34" charset="0"/>
              </a:rPr>
              <a:t>This</a:t>
            </a:r>
            <a:r>
              <a:rPr lang="en-US" sz="2800" spc="-3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may</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defeat</a:t>
            </a:r>
            <a:r>
              <a:rPr lang="en-US" sz="2800" spc="-3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the</a:t>
            </a:r>
            <a:r>
              <a:rPr lang="en-US" sz="2800" spc="-1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objective</a:t>
            </a:r>
            <a:r>
              <a:rPr lang="en-US" sz="2800" spc="-1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in</a:t>
            </a:r>
            <a:r>
              <a:rPr lang="en-US" sz="2800" spc="-2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granting</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the</a:t>
            </a:r>
            <a:r>
              <a:rPr lang="en-US" sz="2800" spc="-1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benefit</a:t>
            </a:r>
            <a:r>
              <a:rPr lang="en-US" sz="2800" spc="-2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US" sz="2800" spc="16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indexation.</a:t>
            </a:r>
            <a:endParaRPr lang="en-IN" sz="2800" dirty="0">
              <a:effectLst/>
              <a:latin typeface="Arial Black" panose="020B0A04020102020204" pitchFamily="34" charset="0"/>
              <a:ea typeface="Calibri" panose="020F0502020204030204" pitchFamily="34" charset="0"/>
            </a:endParaRPr>
          </a:p>
          <a:p>
            <a:pPr>
              <a:spcBef>
                <a:spcPts val="10"/>
              </a:spcBef>
              <a:buFont typeface="Wingdings" panose="05000000000000000000" pitchFamily="2" charset="2"/>
              <a:buChar char="Ø"/>
            </a:pPr>
            <a:endParaRPr lang="en-IN" dirty="0">
              <a:effectLst/>
              <a:latin typeface="Arial Black" panose="020B0A04020102020204" pitchFamily="34" charset="0"/>
              <a:ea typeface="Calibri" panose="020F0502020204030204" pitchFamily="34" charset="0"/>
            </a:endParaRPr>
          </a:p>
          <a:p>
            <a:pPr marR="360680" lvl="1" algn="just">
              <a:lnSpc>
                <a:spcPct val="97000"/>
              </a:lnSpc>
              <a:buFont typeface="Wingdings" panose="05000000000000000000" pitchFamily="2" charset="2"/>
              <a:buChar char="Ø"/>
              <a:tabLst>
                <a:tab pos="2413000" algn="l"/>
              </a:tabLst>
            </a:pPr>
            <a:r>
              <a:rPr lang="en-US" sz="2800" dirty="0">
                <a:effectLst/>
                <a:latin typeface="Arial Black" panose="020B0A04020102020204" pitchFamily="34" charset="0"/>
                <a:ea typeface="Calibri" panose="020F0502020204030204" pitchFamily="34" charset="0"/>
              </a:rPr>
              <a:t>Further, while the indexation during the aforesaid period is ignored, the</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stamp duty value applied will be as on the date of issue of completion</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certificate</a:t>
            </a:r>
            <a:r>
              <a:rPr lang="en-US" sz="2800" spc="6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[year</a:t>
            </a:r>
            <a:r>
              <a:rPr lang="en-US" sz="2800" spc="4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US" sz="2800" spc="24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taxability].</a:t>
            </a:r>
            <a:r>
              <a:rPr lang="en-US" sz="2800" spc="8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This</a:t>
            </a:r>
            <a:r>
              <a:rPr lang="en-US" sz="2800" spc="5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causes</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lack</a:t>
            </a:r>
            <a:r>
              <a:rPr lang="en-US" sz="2800" spc="6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US" sz="2800" spc="26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parity.</a:t>
            </a:r>
          </a:p>
          <a:p>
            <a:pPr lvl="1">
              <a:lnSpc>
                <a:spcPts val="2905"/>
              </a:lnSpc>
              <a:buFont typeface="Wingdings" panose="05000000000000000000" pitchFamily="2" charset="2"/>
              <a:buChar char="Ø"/>
              <a:tabLst>
                <a:tab pos="2412365" algn="l"/>
                <a:tab pos="2413000" algn="l"/>
              </a:tabLst>
            </a:pPr>
            <a:r>
              <a:rPr lang="en-US" sz="2800" dirty="0">
                <a:effectLst/>
                <a:latin typeface="Arial Black" panose="020B0A04020102020204" pitchFamily="34" charset="0"/>
                <a:ea typeface="Calibri" panose="020F0502020204030204" pitchFamily="34" charset="0"/>
              </a:rPr>
              <a:t>Therefore,</a:t>
            </a:r>
            <a:r>
              <a:rPr lang="en-US" sz="2800" spc="11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it</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may</a:t>
            </a:r>
            <a:r>
              <a:rPr lang="en-US" sz="2800" spc="8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be</a:t>
            </a:r>
            <a:r>
              <a:rPr lang="en-US" sz="2800" spc="8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said</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that</a:t>
            </a:r>
            <a:r>
              <a:rPr lang="en-US" sz="2800" spc="8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cost</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inflation</a:t>
            </a:r>
            <a:r>
              <a:rPr lang="en-US" sz="2800" spc="8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index</a:t>
            </a:r>
            <a:r>
              <a:rPr lang="en-US" sz="2800" spc="8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as</a:t>
            </a:r>
            <a:r>
              <a:rPr lang="en-US" sz="2800" spc="7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stood</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in</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the</a:t>
            </a:r>
            <a:r>
              <a:rPr lang="en-US" sz="2800" spc="8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year</a:t>
            </a:r>
            <a:r>
              <a:rPr lang="en-US" sz="2800" spc="9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IN" sz="2800" dirty="0">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taxability</a:t>
            </a:r>
            <a:r>
              <a:rPr lang="en-US" sz="2800" spc="6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should</a:t>
            </a:r>
            <a:r>
              <a:rPr lang="en-US" sz="2800" spc="9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be</a:t>
            </a:r>
            <a:r>
              <a:rPr lang="en-US" sz="2800" spc="8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applied.</a:t>
            </a:r>
            <a:endParaRPr lang="en-IN" sz="2800" dirty="0">
              <a:effectLst/>
              <a:latin typeface="Arial Black" panose="020B0A04020102020204" pitchFamily="34" charset="0"/>
              <a:ea typeface="Calibri" panose="020F0502020204030204" pitchFamily="34" charset="0"/>
            </a:endParaRPr>
          </a:p>
          <a:p>
            <a:pPr marL="0" indent="0">
              <a:spcBef>
                <a:spcPts val="25"/>
              </a:spcBef>
              <a:buNone/>
            </a:pPr>
            <a:endParaRPr lang="en-IN" dirty="0">
              <a:effectLst/>
              <a:latin typeface="Arial Black" panose="020B0A04020102020204" pitchFamily="34" charset="0"/>
              <a:ea typeface="Calibri" panose="020F0502020204030204" pitchFamily="34" charset="0"/>
            </a:endParaRPr>
          </a:p>
          <a:p>
            <a:pPr marL="742950" lvl="1" indent="-285750">
              <a:buFont typeface="Arial" panose="020B0604020202020204" pitchFamily="34" charset="0"/>
              <a:buChar char="■"/>
              <a:tabLst>
                <a:tab pos="1259205" algn="l"/>
              </a:tabLst>
            </a:pPr>
            <a:r>
              <a:rPr lang="en-US" sz="2800" dirty="0">
                <a:solidFill>
                  <a:srgbClr val="C00000"/>
                </a:solidFill>
                <a:effectLst/>
                <a:latin typeface="Arial Black" panose="020B0A04020102020204" pitchFamily="34" charset="0"/>
                <a:ea typeface="Calibri" panose="020F0502020204030204" pitchFamily="34" charset="0"/>
              </a:rPr>
              <a:t>Rate</a:t>
            </a:r>
            <a:r>
              <a:rPr lang="en-US" sz="2800" spc="60"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of</a:t>
            </a:r>
            <a:r>
              <a:rPr lang="en-US" sz="2800" spc="335" dirty="0">
                <a:solidFill>
                  <a:srgbClr val="C00000"/>
                </a:solidFill>
                <a:effectLst/>
                <a:latin typeface="Arial Black" panose="020B0A04020102020204" pitchFamily="34" charset="0"/>
                <a:ea typeface="Calibri" panose="020F0502020204030204" pitchFamily="34" charset="0"/>
              </a:rPr>
              <a:t> </a:t>
            </a:r>
            <a:r>
              <a:rPr lang="en-US" sz="2800" dirty="0">
                <a:solidFill>
                  <a:srgbClr val="C00000"/>
                </a:solidFill>
                <a:effectLst/>
                <a:latin typeface="Arial Black" panose="020B0A04020102020204" pitchFamily="34" charset="0"/>
                <a:ea typeface="Calibri" panose="020F0502020204030204" pitchFamily="34" charset="0"/>
              </a:rPr>
              <a:t>Tax:</a:t>
            </a:r>
            <a:r>
              <a:rPr lang="en-US" sz="2800" spc="5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20%</a:t>
            </a:r>
            <a:endParaRPr lang="en-IN" sz="2800" dirty="0">
              <a:effectLst/>
              <a:latin typeface="Arial Black" panose="020B0A04020102020204" pitchFamily="34" charset="0"/>
              <a:ea typeface="Calibri" panose="020F0502020204030204" pitchFamily="34" charset="0"/>
            </a:endParaRPr>
          </a:p>
          <a:p>
            <a:pPr marR="360680" lvl="3" algn="just">
              <a:lnSpc>
                <a:spcPct val="97000"/>
              </a:lnSpc>
              <a:spcAft>
                <a:spcPts val="0"/>
              </a:spcAft>
              <a:buFont typeface="Wingdings" panose="05000000000000000000" pitchFamily="2" charset="2"/>
              <a:buChar char="Ø"/>
              <a:tabLst>
                <a:tab pos="2413000" algn="l"/>
              </a:tabLst>
            </a:pPr>
            <a:endParaRPr lang="en-IN" sz="2600" dirty="0">
              <a:effectLst/>
              <a:latin typeface="Arial Black" panose="020B0A04020102020204" pitchFamily="34" charset="0"/>
              <a:ea typeface="Calibri" panose="020F0502020204030204" pitchFamily="34" charset="0"/>
            </a:endParaRPr>
          </a:p>
          <a:p>
            <a:pPr marL="0" indent="0">
              <a:spcBef>
                <a:spcPts val="55"/>
              </a:spcBef>
              <a:buNone/>
            </a:pPr>
            <a:endParaRPr lang="en-IN" sz="2600" dirty="0">
              <a:effectLst/>
              <a:latin typeface="Arial Black" panose="020B0A04020102020204" pitchFamily="34" charset="0"/>
              <a:ea typeface="Calibri" panose="020F0502020204030204" pitchFamily="34" charset="0"/>
            </a:endParaRPr>
          </a:p>
          <a:p>
            <a:endParaRPr lang="en-IN" dirty="0"/>
          </a:p>
        </p:txBody>
      </p:sp>
    </p:spTree>
    <p:extLst>
      <p:ext uri="{BB962C8B-B14F-4D97-AF65-F5344CB8AC3E}">
        <p14:creationId xmlns:p14="http://schemas.microsoft.com/office/powerpoint/2010/main" val="1600500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64A3E-8470-40C6-4181-9C2820C887FA}"/>
              </a:ext>
            </a:extLst>
          </p:cNvPr>
          <p:cNvSpPr>
            <a:spLocks noGrp="1"/>
          </p:cNvSpPr>
          <p:nvPr>
            <p:ph type="title"/>
          </p:nvPr>
        </p:nvSpPr>
        <p:spPr>
          <a:xfrm>
            <a:off x="838200" y="365125"/>
            <a:ext cx="10571480" cy="904875"/>
          </a:xfrm>
        </p:spPr>
        <p:txBody>
          <a:bodyPr/>
          <a:lstStyle/>
          <a:p>
            <a:r>
              <a:rPr lang="en-IN" dirty="0">
                <a:latin typeface="Arial Black" panose="020B0A04020102020204" pitchFamily="34" charset="0"/>
              </a:rPr>
              <a:t>Summary</a:t>
            </a:r>
          </a:p>
        </p:txBody>
      </p:sp>
      <p:graphicFrame>
        <p:nvGraphicFramePr>
          <p:cNvPr id="4" name="Content Placeholder 3">
            <a:extLst>
              <a:ext uri="{FF2B5EF4-FFF2-40B4-BE49-F238E27FC236}">
                <a16:creationId xmlns:a16="http://schemas.microsoft.com/office/drawing/2014/main" id="{F053CF6E-6CCA-7FF8-BBAB-6CF478BE8946}"/>
              </a:ext>
            </a:extLst>
          </p:cNvPr>
          <p:cNvGraphicFramePr>
            <a:graphicFrameLocks noGrp="1"/>
          </p:cNvGraphicFramePr>
          <p:nvPr>
            <p:ph idx="1"/>
            <p:extLst>
              <p:ext uri="{D42A27DB-BD31-4B8C-83A1-F6EECF244321}">
                <p14:modId xmlns:p14="http://schemas.microsoft.com/office/powerpoint/2010/main" val="1338926433"/>
              </p:ext>
            </p:extLst>
          </p:nvPr>
        </p:nvGraphicFramePr>
        <p:xfrm>
          <a:off x="924560" y="1483361"/>
          <a:ext cx="11165839" cy="5127167"/>
        </p:xfrm>
        <a:graphic>
          <a:graphicData uri="http://schemas.openxmlformats.org/drawingml/2006/table">
            <a:tbl>
              <a:tblPr firstRow="1" firstCol="1" lastRow="1" lastCol="1" bandRow="1" bandCol="1">
                <a:tableStyleId>{5C22544A-7EE6-4342-B048-85BDC9FD1C3A}</a:tableStyleId>
              </a:tblPr>
              <a:tblGrid>
                <a:gridCol w="2899279">
                  <a:extLst>
                    <a:ext uri="{9D8B030D-6E8A-4147-A177-3AD203B41FA5}">
                      <a16:colId xmlns:a16="http://schemas.microsoft.com/office/drawing/2014/main" val="3215832178"/>
                    </a:ext>
                  </a:extLst>
                </a:gridCol>
                <a:gridCol w="8266560">
                  <a:extLst>
                    <a:ext uri="{9D8B030D-6E8A-4147-A177-3AD203B41FA5}">
                      <a16:colId xmlns:a16="http://schemas.microsoft.com/office/drawing/2014/main" val="845705128"/>
                    </a:ext>
                  </a:extLst>
                </a:gridCol>
              </a:tblGrid>
              <a:tr h="545008">
                <a:tc>
                  <a:txBody>
                    <a:bodyPr/>
                    <a:lstStyle/>
                    <a:p>
                      <a:pPr marL="466725">
                        <a:spcBef>
                          <a:spcPts val="285"/>
                        </a:spcBef>
                        <a:spcAft>
                          <a:spcPts val="0"/>
                        </a:spcAft>
                      </a:pPr>
                      <a:r>
                        <a:rPr lang="en-US" sz="2400">
                          <a:effectLst/>
                        </a:rPr>
                        <a:t>Particulars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05535" marR="1090930" algn="ctr">
                        <a:spcBef>
                          <a:spcPts val="285"/>
                        </a:spcBef>
                        <a:spcAft>
                          <a:spcPts val="0"/>
                        </a:spcAft>
                      </a:pPr>
                      <a:r>
                        <a:rPr lang="en-US" sz="2400">
                          <a:effectLst/>
                        </a:rPr>
                        <a:t>Transfer</a:t>
                      </a:r>
                      <a:r>
                        <a:rPr lang="en-US" sz="2400" spc="50">
                          <a:effectLst/>
                        </a:rPr>
                        <a:t> </a:t>
                      </a:r>
                      <a:r>
                        <a:rPr lang="en-US" sz="2400">
                          <a:effectLst/>
                        </a:rPr>
                        <a:t>of</a:t>
                      </a:r>
                      <a:r>
                        <a:rPr lang="en-US" sz="2400" spc="350">
                          <a:effectLst/>
                        </a:rPr>
                        <a:t> </a:t>
                      </a:r>
                      <a:r>
                        <a:rPr lang="en-US" sz="2400">
                          <a:effectLst/>
                        </a:rPr>
                        <a:t>60%</a:t>
                      </a:r>
                      <a:r>
                        <a:rPr lang="en-US" sz="2400" spc="140">
                          <a:effectLst/>
                        </a:rPr>
                        <a:t> </a:t>
                      </a:r>
                      <a:r>
                        <a:rPr lang="en-US" sz="2400">
                          <a:effectLst/>
                        </a:rPr>
                        <a:t>of</a:t>
                      </a:r>
                      <a:r>
                        <a:rPr lang="en-US" sz="2400" spc="350">
                          <a:effectLst/>
                        </a:rPr>
                        <a:t> </a:t>
                      </a:r>
                      <a:r>
                        <a:rPr lang="en-US" sz="2400">
                          <a:effectLst/>
                        </a:rPr>
                        <a:t>land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68895603"/>
                  </a:ext>
                </a:extLst>
              </a:tr>
              <a:tr h="545008">
                <a:tc>
                  <a:txBody>
                    <a:bodyPr/>
                    <a:lstStyle/>
                    <a:p>
                      <a:pPr marL="91440">
                        <a:spcBef>
                          <a:spcPts val="290"/>
                        </a:spcBef>
                      </a:pPr>
                      <a:r>
                        <a:rPr lang="en-US" sz="2400">
                          <a:effectLst/>
                        </a:rPr>
                        <a:t>Section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a:spcBef>
                          <a:spcPts val="290"/>
                        </a:spcBef>
                        <a:spcAft>
                          <a:spcPts val="0"/>
                        </a:spcAft>
                      </a:pPr>
                      <a:r>
                        <a:rPr lang="en-US" sz="2400">
                          <a:effectLst/>
                        </a:rPr>
                        <a:t>Section</a:t>
                      </a:r>
                      <a:r>
                        <a:rPr lang="en-US" sz="2400" spc="-85">
                          <a:effectLst/>
                        </a:rPr>
                        <a:t> </a:t>
                      </a:r>
                      <a:r>
                        <a:rPr lang="en-US" sz="2400">
                          <a:effectLst/>
                        </a:rPr>
                        <a:t>45(5A)</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6883871"/>
                  </a:ext>
                </a:extLst>
              </a:tr>
              <a:tr h="992694">
                <a:tc>
                  <a:txBody>
                    <a:bodyPr/>
                    <a:lstStyle/>
                    <a:p>
                      <a:pPr marL="91440" algn="l">
                        <a:lnSpc>
                          <a:spcPts val="2905"/>
                        </a:lnSpc>
                        <a:spcBef>
                          <a:spcPts val="290"/>
                        </a:spcBef>
                        <a:tabLst>
                          <a:tab pos="1932940" algn="l"/>
                        </a:tabLst>
                      </a:pPr>
                      <a:r>
                        <a:rPr lang="en-US" sz="2400" dirty="0">
                          <a:effectLst/>
                        </a:rPr>
                        <a:t>Year	of</a:t>
                      </a:r>
                      <a:endParaRPr lang="en-IN" sz="1100" dirty="0">
                        <a:effectLst/>
                      </a:endParaRPr>
                    </a:p>
                    <a:p>
                      <a:pPr marL="91440" algn="l">
                        <a:lnSpc>
                          <a:spcPts val="2905"/>
                        </a:lnSpc>
                      </a:pPr>
                      <a:r>
                        <a:rPr lang="en-US" sz="2400" dirty="0">
                          <a:effectLst/>
                        </a:rPr>
                        <a:t>Taxability</a:t>
                      </a:r>
                    </a:p>
                  </a:txBody>
                  <a:tcPr marL="0" marR="0" marT="0" marB="0"/>
                </a:tc>
                <a:tc>
                  <a:txBody>
                    <a:bodyPr/>
                    <a:lstStyle/>
                    <a:p>
                      <a:pPr marL="92075" marR="71755">
                        <a:lnSpc>
                          <a:spcPct val="97000"/>
                        </a:lnSpc>
                        <a:spcBef>
                          <a:spcPts val="335"/>
                        </a:spcBef>
                        <a:spcAft>
                          <a:spcPts val="0"/>
                        </a:spcAft>
                      </a:pPr>
                      <a:r>
                        <a:rPr lang="en-US" sz="2400">
                          <a:effectLst/>
                        </a:rPr>
                        <a:t>Previous</a:t>
                      </a:r>
                      <a:r>
                        <a:rPr lang="en-US" sz="2400" spc="360">
                          <a:effectLst/>
                        </a:rPr>
                        <a:t> </a:t>
                      </a:r>
                      <a:r>
                        <a:rPr lang="en-US" sz="2400">
                          <a:effectLst/>
                        </a:rPr>
                        <a:t>year</a:t>
                      </a:r>
                      <a:r>
                        <a:rPr lang="en-US" sz="2400" spc="395">
                          <a:effectLst/>
                        </a:rPr>
                        <a:t> </a:t>
                      </a:r>
                      <a:r>
                        <a:rPr lang="en-US" sz="2400">
                          <a:effectLst/>
                        </a:rPr>
                        <a:t>in</a:t>
                      </a:r>
                      <a:r>
                        <a:rPr lang="en-US" sz="2400" spc="370">
                          <a:effectLst/>
                        </a:rPr>
                        <a:t> </a:t>
                      </a:r>
                      <a:r>
                        <a:rPr lang="en-US" sz="2400">
                          <a:effectLst/>
                        </a:rPr>
                        <a:t>which</a:t>
                      </a:r>
                      <a:r>
                        <a:rPr lang="en-US" sz="2400" spc="400">
                          <a:effectLst/>
                        </a:rPr>
                        <a:t> </a:t>
                      </a:r>
                      <a:r>
                        <a:rPr lang="en-US" sz="2400">
                          <a:effectLst/>
                        </a:rPr>
                        <a:t>the</a:t>
                      </a:r>
                      <a:r>
                        <a:rPr lang="en-US" sz="2400" spc="380">
                          <a:effectLst/>
                        </a:rPr>
                        <a:t> </a:t>
                      </a:r>
                      <a:r>
                        <a:rPr lang="en-US" sz="2400">
                          <a:effectLst/>
                        </a:rPr>
                        <a:t>completion</a:t>
                      </a:r>
                      <a:r>
                        <a:rPr lang="en-US" sz="2400" spc="370">
                          <a:effectLst/>
                        </a:rPr>
                        <a:t> </a:t>
                      </a:r>
                      <a:r>
                        <a:rPr lang="en-US" sz="2400">
                          <a:effectLst/>
                        </a:rPr>
                        <a:t>certificate</a:t>
                      </a:r>
                      <a:r>
                        <a:rPr lang="en-US" sz="2400" spc="-530">
                          <a:effectLst/>
                        </a:rPr>
                        <a:t> </a:t>
                      </a:r>
                      <a:r>
                        <a:rPr lang="en-US" sz="2400">
                          <a:effectLst/>
                        </a:rPr>
                        <a:t>is</a:t>
                      </a:r>
                      <a:r>
                        <a:rPr lang="en-US" sz="2400" spc="60">
                          <a:effectLst/>
                        </a:rPr>
                        <a:t> </a:t>
                      </a:r>
                      <a:r>
                        <a:rPr lang="en-US" sz="2400">
                          <a:effectLst/>
                        </a:rPr>
                        <a:t>issued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0588617"/>
                  </a:ext>
                </a:extLst>
              </a:tr>
              <a:tr h="1304984">
                <a:tc>
                  <a:txBody>
                    <a:bodyPr/>
                    <a:lstStyle/>
                    <a:p>
                      <a:pPr marL="91440" marR="100330">
                        <a:lnSpc>
                          <a:spcPct val="97000"/>
                        </a:lnSpc>
                        <a:spcBef>
                          <a:spcPts val="340"/>
                        </a:spcBef>
                        <a:spcAft>
                          <a:spcPts val="0"/>
                        </a:spcAft>
                        <a:tabLst>
                          <a:tab pos="908685" algn="l"/>
                          <a:tab pos="1932940" algn="l"/>
                        </a:tabLst>
                      </a:pPr>
                      <a:r>
                        <a:rPr lang="en-US" sz="2400">
                          <a:effectLst/>
                        </a:rPr>
                        <a:t>Full	value	of</a:t>
                      </a:r>
                      <a:r>
                        <a:rPr lang="en-US" sz="2400" spc="-505">
                          <a:effectLst/>
                        </a:rPr>
                        <a:t> </a:t>
                      </a:r>
                      <a:r>
                        <a:rPr lang="en-US" sz="2400">
                          <a:effectLst/>
                        </a:rPr>
                        <a:t>consideration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marR="99060">
                        <a:lnSpc>
                          <a:spcPct val="97000"/>
                        </a:lnSpc>
                        <a:spcBef>
                          <a:spcPts val="340"/>
                        </a:spcBef>
                        <a:spcAft>
                          <a:spcPts val="0"/>
                        </a:spcAft>
                      </a:pPr>
                      <a:r>
                        <a:rPr lang="en-US" sz="2400" dirty="0">
                          <a:effectLst/>
                        </a:rPr>
                        <a:t>Stamp</a:t>
                      </a:r>
                      <a:r>
                        <a:rPr lang="en-US" sz="2400" spc="320" dirty="0">
                          <a:effectLst/>
                        </a:rPr>
                        <a:t> </a:t>
                      </a:r>
                      <a:r>
                        <a:rPr lang="en-US" sz="2400" dirty="0">
                          <a:effectLst/>
                        </a:rPr>
                        <a:t>Duty</a:t>
                      </a:r>
                      <a:r>
                        <a:rPr lang="en-US" sz="2400" spc="335" dirty="0">
                          <a:effectLst/>
                        </a:rPr>
                        <a:t> </a:t>
                      </a:r>
                      <a:r>
                        <a:rPr lang="en-US" sz="2400" dirty="0">
                          <a:effectLst/>
                        </a:rPr>
                        <a:t>Value</a:t>
                      </a:r>
                      <a:r>
                        <a:rPr lang="en-US" sz="2400" spc="330" dirty="0">
                          <a:effectLst/>
                        </a:rPr>
                        <a:t> </a:t>
                      </a:r>
                      <a:r>
                        <a:rPr lang="en-US" sz="2400" dirty="0">
                          <a:effectLst/>
                        </a:rPr>
                        <a:t>of</a:t>
                      </a:r>
                      <a:r>
                        <a:rPr lang="en-US" sz="2400" spc="530" dirty="0">
                          <a:effectLst/>
                        </a:rPr>
                        <a:t> </a:t>
                      </a:r>
                      <a:r>
                        <a:rPr lang="en-US" sz="2400" dirty="0">
                          <a:effectLst/>
                        </a:rPr>
                        <a:t>40%</a:t>
                      </a:r>
                      <a:r>
                        <a:rPr lang="en-US" sz="2400" spc="325" dirty="0">
                          <a:effectLst/>
                        </a:rPr>
                        <a:t> </a:t>
                      </a:r>
                      <a:r>
                        <a:rPr lang="en-US" sz="2400" dirty="0">
                          <a:effectLst/>
                        </a:rPr>
                        <a:t>of</a:t>
                      </a:r>
                      <a:r>
                        <a:rPr lang="en-US" sz="2400" spc="530" dirty="0">
                          <a:effectLst/>
                        </a:rPr>
                        <a:t> </a:t>
                      </a:r>
                      <a:r>
                        <a:rPr lang="en-US" sz="2400" dirty="0">
                          <a:effectLst/>
                        </a:rPr>
                        <a:t>SBU</a:t>
                      </a:r>
                      <a:r>
                        <a:rPr lang="en-US" sz="2400" spc="335" dirty="0">
                          <a:effectLst/>
                        </a:rPr>
                        <a:t> </a:t>
                      </a:r>
                      <a:r>
                        <a:rPr lang="en-US" sz="2400" dirty="0">
                          <a:effectLst/>
                        </a:rPr>
                        <a:t>on</a:t>
                      </a:r>
                      <a:r>
                        <a:rPr lang="en-US" sz="2400" spc="325" dirty="0">
                          <a:effectLst/>
                        </a:rPr>
                        <a:t> </a:t>
                      </a:r>
                      <a:r>
                        <a:rPr lang="en-US" sz="2400" dirty="0">
                          <a:effectLst/>
                        </a:rPr>
                        <a:t>the</a:t>
                      </a:r>
                      <a:r>
                        <a:rPr lang="en-US" sz="2400" spc="330" dirty="0">
                          <a:effectLst/>
                        </a:rPr>
                        <a:t> </a:t>
                      </a:r>
                      <a:r>
                        <a:rPr lang="en-US" sz="2400" dirty="0">
                          <a:effectLst/>
                        </a:rPr>
                        <a:t>date</a:t>
                      </a:r>
                      <a:r>
                        <a:rPr lang="en-US" sz="2400" spc="310" dirty="0">
                          <a:effectLst/>
                        </a:rPr>
                        <a:t> </a:t>
                      </a:r>
                      <a:r>
                        <a:rPr lang="en-US" sz="2400" dirty="0">
                          <a:effectLst/>
                        </a:rPr>
                        <a:t>of</a:t>
                      </a:r>
                      <a:r>
                        <a:rPr lang="en-US" sz="2400" spc="-525" dirty="0">
                          <a:effectLst/>
                        </a:rPr>
                        <a:t> </a:t>
                      </a:r>
                      <a:r>
                        <a:rPr lang="en-US" sz="2400" dirty="0">
                          <a:effectLst/>
                        </a:rPr>
                        <a:t>issue</a:t>
                      </a:r>
                      <a:r>
                        <a:rPr lang="en-US" sz="2400" spc="70" dirty="0">
                          <a:effectLst/>
                        </a:rPr>
                        <a:t> </a:t>
                      </a:r>
                      <a:r>
                        <a:rPr lang="en-US" sz="2400" dirty="0">
                          <a:effectLst/>
                        </a:rPr>
                        <a:t>of</a:t>
                      </a:r>
                      <a:r>
                        <a:rPr lang="en-US" sz="2400" spc="255" dirty="0">
                          <a:effectLst/>
                        </a:rPr>
                        <a:t> </a:t>
                      </a:r>
                      <a:r>
                        <a:rPr lang="en-US" sz="2400" dirty="0">
                          <a:effectLst/>
                        </a:rPr>
                        <a:t>completion</a:t>
                      </a:r>
                      <a:r>
                        <a:rPr lang="en-US" sz="2400" spc="40" dirty="0">
                          <a:effectLst/>
                        </a:rPr>
                        <a:t> </a:t>
                      </a:r>
                      <a:r>
                        <a:rPr lang="en-US" sz="2400" dirty="0">
                          <a:effectLst/>
                        </a:rPr>
                        <a:t>certificate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86790636"/>
                  </a:ext>
                </a:extLst>
              </a:tr>
              <a:tr h="1194465">
                <a:tc>
                  <a:txBody>
                    <a:bodyPr/>
                    <a:lstStyle/>
                    <a:p>
                      <a:pPr marL="91440">
                        <a:lnSpc>
                          <a:spcPts val="2905"/>
                        </a:lnSpc>
                        <a:spcBef>
                          <a:spcPts val="295"/>
                        </a:spcBef>
                        <a:tabLst>
                          <a:tab pos="1926590" algn="l"/>
                        </a:tabLst>
                      </a:pPr>
                      <a:r>
                        <a:rPr lang="en-US" sz="2400">
                          <a:effectLst/>
                        </a:rPr>
                        <a:t>Cost	of</a:t>
                      </a:r>
                      <a:endParaRPr lang="en-IN" sz="1100">
                        <a:effectLst/>
                      </a:endParaRPr>
                    </a:p>
                    <a:p>
                      <a:pPr marL="91440">
                        <a:lnSpc>
                          <a:spcPts val="2905"/>
                        </a:lnSpc>
                      </a:pPr>
                      <a:r>
                        <a:rPr lang="en-US" sz="2400">
                          <a:effectLst/>
                        </a:rPr>
                        <a:t>Acquisition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marR="75565" algn="just">
                        <a:lnSpc>
                          <a:spcPct val="97000"/>
                        </a:lnSpc>
                        <a:spcBef>
                          <a:spcPts val="340"/>
                        </a:spcBef>
                        <a:spcAft>
                          <a:spcPts val="0"/>
                        </a:spcAft>
                      </a:pPr>
                      <a:r>
                        <a:rPr lang="en-US" sz="2400">
                          <a:effectLst/>
                        </a:rPr>
                        <a:t>Proportionate [i.e. 60%] purchase cost of</a:t>
                      </a:r>
                      <a:r>
                        <a:rPr lang="en-US" sz="2400" spc="5">
                          <a:effectLst/>
                        </a:rPr>
                        <a:t> </a:t>
                      </a:r>
                      <a:r>
                        <a:rPr lang="en-US" sz="2400">
                          <a:effectLst/>
                        </a:rPr>
                        <a:t>land or</a:t>
                      </a:r>
                      <a:r>
                        <a:rPr lang="en-US" sz="2400" spc="5">
                          <a:effectLst/>
                        </a:rPr>
                        <a:t> </a:t>
                      </a:r>
                      <a:r>
                        <a:rPr lang="en-US" sz="2400">
                          <a:effectLst/>
                        </a:rPr>
                        <a:t>Proportionate fair market value of the land as on</a:t>
                      </a:r>
                      <a:r>
                        <a:rPr lang="en-US" sz="2400" spc="5">
                          <a:effectLst/>
                        </a:rPr>
                        <a:t> </a:t>
                      </a:r>
                      <a:r>
                        <a:rPr lang="en-US" sz="2400">
                          <a:effectLst/>
                        </a:rPr>
                        <a:t>01.04.2001</a:t>
                      </a:r>
                      <a:r>
                        <a:rPr lang="en-US" sz="2400" spc="105">
                          <a:effectLst/>
                        </a:rPr>
                        <a:t> </a:t>
                      </a:r>
                      <a:r>
                        <a:rPr lang="en-US" sz="2400">
                          <a:effectLst/>
                        </a:rPr>
                        <a:t>subject</a:t>
                      </a:r>
                      <a:r>
                        <a:rPr lang="en-US" sz="2400" spc="55">
                          <a:effectLst/>
                        </a:rPr>
                        <a:t> </a:t>
                      </a:r>
                      <a:r>
                        <a:rPr lang="en-US" sz="2400">
                          <a:effectLst/>
                        </a:rPr>
                        <a:t>to</a:t>
                      </a:r>
                      <a:r>
                        <a:rPr lang="en-US" sz="2400" spc="70">
                          <a:effectLst/>
                        </a:rPr>
                        <a:t> </a:t>
                      </a:r>
                      <a:r>
                        <a:rPr lang="en-US" sz="2400">
                          <a:effectLst/>
                        </a:rPr>
                        <a:t>indexation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00921407"/>
                  </a:ext>
                </a:extLst>
              </a:tr>
              <a:tr h="545008">
                <a:tc>
                  <a:txBody>
                    <a:bodyPr/>
                    <a:lstStyle/>
                    <a:p>
                      <a:pPr marL="91440">
                        <a:spcBef>
                          <a:spcPts val="300"/>
                        </a:spcBef>
                      </a:pPr>
                      <a:r>
                        <a:rPr lang="en-US" sz="2400">
                          <a:effectLst/>
                        </a:rPr>
                        <a:t>Rate</a:t>
                      </a:r>
                      <a:r>
                        <a:rPr lang="en-US" sz="2400" spc="65">
                          <a:effectLst/>
                        </a:rPr>
                        <a:t> </a:t>
                      </a:r>
                      <a:r>
                        <a:rPr lang="en-US" sz="2400">
                          <a:effectLst/>
                        </a:rPr>
                        <a:t>of</a:t>
                      </a:r>
                      <a:r>
                        <a:rPr lang="en-US" sz="2400" spc="275">
                          <a:effectLst/>
                        </a:rPr>
                        <a:t> </a:t>
                      </a:r>
                      <a:r>
                        <a:rPr lang="en-US" sz="2400">
                          <a:effectLst/>
                        </a:rPr>
                        <a:t>Tax</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a:spcBef>
                          <a:spcPts val="300"/>
                        </a:spcBef>
                        <a:spcAft>
                          <a:spcPts val="0"/>
                        </a:spcAft>
                      </a:pPr>
                      <a:r>
                        <a:rPr lang="en-US" sz="2400" dirty="0">
                          <a:effectLst/>
                        </a:rPr>
                        <a:t>12.5% (without indexation) /20% (with indexation)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65476757"/>
                  </a:ext>
                </a:extLst>
              </a:tr>
            </a:tbl>
          </a:graphicData>
        </a:graphic>
      </p:graphicFrame>
    </p:spTree>
    <p:extLst>
      <p:ext uri="{BB962C8B-B14F-4D97-AF65-F5344CB8AC3E}">
        <p14:creationId xmlns:p14="http://schemas.microsoft.com/office/powerpoint/2010/main" val="35906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39390" y="1078714"/>
            <a:ext cx="11727366" cy="590649"/>
          </a:xfrm>
          <a:prstGeom prst="rect">
            <a:avLst/>
          </a:prstGeom>
          <a:noFill/>
          <a:ln/>
        </p:spPr>
        <p:txBody>
          <a:bodyPr wrap="none" lIns="0" tIns="0" rIns="0" bIns="0" rtlCol="0" anchor="t"/>
          <a:lstStyle/>
          <a:p>
            <a:pPr>
              <a:lnSpc>
                <a:spcPts val="4625"/>
              </a:lnSpc>
            </a:pPr>
            <a:r>
              <a:rPr lang="en-US" sz="3708" dirty="0">
                <a:solidFill>
                  <a:srgbClr val="3A3A3A"/>
                </a:solidFill>
                <a:latin typeface="Noto Serif Medium" pitchFamily="34" charset="0"/>
                <a:ea typeface="Noto Serif Medium" pitchFamily="34" charset="-122"/>
                <a:cs typeface="Noto Serif Medium" pitchFamily="34" charset="-120"/>
              </a:rPr>
              <a:t>1. </a:t>
            </a:r>
            <a:r>
              <a:rPr lang="en-US" sz="3708" dirty="0">
                <a:solidFill>
                  <a:srgbClr val="3A3A3A"/>
                </a:solidFill>
                <a:latin typeface="Arial Black" panose="020B0A04020102020204" pitchFamily="34" charset="0"/>
                <a:ea typeface="Noto Serif Medium" pitchFamily="34" charset="-122"/>
                <a:cs typeface="Noto Serif Medium" pitchFamily="34" charset="-120"/>
              </a:rPr>
              <a:t>Capital Gains (Section 45, 48, 54, 54F, etc.)</a:t>
            </a:r>
            <a:endParaRPr lang="en-US" sz="3708" dirty="0">
              <a:latin typeface="Arial Black" panose="020B0A04020102020204" pitchFamily="34" charset="0"/>
            </a:endParaRPr>
          </a:p>
        </p:txBody>
      </p:sp>
      <p:sp>
        <p:nvSpPr>
          <p:cNvPr id="3" name="Text 1"/>
          <p:cNvSpPr/>
          <p:nvPr/>
        </p:nvSpPr>
        <p:spPr>
          <a:xfrm>
            <a:off x="1042492" y="2077839"/>
            <a:ext cx="2362696" cy="295275"/>
          </a:xfrm>
          <a:prstGeom prst="rect">
            <a:avLst/>
          </a:prstGeom>
          <a:noFill/>
          <a:ln/>
        </p:spPr>
        <p:txBody>
          <a:bodyPr wrap="none" lIns="0" tIns="0" rIns="0" bIns="0" rtlCol="0" anchor="t"/>
          <a:lstStyle/>
          <a:p>
            <a:pPr>
              <a:lnSpc>
                <a:spcPts val="2292"/>
              </a:lnSpc>
            </a:pPr>
            <a:r>
              <a:rPr lang="en-US" sz="1667" dirty="0">
                <a:solidFill>
                  <a:srgbClr val="3A3A3A"/>
                </a:solidFill>
                <a:latin typeface="Arial Black" panose="020B0A04020102020204" pitchFamily="34" charset="0"/>
                <a:ea typeface="Noto Serif Medium" pitchFamily="34" charset="-122"/>
                <a:cs typeface="Noto Serif Medium" pitchFamily="34" charset="-120"/>
              </a:rPr>
              <a:t>For the Seller:</a:t>
            </a:r>
            <a:endParaRPr lang="en-US" sz="1667" dirty="0">
              <a:latin typeface="Arial Black" panose="020B0A04020102020204" pitchFamily="34" charset="0"/>
            </a:endParaRPr>
          </a:p>
        </p:txBody>
      </p:sp>
      <p:sp>
        <p:nvSpPr>
          <p:cNvPr id="4" name="Text 2"/>
          <p:cNvSpPr/>
          <p:nvPr/>
        </p:nvSpPr>
        <p:spPr>
          <a:xfrm>
            <a:off x="661492" y="2709764"/>
            <a:ext cx="5203924" cy="604838"/>
          </a:xfrm>
          <a:prstGeom prst="rect">
            <a:avLst/>
          </a:prstGeom>
          <a:noFill/>
          <a:ln/>
        </p:spPr>
        <p:txBody>
          <a:bodyPr wrap="square" lIns="0" tIns="0" rIns="0" bIns="0" rtlCol="0" anchor="t"/>
          <a:lstStyle/>
          <a:p>
            <a:pPr>
              <a:lnSpc>
                <a:spcPts val="2375"/>
              </a:lnSpc>
            </a:pPr>
            <a:r>
              <a:rPr lang="en-US" sz="1667" dirty="0">
                <a:solidFill>
                  <a:srgbClr val="4C4C4C"/>
                </a:solidFill>
                <a:latin typeface="Arial Black" panose="020B0A04020102020204" pitchFamily="34" charset="0"/>
                <a:ea typeface="Noto Serif" pitchFamily="34" charset="-122"/>
                <a:cs typeface="Noto Serif" pitchFamily="34" charset="-120"/>
              </a:rPr>
              <a:t>If the seller transfers a capital asset (like land or building), capital gains are taxable:</a:t>
            </a:r>
            <a:endParaRPr lang="en-US" sz="1667" dirty="0">
              <a:latin typeface="Arial Black" panose="020B0A04020102020204" pitchFamily="34" charset="0"/>
            </a:endParaRPr>
          </a:p>
        </p:txBody>
      </p:sp>
      <p:sp>
        <p:nvSpPr>
          <p:cNvPr id="5" name="Text 3"/>
          <p:cNvSpPr/>
          <p:nvPr/>
        </p:nvSpPr>
        <p:spPr>
          <a:xfrm>
            <a:off x="661492" y="3484662"/>
            <a:ext cx="5203924" cy="302419"/>
          </a:xfrm>
          <a:prstGeom prst="rect">
            <a:avLst/>
          </a:prstGeom>
          <a:noFill/>
          <a:ln/>
        </p:spPr>
        <p:txBody>
          <a:bodyPr wrap="none" lIns="0" tIns="0" rIns="0" bIns="0" rtlCol="0" anchor="t"/>
          <a:lstStyle/>
          <a:p>
            <a:pPr marL="285739" indent="-285739">
              <a:lnSpc>
                <a:spcPts val="2375"/>
              </a:lnSpc>
              <a:buSzPct val="100000"/>
              <a:buChar char="•"/>
            </a:pPr>
            <a:r>
              <a:rPr lang="en-US" sz="1667" b="1" kern="1600" spc="50" dirty="0">
                <a:solidFill>
                  <a:srgbClr val="4C4C4C"/>
                </a:solidFill>
                <a:latin typeface="Arial Black" panose="020B0A04020102020204" pitchFamily="34" charset="0"/>
                <a:ea typeface="Noto Serif" pitchFamily="34" charset="-122"/>
                <a:cs typeface="Noto Serif" pitchFamily="34" charset="-120"/>
              </a:rPr>
              <a:t>Short-Term Capital Gain (STCG):</a:t>
            </a:r>
            <a:endParaRPr lang="en-US" sz="1667" kern="1600" spc="50" dirty="0">
              <a:latin typeface="Arial Black" panose="020B0A04020102020204" pitchFamily="34" charset="0"/>
            </a:endParaRPr>
          </a:p>
        </p:txBody>
      </p:sp>
      <p:sp>
        <p:nvSpPr>
          <p:cNvPr id="6" name="Text 4"/>
          <p:cNvSpPr/>
          <p:nvPr/>
        </p:nvSpPr>
        <p:spPr>
          <a:xfrm>
            <a:off x="661492" y="3853161"/>
            <a:ext cx="5203924" cy="302419"/>
          </a:xfrm>
          <a:prstGeom prst="rect">
            <a:avLst/>
          </a:prstGeom>
          <a:noFill/>
          <a:ln/>
        </p:spPr>
        <p:txBody>
          <a:bodyPr wrap="none" lIns="0" tIns="0" rIns="0" bIns="0" rtlCol="0" anchor="t"/>
          <a:lstStyle/>
          <a:p>
            <a:pPr marL="571477" lvl="1" indent="-285739">
              <a:lnSpc>
                <a:spcPts val="2375"/>
              </a:lnSpc>
              <a:buSzPct val="100000"/>
              <a:buChar char="•"/>
            </a:pPr>
            <a:r>
              <a:rPr lang="en-US" sz="1667" dirty="0">
                <a:solidFill>
                  <a:srgbClr val="4C4C4C"/>
                </a:solidFill>
                <a:latin typeface="Arial Black" panose="020B0A04020102020204" pitchFamily="34" charset="0"/>
                <a:ea typeface="Noto Serif" pitchFamily="34" charset="-122"/>
                <a:cs typeface="Noto Serif" pitchFamily="34" charset="-120"/>
              </a:rPr>
              <a:t>If property held ≤ 24 months.</a:t>
            </a:r>
            <a:endParaRPr lang="en-US" sz="1667" dirty="0">
              <a:latin typeface="Arial Black" panose="020B0A04020102020204" pitchFamily="34" charset="0"/>
            </a:endParaRPr>
          </a:p>
        </p:txBody>
      </p:sp>
      <p:sp>
        <p:nvSpPr>
          <p:cNvPr id="7" name="Text 5"/>
          <p:cNvSpPr/>
          <p:nvPr/>
        </p:nvSpPr>
        <p:spPr>
          <a:xfrm>
            <a:off x="661492" y="4221659"/>
            <a:ext cx="5203924" cy="302419"/>
          </a:xfrm>
          <a:prstGeom prst="rect">
            <a:avLst/>
          </a:prstGeom>
          <a:noFill/>
          <a:ln/>
        </p:spPr>
        <p:txBody>
          <a:bodyPr wrap="none" lIns="0" tIns="0" rIns="0" bIns="0" rtlCol="0" anchor="t"/>
          <a:lstStyle/>
          <a:p>
            <a:pPr marL="571477" lvl="1" indent="-285739">
              <a:lnSpc>
                <a:spcPts val="2375"/>
              </a:lnSpc>
              <a:buSzPct val="100000"/>
              <a:buChar char="•"/>
            </a:pPr>
            <a:r>
              <a:rPr lang="en-US" sz="1667" dirty="0">
                <a:solidFill>
                  <a:srgbClr val="4C4C4C"/>
                </a:solidFill>
                <a:latin typeface="Arial Black" panose="020B0A04020102020204" pitchFamily="34" charset="0"/>
                <a:ea typeface="Noto Serif" pitchFamily="34" charset="-122"/>
                <a:cs typeface="Noto Serif" pitchFamily="34" charset="-120"/>
              </a:rPr>
              <a:t>Taxed at slab rates.</a:t>
            </a:r>
            <a:endParaRPr lang="en-US" sz="1667" dirty="0">
              <a:latin typeface="Arial Black" panose="020B0A04020102020204" pitchFamily="34" charset="0"/>
            </a:endParaRPr>
          </a:p>
        </p:txBody>
      </p:sp>
      <p:sp>
        <p:nvSpPr>
          <p:cNvPr id="8" name="Text 6"/>
          <p:cNvSpPr/>
          <p:nvPr/>
        </p:nvSpPr>
        <p:spPr>
          <a:xfrm>
            <a:off x="661492" y="4590157"/>
            <a:ext cx="5203924" cy="302419"/>
          </a:xfrm>
          <a:prstGeom prst="rect">
            <a:avLst/>
          </a:prstGeom>
          <a:noFill/>
          <a:ln/>
        </p:spPr>
        <p:txBody>
          <a:bodyPr wrap="none" lIns="0" tIns="0" rIns="0" bIns="0" rtlCol="0" anchor="t"/>
          <a:lstStyle/>
          <a:p>
            <a:pPr marL="285739" indent="-285739">
              <a:lnSpc>
                <a:spcPts val="2375"/>
              </a:lnSpc>
              <a:buSzPct val="100000"/>
              <a:buChar char="•"/>
            </a:pPr>
            <a:r>
              <a:rPr lang="en-US" sz="1667" b="1" kern="1600" spc="50" dirty="0">
                <a:solidFill>
                  <a:srgbClr val="4C4C4C"/>
                </a:solidFill>
                <a:latin typeface="Arial Black" panose="020B0A04020102020204" pitchFamily="34" charset="0"/>
                <a:ea typeface="Noto Serif" pitchFamily="34" charset="-122"/>
                <a:cs typeface="Noto Serif" pitchFamily="34" charset="-120"/>
              </a:rPr>
              <a:t>Long-Term Capital Gain (LTCG):</a:t>
            </a:r>
          </a:p>
        </p:txBody>
      </p:sp>
      <p:sp>
        <p:nvSpPr>
          <p:cNvPr id="9" name="Text 7"/>
          <p:cNvSpPr/>
          <p:nvPr/>
        </p:nvSpPr>
        <p:spPr>
          <a:xfrm>
            <a:off x="661492" y="4958656"/>
            <a:ext cx="5203924" cy="302419"/>
          </a:xfrm>
          <a:prstGeom prst="rect">
            <a:avLst/>
          </a:prstGeom>
          <a:noFill/>
          <a:ln/>
        </p:spPr>
        <p:txBody>
          <a:bodyPr wrap="none" lIns="0" tIns="0" rIns="0" bIns="0" rtlCol="0" anchor="t"/>
          <a:lstStyle/>
          <a:p>
            <a:pPr marL="571477" lvl="1" indent="-285739">
              <a:lnSpc>
                <a:spcPts val="2375"/>
              </a:lnSpc>
              <a:buSzPct val="100000"/>
              <a:buChar char="•"/>
            </a:pPr>
            <a:r>
              <a:rPr lang="en-US" sz="1667" dirty="0">
                <a:solidFill>
                  <a:srgbClr val="4C4C4C"/>
                </a:solidFill>
                <a:latin typeface="Arial Black" panose="020B0A04020102020204" pitchFamily="34" charset="0"/>
                <a:ea typeface="Noto Serif" pitchFamily="34" charset="-122"/>
                <a:cs typeface="Noto Serif" pitchFamily="34" charset="-120"/>
              </a:rPr>
              <a:t>If property held &gt; 24 months.</a:t>
            </a:r>
            <a:endParaRPr lang="en-US" sz="1667" dirty="0">
              <a:latin typeface="Arial Black" panose="020B0A04020102020204" pitchFamily="34" charset="0"/>
            </a:endParaRPr>
          </a:p>
        </p:txBody>
      </p:sp>
      <p:sp>
        <p:nvSpPr>
          <p:cNvPr id="10" name="Text 8"/>
          <p:cNvSpPr/>
          <p:nvPr/>
        </p:nvSpPr>
        <p:spPr>
          <a:xfrm>
            <a:off x="661492" y="5327155"/>
            <a:ext cx="5203924" cy="302419"/>
          </a:xfrm>
          <a:prstGeom prst="rect">
            <a:avLst/>
          </a:prstGeom>
          <a:noFill/>
          <a:ln/>
        </p:spPr>
        <p:txBody>
          <a:bodyPr wrap="none" lIns="0" tIns="0" rIns="0" bIns="0" rtlCol="0" anchor="t"/>
          <a:lstStyle/>
          <a:p>
            <a:pPr marL="571477" lvl="1" indent="-285739">
              <a:lnSpc>
                <a:spcPts val="2375"/>
              </a:lnSpc>
              <a:buSzPct val="100000"/>
              <a:buChar char="•"/>
            </a:pPr>
            <a:r>
              <a:rPr lang="en-US" sz="1667" dirty="0">
                <a:solidFill>
                  <a:srgbClr val="4C4C4C"/>
                </a:solidFill>
                <a:latin typeface="Arial Black" panose="020B0A04020102020204" pitchFamily="34" charset="0"/>
                <a:ea typeface="Noto Serif" pitchFamily="34" charset="-122"/>
                <a:cs typeface="Noto Serif" pitchFamily="34" charset="-120"/>
              </a:rPr>
              <a:t>Taxed at 12.5% without indexation </a:t>
            </a:r>
          </a:p>
          <a:p>
            <a:pPr marL="571477" lvl="1" indent="-285739">
              <a:lnSpc>
                <a:spcPts val="2375"/>
              </a:lnSpc>
              <a:buSzPct val="100000"/>
              <a:buChar char="•"/>
            </a:pPr>
            <a:r>
              <a:rPr lang="en-US" sz="1667" dirty="0">
                <a:solidFill>
                  <a:srgbClr val="4C4C4C"/>
                </a:solidFill>
                <a:latin typeface="Arial Black" panose="020B0A04020102020204" pitchFamily="34" charset="0"/>
                <a:ea typeface="Noto Serif" pitchFamily="34" charset="-122"/>
                <a:cs typeface="Noto Serif" pitchFamily="34" charset="-120"/>
              </a:rPr>
              <a:t>Or at 20% (with indexation benefits).</a:t>
            </a:r>
          </a:p>
          <a:p>
            <a:pPr marL="285739" lvl="1">
              <a:lnSpc>
                <a:spcPts val="2375"/>
              </a:lnSpc>
              <a:buSzPct val="100000"/>
            </a:pPr>
            <a:r>
              <a:rPr lang="en-US" sz="1667" dirty="0">
                <a:solidFill>
                  <a:srgbClr val="4C4C4C"/>
                </a:solidFill>
                <a:latin typeface="Arial Black" panose="020B0A04020102020204" pitchFamily="34" charset="0"/>
                <a:ea typeface="Noto Serif" pitchFamily="34" charset="-122"/>
                <a:cs typeface="Noto Serif" pitchFamily="34" charset="-120"/>
              </a:rPr>
              <a:t>Note: This option is available only for Residents.</a:t>
            </a:r>
            <a:endParaRPr lang="en-US" sz="1667" dirty="0">
              <a:latin typeface="Arial Black" panose="020B0A04020102020204" pitchFamily="34" charset="0"/>
            </a:endParaRPr>
          </a:p>
        </p:txBody>
      </p:sp>
      <p:sp>
        <p:nvSpPr>
          <p:cNvPr id="11" name="Text 9"/>
          <p:cNvSpPr/>
          <p:nvPr/>
        </p:nvSpPr>
        <p:spPr>
          <a:xfrm>
            <a:off x="6332935" y="2225477"/>
            <a:ext cx="2362696" cy="295275"/>
          </a:xfrm>
          <a:prstGeom prst="rect">
            <a:avLst/>
          </a:prstGeom>
          <a:noFill/>
          <a:ln/>
        </p:spPr>
        <p:txBody>
          <a:bodyPr wrap="none" lIns="0" tIns="0" rIns="0" bIns="0" rtlCol="0" anchor="t"/>
          <a:lstStyle/>
          <a:p>
            <a:pPr>
              <a:lnSpc>
                <a:spcPts val="2292"/>
              </a:lnSpc>
            </a:pPr>
            <a:r>
              <a:rPr lang="en-US" sz="1667" dirty="0">
                <a:solidFill>
                  <a:srgbClr val="3A3A3A"/>
                </a:solidFill>
                <a:latin typeface="Arial Black" panose="020B0A04020102020204" pitchFamily="34" charset="0"/>
                <a:ea typeface="Noto Serif Medium" pitchFamily="34" charset="-122"/>
                <a:cs typeface="Noto Serif Medium" pitchFamily="34" charset="-120"/>
              </a:rPr>
              <a:t>Exemptions:</a:t>
            </a:r>
            <a:endParaRPr lang="en-US" sz="1667" dirty="0">
              <a:latin typeface="Arial Black" panose="020B0A04020102020204" pitchFamily="34" charset="0"/>
            </a:endParaRPr>
          </a:p>
        </p:txBody>
      </p:sp>
      <p:sp>
        <p:nvSpPr>
          <p:cNvPr id="12" name="Text 10"/>
          <p:cNvSpPr/>
          <p:nvPr/>
        </p:nvSpPr>
        <p:spPr>
          <a:xfrm>
            <a:off x="6332935" y="2709763"/>
            <a:ext cx="5203924" cy="907257"/>
          </a:xfrm>
          <a:prstGeom prst="rect">
            <a:avLst/>
          </a:prstGeom>
          <a:noFill/>
          <a:ln/>
        </p:spPr>
        <p:txBody>
          <a:bodyPr wrap="square" lIns="0" tIns="0" rIns="0" bIns="0" rtlCol="0" anchor="t"/>
          <a:lstStyle/>
          <a:p>
            <a:pPr marL="285739" indent="-285739">
              <a:lnSpc>
                <a:spcPts val="2375"/>
              </a:lnSpc>
              <a:buSzPct val="100000"/>
              <a:buChar char="•"/>
            </a:pPr>
            <a:r>
              <a:rPr lang="en-US" sz="1667" b="1" dirty="0">
                <a:solidFill>
                  <a:srgbClr val="4C4C4C"/>
                </a:solidFill>
                <a:latin typeface="Arial Black" panose="020B0A04020102020204" pitchFamily="34" charset="0"/>
                <a:ea typeface="Noto Serif" pitchFamily="34" charset="-122"/>
                <a:cs typeface="Noto Serif" pitchFamily="34" charset="-120"/>
              </a:rPr>
              <a:t>Section 54:</a:t>
            </a:r>
            <a:r>
              <a:rPr lang="en-US" sz="1667" dirty="0">
                <a:solidFill>
                  <a:srgbClr val="4C4C4C"/>
                </a:solidFill>
                <a:latin typeface="Arial Black" panose="020B0A04020102020204" pitchFamily="34" charset="0"/>
                <a:ea typeface="Noto Serif" pitchFamily="34" charset="-122"/>
                <a:cs typeface="Noto Serif" pitchFamily="34" charset="-120"/>
              </a:rPr>
              <a:t> Exemption on LTCG from sale of residential house if reinvested in another (one) residential house.</a:t>
            </a:r>
            <a:endParaRPr lang="en-US" sz="1667" dirty="0">
              <a:latin typeface="Arial Black" panose="020B0A04020102020204" pitchFamily="34" charset="0"/>
            </a:endParaRPr>
          </a:p>
        </p:txBody>
      </p:sp>
      <p:sp>
        <p:nvSpPr>
          <p:cNvPr id="13" name="Text 11"/>
          <p:cNvSpPr/>
          <p:nvPr/>
        </p:nvSpPr>
        <p:spPr>
          <a:xfrm>
            <a:off x="6332935" y="3683099"/>
            <a:ext cx="5203924" cy="907257"/>
          </a:xfrm>
          <a:prstGeom prst="rect">
            <a:avLst/>
          </a:prstGeom>
          <a:noFill/>
          <a:ln/>
        </p:spPr>
        <p:txBody>
          <a:bodyPr wrap="square" lIns="0" tIns="0" rIns="0" bIns="0" rtlCol="0" anchor="t"/>
          <a:lstStyle/>
          <a:p>
            <a:pPr marL="285739" indent="-285739">
              <a:lnSpc>
                <a:spcPts val="2375"/>
              </a:lnSpc>
              <a:buSzPct val="100000"/>
              <a:buChar char="•"/>
            </a:pPr>
            <a:r>
              <a:rPr lang="en-US" sz="1667" b="1" dirty="0">
                <a:solidFill>
                  <a:srgbClr val="4C4C4C"/>
                </a:solidFill>
                <a:latin typeface="Arial Black" panose="020B0A04020102020204" pitchFamily="34" charset="0"/>
                <a:ea typeface="Noto Serif" pitchFamily="34" charset="-122"/>
                <a:cs typeface="Noto Serif" pitchFamily="34" charset="-120"/>
              </a:rPr>
              <a:t>Section 54F : </a:t>
            </a:r>
            <a:r>
              <a:rPr lang="en-US" sz="1667" dirty="0">
                <a:solidFill>
                  <a:srgbClr val="4C4C4C"/>
                </a:solidFill>
                <a:latin typeface="Arial Black" panose="020B0A04020102020204" pitchFamily="34" charset="0"/>
                <a:ea typeface="Noto Serif" pitchFamily="34" charset="-122"/>
                <a:cs typeface="Noto Serif" pitchFamily="34" charset="-120"/>
              </a:rPr>
              <a:t>Exemption on LTCG from sale of any capital asset (not a house) if invested in a residential house.</a:t>
            </a:r>
            <a:endParaRPr lang="en-US" sz="1667" dirty="0">
              <a:latin typeface="Arial Black" panose="020B0A04020102020204" pitchFamily="34" charset="0"/>
            </a:endParaRPr>
          </a:p>
        </p:txBody>
      </p:sp>
      <p:sp>
        <p:nvSpPr>
          <p:cNvPr id="14" name="Text 12"/>
          <p:cNvSpPr/>
          <p:nvPr/>
        </p:nvSpPr>
        <p:spPr>
          <a:xfrm>
            <a:off x="6332935" y="4656435"/>
            <a:ext cx="5203924" cy="604838"/>
          </a:xfrm>
          <a:prstGeom prst="rect">
            <a:avLst/>
          </a:prstGeom>
          <a:noFill/>
          <a:ln/>
        </p:spPr>
        <p:txBody>
          <a:bodyPr wrap="square" lIns="0" tIns="0" rIns="0" bIns="0" rtlCol="0" anchor="t"/>
          <a:lstStyle/>
          <a:p>
            <a:pPr marL="285739" indent="-285739">
              <a:lnSpc>
                <a:spcPts val="2375"/>
              </a:lnSpc>
              <a:buSzPct val="100000"/>
              <a:buChar char="•"/>
            </a:pPr>
            <a:r>
              <a:rPr lang="en-US" sz="1667" b="1" dirty="0">
                <a:solidFill>
                  <a:srgbClr val="4C4C4C"/>
                </a:solidFill>
                <a:latin typeface="Arial Black" panose="020B0A04020102020204" pitchFamily="34" charset="0"/>
                <a:ea typeface="Noto Serif" pitchFamily="34" charset="-122"/>
                <a:cs typeface="Noto Serif" pitchFamily="34" charset="-120"/>
              </a:rPr>
              <a:t>Section 54EC :</a:t>
            </a:r>
            <a:r>
              <a:rPr lang="en-US" sz="1667" dirty="0">
                <a:solidFill>
                  <a:srgbClr val="4C4C4C"/>
                </a:solidFill>
                <a:latin typeface="Arial Black" panose="020B0A04020102020204" pitchFamily="34" charset="0"/>
                <a:ea typeface="Noto Serif" pitchFamily="34" charset="-122"/>
                <a:cs typeface="Noto Serif" pitchFamily="34" charset="-120"/>
              </a:rPr>
              <a:t> Exemption if LTCG is invested in NHAI/REC bonds (within 6 months, up to ₹50 lakh).</a:t>
            </a:r>
            <a:endParaRPr lang="en-US" sz="1667" dirty="0">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2DF6-8E67-F3C7-E21C-705F7C7AB190}"/>
              </a:ext>
            </a:extLst>
          </p:cNvPr>
          <p:cNvSpPr>
            <a:spLocks noGrp="1"/>
          </p:cNvSpPr>
          <p:nvPr>
            <p:ph type="title"/>
          </p:nvPr>
        </p:nvSpPr>
        <p:spPr>
          <a:xfrm>
            <a:off x="284480" y="96849"/>
            <a:ext cx="11907520" cy="980111"/>
          </a:xfrm>
        </p:spPr>
        <p:txBody>
          <a:bodyPr>
            <a:normAutofit fontScale="90000"/>
          </a:bodyPr>
          <a:lstStyle/>
          <a:p>
            <a:r>
              <a:rPr lang="en-US" sz="1800" dirty="0">
                <a:solidFill>
                  <a:srgbClr val="FFFFFF"/>
                </a:solidFill>
                <a:effectLst/>
                <a:latin typeface="Calibri" panose="020F0502020204030204" pitchFamily="34" charset="0"/>
                <a:ea typeface="Calibri" panose="020F0502020204030204" pitchFamily="34" charset="0"/>
              </a:rPr>
              <a:t>Transfer</a:t>
            </a:r>
            <a:r>
              <a:rPr lang="en-US" sz="1800" spc="-5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of</a:t>
            </a:r>
            <a:r>
              <a:rPr lang="en-US" sz="1800" spc="21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40%</a:t>
            </a:r>
            <a:r>
              <a:rPr lang="en-US" sz="1800" spc="-9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SBU</a:t>
            </a:r>
            <a:r>
              <a:rPr lang="en-US" sz="1800" spc="-4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along</a:t>
            </a:r>
            <a:r>
              <a:rPr lang="en-US" sz="1800" spc="-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with</a:t>
            </a:r>
            <a:r>
              <a:rPr lang="en-US" sz="1800" spc="-9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UDI-</a:t>
            </a:r>
            <a:r>
              <a:rPr lang="en-US" sz="1800" spc="-82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Section</a:t>
            </a:r>
            <a:r>
              <a:rPr lang="en-US" sz="1800" spc="-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45(1) -</a:t>
            </a:r>
            <a:r>
              <a:rPr lang="en-US" sz="1800" spc="2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Summary</a:t>
            </a:r>
            <a:br>
              <a:rPr lang="en-IN" sz="1800" dirty="0">
                <a:effectLst/>
                <a:latin typeface="Calibri" panose="020F0502020204030204" pitchFamily="34" charset="0"/>
                <a:ea typeface="Calibri" panose="020F0502020204030204" pitchFamily="34" charset="0"/>
              </a:rPr>
            </a:br>
            <a:r>
              <a:rPr lang="en-US" sz="1800" dirty="0">
                <a:solidFill>
                  <a:srgbClr val="FFFFFF"/>
                </a:solidFill>
                <a:effectLst/>
                <a:latin typeface="Calibri" panose="020F0502020204030204" pitchFamily="34" charset="0"/>
                <a:ea typeface="Calibri" panose="020F0502020204030204" pitchFamily="34" charset="0"/>
              </a:rPr>
              <a:t>Transfer</a:t>
            </a:r>
            <a:r>
              <a:rPr lang="en-US" sz="1800" spc="-5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of</a:t>
            </a:r>
            <a:r>
              <a:rPr lang="en-US" sz="1800" spc="21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40%</a:t>
            </a:r>
            <a:r>
              <a:rPr lang="en-US" sz="1800" spc="-9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SBU</a:t>
            </a:r>
            <a:r>
              <a:rPr lang="en-US" sz="1800" spc="-4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along</a:t>
            </a:r>
            <a:r>
              <a:rPr lang="en-US" sz="1800" spc="-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with</a:t>
            </a:r>
            <a:r>
              <a:rPr lang="en-US" sz="1800" spc="-9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UDI-</a:t>
            </a:r>
            <a:r>
              <a:rPr lang="en-US" sz="1800" spc="-82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Section</a:t>
            </a:r>
            <a:r>
              <a:rPr lang="en-US" sz="1800" spc="-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45(1) –</a:t>
            </a:r>
            <a:r>
              <a:rPr lang="en-US" sz="1800" spc="2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Summary</a:t>
            </a:r>
            <a:br>
              <a:rPr lang="en-IN" sz="1800" dirty="0">
                <a:solidFill>
                  <a:srgbClr val="FFFFFF"/>
                </a:solidFill>
                <a:latin typeface="Calibri" panose="020F0502020204030204" pitchFamily="34" charset="0"/>
                <a:ea typeface="Calibri" panose="020F0502020204030204" pitchFamily="34" charset="0"/>
              </a:rPr>
            </a:br>
            <a:br>
              <a:rPr lang="en-IN" sz="1800" dirty="0">
                <a:solidFill>
                  <a:srgbClr val="FFFFFF"/>
                </a:solidFill>
                <a:latin typeface="Calibri" panose="020F0502020204030204" pitchFamily="34" charset="0"/>
                <a:ea typeface="Calibri" panose="020F0502020204030204" pitchFamily="34" charset="0"/>
              </a:rPr>
            </a:br>
            <a:r>
              <a:rPr lang="en-IN" sz="4000" dirty="0">
                <a:latin typeface="Arial Black" panose="020B0A04020102020204" pitchFamily="34" charset="0"/>
              </a:rPr>
              <a:t>Transfer of 40% of UDI of Land along with SBU-Sec. 45(1) -SUMMARY</a:t>
            </a:r>
            <a:r>
              <a:rPr lang="en-US" sz="4000" dirty="0">
                <a:solidFill>
                  <a:srgbClr val="FFFFFF"/>
                </a:solidFill>
                <a:effectLst/>
                <a:latin typeface="Arial Black" panose="020B0A04020102020204" pitchFamily="34" charset="0"/>
                <a:ea typeface="Calibri" panose="020F0502020204030204" pitchFamily="34" charset="0"/>
              </a:rPr>
              <a:t>FER </a:t>
            </a:r>
            <a:r>
              <a:rPr lang="en-US" sz="1800" dirty="0">
                <a:solidFill>
                  <a:srgbClr val="FFFFFF"/>
                </a:solidFill>
                <a:effectLst/>
                <a:latin typeface="Calibri" panose="020F0502020204030204" pitchFamily="34" charset="0"/>
                <a:ea typeface="Calibri" panose="020F0502020204030204" pitchFamily="34" charset="0"/>
              </a:rPr>
              <a:t>OF 40% OF udi0%</a:t>
            </a:r>
            <a:r>
              <a:rPr lang="en-US" sz="1800" spc="-9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SBU</a:t>
            </a:r>
            <a:r>
              <a:rPr lang="en-US" sz="1800" spc="-4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along</a:t>
            </a:r>
            <a:r>
              <a:rPr lang="en-US" sz="1800" spc="-6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with</a:t>
            </a:r>
            <a:r>
              <a:rPr lang="en-US" sz="1800" spc="-9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UDI-</a:t>
            </a:r>
            <a:r>
              <a:rPr lang="en-US" sz="1800" spc="-820"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Section</a:t>
            </a:r>
            <a:r>
              <a:rPr lang="en-US" sz="1800" spc="-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45(1) -</a:t>
            </a:r>
            <a:r>
              <a:rPr lang="en-US" sz="1800" spc="25" dirty="0">
                <a:solidFill>
                  <a:srgbClr val="FFFFFF"/>
                </a:solidFill>
                <a:effectLst/>
                <a:latin typeface="Calibri" panose="020F0502020204030204" pitchFamily="34" charset="0"/>
                <a:ea typeface="Calibri" panose="020F0502020204030204" pitchFamily="34" charset="0"/>
              </a:rPr>
              <a:t> </a:t>
            </a:r>
            <a:r>
              <a:rPr lang="en-US" sz="1800" dirty="0">
                <a:solidFill>
                  <a:srgbClr val="FFFFFF"/>
                </a:solidFill>
                <a:effectLst/>
                <a:latin typeface="Calibri" panose="020F0502020204030204" pitchFamily="34" charset="0"/>
                <a:ea typeface="Calibri" panose="020F0502020204030204" pitchFamily="34" charset="0"/>
              </a:rPr>
              <a:t>Summary</a:t>
            </a:r>
            <a:br>
              <a:rPr lang="en-IN" sz="1800" dirty="0">
                <a:effectLst/>
                <a:latin typeface="Calibri" panose="020F0502020204030204" pitchFamily="34" charset="0"/>
                <a:ea typeface="Calibri" panose="020F0502020204030204" pitchFamily="34" charset="0"/>
              </a:rPr>
            </a:br>
            <a:endParaRPr lang="en-IN" dirty="0"/>
          </a:p>
        </p:txBody>
      </p:sp>
      <p:graphicFrame>
        <p:nvGraphicFramePr>
          <p:cNvPr id="4" name="Content Placeholder 3">
            <a:extLst>
              <a:ext uri="{FF2B5EF4-FFF2-40B4-BE49-F238E27FC236}">
                <a16:creationId xmlns:a16="http://schemas.microsoft.com/office/drawing/2014/main" id="{47619541-06BF-F627-F6F4-01BDCD4C9FEC}"/>
              </a:ext>
            </a:extLst>
          </p:cNvPr>
          <p:cNvGraphicFramePr>
            <a:graphicFrameLocks noGrp="1"/>
          </p:cNvGraphicFramePr>
          <p:nvPr>
            <p:ph idx="1"/>
            <p:extLst>
              <p:ext uri="{D42A27DB-BD31-4B8C-83A1-F6EECF244321}">
                <p14:modId xmlns:p14="http://schemas.microsoft.com/office/powerpoint/2010/main" val="4033280207"/>
              </p:ext>
            </p:extLst>
          </p:nvPr>
        </p:nvGraphicFramePr>
        <p:xfrm>
          <a:off x="0" y="1188720"/>
          <a:ext cx="12192000" cy="5179430"/>
        </p:xfrm>
        <a:graphic>
          <a:graphicData uri="http://schemas.openxmlformats.org/drawingml/2006/table">
            <a:tbl>
              <a:tblPr firstRow="1" firstCol="1" lastRow="1" lastCol="1" bandRow="1" bandCol="1">
                <a:tableStyleId>{5C22544A-7EE6-4342-B048-85BDC9FD1C3A}</a:tableStyleId>
              </a:tblPr>
              <a:tblGrid>
                <a:gridCol w="1903470">
                  <a:extLst>
                    <a:ext uri="{9D8B030D-6E8A-4147-A177-3AD203B41FA5}">
                      <a16:colId xmlns:a16="http://schemas.microsoft.com/office/drawing/2014/main" val="982256286"/>
                    </a:ext>
                  </a:extLst>
                </a:gridCol>
                <a:gridCol w="485172">
                  <a:extLst>
                    <a:ext uri="{9D8B030D-6E8A-4147-A177-3AD203B41FA5}">
                      <a16:colId xmlns:a16="http://schemas.microsoft.com/office/drawing/2014/main" val="772471354"/>
                    </a:ext>
                  </a:extLst>
                </a:gridCol>
                <a:gridCol w="4384461">
                  <a:extLst>
                    <a:ext uri="{9D8B030D-6E8A-4147-A177-3AD203B41FA5}">
                      <a16:colId xmlns:a16="http://schemas.microsoft.com/office/drawing/2014/main" val="3060949385"/>
                    </a:ext>
                  </a:extLst>
                </a:gridCol>
                <a:gridCol w="5418897">
                  <a:extLst>
                    <a:ext uri="{9D8B030D-6E8A-4147-A177-3AD203B41FA5}">
                      <a16:colId xmlns:a16="http://schemas.microsoft.com/office/drawing/2014/main" val="1071024527"/>
                    </a:ext>
                  </a:extLst>
                </a:gridCol>
              </a:tblGrid>
              <a:tr h="577759">
                <a:tc gridSpan="2">
                  <a:txBody>
                    <a:bodyPr/>
                    <a:lstStyle/>
                    <a:p>
                      <a:pPr marL="475615">
                        <a:spcBef>
                          <a:spcPts val="310"/>
                        </a:spcBef>
                        <a:spcAft>
                          <a:spcPts val="0"/>
                        </a:spcAft>
                      </a:pPr>
                      <a:r>
                        <a:rPr lang="en-US" sz="1900">
                          <a:effectLst/>
                        </a:rPr>
                        <a:t>Particulars</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IN"/>
                    </a:p>
                  </a:txBody>
                  <a:tcPr/>
                </a:tc>
                <a:tc>
                  <a:txBody>
                    <a:bodyPr/>
                    <a:lstStyle/>
                    <a:p>
                      <a:pPr marL="644525" marR="634365" algn="ctr">
                        <a:spcBef>
                          <a:spcPts val="310"/>
                        </a:spcBef>
                        <a:spcAft>
                          <a:spcPts val="0"/>
                        </a:spcAft>
                      </a:pPr>
                      <a:r>
                        <a:rPr lang="en-US" sz="1900">
                          <a:effectLst/>
                        </a:rPr>
                        <a:t>Transfer</a:t>
                      </a:r>
                      <a:r>
                        <a:rPr lang="en-US" sz="1900" spc="-75">
                          <a:effectLst/>
                        </a:rPr>
                        <a:t> </a:t>
                      </a:r>
                      <a:r>
                        <a:rPr lang="en-US" sz="1900">
                          <a:effectLst/>
                        </a:rPr>
                        <a:t>of</a:t>
                      </a:r>
                      <a:r>
                        <a:rPr lang="en-US" sz="1900" spc="175">
                          <a:effectLst/>
                        </a:rPr>
                        <a:t> </a:t>
                      </a:r>
                      <a:r>
                        <a:rPr lang="en-US" sz="1900">
                          <a:effectLst/>
                        </a:rPr>
                        <a:t>40%</a:t>
                      </a:r>
                      <a:r>
                        <a:rPr lang="en-US" sz="1900" spc="-45">
                          <a:effectLst/>
                        </a:rPr>
                        <a:t> </a:t>
                      </a:r>
                      <a:r>
                        <a:rPr lang="en-US" sz="1900">
                          <a:effectLst/>
                        </a:rPr>
                        <a:t>of</a:t>
                      </a:r>
                      <a:r>
                        <a:rPr lang="en-US" sz="1900" spc="150">
                          <a:effectLst/>
                        </a:rPr>
                        <a:t> </a:t>
                      </a:r>
                      <a:r>
                        <a:rPr lang="en-US" sz="1900">
                          <a:effectLst/>
                        </a:rPr>
                        <a:t>UDI</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21410" marR="1104900" algn="ctr">
                        <a:spcBef>
                          <a:spcPts val="310"/>
                        </a:spcBef>
                        <a:spcAft>
                          <a:spcPts val="0"/>
                        </a:spcAft>
                      </a:pPr>
                      <a:r>
                        <a:rPr lang="en-US" sz="1900">
                          <a:effectLst/>
                        </a:rPr>
                        <a:t>Transfer</a:t>
                      </a:r>
                      <a:r>
                        <a:rPr lang="en-US" sz="1900" spc="35">
                          <a:effectLst/>
                        </a:rPr>
                        <a:t> </a:t>
                      </a:r>
                      <a:r>
                        <a:rPr lang="en-US" sz="1900">
                          <a:effectLst/>
                        </a:rPr>
                        <a:t>of</a:t>
                      </a:r>
                      <a:r>
                        <a:rPr lang="en-US" sz="1900" spc="325">
                          <a:effectLst/>
                        </a:rPr>
                        <a:t> </a:t>
                      </a:r>
                      <a:r>
                        <a:rPr lang="en-US" sz="1900">
                          <a:effectLst/>
                        </a:rPr>
                        <a:t>40%</a:t>
                      </a:r>
                      <a:r>
                        <a:rPr lang="en-US" sz="1900" spc="75">
                          <a:effectLst/>
                        </a:rPr>
                        <a:t> </a:t>
                      </a:r>
                      <a:r>
                        <a:rPr lang="en-US" sz="1900">
                          <a:effectLst/>
                        </a:rPr>
                        <a:t>of</a:t>
                      </a:r>
                      <a:r>
                        <a:rPr lang="en-US" sz="1900" spc="305">
                          <a:effectLst/>
                        </a:rPr>
                        <a:t> </a:t>
                      </a:r>
                      <a:r>
                        <a:rPr lang="en-US" sz="1900">
                          <a:effectLst/>
                        </a:rPr>
                        <a:t>SBU</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88356564"/>
                  </a:ext>
                </a:extLst>
              </a:tr>
              <a:tr h="347973">
                <a:tc gridSpan="2">
                  <a:txBody>
                    <a:bodyPr/>
                    <a:lstStyle/>
                    <a:p>
                      <a:pPr marL="91440">
                        <a:spcBef>
                          <a:spcPts val="310"/>
                        </a:spcBef>
                      </a:pPr>
                      <a:r>
                        <a:rPr lang="en-US" sz="1900">
                          <a:effectLst/>
                        </a:rPr>
                        <a:t>Section</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IN"/>
                    </a:p>
                  </a:txBody>
                  <a:tcPr/>
                </a:tc>
                <a:tc>
                  <a:txBody>
                    <a:bodyPr/>
                    <a:lstStyle/>
                    <a:p>
                      <a:pPr marL="92075">
                        <a:spcBef>
                          <a:spcPts val="310"/>
                        </a:spcBef>
                        <a:spcAft>
                          <a:spcPts val="0"/>
                        </a:spcAft>
                      </a:pPr>
                      <a:r>
                        <a:rPr lang="en-US" sz="1900" b="1" dirty="0">
                          <a:solidFill>
                            <a:schemeClr val="tx1"/>
                          </a:solidFill>
                          <a:effectLst/>
                        </a:rPr>
                        <a:t>Section</a:t>
                      </a:r>
                      <a:r>
                        <a:rPr lang="en-US" sz="1900" b="1" spc="-50" dirty="0">
                          <a:solidFill>
                            <a:schemeClr val="tx1"/>
                          </a:solidFill>
                          <a:effectLst/>
                        </a:rPr>
                        <a:t> </a:t>
                      </a:r>
                      <a:r>
                        <a:rPr lang="en-US" sz="1900" b="1" dirty="0">
                          <a:solidFill>
                            <a:schemeClr val="tx1"/>
                          </a:solidFill>
                          <a:effectLst/>
                        </a:rPr>
                        <a:t>45(1)</a:t>
                      </a:r>
                      <a:endParaRPr lang="en-IN"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1440"/>
                      <a:r>
                        <a:rPr lang="en-US" sz="1900" dirty="0">
                          <a:effectLst/>
                        </a:rPr>
                        <a:t> </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54018223"/>
                  </a:ext>
                </a:extLst>
              </a:tr>
              <a:tr h="1005071">
                <a:tc>
                  <a:txBody>
                    <a:bodyPr/>
                    <a:lstStyle/>
                    <a:p>
                      <a:pPr marL="91440">
                        <a:lnSpc>
                          <a:spcPts val="2665"/>
                        </a:lnSpc>
                        <a:spcBef>
                          <a:spcPts val="310"/>
                        </a:spcBef>
                      </a:pPr>
                      <a:r>
                        <a:rPr lang="en-US" sz="1900" dirty="0">
                          <a:effectLst/>
                        </a:rPr>
                        <a:t>Year</a:t>
                      </a:r>
                      <a:endParaRPr lang="en-IN" sz="900" dirty="0">
                        <a:effectLst/>
                      </a:endParaRPr>
                    </a:p>
                    <a:p>
                      <a:pPr marL="91440">
                        <a:lnSpc>
                          <a:spcPts val="2665"/>
                        </a:lnSpc>
                      </a:pPr>
                      <a:r>
                        <a:rPr lang="en-US" sz="1900" dirty="0">
                          <a:effectLst/>
                        </a:rPr>
                        <a:t>Taxability</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2395">
                        <a:spcBef>
                          <a:spcPts val="310"/>
                        </a:spcBef>
                        <a:spcAft>
                          <a:spcPts val="0"/>
                        </a:spcAft>
                      </a:pPr>
                      <a:r>
                        <a:rPr lang="en-US" sz="1900" dirty="0">
                          <a:effectLst/>
                        </a:rPr>
                        <a:t>of</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a:lnSpc>
                          <a:spcPts val="2665"/>
                        </a:lnSpc>
                        <a:spcBef>
                          <a:spcPts val="310"/>
                        </a:spcBef>
                        <a:spcAft>
                          <a:spcPts val="0"/>
                        </a:spcAft>
                      </a:pPr>
                      <a:r>
                        <a:rPr lang="en-US" sz="1900" b="1" dirty="0">
                          <a:solidFill>
                            <a:schemeClr val="tx1"/>
                          </a:solidFill>
                          <a:effectLst/>
                        </a:rPr>
                        <a:t>Previous</a:t>
                      </a:r>
                      <a:r>
                        <a:rPr lang="en-US" sz="1900" b="1" spc="270" dirty="0">
                          <a:solidFill>
                            <a:schemeClr val="tx1"/>
                          </a:solidFill>
                          <a:effectLst/>
                        </a:rPr>
                        <a:t> </a:t>
                      </a:r>
                      <a:r>
                        <a:rPr lang="en-US" sz="1900" b="1" dirty="0">
                          <a:solidFill>
                            <a:schemeClr val="tx1"/>
                          </a:solidFill>
                          <a:effectLst/>
                        </a:rPr>
                        <a:t>year</a:t>
                      </a:r>
                      <a:r>
                        <a:rPr lang="en-US" sz="1900" b="1" spc="235" dirty="0">
                          <a:solidFill>
                            <a:schemeClr val="tx1"/>
                          </a:solidFill>
                          <a:effectLst/>
                        </a:rPr>
                        <a:t> </a:t>
                      </a:r>
                      <a:r>
                        <a:rPr lang="en-US" sz="1900" b="1" dirty="0">
                          <a:solidFill>
                            <a:schemeClr val="tx1"/>
                          </a:solidFill>
                          <a:effectLst/>
                        </a:rPr>
                        <a:t>in</a:t>
                      </a:r>
                      <a:r>
                        <a:rPr lang="en-US" sz="1900" b="1" spc="260" dirty="0">
                          <a:solidFill>
                            <a:schemeClr val="tx1"/>
                          </a:solidFill>
                          <a:effectLst/>
                        </a:rPr>
                        <a:t> </a:t>
                      </a:r>
                      <a:r>
                        <a:rPr lang="en-US" sz="1900" b="1" dirty="0">
                          <a:solidFill>
                            <a:schemeClr val="tx1"/>
                          </a:solidFill>
                          <a:effectLst/>
                        </a:rPr>
                        <a:t>which</a:t>
                      </a:r>
                      <a:r>
                        <a:rPr lang="en-US" sz="1900" b="1" spc="260" dirty="0">
                          <a:solidFill>
                            <a:schemeClr val="tx1"/>
                          </a:solidFill>
                          <a:effectLst/>
                        </a:rPr>
                        <a:t> </a:t>
                      </a:r>
                      <a:r>
                        <a:rPr lang="en-US" sz="1900" b="1" dirty="0">
                          <a:solidFill>
                            <a:schemeClr val="tx1"/>
                          </a:solidFill>
                          <a:effectLst/>
                        </a:rPr>
                        <a:t>SBU’s</a:t>
                      </a:r>
                      <a:r>
                        <a:rPr lang="en-US" sz="1900" b="1" spc="270" dirty="0">
                          <a:solidFill>
                            <a:schemeClr val="tx1"/>
                          </a:solidFill>
                          <a:effectLst/>
                        </a:rPr>
                        <a:t> </a:t>
                      </a:r>
                      <a:r>
                        <a:rPr lang="en-US" sz="1900" b="1" dirty="0">
                          <a:solidFill>
                            <a:schemeClr val="tx1"/>
                          </a:solidFill>
                          <a:effectLst/>
                        </a:rPr>
                        <a:t>are</a:t>
                      </a:r>
                      <a:endParaRPr lang="en-IN" sz="900" b="1" dirty="0">
                        <a:solidFill>
                          <a:schemeClr val="tx1"/>
                        </a:solidFill>
                        <a:effectLst/>
                      </a:endParaRPr>
                    </a:p>
                    <a:p>
                      <a:pPr marL="92075">
                        <a:lnSpc>
                          <a:spcPts val="2665"/>
                        </a:lnSpc>
                      </a:pPr>
                      <a:r>
                        <a:rPr lang="en-US" sz="1900" b="1" dirty="0">
                          <a:solidFill>
                            <a:schemeClr val="tx1"/>
                          </a:solidFill>
                          <a:effectLst/>
                        </a:rPr>
                        <a:t>sold</a:t>
                      </a:r>
                      <a:r>
                        <a:rPr lang="en-US" sz="1900" b="1" spc="-55" dirty="0">
                          <a:solidFill>
                            <a:schemeClr val="tx1"/>
                          </a:solidFill>
                          <a:effectLst/>
                        </a:rPr>
                        <a:t> </a:t>
                      </a:r>
                      <a:r>
                        <a:rPr lang="en-US" sz="1900" b="1" dirty="0">
                          <a:solidFill>
                            <a:schemeClr val="tx1"/>
                          </a:solidFill>
                          <a:effectLst/>
                        </a:rPr>
                        <a:t>along</a:t>
                      </a:r>
                      <a:r>
                        <a:rPr lang="en-US" sz="1900" b="1" spc="-35" dirty="0">
                          <a:solidFill>
                            <a:schemeClr val="tx1"/>
                          </a:solidFill>
                          <a:effectLst/>
                        </a:rPr>
                        <a:t> </a:t>
                      </a:r>
                      <a:r>
                        <a:rPr lang="en-US" sz="1900" b="1" dirty="0">
                          <a:solidFill>
                            <a:schemeClr val="tx1"/>
                          </a:solidFill>
                          <a:effectLst/>
                        </a:rPr>
                        <a:t>with</a:t>
                      </a:r>
                      <a:r>
                        <a:rPr lang="en-US" sz="1900" b="1" spc="-45" dirty="0">
                          <a:solidFill>
                            <a:schemeClr val="tx1"/>
                          </a:solidFill>
                          <a:effectLst/>
                        </a:rPr>
                        <a:t> </a:t>
                      </a:r>
                      <a:r>
                        <a:rPr lang="en-US" sz="1900" b="1" dirty="0">
                          <a:solidFill>
                            <a:schemeClr val="tx1"/>
                          </a:solidFill>
                          <a:effectLst/>
                        </a:rPr>
                        <a:t>UDI</a:t>
                      </a:r>
                      <a:endParaRPr lang="en-IN"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710">
                        <a:lnSpc>
                          <a:spcPts val="2665"/>
                        </a:lnSpc>
                        <a:spcBef>
                          <a:spcPts val="310"/>
                        </a:spcBef>
                        <a:spcAft>
                          <a:spcPts val="0"/>
                        </a:spcAft>
                        <a:tabLst>
                          <a:tab pos="1224280" algn="l"/>
                          <a:tab pos="2263775" algn="l"/>
                          <a:tab pos="3916680" algn="l"/>
                        </a:tabLst>
                      </a:pPr>
                      <a:r>
                        <a:rPr lang="en-US" sz="1900">
                          <a:effectLst/>
                        </a:rPr>
                        <a:t>Previous	year</a:t>
                      </a:r>
                      <a:r>
                        <a:rPr lang="en-US" sz="1900" spc="790">
                          <a:effectLst/>
                        </a:rPr>
                        <a:t> </a:t>
                      </a:r>
                      <a:r>
                        <a:rPr lang="en-US" sz="1900">
                          <a:effectLst/>
                        </a:rPr>
                        <a:t>in	which</a:t>
                      </a:r>
                      <a:r>
                        <a:rPr lang="en-US" sz="1900" spc="805">
                          <a:effectLst/>
                        </a:rPr>
                        <a:t> </a:t>
                      </a:r>
                      <a:r>
                        <a:rPr lang="en-US" sz="1900">
                          <a:effectLst/>
                        </a:rPr>
                        <a:t>SBU’s	are</a:t>
                      </a:r>
                      <a:r>
                        <a:rPr lang="en-US" sz="1900" spc="205">
                          <a:effectLst/>
                        </a:rPr>
                        <a:t> </a:t>
                      </a:r>
                      <a:r>
                        <a:rPr lang="en-US" sz="1900">
                          <a:effectLst/>
                        </a:rPr>
                        <a:t>sold</a:t>
                      </a:r>
                      <a:endParaRPr lang="en-IN" sz="900">
                        <a:effectLst/>
                      </a:endParaRPr>
                    </a:p>
                    <a:p>
                      <a:pPr marL="92710">
                        <a:lnSpc>
                          <a:spcPts val="2665"/>
                        </a:lnSpc>
                      </a:pPr>
                      <a:r>
                        <a:rPr lang="en-US" sz="1900">
                          <a:effectLst/>
                        </a:rPr>
                        <a:t>along</a:t>
                      </a:r>
                      <a:r>
                        <a:rPr lang="en-US" sz="1900" spc="5">
                          <a:effectLst/>
                        </a:rPr>
                        <a:t> </a:t>
                      </a:r>
                      <a:r>
                        <a:rPr lang="en-US" sz="1900">
                          <a:effectLst/>
                        </a:rPr>
                        <a:t>with</a:t>
                      </a:r>
                      <a:r>
                        <a:rPr lang="en-US" sz="1900" spc="5">
                          <a:effectLst/>
                        </a:rPr>
                        <a:t> </a:t>
                      </a:r>
                      <a:r>
                        <a:rPr lang="en-US" sz="1900">
                          <a:effectLst/>
                        </a:rPr>
                        <a:t>UDI</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20914564"/>
                  </a:ext>
                </a:extLst>
              </a:tr>
              <a:tr h="1004363">
                <a:tc>
                  <a:txBody>
                    <a:bodyPr/>
                    <a:lstStyle/>
                    <a:p>
                      <a:pPr marL="91440">
                        <a:lnSpc>
                          <a:spcPts val="2665"/>
                        </a:lnSpc>
                        <a:spcBef>
                          <a:spcPts val="315"/>
                        </a:spcBef>
                        <a:tabLst>
                          <a:tab pos="883920" algn="l"/>
                        </a:tabLst>
                      </a:pPr>
                      <a:r>
                        <a:rPr lang="en-US" sz="1900">
                          <a:effectLst/>
                        </a:rPr>
                        <a:t>Full	value</a:t>
                      </a:r>
                      <a:endParaRPr lang="en-IN" sz="900">
                        <a:effectLst/>
                      </a:endParaRPr>
                    </a:p>
                    <a:p>
                      <a:pPr marL="91440">
                        <a:lnSpc>
                          <a:spcPts val="2665"/>
                        </a:lnSpc>
                      </a:pPr>
                      <a:r>
                        <a:rPr lang="en-US" sz="1900">
                          <a:effectLst/>
                        </a:rPr>
                        <a:t>consideration</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935">
                        <a:spcBef>
                          <a:spcPts val="315"/>
                        </a:spcBef>
                        <a:spcAft>
                          <a:spcPts val="0"/>
                        </a:spcAft>
                      </a:pPr>
                      <a:r>
                        <a:rPr lang="en-US" sz="1900">
                          <a:effectLst/>
                        </a:rPr>
                        <a:t>of</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marR="75565" algn="just">
                        <a:lnSpc>
                          <a:spcPct val="97000"/>
                        </a:lnSpc>
                        <a:spcBef>
                          <a:spcPts val="355"/>
                        </a:spcBef>
                        <a:spcAft>
                          <a:spcPts val="0"/>
                        </a:spcAft>
                      </a:pPr>
                      <a:r>
                        <a:rPr lang="en-US" sz="1900" b="1" dirty="0">
                          <a:solidFill>
                            <a:schemeClr val="tx1"/>
                          </a:solidFill>
                          <a:effectLst/>
                        </a:rPr>
                        <a:t>Actual consideration received or</a:t>
                      </a:r>
                      <a:r>
                        <a:rPr lang="en-US" sz="1900" b="1" spc="5" dirty="0">
                          <a:solidFill>
                            <a:schemeClr val="tx1"/>
                          </a:solidFill>
                          <a:effectLst/>
                        </a:rPr>
                        <a:t> </a:t>
                      </a:r>
                      <a:r>
                        <a:rPr lang="en-US" sz="1900" b="1" dirty="0">
                          <a:solidFill>
                            <a:schemeClr val="tx1"/>
                          </a:solidFill>
                          <a:effectLst/>
                        </a:rPr>
                        <a:t>SDV</a:t>
                      </a:r>
                      <a:r>
                        <a:rPr lang="en-US" sz="1900" b="1" spc="5" dirty="0">
                          <a:solidFill>
                            <a:schemeClr val="tx1"/>
                          </a:solidFill>
                          <a:effectLst/>
                        </a:rPr>
                        <a:t> </a:t>
                      </a:r>
                      <a:r>
                        <a:rPr lang="en-US" sz="1900" b="1" dirty="0">
                          <a:solidFill>
                            <a:schemeClr val="tx1"/>
                          </a:solidFill>
                          <a:effectLst/>
                        </a:rPr>
                        <a:t>as</a:t>
                      </a:r>
                      <a:r>
                        <a:rPr lang="en-US" sz="1900" b="1" spc="5" dirty="0">
                          <a:solidFill>
                            <a:schemeClr val="tx1"/>
                          </a:solidFill>
                          <a:effectLst/>
                        </a:rPr>
                        <a:t> </a:t>
                      </a:r>
                      <a:r>
                        <a:rPr lang="en-US" sz="1900" b="1" dirty="0">
                          <a:solidFill>
                            <a:schemeClr val="tx1"/>
                          </a:solidFill>
                          <a:effectLst/>
                        </a:rPr>
                        <a:t>per</a:t>
                      </a:r>
                      <a:r>
                        <a:rPr lang="en-US" sz="1900" b="1" spc="5" dirty="0">
                          <a:solidFill>
                            <a:schemeClr val="tx1"/>
                          </a:solidFill>
                          <a:effectLst/>
                        </a:rPr>
                        <a:t> </a:t>
                      </a:r>
                      <a:r>
                        <a:rPr lang="en-US" sz="1900" b="1" dirty="0">
                          <a:solidFill>
                            <a:schemeClr val="tx1"/>
                          </a:solidFill>
                          <a:effectLst/>
                        </a:rPr>
                        <a:t>Section</a:t>
                      </a:r>
                      <a:r>
                        <a:rPr lang="en-US" sz="1900" b="1" spc="500" dirty="0">
                          <a:solidFill>
                            <a:schemeClr val="tx1"/>
                          </a:solidFill>
                          <a:effectLst/>
                        </a:rPr>
                        <a:t> </a:t>
                      </a:r>
                      <a:r>
                        <a:rPr lang="en-US" sz="1900" b="1" dirty="0">
                          <a:solidFill>
                            <a:schemeClr val="tx1"/>
                          </a:solidFill>
                          <a:effectLst/>
                        </a:rPr>
                        <a:t>50C,</a:t>
                      </a:r>
                      <a:r>
                        <a:rPr lang="en-US" sz="1900" b="1" spc="5" dirty="0">
                          <a:solidFill>
                            <a:schemeClr val="tx1"/>
                          </a:solidFill>
                          <a:effectLst/>
                        </a:rPr>
                        <a:t> </a:t>
                      </a:r>
                      <a:r>
                        <a:rPr lang="en-US" sz="1900" b="1" dirty="0">
                          <a:solidFill>
                            <a:schemeClr val="tx1"/>
                          </a:solidFill>
                          <a:effectLst/>
                        </a:rPr>
                        <a:t>whichever</a:t>
                      </a:r>
                      <a:r>
                        <a:rPr lang="en-US" sz="1900" b="1" spc="10" dirty="0">
                          <a:solidFill>
                            <a:schemeClr val="tx1"/>
                          </a:solidFill>
                          <a:effectLst/>
                        </a:rPr>
                        <a:t> </a:t>
                      </a:r>
                      <a:r>
                        <a:rPr lang="en-US" sz="1900" b="1" dirty="0">
                          <a:solidFill>
                            <a:schemeClr val="tx1"/>
                          </a:solidFill>
                          <a:effectLst/>
                        </a:rPr>
                        <a:t>is</a:t>
                      </a:r>
                      <a:r>
                        <a:rPr lang="en-US" sz="1900" b="1" spc="75" dirty="0">
                          <a:solidFill>
                            <a:schemeClr val="tx1"/>
                          </a:solidFill>
                          <a:effectLst/>
                        </a:rPr>
                        <a:t> </a:t>
                      </a:r>
                      <a:r>
                        <a:rPr lang="en-US" sz="1900" b="1" dirty="0">
                          <a:solidFill>
                            <a:schemeClr val="tx1"/>
                          </a:solidFill>
                          <a:effectLst/>
                        </a:rPr>
                        <a:t>higher</a:t>
                      </a:r>
                      <a:endParaRPr lang="en-IN"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710">
                        <a:lnSpc>
                          <a:spcPts val="2665"/>
                        </a:lnSpc>
                        <a:spcBef>
                          <a:spcPts val="315"/>
                        </a:spcBef>
                        <a:spcAft>
                          <a:spcPts val="0"/>
                        </a:spcAft>
                      </a:pPr>
                      <a:r>
                        <a:rPr lang="en-US" sz="1900" dirty="0">
                          <a:effectLst/>
                        </a:rPr>
                        <a:t>Actual</a:t>
                      </a:r>
                      <a:r>
                        <a:rPr lang="en-US" sz="1900" spc="465" dirty="0">
                          <a:effectLst/>
                        </a:rPr>
                        <a:t> </a:t>
                      </a:r>
                      <a:r>
                        <a:rPr lang="en-US" sz="1900" dirty="0">
                          <a:effectLst/>
                        </a:rPr>
                        <a:t>consideration</a:t>
                      </a:r>
                      <a:r>
                        <a:rPr lang="en-US" sz="1900" spc="470" dirty="0">
                          <a:effectLst/>
                        </a:rPr>
                        <a:t> </a:t>
                      </a:r>
                      <a:r>
                        <a:rPr lang="en-US" sz="1900" dirty="0">
                          <a:effectLst/>
                        </a:rPr>
                        <a:t>received</a:t>
                      </a:r>
                      <a:r>
                        <a:rPr lang="en-US" sz="1900" spc="470" dirty="0">
                          <a:effectLst/>
                        </a:rPr>
                        <a:t> </a:t>
                      </a:r>
                      <a:r>
                        <a:rPr lang="en-US" sz="1900" dirty="0">
                          <a:effectLst/>
                        </a:rPr>
                        <a:t>or</a:t>
                      </a:r>
                      <a:r>
                        <a:rPr lang="en-US" sz="1900" spc="455" dirty="0">
                          <a:effectLst/>
                        </a:rPr>
                        <a:t> </a:t>
                      </a:r>
                      <a:r>
                        <a:rPr lang="en-US" sz="1900" dirty="0">
                          <a:effectLst/>
                        </a:rPr>
                        <a:t>SDV</a:t>
                      </a:r>
                      <a:r>
                        <a:rPr lang="en-US" sz="1900" spc="470" dirty="0">
                          <a:effectLst/>
                        </a:rPr>
                        <a:t> </a:t>
                      </a:r>
                      <a:r>
                        <a:rPr lang="en-US" sz="1900" dirty="0">
                          <a:effectLst/>
                        </a:rPr>
                        <a:t>as</a:t>
                      </a:r>
                      <a:endParaRPr lang="en-IN" sz="900" dirty="0">
                        <a:effectLst/>
                      </a:endParaRPr>
                    </a:p>
                    <a:p>
                      <a:pPr marL="92710">
                        <a:lnSpc>
                          <a:spcPts val="2665"/>
                        </a:lnSpc>
                      </a:pPr>
                      <a:r>
                        <a:rPr lang="en-US" sz="1900" spc="-10" dirty="0">
                          <a:effectLst/>
                        </a:rPr>
                        <a:t>per</a:t>
                      </a:r>
                      <a:r>
                        <a:rPr lang="en-US" sz="1900" spc="-85" dirty="0">
                          <a:effectLst/>
                        </a:rPr>
                        <a:t> </a:t>
                      </a:r>
                      <a:r>
                        <a:rPr lang="en-US" sz="1900" spc="-10" dirty="0">
                          <a:effectLst/>
                        </a:rPr>
                        <a:t>Section</a:t>
                      </a:r>
                      <a:r>
                        <a:rPr lang="en-US" sz="1900" spc="-70" dirty="0">
                          <a:effectLst/>
                        </a:rPr>
                        <a:t> </a:t>
                      </a:r>
                      <a:r>
                        <a:rPr lang="en-US" sz="1900" spc="-10" dirty="0">
                          <a:effectLst/>
                        </a:rPr>
                        <a:t>50C,</a:t>
                      </a:r>
                      <a:r>
                        <a:rPr lang="en-US" sz="1900" spc="-95" dirty="0">
                          <a:effectLst/>
                        </a:rPr>
                        <a:t> </a:t>
                      </a:r>
                      <a:r>
                        <a:rPr lang="en-US" sz="1900" spc="-10" dirty="0">
                          <a:effectLst/>
                        </a:rPr>
                        <a:t>whichever</a:t>
                      </a:r>
                      <a:r>
                        <a:rPr lang="en-US" sz="1900" spc="-120" dirty="0">
                          <a:effectLst/>
                        </a:rPr>
                        <a:t> </a:t>
                      </a:r>
                      <a:r>
                        <a:rPr lang="en-US" sz="1900" spc="-10" dirty="0">
                          <a:effectLst/>
                        </a:rPr>
                        <a:t>is</a:t>
                      </a:r>
                      <a:r>
                        <a:rPr lang="en-US" sz="1900" spc="-85" dirty="0">
                          <a:effectLst/>
                        </a:rPr>
                        <a:t> </a:t>
                      </a:r>
                      <a:r>
                        <a:rPr lang="en-US" sz="1900" spc="-10" dirty="0">
                          <a:effectLst/>
                        </a:rPr>
                        <a:t>higher</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60554153"/>
                  </a:ext>
                </a:extLst>
              </a:tr>
              <a:tr h="1535234">
                <a:tc>
                  <a:txBody>
                    <a:bodyPr/>
                    <a:lstStyle/>
                    <a:p>
                      <a:pPr marL="91440">
                        <a:lnSpc>
                          <a:spcPts val="2665"/>
                        </a:lnSpc>
                        <a:spcBef>
                          <a:spcPts val="320"/>
                        </a:spcBef>
                      </a:pPr>
                      <a:r>
                        <a:rPr lang="en-US" sz="1900">
                          <a:effectLst/>
                        </a:rPr>
                        <a:t>Cost</a:t>
                      </a:r>
                      <a:endParaRPr lang="en-IN" sz="900">
                        <a:effectLst/>
                      </a:endParaRPr>
                    </a:p>
                    <a:p>
                      <a:pPr marL="91440">
                        <a:lnSpc>
                          <a:spcPts val="2665"/>
                        </a:lnSpc>
                      </a:pPr>
                      <a:r>
                        <a:rPr lang="en-US" sz="1900">
                          <a:effectLst/>
                        </a:rPr>
                        <a:t>Acquisition</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935">
                        <a:spcBef>
                          <a:spcPts val="320"/>
                        </a:spcBef>
                        <a:spcAft>
                          <a:spcPts val="0"/>
                        </a:spcAft>
                      </a:pPr>
                      <a:r>
                        <a:rPr lang="en-US" sz="1900">
                          <a:effectLst/>
                        </a:rPr>
                        <a:t>of</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marR="74930" algn="just">
                        <a:lnSpc>
                          <a:spcPct val="97000"/>
                        </a:lnSpc>
                        <a:spcBef>
                          <a:spcPts val="360"/>
                        </a:spcBef>
                        <a:spcAft>
                          <a:spcPts val="0"/>
                        </a:spcAft>
                      </a:pPr>
                      <a:r>
                        <a:rPr lang="en-US" sz="1900" b="1" dirty="0">
                          <a:solidFill>
                            <a:schemeClr val="tx1"/>
                          </a:solidFill>
                          <a:effectLst/>
                        </a:rPr>
                        <a:t>Proportionate [i.e. 40%] purchase</a:t>
                      </a:r>
                      <a:r>
                        <a:rPr lang="en-US" sz="1900" b="1" spc="-485" dirty="0">
                          <a:solidFill>
                            <a:schemeClr val="tx1"/>
                          </a:solidFill>
                          <a:effectLst/>
                        </a:rPr>
                        <a:t> </a:t>
                      </a:r>
                      <a:r>
                        <a:rPr lang="en-US" sz="1900" b="1" dirty="0">
                          <a:solidFill>
                            <a:schemeClr val="tx1"/>
                          </a:solidFill>
                          <a:effectLst/>
                        </a:rPr>
                        <a:t>cost of land or Proportionate fair</a:t>
                      </a:r>
                      <a:r>
                        <a:rPr lang="en-US" sz="1900" b="1" spc="5" dirty="0">
                          <a:solidFill>
                            <a:schemeClr val="tx1"/>
                          </a:solidFill>
                          <a:effectLst/>
                        </a:rPr>
                        <a:t> </a:t>
                      </a:r>
                      <a:r>
                        <a:rPr lang="en-US" sz="1900" b="1" dirty="0">
                          <a:solidFill>
                            <a:schemeClr val="tx1"/>
                          </a:solidFill>
                          <a:effectLst/>
                        </a:rPr>
                        <a:t>market</a:t>
                      </a:r>
                      <a:r>
                        <a:rPr lang="en-US" sz="1900" b="1" spc="5" dirty="0">
                          <a:solidFill>
                            <a:schemeClr val="tx1"/>
                          </a:solidFill>
                          <a:effectLst/>
                        </a:rPr>
                        <a:t> </a:t>
                      </a:r>
                      <a:r>
                        <a:rPr lang="en-US" sz="1900" b="1" dirty="0">
                          <a:solidFill>
                            <a:schemeClr val="tx1"/>
                          </a:solidFill>
                          <a:effectLst/>
                        </a:rPr>
                        <a:t>value</a:t>
                      </a:r>
                      <a:r>
                        <a:rPr lang="en-US" sz="1900" b="1" spc="5" dirty="0">
                          <a:solidFill>
                            <a:schemeClr val="tx1"/>
                          </a:solidFill>
                          <a:effectLst/>
                        </a:rPr>
                        <a:t> </a:t>
                      </a:r>
                      <a:r>
                        <a:rPr lang="en-US" sz="1900" b="1" dirty="0">
                          <a:solidFill>
                            <a:schemeClr val="tx1"/>
                          </a:solidFill>
                          <a:effectLst/>
                        </a:rPr>
                        <a:t>of</a:t>
                      </a:r>
                      <a:r>
                        <a:rPr lang="en-US" sz="1900" b="1" spc="5" dirty="0">
                          <a:solidFill>
                            <a:schemeClr val="tx1"/>
                          </a:solidFill>
                          <a:effectLst/>
                        </a:rPr>
                        <a:t> </a:t>
                      </a:r>
                      <a:r>
                        <a:rPr lang="en-US" sz="1900" b="1" dirty="0">
                          <a:solidFill>
                            <a:schemeClr val="tx1"/>
                          </a:solidFill>
                          <a:effectLst/>
                        </a:rPr>
                        <a:t>the</a:t>
                      </a:r>
                      <a:r>
                        <a:rPr lang="en-US" sz="1900" b="1" spc="5" dirty="0">
                          <a:solidFill>
                            <a:schemeClr val="tx1"/>
                          </a:solidFill>
                          <a:effectLst/>
                        </a:rPr>
                        <a:t> </a:t>
                      </a:r>
                      <a:r>
                        <a:rPr lang="en-US" sz="1900" b="1" dirty="0">
                          <a:solidFill>
                            <a:schemeClr val="tx1"/>
                          </a:solidFill>
                          <a:effectLst/>
                        </a:rPr>
                        <a:t>land</a:t>
                      </a:r>
                      <a:r>
                        <a:rPr lang="en-US" sz="1900" b="1" spc="5" dirty="0">
                          <a:solidFill>
                            <a:schemeClr val="tx1"/>
                          </a:solidFill>
                          <a:effectLst/>
                        </a:rPr>
                        <a:t> </a:t>
                      </a:r>
                      <a:r>
                        <a:rPr lang="en-US" sz="1900" b="1" dirty="0">
                          <a:solidFill>
                            <a:schemeClr val="tx1"/>
                          </a:solidFill>
                          <a:effectLst/>
                        </a:rPr>
                        <a:t>as</a:t>
                      </a:r>
                      <a:r>
                        <a:rPr lang="en-US" sz="1900" b="1" spc="5" dirty="0">
                          <a:solidFill>
                            <a:schemeClr val="tx1"/>
                          </a:solidFill>
                          <a:effectLst/>
                        </a:rPr>
                        <a:t> </a:t>
                      </a:r>
                      <a:r>
                        <a:rPr lang="en-US" sz="1900" b="1" dirty="0">
                          <a:solidFill>
                            <a:schemeClr val="tx1"/>
                          </a:solidFill>
                          <a:effectLst/>
                        </a:rPr>
                        <a:t>on</a:t>
                      </a:r>
                      <a:r>
                        <a:rPr lang="en-US" sz="1900" b="1" spc="-485" dirty="0">
                          <a:solidFill>
                            <a:schemeClr val="tx1"/>
                          </a:solidFill>
                          <a:effectLst/>
                        </a:rPr>
                        <a:t> </a:t>
                      </a:r>
                      <a:r>
                        <a:rPr lang="en-US" sz="1900" b="1" dirty="0">
                          <a:solidFill>
                            <a:schemeClr val="tx1"/>
                          </a:solidFill>
                          <a:effectLst/>
                        </a:rPr>
                        <a:t>01.04.2001</a:t>
                      </a:r>
                      <a:r>
                        <a:rPr lang="en-US" sz="1900" b="1" spc="115" dirty="0">
                          <a:solidFill>
                            <a:schemeClr val="tx1"/>
                          </a:solidFill>
                          <a:effectLst/>
                        </a:rPr>
                        <a:t> </a:t>
                      </a:r>
                      <a:r>
                        <a:rPr lang="en-US" sz="1900" b="1" dirty="0">
                          <a:solidFill>
                            <a:schemeClr val="tx1"/>
                          </a:solidFill>
                          <a:effectLst/>
                        </a:rPr>
                        <a:t>subject</a:t>
                      </a:r>
                      <a:r>
                        <a:rPr lang="en-US" sz="1900" b="1" spc="165" dirty="0">
                          <a:solidFill>
                            <a:schemeClr val="tx1"/>
                          </a:solidFill>
                          <a:effectLst/>
                        </a:rPr>
                        <a:t> </a:t>
                      </a:r>
                      <a:r>
                        <a:rPr lang="en-US" sz="1900" b="1" dirty="0">
                          <a:solidFill>
                            <a:schemeClr val="tx1"/>
                          </a:solidFill>
                          <a:effectLst/>
                        </a:rPr>
                        <a:t>to</a:t>
                      </a:r>
                      <a:r>
                        <a:rPr lang="en-US" sz="1900" b="1" spc="205" dirty="0">
                          <a:solidFill>
                            <a:schemeClr val="tx1"/>
                          </a:solidFill>
                          <a:effectLst/>
                        </a:rPr>
                        <a:t> </a:t>
                      </a:r>
                      <a:r>
                        <a:rPr lang="en-US" sz="1900" b="1" dirty="0">
                          <a:solidFill>
                            <a:schemeClr val="tx1"/>
                          </a:solidFill>
                          <a:effectLst/>
                        </a:rPr>
                        <a:t>indexation</a:t>
                      </a:r>
                      <a:endParaRPr lang="en-IN"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710">
                        <a:lnSpc>
                          <a:spcPts val="2665"/>
                        </a:lnSpc>
                        <a:spcBef>
                          <a:spcPts val="320"/>
                        </a:spcBef>
                        <a:spcAft>
                          <a:spcPts val="0"/>
                        </a:spcAft>
                        <a:tabLst>
                          <a:tab pos="1837055" algn="l"/>
                          <a:tab pos="2501265" algn="l"/>
                          <a:tab pos="2907030" algn="l"/>
                          <a:tab pos="4218305" algn="l"/>
                        </a:tabLst>
                      </a:pPr>
                      <a:r>
                        <a:rPr lang="en-US" sz="1900" dirty="0">
                          <a:effectLst/>
                        </a:rPr>
                        <a:t>Proportionate	SDV	as	computed	under</a:t>
                      </a:r>
                      <a:endParaRPr lang="en-IN" sz="900" dirty="0">
                        <a:effectLst/>
                      </a:endParaRPr>
                    </a:p>
                    <a:p>
                      <a:pPr marL="92710">
                        <a:lnSpc>
                          <a:spcPts val="2665"/>
                        </a:lnSpc>
                      </a:pPr>
                      <a:r>
                        <a:rPr lang="en-US" sz="1900" dirty="0">
                          <a:effectLst/>
                        </a:rPr>
                        <a:t>Section</a:t>
                      </a:r>
                      <a:r>
                        <a:rPr lang="en-US" sz="1900" spc="120" dirty="0">
                          <a:effectLst/>
                        </a:rPr>
                        <a:t> </a:t>
                      </a:r>
                      <a:r>
                        <a:rPr lang="en-US" sz="1900" dirty="0">
                          <a:effectLst/>
                        </a:rPr>
                        <a:t>45(5A)</a:t>
                      </a:r>
                      <a:r>
                        <a:rPr lang="en-US" sz="1900" spc="50" dirty="0">
                          <a:effectLst/>
                        </a:rPr>
                        <a:t> </a:t>
                      </a:r>
                      <a:r>
                        <a:rPr lang="en-US" sz="1900" dirty="0">
                          <a:effectLst/>
                        </a:rPr>
                        <a:t>on</a:t>
                      </a:r>
                      <a:r>
                        <a:rPr lang="en-US" sz="1900" spc="160" dirty="0">
                          <a:effectLst/>
                        </a:rPr>
                        <a:t> </a:t>
                      </a:r>
                      <a:r>
                        <a:rPr lang="en-US" sz="1900" dirty="0">
                          <a:effectLst/>
                        </a:rPr>
                        <a:t>transfer</a:t>
                      </a:r>
                      <a:r>
                        <a:rPr lang="en-US" sz="1900" spc="115" dirty="0">
                          <a:effectLst/>
                        </a:rPr>
                        <a:t> </a:t>
                      </a:r>
                      <a:r>
                        <a:rPr lang="en-US" sz="1900" dirty="0">
                          <a:effectLst/>
                        </a:rPr>
                        <a:t>of</a:t>
                      </a:r>
                      <a:r>
                        <a:rPr lang="en-US" sz="1900" spc="360" dirty="0">
                          <a:effectLst/>
                        </a:rPr>
                        <a:t> </a:t>
                      </a:r>
                      <a:r>
                        <a:rPr lang="en-US" sz="1900" dirty="0">
                          <a:effectLst/>
                        </a:rPr>
                        <a:t>60%</a:t>
                      </a:r>
                      <a:r>
                        <a:rPr lang="en-US" sz="1900" spc="120" dirty="0">
                          <a:effectLst/>
                        </a:rPr>
                        <a:t> </a:t>
                      </a:r>
                      <a:r>
                        <a:rPr lang="en-US" sz="1900" dirty="0">
                          <a:effectLst/>
                        </a:rPr>
                        <a:t>land</a:t>
                      </a:r>
                      <a:endParaRPr lang="en-IN" sz="900" dirty="0">
                        <a:effectLst/>
                      </a:endParaRPr>
                    </a:p>
                    <a:p>
                      <a:pPr marL="91440">
                        <a:spcBef>
                          <a:spcPts val="30"/>
                        </a:spcBef>
                        <a:spcAft>
                          <a:spcPts val="0"/>
                        </a:spcAft>
                      </a:pPr>
                      <a:r>
                        <a:rPr lang="en-US" sz="1800">
                          <a:effectLst/>
                        </a:rPr>
                        <a:t> </a:t>
                      </a:r>
                    </a:p>
                    <a:p>
                      <a:pPr marL="91440">
                        <a:spcBef>
                          <a:spcPts val="30"/>
                        </a:spcBef>
                        <a:spcAft>
                          <a:spcPts val="0"/>
                        </a:spcAft>
                      </a:pPr>
                      <a:r>
                        <a:rPr lang="en-US" sz="1900">
                          <a:effectLst/>
                        </a:rPr>
                        <a:t>Indexation</a:t>
                      </a:r>
                      <a:r>
                        <a:rPr lang="en-US" sz="1900" spc="-90">
                          <a:effectLst/>
                        </a:rPr>
                        <a:t> </a:t>
                      </a:r>
                      <a:r>
                        <a:rPr lang="en-US" sz="1900" dirty="0">
                          <a:effectLst/>
                        </a:rPr>
                        <a:t>is</a:t>
                      </a:r>
                      <a:r>
                        <a:rPr lang="en-US" sz="1900" spc="-85" dirty="0">
                          <a:effectLst/>
                        </a:rPr>
                        <a:t> </a:t>
                      </a:r>
                      <a:r>
                        <a:rPr lang="en-US" sz="1900" dirty="0">
                          <a:effectLst/>
                        </a:rPr>
                        <a:t>available</a:t>
                      </a:r>
                      <a:r>
                        <a:rPr lang="en-US" sz="1900" spc="-95" dirty="0">
                          <a:effectLst/>
                        </a:rPr>
                        <a:t> </a:t>
                      </a:r>
                      <a:r>
                        <a:rPr lang="en-US" sz="1900" dirty="0">
                          <a:effectLst/>
                        </a:rPr>
                        <a:t>if</a:t>
                      </a:r>
                      <a:r>
                        <a:rPr lang="en-US" sz="1900" spc="55" dirty="0">
                          <a:effectLst/>
                        </a:rPr>
                        <a:t> </a:t>
                      </a:r>
                      <a:r>
                        <a:rPr lang="en-US" sz="1900" dirty="0">
                          <a:effectLst/>
                        </a:rPr>
                        <a:t>SBU</a:t>
                      </a:r>
                      <a:r>
                        <a:rPr lang="en-US" sz="1900" spc="-95" dirty="0">
                          <a:effectLst/>
                        </a:rPr>
                        <a:t> </a:t>
                      </a:r>
                      <a:r>
                        <a:rPr lang="en-US" sz="1900" dirty="0">
                          <a:effectLst/>
                        </a:rPr>
                        <a:t>is</a:t>
                      </a:r>
                      <a:r>
                        <a:rPr lang="en-US" sz="1900" spc="-80" dirty="0">
                          <a:effectLst/>
                        </a:rPr>
                        <a:t> </a:t>
                      </a:r>
                      <a:r>
                        <a:rPr lang="en-US" sz="1900" dirty="0">
                          <a:effectLst/>
                        </a:rPr>
                        <a:t>long</a:t>
                      </a:r>
                      <a:r>
                        <a:rPr lang="en-US" sz="1900" spc="-110" dirty="0">
                          <a:effectLst/>
                        </a:rPr>
                        <a:t> </a:t>
                      </a:r>
                      <a:r>
                        <a:rPr lang="en-US" sz="1900" dirty="0">
                          <a:effectLst/>
                        </a:rPr>
                        <a:t>term</a:t>
                      </a:r>
                      <a:endParaRPr lang="en-IN" sz="900" dirty="0">
                        <a:effectLst/>
                      </a:endParaRPr>
                    </a:p>
                    <a:p>
                      <a:pPr marL="92710">
                        <a:lnSpc>
                          <a:spcPts val="2665"/>
                        </a:lnSpc>
                      </a:pPr>
                      <a:r>
                        <a:rPr lang="en-US" sz="1900" dirty="0">
                          <a:effectLst/>
                        </a:rPr>
                        <a:t>capital</a:t>
                      </a:r>
                      <a:r>
                        <a:rPr lang="en-US" sz="1900" spc="-50" dirty="0">
                          <a:effectLst/>
                        </a:rPr>
                        <a:t> </a:t>
                      </a:r>
                      <a:r>
                        <a:rPr lang="en-US" sz="1900" dirty="0">
                          <a:effectLst/>
                        </a:rPr>
                        <a:t>asset</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8026150"/>
                  </a:ext>
                </a:extLst>
              </a:tr>
              <a:tr h="673655">
                <a:tc gridSpan="2">
                  <a:txBody>
                    <a:bodyPr/>
                    <a:lstStyle/>
                    <a:p>
                      <a:pPr marL="91440">
                        <a:spcBef>
                          <a:spcPts val="325"/>
                        </a:spcBef>
                      </a:pPr>
                      <a:r>
                        <a:rPr lang="en-US" sz="1900">
                          <a:effectLst/>
                        </a:rPr>
                        <a:t>Rate</a:t>
                      </a:r>
                      <a:r>
                        <a:rPr lang="en-US" sz="1900" spc="60">
                          <a:effectLst/>
                        </a:rPr>
                        <a:t> </a:t>
                      </a:r>
                      <a:r>
                        <a:rPr lang="en-US" sz="1900">
                          <a:effectLst/>
                        </a:rPr>
                        <a:t>of</a:t>
                      </a:r>
                      <a:r>
                        <a:rPr lang="en-US" sz="1900" spc="240">
                          <a:effectLst/>
                        </a:rPr>
                        <a:t> </a:t>
                      </a:r>
                      <a:r>
                        <a:rPr lang="en-US" sz="1900">
                          <a:effectLst/>
                        </a:rPr>
                        <a:t>Tax</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IN"/>
                    </a:p>
                  </a:txBody>
                  <a:tcPr/>
                </a:tc>
                <a:tc>
                  <a:txBody>
                    <a:bodyPr/>
                    <a:lstStyle/>
                    <a:p>
                      <a:pPr marL="92075">
                        <a:spcBef>
                          <a:spcPts val="325"/>
                        </a:spcBef>
                        <a:spcAft>
                          <a:spcPts val="0"/>
                        </a:spcAft>
                      </a:pPr>
                      <a:r>
                        <a:rPr lang="en-US" sz="1900" dirty="0">
                          <a:effectLst/>
                        </a:rPr>
                        <a:t>20%</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2710">
                        <a:lnSpc>
                          <a:spcPts val="2665"/>
                        </a:lnSpc>
                        <a:spcBef>
                          <a:spcPts val="325"/>
                        </a:spcBef>
                        <a:spcAft>
                          <a:spcPts val="0"/>
                        </a:spcAft>
                      </a:pPr>
                      <a:r>
                        <a:rPr lang="en-US" sz="1900" dirty="0">
                          <a:effectLst/>
                        </a:rPr>
                        <a:t>If</a:t>
                      </a:r>
                      <a:r>
                        <a:rPr lang="en-US" sz="1900" spc="280" dirty="0">
                          <a:effectLst/>
                        </a:rPr>
                        <a:t> </a:t>
                      </a:r>
                      <a:r>
                        <a:rPr lang="en-US" sz="1900" dirty="0">
                          <a:effectLst/>
                        </a:rPr>
                        <a:t>long-term</a:t>
                      </a:r>
                      <a:r>
                        <a:rPr lang="en-US" sz="1900" spc="105" dirty="0">
                          <a:effectLst/>
                        </a:rPr>
                        <a:t> </a:t>
                      </a:r>
                      <a:r>
                        <a:rPr lang="en-US" sz="1900" dirty="0">
                          <a:effectLst/>
                        </a:rPr>
                        <a:t>capital</a:t>
                      </a:r>
                      <a:r>
                        <a:rPr lang="en-US" sz="1900" spc="95" dirty="0">
                          <a:effectLst/>
                        </a:rPr>
                        <a:t> </a:t>
                      </a:r>
                      <a:r>
                        <a:rPr lang="en-US" sz="1900" dirty="0">
                          <a:effectLst/>
                        </a:rPr>
                        <a:t>asset:</a:t>
                      </a:r>
                      <a:r>
                        <a:rPr lang="en-US" sz="1900" spc="45" dirty="0">
                          <a:effectLst/>
                        </a:rPr>
                        <a:t> </a:t>
                      </a:r>
                      <a:r>
                        <a:rPr lang="en-US" sz="1900" dirty="0">
                          <a:effectLst/>
                        </a:rPr>
                        <a:t>20%</a:t>
                      </a:r>
                      <a:endParaRPr lang="en-IN" sz="900" dirty="0">
                        <a:effectLst/>
                      </a:endParaRPr>
                    </a:p>
                    <a:p>
                      <a:pPr marL="92710">
                        <a:lnSpc>
                          <a:spcPts val="2665"/>
                        </a:lnSpc>
                      </a:pPr>
                      <a:r>
                        <a:rPr lang="en-US" sz="1900" dirty="0">
                          <a:effectLst/>
                        </a:rPr>
                        <a:t>If</a:t>
                      </a:r>
                      <a:r>
                        <a:rPr lang="en-US" sz="1900" spc="260" dirty="0">
                          <a:effectLst/>
                        </a:rPr>
                        <a:t> </a:t>
                      </a:r>
                      <a:r>
                        <a:rPr lang="en-US" sz="1900" dirty="0">
                          <a:effectLst/>
                        </a:rPr>
                        <a:t>short-term</a:t>
                      </a:r>
                      <a:r>
                        <a:rPr lang="en-US" sz="1900" spc="60" dirty="0">
                          <a:effectLst/>
                        </a:rPr>
                        <a:t> </a:t>
                      </a:r>
                      <a:r>
                        <a:rPr lang="en-US" sz="1900" dirty="0">
                          <a:effectLst/>
                        </a:rPr>
                        <a:t>capital</a:t>
                      </a:r>
                      <a:r>
                        <a:rPr lang="en-US" sz="1900" spc="90" dirty="0">
                          <a:effectLst/>
                        </a:rPr>
                        <a:t> </a:t>
                      </a:r>
                      <a:r>
                        <a:rPr lang="en-US" sz="1900" dirty="0">
                          <a:effectLst/>
                        </a:rPr>
                        <a:t>asset:</a:t>
                      </a:r>
                      <a:r>
                        <a:rPr lang="en-US" sz="1900" spc="25" dirty="0">
                          <a:effectLst/>
                        </a:rPr>
                        <a:t> </a:t>
                      </a:r>
                      <a:r>
                        <a:rPr lang="en-US" sz="1900" dirty="0">
                          <a:effectLst/>
                        </a:rPr>
                        <a:t>30%</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73455284"/>
                  </a:ext>
                </a:extLst>
              </a:tr>
            </a:tbl>
          </a:graphicData>
        </a:graphic>
      </p:graphicFrame>
    </p:spTree>
    <p:extLst>
      <p:ext uri="{BB962C8B-B14F-4D97-AF65-F5344CB8AC3E}">
        <p14:creationId xmlns:p14="http://schemas.microsoft.com/office/powerpoint/2010/main" val="358173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00EB-7214-8E9D-E0C3-9CC82F0A2F99}"/>
              </a:ext>
            </a:extLst>
          </p:cNvPr>
          <p:cNvSpPr>
            <a:spLocks noGrp="1"/>
          </p:cNvSpPr>
          <p:nvPr>
            <p:ph type="title"/>
          </p:nvPr>
        </p:nvSpPr>
        <p:spPr>
          <a:xfrm>
            <a:off x="721360" y="365125"/>
            <a:ext cx="10632440" cy="1006475"/>
          </a:xfrm>
        </p:spPr>
        <p:txBody>
          <a:bodyPr/>
          <a:lstStyle/>
          <a:p>
            <a:r>
              <a:rPr lang="en-IN" dirty="0">
                <a:latin typeface="Arial Black" panose="020B0A04020102020204" pitchFamily="34" charset="0"/>
              </a:rPr>
              <a:t>PROVISO TO SEC.45(5A)-ISSUES</a:t>
            </a:r>
          </a:p>
        </p:txBody>
      </p:sp>
      <p:sp>
        <p:nvSpPr>
          <p:cNvPr id="3" name="Content Placeholder 2">
            <a:extLst>
              <a:ext uri="{FF2B5EF4-FFF2-40B4-BE49-F238E27FC236}">
                <a16:creationId xmlns:a16="http://schemas.microsoft.com/office/drawing/2014/main" id="{E430ACC3-AA64-D93F-C075-0C9CA2A21E48}"/>
              </a:ext>
            </a:extLst>
          </p:cNvPr>
          <p:cNvSpPr>
            <a:spLocks noGrp="1"/>
          </p:cNvSpPr>
          <p:nvPr>
            <p:ph idx="1"/>
          </p:nvPr>
        </p:nvSpPr>
        <p:spPr>
          <a:xfrm>
            <a:off x="838200" y="1825624"/>
            <a:ext cx="11191240" cy="4920615"/>
          </a:xfrm>
        </p:spPr>
        <p:txBody>
          <a:bodyPr>
            <a:normAutofit/>
          </a:bodyPr>
          <a:lstStyle/>
          <a:p>
            <a:pPr>
              <a:buFont typeface="Wingdings" panose="05000000000000000000" pitchFamily="2" charset="2"/>
              <a:buChar char="v"/>
            </a:pPr>
            <a:r>
              <a:rPr lang="en-US" dirty="0">
                <a:effectLst/>
                <a:latin typeface="Arial Black" panose="020B0A04020102020204" pitchFamily="34" charset="0"/>
                <a:ea typeface="Calibri" panose="020F0502020204030204" pitchFamily="34" charset="0"/>
              </a:rPr>
              <a:t>As</a:t>
            </a:r>
            <a:r>
              <a:rPr lang="en-US" spc="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per</a:t>
            </a:r>
            <a:r>
              <a:rPr lang="en-US" spc="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Proviso,</a:t>
            </a:r>
            <a:r>
              <a:rPr lang="en-US" spc="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Section</a:t>
            </a:r>
            <a:r>
              <a:rPr lang="en-US" spc="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45(5A)</a:t>
            </a:r>
            <a:r>
              <a:rPr lang="en-US" spc="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would</a:t>
            </a:r>
            <a:r>
              <a:rPr lang="en-US" spc="810"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not</a:t>
            </a:r>
            <a:r>
              <a:rPr lang="en-US" spc="81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apply</a:t>
            </a:r>
            <a:r>
              <a:rPr lang="en-US" spc="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where the</a:t>
            </a:r>
            <a:r>
              <a:rPr lang="en-US" spc="810"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assessee i.e. Individual or HUF </a:t>
            </a:r>
            <a:r>
              <a:rPr lang="en-US" dirty="0">
                <a:solidFill>
                  <a:srgbClr val="FF0000"/>
                </a:solidFill>
                <a:effectLst/>
                <a:latin typeface="Arial Black" panose="020B0A04020102020204" pitchFamily="34" charset="0"/>
                <a:ea typeface="Calibri" panose="020F0502020204030204" pitchFamily="34" charset="0"/>
              </a:rPr>
              <a:t>‘transfers</a:t>
            </a:r>
            <a:r>
              <a:rPr lang="en-US" spc="5" dirty="0">
                <a:solidFill>
                  <a:srgbClr val="FF0000"/>
                </a:solidFill>
                <a:effectLst/>
                <a:latin typeface="Arial Black" panose="020B0A04020102020204" pitchFamily="34" charset="0"/>
                <a:ea typeface="Calibri" panose="020F0502020204030204" pitchFamily="34" charset="0"/>
              </a:rPr>
              <a:t> </a:t>
            </a:r>
            <a:r>
              <a:rPr lang="en-US" dirty="0">
                <a:solidFill>
                  <a:srgbClr val="FF0000"/>
                </a:solidFill>
                <a:effectLst/>
                <a:latin typeface="Arial Black" panose="020B0A04020102020204" pitchFamily="34" charset="0"/>
                <a:ea typeface="Calibri" panose="020F0502020204030204" pitchFamily="34" charset="0"/>
              </a:rPr>
              <a:t>his</a:t>
            </a:r>
            <a:r>
              <a:rPr lang="en-US" spc="-5" dirty="0">
                <a:solidFill>
                  <a:srgbClr val="FF0000"/>
                </a:solidFill>
                <a:effectLst/>
                <a:latin typeface="Arial Black" panose="020B0A04020102020204" pitchFamily="34" charset="0"/>
                <a:ea typeface="Calibri" panose="020F0502020204030204" pitchFamily="34" charset="0"/>
              </a:rPr>
              <a:t> </a:t>
            </a:r>
            <a:r>
              <a:rPr lang="en-US" dirty="0">
                <a:solidFill>
                  <a:srgbClr val="FF0000"/>
                </a:solidFill>
                <a:effectLst/>
                <a:latin typeface="Arial Black" panose="020B0A04020102020204" pitchFamily="34" charset="0"/>
                <a:ea typeface="Calibri" panose="020F0502020204030204" pitchFamily="34" charset="0"/>
              </a:rPr>
              <a:t>share’</a:t>
            </a:r>
            <a:r>
              <a:rPr lang="en-US" spc="-10" dirty="0">
                <a:solidFill>
                  <a:srgbClr val="FF0000"/>
                </a:solidFill>
                <a:effectLst/>
                <a:latin typeface="Arial Black" panose="020B0A04020102020204" pitchFamily="34" charset="0"/>
                <a:ea typeface="Calibri" panose="020F0502020204030204" pitchFamily="34" charset="0"/>
              </a:rPr>
              <a:t> </a:t>
            </a:r>
            <a:r>
              <a:rPr lang="en-US" dirty="0">
                <a:solidFill>
                  <a:srgbClr val="FF0000"/>
                </a:solidFill>
                <a:effectLst/>
                <a:latin typeface="Arial Black" panose="020B0A04020102020204" pitchFamily="34" charset="0"/>
                <a:ea typeface="Calibri" panose="020F0502020204030204" pitchFamily="34" charset="0"/>
              </a:rPr>
              <a:t>before</a:t>
            </a:r>
            <a:r>
              <a:rPr lang="en-US" spc="5" dirty="0">
                <a:solidFill>
                  <a:srgbClr val="FF0000"/>
                </a:solidFill>
                <a:effectLst/>
                <a:latin typeface="Arial Black" panose="020B0A04020102020204" pitchFamily="34" charset="0"/>
                <a:ea typeface="Calibri" panose="020F0502020204030204" pitchFamily="34" charset="0"/>
              </a:rPr>
              <a:t> </a:t>
            </a:r>
            <a:r>
              <a:rPr lang="en-US" dirty="0">
                <a:solidFill>
                  <a:srgbClr val="FF0000"/>
                </a:solidFill>
                <a:effectLst/>
                <a:latin typeface="Arial Black" panose="020B0A04020102020204" pitchFamily="34" charset="0"/>
                <a:ea typeface="Calibri" panose="020F0502020204030204" pitchFamily="34" charset="0"/>
              </a:rPr>
              <a:t>the</a:t>
            </a:r>
            <a:r>
              <a:rPr lang="en-US" spc="-35" dirty="0">
                <a:solidFill>
                  <a:srgbClr val="FF0000"/>
                </a:solidFill>
                <a:effectLst/>
                <a:latin typeface="Arial Black" panose="020B0A04020102020204" pitchFamily="34" charset="0"/>
                <a:ea typeface="Calibri" panose="020F0502020204030204" pitchFamily="34" charset="0"/>
              </a:rPr>
              <a:t> </a:t>
            </a:r>
            <a:r>
              <a:rPr lang="en-US" dirty="0">
                <a:solidFill>
                  <a:srgbClr val="FF0000"/>
                </a:solidFill>
                <a:effectLst/>
                <a:latin typeface="Arial Black" panose="020B0A04020102020204" pitchFamily="34" charset="0"/>
                <a:ea typeface="Calibri" panose="020F0502020204030204" pitchFamily="34" charset="0"/>
              </a:rPr>
              <a:t>issue</a:t>
            </a:r>
            <a:r>
              <a:rPr lang="en-US" spc="-20" dirty="0">
                <a:solidFill>
                  <a:srgbClr val="FF0000"/>
                </a:solidFill>
                <a:effectLst/>
                <a:latin typeface="Arial Black" panose="020B0A04020102020204" pitchFamily="34" charset="0"/>
                <a:ea typeface="Calibri" panose="020F0502020204030204" pitchFamily="34" charset="0"/>
              </a:rPr>
              <a:t> </a:t>
            </a:r>
            <a:r>
              <a:rPr lang="en-US" dirty="0">
                <a:solidFill>
                  <a:srgbClr val="FF0000"/>
                </a:solidFill>
                <a:effectLst/>
                <a:latin typeface="Arial Black" panose="020B0A04020102020204" pitchFamily="34" charset="0"/>
                <a:ea typeface="Calibri" panose="020F0502020204030204" pitchFamily="34" charset="0"/>
              </a:rPr>
              <a:t>of</a:t>
            </a:r>
            <a:r>
              <a:rPr lang="en-US" spc="290" dirty="0">
                <a:solidFill>
                  <a:srgbClr val="FF0000"/>
                </a:solidFill>
                <a:effectLst/>
                <a:latin typeface="Arial Black" panose="020B0A04020102020204" pitchFamily="34" charset="0"/>
                <a:ea typeface="Calibri" panose="020F0502020204030204" pitchFamily="34" charset="0"/>
              </a:rPr>
              <a:t> </a:t>
            </a:r>
            <a:r>
              <a:rPr lang="en-US" dirty="0">
                <a:solidFill>
                  <a:srgbClr val="FF0000"/>
                </a:solidFill>
                <a:effectLst/>
                <a:latin typeface="Arial Black" panose="020B0A04020102020204" pitchFamily="34" charset="0"/>
                <a:ea typeface="Calibri" panose="020F0502020204030204" pitchFamily="34" charset="0"/>
              </a:rPr>
              <a:t>completion</a:t>
            </a:r>
            <a:r>
              <a:rPr lang="en-US" spc="-25" dirty="0">
                <a:solidFill>
                  <a:srgbClr val="FF0000"/>
                </a:solidFill>
                <a:effectLst/>
                <a:latin typeface="Arial Black" panose="020B0A04020102020204" pitchFamily="34" charset="0"/>
                <a:ea typeface="Calibri" panose="020F0502020204030204" pitchFamily="34" charset="0"/>
              </a:rPr>
              <a:t> </a:t>
            </a:r>
            <a:r>
              <a:rPr lang="en-US" dirty="0">
                <a:solidFill>
                  <a:srgbClr val="FF0000"/>
                </a:solidFill>
                <a:effectLst/>
                <a:latin typeface="Arial Black" panose="020B0A04020102020204" pitchFamily="34" charset="0"/>
                <a:ea typeface="Calibri" panose="020F0502020204030204" pitchFamily="34" charset="0"/>
              </a:rPr>
              <a:t>certificate</a:t>
            </a:r>
            <a:r>
              <a:rPr lang="en-IN" sz="2400" dirty="0">
                <a:solidFill>
                  <a:srgbClr val="FF0000"/>
                </a:solidFill>
                <a:latin typeface="Arial Black" panose="020B0A04020102020204" pitchFamily="34" charset="0"/>
                <a:ea typeface="Calibri" panose="020F0502020204030204" pitchFamily="34" charset="0"/>
              </a:rPr>
              <a:t>.</a:t>
            </a:r>
          </a:p>
          <a:p>
            <a:pPr>
              <a:buFont typeface="Wingdings" panose="05000000000000000000" pitchFamily="2" charset="2"/>
              <a:buChar char="v"/>
            </a:pPr>
            <a:r>
              <a:rPr lang="en-US" sz="2800" dirty="0">
                <a:effectLst/>
                <a:latin typeface="Arial Black" panose="020B0A04020102020204" pitchFamily="34" charset="0"/>
                <a:ea typeface="Calibri" panose="020F0502020204030204" pitchFamily="34" charset="0"/>
              </a:rPr>
              <a:t>Whether</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expression</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‘Transfers</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his</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share’</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would</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mean</a:t>
            </a:r>
            <a:r>
              <a:rPr lang="en-US" sz="2800" spc="-71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‘complete transfer’ of owner’s share or it includes even ‘part-</a:t>
            </a:r>
            <a:r>
              <a:rPr lang="en-US" sz="2800" spc="-71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transfer’?</a:t>
            </a:r>
            <a:endParaRPr lang="en-IN" sz="2800" dirty="0">
              <a:effectLst/>
              <a:latin typeface="Arial Black" panose="020B0A04020102020204" pitchFamily="34" charset="0"/>
              <a:ea typeface="Calibri" panose="020F0502020204030204" pitchFamily="34" charset="0"/>
            </a:endParaRPr>
          </a:p>
          <a:p>
            <a:pPr>
              <a:spcBef>
                <a:spcPts val="40"/>
              </a:spcBef>
              <a:buFont typeface="Wingdings" panose="05000000000000000000" pitchFamily="2" charset="2"/>
              <a:buChar char="v"/>
            </a:pPr>
            <a:r>
              <a:rPr lang="en-US"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Under Section 45(5A) the taxable event takes place, even</a:t>
            </a:r>
            <a:r>
              <a:rPr lang="en-US"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when</a:t>
            </a:r>
            <a:r>
              <a:rPr lang="en-US"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competent</a:t>
            </a:r>
            <a:r>
              <a:rPr lang="en-US"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authority</a:t>
            </a:r>
            <a:r>
              <a:rPr lang="en-US"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issues</a:t>
            </a:r>
            <a:r>
              <a:rPr lang="en-US"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completion</a:t>
            </a:r>
            <a:r>
              <a:rPr lang="en-US" spc="-71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certificate</a:t>
            </a:r>
            <a:r>
              <a:rPr lang="en-US" spc="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for</a:t>
            </a:r>
            <a:r>
              <a:rPr lang="en-US" spc="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pc="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part</a:t>
            </a:r>
            <a:r>
              <a:rPr lang="en-US" spc="6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pc="3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pc="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project.</a:t>
            </a:r>
            <a:endParaRPr lang="en-IN" dirty="0">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a:spcBef>
                <a:spcPts val="40"/>
              </a:spcBef>
              <a:buFont typeface="Wingdings" panose="05000000000000000000" pitchFamily="2" charset="2"/>
              <a:buChar char="v"/>
            </a:pP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Similarly, even transfer of</a:t>
            </a:r>
            <a:r>
              <a:rPr lang="en-US"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part of</a:t>
            </a:r>
            <a:r>
              <a:rPr lang="en-US"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owner’s share would</a:t>
            </a:r>
            <a:r>
              <a:rPr lang="en-US"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come</a:t>
            </a:r>
            <a:r>
              <a:rPr lang="en-US" spc="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under</a:t>
            </a:r>
            <a:r>
              <a:rPr lang="en-US" spc="1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proviso</a:t>
            </a:r>
            <a:r>
              <a:rPr lang="en-US" spc="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pc="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pc="8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dirty="0">
                <a:effectLst/>
                <a:latin typeface="Arial Black" panose="020B0A04020102020204" pitchFamily="34" charset="0"/>
                <a:ea typeface="Franklin Gothic Medium" panose="020B0603020102020204" pitchFamily="34" charset="0"/>
                <a:cs typeface="Franklin Gothic Medium" panose="020B0603020102020204" pitchFamily="34" charset="0"/>
              </a:rPr>
              <a:t>45(5A),</a:t>
            </a:r>
            <a:endParaRPr lang="en-IN" dirty="0">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a:spcBef>
                <a:spcPts val="40"/>
              </a:spcBef>
              <a:buFont typeface="Wingdings" panose="05000000000000000000" pitchFamily="2" charset="2"/>
              <a:buChar char="v"/>
            </a:pPr>
            <a:endParaRPr lang="en-IN" dirty="0">
              <a:effectLst/>
              <a:latin typeface="Arial Black" panose="020B0A04020102020204" pitchFamily="34" charset="0"/>
              <a:ea typeface="Calibri" panose="020F0502020204030204" pitchFamily="34" charset="0"/>
            </a:endParaRPr>
          </a:p>
          <a:p>
            <a:endParaRPr lang="en-IN" dirty="0"/>
          </a:p>
        </p:txBody>
      </p:sp>
    </p:spTree>
    <p:extLst>
      <p:ext uri="{BB962C8B-B14F-4D97-AF65-F5344CB8AC3E}">
        <p14:creationId xmlns:p14="http://schemas.microsoft.com/office/powerpoint/2010/main" val="115385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1A09-6D8F-1094-CB70-5509F6F50499}"/>
              </a:ext>
            </a:extLst>
          </p:cNvPr>
          <p:cNvSpPr>
            <a:spLocks noGrp="1"/>
          </p:cNvSpPr>
          <p:nvPr>
            <p:ph type="title"/>
          </p:nvPr>
        </p:nvSpPr>
        <p:spPr>
          <a:xfrm>
            <a:off x="838200" y="365125"/>
            <a:ext cx="10515600" cy="620395"/>
          </a:xfrm>
        </p:spPr>
        <p:txBody>
          <a:bodyPr>
            <a:normAutofit fontScale="90000"/>
          </a:bodyPr>
          <a:lstStyle/>
          <a:p>
            <a:r>
              <a:rPr lang="en-IN" dirty="0">
                <a:latin typeface="Arial Black" panose="020B0A04020102020204" pitchFamily="34" charset="0"/>
              </a:rPr>
              <a:t>PROVISO TO SEC.45(5A)-ISSUES</a:t>
            </a:r>
            <a:endParaRPr lang="en-IN" dirty="0"/>
          </a:p>
        </p:txBody>
      </p:sp>
      <p:sp>
        <p:nvSpPr>
          <p:cNvPr id="3" name="Content Placeholder 2">
            <a:extLst>
              <a:ext uri="{FF2B5EF4-FFF2-40B4-BE49-F238E27FC236}">
                <a16:creationId xmlns:a16="http://schemas.microsoft.com/office/drawing/2014/main" id="{0DFDB945-9D71-22DE-559F-DD1906CB4D4F}"/>
              </a:ext>
            </a:extLst>
          </p:cNvPr>
          <p:cNvSpPr>
            <a:spLocks noGrp="1"/>
          </p:cNvSpPr>
          <p:nvPr>
            <p:ph idx="1"/>
          </p:nvPr>
        </p:nvSpPr>
        <p:spPr>
          <a:xfrm>
            <a:off x="203200" y="985520"/>
            <a:ext cx="11988800" cy="5801360"/>
          </a:xfrm>
        </p:spPr>
        <p:txBody>
          <a:bodyPr/>
          <a:lstStyle/>
          <a:p>
            <a:pPr marL="342900" marR="330200" lvl="0" indent="-342900" algn="just">
              <a:lnSpc>
                <a:spcPct val="97000"/>
              </a:lnSpc>
              <a:spcBef>
                <a:spcPts val="1105"/>
              </a:spcBef>
              <a:spcAft>
                <a:spcPts val="0"/>
              </a:spcAft>
              <a:buFont typeface="Arial" panose="020B0604020202020204" pitchFamily="34" charset="0"/>
              <a:buChar char="■"/>
              <a:tabLst>
                <a:tab pos="1243965" algn="l"/>
              </a:tabLst>
            </a:pPr>
            <a:r>
              <a:rPr lang="en-US" sz="2800" dirty="0">
                <a:effectLst/>
                <a:latin typeface="Arial Black" panose="020B0A04020102020204" pitchFamily="34" charset="0"/>
                <a:ea typeface="Calibri" panose="020F0502020204030204" pitchFamily="34" charset="0"/>
              </a:rPr>
              <a:t>However in case of </a:t>
            </a:r>
            <a:r>
              <a:rPr lang="en-US" sz="2800" dirty="0">
                <a:solidFill>
                  <a:srgbClr val="FF0000"/>
                </a:solidFill>
                <a:effectLst/>
                <a:latin typeface="Arial Black" panose="020B0A04020102020204" pitchFamily="34" charset="0"/>
                <a:ea typeface="Calibri" panose="020F0502020204030204" pitchFamily="34" charset="0"/>
              </a:rPr>
              <a:t>‘part transfer’ </a:t>
            </a:r>
            <a:r>
              <a:rPr lang="en-US" sz="2800" dirty="0">
                <a:effectLst/>
                <a:latin typeface="Arial Black" panose="020B0A04020102020204" pitchFamily="34" charset="0"/>
                <a:ea typeface="Calibri" panose="020F0502020204030204" pitchFamily="34" charset="0"/>
              </a:rPr>
              <a:t>of owner’s share, whether Proviso</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would</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apply:</a:t>
            </a:r>
            <a:endParaRPr lang="en-IN" sz="2400" dirty="0">
              <a:effectLst/>
              <a:latin typeface="Arial Black" panose="020B0A04020102020204" pitchFamily="34" charset="0"/>
              <a:ea typeface="Calibri" panose="020F0502020204030204" pitchFamily="34" charset="0"/>
            </a:endParaRPr>
          </a:p>
          <a:p>
            <a:pPr marL="742950" lvl="1" indent="-285750">
              <a:lnSpc>
                <a:spcPts val="3390"/>
              </a:lnSpc>
              <a:buSzPts val="2800"/>
              <a:buFont typeface="Franklin Gothic Medium" panose="020B0603020102020204" pitchFamily="34" charset="0"/>
              <a:buChar char="–"/>
              <a:tabLst>
                <a:tab pos="1758950" algn="l"/>
              </a:tabLst>
            </a:pP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2800" spc="7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entire</a:t>
            </a:r>
            <a:r>
              <a:rPr lang="en-US" sz="2800" spc="10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2800" spc="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or</a:t>
            </a:r>
            <a:endParaRPr lang="en-IN" sz="1100" dirty="0">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742950" marR="366395" lvl="1" indent="-285750">
              <a:lnSpc>
                <a:spcPct val="97000"/>
              </a:lnSpc>
              <a:spcBef>
                <a:spcPts val="25"/>
              </a:spcBef>
              <a:spcAft>
                <a:spcPts val="0"/>
              </a:spcAft>
              <a:buSzPts val="2800"/>
              <a:buFont typeface="Franklin Gothic Medium" panose="020B0603020102020204" pitchFamily="34" charset="0"/>
              <a:buChar char="–"/>
              <a:tabLst>
                <a:tab pos="1758950" algn="l"/>
              </a:tabLst>
            </a:pP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Only</a:t>
            </a:r>
            <a:r>
              <a:rPr lang="en-US" sz="2800" spc="1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2800" spc="1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800" spc="1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extent</a:t>
            </a:r>
            <a:r>
              <a:rPr lang="en-US" sz="2800" spc="1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800" spc="3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2800" spc="1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proportionate</a:t>
            </a:r>
            <a:r>
              <a:rPr lang="en-US" sz="2800" spc="1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2800" spc="1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800" spc="1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2800" spc="1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800" spc="3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part</a:t>
            </a:r>
            <a:r>
              <a:rPr lang="en-US" sz="2800" spc="1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800" spc="-62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owner’s</a:t>
            </a:r>
            <a:r>
              <a:rPr lang="en-US" sz="2800" spc="8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share</a:t>
            </a:r>
            <a:endParaRPr lang="en-IN" sz="2400" dirty="0">
              <a:effectLst/>
              <a:latin typeface="Arial Black" panose="020B0A04020102020204" pitchFamily="34" charset="0"/>
              <a:ea typeface="Calibri" panose="020F0502020204030204" pitchFamily="34" charset="0"/>
            </a:endParaRPr>
          </a:p>
          <a:p>
            <a:pPr marL="342900" marR="366395" lvl="0" indent="-342900" algn="just">
              <a:lnSpc>
                <a:spcPct val="97000"/>
              </a:lnSpc>
              <a:spcBef>
                <a:spcPts val="5"/>
              </a:spcBef>
              <a:spcAft>
                <a:spcPts val="0"/>
              </a:spcAft>
              <a:buFont typeface="Arial" panose="020B0604020202020204" pitchFamily="34" charset="0"/>
              <a:buChar char="■"/>
              <a:tabLst>
                <a:tab pos="1243965" algn="l"/>
              </a:tabLst>
            </a:pPr>
            <a:r>
              <a:rPr lang="en-US" sz="2800" dirty="0">
                <a:effectLst/>
                <a:latin typeface="Arial Black" panose="020B0A04020102020204" pitchFamily="34" charset="0"/>
                <a:ea typeface="Calibri" panose="020F0502020204030204" pitchFamily="34" charset="0"/>
              </a:rPr>
              <a:t>Whether in case of</a:t>
            </a:r>
            <a:r>
              <a:rPr lang="en-US" sz="2800" spc="5" dirty="0">
                <a:effectLst/>
                <a:latin typeface="Arial Black" panose="020B0A04020102020204" pitchFamily="34" charset="0"/>
                <a:ea typeface="Calibri" panose="020F0502020204030204" pitchFamily="34" charset="0"/>
              </a:rPr>
              <a:t> </a:t>
            </a:r>
            <a:r>
              <a:rPr lang="en-US" sz="2800" dirty="0">
                <a:solidFill>
                  <a:srgbClr val="FF0000"/>
                </a:solidFill>
                <a:effectLst/>
                <a:latin typeface="Arial Black" panose="020B0A04020102020204" pitchFamily="34" charset="0"/>
                <a:ea typeface="Calibri" panose="020F0502020204030204" pitchFamily="34" charset="0"/>
              </a:rPr>
              <a:t>‘part transfer’ of</a:t>
            </a:r>
            <a:r>
              <a:rPr lang="en-US" sz="2800" spc="5" dirty="0">
                <a:solidFill>
                  <a:srgbClr val="FF0000"/>
                </a:solidFill>
                <a:effectLst/>
                <a:latin typeface="Arial Black" panose="020B0A04020102020204" pitchFamily="34" charset="0"/>
                <a:ea typeface="Calibri" panose="020F0502020204030204" pitchFamily="34" charset="0"/>
              </a:rPr>
              <a:t> </a:t>
            </a:r>
            <a:r>
              <a:rPr lang="en-US" sz="2800" dirty="0">
                <a:solidFill>
                  <a:srgbClr val="FF0000"/>
                </a:solidFill>
                <a:effectLst/>
                <a:latin typeface="Arial Black" panose="020B0A04020102020204" pitchFamily="34" charset="0"/>
                <a:ea typeface="Calibri" panose="020F0502020204030204" pitchFamily="34" charset="0"/>
              </a:rPr>
              <a:t>owner’s share</a:t>
            </a:r>
            <a:r>
              <a:rPr lang="en-US" sz="2800" dirty="0">
                <a:effectLst/>
                <a:latin typeface="Arial Black" panose="020B0A04020102020204" pitchFamily="34" charset="0"/>
                <a:ea typeface="Calibri" panose="020F0502020204030204" pitchFamily="34" charset="0"/>
              </a:rPr>
              <a:t>, applicability of</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Section</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45(5A)</a:t>
            </a:r>
            <a:r>
              <a:rPr lang="en-US" sz="2800" spc="1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is</a:t>
            </a:r>
            <a:r>
              <a:rPr lang="en-US" sz="2800" spc="8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barred</a:t>
            </a:r>
            <a:r>
              <a:rPr lang="en-US" sz="2800" spc="10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wholly</a:t>
            </a:r>
            <a:r>
              <a:rPr lang="en-US" sz="2800" spc="5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or</a:t>
            </a:r>
            <a:r>
              <a:rPr lang="en-US" sz="2800" spc="8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only</a:t>
            </a:r>
            <a:r>
              <a:rPr lang="en-US" sz="2800" spc="8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to</a:t>
            </a:r>
            <a:r>
              <a:rPr lang="en-US" sz="2800" spc="6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the</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extent</a:t>
            </a:r>
            <a:r>
              <a:rPr lang="en-US" sz="2800" spc="5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of</a:t>
            </a:r>
            <a:r>
              <a:rPr lang="en-US" sz="2800" spc="32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part</a:t>
            </a:r>
            <a:r>
              <a:rPr lang="en-US" sz="2800" spc="100"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transfer?</a:t>
            </a:r>
            <a:endParaRPr lang="en-IN" sz="2400" dirty="0">
              <a:effectLst/>
              <a:latin typeface="Arial Black" panose="020B0A04020102020204" pitchFamily="34" charset="0"/>
              <a:ea typeface="Calibri" panose="020F0502020204030204" pitchFamily="34" charset="0"/>
            </a:endParaRPr>
          </a:p>
          <a:p>
            <a:pPr marL="342900" marR="366395" lvl="0" indent="-342900" algn="just">
              <a:lnSpc>
                <a:spcPct val="97000"/>
              </a:lnSpc>
              <a:spcAft>
                <a:spcPts val="0"/>
              </a:spcAft>
              <a:buFont typeface="Arial" panose="020B0604020202020204" pitchFamily="34" charset="0"/>
              <a:buChar char="■"/>
              <a:tabLst>
                <a:tab pos="1243965" algn="l"/>
              </a:tabLst>
            </a:pPr>
            <a:r>
              <a:rPr lang="en-US" sz="2800" dirty="0">
                <a:solidFill>
                  <a:srgbClr val="FF0000"/>
                </a:solidFill>
                <a:effectLst/>
                <a:latin typeface="Arial Black" panose="020B0A04020102020204" pitchFamily="34" charset="0"/>
                <a:ea typeface="Calibri" panose="020F0502020204030204" pitchFamily="34" charset="0"/>
              </a:rPr>
              <a:t>There is no clarity. </a:t>
            </a:r>
            <a:r>
              <a:rPr lang="en-US" sz="2800" dirty="0">
                <a:effectLst/>
                <a:latin typeface="Arial Black" panose="020B0A04020102020204" pitchFamily="34" charset="0"/>
                <a:ea typeface="Calibri" panose="020F0502020204030204" pitchFamily="34" charset="0"/>
              </a:rPr>
              <a:t>Therefore, we may examine the implications of</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Proviso considering both the interpretations i.e. non-applicability of</a:t>
            </a:r>
            <a:r>
              <a:rPr lang="en-US" sz="2800" spc="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Section</a:t>
            </a:r>
            <a:r>
              <a:rPr lang="en-US" sz="2800" spc="75" dirty="0">
                <a:effectLst/>
                <a:latin typeface="Arial Black" panose="020B0A04020102020204" pitchFamily="34" charset="0"/>
                <a:ea typeface="Calibri" panose="020F0502020204030204" pitchFamily="34" charset="0"/>
              </a:rPr>
              <a:t> </a:t>
            </a:r>
            <a:r>
              <a:rPr lang="en-US" sz="2800" dirty="0">
                <a:effectLst/>
                <a:latin typeface="Arial Black" panose="020B0A04020102020204" pitchFamily="34" charset="0"/>
                <a:ea typeface="Calibri" panose="020F0502020204030204" pitchFamily="34" charset="0"/>
              </a:rPr>
              <a:t>45(5A)</a:t>
            </a:r>
            <a:r>
              <a:rPr lang="en-US" sz="2800" spc="15" dirty="0">
                <a:effectLst/>
                <a:latin typeface="Arial Black" panose="020B0A04020102020204" pitchFamily="34" charset="0"/>
                <a:ea typeface="Calibri" panose="020F0502020204030204" pitchFamily="34" charset="0"/>
              </a:rPr>
              <a:t> </a:t>
            </a:r>
            <a:r>
              <a:rPr lang="en-US" sz="2800" dirty="0">
                <a:solidFill>
                  <a:srgbClr val="FF0000"/>
                </a:solidFill>
                <a:effectLst/>
                <a:latin typeface="Arial Black" panose="020B0A04020102020204" pitchFamily="34" charset="0"/>
                <a:ea typeface="Calibri" panose="020F0502020204030204" pitchFamily="34" charset="0"/>
              </a:rPr>
              <a:t>wholly</a:t>
            </a:r>
            <a:r>
              <a:rPr lang="en-US" sz="2800" spc="85" dirty="0">
                <a:solidFill>
                  <a:srgbClr val="FF0000"/>
                </a:solidFill>
                <a:effectLst/>
                <a:latin typeface="Arial Black" panose="020B0A04020102020204" pitchFamily="34" charset="0"/>
                <a:ea typeface="Calibri" panose="020F0502020204030204" pitchFamily="34" charset="0"/>
              </a:rPr>
              <a:t> </a:t>
            </a:r>
            <a:r>
              <a:rPr lang="en-US" sz="2800" dirty="0">
                <a:solidFill>
                  <a:srgbClr val="FF0000"/>
                </a:solidFill>
                <a:effectLst/>
                <a:latin typeface="Arial Black" panose="020B0A04020102020204" pitchFamily="34" charset="0"/>
                <a:ea typeface="Calibri" panose="020F0502020204030204" pitchFamily="34" charset="0"/>
              </a:rPr>
              <a:t>as</a:t>
            </a:r>
            <a:r>
              <a:rPr lang="en-US" sz="2800" spc="60" dirty="0">
                <a:solidFill>
                  <a:srgbClr val="FF0000"/>
                </a:solidFill>
                <a:effectLst/>
                <a:latin typeface="Arial Black" panose="020B0A04020102020204" pitchFamily="34" charset="0"/>
                <a:ea typeface="Calibri" panose="020F0502020204030204" pitchFamily="34" charset="0"/>
              </a:rPr>
              <a:t> </a:t>
            </a:r>
            <a:r>
              <a:rPr lang="en-US" sz="2800" dirty="0">
                <a:solidFill>
                  <a:srgbClr val="FF0000"/>
                </a:solidFill>
                <a:effectLst/>
                <a:latin typeface="Arial Black" panose="020B0A04020102020204" pitchFamily="34" charset="0"/>
                <a:ea typeface="Calibri" panose="020F0502020204030204" pitchFamily="34" charset="0"/>
              </a:rPr>
              <a:t>well</a:t>
            </a:r>
            <a:r>
              <a:rPr lang="en-US" sz="2800" spc="90" dirty="0">
                <a:solidFill>
                  <a:srgbClr val="FF0000"/>
                </a:solidFill>
                <a:effectLst/>
                <a:latin typeface="Arial Black" panose="020B0A04020102020204" pitchFamily="34" charset="0"/>
                <a:ea typeface="Calibri" panose="020F0502020204030204" pitchFamily="34" charset="0"/>
              </a:rPr>
              <a:t> </a:t>
            </a:r>
            <a:r>
              <a:rPr lang="en-US" sz="2800" dirty="0">
                <a:solidFill>
                  <a:srgbClr val="FF0000"/>
                </a:solidFill>
                <a:effectLst/>
                <a:latin typeface="Arial Black" panose="020B0A04020102020204" pitchFamily="34" charset="0"/>
                <a:ea typeface="Calibri" panose="020F0502020204030204" pitchFamily="34" charset="0"/>
              </a:rPr>
              <a:t>as</a:t>
            </a:r>
            <a:r>
              <a:rPr lang="en-US" sz="2800" spc="80" dirty="0">
                <a:solidFill>
                  <a:srgbClr val="FF0000"/>
                </a:solidFill>
                <a:effectLst/>
                <a:latin typeface="Arial Black" panose="020B0A04020102020204" pitchFamily="34" charset="0"/>
                <a:ea typeface="Calibri" panose="020F0502020204030204" pitchFamily="34" charset="0"/>
              </a:rPr>
              <a:t> </a:t>
            </a:r>
            <a:r>
              <a:rPr lang="en-US" sz="2800" dirty="0">
                <a:solidFill>
                  <a:srgbClr val="FF0000"/>
                </a:solidFill>
                <a:effectLst/>
                <a:latin typeface="Arial Black" panose="020B0A04020102020204" pitchFamily="34" charset="0"/>
                <a:ea typeface="Calibri" panose="020F0502020204030204" pitchFamily="34" charset="0"/>
              </a:rPr>
              <a:t>partially</a:t>
            </a:r>
            <a:r>
              <a:rPr lang="en-US" sz="2800" dirty="0">
                <a:effectLst/>
                <a:latin typeface="Arial Black" panose="020B0A04020102020204" pitchFamily="34" charset="0"/>
                <a:ea typeface="Calibri" panose="020F0502020204030204" pitchFamily="34" charset="0"/>
              </a:rPr>
              <a:t>.</a:t>
            </a:r>
            <a:endParaRPr lang="en-IN" sz="1100" dirty="0">
              <a:effectLst/>
              <a:latin typeface="Arial Black" panose="020B0A04020102020204" pitchFamily="34" charset="0"/>
              <a:ea typeface="Calibri" panose="020F0502020204030204" pitchFamily="34" charset="0"/>
            </a:endParaRPr>
          </a:p>
          <a:p>
            <a:endParaRPr lang="en-IN" dirty="0"/>
          </a:p>
        </p:txBody>
      </p:sp>
    </p:spTree>
    <p:extLst>
      <p:ext uri="{BB962C8B-B14F-4D97-AF65-F5344CB8AC3E}">
        <p14:creationId xmlns:p14="http://schemas.microsoft.com/office/powerpoint/2010/main" val="1809598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ED88-0BD1-A4B6-37EE-41DB64D02D45}"/>
              </a:ext>
            </a:extLst>
          </p:cNvPr>
          <p:cNvSpPr>
            <a:spLocks noGrp="1"/>
          </p:cNvSpPr>
          <p:nvPr>
            <p:ph type="title"/>
          </p:nvPr>
        </p:nvSpPr>
        <p:spPr>
          <a:xfrm>
            <a:off x="558800" y="233681"/>
            <a:ext cx="10911840" cy="883919"/>
          </a:xfrm>
        </p:spPr>
        <p:txBody>
          <a:bodyPr/>
          <a:lstStyle/>
          <a:p>
            <a:r>
              <a:rPr lang="en-IN" dirty="0">
                <a:latin typeface="Arial Black" panose="020B0A04020102020204" pitchFamily="34" charset="0"/>
              </a:rPr>
              <a:t>PROVISO TO SEC.45(5A)-ISSUES</a:t>
            </a:r>
            <a:endParaRPr lang="en-IN" dirty="0"/>
          </a:p>
        </p:txBody>
      </p:sp>
      <p:sp>
        <p:nvSpPr>
          <p:cNvPr id="3" name="Content Placeholder 2">
            <a:extLst>
              <a:ext uri="{FF2B5EF4-FFF2-40B4-BE49-F238E27FC236}">
                <a16:creationId xmlns:a16="http://schemas.microsoft.com/office/drawing/2014/main" id="{25DEEAD2-0A1C-10D1-095C-E1692F27F65E}"/>
              </a:ext>
            </a:extLst>
          </p:cNvPr>
          <p:cNvSpPr>
            <a:spLocks noGrp="1"/>
          </p:cNvSpPr>
          <p:nvPr>
            <p:ph idx="1"/>
          </p:nvPr>
        </p:nvSpPr>
        <p:spPr>
          <a:xfrm>
            <a:off x="558800" y="1117600"/>
            <a:ext cx="11633200" cy="5740400"/>
          </a:xfrm>
        </p:spPr>
        <p:txBody>
          <a:bodyPr>
            <a:normAutofit lnSpcReduction="10000"/>
          </a:bodyPr>
          <a:lstStyle/>
          <a:p>
            <a:pPr marL="342900" marR="330200" lvl="0" indent="-342900">
              <a:lnSpc>
                <a:spcPct val="97000"/>
              </a:lnSpc>
              <a:spcBef>
                <a:spcPts val="1115"/>
              </a:spcBef>
              <a:spcAft>
                <a:spcPts val="0"/>
              </a:spcAft>
              <a:buFont typeface="Arial" panose="020B0604020202020204" pitchFamily="34" charset="0"/>
              <a:buChar char="■"/>
              <a:tabLst>
                <a:tab pos="1301750" algn="l"/>
                <a:tab pos="4455795" algn="l"/>
                <a:tab pos="5050790" algn="l"/>
                <a:tab pos="6477635" algn="l"/>
                <a:tab pos="7919720" algn="l"/>
                <a:tab pos="9340215" algn="l"/>
                <a:tab pos="10617835" algn="l"/>
              </a:tabLst>
            </a:pPr>
            <a:r>
              <a:rPr lang="en-US" sz="3200" dirty="0">
                <a:effectLst/>
                <a:latin typeface="Arial Black" panose="020B0A04020102020204" pitchFamily="34" charset="0"/>
                <a:ea typeface="Calibri" panose="020F0502020204030204" pitchFamily="34" charset="0"/>
              </a:rPr>
              <a:t>Non-applicability of</a:t>
            </a:r>
            <a:r>
              <a:rPr lang="en-US" sz="3200" dirty="0">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Section 45(5A) </a:t>
            </a:r>
            <a:r>
              <a:rPr lang="en-US" sz="3200" dirty="0">
                <a:solidFill>
                  <a:srgbClr val="FF0000"/>
                </a:solidFill>
                <a:effectLst/>
                <a:latin typeface="Arial Black" panose="020B0A04020102020204" pitchFamily="34" charset="0"/>
                <a:ea typeface="Calibri" panose="020F0502020204030204" pitchFamily="34" charset="0"/>
              </a:rPr>
              <a:t>wholly</a:t>
            </a:r>
            <a:r>
              <a:rPr lang="en-US" sz="3200" dirty="0">
                <a:effectLst/>
                <a:latin typeface="Arial Black" panose="020B0A04020102020204" pitchFamily="34" charset="0"/>
                <a:ea typeface="Calibri" panose="020F0502020204030204" pitchFamily="34" charset="0"/>
              </a:rPr>
              <a:t>, would mean </a:t>
            </a:r>
            <a:r>
              <a:rPr lang="en-US" sz="3200" spc="-675"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application</a:t>
            </a:r>
            <a:r>
              <a:rPr lang="en-US" sz="3200" spc="60"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of</a:t>
            </a:r>
            <a:r>
              <a:rPr lang="en-US" sz="3200" spc="345"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Proviso</a:t>
            </a:r>
            <a:r>
              <a:rPr lang="en-US" sz="3200" spc="60"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[i.e.</a:t>
            </a:r>
            <a:r>
              <a:rPr lang="en-US" sz="3200" spc="30"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Section</a:t>
            </a:r>
            <a:r>
              <a:rPr lang="en-US" sz="3200" spc="65"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45(1)]</a:t>
            </a:r>
            <a:r>
              <a:rPr lang="en-US" sz="3200" spc="105"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to</a:t>
            </a:r>
            <a:r>
              <a:rPr lang="en-US" sz="3200" spc="75"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the</a:t>
            </a:r>
            <a:r>
              <a:rPr lang="en-US" sz="3200" spc="60"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entire</a:t>
            </a:r>
            <a:r>
              <a:rPr lang="en-US" sz="3200" spc="45"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land.</a:t>
            </a:r>
            <a:endParaRPr lang="en-IN" sz="1100" dirty="0">
              <a:effectLst/>
              <a:latin typeface="Arial Black" panose="020B0A04020102020204" pitchFamily="34" charset="0"/>
              <a:ea typeface="Calibri" panose="020F0502020204030204" pitchFamily="34" charset="0"/>
            </a:endParaRPr>
          </a:p>
          <a:p>
            <a:pPr marL="0" indent="0">
              <a:spcBef>
                <a:spcPts val="25"/>
              </a:spcBef>
              <a:buNone/>
            </a:pPr>
            <a:endParaRPr lang="en-IN" sz="2400" dirty="0">
              <a:effectLst/>
              <a:latin typeface="Arial Black" panose="020B0A04020102020204" pitchFamily="34" charset="0"/>
              <a:ea typeface="Calibri" panose="020F0502020204030204" pitchFamily="34" charset="0"/>
            </a:endParaRPr>
          </a:p>
          <a:p>
            <a:pPr marL="342900" marR="333375" lvl="0" indent="-342900">
              <a:lnSpc>
                <a:spcPct val="97000"/>
              </a:lnSpc>
              <a:spcAft>
                <a:spcPts val="0"/>
              </a:spcAft>
              <a:buFont typeface="Arial" panose="020B0604020202020204" pitchFamily="34" charset="0"/>
              <a:buChar char="■"/>
              <a:tabLst>
                <a:tab pos="1301750" algn="l"/>
                <a:tab pos="4983480" algn="l"/>
              </a:tabLst>
            </a:pPr>
            <a:r>
              <a:rPr lang="en-US" sz="3200" dirty="0">
                <a:effectLst/>
                <a:latin typeface="Arial Black" panose="020B0A04020102020204" pitchFamily="34" charset="0"/>
                <a:ea typeface="Calibri" panose="020F0502020204030204" pitchFamily="34" charset="0"/>
              </a:rPr>
              <a:t>Non-applicability</a:t>
            </a:r>
            <a:r>
              <a:rPr lang="en-US" sz="3200" spc="615"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of Section</a:t>
            </a:r>
            <a:r>
              <a:rPr lang="en-US" sz="3200" spc="510" dirty="0">
                <a:effectLst/>
                <a:latin typeface="Arial Black" panose="020B0A04020102020204" pitchFamily="34" charset="0"/>
                <a:ea typeface="Calibri" panose="020F0502020204030204" pitchFamily="34" charset="0"/>
              </a:rPr>
              <a:t> </a:t>
            </a:r>
            <a:r>
              <a:rPr lang="en-US" sz="3200" dirty="0">
                <a:effectLst/>
                <a:latin typeface="Arial Black" panose="020B0A04020102020204" pitchFamily="34" charset="0"/>
                <a:ea typeface="Calibri" panose="020F0502020204030204" pitchFamily="34" charset="0"/>
              </a:rPr>
              <a:t>45(5A)</a:t>
            </a:r>
            <a:r>
              <a:rPr lang="en-US" sz="3200" spc="515" dirty="0">
                <a:effectLst/>
                <a:latin typeface="Arial Black" panose="020B0A04020102020204" pitchFamily="34" charset="0"/>
                <a:ea typeface="Calibri" panose="020F0502020204030204" pitchFamily="34" charset="0"/>
              </a:rPr>
              <a:t> </a:t>
            </a:r>
            <a:r>
              <a:rPr lang="en-US" sz="3200" dirty="0">
                <a:solidFill>
                  <a:srgbClr val="FF0000"/>
                </a:solidFill>
                <a:effectLst/>
                <a:latin typeface="Arial Black" panose="020B0A04020102020204" pitchFamily="34" charset="0"/>
                <a:ea typeface="Calibri" panose="020F0502020204030204" pitchFamily="34" charset="0"/>
              </a:rPr>
              <a:t>partially</a:t>
            </a:r>
            <a:r>
              <a:rPr lang="en-US" sz="3200" spc="505" dirty="0">
                <a:solidFill>
                  <a:srgbClr val="FF0000"/>
                </a:solidFill>
                <a:effectLst/>
                <a:latin typeface="Arial Black" panose="020B0A04020102020204" pitchFamily="34" charset="0"/>
                <a:ea typeface="Calibri" panose="020F0502020204030204" pitchFamily="34" charset="0"/>
              </a:rPr>
              <a:t> </a:t>
            </a:r>
            <a:r>
              <a:rPr lang="en-US" sz="3200" dirty="0">
                <a:solidFill>
                  <a:srgbClr val="FF0000"/>
                </a:solidFill>
                <a:effectLst/>
                <a:latin typeface="Arial Black" panose="020B0A04020102020204" pitchFamily="34" charset="0"/>
                <a:ea typeface="Calibri" panose="020F0502020204030204" pitchFamily="34" charset="0"/>
              </a:rPr>
              <a:t>would</a:t>
            </a:r>
            <a:r>
              <a:rPr lang="en-US" sz="3200" spc="485" dirty="0">
                <a:solidFill>
                  <a:srgbClr val="FF0000"/>
                </a:solidFill>
                <a:effectLst/>
                <a:latin typeface="Arial Black" panose="020B0A04020102020204" pitchFamily="34" charset="0"/>
                <a:ea typeface="Calibri" panose="020F0502020204030204" pitchFamily="34" charset="0"/>
              </a:rPr>
              <a:t> </a:t>
            </a:r>
            <a:r>
              <a:rPr lang="en-US" sz="3200" dirty="0">
                <a:solidFill>
                  <a:srgbClr val="FF0000"/>
                </a:solidFill>
                <a:effectLst/>
                <a:latin typeface="Arial Black" panose="020B0A04020102020204" pitchFamily="34" charset="0"/>
                <a:ea typeface="Calibri" panose="020F0502020204030204" pitchFamily="34" charset="0"/>
              </a:rPr>
              <a:t>mean</a:t>
            </a:r>
            <a:r>
              <a:rPr lang="en-US" sz="3200" spc="-745" dirty="0">
                <a:solidFill>
                  <a:srgbClr val="FF0000"/>
                </a:solidFill>
                <a:effectLst/>
                <a:latin typeface="Arial Black" panose="020B0A04020102020204" pitchFamily="34" charset="0"/>
                <a:ea typeface="Calibri" panose="020F0502020204030204" pitchFamily="34" charset="0"/>
              </a:rPr>
              <a:t> </a:t>
            </a:r>
            <a:r>
              <a:rPr lang="en-US" sz="3200" dirty="0">
                <a:solidFill>
                  <a:srgbClr val="FF0000"/>
                </a:solidFill>
                <a:effectLst/>
                <a:latin typeface="Arial Black" panose="020B0A04020102020204" pitchFamily="34" charset="0"/>
                <a:ea typeface="Calibri" panose="020F0502020204030204" pitchFamily="34" charset="0"/>
              </a:rPr>
              <a:t>application</a:t>
            </a:r>
            <a:r>
              <a:rPr lang="en-US" sz="3200" spc="30" dirty="0">
                <a:solidFill>
                  <a:srgbClr val="FF0000"/>
                </a:solidFill>
                <a:effectLst/>
                <a:latin typeface="Arial Black" panose="020B0A04020102020204" pitchFamily="34" charset="0"/>
                <a:ea typeface="Calibri" panose="020F0502020204030204" pitchFamily="34" charset="0"/>
              </a:rPr>
              <a:t> </a:t>
            </a:r>
            <a:r>
              <a:rPr lang="en-US" sz="3200" dirty="0">
                <a:solidFill>
                  <a:srgbClr val="FF0000"/>
                </a:solidFill>
                <a:effectLst/>
                <a:latin typeface="Arial Black" panose="020B0A04020102020204" pitchFamily="34" charset="0"/>
                <a:ea typeface="Calibri" panose="020F0502020204030204" pitchFamily="34" charset="0"/>
              </a:rPr>
              <a:t>of</a:t>
            </a:r>
            <a:r>
              <a:rPr lang="en-US" sz="3200" dirty="0">
                <a:effectLst/>
                <a:latin typeface="Arial Black" panose="020B0A04020102020204" pitchFamily="34" charset="0"/>
                <a:ea typeface="Calibri" panose="020F0502020204030204" pitchFamily="34" charset="0"/>
              </a:rPr>
              <a:t>:</a:t>
            </a:r>
            <a:endParaRPr lang="en-IN" sz="1100" dirty="0">
              <a:effectLst/>
              <a:latin typeface="Arial Black" panose="020B0A04020102020204" pitchFamily="34" charset="0"/>
              <a:ea typeface="Calibri" panose="020F0502020204030204" pitchFamily="34" charset="0"/>
            </a:endParaRPr>
          </a:p>
          <a:p>
            <a:pPr marL="742950" marR="332105" lvl="1" indent="-285750" algn="just">
              <a:lnSpc>
                <a:spcPct val="97000"/>
              </a:lnSpc>
              <a:spcAft>
                <a:spcPts val="0"/>
              </a:spcAft>
              <a:buSzPts val="3200"/>
              <a:buFont typeface="Franklin Gothic Medium" panose="020B0603020102020204" pitchFamily="34" charset="0"/>
              <a:buChar char="–"/>
              <a:tabLst>
                <a:tab pos="1816735" algn="l"/>
              </a:tabLst>
            </a:pP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Proviso</a:t>
            </a:r>
            <a:r>
              <a:rPr lang="en-US" sz="32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[i.e.</a:t>
            </a:r>
            <a:r>
              <a:rPr lang="en-US" sz="32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32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45(1)]</a:t>
            </a:r>
            <a:r>
              <a:rPr lang="en-US" sz="32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32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32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extent</a:t>
            </a:r>
            <a:r>
              <a:rPr lang="en-US" sz="32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2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32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proportionate to the transfer of owner’s share before the</a:t>
            </a:r>
            <a:r>
              <a:rPr lang="en-US" sz="32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issue</a:t>
            </a:r>
            <a:r>
              <a:rPr lang="en-US" sz="3200" spc="5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200" spc="34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completion</a:t>
            </a:r>
            <a:r>
              <a:rPr lang="en-US" sz="3200" spc="5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200" spc="34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certificate.</a:t>
            </a:r>
            <a:endParaRPr lang="en-IN" sz="2400" dirty="0">
              <a:solidFill>
                <a:srgbClr val="00B050"/>
              </a:solidFill>
              <a:effectLst/>
              <a:latin typeface="Arial Black" panose="020B0A04020102020204" pitchFamily="34" charset="0"/>
              <a:ea typeface="Calibri" panose="020F0502020204030204" pitchFamily="34" charset="0"/>
            </a:endParaRPr>
          </a:p>
          <a:p>
            <a:pPr marL="742950" marR="334645" lvl="1" indent="-285750" algn="just">
              <a:lnSpc>
                <a:spcPct val="97000"/>
              </a:lnSpc>
              <a:spcAft>
                <a:spcPts val="0"/>
              </a:spcAft>
              <a:buSzPts val="3200"/>
              <a:buFont typeface="Franklin Gothic Medium" panose="020B0603020102020204" pitchFamily="34" charset="0"/>
              <a:buChar char="–"/>
              <a:tabLst>
                <a:tab pos="1816735" algn="l"/>
              </a:tabLst>
            </a:pP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3200" spc="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45(5A)</a:t>
            </a:r>
            <a:r>
              <a:rPr lang="en-US" sz="3200" spc="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3200" spc="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3200" spc="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extent</a:t>
            </a:r>
            <a:r>
              <a:rPr lang="en-US" sz="3200" spc="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200" spc="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completion</a:t>
            </a:r>
            <a:r>
              <a:rPr lang="en-US" sz="3200" spc="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certificate</a:t>
            </a:r>
            <a:r>
              <a:rPr lang="en-US" sz="3200" spc="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issued</a:t>
            </a:r>
            <a:r>
              <a:rPr lang="en-US" sz="3200" spc="4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by</a:t>
            </a:r>
            <a:r>
              <a:rPr lang="en-US" sz="3200" spc="8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3200" spc="6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Competent</a:t>
            </a:r>
            <a:r>
              <a:rPr lang="en-US" sz="3200" spc="7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2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Authority.</a:t>
            </a:r>
            <a:endParaRPr lang="en-IN" sz="11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endParaRPr lang="en-IN" dirty="0"/>
          </a:p>
        </p:txBody>
      </p:sp>
    </p:spTree>
    <p:extLst>
      <p:ext uri="{BB962C8B-B14F-4D97-AF65-F5344CB8AC3E}">
        <p14:creationId xmlns:p14="http://schemas.microsoft.com/office/powerpoint/2010/main" val="2738716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761F-4CBE-C147-73C7-F88861B897CA}"/>
              </a:ext>
            </a:extLst>
          </p:cNvPr>
          <p:cNvSpPr>
            <a:spLocks noGrp="1"/>
          </p:cNvSpPr>
          <p:nvPr>
            <p:ph type="title"/>
          </p:nvPr>
        </p:nvSpPr>
        <p:spPr>
          <a:xfrm>
            <a:off x="335280" y="314960"/>
            <a:ext cx="11856720" cy="843280"/>
          </a:xfrm>
        </p:spPr>
        <p:txBody>
          <a:bodyPr>
            <a:normAutofit/>
          </a:bodyPr>
          <a:lstStyle/>
          <a:p>
            <a:r>
              <a:rPr lang="en-IN" sz="3600" dirty="0">
                <a:latin typeface="Arial Black" panose="020B0A04020102020204" pitchFamily="34" charset="0"/>
              </a:rPr>
              <a:t>PROVISO-CASE STUDY-2 TRANSFER-FACTS</a:t>
            </a:r>
          </a:p>
        </p:txBody>
      </p:sp>
      <p:sp>
        <p:nvSpPr>
          <p:cNvPr id="3" name="Content Placeholder 2">
            <a:extLst>
              <a:ext uri="{FF2B5EF4-FFF2-40B4-BE49-F238E27FC236}">
                <a16:creationId xmlns:a16="http://schemas.microsoft.com/office/drawing/2014/main" id="{8C63ADDC-59D6-40A3-9348-3B4FB874220D}"/>
              </a:ext>
            </a:extLst>
          </p:cNvPr>
          <p:cNvSpPr>
            <a:spLocks noGrp="1"/>
          </p:cNvSpPr>
          <p:nvPr>
            <p:ph idx="1"/>
          </p:nvPr>
        </p:nvSpPr>
        <p:spPr>
          <a:xfrm>
            <a:off x="182880" y="1158240"/>
            <a:ext cx="12009120" cy="6482080"/>
          </a:xfrm>
        </p:spPr>
        <p:txBody>
          <a:bodyPr>
            <a:normAutofit fontScale="25000" lnSpcReduction="20000"/>
          </a:bodyPr>
          <a:lstStyle/>
          <a:p>
            <a:pPr marL="342900" lvl="0" indent="-342900">
              <a:spcBef>
                <a:spcPts val="1760"/>
              </a:spcBef>
              <a:spcAft>
                <a:spcPts val="0"/>
              </a:spcAft>
              <a:buFont typeface="Arial" panose="020B0604020202020204" pitchFamily="34" charset="0"/>
              <a:buChar char="■"/>
              <a:tabLst>
                <a:tab pos="1266190" algn="l"/>
                <a:tab pos="1266825" algn="l"/>
              </a:tabLst>
            </a:pPr>
            <a:endParaRPr lang="en-US" sz="5900" dirty="0">
              <a:effectLst/>
              <a:latin typeface="Arial Black" panose="020B0A04020102020204" pitchFamily="34" charset="0"/>
              <a:ea typeface="Calibri" panose="020F0502020204030204" pitchFamily="34" charset="0"/>
            </a:endParaRPr>
          </a:p>
          <a:p>
            <a:pPr marL="342900" lvl="0" indent="-342900">
              <a:spcBef>
                <a:spcPts val="1760"/>
              </a:spcBef>
              <a:spcAft>
                <a:spcPts val="0"/>
              </a:spcAft>
              <a:buFont typeface="Arial" panose="020B0604020202020204" pitchFamily="34" charset="0"/>
              <a:buChar char="■"/>
              <a:tabLst>
                <a:tab pos="1266190" algn="l"/>
                <a:tab pos="1266825" algn="l"/>
              </a:tabLst>
            </a:pPr>
            <a:r>
              <a:rPr lang="en-US" sz="8800" dirty="0">
                <a:effectLst/>
                <a:latin typeface="Arial Black" panose="020B0A04020102020204" pitchFamily="34" charset="0"/>
                <a:ea typeface="Calibri" panose="020F0502020204030204" pitchFamily="34" charset="0"/>
              </a:rPr>
              <a:t>Developer</a:t>
            </a:r>
            <a:r>
              <a:rPr lang="en-US" sz="8800" spc="10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and</a:t>
            </a:r>
            <a:r>
              <a:rPr lang="en-US" sz="8800" spc="14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owner</a:t>
            </a:r>
            <a:r>
              <a:rPr lang="en-US" sz="8800" spc="13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enter</a:t>
            </a:r>
            <a:r>
              <a:rPr lang="en-US" sz="8800" spc="15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into</a:t>
            </a:r>
            <a:r>
              <a:rPr lang="en-US" sz="8800" spc="14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JDA</a:t>
            </a:r>
            <a:r>
              <a:rPr lang="en-US" sz="8800" spc="16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in</a:t>
            </a:r>
            <a:r>
              <a:rPr lang="en-US" sz="8800" spc="14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the</a:t>
            </a:r>
            <a:r>
              <a:rPr lang="en-US" sz="8800" spc="15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PY</a:t>
            </a:r>
            <a:r>
              <a:rPr lang="en-US" sz="8800" spc="140" dirty="0">
                <a:effectLst/>
                <a:latin typeface="Arial Black" panose="020B0A04020102020204" pitchFamily="34" charset="0"/>
                <a:ea typeface="Calibri" panose="020F0502020204030204" pitchFamily="34" charset="0"/>
              </a:rPr>
              <a:t> </a:t>
            </a:r>
            <a:r>
              <a:rPr lang="en-US" sz="8800" spc="140" dirty="0">
                <a:latin typeface="Arial Black" panose="020B0A04020102020204" pitchFamily="34" charset="0"/>
                <a:ea typeface="Calibri" panose="020F0502020204030204" pitchFamily="34" charset="0"/>
              </a:rPr>
              <a:t>2023-24</a:t>
            </a:r>
            <a:r>
              <a:rPr lang="en-US" sz="8800" dirty="0">
                <a:effectLst/>
                <a:latin typeface="Arial Black" panose="020B0A04020102020204" pitchFamily="34" charset="0"/>
                <a:ea typeface="Calibri" panose="020F0502020204030204" pitchFamily="34" charset="0"/>
              </a:rPr>
              <a:t>.</a:t>
            </a:r>
            <a:endParaRPr lang="en-IN" sz="8800" dirty="0">
              <a:effectLst/>
              <a:latin typeface="Arial Black" panose="020B0A04020102020204" pitchFamily="34" charset="0"/>
              <a:ea typeface="Calibri" panose="020F0502020204030204" pitchFamily="34" charset="0"/>
            </a:endParaRPr>
          </a:p>
          <a:p>
            <a:pPr marL="342900" lvl="0" indent="-342900">
              <a:lnSpc>
                <a:spcPts val="2760"/>
              </a:lnSpc>
              <a:spcBef>
                <a:spcPts val="2255"/>
              </a:spcBef>
              <a:spcAft>
                <a:spcPts val="0"/>
              </a:spcAft>
              <a:buFont typeface="Arial" panose="020B0604020202020204" pitchFamily="34" charset="0"/>
              <a:buChar char="■"/>
              <a:tabLst>
                <a:tab pos="1266190" algn="l"/>
                <a:tab pos="1266825" algn="l"/>
              </a:tabLst>
            </a:pPr>
            <a:r>
              <a:rPr lang="en-US" sz="8800" dirty="0">
                <a:effectLst/>
                <a:latin typeface="Arial Black" panose="020B0A04020102020204" pitchFamily="34" charset="0"/>
                <a:ea typeface="Calibri" panose="020F0502020204030204" pitchFamily="34" charset="0"/>
              </a:rPr>
              <a:t>The</a:t>
            </a:r>
            <a:r>
              <a:rPr lang="en-US" sz="8800" spc="29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land</a:t>
            </a:r>
            <a:r>
              <a:rPr lang="en-US" sz="8800" spc="29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held</a:t>
            </a:r>
            <a:r>
              <a:rPr lang="en-US" sz="8800" spc="26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by</a:t>
            </a:r>
            <a:r>
              <a:rPr lang="en-US" sz="8800" spc="29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the</a:t>
            </a:r>
            <a:r>
              <a:rPr lang="en-US" sz="8800" spc="27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owner</a:t>
            </a:r>
            <a:r>
              <a:rPr lang="en-US" sz="8800" spc="29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is</a:t>
            </a:r>
            <a:r>
              <a:rPr lang="en-US" sz="8800" spc="28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transferred</a:t>
            </a:r>
            <a:r>
              <a:rPr lang="en-US" sz="8800" spc="26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to</a:t>
            </a:r>
            <a:r>
              <a:rPr lang="en-US" sz="8800" spc="29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him</a:t>
            </a:r>
            <a:r>
              <a:rPr lang="en-US" sz="8800" spc="28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by</a:t>
            </a:r>
            <a:r>
              <a:rPr lang="en-US" sz="8800" spc="29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way</a:t>
            </a:r>
            <a:r>
              <a:rPr lang="en-US" sz="8800" spc="26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of</a:t>
            </a:r>
            <a:r>
              <a:rPr lang="en-US" sz="8800" spc="50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gift</a:t>
            </a:r>
            <a:r>
              <a:rPr lang="en-US" sz="8800" spc="29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from</a:t>
            </a:r>
            <a:r>
              <a:rPr lang="en-US" sz="8800" spc="26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his</a:t>
            </a:r>
            <a:r>
              <a:rPr lang="en-US" sz="8800" spc="28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father before</a:t>
            </a:r>
            <a:r>
              <a:rPr lang="en-US" sz="8800" spc="22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01.04.2001.</a:t>
            </a:r>
            <a:endParaRPr lang="en-IN" sz="8800" dirty="0">
              <a:effectLst/>
              <a:latin typeface="Arial Black" panose="020B0A04020102020204" pitchFamily="34" charset="0"/>
              <a:ea typeface="Calibri" panose="020F0502020204030204" pitchFamily="34" charset="0"/>
            </a:endParaRPr>
          </a:p>
          <a:p>
            <a:pPr marL="342900" marR="328295" lvl="0" indent="-342900" algn="just">
              <a:lnSpc>
                <a:spcPct val="120000"/>
              </a:lnSpc>
              <a:spcAft>
                <a:spcPts val="0"/>
              </a:spcAft>
              <a:buFont typeface="Arial" panose="020B0604020202020204" pitchFamily="34" charset="0"/>
              <a:buChar char="■"/>
              <a:tabLst>
                <a:tab pos="1266825" algn="l"/>
              </a:tabLst>
            </a:pPr>
            <a:r>
              <a:rPr lang="en-US" sz="8800" dirty="0">
                <a:effectLst/>
                <a:latin typeface="Arial Black" panose="020B0A04020102020204" pitchFamily="34" charset="0"/>
                <a:ea typeface="Calibri" panose="020F0502020204030204" pitchFamily="34" charset="0"/>
              </a:rPr>
              <a:t>The</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consideration</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for</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transfer</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of</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land</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is</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40%</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of</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super</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built</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up</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area</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(SBU)</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[proportionate</a:t>
            </a:r>
            <a:r>
              <a:rPr lang="en-US" sz="8800" spc="33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undivided</a:t>
            </a:r>
            <a:r>
              <a:rPr lang="en-US" sz="8800" spc="33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interest</a:t>
            </a:r>
            <a:r>
              <a:rPr lang="en-US" sz="8800" spc="32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in</a:t>
            </a:r>
            <a:r>
              <a:rPr lang="en-US" sz="8800" spc="32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land</a:t>
            </a:r>
            <a:r>
              <a:rPr lang="en-US" sz="8800" spc="35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(UDI)</a:t>
            </a:r>
            <a:r>
              <a:rPr lang="en-US" sz="8800" spc="33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is</a:t>
            </a:r>
            <a:r>
              <a:rPr lang="en-US" sz="8800" spc="32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retained</a:t>
            </a:r>
            <a:r>
              <a:rPr lang="en-US" sz="8800" spc="31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by</a:t>
            </a:r>
            <a:r>
              <a:rPr lang="en-US" sz="8800" spc="33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the</a:t>
            </a:r>
            <a:r>
              <a:rPr lang="en-US" sz="8800" spc="33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owner].</a:t>
            </a:r>
            <a:r>
              <a:rPr lang="en-US" sz="8800" spc="33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Thus,</a:t>
            </a:r>
            <a:r>
              <a:rPr lang="en-US" sz="8800" spc="-53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the</a:t>
            </a:r>
            <a:r>
              <a:rPr lang="en-US" sz="8800" spc="5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sharing</a:t>
            </a:r>
            <a:r>
              <a:rPr lang="en-US" sz="8800" spc="6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ratio</a:t>
            </a:r>
            <a:r>
              <a:rPr lang="en-US" sz="8800" spc="3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of</a:t>
            </a:r>
            <a:r>
              <a:rPr lang="en-US" sz="8800" spc="26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the</a:t>
            </a:r>
            <a:r>
              <a:rPr lang="en-US" sz="8800" spc="5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developer</a:t>
            </a:r>
            <a:r>
              <a:rPr lang="en-US" sz="8800" spc="4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and</a:t>
            </a:r>
            <a:r>
              <a:rPr lang="en-US" sz="8800" spc="4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owner</a:t>
            </a:r>
            <a:r>
              <a:rPr lang="en-US" sz="8800" spc="4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is</a:t>
            </a:r>
            <a:r>
              <a:rPr lang="en-US" sz="8800" spc="7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60:40.</a:t>
            </a:r>
            <a:endParaRPr lang="en-IN" sz="8800" dirty="0">
              <a:effectLst/>
              <a:latin typeface="Arial Black" panose="020B0A04020102020204" pitchFamily="34" charset="0"/>
              <a:ea typeface="Calibri" panose="020F0502020204030204" pitchFamily="34" charset="0"/>
            </a:endParaRPr>
          </a:p>
          <a:p>
            <a:pPr marL="342900" marR="332740" lvl="0" indent="-342900" algn="just">
              <a:lnSpc>
                <a:spcPct val="120000"/>
              </a:lnSpc>
              <a:spcAft>
                <a:spcPts val="0"/>
              </a:spcAft>
              <a:buFont typeface="Arial" panose="020B0604020202020204" pitchFamily="34" charset="0"/>
              <a:buChar char="■"/>
              <a:tabLst>
                <a:tab pos="1266825" algn="l"/>
              </a:tabLst>
            </a:pPr>
            <a:r>
              <a:rPr lang="en-US" sz="8800" dirty="0">
                <a:effectLst/>
                <a:latin typeface="Arial Black" panose="020B0A04020102020204" pitchFamily="34" charset="0"/>
                <a:ea typeface="Calibri" panose="020F0502020204030204" pitchFamily="34" charset="0"/>
              </a:rPr>
              <a:t>By virtue of Section 2(47)(v), transfer of land has taken place in the PY 2023-</a:t>
            </a:r>
            <a:r>
              <a:rPr lang="en-US" sz="8800" spc="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2024</a:t>
            </a:r>
            <a:endParaRPr lang="en-IN" sz="8800" dirty="0">
              <a:effectLst/>
              <a:latin typeface="Arial Black" panose="020B0A04020102020204" pitchFamily="34" charset="0"/>
              <a:ea typeface="Calibri" panose="020F0502020204030204" pitchFamily="34" charset="0"/>
            </a:endParaRPr>
          </a:p>
          <a:p>
            <a:pPr marL="342900" lvl="0" indent="-342900">
              <a:lnSpc>
                <a:spcPts val="2760"/>
              </a:lnSpc>
              <a:buFont typeface="Arial" panose="020B0604020202020204" pitchFamily="34" charset="0"/>
              <a:buChar char="■"/>
              <a:tabLst>
                <a:tab pos="1266190" algn="l"/>
                <a:tab pos="1266825" algn="l"/>
              </a:tabLst>
            </a:pPr>
            <a:r>
              <a:rPr lang="en-US" sz="8800" dirty="0">
                <a:solidFill>
                  <a:srgbClr val="FF0000"/>
                </a:solidFill>
                <a:effectLst/>
                <a:latin typeface="Arial Black" panose="020B0A04020102020204" pitchFamily="34" charset="0"/>
                <a:ea typeface="Calibri" panose="020F0502020204030204" pitchFamily="34" charset="0"/>
              </a:rPr>
              <a:t>Owner</a:t>
            </a:r>
            <a:r>
              <a:rPr lang="en-US" sz="8800" spc="23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transferred</a:t>
            </a:r>
            <a:r>
              <a:rPr lang="en-US" sz="8800" spc="22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part</a:t>
            </a:r>
            <a:r>
              <a:rPr lang="en-US" sz="8800" spc="17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of</a:t>
            </a:r>
            <a:r>
              <a:rPr lang="en-US" sz="8800" spc="44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his</a:t>
            </a:r>
            <a:r>
              <a:rPr lang="en-US" sz="8800" spc="21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share</a:t>
            </a:r>
            <a:r>
              <a:rPr lang="en-US" sz="8800" spc="230"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[say</a:t>
            </a:r>
            <a:r>
              <a:rPr lang="en-US" sz="8800" spc="22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10%</a:t>
            </a:r>
            <a:r>
              <a:rPr lang="en-US" sz="8800" spc="22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out</a:t>
            </a:r>
            <a:r>
              <a:rPr lang="en-US" sz="8800" spc="21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of</a:t>
            </a:r>
            <a:r>
              <a:rPr lang="en-US" sz="8800" spc="450"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40%</a:t>
            </a:r>
            <a:r>
              <a:rPr lang="en-US" sz="8800" spc="22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of</a:t>
            </a:r>
            <a:r>
              <a:rPr lang="en-US" sz="8800" spc="42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SBU</a:t>
            </a:r>
            <a:r>
              <a:rPr lang="en-US" sz="8800" spc="200"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along</a:t>
            </a:r>
            <a:r>
              <a:rPr lang="en-US" sz="8800" spc="19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with</a:t>
            </a:r>
            <a:r>
              <a:rPr lang="en-US" sz="8800" spc="220"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UDI in</a:t>
            </a:r>
            <a:r>
              <a:rPr lang="en-US" sz="8800" spc="80"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the</a:t>
            </a:r>
            <a:r>
              <a:rPr lang="en-US" sz="8800" spc="90"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PY</a:t>
            </a:r>
            <a:r>
              <a:rPr lang="en-US" sz="8800" spc="100"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2024-2025</a:t>
            </a:r>
            <a:r>
              <a:rPr lang="en-US" sz="8800" spc="10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i.e.</a:t>
            </a:r>
            <a:r>
              <a:rPr lang="en-US" sz="8800" spc="8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before</a:t>
            </a:r>
            <a:r>
              <a:rPr lang="en-US" sz="8800" spc="70"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issue</a:t>
            </a:r>
            <a:r>
              <a:rPr lang="en-US" sz="8800" spc="120"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of</a:t>
            </a:r>
            <a:r>
              <a:rPr lang="en-US" sz="8800" spc="30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completion</a:t>
            </a:r>
            <a:r>
              <a:rPr lang="en-US" sz="8800" spc="105" dirty="0">
                <a:solidFill>
                  <a:srgbClr val="FF0000"/>
                </a:solidFill>
                <a:effectLst/>
                <a:latin typeface="Arial Black" panose="020B0A04020102020204" pitchFamily="34" charset="0"/>
                <a:ea typeface="Calibri" panose="020F0502020204030204" pitchFamily="34" charset="0"/>
              </a:rPr>
              <a:t> </a:t>
            </a:r>
            <a:r>
              <a:rPr lang="en-US" sz="8800" dirty="0">
                <a:solidFill>
                  <a:srgbClr val="FF0000"/>
                </a:solidFill>
                <a:effectLst/>
                <a:latin typeface="Arial Black" panose="020B0A04020102020204" pitchFamily="34" charset="0"/>
                <a:ea typeface="Calibri" panose="020F0502020204030204" pitchFamily="34" charset="0"/>
              </a:rPr>
              <a:t>certificate</a:t>
            </a:r>
            <a:endParaRPr lang="en-IN" sz="8800" dirty="0">
              <a:effectLst/>
              <a:latin typeface="Arial Black" panose="020B0A04020102020204" pitchFamily="34" charset="0"/>
              <a:ea typeface="Calibri" panose="020F0502020204030204" pitchFamily="34" charset="0"/>
            </a:endParaRPr>
          </a:p>
          <a:p>
            <a:pPr marL="0" indent="0">
              <a:buNone/>
            </a:pPr>
            <a:endParaRPr lang="en-IN" sz="8800" dirty="0">
              <a:effectLst/>
              <a:latin typeface="Arial Black" panose="020B0A04020102020204" pitchFamily="34" charset="0"/>
              <a:ea typeface="Calibri" panose="020F0502020204030204" pitchFamily="34" charset="0"/>
            </a:endParaRPr>
          </a:p>
          <a:p>
            <a:pPr marL="342900" lvl="0" indent="-342900">
              <a:buFont typeface="Arial" panose="020B0604020202020204" pitchFamily="34" charset="0"/>
              <a:buChar char="■"/>
              <a:tabLst>
                <a:tab pos="1266190" algn="l"/>
                <a:tab pos="1266825" algn="l"/>
              </a:tabLst>
            </a:pPr>
            <a:r>
              <a:rPr lang="en-US" sz="8800" dirty="0">
                <a:effectLst/>
                <a:latin typeface="Arial Black" panose="020B0A04020102020204" pitchFamily="34" charset="0"/>
                <a:ea typeface="Calibri" panose="020F0502020204030204" pitchFamily="34" charset="0"/>
              </a:rPr>
              <a:t>The</a:t>
            </a:r>
            <a:r>
              <a:rPr lang="en-US" sz="8800" spc="24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Competent</a:t>
            </a:r>
            <a:r>
              <a:rPr lang="en-US" sz="8800" spc="10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Authority</a:t>
            </a:r>
            <a:r>
              <a:rPr lang="en-US" sz="8800" spc="15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issued</a:t>
            </a:r>
            <a:r>
              <a:rPr lang="en-US" sz="8800" spc="140"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completion</a:t>
            </a:r>
            <a:r>
              <a:rPr lang="en-US" sz="8800" spc="10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certificate</a:t>
            </a:r>
            <a:r>
              <a:rPr lang="en-US" sz="8800" spc="12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in</a:t>
            </a:r>
            <a:r>
              <a:rPr lang="en-US" sz="8800" spc="10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the</a:t>
            </a:r>
            <a:r>
              <a:rPr lang="en-US" sz="8800" spc="11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PY</a:t>
            </a:r>
            <a:r>
              <a:rPr lang="en-US" sz="8800" spc="125" dirty="0">
                <a:effectLst/>
                <a:latin typeface="Arial Black" panose="020B0A04020102020204" pitchFamily="34" charset="0"/>
                <a:ea typeface="Calibri" panose="020F0502020204030204" pitchFamily="34" charset="0"/>
              </a:rPr>
              <a:t> </a:t>
            </a:r>
            <a:r>
              <a:rPr lang="en-US" sz="8800" dirty="0">
                <a:effectLst/>
                <a:latin typeface="Arial Black" panose="020B0A04020102020204" pitchFamily="34" charset="0"/>
                <a:ea typeface="Calibri" panose="020F0502020204030204" pitchFamily="34" charset="0"/>
              </a:rPr>
              <a:t>202</a:t>
            </a:r>
            <a:r>
              <a:rPr lang="en-US" sz="8800" dirty="0">
                <a:latin typeface="Arial Black" panose="020B0A04020102020204" pitchFamily="34" charset="0"/>
                <a:ea typeface="Calibri" panose="020F0502020204030204" pitchFamily="34" charset="0"/>
              </a:rPr>
              <a:t>6</a:t>
            </a:r>
            <a:r>
              <a:rPr lang="en-US" sz="8800" dirty="0">
                <a:effectLst/>
                <a:latin typeface="Arial Black" panose="020B0A04020102020204" pitchFamily="34" charset="0"/>
                <a:ea typeface="Calibri" panose="020F0502020204030204" pitchFamily="34" charset="0"/>
              </a:rPr>
              <a:t>-27.</a:t>
            </a:r>
            <a:endParaRPr lang="en-IN" sz="8800" dirty="0">
              <a:effectLst/>
              <a:latin typeface="Arial Black" panose="020B0A04020102020204" pitchFamily="34" charset="0"/>
              <a:ea typeface="Calibri" panose="020F0502020204030204" pitchFamily="34" charset="0"/>
            </a:endParaRPr>
          </a:p>
          <a:p>
            <a:endParaRPr lang="en-IN" dirty="0"/>
          </a:p>
        </p:txBody>
      </p:sp>
    </p:spTree>
    <p:extLst>
      <p:ext uri="{BB962C8B-B14F-4D97-AF65-F5344CB8AC3E}">
        <p14:creationId xmlns:p14="http://schemas.microsoft.com/office/powerpoint/2010/main" val="186206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134D-0A19-B208-B714-43A1C2AFBF66}"/>
              </a:ext>
            </a:extLst>
          </p:cNvPr>
          <p:cNvSpPr>
            <a:spLocks noGrp="1"/>
          </p:cNvSpPr>
          <p:nvPr>
            <p:ph type="title"/>
          </p:nvPr>
        </p:nvSpPr>
        <p:spPr>
          <a:xfrm>
            <a:off x="436880" y="233681"/>
            <a:ext cx="11089640" cy="1066799"/>
          </a:xfrm>
        </p:spPr>
        <p:txBody>
          <a:bodyPr>
            <a:normAutofit fontScale="90000"/>
          </a:bodyPr>
          <a:lstStyle/>
          <a:p>
            <a:r>
              <a:rPr lang="en-IN" sz="4400" dirty="0">
                <a:latin typeface="Arial Black" panose="020B0A04020102020204" pitchFamily="34" charset="0"/>
              </a:rPr>
              <a:t>PROVISO-CASE STUDY-TRANSFER-ANALYSIS</a:t>
            </a:r>
            <a:endParaRPr lang="en-IN" dirty="0"/>
          </a:p>
        </p:txBody>
      </p:sp>
      <p:sp>
        <p:nvSpPr>
          <p:cNvPr id="3" name="Content Placeholder 2">
            <a:extLst>
              <a:ext uri="{FF2B5EF4-FFF2-40B4-BE49-F238E27FC236}">
                <a16:creationId xmlns:a16="http://schemas.microsoft.com/office/drawing/2014/main" id="{1E807FFE-2043-916D-55AD-63F91EA027A4}"/>
              </a:ext>
            </a:extLst>
          </p:cNvPr>
          <p:cNvSpPr>
            <a:spLocks noGrp="1"/>
          </p:cNvSpPr>
          <p:nvPr>
            <p:ph idx="1"/>
          </p:nvPr>
        </p:nvSpPr>
        <p:spPr>
          <a:xfrm>
            <a:off x="467360" y="1452880"/>
            <a:ext cx="10886440" cy="4724083"/>
          </a:xfrm>
        </p:spPr>
        <p:txBody>
          <a:bodyPr>
            <a:normAutofit fontScale="92500" lnSpcReduction="20000"/>
          </a:bodyPr>
          <a:lstStyle/>
          <a:p>
            <a:pPr marL="342900" lvl="0" indent="-342900">
              <a:spcBef>
                <a:spcPts val="1055"/>
              </a:spcBef>
              <a:spcAft>
                <a:spcPts val="0"/>
              </a:spcAft>
              <a:buFont typeface="Arial" panose="020B0604020202020204" pitchFamily="34" charset="0"/>
              <a:buChar char="■"/>
              <a:tabLst>
                <a:tab pos="1312545" algn="l"/>
              </a:tabLst>
            </a:pPr>
            <a:r>
              <a:rPr lang="en-US" sz="3000" dirty="0">
                <a:effectLst/>
                <a:latin typeface="Arial Black" panose="020B0A04020102020204" pitchFamily="34" charset="0"/>
                <a:ea typeface="Calibri" panose="020F0502020204030204" pitchFamily="34" charset="0"/>
              </a:rPr>
              <a:t>It</a:t>
            </a:r>
            <a:r>
              <a:rPr lang="en-US" sz="3000" spc="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is</a:t>
            </a:r>
            <a:r>
              <a:rPr lang="en-US" sz="3000" spc="-2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a</a:t>
            </a:r>
            <a:r>
              <a:rPr lang="en-US" sz="3000" spc="-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case</a:t>
            </a:r>
            <a:r>
              <a:rPr lang="en-US" sz="3000" spc="10"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part</a:t>
            </a:r>
            <a:r>
              <a:rPr lang="en-US" sz="3000" spc="-10"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transfer.</a:t>
            </a:r>
          </a:p>
          <a:p>
            <a:pPr marL="0" lvl="0" indent="0">
              <a:spcBef>
                <a:spcPts val="1055"/>
              </a:spcBef>
              <a:spcAft>
                <a:spcPts val="0"/>
              </a:spcAft>
              <a:buNone/>
              <a:tabLst>
                <a:tab pos="1312545" algn="l"/>
              </a:tabLst>
            </a:pPr>
            <a:endParaRPr lang="en-IN" sz="3000" dirty="0">
              <a:effectLst/>
              <a:latin typeface="Arial Black" panose="020B0A04020102020204" pitchFamily="34" charset="0"/>
              <a:ea typeface="Calibri" panose="020F0502020204030204" pitchFamily="34" charset="0"/>
            </a:endParaRPr>
          </a:p>
          <a:p>
            <a:pPr marL="342900" marR="334645" lvl="0" indent="-342900" algn="just">
              <a:lnSpc>
                <a:spcPct val="97000"/>
              </a:lnSpc>
              <a:spcBef>
                <a:spcPts val="5"/>
              </a:spcBef>
              <a:spcAft>
                <a:spcPts val="0"/>
              </a:spcAft>
              <a:buFont typeface="Arial" panose="020B0604020202020204" pitchFamily="34" charset="0"/>
              <a:buChar char="■"/>
              <a:tabLst>
                <a:tab pos="1312545" algn="l"/>
              </a:tabLst>
            </a:pPr>
            <a:r>
              <a:rPr lang="en-US" sz="3000" dirty="0">
                <a:effectLst/>
                <a:latin typeface="Arial Black" panose="020B0A04020102020204" pitchFamily="34" charset="0"/>
                <a:ea typeface="Calibri" panose="020F0502020204030204" pitchFamily="34" charset="0"/>
              </a:rPr>
              <a:t>In case of</a:t>
            </a:r>
            <a:r>
              <a:rPr lang="en-US" sz="3000" spc="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part transfer, it is not known whether the non-</a:t>
            </a:r>
            <a:r>
              <a:rPr lang="en-US" sz="3000" spc="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applicability</a:t>
            </a:r>
            <a:r>
              <a:rPr lang="en-US" sz="3000" spc="50"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to</a:t>
            </a:r>
            <a:r>
              <a:rPr lang="en-US" sz="3000" spc="60"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Section</a:t>
            </a:r>
            <a:r>
              <a:rPr lang="en-US" sz="3000" spc="5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45(5A)</a:t>
            </a:r>
            <a:r>
              <a:rPr lang="en-US" sz="3000" spc="10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is</a:t>
            </a:r>
            <a:r>
              <a:rPr lang="en-US" sz="3000" spc="5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to</a:t>
            </a:r>
            <a:r>
              <a:rPr lang="en-US" sz="3000" spc="40"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the</a:t>
            </a:r>
            <a:r>
              <a:rPr lang="en-US" sz="3000" spc="50"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extent</a:t>
            </a:r>
            <a:r>
              <a:rPr lang="en-US" sz="3000" spc="9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of</a:t>
            </a:r>
            <a:r>
              <a:rPr lang="en-US" sz="3000" spc="32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transfer</a:t>
            </a:r>
            <a:r>
              <a:rPr lang="en-US" sz="3000" spc="50"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of</a:t>
            </a:r>
            <a:endParaRPr lang="en-IN" sz="3000" dirty="0">
              <a:effectLst/>
              <a:latin typeface="Arial Black" panose="020B0A04020102020204" pitchFamily="34" charset="0"/>
              <a:ea typeface="Calibri" panose="020F0502020204030204" pitchFamily="34" charset="0"/>
            </a:endParaRPr>
          </a:p>
          <a:p>
            <a:pPr marL="0" indent="0">
              <a:spcBef>
                <a:spcPts val="20"/>
              </a:spcBef>
              <a:buNone/>
            </a:pPr>
            <a:endParaRPr lang="en-IN" sz="3000" dirty="0">
              <a:effectLst/>
              <a:latin typeface="Arial Black" panose="020B0A04020102020204" pitchFamily="34" charset="0"/>
              <a:ea typeface="Calibri" panose="020F0502020204030204" pitchFamily="34" charset="0"/>
            </a:endParaRPr>
          </a:p>
          <a:p>
            <a:pPr marL="742950" lvl="1" indent="-285750">
              <a:buSzPts val="3200"/>
              <a:buFont typeface="Franklin Gothic Medium" panose="020B0603020102020204" pitchFamily="34" charset="0"/>
              <a:buChar char="–"/>
              <a:tabLst>
                <a:tab pos="1828165" algn="l"/>
              </a:tabLst>
            </a:pP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Entire</a:t>
            </a:r>
            <a:r>
              <a:rPr lang="en-US" sz="3000" spc="12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60%</a:t>
            </a:r>
            <a:r>
              <a:rPr lang="en-US" sz="3000" spc="16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000" spc="45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3000" spc="17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or</a:t>
            </a:r>
          </a:p>
          <a:p>
            <a:pPr marL="742950" lvl="1" indent="-285750">
              <a:buSzPts val="3200"/>
              <a:buFont typeface="Franklin Gothic Medium" panose="020B0603020102020204" pitchFamily="34" charset="0"/>
              <a:buChar char="–"/>
              <a:tabLst>
                <a:tab pos="1828165" algn="l"/>
              </a:tabLst>
            </a:pP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3000" spc="69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proportionate</a:t>
            </a:r>
            <a:r>
              <a:rPr lang="en-US" sz="3000" spc="-5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3000" spc="-1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3000" spc="-2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3000" spc="-3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000" spc="22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share</a:t>
            </a:r>
            <a:endParaRPr lang="en-IN"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0" indent="0">
              <a:spcBef>
                <a:spcPts val="55"/>
              </a:spcBef>
              <a:buNone/>
            </a:pPr>
            <a:endParaRPr lang="en-IN" sz="3000" dirty="0">
              <a:effectLst/>
              <a:latin typeface="Arial Black" panose="020B0A04020102020204" pitchFamily="34" charset="0"/>
              <a:ea typeface="Calibri" panose="020F0502020204030204" pitchFamily="34" charset="0"/>
            </a:endParaRPr>
          </a:p>
          <a:p>
            <a:pPr marL="342900" marR="334010" lvl="0" indent="-342900" algn="just">
              <a:lnSpc>
                <a:spcPct val="97000"/>
              </a:lnSpc>
              <a:spcAft>
                <a:spcPts val="0"/>
              </a:spcAft>
              <a:buFont typeface="Arial" panose="020B0604020202020204" pitchFamily="34" charset="0"/>
              <a:buChar char="■"/>
              <a:tabLst>
                <a:tab pos="1312545" algn="l"/>
              </a:tabLst>
            </a:pPr>
            <a:r>
              <a:rPr lang="en-US" sz="3000" dirty="0">
                <a:effectLst/>
                <a:latin typeface="Arial Black" panose="020B0A04020102020204" pitchFamily="34" charset="0"/>
                <a:ea typeface="Calibri" panose="020F0502020204030204" pitchFamily="34" charset="0"/>
              </a:rPr>
              <a:t>Therefore, we may have to examine the issue under both</a:t>
            </a:r>
            <a:r>
              <a:rPr lang="en-US" sz="3000" spc="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aspects i.e. non-applicability of</a:t>
            </a:r>
            <a:r>
              <a:rPr lang="en-US" sz="3000" spc="5" dirty="0">
                <a:effectLst/>
                <a:latin typeface="Arial Black" panose="020B0A04020102020204" pitchFamily="34" charset="0"/>
                <a:ea typeface="Calibri" panose="020F0502020204030204" pitchFamily="34" charset="0"/>
              </a:rPr>
              <a:t> </a:t>
            </a:r>
            <a:r>
              <a:rPr lang="en-US" sz="3000" dirty="0">
                <a:effectLst/>
                <a:latin typeface="Arial Black" panose="020B0A04020102020204" pitchFamily="34" charset="0"/>
                <a:ea typeface="Calibri" panose="020F0502020204030204" pitchFamily="34" charset="0"/>
              </a:rPr>
              <a:t>Section 45(5A) </a:t>
            </a:r>
            <a:r>
              <a:rPr lang="en-US" sz="3000" dirty="0">
                <a:solidFill>
                  <a:srgbClr val="FF0000"/>
                </a:solidFill>
                <a:effectLst/>
                <a:latin typeface="Arial Black" panose="020B0A04020102020204" pitchFamily="34" charset="0"/>
                <a:ea typeface="Calibri" panose="020F0502020204030204" pitchFamily="34" charset="0"/>
              </a:rPr>
              <a:t>wholly as</a:t>
            </a:r>
            <a:r>
              <a:rPr lang="en-US" sz="3000" spc="5" dirty="0">
                <a:solidFill>
                  <a:srgbClr val="FF0000"/>
                </a:solidFill>
                <a:effectLst/>
                <a:latin typeface="Arial Black" panose="020B0A04020102020204" pitchFamily="34" charset="0"/>
                <a:ea typeface="Calibri" panose="020F0502020204030204" pitchFamily="34" charset="0"/>
              </a:rPr>
              <a:t> </a:t>
            </a:r>
            <a:r>
              <a:rPr lang="en-US" sz="3000" dirty="0">
                <a:solidFill>
                  <a:srgbClr val="FF0000"/>
                </a:solidFill>
                <a:effectLst/>
                <a:latin typeface="Arial Black" panose="020B0A04020102020204" pitchFamily="34" charset="0"/>
                <a:ea typeface="Calibri" panose="020F0502020204030204" pitchFamily="34" charset="0"/>
              </a:rPr>
              <a:t>well</a:t>
            </a:r>
            <a:r>
              <a:rPr lang="en-US" sz="3000" spc="40" dirty="0">
                <a:solidFill>
                  <a:srgbClr val="FF0000"/>
                </a:solidFill>
                <a:effectLst/>
                <a:latin typeface="Arial Black" panose="020B0A04020102020204" pitchFamily="34" charset="0"/>
                <a:ea typeface="Calibri" panose="020F0502020204030204" pitchFamily="34" charset="0"/>
              </a:rPr>
              <a:t> </a:t>
            </a:r>
            <a:r>
              <a:rPr lang="en-US" sz="3000" dirty="0">
                <a:solidFill>
                  <a:srgbClr val="FF0000"/>
                </a:solidFill>
                <a:effectLst/>
                <a:latin typeface="Arial Black" panose="020B0A04020102020204" pitchFamily="34" charset="0"/>
                <a:ea typeface="Calibri" panose="020F0502020204030204" pitchFamily="34" charset="0"/>
              </a:rPr>
              <a:t>as</a:t>
            </a:r>
            <a:r>
              <a:rPr lang="en-US" sz="3000" spc="35" dirty="0">
                <a:solidFill>
                  <a:srgbClr val="FF0000"/>
                </a:solidFill>
                <a:effectLst/>
                <a:latin typeface="Arial Black" panose="020B0A04020102020204" pitchFamily="34" charset="0"/>
                <a:ea typeface="Calibri" panose="020F0502020204030204" pitchFamily="34" charset="0"/>
              </a:rPr>
              <a:t> </a:t>
            </a:r>
            <a:r>
              <a:rPr lang="en-US" sz="3000" dirty="0">
                <a:solidFill>
                  <a:srgbClr val="FF0000"/>
                </a:solidFill>
                <a:effectLst/>
                <a:latin typeface="Arial Black" panose="020B0A04020102020204" pitchFamily="34" charset="0"/>
                <a:ea typeface="Calibri" panose="020F0502020204030204" pitchFamily="34" charset="0"/>
              </a:rPr>
              <a:t>partially</a:t>
            </a:r>
            <a:endParaRPr lang="en-IN" sz="3000" dirty="0">
              <a:effectLst/>
              <a:latin typeface="Arial Black" panose="020B0A04020102020204" pitchFamily="34" charset="0"/>
              <a:ea typeface="Calibri" panose="020F0502020204030204" pitchFamily="34" charset="0"/>
            </a:endParaRPr>
          </a:p>
          <a:p>
            <a:endParaRPr lang="en-IN" dirty="0"/>
          </a:p>
        </p:txBody>
      </p:sp>
    </p:spTree>
    <p:extLst>
      <p:ext uri="{BB962C8B-B14F-4D97-AF65-F5344CB8AC3E}">
        <p14:creationId xmlns:p14="http://schemas.microsoft.com/office/powerpoint/2010/main" val="20481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0313-E538-BAE6-4A75-5CB70ED6E8BB}"/>
              </a:ext>
            </a:extLst>
          </p:cNvPr>
          <p:cNvSpPr>
            <a:spLocks noGrp="1"/>
          </p:cNvSpPr>
          <p:nvPr>
            <p:ph type="title"/>
          </p:nvPr>
        </p:nvSpPr>
        <p:spPr>
          <a:xfrm>
            <a:off x="711200" y="213361"/>
            <a:ext cx="10932160" cy="1015999"/>
          </a:xfrm>
        </p:spPr>
        <p:txBody>
          <a:bodyPr>
            <a:normAutofit fontScale="90000"/>
          </a:bodyPr>
          <a:lstStyle/>
          <a:p>
            <a:r>
              <a:rPr lang="en-IN" sz="4400" dirty="0">
                <a:latin typeface="Arial Black" panose="020B0A04020102020204" pitchFamily="34" charset="0"/>
              </a:rPr>
              <a:t>PROVISO-CASE STUDY-TRANSFER WHOLE-ANALYSIS</a:t>
            </a:r>
            <a:endParaRPr lang="en-IN" dirty="0"/>
          </a:p>
        </p:txBody>
      </p:sp>
      <p:sp>
        <p:nvSpPr>
          <p:cNvPr id="3" name="Content Placeholder 2">
            <a:extLst>
              <a:ext uri="{FF2B5EF4-FFF2-40B4-BE49-F238E27FC236}">
                <a16:creationId xmlns:a16="http://schemas.microsoft.com/office/drawing/2014/main" id="{97CAAAA9-55C3-BB8A-D5BD-1754B7274B7E}"/>
              </a:ext>
            </a:extLst>
          </p:cNvPr>
          <p:cNvSpPr>
            <a:spLocks noGrp="1"/>
          </p:cNvSpPr>
          <p:nvPr>
            <p:ph idx="1"/>
          </p:nvPr>
        </p:nvSpPr>
        <p:spPr>
          <a:xfrm>
            <a:off x="548640" y="1320800"/>
            <a:ext cx="11643360" cy="5628640"/>
          </a:xfrm>
        </p:spPr>
        <p:txBody>
          <a:bodyPr>
            <a:normAutofit lnSpcReduction="10000"/>
          </a:bodyPr>
          <a:lstStyle/>
          <a:p>
            <a:pPr marL="342900" marR="333375" lvl="0" indent="-342900">
              <a:lnSpc>
                <a:spcPct val="97000"/>
              </a:lnSpc>
              <a:spcBef>
                <a:spcPts val="2900"/>
              </a:spcBef>
              <a:spcAft>
                <a:spcPts val="0"/>
              </a:spcAft>
              <a:buFont typeface="Arial" panose="020B0604020202020204" pitchFamily="34" charset="0"/>
              <a:buChar char="■"/>
              <a:tabLst>
                <a:tab pos="1477645" algn="l"/>
                <a:tab pos="1478280" algn="l"/>
              </a:tabLst>
            </a:pPr>
            <a:r>
              <a:rPr lang="en-US" dirty="0">
                <a:solidFill>
                  <a:srgbClr val="C00000"/>
                </a:solidFill>
                <a:latin typeface="Arial Black" panose="020B0A04020102020204" pitchFamily="34" charset="0"/>
              </a:rPr>
              <a:t>Let us assume </a:t>
            </a:r>
            <a:r>
              <a:rPr lang="en-US" dirty="0">
                <a:solidFill>
                  <a:srgbClr val="C00000"/>
                </a:solidFill>
                <a:effectLst/>
                <a:latin typeface="Arial Black" panose="020B0A04020102020204" pitchFamily="34" charset="0"/>
                <a:ea typeface="Calibri" panose="020F0502020204030204" pitchFamily="34" charset="0"/>
              </a:rPr>
              <a:t>that</a:t>
            </a:r>
            <a:r>
              <a:rPr lang="en-US" spc="330" dirty="0">
                <a:solidFill>
                  <a:srgbClr val="C00000"/>
                </a:solidFill>
                <a:effectLst/>
                <a:latin typeface="Arial Black" panose="020B0A04020102020204" pitchFamily="34" charset="0"/>
                <a:ea typeface="Calibri" panose="020F0502020204030204" pitchFamily="34" charset="0"/>
              </a:rPr>
              <a:t> </a:t>
            </a:r>
            <a:r>
              <a:rPr lang="en-US" dirty="0">
                <a:solidFill>
                  <a:srgbClr val="C00000"/>
                </a:solidFill>
                <a:effectLst/>
                <a:latin typeface="Arial Black" panose="020B0A04020102020204" pitchFamily="34" charset="0"/>
                <a:ea typeface="Calibri" panose="020F0502020204030204" pitchFamily="34" charset="0"/>
              </a:rPr>
              <a:t>Section</a:t>
            </a:r>
            <a:r>
              <a:rPr lang="en-US" spc="325" dirty="0">
                <a:solidFill>
                  <a:srgbClr val="C00000"/>
                </a:solidFill>
                <a:effectLst/>
                <a:latin typeface="Arial Black" panose="020B0A04020102020204" pitchFamily="34" charset="0"/>
                <a:ea typeface="Calibri" panose="020F0502020204030204" pitchFamily="34" charset="0"/>
              </a:rPr>
              <a:t> </a:t>
            </a:r>
            <a:r>
              <a:rPr lang="en-US" dirty="0">
                <a:solidFill>
                  <a:srgbClr val="C00000"/>
                </a:solidFill>
                <a:effectLst/>
                <a:latin typeface="Arial Black" panose="020B0A04020102020204" pitchFamily="34" charset="0"/>
                <a:ea typeface="Calibri" panose="020F0502020204030204" pitchFamily="34" charset="0"/>
              </a:rPr>
              <a:t>45(5A)</a:t>
            </a:r>
            <a:r>
              <a:rPr lang="en-US" spc="315" dirty="0">
                <a:solidFill>
                  <a:srgbClr val="C00000"/>
                </a:solidFill>
                <a:effectLst/>
                <a:latin typeface="Arial Black" panose="020B0A04020102020204" pitchFamily="34" charset="0"/>
                <a:ea typeface="Calibri" panose="020F0502020204030204" pitchFamily="34" charset="0"/>
              </a:rPr>
              <a:t> </a:t>
            </a:r>
            <a:r>
              <a:rPr lang="en-US" dirty="0">
                <a:solidFill>
                  <a:srgbClr val="C00000"/>
                </a:solidFill>
                <a:effectLst/>
                <a:latin typeface="Arial Black" panose="020B0A04020102020204" pitchFamily="34" charset="0"/>
                <a:ea typeface="Calibri" panose="020F0502020204030204" pitchFamily="34" charset="0"/>
              </a:rPr>
              <a:t>is</a:t>
            </a:r>
            <a:r>
              <a:rPr lang="en-US" spc="320" dirty="0">
                <a:solidFill>
                  <a:srgbClr val="C00000"/>
                </a:solidFill>
                <a:effectLst/>
                <a:latin typeface="Arial Black" panose="020B0A04020102020204" pitchFamily="34" charset="0"/>
                <a:ea typeface="Calibri" panose="020F0502020204030204" pitchFamily="34" charset="0"/>
              </a:rPr>
              <a:t> </a:t>
            </a:r>
            <a:r>
              <a:rPr lang="en-US" dirty="0">
                <a:solidFill>
                  <a:srgbClr val="C00000"/>
                </a:solidFill>
                <a:effectLst/>
                <a:latin typeface="Arial Black" panose="020B0A04020102020204" pitchFamily="34" charset="0"/>
                <a:ea typeface="Calibri" panose="020F0502020204030204" pitchFamily="34" charset="0"/>
              </a:rPr>
              <a:t>wholly</a:t>
            </a:r>
            <a:r>
              <a:rPr lang="en-US" spc="335" dirty="0">
                <a:solidFill>
                  <a:srgbClr val="C00000"/>
                </a:solidFill>
                <a:effectLst/>
                <a:latin typeface="Arial Black" panose="020B0A04020102020204" pitchFamily="34" charset="0"/>
                <a:ea typeface="Calibri" panose="020F0502020204030204" pitchFamily="34" charset="0"/>
              </a:rPr>
              <a:t> </a:t>
            </a:r>
            <a:r>
              <a:rPr lang="en-US" dirty="0">
                <a:solidFill>
                  <a:srgbClr val="C00000"/>
                </a:solidFill>
                <a:effectLst/>
                <a:latin typeface="Arial Black" panose="020B0A04020102020204" pitchFamily="34" charset="0"/>
                <a:ea typeface="Calibri" panose="020F0502020204030204" pitchFamily="34" charset="0"/>
              </a:rPr>
              <a:t>not</a:t>
            </a:r>
            <a:r>
              <a:rPr lang="en-US" spc="-530" dirty="0">
                <a:solidFill>
                  <a:srgbClr val="C00000"/>
                </a:solidFill>
                <a:effectLst/>
                <a:latin typeface="Arial Black" panose="020B0A04020102020204" pitchFamily="34" charset="0"/>
                <a:ea typeface="Calibri" panose="020F0502020204030204" pitchFamily="34" charset="0"/>
              </a:rPr>
              <a:t> </a:t>
            </a:r>
            <a:r>
              <a:rPr lang="en-US" dirty="0">
                <a:solidFill>
                  <a:srgbClr val="C00000"/>
                </a:solidFill>
                <a:effectLst/>
                <a:latin typeface="Arial Black" panose="020B0A04020102020204" pitchFamily="34" charset="0"/>
                <a:ea typeface="Calibri" panose="020F0502020204030204" pitchFamily="34" charset="0"/>
              </a:rPr>
              <a:t>applicable.</a:t>
            </a:r>
            <a:endParaRPr lang="en-IN" dirty="0">
              <a:solidFill>
                <a:srgbClr val="C00000"/>
              </a:solidFill>
              <a:effectLst/>
              <a:latin typeface="Arial Black" panose="020B0A04020102020204" pitchFamily="34" charset="0"/>
              <a:ea typeface="Calibri" panose="020F0502020204030204" pitchFamily="34" charset="0"/>
            </a:endParaRPr>
          </a:p>
          <a:p>
            <a:pPr marL="0" indent="0">
              <a:spcBef>
                <a:spcPts val="45"/>
              </a:spcBef>
              <a:buNone/>
            </a:pPr>
            <a:endParaRPr lang="en-IN" dirty="0">
              <a:effectLst/>
              <a:latin typeface="Arial Black" panose="020B0A04020102020204" pitchFamily="34" charset="0"/>
              <a:ea typeface="Calibri" panose="020F0502020204030204" pitchFamily="34" charset="0"/>
            </a:endParaRPr>
          </a:p>
          <a:p>
            <a:pPr marL="342900" lvl="0" indent="-342900">
              <a:buFont typeface="Arial" panose="020B0604020202020204" pitchFamily="34" charset="0"/>
              <a:buChar char="■"/>
              <a:tabLst>
                <a:tab pos="1477645" algn="l"/>
                <a:tab pos="1478280" algn="l"/>
              </a:tabLst>
            </a:pPr>
            <a:r>
              <a:rPr lang="en-US" dirty="0">
                <a:effectLst/>
                <a:latin typeface="Arial Black" panose="020B0A04020102020204" pitchFamily="34" charset="0"/>
                <a:ea typeface="Calibri" panose="020F0502020204030204" pitchFamily="34" charset="0"/>
              </a:rPr>
              <a:t>There</a:t>
            </a:r>
            <a:r>
              <a:rPr lang="en-US" spc="6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will</a:t>
            </a:r>
            <a:r>
              <a:rPr lang="en-US" spc="7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be</a:t>
            </a:r>
            <a:r>
              <a:rPr lang="en-US" spc="85"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two-fold</a:t>
            </a:r>
            <a:r>
              <a:rPr lang="en-US" spc="70"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computation</a:t>
            </a:r>
            <a:r>
              <a:rPr lang="en-US" spc="70"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as</a:t>
            </a:r>
            <a:r>
              <a:rPr lang="en-US" spc="90" dirty="0">
                <a:effectLst/>
                <a:latin typeface="Arial Black" panose="020B0A04020102020204" pitchFamily="34" charset="0"/>
                <a:ea typeface="Calibri" panose="020F0502020204030204" pitchFamily="34" charset="0"/>
              </a:rPr>
              <a:t> </a:t>
            </a:r>
            <a:r>
              <a:rPr lang="en-US" dirty="0">
                <a:effectLst/>
                <a:latin typeface="Arial Black" panose="020B0A04020102020204" pitchFamily="34" charset="0"/>
                <a:ea typeface="Calibri" panose="020F0502020204030204" pitchFamily="34" charset="0"/>
              </a:rPr>
              <a:t>under:</a:t>
            </a:r>
            <a:endParaRPr lang="en-IN" dirty="0">
              <a:effectLst/>
              <a:latin typeface="Arial Black" panose="020B0A04020102020204" pitchFamily="34" charset="0"/>
              <a:ea typeface="Calibri" panose="020F0502020204030204" pitchFamily="34" charset="0"/>
            </a:endParaRPr>
          </a:p>
          <a:p>
            <a:pPr marL="0" indent="0">
              <a:spcBef>
                <a:spcPts val="25"/>
              </a:spcBef>
              <a:buNone/>
            </a:pPr>
            <a:endParaRPr lang="en-IN" dirty="0">
              <a:effectLst/>
              <a:latin typeface="Arial Black" panose="020B0A04020102020204" pitchFamily="34" charset="0"/>
              <a:ea typeface="Calibri" panose="020F0502020204030204" pitchFamily="34" charset="0"/>
            </a:endParaRPr>
          </a:p>
          <a:p>
            <a:pPr marL="742950" lvl="1" indent="-285750">
              <a:spcBef>
                <a:spcPts val="5"/>
              </a:spcBef>
              <a:spcAft>
                <a:spcPts val="0"/>
              </a:spcAft>
              <a:buFont typeface="Arial" panose="020B0604020202020204" pitchFamily="34" charset="0"/>
              <a:buChar char="–"/>
              <a:tabLst>
                <a:tab pos="1992630" algn="l"/>
                <a:tab pos="1993265" algn="l"/>
              </a:tabLst>
            </a:pPr>
            <a:r>
              <a:rPr lang="en-US" sz="2800" dirty="0">
                <a:solidFill>
                  <a:srgbClr val="0070C0"/>
                </a:solidFill>
                <a:effectLst/>
                <a:latin typeface="Arial Black" panose="020B0A04020102020204" pitchFamily="34" charset="0"/>
                <a:ea typeface="Calibri" panose="020F0502020204030204" pitchFamily="34" charset="0"/>
              </a:rPr>
              <a:t>On</a:t>
            </a:r>
            <a:r>
              <a:rPr lang="en-US" sz="2800" spc="1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transfer</a:t>
            </a:r>
            <a:r>
              <a:rPr lang="en-US" sz="2800" spc="40"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of</a:t>
            </a:r>
            <a:r>
              <a:rPr lang="en-US" sz="2800" spc="21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60%</a:t>
            </a:r>
            <a:r>
              <a:rPr lang="en-US" sz="2800" spc="30"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of</a:t>
            </a:r>
            <a:r>
              <a:rPr lang="en-US" sz="2800" spc="21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land</a:t>
            </a:r>
            <a:r>
              <a:rPr lang="en-US" sz="2800" spc="20"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to</a:t>
            </a:r>
            <a:r>
              <a:rPr lang="en-US" sz="2800" spc="2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the</a:t>
            </a:r>
            <a:r>
              <a:rPr lang="en-US" sz="2800" spc="25" dirty="0">
                <a:solidFill>
                  <a:srgbClr val="0070C0"/>
                </a:solidFill>
                <a:effectLst/>
                <a:latin typeface="Arial Black" panose="020B0A04020102020204" pitchFamily="34" charset="0"/>
                <a:ea typeface="Calibri" panose="020F0502020204030204" pitchFamily="34" charset="0"/>
              </a:rPr>
              <a:t> </a:t>
            </a:r>
            <a:r>
              <a:rPr lang="en-US" sz="2800" dirty="0">
                <a:solidFill>
                  <a:srgbClr val="0070C0"/>
                </a:solidFill>
                <a:effectLst/>
                <a:latin typeface="Arial Black" panose="020B0A04020102020204" pitchFamily="34" charset="0"/>
                <a:ea typeface="Calibri" panose="020F0502020204030204" pitchFamily="34" charset="0"/>
              </a:rPr>
              <a:t>developer.</a:t>
            </a:r>
          </a:p>
          <a:p>
            <a:pPr marL="457200" lvl="1" indent="0">
              <a:spcBef>
                <a:spcPts val="5"/>
              </a:spcBef>
              <a:spcAft>
                <a:spcPts val="0"/>
              </a:spcAft>
              <a:buNone/>
              <a:tabLst>
                <a:tab pos="1992630" algn="l"/>
                <a:tab pos="1993265" algn="l"/>
              </a:tabLst>
            </a:pPr>
            <a:endParaRPr lang="en-IN" sz="2800" dirty="0">
              <a:solidFill>
                <a:srgbClr val="0070C0"/>
              </a:solidFill>
              <a:effectLst/>
              <a:latin typeface="Arial Black" panose="020B0A04020102020204" pitchFamily="34" charset="0"/>
              <a:ea typeface="Calibri" panose="020F0502020204030204" pitchFamily="34" charset="0"/>
            </a:endParaRPr>
          </a:p>
          <a:p>
            <a:pPr marL="742950" marR="333375" lvl="1" indent="-285750">
              <a:lnSpc>
                <a:spcPct val="97000"/>
              </a:lnSpc>
              <a:spcBef>
                <a:spcPts val="5"/>
              </a:spcBef>
              <a:spcAft>
                <a:spcPts val="0"/>
              </a:spcAft>
              <a:buFont typeface="Arial" panose="020B0604020202020204" pitchFamily="34" charset="0"/>
              <a:buChar char="–"/>
              <a:tabLst>
                <a:tab pos="2068830" algn="l"/>
                <a:tab pos="2069465" algn="l"/>
              </a:tabLst>
            </a:pPr>
            <a:r>
              <a:rPr lang="en-US" sz="2800" dirty="0">
                <a:solidFill>
                  <a:srgbClr val="00B050"/>
                </a:solidFill>
                <a:effectLst/>
                <a:latin typeface="Arial Black" panose="020B0A04020102020204" pitchFamily="34" charset="0"/>
                <a:ea typeface="Calibri" panose="020F0502020204030204" pitchFamily="34" charset="0"/>
              </a:rPr>
              <a:t>On</a:t>
            </a:r>
            <a:r>
              <a:rPr lang="en-US" sz="2800" spc="395"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transfer</a:t>
            </a:r>
            <a:r>
              <a:rPr lang="en-US" sz="2800" spc="415"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of</a:t>
            </a:r>
            <a:r>
              <a:rPr lang="en-US" sz="2800" spc="75"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proportionate</a:t>
            </a:r>
            <a:r>
              <a:rPr lang="en-US" sz="2800" spc="415"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rights</a:t>
            </a:r>
            <a:r>
              <a:rPr lang="en-US" sz="2800" spc="390"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to</a:t>
            </a:r>
            <a:r>
              <a:rPr lang="en-US" sz="2800" spc="425"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receive</a:t>
            </a:r>
            <a:r>
              <a:rPr lang="en-US" sz="2800" spc="405"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in</a:t>
            </a:r>
            <a:r>
              <a:rPr lang="en-US" sz="2800" spc="400"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40%</a:t>
            </a:r>
            <a:r>
              <a:rPr lang="en-US" sz="2800" spc="400"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of</a:t>
            </a:r>
            <a:r>
              <a:rPr lang="en-US" sz="2800" spc="70"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SBU</a:t>
            </a:r>
            <a:r>
              <a:rPr lang="en-US" sz="2800" spc="405"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along</a:t>
            </a:r>
            <a:r>
              <a:rPr lang="en-US" sz="2800" spc="400"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with</a:t>
            </a:r>
            <a:r>
              <a:rPr lang="en-US" sz="2800" spc="-530" dirty="0">
                <a:solidFill>
                  <a:srgbClr val="00B050"/>
                </a:solidFill>
                <a:effectLst/>
                <a:latin typeface="Arial Black" panose="020B0A04020102020204" pitchFamily="34" charset="0"/>
                <a:ea typeface="Calibri" panose="020F0502020204030204" pitchFamily="34" charset="0"/>
              </a:rPr>
              <a:t> </a:t>
            </a:r>
            <a:r>
              <a:rPr lang="en-US" sz="2800" dirty="0">
                <a:solidFill>
                  <a:srgbClr val="00B050"/>
                </a:solidFill>
                <a:effectLst/>
                <a:latin typeface="Arial Black" panose="020B0A04020102020204" pitchFamily="34" charset="0"/>
                <a:ea typeface="Calibri" panose="020F0502020204030204" pitchFamily="34" charset="0"/>
              </a:rPr>
              <a:t>UDI.</a:t>
            </a:r>
            <a:endParaRPr lang="en-IN" sz="2800" dirty="0">
              <a:solidFill>
                <a:srgbClr val="00B050"/>
              </a:solidFill>
              <a:latin typeface="Arial Black" panose="020B0A04020102020204" pitchFamily="34" charset="0"/>
              <a:ea typeface="Calibri" panose="020F0502020204030204" pitchFamily="34" charset="0"/>
            </a:endParaRPr>
          </a:p>
          <a:p>
            <a:pPr marL="742950" marR="333375" lvl="1" indent="-285750">
              <a:lnSpc>
                <a:spcPct val="97000"/>
              </a:lnSpc>
              <a:spcBef>
                <a:spcPts val="5"/>
              </a:spcBef>
              <a:spcAft>
                <a:spcPts val="0"/>
              </a:spcAft>
              <a:buFont typeface="Arial" panose="020B0604020202020204" pitchFamily="34" charset="0"/>
              <a:buChar char="–"/>
              <a:tabLst>
                <a:tab pos="2068830" algn="l"/>
                <a:tab pos="2069465" algn="l"/>
              </a:tabLst>
            </a:pPr>
            <a:endParaRPr lang="en-IN" sz="2800" dirty="0">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R="333375" lvl="1">
              <a:lnSpc>
                <a:spcPct val="97000"/>
              </a:lnSpc>
              <a:spcBef>
                <a:spcPts val="5"/>
              </a:spcBef>
              <a:spcAft>
                <a:spcPts val="0"/>
              </a:spcAft>
              <a:buFont typeface="Wingdings" panose="05000000000000000000" pitchFamily="2" charset="2"/>
              <a:buChar char="§"/>
              <a:tabLst>
                <a:tab pos="2068830" algn="l"/>
                <a:tab pos="2069465" algn="l"/>
              </a:tabLst>
            </a:pP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On</a:t>
            </a:r>
            <a:r>
              <a:rPr lang="en-US" sz="2800" spc="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2800" spc="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800" spc="2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proportionate</a:t>
            </a:r>
            <a:r>
              <a:rPr lang="en-US" sz="2800" spc="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rights</a:t>
            </a:r>
            <a:r>
              <a:rPr lang="en-US" sz="2800" spc="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2800" spc="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receive</a:t>
            </a:r>
            <a:r>
              <a:rPr lang="en-US" sz="2800" spc="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in</a:t>
            </a:r>
            <a:r>
              <a:rPr lang="en-US" sz="2800" spc="6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40%</a:t>
            </a:r>
            <a:r>
              <a:rPr lang="en-US" sz="2800" spc="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800" spc="2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SBU</a:t>
            </a:r>
            <a:endParaRPr lang="en-IN" sz="2000" dirty="0">
              <a:latin typeface="Arial Black" panose="020B0A04020102020204" pitchFamily="34" charset="0"/>
              <a:ea typeface="Franklin Gothic Medium" panose="020B0603020102020204" pitchFamily="34" charset="0"/>
            </a:endParaRPr>
          </a:p>
          <a:p>
            <a:pPr marR="333375" lvl="1">
              <a:lnSpc>
                <a:spcPct val="97000"/>
              </a:lnSpc>
              <a:spcBef>
                <a:spcPts val="5"/>
              </a:spcBef>
              <a:spcAft>
                <a:spcPts val="0"/>
              </a:spcAft>
              <a:buFont typeface="Wingdings" panose="05000000000000000000" pitchFamily="2" charset="2"/>
              <a:buChar char="§"/>
              <a:tabLst>
                <a:tab pos="2068830" algn="l"/>
                <a:tab pos="2069465" algn="l"/>
              </a:tabLst>
            </a:pP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On</a:t>
            </a:r>
            <a:r>
              <a:rPr lang="en-US" sz="2800" spc="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2800" spc="6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800" spc="26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proportionate</a:t>
            </a:r>
            <a:r>
              <a:rPr lang="en-US" sz="2800" spc="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40%</a:t>
            </a:r>
            <a:r>
              <a:rPr lang="en-US" sz="2800" spc="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800" spc="26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800" spc="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undivided</a:t>
            </a:r>
            <a:r>
              <a:rPr lang="en-US" sz="2800" spc="7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interest</a:t>
            </a:r>
            <a:r>
              <a:rPr lang="en-US" sz="2800" spc="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in</a:t>
            </a:r>
            <a:r>
              <a:rPr lang="en-US" sz="2800" spc="7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800" dirty="0">
                <a:effectLst/>
                <a:latin typeface="Arial Black" panose="020B0A04020102020204" pitchFamily="34" charset="0"/>
                <a:ea typeface="Franklin Gothic Medium" panose="020B0603020102020204" pitchFamily="34" charset="0"/>
                <a:cs typeface="Franklin Gothic Medium" panose="020B0603020102020204" pitchFamily="34" charset="0"/>
              </a:rPr>
              <a:t>land</a:t>
            </a:r>
            <a:endParaRPr lang="en-IN" sz="2800" dirty="0">
              <a:effectLst/>
              <a:latin typeface="Arial Black" panose="020B0A04020102020204" pitchFamily="34" charset="0"/>
              <a:ea typeface="Franklin Gothic Medium" panose="020B0603020102020204" pitchFamily="34" charset="0"/>
              <a:cs typeface="Franklin Gothic Medium" panose="020B0603020102020204" pitchFamily="34" charset="0"/>
            </a:endParaRPr>
          </a:p>
          <a:p>
            <a:endParaRPr lang="en-IN" dirty="0"/>
          </a:p>
        </p:txBody>
      </p:sp>
    </p:spTree>
    <p:extLst>
      <p:ext uri="{BB962C8B-B14F-4D97-AF65-F5344CB8AC3E}">
        <p14:creationId xmlns:p14="http://schemas.microsoft.com/office/powerpoint/2010/main" val="3970478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2D14-5B6D-9881-A933-23E8A9FC6B10}"/>
              </a:ext>
            </a:extLst>
          </p:cNvPr>
          <p:cNvSpPr>
            <a:spLocks noGrp="1"/>
          </p:cNvSpPr>
          <p:nvPr>
            <p:ph type="title"/>
          </p:nvPr>
        </p:nvSpPr>
        <p:spPr>
          <a:xfrm>
            <a:off x="325120" y="365125"/>
            <a:ext cx="11775440" cy="1325563"/>
          </a:xfrm>
        </p:spPr>
        <p:txBody>
          <a:bodyPr>
            <a:normAutofit fontScale="90000"/>
          </a:bodyPr>
          <a:lstStyle/>
          <a:p>
            <a:br>
              <a:rPr lang="en-IN" sz="4400" dirty="0">
                <a:latin typeface="Arial Black" panose="020B0A04020102020204" pitchFamily="34" charset="0"/>
              </a:rPr>
            </a:br>
            <a:r>
              <a:rPr lang="en-IN" sz="4400" dirty="0">
                <a:latin typeface="Arial Black" panose="020B0A04020102020204" pitchFamily="34" charset="0"/>
              </a:rPr>
              <a:t>PROVISO-CASE STUDY-</a:t>
            </a:r>
            <a:r>
              <a:rPr lang="en-US" sz="4400" dirty="0">
                <a:solidFill>
                  <a:srgbClr val="00B050"/>
                </a:solidFill>
                <a:effectLst/>
                <a:latin typeface="Arial Black" panose="020B0A04020102020204" pitchFamily="34" charset="0"/>
                <a:ea typeface="Calibri" panose="020F0502020204030204" pitchFamily="34" charset="0"/>
              </a:rPr>
              <a:t>On</a:t>
            </a:r>
            <a:r>
              <a:rPr lang="en-US" sz="4400" spc="15" dirty="0">
                <a:solidFill>
                  <a:srgbClr val="00B050"/>
                </a:solidFill>
                <a:effectLst/>
                <a:latin typeface="Arial Black" panose="020B0A04020102020204" pitchFamily="34" charset="0"/>
                <a:ea typeface="Calibri" panose="020F0502020204030204" pitchFamily="34" charset="0"/>
              </a:rPr>
              <a:t> </a:t>
            </a:r>
            <a:r>
              <a:rPr lang="en-US" sz="4400" dirty="0">
                <a:solidFill>
                  <a:srgbClr val="00B050"/>
                </a:solidFill>
                <a:effectLst/>
                <a:latin typeface="Arial Black" panose="020B0A04020102020204" pitchFamily="34" charset="0"/>
                <a:ea typeface="Calibri" panose="020F0502020204030204" pitchFamily="34" charset="0"/>
              </a:rPr>
              <a:t>transfer</a:t>
            </a:r>
            <a:r>
              <a:rPr lang="en-US" sz="4400" spc="40" dirty="0">
                <a:solidFill>
                  <a:srgbClr val="00B050"/>
                </a:solidFill>
                <a:effectLst/>
                <a:latin typeface="Arial Black" panose="020B0A04020102020204" pitchFamily="34" charset="0"/>
                <a:ea typeface="Calibri" panose="020F0502020204030204" pitchFamily="34" charset="0"/>
              </a:rPr>
              <a:t> </a:t>
            </a:r>
            <a:r>
              <a:rPr lang="en-US" sz="4400" dirty="0">
                <a:solidFill>
                  <a:srgbClr val="00B050"/>
                </a:solidFill>
                <a:effectLst/>
                <a:latin typeface="Arial Black" panose="020B0A04020102020204" pitchFamily="34" charset="0"/>
                <a:ea typeface="Calibri" panose="020F0502020204030204" pitchFamily="34" charset="0"/>
              </a:rPr>
              <a:t>of</a:t>
            </a:r>
            <a:r>
              <a:rPr lang="en-US" sz="4400" spc="215" dirty="0">
                <a:solidFill>
                  <a:srgbClr val="00B050"/>
                </a:solidFill>
                <a:effectLst/>
                <a:latin typeface="Arial Black" panose="020B0A04020102020204" pitchFamily="34" charset="0"/>
                <a:ea typeface="Calibri" panose="020F0502020204030204" pitchFamily="34" charset="0"/>
              </a:rPr>
              <a:t> </a:t>
            </a:r>
            <a:r>
              <a:rPr lang="en-US" sz="4400" dirty="0">
                <a:solidFill>
                  <a:srgbClr val="00B050"/>
                </a:solidFill>
                <a:effectLst/>
                <a:latin typeface="Arial Black" panose="020B0A04020102020204" pitchFamily="34" charset="0"/>
                <a:ea typeface="Calibri" panose="020F0502020204030204" pitchFamily="34" charset="0"/>
              </a:rPr>
              <a:t>60%</a:t>
            </a:r>
            <a:r>
              <a:rPr lang="en-US" sz="4400" spc="30" dirty="0">
                <a:solidFill>
                  <a:srgbClr val="00B050"/>
                </a:solidFill>
                <a:effectLst/>
                <a:latin typeface="Arial Black" panose="020B0A04020102020204" pitchFamily="34" charset="0"/>
                <a:ea typeface="Calibri" panose="020F0502020204030204" pitchFamily="34" charset="0"/>
              </a:rPr>
              <a:t> </a:t>
            </a:r>
            <a:r>
              <a:rPr lang="en-US" sz="4400" dirty="0">
                <a:solidFill>
                  <a:srgbClr val="00B050"/>
                </a:solidFill>
                <a:effectLst/>
                <a:latin typeface="Arial Black" panose="020B0A04020102020204" pitchFamily="34" charset="0"/>
                <a:ea typeface="Calibri" panose="020F0502020204030204" pitchFamily="34" charset="0"/>
              </a:rPr>
              <a:t>of</a:t>
            </a:r>
            <a:r>
              <a:rPr lang="en-US" sz="4400" spc="215" dirty="0">
                <a:solidFill>
                  <a:srgbClr val="00B050"/>
                </a:solidFill>
                <a:effectLst/>
                <a:latin typeface="Arial Black" panose="020B0A04020102020204" pitchFamily="34" charset="0"/>
                <a:ea typeface="Calibri" panose="020F0502020204030204" pitchFamily="34" charset="0"/>
              </a:rPr>
              <a:t> </a:t>
            </a:r>
            <a:r>
              <a:rPr lang="en-US" sz="4400" dirty="0">
                <a:solidFill>
                  <a:srgbClr val="00B050"/>
                </a:solidFill>
                <a:effectLst/>
                <a:latin typeface="Arial Black" panose="020B0A04020102020204" pitchFamily="34" charset="0"/>
                <a:ea typeface="Calibri" panose="020F0502020204030204" pitchFamily="34" charset="0"/>
              </a:rPr>
              <a:t>land</a:t>
            </a:r>
            <a:r>
              <a:rPr lang="en-US" sz="4400" spc="20" dirty="0">
                <a:solidFill>
                  <a:srgbClr val="00B050"/>
                </a:solidFill>
                <a:effectLst/>
                <a:latin typeface="Arial Black" panose="020B0A04020102020204" pitchFamily="34" charset="0"/>
                <a:ea typeface="Calibri" panose="020F0502020204030204" pitchFamily="34" charset="0"/>
              </a:rPr>
              <a:t> </a:t>
            </a:r>
            <a:r>
              <a:rPr lang="en-US" sz="4400" dirty="0">
                <a:solidFill>
                  <a:srgbClr val="00B050"/>
                </a:solidFill>
                <a:effectLst/>
                <a:latin typeface="Arial Black" panose="020B0A04020102020204" pitchFamily="34" charset="0"/>
                <a:ea typeface="Calibri" panose="020F0502020204030204" pitchFamily="34" charset="0"/>
              </a:rPr>
              <a:t>to</a:t>
            </a:r>
            <a:r>
              <a:rPr lang="en-US" sz="4400" spc="25" dirty="0">
                <a:solidFill>
                  <a:srgbClr val="00B050"/>
                </a:solidFill>
                <a:effectLst/>
                <a:latin typeface="Arial Black" panose="020B0A04020102020204" pitchFamily="34" charset="0"/>
                <a:ea typeface="Calibri" panose="020F0502020204030204" pitchFamily="34" charset="0"/>
              </a:rPr>
              <a:t> </a:t>
            </a:r>
            <a:r>
              <a:rPr lang="en-US" sz="4400" dirty="0">
                <a:solidFill>
                  <a:srgbClr val="00B050"/>
                </a:solidFill>
                <a:effectLst/>
                <a:latin typeface="Arial Black" panose="020B0A04020102020204" pitchFamily="34" charset="0"/>
                <a:ea typeface="Calibri" panose="020F0502020204030204" pitchFamily="34" charset="0"/>
              </a:rPr>
              <a:t>the</a:t>
            </a:r>
            <a:r>
              <a:rPr lang="en-US" sz="4400" spc="25" dirty="0">
                <a:solidFill>
                  <a:srgbClr val="00B050"/>
                </a:solidFill>
                <a:effectLst/>
                <a:latin typeface="Arial Black" panose="020B0A04020102020204" pitchFamily="34" charset="0"/>
                <a:ea typeface="Calibri" panose="020F0502020204030204" pitchFamily="34" charset="0"/>
              </a:rPr>
              <a:t> </a:t>
            </a:r>
            <a:r>
              <a:rPr lang="en-US" sz="4400" dirty="0">
                <a:solidFill>
                  <a:srgbClr val="00B050"/>
                </a:solidFill>
                <a:effectLst/>
                <a:latin typeface="Arial Black" panose="020B0A04020102020204" pitchFamily="34" charset="0"/>
                <a:ea typeface="Calibri" panose="020F0502020204030204" pitchFamily="34" charset="0"/>
              </a:rPr>
              <a:t>developer.</a:t>
            </a:r>
            <a:br>
              <a:rPr lang="en-US" sz="4400" dirty="0">
                <a:solidFill>
                  <a:srgbClr val="00B050"/>
                </a:solidFill>
                <a:effectLst/>
                <a:latin typeface="Arial Black" panose="020B0A04020102020204" pitchFamily="34" charset="0"/>
                <a:ea typeface="Calibri" panose="020F0502020204030204" pitchFamily="34" charset="0"/>
              </a:rPr>
            </a:br>
            <a:endParaRPr lang="en-IN" dirty="0">
              <a:solidFill>
                <a:srgbClr val="00B050"/>
              </a:solidFill>
            </a:endParaRPr>
          </a:p>
        </p:txBody>
      </p:sp>
      <p:graphicFrame>
        <p:nvGraphicFramePr>
          <p:cNvPr id="4" name="Content Placeholder 3">
            <a:extLst>
              <a:ext uri="{FF2B5EF4-FFF2-40B4-BE49-F238E27FC236}">
                <a16:creationId xmlns:a16="http://schemas.microsoft.com/office/drawing/2014/main" id="{A0A7544A-0D45-723B-3EB7-B6713D3F26AB}"/>
              </a:ext>
            </a:extLst>
          </p:cNvPr>
          <p:cNvGraphicFramePr>
            <a:graphicFrameLocks noGrp="1"/>
          </p:cNvGraphicFramePr>
          <p:nvPr>
            <p:ph idx="1"/>
            <p:extLst>
              <p:ext uri="{D42A27DB-BD31-4B8C-83A1-F6EECF244321}">
                <p14:modId xmlns:p14="http://schemas.microsoft.com/office/powerpoint/2010/main" val="1164617027"/>
              </p:ext>
            </p:extLst>
          </p:nvPr>
        </p:nvGraphicFramePr>
        <p:xfrm>
          <a:off x="416560" y="1690688"/>
          <a:ext cx="11775440" cy="5049934"/>
        </p:xfrm>
        <a:graphic>
          <a:graphicData uri="http://schemas.openxmlformats.org/drawingml/2006/table">
            <a:tbl>
              <a:tblPr firstRow="1" firstCol="1" lastRow="1" lastCol="1" bandRow="1" bandCol="1">
                <a:tableStyleId>{5C22544A-7EE6-4342-B048-85BDC9FD1C3A}</a:tableStyleId>
              </a:tblPr>
              <a:tblGrid>
                <a:gridCol w="3057238">
                  <a:extLst>
                    <a:ext uri="{9D8B030D-6E8A-4147-A177-3AD203B41FA5}">
                      <a16:colId xmlns:a16="http://schemas.microsoft.com/office/drawing/2014/main" val="2057826258"/>
                    </a:ext>
                  </a:extLst>
                </a:gridCol>
                <a:gridCol w="8718202">
                  <a:extLst>
                    <a:ext uri="{9D8B030D-6E8A-4147-A177-3AD203B41FA5}">
                      <a16:colId xmlns:a16="http://schemas.microsoft.com/office/drawing/2014/main" val="1864162674"/>
                    </a:ext>
                  </a:extLst>
                </a:gridCol>
              </a:tblGrid>
              <a:tr h="615632">
                <a:tc>
                  <a:txBody>
                    <a:bodyPr/>
                    <a:lstStyle/>
                    <a:p>
                      <a:pPr marL="783590">
                        <a:spcBef>
                          <a:spcPts val="285"/>
                        </a:spcBef>
                        <a:spcAft>
                          <a:spcPts val="0"/>
                        </a:spcAft>
                      </a:pPr>
                      <a:r>
                        <a:rPr lang="en-US" sz="2100" dirty="0">
                          <a:effectLst/>
                          <a:latin typeface="Arial Black" panose="020B0A04020102020204" pitchFamily="34" charset="0"/>
                        </a:rPr>
                        <a:t>Particulars</a:t>
                      </a:r>
                      <a:endParaRPr lang="en-IN" sz="1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2665730" marR="2654300" algn="ctr">
                        <a:spcBef>
                          <a:spcPts val="285"/>
                        </a:spcBef>
                        <a:spcAft>
                          <a:spcPts val="0"/>
                        </a:spcAft>
                      </a:pPr>
                      <a:r>
                        <a:rPr lang="en-US" sz="2100">
                          <a:effectLst/>
                          <a:latin typeface="Arial Black" panose="020B0A04020102020204" pitchFamily="34" charset="0"/>
                        </a:rPr>
                        <a:t>Transfer</a:t>
                      </a:r>
                      <a:r>
                        <a:rPr lang="en-US" sz="2100" spc="45">
                          <a:effectLst/>
                          <a:latin typeface="Arial Black" panose="020B0A04020102020204" pitchFamily="34" charset="0"/>
                        </a:rPr>
                        <a:t> </a:t>
                      </a:r>
                      <a:r>
                        <a:rPr lang="en-US" sz="2100">
                          <a:effectLst/>
                          <a:latin typeface="Arial Black" panose="020B0A04020102020204" pitchFamily="34" charset="0"/>
                        </a:rPr>
                        <a:t>of</a:t>
                      </a:r>
                      <a:r>
                        <a:rPr lang="en-US" sz="2100" spc="355">
                          <a:effectLst/>
                          <a:latin typeface="Arial Black" panose="020B0A04020102020204" pitchFamily="34" charset="0"/>
                        </a:rPr>
                        <a:t> </a:t>
                      </a:r>
                      <a:r>
                        <a:rPr lang="en-US" sz="2100">
                          <a:effectLst/>
                          <a:latin typeface="Arial Black" panose="020B0A04020102020204" pitchFamily="34" charset="0"/>
                        </a:rPr>
                        <a:t>60%</a:t>
                      </a:r>
                      <a:r>
                        <a:rPr lang="en-US" sz="2100" spc="140">
                          <a:effectLst/>
                          <a:latin typeface="Arial Black" panose="020B0A04020102020204" pitchFamily="34" charset="0"/>
                        </a:rPr>
                        <a:t> </a:t>
                      </a:r>
                      <a:r>
                        <a:rPr lang="en-US" sz="2100">
                          <a:effectLst/>
                          <a:latin typeface="Arial Black" panose="020B0A04020102020204" pitchFamily="34" charset="0"/>
                        </a:rPr>
                        <a:t>of</a:t>
                      </a:r>
                      <a:r>
                        <a:rPr lang="en-US" sz="2100" spc="350">
                          <a:effectLst/>
                          <a:latin typeface="Arial Black" panose="020B0A04020102020204" pitchFamily="34" charset="0"/>
                        </a:rPr>
                        <a:t> </a:t>
                      </a:r>
                      <a:r>
                        <a:rPr lang="en-US" sz="2100">
                          <a:effectLst/>
                          <a:latin typeface="Arial Black" panose="020B0A04020102020204" pitchFamily="34" charset="0"/>
                        </a:rPr>
                        <a:t>land</a:t>
                      </a:r>
                      <a:endParaRPr lang="en-IN"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6499069"/>
                  </a:ext>
                </a:extLst>
              </a:tr>
              <a:tr h="447669">
                <a:tc>
                  <a:txBody>
                    <a:bodyPr/>
                    <a:lstStyle/>
                    <a:p>
                      <a:pPr marL="91440">
                        <a:spcBef>
                          <a:spcPts val="285"/>
                        </a:spcBef>
                      </a:pPr>
                      <a:r>
                        <a:rPr lang="en-US" sz="2100" dirty="0">
                          <a:effectLst/>
                          <a:latin typeface="Arial Black" panose="020B0A04020102020204" pitchFamily="34" charset="0"/>
                        </a:rPr>
                        <a:t>Section</a:t>
                      </a:r>
                      <a:endParaRPr lang="en-IN" sz="1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a:spcBef>
                          <a:spcPts val="285"/>
                        </a:spcBef>
                        <a:spcAft>
                          <a:spcPts val="0"/>
                        </a:spcAft>
                      </a:pPr>
                      <a:r>
                        <a:rPr lang="en-US" sz="2100">
                          <a:effectLst/>
                          <a:latin typeface="Arial Black" panose="020B0A04020102020204" pitchFamily="34" charset="0"/>
                        </a:rPr>
                        <a:t>Section</a:t>
                      </a:r>
                      <a:r>
                        <a:rPr lang="en-US" sz="2100" spc="-70">
                          <a:effectLst/>
                          <a:latin typeface="Arial Black" panose="020B0A04020102020204" pitchFamily="34" charset="0"/>
                        </a:rPr>
                        <a:t> </a:t>
                      </a:r>
                      <a:r>
                        <a:rPr lang="en-US" sz="2100">
                          <a:effectLst/>
                          <a:latin typeface="Arial Black" panose="020B0A04020102020204" pitchFamily="34" charset="0"/>
                        </a:rPr>
                        <a:t>45(1)</a:t>
                      </a:r>
                      <a:endParaRPr lang="en-IN"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31225090"/>
                  </a:ext>
                </a:extLst>
              </a:tr>
              <a:tr h="816036">
                <a:tc>
                  <a:txBody>
                    <a:bodyPr/>
                    <a:lstStyle/>
                    <a:p>
                      <a:pPr marL="91440">
                        <a:spcBef>
                          <a:spcPts val="290"/>
                        </a:spcBef>
                      </a:pPr>
                      <a:r>
                        <a:rPr lang="en-US" sz="2100" dirty="0">
                          <a:effectLst/>
                          <a:latin typeface="Arial Black" panose="020B0A04020102020204" pitchFamily="34" charset="0"/>
                        </a:rPr>
                        <a:t>Year</a:t>
                      </a:r>
                      <a:r>
                        <a:rPr lang="en-US" sz="2100" spc="-90" dirty="0">
                          <a:effectLst/>
                          <a:latin typeface="Arial Black" panose="020B0A04020102020204" pitchFamily="34" charset="0"/>
                        </a:rPr>
                        <a:t> </a:t>
                      </a:r>
                      <a:r>
                        <a:rPr lang="en-US" sz="2100" dirty="0">
                          <a:effectLst/>
                          <a:latin typeface="Arial Black" panose="020B0A04020102020204" pitchFamily="34" charset="0"/>
                        </a:rPr>
                        <a:t>of</a:t>
                      </a:r>
                      <a:r>
                        <a:rPr lang="en-US" sz="2100" spc="95" dirty="0">
                          <a:effectLst/>
                          <a:latin typeface="Arial Black" panose="020B0A04020102020204" pitchFamily="34" charset="0"/>
                        </a:rPr>
                        <a:t> </a:t>
                      </a:r>
                      <a:r>
                        <a:rPr lang="en-US" sz="2100" dirty="0">
                          <a:effectLst/>
                          <a:latin typeface="Arial Black" panose="020B0A04020102020204" pitchFamily="34" charset="0"/>
                        </a:rPr>
                        <a:t>Taxability</a:t>
                      </a:r>
                      <a:endParaRPr lang="en-IN" sz="1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a:lnSpc>
                          <a:spcPts val="2905"/>
                        </a:lnSpc>
                        <a:spcBef>
                          <a:spcPts val="290"/>
                        </a:spcBef>
                        <a:spcAft>
                          <a:spcPts val="0"/>
                        </a:spcAft>
                      </a:pPr>
                      <a:r>
                        <a:rPr lang="en-US" sz="2100" dirty="0">
                          <a:effectLst/>
                          <a:latin typeface="Arial Black" panose="020B0A04020102020204" pitchFamily="34" charset="0"/>
                        </a:rPr>
                        <a:t>Previous</a:t>
                      </a:r>
                      <a:r>
                        <a:rPr lang="en-US" sz="2100" spc="305" dirty="0">
                          <a:effectLst/>
                          <a:latin typeface="Arial Black" panose="020B0A04020102020204" pitchFamily="34" charset="0"/>
                        </a:rPr>
                        <a:t> </a:t>
                      </a:r>
                      <a:r>
                        <a:rPr lang="en-US" sz="2100" dirty="0">
                          <a:effectLst/>
                          <a:latin typeface="Arial Black" panose="020B0A04020102020204" pitchFamily="34" charset="0"/>
                        </a:rPr>
                        <a:t>year</a:t>
                      </a:r>
                      <a:r>
                        <a:rPr lang="en-US" sz="2100" spc="335" dirty="0">
                          <a:effectLst/>
                          <a:latin typeface="Arial Black" panose="020B0A04020102020204" pitchFamily="34" charset="0"/>
                        </a:rPr>
                        <a:t> </a:t>
                      </a:r>
                      <a:r>
                        <a:rPr lang="en-US" sz="2100" dirty="0">
                          <a:effectLst/>
                          <a:latin typeface="Arial Black" panose="020B0A04020102020204" pitchFamily="34" charset="0"/>
                        </a:rPr>
                        <a:t>in</a:t>
                      </a:r>
                      <a:r>
                        <a:rPr lang="en-US" sz="2100" spc="310" dirty="0">
                          <a:effectLst/>
                          <a:latin typeface="Arial Black" panose="020B0A04020102020204" pitchFamily="34" charset="0"/>
                        </a:rPr>
                        <a:t> </a:t>
                      </a:r>
                      <a:r>
                        <a:rPr lang="en-US" sz="2100" dirty="0">
                          <a:effectLst/>
                          <a:latin typeface="Arial Black" panose="020B0A04020102020204" pitchFamily="34" charset="0"/>
                        </a:rPr>
                        <a:t>which</a:t>
                      </a:r>
                      <a:r>
                        <a:rPr lang="en-US" sz="2100" spc="335" dirty="0">
                          <a:effectLst/>
                          <a:latin typeface="Arial Black" panose="020B0A04020102020204" pitchFamily="34" charset="0"/>
                        </a:rPr>
                        <a:t> </a:t>
                      </a:r>
                      <a:r>
                        <a:rPr lang="en-US" sz="2100" dirty="0">
                          <a:effectLst/>
                          <a:latin typeface="Arial Black" panose="020B0A04020102020204" pitchFamily="34" charset="0"/>
                        </a:rPr>
                        <a:t>owner</a:t>
                      </a:r>
                      <a:r>
                        <a:rPr lang="en-US" sz="2100" spc="320" dirty="0">
                          <a:effectLst/>
                          <a:latin typeface="Arial Black" panose="020B0A04020102020204" pitchFamily="34" charset="0"/>
                        </a:rPr>
                        <a:t> </a:t>
                      </a:r>
                      <a:r>
                        <a:rPr lang="en-US" sz="2100" dirty="0">
                          <a:effectLst/>
                          <a:latin typeface="Arial Black" panose="020B0A04020102020204" pitchFamily="34" charset="0"/>
                        </a:rPr>
                        <a:t>transfers</a:t>
                      </a:r>
                      <a:r>
                        <a:rPr lang="en-US" sz="2100" spc="305" dirty="0">
                          <a:effectLst/>
                          <a:latin typeface="Arial Black" panose="020B0A04020102020204" pitchFamily="34" charset="0"/>
                        </a:rPr>
                        <a:t> </a:t>
                      </a:r>
                      <a:r>
                        <a:rPr lang="en-US" sz="2100" dirty="0">
                          <a:effectLst/>
                          <a:latin typeface="Arial Black" panose="020B0A04020102020204" pitchFamily="34" charset="0"/>
                        </a:rPr>
                        <a:t>his</a:t>
                      </a:r>
                      <a:r>
                        <a:rPr lang="en-US" sz="2100" spc="310" dirty="0">
                          <a:effectLst/>
                          <a:latin typeface="Arial Black" panose="020B0A04020102020204" pitchFamily="34" charset="0"/>
                        </a:rPr>
                        <a:t> </a:t>
                      </a:r>
                      <a:r>
                        <a:rPr lang="en-US" sz="2100" dirty="0">
                          <a:effectLst/>
                          <a:latin typeface="Arial Black" panose="020B0A04020102020204" pitchFamily="34" charset="0"/>
                        </a:rPr>
                        <a:t>right</a:t>
                      </a:r>
                      <a:r>
                        <a:rPr lang="en-US" sz="2100" spc="315" dirty="0">
                          <a:effectLst/>
                          <a:latin typeface="Arial Black" panose="020B0A04020102020204" pitchFamily="34" charset="0"/>
                        </a:rPr>
                        <a:t> </a:t>
                      </a:r>
                      <a:r>
                        <a:rPr lang="en-US" sz="2100" dirty="0">
                          <a:effectLst/>
                          <a:latin typeface="Arial Black" panose="020B0A04020102020204" pitchFamily="34" charset="0"/>
                        </a:rPr>
                        <a:t>in</a:t>
                      </a:r>
                      <a:r>
                        <a:rPr lang="en-US" sz="2100" spc="310" dirty="0">
                          <a:effectLst/>
                          <a:latin typeface="Arial Black" panose="020B0A04020102020204" pitchFamily="34" charset="0"/>
                        </a:rPr>
                        <a:t> </a:t>
                      </a:r>
                      <a:r>
                        <a:rPr lang="en-US" sz="2100" dirty="0">
                          <a:effectLst/>
                          <a:latin typeface="Arial Black" panose="020B0A04020102020204" pitchFamily="34" charset="0"/>
                        </a:rPr>
                        <a:t>40%</a:t>
                      </a:r>
                      <a:r>
                        <a:rPr lang="en-US" sz="2100" spc="320" dirty="0">
                          <a:effectLst/>
                          <a:latin typeface="Arial Black" panose="020B0A04020102020204" pitchFamily="34" charset="0"/>
                        </a:rPr>
                        <a:t> </a:t>
                      </a:r>
                      <a:r>
                        <a:rPr lang="en-US" sz="2100" dirty="0">
                          <a:effectLst/>
                          <a:latin typeface="Arial Black" panose="020B0A04020102020204" pitchFamily="34" charset="0"/>
                        </a:rPr>
                        <a:t>of</a:t>
                      </a:r>
                      <a:r>
                        <a:rPr lang="en-US" sz="2100" spc="10" dirty="0">
                          <a:effectLst/>
                          <a:latin typeface="Arial Black" panose="020B0A04020102020204" pitchFamily="34" charset="0"/>
                        </a:rPr>
                        <a:t> </a:t>
                      </a:r>
                      <a:r>
                        <a:rPr lang="en-US" sz="2100" dirty="0">
                          <a:effectLst/>
                          <a:latin typeface="Arial Black" panose="020B0A04020102020204" pitchFamily="34" charset="0"/>
                        </a:rPr>
                        <a:t>SBU before</a:t>
                      </a:r>
                      <a:r>
                        <a:rPr lang="en-US" sz="2100" spc="-70" dirty="0">
                          <a:effectLst/>
                          <a:latin typeface="Arial Black" panose="020B0A04020102020204" pitchFamily="34" charset="0"/>
                        </a:rPr>
                        <a:t> </a:t>
                      </a:r>
                      <a:r>
                        <a:rPr lang="en-US" sz="2100" dirty="0">
                          <a:effectLst/>
                          <a:latin typeface="Arial Black" panose="020B0A04020102020204" pitchFamily="34" charset="0"/>
                        </a:rPr>
                        <a:t>issue</a:t>
                      </a:r>
                      <a:r>
                        <a:rPr lang="en-US" sz="2100" spc="-40" dirty="0">
                          <a:effectLst/>
                          <a:latin typeface="Arial Black" panose="020B0A04020102020204" pitchFamily="34" charset="0"/>
                        </a:rPr>
                        <a:t> </a:t>
                      </a:r>
                      <a:r>
                        <a:rPr lang="en-US" sz="2100" dirty="0">
                          <a:effectLst/>
                          <a:latin typeface="Arial Black" panose="020B0A04020102020204" pitchFamily="34" charset="0"/>
                        </a:rPr>
                        <a:t>of</a:t>
                      </a:r>
                      <a:r>
                        <a:rPr lang="en-US" sz="2100" spc="110" dirty="0">
                          <a:effectLst/>
                          <a:latin typeface="Arial Black" panose="020B0A04020102020204" pitchFamily="34" charset="0"/>
                        </a:rPr>
                        <a:t> </a:t>
                      </a:r>
                      <a:r>
                        <a:rPr lang="en-US" sz="2100" dirty="0">
                          <a:effectLst/>
                          <a:latin typeface="Arial Black" panose="020B0A04020102020204" pitchFamily="34" charset="0"/>
                        </a:rPr>
                        <a:t>completion</a:t>
                      </a:r>
                      <a:r>
                        <a:rPr lang="en-US" sz="2100" spc="-60" dirty="0">
                          <a:effectLst/>
                          <a:latin typeface="Arial Black" panose="020B0A04020102020204" pitchFamily="34" charset="0"/>
                        </a:rPr>
                        <a:t> </a:t>
                      </a:r>
                      <a:r>
                        <a:rPr lang="en-US" sz="2100" dirty="0">
                          <a:effectLst/>
                          <a:latin typeface="Arial Black" panose="020B0A04020102020204" pitchFamily="34" charset="0"/>
                        </a:rPr>
                        <a:t>certificate</a:t>
                      </a:r>
                      <a:endParaRPr lang="en-IN" sz="1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56391764"/>
                  </a:ext>
                </a:extLst>
              </a:tr>
              <a:tr h="1616064">
                <a:tc>
                  <a:txBody>
                    <a:bodyPr/>
                    <a:lstStyle/>
                    <a:p>
                      <a:pPr marL="91440">
                        <a:lnSpc>
                          <a:spcPts val="2905"/>
                        </a:lnSpc>
                        <a:spcBef>
                          <a:spcPts val="290"/>
                        </a:spcBef>
                        <a:tabLst>
                          <a:tab pos="1225550" algn="l"/>
                          <a:tab pos="2566670" algn="l"/>
                        </a:tabLst>
                      </a:pPr>
                      <a:r>
                        <a:rPr lang="en-US" sz="2100" dirty="0">
                          <a:effectLst/>
                          <a:latin typeface="Arial Black" panose="020B0A04020102020204" pitchFamily="34" charset="0"/>
                        </a:rPr>
                        <a:t>Full	value	of</a:t>
                      </a:r>
                      <a:endParaRPr lang="en-IN" sz="1000" dirty="0">
                        <a:effectLst/>
                        <a:latin typeface="Arial Black" panose="020B0A04020102020204" pitchFamily="34" charset="0"/>
                      </a:endParaRPr>
                    </a:p>
                    <a:p>
                      <a:pPr marL="91440">
                        <a:lnSpc>
                          <a:spcPts val="2905"/>
                        </a:lnSpc>
                      </a:pPr>
                      <a:r>
                        <a:rPr lang="en-US" sz="2100" dirty="0">
                          <a:effectLst/>
                          <a:latin typeface="Arial Black" panose="020B0A04020102020204" pitchFamily="34" charset="0"/>
                        </a:rPr>
                        <a:t>consideration</a:t>
                      </a:r>
                      <a:endParaRPr lang="en-IN" sz="1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algn="just">
                        <a:spcBef>
                          <a:spcPts val="290"/>
                        </a:spcBef>
                        <a:spcAft>
                          <a:spcPts val="0"/>
                        </a:spcAft>
                      </a:pPr>
                      <a:r>
                        <a:rPr lang="en-US" sz="2100" dirty="0">
                          <a:effectLst/>
                          <a:latin typeface="Arial Black" panose="020B0A04020102020204" pitchFamily="34" charset="0"/>
                        </a:rPr>
                        <a:t>The</a:t>
                      </a:r>
                      <a:r>
                        <a:rPr lang="en-US" sz="2100" spc="-25" dirty="0">
                          <a:effectLst/>
                          <a:latin typeface="Arial Black" panose="020B0A04020102020204" pitchFamily="34" charset="0"/>
                        </a:rPr>
                        <a:t> </a:t>
                      </a:r>
                      <a:r>
                        <a:rPr lang="en-US" sz="2100" dirty="0">
                          <a:effectLst/>
                          <a:latin typeface="Arial Black" panose="020B0A04020102020204" pitchFamily="34" charset="0"/>
                        </a:rPr>
                        <a:t>value</a:t>
                      </a:r>
                      <a:r>
                        <a:rPr lang="en-US" sz="2100" spc="-55" dirty="0">
                          <a:effectLst/>
                          <a:latin typeface="Arial Black" panose="020B0A04020102020204" pitchFamily="34" charset="0"/>
                        </a:rPr>
                        <a:t> </a:t>
                      </a:r>
                      <a:r>
                        <a:rPr lang="en-US" sz="2100" dirty="0">
                          <a:effectLst/>
                          <a:latin typeface="Arial Black" panose="020B0A04020102020204" pitchFamily="34" charset="0"/>
                        </a:rPr>
                        <a:t>of</a:t>
                      </a:r>
                      <a:r>
                        <a:rPr lang="en-US" sz="2100" spc="160" dirty="0">
                          <a:effectLst/>
                          <a:latin typeface="Arial Black" panose="020B0A04020102020204" pitchFamily="34" charset="0"/>
                        </a:rPr>
                        <a:t> </a:t>
                      </a:r>
                      <a:r>
                        <a:rPr lang="en-US" sz="2100" dirty="0">
                          <a:effectLst/>
                          <a:latin typeface="Arial Black" panose="020B0A04020102020204" pitchFamily="34" charset="0"/>
                        </a:rPr>
                        <a:t>the</a:t>
                      </a:r>
                      <a:r>
                        <a:rPr lang="en-US" sz="2100" spc="-20" dirty="0">
                          <a:effectLst/>
                          <a:latin typeface="Arial Black" panose="020B0A04020102020204" pitchFamily="34" charset="0"/>
                        </a:rPr>
                        <a:t> </a:t>
                      </a:r>
                      <a:r>
                        <a:rPr lang="en-US" sz="2100" dirty="0">
                          <a:effectLst/>
                          <a:latin typeface="Arial Black" panose="020B0A04020102020204" pitchFamily="34" charset="0"/>
                        </a:rPr>
                        <a:t>SBU</a:t>
                      </a:r>
                      <a:r>
                        <a:rPr lang="en-US" sz="2100" spc="-40" dirty="0">
                          <a:effectLst/>
                          <a:latin typeface="Arial Black" panose="020B0A04020102020204" pitchFamily="34" charset="0"/>
                        </a:rPr>
                        <a:t> </a:t>
                      </a:r>
                      <a:r>
                        <a:rPr lang="en-US" sz="2100" dirty="0">
                          <a:effectLst/>
                          <a:latin typeface="Arial Black" panose="020B0A04020102020204" pitchFamily="34" charset="0"/>
                        </a:rPr>
                        <a:t>on</a:t>
                      </a:r>
                      <a:r>
                        <a:rPr lang="en-US" sz="2100" spc="-10" dirty="0">
                          <a:effectLst/>
                          <a:latin typeface="Arial Black" panose="020B0A04020102020204" pitchFamily="34" charset="0"/>
                        </a:rPr>
                        <a:t> </a:t>
                      </a:r>
                      <a:r>
                        <a:rPr lang="en-US" sz="2100" dirty="0">
                          <a:effectLst/>
                          <a:latin typeface="Arial Black" panose="020B0A04020102020204" pitchFamily="34" charset="0"/>
                        </a:rPr>
                        <a:t>the</a:t>
                      </a:r>
                      <a:r>
                        <a:rPr lang="en-US" sz="2100" spc="-20" dirty="0">
                          <a:effectLst/>
                          <a:latin typeface="Arial Black" panose="020B0A04020102020204" pitchFamily="34" charset="0"/>
                        </a:rPr>
                        <a:t> </a:t>
                      </a:r>
                      <a:r>
                        <a:rPr lang="en-US" sz="2100" dirty="0">
                          <a:effectLst/>
                          <a:latin typeface="Arial Black" panose="020B0A04020102020204" pitchFamily="34" charset="0"/>
                        </a:rPr>
                        <a:t>date</a:t>
                      </a:r>
                      <a:r>
                        <a:rPr lang="en-US" sz="2100" spc="-20" dirty="0">
                          <a:effectLst/>
                          <a:latin typeface="Arial Black" panose="020B0A04020102020204" pitchFamily="34" charset="0"/>
                        </a:rPr>
                        <a:t> </a:t>
                      </a:r>
                      <a:r>
                        <a:rPr lang="en-US" sz="2100" dirty="0">
                          <a:effectLst/>
                          <a:latin typeface="Arial Black" panose="020B0A04020102020204" pitchFamily="34" charset="0"/>
                        </a:rPr>
                        <a:t>of</a:t>
                      </a:r>
                      <a:r>
                        <a:rPr lang="en-US" sz="2100" spc="160" dirty="0">
                          <a:effectLst/>
                          <a:latin typeface="Arial Black" panose="020B0A04020102020204" pitchFamily="34" charset="0"/>
                        </a:rPr>
                        <a:t> </a:t>
                      </a:r>
                      <a:r>
                        <a:rPr lang="en-US" sz="2100" dirty="0">
                          <a:effectLst/>
                          <a:latin typeface="Arial Black" panose="020B0A04020102020204" pitchFamily="34" charset="0"/>
                        </a:rPr>
                        <a:t>transfer</a:t>
                      </a:r>
                      <a:r>
                        <a:rPr lang="en-US" sz="2100" spc="-40" dirty="0">
                          <a:effectLst/>
                          <a:latin typeface="Arial Black" panose="020B0A04020102020204" pitchFamily="34" charset="0"/>
                        </a:rPr>
                        <a:t> </a:t>
                      </a:r>
                      <a:r>
                        <a:rPr lang="en-US" sz="2100" dirty="0">
                          <a:effectLst/>
                          <a:latin typeface="Arial Black" panose="020B0A04020102020204" pitchFamily="34" charset="0"/>
                        </a:rPr>
                        <a:t>is</a:t>
                      </a:r>
                      <a:r>
                        <a:rPr lang="en-US" sz="2100" spc="-15" dirty="0">
                          <a:effectLst/>
                          <a:latin typeface="Arial Black" panose="020B0A04020102020204" pitchFamily="34" charset="0"/>
                        </a:rPr>
                        <a:t> </a:t>
                      </a:r>
                      <a:r>
                        <a:rPr lang="en-US" sz="2100" dirty="0">
                          <a:effectLst/>
                          <a:latin typeface="Arial Black" panose="020B0A04020102020204" pitchFamily="34" charset="0"/>
                        </a:rPr>
                        <a:t>not</a:t>
                      </a:r>
                      <a:r>
                        <a:rPr lang="en-US" sz="2100" spc="-30" dirty="0">
                          <a:effectLst/>
                          <a:latin typeface="Arial Black" panose="020B0A04020102020204" pitchFamily="34" charset="0"/>
                        </a:rPr>
                        <a:t> </a:t>
                      </a:r>
                      <a:r>
                        <a:rPr lang="en-US" sz="2100" dirty="0">
                          <a:effectLst/>
                          <a:latin typeface="Arial Black" panose="020B0A04020102020204" pitchFamily="34" charset="0"/>
                        </a:rPr>
                        <a:t>ascertainable.</a:t>
                      </a:r>
                      <a:endParaRPr lang="en-IN" sz="1000" dirty="0">
                        <a:effectLst/>
                        <a:latin typeface="Arial Black" panose="020B0A04020102020204" pitchFamily="34" charset="0"/>
                      </a:endParaRPr>
                    </a:p>
                    <a:p>
                      <a:pPr marL="91440">
                        <a:spcBef>
                          <a:spcPts val="10"/>
                        </a:spcBef>
                        <a:spcAft>
                          <a:spcPts val="0"/>
                        </a:spcAft>
                      </a:pPr>
                      <a:r>
                        <a:rPr lang="en-US" sz="2100" dirty="0">
                          <a:effectLst/>
                          <a:latin typeface="Arial Black" panose="020B0A04020102020204" pitchFamily="34" charset="0"/>
                        </a:rPr>
                        <a:t> Therefore, as per Section 50D, FMV of</a:t>
                      </a:r>
                      <a:r>
                        <a:rPr lang="en-US" sz="2100" spc="5" dirty="0">
                          <a:effectLst/>
                          <a:latin typeface="Arial Black" panose="020B0A04020102020204" pitchFamily="34" charset="0"/>
                        </a:rPr>
                        <a:t> </a:t>
                      </a:r>
                      <a:r>
                        <a:rPr lang="en-US" sz="2100" dirty="0">
                          <a:effectLst/>
                          <a:latin typeface="Arial Black" panose="020B0A04020102020204" pitchFamily="34" charset="0"/>
                        </a:rPr>
                        <a:t>60% of</a:t>
                      </a:r>
                      <a:r>
                        <a:rPr lang="en-US" sz="2100" spc="5" dirty="0">
                          <a:effectLst/>
                          <a:latin typeface="Arial Black" panose="020B0A04020102020204" pitchFamily="34" charset="0"/>
                        </a:rPr>
                        <a:t> </a:t>
                      </a:r>
                      <a:r>
                        <a:rPr lang="en-US" sz="2100" dirty="0">
                          <a:effectLst/>
                          <a:latin typeface="Arial Black" panose="020B0A04020102020204" pitchFamily="34" charset="0"/>
                        </a:rPr>
                        <a:t>land on date of</a:t>
                      </a:r>
                      <a:r>
                        <a:rPr lang="en-US" sz="2100" spc="5" dirty="0">
                          <a:effectLst/>
                          <a:latin typeface="Arial Black" panose="020B0A04020102020204" pitchFamily="34" charset="0"/>
                        </a:rPr>
                        <a:t> </a:t>
                      </a:r>
                      <a:r>
                        <a:rPr lang="en-US" sz="2100" dirty="0">
                          <a:effectLst/>
                          <a:latin typeface="Arial Black" panose="020B0A04020102020204" pitchFamily="34" charset="0"/>
                        </a:rPr>
                        <a:t>transfer constitute full value of consideration. Section 50C is not</a:t>
                      </a:r>
                      <a:r>
                        <a:rPr lang="en-US" sz="2100" spc="5" dirty="0">
                          <a:effectLst/>
                          <a:latin typeface="Arial Black" panose="020B0A04020102020204" pitchFamily="34" charset="0"/>
                        </a:rPr>
                        <a:t> </a:t>
                      </a:r>
                      <a:r>
                        <a:rPr lang="en-US" sz="2100" dirty="0">
                          <a:effectLst/>
                          <a:latin typeface="Arial Black" panose="020B0A04020102020204" pitchFamily="34" charset="0"/>
                        </a:rPr>
                        <a:t>applicable.</a:t>
                      </a:r>
                      <a:endParaRPr lang="en-IN" sz="1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80264592"/>
                  </a:ext>
                </a:extLst>
              </a:tr>
              <a:tr h="815396">
                <a:tc>
                  <a:txBody>
                    <a:bodyPr/>
                    <a:lstStyle/>
                    <a:p>
                      <a:pPr marL="91440">
                        <a:spcBef>
                          <a:spcPts val="300"/>
                        </a:spcBef>
                      </a:pPr>
                      <a:r>
                        <a:rPr lang="en-US" sz="2100">
                          <a:effectLst/>
                          <a:latin typeface="Arial Black" panose="020B0A04020102020204" pitchFamily="34" charset="0"/>
                        </a:rPr>
                        <a:t>Cost</a:t>
                      </a:r>
                      <a:r>
                        <a:rPr lang="en-US" sz="2100" spc="95">
                          <a:effectLst/>
                          <a:latin typeface="Arial Black" panose="020B0A04020102020204" pitchFamily="34" charset="0"/>
                        </a:rPr>
                        <a:t> </a:t>
                      </a:r>
                      <a:r>
                        <a:rPr lang="en-US" sz="2100">
                          <a:effectLst/>
                          <a:latin typeface="Arial Black" panose="020B0A04020102020204" pitchFamily="34" charset="0"/>
                        </a:rPr>
                        <a:t>of</a:t>
                      </a:r>
                      <a:r>
                        <a:rPr lang="en-US" sz="2100" spc="290">
                          <a:effectLst/>
                          <a:latin typeface="Arial Black" panose="020B0A04020102020204" pitchFamily="34" charset="0"/>
                        </a:rPr>
                        <a:t> </a:t>
                      </a:r>
                      <a:r>
                        <a:rPr lang="en-US" sz="2100">
                          <a:effectLst/>
                          <a:latin typeface="Arial Black" panose="020B0A04020102020204" pitchFamily="34" charset="0"/>
                        </a:rPr>
                        <a:t>Acquisition</a:t>
                      </a:r>
                      <a:endParaRPr lang="en-IN"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a:lnSpc>
                          <a:spcPts val="2905"/>
                        </a:lnSpc>
                        <a:spcBef>
                          <a:spcPts val="300"/>
                        </a:spcBef>
                        <a:spcAft>
                          <a:spcPts val="0"/>
                        </a:spcAft>
                      </a:pPr>
                      <a:r>
                        <a:rPr lang="en-US" sz="2100" dirty="0">
                          <a:effectLst/>
                          <a:latin typeface="Arial Black" panose="020B0A04020102020204" pitchFamily="34" charset="0"/>
                        </a:rPr>
                        <a:t>Proportionate</a:t>
                      </a:r>
                      <a:r>
                        <a:rPr lang="en-US" sz="2100" spc="300" dirty="0">
                          <a:effectLst/>
                          <a:latin typeface="Arial Black" panose="020B0A04020102020204" pitchFamily="34" charset="0"/>
                        </a:rPr>
                        <a:t> </a:t>
                      </a:r>
                      <a:r>
                        <a:rPr lang="en-US" sz="2100" dirty="0">
                          <a:effectLst/>
                          <a:latin typeface="Arial Black" panose="020B0A04020102020204" pitchFamily="34" charset="0"/>
                        </a:rPr>
                        <a:t>[i.e.</a:t>
                      </a:r>
                      <a:r>
                        <a:rPr lang="en-US" sz="2100" spc="300" dirty="0">
                          <a:effectLst/>
                          <a:latin typeface="Arial Black" panose="020B0A04020102020204" pitchFamily="34" charset="0"/>
                        </a:rPr>
                        <a:t> </a:t>
                      </a:r>
                      <a:r>
                        <a:rPr lang="en-US" sz="2100" dirty="0">
                          <a:effectLst/>
                          <a:latin typeface="Arial Black" panose="020B0A04020102020204" pitchFamily="34" charset="0"/>
                        </a:rPr>
                        <a:t>60%]</a:t>
                      </a:r>
                      <a:r>
                        <a:rPr lang="en-US" sz="2100" spc="315" dirty="0">
                          <a:effectLst/>
                          <a:latin typeface="Arial Black" panose="020B0A04020102020204" pitchFamily="34" charset="0"/>
                        </a:rPr>
                        <a:t> </a:t>
                      </a:r>
                      <a:r>
                        <a:rPr lang="en-US" sz="2100" dirty="0">
                          <a:effectLst/>
                          <a:latin typeface="Arial Black" panose="020B0A04020102020204" pitchFamily="34" charset="0"/>
                        </a:rPr>
                        <a:t>purchase</a:t>
                      </a:r>
                      <a:r>
                        <a:rPr lang="en-US" sz="2100" spc="310" dirty="0">
                          <a:effectLst/>
                          <a:latin typeface="Arial Black" panose="020B0A04020102020204" pitchFamily="34" charset="0"/>
                        </a:rPr>
                        <a:t> </a:t>
                      </a:r>
                      <a:r>
                        <a:rPr lang="en-US" sz="2100" dirty="0">
                          <a:effectLst/>
                          <a:latin typeface="Arial Black" panose="020B0A04020102020204" pitchFamily="34" charset="0"/>
                        </a:rPr>
                        <a:t>cost</a:t>
                      </a:r>
                      <a:r>
                        <a:rPr lang="en-US" sz="2100" spc="290" dirty="0">
                          <a:effectLst/>
                          <a:latin typeface="Arial Black" panose="020B0A04020102020204" pitchFamily="34" charset="0"/>
                        </a:rPr>
                        <a:t> </a:t>
                      </a:r>
                      <a:r>
                        <a:rPr lang="en-US" sz="2100" dirty="0">
                          <a:effectLst/>
                          <a:latin typeface="Arial Black" panose="020B0A04020102020204" pitchFamily="34" charset="0"/>
                        </a:rPr>
                        <a:t>of</a:t>
                      </a:r>
                      <a:r>
                        <a:rPr lang="en-US" sz="2100" spc="495" dirty="0">
                          <a:effectLst/>
                          <a:latin typeface="Arial Black" panose="020B0A04020102020204" pitchFamily="34" charset="0"/>
                        </a:rPr>
                        <a:t> </a:t>
                      </a:r>
                      <a:r>
                        <a:rPr lang="en-US" sz="2100" dirty="0">
                          <a:effectLst/>
                          <a:latin typeface="Arial Black" panose="020B0A04020102020204" pitchFamily="34" charset="0"/>
                        </a:rPr>
                        <a:t>land</a:t>
                      </a:r>
                      <a:r>
                        <a:rPr lang="en-US" sz="2100" spc="310" dirty="0">
                          <a:effectLst/>
                          <a:latin typeface="Arial Black" panose="020B0A04020102020204" pitchFamily="34" charset="0"/>
                        </a:rPr>
                        <a:t> </a:t>
                      </a:r>
                      <a:r>
                        <a:rPr lang="en-US" sz="2100" dirty="0">
                          <a:effectLst/>
                          <a:latin typeface="Arial Black" panose="020B0A04020102020204" pitchFamily="34" charset="0"/>
                        </a:rPr>
                        <a:t>or</a:t>
                      </a:r>
                      <a:r>
                        <a:rPr lang="en-US" sz="2100" spc="310" dirty="0">
                          <a:effectLst/>
                          <a:latin typeface="Arial Black" panose="020B0A04020102020204" pitchFamily="34" charset="0"/>
                        </a:rPr>
                        <a:t> </a:t>
                      </a:r>
                      <a:r>
                        <a:rPr lang="en-US" sz="2100" dirty="0">
                          <a:effectLst/>
                          <a:latin typeface="Arial Black" panose="020B0A04020102020204" pitchFamily="34" charset="0"/>
                        </a:rPr>
                        <a:t>Proportionate</a:t>
                      </a:r>
                      <a:endParaRPr lang="en-IN" sz="1000" dirty="0">
                        <a:effectLst/>
                        <a:latin typeface="Arial Black" panose="020B0A04020102020204" pitchFamily="34" charset="0"/>
                      </a:endParaRPr>
                    </a:p>
                    <a:p>
                      <a:pPr marL="92075">
                        <a:lnSpc>
                          <a:spcPts val="2905"/>
                        </a:lnSpc>
                      </a:pPr>
                      <a:r>
                        <a:rPr lang="en-US" sz="2100" dirty="0">
                          <a:effectLst/>
                          <a:latin typeface="Arial Black" panose="020B0A04020102020204" pitchFamily="34" charset="0"/>
                        </a:rPr>
                        <a:t>FMV</a:t>
                      </a:r>
                      <a:r>
                        <a:rPr lang="en-US" sz="2100" spc="75" dirty="0">
                          <a:effectLst/>
                          <a:latin typeface="Arial Black" panose="020B0A04020102020204" pitchFamily="34" charset="0"/>
                        </a:rPr>
                        <a:t> </a:t>
                      </a:r>
                      <a:r>
                        <a:rPr lang="en-US" sz="2100" dirty="0">
                          <a:effectLst/>
                          <a:latin typeface="Arial Black" panose="020B0A04020102020204" pitchFamily="34" charset="0"/>
                        </a:rPr>
                        <a:t>of</a:t>
                      </a:r>
                      <a:r>
                        <a:rPr lang="en-US" sz="2100" spc="295" dirty="0">
                          <a:effectLst/>
                          <a:latin typeface="Arial Black" panose="020B0A04020102020204" pitchFamily="34" charset="0"/>
                        </a:rPr>
                        <a:t> </a:t>
                      </a:r>
                      <a:r>
                        <a:rPr lang="en-US" sz="2100" dirty="0">
                          <a:effectLst/>
                          <a:latin typeface="Arial Black" panose="020B0A04020102020204" pitchFamily="34" charset="0"/>
                        </a:rPr>
                        <a:t>the</a:t>
                      </a:r>
                      <a:r>
                        <a:rPr lang="en-US" sz="2100" spc="90" dirty="0">
                          <a:effectLst/>
                          <a:latin typeface="Arial Black" panose="020B0A04020102020204" pitchFamily="34" charset="0"/>
                        </a:rPr>
                        <a:t> </a:t>
                      </a:r>
                      <a:r>
                        <a:rPr lang="en-US" sz="2100" dirty="0">
                          <a:effectLst/>
                          <a:latin typeface="Arial Black" panose="020B0A04020102020204" pitchFamily="34" charset="0"/>
                        </a:rPr>
                        <a:t>land</a:t>
                      </a:r>
                      <a:r>
                        <a:rPr lang="en-US" sz="2100" spc="75" dirty="0">
                          <a:effectLst/>
                          <a:latin typeface="Arial Black" panose="020B0A04020102020204" pitchFamily="34" charset="0"/>
                        </a:rPr>
                        <a:t> </a:t>
                      </a:r>
                      <a:r>
                        <a:rPr lang="en-US" sz="2100" dirty="0">
                          <a:effectLst/>
                          <a:latin typeface="Arial Black" panose="020B0A04020102020204" pitchFamily="34" charset="0"/>
                        </a:rPr>
                        <a:t>as</a:t>
                      </a:r>
                      <a:r>
                        <a:rPr lang="en-US" sz="2100" spc="70" dirty="0">
                          <a:effectLst/>
                          <a:latin typeface="Arial Black" panose="020B0A04020102020204" pitchFamily="34" charset="0"/>
                        </a:rPr>
                        <a:t> </a:t>
                      </a:r>
                      <a:r>
                        <a:rPr lang="en-US" sz="2100" dirty="0">
                          <a:effectLst/>
                          <a:latin typeface="Arial Black" panose="020B0A04020102020204" pitchFamily="34" charset="0"/>
                        </a:rPr>
                        <a:t>on</a:t>
                      </a:r>
                      <a:r>
                        <a:rPr lang="en-US" sz="2100" spc="75" dirty="0">
                          <a:effectLst/>
                          <a:latin typeface="Arial Black" panose="020B0A04020102020204" pitchFamily="34" charset="0"/>
                        </a:rPr>
                        <a:t> </a:t>
                      </a:r>
                      <a:r>
                        <a:rPr lang="en-US" sz="2100" dirty="0">
                          <a:effectLst/>
                          <a:latin typeface="Arial Black" panose="020B0A04020102020204" pitchFamily="34" charset="0"/>
                        </a:rPr>
                        <a:t>01.04.2001</a:t>
                      </a:r>
                      <a:r>
                        <a:rPr lang="en-US" sz="2100" spc="125" dirty="0">
                          <a:effectLst/>
                          <a:latin typeface="Arial Black" panose="020B0A04020102020204" pitchFamily="34" charset="0"/>
                        </a:rPr>
                        <a:t> </a:t>
                      </a:r>
                      <a:r>
                        <a:rPr lang="en-US" sz="2100" dirty="0">
                          <a:effectLst/>
                          <a:latin typeface="Arial Black" panose="020B0A04020102020204" pitchFamily="34" charset="0"/>
                        </a:rPr>
                        <a:t>subject</a:t>
                      </a:r>
                      <a:r>
                        <a:rPr lang="en-US" sz="2100" spc="115" dirty="0">
                          <a:effectLst/>
                          <a:latin typeface="Arial Black" panose="020B0A04020102020204" pitchFamily="34" charset="0"/>
                        </a:rPr>
                        <a:t> </a:t>
                      </a:r>
                      <a:r>
                        <a:rPr lang="en-US" sz="2100" dirty="0">
                          <a:effectLst/>
                          <a:latin typeface="Arial Black" panose="020B0A04020102020204" pitchFamily="34" charset="0"/>
                        </a:rPr>
                        <a:t>to</a:t>
                      </a:r>
                      <a:r>
                        <a:rPr lang="en-US" sz="2100" spc="85" dirty="0">
                          <a:effectLst/>
                          <a:latin typeface="Arial Black" panose="020B0A04020102020204" pitchFamily="34" charset="0"/>
                        </a:rPr>
                        <a:t> </a:t>
                      </a:r>
                      <a:r>
                        <a:rPr lang="en-US" sz="2100" dirty="0">
                          <a:effectLst/>
                          <a:latin typeface="Arial Black" panose="020B0A04020102020204" pitchFamily="34" charset="0"/>
                        </a:rPr>
                        <a:t>indexation</a:t>
                      </a:r>
                      <a:endParaRPr lang="en-IN" sz="1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84605631"/>
                  </a:ext>
                </a:extLst>
              </a:tr>
              <a:tr h="447029">
                <a:tc>
                  <a:txBody>
                    <a:bodyPr/>
                    <a:lstStyle/>
                    <a:p>
                      <a:pPr marL="91440">
                        <a:spcBef>
                          <a:spcPts val="300"/>
                        </a:spcBef>
                      </a:pPr>
                      <a:r>
                        <a:rPr lang="en-US" sz="2100">
                          <a:effectLst/>
                          <a:latin typeface="Arial Black" panose="020B0A04020102020204" pitchFamily="34" charset="0"/>
                        </a:rPr>
                        <a:t>Rate</a:t>
                      </a:r>
                      <a:r>
                        <a:rPr lang="en-US" sz="2100" spc="65">
                          <a:effectLst/>
                          <a:latin typeface="Arial Black" panose="020B0A04020102020204" pitchFamily="34" charset="0"/>
                        </a:rPr>
                        <a:t> </a:t>
                      </a:r>
                      <a:r>
                        <a:rPr lang="en-US" sz="2100">
                          <a:effectLst/>
                          <a:latin typeface="Arial Black" panose="020B0A04020102020204" pitchFamily="34" charset="0"/>
                        </a:rPr>
                        <a:t>of</a:t>
                      </a:r>
                      <a:r>
                        <a:rPr lang="en-US" sz="2100" spc="270">
                          <a:effectLst/>
                          <a:latin typeface="Arial Black" panose="020B0A04020102020204" pitchFamily="34" charset="0"/>
                        </a:rPr>
                        <a:t> </a:t>
                      </a:r>
                      <a:r>
                        <a:rPr lang="en-US" sz="2100">
                          <a:effectLst/>
                          <a:latin typeface="Arial Black" panose="020B0A04020102020204" pitchFamily="34" charset="0"/>
                        </a:rPr>
                        <a:t>Tax</a:t>
                      </a:r>
                      <a:endParaRPr lang="en-IN"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a:spcBef>
                          <a:spcPts val="300"/>
                        </a:spcBef>
                        <a:spcAft>
                          <a:spcPts val="0"/>
                        </a:spcAft>
                      </a:pPr>
                      <a:r>
                        <a:rPr lang="en-US" sz="2100" dirty="0">
                          <a:effectLst/>
                          <a:latin typeface="Arial Black" panose="020B0A04020102020204" pitchFamily="34" charset="0"/>
                        </a:rPr>
                        <a:t>12.5% (without indexation) or 20%(with indexation)</a:t>
                      </a:r>
                      <a:endParaRPr lang="en-IN" sz="1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69865766"/>
                  </a:ext>
                </a:extLst>
              </a:tr>
            </a:tbl>
          </a:graphicData>
        </a:graphic>
      </p:graphicFrame>
    </p:spTree>
    <p:extLst>
      <p:ext uri="{BB962C8B-B14F-4D97-AF65-F5344CB8AC3E}">
        <p14:creationId xmlns:p14="http://schemas.microsoft.com/office/powerpoint/2010/main" val="4123637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FB63-8DBE-8210-25E3-D4CBAC144AE2}"/>
              </a:ext>
            </a:extLst>
          </p:cNvPr>
          <p:cNvSpPr>
            <a:spLocks noGrp="1"/>
          </p:cNvSpPr>
          <p:nvPr>
            <p:ph type="title"/>
          </p:nvPr>
        </p:nvSpPr>
        <p:spPr>
          <a:xfrm>
            <a:off x="589280" y="172721"/>
            <a:ext cx="11369040" cy="1503680"/>
          </a:xfrm>
        </p:spPr>
        <p:txBody>
          <a:bodyPr>
            <a:normAutofit fontScale="90000"/>
          </a:bodyPr>
          <a:lstStyle/>
          <a:p>
            <a:br>
              <a:rPr lang="en-IN" sz="4400" dirty="0">
                <a:latin typeface="Arial Black" panose="020B0A04020102020204" pitchFamily="34" charset="0"/>
              </a:rPr>
            </a:br>
            <a:r>
              <a:rPr lang="en-IN" sz="4000" dirty="0">
                <a:latin typeface="Arial Black" panose="020B0A04020102020204" pitchFamily="34" charset="0"/>
              </a:rPr>
              <a:t>PROVISO-CASE STUDY-</a:t>
            </a:r>
            <a:r>
              <a:rPr lang="en-US" sz="4000" dirty="0">
                <a:solidFill>
                  <a:srgbClr val="00B050"/>
                </a:solidFill>
                <a:effectLst/>
                <a:latin typeface="Arial Black" panose="020B0A04020102020204" pitchFamily="34" charset="0"/>
                <a:ea typeface="Calibri" panose="020F0502020204030204" pitchFamily="34" charset="0"/>
              </a:rPr>
              <a:t>On</a:t>
            </a:r>
            <a:r>
              <a:rPr lang="en-US" sz="4000" spc="395"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transfer</a:t>
            </a:r>
            <a:r>
              <a:rPr lang="en-US" sz="4000" spc="415"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of</a:t>
            </a:r>
            <a:r>
              <a:rPr lang="en-US" sz="4000" spc="75"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proportionate</a:t>
            </a:r>
            <a:r>
              <a:rPr lang="en-US" sz="4000" spc="415"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rights</a:t>
            </a:r>
            <a:r>
              <a:rPr lang="en-US" sz="4000" spc="390"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to</a:t>
            </a:r>
            <a:r>
              <a:rPr lang="en-US" sz="4000" spc="425" dirty="0">
                <a:solidFill>
                  <a:srgbClr val="00B050"/>
                </a:solidFill>
                <a:latin typeface="Arial Black" panose="020B0A04020102020204" pitchFamily="34" charset="0"/>
                <a:ea typeface="Calibri" panose="020F0502020204030204" pitchFamily="34" charset="0"/>
              </a:rPr>
              <a:t> be </a:t>
            </a:r>
            <a:r>
              <a:rPr lang="en-US" sz="4000" dirty="0">
                <a:solidFill>
                  <a:srgbClr val="00B050"/>
                </a:solidFill>
                <a:effectLst/>
                <a:latin typeface="Arial Black" panose="020B0A04020102020204" pitchFamily="34" charset="0"/>
                <a:ea typeface="Calibri" panose="020F0502020204030204" pitchFamily="34" charset="0"/>
              </a:rPr>
              <a:t>received</a:t>
            </a:r>
            <a:r>
              <a:rPr lang="en-US" sz="4000" spc="405"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in</a:t>
            </a:r>
            <a:r>
              <a:rPr lang="en-US" sz="4000" spc="400"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40%</a:t>
            </a:r>
            <a:r>
              <a:rPr lang="en-US" sz="4000" spc="400"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of</a:t>
            </a:r>
            <a:r>
              <a:rPr lang="en-US" sz="4000" spc="70"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SBU</a:t>
            </a:r>
            <a:r>
              <a:rPr lang="en-US" sz="4000" spc="405"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along</a:t>
            </a:r>
            <a:r>
              <a:rPr lang="en-US" sz="4000" spc="400"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with</a:t>
            </a:r>
            <a:r>
              <a:rPr lang="en-US" sz="4000" spc="-530" dirty="0">
                <a:solidFill>
                  <a:srgbClr val="00B050"/>
                </a:solidFill>
                <a:effectLst/>
                <a:latin typeface="Arial Black" panose="020B0A04020102020204" pitchFamily="34" charset="0"/>
                <a:ea typeface="Calibri" panose="020F0502020204030204" pitchFamily="34" charset="0"/>
              </a:rPr>
              <a:t> </a:t>
            </a:r>
            <a:r>
              <a:rPr lang="en-US" sz="4000" dirty="0">
                <a:solidFill>
                  <a:srgbClr val="00B050"/>
                </a:solidFill>
                <a:effectLst/>
                <a:latin typeface="Arial Black" panose="020B0A04020102020204" pitchFamily="34" charset="0"/>
                <a:ea typeface="Calibri" panose="020F0502020204030204" pitchFamily="34" charset="0"/>
              </a:rPr>
              <a:t>UDI.</a:t>
            </a:r>
            <a:br>
              <a:rPr lang="en-IN" sz="4000" dirty="0">
                <a:solidFill>
                  <a:srgbClr val="00B050"/>
                </a:solidFill>
                <a:latin typeface="Arial Black" panose="020B0A04020102020204" pitchFamily="34" charset="0"/>
                <a:ea typeface="Calibri" panose="020F0502020204030204" pitchFamily="34" charset="0"/>
              </a:rPr>
            </a:br>
            <a:endParaRPr lang="en-IN" sz="4000" dirty="0"/>
          </a:p>
        </p:txBody>
      </p:sp>
      <p:graphicFrame>
        <p:nvGraphicFramePr>
          <p:cNvPr id="4" name="Content Placeholder 3">
            <a:extLst>
              <a:ext uri="{FF2B5EF4-FFF2-40B4-BE49-F238E27FC236}">
                <a16:creationId xmlns:a16="http://schemas.microsoft.com/office/drawing/2014/main" id="{E8B60207-5ECF-6066-779F-76DF138E9984}"/>
              </a:ext>
            </a:extLst>
          </p:cNvPr>
          <p:cNvGraphicFramePr>
            <a:graphicFrameLocks noGrp="1"/>
          </p:cNvGraphicFramePr>
          <p:nvPr>
            <p:ph idx="1"/>
            <p:extLst>
              <p:ext uri="{D42A27DB-BD31-4B8C-83A1-F6EECF244321}">
                <p14:modId xmlns:p14="http://schemas.microsoft.com/office/powerpoint/2010/main" val="3652476130"/>
              </p:ext>
            </p:extLst>
          </p:nvPr>
        </p:nvGraphicFramePr>
        <p:xfrm>
          <a:off x="111760" y="1676401"/>
          <a:ext cx="11998961" cy="5761481"/>
        </p:xfrm>
        <a:graphic>
          <a:graphicData uri="http://schemas.openxmlformats.org/drawingml/2006/table">
            <a:tbl>
              <a:tblPr firstRow="1" firstCol="1" lastRow="1" lastCol="1" bandRow="1" bandCol="1">
                <a:tableStyleId>{5C22544A-7EE6-4342-B048-85BDC9FD1C3A}</a:tableStyleId>
              </a:tblPr>
              <a:tblGrid>
                <a:gridCol w="1873333">
                  <a:extLst>
                    <a:ext uri="{9D8B030D-6E8A-4147-A177-3AD203B41FA5}">
                      <a16:colId xmlns:a16="http://schemas.microsoft.com/office/drawing/2014/main" val="1065874223"/>
                    </a:ext>
                  </a:extLst>
                </a:gridCol>
                <a:gridCol w="477489">
                  <a:extLst>
                    <a:ext uri="{9D8B030D-6E8A-4147-A177-3AD203B41FA5}">
                      <a16:colId xmlns:a16="http://schemas.microsoft.com/office/drawing/2014/main" val="1719453921"/>
                    </a:ext>
                  </a:extLst>
                </a:gridCol>
                <a:gridCol w="4315041">
                  <a:extLst>
                    <a:ext uri="{9D8B030D-6E8A-4147-A177-3AD203B41FA5}">
                      <a16:colId xmlns:a16="http://schemas.microsoft.com/office/drawing/2014/main" val="3008912235"/>
                    </a:ext>
                  </a:extLst>
                </a:gridCol>
                <a:gridCol w="5333098">
                  <a:extLst>
                    <a:ext uri="{9D8B030D-6E8A-4147-A177-3AD203B41FA5}">
                      <a16:colId xmlns:a16="http://schemas.microsoft.com/office/drawing/2014/main" val="1943315078"/>
                    </a:ext>
                  </a:extLst>
                </a:gridCol>
              </a:tblGrid>
              <a:tr h="701975">
                <a:tc gridSpan="2">
                  <a:txBody>
                    <a:bodyPr/>
                    <a:lstStyle/>
                    <a:p>
                      <a:pPr marL="475615">
                        <a:spcBef>
                          <a:spcPts val="310"/>
                        </a:spcBef>
                        <a:spcAft>
                          <a:spcPts val="0"/>
                        </a:spcAft>
                      </a:pPr>
                      <a:r>
                        <a:rPr lang="en-US" sz="2200" dirty="0">
                          <a:effectLst/>
                          <a:latin typeface="Arial Black" panose="020B0A04020102020204" pitchFamily="34" charset="0"/>
                        </a:rPr>
                        <a:t>Particulars</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IN"/>
                    </a:p>
                  </a:txBody>
                  <a:tcPr/>
                </a:tc>
                <a:tc>
                  <a:txBody>
                    <a:bodyPr/>
                    <a:lstStyle/>
                    <a:p>
                      <a:pPr marL="150495">
                        <a:spcBef>
                          <a:spcPts val="310"/>
                        </a:spcBef>
                        <a:spcAft>
                          <a:spcPts val="0"/>
                        </a:spcAft>
                      </a:pPr>
                      <a:r>
                        <a:rPr lang="en-US" sz="2200">
                          <a:effectLst/>
                          <a:latin typeface="Arial Black" panose="020B0A04020102020204" pitchFamily="34" charset="0"/>
                        </a:rPr>
                        <a:t>Transfer</a:t>
                      </a:r>
                      <a:r>
                        <a:rPr lang="en-US" sz="2200" spc="55">
                          <a:effectLst/>
                          <a:latin typeface="Arial Black" panose="020B0A04020102020204" pitchFamily="34" charset="0"/>
                        </a:rPr>
                        <a:t> </a:t>
                      </a:r>
                      <a:r>
                        <a:rPr lang="en-US" sz="2200">
                          <a:effectLst/>
                          <a:latin typeface="Arial Black" panose="020B0A04020102020204" pitchFamily="34" charset="0"/>
                        </a:rPr>
                        <a:t>of</a:t>
                      </a:r>
                      <a:r>
                        <a:rPr lang="en-US" sz="2200" spc="355">
                          <a:effectLst/>
                          <a:latin typeface="Arial Black" panose="020B0A04020102020204" pitchFamily="34" charset="0"/>
                        </a:rPr>
                        <a:t> </a:t>
                      </a:r>
                      <a:r>
                        <a:rPr lang="en-US" sz="2200">
                          <a:effectLst/>
                          <a:latin typeface="Arial Black" panose="020B0A04020102020204" pitchFamily="34" charset="0"/>
                        </a:rPr>
                        <a:t>rights</a:t>
                      </a:r>
                      <a:r>
                        <a:rPr lang="en-US" sz="2200" spc="50">
                          <a:effectLst/>
                          <a:latin typeface="Arial Black" panose="020B0A04020102020204" pitchFamily="34" charset="0"/>
                        </a:rPr>
                        <a:t> </a:t>
                      </a:r>
                      <a:r>
                        <a:rPr lang="en-US" sz="2200">
                          <a:effectLst/>
                          <a:latin typeface="Arial Black" panose="020B0A04020102020204" pitchFamily="34" charset="0"/>
                        </a:rPr>
                        <a:t>in</a:t>
                      </a:r>
                      <a:r>
                        <a:rPr lang="en-US" sz="2200" spc="100">
                          <a:effectLst/>
                          <a:latin typeface="Arial Black" panose="020B0A04020102020204" pitchFamily="34" charset="0"/>
                        </a:rPr>
                        <a:t> </a:t>
                      </a:r>
                      <a:r>
                        <a:rPr lang="en-US" sz="2200">
                          <a:effectLst/>
                          <a:latin typeface="Arial Black" panose="020B0A04020102020204" pitchFamily="34" charset="0"/>
                        </a:rPr>
                        <a:t>40%</a:t>
                      </a:r>
                      <a:r>
                        <a:rPr lang="en-US" sz="2200" spc="105">
                          <a:effectLst/>
                          <a:latin typeface="Arial Black" panose="020B0A04020102020204" pitchFamily="34" charset="0"/>
                        </a:rPr>
                        <a:t> </a:t>
                      </a:r>
                      <a:r>
                        <a:rPr lang="en-US" sz="2200">
                          <a:effectLst/>
                          <a:latin typeface="Arial Black" panose="020B0A04020102020204" pitchFamily="34" charset="0"/>
                        </a:rPr>
                        <a:t>of</a:t>
                      </a:r>
                      <a:r>
                        <a:rPr lang="en-US" sz="2200" spc="360">
                          <a:effectLst/>
                          <a:latin typeface="Arial Black" panose="020B0A04020102020204" pitchFamily="34" charset="0"/>
                        </a:rPr>
                        <a:t> </a:t>
                      </a:r>
                      <a:r>
                        <a:rPr lang="en-US" sz="2200">
                          <a:effectLst/>
                          <a:latin typeface="Arial Black" panose="020B0A04020102020204" pitchFamily="34" charset="0"/>
                        </a:rPr>
                        <a:t>SBU</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121410" marR="1109345" algn="ctr">
                        <a:spcBef>
                          <a:spcPts val="310"/>
                        </a:spcBef>
                        <a:spcAft>
                          <a:spcPts val="0"/>
                        </a:spcAft>
                      </a:pPr>
                      <a:r>
                        <a:rPr lang="en-US" sz="2200">
                          <a:effectLst/>
                          <a:latin typeface="Arial Black" panose="020B0A04020102020204" pitchFamily="34" charset="0"/>
                        </a:rPr>
                        <a:t>Transfer</a:t>
                      </a:r>
                      <a:r>
                        <a:rPr lang="en-US" sz="2200" spc="-75">
                          <a:effectLst/>
                          <a:latin typeface="Arial Black" panose="020B0A04020102020204" pitchFamily="34" charset="0"/>
                        </a:rPr>
                        <a:t> </a:t>
                      </a:r>
                      <a:r>
                        <a:rPr lang="en-US" sz="2200">
                          <a:effectLst/>
                          <a:latin typeface="Arial Black" panose="020B0A04020102020204" pitchFamily="34" charset="0"/>
                        </a:rPr>
                        <a:t>of</a:t>
                      </a:r>
                      <a:r>
                        <a:rPr lang="en-US" sz="2200" spc="175">
                          <a:effectLst/>
                          <a:latin typeface="Arial Black" panose="020B0A04020102020204" pitchFamily="34" charset="0"/>
                        </a:rPr>
                        <a:t> </a:t>
                      </a:r>
                      <a:r>
                        <a:rPr lang="en-US" sz="2200">
                          <a:effectLst/>
                          <a:latin typeface="Arial Black" panose="020B0A04020102020204" pitchFamily="34" charset="0"/>
                        </a:rPr>
                        <a:t>40%</a:t>
                      </a:r>
                      <a:r>
                        <a:rPr lang="en-US" sz="2200" spc="-40">
                          <a:effectLst/>
                          <a:latin typeface="Arial Black" panose="020B0A04020102020204" pitchFamily="34" charset="0"/>
                        </a:rPr>
                        <a:t> </a:t>
                      </a:r>
                      <a:r>
                        <a:rPr lang="en-US" sz="2200">
                          <a:effectLst/>
                          <a:latin typeface="Arial Black" panose="020B0A04020102020204" pitchFamily="34" charset="0"/>
                        </a:rPr>
                        <a:t>of</a:t>
                      </a:r>
                      <a:r>
                        <a:rPr lang="en-US" sz="2200" spc="155">
                          <a:effectLst/>
                          <a:latin typeface="Arial Black" panose="020B0A04020102020204" pitchFamily="34" charset="0"/>
                        </a:rPr>
                        <a:t> </a:t>
                      </a:r>
                      <a:r>
                        <a:rPr lang="en-US" sz="2200">
                          <a:effectLst/>
                          <a:latin typeface="Arial Black" panose="020B0A04020102020204" pitchFamily="34" charset="0"/>
                        </a:rPr>
                        <a:t>UDI</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69647517"/>
                  </a:ext>
                </a:extLst>
              </a:tr>
              <a:tr h="431668">
                <a:tc gridSpan="2">
                  <a:txBody>
                    <a:bodyPr/>
                    <a:lstStyle/>
                    <a:p>
                      <a:pPr marL="91440">
                        <a:spcBef>
                          <a:spcPts val="310"/>
                        </a:spcBef>
                      </a:pPr>
                      <a:r>
                        <a:rPr lang="en-US" sz="2200">
                          <a:effectLst/>
                          <a:latin typeface="Arial Black" panose="020B0A04020102020204" pitchFamily="34" charset="0"/>
                        </a:rPr>
                        <a:t>Section</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IN"/>
                    </a:p>
                  </a:txBody>
                  <a:tcPr/>
                </a:tc>
                <a:tc>
                  <a:txBody>
                    <a:bodyPr/>
                    <a:lstStyle/>
                    <a:p>
                      <a:pPr marL="92075">
                        <a:spcBef>
                          <a:spcPts val="310"/>
                        </a:spcBef>
                        <a:spcAft>
                          <a:spcPts val="0"/>
                        </a:spcAft>
                      </a:pPr>
                      <a:r>
                        <a:rPr lang="en-US" sz="2200">
                          <a:effectLst/>
                          <a:latin typeface="Arial Black" panose="020B0A04020102020204" pitchFamily="34" charset="0"/>
                        </a:rPr>
                        <a:t>Section</a:t>
                      </a:r>
                      <a:r>
                        <a:rPr lang="en-US" sz="2200" spc="-50">
                          <a:effectLst/>
                          <a:latin typeface="Arial Black" panose="020B0A04020102020204" pitchFamily="34" charset="0"/>
                        </a:rPr>
                        <a:t> </a:t>
                      </a:r>
                      <a:r>
                        <a:rPr lang="en-US" sz="2200">
                          <a:effectLst/>
                          <a:latin typeface="Arial Black" panose="020B0A04020102020204" pitchFamily="34" charset="0"/>
                        </a:rPr>
                        <a:t>45(1)</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1440"/>
                      <a:r>
                        <a:rPr lang="en-US" sz="2300">
                          <a:effectLst/>
                          <a:latin typeface="Arial Black" panose="020B0A04020102020204" pitchFamily="34" charset="0"/>
                        </a:rPr>
                        <a:t> </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53751862"/>
                  </a:ext>
                </a:extLst>
              </a:tr>
              <a:tr h="764489">
                <a:tc>
                  <a:txBody>
                    <a:bodyPr/>
                    <a:lstStyle/>
                    <a:p>
                      <a:pPr marL="91440">
                        <a:lnSpc>
                          <a:spcPts val="2665"/>
                        </a:lnSpc>
                        <a:spcBef>
                          <a:spcPts val="310"/>
                        </a:spcBef>
                      </a:pPr>
                      <a:r>
                        <a:rPr lang="en-US" sz="2200" dirty="0">
                          <a:effectLst/>
                          <a:latin typeface="Arial Black" panose="020B0A04020102020204" pitchFamily="34" charset="0"/>
                        </a:rPr>
                        <a:t>Year</a:t>
                      </a:r>
                      <a:endParaRPr lang="en-IN" sz="1100" dirty="0">
                        <a:effectLst/>
                        <a:latin typeface="Arial Black" panose="020B0A04020102020204" pitchFamily="34" charset="0"/>
                      </a:endParaRPr>
                    </a:p>
                    <a:p>
                      <a:pPr marL="91440">
                        <a:lnSpc>
                          <a:spcPts val="2665"/>
                        </a:lnSpc>
                      </a:pPr>
                      <a:r>
                        <a:rPr lang="en-US" sz="2200" dirty="0">
                          <a:effectLst/>
                          <a:latin typeface="Arial Black" panose="020B0A04020102020204" pitchFamily="34" charset="0"/>
                        </a:rPr>
                        <a:t>Taxability</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12395">
                        <a:spcBef>
                          <a:spcPts val="310"/>
                        </a:spcBef>
                        <a:spcAft>
                          <a:spcPts val="0"/>
                        </a:spcAft>
                      </a:pPr>
                      <a:r>
                        <a:rPr lang="en-US" sz="2200" dirty="0">
                          <a:effectLst/>
                          <a:latin typeface="Arial Black" panose="020B0A04020102020204" pitchFamily="34" charset="0"/>
                        </a:rPr>
                        <a:t>of</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a:lnSpc>
                          <a:spcPts val="2665"/>
                        </a:lnSpc>
                        <a:spcBef>
                          <a:spcPts val="310"/>
                        </a:spcBef>
                        <a:spcAft>
                          <a:spcPts val="0"/>
                        </a:spcAft>
                      </a:pPr>
                      <a:r>
                        <a:rPr lang="en-US" sz="2200" dirty="0">
                          <a:effectLst/>
                          <a:latin typeface="Arial Black" panose="020B0A04020102020204" pitchFamily="34" charset="0"/>
                        </a:rPr>
                        <a:t>Previous</a:t>
                      </a:r>
                      <a:r>
                        <a:rPr lang="en-US" sz="2200" spc="270" dirty="0">
                          <a:effectLst/>
                          <a:latin typeface="Arial Black" panose="020B0A04020102020204" pitchFamily="34" charset="0"/>
                        </a:rPr>
                        <a:t> </a:t>
                      </a:r>
                      <a:r>
                        <a:rPr lang="en-US" sz="2200" dirty="0">
                          <a:effectLst/>
                          <a:latin typeface="Arial Black" panose="020B0A04020102020204" pitchFamily="34" charset="0"/>
                        </a:rPr>
                        <a:t>year</a:t>
                      </a:r>
                      <a:r>
                        <a:rPr lang="en-US" sz="2200" spc="235" dirty="0">
                          <a:effectLst/>
                          <a:latin typeface="Arial Black" panose="020B0A04020102020204" pitchFamily="34" charset="0"/>
                        </a:rPr>
                        <a:t> </a:t>
                      </a:r>
                      <a:r>
                        <a:rPr lang="en-US" sz="2200" dirty="0">
                          <a:effectLst/>
                          <a:latin typeface="Arial Black" panose="020B0A04020102020204" pitchFamily="34" charset="0"/>
                        </a:rPr>
                        <a:t>in</a:t>
                      </a:r>
                      <a:r>
                        <a:rPr lang="en-US" sz="2200" spc="260" dirty="0">
                          <a:effectLst/>
                          <a:latin typeface="Arial Black" panose="020B0A04020102020204" pitchFamily="34" charset="0"/>
                        </a:rPr>
                        <a:t> </a:t>
                      </a:r>
                      <a:r>
                        <a:rPr lang="en-US" sz="2200" dirty="0">
                          <a:effectLst/>
                          <a:latin typeface="Arial Black" panose="020B0A04020102020204" pitchFamily="34" charset="0"/>
                        </a:rPr>
                        <a:t>which</a:t>
                      </a:r>
                      <a:r>
                        <a:rPr lang="en-US" sz="2200" spc="260" dirty="0">
                          <a:effectLst/>
                          <a:latin typeface="Arial Black" panose="020B0A04020102020204" pitchFamily="34" charset="0"/>
                        </a:rPr>
                        <a:t> </a:t>
                      </a:r>
                      <a:r>
                        <a:rPr lang="en-US" sz="2200" dirty="0">
                          <a:effectLst/>
                          <a:latin typeface="Arial Black" panose="020B0A04020102020204" pitchFamily="34" charset="0"/>
                        </a:rPr>
                        <a:t>SBU’s</a:t>
                      </a:r>
                      <a:r>
                        <a:rPr lang="en-US" sz="2200" spc="270" dirty="0">
                          <a:effectLst/>
                          <a:latin typeface="Arial Black" panose="020B0A04020102020204" pitchFamily="34" charset="0"/>
                        </a:rPr>
                        <a:t> </a:t>
                      </a:r>
                      <a:r>
                        <a:rPr lang="en-US" sz="2200" dirty="0">
                          <a:effectLst/>
                          <a:latin typeface="Arial Black" panose="020B0A04020102020204" pitchFamily="34" charset="0"/>
                        </a:rPr>
                        <a:t>are sold</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710">
                        <a:spcBef>
                          <a:spcPts val="310"/>
                        </a:spcBef>
                        <a:spcAft>
                          <a:spcPts val="0"/>
                        </a:spcAft>
                      </a:pPr>
                      <a:r>
                        <a:rPr lang="en-US" sz="2200">
                          <a:effectLst/>
                          <a:latin typeface="Arial Black" panose="020B0A04020102020204" pitchFamily="34" charset="0"/>
                        </a:rPr>
                        <a:t>Previous</a:t>
                      </a:r>
                      <a:r>
                        <a:rPr lang="en-US" sz="2200" spc="55">
                          <a:effectLst/>
                          <a:latin typeface="Arial Black" panose="020B0A04020102020204" pitchFamily="34" charset="0"/>
                        </a:rPr>
                        <a:t> </a:t>
                      </a:r>
                      <a:r>
                        <a:rPr lang="en-US" sz="2200">
                          <a:effectLst/>
                          <a:latin typeface="Arial Black" panose="020B0A04020102020204" pitchFamily="34" charset="0"/>
                        </a:rPr>
                        <a:t>year</a:t>
                      </a:r>
                      <a:r>
                        <a:rPr lang="en-US" sz="2200" spc="70">
                          <a:effectLst/>
                          <a:latin typeface="Arial Black" panose="020B0A04020102020204" pitchFamily="34" charset="0"/>
                        </a:rPr>
                        <a:t> </a:t>
                      </a:r>
                      <a:r>
                        <a:rPr lang="en-US" sz="2200">
                          <a:effectLst/>
                          <a:latin typeface="Arial Black" panose="020B0A04020102020204" pitchFamily="34" charset="0"/>
                        </a:rPr>
                        <a:t>in</a:t>
                      </a:r>
                      <a:r>
                        <a:rPr lang="en-US" sz="2200" spc="90">
                          <a:effectLst/>
                          <a:latin typeface="Arial Black" panose="020B0A04020102020204" pitchFamily="34" charset="0"/>
                        </a:rPr>
                        <a:t> </a:t>
                      </a:r>
                      <a:r>
                        <a:rPr lang="en-US" sz="2200">
                          <a:effectLst/>
                          <a:latin typeface="Arial Black" panose="020B0A04020102020204" pitchFamily="34" charset="0"/>
                        </a:rPr>
                        <a:t>which</a:t>
                      </a:r>
                      <a:r>
                        <a:rPr lang="en-US" sz="2200" spc="40">
                          <a:effectLst/>
                          <a:latin typeface="Arial Black" panose="020B0A04020102020204" pitchFamily="34" charset="0"/>
                        </a:rPr>
                        <a:t> </a:t>
                      </a:r>
                      <a:r>
                        <a:rPr lang="en-US" sz="2200">
                          <a:effectLst/>
                          <a:latin typeface="Arial Black" panose="020B0A04020102020204" pitchFamily="34" charset="0"/>
                        </a:rPr>
                        <a:t>SBU’s</a:t>
                      </a:r>
                      <a:r>
                        <a:rPr lang="en-US" sz="2200" spc="45">
                          <a:effectLst/>
                          <a:latin typeface="Arial Black" panose="020B0A04020102020204" pitchFamily="34" charset="0"/>
                        </a:rPr>
                        <a:t> </a:t>
                      </a:r>
                      <a:r>
                        <a:rPr lang="en-US" sz="2200">
                          <a:effectLst/>
                          <a:latin typeface="Arial Black" panose="020B0A04020102020204" pitchFamily="34" charset="0"/>
                        </a:rPr>
                        <a:t>are</a:t>
                      </a:r>
                      <a:r>
                        <a:rPr lang="en-US" sz="2200" spc="100">
                          <a:effectLst/>
                          <a:latin typeface="Arial Black" panose="020B0A04020102020204" pitchFamily="34" charset="0"/>
                        </a:rPr>
                        <a:t> </a:t>
                      </a:r>
                      <a:r>
                        <a:rPr lang="en-US" sz="2200">
                          <a:effectLst/>
                          <a:latin typeface="Arial Black" panose="020B0A04020102020204" pitchFamily="34" charset="0"/>
                        </a:rPr>
                        <a:t>sold</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64701763"/>
                  </a:ext>
                </a:extLst>
              </a:tr>
              <a:tr h="1076737">
                <a:tc>
                  <a:txBody>
                    <a:bodyPr/>
                    <a:lstStyle/>
                    <a:p>
                      <a:pPr marL="91440">
                        <a:lnSpc>
                          <a:spcPts val="2665"/>
                        </a:lnSpc>
                        <a:spcBef>
                          <a:spcPts val="315"/>
                        </a:spcBef>
                        <a:tabLst>
                          <a:tab pos="883920" algn="l"/>
                        </a:tabLst>
                      </a:pPr>
                      <a:r>
                        <a:rPr lang="en-US" sz="2200">
                          <a:effectLst/>
                          <a:latin typeface="Arial Black" panose="020B0A04020102020204" pitchFamily="34" charset="0"/>
                        </a:rPr>
                        <a:t>Full	value</a:t>
                      </a:r>
                      <a:endParaRPr lang="en-IN" sz="1100">
                        <a:effectLst/>
                        <a:latin typeface="Arial Black" panose="020B0A04020102020204" pitchFamily="34" charset="0"/>
                      </a:endParaRPr>
                    </a:p>
                    <a:p>
                      <a:pPr marL="91440">
                        <a:lnSpc>
                          <a:spcPts val="2665"/>
                        </a:lnSpc>
                      </a:pPr>
                      <a:r>
                        <a:rPr lang="en-US" sz="2200">
                          <a:effectLst/>
                          <a:latin typeface="Arial Black" panose="020B0A04020102020204" pitchFamily="34" charset="0"/>
                        </a:rPr>
                        <a:t>consideration</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14935">
                        <a:spcBef>
                          <a:spcPts val="315"/>
                        </a:spcBef>
                        <a:spcAft>
                          <a:spcPts val="0"/>
                        </a:spcAft>
                      </a:pPr>
                      <a:r>
                        <a:rPr lang="en-US" sz="2200">
                          <a:effectLst/>
                          <a:latin typeface="Arial Black" panose="020B0A04020102020204" pitchFamily="34" charset="0"/>
                        </a:rPr>
                        <a:t>of</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a:spcBef>
                          <a:spcPts val="315"/>
                        </a:spcBef>
                        <a:spcAft>
                          <a:spcPts val="0"/>
                        </a:spcAft>
                      </a:pPr>
                      <a:r>
                        <a:rPr lang="en-US" sz="2200" dirty="0">
                          <a:effectLst/>
                          <a:latin typeface="Arial Black" panose="020B0A04020102020204" pitchFamily="34" charset="0"/>
                        </a:rPr>
                        <a:t>Actual</a:t>
                      </a:r>
                      <a:r>
                        <a:rPr lang="en-US" sz="2200" spc="105" dirty="0">
                          <a:effectLst/>
                          <a:latin typeface="Arial Black" panose="020B0A04020102020204" pitchFamily="34" charset="0"/>
                        </a:rPr>
                        <a:t> </a:t>
                      </a:r>
                      <a:r>
                        <a:rPr lang="en-US" sz="2200" dirty="0">
                          <a:effectLst/>
                          <a:latin typeface="Arial Black" panose="020B0A04020102020204" pitchFamily="34" charset="0"/>
                        </a:rPr>
                        <a:t>consideration</a:t>
                      </a:r>
                      <a:endParaRPr lang="en-IN" sz="1100" dirty="0">
                        <a:effectLst/>
                        <a:latin typeface="Arial Black" panose="020B0A04020102020204" pitchFamily="34" charset="0"/>
                      </a:endParaRPr>
                    </a:p>
                    <a:p>
                      <a:pPr marL="91440">
                        <a:spcBef>
                          <a:spcPts val="30"/>
                        </a:spcBef>
                        <a:spcAft>
                          <a:spcPts val="0"/>
                        </a:spcAft>
                      </a:pPr>
                      <a:r>
                        <a:rPr lang="en-US" sz="2100" dirty="0">
                          <a:effectLst/>
                          <a:latin typeface="Arial Black" panose="020B0A04020102020204" pitchFamily="34" charset="0"/>
                        </a:rPr>
                        <a:t> </a:t>
                      </a:r>
                      <a:r>
                        <a:rPr lang="en-US" sz="2200" dirty="0">
                          <a:effectLst/>
                          <a:latin typeface="Arial Black" panose="020B0A04020102020204" pitchFamily="34" charset="0"/>
                        </a:rPr>
                        <a:t>Section</a:t>
                      </a:r>
                      <a:r>
                        <a:rPr lang="en-US" sz="2200" spc="25" dirty="0">
                          <a:effectLst/>
                          <a:latin typeface="Arial Black" panose="020B0A04020102020204" pitchFamily="34" charset="0"/>
                        </a:rPr>
                        <a:t> </a:t>
                      </a:r>
                      <a:r>
                        <a:rPr lang="en-US" sz="2200" dirty="0">
                          <a:effectLst/>
                          <a:latin typeface="Arial Black" panose="020B0A04020102020204" pitchFamily="34" charset="0"/>
                        </a:rPr>
                        <a:t>50C</a:t>
                      </a:r>
                      <a:r>
                        <a:rPr lang="en-US" sz="2200" spc="15" dirty="0">
                          <a:effectLst/>
                          <a:latin typeface="Arial Black" panose="020B0A04020102020204" pitchFamily="34" charset="0"/>
                        </a:rPr>
                        <a:t> </a:t>
                      </a:r>
                      <a:r>
                        <a:rPr lang="en-US" sz="2200" dirty="0">
                          <a:effectLst/>
                          <a:latin typeface="Arial Black" panose="020B0A04020102020204" pitchFamily="34" charset="0"/>
                        </a:rPr>
                        <a:t>does</a:t>
                      </a:r>
                      <a:r>
                        <a:rPr lang="en-US" sz="2200" spc="40" dirty="0">
                          <a:effectLst/>
                          <a:latin typeface="Arial Black" panose="020B0A04020102020204" pitchFamily="34" charset="0"/>
                        </a:rPr>
                        <a:t> </a:t>
                      </a:r>
                      <a:r>
                        <a:rPr lang="en-US" sz="2200" dirty="0">
                          <a:effectLst/>
                          <a:latin typeface="Arial Black" panose="020B0A04020102020204" pitchFamily="34" charset="0"/>
                        </a:rPr>
                        <a:t>not</a:t>
                      </a:r>
                      <a:r>
                        <a:rPr lang="en-US" sz="2200" spc="30" dirty="0">
                          <a:effectLst/>
                          <a:latin typeface="Arial Black" panose="020B0A04020102020204" pitchFamily="34" charset="0"/>
                        </a:rPr>
                        <a:t> </a:t>
                      </a:r>
                      <a:r>
                        <a:rPr lang="en-US" sz="2200" dirty="0">
                          <a:effectLst/>
                          <a:latin typeface="Arial Black" panose="020B0A04020102020204" pitchFamily="34" charset="0"/>
                        </a:rPr>
                        <a:t>apply</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710">
                        <a:lnSpc>
                          <a:spcPts val="2665"/>
                        </a:lnSpc>
                        <a:spcBef>
                          <a:spcPts val="315"/>
                        </a:spcBef>
                        <a:spcAft>
                          <a:spcPts val="0"/>
                        </a:spcAft>
                      </a:pPr>
                      <a:r>
                        <a:rPr lang="en-US" sz="2200" dirty="0">
                          <a:effectLst/>
                          <a:latin typeface="Arial Black" panose="020B0A04020102020204" pitchFamily="34" charset="0"/>
                        </a:rPr>
                        <a:t>Actual</a:t>
                      </a:r>
                      <a:r>
                        <a:rPr lang="en-US" sz="2200" spc="465" dirty="0">
                          <a:effectLst/>
                          <a:latin typeface="Arial Black" panose="020B0A04020102020204" pitchFamily="34" charset="0"/>
                        </a:rPr>
                        <a:t> </a:t>
                      </a:r>
                      <a:r>
                        <a:rPr lang="en-US" sz="2200" dirty="0">
                          <a:effectLst/>
                          <a:latin typeface="Arial Black" panose="020B0A04020102020204" pitchFamily="34" charset="0"/>
                        </a:rPr>
                        <a:t>consideration</a:t>
                      </a:r>
                      <a:r>
                        <a:rPr lang="en-US" sz="2200" spc="470" dirty="0">
                          <a:effectLst/>
                          <a:latin typeface="Arial Black" panose="020B0A04020102020204" pitchFamily="34" charset="0"/>
                        </a:rPr>
                        <a:t> </a:t>
                      </a:r>
                      <a:r>
                        <a:rPr lang="en-US" sz="2200" dirty="0">
                          <a:effectLst/>
                          <a:latin typeface="Arial Black" panose="020B0A04020102020204" pitchFamily="34" charset="0"/>
                        </a:rPr>
                        <a:t>received</a:t>
                      </a:r>
                      <a:r>
                        <a:rPr lang="en-US" sz="2200" spc="470" dirty="0">
                          <a:effectLst/>
                          <a:latin typeface="Arial Black" panose="020B0A04020102020204" pitchFamily="34" charset="0"/>
                        </a:rPr>
                        <a:t> </a:t>
                      </a:r>
                      <a:r>
                        <a:rPr lang="en-US" sz="2200" dirty="0">
                          <a:effectLst/>
                          <a:latin typeface="Arial Black" panose="020B0A04020102020204" pitchFamily="34" charset="0"/>
                        </a:rPr>
                        <a:t>or</a:t>
                      </a:r>
                      <a:r>
                        <a:rPr lang="en-US" sz="2200" spc="455" dirty="0">
                          <a:effectLst/>
                          <a:latin typeface="Arial Black" panose="020B0A04020102020204" pitchFamily="34" charset="0"/>
                        </a:rPr>
                        <a:t> </a:t>
                      </a:r>
                      <a:r>
                        <a:rPr lang="en-US" sz="2200" dirty="0">
                          <a:effectLst/>
                          <a:latin typeface="Arial Black" panose="020B0A04020102020204" pitchFamily="34" charset="0"/>
                        </a:rPr>
                        <a:t>SDV</a:t>
                      </a:r>
                      <a:r>
                        <a:rPr lang="en-US" sz="2200" spc="470" dirty="0">
                          <a:effectLst/>
                          <a:latin typeface="Arial Black" panose="020B0A04020102020204" pitchFamily="34" charset="0"/>
                        </a:rPr>
                        <a:t> </a:t>
                      </a:r>
                      <a:r>
                        <a:rPr lang="en-US" sz="2200" dirty="0">
                          <a:effectLst/>
                          <a:latin typeface="Arial Black" panose="020B0A04020102020204" pitchFamily="34" charset="0"/>
                        </a:rPr>
                        <a:t>as </a:t>
                      </a:r>
                      <a:r>
                        <a:rPr lang="en-US" sz="2200" spc="-10" dirty="0">
                          <a:effectLst/>
                          <a:latin typeface="Arial Black" panose="020B0A04020102020204" pitchFamily="34" charset="0"/>
                        </a:rPr>
                        <a:t>per</a:t>
                      </a:r>
                      <a:r>
                        <a:rPr lang="en-US" sz="2200" spc="-85" dirty="0">
                          <a:effectLst/>
                          <a:latin typeface="Arial Black" panose="020B0A04020102020204" pitchFamily="34" charset="0"/>
                        </a:rPr>
                        <a:t> </a:t>
                      </a:r>
                      <a:r>
                        <a:rPr lang="en-US" sz="2200" spc="-10" dirty="0">
                          <a:effectLst/>
                          <a:latin typeface="Arial Black" panose="020B0A04020102020204" pitchFamily="34" charset="0"/>
                        </a:rPr>
                        <a:t>Section</a:t>
                      </a:r>
                      <a:r>
                        <a:rPr lang="en-US" sz="2200" spc="-70" dirty="0">
                          <a:effectLst/>
                          <a:latin typeface="Arial Black" panose="020B0A04020102020204" pitchFamily="34" charset="0"/>
                        </a:rPr>
                        <a:t> </a:t>
                      </a:r>
                      <a:r>
                        <a:rPr lang="en-US" sz="2200" spc="-10" dirty="0">
                          <a:effectLst/>
                          <a:latin typeface="Arial Black" panose="020B0A04020102020204" pitchFamily="34" charset="0"/>
                        </a:rPr>
                        <a:t>50C,</a:t>
                      </a:r>
                      <a:r>
                        <a:rPr lang="en-US" sz="2200" spc="-95" dirty="0">
                          <a:effectLst/>
                          <a:latin typeface="Arial Black" panose="020B0A04020102020204" pitchFamily="34" charset="0"/>
                        </a:rPr>
                        <a:t> </a:t>
                      </a:r>
                      <a:r>
                        <a:rPr lang="en-US" sz="2200" spc="-10" dirty="0">
                          <a:effectLst/>
                          <a:latin typeface="Arial Black" panose="020B0A04020102020204" pitchFamily="34" charset="0"/>
                        </a:rPr>
                        <a:t>whichever</a:t>
                      </a:r>
                      <a:r>
                        <a:rPr lang="en-US" sz="2200" spc="-120" dirty="0">
                          <a:effectLst/>
                          <a:latin typeface="Arial Black" panose="020B0A04020102020204" pitchFamily="34" charset="0"/>
                        </a:rPr>
                        <a:t> </a:t>
                      </a:r>
                      <a:r>
                        <a:rPr lang="en-US" sz="2200" spc="-10" dirty="0">
                          <a:effectLst/>
                          <a:latin typeface="Arial Black" panose="020B0A04020102020204" pitchFamily="34" charset="0"/>
                        </a:rPr>
                        <a:t>is</a:t>
                      </a:r>
                      <a:r>
                        <a:rPr lang="en-US" sz="2200" spc="-85" dirty="0">
                          <a:effectLst/>
                          <a:latin typeface="Arial Black" panose="020B0A04020102020204" pitchFamily="34" charset="0"/>
                        </a:rPr>
                        <a:t> </a:t>
                      </a:r>
                      <a:r>
                        <a:rPr lang="en-US" sz="2200" spc="-10" dirty="0">
                          <a:effectLst/>
                          <a:latin typeface="Arial Black" panose="020B0A04020102020204" pitchFamily="34" charset="0"/>
                        </a:rPr>
                        <a:t>higher</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03676828"/>
                  </a:ext>
                </a:extLst>
              </a:tr>
              <a:tr h="1363450">
                <a:tc>
                  <a:txBody>
                    <a:bodyPr/>
                    <a:lstStyle/>
                    <a:p>
                      <a:pPr marL="91440">
                        <a:lnSpc>
                          <a:spcPts val="2665"/>
                        </a:lnSpc>
                        <a:spcBef>
                          <a:spcPts val="320"/>
                        </a:spcBef>
                      </a:pPr>
                      <a:r>
                        <a:rPr lang="en-US" sz="2200">
                          <a:effectLst/>
                          <a:latin typeface="Arial Black" panose="020B0A04020102020204" pitchFamily="34" charset="0"/>
                        </a:rPr>
                        <a:t>Cost</a:t>
                      </a:r>
                      <a:endParaRPr lang="en-IN" sz="1100">
                        <a:effectLst/>
                        <a:latin typeface="Arial Black" panose="020B0A04020102020204" pitchFamily="34" charset="0"/>
                      </a:endParaRPr>
                    </a:p>
                    <a:p>
                      <a:pPr marL="91440">
                        <a:lnSpc>
                          <a:spcPts val="2665"/>
                        </a:lnSpc>
                      </a:pPr>
                      <a:r>
                        <a:rPr lang="en-US" sz="2200">
                          <a:effectLst/>
                          <a:latin typeface="Arial Black" panose="020B0A04020102020204" pitchFamily="34" charset="0"/>
                        </a:rPr>
                        <a:t>Acquisition</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14935">
                        <a:spcBef>
                          <a:spcPts val="320"/>
                        </a:spcBef>
                        <a:spcAft>
                          <a:spcPts val="0"/>
                        </a:spcAft>
                      </a:pPr>
                      <a:r>
                        <a:rPr lang="en-US" sz="2200">
                          <a:effectLst/>
                          <a:latin typeface="Arial Black" panose="020B0A04020102020204" pitchFamily="34" charset="0"/>
                        </a:rPr>
                        <a:t>of</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075" marR="72390" algn="just">
                        <a:lnSpc>
                          <a:spcPct val="97000"/>
                        </a:lnSpc>
                        <a:spcBef>
                          <a:spcPts val="360"/>
                        </a:spcBef>
                        <a:spcAft>
                          <a:spcPts val="0"/>
                        </a:spcAft>
                      </a:pPr>
                      <a:r>
                        <a:rPr lang="en-US" sz="2200" dirty="0">
                          <a:effectLst/>
                          <a:latin typeface="Arial Black" panose="020B0A04020102020204" pitchFamily="34" charset="0"/>
                        </a:rPr>
                        <a:t>Proportionate FMV as computed</a:t>
                      </a:r>
                      <a:r>
                        <a:rPr lang="en-US" sz="2200" spc="5" dirty="0">
                          <a:effectLst/>
                          <a:latin typeface="Arial Black" panose="020B0A04020102020204" pitchFamily="34" charset="0"/>
                        </a:rPr>
                        <a:t> </a:t>
                      </a:r>
                      <a:r>
                        <a:rPr lang="en-US" sz="2200" dirty="0">
                          <a:effectLst/>
                          <a:latin typeface="Arial Black" panose="020B0A04020102020204" pitchFamily="34" charset="0"/>
                        </a:rPr>
                        <a:t>under</a:t>
                      </a:r>
                      <a:r>
                        <a:rPr lang="en-US" sz="2200" spc="5" dirty="0">
                          <a:effectLst/>
                          <a:latin typeface="Arial Black" panose="020B0A04020102020204" pitchFamily="34" charset="0"/>
                        </a:rPr>
                        <a:t> </a:t>
                      </a:r>
                      <a:r>
                        <a:rPr lang="en-US" sz="2200" dirty="0">
                          <a:effectLst/>
                          <a:latin typeface="Arial Black" panose="020B0A04020102020204" pitchFamily="34" charset="0"/>
                        </a:rPr>
                        <a:t>Sec. 50D</a:t>
                      </a:r>
                      <a:r>
                        <a:rPr lang="en-US" sz="2200" spc="500" dirty="0">
                          <a:effectLst/>
                          <a:latin typeface="Arial Black" panose="020B0A04020102020204" pitchFamily="34" charset="0"/>
                        </a:rPr>
                        <a:t> </a:t>
                      </a:r>
                      <a:r>
                        <a:rPr lang="en-US" sz="2200" dirty="0">
                          <a:effectLst/>
                          <a:latin typeface="Arial Black" panose="020B0A04020102020204" pitchFamily="34" charset="0"/>
                        </a:rPr>
                        <a:t>for</a:t>
                      </a:r>
                      <a:r>
                        <a:rPr lang="en-US" sz="2200" spc="495" dirty="0">
                          <a:effectLst/>
                          <a:latin typeface="Arial Black" panose="020B0A04020102020204" pitchFamily="34" charset="0"/>
                        </a:rPr>
                        <a:t> </a:t>
                      </a:r>
                      <a:r>
                        <a:rPr lang="en-US" sz="2200" dirty="0">
                          <a:effectLst/>
                          <a:latin typeface="Arial Black" panose="020B0A04020102020204" pitchFamily="34" charset="0"/>
                        </a:rPr>
                        <a:t>transfer</a:t>
                      </a:r>
                      <a:r>
                        <a:rPr lang="en-US" sz="2200" spc="-485" dirty="0">
                          <a:effectLst/>
                          <a:latin typeface="Arial Black" panose="020B0A04020102020204" pitchFamily="34" charset="0"/>
                        </a:rPr>
                        <a:t> </a:t>
                      </a:r>
                      <a:r>
                        <a:rPr lang="en-US" sz="2200" dirty="0">
                          <a:effectLst/>
                          <a:latin typeface="Arial Black" panose="020B0A04020102020204" pitchFamily="34" charset="0"/>
                        </a:rPr>
                        <a:t>of</a:t>
                      </a:r>
                      <a:r>
                        <a:rPr lang="en-US" sz="2200" spc="5" dirty="0">
                          <a:effectLst/>
                          <a:latin typeface="Arial Black" panose="020B0A04020102020204" pitchFamily="34" charset="0"/>
                        </a:rPr>
                        <a:t> </a:t>
                      </a:r>
                      <a:r>
                        <a:rPr lang="en-US" sz="2200" dirty="0">
                          <a:effectLst/>
                          <a:latin typeface="Arial Black" panose="020B0A04020102020204" pitchFamily="34" charset="0"/>
                        </a:rPr>
                        <a:t>60%</a:t>
                      </a:r>
                      <a:r>
                        <a:rPr lang="en-US" sz="2200" spc="5" dirty="0">
                          <a:effectLst/>
                          <a:latin typeface="Arial Black" panose="020B0A04020102020204" pitchFamily="34" charset="0"/>
                        </a:rPr>
                        <a:t> </a:t>
                      </a:r>
                      <a:r>
                        <a:rPr lang="en-US" sz="2200" dirty="0">
                          <a:effectLst/>
                          <a:latin typeface="Arial Black" panose="020B0A04020102020204" pitchFamily="34" charset="0"/>
                        </a:rPr>
                        <a:t>land,</a:t>
                      </a:r>
                      <a:r>
                        <a:rPr lang="en-US" sz="2200" spc="500" dirty="0">
                          <a:effectLst/>
                          <a:latin typeface="Arial Black" panose="020B0A04020102020204" pitchFamily="34" charset="0"/>
                        </a:rPr>
                        <a:t> </a:t>
                      </a:r>
                      <a:r>
                        <a:rPr lang="en-US" sz="2200" dirty="0">
                          <a:effectLst/>
                          <a:latin typeface="Arial Black" panose="020B0A04020102020204" pitchFamily="34" charset="0"/>
                        </a:rPr>
                        <a:t>subject</a:t>
                      </a:r>
                      <a:r>
                        <a:rPr lang="en-US" sz="2200" spc="500" dirty="0">
                          <a:effectLst/>
                          <a:latin typeface="Arial Black" panose="020B0A04020102020204" pitchFamily="34" charset="0"/>
                        </a:rPr>
                        <a:t> </a:t>
                      </a:r>
                      <a:r>
                        <a:rPr lang="en-US" sz="2200" dirty="0">
                          <a:effectLst/>
                          <a:latin typeface="Arial Black" panose="020B0A04020102020204" pitchFamily="34" charset="0"/>
                        </a:rPr>
                        <a:t>to</a:t>
                      </a:r>
                      <a:r>
                        <a:rPr lang="en-US" sz="2200" spc="5" dirty="0">
                          <a:effectLst/>
                          <a:latin typeface="Arial Black" panose="020B0A04020102020204" pitchFamily="34" charset="0"/>
                        </a:rPr>
                        <a:t> </a:t>
                      </a:r>
                      <a:r>
                        <a:rPr lang="en-US" sz="2200" dirty="0">
                          <a:effectLst/>
                          <a:latin typeface="Arial Black" panose="020B0A04020102020204" pitchFamily="34" charset="0"/>
                        </a:rPr>
                        <a:t>indexation</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710" marR="70485" algn="just">
                        <a:lnSpc>
                          <a:spcPct val="97000"/>
                        </a:lnSpc>
                        <a:spcBef>
                          <a:spcPts val="360"/>
                        </a:spcBef>
                        <a:spcAft>
                          <a:spcPts val="0"/>
                        </a:spcAft>
                      </a:pPr>
                      <a:r>
                        <a:rPr lang="en-US" sz="2200" dirty="0">
                          <a:effectLst/>
                          <a:latin typeface="Arial Black" panose="020B0A04020102020204" pitchFamily="34" charset="0"/>
                        </a:rPr>
                        <a:t>Proportionate</a:t>
                      </a:r>
                      <a:r>
                        <a:rPr lang="en-US" sz="2200" spc="5" dirty="0">
                          <a:effectLst/>
                          <a:latin typeface="Arial Black" panose="020B0A04020102020204" pitchFamily="34" charset="0"/>
                        </a:rPr>
                        <a:t> </a:t>
                      </a:r>
                      <a:r>
                        <a:rPr lang="en-US" sz="2200" dirty="0">
                          <a:effectLst/>
                          <a:latin typeface="Arial Black" panose="020B0A04020102020204" pitchFamily="34" charset="0"/>
                        </a:rPr>
                        <a:t>purchase</a:t>
                      </a:r>
                      <a:r>
                        <a:rPr lang="en-US" sz="2200" spc="5" dirty="0">
                          <a:effectLst/>
                          <a:latin typeface="Arial Black" panose="020B0A04020102020204" pitchFamily="34" charset="0"/>
                        </a:rPr>
                        <a:t> </a:t>
                      </a:r>
                      <a:r>
                        <a:rPr lang="en-US" sz="2200" dirty="0">
                          <a:effectLst/>
                          <a:latin typeface="Arial Black" panose="020B0A04020102020204" pitchFamily="34" charset="0"/>
                        </a:rPr>
                        <a:t>cost</a:t>
                      </a:r>
                      <a:r>
                        <a:rPr lang="en-US" sz="2200" spc="5" dirty="0">
                          <a:effectLst/>
                          <a:latin typeface="Arial Black" panose="020B0A04020102020204" pitchFamily="34" charset="0"/>
                        </a:rPr>
                        <a:t> </a:t>
                      </a:r>
                      <a:r>
                        <a:rPr lang="en-US" sz="2200" dirty="0">
                          <a:effectLst/>
                          <a:latin typeface="Arial Black" panose="020B0A04020102020204" pitchFamily="34" charset="0"/>
                        </a:rPr>
                        <a:t>of</a:t>
                      </a:r>
                      <a:r>
                        <a:rPr lang="en-US" sz="2200" spc="5" dirty="0">
                          <a:effectLst/>
                          <a:latin typeface="Arial Black" panose="020B0A04020102020204" pitchFamily="34" charset="0"/>
                        </a:rPr>
                        <a:t> </a:t>
                      </a:r>
                      <a:r>
                        <a:rPr lang="en-US" sz="2200" dirty="0">
                          <a:effectLst/>
                          <a:latin typeface="Arial Black" panose="020B0A04020102020204" pitchFamily="34" charset="0"/>
                        </a:rPr>
                        <a:t>land</a:t>
                      </a:r>
                      <a:r>
                        <a:rPr lang="en-US" sz="2200" spc="5" dirty="0">
                          <a:effectLst/>
                          <a:latin typeface="Arial Black" panose="020B0A04020102020204" pitchFamily="34" charset="0"/>
                        </a:rPr>
                        <a:t> </a:t>
                      </a:r>
                      <a:r>
                        <a:rPr lang="en-US" sz="2200" dirty="0">
                          <a:effectLst/>
                          <a:latin typeface="Arial Black" panose="020B0A04020102020204" pitchFamily="34" charset="0"/>
                        </a:rPr>
                        <a:t>or</a:t>
                      </a:r>
                      <a:r>
                        <a:rPr lang="en-US" sz="2200" spc="5" dirty="0">
                          <a:effectLst/>
                          <a:latin typeface="Arial Black" panose="020B0A04020102020204" pitchFamily="34" charset="0"/>
                        </a:rPr>
                        <a:t> </a:t>
                      </a:r>
                      <a:r>
                        <a:rPr lang="en-US" sz="2200" dirty="0">
                          <a:effectLst/>
                          <a:latin typeface="Arial Black" panose="020B0A04020102020204" pitchFamily="34" charset="0"/>
                        </a:rPr>
                        <a:t>Proportionate</a:t>
                      </a:r>
                      <a:r>
                        <a:rPr lang="en-US" sz="2200" spc="5" dirty="0">
                          <a:effectLst/>
                          <a:latin typeface="Arial Black" panose="020B0A04020102020204" pitchFamily="34" charset="0"/>
                        </a:rPr>
                        <a:t> </a:t>
                      </a:r>
                      <a:r>
                        <a:rPr lang="en-US" sz="2200" dirty="0">
                          <a:effectLst/>
                          <a:latin typeface="Arial Black" panose="020B0A04020102020204" pitchFamily="34" charset="0"/>
                        </a:rPr>
                        <a:t>FMV</a:t>
                      </a:r>
                      <a:r>
                        <a:rPr lang="en-US" sz="2200" spc="5" dirty="0">
                          <a:effectLst/>
                          <a:latin typeface="Arial Black" panose="020B0A04020102020204" pitchFamily="34" charset="0"/>
                        </a:rPr>
                        <a:t> </a:t>
                      </a:r>
                      <a:r>
                        <a:rPr lang="en-US" sz="2200" dirty="0">
                          <a:effectLst/>
                          <a:latin typeface="Arial Black" panose="020B0A04020102020204" pitchFamily="34" charset="0"/>
                        </a:rPr>
                        <a:t>of</a:t>
                      </a:r>
                      <a:r>
                        <a:rPr lang="en-US" sz="2200" spc="5" dirty="0">
                          <a:effectLst/>
                          <a:latin typeface="Arial Black" panose="020B0A04020102020204" pitchFamily="34" charset="0"/>
                        </a:rPr>
                        <a:t> </a:t>
                      </a:r>
                      <a:r>
                        <a:rPr lang="en-US" sz="2200" dirty="0">
                          <a:effectLst/>
                          <a:latin typeface="Arial Black" panose="020B0A04020102020204" pitchFamily="34" charset="0"/>
                        </a:rPr>
                        <a:t>the</a:t>
                      </a:r>
                      <a:r>
                        <a:rPr lang="en-US" sz="2200" spc="5" dirty="0">
                          <a:effectLst/>
                          <a:latin typeface="Arial Black" panose="020B0A04020102020204" pitchFamily="34" charset="0"/>
                        </a:rPr>
                        <a:t> </a:t>
                      </a:r>
                      <a:r>
                        <a:rPr lang="en-US" sz="2200" dirty="0">
                          <a:effectLst/>
                          <a:latin typeface="Arial Black" panose="020B0A04020102020204" pitchFamily="34" charset="0"/>
                        </a:rPr>
                        <a:t>land</a:t>
                      </a:r>
                      <a:r>
                        <a:rPr lang="en-US" sz="2200" spc="5" dirty="0">
                          <a:effectLst/>
                          <a:latin typeface="Arial Black" panose="020B0A04020102020204" pitchFamily="34" charset="0"/>
                        </a:rPr>
                        <a:t> </a:t>
                      </a:r>
                      <a:r>
                        <a:rPr lang="en-US" sz="2200" dirty="0">
                          <a:effectLst/>
                          <a:latin typeface="Arial Black" panose="020B0A04020102020204" pitchFamily="34" charset="0"/>
                        </a:rPr>
                        <a:t>as</a:t>
                      </a:r>
                      <a:r>
                        <a:rPr lang="en-US" sz="2200" spc="5" dirty="0">
                          <a:effectLst/>
                          <a:latin typeface="Arial Black" panose="020B0A04020102020204" pitchFamily="34" charset="0"/>
                        </a:rPr>
                        <a:t> </a:t>
                      </a:r>
                      <a:r>
                        <a:rPr lang="en-US" sz="2200" dirty="0">
                          <a:effectLst/>
                          <a:latin typeface="Arial Black" panose="020B0A04020102020204" pitchFamily="34" charset="0"/>
                        </a:rPr>
                        <a:t>on</a:t>
                      </a:r>
                      <a:r>
                        <a:rPr lang="en-US" sz="2200" spc="5" dirty="0">
                          <a:effectLst/>
                          <a:latin typeface="Arial Black" panose="020B0A04020102020204" pitchFamily="34" charset="0"/>
                        </a:rPr>
                        <a:t> </a:t>
                      </a:r>
                      <a:r>
                        <a:rPr lang="en-US" sz="2200" dirty="0">
                          <a:effectLst/>
                          <a:latin typeface="Arial Black" panose="020B0A04020102020204" pitchFamily="34" charset="0"/>
                        </a:rPr>
                        <a:t>01.04.2001,</a:t>
                      </a:r>
                      <a:r>
                        <a:rPr lang="en-US" sz="2200" spc="5" dirty="0">
                          <a:effectLst/>
                          <a:latin typeface="Arial Black" panose="020B0A04020102020204" pitchFamily="34" charset="0"/>
                        </a:rPr>
                        <a:t> </a:t>
                      </a:r>
                      <a:r>
                        <a:rPr lang="en-US" sz="2200" dirty="0">
                          <a:effectLst/>
                          <a:latin typeface="Arial Black" panose="020B0A04020102020204" pitchFamily="34" charset="0"/>
                        </a:rPr>
                        <a:t>subject</a:t>
                      </a:r>
                      <a:r>
                        <a:rPr lang="en-US" sz="2200" spc="5" dirty="0">
                          <a:effectLst/>
                          <a:latin typeface="Arial Black" panose="020B0A04020102020204" pitchFamily="34" charset="0"/>
                        </a:rPr>
                        <a:t> </a:t>
                      </a:r>
                      <a:r>
                        <a:rPr lang="en-US" sz="2200" dirty="0">
                          <a:effectLst/>
                          <a:latin typeface="Arial Black" panose="020B0A04020102020204" pitchFamily="34" charset="0"/>
                        </a:rPr>
                        <a:t>to</a:t>
                      </a:r>
                      <a:r>
                        <a:rPr lang="en-US" sz="2200" spc="5" dirty="0">
                          <a:effectLst/>
                          <a:latin typeface="Arial Black" panose="020B0A04020102020204" pitchFamily="34" charset="0"/>
                        </a:rPr>
                        <a:t> </a:t>
                      </a:r>
                      <a:r>
                        <a:rPr lang="en-US" sz="2200" dirty="0">
                          <a:effectLst/>
                          <a:latin typeface="Arial Black" panose="020B0A04020102020204" pitchFamily="34" charset="0"/>
                        </a:rPr>
                        <a:t>indexation</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94870824"/>
                  </a:ext>
                </a:extLst>
              </a:tr>
              <a:tr h="1423162">
                <a:tc gridSpan="2">
                  <a:txBody>
                    <a:bodyPr/>
                    <a:lstStyle/>
                    <a:p>
                      <a:pPr marL="91440">
                        <a:spcBef>
                          <a:spcPts val="325"/>
                        </a:spcBef>
                      </a:pPr>
                      <a:r>
                        <a:rPr lang="en-US" sz="2200">
                          <a:effectLst/>
                          <a:latin typeface="Arial Black" panose="020B0A04020102020204" pitchFamily="34" charset="0"/>
                        </a:rPr>
                        <a:t>Rate</a:t>
                      </a:r>
                      <a:r>
                        <a:rPr lang="en-US" sz="2200" spc="60">
                          <a:effectLst/>
                          <a:latin typeface="Arial Black" panose="020B0A04020102020204" pitchFamily="34" charset="0"/>
                        </a:rPr>
                        <a:t> </a:t>
                      </a:r>
                      <a:r>
                        <a:rPr lang="en-US" sz="2200">
                          <a:effectLst/>
                          <a:latin typeface="Arial Black" panose="020B0A04020102020204" pitchFamily="34" charset="0"/>
                        </a:rPr>
                        <a:t>of</a:t>
                      </a:r>
                      <a:r>
                        <a:rPr lang="en-US" sz="2200" spc="245">
                          <a:effectLst/>
                          <a:latin typeface="Arial Black" panose="020B0A04020102020204" pitchFamily="34" charset="0"/>
                        </a:rPr>
                        <a:t> </a:t>
                      </a:r>
                      <a:r>
                        <a:rPr lang="en-US" sz="2200">
                          <a:effectLst/>
                          <a:latin typeface="Arial Black" panose="020B0A04020102020204" pitchFamily="34" charset="0"/>
                        </a:rPr>
                        <a:t>Tax</a:t>
                      </a:r>
                      <a:endParaRPr lang="en-IN" sz="11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IN"/>
                    </a:p>
                  </a:txBody>
                  <a:tcPr/>
                </a:tc>
                <a:tc>
                  <a:txBody>
                    <a:bodyPr/>
                    <a:lstStyle/>
                    <a:p>
                      <a:pPr marL="92075">
                        <a:lnSpc>
                          <a:spcPts val="2665"/>
                        </a:lnSpc>
                        <a:spcBef>
                          <a:spcPts val="325"/>
                        </a:spcBef>
                        <a:spcAft>
                          <a:spcPts val="0"/>
                        </a:spcAft>
                      </a:pPr>
                      <a:r>
                        <a:rPr lang="en-US" sz="2200" dirty="0">
                          <a:effectLst/>
                          <a:latin typeface="Arial Black" panose="020B0A04020102020204" pitchFamily="34" charset="0"/>
                        </a:rPr>
                        <a:t>If</a:t>
                      </a:r>
                      <a:r>
                        <a:rPr lang="en-US" sz="2200" spc="280" dirty="0">
                          <a:effectLst/>
                          <a:latin typeface="Arial Black" panose="020B0A04020102020204" pitchFamily="34" charset="0"/>
                        </a:rPr>
                        <a:t> </a:t>
                      </a:r>
                      <a:r>
                        <a:rPr lang="en-US" sz="2200" dirty="0">
                          <a:effectLst/>
                          <a:latin typeface="Arial Black" panose="020B0A04020102020204" pitchFamily="34" charset="0"/>
                        </a:rPr>
                        <a:t>long-term</a:t>
                      </a:r>
                      <a:r>
                        <a:rPr lang="en-US" sz="2200" spc="100" dirty="0">
                          <a:effectLst/>
                          <a:latin typeface="Arial Black" panose="020B0A04020102020204" pitchFamily="34" charset="0"/>
                        </a:rPr>
                        <a:t> </a:t>
                      </a:r>
                      <a:r>
                        <a:rPr lang="en-US" sz="2200" dirty="0">
                          <a:effectLst/>
                          <a:latin typeface="Arial Black" panose="020B0A04020102020204" pitchFamily="34" charset="0"/>
                        </a:rPr>
                        <a:t>capital</a:t>
                      </a:r>
                      <a:r>
                        <a:rPr lang="en-US" sz="2200" spc="105" dirty="0">
                          <a:effectLst/>
                          <a:latin typeface="Arial Black" panose="020B0A04020102020204" pitchFamily="34" charset="0"/>
                        </a:rPr>
                        <a:t> </a:t>
                      </a:r>
                      <a:r>
                        <a:rPr lang="en-US" sz="2200" dirty="0">
                          <a:effectLst/>
                          <a:latin typeface="Arial Black" panose="020B0A04020102020204" pitchFamily="34" charset="0"/>
                        </a:rPr>
                        <a:t>asset:</a:t>
                      </a:r>
                      <a:r>
                        <a:rPr lang="en-US" sz="2200" spc="40" dirty="0">
                          <a:effectLst/>
                          <a:latin typeface="Arial Black" panose="020B0A04020102020204" pitchFamily="34" charset="0"/>
                        </a:rPr>
                        <a:t> 12.50%/</a:t>
                      </a:r>
                      <a:r>
                        <a:rPr lang="en-US" sz="2200" dirty="0">
                          <a:effectLst/>
                          <a:latin typeface="Arial Black" panose="020B0A04020102020204" pitchFamily="34" charset="0"/>
                        </a:rPr>
                        <a:t>20%, else:</a:t>
                      </a:r>
                      <a:r>
                        <a:rPr lang="en-US" sz="2200" spc="30" dirty="0">
                          <a:effectLst/>
                          <a:latin typeface="Arial Black" panose="020B0A04020102020204" pitchFamily="34" charset="0"/>
                        </a:rPr>
                        <a:t> </a:t>
                      </a:r>
                      <a:r>
                        <a:rPr lang="en-US" sz="2200" dirty="0">
                          <a:effectLst/>
                          <a:latin typeface="Arial Black" panose="020B0A04020102020204" pitchFamily="34" charset="0"/>
                        </a:rPr>
                        <a:t>30%</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92710">
                        <a:spcBef>
                          <a:spcPts val="325"/>
                        </a:spcBef>
                        <a:spcAft>
                          <a:spcPts val="0"/>
                        </a:spcAft>
                      </a:pPr>
                      <a:r>
                        <a:rPr lang="en-US" sz="2200" dirty="0">
                          <a:effectLst/>
                          <a:latin typeface="Arial Black" panose="020B0A04020102020204" pitchFamily="34" charset="0"/>
                        </a:rPr>
                        <a:t>12.50%/20%</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71942703"/>
                  </a:ext>
                </a:extLst>
              </a:tr>
            </a:tbl>
          </a:graphicData>
        </a:graphic>
      </p:graphicFrame>
    </p:spTree>
    <p:extLst>
      <p:ext uri="{BB962C8B-B14F-4D97-AF65-F5344CB8AC3E}">
        <p14:creationId xmlns:p14="http://schemas.microsoft.com/office/powerpoint/2010/main" val="3112967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826B-412E-0290-4E3C-1788BD718FC2}"/>
              </a:ext>
            </a:extLst>
          </p:cNvPr>
          <p:cNvSpPr>
            <a:spLocks noGrp="1"/>
          </p:cNvSpPr>
          <p:nvPr>
            <p:ph type="title"/>
          </p:nvPr>
        </p:nvSpPr>
        <p:spPr>
          <a:xfrm>
            <a:off x="838200" y="304165"/>
            <a:ext cx="10515600" cy="1325563"/>
          </a:xfrm>
        </p:spPr>
        <p:txBody>
          <a:bodyPr/>
          <a:lstStyle/>
          <a:p>
            <a:r>
              <a:rPr lang="en-IN" sz="4400" dirty="0">
                <a:latin typeface="Arial Black" panose="020B0A04020102020204" pitchFamily="34" charset="0"/>
              </a:rPr>
              <a:t>PROVISO-CASE STUDY 3-TRANSFER PART-ANALYSIS</a:t>
            </a:r>
            <a:endParaRPr lang="en-IN" dirty="0"/>
          </a:p>
        </p:txBody>
      </p:sp>
      <p:sp>
        <p:nvSpPr>
          <p:cNvPr id="3" name="Content Placeholder 2">
            <a:extLst>
              <a:ext uri="{FF2B5EF4-FFF2-40B4-BE49-F238E27FC236}">
                <a16:creationId xmlns:a16="http://schemas.microsoft.com/office/drawing/2014/main" id="{B9C8FBA7-1D10-2BC8-64A5-1D5A2CE07367}"/>
              </a:ext>
            </a:extLst>
          </p:cNvPr>
          <p:cNvSpPr>
            <a:spLocks noGrp="1"/>
          </p:cNvSpPr>
          <p:nvPr>
            <p:ph idx="1"/>
          </p:nvPr>
        </p:nvSpPr>
        <p:spPr>
          <a:xfrm>
            <a:off x="838200" y="1825624"/>
            <a:ext cx="11262360" cy="5032375"/>
          </a:xfrm>
        </p:spPr>
        <p:txBody>
          <a:bodyPr>
            <a:normAutofit fontScale="85000" lnSpcReduction="10000"/>
          </a:bodyPr>
          <a:lstStyle/>
          <a:p>
            <a:pPr marL="342900" lvl="0" indent="-342900">
              <a:buSzPts val="2400"/>
              <a:buFont typeface="Franklin Gothic Medium" panose="020B0603020102020204" pitchFamily="34" charset="0"/>
              <a:buChar char="■"/>
              <a:tabLst>
                <a:tab pos="1477645" algn="l"/>
                <a:tab pos="1478280" algn="l"/>
              </a:tabLst>
            </a:pP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Partial</a:t>
            </a:r>
            <a:r>
              <a:rPr lang="en-US" sz="3000" spc="19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non-applicability</a:t>
            </a:r>
            <a:r>
              <a:rPr lang="en-US" sz="3000" spc="2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000" spc="4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3000" spc="19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45(5A)</a:t>
            </a:r>
            <a:r>
              <a:rPr lang="en-US" sz="3000" spc="2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would</a:t>
            </a:r>
            <a:r>
              <a:rPr lang="en-US" sz="3000" spc="18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mean:</a:t>
            </a:r>
            <a:endParaRPr lang="en-IN" sz="3000" dirty="0">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0" indent="0">
              <a:spcBef>
                <a:spcPts val="25"/>
              </a:spcBef>
              <a:buNone/>
            </a:pPr>
            <a:endParaRPr lang="en-IN" sz="3000" dirty="0">
              <a:effectLst/>
              <a:latin typeface="Arial Black" panose="020B0A04020102020204" pitchFamily="34" charset="0"/>
              <a:ea typeface="Calibri" panose="020F0502020204030204" pitchFamily="34" charset="0"/>
            </a:endParaRPr>
          </a:p>
          <a:p>
            <a:pPr marL="457200" lvl="1" indent="0">
              <a:lnSpc>
                <a:spcPct val="120000"/>
              </a:lnSpc>
              <a:buSzPts val="2400"/>
              <a:buNone/>
              <a:tabLst>
                <a:tab pos="1992630" algn="l"/>
                <a:tab pos="1993265" algn="l"/>
              </a:tabLst>
            </a:pPr>
            <a:r>
              <a:rPr lang="en-US" sz="30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3000" spc="1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application</a:t>
            </a:r>
            <a:r>
              <a:rPr lang="en-US" sz="3000" spc="1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000" spc="21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Proviso</a:t>
            </a:r>
            <a:r>
              <a:rPr lang="en-US" sz="3000" spc="2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3000" spc="1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3000" spc="-1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45(5A)</a:t>
            </a:r>
            <a:r>
              <a:rPr lang="en-US" sz="3000" spc="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3000" spc="1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3000" spc="4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extent</a:t>
            </a:r>
            <a:r>
              <a:rPr lang="en-US" sz="30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000" spc="21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3000" spc="2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endParaRPr lang="en-IN" sz="3000" dirty="0">
              <a:effectLst/>
              <a:latin typeface="Arial Black" panose="020B0A04020102020204" pitchFamily="34" charset="0"/>
              <a:ea typeface="Calibri" panose="020F0502020204030204" pitchFamily="34" charset="0"/>
            </a:endParaRPr>
          </a:p>
          <a:p>
            <a:pPr marL="1143000" lvl="2" indent="-228600">
              <a:lnSpc>
                <a:spcPts val="2905"/>
              </a:lnSpc>
              <a:buSzPts val="2400"/>
              <a:buFont typeface="Franklin Gothic Medium" panose="020B0603020102020204" pitchFamily="34" charset="0"/>
              <a:buChar char="■"/>
              <a:tabLst>
                <a:tab pos="2440940" algn="l"/>
                <a:tab pos="2441575" algn="l"/>
              </a:tabLst>
            </a:pP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3000" spc="21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(out</a:t>
            </a:r>
            <a:r>
              <a:rPr lang="en-US" sz="3000" spc="24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000" spc="42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60%)</a:t>
            </a:r>
            <a:r>
              <a:rPr lang="en-US" sz="3000" spc="21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3000" spc="24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3000" spc="23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developer</a:t>
            </a:r>
            <a:r>
              <a:rPr lang="en-US" sz="3000" spc="23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proportionate</a:t>
            </a:r>
            <a:r>
              <a:rPr lang="en-US" sz="3000" spc="22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3000" spc="22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3000" spc="22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rights</a:t>
            </a:r>
            <a:r>
              <a:rPr lang="en-US" sz="3000" spc="23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in</a:t>
            </a:r>
            <a:r>
              <a:rPr lang="en-US" sz="3000" spc="22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SBUs </a:t>
            </a:r>
            <a:r>
              <a:rPr lang="en-US" sz="3000" dirty="0">
                <a:solidFill>
                  <a:srgbClr val="00B050"/>
                </a:solidFill>
                <a:effectLst/>
                <a:latin typeface="Arial Black" panose="020B0A04020102020204" pitchFamily="34" charset="0"/>
                <a:ea typeface="Calibri" panose="020F0502020204030204" pitchFamily="34" charset="0"/>
              </a:rPr>
              <a:t>sold</a:t>
            </a:r>
            <a:r>
              <a:rPr lang="en-US" sz="3000" spc="10" dirty="0">
                <a:solidFill>
                  <a:srgbClr val="00B050"/>
                </a:solidFill>
                <a:effectLst/>
                <a:latin typeface="Arial Black" panose="020B0A04020102020204" pitchFamily="34" charset="0"/>
                <a:ea typeface="Calibri" panose="020F0502020204030204" pitchFamily="34" charset="0"/>
              </a:rPr>
              <a:t> </a:t>
            </a:r>
            <a:r>
              <a:rPr lang="en-US" sz="3000" dirty="0">
                <a:solidFill>
                  <a:srgbClr val="00B050"/>
                </a:solidFill>
                <a:effectLst/>
                <a:latin typeface="Arial Black" panose="020B0A04020102020204" pitchFamily="34" charset="0"/>
                <a:ea typeface="Calibri" panose="020F0502020204030204" pitchFamily="34" charset="0"/>
              </a:rPr>
              <a:t>by</a:t>
            </a:r>
            <a:r>
              <a:rPr lang="en-US" sz="3000" spc="-20" dirty="0">
                <a:solidFill>
                  <a:srgbClr val="00B050"/>
                </a:solidFill>
                <a:effectLst/>
                <a:latin typeface="Arial Black" panose="020B0A04020102020204" pitchFamily="34" charset="0"/>
                <a:ea typeface="Calibri" panose="020F0502020204030204" pitchFamily="34" charset="0"/>
              </a:rPr>
              <a:t> </a:t>
            </a:r>
            <a:r>
              <a:rPr lang="en-US" sz="3000" dirty="0">
                <a:solidFill>
                  <a:srgbClr val="00B050"/>
                </a:solidFill>
                <a:effectLst/>
                <a:latin typeface="Arial Black" panose="020B0A04020102020204" pitchFamily="34" charset="0"/>
                <a:ea typeface="Calibri" panose="020F0502020204030204" pitchFamily="34" charset="0"/>
              </a:rPr>
              <a:t>land-owner</a:t>
            </a:r>
            <a:r>
              <a:rPr lang="en-US" sz="3000" spc="-15" dirty="0">
                <a:solidFill>
                  <a:srgbClr val="00B050"/>
                </a:solidFill>
                <a:effectLst/>
                <a:latin typeface="Arial Black" panose="020B0A04020102020204" pitchFamily="34" charset="0"/>
                <a:ea typeface="Calibri" panose="020F0502020204030204" pitchFamily="34" charset="0"/>
              </a:rPr>
              <a:t> </a:t>
            </a:r>
            <a:r>
              <a:rPr lang="en-US" sz="3000" dirty="0">
                <a:solidFill>
                  <a:srgbClr val="00B050"/>
                </a:solidFill>
                <a:effectLst/>
                <a:latin typeface="Arial Black" panose="020B0A04020102020204" pitchFamily="34" charset="0"/>
                <a:ea typeface="Calibri" panose="020F0502020204030204" pitchFamily="34" charset="0"/>
              </a:rPr>
              <a:t>before</a:t>
            </a:r>
            <a:r>
              <a:rPr lang="en-US" sz="3000" spc="10" dirty="0">
                <a:solidFill>
                  <a:srgbClr val="00B050"/>
                </a:solidFill>
                <a:effectLst/>
                <a:latin typeface="Arial Black" panose="020B0A04020102020204" pitchFamily="34" charset="0"/>
                <a:ea typeface="Calibri" panose="020F0502020204030204" pitchFamily="34" charset="0"/>
              </a:rPr>
              <a:t> </a:t>
            </a:r>
            <a:r>
              <a:rPr lang="en-US" sz="3000" dirty="0">
                <a:solidFill>
                  <a:srgbClr val="00B050"/>
                </a:solidFill>
                <a:effectLst/>
                <a:latin typeface="Arial Black" panose="020B0A04020102020204" pitchFamily="34" charset="0"/>
                <a:ea typeface="Calibri" panose="020F0502020204030204" pitchFamily="34" charset="0"/>
              </a:rPr>
              <a:t>the issue</a:t>
            </a:r>
            <a:r>
              <a:rPr lang="en-US" sz="3000" spc="20" dirty="0">
                <a:solidFill>
                  <a:srgbClr val="00B050"/>
                </a:solidFill>
                <a:effectLst/>
                <a:latin typeface="Arial Black" panose="020B0A04020102020204" pitchFamily="34" charset="0"/>
                <a:ea typeface="Calibri" panose="020F0502020204030204" pitchFamily="34" charset="0"/>
              </a:rPr>
              <a:t> </a:t>
            </a:r>
            <a:r>
              <a:rPr lang="en-US" sz="3000" dirty="0">
                <a:solidFill>
                  <a:srgbClr val="00B050"/>
                </a:solidFill>
                <a:effectLst/>
                <a:latin typeface="Arial Black" panose="020B0A04020102020204" pitchFamily="34" charset="0"/>
                <a:ea typeface="Calibri" panose="020F0502020204030204" pitchFamily="34" charset="0"/>
              </a:rPr>
              <a:t>of</a:t>
            </a:r>
            <a:r>
              <a:rPr lang="en-US" sz="3000" spc="165" dirty="0">
                <a:solidFill>
                  <a:srgbClr val="00B050"/>
                </a:solidFill>
                <a:effectLst/>
                <a:latin typeface="Arial Black" panose="020B0A04020102020204" pitchFamily="34" charset="0"/>
                <a:ea typeface="Calibri" panose="020F0502020204030204" pitchFamily="34" charset="0"/>
              </a:rPr>
              <a:t> </a:t>
            </a:r>
            <a:r>
              <a:rPr lang="en-US" sz="3000" dirty="0">
                <a:solidFill>
                  <a:srgbClr val="00B050"/>
                </a:solidFill>
                <a:effectLst/>
                <a:latin typeface="Arial Black" panose="020B0A04020102020204" pitchFamily="34" charset="0"/>
                <a:ea typeface="Calibri" panose="020F0502020204030204" pitchFamily="34" charset="0"/>
              </a:rPr>
              <a:t>completion</a:t>
            </a:r>
            <a:r>
              <a:rPr lang="en-US" sz="3000" spc="10" dirty="0">
                <a:solidFill>
                  <a:srgbClr val="00B050"/>
                </a:solidFill>
                <a:effectLst/>
                <a:latin typeface="Arial Black" panose="020B0A04020102020204" pitchFamily="34" charset="0"/>
                <a:ea typeface="Calibri" panose="020F0502020204030204" pitchFamily="34" charset="0"/>
              </a:rPr>
              <a:t> </a:t>
            </a:r>
            <a:r>
              <a:rPr lang="en-US" sz="3000" dirty="0">
                <a:solidFill>
                  <a:srgbClr val="00B050"/>
                </a:solidFill>
                <a:effectLst/>
                <a:latin typeface="Arial Black" panose="020B0A04020102020204" pitchFamily="34" charset="0"/>
                <a:ea typeface="Calibri" panose="020F0502020204030204" pitchFamily="34" charset="0"/>
              </a:rPr>
              <a:t>certificate</a:t>
            </a:r>
            <a:endParaRPr lang="en-IN" sz="3000" dirty="0">
              <a:solidFill>
                <a:srgbClr val="00B050"/>
              </a:solidFill>
              <a:effectLst/>
              <a:latin typeface="Arial Black" panose="020B0A04020102020204" pitchFamily="34" charset="0"/>
              <a:ea typeface="Calibri" panose="020F0502020204030204" pitchFamily="34" charset="0"/>
            </a:endParaRPr>
          </a:p>
          <a:p>
            <a:pPr marL="0" indent="0">
              <a:spcBef>
                <a:spcPts val="25"/>
              </a:spcBef>
              <a:buNone/>
            </a:pPr>
            <a:endParaRPr lang="en-IN" sz="3000" dirty="0">
              <a:effectLst/>
              <a:latin typeface="Arial Black" panose="020B0A04020102020204" pitchFamily="34" charset="0"/>
              <a:ea typeface="Calibri" panose="020F0502020204030204" pitchFamily="34" charset="0"/>
            </a:endParaRPr>
          </a:p>
          <a:p>
            <a:pPr marL="1143000" lvl="2" indent="-228600">
              <a:buSzPts val="2400"/>
              <a:buFont typeface="Franklin Gothic Medium" panose="020B0603020102020204" pitchFamily="34" charset="0"/>
              <a:buChar char="■"/>
              <a:tabLst>
                <a:tab pos="2440940" algn="l"/>
                <a:tab pos="2441575" algn="l"/>
              </a:tabLst>
            </a:pP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3000" spc="5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000" spc="27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owner’</a:t>
            </a:r>
            <a:r>
              <a:rPr lang="en-US" sz="3000" spc="6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share</a:t>
            </a:r>
            <a:r>
              <a:rPr lang="en-US" sz="3000" spc="7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i.e.</a:t>
            </a:r>
            <a:r>
              <a:rPr lang="en-US" sz="3000" spc="6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SBU</a:t>
            </a:r>
            <a:r>
              <a:rPr lang="en-US" sz="3000" spc="4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(out</a:t>
            </a:r>
            <a:r>
              <a:rPr lang="en-US" sz="3000" spc="7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000" spc="27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40%)</a:t>
            </a:r>
            <a:endParaRPr lang="en-IN" sz="30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0" indent="0">
              <a:spcBef>
                <a:spcPts val="10"/>
              </a:spcBef>
              <a:buNone/>
            </a:pPr>
            <a:endParaRPr lang="en-IN" sz="3000" dirty="0">
              <a:solidFill>
                <a:srgbClr val="0070C0"/>
              </a:solidFill>
              <a:effectLst/>
              <a:latin typeface="Arial Black" panose="020B0A04020102020204" pitchFamily="34" charset="0"/>
              <a:ea typeface="Calibri" panose="020F0502020204030204" pitchFamily="34" charset="0"/>
            </a:endParaRPr>
          </a:p>
          <a:p>
            <a:pPr marL="1143000" marR="332105" lvl="2" indent="-228600">
              <a:lnSpc>
                <a:spcPct val="97000"/>
              </a:lnSpc>
              <a:spcAft>
                <a:spcPts val="0"/>
              </a:spcAft>
              <a:buSzPts val="2400"/>
              <a:buFont typeface="Franklin Gothic Medium" panose="020B0603020102020204" pitchFamily="34" charset="0"/>
              <a:buChar char="■"/>
              <a:tabLst>
                <a:tab pos="2440940" algn="l"/>
                <a:tab pos="2441575" algn="l"/>
                <a:tab pos="4053840" algn="l"/>
              </a:tabLst>
            </a:pP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3000" spc="645"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 undivided</a:t>
            </a:r>
            <a:r>
              <a:rPr lang="en-US" sz="3000" spc="9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interest</a:t>
            </a:r>
            <a:r>
              <a:rPr lang="en-US" sz="3000" spc="9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in</a:t>
            </a:r>
            <a:r>
              <a:rPr lang="en-US" sz="3000" spc="8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land proportionate</a:t>
            </a:r>
            <a:r>
              <a:rPr lang="en-US" sz="3000" spc="1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3000" spc="85"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right</a:t>
            </a:r>
            <a:r>
              <a:rPr lang="en-US" sz="3000" spc="8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in</a:t>
            </a:r>
            <a:r>
              <a:rPr lang="en-US" sz="3000" spc="8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SBU</a:t>
            </a:r>
            <a:r>
              <a:rPr lang="en-US" sz="3000" spc="-53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which</a:t>
            </a:r>
            <a:r>
              <a:rPr lang="en-US" sz="3000" spc="5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is</a:t>
            </a:r>
            <a:r>
              <a:rPr lang="en-US" sz="3000" spc="7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transferred</a:t>
            </a:r>
            <a:endParaRPr lang="en-IN" sz="30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endParaRPr lang="en-IN" dirty="0"/>
          </a:p>
        </p:txBody>
      </p:sp>
    </p:spTree>
    <p:extLst>
      <p:ext uri="{BB962C8B-B14F-4D97-AF65-F5344CB8AC3E}">
        <p14:creationId xmlns:p14="http://schemas.microsoft.com/office/powerpoint/2010/main" val="69631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917366" y="446049"/>
            <a:ext cx="4274634" cy="6411951"/>
          </a:xfrm>
          <a:prstGeom prst="rect">
            <a:avLst/>
          </a:prstGeom>
        </p:spPr>
      </p:pic>
      <p:sp>
        <p:nvSpPr>
          <p:cNvPr id="3" name="Text 0"/>
          <p:cNvSpPr/>
          <p:nvPr/>
        </p:nvSpPr>
        <p:spPr>
          <a:xfrm>
            <a:off x="576147" y="446049"/>
            <a:ext cx="6382363" cy="2287328"/>
          </a:xfrm>
          <a:prstGeom prst="rect">
            <a:avLst/>
          </a:prstGeom>
          <a:noFill/>
          <a:ln/>
        </p:spPr>
        <p:txBody>
          <a:bodyPr wrap="squar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rPr>
              <a:t>2. </a:t>
            </a:r>
            <a:r>
              <a:rPr lang="en-US" sz="3708" dirty="0">
                <a:solidFill>
                  <a:srgbClr val="3A3A3A"/>
                </a:solidFill>
                <a:latin typeface="Arial Black" panose="020B0A04020102020204" pitchFamily="34" charset="0"/>
                <a:ea typeface="Noto Serif Medium" pitchFamily="34" charset="-122"/>
                <a:cs typeface="Noto Serif Medium" pitchFamily="34" charset="-120"/>
              </a:rPr>
              <a:t>Income from House Property (Sections 22 to 27)</a:t>
            </a:r>
            <a:endParaRPr lang="en-US" sz="3708" dirty="0">
              <a:latin typeface="Arial Black" panose="020B0A04020102020204" pitchFamily="34" charset="0"/>
            </a:endParaRPr>
          </a:p>
        </p:txBody>
      </p:sp>
      <p:sp>
        <p:nvSpPr>
          <p:cNvPr id="4" name="Text 1"/>
          <p:cNvSpPr/>
          <p:nvPr/>
        </p:nvSpPr>
        <p:spPr>
          <a:xfrm>
            <a:off x="1060550" y="2967137"/>
            <a:ext cx="3511451" cy="295275"/>
          </a:xfrm>
          <a:prstGeom prst="rect">
            <a:avLst/>
          </a:prstGeom>
          <a:noFill/>
          <a:ln/>
        </p:spPr>
        <p:txBody>
          <a:bodyPr wrap="none" lIns="0" tIns="0" rIns="0" bIns="0" rtlCol="0" anchor="t"/>
          <a:lstStyle/>
          <a:p>
            <a:pPr>
              <a:lnSpc>
                <a:spcPts val="2292"/>
              </a:lnSpc>
            </a:pPr>
            <a:r>
              <a:rPr lang="en-US" sz="1500" dirty="0">
                <a:solidFill>
                  <a:srgbClr val="3A3A3A"/>
                </a:solidFill>
                <a:latin typeface="Arial Black" panose="020B0A04020102020204" pitchFamily="34" charset="0"/>
                <a:ea typeface="Noto Serif Medium" pitchFamily="34" charset="-122"/>
                <a:cs typeface="Noto Serif Medium" pitchFamily="34" charset="-120"/>
              </a:rPr>
              <a:t>For the Owner of the Property:</a:t>
            </a:r>
            <a:endParaRPr lang="en-US" sz="1500" dirty="0">
              <a:latin typeface="Arial Black" panose="020B0A04020102020204" pitchFamily="34" charset="0"/>
            </a:endParaRPr>
          </a:p>
        </p:txBody>
      </p:sp>
      <p:sp>
        <p:nvSpPr>
          <p:cNvPr id="5" name="Text 2"/>
          <p:cNvSpPr/>
          <p:nvPr/>
        </p:nvSpPr>
        <p:spPr>
          <a:xfrm>
            <a:off x="661492" y="3595589"/>
            <a:ext cx="6297018" cy="302419"/>
          </a:xfrm>
          <a:prstGeom prst="rect">
            <a:avLst/>
          </a:prstGeom>
          <a:noFill/>
          <a:ln/>
        </p:spPr>
        <p:txBody>
          <a:bodyPr wrap="none" lIns="0" tIns="0" rIns="0" bIns="0" rtlCol="0" anchor="t"/>
          <a:lstStyle/>
          <a:p>
            <a:pPr marL="285739" indent="-285739">
              <a:lnSpc>
                <a:spcPts val="2375"/>
              </a:lnSpc>
              <a:buSzPct val="100000"/>
              <a:buChar char="•"/>
            </a:pPr>
            <a:r>
              <a:rPr lang="en-US" sz="1500" dirty="0">
                <a:solidFill>
                  <a:srgbClr val="4C4C4C"/>
                </a:solidFill>
                <a:latin typeface="Arial Black" panose="020B0A04020102020204" pitchFamily="34" charset="0"/>
                <a:ea typeface="Noto Serif" pitchFamily="34" charset="-122"/>
                <a:cs typeface="Noto Serif" pitchFamily="34" charset="-120"/>
              </a:rPr>
              <a:t>Rental income is taxable under “Income from House Property”.</a:t>
            </a:r>
            <a:endParaRPr lang="en-US" sz="1500" dirty="0">
              <a:latin typeface="Arial Black" panose="020B0A04020102020204" pitchFamily="34" charset="0"/>
            </a:endParaRPr>
          </a:p>
        </p:txBody>
      </p:sp>
      <p:sp>
        <p:nvSpPr>
          <p:cNvPr id="6" name="Text 3"/>
          <p:cNvSpPr/>
          <p:nvPr/>
        </p:nvSpPr>
        <p:spPr>
          <a:xfrm>
            <a:off x="661492" y="3964087"/>
            <a:ext cx="6297018" cy="604838"/>
          </a:xfrm>
          <a:prstGeom prst="rect">
            <a:avLst/>
          </a:prstGeom>
          <a:noFill/>
          <a:ln/>
        </p:spPr>
        <p:txBody>
          <a:bodyPr wrap="square" lIns="0" tIns="0" rIns="0" bIns="0" rtlCol="0" anchor="t"/>
          <a:lstStyle/>
          <a:p>
            <a:pPr marL="285739" indent="-285739">
              <a:lnSpc>
                <a:spcPts val="2375"/>
              </a:lnSpc>
              <a:buSzPct val="100000"/>
              <a:buChar char="•"/>
            </a:pPr>
            <a:r>
              <a:rPr lang="en-US" sz="1500" dirty="0">
                <a:solidFill>
                  <a:srgbClr val="4C4C4C"/>
                </a:solidFill>
                <a:latin typeface="Arial Black" panose="020B0A04020102020204" pitchFamily="34" charset="0"/>
                <a:ea typeface="Noto Serif" pitchFamily="34" charset="-122"/>
                <a:cs typeface="Noto Serif" pitchFamily="34" charset="-120"/>
              </a:rPr>
              <a:t>Standard deduction of 30% is allowed from Net Annual Value (NAV).</a:t>
            </a:r>
            <a:endParaRPr lang="en-US" sz="1500" dirty="0">
              <a:latin typeface="Arial Black" panose="020B0A04020102020204" pitchFamily="34" charset="0"/>
            </a:endParaRPr>
          </a:p>
        </p:txBody>
      </p:sp>
      <p:sp>
        <p:nvSpPr>
          <p:cNvPr id="7" name="Text 4"/>
          <p:cNvSpPr/>
          <p:nvPr/>
        </p:nvSpPr>
        <p:spPr>
          <a:xfrm>
            <a:off x="661492" y="4635005"/>
            <a:ext cx="6297018" cy="302419"/>
          </a:xfrm>
          <a:prstGeom prst="rect">
            <a:avLst/>
          </a:prstGeom>
          <a:noFill/>
          <a:ln/>
        </p:spPr>
        <p:txBody>
          <a:bodyPr wrap="none" lIns="0" tIns="0" rIns="0" bIns="0" rtlCol="0" anchor="t"/>
          <a:lstStyle/>
          <a:p>
            <a:pPr marL="285739" indent="-285739">
              <a:lnSpc>
                <a:spcPts val="2375"/>
              </a:lnSpc>
              <a:buSzPct val="100000"/>
              <a:buChar char="•"/>
            </a:pPr>
            <a:r>
              <a:rPr lang="en-US" sz="1500" dirty="0">
                <a:solidFill>
                  <a:srgbClr val="4C4C4C"/>
                </a:solidFill>
                <a:latin typeface="Arial Black" panose="020B0A04020102020204" pitchFamily="34" charset="0"/>
                <a:ea typeface="Noto Serif" pitchFamily="34" charset="-122"/>
                <a:cs typeface="Noto Serif" pitchFamily="34" charset="-120"/>
              </a:rPr>
              <a:t>Interest on home loan can be claimed under:</a:t>
            </a:r>
            <a:endParaRPr lang="en-US" sz="1500" dirty="0">
              <a:latin typeface="Arial Black" panose="020B0A04020102020204" pitchFamily="34" charset="0"/>
            </a:endParaRPr>
          </a:p>
        </p:txBody>
      </p:sp>
      <p:sp>
        <p:nvSpPr>
          <p:cNvPr id="8" name="Text 5"/>
          <p:cNvSpPr/>
          <p:nvPr/>
        </p:nvSpPr>
        <p:spPr>
          <a:xfrm>
            <a:off x="661492" y="5003503"/>
            <a:ext cx="6297018" cy="302419"/>
          </a:xfrm>
          <a:prstGeom prst="rect">
            <a:avLst/>
          </a:prstGeom>
          <a:noFill/>
          <a:ln/>
        </p:spPr>
        <p:txBody>
          <a:bodyPr wrap="none" lIns="0" tIns="0" rIns="0" bIns="0" rtlCol="0" anchor="t"/>
          <a:lstStyle/>
          <a:p>
            <a:pPr marL="571477" lvl="1" indent="-285739">
              <a:lnSpc>
                <a:spcPts val="2375"/>
              </a:lnSpc>
              <a:buSzPct val="100000"/>
              <a:buChar char="•"/>
            </a:pPr>
            <a:r>
              <a:rPr lang="en-US" sz="1500" dirty="0">
                <a:solidFill>
                  <a:srgbClr val="4C4C4C"/>
                </a:solidFill>
                <a:latin typeface="Arial Black" panose="020B0A04020102020204" pitchFamily="34" charset="0"/>
                <a:ea typeface="Noto Serif" pitchFamily="34" charset="-122"/>
                <a:cs typeface="Noto Serif" pitchFamily="34" charset="-120"/>
              </a:rPr>
              <a:t>Section 24(b) </a:t>
            </a:r>
            <a:endParaRPr lang="en-US" sz="1500" dirty="0">
              <a:latin typeface="Arial Black" panose="020B0A040201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FBEB-BF29-B8F6-6C26-F7A2C6333BC0}"/>
              </a:ext>
            </a:extLst>
          </p:cNvPr>
          <p:cNvSpPr>
            <a:spLocks noGrp="1"/>
          </p:cNvSpPr>
          <p:nvPr>
            <p:ph type="title"/>
          </p:nvPr>
        </p:nvSpPr>
        <p:spPr/>
        <p:txBody>
          <a:bodyPr/>
          <a:lstStyle/>
          <a:p>
            <a:r>
              <a:rPr lang="en-IN" dirty="0">
                <a:latin typeface="Arial Black" panose="020B0A04020102020204" pitchFamily="34" charset="0"/>
              </a:rPr>
              <a:t>CASE STUDY-4</a:t>
            </a:r>
          </a:p>
        </p:txBody>
      </p:sp>
      <p:sp>
        <p:nvSpPr>
          <p:cNvPr id="3" name="Content Placeholder 2">
            <a:extLst>
              <a:ext uri="{FF2B5EF4-FFF2-40B4-BE49-F238E27FC236}">
                <a16:creationId xmlns:a16="http://schemas.microsoft.com/office/drawing/2014/main" id="{BF931523-B83F-6B7D-8A36-DC53F8338992}"/>
              </a:ext>
            </a:extLst>
          </p:cNvPr>
          <p:cNvSpPr>
            <a:spLocks noGrp="1"/>
          </p:cNvSpPr>
          <p:nvPr>
            <p:ph idx="1"/>
          </p:nvPr>
        </p:nvSpPr>
        <p:spPr>
          <a:xfrm>
            <a:off x="375920" y="1524000"/>
            <a:ext cx="11724640" cy="5232400"/>
          </a:xfrm>
        </p:spPr>
        <p:txBody>
          <a:bodyPr>
            <a:normAutofit/>
          </a:bodyPr>
          <a:lstStyle/>
          <a:p>
            <a:pPr marL="742950" lvl="1" indent="-285750">
              <a:spcBef>
                <a:spcPts val="2855"/>
              </a:spcBef>
              <a:buSzPts val="2400"/>
              <a:buFont typeface="Franklin Gothic Medium" panose="020B0603020102020204" pitchFamily="34" charset="0"/>
              <a:buChar char="■"/>
              <a:tabLst>
                <a:tab pos="1477645" algn="l"/>
                <a:tab pos="147828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Developer</a:t>
            </a:r>
            <a:r>
              <a:rPr lang="en-US" sz="2400" spc="10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and</a:t>
            </a:r>
            <a:r>
              <a:rPr lang="en-US" sz="2400" spc="1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owner</a:t>
            </a:r>
            <a:r>
              <a:rPr lang="en-US" sz="2400" spc="1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enters</a:t>
            </a:r>
            <a:r>
              <a:rPr lang="en-US" sz="2400" spc="1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into</a:t>
            </a:r>
            <a:r>
              <a:rPr lang="en-US" sz="2400" spc="1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JDA</a:t>
            </a:r>
            <a:r>
              <a:rPr lang="en-US" sz="2400" spc="1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in</a:t>
            </a:r>
            <a:r>
              <a:rPr lang="en-US" sz="2400" spc="16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1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PY</a:t>
            </a:r>
            <a:r>
              <a:rPr lang="en-US" sz="2400" spc="1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2018-2019.</a:t>
            </a:r>
            <a:endParaRPr lang="en-IN" sz="1100" dirty="0">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0" indent="0">
              <a:spcBef>
                <a:spcPts val="5"/>
              </a:spcBef>
              <a:buNone/>
            </a:pPr>
            <a:endParaRPr lang="en-IN" sz="2400" dirty="0">
              <a:effectLst/>
              <a:latin typeface="Arial Black" panose="020B0A04020102020204" pitchFamily="34" charset="0"/>
              <a:ea typeface="Calibri" panose="020F0502020204030204" pitchFamily="34" charset="0"/>
            </a:endParaRPr>
          </a:p>
          <a:p>
            <a:pPr marL="742950" marR="332105" lvl="1" indent="-285750" algn="just">
              <a:lnSpc>
                <a:spcPct val="97000"/>
              </a:lnSpc>
              <a:buSzPts val="2400"/>
              <a:buFont typeface="Franklin Gothic Medium" panose="020B0603020102020204" pitchFamily="34" charset="0"/>
              <a:buChar char="■"/>
              <a:tabLst>
                <a:tab pos="147828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4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agricultural</a:t>
            </a:r>
            <a:r>
              <a:rPr lang="en-US" sz="2400" spc="44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2400" spc="44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held</a:t>
            </a:r>
            <a:r>
              <a:rPr lang="en-US" sz="2400" spc="4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by</a:t>
            </a:r>
            <a:r>
              <a:rPr lang="en-US" sz="2400" spc="4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4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owner</a:t>
            </a:r>
            <a:r>
              <a:rPr lang="en-US" sz="2400" spc="4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is</a:t>
            </a:r>
            <a:r>
              <a:rPr lang="en-US" sz="2400" spc="4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transferred</a:t>
            </a:r>
            <a:r>
              <a:rPr lang="en-US" sz="2400" spc="4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2400" spc="4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him</a:t>
            </a:r>
            <a:r>
              <a:rPr lang="en-US" sz="2400" spc="4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by</a:t>
            </a:r>
            <a:r>
              <a:rPr lang="en-US" sz="2400" spc="4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way</a:t>
            </a:r>
            <a:r>
              <a:rPr lang="en-US" sz="2400" spc="47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1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gift</a:t>
            </a:r>
            <a:r>
              <a:rPr lang="en-US" sz="2400" spc="-5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from his father before 01.04.2001.</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Owner converts the said land into stock-in-</a:t>
            </a:r>
            <a:r>
              <a:rPr lang="en-US" sz="2400" spc="5"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trade</a:t>
            </a:r>
            <a:endParaRPr lang="en-IN" sz="11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0" indent="0">
              <a:spcBef>
                <a:spcPts val="45"/>
              </a:spcBef>
              <a:buNone/>
            </a:pPr>
            <a:endParaRPr lang="en-IN" sz="2400" dirty="0">
              <a:effectLst/>
              <a:latin typeface="Arial Black" panose="020B0A04020102020204" pitchFamily="34" charset="0"/>
              <a:ea typeface="Calibri" panose="020F0502020204030204" pitchFamily="34" charset="0"/>
            </a:endParaRPr>
          </a:p>
          <a:p>
            <a:pPr marL="742950" marR="336550" lvl="1" indent="-285750" algn="just">
              <a:lnSpc>
                <a:spcPct val="97000"/>
              </a:lnSpc>
              <a:buSzPts val="2400"/>
              <a:buFont typeface="Franklin Gothic Medium" panose="020B0603020102020204" pitchFamily="34" charset="0"/>
              <a:buChar char="■"/>
              <a:tabLst>
                <a:tab pos="147828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 consideration for transfer of land is 40% of super built up area (SBU) along</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with proportionate</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undivided</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interest in land</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(UDI).</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Thus,</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54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sharing</a:t>
            </a:r>
            <a:r>
              <a:rPr lang="en-US" sz="2400" spc="5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ratio of</a:t>
            </a:r>
            <a:r>
              <a:rPr lang="en-US" sz="2400" spc="-5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developer</a:t>
            </a:r>
            <a:r>
              <a:rPr lang="en-US" sz="2400" spc="4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and</a:t>
            </a:r>
            <a:r>
              <a:rPr lang="en-US" sz="2400" spc="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owner</a:t>
            </a:r>
            <a:r>
              <a:rPr lang="en-US" sz="2400" spc="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is</a:t>
            </a:r>
            <a:r>
              <a:rPr lang="en-US" sz="2400" spc="4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60:40.</a:t>
            </a:r>
            <a:endParaRPr lang="en-IN" sz="1100" dirty="0">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0" indent="0">
              <a:spcBef>
                <a:spcPts val="60"/>
              </a:spcBef>
              <a:buNone/>
            </a:pPr>
            <a:endParaRPr lang="en-IN" sz="2400" dirty="0">
              <a:effectLst/>
              <a:latin typeface="Arial Black" panose="020B0A04020102020204" pitchFamily="34" charset="0"/>
              <a:ea typeface="Calibri" panose="020F0502020204030204" pitchFamily="34" charset="0"/>
            </a:endParaRPr>
          </a:p>
          <a:p>
            <a:pPr marL="742950" lvl="1" indent="-285750">
              <a:lnSpc>
                <a:spcPts val="2905"/>
              </a:lnSpc>
              <a:buSzPts val="2400"/>
              <a:buFont typeface="Franklin Gothic Medium" panose="020B0603020102020204" pitchFamily="34" charset="0"/>
              <a:buChar char="■"/>
              <a:tabLst>
                <a:tab pos="1477645" algn="l"/>
                <a:tab pos="147828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By</a:t>
            </a:r>
            <a:r>
              <a:rPr lang="en-US" sz="2400" spc="49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virtue</a:t>
            </a:r>
            <a:r>
              <a:rPr lang="en-US" sz="2400" spc="4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18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2400" spc="48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2(47)(v)/(vi),</a:t>
            </a:r>
            <a:r>
              <a:rPr lang="en-US" sz="2400" spc="51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2400" spc="50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72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2400" spc="48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has</a:t>
            </a:r>
            <a:r>
              <a:rPr lang="en-US" sz="2400" spc="47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taken</a:t>
            </a:r>
            <a:r>
              <a:rPr lang="en-US" sz="2400" spc="48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place</a:t>
            </a:r>
            <a:r>
              <a:rPr lang="en-US" sz="2400" spc="4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in</a:t>
            </a:r>
            <a:r>
              <a:rPr lang="en-US" sz="2400" spc="51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49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PY </a:t>
            </a:r>
            <a:r>
              <a:rPr lang="en-US" sz="2400" dirty="0">
                <a:effectLst/>
                <a:latin typeface="Arial Black" panose="020B0A04020102020204" pitchFamily="34" charset="0"/>
                <a:ea typeface="Calibri" panose="020F0502020204030204" pitchFamily="34" charset="0"/>
              </a:rPr>
              <a:t>2021-2022</a:t>
            </a:r>
            <a:endParaRPr lang="en-IN" sz="2400" dirty="0">
              <a:effectLst/>
              <a:latin typeface="Arial Black" panose="020B0A04020102020204" pitchFamily="34" charset="0"/>
              <a:ea typeface="Calibri" panose="020F0502020204030204" pitchFamily="34" charset="0"/>
            </a:endParaRPr>
          </a:p>
          <a:p>
            <a:endParaRPr lang="en-IN" dirty="0">
              <a:latin typeface="Arial Black" panose="020B0A04020102020204" pitchFamily="34" charset="0"/>
            </a:endParaRPr>
          </a:p>
        </p:txBody>
      </p:sp>
    </p:spTree>
    <p:extLst>
      <p:ext uri="{BB962C8B-B14F-4D97-AF65-F5344CB8AC3E}">
        <p14:creationId xmlns:p14="http://schemas.microsoft.com/office/powerpoint/2010/main" val="3303908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E5F1-D3A4-C112-81B7-54EE9FEC9166}"/>
              </a:ext>
            </a:extLst>
          </p:cNvPr>
          <p:cNvSpPr>
            <a:spLocks noGrp="1"/>
          </p:cNvSpPr>
          <p:nvPr>
            <p:ph type="title"/>
          </p:nvPr>
        </p:nvSpPr>
        <p:spPr>
          <a:xfrm>
            <a:off x="670560" y="365125"/>
            <a:ext cx="10683240" cy="803275"/>
          </a:xfrm>
        </p:spPr>
        <p:txBody>
          <a:bodyPr/>
          <a:lstStyle/>
          <a:p>
            <a:r>
              <a:rPr lang="en-IN" dirty="0">
                <a:latin typeface="Arial Black" panose="020B0A04020102020204" pitchFamily="34" charset="0"/>
              </a:rPr>
              <a:t>CASE STUDY 4-ANALYSIS</a:t>
            </a:r>
          </a:p>
        </p:txBody>
      </p:sp>
      <p:sp>
        <p:nvSpPr>
          <p:cNvPr id="3" name="Content Placeholder 2">
            <a:extLst>
              <a:ext uri="{FF2B5EF4-FFF2-40B4-BE49-F238E27FC236}">
                <a16:creationId xmlns:a16="http://schemas.microsoft.com/office/drawing/2014/main" id="{273B6BBE-B7D6-6180-81B2-4A6528D1ED35}"/>
              </a:ext>
            </a:extLst>
          </p:cNvPr>
          <p:cNvSpPr>
            <a:spLocks noGrp="1"/>
          </p:cNvSpPr>
          <p:nvPr>
            <p:ph idx="1"/>
          </p:nvPr>
        </p:nvSpPr>
        <p:spPr>
          <a:xfrm>
            <a:off x="558800" y="1676400"/>
            <a:ext cx="11633200" cy="5100003"/>
          </a:xfrm>
        </p:spPr>
        <p:txBody>
          <a:bodyPr>
            <a:normAutofit/>
          </a:bodyPr>
          <a:lstStyle/>
          <a:p>
            <a:pPr marL="742950" marR="335280" lvl="1" indent="-285750">
              <a:lnSpc>
                <a:spcPct val="97000"/>
              </a:lnSpc>
              <a:spcBef>
                <a:spcPts val="2900"/>
              </a:spcBef>
              <a:spcAft>
                <a:spcPts val="0"/>
              </a:spcAft>
              <a:buSzPts val="2400"/>
              <a:buFont typeface="Franklin Gothic Medium" panose="020B0603020102020204" pitchFamily="34" charset="0"/>
              <a:buChar char="■"/>
              <a:tabLst>
                <a:tab pos="1477645" algn="l"/>
                <a:tab pos="147828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9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provisions</a:t>
            </a:r>
            <a:r>
              <a:rPr lang="en-US" sz="2400" spc="7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29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2400" spc="9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45</a:t>
            </a:r>
            <a:r>
              <a:rPr lang="en-US" sz="2400" spc="8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do</a:t>
            </a:r>
            <a:r>
              <a:rPr lang="en-US" sz="2400" spc="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not</a:t>
            </a:r>
            <a:r>
              <a:rPr lang="en-US" sz="2400" spc="8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apply</a:t>
            </a:r>
            <a:r>
              <a:rPr lang="en-US" sz="2400" spc="9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2400" spc="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a:t>
            </a:r>
            <a:r>
              <a:rPr lang="en-US" sz="2400" spc="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case</a:t>
            </a:r>
            <a:r>
              <a:rPr lang="en-US" sz="2400" spc="10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29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stock-in-trade.</a:t>
            </a:r>
            <a:r>
              <a:rPr lang="en-US" sz="2400" spc="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Therefore,</a:t>
            </a:r>
            <a:r>
              <a:rPr lang="en-US" sz="2400" spc="-5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even</a:t>
            </a:r>
            <a:r>
              <a:rPr lang="en-US" sz="2400" spc="1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if</a:t>
            </a:r>
            <a:r>
              <a:rPr lang="en-US" sz="2400" spc="2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it</a:t>
            </a:r>
            <a:r>
              <a:rPr lang="en-US" sz="2400" spc="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is</a:t>
            </a:r>
            <a:r>
              <a:rPr lang="en-US" sz="2400" spc="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a:t>
            </a:r>
            <a:r>
              <a:rPr lang="en-US" sz="2400" spc="4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case</a:t>
            </a:r>
            <a:r>
              <a:rPr lang="en-US" sz="2400" spc="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22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JDA,</a:t>
            </a:r>
            <a:r>
              <a:rPr lang="en-US" sz="2400" spc="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provisions</a:t>
            </a:r>
            <a:r>
              <a:rPr lang="en-US" sz="2400" spc="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2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2400" spc="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45(5A)</a:t>
            </a:r>
            <a:r>
              <a:rPr lang="en-US" sz="2400" spc="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do</a:t>
            </a:r>
            <a:r>
              <a:rPr lang="en-US" sz="2400" spc="7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not</a:t>
            </a:r>
            <a:r>
              <a:rPr lang="en-US" sz="2400" spc="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apply.</a:t>
            </a:r>
            <a:endParaRPr lang="en-IN" sz="1100" dirty="0">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0" indent="0">
              <a:spcBef>
                <a:spcPts val="45"/>
              </a:spcBef>
              <a:buNone/>
            </a:pPr>
            <a:endParaRPr lang="en-IN" sz="2400" dirty="0">
              <a:effectLst/>
              <a:latin typeface="Arial Black" panose="020B0A04020102020204" pitchFamily="34" charset="0"/>
              <a:ea typeface="Calibri" panose="020F0502020204030204" pitchFamily="34" charset="0"/>
            </a:endParaRPr>
          </a:p>
          <a:p>
            <a:pPr marL="742950" lvl="1" indent="-285750">
              <a:lnSpc>
                <a:spcPts val="2905"/>
              </a:lnSpc>
              <a:buSzPts val="2400"/>
              <a:buFont typeface="Franklin Gothic Medium" panose="020B0603020102020204" pitchFamily="34" charset="0"/>
              <a:buChar char="■"/>
              <a:tabLst>
                <a:tab pos="1477645" algn="l"/>
                <a:tab pos="147828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However,</a:t>
            </a:r>
            <a:r>
              <a:rPr lang="en-US" sz="2400" spc="3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3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provision</a:t>
            </a:r>
            <a:r>
              <a:rPr lang="en-US" sz="2400" spc="3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5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2400" spc="32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45(2)</a:t>
            </a:r>
            <a:r>
              <a:rPr lang="en-US" sz="2400" spc="31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would</a:t>
            </a:r>
            <a:r>
              <a:rPr lang="en-US" sz="2400" spc="34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apply</a:t>
            </a:r>
            <a:r>
              <a:rPr lang="en-US" sz="2400" spc="3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in</a:t>
            </a:r>
            <a:r>
              <a:rPr lang="en-US" sz="2400" spc="31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case</a:t>
            </a:r>
            <a:r>
              <a:rPr lang="en-US" sz="2400" spc="3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a:t>
            </a:r>
            <a:r>
              <a:rPr lang="en-US" sz="2400" spc="3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capital</a:t>
            </a:r>
            <a:r>
              <a:rPr lang="en-US" sz="2400" spc="3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asset</a:t>
            </a:r>
            <a:r>
              <a:rPr lang="en-US" sz="2400" spc="32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is</a:t>
            </a:r>
            <a:r>
              <a:rPr lang="en-IN" sz="1100" dirty="0">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Calibri" panose="020F0502020204030204" pitchFamily="34" charset="0"/>
              </a:rPr>
              <a:t>transferred</a:t>
            </a:r>
            <a:r>
              <a:rPr lang="en-US" sz="2400" spc="2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to</a:t>
            </a:r>
            <a:r>
              <a:rPr lang="en-US" sz="2400" spc="6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stock-in-trade.</a:t>
            </a:r>
            <a:endParaRPr lang="en-IN" sz="2400" dirty="0">
              <a:effectLst/>
              <a:latin typeface="Arial Black" panose="020B0A04020102020204" pitchFamily="34" charset="0"/>
              <a:ea typeface="Calibri" panose="020F0502020204030204" pitchFamily="34" charset="0"/>
            </a:endParaRPr>
          </a:p>
          <a:p>
            <a:pPr marL="0" indent="0">
              <a:spcBef>
                <a:spcPts val="25"/>
              </a:spcBef>
              <a:buNone/>
            </a:pPr>
            <a:endParaRPr lang="en-IN" sz="2400" dirty="0">
              <a:effectLst/>
              <a:latin typeface="Arial Black" panose="020B0A04020102020204" pitchFamily="34" charset="0"/>
              <a:ea typeface="Calibri" panose="020F0502020204030204" pitchFamily="34" charset="0"/>
            </a:endParaRPr>
          </a:p>
          <a:p>
            <a:pPr marL="742950" lvl="1" indent="-285750">
              <a:lnSpc>
                <a:spcPts val="2905"/>
              </a:lnSpc>
              <a:buSzPts val="2400"/>
              <a:buFont typeface="Franklin Gothic Medium" panose="020B0603020102020204" pitchFamily="34" charset="0"/>
              <a:buChar char="■"/>
              <a:tabLst>
                <a:tab pos="1477645" algn="l"/>
                <a:tab pos="147828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Income</a:t>
            </a:r>
            <a:r>
              <a:rPr lang="en-US" sz="2400" spc="13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arising</a:t>
            </a:r>
            <a:r>
              <a:rPr lang="en-US" sz="2400" spc="16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out</a:t>
            </a:r>
            <a:r>
              <a:rPr lang="en-US" sz="2400" spc="1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38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2400" spc="1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3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2400" spc="1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or</a:t>
            </a:r>
            <a:r>
              <a:rPr lang="en-US" sz="2400" spc="17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building</a:t>
            </a:r>
            <a:r>
              <a:rPr lang="en-US" sz="2400" spc="1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or</a:t>
            </a:r>
            <a:r>
              <a:rPr lang="en-US" sz="2400" spc="1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both</a:t>
            </a:r>
            <a:r>
              <a:rPr lang="en-US" sz="2400" spc="16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held</a:t>
            </a:r>
            <a:r>
              <a:rPr lang="en-US" sz="2400" spc="13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as</a:t>
            </a:r>
            <a:r>
              <a:rPr lang="en-US" sz="2400" spc="1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stock-in-trade</a:t>
            </a:r>
            <a:r>
              <a:rPr lang="en-IN" sz="1100" dirty="0">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Calibri" panose="020F0502020204030204" pitchFamily="34" charset="0"/>
              </a:rPr>
              <a:t>constitute</a:t>
            </a:r>
            <a:r>
              <a:rPr lang="en-US" sz="2400" spc="1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business</a:t>
            </a:r>
            <a:r>
              <a:rPr lang="en-US" sz="2400" spc="3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income</a:t>
            </a:r>
            <a:r>
              <a:rPr lang="en-US" sz="2400" spc="-1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chargeable</a:t>
            </a:r>
            <a:r>
              <a:rPr lang="en-US" sz="2400" spc="-1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to</a:t>
            </a:r>
            <a:r>
              <a:rPr lang="en-US" sz="2400" spc="-1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tax</a:t>
            </a:r>
            <a:r>
              <a:rPr lang="en-US" sz="2400" spc="-1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under</a:t>
            </a:r>
            <a:r>
              <a:rPr lang="en-US" sz="2400" spc="5"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Section</a:t>
            </a:r>
            <a:r>
              <a:rPr lang="en-US" sz="2400" spc="-10" dirty="0">
                <a:effectLst/>
                <a:latin typeface="Arial Black" panose="020B0A04020102020204" pitchFamily="34" charset="0"/>
                <a:ea typeface="Calibri" panose="020F0502020204030204" pitchFamily="34" charset="0"/>
              </a:rPr>
              <a:t> </a:t>
            </a:r>
            <a:r>
              <a:rPr lang="en-US" sz="2400" dirty="0">
                <a:effectLst/>
                <a:latin typeface="Arial Black" panose="020B0A04020102020204" pitchFamily="34" charset="0"/>
                <a:ea typeface="Calibri" panose="020F0502020204030204" pitchFamily="34" charset="0"/>
              </a:rPr>
              <a:t>28</a:t>
            </a:r>
            <a:endParaRPr lang="en-IN" sz="2400" dirty="0">
              <a:effectLst/>
              <a:latin typeface="Arial Black" panose="020B0A04020102020204" pitchFamily="34" charset="0"/>
              <a:ea typeface="Calibri" panose="020F0502020204030204" pitchFamily="34" charset="0"/>
            </a:endParaRPr>
          </a:p>
          <a:p>
            <a:endParaRPr lang="en-IN" dirty="0"/>
          </a:p>
        </p:txBody>
      </p:sp>
    </p:spTree>
    <p:extLst>
      <p:ext uri="{BB962C8B-B14F-4D97-AF65-F5344CB8AC3E}">
        <p14:creationId xmlns:p14="http://schemas.microsoft.com/office/powerpoint/2010/main" val="1704873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4692-EDD9-8E72-8BE6-9D7AA32B8AA2}"/>
              </a:ext>
            </a:extLst>
          </p:cNvPr>
          <p:cNvSpPr>
            <a:spLocks noGrp="1"/>
          </p:cNvSpPr>
          <p:nvPr>
            <p:ph type="title"/>
          </p:nvPr>
        </p:nvSpPr>
        <p:spPr/>
        <p:txBody>
          <a:bodyPr/>
          <a:lstStyle/>
          <a:p>
            <a:r>
              <a:rPr lang="en-IN" dirty="0">
                <a:latin typeface="Arial Black" panose="020B0A04020102020204" pitchFamily="34" charset="0"/>
              </a:rPr>
              <a:t>IMPLICATIONS OF JDA FOR STOCK IN TRADE</a:t>
            </a:r>
          </a:p>
        </p:txBody>
      </p:sp>
      <p:sp>
        <p:nvSpPr>
          <p:cNvPr id="3" name="Content Placeholder 2">
            <a:extLst>
              <a:ext uri="{FF2B5EF4-FFF2-40B4-BE49-F238E27FC236}">
                <a16:creationId xmlns:a16="http://schemas.microsoft.com/office/drawing/2014/main" id="{0CD73C0C-497D-C95C-A999-CE88FFE05BFC}"/>
              </a:ext>
            </a:extLst>
          </p:cNvPr>
          <p:cNvSpPr>
            <a:spLocks noGrp="1"/>
          </p:cNvSpPr>
          <p:nvPr>
            <p:ph idx="1"/>
          </p:nvPr>
        </p:nvSpPr>
        <p:spPr>
          <a:xfrm>
            <a:off x="670560" y="1584960"/>
            <a:ext cx="11419840" cy="5273039"/>
          </a:xfrm>
        </p:spPr>
        <p:txBody>
          <a:bodyPr>
            <a:normAutofit fontScale="62500" lnSpcReduction="20000"/>
          </a:bodyPr>
          <a:lstStyle/>
          <a:p>
            <a:pPr marL="0" lvl="0" indent="0">
              <a:spcBef>
                <a:spcPts val="2820"/>
              </a:spcBef>
              <a:spcAft>
                <a:spcPts val="0"/>
              </a:spcAft>
              <a:buNone/>
              <a:tabLst>
                <a:tab pos="676275" algn="l"/>
                <a:tab pos="676910" algn="l"/>
              </a:tabLst>
            </a:pPr>
            <a:endParaRPr lang="en-IN" sz="1100" dirty="0">
              <a:effectLst/>
              <a:latin typeface="Calibri" panose="020F0502020204030204" pitchFamily="34" charset="0"/>
              <a:ea typeface="Calibri" panose="020F0502020204030204" pitchFamily="34" charset="0"/>
            </a:endParaRPr>
          </a:p>
          <a:p>
            <a:pPr marL="0" indent="0">
              <a:spcBef>
                <a:spcPts val="30"/>
              </a:spcBef>
              <a:buNone/>
            </a:pPr>
            <a:r>
              <a:rPr lang="en-US" sz="3000" dirty="0">
                <a:effectLst/>
                <a:latin typeface="Arial Black" panose="020B0A04020102020204" pitchFamily="34" charset="0"/>
                <a:ea typeface="Calibri" panose="020F0502020204030204" pitchFamily="34" charset="0"/>
              </a:rPr>
              <a:t> </a:t>
            </a:r>
            <a:r>
              <a:rPr lang="en-US" sz="3800" dirty="0">
                <a:effectLst/>
                <a:latin typeface="Arial Black" panose="020B0A04020102020204" pitchFamily="34" charset="0"/>
                <a:ea typeface="Calibri" panose="020F0502020204030204" pitchFamily="34" charset="0"/>
              </a:rPr>
              <a:t>Implications </a:t>
            </a:r>
            <a:r>
              <a:rPr lang="en-US" sz="3800" dirty="0">
                <a:latin typeface="Arial Black" panose="020B0A04020102020204" pitchFamily="34" charset="0"/>
                <a:ea typeface="Calibri" panose="020F0502020204030204" pitchFamily="34" charset="0"/>
              </a:rPr>
              <a:t>o</a:t>
            </a:r>
            <a:r>
              <a:rPr lang="en-US" sz="3800" dirty="0">
                <a:effectLst/>
                <a:latin typeface="Arial Black" panose="020B0A04020102020204" pitchFamily="34" charset="0"/>
                <a:ea typeface="Franklin Gothic Medium" panose="020B0603020102020204" pitchFamily="34" charset="0"/>
                <a:cs typeface="Franklin Gothic Medium" panose="020B0603020102020204" pitchFamily="34" charset="0"/>
              </a:rPr>
              <a:t>n</a:t>
            </a:r>
            <a:r>
              <a:rPr lang="en-US" sz="3800" spc="7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effectLst/>
                <a:latin typeface="Arial Black" panose="020B0A04020102020204" pitchFamily="34" charset="0"/>
                <a:ea typeface="Franklin Gothic Medium" panose="020B0603020102020204" pitchFamily="34" charset="0"/>
                <a:cs typeface="Franklin Gothic Medium" panose="020B0603020102020204" pitchFamily="34" charset="0"/>
              </a:rPr>
              <a:t>Conversion</a:t>
            </a:r>
            <a:r>
              <a:rPr lang="en-US" sz="3800" spc="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27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3800" spc="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effectLst/>
                <a:latin typeface="Arial Black" panose="020B0A04020102020204" pitchFamily="34" charset="0"/>
                <a:ea typeface="Franklin Gothic Medium" panose="020B0603020102020204" pitchFamily="34" charset="0"/>
                <a:cs typeface="Franklin Gothic Medium" panose="020B0603020102020204" pitchFamily="34" charset="0"/>
              </a:rPr>
              <a:t>held</a:t>
            </a:r>
            <a:r>
              <a:rPr lang="en-US" sz="3800" spc="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effectLst/>
                <a:latin typeface="Arial Black" panose="020B0A04020102020204" pitchFamily="34" charset="0"/>
                <a:ea typeface="Franklin Gothic Medium" panose="020B0603020102020204" pitchFamily="34" charset="0"/>
                <a:cs typeface="Franklin Gothic Medium" panose="020B0603020102020204" pitchFamily="34" charset="0"/>
              </a:rPr>
              <a:t>as</a:t>
            </a:r>
            <a:r>
              <a:rPr lang="en-US" sz="3800" spc="7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effectLst/>
                <a:latin typeface="Arial Black" panose="020B0A04020102020204" pitchFamily="34" charset="0"/>
                <a:ea typeface="Franklin Gothic Medium" panose="020B0603020102020204" pitchFamily="34" charset="0"/>
                <a:cs typeface="Franklin Gothic Medium" panose="020B0603020102020204" pitchFamily="34" charset="0"/>
              </a:rPr>
              <a:t>capital</a:t>
            </a:r>
            <a:r>
              <a:rPr lang="en-US" sz="3800" spc="8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effectLst/>
                <a:latin typeface="Arial Black" panose="020B0A04020102020204" pitchFamily="34" charset="0"/>
                <a:ea typeface="Franklin Gothic Medium" panose="020B0603020102020204" pitchFamily="34" charset="0"/>
                <a:cs typeface="Franklin Gothic Medium" panose="020B0603020102020204" pitchFamily="34" charset="0"/>
              </a:rPr>
              <a:t>asset</a:t>
            </a:r>
            <a:r>
              <a:rPr lang="en-US" sz="3800" spc="70" dirty="0">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effectLst/>
                <a:latin typeface="Arial Black" panose="020B0A04020102020204" pitchFamily="34" charset="0"/>
                <a:ea typeface="Franklin Gothic Medium" panose="020B0603020102020204" pitchFamily="34" charset="0"/>
                <a:cs typeface="Franklin Gothic Medium" panose="020B0603020102020204" pitchFamily="34" charset="0"/>
              </a:rPr>
              <a:t>into</a:t>
            </a:r>
            <a:r>
              <a:rPr lang="en-US" sz="3800" spc="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effectLst/>
                <a:latin typeface="Arial Black" panose="020B0A04020102020204" pitchFamily="34" charset="0"/>
                <a:ea typeface="Franklin Gothic Medium" panose="020B0603020102020204" pitchFamily="34" charset="0"/>
                <a:cs typeface="Franklin Gothic Medium" panose="020B0603020102020204" pitchFamily="34" charset="0"/>
              </a:rPr>
              <a:t>stock-in-trade are:</a:t>
            </a:r>
            <a:endParaRPr lang="en-IN" sz="3800" dirty="0">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0" indent="0">
              <a:spcBef>
                <a:spcPts val="30"/>
              </a:spcBef>
              <a:buNone/>
            </a:pPr>
            <a:endParaRPr lang="en-IN" sz="3800" dirty="0">
              <a:effectLst/>
              <a:latin typeface="Arial Black" panose="020B0A04020102020204" pitchFamily="34" charset="0"/>
              <a:ea typeface="Calibri" panose="020F0502020204030204" pitchFamily="34" charset="0"/>
            </a:endParaRPr>
          </a:p>
          <a:p>
            <a:pPr marL="742950" lvl="1" indent="-285750">
              <a:lnSpc>
                <a:spcPct val="120000"/>
              </a:lnSpc>
              <a:buSzPts val="2200"/>
              <a:buFont typeface="Franklin Gothic Medium" panose="020B0603020102020204" pitchFamily="34" charset="0"/>
              <a:buChar char="–"/>
              <a:tabLst>
                <a:tab pos="1191260" algn="l"/>
                <a:tab pos="1191895" algn="l"/>
              </a:tabLst>
            </a:pP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On</a:t>
            </a:r>
            <a:r>
              <a:rPr lang="en-US" sz="3800" spc="6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3800" spc="5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26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60%</a:t>
            </a:r>
            <a:r>
              <a:rPr lang="en-US" sz="3800" spc="8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265"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converted</a:t>
            </a:r>
            <a:r>
              <a:rPr lang="en-US" sz="3800" spc="55"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3800" spc="65"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3800" spc="75"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3800" spc="55"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developer:</a:t>
            </a:r>
            <a:r>
              <a:rPr lang="en-US" sz="3800" spc="5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Capital</a:t>
            </a:r>
            <a:r>
              <a:rPr lang="en-US" sz="3800" spc="85"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gains</a:t>
            </a:r>
            <a:r>
              <a:rPr lang="en-US" sz="3800" spc="45"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under</a:t>
            </a:r>
            <a:r>
              <a:rPr lang="en-US" sz="3800" spc="65"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3800" spc="35"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45(2).</a:t>
            </a:r>
            <a:endParaRPr lang="en-IN" sz="3800" dirty="0">
              <a:solidFill>
                <a:srgbClr val="C0000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742950" lvl="1" indent="-285750">
              <a:lnSpc>
                <a:spcPct val="120000"/>
              </a:lnSpc>
              <a:buSzPts val="2200"/>
              <a:buFont typeface="Franklin Gothic Medium" panose="020B0603020102020204" pitchFamily="34" charset="0"/>
              <a:buChar char="–"/>
              <a:tabLst>
                <a:tab pos="1191260" algn="l"/>
                <a:tab pos="1191895" algn="l"/>
              </a:tabLst>
            </a:pP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On</a:t>
            </a:r>
            <a:r>
              <a:rPr lang="en-US" sz="3800" spc="1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transfer of</a:t>
            </a:r>
            <a:r>
              <a:rPr lang="en-US" sz="3800" spc="19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60%</a:t>
            </a:r>
            <a:r>
              <a:rPr lang="en-US" sz="3800" spc="3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2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converted</a:t>
            </a:r>
            <a:r>
              <a:rPr lang="en-US" sz="3800" spc="1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3800" spc="1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3800" spc="3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38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developer:</a:t>
            </a:r>
            <a:r>
              <a:rPr lang="en-US" sz="3800" spc="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Business</a:t>
            </a:r>
            <a:r>
              <a:rPr lang="en-US" sz="3800" spc="-2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profits</a:t>
            </a:r>
            <a:r>
              <a:rPr lang="en-US" sz="3800" spc="2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under Section</a:t>
            </a:r>
            <a:r>
              <a:rPr lang="en-US" sz="3800" spc="15"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28.</a:t>
            </a:r>
            <a:r>
              <a:rPr lang="en-US" sz="3800" dirty="0">
                <a:solidFill>
                  <a:srgbClr val="00B050"/>
                </a:solidFill>
                <a:effectLst/>
                <a:latin typeface="Arial Black" panose="020B0A04020102020204" pitchFamily="34" charset="0"/>
                <a:ea typeface="Calibri" panose="020F0502020204030204" pitchFamily="34" charset="0"/>
              </a:rPr>
              <a:t> </a:t>
            </a:r>
          </a:p>
          <a:p>
            <a:pPr marL="457200" lvl="1" indent="0">
              <a:lnSpc>
                <a:spcPct val="120000"/>
              </a:lnSpc>
              <a:buSzPts val="2200"/>
              <a:buNone/>
              <a:tabLst>
                <a:tab pos="1191260" algn="l"/>
                <a:tab pos="1191895" algn="l"/>
              </a:tabLst>
            </a:pPr>
            <a:endParaRPr lang="en-IN" sz="3800" dirty="0">
              <a:solidFill>
                <a:srgbClr val="00B050"/>
              </a:solidFill>
              <a:effectLst/>
              <a:latin typeface="Arial Black" panose="020B0A04020102020204" pitchFamily="34" charset="0"/>
              <a:ea typeface="Calibri" panose="020F0502020204030204" pitchFamily="34" charset="0"/>
            </a:endParaRPr>
          </a:p>
          <a:p>
            <a:pPr marL="742950" lvl="1" indent="-285750">
              <a:lnSpc>
                <a:spcPct val="120000"/>
              </a:lnSpc>
              <a:spcBef>
                <a:spcPts val="5"/>
              </a:spcBef>
              <a:spcAft>
                <a:spcPts val="0"/>
              </a:spcAft>
              <a:buSzPts val="2200"/>
              <a:buFont typeface="Franklin Gothic Medium" panose="020B0603020102020204" pitchFamily="34" charset="0"/>
              <a:buChar char="–"/>
              <a:tabLst>
                <a:tab pos="1191260" algn="l"/>
                <a:tab pos="1191895" algn="l"/>
              </a:tabLst>
            </a:pP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On</a:t>
            </a:r>
            <a:r>
              <a:rPr lang="en-US" sz="3800" spc="45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3800" spc="46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17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40%</a:t>
            </a:r>
            <a:r>
              <a:rPr lang="en-US" sz="3800" spc="48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68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converted</a:t>
            </a:r>
            <a:r>
              <a:rPr lang="en-US" sz="3800" spc="47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3800" spc="46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[when</a:t>
            </a:r>
            <a:r>
              <a:rPr lang="en-US" sz="3800" spc="45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40%</a:t>
            </a:r>
            <a:r>
              <a:rPr lang="en-US" sz="3800" spc="42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68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SBU</a:t>
            </a:r>
            <a:r>
              <a:rPr lang="en-US" sz="3800" spc="47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is</a:t>
            </a:r>
            <a:r>
              <a:rPr lang="en-US" sz="3800" spc="46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sold]:</a:t>
            </a:r>
            <a:r>
              <a:rPr lang="en-US" sz="3800" spc="45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Capital</a:t>
            </a:r>
            <a:r>
              <a:rPr lang="en-US" sz="3800" spc="46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gains</a:t>
            </a:r>
            <a:r>
              <a:rPr lang="en-US" sz="3800" spc="46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under</a:t>
            </a:r>
            <a:r>
              <a:rPr lang="en-IN" sz="3800" dirty="0">
                <a:solidFill>
                  <a:srgbClr val="0070C0"/>
                </a:solidFill>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0070C0"/>
                </a:solidFill>
                <a:effectLst/>
                <a:latin typeface="Arial Black" panose="020B0A04020102020204" pitchFamily="34" charset="0"/>
                <a:ea typeface="Calibri" panose="020F0502020204030204" pitchFamily="34" charset="0"/>
              </a:rPr>
              <a:t>Section</a:t>
            </a:r>
            <a:r>
              <a:rPr lang="en-US" sz="3800" spc="-55" dirty="0">
                <a:solidFill>
                  <a:srgbClr val="0070C0"/>
                </a:solidFill>
                <a:effectLst/>
                <a:latin typeface="Arial Black" panose="020B0A04020102020204" pitchFamily="34" charset="0"/>
                <a:ea typeface="Calibri" panose="020F0502020204030204" pitchFamily="34" charset="0"/>
              </a:rPr>
              <a:t> </a:t>
            </a:r>
            <a:r>
              <a:rPr lang="en-US" sz="3800" dirty="0">
                <a:solidFill>
                  <a:srgbClr val="0070C0"/>
                </a:solidFill>
                <a:effectLst/>
                <a:latin typeface="Arial Black" panose="020B0A04020102020204" pitchFamily="34" charset="0"/>
                <a:ea typeface="Calibri" panose="020F0502020204030204" pitchFamily="34" charset="0"/>
              </a:rPr>
              <a:t>45(2)</a:t>
            </a:r>
            <a:endParaRPr lang="en-IN" sz="3800" dirty="0">
              <a:solidFill>
                <a:srgbClr val="0070C0"/>
              </a:solidFill>
              <a:effectLst/>
              <a:latin typeface="Arial Black" panose="020B0A04020102020204" pitchFamily="34" charset="0"/>
              <a:ea typeface="Calibri" panose="020F0502020204030204" pitchFamily="34" charset="0"/>
            </a:endParaRPr>
          </a:p>
          <a:p>
            <a:pPr marL="742950" marR="177800" lvl="1" indent="-285750">
              <a:lnSpc>
                <a:spcPct val="120000"/>
              </a:lnSpc>
              <a:spcAft>
                <a:spcPts val="0"/>
              </a:spcAft>
              <a:buSzPts val="2200"/>
              <a:buFont typeface="Franklin Gothic Medium" panose="020B0603020102020204" pitchFamily="34" charset="0"/>
              <a:buChar char="–"/>
              <a:tabLst>
                <a:tab pos="1191260" algn="l"/>
                <a:tab pos="1191895" algn="l"/>
              </a:tabLst>
            </a:pP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On</a:t>
            </a:r>
            <a:r>
              <a:rPr lang="en-US" sz="3800" spc="275"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3800" spc="265"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48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40%</a:t>
            </a:r>
            <a:r>
              <a:rPr lang="en-US" sz="3800" spc="27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48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converted</a:t>
            </a:r>
            <a:r>
              <a:rPr lang="en-US" sz="3800" spc="28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3800" spc="28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[when</a:t>
            </a:r>
            <a:r>
              <a:rPr lang="en-US" sz="3800" spc="28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40%</a:t>
            </a:r>
            <a:r>
              <a:rPr lang="en-US" sz="3800" spc="275"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48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SBU</a:t>
            </a:r>
            <a:r>
              <a:rPr lang="en-US" sz="3800" spc="27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is</a:t>
            </a:r>
            <a:r>
              <a:rPr lang="en-US" sz="3800" spc="285"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sold]:</a:t>
            </a:r>
            <a:r>
              <a:rPr lang="en-US" sz="3800" spc="275"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Business</a:t>
            </a:r>
            <a:r>
              <a:rPr lang="en-US" sz="3800" spc="295"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profits</a:t>
            </a:r>
            <a:r>
              <a:rPr lang="en-US" sz="3800" spc="29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under</a:t>
            </a:r>
            <a:r>
              <a:rPr lang="en-US" sz="3800" spc="-48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3800" spc="3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rPr>
              <a:t>28</a:t>
            </a:r>
            <a:endParaRPr lang="en-IN" sz="3800" dirty="0">
              <a:solidFill>
                <a:srgbClr val="7030A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742950" lvl="1" indent="-285750">
              <a:lnSpc>
                <a:spcPct val="120000"/>
              </a:lnSpc>
              <a:buSzPts val="2200"/>
              <a:buFont typeface="Franklin Gothic Medium" panose="020B0603020102020204" pitchFamily="34" charset="0"/>
              <a:buChar char="–"/>
              <a:tabLst>
                <a:tab pos="1191260" algn="l"/>
                <a:tab pos="1191895" algn="l"/>
              </a:tabLst>
            </a:pP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On</a:t>
            </a:r>
            <a:r>
              <a:rPr lang="en-US" sz="3800" spc="65"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transfer</a:t>
            </a:r>
            <a:r>
              <a:rPr lang="en-US" sz="3800" spc="5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27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40%</a:t>
            </a:r>
            <a:r>
              <a:rPr lang="en-US" sz="3800" spc="8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3800" spc="27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SBU:</a:t>
            </a:r>
            <a:r>
              <a:rPr lang="en-US" sz="3800" spc="55"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Business</a:t>
            </a:r>
            <a:r>
              <a:rPr lang="en-US" sz="3800" spc="25"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profits</a:t>
            </a:r>
            <a:r>
              <a:rPr lang="en-US" sz="3800" spc="5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under</a:t>
            </a:r>
            <a:r>
              <a:rPr lang="en-US" sz="3800" spc="7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3800" spc="6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rPr>
              <a:t>28</a:t>
            </a:r>
            <a:endParaRPr lang="en-IN" sz="3800" dirty="0">
              <a:solidFill>
                <a:srgbClr val="FF000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endParaRPr lang="en-IN" dirty="0"/>
          </a:p>
        </p:txBody>
      </p:sp>
    </p:spTree>
    <p:extLst>
      <p:ext uri="{BB962C8B-B14F-4D97-AF65-F5344CB8AC3E}">
        <p14:creationId xmlns:p14="http://schemas.microsoft.com/office/powerpoint/2010/main" val="2593862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107C-2875-C894-D03E-CB7F9DAF7A8A}"/>
              </a:ext>
            </a:extLst>
          </p:cNvPr>
          <p:cNvSpPr>
            <a:spLocks noGrp="1"/>
          </p:cNvSpPr>
          <p:nvPr>
            <p:ph type="title"/>
          </p:nvPr>
        </p:nvSpPr>
        <p:spPr/>
        <p:txBody>
          <a:bodyPr/>
          <a:lstStyle/>
          <a:p>
            <a:r>
              <a:rPr lang="en-IN" dirty="0">
                <a:latin typeface="Arial Black" panose="020B0A04020102020204" pitchFamily="34" charset="0"/>
              </a:rPr>
              <a:t>IMPLICATIONS OF JDA FOR STOCK IN TRADE</a:t>
            </a:r>
            <a:endParaRPr lang="en-IN" dirty="0"/>
          </a:p>
        </p:txBody>
      </p:sp>
      <p:sp>
        <p:nvSpPr>
          <p:cNvPr id="3" name="Content Placeholder 2">
            <a:extLst>
              <a:ext uri="{FF2B5EF4-FFF2-40B4-BE49-F238E27FC236}">
                <a16:creationId xmlns:a16="http://schemas.microsoft.com/office/drawing/2014/main" id="{F8AA7236-0711-FC64-C30C-C876F55A771A}"/>
              </a:ext>
            </a:extLst>
          </p:cNvPr>
          <p:cNvSpPr>
            <a:spLocks noGrp="1"/>
          </p:cNvSpPr>
          <p:nvPr>
            <p:ph idx="1"/>
          </p:nvPr>
        </p:nvSpPr>
        <p:spPr/>
        <p:txBody>
          <a:bodyPr>
            <a:normAutofit/>
          </a:bodyPr>
          <a:lstStyle/>
          <a:p>
            <a:pPr marL="342900" lvl="0" indent="-342900">
              <a:buSzPts val="2400"/>
              <a:buFont typeface="Franklin Gothic Medium" panose="020B0603020102020204" pitchFamily="34" charset="0"/>
              <a:buChar char="■"/>
              <a:tabLst>
                <a:tab pos="901065" algn="l"/>
                <a:tab pos="90170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 following</a:t>
            </a:r>
            <a:r>
              <a:rPr lang="en-US" sz="2400" spc="-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issues</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have</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examined:</a:t>
            </a:r>
            <a:endParaRPr lang="en-IN" sz="2400" dirty="0">
              <a:effectLst/>
              <a:latin typeface="Arial Black" panose="020B0A04020102020204" pitchFamily="34" charset="0"/>
              <a:ea typeface="Calibri" panose="020F0502020204030204" pitchFamily="34" charset="0"/>
            </a:endParaRPr>
          </a:p>
          <a:p>
            <a:pPr lvl="1">
              <a:lnSpc>
                <a:spcPts val="2905"/>
              </a:lnSpc>
              <a:buSzPts val="2400"/>
              <a:buFont typeface="Wingdings" panose="05000000000000000000" pitchFamily="2" charset="2"/>
              <a:buChar char="Ø"/>
              <a:tabLst>
                <a:tab pos="1358265" algn="l"/>
                <a:tab pos="1358900" algn="l"/>
              </a:tabLst>
            </a:pPr>
            <a:r>
              <a:rPr lang="en-US" sz="24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Year</a:t>
            </a:r>
            <a:r>
              <a:rPr lang="en-US" sz="2400" spc="9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34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taxability</a:t>
            </a:r>
            <a:endParaRPr lang="en-IN" sz="11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lvl="1">
              <a:lnSpc>
                <a:spcPts val="2905"/>
              </a:lnSpc>
              <a:buSzPts val="2400"/>
              <a:buFont typeface="Wingdings" panose="05000000000000000000" pitchFamily="2" charset="2"/>
              <a:buChar char="Ø"/>
              <a:tabLst>
                <a:tab pos="1358265" algn="l"/>
                <a:tab pos="1358900" algn="l"/>
              </a:tabLst>
            </a:pPr>
            <a:r>
              <a:rPr lang="en-US" sz="24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Full</a:t>
            </a:r>
            <a:r>
              <a:rPr lang="en-US" sz="2400" spc="7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value</a:t>
            </a:r>
            <a:r>
              <a:rPr lang="en-US" sz="2400" spc="8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295"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rPr>
              <a:t>consideration</a:t>
            </a:r>
            <a:endParaRPr lang="en-IN" sz="1100" dirty="0">
              <a:solidFill>
                <a:srgbClr val="0070C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0" indent="0">
              <a:spcBef>
                <a:spcPts val="25"/>
              </a:spcBef>
              <a:buNone/>
            </a:pPr>
            <a:endParaRPr lang="en-IN" sz="2400" dirty="0">
              <a:effectLst/>
              <a:latin typeface="Arial Black" panose="020B0A04020102020204" pitchFamily="34" charset="0"/>
              <a:ea typeface="Calibri" panose="020F0502020204030204" pitchFamily="34" charset="0"/>
            </a:endParaRPr>
          </a:p>
          <a:p>
            <a:pPr marL="342900" lvl="0" indent="-342900">
              <a:buSzPts val="2400"/>
              <a:buFont typeface="Franklin Gothic Medium" panose="020B0603020102020204" pitchFamily="34" charset="0"/>
              <a:buChar char="■"/>
              <a:tabLst>
                <a:tab pos="901065" algn="l"/>
                <a:tab pos="901700" algn="l"/>
              </a:tabLst>
            </a:pPr>
            <a:r>
              <a:rPr lang="en-US" sz="24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Year</a:t>
            </a:r>
            <a:r>
              <a:rPr lang="en-US" sz="2400" spc="12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42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rPr>
              <a:t>Taxability:</a:t>
            </a:r>
            <a:endParaRPr lang="en-IN" sz="1100" dirty="0">
              <a:solidFill>
                <a:srgbClr val="00B050"/>
              </a:solidFill>
              <a:effectLst/>
              <a:latin typeface="Arial Black" panose="020B0A04020102020204" pitchFamily="34" charset="0"/>
              <a:ea typeface="Franklin Gothic Medium" panose="020B0603020102020204" pitchFamily="34" charset="0"/>
              <a:cs typeface="Franklin Gothic Medium" panose="020B0603020102020204" pitchFamily="34" charset="0"/>
            </a:endParaRPr>
          </a:p>
          <a:p>
            <a:pPr marL="0" indent="0">
              <a:spcBef>
                <a:spcPts val="10"/>
              </a:spcBef>
              <a:buNone/>
            </a:pPr>
            <a:endParaRPr lang="en-IN" sz="2400" dirty="0">
              <a:effectLst/>
              <a:latin typeface="Arial Black" panose="020B0A04020102020204" pitchFamily="34" charset="0"/>
              <a:ea typeface="Calibri" panose="020F0502020204030204" pitchFamily="34" charset="0"/>
            </a:endParaRPr>
          </a:p>
          <a:p>
            <a:pPr marL="742950" marR="320040" lvl="1" indent="-285750">
              <a:lnSpc>
                <a:spcPct val="97000"/>
              </a:lnSpc>
              <a:spcAft>
                <a:spcPts val="0"/>
              </a:spcAft>
              <a:buSzPts val="2400"/>
              <a:buFont typeface="Franklin Gothic Medium" panose="020B0603020102020204" pitchFamily="34" charset="0"/>
              <a:buChar char="■"/>
              <a:tabLst>
                <a:tab pos="1358265" algn="l"/>
                <a:tab pos="135890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As</a:t>
            </a:r>
            <a:r>
              <a:rPr lang="en-US" sz="2400" spc="14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per</a:t>
            </a:r>
            <a:r>
              <a:rPr lang="en-US" sz="2400" spc="16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Section</a:t>
            </a:r>
            <a:r>
              <a:rPr lang="en-US" sz="2400" spc="1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45(2),</a:t>
            </a:r>
            <a:r>
              <a:rPr lang="en-US" sz="2400" spc="17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1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year</a:t>
            </a:r>
            <a:r>
              <a:rPr lang="en-US" sz="2400" spc="1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31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taxability</a:t>
            </a:r>
            <a:r>
              <a:rPr lang="en-US" sz="2400" spc="15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is</a:t>
            </a:r>
            <a:r>
              <a:rPr lang="en-US" sz="2400" spc="12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1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year</a:t>
            </a:r>
            <a:r>
              <a:rPr lang="en-US" sz="2400" spc="1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in</a:t>
            </a:r>
            <a:r>
              <a:rPr lang="en-US" sz="2400" spc="1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which</a:t>
            </a:r>
            <a:r>
              <a:rPr lang="en-US" sz="2400" spc="14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stock-in-trade</a:t>
            </a:r>
            <a:r>
              <a:rPr lang="en-US" sz="2400" spc="-55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(SIT)</a:t>
            </a:r>
            <a:r>
              <a:rPr lang="en-US" sz="2400" spc="1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is</a:t>
            </a:r>
            <a:r>
              <a:rPr lang="en-US" sz="2400" spc="-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‘sold</a:t>
            </a:r>
            <a:r>
              <a:rPr lang="en-US" sz="2400" spc="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or</a:t>
            </a:r>
            <a:r>
              <a:rPr lang="en-US" sz="2400" spc="1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otherwise</a:t>
            </a:r>
            <a:r>
              <a:rPr lang="en-US" sz="2400" spc="1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transferred’.</a:t>
            </a:r>
            <a:endParaRPr lang="en-IN" sz="2400" dirty="0">
              <a:effectLst/>
              <a:latin typeface="Arial Black" panose="020B0A04020102020204" pitchFamily="34" charset="0"/>
              <a:ea typeface="Calibri" panose="020F0502020204030204" pitchFamily="34" charset="0"/>
            </a:endParaRPr>
          </a:p>
          <a:p>
            <a:pPr marL="742950" lvl="1" indent="-285750">
              <a:lnSpc>
                <a:spcPts val="2905"/>
              </a:lnSpc>
              <a:spcBef>
                <a:spcPts val="5"/>
              </a:spcBef>
              <a:spcAft>
                <a:spcPts val="0"/>
              </a:spcAft>
              <a:buSzPts val="2400"/>
              <a:buFont typeface="Franklin Gothic Medium" panose="020B0603020102020204" pitchFamily="34" charset="0"/>
              <a:buChar char="■"/>
              <a:tabLst>
                <a:tab pos="1358265" algn="l"/>
                <a:tab pos="1358900" algn="l"/>
              </a:tabLst>
            </a:pP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In</a:t>
            </a:r>
            <a:r>
              <a:rPr lang="en-US" sz="2400" spc="1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case</a:t>
            </a:r>
            <a:r>
              <a:rPr lang="en-US" sz="2400" spc="20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40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JDA,</a:t>
            </a:r>
            <a:r>
              <a:rPr lang="en-US" sz="2400" spc="22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when</a:t>
            </a:r>
            <a:r>
              <a:rPr lang="en-US" sz="2400" spc="1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60%</a:t>
            </a:r>
            <a:r>
              <a:rPr lang="en-US" sz="2400" spc="21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of</a:t>
            </a:r>
            <a:r>
              <a:rPr lang="en-US" sz="2400" spc="40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the</a:t>
            </a:r>
            <a:r>
              <a:rPr lang="en-US" sz="2400" spc="21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converted</a:t>
            </a:r>
            <a:r>
              <a:rPr lang="en-US" sz="2400" spc="20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land</a:t>
            </a:r>
            <a:r>
              <a:rPr lang="en-US" sz="2400" spc="20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is</a:t>
            </a:r>
            <a:r>
              <a:rPr lang="en-US" sz="2400" spc="1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said</a:t>
            </a:r>
            <a:r>
              <a:rPr lang="en-US" sz="2400" spc="19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to</a:t>
            </a:r>
            <a:r>
              <a:rPr lang="en-US" sz="2400" spc="21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be</a:t>
            </a:r>
            <a:r>
              <a:rPr lang="en-US" sz="2400" spc="20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‘sold</a:t>
            </a:r>
            <a:r>
              <a:rPr lang="en-US" sz="2400" spc="205"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or</a:t>
            </a:r>
            <a:r>
              <a:rPr lang="en-US" sz="2400" spc="210" dirty="0">
                <a:effectLst/>
                <a:latin typeface="Arial Black" panose="020B0A04020102020204" pitchFamily="34" charset="0"/>
                <a:ea typeface="Franklin Gothic Medium" panose="020B0603020102020204" pitchFamily="34" charset="0"/>
                <a:cs typeface="Franklin Gothic Medium" panose="020B0603020102020204" pitchFamily="34" charset="0"/>
              </a:rPr>
              <a:t> </a:t>
            </a:r>
            <a:r>
              <a:rPr lang="en-US" sz="2400" dirty="0">
                <a:effectLst/>
                <a:latin typeface="Arial Black" panose="020B0A04020102020204" pitchFamily="34" charset="0"/>
                <a:ea typeface="Franklin Gothic Medium" panose="020B0603020102020204" pitchFamily="34" charset="0"/>
                <a:cs typeface="Franklin Gothic Medium" panose="020B0603020102020204" pitchFamily="34" charset="0"/>
              </a:rPr>
              <a:t>otherwise </a:t>
            </a:r>
            <a:r>
              <a:rPr lang="en-US" sz="2400" dirty="0">
                <a:effectLst/>
                <a:latin typeface="Arial Black" panose="020B0A04020102020204" pitchFamily="34" charset="0"/>
                <a:ea typeface="Calibri" panose="020F0502020204030204" pitchFamily="34" charset="0"/>
              </a:rPr>
              <a:t>transferred’?</a:t>
            </a:r>
            <a:endParaRPr lang="en-IN" sz="2400" dirty="0">
              <a:effectLst/>
              <a:latin typeface="Arial Black" panose="020B0A04020102020204" pitchFamily="34" charset="0"/>
              <a:ea typeface="Calibri" panose="020F0502020204030204" pitchFamily="34" charset="0"/>
            </a:endParaRPr>
          </a:p>
          <a:p>
            <a:endParaRPr lang="en-IN" dirty="0"/>
          </a:p>
        </p:txBody>
      </p:sp>
    </p:spTree>
    <p:extLst>
      <p:ext uri="{BB962C8B-B14F-4D97-AF65-F5344CB8AC3E}">
        <p14:creationId xmlns:p14="http://schemas.microsoft.com/office/powerpoint/2010/main" val="3856593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7FD3-03B1-4138-60C0-C1B249FB2289}"/>
              </a:ext>
            </a:extLst>
          </p:cNvPr>
          <p:cNvSpPr>
            <a:spLocks noGrp="1"/>
          </p:cNvSpPr>
          <p:nvPr>
            <p:ph type="title"/>
          </p:nvPr>
        </p:nvSpPr>
        <p:spPr>
          <a:xfrm>
            <a:off x="639097" y="117988"/>
            <a:ext cx="10648335" cy="924232"/>
          </a:xfrm>
        </p:spPr>
        <p:txBody>
          <a:bodyPr>
            <a:normAutofit/>
          </a:bodyPr>
          <a:lstStyle/>
          <a:p>
            <a:r>
              <a:rPr lang="en-IN" sz="4000" dirty="0">
                <a:latin typeface="Arial Black" panose="020B0A04020102020204" pitchFamily="34" charset="0"/>
              </a:rPr>
              <a:t>SOME IMPORTANT CASE LAWS</a:t>
            </a:r>
          </a:p>
        </p:txBody>
      </p:sp>
      <p:sp>
        <p:nvSpPr>
          <p:cNvPr id="3" name="Content Placeholder 2">
            <a:extLst>
              <a:ext uri="{FF2B5EF4-FFF2-40B4-BE49-F238E27FC236}">
                <a16:creationId xmlns:a16="http://schemas.microsoft.com/office/drawing/2014/main" id="{42E57912-E4A7-4A61-DF3A-F4F076E2FBB6}"/>
              </a:ext>
            </a:extLst>
          </p:cNvPr>
          <p:cNvSpPr>
            <a:spLocks noGrp="1"/>
          </p:cNvSpPr>
          <p:nvPr>
            <p:ph idx="1"/>
          </p:nvPr>
        </p:nvSpPr>
        <p:spPr>
          <a:xfrm>
            <a:off x="0" y="1042219"/>
            <a:ext cx="12103510" cy="6394901"/>
          </a:xfrm>
        </p:spPr>
        <p:txBody>
          <a:bodyPr>
            <a:noAutofit/>
          </a:bodyPr>
          <a:lstStyle/>
          <a:p>
            <a:pPr algn="l"/>
            <a:r>
              <a:rPr lang="en-IN" sz="1800" b="1" i="0" u="none" strike="noStrike" baseline="0" dirty="0">
                <a:solidFill>
                  <a:srgbClr val="000000"/>
                </a:solidFill>
                <a:latin typeface="Arial Black" panose="020B0A04020102020204" pitchFamily="34" charset="0"/>
              </a:rPr>
              <a:t>2014 </a:t>
            </a:r>
            <a:r>
              <a:rPr lang="en-IN" sz="1800" b="1" i="0" u="none" strike="noStrike" baseline="0" dirty="0" err="1">
                <a:solidFill>
                  <a:srgbClr val="000000"/>
                </a:solidFill>
                <a:latin typeface="Arial Black" panose="020B0A04020102020204" pitchFamily="34" charset="0"/>
              </a:rPr>
              <a:t>TaxPub</a:t>
            </a:r>
            <a:r>
              <a:rPr lang="en-IN" sz="1800" b="1" i="0" u="none" strike="noStrike" baseline="0" dirty="0">
                <a:solidFill>
                  <a:srgbClr val="000000"/>
                </a:solidFill>
                <a:latin typeface="Arial Black" panose="020B0A04020102020204" pitchFamily="34" charset="0"/>
              </a:rPr>
              <a:t>(DT) 2459 (AP-HC) : (2014) 059 (I) ITCL 0423 : (2014) 365 ITR 0249 : (2014) 26    </a:t>
            </a:r>
            <a:r>
              <a:rPr lang="pl-PL" sz="1800" b="1" i="0" u="none" strike="noStrike" baseline="0" dirty="0">
                <a:solidFill>
                  <a:srgbClr val="000000"/>
                </a:solidFill>
                <a:latin typeface="Arial Black" panose="020B0A04020102020204" pitchFamily="34" charset="0"/>
              </a:rPr>
              <a:t>CTR 0325 : (2014) 106 DTR 0096</a:t>
            </a:r>
          </a:p>
          <a:p>
            <a:pPr algn="l"/>
            <a:r>
              <a:rPr lang="pl-PL" sz="2400" b="1" i="0" u="none" strike="noStrike" baseline="0" dirty="0">
                <a:solidFill>
                  <a:srgbClr val="FF0000"/>
                </a:solidFill>
                <a:latin typeface="Arial Black" panose="020B0A04020102020204" pitchFamily="34" charset="0"/>
              </a:rPr>
              <a:t>Potla Nageswara Rao </a:t>
            </a:r>
            <a:r>
              <a:rPr lang="en-IN" sz="2400" b="1" dirty="0">
                <a:solidFill>
                  <a:srgbClr val="FF0000"/>
                </a:solidFill>
                <a:latin typeface="Arial Black" panose="020B0A04020102020204" pitchFamily="34" charset="0"/>
              </a:rPr>
              <a:t>V</a:t>
            </a:r>
            <a:r>
              <a:rPr lang="en-IN" sz="2400" b="1" i="0" u="none" strike="noStrike" baseline="0" dirty="0">
                <a:solidFill>
                  <a:srgbClr val="FF0000"/>
                </a:solidFill>
                <a:latin typeface="Arial Black" panose="020B0A04020102020204" pitchFamily="34" charset="0"/>
              </a:rPr>
              <a:t>s</a:t>
            </a:r>
            <a:r>
              <a:rPr lang="pl-PL" sz="2400" b="1" i="0" u="none" strike="noStrike" baseline="0" dirty="0">
                <a:solidFill>
                  <a:srgbClr val="FF0000"/>
                </a:solidFill>
                <a:latin typeface="Arial Black" panose="020B0A04020102020204" pitchFamily="34" charset="0"/>
              </a:rPr>
              <a:t>. Dy. CIT</a:t>
            </a:r>
            <a:r>
              <a:rPr lang="en-IN" sz="2400" b="1" i="0" u="none" strike="noStrike" baseline="0" dirty="0">
                <a:solidFill>
                  <a:srgbClr val="FF0000"/>
                </a:solidFill>
                <a:latin typeface="Arial Black" panose="020B0A04020102020204" pitchFamily="34" charset="0"/>
              </a:rPr>
              <a:t>   </a:t>
            </a:r>
            <a:r>
              <a:rPr lang="en-US" sz="1800" b="1" i="0" u="sng" strike="noStrike" baseline="0" dirty="0">
                <a:solidFill>
                  <a:srgbClr val="000000"/>
                </a:solidFill>
                <a:latin typeface="Arial Black" panose="020B0A04020102020204" pitchFamily="34" charset="0"/>
              </a:rPr>
              <a:t>Income Tax Act, 1961, </a:t>
            </a:r>
            <a:r>
              <a:rPr lang="en-US" sz="1800" b="0" i="0" u="sng" strike="noStrike" baseline="0" dirty="0">
                <a:solidFill>
                  <a:srgbClr val="000000"/>
                </a:solidFill>
                <a:latin typeface="Arial Black" panose="020B0A04020102020204" pitchFamily="34" charset="0"/>
              </a:rPr>
              <a:t>Section 2(47)</a:t>
            </a:r>
            <a:endParaRPr lang="en-IN" sz="1800" b="1" i="0" u="sng" strike="noStrike" baseline="0" dirty="0">
              <a:solidFill>
                <a:srgbClr val="000000"/>
              </a:solidFill>
              <a:latin typeface="Arial Black" panose="020B0A04020102020204" pitchFamily="34" charset="0"/>
            </a:endParaRPr>
          </a:p>
          <a:p>
            <a:pPr algn="just">
              <a:lnSpc>
                <a:spcPct val="110000"/>
              </a:lnSpc>
            </a:pPr>
            <a:r>
              <a:rPr lang="en-US" sz="1800" b="1" i="0" u="none" strike="noStrike" baseline="0" dirty="0">
                <a:solidFill>
                  <a:srgbClr val="000000"/>
                </a:solidFill>
                <a:latin typeface="Arial Black" panose="020B0A04020102020204" pitchFamily="34" charset="0"/>
              </a:rPr>
              <a:t>--Capital gains</a:t>
            </a:r>
            <a:r>
              <a:rPr lang="en-US" sz="1800" b="0" i="0" u="none" strike="noStrike" baseline="0" dirty="0">
                <a:solidFill>
                  <a:srgbClr val="000000"/>
                </a:solidFill>
                <a:latin typeface="Arial Black" panose="020B0A04020102020204" pitchFamily="34" charset="0"/>
              </a:rPr>
              <a:t>--Transfer under section 2(47) </a:t>
            </a:r>
            <a:r>
              <a:rPr lang="en-US" sz="1600" b="0" i="1" u="none" strike="noStrike" baseline="0" dirty="0">
                <a:solidFill>
                  <a:srgbClr val="0070C0"/>
                </a:solidFill>
                <a:latin typeface="Arial Black" panose="020B0A04020102020204" pitchFamily="34" charset="0"/>
              </a:rPr>
              <a:t>Possession of land handed over to developer vis-a-vis transfer agreement entered in relevant assessment year </a:t>
            </a:r>
            <a:r>
              <a:rPr lang="en-US" sz="1600" b="0" i="0" u="none" strike="noStrike" baseline="0" dirty="0">
                <a:solidFill>
                  <a:srgbClr val="0070C0"/>
                </a:solidFill>
                <a:latin typeface="Arial Black" panose="020B0A04020102020204" pitchFamily="34" charset="0"/>
              </a:rPr>
              <a:t>-Assessee was entered into agreement with a builder on 7-3-2003 and the plan of the building was approved on 31-3-2003. Since all the dates fall in the relevant assessment year, Tribunal was of view that assessee was liable to pay tax on capital gain on transfer of land being capital asset to the developer for the relevant assessment year. Assessee submitted that the transfer has taken place the moment agreement was entered into followed by possession for the purpose of computing capital gains as there was no payment of consideration and there had been only an agreement, he was not liable to pay tax on capital gain on transfer of land in the relevant year.</a:t>
            </a:r>
          </a:p>
          <a:p>
            <a:pPr algn="just">
              <a:lnSpc>
                <a:spcPct val="110000"/>
              </a:lnSpc>
            </a:pPr>
            <a:r>
              <a:rPr lang="en-US" sz="1600" b="0" i="0" u="none" strike="noStrike" baseline="0" dirty="0">
                <a:solidFill>
                  <a:srgbClr val="000000"/>
                </a:solidFill>
                <a:latin typeface="Arial Black" panose="020B0A04020102020204" pitchFamily="34" charset="0"/>
              </a:rPr>
              <a:t> </a:t>
            </a:r>
            <a:r>
              <a:rPr lang="en-US" sz="1600" b="1" i="1" u="none" strike="noStrike" baseline="0" dirty="0">
                <a:solidFill>
                  <a:srgbClr val="000000"/>
                </a:solidFill>
                <a:latin typeface="Arial Black" panose="020B0A04020102020204" pitchFamily="34" charset="0"/>
              </a:rPr>
              <a:t>Held: </a:t>
            </a:r>
            <a:r>
              <a:rPr lang="en-US" sz="1600" b="0" i="0" u="none" strike="noStrike" baseline="0" dirty="0">
                <a:solidFill>
                  <a:srgbClr val="00B050"/>
                </a:solidFill>
                <a:latin typeface="Arial Black" panose="020B0A04020102020204" pitchFamily="34" charset="0"/>
              </a:rPr>
              <a:t>When the transfer was complete, automatically, consideration mentioned in the agreement for sale has to be taken into consideration for the purpose of assessment of income for the assessment year when the agreement was entered into and possession was given. Since both the aforesaid aspects took place in the relevant year, Tribunal was justified in holding that assessee was liable to pay tax on the capital gains on transfer of land to the developer for the relevant assessment year.</a:t>
            </a:r>
          </a:p>
          <a:p>
            <a:pPr marL="0" indent="0" algn="l">
              <a:buNone/>
            </a:pPr>
            <a:endParaRPr lang="en-IN" sz="1800" dirty="0">
              <a:latin typeface="Arial Black" panose="020B0A04020102020204" pitchFamily="34" charset="0"/>
            </a:endParaRPr>
          </a:p>
        </p:txBody>
      </p:sp>
    </p:spTree>
    <p:extLst>
      <p:ext uri="{BB962C8B-B14F-4D97-AF65-F5344CB8AC3E}">
        <p14:creationId xmlns:p14="http://schemas.microsoft.com/office/powerpoint/2010/main" val="193385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5E0C-4982-183F-E01B-B8C1DEB910C9}"/>
              </a:ext>
            </a:extLst>
          </p:cNvPr>
          <p:cNvSpPr>
            <a:spLocks noGrp="1"/>
          </p:cNvSpPr>
          <p:nvPr>
            <p:ph type="title"/>
          </p:nvPr>
        </p:nvSpPr>
        <p:spPr>
          <a:xfrm>
            <a:off x="838200" y="365125"/>
            <a:ext cx="10515600" cy="1047115"/>
          </a:xfrm>
        </p:spPr>
        <p:txBody>
          <a:bodyPr/>
          <a:lstStyle/>
          <a:p>
            <a:r>
              <a:rPr lang="en-IN" sz="4400" dirty="0">
                <a:latin typeface="Arial Black" panose="020B0A04020102020204" pitchFamily="34" charset="0"/>
              </a:rPr>
              <a:t>SOME IMPORTANT CASE LAWS</a:t>
            </a:r>
            <a:endParaRPr lang="en-IN" dirty="0"/>
          </a:p>
        </p:txBody>
      </p:sp>
      <p:sp>
        <p:nvSpPr>
          <p:cNvPr id="3" name="Content Placeholder 2">
            <a:extLst>
              <a:ext uri="{FF2B5EF4-FFF2-40B4-BE49-F238E27FC236}">
                <a16:creationId xmlns:a16="http://schemas.microsoft.com/office/drawing/2014/main" id="{9C3819A1-B3AA-BB22-30E7-9925589AE8CF}"/>
              </a:ext>
            </a:extLst>
          </p:cNvPr>
          <p:cNvSpPr>
            <a:spLocks noGrp="1"/>
          </p:cNvSpPr>
          <p:nvPr>
            <p:ph idx="1"/>
          </p:nvPr>
        </p:nvSpPr>
        <p:spPr>
          <a:xfrm>
            <a:off x="619760" y="1412240"/>
            <a:ext cx="11450320" cy="5567680"/>
          </a:xfrm>
        </p:spPr>
        <p:txBody>
          <a:bodyPr>
            <a:noAutofit/>
          </a:bodyPr>
          <a:lstStyle/>
          <a:p>
            <a:pPr marL="0" indent="0" algn="just">
              <a:lnSpc>
                <a:spcPct val="120000"/>
              </a:lnSpc>
              <a:buNone/>
            </a:pPr>
            <a:r>
              <a:rPr lang="en-US" sz="2200" b="0" i="0" dirty="0">
                <a:solidFill>
                  <a:srgbClr val="C00000"/>
                </a:solidFill>
                <a:effectLst/>
                <a:latin typeface="Arial Black" panose="020B0A04020102020204" pitchFamily="34" charset="0"/>
              </a:rPr>
              <a:t>CIT Vs. Balbir Singh Maini </a:t>
            </a:r>
            <a:r>
              <a:rPr lang="en-US" sz="2200" dirty="0">
                <a:solidFill>
                  <a:srgbClr val="C00000"/>
                </a:solidFill>
                <a:latin typeface="Arial Black" panose="020B0A04020102020204" pitchFamily="34" charset="0"/>
              </a:rPr>
              <a:t>(2017) 398 ITR 531 (SC)</a:t>
            </a:r>
            <a:endParaRPr lang="en-US" sz="2200" b="0" i="0" dirty="0">
              <a:solidFill>
                <a:srgbClr val="333333"/>
              </a:solidFill>
              <a:effectLst/>
              <a:latin typeface="Arial Black" panose="020B0A04020102020204" pitchFamily="34" charset="0"/>
            </a:endParaRPr>
          </a:p>
          <a:p>
            <a:pPr algn="just">
              <a:lnSpc>
                <a:spcPct val="120000"/>
              </a:lnSpc>
            </a:pPr>
            <a:r>
              <a:rPr lang="en-US" sz="1800" b="0" i="0" dirty="0">
                <a:solidFill>
                  <a:srgbClr val="333333"/>
                </a:solidFill>
                <a:effectLst/>
                <a:latin typeface="Arial Black" panose="020B0A04020102020204" pitchFamily="34" charset="0"/>
              </a:rPr>
              <a:t>Capital gain arising under a Joint Development Agreement (JDA) which never materialized for want of necessary permissions was nothing but a hypothetical income and the same could not, therefore, be taxed under section 45 read with section 48.</a:t>
            </a:r>
            <a:r>
              <a:rPr lang="en-US" sz="1800" b="0" i="0" dirty="0">
                <a:solidFill>
                  <a:srgbClr val="515154"/>
                </a:solidFill>
                <a:effectLst/>
                <a:latin typeface="Arial Black" panose="020B0A04020102020204" pitchFamily="34" charset="0"/>
              </a:rPr>
              <a:t> </a:t>
            </a:r>
          </a:p>
          <a:p>
            <a:pPr algn="just">
              <a:lnSpc>
                <a:spcPct val="120000"/>
              </a:lnSpc>
            </a:pPr>
            <a:r>
              <a:rPr lang="en-US" sz="1800" dirty="0">
                <a:solidFill>
                  <a:srgbClr val="515154"/>
                </a:solidFill>
                <a:latin typeface="Arial Black" panose="020B0A04020102020204" pitchFamily="34" charset="0"/>
              </a:rPr>
              <a:t>Held that </a:t>
            </a:r>
            <a:r>
              <a:rPr lang="en-US" sz="1800" b="0" i="0" dirty="0">
                <a:solidFill>
                  <a:srgbClr val="515154"/>
                </a:solidFill>
                <a:effectLst/>
                <a:latin typeface="Arial Black" panose="020B0A04020102020204" pitchFamily="34" charset="0"/>
              </a:rPr>
              <a:t>provisions of taxation i.e., Section 45(1), Section 2(47)(v), and Section 50D shall not be applicable in the cases of unregistered documents. It held that the provisions of Section 2(47)(v) and (vi) will not apply in cases where the JDA is not registered. The Court held that ‘</a:t>
            </a:r>
            <a:r>
              <a:rPr lang="en-US" sz="1800" b="0" i="1" dirty="0">
                <a:solidFill>
                  <a:srgbClr val="515154"/>
                </a:solidFill>
                <a:effectLst/>
                <a:latin typeface="Arial Black" panose="020B0A04020102020204" pitchFamily="34" charset="0"/>
              </a:rPr>
              <a:t>transfer of land through an unregistered document by giving possession of the property for a limited purpose of development would not amount to a transfer and hence capital gains would not arise.</a:t>
            </a:r>
            <a:r>
              <a:rPr lang="en-US" sz="1800" b="0" i="0" dirty="0">
                <a:solidFill>
                  <a:srgbClr val="515154"/>
                </a:solidFill>
                <a:effectLst/>
                <a:latin typeface="Arial Black" panose="020B0A04020102020204" pitchFamily="34" charset="0"/>
              </a:rPr>
              <a:t>’ </a:t>
            </a:r>
            <a:endParaRPr lang="en-US" sz="1800" b="0" i="0" dirty="0">
              <a:solidFill>
                <a:srgbClr val="333333"/>
              </a:solidFill>
              <a:effectLst/>
              <a:latin typeface="Arial Black" panose="020B0A04020102020204" pitchFamily="34" charset="0"/>
            </a:endParaRPr>
          </a:p>
          <a:p>
            <a:pPr algn="just">
              <a:lnSpc>
                <a:spcPct val="120000"/>
              </a:lnSpc>
            </a:pPr>
            <a:r>
              <a:rPr lang="en-US" sz="1800" b="0" i="0" dirty="0">
                <a:solidFill>
                  <a:srgbClr val="333333"/>
                </a:solidFill>
                <a:effectLst/>
                <a:latin typeface="Arial Black" panose="020B0A04020102020204" pitchFamily="34" charset="0"/>
              </a:rPr>
              <a:t> In the facts of the present case, it is clear that the income from capital gain on a transaction which never materialized is, at best, a hypothetical income, and cannot be taxed</a:t>
            </a:r>
            <a:r>
              <a:rPr lang="en-US" sz="1800" dirty="0">
                <a:solidFill>
                  <a:srgbClr val="333333"/>
                </a:solidFill>
                <a:latin typeface="Arial Black" panose="020B0A04020102020204" pitchFamily="34" charset="0"/>
              </a:rPr>
              <a:t>.</a:t>
            </a:r>
          </a:p>
          <a:p>
            <a:pPr marL="0" indent="0" algn="just">
              <a:lnSpc>
                <a:spcPct val="120000"/>
              </a:lnSpc>
              <a:buNone/>
            </a:pPr>
            <a:br>
              <a:rPr lang="en-US" sz="1800" dirty="0">
                <a:latin typeface="Arial Black" panose="020B0A04020102020204" pitchFamily="34" charset="0"/>
              </a:rPr>
            </a:br>
            <a:br>
              <a:rPr lang="en-US" sz="1800" dirty="0">
                <a:latin typeface="Arial Black" panose="020B0A04020102020204" pitchFamily="34" charset="0"/>
              </a:rPr>
            </a:br>
            <a:endParaRPr lang="en-IN" sz="1800" dirty="0">
              <a:latin typeface="Arial Black" panose="020B0A04020102020204" pitchFamily="34" charset="0"/>
            </a:endParaRPr>
          </a:p>
        </p:txBody>
      </p:sp>
    </p:spTree>
    <p:extLst>
      <p:ext uri="{BB962C8B-B14F-4D97-AF65-F5344CB8AC3E}">
        <p14:creationId xmlns:p14="http://schemas.microsoft.com/office/powerpoint/2010/main" val="781251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FCAE-4C3B-52F5-179C-564432E0505C}"/>
              </a:ext>
            </a:extLst>
          </p:cNvPr>
          <p:cNvSpPr>
            <a:spLocks noGrp="1"/>
          </p:cNvSpPr>
          <p:nvPr>
            <p:ph type="title"/>
          </p:nvPr>
        </p:nvSpPr>
        <p:spPr/>
        <p:txBody>
          <a:bodyPr/>
          <a:lstStyle/>
          <a:p>
            <a:r>
              <a:rPr lang="en-IN" sz="4400" dirty="0">
                <a:latin typeface="Arial Black" panose="020B0A04020102020204" pitchFamily="34" charset="0"/>
              </a:rPr>
              <a:t>SOME IMPORTANT CASE LAWS</a:t>
            </a:r>
            <a:endParaRPr lang="en-IN" dirty="0"/>
          </a:p>
        </p:txBody>
      </p:sp>
      <p:sp>
        <p:nvSpPr>
          <p:cNvPr id="3" name="Content Placeholder 2">
            <a:extLst>
              <a:ext uri="{FF2B5EF4-FFF2-40B4-BE49-F238E27FC236}">
                <a16:creationId xmlns:a16="http://schemas.microsoft.com/office/drawing/2014/main" id="{34D1C2F7-B23B-4CF7-6108-5966F18F7A44}"/>
              </a:ext>
            </a:extLst>
          </p:cNvPr>
          <p:cNvSpPr>
            <a:spLocks noGrp="1"/>
          </p:cNvSpPr>
          <p:nvPr>
            <p:ph idx="1"/>
          </p:nvPr>
        </p:nvSpPr>
        <p:spPr/>
        <p:txBody>
          <a:bodyPr>
            <a:normAutofit lnSpcReduction="10000"/>
          </a:bodyPr>
          <a:lstStyle/>
          <a:p>
            <a:pPr algn="just"/>
            <a:r>
              <a:rPr lang="en-US" b="1" dirty="0" err="1">
                <a:solidFill>
                  <a:srgbClr val="FF0000"/>
                </a:solidFill>
                <a:effectLst/>
                <a:latin typeface="Arial Black" panose="020B0A04020102020204" pitchFamily="34" charset="0"/>
                <a:ea typeface="Times New Roman" panose="02020603050405020304" pitchFamily="18" charset="0"/>
                <a:cs typeface="Arial" panose="020B0604020202020204" pitchFamily="34" charset="0"/>
              </a:rPr>
              <a:t>Seshasayee</a:t>
            </a:r>
            <a:r>
              <a:rPr lang="en-US" b="1" dirty="0">
                <a:solidFill>
                  <a:srgbClr val="FF0000"/>
                </a:solidFill>
                <a:effectLst/>
                <a:latin typeface="Arial Black" panose="020B0A04020102020204" pitchFamily="34" charset="0"/>
                <a:ea typeface="Times New Roman" panose="02020603050405020304" pitchFamily="18" charset="0"/>
                <a:cs typeface="Arial" panose="020B0604020202020204" pitchFamily="34" charset="0"/>
              </a:rPr>
              <a:t> Steels P. Ltd. v. ACIT </a:t>
            </a:r>
            <a:r>
              <a:rPr lang="en-US" b="1" dirty="0">
                <a:solidFill>
                  <a:srgbClr val="FF0000"/>
                </a:solidFill>
                <a:latin typeface="Arial Black" panose="020B0A04020102020204" pitchFamily="34" charset="0"/>
                <a:cs typeface="Arial" panose="020B0604020202020204" pitchFamily="34" charset="0"/>
              </a:rPr>
              <a:t>(2020) 421 ITR 46 / 313 CTR 375/ 187 DTR 241/ 275 Taxman 187(SC). </a:t>
            </a:r>
          </a:p>
          <a:p>
            <a:pPr algn="just"/>
            <a:r>
              <a:rPr lang="en-US" dirty="0">
                <a:solidFill>
                  <a:srgbClr val="555555"/>
                </a:solidFill>
                <a:effectLst/>
                <a:latin typeface="Arial Black" panose="020B0A04020102020204" pitchFamily="34" charset="0"/>
                <a:ea typeface="Times New Roman" panose="02020603050405020304" pitchFamily="18" charset="0"/>
                <a:cs typeface="Open Sans" panose="020B0606030504020204" pitchFamily="34" charset="0"/>
              </a:rPr>
              <a:t>S. 45 : Capital gains-Transfer-Permission to builder to start advertising, selling, construction on land-</a:t>
            </a:r>
            <a:r>
              <a:rPr lang="en-US" dirty="0" err="1">
                <a:solidFill>
                  <a:srgbClr val="555555"/>
                </a:solidFill>
                <a:effectLst/>
                <a:latin typeface="Arial Black" panose="020B0A04020102020204" pitchFamily="34" charset="0"/>
                <a:ea typeface="Times New Roman" panose="02020603050405020304" pitchFamily="18" charset="0"/>
                <a:cs typeface="Open Sans" panose="020B0606030504020204" pitchFamily="34" charset="0"/>
              </a:rPr>
              <a:t>Licence</a:t>
            </a:r>
            <a:r>
              <a:rPr lang="en-US" dirty="0">
                <a:solidFill>
                  <a:srgbClr val="555555"/>
                </a:solidFill>
                <a:effectLst/>
                <a:latin typeface="Arial Black" panose="020B0A04020102020204" pitchFamily="34" charset="0"/>
                <a:ea typeface="Times New Roman" panose="02020603050405020304" pitchFamily="18" charset="0"/>
                <a:cs typeface="Open Sans" panose="020B0606030504020204" pitchFamily="34" charset="0"/>
              </a:rPr>
              <a:t> to builder not amounting to possession of asset-Memorandum of compromise in 2003 under which agreement confirmed, and receipt by assessee of part of agreed sale consideration confirmed-Gains arose in previous year in which memorandum of compromise entered into, and taxable in that assessment year. [S. 2(47)(v), 2(47)(vi), Transfer of Property Act, 1882, S.53A]</a:t>
            </a:r>
            <a:endParaRPr lang="en-IN" dirty="0">
              <a:effectLst/>
              <a:latin typeface="Arial Black" panose="020B0A0402010202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749673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61492" y="1349871"/>
            <a:ext cx="6297018" cy="2362597"/>
          </a:xfrm>
          <a:prstGeom prst="rect">
            <a:avLst/>
          </a:prstGeom>
          <a:noFill/>
          <a:ln/>
        </p:spPr>
        <p:txBody>
          <a:bodyPr wrap="square" lIns="0" tIns="0" rIns="0" bIns="0" rtlCol="0" anchor="t"/>
          <a:lstStyle/>
          <a:p>
            <a:pPr>
              <a:lnSpc>
                <a:spcPts val="4625"/>
              </a:lnSpc>
            </a:pPr>
            <a:r>
              <a:rPr lang="en-US" sz="3708" dirty="0">
                <a:solidFill>
                  <a:srgbClr val="3A3A3A"/>
                </a:solidFill>
                <a:latin typeface="Noto Serif Medium" pitchFamily="34" charset="0"/>
                <a:ea typeface="Noto Serif Medium" pitchFamily="34" charset="-122"/>
                <a:cs typeface="Noto Serif Medium" pitchFamily="34" charset="-120"/>
              </a:rPr>
              <a:t>Section 50C of the Income Tax Act, 1961: Anti-Abuse Provision for Immovable Property Transfers</a:t>
            </a:r>
            <a:endParaRPr lang="en-US" sz="3708" dirty="0"/>
          </a:p>
        </p:txBody>
      </p:sp>
      <p:sp>
        <p:nvSpPr>
          <p:cNvPr id="4" name="Text 1"/>
          <p:cNvSpPr/>
          <p:nvPr/>
        </p:nvSpPr>
        <p:spPr>
          <a:xfrm>
            <a:off x="661492" y="3995936"/>
            <a:ext cx="6297018" cy="1512094"/>
          </a:xfrm>
          <a:prstGeom prst="rect">
            <a:avLst/>
          </a:prstGeom>
          <a:noFill/>
          <a:ln/>
        </p:spPr>
        <p:txBody>
          <a:bodyPr wrap="squar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Section 50C of the Income Tax Act, 1961, is a significant anti-abuse provision dealing with the transfer of immovable property (land or building or both). It aims to prevent understatement of sale consideration in property transactions. Here are the important issues associated with Section 50C:</a:t>
            </a:r>
            <a:endParaRPr lang="en-US" sz="1458"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2" y="1703784"/>
            <a:ext cx="6297018" cy="1181298"/>
          </a:xfrm>
          <a:prstGeom prst="rect">
            <a:avLst/>
          </a:prstGeom>
          <a:noFill/>
          <a:ln/>
        </p:spPr>
        <p:txBody>
          <a:bodyPr wrap="square" lIns="0" tIns="0" rIns="0" bIns="0" rtlCol="0" anchor="t"/>
          <a:lstStyle/>
          <a:p>
            <a:pPr>
              <a:lnSpc>
                <a:spcPts val="4625"/>
              </a:lnSpc>
            </a:pPr>
            <a:r>
              <a:rPr lang="en-US" sz="3708" dirty="0">
                <a:solidFill>
                  <a:srgbClr val="3A3A3A"/>
                </a:solidFill>
                <a:latin typeface="Noto Serif Medium" pitchFamily="34" charset="0"/>
                <a:ea typeface="Noto Serif Medium" pitchFamily="34" charset="-122"/>
                <a:cs typeface="Noto Serif Medium" pitchFamily="34" charset="-120"/>
              </a:rPr>
              <a:t>Key Provisions of Section 50C</a:t>
            </a:r>
            <a:endParaRPr lang="en-US" sz="3708" dirty="0"/>
          </a:p>
        </p:txBody>
      </p:sp>
      <p:sp>
        <p:nvSpPr>
          <p:cNvPr id="4" name="Shape 1"/>
          <p:cNvSpPr/>
          <p:nvPr/>
        </p:nvSpPr>
        <p:spPr>
          <a:xfrm>
            <a:off x="5233492" y="3168551"/>
            <a:ext cx="425252" cy="425252"/>
          </a:xfrm>
          <a:prstGeom prst="roundRect">
            <a:avLst>
              <a:gd name="adj" fmla="val 18669"/>
            </a:avLst>
          </a:prstGeom>
          <a:solidFill>
            <a:srgbClr val="000000"/>
          </a:solidFill>
          <a:ln w="7620">
            <a:solidFill>
              <a:srgbClr val="CCC4B8"/>
            </a:solidFill>
            <a:prstDash val="solid"/>
          </a:ln>
          <a:effectLst>
            <a:outerShdw dist="20320" dir="2700000" algn="bl" rotWithShape="0">
              <a:srgbClr val="CCC4B8">
                <a:alpha val="100000"/>
              </a:srgbClr>
            </a:outerShdw>
          </a:effectLst>
        </p:spPr>
        <p:txBody>
          <a:bodyPr/>
          <a:lstStyle/>
          <a:p>
            <a:endParaRPr lang="en-IN" sz="1500"/>
          </a:p>
        </p:txBody>
      </p:sp>
      <p:pic>
        <p:nvPicPr>
          <p:cNvPr id="5" name="Image 1" descr="preencoded.png"/>
          <p:cNvPicPr>
            <a:picLocks noChangeAspect="1"/>
          </p:cNvPicPr>
          <p:nvPr/>
        </p:nvPicPr>
        <p:blipFill>
          <a:blip r:embed="rId4"/>
          <a:stretch>
            <a:fillRect/>
          </a:stretch>
        </p:blipFill>
        <p:spPr>
          <a:xfrm>
            <a:off x="5304384" y="3203972"/>
            <a:ext cx="283468" cy="354409"/>
          </a:xfrm>
          <a:prstGeom prst="rect">
            <a:avLst/>
          </a:prstGeom>
        </p:spPr>
      </p:pic>
      <p:sp>
        <p:nvSpPr>
          <p:cNvPr id="6" name="Text 2"/>
          <p:cNvSpPr/>
          <p:nvPr/>
        </p:nvSpPr>
        <p:spPr>
          <a:xfrm>
            <a:off x="5847756" y="3233440"/>
            <a:ext cx="3700859" cy="295275"/>
          </a:xfrm>
          <a:prstGeom prst="rect">
            <a:avLst/>
          </a:prstGeom>
          <a:noFill/>
          <a:ln/>
        </p:spPr>
        <p:txBody>
          <a:bodyPr wrap="none" lIns="0" tIns="0" rIns="0" bIns="0" rtlCol="0" anchor="t"/>
          <a:lstStyle/>
          <a:p>
            <a:pPr>
              <a:lnSpc>
                <a:spcPts val="2292"/>
              </a:lnSpc>
            </a:pPr>
            <a:r>
              <a:rPr lang="en-US" sz="1833" dirty="0">
                <a:solidFill>
                  <a:srgbClr val="4C4C4C"/>
                </a:solidFill>
                <a:latin typeface="Noto Serif Medium" pitchFamily="34" charset="0"/>
                <a:ea typeface="Noto Serif Medium" pitchFamily="34" charset="-122"/>
                <a:cs typeface="Noto Serif Medium" pitchFamily="34" charset="-120"/>
              </a:rPr>
              <a:t>Stamp Duty Value Consideration</a:t>
            </a:r>
            <a:endParaRPr lang="en-US" sz="1833" dirty="0"/>
          </a:p>
        </p:txBody>
      </p:sp>
      <p:sp>
        <p:nvSpPr>
          <p:cNvPr id="7" name="Text 3"/>
          <p:cNvSpPr/>
          <p:nvPr/>
        </p:nvSpPr>
        <p:spPr>
          <a:xfrm>
            <a:off x="5847756" y="3642122"/>
            <a:ext cx="5682754" cy="1512094"/>
          </a:xfrm>
          <a:prstGeom prst="rect">
            <a:avLst/>
          </a:prstGeom>
          <a:noFill/>
          <a:ln/>
        </p:spPr>
        <p:txBody>
          <a:bodyPr wrap="squar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When a capital asset (land or building or both) is transferred, and the sale consideration declared is less than the stamp duty value (SDV) assessed by the Stamp Valuation Authority, then the stamp duty value shall be deemed to be the full value of consideration for computing capital gains.</a:t>
            </a:r>
            <a:endParaRPr lang="en-US" sz="1458"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926605"/>
            <a:ext cx="8127603" cy="590649"/>
          </a:xfrm>
          <a:prstGeom prst="rect">
            <a:avLst/>
          </a:prstGeom>
          <a:noFill/>
          <a:ln/>
        </p:spPr>
        <p:txBody>
          <a:bodyPr wrap="none" lIns="0" tIns="0" rIns="0" bIns="0" rtlCol="0" anchor="t"/>
          <a:lstStyle/>
          <a:p>
            <a:pPr>
              <a:lnSpc>
                <a:spcPts val="4625"/>
              </a:lnSpc>
            </a:pPr>
            <a:r>
              <a:rPr lang="en-US" sz="3708" b="1" dirty="0">
                <a:solidFill>
                  <a:srgbClr val="3A3A3A"/>
                </a:solidFill>
                <a:latin typeface="Noto Serif Medium" pitchFamily="34" charset="0"/>
                <a:ea typeface="Noto Serif Medium" pitchFamily="34" charset="-122"/>
                <a:cs typeface="Noto Serif Medium" pitchFamily="34" charset="-120"/>
              </a:rPr>
              <a:t>Important Issues under Section 50C</a:t>
            </a:r>
            <a:endParaRPr lang="en-US" sz="3708" b="1" dirty="0"/>
          </a:p>
        </p:txBody>
      </p:sp>
      <p:sp>
        <p:nvSpPr>
          <p:cNvPr id="3" name="Shape 1"/>
          <p:cNvSpPr/>
          <p:nvPr/>
        </p:nvSpPr>
        <p:spPr>
          <a:xfrm>
            <a:off x="661492" y="1895277"/>
            <a:ext cx="3496965" cy="4036119"/>
          </a:xfrm>
          <a:prstGeom prst="roundRect">
            <a:avLst>
              <a:gd name="adj" fmla="val 2270"/>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sp>
        <p:nvSpPr>
          <p:cNvPr id="4" name="Text 2"/>
          <p:cNvSpPr/>
          <p:nvPr/>
        </p:nvSpPr>
        <p:spPr>
          <a:xfrm>
            <a:off x="856853" y="2090638"/>
            <a:ext cx="3106242" cy="590550"/>
          </a:xfrm>
          <a:prstGeom prst="rect">
            <a:avLst/>
          </a:prstGeom>
          <a:noFill/>
          <a:ln/>
        </p:spPr>
        <p:txBody>
          <a:bodyPr wrap="square" lIns="0" tIns="0" rIns="0" bIns="0" rtlCol="0" anchor="t"/>
          <a:lstStyle/>
          <a:p>
            <a:pPr>
              <a:lnSpc>
                <a:spcPts val="2292"/>
              </a:lnSpc>
            </a:pPr>
            <a:r>
              <a:rPr lang="en-US" sz="1833" b="1" dirty="0">
                <a:solidFill>
                  <a:srgbClr val="000000"/>
                </a:solidFill>
                <a:latin typeface="Noto Serif Medium" pitchFamily="34" charset="0"/>
                <a:ea typeface="Noto Serif Medium" pitchFamily="34" charset="-122"/>
                <a:cs typeface="Noto Serif Medium" pitchFamily="34" charset="-120"/>
              </a:rPr>
              <a:t>1. Applicability Only to Capital Assets</a:t>
            </a:r>
            <a:endParaRPr lang="en-US" sz="1833" b="1" dirty="0"/>
          </a:p>
        </p:txBody>
      </p:sp>
      <p:sp>
        <p:nvSpPr>
          <p:cNvPr id="5" name="Text 3"/>
          <p:cNvSpPr/>
          <p:nvPr/>
        </p:nvSpPr>
        <p:spPr>
          <a:xfrm>
            <a:off x="856853" y="2794595"/>
            <a:ext cx="3106242" cy="604838"/>
          </a:xfrm>
          <a:prstGeom prst="rect">
            <a:avLst/>
          </a:prstGeom>
          <a:noFill/>
          <a:ln/>
        </p:spPr>
        <p:txBody>
          <a:bodyPr wrap="square" lIns="0" tIns="0" rIns="0" bIns="0" rtlCol="0" anchor="t"/>
          <a:lstStyle/>
          <a:p>
            <a:pPr>
              <a:lnSpc>
                <a:spcPts val="2375"/>
              </a:lnSpc>
            </a:pPr>
            <a:r>
              <a:rPr lang="en-US" sz="1458" b="1" dirty="0">
                <a:solidFill>
                  <a:srgbClr val="000000"/>
                </a:solidFill>
                <a:latin typeface="Noto Serif" pitchFamily="34" charset="0"/>
                <a:ea typeface="Noto Serif" pitchFamily="34" charset="-122"/>
                <a:cs typeface="Noto Serif" pitchFamily="34" charset="-120"/>
              </a:rPr>
              <a:t>Applies only if the transferred asset is a capital asset.</a:t>
            </a:r>
            <a:endParaRPr lang="en-US" sz="1458" b="1" dirty="0"/>
          </a:p>
        </p:txBody>
      </p:sp>
      <p:sp>
        <p:nvSpPr>
          <p:cNvPr id="6" name="Text 4"/>
          <p:cNvSpPr/>
          <p:nvPr/>
        </p:nvSpPr>
        <p:spPr>
          <a:xfrm>
            <a:off x="856853" y="3512840"/>
            <a:ext cx="3106242" cy="907257"/>
          </a:xfrm>
          <a:prstGeom prst="rect">
            <a:avLst/>
          </a:prstGeom>
          <a:noFill/>
          <a:ln/>
        </p:spPr>
        <p:txBody>
          <a:bodyPr wrap="square" lIns="0" tIns="0" rIns="0" bIns="0" rtlCol="0" anchor="t"/>
          <a:lstStyle/>
          <a:p>
            <a:pPr>
              <a:lnSpc>
                <a:spcPts val="2375"/>
              </a:lnSpc>
            </a:pPr>
            <a:r>
              <a:rPr lang="en-US" sz="1458" b="1" dirty="0">
                <a:solidFill>
                  <a:srgbClr val="000000"/>
                </a:solidFill>
                <a:latin typeface="Noto Serif" pitchFamily="34" charset="0"/>
                <a:ea typeface="Noto Serif" pitchFamily="34" charset="-122"/>
                <a:cs typeface="Noto Serif" pitchFamily="34" charset="-120"/>
              </a:rPr>
              <a:t>Does not apply if the asset is held as stock-in-trade (except via Section 43CA).</a:t>
            </a:r>
            <a:endParaRPr lang="en-US" sz="1458" b="1" dirty="0"/>
          </a:p>
        </p:txBody>
      </p:sp>
      <p:sp>
        <p:nvSpPr>
          <p:cNvPr id="7" name="Shape 5"/>
          <p:cNvSpPr/>
          <p:nvPr/>
        </p:nvSpPr>
        <p:spPr>
          <a:xfrm>
            <a:off x="4347468" y="1895277"/>
            <a:ext cx="3496965" cy="4036119"/>
          </a:xfrm>
          <a:prstGeom prst="roundRect">
            <a:avLst>
              <a:gd name="adj" fmla="val 2270"/>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sp>
        <p:nvSpPr>
          <p:cNvPr id="8" name="Text 6"/>
          <p:cNvSpPr/>
          <p:nvPr/>
        </p:nvSpPr>
        <p:spPr>
          <a:xfrm>
            <a:off x="4542830" y="2090638"/>
            <a:ext cx="3106242" cy="885825"/>
          </a:xfrm>
          <a:prstGeom prst="rect">
            <a:avLst/>
          </a:prstGeom>
          <a:noFill/>
          <a:ln/>
        </p:spPr>
        <p:txBody>
          <a:bodyPr wrap="square" lIns="0" tIns="0" rIns="0" bIns="0" rtlCol="0" anchor="t"/>
          <a:lstStyle/>
          <a:p>
            <a:pPr>
              <a:lnSpc>
                <a:spcPts val="2292"/>
              </a:lnSpc>
            </a:pPr>
            <a:r>
              <a:rPr lang="en-US" sz="1833" b="1" dirty="0">
                <a:solidFill>
                  <a:srgbClr val="000000"/>
                </a:solidFill>
                <a:latin typeface="Noto Serif Medium" pitchFamily="34" charset="0"/>
                <a:ea typeface="Noto Serif Medium" pitchFamily="34" charset="-122"/>
                <a:cs typeface="Noto Serif Medium" pitchFamily="34" charset="-120"/>
              </a:rPr>
              <a:t>2. Difference Between Declared Value and Stamp Duty Value</a:t>
            </a:r>
            <a:endParaRPr lang="en-US" sz="1833" b="1" dirty="0"/>
          </a:p>
        </p:txBody>
      </p:sp>
      <p:sp>
        <p:nvSpPr>
          <p:cNvPr id="9" name="Text 7"/>
          <p:cNvSpPr/>
          <p:nvPr/>
        </p:nvSpPr>
        <p:spPr>
          <a:xfrm>
            <a:off x="4542830" y="3089870"/>
            <a:ext cx="3106242" cy="907257"/>
          </a:xfrm>
          <a:prstGeom prst="rect">
            <a:avLst/>
          </a:prstGeom>
          <a:noFill/>
          <a:ln/>
        </p:spPr>
        <p:txBody>
          <a:bodyPr wrap="square" lIns="0" tIns="0" rIns="0" bIns="0" rtlCol="0" anchor="t"/>
          <a:lstStyle/>
          <a:p>
            <a:pPr>
              <a:lnSpc>
                <a:spcPts val="2375"/>
              </a:lnSpc>
            </a:pPr>
            <a:r>
              <a:rPr lang="en-US" sz="1458" b="1" dirty="0">
                <a:solidFill>
                  <a:srgbClr val="000000"/>
                </a:solidFill>
                <a:latin typeface="Noto Serif" pitchFamily="34" charset="0"/>
                <a:ea typeface="Noto Serif" pitchFamily="34" charset="-122"/>
                <a:cs typeface="Noto Serif" pitchFamily="34" charset="-120"/>
              </a:rPr>
              <a:t>If the declared sale price is lower than SDV, it can lead to additional capital gains tax.</a:t>
            </a:r>
            <a:endParaRPr lang="en-US" sz="1458" b="1" dirty="0"/>
          </a:p>
        </p:txBody>
      </p:sp>
      <p:sp>
        <p:nvSpPr>
          <p:cNvPr id="10" name="Text 8"/>
          <p:cNvSpPr/>
          <p:nvPr/>
        </p:nvSpPr>
        <p:spPr>
          <a:xfrm>
            <a:off x="4542830" y="4110534"/>
            <a:ext cx="3106242" cy="604838"/>
          </a:xfrm>
          <a:prstGeom prst="rect">
            <a:avLst/>
          </a:prstGeom>
          <a:noFill/>
          <a:ln/>
        </p:spPr>
        <p:txBody>
          <a:bodyPr wrap="square" lIns="0" tIns="0" rIns="0" bIns="0" rtlCol="0" anchor="t"/>
          <a:lstStyle/>
          <a:p>
            <a:pPr>
              <a:lnSpc>
                <a:spcPts val="2375"/>
              </a:lnSpc>
            </a:pPr>
            <a:r>
              <a:rPr lang="en-US" sz="1458" b="1" dirty="0">
                <a:solidFill>
                  <a:srgbClr val="000000"/>
                </a:solidFill>
                <a:latin typeface="Noto Serif" pitchFamily="34" charset="0"/>
                <a:ea typeface="Noto Serif" pitchFamily="34" charset="-122"/>
                <a:cs typeface="Noto Serif" pitchFamily="34" charset="-120"/>
              </a:rPr>
              <a:t>A safe harbor limit of 10% is allowed:</a:t>
            </a:r>
            <a:endParaRPr lang="en-US" sz="1458" b="1" dirty="0"/>
          </a:p>
        </p:txBody>
      </p:sp>
      <p:sp>
        <p:nvSpPr>
          <p:cNvPr id="11" name="Text 9"/>
          <p:cNvSpPr/>
          <p:nvPr/>
        </p:nvSpPr>
        <p:spPr>
          <a:xfrm>
            <a:off x="4542830" y="4828778"/>
            <a:ext cx="3106242" cy="907257"/>
          </a:xfrm>
          <a:prstGeom prst="rect">
            <a:avLst/>
          </a:prstGeom>
          <a:noFill/>
          <a:ln/>
        </p:spPr>
        <p:txBody>
          <a:bodyPr wrap="square" lIns="0" tIns="0" rIns="0" bIns="0" rtlCol="0" anchor="t"/>
          <a:lstStyle/>
          <a:p>
            <a:pPr>
              <a:lnSpc>
                <a:spcPts val="2375"/>
              </a:lnSpc>
            </a:pPr>
            <a:r>
              <a:rPr lang="en-US" sz="1458" b="1" dirty="0">
                <a:solidFill>
                  <a:srgbClr val="000000"/>
                </a:solidFill>
                <a:latin typeface="Noto Serif" pitchFamily="34" charset="0"/>
                <a:ea typeface="Noto Serif" pitchFamily="34" charset="-122"/>
                <a:cs typeface="Noto Serif" pitchFamily="34" charset="-120"/>
              </a:rPr>
              <a:t>If the stamp duty value is within 10% of the actual consideration, then actual sale price is accepted.</a:t>
            </a:r>
            <a:endParaRPr lang="en-US" sz="1458" b="1" dirty="0"/>
          </a:p>
        </p:txBody>
      </p:sp>
      <p:sp>
        <p:nvSpPr>
          <p:cNvPr id="12" name="Shape 10"/>
          <p:cNvSpPr/>
          <p:nvPr/>
        </p:nvSpPr>
        <p:spPr>
          <a:xfrm>
            <a:off x="8033444" y="1895277"/>
            <a:ext cx="3496965" cy="4036119"/>
          </a:xfrm>
          <a:prstGeom prst="roundRect">
            <a:avLst>
              <a:gd name="adj" fmla="val 2270"/>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sp>
        <p:nvSpPr>
          <p:cNvPr id="13" name="Text 11"/>
          <p:cNvSpPr/>
          <p:nvPr/>
        </p:nvSpPr>
        <p:spPr>
          <a:xfrm>
            <a:off x="8228807" y="2090638"/>
            <a:ext cx="3106242" cy="590550"/>
          </a:xfrm>
          <a:prstGeom prst="rect">
            <a:avLst/>
          </a:prstGeom>
          <a:noFill/>
          <a:ln/>
        </p:spPr>
        <p:txBody>
          <a:bodyPr wrap="square" lIns="0" tIns="0" rIns="0" bIns="0" rtlCol="0" anchor="t"/>
          <a:lstStyle/>
          <a:p>
            <a:pPr>
              <a:lnSpc>
                <a:spcPts val="2292"/>
              </a:lnSpc>
            </a:pPr>
            <a:r>
              <a:rPr lang="en-US" sz="1833" b="1" dirty="0">
                <a:solidFill>
                  <a:srgbClr val="000000"/>
                </a:solidFill>
                <a:latin typeface="Noto Serif Medium" pitchFamily="34" charset="0"/>
                <a:ea typeface="Noto Serif Medium" pitchFamily="34" charset="-122"/>
                <a:cs typeface="Noto Serif Medium" pitchFamily="34" charset="-120"/>
              </a:rPr>
              <a:t>3. Date of Agreement vs Date of Registration</a:t>
            </a:r>
            <a:endParaRPr lang="en-US" sz="1833" b="1" dirty="0"/>
          </a:p>
        </p:txBody>
      </p:sp>
      <p:sp>
        <p:nvSpPr>
          <p:cNvPr id="14" name="Text 12"/>
          <p:cNvSpPr/>
          <p:nvPr/>
        </p:nvSpPr>
        <p:spPr>
          <a:xfrm>
            <a:off x="8228807" y="2794595"/>
            <a:ext cx="3106242" cy="2116932"/>
          </a:xfrm>
          <a:prstGeom prst="rect">
            <a:avLst/>
          </a:prstGeom>
          <a:noFill/>
          <a:ln/>
        </p:spPr>
        <p:txBody>
          <a:bodyPr wrap="square" lIns="0" tIns="0" rIns="0" bIns="0" rtlCol="0" anchor="t"/>
          <a:lstStyle/>
          <a:p>
            <a:pPr>
              <a:lnSpc>
                <a:spcPts val="2375"/>
              </a:lnSpc>
            </a:pPr>
            <a:r>
              <a:rPr lang="en-US" sz="1458" b="1" dirty="0">
                <a:solidFill>
                  <a:srgbClr val="000000"/>
                </a:solidFill>
                <a:latin typeface="Noto Serif" pitchFamily="34" charset="0"/>
                <a:ea typeface="Noto Serif" pitchFamily="34" charset="-122"/>
                <a:cs typeface="Noto Serif" pitchFamily="34" charset="-120"/>
              </a:rPr>
              <a:t>If the date of agreement and date of registration are different, and part/full consideration is received before the date of agreement (via specified modes), the stamp duty value on the date of agreement can be adopted.</a:t>
            </a:r>
            <a:endParaRPr lang="en-US" sz="1458"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749771" y="1688891"/>
            <a:ext cx="6484583" cy="2109749"/>
          </a:xfrm>
          <a:prstGeom prst="rect">
            <a:avLst/>
          </a:prstGeom>
          <a:noFill/>
          <a:ln/>
        </p:spPr>
        <p:txBody>
          <a:bodyPr wrap="squar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3. Income from Business and Profession</a:t>
            </a:r>
            <a:endParaRPr lang="en-US" sz="3708" dirty="0">
              <a:latin typeface="Arial Black" panose="020B0A04020102020204" pitchFamily="34" charset="0"/>
            </a:endParaRPr>
          </a:p>
        </p:txBody>
      </p:sp>
      <p:sp>
        <p:nvSpPr>
          <p:cNvPr id="4" name="Shape 1"/>
          <p:cNvSpPr/>
          <p:nvPr/>
        </p:nvSpPr>
        <p:spPr>
          <a:xfrm>
            <a:off x="661492" y="3251299"/>
            <a:ext cx="6661143" cy="2779652"/>
          </a:xfrm>
          <a:prstGeom prst="roundRect">
            <a:avLst>
              <a:gd name="adj" fmla="val 6637"/>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a:p>
        </p:txBody>
      </p:sp>
      <p:sp>
        <p:nvSpPr>
          <p:cNvPr id="5" name="Text 2"/>
          <p:cNvSpPr/>
          <p:nvPr/>
        </p:nvSpPr>
        <p:spPr>
          <a:xfrm>
            <a:off x="856854" y="3446661"/>
            <a:ext cx="3318569" cy="295275"/>
          </a:xfrm>
          <a:prstGeom prst="rect">
            <a:avLst/>
          </a:prstGeom>
          <a:noFill/>
          <a:ln/>
        </p:spPr>
        <p:txBody>
          <a:bodyPr wrap="none" lIns="0" tIns="0" rIns="0" bIns="0" rtlCol="0" anchor="t"/>
          <a:lstStyle/>
          <a:p>
            <a:pPr>
              <a:lnSpc>
                <a:spcPts val="2292"/>
              </a:lnSpc>
            </a:pPr>
            <a:r>
              <a:rPr lang="en-US" sz="1833" dirty="0">
                <a:solidFill>
                  <a:srgbClr val="000000"/>
                </a:solidFill>
                <a:latin typeface="Arial Black" panose="020B0A04020102020204" pitchFamily="34" charset="0"/>
                <a:ea typeface="Noto Serif Medium" pitchFamily="34" charset="-122"/>
                <a:cs typeface="Noto Serif Medium" pitchFamily="34" charset="-120"/>
              </a:rPr>
              <a:t>For Builders and Developers:</a:t>
            </a:r>
            <a:endParaRPr lang="en-US" sz="1833" dirty="0">
              <a:latin typeface="Arial Black" panose="020B0A04020102020204" pitchFamily="34" charset="0"/>
            </a:endParaRPr>
          </a:p>
        </p:txBody>
      </p:sp>
      <p:sp>
        <p:nvSpPr>
          <p:cNvPr id="6" name="Text 3"/>
          <p:cNvSpPr/>
          <p:nvPr/>
        </p:nvSpPr>
        <p:spPr>
          <a:xfrm>
            <a:off x="856854" y="3855344"/>
            <a:ext cx="5906294" cy="302419"/>
          </a:xfrm>
          <a:prstGeom prst="rect">
            <a:avLst/>
          </a:prstGeom>
          <a:noFill/>
          <a:ln/>
        </p:spPr>
        <p:txBody>
          <a:bodyPr wrap="none" lIns="0" tIns="0" rIns="0" bIns="0" rtlCol="0" anchor="t"/>
          <a:lstStyle/>
          <a:p>
            <a:pPr>
              <a:lnSpc>
                <a:spcPts val="2375"/>
              </a:lnSpc>
            </a:pPr>
            <a:r>
              <a:rPr lang="en-US" sz="1458" dirty="0">
                <a:solidFill>
                  <a:srgbClr val="000000"/>
                </a:solidFill>
                <a:latin typeface="Arial Black" panose="020B0A04020102020204" pitchFamily="34" charset="0"/>
                <a:ea typeface="Noto Serif" pitchFamily="34" charset="-122"/>
                <a:cs typeface="Noto Serif" pitchFamily="34" charset="-120"/>
              </a:rPr>
              <a:t>Income from sale of flats/plots is considered business income.</a:t>
            </a:r>
            <a:endParaRPr lang="en-US" sz="1458" dirty="0">
              <a:latin typeface="Arial Black" panose="020B0A04020102020204" pitchFamily="34" charset="0"/>
            </a:endParaRPr>
          </a:p>
        </p:txBody>
      </p:sp>
      <p:sp>
        <p:nvSpPr>
          <p:cNvPr id="7" name="Text 4"/>
          <p:cNvSpPr/>
          <p:nvPr/>
        </p:nvSpPr>
        <p:spPr>
          <a:xfrm>
            <a:off x="856854" y="4271169"/>
            <a:ext cx="5906294" cy="604838"/>
          </a:xfrm>
          <a:prstGeom prst="rect">
            <a:avLst/>
          </a:prstGeom>
          <a:noFill/>
          <a:ln/>
        </p:spPr>
        <p:txBody>
          <a:bodyPr wrap="square" lIns="0" tIns="0" rIns="0" bIns="0" rtlCol="0" anchor="t"/>
          <a:lstStyle/>
          <a:p>
            <a:pPr>
              <a:lnSpc>
                <a:spcPts val="2375"/>
              </a:lnSpc>
            </a:pPr>
            <a:r>
              <a:rPr lang="en-US" sz="1458" dirty="0">
                <a:solidFill>
                  <a:srgbClr val="000000"/>
                </a:solidFill>
                <a:latin typeface="Arial Black" panose="020B0A04020102020204" pitchFamily="34" charset="0"/>
                <a:ea typeface="Noto Serif" pitchFamily="34" charset="-122"/>
                <a:cs typeface="Noto Serif" pitchFamily="34" charset="-120"/>
              </a:rPr>
              <a:t>Revenue is recognized as per Percentage of Completion Method (ICDS III) or Project Completion Method, depending on the entity.</a:t>
            </a:r>
            <a:endParaRPr lang="en-US" sz="1458" dirty="0">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64245" y="470793"/>
            <a:ext cx="6638826" cy="414437"/>
          </a:xfrm>
          <a:prstGeom prst="rect">
            <a:avLst/>
          </a:prstGeom>
          <a:noFill/>
          <a:ln/>
        </p:spPr>
        <p:txBody>
          <a:bodyPr wrap="none" lIns="0" tIns="0" rIns="0" bIns="0" rtlCol="0" anchor="t"/>
          <a:lstStyle/>
          <a:p>
            <a:pPr>
              <a:lnSpc>
                <a:spcPts val="3250"/>
              </a:lnSpc>
            </a:pPr>
            <a:r>
              <a:rPr lang="en-US" sz="2583" b="1" dirty="0">
                <a:solidFill>
                  <a:srgbClr val="3A3A3A"/>
                </a:solidFill>
                <a:latin typeface="Noto Serif Medium" pitchFamily="34" charset="0"/>
                <a:ea typeface="Noto Serif Medium" pitchFamily="34" charset="-122"/>
                <a:cs typeface="Noto Serif Medium" pitchFamily="34" charset="-120"/>
              </a:rPr>
              <a:t>More Important Issues under Section 50C</a:t>
            </a:r>
            <a:endParaRPr lang="en-US" sz="2583" b="1" dirty="0"/>
          </a:p>
        </p:txBody>
      </p:sp>
      <p:pic>
        <p:nvPicPr>
          <p:cNvPr id="3" name="Image 0" descr="preencoded.png"/>
          <p:cNvPicPr>
            <a:picLocks noChangeAspect="1"/>
          </p:cNvPicPr>
          <p:nvPr/>
        </p:nvPicPr>
        <p:blipFill>
          <a:blip r:embed="rId3"/>
          <a:stretch>
            <a:fillRect/>
          </a:stretch>
        </p:blipFill>
        <p:spPr>
          <a:xfrm>
            <a:off x="464244" y="1150442"/>
            <a:ext cx="663178" cy="1606253"/>
          </a:xfrm>
          <a:prstGeom prst="rect">
            <a:avLst/>
          </a:prstGeom>
        </p:spPr>
      </p:pic>
      <p:sp>
        <p:nvSpPr>
          <p:cNvPr id="4" name="Text 1"/>
          <p:cNvSpPr/>
          <p:nvPr/>
        </p:nvSpPr>
        <p:spPr>
          <a:xfrm>
            <a:off x="1326357" y="1282998"/>
            <a:ext cx="3111004" cy="207169"/>
          </a:xfrm>
          <a:prstGeom prst="rect">
            <a:avLst/>
          </a:prstGeom>
          <a:noFill/>
          <a:ln/>
        </p:spPr>
        <p:txBody>
          <a:bodyPr wrap="none" lIns="0" tIns="0" rIns="0" bIns="0" rtlCol="0" anchor="t"/>
          <a:lstStyle/>
          <a:p>
            <a:pPr>
              <a:lnSpc>
                <a:spcPts val="1625"/>
              </a:lnSpc>
            </a:pPr>
            <a:r>
              <a:rPr lang="en-US" sz="1292" b="1" dirty="0">
                <a:solidFill>
                  <a:srgbClr val="4C4C4C"/>
                </a:solidFill>
                <a:latin typeface="Noto Serif Medium" pitchFamily="34" charset="0"/>
                <a:ea typeface="Noto Serif Medium" pitchFamily="34" charset="-122"/>
                <a:cs typeface="Noto Serif Medium" pitchFamily="34" charset="-120"/>
              </a:rPr>
              <a:t>4. Right to Challenge Stamp Duty Value</a:t>
            </a:r>
            <a:endParaRPr lang="en-US" sz="1292" b="1" dirty="0"/>
          </a:p>
        </p:txBody>
      </p:sp>
      <p:sp>
        <p:nvSpPr>
          <p:cNvPr id="5" name="Text 2"/>
          <p:cNvSpPr/>
          <p:nvPr/>
        </p:nvSpPr>
        <p:spPr>
          <a:xfrm>
            <a:off x="1326357" y="1569741"/>
            <a:ext cx="10401399" cy="212229"/>
          </a:xfrm>
          <a:prstGeom prst="rect">
            <a:avLst/>
          </a:prstGeom>
          <a:noFill/>
          <a:ln/>
        </p:spPr>
        <p:txBody>
          <a:bodyPr wrap="none" lIns="0" tIns="0" rIns="0" bIns="0" rtlCol="0" anchor="t"/>
          <a:lstStyle/>
          <a:p>
            <a:pPr>
              <a:lnSpc>
                <a:spcPts val="1667"/>
              </a:lnSpc>
            </a:pPr>
            <a:r>
              <a:rPr lang="en-US" sz="1042" b="1" dirty="0">
                <a:solidFill>
                  <a:srgbClr val="4C4C4C"/>
                </a:solidFill>
                <a:latin typeface="Noto Serif" pitchFamily="34" charset="0"/>
                <a:ea typeface="Noto Serif" pitchFamily="34" charset="-122"/>
                <a:cs typeface="Noto Serif" pitchFamily="34" charset="-120"/>
              </a:rPr>
              <a:t>If the assessee claims the SDV exceeds fair market value (FMV), the Assessing Officer (AO) must refer the valuation to a Departmental Valuation Officer (DVO).</a:t>
            </a:r>
            <a:endParaRPr lang="en-US" sz="1042" b="1" dirty="0"/>
          </a:p>
        </p:txBody>
      </p:sp>
      <p:sp>
        <p:nvSpPr>
          <p:cNvPr id="6" name="Text 3"/>
          <p:cNvSpPr/>
          <p:nvPr/>
        </p:nvSpPr>
        <p:spPr>
          <a:xfrm>
            <a:off x="1326357" y="1861543"/>
            <a:ext cx="10401399" cy="212229"/>
          </a:xfrm>
          <a:prstGeom prst="rect">
            <a:avLst/>
          </a:prstGeom>
          <a:noFill/>
          <a:ln/>
        </p:spPr>
        <p:txBody>
          <a:bodyPr wrap="none" lIns="0" tIns="0" rIns="0" bIns="0" rtlCol="0" anchor="t"/>
          <a:lstStyle/>
          <a:p>
            <a:pPr>
              <a:lnSpc>
                <a:spcPts val="1667"/>
              </a:lnSpc>
            </a:pPr>
            <a:r>
              <a:rPr lang="en-US" sz="1042" b="1" dirty="0">
                <a:solidFill>
                  <a:srgbClr val="4C4C4C"/>
                </a:solidFill>
                <a:latin typeface="Noto Serif" pitchFamily="34" charset="0"/>
                <a:ea typeface="Noto Serif" pitchFamily="34" charset="-122"/>
                <a:cs typeface="Noto Serif" pitchFamily="34" charset="-120"/>
              </a:rPr>
              <a:t>If DVO's value is:</a:t>
            </a:r>
            <a:endParaRPr lang="en-US" sz="1042" b="1" dirty="0"/>
          </a:p>
        </p:txBody>
      </p:sp>
      <p:sp>
        <p:nvSpPr>
          <p:cNvPr id="7" name="Text 4"/>
          <p:cNvSpPr/>
          <p:nvPr/>
        </p:nvSpPr>
        <p:spPr>
          <a:xfrm>
            <a:off x="1326357" y="2153345"/>
            <a:ext cx="10401399" cy="212229"/>
          </a:xfrm>
          <a:prstGeom prst="rect">
            <a:avLst/>
          </a:prstGeom>
          <a:noFill/>
          <a:ln/>
        </p:spPr>
        <p:txBody>
          <a:bodyPr wrap="none" lIns="0" tIns="0" rIns="0" bIns="0" rtlCol="0" anchor="t"/>
          <a:lstStyle/>
          <a:p>
            <a:pPr marL="285739" indent="-285739">
              <a:lnSpc>
                <a:spcPts val="1667"/>
              </a:lnSpc>
              <a:buSzPct val="100000"/>
              <a:buChar char="•"/>
            </a:pPr>
            <a:r>
              <a:rPr lang="en-US" sz="1042" b="1" dirty="0">
                <a:solidFill>
                  <a:srgbClr val="4C4C4C"/>
                </a:solidFill>
                <a:latin typeface="Noto Serif" pitchFamily="34" charset="0"/>
                <a:ea typeface="Noto Serif" pitchFamily="34" charset="-122"/>
                <a:cs typeface="Noto Serif" pitchFamily="34" charset="-120"/>
              </a:rPr>
              <a:t>Less than SDV – DVO's value is adopted.</a:t>
            </a:r>
            <a:endParaRPr lang="en-US" sz="1042" b="1" dirty="0"/>
          </a:p>
        </p:txBody>
      </p:sp>
      <p:sp>
        <p:nvSpPr>
          <p:cNvPr id="8" name="Text 5"/>
          <p:cNvSpPr/>
          <p:nvPr/>
        </p:nvSpPr>
        <p:spPr>
          <a:xfrm>
            <a:off x="1326357" y="2411909"/>
            <a:ext cx="10401399" cy="212229"/>
          </a:xfrm>
          <a:prstGeom prst="rect">
            <a:avLst/>
          </a:prstGeom>
          <a:noFill/>
          <a:ln/>
        </p:spPr>
        <p:txBody>
          <a:bodyPr wrap="none" lIns="0" tIns="0" rIns="0" bIns="0" rtlCol="0" anchor="t"/>
          <a:lstStyle/>
          <a:p>
            <a:pPr marL="285739" indent="-285739">
              <a:lnSpc>
                <a:spcPts val="1667"/>
              </a:lnSpc>
              <a:buSzPct val="100000"/>
              <a:buChar char="•"/>
            </a:pPr>
            <a:r>
              <a:rPr lang="en-US" sz="1042" b="1" dirty="0">
                <a:solidFill>
                  <a:srgbClr val="4C4C4C"/>
                </a:solidFill>
                <a:latin typeface="Noto Serif" pitchFamily="34" charset="0"/>
                <a:ea typeface="Noto Serif" pitchFamily="34" charset="-122"/>
                <a:cs typeface="Noto Serif" pitchFamily="34" charset="-120"/>
              </a:rPr>
              <a:t>More than SDV – SDV is adopted (capped).</a:t>
            </a:r>
            <a:endParaRPr lang="en-US" sz="1042" b="1" dirty="0"/>
          </a:p>
        </p:txBody>
      </p:sp>
      <p:pic>
        <p:nvPicPr>
          <p:cNvPr id="9" name="Image 1" descr="preencoded.png"/>
          <p:cNvPicPr>
            <a:picLocks noChangeAspect="1"/>
          </p:cNvPicPr>
          <p:nvPr/>
        </p:nvPicPr>
        <p:blipFill>
          <a:blip r:embed="rId4"/>
          <a:stretch>
            <a:fillRect/>
          </a:stretch>
        </p:blipFill>
        <p:spPr>
          <a:xfrm>
            <a:off x="464244" y="2756694"/>
            <a:ext cx="663178" cy="795833"/>
          </a:xfrm>
          <a:prstGeom prst="rect">
            <a:avLst/>
          </a:prstGeom>
        </p:spPr>
      </p:pic>
      <p:sp>
        <p:nvSpPr>
          <p:cNvPr id="10" name="Text 6"/>
          <p:cNvSpPr/>
          <p:nvPr/>
        </p:nvSpPr>
        <p:spPr>
          <a:xfrm>
            <a:off x="1326357" y="2889251"/>
            <a:ext cx="3130054" cy="207169"/>
          </a:xfrm>
          <a:prstGeom prst="rect">
            <a:avLst/>
          </a:prstGeom>
          <a:noFill/>
          <a:ln/>
        </p:spPr>
        <p:txBody>
          <a:bodyPr wrap="none" lIns="0" tIns="0" rIns="0" bIns="0" rtlCol="0" anchor="t"/>
          <a:lstStyle/>
          <a:p>
            <a:pPr>
              <a:lnSpc>
                <a:spcPts val="1625"/>
              </a:lnSpc>
            </a:pPr>
            <a:r>
              <a:rPr lang="en-US" sz="1292" b="1" dirty="0">
                <a:solidFill>
                  <a:srgbClr val="4C4C4C"/>
                </a:solidFill>
                <a:latin typeface="Noto Serif Medium" pitchFamily="34" charset="0"/>
                <a:ea typeface="Noto Serif Medium" pitchFamily="34" charset="-122"/>
                <a:cs typeface="Noto Serif Medium" pitchFamily="34" charset="-120"/>
              </a:rPr>
              <a:t>5. Exemptions for Certain Transactions</a:t>
            </a:r>
            <a:endParaRPr lang="en-US" sz="1292" b="1" dirty="0"/>
          </a:p>
        </p:txBody>
      </p:sp>
      <p:sp>
        <p:nvSpPr>
          <p:cNvPr id="11" name="Text 7"/>
          <p:cNvSpPr/>
          <p:nvPr/>
        </p:nvSpPr>
        <p:spPr>
          <a:xfrm>
            <a:off x="1326357" y="3175993"/>
            <a:ext cx="10401399" cy="212229"/>
          </a:xfrm>
          <a:prstGeom prst="rect">
            <a:avLst/>
          </a:prstGeom>
          <a:noFill/>
          <a:ln/>
        </p:spPr>
        <p:txBody>
          <a:bodyPr wrap="none" lIns="0" tIns="0" rIns="0" bIns="0" rtlCol="0" anchor="t"/>
          <a:lstStyle/>
          <a:p>
            <a:pPr>
              <a:lnSpc>
                <a:spcPts val="1667"/>
              </a:lnSpc>
            </a:pPr>
            <a:r>
              <a:rPr lang="en-US" sz="1042" b="1" dirty="0">
                <a:solidFill>
                  <a:srgbClr val="4C4C4C"/>
                </a:solidFill>
                <a:latin typeface="Noto Serif" pitchFamily="34" charset="0"/>
                <a:ea typeface="Noto Serif" pitchFamily="34" charset="-122"/>
                <a:cs typeface="Noto Serif" pitchFamily="34" charset="-120"/>
              </a:rPr>
              <a:t>Not applicable in cases where SDV is not assessable, such as transfers to a government body or certain compulsory acquisitions.</a:t>
            </a:r>
            <a:endParaRPr lang="en-US" sz="1042" b="1" dirty="0"/>
          </a:p>
        </p:txBody>
      </p:sp>
      <p:pic>
        <p:nvPicPr>
          <p:cNvPr id="12" name="Image 2" descr="preencoded.png"/>
          <p:cNvPicPr>
            <a:picLocks noChangeAspect="1"/>
          </p:cNvPicPr>
          <p:nvPr/>
        </p:nvPicPr>
        <p:blipFill>
          <a:blip r:embed="rId5"/>
          <a:stretch>
            <a:fillRect/>
          </a:stretch>
        </p:blipFill>
        <p:spPr>
          <a:xfrm>
            <a:off x="464244" y="3552528"/>
            <a:ext cx="663178" cy="1055886"/>
          </a:xfrm>
          <a:prstGeom prst="rect">
            <a:avLst/>
          </a:prstGeom>
        </p:spPr>
      </p:pic>
      <p:sp>
        <p:nvSpPr>
          <p:cNvPr id="13" name="Text 8"/>
          <p:cNvSpPr/>
          <p:nvPr/>
        </p:nvSpPr>
        <p:spPr>
          <a:xfrm>
            <a:off x="1326357" y="3685084"/>
            <a:ext cx="2774653" cy="207169"/>
          </a:xfrm>
          <a:prstGeom prst="rect">
            <a:avLst/>
          </a:prstGeom>
          <a:noFill/>
          <a:ln/>
        </p:spPr>
        <p:txBody>
          <a:bodyPr wrap="none" lIns="0" tIns="0" rIns="0" bIns="0" rtlCol="0" anchor="t"/>
          <a:lstStyle/>
          <a:p>
            <a:pPr>
              <a:lnSpc>
                <a:spcPts val="1625"/>
              </a:lnSpc>
            </a:pPr>
            <a:r>
              <a:rPr lang="en-US" sz="1292" b="1" dirty="0">
                <a:solidFill>
                  <a:srgbClr val="4C4C4C"/>
                </a:solidFill>
                <a:latin typeface="Noto Serif Medium" pitchFamily="34" charset="0"/>
                <a:ea typeface="Noto Serif Medium" pitchFamily="34" charset="-122"/>
                <a:cs typeface="Noto Serif Medium" pitchFamily="34" charset="-120"/>
              </a:rPr>
              <a:t>6. Interaction with Section 56(2)(x)</a:t>
            </a:r>
            <a:endParaRPr lang="en-US" sz="1292" b="1" dirty="0"/>
          </a:p>
        </p:txBody>
      </p:sp>
      <p:sp>
        <p:nvSpPr>
          <p:cNvPr id="14" name="Text 9"/>
          <p:cNvSpPr/>
          <p:nvPr/>
        </p:nvSpPr>
        <p:spPr>
          <a:xfrm>
            <a:off x="1326357" y="3971826"/>
            <a:ext cx="10401399" cy="212229"/>
          </a:xfrm>
          <a:prstGeom prst="rect">
            <a:avLst/>
          </a:prstGeom>
          <a:noFill/>
          <a:ln/>
        </p:spPr>
        <p:txBody>
          <a:bodyPr wrap="none" lIns="0" tIns="0" rIns="0" bIns="0" rtlCol="0" anchor="t"/>
          <a:lstStyle/>
          <a:p>
            <a:pPr>
              <a:lnSpc>
                <a:spcPts val="1667"/>
              </a:lnSpc>
            </a:pPr>
            <a:r>
              <a:rPr lang="en-US" sz="1042" b="1" dirty="0">
                <a:solidFill>
                  <a:srgbClr val="4C4C4C"/>
                </a:solidFill>
                <a:latin typeface="Noto Serif" pitchFamily="34" charset="0"/>
                <a:ea typeface="Noto Serif" pitchFamily="34" charset="-122"/>
                <a:cs typeface="Noto Serif" pitchFamily="34" charset="-120"/>
              </a:rPr>
              <a:t>In the hands of the buyer, if a property is purchased below the SDV by more than 10%, the difference is taxed as income from other sources.</a:t>
            </a:r>
            <a:endParaRPr lang="en-US" sz="1042" b="1" dirty="0"/>
          </a:p>
        </p:txBody>
      </p:sp>
      <p:sp>
        <p:nvSpPr>
          <p:cNvPr id="15" name="Text 10"/>
          <p:cNvSpPr/>
          <p:nvPr/>
        </p:nvSpPr>
        <p:spPr>
          <a:xfrm>
            <a:off x="1326357" y="4263629"/>
            <a:ext cx="10401399" cy="212229"/>
          </a:xfrm>
          <a:prstGeom prst="rect">
            <a:avLst/>
          </a:prstGeom>
          <a:noFill/>
          <a:ln/>
        </p:spPr>
        <p:txBody>
          <a:bodyPr wrap="none" lIns="0" tIns="0" rIns="0" bIns="0" rtlCol="0" anchor="t"/>
          <a:lstStyle/>
          <a:p>
            <a:pPr>
              <a:lnSpc>
                <a:spcPts val="1667"/>
              </a:lnSpc>
            </a:pPr>
            <a:r>
              <a:rPr lang="en-US" sz="1042" b="1" dirty="0">
                <a:solidFill>
                  <a:srgbClr val="4C4C4C"/>
                </a:solidFill>
                <a:latin typeface="Noto Serif" pitchFamily="34" charset="0"/>
                <a:ea typeface="Noto Serif" pitchFamily="34" charset="-122"/>
                <a:cs typeface="Noto Serif" pitchFamily="34" charset="-120"/>
              </a:rPr>
              <a:t>Creates a dual taxation issue: seller pays capital gains tax on SDV; buyer is taxed for the same difference under Section 56(2)(x).</a:t>
            </a:r>
            <a:endParaRPr lang="en-US" sz="1042" b="1" dirty="0"/>
          </a:p>
        </p:txBody>
      </p:sp>
      <p:pic>
        <p:nvPicPr>
          <p:cNvPr id="16" name="Image 3" descr="preencoded.png"/>
          <p:cNvPicPr>
            <a:picLocks noChangeAspect="1"/>
          </p:cNvPicPr>
          <p:nvPr/>
        </p:nvPicPr>
        <p:blipFill>
          <a:blip r:embed="rId6"/>
          <a:stretch>
            <a:fillRect/>
          </a:stretch>
        </p:blipFill>
        <p:spPr>
          <a:xfrm>
            <a:off x="464244" y="4608414"/>
            <a:ext cx="663178" cy="1055886"/>
          </a:xfrm>
          <a:prstGeom prst="rect">
            <a:avLst/>
          </a:prstGeom>
        </p:spPr>
      </p:pic>
      <p:sp>
        <p:nvSpPr>
          <p:cNvPr id="17" name="Text 11"/>
          <p:cNvSpPr/>
          <p:nvPr/>
        </p:nvSpPr>
        <p:spPr>
          <a:xfrm>
            <a:off x="1326357" y="4740970"/>
            <a:ext cx="3929857" cy="207169"/>
          </a:xfrm>
          <a:prstGeom prst="rect">
            <a:avLst/>
          </a:prstGeom>
          <a:noFill/>
          <a:ln/>
        </p:spPr>
        <p:txBody>
          <a:bodyPr wrap="none" lIns="0" tIns="0" rIns="0" bIns="0" rtlCol="0" anchor="t"/>
          <a:lstStyle/>
          <a:p>
            <a:pPr>
              <a:lnSpc>
                <a:spcPts val="1625"/>
              </a:lnSpc>
            </a:pPr>
            <a:r>
              <a:rPr lang="en-US" sz="1292" b="1" dirty="0">
                <a:solidFill>
                  <a:srgbClr val="4C4C4C"/>
                </a:solidFill>
                <a:latin typeface="Noto Serif Medium" pitchFamily="34" charset="0"/>
                <a:ea typeface="Noto Serif Medium" pitchFamily="34" charset="-122"/>
                <a:cs typeface="Noto Serif Medium" pitchFamily="34" charset="-120"/>
              </a:rPr>
              <a:t>7. Effect of Joint Development Agreements (JDAs)</a:t>
            </a:r>
            <a:endParaRPr lang="en-US" sz="1292" b="1" dirty="0"/>
          </a:p>
        </p:txBody>
      </p:sp>
      <p:sp>
        <p:nvSpPr>
          <p:cNvPr id="18" name="Text 12"/>
          <p:cNvSpPr/>
          <p:nvPr/>
        </p:nvSpPr>
        <p:spPr>
          <a:xfrm>
            <a:off x="1326357" y="5027712"/>
            <a:ext cx="10401399" cy="212229"/>
          </a:xfrm>
          <a:prstGeom prst="rect">
            <a:avLst/>
          </a:prstGeom>
          <a:noFill/>
          <a:ln/>
        </p:spPr>
        <p:txBody>
          <a:bodyPr wrap="none" lIns="0" tIns="0" rIns="0" bIns="0" rtlCol="0" anchor="t"/>
          <a:lstStyle/>
          <a:p>
            <a:pPr>
              <a:lnSpc>
                <a:spcPts val="1667"/>
              </a:lnSpc>
            </a:pPr>
            <a:r>
              <a:rPr lang="en-US" sz="1042" b="1" dirty="0">
                <a:solidFill>
                  <a:srgbClr val="4C4C4C"/>
                </a:solidFill>
                <a:latin typeface="Noto Serif" pitchFamily="34" charset="0"/>
                <a:ea typeface="Noto Serif" pitchFamily="34" charset="-122"/>
                <a:cs typeface="Noto Serif" pitchFamily="34" charset="-120"/>
              </a:rPr>
              <a:t>In JDAs, taxability under Section 50C arises only upon completion and receipt of consideration, per Section 45(5A).</a:t>
            </a:r>
            <a:endParaRPr lang="en-US" sz="1042" b="1" dirty="0"/>
          </a:p>
        </p:txBody>
      </p:sp>
      <p:sp>
        <p:nvSpPr>
          <p:cNvPr id="19" name="Text 13"/>
          <p:cNvSpPr/>
          <p:nvPr/>
        </p:nvSpPr>
        <p:spPr>
          <a:xfrm>
            <a:off x="1326357" y="5319515"/>
            <a:ext cx="10401399" cy="212229"/>
          </a:xfrm>
          <a:prstGeom prst="rect">
            <a:avLst/>
          </a:prstGeom>
          <a:noFill/>
          <a:ln/>
        </p:spPr>
        <p:txBody>
          <a:bodyPr wrap="none" lIns="0" tIns="0" rIns="0" bIns="0" rtlCol="0" anchor="t"/>
          <a:lstStyle/>
          <a:p>
            <a:pPr>
              <a:lnSpc>
                <a:spcPts val="1667"/>
              </a:lnSpc>
            </a:pPr>
            <a:r>
              <a:rPr lang="en-US" sz="1042" b="1" dirty="0">
                <a:solidFill>
                  <a:srgbClr val="4C4C4C"/>
                </a:solidFill>
                <a:latin typeface="Noto Serif" pitchFamily="34" charset="0"/>
                <a:ea typeface="Noto Serif" pitchFamily="34" charset="-122"/>
                <a:cs typeface="Noto Serif" pitchFamily="34" charset="-120"/>
              </a:rPr>
              <a:t>But confusion still exists in non-individual cases or where conditions aren't met.</a:t>
            </a:r>
            <a:endParaRPr lang="en-US" sz="1042" b="1" dirty="0"/>
          </a:p>
        </p:txBody>
      </p:sp>
      <p:sp>
        <p:nvSpPr>
          <p:cNvPr id="20" name="Text 14"/>
          <p:cNvSpPr/>
          <p:nvPr/>
        </p:nvSpPr>
        <p:spPr>
          <a:xfrm>
            <a:off x="464245" y="5813525"/>
            <a:ext cx="11263511" cy="212229"/>
          </a:xfrm>
          <a:prstGeom prst="rect">
            <a:avLst/>
          </a:prstGeom>
          <a:noFill/>
          <a:ln/>
        </p:spPr>
        <p:txBody>
          <a:bodyPr wrap="none" lIns="0" tIns="0" rIns="0" bIns="0" rtlCol="0" anchor="t"/>
          <a:lstStyle/>
          <a:p>
            <a:pPr>
              <a:lnSpc>
                <a:spcPts val="1667"/>
              </a:lnSpc>
            </a:pPr>
            <a:r>
              <a:rPr lang="en-US" sz="1042" b="1" dirty="0">
                <a:solidFill>
                  <a:srgbClr val="4C4C4C"/>
                </a:solidFill>
                <a:latin typeface="Noto Serif" pitchFamily="34" charset="0"/>
                <a:ea typeface="Noto Serif" pitchFamily="34" charset="-122"/>
                <a:cs typeface="Noto Serif" pitchFamily="34" charset="-120"/>
              </a:rPr>
              <a:t>8. Constitutional Validity - Courts have generally upheld the validity of Section 50C, provided adequate safeguards like reference to the DVO are available.</a:t>
            </a:r>
            <a:endParaRPr lang="en-US" sz="1042" b="1" dirty="0"/>
          </a:p>
        </p:txBody>
      </p:sp>
      <p:sp>
        <p:nvSpPr>
          <p:cNvPr id="21" name="Text 15"/>
          <p:cNvSpPr/>
          <p:nvPr/>
        </p:nvSpPr>
        <p:spPr>
          <a:xfrm>
            <a:off x="464245" y="6174979"/>
            <a:ext cx="11263511" cy="212229"/>
          </a:xfrm>
          <a:prstGeom prst="rect">
            <a:avLst/>
          </a:prstGeom>
          <a:noFill/>
          <a:ln/>
        </p:spPr>
        <p:txBody>
          <a:bodyPr wrap="none" lIns="0" tIns="0" rIns="0" bIns="0" rtlCol="0" anchor="t"/>
          <a:lstStyle/>
          <a:p>
            <a:pPr>
              <a:lnSpc>
                <a:spcPts val="1667"/>
              </a:lnSpc>
            </a:pPr>
            <a:r>
              <a:rPr lang="en-US" sz="1042" b="1" dirty="0">
                <a:solidFill>
                  <a:srgbClr val="4C4C4C"/>
                </a:solidFill>
                <a:latin typeface="Noto Serif" pitchFamily="34" charset="0"/>
                <a:ea typeface="Noto Serif" pitchFamily="34" charset="-122"/>
                <a:cs typeface="Noto Serif" pitchFamily="34" charset="-120"/>
              </a:rPr>
              <a:t>9. Capital Asset Held Abroad - Section 50C applies only to assets situated in India.</a:t>
            </a:r>
            <a:endParaRPr lang="en-US" sz="1042"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187748"/>
            <a:ext cx="6443762" cy="590649"/>
          </a:xfrm>
          <a:prstGeom prst="rect">
            <a:avLst/>
          </a:prstGeom>
          <a:noFill/>
          <a:ln/>
        </p:spPr>
        <p:txBody>
          <a:bodyPr wrap="none" lIns="0" tIns="0" rIns="0" bIns="0" rtlCol="0" anchor="t"/>
          <a:lstStyle/>
          <a:p>
            <a:pPr>
              <a:lnSpc>
                <a:spcPts val="4625"/>
              </a:lnSpc>
            </a:pPr>
            <a:r>
              <a:rPr lang="en-US" sz="3708" dirty="0">
                <a:solidFill>
                  <a:srgbClr val="3A3A3A"/>
                </a:solidFill>
                <a:latin typeface="Noto Serif Medium" pitchFamily="34" charset="0"/>
                <a:ea typeface="Noto Serif Medium" pitchFamily="34" charset="-122"/>
                <a:cs typeface="Noto Serif Medium" pitchFamily="34" charset="-120"/>
              </a:rPr>
              <a:t>Section 50C vs. Section 43CA</a:t>
            </a:r>
            <a:endParaRPr lang="en-US" sz="3708" dirty="0"/>
          </a:p>
        </p:txBody>
      </p:sp>
      <p:sp>
        <p:nvSpPr>
          <p:cNvPr id="3" name="Text 1"/>
          <p:cNvSpPr/>
          <p:nvPr/>
        </p:nvSpPr>
        <p:spPr>
          <a:xfrm>
            <a:off x="661492" y="2250877"/>
            <a:ext cx="2362696" cy="295275"/>
          </a:xfrm>
          <a:prstGeom prst="rect">
            <a:avLst/>
          </a:prstGeom>
          <a:noFill/>
          <a:ln/>
        </p:spPr>
        <p:txBody>
          <a:bodyPr wrap="none" lIns="0" tIns="0" rIns="0" bIns="0" rtlCol="0" anchor="t"/>
          <a:lstStyle/>
          <a:p>
            <a:pPr>
              <a:lnSpc>
                <a:spcPts val="2292"/>
              </a:lnSpc>
            </a:pPr>
            <a:r>
              <a:rPr lang="en-US" sz="1833" dirty="0">
                <a:solidFill>
                  <a:srgbClr val="3A3A3A"/>
                </a:solidFill>
                <a:latin typeface="Noto Serif Medium" pitchFamily="34" charset="0"/>
                <a:ea typeface="Noto Serif Medium" pitchFamily="34" charset="-122"/>
                <a:cs typeface="Noto Serif Medium" pitchFamily="34" charset="-120"/>
              </a:rPr>
              <a:t>Section 50C</a:t>
            </a:r>
            <a:endParaRPr lang="en-US" sz="1833" dirty="0"/>
          </a:p>
        </p:txBody>
      </p:sp>
      <p:sp>
        <p:nvSpPr>
          <p:cNvPr id="4" name="Text 2"/>
          <p:cNvSpPr/>
          <p:nvPr/>
        </p:nvSpPr>
        <p:spPr>
          <a:xfrm>
            <a:off x="661492" y="2735164"/>
            <a:ext cx="5203924" cy="302419"/>
          </a:xfrm>
          <a:prstGeom prst="rect">
            <a:avLst/>
          </a:prstGeom>
          <a:noFill/>
          <a:ln/>
        </p:spPr>
        <p:txBody>
          <a:bodyPr wrap="non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Applies to Capital assets</a:t>
            </a:r>
            <a:endParaRPr lang="en-US" sz="1458" dirty="0"/>
          </a:p>
        </p:txBody>
      </p:sp>
      <p:pic>
        <p:nvPicPr>
          <p:cNvPr id="5" name="Image 0" descr="preencoded.png"/>
          <p:cNvPicPr>
            <a:picLocks noChangeAspect="1"/>
          </p:cNvPicPr>
          <p:nvPr/>
        </p:nvPicPr>
        <p:blipFill>
          <a:blip r:embed="rId3"/>
          <a:stretch>
            <a:fillRect/>
          </a:stretch>
        </p:blipFill>
        <p:spPr>
          <a:xfrm>
            <a:off x="661492" y="3250208"/>
            <a:ext cx="1905000" cy="1905000"/>
          </a:xfrm>
          <a:prstGeom prst="rect">
            <a:avLst/>
          </a:prstGeom>
        </p:spPr>
      </p:pic>
      <p:sp>
        <p:nvSpPr>
          <p:cNvPr id="6" name="Text 3"/>
          <p:cNvSpPr/>
          <p:nvPr/>
        </p:nvSpPr>
        <p:spPr>
          <a:xfrm>
            <a:off x="6332935" y="2250877"/>
            <a:ext cx="2362696" cy="295275"/>
          </a:xfrm>
          <a:prstGeom prst="rect">
            <a:avLst/>
          </a:prstGeom>
          <a:noFill/>
          <a:ln/>
        </p:spPr>
        <p:txBody>
          <a:bodyPr wrap="none" lIns="0" tIns="0" rIns="0" bIns="0" rtlCol="0" anchor="t"/>
          <a:lstStyle/>
          <a:p>
            <a:pPr>
              <a:lnSpc>
                <a:spcPts val="2292"/>
              </a:lnSpc>
            </a:pPr>
            <a:r>
              <a:rPr lang="en-US" sz="1833" dirty="0">
                <a:solidFill>
                  <a:srgbClr val="3A3A3A"/>
                </a:solidFill>
                <a:latin typeface="Noto Serif Medium" pitchFamily="34" charset="0"/>
                <a:ea typeface="Noto Serif Medium" pitchFamily="34" charset="-122"/>
                <a:cs typeface="Noto Serif Medium" pitchFamily="34" charset="-120"/>
              </a:rPr>
              <a:t>Section 43CA</a:t>
            </a:r>
            <a:endParaRPr lang="en-US" sz="1833" dirty="0"/>
          </a:p>
        </p:txBody>
      </p:sp>
      <p:sp>
        <p:nvSpPr>
          <p:cNvPr id="7" name="Text 4"/>
          <p:cNvSpPr/>
          <p:nvPr/>
        </p:nvSpPr>
        <p:spPr>
          <a:xfrm>
            <a:off x="6332935" y="2735164"/>
            <a:ext cx="5203924" cy="604838"/>
          </a:xfrm>
          <a:prstGeom prst="rect">
            <a:avLst/>
          </a:prstGeom>
          <a:noFill/>
          <a:ln/>
        </p:spPr>
        <p:txBody>
          <a:bodyPr wrap="squar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Applies to stock-in-trade (e.g., real estate developers selling inventory).</a:t>
            </a:r>
            <a:endParaRPr lang="en-US" sz="1458" dirty="0"/>
          </a:p>
        </p:txBody>
      </p:sp>
      <p:pic>
        <p:nvPicPr>
          <p:cNvPr id="8" name="Image 1" descr="preencoded.png"/>
          <p:cNvPicPr>
            <a:picLocks noChangeAspect="1"/>
          </p:cNvPicPr>
          <p:nvPr/>
        </p:nvPicPr>
        <p:blipFill>
          <a:blip r:embed="rId4"/>
          <a:stretch>
            <a:fillRect/>
          </a:stretch>
        </p:blipFill>
        <p:spPr>
          <a:xfrm>
            <a:off x="6332934" y="3552627"/>
            <a:ext cx="1905000" cy="1905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642343"/>
            <a:ext cx="4725492" cy="590649"/>
          </a:xfrm>
          <a:prstGeom prst="rect">
            <a:avLst/>
          </a:prstGeom>
          <a:noFill/>
          <a:ln/>
        </p:spPr>
        <p:txBody>
          <a:bodyPr wrap="none" lIns="0" tIns="0" rIns="0" bIns="0" rtlCol="0" anchor="t"/>
          <a:lstStyle/>
          <a:p>
            <a:pPr>
              <a:lnSpc>
                <a:spcPts val="4625"/>
              </a:lnSpc>
            </a:pPr>
            <a:r>
              <a:rPr lang="en-US" sz="3708" b="1" dirty="0">
                <a:solidFill>
                  <a:srgbClr val="3A3A3A"/>
                </a:solidFill>
                <a:latin typeface="Noto Serif Medium" pitchFamily="34" charset="0"/>
                <a:ea typeface="Noto Serif Medium" pitchFamily="34" charset="-122"/>
                <a:cs typeface="Noto Serif Medium" pitchFamily="34" charset="-120"/>
              </a:rPr>
              <a:t>Scope of Section 50C</a:t>
            </a:r>
            <a:endParaRPr lang="en-US" sz="3708" b="1" dirty="0"/>
          </a:p>
        </p:txBody>
      </p:sp>
      <p:sp>
        <p:nvSpPr>
          <p:cNvPr id="3" name="Text 1"/>
          <p:cNvSpPr/>
          <p:nvPr/>
        </p:nvSpPr>
        <p:spPr>
          <a:xfrm>
            <a:off x="944960" y="1823641"/>
            <a:ext cx="10585549" cy="604838"/>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Section 50C of the Act is a specific provision that cannot be extended to cases where the capital asset transferred is not 'land, building or both'.</a:t>
            </a:r>
            <a:endParaRPr lang="en-US" sz="1458" b="1" dirty="0"/>
          </a:p>
        </p:txBody>
      </p:sp>
      <p:sp>
        <p:nvSpPr>
          <p:cNvPr id="4" name="Shape 2"/>
          <p:cNvSpPr/>
          <p:nvPr/>
        </p:nvSpPr>
        <p:spPr>
          <a:xfrm>
            <a:off x="661492" y="1611016"/>
            <a:ext cx="25400" cy="1030089"/>
          </a:xfrm>
          <a:prstGeom prst="rect">
            <a:avLst/>
          </a:prstGeom>
          <a:solidFill>
            <a:srgbClr val="9C9283"/>
          </a:solidFill>
          <a:ln/>
        </p:spPr>
        <p:txBody>
          <a:bodyPr/>
          <a:lstStyle/>
          <a:p>
            <a:endParaRPr lang="en-IN" sz="1500" b="1"/>
          </a:p>
        </p:txBody>
      </p:sp>
      <p:pic>
        <p:nvPicPr>
          <p:cNvPr id="5" name="Image 0" descr="preencoded.png"/>
          <p:cNvPicPr>
            <a:picLocks noChangeAspect="1"/>
          </p:cNvPicPr>
          <p:nvPr/>
        </p:nvPicPr>
        <p:blipFill>
          <a:blip r:embed="rId3"/>
          <a:stretch>
            <a:fillRect/>
          </a:stretch>
        </p:blipFill>
        <p:spPr>
          <a:xfrm>
            <a:off x="2481957" y="2853731"/>
            <a:ext cx="1793379" cy="1089124"/>
          </a:xfrm>
          <a:prstGeom prst="rect">
            <a:avLst/>
          </a:prstGeom>
        </p:spPr>
      </p:pic>
      <p:pic>
        <p:nvPicPr>
          <p:cNvPr id="6" name="Image 1" descr="preencoded.png"/>
          <p:cNvPicPr>
            <a:picLocks noChangeAspect="1"/>
          </p:cNvPicPr>
          <p:nvPr/>
        </p:nvPicPr>
        <p:blipFill>
          <a:blip r:embed="rId4"/>
          <a:stretch>
            <a:fillRect/>
          </a:stretch>
        </p:blipFill>
        <p:spPr>
          <a:xfrm>
            <a:off x="3245743" y="3367088"/>
            <a:ext cx="265807" cy="332184"/>
          </a:xfrm>
          <a:prstGeom prst="rect">
            <a:avLst/>
          </a:prstGeom>
        </p:spPr>
      </p:pic>
      <p:sp>
        <p:nvSpPr>
          <p:cNvPr id="7" name="Text 3"/>
          <p:cNvSpPr/>
          <p:nvPr/>
        </p:nvSpPr>
        <p:spPr>
          <a:xfrm>
            <a:off x="4464347" y="3042742"/>
            <a:ext cx="1094582"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Land</a:t>
            </a:r>
            <a:endParaRPr lang="en-US" sz="1833" b="1" dirty="0"/>
          </a:p>
        </p:txBody>
      </p:sp>
      <p:sp>
        <p:nvSpPr>
          <p:cNvPr id="8" name="Text 4"/>
          <p:cNvSpPr/>
          <p:nvPr/>
        </p:nvSpPr>
        <p:spPr>
          <a:xfrm>
            <a:off x="4464347" y="3451424"/>
            <a:ext cx="1094582"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Vacant plots</a:t>
            </a:r>
            <a:endParaRPr lang="en-US" sz="1458" b="1" dirty="0"/>
          </a:p>
        </p:txBody>
      </p:sp>
      <p:sp>
        <p:nvSpPr>
          <p:cNvPr id="9" name="Shape 5"/>
          <p:cNvSpPr/>
          <p:nvPr/>
        </p:nvSpPr>
        <p:spPr>
          <a:xfrm>
            <a:off x="4322564" y="3953768"/>
            <a:ext cx="7160717" cy="12700"/>
          </a:xfrm>
          <a:prstGeom prst="roundRect">
            <a:avLst>
              <a:gd name="adj" fmla="val 625116"/>
            </a:avLst>
          </a:prstGeom>
          <a:solidFill>
            <a:srgbClr val="E6DED2"/>
          </a:solidFill>
          <a:ln/>
        </p:spPr>
        <p:txBody>
          <a:bodyPr/>
          <a:lstStyle/>
          <a:p>
            <a:endParaRPr lang="en-IN" sz="1500"/>
          </a:p>
        </p:txBody>
      </p:sp>
      <p:pic>
        <p:nvPicPr>
          <p:cNvPr id="10" name="Image 2" descr="preencoded.png"/>
          <p:cNvPicPr>
            <a:picLocks noChangeAspect="1"/>
          </p:cNvPicPr>
          <p:nvPr/>
        </p:nvPicPr>
        <p:blipFill>
          <a:blip r:embed="rId5"/>
          <a:stretch>
            <a:fillRect/>
          </a:stretch>
        </p:blipFill>
        <p:spPr>
          <a:xfrm>
            <a:off x="1585318" y="3990082"/>
            <a:ext cx="3586758" cy="1089124"/>
          </a:xfrm>
          <a:prstGeom prst="rect">
            <a:avLst/>
          </a:prstGeom>
        </p:spPr>
      </p:pic>
      <p:pic>
        <p:nvPicPr>
          <p:cNvPr id="11" name="Image 3" descr="preencoded.png"/>
          <p:cNvPicPr>
            <a:picLocks noChangeAspect="1"/>
          </p:cNvPicPr>
          <p:nvPr/>
        </p:nvPicPr>
        <p:blipFill>
          <a:blip r:embed="rId6"/>
          <a:stretch>
            <a:fillRect/>
          </a:stretch>
        </p:blipFill>
        <p:spPr>
          <a:xfrm>
            <a:off x="3245743" y="4368503"/>
            <a:ext cx="265807" cy="332184"/>
          </a:xfrm>
          <a:prstGeom prst="rect">
            <a:avLst/>
          </a:prstGeom>
        </p:spPr>
      </p:pic>
      <p:sp>
        <p:nvSpPr>
          <p:cNvPr id="12" name="Text 6"/>
          <p:cNvSpPr/>
          <p:nvPr/>
        </p:nvSpPr>
        <p:spPr>
          <a:xfrm>
            <a:off x="5361087" y="4179094"/>
            <a:ext cx="1926432"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Building</a:t>
            </a:r>
            <a:endParaRPr lang="en-US" sz="1833" b="1" dirty="0"/>
          </a:p>
        </p:txBody>
      </p:sp>
      <p:sp>
        <p:nvSpPr>
          <p:cNvPr id="13" name="Text 7"/>
          <p:cNvSpPr/>
          <p:nvPr/>
        </p:nvSpPr>
        <p:spPr>
          <a:xfrm>
            <a:off x="5361087" y="4587776"/>
            <a:ext cx="1926432"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Constructed property</a:t>
            </a:r>
            <a:endParaRPr lang="en-US" sz="1458" b="1" dirty="0"/>
          </a:p>
        </p:txBody>
      </p:sp>
      <p:sp>
        <p:nvSpPr>
          <p:cNvPr id="14" name="Shape 8"/>
          <p:cNvSpPr/>
          <p:nvPr/>
        </p:nvSpPr>
        <p:spPr>
          <a:xfrm>
            <a:off x="5219304" y="5090120"/>
            <a:ext cx="6263978" cy="12700"/>
          </a:xfrm>
          <a:prstGeom prst="roundRect">
            <a:avLst>
              <a:gd name="adj" fmla="val 625116"/>
            </a:avLst>
          </a:prstGeom>
          <a:solidFill>
            <a:srgbClr val="E6DED2"/>
          </a:solidFill>
          <a:ln/>
        </p:spPr>
        <p:txBody>
          <a:bodyPr/>
          <a:lstStyle/>
          <a:p>
            <a:endParaRPr lang="en-IN" sz="1500"/>
          </a:p>
        </p:txBody>
      </p:sp>
      <p:pic>
        <p:nvPicPr>
          <p:cNvPr id="15" name="Image 4" descr="preencoded.png"/>
          <p:cNvPicPr>
            <a:picLocks noChangeAspect="1"/>
          </p:cNvPicPr>
          <p:nvPr/>
        </p:nvPicPr>
        <p:blipFill>
          <a:blip r:embed="rId7"/>
          <a:stretch>
            <a:fillRect/>
          </a:stretch>
        </p:blipFill>
        <p:spPr>
          <a:xfrm>
            <a:off x="688578" y="5126435"/>
            <a:ext cx="5380137" cy="1089124"/>
          </a:xfrm>
          <a:prstGeom prst="rect">
            <a:avLst/>
          </a:prstGeom>
        </p:spPr>
      </p:pic>
      <p:pic>
        <p:nvPicPr>
          <p:cNvPr id="16" name="Image 5" descr="preencoded.png"/>
          <p:cNvPicPr>
            <a:picLocks noChangeAspect="1"/>
          </p:cNvPicPr>
          <p:nvPr/>
        </p:nvPicPr>
        <p:blipFill>
          <a:blip r:embed="rId8"/>
          <a:stretch>
            <a:fillRect/>
          </a:stretch>
        </p:blipFill>
        <p:spPr>
          <a:xfrm>
            <a:off x="3245644" y="5504856"/>
            <a:ext cx="265807" cy="332184"/>
          </a:xfrm>
          <a:prstGeom prst="rect">
            <a:avLst/>
          </a:prstGeom>
        </p:spPr>
      </p:pic>
      <p:sp>
        <p:nvSpPr>
          <p:cNvPr id="17" name="Text 9"/>
          <p:cNvSpPr/>
          <p:nvPr/>
        </p:nvSpPr>
        <p:spPr>
          <a:xfrm>
            <a:off x="6257727" y="5315446"/>
            <a:ext cx="2105124"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Both</a:t>
            </a:r>
            <a:endParaRPr lang="en-US" sz="1833" b="1" dirty="0"/>
          </a:p>
        </p:txBody>
      </p:sp>
      <p:sp>
        <p:nvSpPr>
          <p:cNvPr id="18" name="Text 10"/>
          <p:cNvSpPr/>
          <p:nvPr/>
        </p:nvSpPr>
        <p:spPr>
          <a:xfrm>
            <a:off x="6257727" y="5724129"/>
            <a:ext cx="2105124"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Land with construction</a:t>
            </a:r>
            <a:endParaRPr lang="en-US" sz="1458"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2" y="1043980"/>
            <a:ext cx="6297018" cy="1181298"/>
          </a:xfrm>
          <a:prstGeom prst="rect">
            <a:avLst/>
          </a:prstGeom>
          <a:noFill/>
          <a:ln/>
        </p:spPr>
        <p:txBody>
          <a:bodyPr wrap="square" lIns="0" tIns="0" rIns="0" bIns="0" rtlCol="0" anchor="t"/>
          <a:lstStyle/>
          <a:p>
            <a:pPr>
              <a:lnSpc>
                <a:spcPts val="4625"/>
              </a:lnSpc>
            </a:pPr>
            <a:r>
              <a:rPr lang="en-US" sz="3708" b="1" dirty="0">
                <a:solidFill>
                  <a:srgbClr val="3A3A3A"/>
                </a:solidFill>
                <a:latin typeface="Noto Serif Medium" pitchFamily="34" charset="0"/>
                <a:ea typeface="Noto Serif Medium" pitchFamily="34" charset="-122"/>
                <a:cs typeface="Noto Serif Medium" pitchFamily="34" charset="-120"/>
              </a:rPr>
              <a:t>Key Judicial Pronouncements</a:t>
            </a:r>
            <a:endParaRPr lang="en-US" sz="3708" b="1" dirty="0"/>
          </a:p>
        </p:txBody>
      </p:sp>
      <p:sp>
        <p:nvSpPr>
          <p:cNvPr id="4" name="Shape 1"/>
          <p:cNvSpPr/>
          <p:nvPr/>
        </p:nvSpPr>
        <p:spPr>
          <a:xfrm>
            <a:off x="5233492" y="2508746"/>
            <a:ext cx="141684" cy="711101"/>
          </a:xfrm>
          <a:prstGeom prst="roundRect">
            <a:avLst>
              <a:gd name="adj" fmla="val 56033"/>
            </a:avLst>
          </a:prstGeom>
          <a:solidFill>
            <a:srgbClr val="000000"/>
          </a:solid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sp>
        <p:nvSpPr>
          <p:cNvPr id="5" name="Text 2"/>
          <p:cNvSpPr/>
          <p:nvPr/>
        </p:nvSpPr>
        <p:spPr>
          <a:xfrm>
            <a:off x="5658645" y="2508746"/>
            <a:ext cx="2574429"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Judicial Interpretation</a:t>
            </a:r>
            <a:endParaRPr lang="en-US" sz="1833" b="1" dirty="0"/>
          </a:p>
        </p:txBody>
      </p:sp>
      <p:sp>
        <p:nvSpPr>
          <p:cNvPr id="6" name="Text 3"/>
          <p:cNvSpPr/>
          <p:nvPr/>
        </p:nvSpPr>
        <p:spPr>
          <a:xfrm>
            <a:off x="5658644" y="2917429"/>
            <a:ext cx="5871865"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Key Case Laws on Section 50C of the Income Tax Act, 1961</a:t>
            </a:r>
            <a:endParaRPr lang="en-US" sz="1458" b="1" dirty="0"/>
          </a:p>
        </p:txBody>
      </p:sp>
      <p:sp>
        <p:nvSpPr>
          <p:cNvPr id="7" name="Shape 4"/>
          <p:cNvSpPr/>
          <p:nvPr/>
        </p:nvSpPr>
        <p:spPr>
          <a:xfrm>
            <a:off x="5516960" y="3408859"/>
            <a:ext cx="141684" cy="1013519"/>
          </a:xfrm>
          <a:prstGeom prst="roundRect">
            <a:avLst>
              <a:gd name="adj" fmla="val 56033"/>
            </a:avLst>
          </a:prstGeom>
          <a:solidFill>
            <a:srgbClr val="000000"/>
          </a:solid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sp>
        <p:nvSpPr>
          <p:cNvPr id="8" name="Text 5"/>
          <p:cNvSpPr/>
          <p:nvPr/>
        </p:nvSpPr>
        <p:spPr>
          <a:xfrm>
            <a:off x="5942112" y="3408858"/>
            <a:ext cx="2362696"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Legal Precedents</a:t>
            </a:r>
            <a:endParaRPr lang="en-US" sz="1833" b="1" dirty="0"/>
          </a:p>
        </p:txBody>
      </p:sp>
      <p:sp>
        <p:nvSpPr>
          <p:cNvPr id="9" name="Text 6"/>
          <p:cNvSpPr/>
          <p:nvPr/>
        </p:nvSpPr>
        <p:spPr>
          <a:xfrm>
            <a:off x="5942112" y="3817541"/>
            <a:ext cx="5588397" cy="604838"/>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Courts have established important principles through various judgments</a:t>
            </a:r>
            <a:endParaRPr lang="en-US" sz="1458" b="1" dirty="0"/>
          </a:p>
        </p:txBody>
      </p:sp>
      <p:sp>
        <p:nvSpPr>
          <p:cNvPr id="10" name="Shape 7"/>
          <p:cNvSpPr/>
          <p:nvPr/>
        </p:nvSpPr>
        <p:spPr>
          <a:xfrm>
            <a:off x="5800527" y="4611391"/>
            <a:ext cx="141684" cy="1013519"/>
          </a:xfrm>
          <a:prstGeom prst="roundRect">
            <a:avLst>
              <a:gd name="adj" fmla="val 56033"/>
            </a:avLst>
          </a:prstGeom>
          <a:solidFill>
            <a:srgbClr val="000000"/>
          </a:solid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sp>
        <p:nvSpPr>
          <p:cNvPr id="11" name="Text 8"/>
          <p:cNvSpPr/>
          <p:nvPr/>
        </p:nvSpPr>
        <p:spPr>
          <a:xfrm>
            <a:off x="6225680" y="4611390"/>
            <a:ext cx="2392164"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Practical Application</a:t>
            </a:r>
            <a:endParaRPr lang="en-US" sz="1833" b="1" dirty="0"/>
          </a:p>
        </p:txBody>
      </p:sp>
      <p:sp>
        <p:nvSpPr>
          <p:cNvPr id="12" name="Text 9"/>
          <p:cNvSpPr/>
          <p:nvPr/>
        </p:nvSpPr>
        <p:spPr>
          <a:xfrm>
            <a:off x="6225679" y="5020072"/>
            <a:ext cx="5304830" cy="604838"/>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These cases guide tax authorities and taxpayers in implementation</a:t>
            </a:r>
            <a:endParaRPr lang="en-US" sz="1458"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2" y="1560215"/>
            <a:ext cx="6297018" cy="1181298"/>
          </a:xfrm>
          <a:prstGeom prst="rect">
            <a:avLst/>
          </a:prstGeom>
          <a:noFill/>
          <a:ln/>
        </p:spPr>
        <p:txBody>
          <a:bodyPr wrap="square" lIns="0" tIns="0" rIns="0" bIns="0" rtlCol="0" anchor="t"/>
          <a:lstStyle/>
          <a:p>
            <a:pPr>
              <a:lnSpc>
                <a:spcPts val="4625"/>
              </a:lnSpc>
            </a:pPr>
            <a:r>
              <a:rPr lang="en-US" sz="3708" b="1" dirty="0">
                <a:solidFill>
                  <a:srgbClr val="3A3A3A"/>
                </a:solidFill>
                <a:latin typeface="Noto Serif Medium" pitchFamily="34" charset="0"/>
                <a:ea typeface="Noto Serif Medium" pitchFamily="34" charset="-122"/>
                <a:cs typeface="Noto Serif Medium" pitchFamily="34" charset="-120"/>
              </a:rPr>
              <a:t>1. Sunil Kumar Agarwal v. CIT [2014]</a:t>
            </a:r>
            <a:endParaRPr lang="en-US" sz="3708" b="1" dirty="0"/>
          </a:p>
        </p:txBody>
      </p:sp>
      <p:pic>
        <p:nvPicPr>
          <p:cNvPr id="4" name="Image 1" descr="preencoded.png"/>
          <p:cNvPicPr>
            <a:picLocks noChangeAspect="1"/>
          </p:cNvPicPr>
          <p:nvPr/>
        </p:nvPicPr>
        <p:blipFill>
          <a:blip r:embed="rId4"/>
          <a:stretch>
            <a:fillRect/>
          </a:stretch>
        </p:blipFill>
        <p:spPr>
          <a:xfrm>
            <a:off x="5233492" y="3024982"/>
            <a:ext cx="472480" cy="472480"/>
          </a:xfrm>
          <a:prstGeom prst="rect">
            <a:avLst/>
          </a:prstGeom>
        </p:spPr>
      </p:pic>
      <p:sp>
        <p:nvSpPr>
          <p:cNvPr id="5" name="Text 1"/>
          <p:cNvSpPr/>
          <p:nvPr/>
        </p:nvSpPr>
        <p:spPr>
          <a:xfrm>
            <a:off x="5233492" y="3686473"/>
            <a:ext cx="1941513"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Case Citation</a:t>
            </a:r>
            <a:endParaRPr lang="en-US" sz="1833" b="1" dirty="0"/>
          </a:p>
        </p:txBody>
      </p:sp>
      <p:sp>
        <p:nvSpPr>
          <p:cNvPr id="6" name="Text 2"/>
          <p:cNvSpPr/>
          <p:nvPr/>
        </p:nvSpPr>
        <p:spPr>
          <a:xfrm>
            <a:off x="5233492" y="4095155"/>
            <a:ext cx="1941513" cy="907257"/>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Sunil Kumar Agarwal v. CIT [2014] 372 ITR 83 (Cal HC)</a:t>
            </a:r>
            <a:endParaRPr lang="en-US" sz="1458" b="1" dirty="0"/>
          </a:p>
        </p:txBody>
      </p:sp>
      <p:pic>
        <p:nvPicPr>
          <p:cNvPr id="7" name="Image 2" descr="preencoded.png"/>
          <p:cNvPicPr>
            <a:picLocks noChangeAspect="1"/>
          </p:cNvPicPr>
          <p:nvPr/>
        </p:nvPicPr>
        <p:blipFill>
          <a:blip r:embed="rId5"/>
          <a:stretch>
            <a:fillRect/>
          </a:stretch>
        </p:blipFill>
        <p:spPr>
          <a:xfrm>
            <a:off x="7411244" y="3024982"/>
            <a:ext cx="472480" cy="472480"/>
          </a:xfrm>
          <a:prstGeom prst="rect">
            <a:avLst/>
          </a:prstGeom>
        </p:spPr>
      </p:pic>
      <p:sp>
        <p:nvSpPr>
          <p:cNvPr id="8" name="Text 3"/>
          <p:cNvSpPr/>
          <p:nvPr/>
        </p:nvSpPr>
        <p:spPr>
          <a:xfrm>
            <a:off x="7411244" y="3686473"/>
            <a:ext cx="1941513"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Key Principle</a:t>
            </a:r>
            <a:endParaRPr lang="en-US" sz="1833" b="1" dirty="0"/>
          </a:p>
        </p:txBody>
      </p:sp>
      <p:sp>
        <p:nvSpPr>
          <p:cNvPr id="9" name="Text 4"/>
          <p:cNvSpPr/>
          <p:nvPr/>
        </p:nvSpPr>
        <p:spPr>
          <a:xfrm>
            <a:off x="7411244" y="4095155"/>
            <a:ext cx="1941513" cy="907257"/>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AO must refer to DVO if assessee disputes SDV.</a:t>
            </a:r>
            <a:endParaRPr lang="en-US" sz="1458" b="1" dirty="0"/>
          </a:p>
        </p:txBody>
      </p:sp>
      <p:pic>
        <p:nvPicPr>
          <p:cNvPr id="10" name="Image 3" descr="preencoded.png"/>
          <p:cNvPicPr>
            <a:picLocks noChangeAspect="1"/>
          </p:cNvPicPr>
          <p:nvPr/>
        </p:nvPicPr>
        <p:blipFill>
          <a:blip r:embed="rId6"/>
          <a:stretch>
            <a:fillRect/>
          </a:stretch>
        </p:blipFill>
        <p:spPr>
          <a:xfrm>
            <a:off x="9588996" y="3024982"/>
            <a:ext cx="472480" cy="472480"/>
          </a:xfrm>
          <a:prstGeom prst="rect">
            <a:avLst/>
          </a:prstGeom>
        </p:spPr>
      </p:pic>
      <p:sp>
        <p:nvSpPr>
          <p:cNvPr id="11" name="Text 5"/>
          <p:cNvSpPr/>
          <p:nvPr/>
        </p:nvSpPr>
        <p:spPr>
          <a:xfrm>
            <a:off x="9588996" y="3686473"/>
            <a:ext cx="1941513" cy="590550"/>
          </a:xfrm>
          <a:prstGeom prst="rect">
            <a:avLst/>
          </a:prstGeom>
          <a:noFill/>
          <a:ln/>
        </p:spPr>
        <p:txBody>
          <a:bodyPr wrap="squar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Important Finding</a:t>
            </a:r>
            <a:endParaRPr lang="en-US" sz="1833" b="1" dirty="0"/>
          </a:p>
        </p:txBody>
      </p:sp>
      <p:sp>
        <p:nvSpPr>
          <p:cNvPr id="12" name="Text 6"/>
          <p:cNvSpPr/>
          <p:nvPr/>
        </p:nvSpPr>
        <p:spPr>
          <a:xfrm>
            <a:off x="9588996" y="4390430"/>
            <a:ext cx="1941513" cy="907257"/>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Failure to do so violates natural justice.</a:t>
            </a:r>
            <a:endParaRPr lang="en-US" sz="1458"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61492" y="1580357"/>
            <a:ext cx="6297018" cy="1181298"/>
          </a:xfrm>
          <a:prstGeom prst="rect">
            <a:avLst/>
          </a:prstGeom>
          <a:noFill/>
          <a:ln/>
        </p:spPr>
        <p:txBody>
          <a:bodyPr wrap="square" lIns="0" tIns="0" rIns="0" bIns="0" rtlCol="0" anchor="t"/>
          <a:lstStyle/>
          <a:p>
            <a:pPr>
              <a:lnSpc>
                <a:spcPts val="4625"/>
              </a:lnSpc>
            </a:pPr>
            <a:r>
              <a:rPr lang="en-US" sz="3708" dirty="0">
                <a:solidFill>
                  <a:srgbClr val="3A3A3A"/>
                </a:solidFill>
                <a:latin typeface="Noto Serif Medium" pitchFamily="34" charset="0"/>
                <a:ea typeface="Noto Serif Medium" pitchFamily="34" charset="-122"/>
                <a:cs typeface="Noto Serif Medium" pitchFamily="34" charset="-120"/>
              </a:rPr>
              <a:t>2. </a:t>
            </a:r>
            <a:r>
              <a:rPr lang="en-US" sz="3708" b="1" dirty="0">
                <a:solidFill>
                  <a:srgbClr val="3A3A3A"/>
                </a:solidFill>
                <a:latin typeface="Noto Serif Medium" pitchFamily="34" charset="0"/>
                <a:ea typeface="Noto Serif Medium" pitchFamily="34" charset="-122"/>
                <a:cs typeface="Noto Serif Medium" pitchFamily="34" charset="-120"/>
              </a:rPr>
              <a:t>CIT v. Chandani Bhoopal [2010]</a:t>
            </a:r>
            <a:endParaRPr lang="en-US" sz="3708" b="1" dirty="0"/>
          </a:p>
        </p:txBody>
      </p:sp>
      <p:sp>
        <p:nvSpPr>
          <p:cNvPr id="4" name="Shape 1"/>
          <p:cNvSpPr/>
          <p:nvPr/>
        </p:nvSpPr>
        <p:spPr>
          <a:xfrm>
            <a:off x="661492" y="3045122"/>
            <a:ext cx="425252" cy="425252"/>
          </a:xfrm>
          <a:prstGeom prst="roundRect">
            <a:avLst>
              <a:gd name="adj" fmla="val 18669"/>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pic>
        <p:nvPicPr>
          <p:cNvPr id="5" name="Image 1" descr="preencoded.png"/>
          <p:cNvPicPr>
            <a:picLocks noChangeAspect="1"/>
          </p:cNvPicPr>
          <p:nvPr/>
        </p:nvPicPr>
        <p:blipFill>
          <a:blip r:embed="rId4"/>
          <a:stretch>
            <a:fillRect/>
          </a:stretch>
        </p:blipFill>
        <p:spPr>
          <a:xfrm>
            <a:off x="732384" y="3080545"/>
            <a:ext cx="283468" cy="354409"/>
          </a:xfrm>
          <a:prstGeom prst="rect">
            <a:avLst/>
          </a:prstGeom>
        </p:spPr>
      </p:pic>
      <p:sp>
        <p:nvSpPr>
          <p:cNvPr id="6" name="Text 2"/>
          <p:cNvSpPr/>
          <p:nvPr/>
        </p:nvSpPr>
        <p:spPr>
          <a:xfrm>
            <a:off x="1275755" y="3110012"/>
            <a:ext cx="2362696"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Case Citation</a:t>
            </a:r>
            <a:endParaRPr lang="en-US" sz="1833" b="1" dirty="0"/>
          </a:p>
        </p:txBody>
      </p:sp>
      <p:sp>
        <p:nvSpPr>
          <p:cNvPr id="7" name="Text 3"/>
          <p:cNvSpPr/>
          <p:nvPr/>
        </p:nvSpPr>
        <p:spPr>
          <a:xfrm>
            <a:off x="1275756" y="3518695"/>
            <a:ext cx="5682754"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CIT v. Chandani Bhoopal [2010] 194 Taxman 75 (AP HC)</a:t>
            </a:r>
            <a:endParaRPr lang="en-US" sz="1458" b="1" dirty="0"/>
          </a:p>
        </p:txBody>
      </p:sp>
      <p:sp>
        <p:nvSpPr>
          <p:cNvPr id="8" name="Shape 4"/>
          <p:cNvSpPr/>
          <p:nvPr/>
        </p:nvSpPr>
        <p:spPr>
          <a:xfrm>
            <a:off x="661492" y="4199136"/>
            <a:ext cx="425252" cy="425252"/>
          </a:xfrm>
          <a:prstGeom prst="roundRect">
            <a:avLst>
              <a:gd name="adj" fmla="val 18669"/>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pic>
        <p:nvPicPr>
          <p:cNvPr id="9" name="Image 2" descr="preencoded.png"/>
          <p:cNvPicPr>
            <a:picLocks noChangeAspect="1"/>
          </p:cNvPicPr>
          <p:nvPr/>
        </p:nvPicPr>
        <p:blipFill>
          <a:blip r:embed="rId5"/>
          <a:stretch>
            <a:fillRect/>
          </a:stretch>
        </p:blipFill>
        <p:spPr>
          <a:xfrm>
            <a:off x="732384" y="4234557"/>
            <a:ext cx="283468" cy="354409"/>
          </a:xfrm>
          <a:prstGeom prst="rect">
            <a:avLst/>
          </a:prstGeom>
        </p:spPr>
      </p:pic>
      <p:sp>
        <p:nvSpPr>
          <p:cNvPr id="10" name="Text 5"/>
          <p:cNvSpPr/>
          <p:nvPr/>
        </p:nvSpPr>
        <p:spPr>
          <a:xfrm>
            <a:off x="1275755" y="4264025"/>
            <a:ext cx="2362696"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Key Principle</a:t>
            </a:r>
            <a:endParaRPr lang="en-US" sz="1833" b="1" dirty="0"/>
          </a:p>
        </p:txBody>
      </p:sp>
      <p:sp>
        <p:nvSpPr>
          <p:cNvPr id="11" name="Text 6"/>
          <p:cNvSpPr/>
          <p:nvPr/>
        </p:nvSpPr>
        <p:spPr>
          <a:xfrm>
            <a:off x="1275756" y="4672707"/>
            <a:ext cx="5682754" cy="604838"/>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Referral to DVO is mandatory, not discretionary, when SDV is challenged.</a:t>
            </a:r>
            <a:endParaRPr lang="en-US" sz="1458"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916286"/>
            <a:ext cx="7207250" cy="590649"/>
          </a:xfrm>
          <a:prstGeom prst="rect">
            <a:avLst/>
          </a:prstGeom>
          <a:noFill/>
          <a:ln/>
        </p:spPr>
        <p:txBody>
          <a:bodyPr wrap="none" lIns="0" tIns="0" rIns="0" bIns="0" rtlCol="0" anchor="t"/>
          <a:lstStyle/>
          <a:p>
            <a:pPr>
              <a:lnSpc>
                <a:spcPts val="4625"/>
              </a:lnSpc>
            </a:pPr>
            <a:r>
              <a:rPr lang="en-US" sz="3708" b="1" dirty="0">
                <a:solidFill>
                  <a:srgbClr val="3A3A3A"/>
                </a:solidFill>
                <a:latin typeface="Noto Serif Medium" pitchFamily="34" charset="0"/>
                <a:ea typeface="Noto Serif Medium" pitchFamily="34" charset="-122"/>
                <a:cs typeface="Noto Serif Medium" pitchFamily="34" charset="-120"/>
              </a:rPr>
              <a:t>3. K.R. Palanisamy v. UOI [2008]</a:t>
            </a:r>
            <a:endParaRPr lang="en-US" sz="3708" b="1" dirty="0"/>
          </a:p>
        </p:txBody>
      </p:sp>
      <p:pic>
        <p:nvPicPr>
          <p:cNvPr id="3" name="Image 0" descr="preencoded.png"/>
          <p:cNvPicPr>
            <a:picLocks noChangeAspect="1"/>
          </p:cNvPicPr>
          <p:nvPr/>
        </p:nvPicPr>
        <p:blipFill>
          <a:blip r:embed="rId3"/>
          <a:stretch>
            <a:fillRect/>
          </a:stretch>
        </p:blipFill>
        <p:spPr>
          <a:xfrm>
            <a:off x="7417211" y="1041605"/>
            <a:ext cx="4774790" cy="4774790"/>
          </a:xfrm>
          <a:prstGeom prst="rect">
            <a:avLst/>
          </a:prstGeom>
        </p:spPr>
      </p:pic>
      <p:sp>
        <p:nvSpPr>
          <p:cNvPr id="5" name="Text 1"/>
          <p:cNvSpPr/>
          <p:nvPr/>
        </p:nvSpPr>
        <p:spPr>
          <a:xfrm>
            <a:off x="908256" y="2650031"/>
            <a:ext cx="6003822"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Case Citation - K.R. Palanisamy v. UOI [2008] 306 ITR 61 (Mad HC)</a:t>
            </a:r>
            <a:endParaRPr lang="en-US" sz="1458" b="1" dirty="0"/>
          </a:p>
        </p:txBody>
      </p:sp>
      <p:sp>
        <p:nvSpPr>
          <p:cNvPr id="6" name="Text 2"/>
          <p:cNvSpPr/>
          <p:nvPr/>
        </p:nvSpPr>
        <p:spPr>
          <a:xfrm>
            <a:off x="731275" y="3292895"/>
            <a:ext cx="10869018" cy="302419"/>
          </a:xfrm>
          <a:prstGeom prst="rect">
            <a:avLst/>
          </a:prstGeom>
          <a:noFill/>
          <a:ln/>
        </p:spPr>
        <p:txBody>
          <a:bodyPr wrap="non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 </a:t>
            </a:r>
            <a:r>
              <a:rPr lang="en-US" sz="1458" b="1" dirty="0">
                <a:solidFill>
                  <a:srgbClr val="4C4C4C"/>
                </a:solidFill>
                <a:latin typeface="Noto Serif" pitchFamily="34" charset="0"/>
                <a:ea typeface="Noto Serif" pitchFamily="34" charset="-122"/>
                <a:cs typeface="Noto Serif" pitchFamily="34" charset="-120"/>
              </a:rPr>
              <a:t>Section 50C held constitutionally valid.</a:t>
            </a:r>
            <a:endParaRPr lang="en-US" sz="1458" b="1" dirty="0"/>
          </a:p>
        </p:txBody>
      </p:sp>
      <p:sp>
        <p:nvSpPr>
          <p:cNvPr id="7" name="Text 3"/>
          <p:cNvSpPr/>
          <p:nvPr/>
        </p:nvSpPr>
        <p:spPr>
          <a:xfrm>
            <a:off x="731275" y="3807939"/>
            <a:ext cx="10869018" cy="302419"/>
          </a:xfrm>
          <a:prstGeom prst="rect">
            <a:avLst/>
          </a:prstGeom>
          <a:noFill/>
          <a:ln/>
        </p:spPr>
        <p:txBody>
          <a:bodyPr wrap="non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 </a:t>
            </a:r>
            <a:r>
              <a:rPr lang="en-US" sz="1458" b="1" dirty="0">
                <a:solidFill>
                  <a:srgbClr val="4C4C4C"/>
                </a:solidFill>
                <a:latin typeface="Noto Serif" pitchFamily="34" charset="0"/>
                <a:ea typeface="Noto Serif" pitchFamily="34" charset="-122"/>
                <a:cs typeface="Noto Serif" pitchFamily="34" charset="-120"/>
              </a:rPr>
              <a:t>Adequate safeguards exist.</a:t>
            </a:r>
            <a:endParaRPr lang="en-US" sz="1458"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61492" y="2136676"/>
            <a:ext cx="6297018" cy="1181298"/>
          </a:xfrm>
          <a:prstGeom prst="rect">
            <a:avLst/>
          </a:prstGeom>
          <a:noFill/>
          <a:ln/>
        </p:spPr>
        <p:txBody>
          <a:bodyPr wrap="square" lIns="0" tIns="0" rIns="0" bIns="0" rtlCol="0" anchor="t"/>
          <a:lstStyle/>
          <a:p>
            <a:pPr>
              <a:lnSpc>
                <a:spcPts val="4625"/>
              </a:lnSpc>
            </a:pPr>
            <a:r>
              <a:rPr lang="en-US" sz="3708" dirty="0">
                <a:solidFill>
                  <a:srgbClr val="3A3A3A"/>
                </a:solidFill>
                <a:latin typeface="Noto Serif Medium" pitchFamily="34" charset="0"/>
                <a:ea typeface="Noto Serif Medium" pitchFamily="34" charset="-122"/>
                <a:cs typeface="Noto Serif Medium" pitchFamily="34" charset="-120"/>
              </a:rPr>
              <a:t>4. CIT v. Khoobchand M. Makhija [2014]</a:t>
            </a:r>
            <a:endParaRPr lang="en-US" sz="3708" dirty="0"/>
          </a:p>
        </p:txBody>
      </p:sp>
      <p:sp>
        <p:nvSpPr>
          <p:cNvPr id="4" name="Text 1"/>
          <p:cNvSpPr/>
          <p:nvPr/>
        </p:nvSpPr>
        <p:spPr>
          <a:xfrm>
            <a:off x="661492" y="3601443"/>
            <a:ext cx="6297018" cy="604838"/>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 SDV on agreement date is valid if part of sale consideration was received earlier.</a:t>
            </a:r>
            <a:endParaRPr lang="en-US" sz="1458" b="1" dirty="0"/>
          </a:p>
        </p:txBody>
      </p:sp>
      <p:sp>
        <p:nvSpPr>
          <p:cNvPr id="5" name="Text 2"/>
          <p:cNvSpPr/>
          <p:nvPr/>
        </p:nvSpPr>
        <p:spPr>
          <a:xfrm>
            <a:off x="661492" y="4418906"/>
            <a:ext cx="6297018"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(Karnataka High Court)</a:t>
            </a:r>
            <a:endParaRPr lang="en-US" sz="1458"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2" y="1302246"/>
            <a:ext cx="5770860" cy="590649"/>
          </a:xfrm>
          <a:prstGeom prst="rect">
            <a:avLst/>
          </a:prstGeom>
          <a:noFill/>
          <a:ln/>
        </p:spPr>
        <p:txBody>
          <a:bodyPr wrap="none" lIns="0" tIns="0" rIns="0" bIns="0" rtlCol="0" anchor="t"/>
          <a:lstStyle/>
          <a:p>
            <a:pPr>
              <a:lnSpc>
                <a:spcPts val="4625"/>
              </a:lnSpc>
            </a:pPr>
            <a:r>
              <a:rPr lang="en-US" sz="3708" b="1" dirty="0">
                <a:solidFill>
                  <a:srgbClr val="3A3A3A"/>
                </a:solidFill>
                <a:latin typeface="Noto Serif Medium" pitchFamily="34" charset="0"/>
                <a:ea typeface="Noto Serif Medium" pitchFamily="34" charset="-122"/>
                <a:cs typeface="Noto Serif Medium" pitchFamily="34" charset="-120"/>
              </a:rPr>
              <a:t>5. Leasehold Rights Cases</a:t>
            </a:r>
            <a:endParaRPr lang="en-US" sz="3708" b="1" dirty="0"/>
          </a:p>
        </p:txBody>
      </p:sp>
      <p:sp>
        <p:nvSpPr>
          <p:cNvPr id="4" name="Shape 1"/>
          <p:cNvSpPr/>
          <p:nvPr/>
        </p:nvSpPr>
        <p:spPr>
          <a:xfrm>
            <a:off x="5446118" y="2176363"/>
            <a:ext cx="25400" cy="3379292"/>
          </a:xfrm>
          <a:prstGeom prst="roundRect">
            <a:avLst>
              <a:gd name="adj" fmla="val 312558"/>
            </a:avLst>
          </a:prstGeom>
          <a:solidFill>
            <a:srgbClr val="000000">
              <a:alpha val="8000"/>
            </a:srgbClr>
          </a:solidFill>
          <a:ln/>
        </p:spPr>
        <p:txBody>
          <a:bodyPr/>
          <a:lstStyle/>
          <a:p>
            <a:endParaRPr lang="en-IN" sz="1500" b="1"/>
          </a:p>
        </p:txBody>
      </p:sp>
      <p:sp>
        <p:nvSpPr>
          <p:cNvPr id="5" name="Shape 2"/>
          <p:cNvSpPr/>
          <p:nvPr/>
        </p:nvSpPr>
        <p:spPr>
          <a:xfrm>
            <a:off x="5633343" y="2376289"/>
            <a:ext cx="567035" cy="25400"/>
          </a:xfrm>
          <a:prstGeom prst="roundRect">
            <a:avLst>
              <a:gd name="adj" fmla="val 312558"/>
            </a:avLst>
          </a:prstGeom>
          <a:solidFill>
            <a:srgbClr val="CCC4B8"/>
          </a:solidFill>
          <a:ln/>
        </p:spPr>
        <p:txBody>
          <a:bodyPr/>
          <a:lstStyle/>
          <a:p>
            <a:endParaRPr lang="en-IN" sz="1500" b="1"/>
          </a:p>
        </p:txBody>
      </p:sp>
      <p:sp>
        <p:nvSpPr>
          <p:cNvPr id="6" name="Shape 3"/>
          <p:cNvSpPr/>
          <p:nvPr/>
        </p:nvSpPr>
        <p:spPr>
          <a:xfrm>
            <a:off x="5233492" y="2176363"/>
            <a:ext cx="425252" cy="425252"/>
          </a:xfrm>
          <a:prstGeom prst="roundRect">
            <a:avLst>
              <a:gd name="adj" fmla="val 18669"/>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pic>
        <p:nvPicPr>
          <p:cNvPr id="7" name="Image 1" descr="preencoded.png"/>
          <p:cNvPicPr>
            <a:picLocks noChangeAspect="1"/>
          </p:cNvPicPr>
          <p:nvPr/>
        </p:nvPicPr>
        <p:blipFill>
          <a:blip r:embed="rId4"/>
          <a:stretch>
            <a:fillRect/>
          </a:stretch>
        </p:blipFill>
        <p:spPr>
          <a:xfrm>
            <a:off x="5304384" y="2211785"/>
            <a:ext cx="283468" cy="354409"/>
          </a:xfrm>
          <a:prstGeom prst="rect">
            <a:avLst/>
          </a:prstGeom>
        </p:spPr>
      </p:pic>
      <p:sp>
        <p:nvSpPr>
          <p:cNvPr id="8" name="Text 4"/>
          <p:cNvSpPr/>
          <p:nvPr/>
        </p:nvSpPr>
        <p:spPr>
          <a:xfrm>
            <a:off x="6391176" y="2241253"/>
            <a:ext cx="4262438"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Inderlok Hotels Pvt. Ltd. v. ITO [2009]</a:t>
            </a:r>
            <a:endParaRPr lang="en-US" sz="1833" b="1" dirty="0"/>
          </a:p>
        </p:txBody>
      </p:sp>
      <p:sp>
        <p:nvSpPr>
          <p:cNvPr id="9" name="Text 5"/>
          <p:cNvSpPr/>
          <p:nvPr/>
        </p:nvSpPr>
        <p:spPr>
          <a:xfrm>
            <a:off x="6391176" y="2649935"/>
            <a:ext cx="5139333" cy="302419"/>
          </a:xfrm>
          <a:prstGeom prst="rect">
            <a:avLst/>
          </a:prstGeom>
          <a:noFill/>
          <a:ln/>
        </p:spPr>
        <p:txBody>
          <a:bodyPr wrap="non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32 SOT 419 (Mum ITAT)</a:t>
            </a:r>
            <a:endParaRPr lang="en-US" sz="1458" dirty="0"/>
          </a:p>
        </p:txBody>
      </p:sp>
      <p:sp>
        <p:nvSpPr>
          <p:cNvPr id="10" name="Shape 6"/>
          <p:cNvSpPr/>
          <p:nvPr/>
        </p:nvSpPr>
        <p:spPr>
          <a:xfrm>
            <a:off x="5633343" y="3530303"/>
            <a:ext cx="567035" cy="25400"/>
          </a:xfrm>
          <a:prstGeom prst="roundRect">
            <a:avLst>
              <a:gd name="adj" fmla="val 312558"/>
            </a:avLst>
          </a:prstGeom>
          <a:solidFill>
            <a:srgbClr val="CCC4B8"/>
          </a:solidFill>
          <a:ln/>
        </p:spPr>
        <p:txBody>
          <a:bodyPr/>
          <a:lstStyle/>
          <a:p>
            <a:endParaRPr lang="en-IN" sz="1500" b="1"/>
          </a:p>
        </p:txBody>
      </p:sp>
      <p:sp>
        <p:nvSpPr>
          <p:cNvPr id="11" name="Shape 7"/>
          <p:cNvSpPr/>
          <p:nvPr/>
        </p:nvSpPr>
        <p:spPr>
          <a:xfrm>
            <a:off x="5233492" y="3330377"/>
            <a:ext cx="425252" cy="425252"/>
          </a:xfrm>
          <a:prstGeom prst="roundRect">
            <a:avLst>
              <a:gd name="adj" fmla="val 18669"/>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pic>
        <p:nvPicPr>
          <p:cNvPr id="12" name="Image 2" descr="preencoded.png"/>
          <p:cNvPicPr>
            <a:picLocks noChangeAspect="1"/>
          </p:cNvPicPr>
          <p:nvPr/>
        </p:nvPicPr>
        <p:blipFill>
          <a:blip r:embed="rId5"/>
          <a:stretch>
            <a:fillRect/>
          </a:stretch>
        </p:blipFill>
        <p:spPr>
          <a:xfrm>
            <a:off x="5304384" y="3365798"/>
            <a:ext cx="283468" cy="354409"/>
          </a:xfrm>
          <a:prstGeom prst="rect">
            <a:avLst/>
          </a:prstGeom>
        </p:spPr>
      </p:pic>
      <p:sp>
        <p:nvSpPr>
          <p:cNvPr id="13" name="Text 8"/>
          <p:cNvSpPr/>
          <p:nvPr/>
        </p:nvSpPr>
        <p:spPr>
          <a:xfrm>
            <a:off x="6391176" y="3395266"/>
            <a:ext cx="5139333" cy="590550"/>
          </a:xfrm>
          <a:prstGeom prst="rect">
            <a:avLst/>
          </a:prstGeom>
          <a:noFill/>
          <a:ln/>
        </p:spPr>
        <p:txBody>
          <a:bodyPr wrap="square" lIns="0" tIns="0" rIns="0" bIns="0" rtlCol="0" anchor="t"/>
          <a:lstStyle/>
          <a:p>
            <a:pPr>
              <a:lnSpc>
                <a:spcPts val="2292"/>
              </a:lnSpc>
            </a:pPr>
            <a:r>
              <a:rPr lang="en-US" sz="1833" dirty="0">
                <a:solidFill>
                  <a:srgbClr val="4C4C4C"/>
                </a:solidFill>
                <a:latin typeface="Noto Serif Medium" pitchFamily="34" charset="0"/>
                <a:ea typeface="Noto Serif Medium" pitchFamily="34" charset="-122"/>
                <a:cs typeface="Noto Serif Medium" pitchFamily="34" charset="-120"/>
              </a:rPr>
              <a:t>CIT v. Greenfield Hotels &amp; Estates (P.) Limited [2017]</a:t>
            </a:r>
            <a:endParaRPr lang="en-US" sz="1833" dirty="0"/>
          </a:p>
        </p:txBody>
      </p:sp>
      <p:sp>
        <p:nvSpPr>
          <p:cNvPr id="14" name="Text 9"/>
          <p:cNvSpPr/>
          <p:nvPr/>
        </p:nvSpPr>
        <p:spPr>
          <a:xfrm>
            <a:off x="6391176" y="4099223"/>
            <a:ext cx="5139333" cy="302419"/>
          </a:xfrm>
          <a:prstGeom prst="rect">
            <a:avLst/>
          </a:prstGeom>
          <a:noFill/>
          <a:ln/>
        </p:spPr>
        <p:txBody>
          <a:bodyPr wrap="non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77 Taxmann.com 308 (Bombay)</a:t>
            </a:r>
            <a:endParaRPr lang="en-US" sz="1458" dirty="0"/>
          </a:p>
        </p:txBody>
      </p:sp>
      <p:sp>
        <p:nvSpPr>
          <p:cNvPr id="15" name="Shape 10"/>
          <p:cNvSpPr/>
          <p:nvPr/>
        </p:nvSpPr>
        <p:spPr>
          <a:xfrm>
            <a:off x="5633343" y="4979591"/>
            <a:ext cx="567035" cy="25400"/>
          </a:xfrm>
          <a:prstGeom prst="roundRect">
            <a:avLst>
              <a:gd name="adj" fmla="val 312558"/>
            </a:avLst>
          </a:prstGeom>
          <a:solidFill>
            <a:srgbClr val="CCC4B8"/>
          </a:solidFill>
          <a:ln/>
        </p:spPr>
        <p:txBody>
          <a:bodyPr/>
          <a:lstStyle/>
          <a:p>
            <a:endParaRPr lang="en-IN" sz="1500" b="1"/>
          </a:p>
        </p:txBody>
      </p:sp>
      <p:sp>
        <p:nvSpPr>
          <p:cNvPr id="16" name="Shape 11"/>
          <p:cNvSpPr/>
          <p:nvPr/>
        </p:nvSpPr>
        <p:spPr>
          <a:xfrm>
            <a:off x="5233492" y="4779665"/>
            <a:ext cx="425252" cy="425252"/>
          </a:xfrm>
          <a:prstGeom prst="roundRect">
            <a:avLst>
              <a:gd name="adj" fmla="val 18669"/>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b="1"/>
          </a:p>
        </p:txBody>
      </p:sp>
      <p:pic>
        <p:nvPicPr>
          <p:cNvPr id="17" name="Image 3" descr="preencoded.png"/>
          <p:cNvPicPr>
            <a:picLocks noChangeAspect="1"/>
          </p:cNvPicPr>
          <p:nvPr/>
        </p:nvPicPr>
        <p:blipFill>
          <a:blip r:embed="rId6"/>
          <a:stretch>
            <a:fillRect/>
          </a:stretch>
        </p:blipFill>
        <p:spPr>
          <a:xfrm>
            <a:off x="5304384" y="4815086"/>
            <a:ext cx="283468" cy="354409"/>
          </a:xfrm>
          <a:prstGeom prst="rect">
            <a:avLst/>
          </a:prstGeom>
        </p:spPr>
      </p:pic>
      <p:sp>
        <p:nvSpPr>
          <p:cNvPr id="18" name="Text 12"/>
          <p:cNvSpPr/>
          <p:nvPr/>
        </p:nvSpPr>
        <p:spPr>
          <a:xfrm>
            <a:off x="6391176" y="4844554"/>
            <a:ext cx="4862413"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Noida Cyber Park (P.) Limited v. ITO [2021]</a:t>
            </a:r>
            <a:endParaRPr lang="en-US" sz="1833" b="1" dirty="0"/>
          </a:p>
        </p:txBody>
      </p:sp>
      <p:sp>
        <p:nvSpPr>
          <p:cNvPr id="19" name="Text 13"/>
          <p:cNvSpPr/>
          <p:nvPr/>
        </p:nvSpPr>
        <p:spPr>
          <a:xfrm>
            <a:off x="6391176" y="5253236"/>
            <a:ext cx="5139333" cy="302419"/>
          </a:xfrm>
          <a:prstGeom prst="rect">
            <a:avLst/>
          </a:prstGeom>
          <a:noFill/>
          <a:ln/>
        </p:spPr>
        <p:txBody>
          <a:bodyPr wrap="non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123 Taxmann.com 213 (Delhi-Trib.)</a:t>
            </a:r>
            <a:endParaRPr lang="en-US" sz="1458"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042591"/>
            <a:ext cx="6078538" cy="590649"/>
          </a:xfrm>
          <a:prstGeom prst="rect">
            <a:avLst/>
          </a:prstGeom>
          <a:noFill/>
          <a:ln/>
        </p:spPr>
        <p:txBody>
          <a:bodyPr wrap="none" lIns="0" tIns="0" rIns="0" bIns="0" rtlCol="0" anchor="t"/>
          <a:lstStyle/>
          <a:p>
            <a:pPr>
              <a:lnSpc>
                <a:spcPts val="4625"/>
              </a:lnSpc>
            </a:pPr>
            <a:r>
              <a:rPr lang="en-US" sz="3708" dirty="0">
                <a:solidFill>
                  <a:srgbClr val="3A3A3A"/>
                </a:solidFill>
                <a:latin typeface="Noto Serif Medium" pitchFamily="34" charset="0"/>
                <a:ea typeface="Noto Serif Medium" pitchFamily="34" charset="-122"/>
                <a:cs typeface="Noto Serif Medium" pitchFamily="34" charset="-120"/>
              </a:rPr>
              <a:t>Leasehold Rights Principle</a:t>
            </a:r>
            <a:endParaRPr lang="en-US" sz="3708" dirty="0"/>
          </a:p>
        </p:txBody>
      </p:sp>
      <p:sp>
        <p:nvSpPr>
          <p:cNvPr id="3" name="Text 1"/>
          <p:cNvSpPr/>
          <p:nvPr/>
        </p:nvSpPr>
        <p:spPr>
          <a:xfrm>
            <a:off x="1453158" y="3406577"/>
            <a:ext cx="2362696" cy="295275"/>
          </a:xfrm>
          <a:prstGeom prst="rect">
            <a:avLst/>
          </a:prstGeom>
          <a:noFill/>
          <a:ln/>
        </p:spPr>
        <p:txBody>
          <a:bodyPr wrap="none" lIns="0" tIns="0" rIns="0" bIns="0" rtlCol="0" anchor="t"/>
          <a:lstStyle/>
          <a:p>
            <a:pPr algn="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Legal</a:t>
            </a:r>
            <a:r>
              <a:rPr lang="en-US" sz="1833" dirty="0">
                <a:solidFill>
                  <a:srgbClr val="4C4C4C"/>
                </a:solidFill>
                <a:latin typeface="Noto Serif Medium" pitchFamily="34" charset="0"/>
                <a:ea typeface="Noto Serif Medium" pitchFamily="34" charset="-122"/>
                <a:cs typeface="Noto Serif Medium" pitchFamily="34" charset="-120"/>
              </a:rPr>
              <a:t> </a:t>
            </a:r>
            <a:r>
              <a:rPr lang="en-US" sz="1833" b="1" dirty="0">
                <a:solidFill>
                  <a:srgbClr val="4C4C4C"/>
                </a:solidFill>
                <a:latin typeface="Noto Serif Medium" pitchFamily="34" charset="0"/>
                <a:ea typeface="Noto Serif Medium" pitchFamily="34" charset="-122"/>
                <a:cs typeface="Noto Serif Medium" pitchFamily="34" charset="-120"/>
              </a:rPr>
              <a:t>Principle</a:t>
            </a:r>
            <a:endParaRPr lang="en-US" sz="1833" b="1" dirty="0"/>
          </a:p>
        </p:txBody>
      </p:sp>
      <p:sp>
        <p:nvSpPr>
          <p:cNvPr id="4" name="Text 2"/>
          <p:cNvSpPr/>
          <p:nvPr/>
        </p:nvSpPr>
        <p:spPr>
          <a:xfrm>
            <a:off x="661492" y="3815259"/>
            <a:ext cx="3154363" cy="604838"/>
          </a:xfrm>
          <a:prstGeom prst="rect">
            <a:avLst/>
          </a:prstGeom>
          <a:noFill/>
          <a:ln/>
        </p:spPr>
        <p:txBody>
          <a:bodyPr wrap="square" lIns="0" tIns="0" rIns="0" bIns="0" rtlCol="0" anchor="t"/>
          <a:lstStyle/>
          <a:p>
            <a:pPr algn="r">
              <a:lnSpc>
                <a:spcPts val="2375"/>
              </a:lnSpc>
            </a:pPr>
            <a:r>
              <a:rPr lang="en-US" sz="1458" b="1" dirty="0">
                <a:solidFill>
                  <a:srgbClr val="4C4C4C"/>
                </a:solidFill>
                <a:latin typeface="Noto Serif" pitchFamily="34" charset="0"/>
                <a:ea typeface="Noto Serif" pitchFamily="34" charset="-122"/>
                <a:cs typeface="Noto Serif" pitchFamily="34" charset="-120"/>
              </a:rPr>
              <a:t>Leasehold rights are not 'land or building'</a:t>
            </a:r>
            <a:endParaRPr lang="en-US" sz="1458" b="1" dirty="0"/>
          </a:p>
        </p:txBody>
      </p:sp>
      <p:pic>
        <p:nvPicPr>
          <p:cNvPr id="5" name="Image 0" descr="preencoded.png"/>
          <p:cNvPicPr>
            <a:picLocks noChangeAspect="1"/>
          </p:cNvPicPr>
          <p:nvPr/>
        </p:nvPicPr>
        <p:blipFill>
          <a:blip r:embed="rId3"/>
          <a:stretch>
            <a:fillRect/>
          </a:stretch>
        </p:blipFill>
        <p:spPr>
          <a:xfrm>
            <a:off x="4193878" y="2011264"/>
            <a:ext cx="3804146" cy="3804146"/>
          </a:xfrm>
          <a:prstGeom prst="rect">
            <a:avLst/>
          </a:prstGeom>
        </p:spPr>
      </p:pic>
      <p:pic>
        <p:nvPicPr>
          <p:cNvPr id="6" name="Image 1" descr="preencoded.png"/>
          <p:cNvPicPr>
            <a:picLocks noChangeAspect="1"/>
          </p:cNvPicPr>
          <p:nvPr/>
        </p:nvPicPr>
        <p:blipFill>
          <a:blip r:embed="rId4"/>
          <a:stretch>
            <a:fillRect/>
          </a:stretch>
        </p:blipFill>
        <p:spPr>
          <a:xfrm>
            <a:off x="4642843" y="3507582"/>
            <a:ext cx="282773" cy="353517"/>
          </a:xfrm>
          <a:prstGeom prst="rect">
            <a:avLst/>
          </a:prstGeom>
        </p:spPr>
      </p:pic>
      <p:sp>
        <p:nvSpPr>
          <p:cNvPr id="7" name="Text 3"/>
          <p:cNvSpPr/>
          <p:nvPr/>
        </p:nvSpPr>
        <p:spPr>
          <a:xfrm>
            <a:off x="8376047" y="3557786"/>
            <a:ext cx="2362696"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Tax Implication</a:t>
            </a:r>
            <a:endParaRPr lang="en-US" sz="1833" b="1" dirty="0"/>
          </a:p>
        </p:txBody>
      </p:sp>
      <p:sp>
        <p:nvSpPr>
          <p:cNvPr id="8" name="Text 4"/>
          <p:cNvSpPr/>
          <p:nvPr/>
        </p:nvSpPr>
        <p:spPr>
          <a:xfrm>
            <a:off x="8376047" y="3966469"/>
            <a:ext cx="3154462"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Section 50C not applicable</a:t>
            </a:r>
            <a:endParaRPr lang="en-US" sz="1458" b="1" dirty="0"/>
          </a:p>
        </p:txBody>
      </p:sp>
      <p:pic>
        <p:nvPicPr>
          <p:cNvPr id="9" name="Image 2" descr="preencoded.png"/>
          <p:cNvPicPr>
            <a:picLocks noChangeAspect="1"/>
          </p:cNvPicPr>
          <p:nvPr/>
        </p:nvPicPr>
        <p:blipFill>
          <a:blip r:embed="rId5"/>
          <a:stretch>
            <a:fillRect/>
          </a:stretch>
        </p:blipFill>
        <p:spPr>
          <a:xfrm>
            <a:off x="4193878" y="2011264"/>
            <a:ext cx="3804146" cy="3804146"/>
          </a:xfrm>
          <a:prstGeom prst="rect">
            <a:avLst/>
          </a:prstGeom>
        </p:spPr>
      </p:pic>
      <p:pic>
        <p:nvPicPr>
          <p:cNvPr id="10" name="Image 3" descr="preencoded.png"/>
          <p:cNvPicPr>
            <a:picLocks noChangeAspect="1"/>
          </p:cNvPicPr>
          <p:nvPr/>
        </p:nvPicPr>
        <p:blipFill>
          <a:blip r:embed="rId6"/>
          <a:stretch>
            <a:fillRect/>
          </a:stretch>
        </p:blipFill>
        <p:spPr>
          <a:xfrm>
            <a:off x="7266186" y="3965377"/>
            <a:ext cx="282773" cy="3535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532434"/>
            <a:ext cx="10869018" cy="1181298"/>
          </a:xfrm>
          <a:prstGeom prst="rect">
            <a:avLst/>
          </a:prstGeom>
          <a:noFill/>
          <a:ln/>
        </p:spPr>
        <p:txBody>
          <a:bodyPr wrap="squar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4. TDS on Sale of Immovable Property (Section 194-IA)</a:t>
            </a:r>
            <a:endParaRPr lang="en-US" sz="3708" dirty="0">
              <a:latin typeface="Arial Black" panose="020B0A04020102020204" pitchFamily="34" charset="0"/>
            </a:endParaRPr>
          </a:p>
        </p:txBody>
      </p:sp>
      <p:pic>
        <p:nvPicPr>
          <p:cNvPr id="3" name="Image 0" descr="preencoded.png"/>
          <p:cNvPicPr>
            <a:picLocks noChangeAspect="1"/>
          </p:cNvPicPr>
          <p:nvPr/>
        </p:nvPicPr>
        <p:blipFill>
          <a:blip r:embed="rId3"/>
          <a:stretch>
            <a:fillRect/>
          </a:stretch>
        </p:blipFill>
        <p:spPr>
          <a:xfrm>
            <a:off x="661492" y="3030240"/>
            <a:ext cx="472480" cy="472480"/>
          </a:xfrm>
          <a:prstGeom prst="rect">
            <a:avLst/>
          </a:prstGeom>
        </p:spPr>
      </p:pic>
      <p:sp>
        <p:nvSpPr>
          <p:cNvPr id="4" name="Text 1"/>
          <p:cNvSpPr/>
          <p:nvPr/>
        </p:nvSpPr>
        <p:spPr>
          <a:xfrm>
            <a:off x="1322983" y="3109417"/>
            <a:ext cx="1878508" cy="295275"/>
          </a:xfrm>
          <a:prstGeom prst="rect">
            <a:avLst/>
          </a:prstGeom>
          <a:noFill/>
          <a:ln/>
        </p:spPr>
        <p:txBody>
          <a:bodyPr wrap="none" lIns="0" tIns="0" rIns="0" bIns="0" rtlCol="0" anchor="t"/>
          <a:lstStyle/>
          <a:p>
            <a:pPr>
              <a:lnSpc>
                <a:spcPts val="2292"/>
              </a:lnSpc>
            </a:pPr>
            <a:r>
              <a:rPr lang="en-US" sz="1833" dirty="0">
                <a:solidFill>
                  <a:srgbClr val="4C4C4C"/>
                </a:solidFill>
                <a:latin typeface="Arial Black" panose="020B0A04020102020204" pitchFamily="34" charset="0"/>
                <a:ea typeface="Noto Serif Medium" pitchFamily="34" charset="-122"/>
                <a:cs typeface="Noto Serif Medium" pitchFamily="34" charset="-120"/>
              </a:rPr>
              <a:t>For the Buyer:</a:t>
            </a:r>
            <a:endParaRPr lang="en-US" sz="1833" dirty="0">
              <a:latin typeface="Arial Black" panose="020B0A04020102020204" pitchFamily="34" charset="0"/>
            </a:endParaRPr>
          </a:p>
        </p:txBody>
      </p:sp>
      <p:pic>
        <p:nvPicPr>
          <p:cNvPr id="5" name="Image 1" descr="preencoded.png"/>
          <p:cNvPicPr>
            <a:picLocks noChangeAspect="1"/>
          </p:cNvPicPr>
          <p:nvPr/>
        </p:nvPicPr>
        <p:blipFill>
          <a:blip r:embed="rId4"/>
          <a:stretch>
            <a:fillRect/>
          </a:stretch>
        </p:blipFill>
        <p:spPr>
          <a:xfrm>
            <a:off x="3437732" y="3030240"/>
            <a:ext cx="472480" cy="472480"/>
          </a:xfrm>
          <a:prstGeom prst="rect">
            <a:avLst/>
          </a:prstGeom>
        </p:spPr>
      </p:pic>
      <p:sp>
        <p:nvSpPr>
          <p:cNvPr id="6" name="Text 2"/>
          <p:cNvSpPr/>
          <p:nvPr/>
        </p:nvSpPr>
        <p:spPr>
          <a:xfrm>
            <a:off x="4099223" y="3109417"/>
            <a:ext cx="1878608" cy="295275"/>
          </a:xfrm>
          <a:prstGeom prst="rect">
            <a:avLst/>
          </a:prstGeom>
          <a:noFill/>
          <a:ln/>
        </p:spPr>
        <p:txBody>
          <a:bodyPr wrap="none" lIns="0" tIns="0" rIns="0" bIns="0" rtlCol="0" anchor="t"/>
          <a:lstStyle/>
          <a:p>
            <a:pPr>
              <a:lnSpc>
                <a:spcPts val="2292"/>
              </a:lnSpc>
            </a:pPr>
            <a:r>
              <a:rPr lang="en-US" sz="1833" dirty="0">
                <a:solidFill>
                  <a:srgbClr val="4C4C4C"/>
                </a:solidFill>
                <a:latin typeface="Arial Black" panose="020B0A04020102020204" pitchFamily="34" charset="0"/>
                <a:ea typeface="Noto Serif Medium" pitchFamily="34" charset="-122"/>
                <a:cs typeface="Noto Serif Medium" pitchFamily="34" charset="-120"/>
              </a:rPr>
              <a:t>Deduction Rate:</a:t>
            </a:r>
            <a:endParaRPr lang="en-US" sz="1833" dirty="0">
              <a:latin typeface="Arial Black" panose="020B0A04020102020204" pitchFamily="34" charset="0"/>
            </a:endParaRPr>
          </a:p>
        </p:txBody>
      </p:sp>
      <p:sp>
        <p:nvSpPr>
          <p:cNvPr id="7" name="Text 3"/>
          <p:cNvSpPr/>
          <p:nvPr/>
        </p:nvSpPr>
        <p:spPr>
          <a:xfrm>
            <a:off x="4099223" y="3518098"/>
            <a:ext cx="1878608" cy="1209675"/>
          </a:xfrm>
          <a:prstGeom prst="rect">
            <a:avLst/>
          </a:prstGeom>
          <a:noFill/>
          <a:ln/>
        </p:spPr>
        <p:txBody>
          <a:bodyPr wrap="square" lIns="0" tIns="0" rIns="0" bIns="0" rtlCol="0" anchor="t"/>
          <a:lstStyle/>
          <a:p>
            <a:pPr>
              <a:lnSpc>
                <a:spcPts val="2375"/>
              </a:lnSpc>
            </a:pPr>
            <a:r>
              <a:rPr lang="en-US" sz="1458" dirty="0">
                <a:solidFill>
                  <a:srgbClr val="4C4C4C"/>
                </a:solidFill>
                <a:latin typeface="Arial Black" panose="020B0A04020102020204" pitchFamily="34" charset="0"/>
                <a:ea typeface="Noto Serif" pitchFamily="34" charset="-122"/>
                <a:cs typeface="Noto Serif" pitchFamily="34" charset="-120"/>
              </a:rPr>
              <a:t>Buyer must deduct TDS @ 1% if sale consideration ≥ ₹50 lakh.</a:t>
            </a:r>
            <a:endParaRPr lang="en-US" sz="1458" dirty="0">
              <a:latin typeface="Arial Black" panose="020B0A04020102020204" pitchFamily="34" charset="0"/>
            </a:endParaRPr>
          </a:p>
        </p:txBody>
      </p:sp>
      <p:pic>
        <p:nvPicPr>
          <p:cNvPr id="8" name="Image 2" descr="preencoded.png"/>
          <p:cNvPicPr>
            <a:picLocks noChangeAspect="1"/>
          </p:cNvPicPr>
          <p:nvPr/>
        </p:nvPicPr>
        <p:blipFill>
          <a:blip r:embed="rId5"/>
          <a:stretch>
            <a:fillRect/>
          </a:stretch>
        </p:blipFill>
        <p:spPr>
          <a:xfrm>
            <a:off x="6214070" y="3030240"/>
            <a:ext cx="472480" cy="472480"/>
          </a:xfrm>
          <a:prstGeom prst="rect">
            <a:avLst/>
          </a:prstGeom>
        </p:spPr>
      </p:pic>
      <p:sp>
        <p:nvSpPr>
          <p:cNvPr id="9" name="Text 4"/>
          <p:cNvSpPr/>
          <p:nvPr/>
        </p:nvSpPr>
        <p:spPr>
          <a:xfrm>
            <a:off x="6875562" y="3109417"/>
            <a:ext cx="1878608" cy="590550"/>
          </a:xfrm>
          <a:prstGeom prst="rect">
            <a:avLst/>
          </a:prstGeom>
          <a:noFill/>
          <a:ln/>
        </p:spPr>
        <p:txBody>
          <a:bodyPr wrap="square" lIns="0" tIns="0" rIns="0" bIns="0" rtlCol="0" anchor="t"/>
          <a:lstStyle/>
          <a:p>
            <a:pPr>
              <a:lnSpc>
                <a:spcPts val="2292"/>
              </a:lnSpc>
            </a:pPr>
            <a:r>
              <a:rPr lang="en-US" sz="1833" dirty="0">
                <a:solidFill>
                  <a:srgbClr val="4C4C4C"/>
                </a:solidFill>
                <a:latin typeface="Arial Black" panose="020B0A04020102020204" pitchFamily="34" charset="0"/>
                <a:ea typeface="Noto Serif Medium" pitchFamily="34" charset="-122"/>
                <a:cs typeface="Noto Serif Medium" pitchFamily="34" charset="-120"/>
              </a:rPr>
              <a:t>Consideration Basis:</a:t>
            </a:r>
            <a:endParaRPr lang="en-US" sz="1833" dirty="0">
              <a:latin typeface="Arial Black" panose="020B0A04020102020204" pitchFamily="34" charset="0"/>
            </a:endParaRPr>
          </a:p>
        </p:txBody>
      </p:sp>
      <p:sp>
        <p:nvSpPr>
          <p:cNvPr id="10" name="Text 5"/>
          <p:cNvSpPr/>
          <p:nvPr/>
        </p:nvSpPr>
        <p:spPr>
          <a:xfrm>
            <a:off x="6875562" y="3813373"/>
            <a:ext cx="1878608" cy="1209675"/>
          </a:xfrm>
          <a:prstGeom prst="rect">
            <a:avLst/>
          </a:prstGeom>
          <a:noFill/>
          <a:ln/>
        </p:spPr>
        <p:txBody>
          <a:bodyPr wrap="square" lIns="0" tIns="0" rIns="0" bIns="0" rtlCol="0" anchor="t"/>
          <a:lstStyle/>
          <a:p>
            <a:pPr>
              <a:lnSpc>
                <a:spcPts val="2375"/>
              </a:lnSpc>
            </a:pPr>
            <a:r>
              <a:rPr lang="en-US" sz="1458" dirty="0">
                <a:solidFill>
                  <a:srgbClr val="4C4C4C"/>
                </a:solidFill>
                <a:latin typeface="Arial Black" panose="020B0A04020102020204" pitchFamily="34" charset="0"/>
                <a:ea typeface="Noto Serif" pitchFamily="34" charset="-122"/>
                <a:cs typeface="Noto Serif" pitchFamily="34" charset="-120"/>
              </a:rPr>
              <a:t>TDS is on the entire sale consideration, not just the capital gain.</a:t>
            </a:r>
            <a:endParaRPr lang="en-US" sz="1458" dirty="0">
              <a:latin typeface="Arial Black" panose="020B0A04020102020204" pitchFamily="34" charset="0"/>
            </a:endParaRPr>
          </a:p>
        </p:txBody>
      </p:sp>
      <p:pic>
        <p:nvPicPr>
          <p:cNvPr id="11" name="Image 3" descr="preencoded.png"/>
          <p:cNvPicPr>
            <a:picLocks noChangeAspect="1"/>
          </p:cNvPicPr>
          <p:nvPr/>
        </p:nvPicPr>
        <p:blipFill>
          <a:blip r:embed="rId6"/>
          <a:stretch>
            <a:fillRect/>
          </a:stretch>
        </p:blipFill>
        <p:spPr>
          <a:xfrm>
            <a:off x="8990409" y="3030240"/>
            <a:ext cx="472480" cy="472480"/>
          </a:xfrm>
          <a:prstGeom prst="rect">
            <a:avLst/>
          </a:prstGeom>
        </p:spPr>
      </p:pic>
      <p:sp>
        <p:nvSpPr>
          <p:cNvPr id="12" name="Text 6"/>
          <p:cNvSpPr/>
          <p:nvPr/>
        </p:nvSpPr>
        <p:spPr>
          <a:xfrm>
            <a:off x="9651901" y="3109417"/>
            <a:ext cx="1878608" cy="590550"/>
          </a:xfrm>
          <a:prstGeom prst="rect">
            <a:avLst/>
          </a:prstGeom>
          <a:noFill/>
          <a:ln/>
        </p:spPr>
        <p:txBody>
          <a:bodyPr wrap="square" lIns="0" tIns="0" rIns="0" bIns="0" rtlCol="0" anchor="t"/>
          <a:lstStyle/>
          <a:p>
            <a:pPr>
              <a:lnSpc>
                <a:spcPts val="2292"/>
              </a:lnSpc>
            </a:pPr>
            <a:r>
              <a:rPr lang="en-US" sz="1833" dirty="0">
                <a:solidFill>
                  <a:srgbClr val="4C4C4C"/>
                </a:solidFill>
                <a:latin typeface="Arial Black" panose="020B0A04020102020204" pitchFamily="34" charset="0"/>
                <a:ea typeface="Noto Serif Medium" pitchFamily="34" charset="-122"/>
                <a:cs typeface="Noto Serif Medium" pitchFamily="34" charset="-120"/>
              </a:rPr>
              <a:t>Deposit Deadline:</a:t>
            </a:r>
            <a:endParaRPr lang="en-US" sz="1833" dirty="0">
              <a:latin typeface="Arial Black" panose="020B0A04020102020204" pitchFamily="34" charset="0"/>
            </a:endParaRPr>
          </a:p>
        </p:txBody>
      </p:sp>
      <p:sp>
        <p:nvSpPr>
          <p:cNvPr id="13" name="Text 7"/>
          <p:cNvSpPr/>
          <p:nvPr/>
        </p:nvSpPr>
        <p:spPr>
          <a:xfrm>
            <a:off x="9651900" y="3813373"/>
            <a:ext cx="1999325" cy="1850007"/>
          </a:xfrm>
          <a:prstGeom prst="rect">
            <a:avLst/>
          </a:prstGeom>
          <a:noFill/>
          <a:ln/>
        </p:spPr>
        <p:txBody>
          <a:bodyPr wrap="square" lIns="0" tIns="0" rIns="0" bIns="0" rtlCol="0" anchor="t"/>
          <a:lstStyle/>
          <a:p>
            <a:pPr>
              <a:lnSpc>
                <a:spcPts val="2375"/>
              </a:lnSpc>
            </a:pPr>
            <a:r>
              <a:rPr lang="en-US" sz="1458" dirty="0">
                <a:solidFill>
                  <a:srgbClr val="4C4C4C"/>
                </a:solidFill>
                <a:latin typeface="Arial Black" panose="020B0A04020102020204" pitchFamily="34" charset="0"/>
                <a:ea typeface="Noto Serif" pitchFamily="34" charset="-122"/>
                <a:cs typeface="Noto Serif" pitchFamily="34" charset="-120"/>
              </a:rPr>
              <a:t>TDS must be deposited using Form 26QB within 30 days  from end of the month of the transaction.</a:t>
            </a:r>
            <a:endParaRPr lang="en-US" sz="1458" dirty="0">
              <a:latin typeface="Arial Black" panose="020B0A040201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921147"/>
            <a:ext cx="10869018" cy="1181298"/>
          </a:xfrm>
          <a:prstGeom prst="rect">
            <a:avLst/>
          </a:prstGeom>
          <a:noFill/>
          <a:ln/>
        </p:spPr>
        <p:txBody>
          <a:bodyPr wrap="square" lIns="0" tIns="0" rIns="0" bIns="0" rtlCol="0" anchor="t"/>
          <a:lstStyle/>
          <a:p>
            <a:pPr>
              <a:lnSpc>
                <a:spcPts val="4625"/>
              </a:lnSpc>
            </a:pPr>
            <a:r>
              <a:rPr lang="en-US" sz="3708" dirty="0">
                <a:solidFill>
                  <a:srgbClr val="3A3A3A"/>
                </a:solidFill>
                <a:latin typeface="Noto Serif Medium" pitchFamily="34" charset="0"/>
                <a:ea typeface="Noto Serif Medium" pitchFamily="34" charset="-122"/>
                <a:cs typeface="Noto Serif Medium" pitchFamily="34" charset="-120"/>
              </a:rPr>
              <a:t>6. </a:t>
            </a:r>
            <a:r>
              <a:rPr lang="en-US" sz="3708" b="1" dirty="0">
                <a:solidFill>
                  <a:srgbClr val="3A3A3A"/>
                </a:solidFill>
                <a:latin typeface="Noto Serif Medium" pitchFamily="34" charset="0"/>
                <a:ea typeface="Noto Serif Medium" pitchFamily="34" charset="-122"/>
                <a:cs typeface="Noto Serif Medium" pitchFamily="34" charset="-120"/>
              </a:rPr>
              <a:t>ITO v. Harley Street Pharmaceuticals Ltd. [2010]</a:t>
            </a:r>
            <a:endParaRPr lang="en-US" sz="3708" b="1" dirty="0"/>
          </a:p>
        </p:txBody>
      </p:sp>
      <p:sp>
        <p:nvSpPr>
          <p:cNvPr id="3" name="Shape 1"/>
          <p:cNvSpPr/>
          <p:nvPr/>
        </p:nvSpPr>
        <p:spPr>
          <a:xfrm>
            <a:off x="661492" y="2480470"/>
            <a:ext cx="1811437" cy="1089124"/>
          </a:xfrm>
          <a:prstGeom prst="roundRect">
            <a:avLst>
              <a:gd name="adj" fmla="val 7289"/>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a:p>
        </p:txBody>
      </p:sp>
      <p:pic>
        <p:nvPicPr>
          <p:cNvPr id="4" name="Image 0" descr="preencoded.png"/>
          <p:cNvPicPr>
            <a:picLocks noChangeAspect="1"/>
          </p:cNvPicPr>
          <p:nvPr/>
        </p:nvPicPr>
        <p:blipFill>
          <a:blip r:embed="rId3"/>
          <a:stretch>
            <a:fillRect/>
          </a:stretch>
        </p:blipFill>
        <p:spPr>
          <a:xfrm>
            <a:off x="1434306" y="2858890"/>
            <a:ext cx="265807" cy="332184"/>
          </a:xfrm>
          <a:prstGeom prst="rect">
            <a:avLst/>
          </a:prstGeom>
        </p:spPr>
      </p:pic>
      <p:sp>
        <p:nvSpPr>
          <p:cNvPr id="5" name="Text 2"/>
          <p:cNvSpPr/>
          <p:nvPr/>
        </p:nvSpPr>
        <p:spPr>
          <a:xfrm>
            <a:off x="2661940" y="2669481"/>
            <a:ext cx="2362696"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Case Citation</a:t>
            </a:r>
            <a:endParaRPr lang="en-US" sz="1833" b="1" dirty="0"/>
          </a:p>
        </p:txBody>
      </p:sp>
      <p:sp>
        <p:nvSpPr>
          <p:cNvPr id="6" name="Text 3"/>
          <p:cNvSpPr/>
          <p:nvPr/>
        </p:nvSpPr>
        <p:spPr>
          <a:xfrm>
            <a:off x="2661940" y="3078163"/>
            <a:ext cx="6448623"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ITO v. Harley Street Pharmaceuticals Ltd. [2010] 41 SOT 343 (Mum ITAT)</a:t>
            </a:r>
            <a:endParaRPr lang="en-US" sz="1458" b="1" dirty="0"/>
          </a:p>
        </p:txBody>
      </p:sp>
      <p:sp>
        <p:nvSpPr>
          <p:cNvPr id="7" name="Shape 4"/>
          <p:cNvSpPr/>
          <p:nvPr/>
        </p:nvSpPr>
        <p:spPr>
          <a:xfrm>
            <a:off x="2567384" y="3556893"/>
            <a:ext cx="8868668" cy="12700"/>
          </a:xfrm>
          <a:prstGeom prst="roundRect">
            <a:avLst>
              <a:gd name="adj" fmla="val 625116"/>
            </a:avLst>
          </a:prstGeom>
          <a:solidFill>
            <a:srgbClr val="E6DED2"/>
          </a:solidFill>
          <a:ln/>
        </p:spPr>
        <p:txBody>
          <a:bodyPr/>
          <a:lstStyle/>
          <a:p>
            <a:endParaRPr lang="en-IN" sz="1500"/>
          </a:p>
        </p:txBody>
      </p:sp>
      <p:sp>
        <p:nvSpPr>
          <p:cNvPr id="8" name="Shape 5"/>
          <p:cNvSpPr/>
          <p:nvPr/>
        </p:nvSpPr>
        <p:spPr>
          <a:xfrm>
            <a:off x="661492" y="3664050"/>
            <a:ext cx="3622973" cy="1089124"/>
          </a:xfrm>
          <a:prstGeom prst="roundRect">
            <a:avLst>
              <a:gd name="adj" fmla="val 7289"/>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a:p>
        </p:txBody>
      </p:sp>
      <p:pic>
        <p:nvPicPr>
          <p:cNvPr id="9" name="Image 1" descr="preencoded.png"/>
          <p:cNvPicPr>
            <a:picLocks noChangeAspect="1"/>
          </p:cNvPicPr>
          <p:nvPr/>
        </p:nvPicPr>
        <p:blipFill>
          <a:blip r:embed="rId4"/>
          <a:stretch>
            <a:fillRect/>
          </a:stretch>
        </p:blipFill>
        <p:spPr>
          <a:xfrm>
            <a:off x="2340074" y="4042470"/>
            <a:ext cx="265807" cy="332184"/>
          </a:xfrm>
          <a:prstGeom prst="rect">
            <a:avLst/>
          </a:prstGeom>
        </p:spPr>
      </p:pic>
      <p:sp>
        <p:nvSpPr>
          <p:cNvPr id="10" name="Text 6"/>
          <p:cNvSpPr/>
          <p:nvPr/>
        </p:nvSpPr>
        <p:spPr>
          <a:xfrm>
            <a:off x="4473476" y="3853061"/>
            <a:ext cx="2362696"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Key Principle</a:t>
            </a:r>
            <a:endParaRPr lang="en-US" sz="1833" b="1" dirty="0"/>
          </a:p>
        </p:txBody>
      </p:sp>
      <p:sp>
        <p:nvSpPr>
          <p:cNvPr id="11" name="Text 7"/>
          <p:cNvSpPr/>
          <p:nvPr/>
        </p:nvSpPr>
        <p:spPr>
          <a:xfrm>
            <a:off x="4473476" y="4261744"/>
            <a:ext cx="3871218"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Section 50C not applicable to stock-in-trade</a:t>
            </a:r>
            <a:endParaRPr lang="en-US" sz="1458" b="1" dirty="0"/>
          </a:p>
        </p:txBody>
      </p:sp>
      <p:sp>
        <p:nvSpPr>
          <p:cNvPr id="12" name="Shape 8"/>
          <p:cNvSpPr/>
          <p:nvPr/>
        </p:nvSpPr>
        <p:spPr>
          <a:xfrm>
            <a:off x="4378920" y="4740473"/>
            <a:ext cx="7057132" cy="12700"/>
          </a:xfrm>
          <a:prstGeom prst="roundRect">
            <a:avLst>
              <a:gd name="adj" fmla="val 625116"/>
            </a:avLst>
          </a:prstGeom>
          <a:solidFill>
            <a:srgbClr val="E6DED2"/>
          </a:solidFill>
          <a:ln/>
        </p:spPr>
        <p:txBody>
          <a:bodyPr/>
          <a:lstStyle/>
          <a:p>
            <a:endParaRPr lang="en-IN" sz="1500"/>
          </a:p>
        </p:txBody>
      </p:sp>
      <p:sp>
        <p:nvSpPr>
          <p:cNvPr id="13" name="Shape 9"/>
          <p:cNvSpPr/>
          <p:nvPr/>
        </p:nvSpPr>
        <p:spPr>
          <a:xfrm>
            <a:off x="661492" y="4847631"/>
            <a:ext cx="5434508" cy="1089124"/>
          </a:xfrm>
          <a:prstGeom prst="roundRect">
            <a:avLst>
              <a:gd name="adj" fmla="val 7289"/>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500"/>
          </a:p>
        </p:txBody>
      </p:sp>
      <p:pic>
        <p:nvPicPr>
          <p:cNvPr id="14" name="Image 2" descr="preencoded.png"/>
          <p:cNvPicPr>
            <a:picLocks noChangeAspect="1"/>
          </p:cNvPicPr>
          <p:nvPr/>
        </p:nvPicPr>
        <p:blipFill>
          <a:blip r:embed="rId5"/>
          <a:stretch>
            <a:fillRect/>
          </a:stretch>
        </p:blipFill>
        <p:spPr>
          <a:xfrm>
            <a:off x="3245842" y="5226051"/>
            <a:ext cx="265807" cy="332184"/>
          </a:xfrm>
          <a:prstGeom prst="rect">
            <a:avLst/>
          </a:prstGeom>
        </p:spPr>
      </p:pic>
      <p:sp>
        <p:nvSpPr>
          <p:cNvPr id="15" name="Text 10"/>
          <p:cNvSpPr/>
          <p:nvPr/>
        </p:nvSpPr>
        <p:spPr>
          <a:xfrm>
            <a:off x="6285012" y="5036642"/>
            <a:ext cx="2377480"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Applicable Provision</a:t>
            </a:r>
            <a:endParaRPr lang="en-US" sz="1833" b="1" dirty="0"/>
          </a:p>
        </p:txBody>
      </p:sp>
      <p:sp>
        <p:nvSpPr>
          <p:cNvPr id="16" name="Text 11"/>
          <p:cNvSpPr/>
          <p:nvPr/>
        </p:nvSpPr>
        <p:spPr>
          <a:xfrm>
            <a:off x="6285012" y="5445324"/>
            <a:ext cx="2377480"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Section 43CA</a:t>
            </a:r>
            <a:endParaRPr lang="en-US" sz="1458"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61492" y="1821259"/>
            <a:ext cx="6297018" cy="1181298"/>
          </a:xfrm>
          <a:prstGeom prst="rect">
            <a:avLst/>
          </a:prstGeom>
          <a:noFill/>
          <a:ln/>
        </p:spPr>
        <p:txBody>
          <a:bodyPr wrap="square" lIns="0" tIns="0" rIns="0" bIns="0" rtlCol="0" anchor="t"/>
          <a:lstStyle/>
          <a:p>
            <a:pPr>
              <a:lnSpc>
                <a:spcPts val="4625"/>
              </a:lnSpc>
            </a:pPr>
            <a:r>
              <a:rPr lang="en-US" sz="3708" b="1" dirty="0">
                <a:solidFill>
                  <a:srgbClr val="3A3A3A"/>
                </a:solidFill>
                <a:latin typeface="Noto Serif Medium" pitchFamily="34" charset="0"/>
                <a:ea typeface="Noto Serif Medium" pitchFamily="34" charset="-122"/>
                <a:cs typeface="Noto Serif Medium" pitchFamily="34" charset="-120"/>
              </a:rPr>
              <a:t>7. Ajay Kumar Shyam v. ITO [2014]</a:t>
            </a:r>
            <a:endParaRPr lang="en-US" sz="3708" b="1" dirty="0"/>
          </a:p>
        </p:txBody>
      </p:sp>
      <p:sp>
        <p:nvSpPr>
          <p:cNvPr id="4" name="Text 1"/>
          <p:cNvSpPr/>
          <p:nvPr/>
        </p:nvSpPr>
        <p:spPr>
          <a:xfrm>
            <a:off x="661492" y="3475038"/>
            <a:ext cx="2362696" cy="295275"/>
          </a:xfrm>
          <a:prstGeom prst="rect">
            <a:avLst/>
          </a:prstGeom>
          <a:noFill/>
          <a:ln/>
        </p:spPr>
        <p:txBody>
          <a:bodyPr wrap="none" lIns="0" tIns="0" rIns="0" bIns="0" rtlCol="0" anchor="t"/>
          <a:lstStyle/>
          <a:p>
            <a:pPr>
              <a:lnSpc>
                <a:spcPts val="2292"/>
              </a:lnSpc>
            </a:pPr>
            <a:r>
              <a:rPr lang="en-US" sz="1833" b="1" dirty="0">
                <a:solidFill>
                  <a:srgbClr val="3A3A3A"/>
                </a:solidFill>
                <a:latin typeface="Noto Serif Medium" pitchFamily="34" charset="0"/>
                <a:ea typeface="Noto Serif Medium" pitchFamily="34" charset="-122"/>
                <a:cs typeface="Noto Serif Medium" pitchFamily="34" charset="-120"/>
              </a:rPr>
              <a:t>Case Citation</a:t>
            </a:r>
            <a:endParaRPr lang="en-US" sz="1833" b="1" dirty="0"/>
          </a:p>
        </p:txBody>
      </p:sp>
      <p:sp>
        <p:nvSpPr>
          <p:cNvPr id="5" name="Text 2"/>
          <p:cNvSpPr/>
          <p:nvPr/>
        </p:nvSpPr>
        <p:spPr>
          <a:xfrm>
            <a:off x="661492" y="3959324"/>
            <a:ext cx="2917924" cy="907257"/>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Ajay Kumar Shyam v. ITO [2014] 52 taxmann.com 484 (Lucknow ITAT)</a:t>
            </a:r>
            <a:endParaRPr lang="en-US" sz="1458" b="1" dirty="0"/>
          </a:p>
        </p:txBody>
      </p:sp>
      <p:sp>
        <p:nvSpPr>
          <p:cNvPr id="6" name="Text 3"/>
          <p:cNvSpPr/>
          <p:nvPr/>
        </p:nvSpPr>
        <p:spPr>
          <a:xfrm>
            <a:off x="4046935" y="3475038"/>
            <a:ext cx="2362696" cy="295275"/>
          </a:xfrm>
          <a:prstGeom prst="rect">
            <a:avLst/>
          </a:prstGeom>
          <a:noFill/>
          <a:ln/>
        </p:spPr>
        <p:txBody>
          <a:bodyPr wrap="none" lIns="0" tIns="0" rIns="0" bIns="0" rtlCol="0" anchor="t"/>
          <a:lstStyle/>
          <a:p>
            <a:pPr>
              <a:lnSpc>
                <a:spcPts val="2292"/>
              </a:lnSpc>
            </a:pPr>
            <a:r>
              <a:rPr lang="en-US" sz="1833" b="1" dirty="0">
                <a:solidFill>
                  <a:srgbClr val="3A3A3A"/>
                </a:solidFill>
                <a:latin typeface="Noto Serif Medium" pitchFamily="34" charset="0"/>
                <a:ea typeface="Noto Serif Medium" pitchFamily="34" charset="-122"/>
                <a:cs typeface="Noto Serif Medium" pitchFamily="34" charset="-120"/>
              </a:rPr>
              <a:t>Key Principle</a:t>
            </a:r>
            <a:endParaRPr lang="en-US" sz="1833" b="1" dirty="0"/>
          </a:p>
        </p:txBody>
      </p:sp>
      <p:sp>
        <p:nvSpPr>
          <p:cNvPr id="7" name="Text 4"/>
          <p:cNvSpPr/>
          <p:nvPr/>
        </p:nvSpPr>
        <p:spPr>
          <a:xfrm>
            <a:off x="4046935" y="3959324"/>
            <a:ext cx="2917924" cy="604838"/>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Section 50C not applicable to compulsory acquisitions.</a:t>
            </a:r>
            <a:endParaRPr lang="en-US" sz="1458"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743274"/>
            <a:ext cx="10152162" cy="590649"/>
          </a:xfrm>
          <a:prstGeom prst="rect">
            <a:avLst/>
          </a:prstGeom>
          <a:noFill/>
          <a:ln/>
        </p:spPr>
        <p:txBody>
          <a:bodyPr wrap="none" lIns="0" tIns="0" rIns="0" bIns="0" rtlCol="0" anchor="t"/>
          <a:lstStyle/>
          <a:p>
            <a:pPr>
              <a:lnSpc>
                <a:spcPts val="4625"/>
              </a:lnSpc>
            </a:pPr>
            <a:r>
              <a:rPr lang="en-US" sz="3708" b="1" dirty="0">
                <a:solidFill>
                  <a:srgbClr val="3A3A3A"/>
                </a:solidFill>
                <a:latin typeface="Noto Serif Medium" pitchFamily="34" charset="0"/>
                <a:ea typeface="Noto Serif Medium" pitchFamily="34" charset="-122"/>
                <a:cs typeface="Noto Serif Medium" pitchFamily="34" charset="-120"/>
              </a:rPr>
              <a:t>8. Shrikant Real Estates (P.) Ltd. v. ITO [2021]</a:t>
            </a:r>
            <a:endParaRPr lang="en-US" sz="3708" b="1" dirty="0"/>
          </a:p>
        </p:txBody>
      </p:sp>
      <p:sp>
        <p:nvSpPr>
          <p:cNvPr id="3" name="Text 1"/>
          <p:cNvSpPr/>
          <p:nvPr/>
        </p:nvSpPr>
        <p:spPr>
          <a:xfrm>
            <a:off x="661492" y="2711946"/>
            <a:ext cx="10869018" cy="302419"/>
          </a:xfrm>
          <a:prstGeom prst="rect">
            <a:avLst/>
          </a:prstGeom>
          <a:noFill/>
          <a:ln/>
        </p:spPr>
        <p:txBody>
          <a:bodyPr wrap="non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Case Citation - Shrikant Real Estates (P.) Ltd. v. ITO [2021] 124 taxmann.com 293 (Mumbai ITAT)</a:t>
            </a:r>
            <a:endParaRPr lang="en-US" sz="1458" dirty="0"/>
          </a:p>
        </p:txBody>
      </p:sp>
      <p:pic>
        <p:nvPicPr>
          <p:cNvPr id="4" name="Image 0" descr="preencoded.png"/>
          <p:cNvPicPr>
            <a:picLocks noChangeAspect="1"/>
          </p:cNvPicPr>
          <p:nvPr/>
        </p:nvPicPr>
        <p:blipFill>
          <a:blip r:embed="rId3"/>
          <a:stretch>
            <a:fillRect/>
          </a:stretch>
        </p:blipFill>
        <p:spPr>
          <a:xfrm>
            <a:off x="661492" y="3226991"/>
            <a:ext cx="472480" cy="472480"/>
          </a:xfrm>
          <a:prstGeom prst="rect">
            <a:avLst/>
          </a:prstGeom>
        </p:spPr>
      </p:pic>
      <p:sp>
        <p:nvSpPr>
          <p:cNvPr id="5" name="Text 2"/>
          <p:cNvSpPr/>
          <p:nvPr/>
        </p:nvSpPr>
        <p:spPr>
          <a:xfrm>
            <a:off x="661492" y="3888482"/>
            <a:ext cx="2362696"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Capital Asset</a:t>
            </a:r>
            <a:endParaRPr lang="en-US" sz="1833" b="1" dirty="0"/>
          </a:p>
        </p:txBody>
      </p:sp>
      <p:sp>
        <p:nvSpPr>
          <p:cNvPr id="6" name="Text 3"/>
          <p:cNvSpPr/>
          <p:nvPr/>
        </p:nvSpPr>
        <p:spPr>
          <a:xfrm>
            <a:off x="661492" y="4297165"/>
            <a:ext cx="5316339"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Section 50C applicable</a:t>
            </a:r>
            <a:endParaRPr lang="en-US" sz="1458" b="1" dirty="0"/>
          </a:p>
        </p:txBody>
      </p:sp>
      <p:pic>
        <p:nvPicPr>
          <p:cNvPr id="7" name="Image 1" descr="preencoded.png"/>
          <p:cNvPicPr>
            <a:picLocks noChangeAspect="1"/>
          </p:cNvPicPr>
          <p:nvPr/>
        </p:nvPicPr>
        <p:blipFill>
          <a:blip r:embed="rId4"/>
          <a:stretch>
            <a:fillRect/>
          </a:stretch>
        </p:blipFill>
        <p:spPr>
          <a:xfrm>
            <a:off x="6214070" y="3226991"/>
            <a:ext cx="472480" cy="472480"/>
          </a:xfrm>
          <a:prstGeom prst="rect">
            <a:avLst/>
          </a:prstGeom>
        </p:spPr>
      </p:pic>
      <p:sp>
        <p:nvSpPr>
          <p:cNvPr id="8" name="Text 4"/>
          <p:cNvSpPr/>
          <p:nvPr/>
        </p:nvSpPr>
        <p:spPr>
          <a:xfrm>
            <a:off x="6214070" y="3888482"/>
            <a:ext cx="2362696" cy="295275"/>
          </a:xfrm>
          <a:prstGeom prst="rect">
            <a:avLst/>
          </a:prstGeom>
          <a:noFill/>
          <a:ln/>
        </p:spPr>
        <p:txBody>
          <a:bodyPr wrap="none" lIns="0" tIns="0" rIns="0" bIns="0" rtlCol="0" anchor="t"/>
          <a:lstStyle/>
          <a:p>
            <a:pPr>
              <a:lnSpc>
                <a:spcPts val="2292"/>
              </a:lnSpc>
            </a:pPr>
            <a:r>
              <a:rPr lang="en-US" sz="1833" b="1" dirty="0">
                <a:solidFill>
                  <a:srgbClr val="4C4C4C"/>
                </a:solidFill>
                <a:latin typeface="Noto Serif Medium" pitchFamily="34" charset="0"/>
                <a:ea typeface="Noto Serif Medium" pitchFamily="34" charset="-122"/>
                <a:cs typeface="Noto Serif Medium" pitchFamily="34" charset="-120"/>
              </a:rPr>
              <a:t>Stock-in-Trade</a:t>
            </a:r>
            <a:endParaRPr lang="en-US" sz="1833" b="1" dirty="0"/>
          </a:p>
        </p:txBody>
      </p:sp>
      <p:sp>
        <p:nvSpPr>
          <p:cNvPr id="9" name="Text 5"/>
          <p:cNvSpPr/>
          <p:nvPr/>
        </p:nvSpPr>
        <p:spPr>
          <a:xfrm>
            <a:off x="6214070" y="4297165"/>
            <a:ext cx="5316438"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Section 43CA applicable</a:t>
            </a:r>
            <a:endParaRPr lang="en-US" sz="1458" b="1" dirty="0"/>
          </a:p>
        </p:txBody>
      </p:sp>
      <p:sp>
        <p:nvSpPr>
          <p:cNvPr id="10" name="Text 6"/>
          <p:cNvSpPr/>
          <p:nvPr/>
        </p:nvSpPr>
        <p:spPr>
          <a:xfrm>
            <a:off x="661492" y="4812209"/>
            <a:ext cx="10869018" cy="302419"/>
          </a:xfrm>
          <a:prstGeom prst="rect">
            <a:avLst/>
          </a:prstGeom>
          <a:noFill/>
          <a:ln/>
        </p:spPr>
        <p:txBody>
          <a:bodyPr wrap="non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Capital gain vs. business income distinction crucial; 43CA applies to developers</a:t>
            </a:r>
            <a:r>
              <a:rPr lang="en-US" sz="1458" dirty="0">
                <a:solidFill>
                  <a:srgbClr val="4C4C4C"/>
                </a:solidFill>
                <a:latin typeface="Noto Serif" pitchFamily="34" charset="0"/>
                <a:ea typeface="Noto Serif" pitchFamily="34" charset="-122"/>
                <a:cs typeface="Noto Serif" pitchFamily="34" charset="-120"/>
              </a:rPr>
              <a:t>.</a:t>
            </a:r>
            <a:endParaRPr lang="en-US" sz="1458"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61492" y="1641574"/>
            <a:ext cx="6297018" cy="1181298"/>
          </a:xfrm>
          <a:prstGeom prst="rect">
            <a:avLst/>
          </a:prstGeom>
          <a:noFill/>
          <a:ln/>
        </p:spPr>
        <p:txBody>
          <a:bodyPr wrap="square" lIns="0" tIns="0" rIns="0" bIns="0" rtlCol="0" anchor="t"/>
          <a:lstStyle/>
          <a:p>
            <a:pPr>
              <a:lnSpc>
                <a:spcPts val="4625"/>
              </a:lnSpc>
            </a:pPr>
            <a:r>
              <a:rPr lang="en-US" sz="3708" b="1" dirty="0">
                <a:solidFill>
                  <a:srgbClr val="3A3A3A"/>
                </a:solidFill>
                <a:latin typeface="Noto Serif Medium" pitchFamily="34" charset="0"/>
                <a:ea typeface="Noto Serif Medium" pitchFamily="34" charset="-122"/>
                <a:cs typeface="Noto Serif Medium" pitchFamily="34" charset="-120"/>
              </a:rPr>
              <a:t>9. Barkha Synthetics Ltd. v. ACIT [2007]</a:t>
            </a:r>
            <a:endParaRPr lang="en-US" sz="3708" b="1" dirty="0"/>
          </a:p>
        </p:txBody>
      </p:sp>
      <p:sp>
        <p:nvSpPr>
          <p:cNvPr id="4" name="Shape 1"/>
          <p:cNvSpPr/>
          <p:nvPr/>
        </p:nvSpPr>
        <p:spPr>
          <a:xfrm>
            <a:off x="661492" y="3106341"/>
            <a:ext cx="6297018" cy="2110085"/>
          </a:xfrm>
          <a:prstGeom prst="roundRect">
            <a:avLst>
              <a:gd name="adj" fmla="val 3762"/>
            </a:avLst>
          </a:prstGeom>
          <a:noFill/>
          <a:ln w="7620">
            <a:solidFill>
              <a:srgbClr val="000000">
                <a:alpha val="8000"/>
              </a:srgbClr>
            </a:solidFill>
            <a:prstDash val="solid"/>
          </a:ln>
        </p:spPr>
        <p:txBody>
          <a:bodyPr/>
          <a:lstStyle/>
          <a:p>
            <a:endParaRPr lang="en-IN" sz="1500"/>
          </a:p>
        </p:txBody>
      </p:sp>
      <p:sp>
        <p:nvSpPr>
          <p:cNvPr id="5" name="Shape 2"/>
          <p:cNvSpPr/>
          <p:nvPr/>
        </p:nvSpPr>
        <p:spPr>
          <a:xfrm>
            <a:off x="667842" y="3112691"/>
            <a:ext cx="6284318" cy="844352"/>
          </a:xfrm>
          <a:prstGeom prst="rect">
            <a:avLst/>
          </a:prstGeom>
          <a:solidFill>
            <a:srgbClr val="FFFFFF">
              <a:alpha val="4000"/>
            </a:srgbClr>
          </a:solidFill>
          <a:ln/>
        </p:spPr>
        <p:txBody>
          <a:bodyPr/>
          <a:lstStyle/>
          <a:p>
            <a:endParaRPr lang="en-IN" sz="1500"/>
          </a:p>
        </p:txBody>
      </p:sp>
      <p:sp>
        <p:nvSpPr>
          <p:cNvPr id="6" name="Text 3"/>
          <p:cNvSpPr/>
          <p:nvPr/>
        </p:nvSpPr>
        <p:spPr>
          <a:xfrm>
            <a:off x="856854" y="3232448"/>
            <a:ext cx="5906294" cy="604838"/>
          </a:xfrm>
          <a:prstGeom prst="rect">
            <a:avLst/>
          </a:prstGeom>
          <a:noFill/>
          <a:ln/>
        </p:spPr>
        <p:txBody>
          <a:bodyPr wrap="square" lIns="0" tIns="0" rIns="0" bIns="0" rtlCol="0" anchor="t"/>
          <a:lstStyle/>
          <a:p>
            <a:pPr>
              <a:lnSpc>
                <a:spcPts val="2375"/>
              </a:lnSpc>
            </a:pPr>
            <a:r>
              <a:rPr lang="en-US" sz="1458" b="1" dirty="0">
                <a:solidFill>
                  <a:srgbClr val="4C4C4C"/>
                </a:solidFill>
                <a:latin typeface="Noto Serif" pitchFamily="34" charset="0"/>
                <a:ea typeface="Noto Serif" pitchFamily="34" charset="-122"/>
                <a:cs typeface="Noto Serif" pitchFamily="34" charset="-120"/>
              </a:rPr>
              <a:t>Case Citation - Barkha Synthetics Ltd. v. ACIT [2007] 13 SOT 247 (Jodhpur ITAT)</a:t>
            </a:r>
            <a:endParaRPr lang="en-US" sz="1458" b="1" dirty="0"/>
          </a:p>
        </p:txBody>
      </p:sp>
      <p:sp>
        <p:nvSpPr>
          <p:cNvPr id="7" name="Shape 4"/>
          <p:cNvSpPr/>
          <p:nvPr/>
        </p:nvSpPr>
        <p:spPr>
          <a:xfrm>
            <a:off x="667842" y="3957043"/>
            <a:ext cx="6284318" cy="1253033"/>
          </a:xfrm>
          <a:prstGeom prst="rect">
            <a:avLst/>
          </a:prstGeom>
          <a:solidFill>
            <a:srgbClr val="000000">
              <a:alpha val="4000"/>
            </a:srgbClr>
          </a:solidFill>
          <a:ln/>
        </p:spPr>
        <p:txBody>
          <a:bodyPr/>
          <a:lstStyle/>
          <a:p>
            <a:endParaRPr lang="en-IN" sz="1500" dirty="0"/>
          </a:p>
        </p:txBody>
      </p:sp>
      <p:sp>
        <p:nvSpPr>
          <p:cNvPr id="8" name="Text 5"/>
          <p:cNvSpPr/>
          <p:nvPr/>
        </p:nvSpPr>
        <p:spPr>
          <a:xfrm>
            <a:off x="856854" y="4076799"/>
            <a:ext cx="2362696" cy="295275"/>
          </a:xfrm>
          <a:prstGeom prst="rect">
            <a:avLst/>
          </a:prstGeom>
          <a:noFill/>
          <a:ln/>
        </p:spPr>
        <p:txBody>
          <a:bodyPr wrap="none" lIns="0" tIns="0" rIns="0" bIns="0" rtlCol="0" anchor="t"/>
          <a:lstStyle/>
          <a:p>
            <a:pPr>
              <a:lnSpc>
                <a:spcPts val="2292"/>
              </a:lnSpc>
            </a:pPr>
            <a:r>
              <a:rPr lang="en-US" sz="1833" dirty="0">
                <a:solidFill>
                  <a:srgbClr val="3A3A3A"/>
                </a:solidFill>
                <a:latin typeface="Noto Serif Medium" pitchFamily="34" charset="0"/>
                <a:ea typeface="Noto Serif Medium" pitchFamily="34" charset="-122"/>
                <a:cs typeface="Noto Serif Medium" pitchFamily="34" charset="-120"/>
              </a:rPr>
              <a:t>Key Principle</a:t>
            </a:r>
            <a:endParaRPr lang="en-US" sz="1833" dirty="0"/>
          </a:p>
        </p:txBody>
      </p:sp>
      <p:sp>
        <p:nvSpPr>
          <p:cNvPr id="9" name="Text 6"/>
          <p:cNvSpPr/>
          <p:nvPr/>
        </p:nvSpPr>
        <p:spPr>
          <a:xfrm>
            <a:off x="856854" y="4485482"/>
            <a:ext cx="5906294" cy="604838"/>
          </a:xfrm>
          <a:prstGeom prst="rect">
            <a:avLst/>
          </a:prstGeom>
          <a:noFill/>
          <a:ln/>
        </p:spPr>
        <p:txBody>
          <a:bodyPr wrap="square" lIns="0" tIns="0" rIns="0" bIns="0" rtlCol="0" anchor="t"/>
          <a:lstStyle/>
          <a:p>
            <a:pPr>
              <a:lnSpc>
                <a:spcPts val="2375"/>
              </a:lnSpc>
            </a:pPr>
            <a:r>
              <a:rPr lang="en-US" sz="1458" dirty="0">
                <a:solidFill>
                  <a:srgbClr val="4C4C4C"/>
                </a:solidFill>
                <a:latin typeface="Noto Serif" pitchFamily="34" charset="0"/>
                <a:ea typeface="Noto Serif" pitchFamily="34" charset="-122"/>
                <a:cs typeface="Noto Serif" pitchFamily="34" charset="-120"/>
              </a:rPr>
              <a:t>- </a:t>
            </a:r>
            <a:r>
              <a:rPr lang="en-US" sz="1458" b="1" dirty="0">
                <a:solidFill>
                  <a:srgbClr val="4C4C4C"/>
                </a:solidFill>
                <a:latin typeface="Noto Serif" pitchFamily="34" charset="0"/>
                <a:ea typeface="Noto Serif" pitchFamily="34" charset="-122"/>
                <a:cs typeface="Noto Serif" pitchFamily="34" charset="-120"/>
              </a:rPr>
              <a:t>Assessee must produce proof (like valuer's report) if SDV is challenged.</a:t>
            </a:r>
            <a:endParaRPr lang="en-US" sz="1458"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555427" y="446187"/>
            <a:ext cx="6509147" cy="991791"/>
          </a:xfrm>
          <a:prstGeom prst="rect">
            <a:avLst/>
          </a:prstGeom>
          <a:noFill/>
          <a:ln/>
        </p:spPr>
        <p:txBody>
          <a:bodyPr wrap="square" lIns="0" tIns="0" rIns="0" bIns="0" rtlCol="0" anchor="t"/>
          <a:lstStyle/>
          <a:p>
            <a:pPr>
              <a:lnSpc>
                <a:spcPts val="3875"/>
              </a:lnSpc>
            </a:pPr>
            <a:r>
              <a:rPr lang="en-US" sz="3083" b="1" dirty="0">
                <a:solidFill>
                  <a:srgbClr val="3A3A3A"/>
                </a:solidFill>
                <a:latin typeface="Noto Serif Medium" pitchFamily="34" charset="0"/>
                <a:ea typeface="Noto Serif Medium" pitchFamily="34" charset="-122"/>
                <a:cs typeface="Noto Serif Medium" pitchFamily="34" charset="-120"/>
              </a:rPr>
              <a:t>Summary of Key Doctrines from Case Law</a:t>
            </a:r>
            <a:endParaRPr lang="en-US" sz="3083" b="1" dirty="0"/>
          </a:p>
        </p:txBody>
      </p:sp>
      <p:sp>
        <p:nvSpPr>
          <p:cNvPr id="4" name="Shape 1"/>
          <p:cNvSpPr/>
          <p:nvPr/>
        </p:nvSpPr>
        <p:spPr>
          <a:xfrm>
            <a:off x="555427" y="1676004"/>
            <a:ext cx="6509147" cy="4735711"/>
          </a:xfrm>
          <a:prstGeom prst="roundRect">
            <a:avLst>
              <a:gd name="adj" fmla="val 1408"/>
            </a:avLst>
          </a:prstGeom>
          <a:noFill/>
          <a:ln w="7620">
            <a:solidFill>
              <a:srgbClr val="000000">
                <a:alpha val="8000"/>
              </a:srgbClr>
            </a:solidFill>
            <a:prstDash val="solid"/>
          </a:ln>
        </p:spPr>
        <p:txBody>
          <a:bodyPr/>
          <a:lstStyle/>
          <a:p>
            <a:endParaRPr lang="en-IN" sz="1500" b="1"/>
          </a:p>
        </p:txBody>
      </p:sp>
      <p:sp>
        <p:nvSpPr>
          <p:cNvPr id="5" name="Shape 2"/>
          <p:cNvSpPr/>
          <p:nvPr/>
        </p:nvSpPr>
        <p:spPr>
          <a:xfrm>
            <a:off x="561777" y="1682353"/>
            <a:ext cx="6496447" cy="457002"/>
          </a:xfrm>
          <a:prstGeom prst="rect">
            <a:avLst/>
          </a:prstGeom>
          <a:solidFill>
            <a:srgbClr val="FFFFFF">
              <a:alpha val="4000"/>
            </a:srgbClr>
          </a:solidFill>
          <a:ln/>
        </p:spPr>
        <p:txBody>
          <a:bodyPr/>
          <a:lstStyle/>
          <a:p>
            <a:endParaRPr lang="en-IN" sz="1500" b="1"/>
          </a:p>
        </p:txBody>
      </p:sp>
      <p:sp>
        <p:nvSpPr>
          <p:cNvPr id="6" name="Text 3"/>
          <p:cNvSpPr/>
          <p:nvPr/>
        </p:nvSpPr>
        <p:spPr>
          <a:xfrm>
            <a:off x="720626" y="1783854"/>
            <a:ext cx="1703784"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Issue</a:t>
            </a:r>
            <a:endParaRPr lang="en-US" sz="1208" b="1" dirty="0"/>
          </a:p>
        </p:txBody>
      </p:sp>
      <p:sp>
        <p:nvSpPr>
          <p:cNvPr id="7" name="Text 4"/>
          <p:cNvSpPr/>
          <p:nvPr/>
        </p:nvSpPr>
        <p:spPr>
          <a:xfrm>
            <a:off x="2748062" y="1783854"/>
            <a:ext cx="1912343"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Principle Established</a:t>
            </a:r>
            <a:endParaRPr lang="en-US" sz="1208" b="1" dirty="0"/>
          </a:p>
        </p:txBody>
      </p:sp>
      <p:sp>
        <p:nvSpPr>
          <p:cNvPr id="8" name="Text 5"/>
          <p:cNvSpPr/>
          <p:nvPr/>
        </p:nvSpPr>
        <p:spPr>
          <a:xfrm>
            <a:off x="4984056" y="1783854"/>
            <a:ext cx="1915518"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Key Case</a:t>
            </a:r>
            <a:endParaRPr lang="en-US" sz="1208" b="1" dirty="0"/>
          </a:p>
        </p:txBody>
      </p:sp>
      <p:sp>
        <p:nvSpPr>
          <p:cNvPr id="9" name="Shape 6"/>
          <p:cNvSpPr/>
          <p:nvPr/>
        </p:nvSpPr>
        <p:spPr>
          <a:xfrm>
            <a:off x="561777" y="2139355"/>
            <a:ext cx="6496447" cy="711002"/>
          </a:xfrm>
          <a:prstGeom prst="rect">
            <a:avLst/>
          </a:prstGeom>
          <a:solidFill>
            <a:srgbClr val="000000">
              <a:alpha val="4000"/>
            </a:srgbClr>
          </a:solidFill>
          <a:ln/>
        </p:spPr>
        <p:txBody>
          <a:bodyPr/>
          <a:lstStyle/>
          <a:p>
            <a:endParaRPr lang="en-IN" sz="1500" b="1"/>
          </a:p>
        </p:txBody>
      </p:sp>
      <p:sp>
        <p:nvSpPr>
          <p:cNvPr id="10" name="Text 7"/>
          <p:cNvSpPr/>
          <p:nvPr/>
        </p:nvSpPr>
        <p:spPr>
          <a:xfrm>
            <a:off x="720626" y="2240856"/>
            <a:ext cx="1703784"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Challenge to SDV</a:t>
            </a:r>
            <a:endParaRPr lang="en-US" sz="1208" b="1" dirty="0"/>
          </a:p>
        </p:txBody>
      </p:sp>
      <p:sp>
        <p:nvSpPr>
          <p:cNvPr id="11" name="Text 8"/>
          <p:cNvSpPr/>
          <p:nvPr/>
        </p:nvSpPr>
        <p:spPr>
          <a:xfrm>
            <a:off x="2748062" y="2240856"/>
            <a:ext cx="1912343" cy="508000"/>
          </a:xfrm>
          <a:prstGeom prst="rect">
            <a:avLst/>
          </a:prstGeom>
          <a:noFill/>
          <a:ln/>
        </p:spPr>
        <p:txBody>
          <a:bodyPr wrap="squar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Referral to DVO is mandatory</a:t>
            </a:r>
            <a:endParaRPr lang="en-US" sz="1208" b="1" dirty="0"/>
          </a:p>
        </p:txBody>
      </p:sp>
      <p:sp>
        <p:nvSpPr>
          <p:cNvPr id="12" name="Text 9"/>
          <p:cNvSpPr/>
          <p:nvPr/>
        </p:nvSpPr>
        <p:spPr>
          <a:xfrm>
            <a:off x="4984056" y="2240856"/>
            <a:ext cx="1915518"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Sunil Kumar Agarwal</a:t>
            </a:r>
            <a:endParaRPr lang="en-US" sz="1208" b="1" dirty="0"/>
          </a:p>
        </p:txBody>
      </p:sp>
      <p:sp>
        <p:nvSpPr>
          <p:cNvPr id="13" name="Shape 10"/>
          <p:cNvSpPr/>
          <p:nvPr/>
        </p:nvSpPr>
        <p:spPr>
          <a:xfrm>
            <a:off x="561777" y="2850357"/>
            <a:ext cx="6496447" cy="965002"/>
          </a:xfrm>
          <a:prstGeom prst="rect">
            <a:avLst/>
          </a:prstGeom>
          <a:solidFill>
            <a:srgbClr val="FFFFFF">
              <a:alpha val="4000"/>
            </a:srgbClr>
          </a:solidFill>
          <a:ln/>
        </p:spPr>
        <p:txBody>
          <a:bodyPr/>
          <a:lstStyle/>
          <a:p>
            <a:endParaRPr lang="en-IN" sz="1500" b="1"/>
          </a:p>
        </p:txBody>
      </p:sp>
      <p:sp>
        <p:nvSpPr>
          <p:cNvPr id="14" name="Text 11"/>
          <p:cNvSpPr/>
          <p:nvPr/>
        </p:nvSpPr>
        <p:spPr>
          <a:xfrm>
            <a:off x="720626" y="2951857"/>
            <a:ext cx="1703784" cy="508000"/>
          </a:xfrm>
          <a:prstGeom prst="rect">
            <a:avLst/>
          </a:prstGeom>
          <a:noFill/>
          <a:ln/>
        </p:spPr>
        <p:txBody>
          <a:bodyPr wrap="squar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Agreement vs. Registration Date</a:t>
            </a:r>
            <a:endParaRPr lang="en-US" sz="1208" b="1" dirty="0"/>
          </a:p>
        </p:txBody>
      </p:sp>
      <p:sp>
        <p:nvSpPr>
          <p:cNvPr id="15" name="Text 12"/>
          <p:cNvSpPr/>
          <p:nvPr/>
        </p:nvSpPr>
        <p:spPr>
          <a:xfrm>
            <a:off x="2748062" y="2951857"/>
            <a:ext cx="1912343" cy="762000"/>
          </a:xfrm>
          <a:prstGeom prst="rect">
            <a:avLst/>
          </a:prstGeom>
          <a:noFill/>
          <a:ln/>
        </p:spPr>
        <p:txBody>
          <a:bodyPr wrap="squar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Use agreement date SDV if part consideration received earlier</a:t>
            </a:r>
            <a:endParaRPr lang="en-US" sz="1208" b="1" dirty="0"/>
          </a:p>
        </p:txBody>
      </p:sp>
      <p:sp>
        <p:nvSpPr>
          <p:cNvPr id="16" name="Text 13"/>
          <p:cNvSpPr/>
          <p:nvPr/>
        </p:nvSpPr>
        <p:spPr>
          <a:xfrm>
            <a:off x="4984056" y="2951857"/>
            <a:ext cx="1915518"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Khoobchand Makhija</a:t>
            </a:r>
            <a:endParaRPr lang="en-US" sz="1208" b="1" dirty="0"/>
          </a:p>
        </p:txBody>
      </p:sp>
      <p:sp>
        <p:nvSpPr>
          <p:cNvPr id="17" name="Shape 14"/>
          <p:cNvSpPr/>
          <p:nvPr/>
        </p:nvSpPr>
        <p:spPr>
          <a:xfrm>
            <a:off x="561777" y="3815357"/>
            <a:ext cx="6496447" cy="457002"/>
          </a:xfrm>
          <a:prstGeom prst="rect">
            <a:avLst/>
          </a:prstGeom>
          <a:solidFill>
            <a:srgbClr val="000000">
              <a:alpha val="4000"/>
            </a:srgbClr>
          </a:solidFill>
          <a:ln/>
        </p:spPr>
        <p:txBody>
          <a:bodyPr/>
          <a:lstStyle/>
          <a:p>
            <a:endParaRPr lang="en-IN" sz="1500" b="1"/>
          </a:p>
        </p:txBody>
      </p:sp>
      <p:sp>
        <p:nvSpPr>
          <p:cNvPr id="18" name="Text 15"/>
          <p:cNvSpPr/>
          <p:nvPr/>
        </p:nvSpPr>
        <p:spPr>
          <a:xfrm>
            <a:off x="720626" y="3916858"/>
            <a:ext cx="1703784"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Constitutionality</a:t>
            </a:r>
            <a:endParaRPr lang="en-US" sz="1208" b="1" dirty="0"/>
          </a:p>
        </p:txBody>
      </p:sp>
      <p:sp>
        <p:nvSpPr>
          <p:cNvPr id="19" name="Text 16"/>
          <p:cNvSpPr/>
          <p:nvPr/>
        </p:nvSpPr>
        <p:spPr>
          <a:xfrm>
            <a:off x="2748062" y="3916858"/>
            <a:ext cx="1912343"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Section 50C is valid law</a:t>
            </a:r>
            <a:endParaRPr lang="en-US" sz="1208" b="1" dirty="0"/>
          </a:p>
        </p:txBody>
      </p:sp>
      <p:sp>
        <p:nvSpPr>
          <p:cNvPr id="20" name="Text 17"/>
          <p:cNvSpPr/>
          <p:nvPr/>
        </p:nvSpPr>
        <p:spPr>
          <a:xfrm>
            <a:off x="4984056" y="3916858"/>
            <a:ext cx="1915518"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K.R. Palanisamy</a:t>
            </a:r>
            <a:endParaRPr lang="en-US" sz="1208" b="1" dirty="0"/>
          </a:p>
        </p:txBody>
      </p:sp>
      <p:sp>
        <p:nvSpPr>
          <p:cNvPr id="21" name="Shape 18"/>
          <p:cNvSpPr/>
          <p:nvPr/>
        </p:nvSpPr>
        <p:spPr>
          <a:xfrm>
            <a:off x="561777" y="4272359"/>
            <a:ext cx="6496447" cy="711002"/>
          </a:xfrm>
          <a:prstGeom prst="rect">
            <a:avLst/>
          </a:prstGeom>
          <a:solidFill>
            <a:srgbClr val="FFFFFF">
              <a:alpha val="4000"/>
            </a:srgbClr>
          </a:solidFill>
          <a:ln/>
        </p:spPr>
        <p:txBody>
          <a:bodyPr/>
          <a:lstStyle/>
          <a:p>
            <a:endParaRPr lang="en-IN" sz="1500" b="1"/>
          </a:p>
        </p:txBody>
      </p:sp>
      <p:sp>
        <p:nvSpPr>
          <p:cNvPr id="22" name="Text 19"/>
          <p:cNvSpPr/>
          <p:nvPr/>
        </p:nvSpPr>
        <p:spPr>
          <a:xfrm>
            <a:off x="720626" y="4373860"/>
            <a:ext cx="1703784"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Leasehold rights</a:t>
            </a:r>
            <a:endParaRPr lang="en-US" sz="1208" b="1" dirty="0"/>
          </a:p>
        </p:txBody>
      </p:sp>
      <p:sp>
        <p:nvSpPr>
          <p:cNvPr id="23" name="Text 20"/>
          <p:cNvSpPr/>
          <p:nvPr/>
        </p:nvSpPr>
        <p:spPr>
          <a:xfrm>
            <a:off x="2748062" y="4373860"/>
            <a:ext cx="1912343" cy="508000"/>
          </a:xfrm>
          <a:prstGeom prst="rect">
            <a:avLst/>
          </a:prstGeom>
          <a:noFill/>
          <a:ln/>
        </p:spPr>
        <p:txBody>
          <a:bodyPr wrap="squar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Not applicable to leasehold rights</a:t>
            </a:r>
            <a:endParaRPr lang="en-US" sz="1208" b="1" dirty="0"/>
          </a:p>
        </p:txBody>
      </p:sp>
      <p:sp>
        <p:nvSpPr>
          <p:cNvPr id="24" name="Text 21"/>
          <p:cNvSpPr/>
          <p:nvPr/>
        </p:nvSpPr>
        <p:spPr>
          <a:xfrm>
            <a:off x="4984056" y="4373860"/>
            <a:ext cx="1915518"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Inderlok Hotels Pvt. Ltd.</a:t>
            </a:r>
            <a:endParaRPr lang="en-US" sz="1208" b="1" dirty="0"/>
          </a:p>
        </p:txBody>
      </p:sp>
      <p:sp>
        <p:nvSpPr>
          <p:cNvPr id="25" name="Shape 22"/>
          <p:cNvSpPr/>
          <p:nvPr/>
        </p:nvSpPr>
        <p:spPr>
          <a:xfrm>
            <a:off x="561777" y="4983361"/>
            <a:ext cx="6496447" cy="711002"/>
          </a:xfrm>
          <a:prstGeom prst="rect">
            <a:avLst/>
          </a:prstGeom>
          <a:solidFill>
            <a:srgbClr val="000000">
              <a:alpha val="4000"/>
            </a:srgbClr>
          </a:solidFill>
          <a:ln/>
        </p:spPr>
        <p:txBody>
          <a:bodyPr/>
          <a:lstStyle/>
          <a:p>
            <a:endParaRPr lang="en-IN" sz="1500" b="1"/>
          </a:p>
        </p:txBody>
      </p:sp>
      <p:sp>
        <p:nvSpPr>
          <p:cNvPr id="26" name="Text 23"/>
          <p:cNvSpPr/>
          <p:nvPr/>
        </p:nvSpPr>
        <p:spPr>
          <a:xfrm>
            <a:off x="720626" y="5084862"/>
            <a:ext cx="1703784"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Stock-in-trade</a:t>
            </a:r>
            <a:endParaRPr lang="en-US" sz="1208" b="1" dirty="0"/>
          </a:p>
        </p:txBody>
      </p:sp>
      <p:sp>
        <p:nvSpPr>
          <p:cNvPr id="27" name="Text 24"/>
          <p:cNvSpPr/>
          <p:nvPr/>
        </p:nvSpPr>
        <p:spPr>
          <a:xfrm>
            <a:off x="2748062" y="5084862"/>
            <a:ext cx="1912343" cy="508000"/>
          </a:xfrm>
          <a:prstGeom prst="rect">
            <a:avLst/>
          </a:prstGeom>
          <a:noFill/>
          <a:ln/>
        </p:spPr>
        <p:txBody>
          <a:bodyPr wrap="squar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Not applicable to stock-in-trade</a:t>
            </a:r>
            <a:endParaRPr lang="en-US" sz="1208" b="1" dirty="0"/>
          </a:p>
        </p:txBody>
      </p:sp>
      <p:sp>
        <p:nvSpPr>
          <p:cNvPr id="28" name="Text 25"/>
          <p:cNvSpPr/>
          <p:nvPr/>
        </p:nvSpPr>
        <p:spPr>
          <a:xfrm>
            <a:off x="4984056" y="5084862"/>
            <a:ext cx="1915518"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Harley Street Pharma</a:t>
            </a:r>
            <a:endParaRPr lang="en-US" sz="1208" b="1" dirty="0"/>
          </a:p>
        </p:txBody>
      </p:sp>
      <p:sp>
        <p:nvSpPr>
          <p:cNvPr id="29" name="Shape 26"/>
          <p:cNvSpPr/>
          <p:nvPr/>
        </p:nvSpPr>
        <p:spPr>
          <a:xfrm>
            <a:off x="561777" y="5694362"/>
            <a:ext cx="6496447" cy="711002"/>
          </a:xfrm>
          <a:prstGeom prst="rect">
            <a:avLst/>
          </a:prstGeom>
          <a:solidFill>
            <a:srgbClr val="FFFFFF">
              <a:alpha val="4000"/>
            </a:srgbClr>
          </a:solidFill>
          <a:ln/>
        </p:spPr>
        <p:txBody>
          <a:bodyPr/>
          <a:lstStyle/>
          <a:p>
            <a:endParaRPr lang="en-IN" sz="1500" b="1"/>
          </a:p>
        </p:txBody>
      </p:sp>
      <p:sp>
        <p:nvSpPr>
          <p:cNvPr id="30" name="Text 27"/>
          <p:cNvSpPr/>
          <p:nvPr/>
        </p:nvSpPr>
        <p:spPr>
          <a:xfrm>
            <a:off x="720626" y="5795863"/>
            <a:ext cx="1703784"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Burden of proof</a:t>
            </a:r>
            <a:endParaRPr lang="en-US" sz="1208" b="1" dirty="0"/>
          </a:p>
        </p:txBody>
      </p:sp>
      <p:sp>
        <p:nvSpPr>
          <p:cNvPr id="31" name="Text 28"/>
          <p:cNvSpPr/>
          <p:nvPr/>
        </p:nvSpPr>
        <p:spPr>
          <a:xfrm>
            <a:off x="2748062" y="5795863"/>
            <a:ext cx="1912343" cy="508000"/>
          </a:xfrm>
          <a:prstGeom prst="rect">
            <a:avLst/>
          </a:prstGeom>
          <a:noFill/>
          <a:ln/>
        </p:spPr>
        <p:txBody>
          <a:bodyPr wrap="squar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Assessee must justify FMV</a:t>
            </a:r>
            <a:endParaRPr lang="en-US" sz="1208" b="1" dirty="0"/>
          </a:p>
        </p:txBody>
      </p:sp>
      <p:sp>
        <p:nvSpPr>
          <p:cNvPr id="32" name="Text 29"/>
          <p:cNvSpPr/>
          <p:nvPr/>
        </p:nvSpPr>
        <p:spPr>
          <a:xfrm>
            <a:off x="4984056" y="5795863"/>
            <a:ext cx="1915518" cy="254000"/>
          </a:xfrm>
          <a:prstGeom prst="rect">
            <a:avLst/>
          </a:prstGeom>
          <a:noFill/>
          <a:ln/>
        </p:spPr>
        <p:txBody>
          <a:bodyPr wrap="none" lIns="0" tIns="0" rIns="0" bIns="0" rtlCol="0" anchor="t"/>
          <a:lstStyle/>
          <a:p>
            <a:pPr>
              <a:lnSpc>
                <a:spcPts val="1958"/>
              </a:lnSpc>
            </a:pPr>
            <a:r>
              <a:rPr lang="en-US" sz="1208" b="1" dirty="0">
                <a:solidFill>
                  <a:srgbClr val="4C4C4C"/>
                </a:solidFill>
                <a:latin typeface="Noto Serif" pitchFamily="34" charset="0"/>
                <a:ea typeface="Noto Serif" pitchFamily="34" charset="-122"/>
                <a:cs typeface="Noto Serif" pitchFamily="34" charset="-120"/>
              </a:rPr>
              <a:t>Barkha Synthetics</a:t>
            </a:r>
            <a:endParaRPr lang="en-US" sz="1208"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alphaModFix amt="5000"/>
          </a:blip>
          <a:stretch>
            <a:fillRect/>
          </a:stretch>
        </p:blipFill>
        <p:spPr>
          <a:xfrm>
            <a:off x="-88491" y="-606251"/>
            <a:ext cx="12192000" cy="6859786"/>
          </a:xfrm>
          <a:prstGeom prst="rect">
            <a:avLst/>
          </a:prstGeom>
        </p:spPr>
      </p:pic>
      <p:sp>
        <p:nvSpPr>
          <p:cNvPr id="4" name="Text 1"/>
          <p:cNvSpPr/>
          <p:nvPr/>
        </p:nvSpPr>
        <p:spPr>
          <a:xfrm>
            <a:off x="579735" y="455514"/>
            <a:ext cx="8255198" cy="517624"/>
          </a:xfrm>
          <a:prstGeom prst="rect">
            <a:avLst/>
          </a:prstGeom>
          <a:noFill/>
          <a:ln/>
        </p:spPr>
        <p:txBody>
          <a:bodyPr wrap="none" lIns="0" tIns="0" rIns="0" bIns="0" rtlCol="0" anchor="t"/>
          <a:lstStyle/>
          <a:p>
            <a:pPr>
              <a:lnSpc>
                <a:spcPts val="4042"/>
              </a:lnSpc>
            </a:pPr>
            <a:r>
              <a:rPr lang="en-US" sz="3250" b="1" dirty="0">
                <a:solidFill>
                  <a:srgbClr val="3A3A3A"/>
                </a:solidFill>
                <a:latin typeface="Noto Serif Medium" pitchFamily="34" charset="0"/>
                <a:ea typeface="Noto Serif Medium" pitchFamily="34" charset="-122"/>
                <a:cs typeface="Noto Serif Medium" pitchFamily="34" charset="-120"/>
              </a:rPr>
              <a:t>Practical Issue - Provisions of Section 50C (Problem)</a:t>
            </a:r>
            <a:endParaRPr lang="en-US" sz="3250" b="1" dirty="0"/>
          </a:p>
        </p:txBody>
      </p:sp>
      <p:pic>
        <p:nvPicPr>
          <p:cNvPr id="5" name="Image 1" descr="preencoded.png"/>
          <p:cNvPicPr>
            <a:picLocks noChangeAspect="1"/>
          </p:cNvPicPr>
          <p:nvPr/>
        </p:nvPicPr>
        <p:blipFill>
          <a:blip r:embed="rId4"/>
          <a:stretch>
            <a:fillRect/>
          </a:stretch>
        </p:blipFill>
        <p:spPr>
          <a:xfrm>
            <a:off x="579736" y="1221582"/>
            <a:ext cx="828179" cy="1749723"/>
          </a:xfrm>
          <a:prstGeom prst="rect">
            <a:avLst/>
          </a:prstGeom>
        </p:spPr>
      </p:pic>
      <p:sp>
        <p:nvSpPr>
          <p:cNvPr id="6" name="Text 2"/>
          <p:cNvSpPr/>
          <p:nvPr/>
        </p:nvSpPr>
        <p:spPr>
          <a:xfrm>
            <a:off x="1656358" y="1387178"/>
            <a:ext cx="2070596" cy="258763"/>
          </a:xfrm>
          <a:prstGeom prst="rect">
            <a:avLst/>
          </a:prstGeom>
          <a:noFill/>
          <a:ln/>
        </p:spPr>
        <p:txBody>
          <a:bodyPr wrap="none" lIns="0" tIns="0" rIns="0" bIns="0" rtlCol="0" anchor="t"/>
          <a:lstStyle/>
          <a:p>
            <a:pPr>
              <a:lnSpc>
                <a:spcPts val="2000"/>
              </a:lnSpc>
            </a:pPr>
            <a:r>
              <a:rPr lang="en-US" sz="1625" b="1" dirty="0">
                <a:solidFill>
                  <a:srgbClr val="4C4C4C"/>
                </a:solidFill>
                <a:latin typeface="Noto Serif Medium" pitchFamily="34" charset="0"/>
                <a:ea typeface="Noto Serif Medium" pitchFamily="34" charset="-122"/>
                <a:cs typeface="Noto Serif Medium" pitchFamily="34" charset="-120"/>
              </a:rPr>
              <a:t>Case</a:t>
            </a:r>
            <a:endParaRPr lang="en-US" sz="1625" b="1" dirty="0"/>
          </a:p>
        </p:txBody>
      </p:sp>
      <p:sp>
        <p:nvSpPr>
          <p:cNvPr id="7" name="Text 3"/>
          <p:cNvSpPr/>
          <p:nvPr/>
        </p:nvSpPr>
        <p:spPr>
          <a:xfrm>
            <a:off x="1656357" y="1745258"/>
            <a:ext cx="9955907" cy="1060450"/>
          </a:xfrm>
          <a:prstGeom prst="rect">
            <a:avLst/>
          </a:prstGeom>
          <a:noFill/>
          <a:ln/>
        </p:spPr>
        <p:txBody>
          <a:bodyPr wrap="square" lIns="0" tIns="0" rIns="0" bIns="0" rtlCol="0" anchor="t"/>
          <a:lstStyle/>
          <a:p>
            <a:pPr>
              <a:lnSpc>
                <a:spcPts val="2083"/>
              </a:lnSpc>
            </a:pPr>
            <a:r>
              <a:rPr lang="en-US" sz="1292" b="1" dirty="0">
                <a:solidFill>
                  <a:srgbClr val="4C4C4C"/>
                </a:solidFill>
                <a:latin typeface="Noto Serif" pitchFamily="34" charset="0"/>
                <a:ea typeface="Noto Serif" pitchFamily="34" charset="-122"/>
                <a:cs typeface="Noto Serif" pitchFamily="34" charset="-120"/>
              </a:rPr>
              <a:t>Mr. X intends to sell a piece of urban residential plot (held for more than 24 months) to Mr. Y for a consideration of Rs. 2.00 Crores, in February, 2023. This assets has been held as an investment by Mr. X. Both parties are willing to enter into a written agreement in this regard. Initial payment will be Rs. 40.00 Lakhs. The buyer is given 18 months' time for completing the sale, at that point of time, balance amount has to be paid.</a:t>
            </a:r>
            <a:endParaRPr lang="en-US" sz="1292" b="1" dirty="0"/>
          </a:p>
        </p:txBody>
      </p:sp>
      <p:pic>
        <p:nvPicPr>
          <p:cNvPr id="8" name="Image 2" descr="preencoded.png"/>
          <p:cNvPicPr>
            <a:picLocks noChangeAspect="1"/>
          </p:cNvPicPr>
          <p:nvPr/>
        </p:nvPicPr>
        <p:blipFill>
          <a:blip r:embed="rId5"/>
          <a:stretch>
            <a:fillRect/>
          </a:stretch>
        </p:blipFill>
        <p:spPr>
          <a:xfrm>
            <a:off x="579736" y="2971305"/>
            <a:ext cx="828179" cy="2213471"/>
          </a:xfrm>
          <a:prstGeom prst="rect">
            <a:avLst/>
          </a:prstGeom>
        </p:spPr>
      </p:pic>
      <p:sp>
        <p:nvSpPr>
          <p:cNvPr id="9" name="Text 4"/>
          <p:cNvSpPr/>
          <p:nvPr/>
        </p:nvSpPr>
        <p:spPr>
          <a:xfrm>
            <a:off x="1656358" y="3136900"/>
            <a:ext cx="2070596" cy="258763"/>
          </a:xfrm>
          <a:prstGeom prst="rect">
            <a:avLst/>
          </a:prstGeom>
          <a:noFill/>
          <a:ln/>
        </p:spPr>
        <p:txBody>
          <a:bodyPr wrap="none" lIns="0" tIns="0" rIns="0" bIns="0" rtlCol="0" anchor="t"/>
          <a:lstStyle/>
          <a:p>
            <a:pPr>
              <a:lnSpc>
                <a:spcPts val="2000"/>
              </a:lnSpc>
            </a:pPr>
            <a:r>
              <a:rPr lang="en-US" sz="1625" b="1" dirty="0">
                <a:solidFill>
                  <a:srgbClr val="4C4C4C"/>
                </a:solidFill>
                <a:latin typeface="Noto Serif Medium" pitchFamily="34" charset="0"/>
                <a:ea typeface="Noto Serif Medium" pitchFamily="34" charset="-122"/>
                <a:cs typeface="Noto Serif Medium" pitchFamily="34" charset="-120"/>
              </a:rPr>
              <a:t>Options Considered</a:t>
            </a:r>
            <a:endParaRPr lang="en-US" sz="1625" b="1" dirty="0"/>
          </a:p>
        </p:txBody>
      </p:sp>
      <p:sp>
        <p:nvSpPr>
          <p:cNvPr id="10" name="Text 5"/>
          <p:cNvSpPr/>
          <p:nvPr/>
        </p:nvSpPr>
        <p:spPr>
          <a:xfrm>
            <a:off x="1656357" y="3494981"/>
            <a:ext cx="9955907" cy="265113"/>
          </a:xfrm>
          <a:prstGeom prst="rect">
            <a:avLst/>
          </a:prstGeom>
          <a:noFill/>
          <a:ln/>
        </p:spPr>
        <p:txBody>
          <a:bodyPr wrap="none" lIns="0" tIns="0" rIns="0" bIns="0" rtlCol="0" anchor="t"/>
          <a:lstStyle/>
          <a:p>
            <a:pPr>
              <a:lnSpc>
                <a:spcPts val="2083"/>
              </a:lnSpc>
            </a:pPr>
            <a:r>
              <a:rPr lang="en-US" sz="1292" b="1" dirty="0">
                <a:solidFill>
                  <a:srgbClr val="4C4C4C"/>
                </a:solidFill>
                <a:latin typeface="Noto Serif" pitchFamily="34" charset="0"/>
                <a:ea typeface="Noto Serif" pitchFamily="34" charset="-122"/>
                <a:cs typeface="Noto Serif" pitchFamily="34" charset="-120"/>
              </a:rPr>
              <a:t>Following two options are considered;</a:t>
            </a:r>
            <a:endParaRPr lang="en-US" sz="1292" b="1" dirty="0"/>
          </a:p>
        </p:txBody>
      </p:sp>
      <p:sp>
        <p:nvSpPr>
          <p:cNvPr id="11" name="Text 6"/>
          <p:cNvSpPr/>
          <p:nvPr/>
        </p:nvSpPr>
        <p:spPr>
          <a:xfrm>
            <a:off x="1656357" y="3859411"/>
            <a:ext cx="9955907" cy="530225"/>
          </a:xfrm>
          <a:prstGeom prst="rect">
            <a:avLst/>
          </a:prstGeom>
          <a:noFill/>
          <a:ln/>
        </p:spPr>
        <p:txBody>
          <a:bodyPr wrap="square" lIns="0" tIns="0" rIns="0" bIns="0" rtlCol="0" anchor="t"/>
          <a:lstStyle/>
          <a:p>
            <a:pPr>
              <a:lnSpc>
                <a:spcPts val="2083"/>
              </a:lnSpc>
            </a:pPr>
            <a:r>
              <a:rPr lang="en-US" sz="1292" b="1" dirty="0">
                <a:solidFill>
                  <a:srgbClr val="4C4C4C"/>
                </a:solidFill>
                <a:latin typeface="Noto Serif" pitchFamily="34" charset="0"/>
                <a:ea typeface="Noto Serif" pitchFamily="34" charset="-122"/>
                <a:cs typeface="Noto Serif" pitchFamily="34" charset="-120"/>
              </a:rPr>
              <a:t>Option 1- Payment of Rs. 10.00 Lakhs by account payee cheque on the date of this agreement and Rs. 30.00 Lakhs in cash on the same date.</a:t>
            </a:r>
            <a:endParaRPr lang="en-US" sz="1292" b="1" dirty="0"/>
          </a:p>
        </p:txBody>
      </p:sp>
      <p:sp>
        <p:nvSpPr>
          <p:cNvPr id="12" name="Text 7"/>
          <p:cNvSpPr/>
          <p:nvPr/>
        </p:nvSpPr>
        <p:spPr>
          <a:xfrm>
            <a:off x="1656357" y="4488954"/>
            <a:ext cx="9955907" cy="530225"/>
          </a:xfrm>
          <a:prstGeom prst="rect">
            <a:avLst/>
          </a:prstGeom>
          <a:noFill/>
          <a:ln/>
        </p:spPr>
        <p:txBody>
          <a:bodyPr wrap="square" lIns="0" tIns="0" rIns="0" bIns="0" rtlCol="0" anchor="t"/>
          <a:lstStyle/>
          <a:p>
            <a:pPr>
              <a:lnSpc>
                <a:spcPts val="2083"/>
              </a:lnSpc>
            </a:pPr>
            <a:r>
              <a:rPr lang="en-US" sz="1292" b="1" dirty="0">
                <a:solidFill>
                  <a:srgbClr val="4C4C4C"/>
                </a:solidFill>
                <a:latin typeface="Noto Serif" pitchFamily="34" charset="0"/>
                <a:ea typeface="Noto Serif" pitchFamily="34" charset="-122"/>
                <a:cs typeface="Noto Serif" pitchFamily="34" charset="-120"/>
              </a:rPr>
              <a:t>Option 2- Payment of Rs. 10.00 Lakhs by account payee cheque on the date of this agreement and Rs. 30.00 Lakhs by way of ECS in the bank within a period of 7 days.</a:t>
            </a:r>
            <a:endParaRPr lang="en-US" sz="1292" b="1" dirty="0"/>
          </a:p>
        </p:txBody>
      </p:sp>
      <p:pic>
        <p:nvPicPr>
          <p:cNvPr id="13" name="Image 3" descr="preencoded.png"/>
          <p:cNvPicPr>
            <a:picLocks noChangeAspect="1"/>
          </p:cNvPicPr>
          <p:nvPr/>
        </p:nvPicPr>
        <p:blipFill>
          <a:blip r:embed="rId6"/>
          <a:stretch>
            <a:fillRect/>
          </a:stretch>
        </p:blipFill>
        <p:spPr>
          <a:xfrm>
            <a:off x="579736" y="5184775"/>
            <a:ext cx="828179" cy="1219498"/>
          </a:xfrm>
          <a:prstGeom prst="rect">
            <a:avLst/>
          </a:prstGeom>
        </p:spPr>
      </p:pic>
      <p:sp>
        <p:nvSpPr>
          <p:cNvPr id="14" name="Text 8"/>
          <p:cNvSpPr/>
          <p:nvPr/>
        </p:nvSpPr>
        <p:spPr>
          <a:xfrm>
            <a:off x="1656358" y="5350371"/>
            <a:ext cx="2070596" cy="258763"/>
          </a:xfrm>
          <a:prstGeom prst="rect">
            <a:avLst/>
          </a:prstGeom>
          <a:noFill/>
          <a:ln/>
        </p:spPr>
        <p:txBody>
          <a:bodyPr wrap="none" lIns="0" tIns="0" rIns="0" bIns="0" rtlCol="0" anchor="t"/>
          <a:lstStyle/>
          <a:p>
            <a:pPr>
              <a:lnSpc>
                <a:spcPts val="2000"/>
              </a:lnSpc>
            </a:pPr>
            <a:r>
              <a:rPr lang="en-US" sz="1625" b="1" dirty="0">
                <a:solidFill>
                  <a:srgbClr val="4C4C4C"/>
                </a:solidFill>
                <a:latin typeface="Noto Serif Medium" pitchFamily="34" charset="0"/>
                <a:ea typeface="Noto Serif Medium" pitchFamily="34" charset="-122"/>
                <a:cs typeface="Noto Serif Medium" pitchFamily="34" charset="-120"/>
              </a:rPr>
              <a:t>Problem</a:t>
            </a:r>
            <a:endParaRPr lang="en-US" sz="1625" b="1" dirty="0"/>
          </a:p>
        </p:txBody>
      </p:sp>
      <p:sp>
        <p:nvSpPr>
          <p:cNvPr id="15" name="Text 9"/>
          <p:cNvSpPr/>
          <p:nvPr/>
        </p:nvSpPr>
        <p:spPr>
          <a:xfrm>
            <a:off x="1656357" y="5708452"/>
            <a:ext cx="9955907" cy="530225"/>
          </a:xfrm>
          <a:prstGeom prst="rect">
            <a:avLst/>
          </a:prstGeom>
          <a:noFill/>
          <a:ln/>
        </p:spPr>
        <p:txBody>
          <a:bodyPr wrap="square" lIns="0" tIns="0" rIns="0" bIns="0" rtlCol="0" anchor="t"/>
          <a:lstStyle/>
          <a:p>
            <a:pPr>
              <a:lnSpc>
                <a:spcPts val="2083"/>
              </a:lnSpc>
            </a:pPr>
            <a:r>
              <a:rPr lang="en-US" sz="1292" b="1" dirty="0">
                <a:solidFill>
                  <a:srgbClr val="4C4C4C"/>
                </a:solidFill>
                <a:latin typeface="Noto Serif" pitchFamily="34" charset="0"/>
                <a:ea typeface="Noto Serif" pitchFamily="34" charset="-122"/>
                <a:cs typeface="Noto Serif" pitchFamily="34" charset="-120"/>
              </a:rPr>
              <a:t>An increase of 30% in stamp duty is anticipated with effect from April 1 ,2024. The parties seek advice of professionals to plan suitably for reduction of Capital Gain Tax.</a:t>
            </a:r>
            <a:endParaRPr lang="en-US" sz="1292"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25252" y="334070"/>
            <a:ext cx="6055419" cy="379611"/>
          </a:xfrm>
          <a:prstGeom prst="rect">
            <a:avLst/>
          </a:prstGeom>
          <a:noFill/>
          <a:ln/>
        </p:spPr>
        <p:txBody>
          <a:bodyPr wrap="none" lIns="0" tIns="0" rIns="0" bIns="0" rtlCol="0" anchor="t"/>
          <a:lstStyle/>
          <a:p>
            <a:pPr>
              <a:lnSpc>
                <a:spcPts val="2958"/>
              </a:lnSpc>
            </a:pPr>
            <a:r>
              <a:rPr lang="en-US" sz="2375" b="1" dirty="0">
                <a:solidFill>
                  <a:srgbClr val="3A3A3A"/>
                </a:solidFill>
                <a:latin typeface="Noto Serif Medium" pitchFamily="34" charset="0"/>
                <a:ea typeface="Noto Serif Medium" pitchFamily="34" charset="-122"/>
                <a:cs typeface="Noto Serif Medium" pitchFamily="34" charset="-120"/>
              </a:rPr>
              <a:t>Practical Issue - Provisions of Section 50C (Solution)</a:t>
            </a:r>
            <a:endParaRPr lang="en-US" sz="2375" b="1" dirty="0"/>
          </a:p>
        </p:txBody>
      </p:sp>
      <p:pic>
        <p:nvPicPr>
          <p:cNvPr id="3" name="Image 0" descr="preencoded.png"/>
          <p:cNvPicPr>
            <a:picLocks noChangeAspect="1"/>
          </p:cNvPicPr>
          <p:nvPr/>
        </p:nvPicPr>
        <p:blipFill>
          <a:blip r:embed="rId3"/>
          <a:stretch>
            <a:fillRect/>
          </a:stretch>
        </p:blipFill>
        <p:spPr>
          <a:xfrm>
            <a:off x="425252" y="895846"/>
            <a:ext cx="607418" cy="894457"/>
          </a:xfrm>
          <a:prstGeom prst="rect">
            <a:avLst/>
          </a:prstGeom>
        </p:spPr>
      </p:pic>
      <p:sp>
        <p:nvSpPr>
          <p:cNvPr id="4" name="Text 1"/>
          <p:cNvSpPr/>
          <p:nvPr/>
        </p:nvSpPr>
        <p:spPr>
          <a:xfrm>
            <a:off x="1214834" y="1017290"/>
            <a:ext cx="1518742" cy="189806"/>
          </a:xfrm>
          <a:prstGeom prst="rect">
            <a:avLst/>
          </a:prstGeom>
          <a:noFill/>
          <a:ln/>
        </p:spPr>
        <p:txBody>
          <a:bodyPr wrap="none" lIns="0" tIns="0" rIns="0" bIns="0" rtlCol="0" anchor="t"/>
          <a:lstStyle/>
          <a:p>
            <a:pPr>
              <a:lnSpc>
                <a:spcPts val="1458"/>
              </a:lnSpc>
            </a:pPr>
            <a:r>
              <a:rPr lang="en-US" sz="1167" b="1" dirty="0">
                <a:solidFill>
                  <a:srgbClr val="4C4C4C"/>
                </a:solidFill>
                <a:latin typeface="Noto Serif Medium" pitchFamily="34" charset="0"/>
                <a:ea typeface="Noto Serif Medium" pitchFamily="34" charset="-122"/>
                <a:cs typeface="Noto Serif Medium" pitchFamily="34" charset="-120"/>
              </a:rPr>
              <a:t>Solution</a:t>
            </a:r>
            <a:endParaRPr lang="en-US" sz="1167" b="1" dirty="0"/>
          </a:p>
        </p:txBody>
      </p:sp>
      <p:sp>
        <p:nvSpPr>
          <p:cNvPr id="5" name="Text 2"/>
          <p:cNvSpPr/>
          <p:nvPr/>
        </p:nvSpPr>
        <p:spPr>
          <a:xfrm>
            <a:off x="1214835" y="1279922"/>
            <a:ext cx="10551914" cy="388938"/>
          </a:xfrm>
          <a:prstGeom prst="rect">
            <a:avLst/>
          </a:prstGeom>
          <a:noFill/>
          <a:ln/>
        </p:spPr>
        <p:txBody>
          <a:bodyPr wrap="square" lIns="0" tIns="0" rIns="0" bIns="0" rtlCol="0" anchor="t"/>
          <a:lstStyle/>
          <a:p>
            <a:pPr>
              <a:lnSpc>
                <a:spcPts val="1500"/>
              </a:lnSpc>
            </a:pPr>
            <a:r>
              <a:rPr lang="en-US" sz="917" b="1" dirty="0">
                <a:solidFill>
                  <a:srgbClr val="4C4C4C"/>
                </a:solidFill>
                <a:latin typeface="Noto Serif" pitchFamily="34" charset="0"/>
                <a:ea typeface="Noto Serif" pitchFamily="34" charset="-122"/>
                <a:cs typeface="Noto Serif" pitchFamily="34" charset="-120"/>
              </a:rPr>
              <a:t>From above discussion on provisions of Section 50C (as amended) we know that if Stamp Duty Value of Capital Assets transferred will exceed 110% of Sale Consideration, then Stamp Duty Value will be considered as Full Value of Consideration for calculating Capital Gain in hands of transferor.</a:t>
            </a:r>
            <a:endParaRPr lang="en-US" sz="917" b="1" dirty="0"/>
          </a:p>
        </p:txBody>
      </p:sp>
      <p:pic>
        <p:nvPicPr>
          <p:cNvPr id="6" name="Image 1" descr="preencoded.png"/>
          <p:cNvPicPr>
            <a:picLocks noChangeAspect="1"/>
          </p:cNvPicPr>
          <p:nvPr/>
        </p:nvPicPr>
        <p:blipFill>
          <a:blip r:embed="rId4"/>
          <a:stretch>
            <a:fillRect/>
          </a:stretch>
        </p:blipFill>
        <p:spPr>
          <a:xfrm>
            <a:off x="425252" y="1790304"/>
            <a:ext cx="607418" cy="826294"/>
          </a:xfrm>
          <a:prstGeom prst="rect">
            <a:avLst/>
          </a:prstGeom>
        </p:spPr>
      </p:pic>
      <p:sp>
        <p:nvSpPr>
          <p:cNvPr id="7" name="Text 3"/>
          <p:cNvSpPr/>
          <p:nvPr/>
        </p:nvSpPr>
        <p:spPr>
          <a:xfrm>
            <a:off x="1214835" y="1911747"/>
            <a:ext cx="10551914" cy="583407"/>
          </a:xfrm>
          <a:prstGeom prst="rect">
            <a:avLst/>
          </a:prstGeom>
          <a:noFill/>
          <a:ln/>
        </p:spPr>
        <p:txBody>
          <a:bodyPr wrap="square" lIns="0" tIns="0" rIns="0" bIns="0" rtlCol="0" anchor="t"/>
          <a:lstStyle/>
          <a:p>
            <a:pPr>
              <a:lnSpc>
                <a:spcPts val="1500"/>
              </a:lnSpc>
            </a:pPr>
            <a:r>
              <a:rPr lang="en-US" sz="917" b="1" dirty="0">
                <a:solidFill>
                  <a:srgbClr val="4C4C4C"/>
                </a:solidFill>
                <a:latin typeface="Noto Serif" pitchFamily="34" charset="0"/>
                <a:ea typeface="Noto Serif" pitchFamily="34" charset="-122"/>
                <a:cs typeface="Noto Serif" pitchFamily="34" charset="-120"/>
              </a:rPr>
              <a:t>Where date of an agreement fixing the value of consideration and date of registration are not the same, the Stamp Duty Value may be taken as on the date of Agreement for transfer (and not as on the date of registration) for such transfer. However, this exception shall only apply to those cases where amount of consideration (or part thereof) has been received by way of an account payee cheque/draft or by use of electronic clearing system through a bank account before the date of agreement.</a:t>
            </a:r>
            <a:endParaRPr lang="en-US" sz="917" b="1" dirty="0"/>
          </a:p>
        </p:txBody>
      </p:sp>
      <p:pic>
        <p:nvPicPr>
          <p:cNvPr id="8" name="Image 2" descr="preencoded.png"/>
          <p:cNvPicPr>
            <a:picLocks noChangeAspect="1"/>
          </p:cNvPicPr>
          <p:nvPr/>
        </p:nvPicPr>
        <p:blipFill>
          <a:blip r:embed="rId5"/>
          <a:stretch>
            <a:fillRect/>
          </a:stretch>
        </p:blipFill>
        <p:spPr>
          <a:xfrm>
            <a:off x="425252" y="2616597"/>
            <a:ext cx="607418" cy="728960"/>
          </a:xfrm>
          <a:prstGeom prst="rect">
            <a:avLst/>
          </a:prstGeom>
        </p:spPr>
      </p:pic>
      <p:sp>
        <p:nvSpPr>
          <p:cNvPr id="9" name="Text 4"/>
          <p:cNvSpPr/>
          <p:nvPr/>
        </p:nvSpPr>
        <p:spPr>
          <a:xfrm>
            <a:off x="1214835" y="2738041"/>
            <a:ext cx="10551914" cy="388938"/>
          </a:xfrm>
          <a:prstGeom prst="rect">
            <a:avLst/>
          </a:prstGeom>
          <a:noFill/>
          <a:ln/>
        </p:spPr>
        <p:txBody>
          <a:bodyPr wrap="square" lIns="0" tIns="0" rIns="0" bIns="0" rtlCol="0" anchor="t"/>
          <a:lstStyle/>
          <a:p>
            <a:pPr>
              <a:lnSpc>
                <a:spcPts val="1500"/>
              </a:lnSpc>
            </a:pPr>
            <a:r>
              <a:rPr lang="en-US" sz="917" b="1" dirty="0">
                <a:solidFill>
                  <a:srgbClr val="4C4C4C"/>
                </a:solidFill>
                <a:latin typeface="Noto Serif" pitchFamily="34" charset="0"/>
                <a:ea typeface="Noto Serif" pitchFamily="34" charset="-122"/>
                <a:cs typeface="Noto Serif" pitchFamily="34" charset="-120"/>
              </a:rPr>
              <a:t>In the given case, the Stamp Duty value in the month of February,2023 in which the agreement happened (at the time of agreement) can be taken as full consideration only if the consideration ( or a part thereof) is received by an account payee cheque/draft or through ECS.</a:t>
            </a:r>
            <a:endParaRPr lang="en-US" sz="917" b="1" dirty="0"/>
          </a:p>
        </p:txBody>
      </p:sp>
      <p:pic>
        <p:nvPicPr>
          <p:cNvPr id="10" name="Image 3" descr="preencoded.png"/>
          <p:cNvPicPr>
            <a:picLocks noChangeAspect="1"/>
          </p:cNvPicPr>
          <p:nvPr/>
        </p:nvPicPr>
        <p:blipFill>
          <a:blip r:embed="rId6"/>
          <a:stretch>
            <a:fillRect/>
          </a:stretch>
        </p:blipFill>
        <p:spPr>
          <a:xfrm>
            <a:off x="425252" y="3345557"/>
            <a:ext cx="607418" cy="728960"/>
          </a:xfrm>
          <a:prstGeom prst="rect">
            <a:avLst/>
          </a:prstGeom>
        </p:spPr>
      </p:pic>
      <p:sp>
        <p:nvSpPr>
          <p:cNvPr id="11" name="Text 5"/>
          <p:cNvSpPr/>
          <p:nvPr/>
        </p:nvSpPr>
        <p:spPr>
          <a:xfrm>
            <a:off x="1214835" y="3467001"/>
            <a:ext cx="10551914" cy="194469"/>
          </a:xfrm>
          <a:prstGeom prst="rect">
            <a:avLst/>
          </a:prstGeom>
          <a:noFill/>
          <a:ln/>
        </p:spPr>
        <p:txBody>
          <a:bodyPr wrap="none" lIns="0" tIns="0" rIns="0" bIns="0" rtlCol="0" anchor="t"/>
          <a:lstStyle/>
          <a:p>
            <a:pPr>
              <a:lnSpc>
                <a:spcPts val="1500"/>
              </a:lnSpc>
            </a:pPr>
            <a:r>
              <a:rPr lang="en-US" sz="917" b="1" dirty="0">
                <a:solidFill>
                  <a:srgbClr val="4C4C4C"/>
                </a:solidFill>
                <a:latin typeface="Noto Serif" pitchFamily="34" charset="0"/>
                <a:ea typeface="Noto Serif" pitchFamily="34" charset="-122"/>
                <a:cs typeface="Noto Serif" pitchFamily="34" charset="-120"/>
              </a:rPr>
              <a:t>In above given problem a part of consideration has been received through banking channel.</a:t>
            </a:r>
            <a:endParaRPr lang="en-US" sz="917" b="1" dirty="0"/>
          </a:p>
        </p:txBody>
      </p:sp>
      <p:pic>
        <p:nvPicPr>
          <p:cNvPr id="12" name="Image 4" descr="preencoded.png"/>
          <p:cNvPicPr>
            <a:picLocks noChangeAspect="1"/>
          </p:cNvPicPr>
          <p:nvPr/>
        </p:nvPicPr>
        <p:blipFill>
          <a:blip r:embed="rId7"/>
          <a:stretch>
            <a:fillRect/>
          </a:stretch>
        </p:blipFill>
        <p:spPr>
          <a:xfrm>
            <a:off x="425252" y="4074518"/>
            <a:ext cx="607418" cy="826294"/>
          </a:xfrm>
          <a:prstGeom prst="rect">
            <a:avLst/>
          </a:prstGeom>
        </p:spPr>
      </p:pic>
      <p:sp>
        <p:nvSpPr>
          <p:cNvPr id="13" name="Text 6"/>
          <p:cNvSpPr/>
          <p:nvPr/>
        </p:nvSpPr>
        <p:spPr>
          <a:xfrm>
            <a:off x="1214835" y="4195961"/>
            <a:ext cx="10551914" cy="583407"/>
          </a:xfrm>
          <a:prstGeom prst="rect">
            <a:avLst/>
          </a:prstGeom>
          <a:noFill/>
          <a:ln/>
        </p:spPr>
        <p:txBody>
          <a:bodyPr wrap="square" lIns="0" tIns="0" rIns="0" bIns="0" rtlCol="0" anchor="t"/>
          <a:lstStyle/>
          <a:p>
            <a:pPr>
              <a:lnSpc>
                <a:spcPts val="1500"/>
              </a:lnSpc>
            </a:pPr>
            <a:r>
              <a:rPr lang="en-US" sz="917" b="1" dirty="0">
                <a:solidFill>
                  <a:srgbClr val="4C4C4C"/>
                </a:solidFill>
                <a:latin typeface="Noto Serif" pitchFamily="34" charset="0"/>
                <a:ea typeface="Noto Serif" pitchFamily="34" charset="-122"/>
                <a:cs typeface="Noto Serif" pitchFamily="34" charset="-120"/>
              </a:rPr>
              <a:t>For calculating Capital Gain Tax, we have to consider Full Value of consideration at the time of Agreement that is Rs. 2.00 Crores or Stamp Duty Value in February,2021 whichever is more (on the assumption that Stamp Duty Value is more than 110% of the sale consideration). The Stamp Duty Value in February, 2023 (i.e. at the time of agreement not at the time of registration) will be considered, whether mode of payment is as per Option 1 or Option 2 given above.</a:t>
            </a:r>
            <a:endParaRPr lang="en-US" sz="917" b="1" dirty="0"/>
          </a:p>
        </p:txBody>
      </p:sp>
      <p:pic>
        <p:nvPicPr>
          <p:cNvPr id="14" name="Image 5" descr="preencoded.png"/>
          <p:cNvPicPr>
            <a:picLocks noChangeAspect="1"/>
          </p:cNvPicPr>
          <p:nvPr/>
        </p:nvPicPr>
        <p:blipFill>
          <a:blip r:embed="rId8"/>
          <a:stretch>
            <a:fillRect/>
          </a:stretch>
        </p:blipFill>
        <p:spPr>
          <a:xfrm>
            <a:off x="425252" y="4900811"/>
            <a:ext cx="607418" cy="894457"/>
          </a:xfrm>
          <a:prstGeom prst="rect">
            <a:avLst/>
          </a:prstGeom>
        </p:spPr>
      </p:pic>
      <p:sp>
        <p:nvSpPr>
          <p:cNvPr id="15" name="Text 7"/>
          <p:cNvSpPr/>
          <p:nvPr/>
        </p:nvSpPr>
        <p:spPr>
          <a:xfrm>
            <a:off x="1214834" y="5022255"/>
            <a:ext cx="1518742" cy="189806"/>
          </a:xfrm>
          <a:prstGeom prst="rect">
            <a:avLst/>
          </a:prstGeom>
          <a:noFill/>
          <a:ln/>
        </p:spPr>
        <p:txBody>
          <a:bodyPr wrap="none" lIns="0" tIns="0" rIns="0" bIns="0" rtlCol="0" anchor="t"/>
          <a:lstStyle/>
          <a:p>
            <a:pPr>
              <a:lnSpc>
                <a:spcPts val="1458"/>
              </a:lnSpc>
            </a:pPr>
            <a:r>
              <a:rPr lang="en-US" sz="1167" b="1" dirty="0">
                <a:solidFill>
                  <a:srgbClr val="4C4C4C"/>
                </a:solidFill>
                <a:latin typeface="Noto Serif Medium" pitchFamily="34" charset="0"/>
                <a:ea typeface="Noto Serif Medium" pitchFamily="34" charset="-122"/>
                <a:cs typeface="Noto Serif Medium" pitchFamily="34" charset="-120"/>
              </a:rPr>
              <a:t>OPTION 1</a:t>
            </a:r>
            <a:endParaRPr lang="en-US" sz="1167" b="1" dirty="0"/>
          </a:p>
        </p:txBody>
      </p:sp>
      <p:sp>
        <p:nvSpPr>
          <p:cNvPr id="16" name="Text 8"/>
          <p:cNvSpPr/>
          <p:nvPr/>
        </p:nvSpPr>
        <p:spPr>
          <a:xfrm>
            <a:off x="1214835" y="5284886"/>
            <a:ext cx="10551914" cy="583407"/>
          </a:xfrm>
          <a:prstGeom prst="rect">
            <a:avLst/>
          </a:prstGeom>
          <a:noFill/>
          <a:ln/>
        </p:spPr>
        <p:txBody>
          <a:bodyPr wrap="square" lIns="0" tIns="0" rIns="0" bIns="0" rtlCol="0" anchor="t"/>
          <a:lstStyle/>
          <a:p>
            <a:pPr algn="just">
              <a:lnSpc>
                <a:spcPts val="1500"/>
              </a:lnSpc>
            </a:pPr>
            <a:r>
              <a:rPr lang="en-US" sz="917" b="1" dirty="0">
                <a:solidFill>
                  <a:srgbClr val="4C4C4C"/>
                </a:solidFill>
                <a:latin typeface="Noto Serif" pitchFamily="34" charset="0"/>
                <a:ea typeface="Noto Serif" pitchFamily="34" charset="-122"/>
                <a:cs typeface="Noto Serif" pitchFamily="34" charset="-120"/>
              </a:rPr>
              <a:t>if this has been adopted, it will be violation of provisions of section 269SS (i.e. receipt of advance of more than Rs. 20,000 or more in cash) and Mr. X, the transferor has to penalty under Section 271D (which is equal to 100% of the amount of cash received. </a:t>
            </a:r>
            <a:r>
              <a:rPr lang="en-US" sz="917" b="1" dirty="0">
                <a:solidFill>
                  <a:srgbClr val="C00000"/>
                </a:solidFill>
                <a:latin typeface="Noto Serif" pitchFamily="34" charset="0"/>
                <a:ea typeface="Noto Serif" pitchFamily="34" charset="-122"/>
                <a:cs typeface="Noto Serif" pitchFamily="34" charset="-120"/>
              </a:rPr>
              <a:t>However, Hyderabad ITAT held that 271D not applicable if cash consideration is mentioned in the deed registered before the registration authorities. </a:t>
            </a:r>
            <a:r>
              <a:rPr lang="en-US" sz="917" b="1" dirty="0">
                <a:solidFill>
                  <a:srgbClr val="0070C0"/>
                </a:solidFill>
                <a:latin typeface="Noto Serif" pitchFamily="34" charset="0"/>
                <a:ea typeface="Noto Serif" pitchFamily="34" charset="-122"/>
                <a:cs typeface="Noto Serif" pitchFamily="34" charset="-120"/>
              </a:rPr>
              <a:t>(i) </a:t>
            </a:r>
            <a:r>
              <a:rPr lang="en-US" sz="917" b="1" dirty="0" err="1">
                <a:solidFill>
                  <a:srgbClr val="0070C0"/>
                </a:solidFill>
                <a:latin typeface="Noto Serif" pitchFamily="34" charset="0"/>
                <a:ea typeface="Noto Serif" pitchFamily="34" charset="-122"/>
                <a:cs typeface="Noto Serif" pitchFamily="34" charset="-120"/>
              </a:rPr>
              <a:t>Katasani</a:t>
            </a:r>
            <a:r>
              <a:rPr lang="en-US" sz="917" b="1" dirty="0">
                <a:solidFill>
                  <a:srgbClr val="0070C0"/>
                </a:solidFill>
                <a:latin typeface="Noto Serif" pitchFamily="34" charset="0"/>
                <a:ea typeface="Noto Serif" pitchFamily="34" charset="-122"/>
                <a:cs typeface="Noto Serif" pitchFamily="34" charset="-120"/>
              </a:rPr>
              <a:t> </a:t>
            </a:r>
            <a:r>
              <a:rPr lang="en-US" sz="917" b="1" dirty="0" err="1">
                <a:solidFill>
                  <a:srgbClr val="0070C0"/>
                </a:solidFill>
                <a:latin typeface="Noto Serif" pitchFamily="34" charset="0"/>
                <a:ea typeface="Noto Serif" pitchFamily="34" charset="-122"/>
                <a:cs typeface="Noto Serif" pitchFamily="34" charset="-120"/>
              </a:rPr>
              <a:t>Thirupal</a:t>
            </a:r>
            <a:r>
              <a:rPr lang="en-US" sz="917" b="1" dirty="0">
                <a:solidFill>
                  <a:srgbClr val="0070C0"/>
                </a:solidFill>
                <a:latin typeface="Noto Serif" pitchFamily="34" charset="0"/>
                <a:ea typeface="Noto Serif" pitchFamily="34" charset="-122"/>
                <a:cs typeface="Noto Serif" pitchFamily="34" charset="-120"/>
              </a:rPr>
              <a:t> Reddy Vs. ITO, ITA no: 372/</a:t>
            </a:r>
            <a:r>
              <a:rPr lang="en-US" sz="917" b="1" dirty="0" err="1">
                <a:solidFill>
                  <a:srgbClr val="0070C0"/>
                </a:solidFill>
                <a:latin typeface="Noto Serif" pitchFamily="34" charset="0"/>
                <a:ea typeface="Noto Serif" pitchFamily="34" charset="-122"/>
                <a:cs typeface="Noto Serif" pitchFamily="34" charset="-120"/>
              </a:rPr>
              <a:t>Hyd</a:t>
            </a:r>
            <a:r>
              <a:rPr lang="en-US" sz="917" b="1" dirty="0">
                <a:solidFill>
                  <a:srgbClr val="0070C0"/>
                </a:solidFill>
                <a:latin typeface="Noto Serif" pitchFamily="34" charset="0"/>
                <a:ea typeface="Noto Serif" pitchFamily="34" charset="-122"/>
                <a:cs typeface="Noto Serif" pitchFamily="34" charset="-120"/>
              </a:rPr>
              <a:t>/2023 </a:t>
            </a:r>
            <a:r>
              <a:rPr lang="en-US" sz="917" b="1" dirty="0">
                <a:solidFill>
                  <a:srgbClr val="C00000"/>
                </a:solidFill>
                <a:latin typeface="Noto Serif" pitchFamily="34" charset="0"/>
                <a:ea typeface="Noto Serif" pitchFamily="34" charset="-122"/>
                <a:cs typeface="Noto Serif" pitchFamily="34" charset="-120"/>
              </a:rPr>
              <a:t>and </a:t>
            </a:r>
            <a:r>
              <a:rPr lang="en-US" sz="917" b="1" dirty="0">
                <a:solidFill>
                  <a:schemeClr val="accent6">
                    <a:lumMod val="75000"/>
                  </a:schemeClr>
                </a:solidFill>
                <a:latin typeface="Noto Serif" pitchFamily="34" charset="0"/>
                <a:ea typeface="Noto Serif" pitchFamily="34" charset="-122"/>
                <a:cs typeface="Noto Serif" pitchFamily="34" charset="-120"/>
              </a:rPr>
              <a:t>(ii) Madhavi </a:t>
            </a:r>
            <a:r>
              <a:rPr lang="en-US" sz="917" b="1" dirty="0" err="1">
                <a:solidFill>
                  <a:schemeClr val="accent6">
                    <a:lumMod val="75000"/>
                  </a:schemeClr>
                </a:solidFill>
                <a:latin typeface="Noto Serif" pitchFamily="34" charset="0"/>
                <a:ea typeface="Noto Serif" pitchFamily="34" charset="-122"/>
                <a:cs typeface="Noto Serif" pitchFamily="34" charset="-120"/>
              </a:rPr>
              <a:t>Taneeru</a:t>
            </a:r>
            <a:r>
              <a:rPr lang="en-US" sz="917" b="1" dirty="0">
                <a:solidFill>
                  <a:schemeClr val="accent6">
                    <a:lumMod val="75000"/>
                  </a:schemeClr>
                </a:solidFill>
                <a:latin typeface="Noto Serif" pitchFamily="34" charset="0"/>
                <a:ea typeface="Noto Serif" pitchFamily="34" charset="-122"/>
                <a:cs typeface="Noto Serif" pitchFamily="34" charset="-120"/>
              </a:rPr>
              <a:t> Vs. ITO, ITA No: 1399/</a:t>
            </a:r>
            <a:r>
              <a:rPr lang="en-US" sz="917" b="1" dirty="0" err="1">
                <a:solidFill>
                  <a:schemeClr val="accent6">
                    <a:lumMod val="75000"/>
                  </a:schemeClr>
                </a:solidFill>
                <a:latin typeface="Noto Serif" pitchFamily="34" charset="0"/>
                <a:ea typeface="Noto Serif" pitchFamily="34" charset="-122"/>
                <a:cs typeface="Noto Serif" pitchFamily="34" charset="-120"/>
              </a:rPr>
              <a:t>Hyd</a:t>
            </a:r>
            <a:r>
              <a:rPr lang="en-US" sz="917" b="1" dirty="0">
                <a:solidFill>
                  <a:schemeClr val="accent6">
                    <a:lumMod val="75000"/>
                  </a:schemeClr>
                </a:solidFill>
                <a:latin typeface="Noto Serif" pitchFamily="34" charset="0"/>
                <a:ea typeface="Noto Serif" pitchFamily="34" charset="-122"/>
                <a:cs typeface="Noto Serif" pitchFamily="34" charset="-120"/>
              </a:rPr>
              <a:t>/2024.</a:t>
            </a:r>
          </a:p>
          <a:p>
            <a:pPr>
              <a:lnSpc>
                <a:spcPts val="1500"/>
              </a:lnSpc>
            </a:pPr>
            <a:r>
              <a:rPr lang="en-US" sz="917" b="1" dirty="0"/>
              <a:t> </a:t>
            </a:r>
          </a:p>
        </p:txBody>
      </p:sp>
      <p:pic>
        <p:nvPicPr>
          <p:cNvPr id="17" name="Image 6" descr="preencoded.png"/>
          <p:cNvPicPr>
            <a:picLocks noChangeAspect="1"/>
          </p:cNvPicPr>
          <p:nvPr/>
        </p:nvPicPr>
        <p:blipFill>
          <a:blip r:embed="rId9"/>
          <a:stretch>
            <a:fillRect/>
          </a:stretch>
        </p:blipFill>
        <p:spPr>
          <a:xfrm>
            <a:off x="425252" y="5795268"/>
            <a:ext cx="607418" cy="728960"/>
          </a:xfrm>
          <a:prstGeom prst="rect">
            <a:avLst/>
          </a:prstGeom>
        </p:spPr>
      </p:pic>
      <p:sp>
        <p:nvSpPr>
          <p:cNvPr id="18" name="Text 9"/>
          <p:cNvSpPr/>
          <p:nvPr/>
        </p:nvSpPr>
        <p:spPr>
          <a:xfrm>
            <a:off x="1214834" y="5912050"/>
            <a:ext cx="1518742" cy="194468"/>
          </a:xfrm>
          <a:prstGeom prst="rect">
            <a:avLst/>
          </a:prstGeom>
          <a:noFill/>
          <a:ln/>
        </p:spPr>
        <p:txBody>
          <a:bodyPr wrap="none" lIns="0" tIns="0" rIns="0" bIns="0" rtlCol="0" anchor="t"/>
          <a:lstStyle/>
          <a:p>
            <a:pPr>
              <a:lnSpc>
                <a:spcPts val="1458"/>
              </a:lnSpc>
            </a:pPr>
            <a:r>
              <a:rPr lang="en-US" sz="1167" b="1" dirty="0">
                <a:solidFill>
                  <a:srgbClr val="4C4C4C"/>
                </a:solidFill>
                <a:latin typeface="Noto Serif Medium" pitchFamily="34" charset="0"/>
                <a:ea typeface="Noto Serif Medium" pitchFamily="34" charset="-122"/>
                <a:cs typeface="Noto Serif Medium" pitchFamily="34" charset="-120"/>
              </a:rPr>
              <a:t>OPTION 2</a:t>
            </a:r>
            <a:endParaRPr lang="en-US" sz="1167" b="1" dirty="0"/>
          </a:p>
        </p:txBody>
      </p:sp>
      <p:sp>
        <p:nvSpPr>
          <p:cNvPr id="19" name="Text 10"/>
          <p:cNvSpPr/>
          <p:nvPr/>
        </p:nvSpPr>
        <p:spPr>
          <a:xfrm>
            <a:off x="1214835" y="6179345"/>
            <a:ext cx="10551914" cy="194469"/>
          </a:xfrm>
          <a:prstGeom prst="rect">
            <a:avLst/>
          </a:prstGeom>
          <a:noFill/>
          <a:ln/>
        </p:spPr>
        <p:txBody>
          <a:bodyPr wrap="none" lIns="0" tIns="0" rIns="0" bIns="0" rtlCol="0" anchor="t"/>
          <a:lstStyle/>
          <a:p>
            <a:pPr>
              <a:lnSpc>
                <a:spcPts val="1500"/>
              </a:lnSpc>
            </a:pPr>
            <a:r>
              <a:rPr lang="en-US" sz="917" b="1" dirty="0">
                <a:solidFill>
                  <a:srgbClr val="4C4C4C"/>
                </a:solidFill>
                <a:latin typeface="Noto Serif" pitchFamily="34" charset="0"/>
                <a:ea typeface="Noto Serif" pitchFamily="34" charset="-122"/>
                <a:cs typeface="Noto Serif" pitchFamily="34" charset="-120"/>
              </a:rPr>
              <a:t>it is advisable to adopt this option to avoid violation of provisions of Section 269SS and penalty under Section 271D of the Income tax Act, 1961.</a:t>
            </a:r>
            <a:endParaRPr lang="en-US" sz="917"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300A-108F-415A-9609-F4DED12651D0}"/>
              </a:ext>
            </a:extLst>
          </p:cNvPr>
          <p:cNvSpPr>
            <a:spLocks noGrp="1"/>
          </p:cNvSpPr>
          <p:nvPr>
            <p:ph type="title"/>
          </p:nvPr>
        </p:nvSpPr>
        <p:spPr>
          <a:xfrm>
            <a:off x="1710813" y="624110"/>
            <a:ext cx="9793799" cy="5698032"/>
          </a:xfrm>
        </p:spPr>
        <p:txBody>
          <a:bodyPr>
            <a:normAutofit/>
          </a:bodyPr>
          <a:lstStyle/>
          <a:p>
            <a:pPr algn="ctr"/>
            <a:br>
              <a:rPr lang="en-IN" sz="6600" b="1" dirty="0">
                <a:latin typeface="Calibri" panose="020F0502020204030204" pitchFamily="34" charset="0"/>
                <a:cs typeface="Calibri" panose="020F0502020204030204" pitchFamily="34" charset="0"/>
              </a:rPr>
            </a:br>
            <a:br>
              <a:rPr lang="en-IN" sz="6600" b="1" dirty="0">
                <a:latin typeface="Calibri" panose="020F0502020204030204" pitchFamily="34" charset="0"/>
                <a:cs typeface="Calibri" panose="020F0502020204030204" pitchFamily="34" charset="0"/>
              </a:rPr>
            </a:br>
            <a:r>
              <a:rPr lang="en-IN" sz="6600" b="1" dirty="0">
                <a:latin typeface="Calibri" panose="020F0502020204030204" pitchFamily="34" charset="0"/>
                <a:cs typeface="Calibri" panose="020F0502020204030204" pitchFamily="34" charset="0"/>
              </a:rPr>
              <a:t>A BIG THANK YOU……FOR LISTENING PATIENTLY.</a:t>
            </a:r>
            <a:endParaRPr lang="en-IN" sz="6600"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2E5EA027-3B73-4C47-A82C-8643670B7E6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85681" y="6577013"/>
            <a:ext cx="266700" cy="177800"/>
          </a:xfrm>
        </p:spPr>
      </p:pic>
      <p:pic>
        <p:nvPicPr>
          <p:cNvPr id="8" name="Picture 7">
            <a:extLst>
              <a:ext uri="{FF2B5EF4-FFF2-40B4-BE49-F238E27FC236}">
                <a16:creationId xmlns:a16="http://schemas.microsoft.com/office/drawing/2014/main" id="{B1D1E5BA-2B25-4BC1-A9E9-1369C5AB3BE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1431" y="193123"/>
            <a:ext cx="11349138" cy="6383890"/>
          </a:xfrm>
          <a:prstGeom prst="rect">
            <a:avLst/>
          </a:prstGeom>
        </p:spPr>
      </p:pic>
    </p:spTree>
    <p:extLst>
      <p:ext uri="{BB962C8B-B14F-4D97-AF65-F5344CB8AC3E}">
        <p14:creationId xmlns:p14="http://schemas.microsoft.com/office/powerpoint/2010/main" val="340522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176639" y="167269"/>
            <a:ext cx="6410722" cy="1626309"/>
          </a:xfrm>
          <a:prstGeom prst="rect">
            <a:avLst/>
          </a:prstGeom>
          <a:noFill/>
          <a:ln/>
        </p:spPr>
        <p:txBody>
          <a:bodyPr wrap="square" lIns="0" tIns="0" rIns="0" bIns="0" rtlCol="0" anchor="t"/>
          <a:lstStyle/>
          <a:p>
            <a:pPr>
              <a:lnSpc>
                <a:spcPts val="4250"/>
              </a:lnSpc>
            </a:pPr>
            <a:r>
              <a:rPr lang="en-US" sz="3375" dirty="0">
                <a:solidFill>
                  <a:srgbClr val="3A3A3A"/>
                </a:solidFill>
                <a:latin typeface="Arial Black" panose="020B0A04020102020204" pitchFamily="34" charset="0"/>
                <a:ea typeface="Noto Serif Medium" pitchFamily="34" charset="-122"/>
                <a:cs typeface="Noto Serif Medium" pitchFamily="34" charset="-120"/>
              </a:rPr>
              <a:t>5. Stamp Duty Valuation (Section 50C &amp; Section 43CA)</a:t>
            </a:r>
            <a:endParaRPr lang="en-US" sz="3375" dirty="0">
              <a:latin typeface="Arial Black" panose="020B0A04020102020204" pitchFamily="34" charset="0"/>
            </a:endParaRPr>
          </a:p>
        </p:txBody>
      </p:sp>
      <p:pic>
        <p:nvPicPr>
          <p:cNvPr id="4" name="Image 1" descr="preencoded.png"/>
          <p:cNvPicPr>
            <a:picLocks noChangeAspect="1"/>
          </p:cNvPicPr>
          <p:nvPr/>
        </p:nvPicPr>
        <p:blipFill>
          <a:blip r:embed="rId4"/>
          <a:stretch>
            <a:fillRect/>
          </a:stretch>
        </p:blipFill>
        <p:spPr>
          <a:xfrm>
            <a:off x="5176639" y="2052638"/>
            <a:ext cx="863798" cy="1548011"/>
          </a:xfrm>
          <a:prstGeom prst="rect">
            <a:avLst/>
          </a:prstGeom>
        </p:spPr>
      </p:pic>
      <p:sp>
        <p:nvSpPr>
          <p:cNvPr id="5" name="Text 1"/>
          <p:cNvSpPr/>
          <p:nvPr/>
        </p:nvSpPr>
        <p:spPr>
          <a:xfrm>
            <a:off x="6299498" y="2225378"/>
            <a:ext cx="2159496" cy="269974"/>
          </a:xfrm>
          <a:prstGeom prst="rect">
            <a:avLst/>
          </a:prstGeom>
          <a:noFill/>
          <a:ln/>
        </p:spPr>
        <p:txBody>
          <a:bodyPr wrap="none" lIns="0" tIns="0" rIns="0" bIns="0" rtlCol="0" anchor="t"/>
          <a:lstStyle/>
          <a:p>
            <a:pPr>
              <a:lnSpc>
                <a:spcPts val="2125"/>
              </a:lnSpc>
            </a:pPr>
            <a:r>
              <a:rPr lang="en-US" sz="1667" dirty="0">
                <a:solidFill>
                  <a:srgbClr val="4C4C4C"/>
                </a:solidFill>
                <a:latin typeface="Arial Black" panose="020B0A04020102020204" pitchFamily="34" charset="0"/>
                <a:ea typeface="Noto Serif Medium" pitchFamily="34" charset="-122"/>
                <a:cs typeface="Noto Serif Medium" pitchFamily="34" charset="-120"/>
              </a:rPr>
              <a:t>Section 50C:</a:t>
            </a:r>
            <a:endParaRPr lang="en-US" sz="1667" dirty="0">
              <a:latin typeface="Arial Black" panose="020B0A04020102020204" pitchFamily="34" charset="0"/>
            </a:endParaRPr>
          </a:p>
        </p:txBody>
      </p:sp>
      <p:sp>
        <p:nvSpPr>
          <p:cNvPr id="6" name="Text 2"/>
          <p:cNvSpPr/>
          <p:nvPr/>
        </p:nvSpPr>
        <p:spPr>
          <a:xfrm>
            <a:off x="6299498" y="2598936"/>
            <a:ext cx="5287863" cy="828973"/>
          </a:xfrm>
          <a:prstGeom prst="rect">
            <a:avLst/>
          </a:prstGeom>
          <a:noFill/>
          <a:ln/>
        </p:spPr>
        <p:txBody>
          <a:bodyPr wrap="square" lIns="0" tIns="0" rIns="0" bIns="0" rtlCol="0" anchor="t"/>
          <a:lstStyle/>
          <a:p>
            <a:pPr>
              <a:lnSpc>
                <a:spcPts val="2167"/>
              </a:lnSpc>
            </a:pPr>
            <a:r>
              <a:rPr lang="en-US" sz="1667" dirty="0">
                <a:solidFill>
                  <a:srgbClr val="4C4C4C"/>
                </a:solidFill>
                <a:latin typeface="Arial Black" panose="020B0A04020102020204" pitchFamily="34" charset="0"/>
                <a:ea typeface="Noto Serif" pitchFamily="34" charset="-122"/>
                <a:cs typeface="Noto Serif" pitchFamily="34" charset="-120"/>
              </a:rPr>
              <a:t>For capital assets (by individuals), if the stamp duty value (SDV) exceeds the sale consideration, the SDV is considered as sale value for capital gains.</a:t>
            </a:r>
            <a:endParaRPr lang="en-US" sz="1667" dirty="0">
              <a:latin typeface="Arial Black" panose="020B0A04020102020204" pitchFamily="34" charset="0"/>
            </a:endParaRPr>
          </a:p>
        </p:txBody>
      </p:sp>
      <p:pic>
        <p:nvPicPr>
          <p:cNvPr id="7" name="Image 2" descr="preencoded.png"/>
          <p:cNvPicPr>
            <a:picLocks noChangeAspect="1"/>
          </p:cNvPicPr>
          <p:nvPr/>
        </p:nvPicPr>
        <p:blipFill>
          <a:blip r:embed="rId5"/>
          <a:stretch>
            <a:fillRect/>
          </a:stretch>
        </p:blipFill>
        <p:spPr>
          <a:xfrm>
            <a:off x="5176639" y="3600648"/>
            <a:ext cx="863798" cy="1271687"/>
          </a:xfrm>
          <a:prstGeom prst="rect">
            <a:avLst/>
          </a:prstGeom>
        </p:spPr>
      </p:pic>
      <p:sp>
        <p:nvSpPr>
          <p:cNvPr id="8" name="Text 3"/>
          <p:cNvSpPr/>
          <p:nvPr/>
        </p:nvSpPr>
        <p:spPr>
          <a:xfrm>
            <a:off x="6299498" y="3773389"/>
            <a:ext cx="2159496" cy="269974"/>
          </a:xfrm>
          <a:prstGeom prst="rect">
            <a:avLst/>
          </a:prstGeom>
          <a:noFill/>
          <a:ln/>
        </p:spPr>
        <p:txBody>
          <a:bodyPr wrap="none" lIns="0" tIns="0" rIns="0" bIns="0" rtlCol="0" anchor="t"/>
          <a:lstStyle/>
          <a:p>
            <a:pPr>
              <a:lnSpc>
                <a:spcPts val="2125"/>
              </a:lnSpc>
            </a:pPr>
            <a:r>
              <a:rPr lang="en-US" sz="1667" dirty="0">
                <a:solidFill>
                  <a:srgbClr val="4C4C4C"/>
                </a:solidFill>
                <a:latin typeface="Arial Black" panose="020B0A04020102020204" pitchFamily="34" charset="0"/>
                <a:ea typeface="Noto Serif Medium" pitchFamily="34" charset="-122"/>
                <a:cs typeface="Noto Serif Medium" pitchFamily="34" charset="-120"/>
              </a:rPr>
              <a:t>Section 43CA:</a:t>
            </a:r>
            <a:endParaRPr lang="en-US" sz="1667" dirty="0">
              <a:latin typeface="Arial Black" panose="020B0A04020102020204" pitchFamily="34" charset="0"/>
            </a:endParaRPr>
          </a:p>
        </p:txBody>
      </p:sp>
      <p:sp>
        <p:nvSpPr>
          <p:cNvPr id="9" name="Text 4"/>
          <p:cNvSpPr/>
          <p:nvPr/>
        </p:nvSpPr>
        <p:spPr>
          <a:xfrm>
            <a:off x="6299498" y="4146947"/>
            <a:ext cx="5287863" cy="552648"/>
          </a:xfrm>
          <a:prstGeom prst="rect">
            <a:avLst/>
          </a:prstGeom>
          <a:noFill/>
          <a:ln/>
        </p:spPr>
        <p:txBody>
          <a:bodyPr wrap="square" lIns="0" tIns="0" rIns="0" bIns="0" rtlCol="0" anchor="t"/>
          <a:lstStyle/>
          <a:p>
            <a:pPr>
              <a:lnSpc>
                <a:spcPts val="2167"/>
              </a:lnSpc>
            </a:pPr>
            <a:r>
              <a:rPr lang="en-US" sz="1667" dirty="0">
                <a:solidFill>
                  <a:srgbClr val="4C4C4C"/>
                </a:solidFill>
                <a:latin typeface="Arial Black" panose="020B0A04020102020204" pitchFamily="34" charset="0"/>
                <a:ea typeface="Noto Serif" pitchFamily="34" charset="-122"/>
                <a:cs typeface="Noto Serif" pitchFamily="34" charset="-120"/>
              </a:rPr>
              <a:t>For stock-in-trade (by builders), similar rule applies. If actual sale value &lt; SDV, SDV is treated as deemed sale price.</a:t>
            </a:r>
            <a:endParaRPr lang="en-US" sz="1667" dirty="0">
              <a:latin typeface="Arial Black" panose="020B0A04020102020204" pitchFamily="34" charset="0"/>
            </a:endParaRPr>
          </a:p>
        </p:txBody>
      </p:sp>
      <p:pic>
        <p:nvPicPr>
          <p:cNvPr id="10" name="Image 3" descr="preencoded.png"/>
          <p:cNvPicPr>
            <a:picLocks noChangeAspect="1"/>
          </p:cNvPicPr>
          <p:nvPr/>
        </p:nvPicPr>
        <p:blipFill>
          <a:blip r:embed="rId6"/>
          <a:stretch>
            <a:fillRect/>
          </a:stretch>
        </p:blipFill>
        <p:spPr>
          <a:xfrm>
            <a:off x="5176639" y="4872335"/>
            <a:ext cx="863798" cy="1271687"/>
          </a:xfrm>
          <a:prstGeom prst="rect">
            <a:avLst/>
          </a:prstGeom>
        </p:spPr>
      </p:pic>
      <p:sp>
        <p:nvSpPr>
          <p:cNvPr id="11" name="Text 5"/>
          <p:cNvSpPr/>
          <p:nvPr/>
        </p:nvSpPr>
        <p:spPr>
          <a:xfrm>
            <a:off x="6299498" y="5045076"/>
            <a:ext cx="2159496" cy="269974"/>
          </a:xfrm>
          <a:prstGeom prst="rect">
            <a:avLst/>
          </a:prstGeom>
          <a:noFill/>
          <a:ln/>
        </p:spPr>
        <p:txBody>
          <a:bodyPr wrap="none" lIns="0" tIns="0" rIns="0" bIns="0" rtlCol="0" anchor="t"/>
          <a:lstStyle/>
          <a:p>
            <a:pPr>
              <a:lnSpc>
                <a:spcPts val="2125"/>
              </a:lnSpc>
            </a:pPr>
            <a:r>
              <a:rPr lang="en-US" sz="1667" dirty="0">
                <a:solidFill>
                  <a:srgbClr val="4C4C4C"/>
                </a:solidFill>
                <a:latin typeface="Arial Black" panose="020B0A04020102020204" pitchFamily="34" charset="0"/>
                <a:ea typeface="Noto Serif Medium" pitchFamily="34" charset="-122"/>
                <a:cs typeface="Noto Serif Medium" pitchFamily="34" charset="-120"/>
              </a:rPr>
              <a:t>Safe Harbor Rule:</a:t>
            </a:r>
            <a:endParaRPr lang="en-US" sz="1667" dirty="0">
              <a:latin typeface="Arial Black" panose="020B0A04020102020204" pitchFamily="34" charset="0"/>
            </a:endParaRPr>
          </a:p>
        </p:txBody>
      </p:sp>
      <p:sp>
        <p:nvSpPr>
          <p:cNvPr id="12" name="Text 6"/>
          <p:cNvSpPr/>
          <p:nvPr/>
        </p:nvSpPr>
        <p:spPr>
          <a:xfrm>
            <a:off x="6363932" y="5384205"/>
            <a:ext cx="5287863" cy="552648"/>
          </a:xfrm>
          <a:prstGeom prst="rect">
            <a:avLst/>
          </a:prstGeom>
          <a:noFill/>
          <a:ln/>
        </p:spPr>
        <p:txBody>
          <a:bodyPr wrap="square" lIns="0" tIns="0" rIns="0" bIns="0" rtlCol="0" anchor="t"/>
          <a:lstStyle/>
          <a:p>
            <a:pPr>
              <a:lnSpc>
                <a:spcPts val="2167"/>
              </a:lnSpc>
            </a:pPr>
            <a:r>
              <a:rPr lang="en-US" sz="1667" dirty="0">
                <a:solidFill>
                  <a:srgbClr val="4C4C4C"/>
                </a:solidFill>
                <a:latin typeface="Arial Black" panose="020B0A04020102020204" pitchFamily="34" charset="0"/>
                <a:ea typeface="Noto Serif" pitchFamily="34" charset="-122"/>
                <a:cs typeface="Noto Serif" pitchFamily="34" charset="-120"/>
              </a:rPr>
              <a:t>If the SDV does not exceed 110% (or 120% in some cases) of actual consideration, no adjustment is made.</a:t>
            </a:r>
            <a:endParaRPr lang="en-US" sz="1667" dirty="0">
              <a:latin typeface="Arial Black" panose="020B0A04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931764"/>
            <a:ext cx="10869018" cy="1181298"/>
          </a:xfrm>
          <a:prstGeom prst="rect">
            <a:avLst/>
          </a:prstGeom>
          <a:noFill/>
          <a:ln/>
        </p:spPr>
        <p:txBody>
          <a:bodyPr wrap="square" lIns="0" tIns="0" rIns="0" bIns="0" rtlCol="0" anchor="t"/>
          <a:lstStyle/>
          <a:p>
            <a:pPr>
              <a:lnSpc>
                <a:spcPts val="4625"/>
              </a:lnSpc>
            </a:pPr>
            <a:r>
              <a:rPr lang="en-US" sz="3667" dirty="0">
                <a:solidFill>
                  <a:srgbClr val="3A3A3A"/>
                </a:solidFill>
                <a:latin typeface="Arial Black" panose="020B0A04020102020204" pitchFamily="34" charset="0"/>
                <a:ea typeface="Noto Serif Medium" pitchFamily="34" charset="-122"/>
                <a:cs typeface="Noto Serif Medium" pitchFamily="34" charset="-120"/>
              </a:rPr>
              <a:t>6. Tax on Gifts of Immovable Property (Section 56(2)(x))</a:t>
            </a:r>
            <a:endParaRPr lang="en-US" sz="3667" dirty="0">
              <a:latin typeface="Arial Black" panose="020B0A04020102020204" pitchFamily="34" charset="0"/>
            </a:endParaRPr>
          </a:p>
        </p:txBody>
      </p:sp>
      <p:pic>
        <p:nvPicPr>
          <p:cNvPr id="3" name="Image 0" descr="preencoded.png"/>
          <p:cNvPicPr>
            <a:picLocks noChangeAspect="1"/>
          </p:cNvPicPr>
          <p:nvPr/>
        </p:nvPicPr>
        <p:blipFill>
          <a:blip r:embed="rId3"/>
          <a:stretch>
            <a:fillRect/>
          </a:stretch>
        </p:blipFill>
        <p:spPr>
          <a:xfrm>
            <a:off x="2033687" y="2491085"/>
            <a:ext cx="2690018" cy="1693962"/>
          </a:xfrm>
          <a:prstGeom prst="rect">
            <a:avLst/>
          </a:prstGeom>
        </p:spPr>
      </p:pic>
      <p:sp>
        <p:nvSpPr>
          <p:cNvPr id="4" name="Text 1"/>
          <p:cNvSpPr/>
          <p:nvPr/>
        </p:nvSpPr>
        <p:spPr>
          <a:xfrm>
            <a:off x="3245743" y="3397647"/>
            <a:ext cx="265807" cy="332184"/>
          </a:xfrm>
          <a:prstGeom prst="rect">
            <a:avLst/>
          </a:prstGeom>
          <a:noFill/>
          <a:ln/>
        </p:spPr>
        <p:txBody>
          <a:bodyPr wrap="none" lIns="0" tIns="0" rIns="0" bIns="0" rtlCol="0" anchor="t"/>
          <a:lstStyle/>
          <a:p>
            <a:pPr algn="ctr">
              <a:lnSpc>
                <a:spcPts val="3333"/>
              </a:lnSpc>
            </a:pPr>
            <a:r>
              <a:rPr lang="en-US" sz="1667" dirty="0">
                <a:solidFill>
                  <a:srgbClr val="000000"/>
                </a:solidFill>
                <a:latin typeface="Arial Black" panose="020B0A04020102020204" pitchFamily="34" charset="0"/>
                <a:ea typeface="Noto Serif Medium" pitchFamily="34" charset="-122"/>
                <a:cs typeface="Noto Serif Medium" pitchFamily="34" charset="-120"/>
              </a:rPr>
              <a:t>1</a:t>
            </a:r>
            <a:endParaRPr lang="en-US" sz="1667" dirty="0">
              <a:latin typeface="Arial Black" panose="020B0A04020102020204" pitchFamily="34" charset="0"/>
            </a:endParaRPr>
          </a:p>
        </p:txBody>
      </p:sp>
      <p:sp>
        <p:nvSpPr>
          <p:cNvPr id="5" name="Text 2"/>
          <p:cNvSpPr/>
          <p:nvPr/>
        </p:nvSpPr>
        <p:spPr>
          <a:xfrm>
            <a:off x="4946777" y="2345875"/>
            <a:ext cx="2362696" cy="295275"/>
          </a:xfrm>
          <a:prstGeom prst="rect">
            <a:avLst/>
          </a:prstGeom>
          <a:noFill/>
          <a:ln/>
        </p:spPr>
        <p:txBody>
          <a:bodyPr wrap="none" lIns="0" tIns="0" rIns="0" bIns="0" rtlCol="0" anchor="t"/>
          <a:lstStyle/>
          <a:p>
            <a:pPr>
              <a:lnSpc>
                <a:spcPts val="2292"/>
              </a:lnSpc>
            </a:pPr>
            <a:r>
              <a:rPr lang="en-US" sz="1667" dirty="0">
                <a:solidFill>
                  <a:srgbClr val="4C4C4C"/>
                </a:solidFill>
                <a:latin typeface="Arial Black" panose="020B0A04020102020204" pitchFamily="34" charset="0"/>
                <a:ea typeface="Noto Serif Medium" pitchFamily="34" charset="-122"/>
                <a:cs typeface="Noto Serif Medium" pitchFamily="34" charset="-120"/>
              </a:rPr>
              <a:t>Taxable Difference</a:t>
            </a:r>
            <a:endParaRPr lang="en-US" sz="1667" dirty="0">
              <a:latin typeface="Arial Black" panose="020B0A04020102020204" pitchFamily="34" charset="0"/>
            </a:endParaRPr>
          </a:p>
        </p:txBody>
      </p:sp>
      <p:sp>
        <p:nvSpPr>
          <p:cNvPr id="6" name="Text 3"/>
          <p:cNvSpPr/>
          <p:nvPr/>
        </p:nvSpPr>
        <p:spPr>
          <a:xfrm>
            <a:off x="4912717" y="2873964"/>
            <a:ext cx="6712347" cy="1465719"/>
          </a:xfrm>
          <a:prstGeom prst="rect">
            <a:avLst/>
          </a:prstGeom>
          <a:noFill/>
          <a:ln/>
        </p:spPr>
        <p:txBody>
          <a:bodyPr wrap="square" lIns="0" tIns="0" rIns="0" bIns="0" rtlCol="0" anchor="t"/>
          <a:lstStyle/>
          <a:p>
            <a:pPr>
              <a:lnSpc>
                <a:spcPts val="2375"/>
              </a:lnSpc>
            </a:pPr>
            <a:r>
              <a:rPr lang="en-US" sz="1667" dirty="0">
                <a:solidFill>
                  <a:srgbClr val="4C4C4C"/>
                </a:solidFill>
                <a:latin typeface="Arial Black" panose="020B0A04020102020204" pitchFamily="34" charset="0"/>
                <a:ea typeface="Noto Serif" pitchFamily="34" charset="-122"/>
                <a:cs typeface="Noto Serif" pitchFamily="34" charset="-120"/>
              </a:rPr>
              <a:t>If a person receives property without consideration or for inadequate consideration (less than SDV by more than ₹50,000), the difference is taxable as income from other sources in the hands of the recipient.</a:t>
            </a:r>
            <a:endParaRPr lang="en-US" sz="1667" dirty="0">
              <a:latin typeface="Arial Black" panose="020B0A04020102020204" pitchFamily="34" charset="0"/>
            </a:endParaRPr>
          </a:p>
        </p:txBody>
      </p:sp>
      <p:sp>
        <p:nvSpPr>
          <p:cNvPr id="7" name="Shape 4"/>
          <p:cNvSpPr/>
          <p:nvPr/>
        </p:nvSpPr>
        <p:spPr>
          <a:xfrm>
            <a:off x="4770933" y="4195961"/>
            <a:ext cx="6712347" cy="12700"/>
          </a:xfrm>
          <a:prstGeom prst="roundRect">
            <a:avLst>
              <a:gd name="adj" fmla="val 625116"/>
            </a:avLst>
          </a:prstGeom>
          <a:solidFill>
            <a:srgbClr val="E6DED2"/>
          </a:solidFill>
          <a:ln/>
        </p:spPr>
        <p:txBody>
          <a:bodyPr/>
          <a:lstStyle/>
          <a:p>
            <a:endParaRPr lang="en-IN" sz="1667">
              <a:latin typeface="Arial Black" panose="020B0A04020102020204" pitchFamily="34" charset="0"/>
            </a:endParaRPr>
          </a:p>
        </p:txBody>
      </p:sp>
      <p:pic>
        <p:nvPicPr>
          <p:cNvPr id="8" name="Image 1" descr="preencoded.png"/>
          <p:cNvPicPr>
            <a:picLocks noChangeAspect="1"/>
          </p:cNvPicPr>
          <p:nvPr/>
        </p:nvPicPr>
        <p:blipFill>
          <a:blip r:embed="rId4"/>
          <a:stretch>
            <a:fillRect/>
          </a:stretch>
        </p:blipFill>
        <p:spPr>
          <a:xfrm>
            <a:off x="688578" y="4232275"/>
            <a:ext cx="5380137" cy="1693962"/>
          </a:xfrm>
          <a:prstGeom prst="rect">
            <a:avLst/>
          </a:prstGeom>
        </p:spPr>
      </p:pic>
      <p:sp>
        <p:nvSpPr>
          <p:cNvPr id="9" name="Text 5"/>
          <p:cNvSpPr/>
          <p:nvPr/>
        </p:nvSpPr>
        <p:spPr>
          <a:xfrm>
            <a:off x="3245743" y="4913115"/>
            <a:ext cx="265807" cy="332184"/>
          </a:xfrm>
          <a:prstGeom prst="rect">
            <a:avLst/>
          </a:prstGeom>
          <a:noFill/>
          <a:ln/>
        </p:spPr>
        <p:txBody>
          <a:bodyPr wrap="none" lIns="0" tIns="0" rIns="0" bIns="0" rtlCol="0" anchor="t"/>
          <a:lstStyle/>
          <a:p>
            <a:pPr algn="ctr">
              <a:lnSpc>
                <a:spcPts val="3333"/>
              </a:lnSpc>
            </a:pPr>
            <a:r>
              <a:rPr lang="en-US" sz="1667" dirty="0">
                <a:solidFill>
                  <a:srgbClr val="000000"/>
                </a:solidFill>
                <a:latin typeface="Arial Black" panose="020B0A04020102020204" pitchFamily="34" charset="0"/>
                <a:ea typeface="Noto Serif Medium" pitchFamily="34" charset="-122"/>
                <a:cs typeface="Noto Serif Medium" pitchFamily="34" charset="-120"/>
              </a:rPr>
              <a:t>2</a:t>
            </a:r>
            <a:endParaRPr lang="en-US" sz="1667" dirty="0">
              <a:latin typeface="Arial Black" panose="020B0A04020102020204" pitchFamily="34" charset="0"/>
            </a:endParaRPr>
          </a:p>
        </p:txBody>
      </p:sp>
      <p:sp>
        <p:nvSpPr>
          <p:cNvPr id="10" name="Text 6"/>
          <p:cNvSpPr/>
          <p:nvPr/>
        </p:nvSpPr>
        <p:spPr>
          <a:xfrm>
            <a:off x="6257727" y="4572496"/>
            <a:ext cx="2362696" cy="295275"/>
          </a:xfrm>
          <a:prstGeom prst="rect">
            <a:avLst/>
          </a:prstGeom>
          <a:noFill/>
          <a:ln/>
        </p:spPr>
        <p:txBody>
          <a:bodyPr wrap="none" lIns="0" tIns="0" rIns="0" bIns="0" rtlCol="0" anchor="t"/>
          <a:lstStyle/>
          <a:p>
            <a:pPr>
              <a:lnSpc>
                <a:spcPts val="2292"/>
              </a:lnSpc>
            </a:pPr>
            <a:r>
              <a:rPr lang="en-US" sz="1667" dirty="0">
                <a:solidFill>
                  <a:srgbClr val="4C4C4C"/>
                </a:solidFill>
                <a:latin typeface="Arial Black" panose="020B0A04020102020204" pitchFamily="34" charset="0"/>
                <a:ea typeface="Noto Serif Medium" pitchFamily="34" charset="-122"/>
                <a:cs typeface="Noto Serif Medium" pitchFamily="34" charset="-120"/>
              </a:rPr>
              <a:t>Exemptions Apply</a:t>
            </a:r>
            <a:endParaRPr lang="en-US" sz="1667" dirty="0">
              <a:latin typeface="Arial Black" panose="020B0A04020102020204" pitchFamily="34" charset="0"/>
            </a:endParaRPr>
          </a:p>
        </p:txBody>
      </p:sp>
      <p:sp>
        <p:nvSpPr>
          <p:cNvPr id="11" name="Text 7"/>
          <p:cNvSpPr/>
          <p:nvPr/>
        </p:nvSpPr>
        <p:spPr>
          <a:xfrm>
            <a:off x="6257727" y="4981179"/>
            <a:ext cx="5083770" cy="604838"/>
          </a:xfrm>
          <a:prstGeom prst="rect">
            <a:avLst/>
          </a:prstGeom>
          <a:noFill/>
          <a:ln/>
        </p:spPr>
        <p:txBody>
          <a:bodyPr wrap="square" lIns="0" tIns="0" rIns="0" bIns="0" rtlCol="0" anchor="t"/>
          <a:lstStyle/>
          <a:p>
            <a:pPr>
              <a:lnSpc>
                <a:spcPts val="2375"/>
              </a:lnSpc>
            </a:pPr>
            <a:r>
              <a:rPr lang="en-US" sz="1667" dirty="0">
                <a:solidFill>
                  <a:srgbClr val="4C4C4C"/>
                </a:solidFill>
                <a:latin typeface="Arial Black" panose="020B0A04020102020204" pitchFamily="34" charset="0"/>
                <a:ea typeface="Noto Serif" pitchFamily="34" charset="-122"/>
                <a:cs typeface="Noto Serif" pitchFamily="34" charset="-120"/>
              </a:rPr>
              <a:t>Exemptions apply when received from relatives, under will, inheritance, etc.</a:t>
            </a:r>
            <a:endParaRPr lang="en-US" sz="1667" dirty="0">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977900"/>
            <a:ext cx="10869018" cy="1181298"/>
          </a:xfrm>
          <a:prstGeom prst="rect">
            <a:avLst/>
          </a:prstGeom>
          <a:noFill/>
          <a:ln/>
        </p:spPr>
        <p:txBody>
          <a:bodyPr wrap="square" lIns="0" tIns="0" rIns="0" bIns="0" rtlCol="0" anchor="t"/>
          <a:lstStyle/>
          <a:p>
            <a:pPr>
              <a:lnSpc>
                <a:spcPts val="4625"/>
              </a:lnSpc>
            </a:pPr>
            <a:r>
              <a:rPr lang="en-US" sz="3708" dirty="0">
                <a:solidFill>
                  <a:srgbClr val="3A3A3A"/>
                </a:solidFill>
                <a:latin typeface="Arial Black" panose="020B0A04020102020204" pitchFamily="34" charset="0"/>
                <a:ea typeface="Noto Serif Medium" pitchFamily="34" charset="-122"/>
                <a:cs typeface="Noto Serif Medium" pitchFamily="34" charset="-120"/>
              </a:rPr>
              <a:t>7. Joint Development Agreements (JDA) – Section 45(5A)</a:t>
            </a:r>
            <a:endParaRPr lang="en-US" sz="3708" dirty="0">
              <a:latin typeface="Arial Black" panose="020B0A04020102020204" pitchFamily="34" charset="0"/>
            </a:endParaRPr>
          </a:p>
        </p:txBody>
      </p:sp>
      <p:sp>
        <p:nvSpPr>
          <p:cNvPr id="3" name="Shape 1"/>
          <p:cNvSpPr/>
          <p:nvPr/>
        </p:nvSpPr>
        <p:spPr>
          <a:xfrm>
            <a:off x="661492" y="2537222"/>
            <a:ext cx="1811437" cy="673298"/>
          </a:xfrm>
          <a:prstGeom prst="roundRect">
            <a:avLst>
              <a:gd name="adj" fmla="val 11791"/>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667" dirty="0">
              <a:latin typeface="Arial Black" panose="020B0A04020102020204" pitchFamily="34" charset="0"/>
            </a:endParaRPr>
          </a:p>
        </p:txBody>
      </p:sp>
      <p:sp>
        <p:nvSpPr>
          <p:cNvPr id="4" name="Text 2"/>
          <p:cNvSpPr/>
          <p:nvPr/>
        </p:nvSpPr>
        <p:spPr>
          <a:xfrm>
            <a:off x="1434306" y="2707780"/>
            <a:ext cx="265807" cy="332184"/>
          </a:xfrm>
          <a:prstGeom prst="rect">
            <a:avLst/>
          </a:prstGeom>
          <a:noFill/>
          <a:ln/>
        </p:spPr>
        <p:txBody>
          <a:bodyPr wrap="none" lIns="0" tIns="0" rIns="0" bIns="0" rtlCol="0" anchor="t"/>
          <a:lstStyle/>
          <a:p>
            <a:pPr algn="ctr">
              <a:lnSpc>
                <a:spcPts val="3333"/>
              </a:lnSpc>
            </a:pPr>
            <a:r>
              <a:rPr lang="en-US" sz="1667" dirty="0">
                <a:solidFill>
                  <a:srgbClr val="000000"/>
                </a:solidFill>
                <a:latin typeface="Arial Black" panose="020B0A04020102020204" pitchFamily="34" charset="0"/>
                <a:ea typeface="Noto Serif Medium" pitchFamily="34" charset="-122"/>
                <a:cs typeface="Noto Serif Medium" pitchFamily="34" charset="-120"/>
              </a:rPr>
              <a:t>1</a:t>
            </a:r>
            <a:endParaRPr lang="en-US" sz="1667" dirty="0">
              <a:latin typeface="Arial Black" panose="020B0A04020102020204" pitchFamily="34" charset="0"/>
            </a:endParaRPr>
          </a:p>
        </p:txBody>
      </p:sp>
      <p:sp>
        <p:nvSpPr>
          <p:cNvPr id="5" name="Text 3"/>
          <p:cNvSpPr/>
          <p:nvPr/>
        </p:nvSpPr>
        <p:spPr>
          <a:xfrm>
            <a:off x="2661940" y="2726233"/>
            <a:ext cx="4114602" cy="295275"/>
          </a:xfrm>
          <a:prstGeom prst="rect">
            <a:avLst/>
          </a:prstGeom>
          <a:noFill/>
          <a:ln/>
        </p:spPr>
        <p:txBody>
          <a:bodyPr wrap="none" lIns="0" tIns="0" rIns="0" bIns="0" rtlCol="0" anchor="t"/>
          <a:lstStyle/>
          <a:p>
            <a:pPr>
              <a:lnSpc>
                <a:spcPts val="2292"/>
              </a:lnSpc>
            </a:pPr>
            <a:r>
              <a:rPr lang="en-US" sz="1667" dirty="0">
                <a:solidFill>
                  <a:srgbClr val="4C4C4C"/>
                </a:solidFill>
                <a:latin typeface="Arial Black" panose="020B0A04020102020204" pitchFamily="34" charset="0"/>
                <a:ea typeface="Noto Serif Medium" pitchFamily="34" charset="-122"/>
                <a:cs typeface="Noto Serif Medium" pitchFamily="34" charset="-120"/>
              </a:rPr>
              <a:t>For individuals/HUFs entering JDAs:</a:t>
            </a:r>
            <a:endParaRPr lang="en-US" sz="1667" dirty="0">
              <a:latin typeface="Arial Black" panose="020B0A04020102020204" pitchFamily="34" charset="0"/>
            </a:endParaRPr>
          </a:p>
        </p:txBody>
      </p:sp>
      <p:sp>
        <p:nvSpPr>
          <p:cNvPr id="6" name="Shape 4"/>
          <p:cNvSpPr/>
          <p:nvPr/>
        </p:nvSpPr>
        <p:spPr>
          <a:xfrm>
            <a:off x="2567384" y="3197820"/>
            <a:ext cx="8868668" cy="12700"/>
          </a:xfrm>
          <a:prstGeom prst="roundRect">
            <a:avLst>
              <a:gd name="adj" fmla="val 625116"/>
            </a:avLst>
          </a:prstGeom>
          <a:solidFill>
            <a:srgbClr val="E6DED2"/>
          </a:solidFill>
          <a:ln/>
        </p:spPr>
        <p:txBody>
          <a:bodyPr/>
          <a:lstStyle/>
          <a:p>
            <a:endParaRPr lang="en-IN" sz="1667">
              <a:latin typeface="Arial Black" panose="020B0A04020102020204" pitchFamily="34" charset="0"/>
            </a:endParaRPr>
          </a:p>
        </p:txBody>
      </p:sp>
      <p:sp>
        <p:nvSpPr>
          <p:cNvPr id="7" name="Shape 5"/>
          <p:cNvSpPr/>
          <p:nvPr/>
        </p:nvSpPr>
        <p:spPr>
          <a:xfrm>
            <a:off x="661492" y="3304977"/>
            <a:ext cx="3622973" cy="1089124"/>
          </a:xfrm>
          <a:prstGeom prst="roundRect">
            <a:avLst>
              <a:gd name="adj" fmla="val 7289"/>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667">
              <a:latin typeface="Arial Black" panose="020B0A04020102020204" pitchFamily="34" charset="0"/>
            </a:endParaRPr>
          </a:p>
        </p:txBody>
      </p:sp>
      <p:sp>
        <p:nvSpPr>
          <p:cNvPr id="8" name="Text 6"/>
          <p:cNvSpPr/>
          <p:nvPr/>
        </p:nvSpPr>
        <p:spPr>
          <a:xfrm>
            <a:off x="2340074" y="3683397"/>
            <a:ext cx="265807" cy="332184"/>
          </a:xfrm>
          <a:prstGeom prst="rect">
            <a:avLst/>
          </a:prstGeom>
          <a:noFill/>
          <a:ln/>
        </p:spPr>
        <p:txBody>
          <a:bodyPr wrap="none" lIns="0" tIns="0" rIns="0" bIns="0" rtlCol="0" anchor="t"/>
          <a:lstStyle/>
          <a:p>
            <a:pPr algn="ctr">
              <a:lnSpc>
                <a:spcPts val="3333"/>
              </a:lnSpc>
            </a:pPr>
            <a:r>
              <a:rPr lang="en-US" sz="1667" dirty="0">
                <a:solidFill>
                  <a:srgbClr val="000000"/>
                </a:solidFill>
                <a:latin typeface="Arial Black" panose="020B0A04020102020204" pitchFamily="34" charset="0"/>
                <a:ea typeface="Noto Serif Medium" pitchFamily="34" charset="-122"/>
                <a:cs typeface="Noto Serif Medium" pitchFamily="34" charset="-120"/>
              </a:rPr>
              <a:t>2</a:t>
            </a:r>
            <a:endParaRPr lang="en-US" sz="1667" dirty="0">
              <a:latin typeface="Arial Black" panose="020B0A04020102020204" pitchFamily="34" charset="0"/>
            </a:endParaRPr>
          </a:p>
        </p:txBody>
      </p:sp>
      <p:sp>
        <p:nvSpPr>
          <p:cNvPr id="9" name="Text 7"/>
          <p:cNvSpPr/>
          <p:nvPr/>
        </p:nvSpPr>
        <p:spPr>
          <a:xfrm>
            <a:off x="4473476" y="3493988"/>
            <a:ext cx="2362696" cy="295275"/>
          </a:xfrm>
          <a:prstGeom prst="rect">
            <a:avLst/>
          </a:prstGeom>
          <a:noFill/>
          <a:ln/>
        </p:spPr>
        <p:txBody>
          <a:bodyPr wrap="none" lIns="0" tIns="0" rIns="0" bIns="0" rtlCol="0" anchor="t"/>
          <a:lstStyle/>
          <a:p>
            <a:pPr>
              <a:lnSpc>
                <a:spcPts val="2292"/>
              </a:lnSpc>
            </a:pPr>
            <a:r>
              <a:rPr lang="en-US" sz="1667" dirty="0">
                <a:solidFill>
                  <a:srgbClr val="4C4C4C"/>
                </a:solidFill>
                <a:latin typeface="Arial Black" panose="020B0A04020102020204" pitchFamily="34" charset="0"/>
                <a:ea typeface="Noto Serif Medium" pitchFamily="34" charset="-122"/>
                <a:cs typeface="Noto Serif Medium" pitchFamily="34" charset="-120"/>
              </a:rPr>
              <a:t>Capital Gains Arise:</a:t>
            </a:r>
            <a:endParaRPr lang="en-US" sz="1667" dirty="0">
              <a:latin typeface="Arial Black" panose="020B0A04020102020204" pitchFamily="34" charset="0"/>
            </a:endParaRPr>
          </a:p>
        </p:txBody>
      </p:sp>
      <p:sp>
        <p:nvSpPr>
          <p:cNvPr id="10" name="Text 8"/>
          <p:cNvSpPr/>
          <p:nvPr/>
        </p:nvSpPr>
        <p:spPr>
          <a:xfrm>
            <a:off x="4473476" y="3902671"/>
            <a:ext cx="5881093" cy="302419"/>
          </a:xfrm>
          <a:prstGeom prst="rect">
            <a:avLst/>
          </a:prstGeom>
          <a:noFill/>
          <a:ln/>
        </p:spPr>
        <p:txBody>
          <a:bodyPr wrap="none" lIns="0" tIns="0" rIns="0" bIns="0" rtlCol="0" anchor="t"/>
          <a:lstStyle/>
          <a:p>
            <a:pPr>
              <a:lnSpc>
                <a:spcPts val="2375"/>
              </a:lnSpc>
            </a:pPr>
            <a:r>
              <a:rPr lang="en-US" sz="1667" dirty="0">
                <a:solidFill>
                  <a:srgbClr val="4C4C4C"/>
                </a:solidFill>
                <a:latin typeface="Arial Black" panose="020B0A04020102020204" pitchFamily="34" charset="0"/>
                <a:ea typeface="Noto Serif" pitchFamily="34" charset="-122"/>
                <a:cs typeface="Noto Serif" pitchFamily="34" charset="-120"/>
              </a:rPr>
              <a:t>Capital gains arise in the year the completion certificate is issued.</a:t>
            </a:r>
            <a:endParaRPr lang="en-US" sz="1667" dirty="0">
              <a:latin typeface="Arial Black" panose="020B0A04020102020204" pitchFamily="34" charset="0"/>
            </a:endParaRPr>
          </a:p>
        </p:txBody>
      </p:sp>
      <p:sp>
        <p:nvSpPr>
          <p:cNvPr id="11" name="Shape 9"/>
          <p:cNvSpPr/>
          <p:nvPr/>
        </p:nvSpPr>
        <p:spPr>
          <a:xfrm>
            <a:off x="4378920" y="4381401"/>
            <a:ext cx="7057132" cy="12700"/>
          </a:xfrm>
          <a:prstGeom prst="roundRect">
            <a:avLst>
              <a:gd name="adj" fmla="val 625116"/>
            </a:avLst>
          </a:prstGeom>
          <a:solidFill>
            <a:srgbClr val="E6DED2"/>
          </a:solidFill>
          <a:ln/>
        </p:spPr>
        <p:txBody>
          <a:bodyPr/>
          <a:lstStyle/>
          <a:p>
            <a:endParaRPr lang="en-IN" sz="1667">
              <a:latin typeface="Arial Black" panose="020B0A04020102020204" pitchFamily="34" charset="0"/>
            </a:endParaRPr>
          </a:p>
        </p:txBody>
      </p:sp>
      <p:sp>
        <p:nvSpPr>
          <p:cNvPr id="12" name="Shape 10"/>
          <p:cNvSpPr/>
          <p:nvPr/>
        </p:nvSpPr>
        <p:spPr>
          <a:xfrm>
            <a:off x="661492" y="4488557"/>
            <a:ext cx="5434508" cy="1391543"/>
          </a:xfrm>
          <a:prstGeom prst="roundRect">
            <a:avLst>
              <a:gd name="adj" fmla="val 5705"/>
            </a:avLst>
          </a:prstGeom>
          <a:noFill/>
          <a:ln w="7620">
            <a:solidFill>
              <a:srgbClr val="CCC4B8"/>
            </a:solidFill>
            <a:prstDash val="solid"/>
          </a:ln>
          <a:effectLst>
            <a:outerShdw dist="20320" dir="2700000" algn="bl" rotWithShape="0">
              <a:srgbClr val="CCC4B8">
                <a:alpha val="100000"/>
              </a:srgbClr>
            </a:outerShdw>
          </a:effectLst>
        </p:spPr>
        <p:txBody>
          <a:bodyPr/>
          <a:lstStyle/>
          <a:p>
            <a:endParaRPr lang="en-IN" sz="1667">
              <a:latin typeface="Arial Black" panose="020B0A04020102020204" pitchFamily="34" charset="0"/>
            </a:endParaRPr>
          </a:p>
        </p:txBody>
      </p:sp>
      <p:sp>
        <p:nvSpPr>
          <p:cNvPr id="13" name="Text 11"/>
          <p:cNvSpPr/>
          <p:nvPr/>
        </p:nvSpPr>
        <p:spPr>
          <a:xfrm>
            <a:off x="3245842" y="5018187"/>
            <a:ext cx="265807" cy="332184"/>
          </a:xfrm>
          <a:prstGeom prst="rect">
            <a:avLst/>
          </a:prstGeom>
          <a:noFill/>
          <a:ln/>
        </p:spPr>
        <p:txBody>
          <a:bodyPr wrap="none" lIns="0" tIns="0" rIns="0" bIns="0" rtlCol="0" anchor="t"/>
          <a:lstStyle/>
          <a:p>
            <a:pPr algn="ctr">
              <a:lnSpc>
                <a:spcPts val="3333"/>
              </a:lnSpc>
            </a:pPr>
            <a:r>
              <a:rPr lang="en-US" sz="1667" dirty="0">
                <a:solidFill>
                  <a:srgbClr val="000000"/>
                </a:solidFill>
                <a:latin typeface="Arial Black" panose="020B0A04020102020204" pitchFamily="34" charset="0"/>
                <a:ea typeface="Noto Serif Medium" pitchFamily="34" charset="-122"/>
                <a:cs typeface="Noto Serif Medium" pitchFamily="34" charset="-120"/>
              </a:rPr>
              <a:t>3</a:t>
            </a:r>
            <a:endParaRPr lang="en-US" sz="1667" dirty="0">
              <a:latin typeface="Arial Black" panose="020B0A04020102020204" pitchFamily="34" charset="0"/>
            </a:endParaRPr>
          </a:p>
        </p:txBody>
      </p:sp>
      <p:sp>
        <p:nvSpPr>
          <p:cNvPr id="14" name="Text 12"/>
          <p:cNvSpPr/>
          <p:nvPr/>
        </p:nvSpPr>
        <p:spPr>
          <a:xfrm>
            <a:off x="6285012" y="4677569"/>
            <a:ext cx="2362696" cy="295275"/>
          </a:xfrm>
          <a:prstGeom prst="rect">
            <a:avLst/>
          </a:prstGeom>
          <a:noFill/>
          <a:ln/>
        </p:spPr>
        <p:txBody>
          <a:bodyPr wrap="none" lIns="0" tIns="0" rIns="0" bIns="0" rtlCol="0" anchor="t"/>
          <a:lstStyle/>
          <a:p>
            <a:pPr>
              <a:lnSpc>
                <a:spcPts val="2292"/>
              </a:lnSpc>
            </a:pPr>
            <a:r>
              <a:rPr lang="en-US" sz="1667" dirty="0">
                <a:solidFill>
                  <a:srgbClr val="4C4C4C"/>
                </a:solidFill>
                <a:latin typeface="Arial Black" panose="020B0A04020102020204" pitchFamily="34" charset="0"/>
                <a:ea typeface="Noto Serif Medium" pitchFamily="34" charset="-122"/>
                <a:cs typeface="Noto Serif Medium" pitchFamily="34" charset="-120"/>
              </a:rPr>
              <a:t>Consideration:</a:t>
            </a:r>
            <a:endParaRPr lang="en-US" sz="1667" dirty="0">
              <a:latin typeface="Arial Black" panose="020B0A04020102020204" pitchFamily="34" charset="0"/>
            </a:endParaRPr>
          </a:p>
        </p:txBody>
      </p:sp>
      <p:sp>
        <p:nvSpPr>
          <p:cNvPr id="15" name="Text 13"/>
          <p:cNvSpPr/>
          <p:nvPr/>
        </p:nvSpPr>
        <p:spPr>
          <a:xfrm>
            <a:off x="6285012" y="5086251"/>
            <a:ext cx="5056485" cy="604838"/>
          </a:xfrm>
          <a:prstGeom prst="rect">
            <a:avLst/>
          </a:prstGeom>
          <a:noFill/>
          <a:ln/>
        </p:spPr>
        <p:txBody>
          <a:bodyPr wrap="square" lIns="0" tIns="0" rIns="0" bIns="0" rtlCol="0" anchor="t"/>
          <a:lstStyle/>
          <a:p>
            <a:pPr>
              <a:lnSpc>
                <a:spcPts val="2375"/>
              </a:lnSpc>
            </a:pPr>
            <a:r>
              <a:rPr lang="en-US" sz="1667" dirty="0">
                <a:solidFill>
                  <a:srgbClr val="4C4C4C"/>
                </a:solidFill>
                <a:latin typeface="Arial Black" panose="020B0A04020102020204" pitchFamily="34" charset="0"/>
                <a:ea typeface="Noto Serif" pitchFamily="34" charset="-122"/>
                <a:cs typeface="Noto Serif" pitchFamily="34" charset="-120"/>
              </a:rPr>
              <a:t>Consideration = stamp duty value of the share in project + any monetary consideration.</a:t>
            </a:r>
            <a:endParaRPr lang="en-US" sz="1667" dirty="0">
              <a:latin typeface="Arial Black" panose="020B0A04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6637</Words>
  <Application>Microsoft Office PowerPoint</Application>
  <PresentationFormat>Widescreen</PresentationFormat>
  <Paragraphs>579</Paragraphs>
  <Slides>67</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Arial Black</vt:lpstr>
      <vt:lpstr>Calibri</vt:lpstr>
      <vt:lpstr>Calibri Light</vt:lpstr>
      <vt:lpstr>Franklin Gothic Medium</vt:lpstr>
      <vt:lpstr>Noto Serif</vt:lpstr>
      <vt:lpstr>Noto Serif Medium</vt:lpstr>
      <vt:lpstr>Wingdings</vt:lpstr>
      <vt:lpstr>Office Theme</vt:lpstr>
      <vt:lpstr>TAXATION OF REAL ESTATE TRANSACTIONS  wrt  Sec. 45(5A) &amp; Sec. 50C  of the IT Act, 1961.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Taxation?</vt:lpstr>
      <vt:lpstr>Meaning of Transfer-Section 2(47)</vt:lpstr>
      <vt:lpstr>PowerPoint Presentation</vt:lpstr>
      <vt:lpstr>PowerPoint Presentation</vt:lpstr>
      <vt:lpstr>Sec. 45(5A) w.r.t JDAs &amp; SAs</vt:lpstr>
      <vt:lpstr>PowerPoint Presentation</vt:lpstr>
      <vt:lpstr>PowerPoint Presentation</vt:lpstr>
      <vt:lpstr>PowerPoint Presentation</vt:lpstr>
      <vt:lpstr>PowerPoint Presentation</vt:lpstr>
      <vt:lpstr>PowerPoint Presentation</vt:lpstr>
      <vt:lpstr>Sec. 54 and Sec.54F</vt:lpstr>
      <vt:lpstr>Section 54 &amp; 54F</vt:lpstr>
      <vt:lpstr>CASE STUDY 1of</vt:lpstr>
      <vt:lpstr> CASE STUDY 0%CA CASE STUDY ANALYSISof land – Section 45(5A)Transfer of 60%ransfer of 60% of land – Section 45(5A</vt:lpstr>
      <vt:lpstr>nsfTrans   Transfer of 60% of Land-Sec.45(5A)fer of 60% of land – Section 45(5A) Transfer of 60% of land – Section 45(5A) of 60% of land – Section ar of land – Section 45(5A)</vt:lpstr>
      <vt:lpstr>Transfer of 60% of Land-Sec. 45(5A)</vt:lpstr>
      <vt:lpstr>Transfer of 60% of Land-Sec. 45(5A)</vt:lpstr>
      <vt:lpstr>Summary</vt:lpstr>
      <vt:lpstr>Transfer of 40% SBU along with UDI- Section 45(1) - Summary Transfer of 40% SBU along with UDI- Section 45(1) – Summary  Transfer of 40% of UDI of Land along with SBU-Sec. 45(1) -SUMMARYFER OF 40% OF udi0% SBU along with UDI- Section 45(1) - Summary </vt:lpstr>
      <vt:lpstr>PROVISO TO SEC.45(5A)-ISSUES</vt:lpstr>
      <vt:lpstr>PROVISO TO SEC.45(5A)-ISSUES</vt:lpstr>
      <vt:lpstr>PROVISO TO SEC.45(5A)-ISSUES</vt:lpstr>
      <vt:lpstr>PROVISO-CASE STUDY-2 TRANSFER-FACTS</vt:lpstr>
      <vt:lpstr>PROVISO-CASE STUDY-TRANSFER-ANALYSIS</vt:lpstr>
      <vt:lpstr>PROVISO-CASE STUDY-TRANSFER WHOLE-ANALYSIS</vt:lpstr>
      <vt:lpstr> PROVISO-CASE STUDY-On transfer of 60% of land to the developer. </vt:lpstr>
      <vt:lpstr> PROVISO-CASE STUDY-On transfer of proportionate rights to be received in 40% of SBU along with UDI. </vt:lpstr>
      <vt:lpstr>PROVISO-CASE STUDY 3-TRANSFER PART-ANALYSIS</vt:lpstr>
      <vt:lpstr>CASE STUDY-4</vt:lpstr>
      <vt:lpstr>CASE STUDY 4-ANALYSIS</vt:lpstr>
      <vt:lpstr>IMPLICATIONS OF JDA FOR STOCK IN TRADE</vt:lpstr>
      <vt:lpstr>IMPLICATIONS OF JDA FOR STOCK IN TRADE</vt:lpstr>
      <vt:lpstr>SOME IMPORTANT CASE LAWS</vt:lpstr>
      <vt:lpstr>SOME IMPORTANT CASE LAWS</vt:lpstr>
      <vt:lpstr>SOME IMPORTANT CASE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BIG THANK YOU……FOR LISTENING PATIENTLY.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Ananya Sai Y</dc:creator>
  <cp:lastModifiedBy>KARUNAKAR  SANDABOINA</cp:lastModifiedBy>
  <cp:revision>61</cp:revision>
  <dcterms:created xsi:type="dcterms:W3CDTF">2022-08-20T14:52:13Z</dcterms:created>
  <dcterms:modified xsi:type="dcterms:W3CDTF">2025-05-30T11:58:05Z</dcterms:modified>
</cp:coreProperties>
</file>